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slides/slide6.xml" Type="http://schemas.openxmlformats.org/officeDocument/2006/relationships/slide"/><Relationship Id="rId15" Target="slides/slide7.xml" Type="http://schemas.openxmlformats.org/officeDocument/2006/relationships/slide"/><Relationship Id="rId16" Target="slides/slide8.xml" Type="http://schemas.openxmlformats.org/officeDocument/2006/relationships/slide"/><Relationship Id="rId17" Target="slides/slide9.xml" Type="http://schemas.openxmlformats.org/officeDocument/2006/relationships/slide"/><Relationship Id="rId18" Target="slides/slide10.xml" Type="http://schemas.openxmlformats.org/officeDocument/2006/relationships/slide"/><Relationship Id="rId19" Target="slides/slide11.xml" Type="http://schemas.openxmlformats.org/officeDocument/2006/relationships/slide"/><Relationship Id="rId2" Target="viewProps.xml" Type="http://schemas.openxmlformats.org/officeDocument/2006/relationships/viewProps"/><Relationship Id="rId20" Target="slides/slide12.xml" Type="http://schemas.openxmlformats.org/officeDocument/2006/relationships/slide"/><Relationship Id="rId21" Target="slides/slide13.xml" Type="http://schemas.openxmlformats.org/officeDocument/2006/relationships/slide"/><Relationship Id="rId22" Target="slides/slide14.xml" Type="http://schemas.openxmlformats.org/officeDocument/2006/relationships/slide"/><Relationship Id="rId23" Target="slides/slide15.xml" Type="http://schemas.openxmlformats.org/officeDocument/2006/relationships/slide"/><Relationship Id="rId24" Target="slides/slide16.xml" Type="http://schemas.openxmlformats.org/officeDocument/2006/relationships/slide"/><Relationship Id="rId25" Target="slides/slide17.xml" Type="http://schemas.openxmlformats.org/officeDocument/2006/relationships/slide"/><Relationship Id="rId26" Target="slides/slide18.xml" Type="http://schemas.openxmlformats.org/officeDocument/2006/relationships/slide"/><Relationship Id="rId27" Target="slides/slide19.xml" Type="http://schemas.openxmlformats.org/officeDocument/2006/relationships/slide"/><Relationship Id="rId28" Target="slides/slide20.xml" Type="http://schemas.openxmlformats.org/officeDocument/2006/relationships/slide"/><Relationship Id="rId29" Target="slides/slide21.xml" Type="http://schemas.openxmlformats.org/officeDocument/2006/relationships/slide"/><Relationship Id="rId3" Target="presProps.xml" Type="http://schemas.openxmlformats.org/officeDocument/2006/relationships/presProps"/><Relationship Id="rId30" Target="slides/slide22.xml" Type="http://schemas.openxmlformats.org/officeDocument/2006/relationships/slide"/><Relationship Id="rId31" Target="slides/slide23.xml" Type="http://schemas.openxmlformats.org/officeDocument/2006/relationships/slide"/><Relationship Id="rId32" Target="notesSlides/notesSlide1.xml" Type="http://schemas.openxmlformats.org/officeDocument/2006/relationships/notesSlide"/><Relationship Id="rId33" Target="notesSlides/notesSlide2.xml" Type="http://schemas.openxmlformats.org/officeDocument/2006/relationships/notesSlide"/><Relationship Id="rId34" Target="notesSlides/notesSlide3.xml" Type="http://schemas.openxmlformats.org/officeDocument/2006/relationships/notesSlide"/><Relationship Id="rId35" Target="notesSlides/notesSlide4.xml" Type="http://schemas.openxmlformats.org/officeDocument/2006/relationships/notesSlide"/><Relationship Id="rId36" Target="notesSlides/notesSlide5.xml" Type="http://schemas.openxmlformats.org/officeDocument/2006/relationships/notesSlide"/><Relationship Id="rId37" Target="notesSlides/notesSlide6.xml" Type="http://schemas.openxmlformats.org/officeDocument/2006/relationships/notesSlide"/><Relationship Id="rId38" Target="notesSlides/notesSlide7.xml" Type="http://schemas.openxmlformats.org/officeDocument/2006/relationships/notesSlide"/><Relationship Id="rId39" Target="notesSlides/notesSlide8.xml" Type="http://schemas.openxmlformats.org/officeDocument/2006/relationships/notesSlide"/><Relationship Id="rId4" Target="slideMasters/slideMaster1.xml" Type="http://schemas.openxmlformats.org/officeDocument/2006/relationships/slideMaster"/><Relationship Id="rId40" Target="notesSlides/notesSlide9.xml" Type="http://schemas.openxmlformats.org/officeDocument/2006/relationships/notesSlide"/><Relationship Id="rId41" Target="notesSlides/notesSlide10.xml" Type="http://schemas.openxmlformats.org/officeDocument/2006/relationships/notesSlide"/><Relationship Id="rId42" Target="notesSlides/notesSlide11.xml" Type="http://schemas.openxmlformats.org/officeDocument/2006/relationships/notesSlide"/><Relationship Id="rId43" Target="notesSlides/notesSlide12.xml" Type="http://schemas.openxmlformats.org/officeDocument/2006/relationships/notesSlide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0" Target="notesSlides/notesSlide19.xml" Type="http://schemas.openxmlformats.org/officeDocument/2006/relationships/notesSlide"/><Relationship Id="rId51" Target="notesSlides/notesSlide20.xml" Type="http://schemas.openxmlformats.org/officeDocument/2006/relationships/notesSlide"/><Relationship Id="rId52" Target="notesSlides/notesSlide21.xml" Type="http://schemas.openxmlformats.org/officeDocument/2006/relationships/notesSlide"/><Relationship Id="rId53" Target="notesSlides/notesSlide22.xml" Type="http://schemas.openxmlformats.org/officeDocument/2006/relationships/notesSlide"/><Relationship Id="rId54" Target="notesSlides/notesSlide23.xml" Type="http://schemas.openxmlformats.org/officeDocument/2006/relationships/notesSlide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false" i="false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" type="body" sz="quarter"/>
          </p:nvPr>
        </p:nvSpPr>
        <p:spPr>
          <a:xfrm rot="0" flipH="false" flipV="false"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" type="body" sz="quarter"/>
          </p:nvPr>
        </p:nvSpPr>
        <p:spPr>
          <a:xfrm rot="0" flipH="false" flipV="false"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8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" type="body" sz="quarter" hasCustomPrompt="true"/>
          </p:nvPr>
        </p:nvSpPr>
        <p:spPr>
          <a:xfrm rot="0" flipH="false" flipV="false"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name="AutoShape 4" id="4"/>
          <p:cNvSpPr/>
          <p:nvPr>
            <p:ph idx="4" type="body" sz="quarter" hasCustomPrompt="true"/>
          </p:nvPr>
        </p:nvSpPr>
        <p:spPr>
          <a:xfrm rot="0" flipH="false" flipV="false"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</a:p>
        </p:txBody>
      </p:sp>
      <p:sp>
        <p:nvSpPr>
          <p:cNvPr name="AutoShape 5" id="5"/>
          <p:cNvSpPr/>
          <p:nvPr>
            <p:ph idx="5" type="body" sz="quarter" hasCustomPrompt="true"/>
          </p:nvPr>
        </p:nvSpPr>
        <p:spPr>
          <a:xfrm rot="0" flipH="false" flipV="false"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3</a:t>
            </a:r>
          </a:p>
        </p:txBody>
      </p:sp>
      <p:sp>
        <p:nvSpPr>
          <p:cNvPr name="AutoShape 6" id="6"/>
          <p:cNvSpPr/>
          <p:nvPr>
            <p:ph idx="6" type="body" sz="quarter" hasCustomPrompt="true"/>
          </p:nvPr>
        </p:nvSpPr>
        <p:spPr>
          <a:xfrm rot="0" flipH="false" flipV="false"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 indent="0">
              <a:lnSpc>
                <a:spcPct val="125000"/>
              </a:lnSpc>
            </a:pP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</a:t>
            </a:r>
            <a:r>
              <a:rPr lang="en-US" b="true" i="false" strike="noStrike" u="none" sz="32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4</a:t>
            </a:r>
          </a:p>
        </p:txBody>
      </p:sp>
      <p:sp>
        <p:nvSpPr>
          <p:cNvPr name="AutoShape 7" id="7"/>
          <p:cNvSpPr/>
          <p:nvPr>
            <p:ph idx="7" type="body" sz="quarter"/>
          </p:nvPr>
        </p:nvSpPr>
        <p:spPr>
          <a:xfrm rot="0" flipH="false" flipV="false"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8" type="body" sz="quarter"/>
          </p:nvPr>
        </p:nvSpPr>
        <p:spPr>
          <a:xfrm rot="0" flipH="false" flipV="false"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9" type="body" sz="quarter"/>
          </p:nvPr>
        </p:nvSpPr>
        <p:spPr>
          <a:xfrm rot="0" flipH="false" flipV="false"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10" type="body" sz="quarter"/>
          </p:nvPr>
        </p:nvSpPr>
        <p:spPr>
          <a:xfrm rot="0" flipH="false" flipV="false"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11" type="body" sz="quarter"/>
          </p:nvPr>
        </p:nvSpPr>
        <p:spPr>
          <a:xfrm rot="0" flipH="false" flipV="false"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12" type="body" sz="quarter"/>
          </p:nvPr>
        </p:nvSpPr>
        <p:spPr>
          <a:xfrm rot="0" flipH="false" flipV="false"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13" type="body" sz="quarter"/>
          </p:nvPr>
        </p:nvSpPr>
        <p:spPr>
          <a:xfrm rot="0" flipH="false" flipV="false"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14" type="body" sz="quarter"/>
          </p:nvPr>
        </p:nvSpPr>
        <p:spPr>
          <a:xfrm rot="0" flipH="false" flipV="false"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 rot="5399999" flipH="false" flipV="true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name="AutoShape 3" id="3"/>
          <p:cNvSpPr/>
          <p:nvPr>
            <p:ph idx="15" type="body" sz="quarter"/>
          </p:nvPr>
        </p:nvSpPr>
        <p:spPr>
          <a:xfrm rot="0" flipH="false" flipV="false"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16" type="body" sz="quarter"/>
          </p:nvPr>
        </p:nvSpPr>
        <p:spPr>
          <a:xfrm rot="0" flipH="false" flipV="false"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17" type="pic" sz="quarter"/>
          </p:nvPr>
        </p:nvSpPr>
        <p:spPr>
          <a:xfrm rot="0" flipH="false" flipV="false"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8" type="body" sz="quarter"/>
          </p:nvPr>
        </p:nvSpPr>
        <p:spPr>
          <a:xfrm rot="0" flipH="false" flipV="false"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19" type="body" sz="quarter"/>
          </p:nvPr>
        </p:nvSpPr>
        <p:spPr>
          <a:xfrm rot="0" flipH="false" flipV="false"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0" type="pic" sz="quarter"/>
          </p:nvPr>
        </p:nvSpPr>
        <p:spPr>
          <a:xfrm rot="0" flipH="false" flipV="false"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/>
          </p:nvPr>
        </p:nvSpPr>
        <p:spPr>
          <a:xfrm rot="0" flipH="false" flipV="false"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2" type="body" sz="quarter"/>
          </p:nvPr>
        </p:nvSpPr>
        <p:spPr>
          <a:xfrm rot="0" flipH="false" flipV="false"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3" type="body" sz="quarter"/>
          </p:nvPr>
        </p:nvSpPr>
        <p:spPr>
          <a:xfrm rot="0" flipH="false" flipV="false"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4" type="pic" sz="quarter"/>
          </p:nvPr>
        </p:nvSpPr>
        <p:spPr>
          <a:xfrm rot="0" flipH="false" flipV="false"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25" type="pic" sz="quarter"/>
          </p:nvPr>
        </p:nvSpPr>
        <p:spPr>
          <a:xfrm rot="0" flipH="false" flipV="false"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6" type="body" sz="quarter"/>
          </p:nvPr>
        </p:nvSpPr>
        <p:spPr>
          <a:xfrm rot="0" flipH="false" flipV="false"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27" type="body" sz="quarter"/>
          </p:nvPr>
        </p:nvSpPr>
        <p:spPr>
          <a:xfrm rot="0" flipH="false" flipV="false"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4" id="4"/>
          <p:cNvSpPr/>
          <p:nvPr>
            <p:ph idx="28" type="body" sz="quarter"/>
          </p:nvPr>
        </p:nvSpPr>
        <p:spPr>
          <a:xfrm rot="0" flipH="false" flipV="false"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5" id="5"/>
          <p:cNvSpPr/>
          <p:nvPr>
            <p:ph idx="29" type="body" sz="quarter"/>
          </p:nvPr>
        </p:nvSpPr>
        <p:spPr>
          <a:xfrm rot="0" flipH="false" flipV="false"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6" id="6"/>
          <p:cNvSpPr/>
          <p:nvPr>
            <p:ph idx="30" type="pic" sz="quarter"/>
          </p:nvPr>
        </p:nvSpPr>
        <p:spPr>
          <a:xfrm rot="0" flipH="false" flipV="false"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1" type="pic" sz="quarter"/>
          </p:nvPr>
        </p:nvSpPr>
        <p:spPr>
          <a:xfrm rot="0" flipH="false" flipV="false"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32" type="pic" sz="quarter"/>
          </p:nvPr>
        </p:nvSpPr>
        <p:spPr>
          <a:xfrm rot="0" flipH="false" flipV="false"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3" type="body" sz="quarter"/>
          </p:nvPr>
        </p:nvSpPr>
        <p:spPr>
          <a:xfrm rot="0" flipH="false" flipV="false"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3" id="3"/>
          <p:cNvSpPr/>
          <p:nvPr>
            <p:ph idx="34" type="pic" sz="quarter"/>
          </p:nvPr>
        </p:nvSpPr>
        <p:spPr>
          <a:xfrm rot="0" flipH="false" flipV="false"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35" type="pic" sz="quarter"/>
          </p:nvPr>
        </p:nvSpPr>
        <p:spPr>
          <a:xfrm rot="0" flipH="false" flipV="false"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36" type="pic" sz="quarter"/>
          </p:nvPr>
        </p:nvSpPr>
        <p:spPr>
          <a:xfrm rot="0" flipH="false" flipV="false"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37" type="pic" sz="quarter"/>
          </p:nvPr>
        </p:nvSpPr>
        <p:spPr>
          <a:xfrm rot="0" flipH="false" flipV="false"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38" type="body" sz="quarter"/>
          </p:nvPr>
        </p:nvSpPr>
        <p:spPr>
          <a:xfrm rot="0" flipH="false" flipV="false"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8" id="8"/>
          <p:cNvSpPr/>
          <p:nvPr>
            <p:ph idx="39" type="body" sz="quarter"/>
          </p:nvPr>
        </p:nvSpPr>
        <p:spPr>
          <a:xfrm rot="0" flipH="false" flipV="false"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9" id="9"/>
          <p:cNvSpPr/>
          <p:nvPr>
            <p:ph idx="40" type="body" sz="quarter"/>
          </p:nvPr>
        </p:nvSpPr>
        <p:spPr>
          <a:xfrm rot="0" flipH="false" flipV="false"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0" id="10"/>
          <p:cNvSpPr/>
          <p:nvPr>
            <p:ph idx="41" type="body" sz="quarter"/>
          </p:nvPr>
        </p:nvSpPr>
        <p:spPr>
          <a:xfrm rot="0" flipH="false" flipV="false"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1" id="11"/>
          <p:cNvSpPr/>
          <p:nvPr>
            <p:ph idx="42" type="body" sz="quarter"/>
          </p:nvPr>
        </p:nvSpPr>
        <p:spPr>
          <a:xfrm rot="0" flipH="false" flipV="false"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2" id="12"/>
          <p:cNvSpPr/>
          <p:nvPr>
            <p:ph idx="43" type="body" sz="quarter"/>
          </p:nvPr>
        </p:nvSpPr>
        <p:spPr>
          <a:xfrm rot="0" flipH="false" flipV="false"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3" id="13"/>
          <p:cNvSpPr/>
          <p:nvPr>
            <p:ph idx="44" type="body" sz="quarter"/>
          </p:nvPr>
        </p:nvSpPr>
        <p:spPr>
          <a:xfrm rot="0" flipH="false" flipV="false"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name="AutoShape 14" id="14"/>
          <p:cNvSpPr/>
          <p:nvPr>
            <p:ph idx="45" type="body" sz="quarter"/>
          </p:nvPr>
        </p:nvSpPr>
        <p:spPr>
          <a:xfrm rot="0" flipH="false" flipV="false"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l">
              <a:lnSpc>
                <a:spcPct val="125000"/>
              </a:lnSpc>
              <a:defRPr sz="16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6" type="body" sz="quarter"/>
          </p:nvPr>
        </p:nvSpPr>
        <p:spPr>
          <a:xfrm rot="0" flipH="false" flipV="false"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3200" b="tru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47" type="pic" sz="quarter"/>
          </p:nvPr>
        </p:nvSpPr>
        <p:spPr>
          <a:xfrm rot="0" flipH="false" flipV="false"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8" type="pic" sz="quarter"/>
          </p:nvPr>
        </p:nvSpPr>
        <p:spPr>
          <a:xfrm rot="0" flipH="false" flipV="false"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5" id="5"/>
          <p:cNvSpPr/>
          <p:nvPr>
            <p:ph idx="49" type="pic" sz="quarter"/>
          </p:nvPr>
        </p:nvSpPr>
        <p:spPr>
          <a:xfrm rot="0" flipH="false" flipV="false"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6" id="6"/>
          <p:cNvSpPr/>
          <p:nvPr>
            <p:ph idx="50" type="pic" sz="quarter"/>
          </p:nvPr>
        </p:nvSpPr>
        <p:spPr>
          <a:xfrm rot="0" flipH="false" flipV="false"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7" id="7"/>
          <p:cNvSpPr/>
          <p:nvPr>
            <p:ph idx="51" type="pic" sz="quarter"/>
          </p:nvPr>
        </p:nvSpPr>
        <p:spPr>
          <a:xfrm rot="0" flipH="false" flipV="false"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8" id="8"/>
          <p:cNvSpPr/>
          <p:nvPr>
            <p:ph idx="52" type="pic" sz="quarter"/>
          </p:nvPr>
        </p:nvSpPr>
        <p:spPr>
          <a:xfrm rot="0" flipH="false" flipV="false"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9" id="9"/>
          <p:cNvSpPr/>
          <p:nvPr>
            <p:ph idx="53" type="body" sz="quarter"/>
          </p:nvPr>
        </p:nvSpPr>
        <p:spPr>
          <a:xfrm rot="0" flipH="false" flipV="false"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0" id="10"/>
          <p:cNvSpPr/>
          <p:nvPr>
            <p:ph idx="54" type="body" sz="quarter"/>
          </p:nvPr>
        </p:nvSpPr>
        <p:spPr>
          <a:xfrm rot="0" flipH="false" flipV="false"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1" id="11"/>
          <p:cNvSpPr/>
          <p:nvPr>
            <p:ph idx="55" type="body" sz="quarter"/>
          </p:nvPr>
        </p:nvSpPr>
        <p:spPr>
          <a:xfrm rot="0" flipH="false" flipV="false"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2" id="12"/>
          <p:cNvSpPr/>
          <p:nvPr>
            <p:ph idx="56" type="body" sz="quarter"/>
          </p:nvPr>
        </p:nvSpPr>
        <p:spPr>
          <a:xfrm rot="0" flipH="false" flipV="false"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3" id="13"/>
          <p:cNvSpPr/>
          <p:nvPr>
            <p:ph idx="57" type="body" sz="quarter"/>
          </p:nvPr>
        </p:nvSpPr>
        <p:spPr>
          <a:xfrm rot="0" flipH="false" flipV="false"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14" id="14"/>
          <p:cNvSpPr/>
          <p:nvPr>
            <p:ph idx="58" type="body" sz="quarter"/>
          </p:nvPr>
        </p:nvSpPr>
        <p:spPr>
          <a:xfrm rot="0" flipH="false" flipV="false"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400" b="false" i="false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9" type="body" sz="quarter"/>
          </p:nvPr>
        </p:nvSpPr>
        <p:spPr>
          <a:xfrm rot="0" flipH="false" flipV="false"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16666"/>
              </a:lnSpc>
              <a:defRPr sz="5400" b="true" i="false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3" id="3"/>
          <p:cNvSpPr/>
          <p:nvPr>
            <p:ph idx="60" type="body" sz="quarter"/>
          </p:nvPr>
        </p:nvSpPr>
        <p:spPr>
          <a:xfrm rot="0" flipH="false" flipV="false"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anchor="ctr" wrap="square" lIns="0" rIns="0" tIns="0" bIns="0">
            <a:noAutofit/>
          </a:bodyPr>
          <a:lstStyle>
            <a:lvl1pPr algn="ctr">
              <a:lnSpc>
                <a:spcPct val="125000"/>
              </a:lnSpc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5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12" Target="../media/image5.png" Type="http://schemas.openxmlformats.org/officeDocument/2006/relationships/image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name="Picture 1" id="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7000" y="5029200"/>
            <a:ext cx="2286000" cy="13716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默认主题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1" id="1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7000" y="5029200"/>
            <a:ext cx="2286000" cy="1371600"/>
          </a:xfrm>
          <a:prstGeom prst="rect">
            <a:avLst/>
          </a:prstGeom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dreametech.feishu.cn/sheets/JI6EsfjoOhHjGetWt8ecZFQ3n0y" TargetMode="External" Type="http://schemas.openxmlformats.org/officeDocument/2006/relationships/hyperlink"/><Relationship Id="rId3" Target="https://dreametech.feishu.cn/wiki/ZBcuwP8rIiD2GPkG4PgcGJ2Onzc" TargetMode="External" Type="http://schemas.openxmlformats.org/officeDocument/2006/relationships/hyperlink"/><Relationship Id="rId4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5.xml" Type="http://schemas.openxmlformats.org/officeDocument/2006/relationships/notesSlide"/></Relationships>
</file>

<file path=ppt/slides/_rels/slide1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6.xml" Type="http://schemas.openxmlformats.org/officeDocument/2006/relationships/notesSlide"/></Relationships>
</file>

<file path=ppt/slides/_rels/slide1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1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19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0.xml" Type="http://schemas.openxmlformats.org/officeDocument/2006/relationships/notesSlide"/></Relationships>
</file>

<file path=ppt/slides/_rels/slide21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notesSlides/notesSlide21.xml" Type="http://schemas.openxmlformats.org/officeDocument/2006/relationships/notesSlide"/></Relationships>
</file>

<file path=ppt/slides/_rels/slide2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2.xml" Type="http://schemas.openxmlformats.org/officeDocument/2006/relationships/notesSlide"/></Relationships>
</file>

<file path=ppt/slides/_rels/slide2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23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2.png" Type="http://schemas.openxmlformats.org/officeDocument/2006/relationships/image"/><Relationship Id="rId3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dreametech.feishu.cn/wiki/MFJ9ww0CgigClrkBPShc7CWznZd" TargetMode="External" Type="http://schemas.openxmlformats.org/officeDocument/2006/relationships/hyperlink"/><Relationship Id="rId3" Target="../notesSlides/notesSlide4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dreametech.feishu.cn/wiki/ZBcuwP8rIiD2GPkG4PgcGJ2Onzc" TargetMode="External" Type="http://schemas.openxmlformats.org/officeDocument/2006/relationships/hyperlink"/><Relationship Id="rId3" Target="https://dreametech.feishu.cn/wiki/GMRewjABBipZj3k00NQc5Fitnib" TargetMode="External" Type="http://schemas.openxmlformats.org/officeDocument/2006/relationships/hyperlink"/><Relationship Id="rId4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https://dreametech.feishu.cn/wiki/PHOCwfppniPrMVkwBLxcDfEgnBg" TargetMode="External" Type="http://schemas.openxmlformats.org/officeDocument/2006/relationships/hyperlink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857500" y="2276774"/>
            <a:ext cx="6477000" cy="647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ERP优化总结方案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2799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基站方案汇总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98826" y="1372752"/>
          <a:ext cx="21057925" cy="1020808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702699"/>
                <a:gridCol w="2423396"/>
                <a:gridCol w="5268252"/>
              </a:tblGrid>
              <a:tr h="799721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分类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改动点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11214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小充电座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不需要改动。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单集尘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1、基站电源板变更为0.17W；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2、基站控制板两边远场发射灯删除。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66391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正常基站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1、基站电源板变更为0.17W或0.1W；（后续摸底评估）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2、基站控制板关闭P3V3_OTHERS；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3、基站控制板关闭即热模组串口。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9857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结构驱动轮卡位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3670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各项目ERP具体改动点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607519" y="1228661"/>
            <a:ext cx="64643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366AF2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dreametech.feishu.cn/sheets/JI6EsfjoOhHjGetWt8ecZFQ3n0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各项目ERP具体改动点</a:t>
            </a:r>
            <a:endParaRPr lang="en-US" sz="1100"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607519" y="2343923"/>
            <a:ext cx="39751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highlight>
                  <a:srgbClr val="FFFFFF">
                    <a:alpha val="0"/>
                  </a:srgbClr>
                </a:highlight>
                <a:latin typeface="Noto Sans SC"/>
                <a:ea typeface="Noto Sans SC"/>
                <a:cs typeface="Noto Sans SC"/>
                <a:sym typeface="Noto Sans SC"/>
              </a:rPr>
              <a:t>扫地机研发平台电源树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 flipH="false" flipV="false">
            <a:off x="607519" y="3088537"/>
            <a:ext cx="64262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366AF2"/>
                </a:solidFill>
                <a:latin typeface="Noto Sans SC"/>
                <a:ea typeface="Noto Sans SC"/>
                <a:cs typeface="Noto Sans SC"/>
                <a:sym typeface="Noto Sans SC"/>
                <a:hlinkClick r:id="rId3" tooltip="https://dreametech.feishu.cn/wiki/ZBcuwP8rIiD2GPkG4PgcGJ2Onz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扫地机研发平台电源树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755385" y="941248"/>
          <a:ext cx="16333382" cy="56653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69703"/>
                <a:gridCol w="1243510"/>
                <a:gridCol w="3783865"/>
                <a:gridCol w="2199652"/>
                <a:gridCol w="2384500"/>
              </a:tblGrid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控制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电源域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模块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优化前功耗(W)(20V)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优化后功耗(W)(20V)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rowSpan="6"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P3V3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MCU、ADC模拟开关、IMU、回充等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0.214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0.214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P3V3_others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运放、尘盒霍尔、水箱霍尔、撞板光耦、抹布霍尔、抹布光耦、超声波等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0.28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PWR_MOTOR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左右驱动轮等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PSYS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边刷、滚刷、滚刷升降、风机、下视、沿边、抹布电机、抹布升降电机等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0.16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DIS_+5V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驱动轮、风机信号上拉、进水泵等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P5V部分模块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线激光、USB、出水泵、按键灯效、LDS等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0.018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0.018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PMIC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SOC、EMMC、DDR、WIFI、Camera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1.7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0.85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</a:tr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合计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2.872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1.082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0426">
                <a:tc gridSpan="5"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总功耗：AC 237V 基站0.42W，主机1.36W，合计1.78W，30s心跳包唤醒WIFI退出休眠，15min平均功耗</a:t>
                      </a:r>
                      <a:r>
                        <a:rPr lang="en-US" b="false" i="false" strike="noStrike" u="none" sz="1600">
                          <a:solidFill>
                            <a:srgbClr val="1410F0"/>
                          </a:solidFill>
                          <a:highlight>
                            <a:srgbClr val="FFFFFF">
                              <a:alpha val="100000"/>
                            </a:srgbClr>
                          </a:highlight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1.87W，达标。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rot="0" flipH="false" flipV="false">
            <a:off x="607519" y="484048"/>
            <a:ext cx="42799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MR133平台---R2427项目---详细数据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889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MR133平台---R2427项目---问题点总结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96219" y="1131486"/>
          <a:ext cx="16236181" cy="583518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25872"/>
                <a:gridCol w="803093"/>
                <a:gridCol w="3990191"/>
                <a:gridCol w="2712543"/>
                <a:gridCol w="2417702"/>
              </a:tblGrid>
              <a:tr h="53793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领域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问题点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解决方案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长期优化方案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复位按键上P3V3_OTHERS供电，该电源断电后会导致电平跌落，SOC误认为机器需要复位，会反复复位。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修改BOM，SOC端上拉改为2K，MCU端上拉电阻去掉，MCU内部配置为输入上拉。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主板上拉电阻改为P3V3，小板去掉上拉电阻。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驱动轮/风机负载端上拉P5V漏电0.044W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软件配置IO口为浮空输入。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上拉修改为P5V_OTHERS。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线激光运放漏电0.018W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无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电源修改为P5V_OTHERS。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Camera驱动无法卸载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软件拉通全志解决该问题。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WIFI功耗高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WIFI只保留STA联网，降功耗。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 IO口配置错误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修改软件代码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7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中台逻辑不一致，ERP和休眠模式分开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ERP合入休眠模式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WIFI低功耗无法长期进入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release版本30s发送一次心跳包，其余时间休眠。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5194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MR133平台---下一步优化方案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985767" y="1217738"/>
          <a:ext cx="10623267" cy="737586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642429"/>
                <a:gridCol w="3208200"/>
                <a:gridCol w="2506475"/>
                <a:gridCol w="1863362"/>
              </a:tblGrid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优化方向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预估功耗收益(20V)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导入项目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驱动轮/风机负载端上拉，线激光运放供电改为P5V_OTHERS。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0.02W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R2484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关闭ADC模拟开关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0.06W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R2484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ACDC电源板效率提高到85%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0.09W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TBD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WIFI独立工作唤醒SOC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0.7W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TBD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34205" y="1012852"/>
          <a:ext cx="16333382" cy="566533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69703"/>
                <a:gridCol w="1243510"/>
                <a:gridCol w="3783865"/>
                <a:gridCol w="2199652"/>
                <a:gridCol w="2384500"/>
              </a:tblGrid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控制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电源域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模块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优化前功耗(W)(20V)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优化后功耗(W)(20V)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rowSpan="6"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P3V3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MCU、ADC模拟开关、IMU、回充等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0.21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0.21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P3V3_others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运放、尘盒霍尔、水箱霍尔、撞板光耦、抹布霍尔、抹布光耦、超声波等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0.56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PWR_MOTOR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左右驱动轮等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PSYS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边刷、滚刷、滚刷升降、风机、下视、沿边、抹布电机、抹布升降电机等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0.418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DIS_+5V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驱动轮、风机信号上拉、进水泵等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0.312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 v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P5V部分模块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4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线激光、USB、出水泵、按键灯效、LDS等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PMIC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SOC、EMMC、DDR、WIFI、Camera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1.88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0.88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</a:tr>
              <a:tr h="48042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合计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3.86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1.09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480426">
                <a:tc gridSpan="5"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总功耗：AC 237V 基站0.42W，主机1.35W，合计1.77W，30s心跳包唤醒WIFI退出休眠，15min平均功耗---1.85W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rot="0" flipH="false" flipV="false">
            <a:off x="607519" y="484048"/>
            <a:ext cx="4889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MR813平台---R2416项目---详细数据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8895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MR813平台---R2416项目---问题点总结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96219" y="1131486"/>
          <a:ext cx="16236181" cy="506463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25872"/>
                <a:gridCol w="803093"/>
                <a:gridCol w="3990191"/>
                <a:gridCol w="2712543"/>
                <a:gridCol w="2417702"/>
              </a:tblGrid>
              <a:tr h="53793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领域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问题点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解决方案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长期优化方案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复位按键上P3V3_OTHERS供电，该电源断电后会导致电平跌落，SOC误认为机器需要复位，会反复复位。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修改BOM，SOC端上拉改为2K，MCU端上拉电阻去掉，MCU内部配置为输入上拉。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主板上拉电阻改为P3V3，小板去掉上拉电阻。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Camera驱动无法卸载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软件拉通全志解决该问题。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WIFI功耗高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WIFI只保留STA联网，降功耗。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中台逻辑不一致，ERP和休眠模式分开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ERP合入休眠模式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WIFI低功耗无法长期进入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release版本30s发送一次心跳包，其余时间休眠。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/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底板进ERP后中台概率误打开下视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修复bug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5194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MR813平台---下一步优化方案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985767" y="1217738"/>
          <a:ext cx="10623267" cy="590069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642429"/>
                <a:gridCol w="3208200"/>
                <a:gridCol w="2506475"/>
                <a:gridCol w="1863362"/>
              </a:tblGrid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优化方向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预估功耗收益(20V)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导入项目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关闭ADC模拟开关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0.06W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TBD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ACDC电源板效率提高到85%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0.09W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TBD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257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WIFI独立工作唤醒SOC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0.7W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TBD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2799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MR112平台---R2422项目---汇总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25656" y="1221170"/>
          <a:ext cx="17683840" cy="56835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26774"/>
                <a:gridCol w="844132"/>
                <a:gridCol w="3276177"/>
                <a:gridCol w="4893605"/>
              </a:tblGrid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领域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改动思路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详细改动点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1、SOC降频降核，卸载不必要驱动，WIFI低功耗等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2、中台优化控制逻辑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1、SOC单核1G，WIFI低功耗；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中台发起ERP模式，兼容休眠模式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结构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驱动轮卡位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name="AutoShape 4" id="4"/>
          <p:cNvSpPr/>
          <p:nvPr/>
        </p:nvSpPr>
        <p:spPr>
          <a:xfrm rot="0" flipH="false" flipV="false">
            <a:off x="1924050" y="5342223"/>
            <a:ext cx="83439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AC 237V，基站0.45W，主机1.45W，合计1.9W，5min唤醒一次WIFI，15分钟平均功耗---TBD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2857500" y="2276774"/>
            <a:ext cx="6477000" cy="647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ctr" indent="0">
              <a:lnSpc>
                <a:spcPct val="125000"/>
              </a:lnSpc>
              <a:defRPr/>
            </a:pPr>
            <a:r>
              <a:rPr lang="en-US" b="true" i="false" strike="noStrike" u="none" sz="3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待机低功耗优化总结方案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8966198" y="4533521"/>
            <a:ext cx="3098800" cy="533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8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---王玉奇 2024/7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343121" y="484048"/>
            <a:ext cx="11620500" cy="914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ERP：Energy-Related Products能源相关产品，欧洲CE认证的四大指令之一，另外三个指令分别是：LVD、EMC（电磁兼容指令）、ROHS。</a:t>
            </a:r>
            <a:endParaRPr lang="en-US" sz="1100"/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rcRect l="0" r="0" t="111" b="0"/>
          <a:stretch>
            <a:fillRect/>
          </a:stretch>
        </p:blipFill>
        <p:spPr>
          <a:xfrm rot="0" flipH="false" flipV="false">
            <a:off x="978968" y="1613438"/>
            <a:ext cx="9753600" cy="444529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890884" y="580063"/>
            <a:ext cx="11176000" cy="4572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整体逻辑：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
进入待机功耗：主机在基站外原地不动（暂停、故障、待机等）十分钟后，进入休眠；
退出待机功耗：外界打断：搬动/按键（任意一个）/app指令；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主机：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底板：关闭PSYS、DIS_+5V（P5V_OTHERS）、驱动轮 （含刹车）、风机PWM、左右线激光、LDS、灯效；</a:t>
            </a:r>
            <a:r>
              <a:rPr lang="en-US" b="false" i="false" strike="noStrike" u="none" sz="1600">
                <a:solidFill>
                  <a:srgbClr val="D83931"/>
                </a:solidFill>
                <a:latin typeface="Noto Sans SC"/>
                <a:ea typeface="Noto Sans SC"/>
                <a:cs typeface="Noto Sans SC"/>
                <a:sym typeface="Noto Sans SC"/>
              </a:rPr>
              <a:t>关闭PA1（指示灯和补光灯前端LDO电源使能）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核心板：wifi低功耗，卸载camera驱动。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适用平台：所有平台。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520359" y="490314"/>
            <a:ext cx="10642600" cy="39624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针对</a:t>
            </a: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非联网模式0.5W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实现方案进行补充：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具体软件方案逻辑：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如果主机未进行过联网/恢复过出厂设置，在满足充满电后主机+基站2W以内的方案基础上，需要关闭充电芯片的ACFET/RBFET以进行基站给主机供电断开，主机用电由电池包供电，当主机电池包电压降低到16.35V进行重新开启MOS进行复充。</a:t>
            </a:r>
            <a:r>
              <a:rPr lang="en-US" b="tru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该措施仅仅落实到非联网机器，联网机器不需要执行这个措施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，该措施会导致如果用户在复充前执行了清扫任务，会损失约5%左右电量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1、针对SC8831充电芯片实现方式，通过配置如下寄存器进行实现</a:t>
            </a: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
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2、针对BQ24725A充电芯片实现方式，通过配置启动与禁用学习模式进行实现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3154757" y="2644114"/>
            <a:ext cx="3411140" cy="132716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 flipH="false" flipV="false">
            <a:off x="2474568" y="4452714"/>
            <a:ext cx="5718850" cy="209376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name="AutoShape 5" id="5"/>
          <p:cNvSpPr/>
          <p:nvPr/>
        </p:nvSpPr>
        <p:spPr>
          <a:xfrm rot="0" flipH="false" flipV="false">
            <a:off x="83783" y="96614"/>
            <a:ext cx="1778000" cy="393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true" i="false" strike="noStrike" u="none" sz="2000">
                <a:solidFill>
                  <a:srgbClr val="1F2329"/>
                </a:solidFill>
                <a:latin typeface="StHeiti"/>
                <a:ea typeface="StHeiti"/>
                <a:cs typeface="StHeiti"/>
                <a:sym typeface="StHeiti"/>
              </a:rPr>
              <a:t>非联网模式0.5W</a:t>
            </a:r>
            <a:endParaRPr lang="en-US" sz="1100"/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5194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各平台待机功耗配置：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40736" y="1251897"/>
          <a:ext cx="18177731" cy="8352938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90088"/>
                <a:gridCol w="1257796"/>
                <a:gridCol w="8462644"/>
              </a:tblGrid>
              <a:tr h="83772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平台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项目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关闭项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MR133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R2427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MCU：关闭PSYS（PA11）、DIS_+5V（PE0）、驱动轮（PG6）、PE7（左杀车）、PG15 （右刹车）、PB0（风机PWM），关闭灯效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SOC：WIFI低功耗、卸载CAMERA驱动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MR813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R2416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MCU：关闭PSYS（PA11）、DIS_+5V（PE0）、驱动轮（PG6）、PE7（左杀车）、PG15 （右刹车）、PB0（风机PWM），关闭灯效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SOC：WIFI低功耗、卸载CAMERA驱动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MR527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R2473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MCU：关闭PSYS（PH12）、驱动轮（PF0）、左杀车（PF1）、右刹车 （PF3）、风机PWM（PD5），关闭灯效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SOC：WIFI低功耗、卸载CAMERA驱动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37727"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975683" y="1297302"/>
          <a:ext cx="13972149" cy="476876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550758"/>
                <a:gridCol w="2543233"/>
                <a:gridCol w="2558282"/>
              </a:tblGrid>
              <a:tr h="52470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ERP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待机低功耗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6F0">
                        <a:alpha val="100000"/>
                      </a:srgbClr>
                    </a:solidFill>
                  </a:tcPr>
                </a:tc>
              </a:tr>
              <a:tr h="52470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关闭P3V3_OTHERS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不涉及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0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SOC降频降核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不涉及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关闭PMIC部分电源</a:t>
                      </a:r>
                      <a:endParaRPr lang="en-US" sz="1100"/>
                    </a:p>
                    <a:p>
                      <a:pPr algn="ctr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（MR133 BLDO5）</a:t>
                      </a:r>
                    </a:p>
                    <a:p>
                      <a:pPr algn="ctr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(MR813 BLDO3)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不涉及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43784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关闭语控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不涉及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0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基站内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基站外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470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基站+主机功耗小于2W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主机功耗2.8W左右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name="AutoShape 3" id="3"/>
          <p:cNvSpPr/>
          <p:nvPr/>
        </p:nvSpPr>
        <p:spPr>
          <a:xfrm rot="0" flipH="false" flipV="false">
            <a:off x="607519" y="484048"/>
            <a:ext cx="5194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ERP和待机低功耗的差异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 flipH="false" flipV="false">
            <a:off x="1219200" y="1064828"/>
            <a:ext cx="9753600" cy="4728343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591139" y="534280"/>
            <a:ext cx="64770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ERP指令集：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366AF2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dreametech.feishu.cn/wiki/MFJ9ww0CgigClrkBPShc7CWznZd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ERP测试指令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88583" y="289256"/>
            <a:ext cx="11290300" cy="6400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整体逻辑：</a:t>
            </a:r>
            <a:endParaRPr lang="en-US" sz="1100"/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
进入ERP：主机在基站上无任务（视频监控算任务）/断点续扫充电情况下，无基站任务(烘干 集尘 洗抹布 UV杀菌等)，10分钟后进ERP；
退出ERP：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1、外界打断：搬动/按键（任意一个）/app指令；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2、保护策略,：ERP下电量低于80%；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主机：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1、SOC降频降核，关闭部分电源和功能，卸载部分驱动；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2、MCU关闭部分外设和电源；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基站：接收主机底板发送的ERP指令，关灯，配即热模组UART，关闭P3V3_OTHERS。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单基站：检测到电流小于80mA，10分钟后进ERP，关灯，配即热模组UART，关闭P3V3_OTHERS。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/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退出ERP的表现：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1、外界打断：亮灯；</a:t>
            </a:r>
          </a:p>
          <a:p>
            <a:pPr algn="l" indent="0">
              <a:lnSpc>
                <a:spcPct val="125000"/>
              </a:lnSpc>
            </a:pPr>
            <a:r>
              <a:rPr lang="en-US" b="false" i="false" strike="noStrike" u="none" sz="16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2、保护策略：无。</a:t>
            </a:r>
          </a:p>
          <a:p>
            <a:pPr algn="l" indent="0">
              <a:lnSpc>
                <a:spcPct val="1250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7734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历史项目改版核心要点：</a:t>
            </a:r>
            <a:r>
              <a:rPr lang="en-US" b="false" i="false" strike="noStrike" u="none" sz="2400">
                <a:solidFill>
                  <a:srgbClr val="2EA121"/>
                </a:solidFill>
                <a:latin typeface="Noto Sans SC"/>
                <a:ea typeface="Noto Sans SC"/>
                <a:cs typeface="Noto Sans SC"/>
                <a:sym typeface="Noto Sans SC"/>
              </a:rPr>
              <a:t>----我拿到项目应该怎么干？？？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804567" y="1156599"/>
          <a:ext cx="16709497" cy="8218489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147425"/>
                <a:gridCol w="1691109"/>
                <a:gridCol w="4637116"/>
                <a:gridCol w="2626751"/>
              </a:tblGrid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改版点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说明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备注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7936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主机新电源树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按照新电源树重新设计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366AF2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2" tooltip="https://dreametech.feishu.cn/wiki/ZBcuwP8rIiD2GPkG4PgcGJ2Onzc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扫地机研发平台电源树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WIFI复位小板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复位按键信号主板端需要上拉为P3V3，小板需要删除上拉，小板端不能上拉为P3V3_OTHERS，可以在右侧选择合适的复位小板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366AF2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  <a:hlinkClick r:id="rId3" tooltip="https://dreametech.feishu.cn/wiki/GMRewjABBipZj3k00NQc5Fitnib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WIFI复位小板型号整理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99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主机回充灯板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确认回充灯供电，若接P3V3_OTHERS，则需要改版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366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4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驱动轮卡位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需和结构确认该项目是否支持卡位，若不支持，则结构同步需要修改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33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5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基站电源板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小充电不需要修改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单集尘基站需要修改为0.17W电源板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正常基站需要修改为0.1W电源板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1387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6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基站MCU板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单集尘基站需要关闭边上两个远场发射灯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36703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MR133平台方案汇总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25656" y="1221170"/>
          <a:ext cx="17683840" cy="830889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26774"/>
                <a:gridCol w="844132"/>
                <a:gridCol w="3276177"/>
                <a:gridCol w="4893605"/>
              </a:tblGrid>
              <a:tr h="538129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领域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改动思路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详细改动点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34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1、电源域重新划分，关闭部分电源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2、电路重新设计选型，降低漏电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1、不需要工作的电源统一挪到PSYS/P3V3_OTHERS/DIS_5V等，需要工作的电源统一挪到P3V3/P5V等；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2、驱动轮、风机上拉漏电、分压漏电等重新设计，减少漏电；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D83931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3、WIFI复位按键小板去掉复位键上拉。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34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1、SOC降频降核，卸载不必要驱动，WIFI低功耗等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2、MCU关闭部分电源，漏电IO配置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3、中台优化控制逻辑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1、SOC主频降为1核1.0G，卸载CAMERA等驱动，关闭PMIC部分电源</a:t>
                      </a:r>
                      <a:r>
                        <a:rPr lang="en-US" b="false" i="false" strike="noStrike" u="none" sz="1600">
                          <a:solidFill>
                            <a:srgbClr val="D83931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BLDO5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等，WIFI低功耗；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2、MCU关闭P3V3_others、PSYS、DIS_+5V、驱动轮、左杀车、右刹车、风机PWM，按键复位上拉在ERP和非ERP模式配成输入上拉 ；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3、中台发起ERP模式，兼容休眠模式。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结构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驱动轮卡位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2799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MR813平台</a:t>
            </a: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方案</a:t>
            </a: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汇总</a:t>
            </a:r>
            <a:endParaRPr lang="en-US" sz="1100"/>
          </a:p>
        </p:txBody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125656" y="1221170"/>
          <a:ext cx="17683840" cy="873457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26774"/>
                <a:gridCol w="844132"/>
                <a:gridCol w="3276177"/>
                <a:gridCol w="4893605"/>
              </a:tblGrid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序号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领域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改动思路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详细改动点</a:t>
                      </a:r>
                      <a:endParaRPr lang="en-US" sz="1100"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34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电子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1、电源域重新划分，关闭部分电源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2、电路重新设计选型，降低漏电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1、不需要工作的电源统一挪到PSYS/P3V3_OTHERS/DIS_5V等，需要工作的电源统一挪到P3V3/P5V等；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2、驱动轮、风机上拉漏电、分压漏电等重新设计，减少漏电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；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000000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3、WIFI复位按键小板去掉复位键上拉。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803400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软件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1、SOC降频降核，卸载不必要驱动，WIFI低功耗等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2、MCU关闭部分电源，漏电IO配置</a:t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3、中台优化控制逻辑</a:t>
                      </a:r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1、SOC主频降为1核1.0G，卸载CAMERA等驱动，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关闭语控，</a:t>
                      </a:r>
                      <a:r>
                        <a:rPr lang="en-US" b="false" i="false" strike="noStrike" u="none" sz="1600">
                          <a:solidFill>
                            <a:srgbClr val="000000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关闭PMIC部分电源BLDO</a:t>
                      </a:r>
                      <a:r>
                        <a:rPr lang="en-US" b="false" i="false" strike="noStrike" u="none" sz="1600">
                          <a:solidFill>
                            <a:srgbClr val="000000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r>
                        <a:rPr lang="en-US" b="false" i="false" strike="noStrike" u="none" sz="1600">
                          <a:solidFill>
                            <a:srgbClr val="000000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等，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WIFI低功耗；</a:t>
                      </a:r>
                      <a:endParaRPr lang="en-US" sz="1100"/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2、MCU关闭P3V3_others、PSYS、DIS_+5V、驱动轮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、左刹车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 、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右刹车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、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风机PWM；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PG9 在ERP和非ERP模式配成输入上拉 ；</a:t>
                      </a:r>
                      <a:r>
                        <a:rPr lang="en-US" b="false" i="false" strike="noStrike" u="none" sz="1600">
                          <a:solidFill>
                            <a:srgbClr val="D83931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关闭PA1（指示灯和补光灯前端LDO电源使能）</a:t>
                      </a: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/>
                      </a:r>
                    </a:p>
                    <a:p>
                      <a:pPr algn="l" indent="0">
                        <a:lnSpc>
                          <a:spcPct val="100000"/>
                        </a:lnSpc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3、中台发起ERP模式，兼容休眠模式。</a:t>
                      </a:r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005"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3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ctr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结构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 indent="0">
                        <a:lnSpc>
                          <a:spcPct val="100000"/>
                        </a:lnSpc>
                        <a:defRPr/>
                      </a:pPr>
                      <a:r>
                        <a:rPr lang="en-US" b="false" i="false" strike="noStrike" u="none" sz="160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驱动轮卡位</a:t>
                      </a:r>
                      <a:endParaRPr lang="en-US" sz="1100"/>
                    </a:p>
                  </a:txBody>
                  <a:tcPr anchor="ctr" marL="101600" marR="101600" marT="101600" marB="101600">
                    <a:lnL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endParaRPr/>
                    </a:p>
                  </a:txBody>
                  <a:tcPr anchor="ctr" marL="101600" marR="101600" marT="101600" marB="101600">
                    <a:lnL>
                      <a:noFill/>
                    </a:lnL>
                    <a:lnR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700">
                      <a:solidFill>
                        <a:srgbClr val="DDDE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607519" y="484048"/>
            <a:ext cx="4279900" cy="457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240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MR527/MR536平台方案汇总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607519" y="1187785"/>
            <a:ext cx="65278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wrap="square" lIns="0" rIns="0" tIns="0" bIns="0">
            <a:noAutofit/>
          </a:bodyPr>
          <a:lstStyle/>
          <a:p>
            <a:pPr algn="l" indent="0">
              <a:lnSpc>
                <a:spcPct val="125000"/>
              </a:lnSpc>
              <a:defRPr/>
            </a:pPr>
            <a:r>
              <a:rPr lang="en-US" b="false" i="false" strike="noStrike" u="none" sz="1600">
                <a:solidFill>
                  <a:srgbClr val="366AF2"/>
                </a:solidFill>
                <a:latin typeface="Noto Sans SC"/>
                <a:ea typeface="Noto Sans SC"/>
                <a:cs typeface="Noto Sans SC"/>
                <a:sym typeface="Noto Sans SC"/>
                <a:hlinkClick r:id="rId2" tooltip="https://dreametech.feishu.cn/wiki/PHOCwfppniPrMVkwBLxcDfEgnB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ERP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