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277a8d2c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277a8d2c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fc2c218a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fc2c218a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fc2c218a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fc2c218a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277a8d2c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277a8d2c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fc2c218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fc2c218a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277a8d2c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277a8d2c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fc2c218a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fc2c218a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f443fae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f443fae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277a8d2c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277a8d2c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277a8d2c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277a8d2c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277a8d2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277a8d2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277a8d2c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277a8d2c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paper "DeepIris: Iris Recognition Using a Deep Learning Approach" by Shervin Minaee and Amirali Abdolrashidi.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DeepIris leverages the ResNet architecture to enhance iris recognition, capitalizing on its deep networks and skip connections to effectively handle image variations and extract complex features. This integration significantly boosts the accuracy and robustness of iris biometric identification, demonstrating ResNet's powerful application in specialized visual recognition tasks.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Minaee and Abdolrashidi employ a direct application of deep learning techniques to raw iris images. This method leverages the powerful feature-learning capabilities of deep neural networks to automatically extract and learn the most relevant features from the iris images without the need for explicit feature extraction and encoding steps.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fc2c218a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fc2c218a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fc2c218a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fc2c218a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fc2c218a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fc2c218a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277a8d2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277a8d2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277a8d2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277a8d2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fc2c218a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fc2c218a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277a8d2c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277a8d2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77a8d2c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77a8d2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277a8d2c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277a8d2c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277a8d2c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277a8d2c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arxiv.org/abs/2210.05866" TargetMode="External"/><Relationship Id="rId4" Type="http://schemas.openxmlformats.org/officeDocument/2006/relationships/hyperlink" Target="https://arxiv.org/pdf/1907.09380" TargetMode="External"/><Relationship Id="rId5" Type="http://schemas.openxmlformats.org/officeDocument/2006/relationships/hyperlink" Target="https://www.researchgate.net/publication/351214611_Deep_Iris_Feature_Extraction" TargetMode="External"/><Relationship Id="rId6" Type="http://schemas.openxmlformats.org/officeDocument/2006/relationships/hyperlink" Target="https://www.peterkovesi.com/studentprojects/libor/LiborMasekThesis.pdf" TargetMode="External"/><Relationship Id="rId7" Type="http://schemas.openxmlformats.org/officeDocument/2006/relationships/hyperlink" Target="https://ieeexplore.ieee.org/stamp/stamp.jsp?tp=&amp;arnumber=8237673" TargetMode="External"/><Relationship Id="rId8" Type="http://schemas.openxmlformats.org/officeDocument/2006/relationships/hyperlink" Target="https://docs.google.com/presentation/d/1qvK_A5Dbgmioq8TitByImAt9MBKoE3nAaHqjwQkCDa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921900" y="1651000"/>
            <a:ext cx="8222100" cy="118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480"/>
              <a:t>Iris Recognition in Deep Learning</a:t>
            </a:r>
            <a:endParaRPr sz="3480"/>
          </a:p>
          <a:p>
            <a:pPr indent="-386080" lvl="0" marL="457200" rtl="0" algn="l">
              <a:spcBef>
                <a:spcPts val="0"/>
              </a:spcBef>
              <a:spcAft>
                <a:spcPts val="0"/>
              </a:spcAft>
              <a:buSzPts val="2480"/>
              <a:buChar char="-"/>
            </a:pPr>
            <a:r>
              <a:rPr lang="en" sz="2480"/>
              <a:t>Implementing CNN in post-preprocessing</a:t>
            </a:r>
            <a:endParaRPr sz="2480"/>
          </a:p>
        </p:txBody>
      </p:sp>
      <p:sp>
        <p:nvSpPr>
          <p:cNvPr id="86" name="Google Shape;86;p13"/>
          <p:cNvSpPr txBox="1"/>
          <p:nvPr>
            <p:ph idx="1" type="subTitle"/>
          </p:nvPr>
        </p:nvSpPr>
        <p:spPr>
          <a:xfrm>
            <a:off x="6123313" y="398496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Yi-Yang 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CNNs do in Iris Recognition Pipeline</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Convolutional Neural Networks (CNNs) are versatile tools that can be applied at various stages of the iris recognition pipeline to enhance performance and accuracy.</a:t>
            </a:r>
            <a:endParaRPr sz="2000"/>
          </a:p>
          <a:p>
            <a:pPr indent="0" lvl="0" marL="0" rtl="0" algn="l">
              <a:spcBef>
                <a:spcPts val="1200"/>
              </a:spcBef>
              <a:spcAft>
                <a:spcPts val="120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 sz="1985">
                <a:solidFill>
                  <a:srgbClr val="0C0A09"/>
                </a:solidFill>
                <a:highlight>
                  <a:srgbClr val="FFFFFF"/>
                </a:highlight>
                <a:latin typeface="Arial"/>
                <a:ea typeface="Arial"/>
                <a:cs typeface="Arial"/>
                <a:sym typeface="Arial"/>
              </a:rPr>
              <a:t>Preprocessing</a:t>
            </a:r>
            <a:endParaRPr b="1" sz="1985">
              <a:solidFill>
                <a:srgbClr val="0C0A09"/>
              </a:solidFill>
              <a:highlight>
                <a:srgbClr val="FFFFFF"/>
              </a:highlight>
              <a:latin typeface="Arial"/>
              <a:ea typeface="Arial"/>
              <a:cs typeface="Arial"/>
              <a:sym typeface="Arial"/>
            </a:endParaRPr>
          </a:p>
          <a:p>
            <a:pPr indent="0" lvl="0" marL="0" rtl="0" algn="l">
              <a:spcBef>
                <a:spcPts val="400"/>
              </a:spcBef>
              <a:spcAft>
                <a:spcPts val="0"/>
              </a:spcAft>
              <a:buSzPts val="990"/>
              <a:buNone/>
            </a:pPr>
            <a:r>
              <a:t/>
            </a:r>
            <a:endParaRPr sz="2700"/>
          </a:p>
        </p:txBody>
      </p:sp>
      <p:sp>
        <p:nvSpPr>
          <p:cNvPr id="150" name="Google Shape;150;p23"/>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C0A09"/>
              </a:buClr>
              <a:buSzPts val="1400"/>
              <a:buFont typeface="Arial"/>
              <a:buChar char="●"/>
            </a:pPr>
            <a:r>
              <a:rPr lang="en" sz="1400">
                <a:solidFill>
                  <a:srgbClr val="0C0A09"/>
                </a:solidFill>
                <a:highlight>
                  <a:schemeClr val="lt1"/>
                </a:highlight>
                <a:latin typeface="Arial"/>
                <a:ea typeface="Arial"/>
                <a:cs typeface="Arial"/>
                <a:sym typeface="Arial"/>
              </a:rPr>
              <a:t>Quality Enhancement: Adjusting the contrast, brightness, or sharpness to improve image quality.</a:t>
            </a:r>
            <a:endParaRPr sz="1400">
              <a:solidFill>
                <a:srgbClr val="0C0A09"/>
              </a:solidFill>
              <a:highlight>
                <a:schemeClr val="lt1"/>
              </a:highlight>
              <a:latin typeface="Arial"/>
              <a:ea typeface="Arial"/>
              <a:cs typeface="Arial"/>
              <a:sym typeface="Arial"/>
            </a:endParaRPr>
          </a:p>
          <a:p>
            <a:pPr indent="-317500" lvl="0" marL="457200" rtl="0" algn="l">
              <a:spcBef>
                <a:spcPts val="0"/>
              </a:spcBef>
              <a:spcAft>
                <a:spcPts val="0"/>
              </a:spcAft>
              <a:buClr>
                <a:srgbClr val="0C0A09"/>
              </a:buClr>
              <a:buSzPts val="1400"/>
              <a:buFont typeface="Arial"/>
              <a:buChar char="●"/>
            </a:pPr>
            <a:r>
              <a:rPr lang="en" sz="1400">
                <a:solidFill>
                  <a:srgbClr val="0C0A09"/>
                </a:solidFill>
                <a:highlight>
                  <a:schemeClr val="lt1"/>
                </a:highlight>
                <a:latin typeface="Arial"/>
                <a:ea typeface="Arial"/>
                <a:cs typeface="Arial"/>
                <a:sym typeface="Arial"/>
              </a:rPr>
              <a:t>Normalization: Transforming the iris region to a standard format, often involving corrections for pupil dilation and contraction.</a:t>
            </a:r>
            <a:endParaRPr sz="1400">
              <a:solidFill>
                <a:srgbClr val="0C0A09"/>
              </a:solidFill>
              <a:highlight>
                <a:schemeClr val="lt1"/>
              </a:highlight>
              <a:latin typeface="Arial"/>
              <a:ea typeface="Arial"/>
              <a:cs typeface="Arial"/>
              <a:sym typeface="Arial"/>
            </a:endParaRPr>
          </a:p>
          <a:p>
            <a:pPr indent="-317500" lvl="0" marL="457200" rtl="0" algn="l">
              <a:spcBef>
                <a:spcPts val="0"/>
              </a:spcBef>
              <a:spcAft>
                <a:spcPts val="0"/>
              </a:spcAft>
              <a:buClr>
                <a:srgbClr val="0C0A09"/>
              </a:buClr>
              <a:buSzPts val="1400"/>
              <a:buFont typeface="Arial"/>
              <a:buChar char="●"/>
            </a:pPr>
            <a:r>
              <a:rPr lang="en" sz="1400">
                <a:solidFill>
                  <a:srgbClr val="0C0A09"/>
                </a:solidFill>
                <a:highlight>
                  <a:schemeClr val="lt1"/>
                </a:highlight>
                <a:latin typeface="Arial"/>
                <a:ea typeface="Arial"/>
                <a:cs typeface="Arial"/>
                <a:sym typeface="Arial"/>
              </a:rPr>
              <a:t>Off-axis Gaze Correction: Compensating for the angle of the gaze if the iris is not directly facing the camera, to standardize the image.</a:t>
            </a:r>
            <a:endParaRPr sz="1400">
              <a:solidFill>
                <a:srgbClr val="0C0A09"/>
              </a:solidFill>
              <a:highlight>
                <a:schemeClr val="lt1"/>
              </a:highlight>
              <a:latin typeface="Arial"/>
              <a:ea typeface="Arial"/>
              <a:cs typeface="Arial"/>
              <a:sym typeface="Arial"/>
            </a:endParaRPr>
          </a:p>
          <a:p>
            <a:pPr indent="0" lvl="0" marL="457200" rtl="0" algn="l">
              <a:spcBef>
                <a:spcPts val="1200"/>
              </a:spcBef>
              <a:spcAft>
                <a:spcPts val="0"/>
              </a:spcAft>
              <a:buNone/>
            </a:pPr>
            <a:r>
              <a:t/>
            </a:r>
            <a:endParaRPr sz="1400">
              <a:solidFill>
                <a:srgbClr val="0C0A09"/>
              </a:solidFill>
              <a:highlight>
                <a:schemeClr val="lt1"/>
              </a:highlight>
              <a:latin typeface="Arial"/>
              <a:ea typeface="Arial"/>
              <a:cs typeface="Arial"/>
              <a:sym typeface="Arial"/>
            </a:endParaRPr>
          </a:p>
          <a:p>
            <a:pPr indent="-317500" lvl="0" marL="457200" rtl="0" algn="l">
              <a:spcBef>
                <a:spcPts val="1200"/>
              </a:spcBef>
              <a:spcAft>
                <a:spcPts val="0"/>
              </a:spcAft>
              <a:buClr>
                <a:srgbClr val="0C0A09"/>
              </a:buClr>
              <a:buSzPts val="1400"/>
              <a:buFont typeface="Arial"/>
              <a:buChar char="●"/>
            </a:pPr>
            <a:r>
              <a:rPr lang="en" sz="1400">
                <a:solidFill>
                  <a:srgbClr val="0C0A09"/>
                </a:solidFill>
                <a:highlight>
                  <a:srgbClr val="FFFFFF"/>
                </a:highlight>
                <a:latin typeface="Arial"/>
                <a:ea typeface="Arial"/>
                <a:cs typeface="Arial"/>
                <a:sym typeface="Arial"/>
              </a:rPr>
              <a:t>Noise Reduction: CNNs can learn to distinguish noise from useful information, effectively denoising images.</a:t>
            </a:r>
            <a:endParaRPr sz="1400">
              <a:solidFill>
                <a:srgbClr val="0C0A09"/>
              </a:solidFill>
              <a:highlight>
                <a:srgbClr val="FFFFFF"/>
              </a:highlight>
              <a:latin typeface="Arial"/>
              <a:ea typeface="Arial"/>
              <a:cs typeface="Arial"/>
              <a:sym typeface="Arial"/>
            </a:endParaRPr>
          </a:p>
          <a:p>
            <a:pPr indent="-317500" lvl="0" marL="457200" rtl="0" algn="l">
              <a:spcBef>
                <a:spcPts val="0"/>
              </a:spcBef>
              <a:spcAft>
                <a:spcPts val="0"/>
              </a:spcAft>
              <a:buClr>
                <a:srgbClr val="0C0A09"/>
              </a:buClr>
              <a:buSzPts val="1400"/>
              <a:buFont typeface="Arial"/>
              <a:buChar char="●"/>
            </a:pPr>
            <a:r>
              <a:rPr lang="en" sz="1400">
                <a:solidFill>
                  <a:srgbClr val="0C0A09"/>
                </a:solidFill>
                <a:highlight>
                  <a:srgbClr val="FFFFFF"/>
                </a:highlight>
                <a:latin typeface="Arial"/>
                <a:ea typeface="Arial"/>
                <a:cs typeface="Arial"/>
                <a:sym typeface="Arial"/>
              </a:rPr>
              <a:t>Quality Enhancement: Adjustments like correcting blurriness or uneven illumination can be automated using CNNs trained on a dataset of images with known good quality.</a:t>
            </a:r>
            <a:endParaRPr sz="1400">
              <a:solidFill>
                <a:srgbClr val="0C0A09"/>
              </a:solidFill>
              <a:highlight>
                <a:srgbClr val="FFFFFF"/>
              </a:highlight>
              <a:latin typeface="Arial"/>
              <a:ea typeface="Arial"/>
              <a:cs typeface="Arial"/>
              <a:sym typeface="Arial"/>
            </a:endParaRPr>
          </a:p>
          <a:p>
            <a:pPr indent="-317500" lvl="0" marL="457200" rtl="0" algn="l">
              <a:spcBef>
                <a:spcPts val="0"/>
              </a:spcBef>
              <a:spcAft>
                <a:spcPts val="0"/>
              </a:spcAft>
              <a:buClr>
                <a:srgbClr val="0C0A09"/>
              </a:buClr>
              <a:buSzPts val="1400"/>
              <a:buFont typeface="Arial"/>
              <a:buChar char="●"/>
            </a:pPr>
            <a:r>
              <a:rPr lang="en" sz="1400">
                <a:solidFill>
                  <a:srgbClr val="0C0A09"/>
                </a:solidFill>
                <a:highlight>
                  <a:srgbClr val="FFFFFF"/>
                </a:highlight>
                <a:latin typeface="Arial"/>
                <a:ea typeface="Arial"/>
                <a:cs typeface="Arial"/>
                <a:sym typeface="Arial"/>
              </a:rPr>
              <a:t>Off-axis Gaze Correction: CNNs can estimate and correct the angle of gaze, normalizing images where the iris is not directly facing the camera.</a:t>
            </a:r>
            <a:endParaRPr sz="1400">
              <a:solidFill>
                <a:srgbClr val="0C0A0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 sz="1985">
                <a:solidFill>
                  <a:srgbClr val="0C0A09"/>
                </a:solidFill>
                <a:highlight>
                  <a:srgbClr val="FFFFFF"/>
                </a:highlight>
                <a:latin typeface="Arial"/>
                <a:ea typeface="Arial"/>
                <a:cs typeface="Arial"/>
                <a:sym typeface="Arial"/>
              </a:rPr>
              <a:t>Segmentation</a:t>
            </a:r>
            <a:endParaRPr b="1" sz="1985">
              <a:solidFill>
                <a:srgbClr val="0C0A09"/>
              </a:solidFill>
              <a:highlight>
                <a:srgbClr val="FFFFFF"/>
              </a:highlight>
              <a:latin typeface="Arial"/>
              <a:ea typeface="Arial"/>
              <a:cs typeface="Arial"/>
              <a:sym typeface="Arial"/>
            </a:endParaRPr>
          </a:p>
          <a:p>
            <a:pPr indent="0" lvl="0" marL="0" rtl="0" algn="l">
              <a:spcBef>
                <a:spcPts val="400"/>
              </a:spcBef>
              <a:spcAft>
                <a:spcPts val="0"/>
              </a:spcAft>
              <a:buSzPts val="990"/>
              <a:buNone/>
            </a:pPr>
            <a:r>
              <a:t/>
            </a:r>
            <a:endParaRPr sz="2700"/>
          </a:p>
        </p:txBody>
      </p:sp>
      <p:sp>
        <p:nvSpPr>
          <p:cNvPr id="156" name="Google Shape;156;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rgbClr val="0C0A09"/>
              </a:buClr>
              <a:buSzPts val="1300"/>
              <a:buFont typeface="Arial"/>
              <a:buChar char="●"/>
            </a:pPr>
            <a:r>
              <a:rPr lang="en" sz="1300">
                <a:solidFill>
                  <a:srgbClr val="0C0A09"/>
                </a:solidFill>
                <a:highlight>
                  <a:schemeClr val="lt1"/>
                </a:highlight>
                <a:latin typeface="Arial"/>
                <a:ea typeface="Arial"/>
                <a:cs typeface="Arial"/>
                <a:sym typeface="Arial"/>
              </a:rPr>
              <a:t>Boundary Detection: Locating the circular boundaries of both the pupil (inner boundary) and the iris (outer boundary).</a:t>
            </a:r>
            <a:endParaRPr sz="1300">
              <a:solidFill>
                <a:srgbClr val="0C0A09"/>
              </a:solidFill>
              <a:highlight>
                <a:schemeClr val="lt1"/>
              </a:highlight>
              <a:latin typeface="Arial"/>
              <a:ea typeface="Arial"/>
              <a:cs typeface="Arial"/>
              <a:sym typeface="Arial"/>
            </a:endParaRPr>
          </a:p>
          <a:p>
            <a:pPr indent="-311150" lvl="0" marL="457200" rtl="0" algn="l">
              <a:lnSpc>
                <a:spcPct val="95000"/>
              </a:lnSpc>
              <a:spcBef>
                <a:spcPts val="0"/>
              </a:spcBef>
              <a:spcAft>
                <a:spcPts val="0"/>
              </a:spcAft>
              <a:buClr>
                <a:srgbClr val="0C0A09"/>
              </a:buClr>
              <a:buSzPts val="1300"/>
              <a:buFont typeface="Arial"/>
              <a:buChar char="●"/>
            </a:pPr>
            <a:r>
              <a:rPr lang="en" sz="1300">
                <a:solidFill>
                  <a:srgbClr val="0C0A09"/>
                </a:solidFill>
                <a:highlight>
                  <a:schemeClr val="lt1"/>
                </a:highlight>
                <a:latin typeface="Arial"/>
                <a:ea typeface="Arial"/>
                <a:cs typeface="Arial"/>
                <a:sym typeface="Arial"/>
              </a:rPr>
              <a:t>Exclusion of Obstacles: Removing parts of the image that might obscure the iris, such as eyelids, eyelashes, or reflections.</a:t>
            </a:r>
            <a:endParaRPr sz="1300">
              <a:solidFill>
                <a:srgbClr val="0C0A09"/>
              </a:solidFill>
              <a:highlight>
                <a:schemeClr val="lt1"/>
              </a:highlight>
              <a:latin typeface="Arial"/>
              <a:ea typeface="Arial"/>
              <a:cs typeface="Arial"/>
              <a:sym typeface="Arial"/>
            </a:endParaRPr>
          </a:p>
          <a:p>
            <a:pPr indent="-311150" lvl="0" marL="457200" rtl="0" algn="l">
              <a:lnSpc>
                <a:spcPct val="95000"/>
              </a:lnSpc>
              <a:spcBef>
                <a:spcPts val="0"/>
              </a:spcBef>
              <a:spcAft>
                <a:spcPts val="0"/>
              </a:spcAft>
              <a:buClr>
                <a:srgbClr val="0C0A09"/>
              </a:buClr>
              <a:buSzPts val="1300"/>
              <a:buFont typeface="Arial"/>
              <a:buChar char="●"/>
            </a:pPr>
            <a:r>
              <a:rPr lang="en" sz="1300">
                <a:solidFill>
                  <a:srgbClr val="0C0A09"/>
                </a:solidFill>
                <a:highlight>
                  <a:schemeClr val="lt1"/>
                </a:highlight>
                <a:latin typeface="Arial"/>
                <a:ea typeface="Arial"/>
                <a:cs typeface="Arial"/>
                <a:sym typeface="Arial"/>
              </a:rPr>
              <a:t>Objective: The goal is to accurately detect the circular boundary between the pupil (inner boundary) and the iris, and the outer boundary between the iris and the sclera.</a:t>
            </a:r>
            <a:endParaRPr sz="1300">
              <a:solidFill>
                <a:srgbClr val="0C0A09"/>
              </a:solidFill>
              <a:highlight>
                <a:schemeClr val="lt1"/>
              </a:highlight>
              <a:latin typeface="Arial"/>
              <a:ea typeface="Arial"/>
              <a:cs typeface="Arial"/>
              <a:sym typeface="Arial"/>
            </a:endParaRPr>
          </a:p>
          <a:p>
            <a:pPr indent="-311150" lvl="0" marL="457200" rtl="0" algn="l">
              <a:lnSpc>
                <a:spcPct val="95000"/>
              </a:lnSpc>
              <a:spcBef>
                <a:spcPts val="0"/>
              </a:spcBef>
              <a:spcAft>
                <a:spcPts val="0"/>
              </a:spcAft>
              <a:buClr>
                <a:srgbClr val="0C0A09"/>
              </a:buClr>
              <a:buSzPts val="1300"/>
              <a:buFont typeface="Arial"/>
              <a:buChar char="●"/>
            </a:pPr>
            <a:r>
              <a:rPr lang="en" sz="1300">
                <a:solidFill>
                  <a:srgbClr val="0C0A09"/>
                </a:solidFill>
                <a:highlight>
                  <a:schemeClr val="lt1"/>
                </a:highlight>
                <a:latin typeface="Arial"/>
                <a:ea typeface="Arial"/>
                <a:cs typeface="Arial"/>
                <a:sym typeface="Arial"/>
              </a:rPr>
              <a:t>Challenges: Variability in pupil size due to lighting changes, occlusions like eyelids and eyelashes, and reflections.</a:t>
            </a:r>
            <a:endParaRPr sz="1300">
              <a:solidFill>
                <a:srgbClr val="0C0A09"/>
              </a:solidFill>
              <a:highlight>
                <a:schemeClr val="lt1"/>
              </a:highlight>
              <a:latin typeface="Arial"/>
              <a:ea typeface="Arial"/>
              <a:cs typeface="Arial"/>
              <a:sym typeface="Arial"/>
            </a:endParaRPr>
          </a:p>
          <a:p>
            <a:pPr indent="-311150" lvl="0" marL="457200" rtl="0" algn="l">
              <a:lnSpc>
                <a:spcPct val="95000"/>
              </a:lnSpc>
              <a:spcBef>
                <a:spcPts val="0"/>
              </a:spcBef>
              <a:spcAft>
                <a:spcPts val="0"/>
              </a:spcAft>
              <a:buClr>
                <a:srgbClr val="0C0A09"/>
              </a:buClr>
              <a:buSzPts val="1300"/>
              <a:buFont typeface="Arial"/>
              <a:buChar char="●"/>
            </a:pPr>
            <a:r>
              <a:rPr lang="en" sz="1300">
                <a:solidFill>
                  <a:srgbClr val="0C0A09"/>
                </a:solidFill>
                <a:highlight>
                  <a:schemeClr val="lt1"/>
                </a:highlight>
                <a:latin typeface="Arial"/>
                <a:ea typeface="Arial"/>
                <a:cs typeface="Arial"/>
                <a:sym typeface="Arial"/>
              </a:rPr>
              <a:t>Detecting the inner boundary: This boundary separates the pupil (the central part of the eye) from the iris.</a:t>
            </a:r>
            <a:endParaRPr sz="1300">
              <a:solidFill>
                <a:srgbClr val="0C0A09"/>
              </a:solidFill>
              <a:highlight>
                <a:schemeClr val="lt1"/>
              </a:highlight>
              <a:latin typeface="Arial"/>
              <a:ea typeface="Arial"/>
              <a:cs typeface="Arial"/>
              <a:sym typeface="Arial"/>
            </a:endParaRPr>
          </a:p>
          <a:p>
            <a:pPr indent="-311150" lvl="0" marL="457200" rtl="0" algn="l">
              <a:lnSpc>
                <a:spcPct val="95000"/>
              </a:lnSpc>
              <a:spcBef>
                <a:spcPts val="0"/>
              </a:spcBef>
              <a:spcAft>
                <a:spcPts val="0"/>
              </a:spcAft>
              <a:buClr>
                <a:srgbClr val="0C0A09"/>
              </a:buClr>
              <a:buSzPts val="1300"/>
              <a:buFont typeface="Arial"/>
              <a:buChar char="●"/>
            </a:pPr>
            <a:r>
              <a:rPr lang="en" sz="1300">
                <a:solidFill>
                  <a:srgbClr val="0C0A09"/>
                </a:solidFill>
                <a:highlight>
                  <a:schemeClr val="lt1"/>
                </a:highlight>
                <a:latin typeface="Arial"/>
                <a:ea typeface="Arial"/>
                <a:cs typeface="Arial"/>
                <a:sym typeface="Arial"/>
              </a:rPr>
              <a:t>Detecting the outer boundary: This boundary separates the iris from the sclera (the white part of the eye).</a:t>
            </a:r>
            <a:endParaRPr sz="1300">
              <a:solidFill>
                <a:srgbClr val="0C0A09"/>
              </a:solidFill>
              <a:highlight>
                <a:schemeClr val="lt1"/>
              </a:highlight>
              <a:latin typeface="Arial"/>
              <a:ea typeface="Arial"/>
              <a:cs typeface="Arial"/>
              <a:sym typeface="Arial"/>
            </a:endParaRPr>
          </a:p>
          <a:p>
            <a:pPr indent="0" lvl="0" marL="457200" rtl="0" algn="l">
              <a:lnSpc>
                <a:spcPct val="95000"/>
              </a:lnSpc>
              <a:spcBef>
                <a:spcPts val="1200"/>
              </a:spcBef>
              <a:spcAft>
                <a:spcPts val="0"/>
              </a:spcAft>
              <a:buNone/>
            </a:pPr>
            <a:r>
              <a:t/>
            </a:r>
            <a:endParaRPr sz="1300">
              <a:solidFill>
                <a:srgbClr val="0C0A09"/>
              </a:solidFill>
              <a:highlight>
                <a:schemeClr val="lt1"/>
              </a:highlight>
              <a:latin typeface="Arial"/>
              <a:ea typeface="Arial"/>
              <a:cs typeface="Arial"/>
              <a:sym typeface="Arial"/>
            </a:endParaRPr>
          </a:p>
          <a:p>
            <a:pPr indent="-311150" lvl="0" marL="457200" rtl="0" algn="l">
              <a:lnSpc>
                <a:spcPct val="95000"/>
              </a:lnSpc>
              <a:spcBef>
                <a:spcPts val="1200"/>
              </a:spcBef>
              <a:spcAft>
                <a:spcPts val="0"/>
              </a:spcAft>
              <a:buClr>
                <a:srgbClr val="0C0A09"/>
              </a:buClr>
              <a:buSzPts val="1300"/>
              <a:buFont typeface="Arial"/>
              <a:buChar char="●"/>
            </a:pPr>
            <a:r>
              <a:rPr lang="en" sz="1300">
                <a:solidFill>
                  <a:srgbClr val="0C0A09"/>
                </a:solidFill>
                <a:highlight>
                  <a:srgbClr val="FFFFFF"/>
                </a:highlight>
                <a:latin typeface="Arial"/>
                <a:ea typeface="Arial"/>
                <a:cs typeface="Arial"/>
                <a:sym typeface="Arial"/>
              </a:rPr>
              <a:t>Boundary Detection: Training a CNN to detect the circular boundaries of the iris and the pupil. This can be more robust against variations in image quality or occlusions than traditional methods.</a:t>
            </a:r>
            <a:endParaRPr sz="1300">
              <a:solidFill>
                <a:srgbClr val="0C0A09"/>
              </a:solidFill>
              <a:highlight>
                <a:srgbClr val="FFFFFF"/>
              </a:highlight>
              <a:latin typeface="Arial"/>
              <a:ea typeface="Arial"/>
              <a:cs typeface="Arial"/>
              <a:sym typeface="Arial"/>
            </a:endParaRPr>
          </a:p>
          <a:p>
            <a:pPr indent="-311150" lvl="0" marL="457200" rtl="0" algn="l">
              <a:lnSpc>
                <a:spcPct val="95000"/>
              </a:lnSpc>
              <a:spcBef>
                <a:spcPts val="0"/>
              </a:spcBef>
              <a:spcAft>
                <a:spcPts val="0"/>
              </a:spcAft>
              <a:buClr>
                <a:srgbClr val="0C0A09"/>
              </a:buClr>
              <a:buSzPts val="1300"/>
              <a:buFont typeface="Arial"/>
              <a:buChar char="●"/>
            </a:pPr>
            <a:r>
              <a:rPr lang="en" sz="1300">
                <a:solidFill>
                  <a:srgbClr val="0C0A09"/>
                </a:solidFill>
                <a:highlight>
                  <a:srgbClr val="FFFFFF"/>
                </a:highlight>
                <a:latin typeface="Arial"/>
                <a:ea typeface="Arial"/>
                <a:cs typeface="Arial"/>
                <a:sym typeface="Arial"/>
              </a:rPr>
              <a:t>Occlusion Handling: CNNs can also be trained to identify and mask out occlusions such as eyelashes, eyelids, or specular reflections, which are common issues in eye images.</a:t>
            </a:r>
            <a:endParaRPr sz="1300">
              <a:solidFill>
                <a:srgbClr val="0C0A09"/>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None/>
            </a:pPr>
            <a:r>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60000"/>
              </a:lnSpc>
              <a:spcBef>
                <a:spcPts val="1400"/>
              </a:spcBef>
              <a:spcAft>
                <a:spcPts val="400"/>
              </a:spcAft>
              <a:buNone/>
            </a:pPr>
            <a:r>
              <a:rPr b="1" lang="en" sz="2205">
                <a:solidFill>
                  <a:srgbClr val="0C0A09"/>
                </a:solidFill>
                <a:highlight>
                  <a:srgbClr val="FFFFFF"/>
                </a:highlight>
                <a:latin typeface="Arial"/>
                <a:ea typeface="Arial"/>
                <a:cs typeface="Arial"/>
                <a:sym typeface="Arial"/>
              </a:rPr>
              <a:t>Normalization</a:t>
            </a:r>
            <a:endParaRPr sz="3555"/>
          </a:p>
        </p:txBody>
      </p:sp>
      <p:sp>
        <p:nvSpPr>
          <p:cNvPr id="162" name="Google Shape;162;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C0A09"/>
              </a:buClr>
              <a:buSzPts val="1800"/>
              <a:buFont typeface="Arial"/>
              <a:buChar char="●"/>
            </a:pPr>
            <a:r>
              <a:rPr lang="en">
                <a:solidFill>
                  <a:srgbClr val="0C0A09"/>
                </a:solidFill>
                <a:highlight>
                  <a:schemeClr val="lt1"/>
                </a:highlight>
                <a:latin typeface="Arial"/>
                <a:ea typeface="Arial"/>
                <a:cs typeface="Arial"/>
                <a:sym typeface="Arial"/>
              </a:rPr>
              <a:t>Adjusts for variations in pupil dilation.</a:t>
            </a:r>
            <a:endParaRPr>
              <a:solidFill>
                <a:srgbClr val="0C0A09"/>
              </a:solidFill>
              <a:highlight>
                <a:schemeClr val="lt1"/>
              </a:highlight>
              <a:latin typeface="Arial"/>
              <a:ea typeface="Arial"/>
              <a:cs typeface="Arial"/>
              <a:sym typeface="Arial"/>
            </a:endParaRPr>
          </a:p>
          <a:p>
            <a:pPr indent="-342900" lvl="0" marL="457200" rtl="0" algn="l">
              <a:spcBef>
                <a:spcPts val="0"/>
              </a:spcBef>
              <a:spcAft>
                <a:spcPts val="0"/>
              </a:spcAft>
              <a:buClr>
                <a:srgbClr val="0C0A09"/>
              </a:buClr>
              <a:buSzPts val="1800"/>
              <a:buFont typeface="Arial"/>
              <a:buChar char="●"/>
            </a:pPr>
            <a:r>
              <a:rPr lang="en">
                <a:solidFill>
                  <a:srgbClr val="0C0A09"/>
                </a:solidFill>
                <a:highlight>
                  <a:schemeClr val="lt1"/>
                </a:highlight>
                <a:latin typeface="Arial"/>
                <a:ea typeface="Arial"/>
                <a:cs typeface="Arial"/>
                <a:sym typeface="Arial"/>
              </a:rPr>
              <a:t>Compensates for imaging inconsistencies such as tilting and rotation.</a:t>
            </a:r>
            <a:endParaRPr>
              <a:solidFill>
                <a:srgbClr val="0C0A09"/>
              </a:solidFill>
              <a:highlight>
                <a:schemeClr val="lt1"/>
              </a:highlight>
              <a:latin typeface="Arial"/>
              <a:ea typeface="Arial"/>
              <a:cs typeface="Arial"/>
              <a:sym typeface="Arial"/>
            </a:endParaRPr>
          </a:p>
          <a:p>
            <a:pPr indent="-342900" lvl="0" marL="457200" rtl="0" algn="l">
              <a:spcBef>
                <a:spcPts val="0"/>
              </a:spcBef>
              <a:spcAft>
                <a:spcPts val="0"/>
              </a:spcAft>
              <a:buClr>
                <a:srgbClr val="0C0A09"/>
              </a:buClr>
              <a:buSzPts val="1800"/>
              <a:buFont typeface="Arial"/>
              <a:buChar char="●"/>
            </a:pPr>
            <a:r>
              <a:rPr lang="en">
                <a:solidFill>
                  <a:srgbClr val="0C0A09"/>
                </a:solidFill>
                <a:highlight>
                  <a:schemeClr val="lt1"/>
                </a:highlight>
                <a:latin typeface="Arial"/>
                <a:ea typeface="Arial"/>
                <a:cs typeface="Arial"/>
                <a:sym typeface="Arial"/>
              </a:rPr>
              <a:t>Converts the circular iris region into a rectangular block that is easier for neural networks to analyze.</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 sz="1985">
                <a:solidFill>
                  <a:srgbClr val="0C0A09"/>
                </a:solidFill>
                <a:highlight>
                  <a:srgbClr val="FFFFFF"/>
                </a:highlight>
                <a:latin typeface="Arial"/>
                <a:ea typeface="Arial"/>
                <a:cs typeface="Arial"/>
                <a:sym typeface="Arial"/>
              </a:rPr>
              <a:t>Encoding (Feature Extraction)</a:t>
            </a:r>
            <a:endParaRPr b="1" sz="1985">
              <a:solidFill>
                <a:srgbClr val="0C0A09"/>
              </a:solidFill>
              <a:highlight>
                <a:srgbClr val="FFFFFF"/>
              </a:highlight>
              <a:latin typeface="Arial"/>
              <a:ea typeface="Arial"/>
              <a:cs typeface="Arial"/>
              <a:sym typeface="Arial"/>
            </a:endParaRPr>
          </a:p>
          <a:p>
            <a:pPr indent="0" lvl="0" marL="0" rtl="0" algn="l">
              <a:spcBef>
                <a:spcPts val="400"/>
              </a:spcBef>
              <a:spcAft>
                <a:spcPts val="0"/>
              </a:spcAft>
              <a:buSzPts val="990"/>
              <a:buNone/>
            </a:pPr>
            <a:r>
              <a:t/>
            </a:r>
            <a:endParaRPr sz="2700"/>
          </a:p>
        </p:txBody>
      </p:sp>
      <p:sp>
        <p:nvSpPr>
          <p:cNvPr id="168" name="Google Shape;168;p26"/>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C0A09"/>
                </a:solidFill>
                <a:highlight>
                  <a:schemeClr val="lt1"/>
                </a:highlight>
                <a:latin typeface="Arial"/>
                <a:ea typeface="Arial"/>
                <a:cs typeface="Arial"/>
                <a:sym typeface="Arial"/>
              </a:rPr>
              <a:t>In the encoding phase, the segmented iris is analyzed to extract distinctive features:</a:t>
            </a:r>
            <a:endParaRPr sz="1200">
              <a:solidFill>
                <a:srgbClr val="0C0A09"/>
              </a:solidFill>
              <a:highlight>
                <a:schemeClr val="lt1"/>
              </a:highlight>
              <a:latin typeface="Arial"/>
              <a:ea typeface="Arial"/>
              <a:cs typeface="Arial"/>
              <a:sym typeface="Arial"/>
            </a:endParaRPr>
          </a:p>
          <a:p>
            <a:pPr indent="-304800" lvl="0" marL="457200" rtl="0" algn="l">
              <a:spcBef>
                <a:spcPts val="1500"/>
              </a:spcBef>
              <a:spcAft>
                <a:spcPts val="0"/>
              </a:spcAft>
              <a:buClr>
                <a:srgbClr val="0C0A09"/>
              </a:buClr>
              <a:buSzPts val="1200"/>
              <a:buFont typeface="Arial"/>
              <a:buChar char="●"/>
            </a:pPr>
            <a:r>
              <a:rPr lang="en" sz="1200">
                <a:solidFill>
                  <a:srgbClr val="0C0A09"/>
                </a:solidFill>
                <a:highlight>
                  <a:schemeClr val="lt1"/>
                </a:highlight>
                <a:latin typeface="Arial"/>
                <a:ea typeface="Arial"/>
                <a:cs typeface="Arial"/>
                <a:sym typeface="Arial"/>
              </a:rPr>
              <a:t>Feature Extraction Using Filters or CNNs: Applying specific techniques (like Gabor filters or Convolutional Neural Networks) to capture relevant features from the iris texture.</a:t>
            </a:r>
            <a:endParaRPr sz="1200">
              <a:solidFill>
                <a:srgbClr val="0C0A09"/>
              </a:solidFill>
              <a:highlight>
                <a:schemeClr val="lt1"/>
              </a:highlight>
              <a:latin typeface="Arial"/>
              <a:ea typeface="Arial"/>
              <a:cs typeface="Arial"/>
              <a:sym typeface="Arial"/>
            </a:endParaRPr>
          </a:p>
          <a:p>
            <a:pPr indent="-304800" lvl="0" marL="457200" rtl="0" algn="l">
              <a:spcBef>
                <a:spcPts val="0"/>
              </a:spcBef>
              <a:spcAft>
                <a:spcPts val="0"/>
              </a:spcAft>
              <a:buClr>
                <a:srgbClr val="0C0A09"/>
              </a:buClr>
              <a:buSzPts val="1200"/>
              <a:buFont typeface="Arial"/>
              <a:buChar char="●"/>
            </a:pPr>
            <a:r>
              <a:rPr lang="en" sz="1200">
                <a:solidFill>
                  <a:srgbClr val="0C0A09"/>
                </a:solidFill>
                <a:highlight>
                  <a:schemeClr val="lt1"/>
                </a:highlight>
                <a:latin typeface="Arial"/>
                <a:ea typeface="Arial"/>
                <a:cs typeface="Arial"/>
                <a:sym typeface="Arial"/>
              </a:rPr>
              <a:t>Encoding Into a Template: The extracted features are converted into a digital form, typically a binary code or a vector, which serves as a unique "iris template."</a:t>
            </a:r>
            <a:endParaRPr sz="1200">
              <a:solidFill>
                <a:srgbClr val="0C0A09"/>
              </a:solidFill>
              <a:highlight>
                <a:schemeClr val="lt1"/>
              </a:highlight>
              <a:latin typeface="Arial"/>
              <a:ea typeface="Arial"/>
              <a:cs typeface="Arial"/>
              <a:sym typeface="Arial"/>
            </a:endParaRPr>
          </a:p>
          <a:p>
            <a:pPr indent="0" lvl="0" marL="0" rtl="0" algn="l">
              <a:spcBef>
                <a:spcPts val="1200"/>
              </a:spcBef>
              <a:spcAft>
                <a:spcPts val="0"/>
              </a:spcAft>
              <a:buNone/>
            </a:pPr>
            <a:r>
              <a:t/>
            </a:r>
            <a:endParaRPr sz="1200">
              <a:solidFill>
                <a:srgbClr val="0C0A09"/>
              </a:solidFill>
              <a:highlight>
                <a:srgbClr val="FFFFFF"/>
              </a:highlight>
              <a:latin typeface="Arial"/>
              <a:ea typeface="Arial"/>
              <a:cs typeface="Arial"/>
              <a:sym typeface="Arial"/>
            </a:endParaRPr>
          </a:p>
          <a:p>
            <a:pPr indent="0" lvl="0" marL="0" rtl="0" algn="l">
              <a:spcBef>
                <a:spcPts val="1500"/>
              </a:spcBef>
              <a:spcAft>
                <a:spcPts val="0"/>
              </a:spcAft>
              <a:buNone/>
            </a:pPr>
            <a:r>
              <a:rPr lang="en" sz="1200">
                <a:solidFill>
                  <a:srgbClr val="0C0A09"/>
                </a:solidFill>
                <a:highlight>
                  <a:srgbClr val="FFFFFF"/>
                </a:highlight>
                <a:latin typeface="Arial"/>
                <a:ea typeface="Arial"/>
                <a:cs typeface="Arial"/>
                <a:sym typeface="Arial"/>
              </a:rPr>
              <a:t>CNNs excel in feature extraction due to their ability to automatically learn the most relevant features from training data:</a:t>
            </a:r>
            <a:endParaRPr sz="1200">
              <a:solidFill>
                <a:srgbClr val="0C0A09"/>
              </a:solidFill>
              <a:highlight>
                <a:srgbClr val="FFFFFF"/>
              </a:highlight>
              <a:latin typeface="Arial"/>
              <a:ea typeface="Arial"/>
              <a:cs typeface="Arial"/>
              <a:sym typeface="Arial"/>
            </a:endParaRPr>
          </a:p>
          <a:p>
            <a:pPr indent="-304800" lvl="0" marL="457200" rtl="0" algn="l">
              <a:spcBef>
                <a:spcPts val="1500"/>
              </a:spcBef>
              <a:spcAft>
                <a:spcPts val="0"/>
              </a:spcAft>
              <a:buClr>
                <a:srgbClr val="0C0A09"/>
              </a:buClr>
              <a:buSzPts val="1200"/>
              <a:buFont typeface="Arial"/>
              <a:buChar char="●"/>
            </a:pPr>
            <a:r>
              <a:rPr lang="en" sz="1200">
                <a:solidFill>
                  <a:srgbClr val="0C0A09"/>
                </a:solidFill>
                <a:highlight>
                  <a:srgbClr val="FFFFFF"/>
                </a:highlight>
                <a:latin typeface="Arial"/>
                <a:ea typeface="Arial"/>
                <a:cs typeface="Arial"/>
                <a:sym typeface="Arial"/>
              </a:rPr>
              <a:t>Feature Learning: CNNs can be trained to extract rich, descriptive features from the iris texture, which are essential for creating a unique and compact iris template.</a:t>
            </a:r>
            <a:endParaRPr sz="1200">
              <a:solidFill>
                <a:srgbClr val="0C0A09"/>
              </a:solidFill>
              <a:highlight>
                <a:srgbClr val="FFFFFF"/>
              </a:highlight>
              <a:latin typeface="Arial"/>
              <a:ea typeface="Arial"/>
              <a:cs typeface="Arial"/>
              <a:sym typeface="Arial"/>
            </a:endParaRPr>
          </a:p>
          <a:p>
            <a:pPr indent="-304800" lvl="0" marL="457200" rtl="0" algn="l">
              <a:spcBef>
                <a:spcPts val="0"/>
              </a:spcBef>
              <a:spcAft>
                <a:spcPts val="0"/>
              </a:spcAft>
              <a:buClr>
                <a:srgbClr val="0C0A09"/>
              </a:buClr>
              <a:buSzPts val="1200"/>
              <a:buFont typeface="Arial"/>
              <a:buChar char="●"/>
            </a:pPr>
            <a:r>
              <a:rPr lang="en" sz="1200">
                <a:solidFill>
                  <a:srgbClr val="0C0A09"/>
                </a:solidFill>
                <a:highlight>
                  <a:srgbClr val="FFFFFF"/>
                </a:highlight>
                <a:latin typeface="Arial"/>
                <a:ea typeface="Arial"/>
                <a:cs typeface="Arial"/>
                <a:sym typeface="Arial"/>
              </a:rPr>
              <a:t>Direct Encoding: Some advanced CNN models can be designed to output a binary code or a feature vector directly, integrating feature extraction and encoding into a single step.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400"/>
              </a:spcAft>
              <a:buNone/>
            </a:pPr>
            <a:r>
              <a:rPr b="1" lang="en" sz="1983">
                <a:solidFill>
                  <a:srgbClr val="0C0A09"/>
                </a:solidFill>
                <a:highlight>
                  <a:srgbClr val="FFFFFF"/>
                </a:highlight>
                <a:latin typeface="Arial"/>
                <a:ea typeface="Arial"/>
                <a:cs typeface="Arial"/>
                <a:sym typeface="Arial"/>
              </a:rPr>
              <a:t>Noise Reduction</a:t>
            </a:r>
            <a:endParaRPr sz="3333"/>
          </a:p>
        </p:txBody>
      </p:sp>
      <p:sp>
        <p:nvSpPr>
          <p:cNvPr id="174" name="Google Shape;17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C0A09"/>
                </a:solidFill>
                <a:highlight>
                  <a:srgbClr val="FFFFFF"/>
                </a:highlight>
                <a:latin typeface="Arial"/>
                <a:ea typeface="Arial"/>
                <a:cs typeface="Arial"/>
                <a:sym typeface="Arial"/>
              </a:rPr>
              <a:t>includes reducing or excluding noise and occlusions such as eyelashes, eyelids, and reflections:</a:t>
            </a:r>
            <a:endParaRPr sz="1200">
              <a:solidFill>
                <a:srgbClr val="0C0A09"/>
              </a:solidFill>
              <a:highlight>
                <a:srgbClr val="FFFFFF"/>
              </a:highlight>
              <a:latin typeface="Arial"/>
              <a:ea typeface="Arial"/>
              <a:cs typeface="Arial"/>
              <a:sym typeface="Arial"/>
            </a:endParaRPr>
          </a:p>
          <a:p>
            <a:pPr indent="-304800" lvl="0" marL="457200" rtl="0" algn="l">
              <a:spcBef>
                <a:spcPts val="1500"/>
              </a:spcBef>
              <a:spcAft>
                <a:spcPts val="0"/>
              </a:spcAft>
              <a:buClr>
                <a:srgbClr val="0C0A09"/>
              </a:buClr>
              <a:buSzPts val="1200"/>
              <a:buFont typeface="Arial"/>
              <a:buChar char="●"/>
            </a:pPr>
            <a:r>
              <a:rPr lang="en" sz="1200">
                <a:solidFill>
                  <a:srgbClr val="0C0A09"/>
                </a:solidFill>
                <a:highlight>
                  <a:srgbClr val="FFFFFF"/>
                </a:highlight>
                <a:latin typeface="Arial"/>
                <a:ea typeface="Arial"/>
                <a:cs typeface="Arial"/>
                <a:sym typeface="Arial"/>
              </a:rPr>
              <a:t>Noise identification: Identifying parts of the iris image that may distort the feature extraction due to occlusions or poor image quality.</a:t>
            </a:r>
            <a:endParaRPr sz="1200">
              <a:solidFill>
                <a:srgbClr val="0C0A09"/>
              </a:solidFill>
              <a:highlight>
                <a:srgbClr val="FFFFFF"/>
              </a:highlight>
              <a:latin typeface="Arial"/>
              <a:ea typeface="Arial"/>
              <a:cs typeface="Arial"/>
              <a:sym typeface="Arial"/>
            </a:endParaRPr>
          </a:p>
          <a:p>
            <a:pPr indent="-304800" lvl="0" marL="457200" rtl="0" algn="l">
              <a:spcBef>
                <a:spcPts val="0"/>
              </a:spcBef>
              <a:spcAft>
                <a:spcPts val="0"/>
              </a:spcAft>
              <a:buClr>
                <a:srgbClr val="0C0A09"/>
              </a:buClr>
              <a:buSzPts val="1200"/>
              <a:buFont typeface="Arial"/>
              <a:buChar char="●"/>
            </a:pPr>
            <a:r>
              <a:rPr lang="en" sz="1200">
                <a:solidFill>
                  <a:srgbClr val="0C0A09"/>
                </a:solidFill>
                <a:highlight>
                  <a:srgbClr val="FFFFFF"/>
                </a:highlight>
                <a:latin typeface="Arial"/>
                <a:ea typeface="Arial"/>
                <a:cs typeface="Arial"/>
                <a:sym typeface="Arial"/>
              </a:rPr>
              <a:t>Noise exclusion: Techniques are applied to either correct for these distortions or to mask them out before feature extraction.</a:t>
            </a:r>
            <a:endParaRPr sz="1200">
              <a:solidFill>
                <a:srgbClr val="0C0A0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 sz="1985">
                <a:solidFill>
                  <a:srgbClr val="0C0A09"/>
                </a:solidFill>
                <a:highlight>
                  <a:srgbClr val="FFFFFF"/>
                </a:highlight>
                <a:latin typeface="Arial"/>
                <a:ea typeface="Arial"/>
                <a:cs typeface="Arial"/>
                <a:sym typeface="Arial"/>
              </a:rPr>
              <a:t>Matching (Classification)</a:t>
            </a:r>
            <a:endParaRPr b="1" sz="1985">
              <a:solidFill>
                <a:srgbClr val="0C0A09"/>
              </a:solidFill>
              <a:highlight>
                <a:srgbClr val="FFFFFF"/>
              </a:highlight>
              <a:latin typeface="Arial"/>
              <a:ea typeface="Arial"/>
              <a:cs typeface="Arial"/>
              <a:sym typeface="Arial"/>
            </a:endParaRPr>
          </a:p>
          <a:p>
            <a:pPr indent="0" lvl="0" marL="0" rtl="0" algn="l">
              <a:spcBef>
                <a:spcPts val="400"/>
              </a:spcBef>
              <a:spcAft>
                <a:spcPts val="0"/>
              </a:spcAft>
              <a:buSzPts val="990"/>
              <a:buNone/>
            </a:pPr>
            <a:r>
              <a:t/>
            </a:r>
            <a:endParaRPr sz="2700"/>
          </a:p>
        </p:txBody>
      </p:sp>
      <p:sp>
        <p:nvSpPr>
          <p:cNvPr id="180" name="Google Shape;18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75000"/>
              </a:lnSpc>
              <a:spcBef>
                <a:spcPts val="0"/>
              </a:spcBef>
              <a:spcAft>
                <a:spcPts val="0"/>
              </a:spcAft>
              <a:buNone/>
            </a:pPr>
            <a:r>
              <a:rPr lang="en" sz="1250">
                <a:solidFill>
                  <a:srgbClr val="000000"/>
                </a:solidFill>
                <a:highlight>
                  <a:schemeClr val="lt1"/>
                </a:highlight>
                <a:latin typeface="Arial"/>
                <a:ea typeface="Arial"/>
                <a:cs typeface="Arial"/>
                <a:sym typeface="Arial"/>
              </a:rPr>
              <a:t>The matching phase, which can be considered a form of classification, involves comparing the encoded features extracted from a presented iris image against those stored in a database.</a:t>
            </a:r>
            <a:endParaRPr sz="1250">
              <a:solidFill>
                <a:srgbClr val="000000"/>
              </a:solidFill>
              <a:highlight>
                <a:schemeClr val="lt1"/>
              </a:highlight>
              <a:latin typeface="Arial"/>
              <a:ea typeface="Arial"/>
              <a:cs typeface="Arial"/>
              <a:sym typeface="Arial"/>
            </a:endParaRPr>
          </a:p>
          <a:p>
            <a:pPr indent="-307975" lvl="0" marL="457200" rtl="0" algn="l">
              <a:spcBef>
                <a:spcPts val="1500"/>
              </a:spcBef>
              <a:spcAft>
                <a:spcPts val="0"/>
              </a:spcAft>
              <a:buClr>
                <a:srgbClr val="000000"/>
              </a:buClr>
              <a:buSzPts val="1250"/>
              <a:buFont typeface="Arial"/>
              <a:buChar char="●"/>
            </a:pPr>
            <a:r>
              <a:rPr lang="en" sz="1250">
                <a:solidFill>
                  <a:srgbClr val="000000"/>
                </a:solidFill>
                <a:highlight>
                  <a:schemeClr val="lt1"/>
                </a:highlight>
                <a:latin typeface="Arial"/>
                <a:ea typeface="Arial"/>
                <a:cs typeface="Arial"/>
                <a:sym typeface="Arial"/>
              </a:rPr>
              <a:t>Verification: Checking if the presented iris matches the specific iris template stored in the database (one-to-one comparison</a:t>
            </a:r>
            <a:endParaRPr sz="125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t/>
            </a:r>
            <a:endParaRPr sz="1400">
              <a:solidFill>
                <a:srgbClr val="0C0A09"/>
              </a:solidFill>
              <a:highlight>
                <a:srgbClr val="FFFFFF"/>
              </a:highlight>
              <a:latin typeface="Arial"/>
              <a:ea typeface="Arial"/>
              <a:cs typeface="Arial"/>
              <a:sym typeface="Arial"/>
            </a:endParaRPr>
          </a:p>
          <a:p>
            <a:pPr indent="-317500" lvl="0" marL="457200" rtl="0" algn="l">
              <a:spcBef>
                <a:spcPts val="1200"/>
              </a:spcBef>
              <a:spcAft>
                <a:spcPts val="0"/>
              </a:spcAft>
              <a:buClr>
                <a:srgbClr val="0C0A09"/>
              </a:buClr>
              <a:buSzPts val="1400"/>
              <a:buFont typeface="Arial"/>
              <a:buChar char="●"/>
            </a:pPr>
            <a:r>
              <a:rPr lang="en" sz="1400">
                <a:solidFill>
                  <a:srgbClr val="0C0A09"/>
                </a:solidFill>
                <a:highlight>
                  <a:srgbClr val="FFFFFF"/>
                </a:highlight>
                <a:latin typeface="Arial"/>
                <a:ea typeface="Arial"/>
                <a:cs typeface="Arial"/>
                <a:sym typeface="Arial"/>
              </a:rPr>
              <a:t>Direct Matching: CNNs can compare feature vectors or templates derived from the iris and perform classification to determine if they match known templates in the database.</a:t>
            </a:r>
            <a:endParaRPr sz="1400">
              <a:solidFill>
                <a:srgbClr val="0C0A09"/>
              </a:solidFill>
              <a:highlight>
                <a:srgbClr val="FFFFFF"/>
              </a:highlight>
              <a:latin typeface="Arial"/>
              <a:ea typeface="Arial"/>
              <a:cs typeface="Arial"/>
              <a:sym typeface="Arial"/>
            </a:endParaRPr>
          </a:p>
          <a:p>
            <a:pPr indent="-317500" lvl="0" marL="457200" rtl="0" algn="l">
              <a:spcBef>
                <a:spcPts val="0"/>
              </a:spcBef>
              <a:spcAft>
                <a:spcPts val="0"/>
              </a:spcAft>
              <a:buClr>
                <a:srgbClr val="0C0A09"/>
              </a:buClr>
              <a:buSzPts val="1400"/>
              <a:buFont typeface="Arial"/>
              <a:buChar char="●"/>
            </a:pPr>
            <a:r>
              <a:rPr lang="en" sz="1400">
                <a:solidFill>
                  <a:srgbClr val="0C0A09"/>
                </a:solidFill>
                <a:highlight>
                  <a:srgbClr val="FFFFFF"/>
                </a:highlight>
                <a:latin typeface="Arial"/>
                <a:ea typeface="Arial"/>
                <a:cs typeface="Arial"/>
                <a:sym typeface="Arial"/>
              </a:rPr>
              <a:t>Verification and Identification: More complex CNN architectures can be designed to output probabilities indicating a match or no match, or even identify the individual among multiple classes (identities) directly.</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3037150" y="1821225"/>
            <a:ext cx="3214399" cy="3022600"/>
          </a:xfrm>
          <a:prstGeom prst="rect">
            <a:avLst/>
          </a:prstGeom>
          <a:noFill/>
          <a:ln>
            <a:noFill/>
          </a:ln>
        </p:spPr>
      </p:pic>
      <p:sp>
        <p:nvSpPr>
          <p:cNvPr id="186" name="Google Shape;186;p29"/>
          <p:cNvSpPr txBox="1"/>
          <p:nvPr>
            <p:ph type="title"/>
          </p:nvPr>
        </p:nvSpPr>
        <p:spPr>
          <a:xfrm>
            <a:off x="384050" y="120650"/>
            <a:ext cx="8520600" cy="159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 Iris Recognition Pipeline</a:t>
            </a:r>
            <a:endParaRPr/>
          </a:p>
          <a:p>
            <a:pPr indent="-381000" lvl="0" marL="457200" rtl="0" algn="l">
              <a:spcBef>
                <a:spcPts val="0"/>
              </a:spcBef>
              <a:spcAft>
                <a:spcPts val="0"/>
              </a:spcAft>
              <a:buSzPct val="100000"/>
              <a:buChar char="-"/>
            </a:pPr>
            <a:r>
              <a:rPr lang="en" sz="2666"/>
              <a:t>Inspired idea from Andrej</a:t>
            </a:r>
            <a:endParaRPr sz="2666"/>
          </a:p>
          <a:p>
            <a:pPr indent="-381000" lvl="0" marL="457200" rtl="0" algn="l">
              <a:spcBef>
                <a:spcPts val="0"/>
              </a:spcBef>
              <a:spcAft>
                <a:spcPts val="0"/>
              </a:spcAft>
              <a:buSzPct val="100000"/>
              <a:buChar char="-"/>
            </a:pPr>
            <a:r>
              <a:rPr lang="en" sz="2666"/>
              <a:t>Following Daugman &amp; Libor’s work</a:t>
            </a:r>
            <a:endParaRPr sz="2666"/>
          </a:p>
          <a:p>
            <a:pPr indent="-381000" lvl="0" marL="457200" rtl="0" algn="l">
              <a:spcBef>
                <a:spcPts val="0"/>
              </a:spcBef>
              <a:spcAft>
                <a:spcPts val="0"/>
              </a:spcAft>
              <a:buSzPct val="100000"/>
              <a:buChar char="-"/>
            </a:pPr>
            <a:r>
              <a:rPr lang="en" sz="2666"/>
              <a:t>Implementing ResNet to </a:t>
            </a:r>
            <a:r>
              <a:rPr lang="en" sz="2666"/>
              <a:t>stretched polar</a:t>
            </a:r>
            <a:r>
              <a:rPr lang="en" sz="2666"/>
              <a:t> images</a:t>
            </a:r>
            <a:endParaRPr sz="2666"/>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908800" y="22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Andrej’s Iris Feature Extraction</a:t>
            </a:r>
            <a:endParaRPr sz="2400"/>
          </a:p>
        </p:txBody>
      </p:sp>
      <p:sp>
        <p:nvSpPr>
          <p:cNvPr id="192" name="Google Shape;192;p30"/>
          <p:cNvSpPr txBox="1"/>
          <p:nvPr>
            <p:ph idx="1" type="body"/>
          </p:nvPr>
        </p:nvSpPr>
        <p:spPr>
          <a:xfrm>
            <a:off x="311700" y="1017800"/>
            <a:ext cx="7336800" cy="3339000"/>
          </a:xfrm>
          <a:prstGeom prst="rect">
            <a:avLst/>
          </a:prstGeom>
        </p:spPr>
        <p:txBody>
          <a:bodyPr anchorCtr="0" anchor="t" bIns="91425" lIns="91425" spcFirstLastPara="1" rIns="91425" wrap="square" tIns="91425">
            <a:normAutofit fontScale="92500" lnSpcReduction="20000"/>
          </a:bodyPr>
          <a:lstStyle/>
          <a:p>
            <a:pPr indent="-340677" lvl="0" marL="457200" rtl="0" algn="l">
              <a:spcBef>
                <a:spcPts val="0"/>
              </a:spcBef>
              <a:spcAft>
                <a:spcPts val="0"/>
              </a:spcAft>
              <a:buSzPct val="100000"/>
              <a:buChar char="●"/>
            </a:pPr>
            <a:r>
              <a:rPr lang="en" sz="1908"/>
              <a:t>U</a:t>
            </a:r>
            <a:r>
              <a:rPr lang="en" sz="1908"/>
              <a:t>se a similar approach to traditional iris recognition, first defined by Daugman. </a:t>
            </a:r>
            <a:r>
              <a:rPr lang="en" sz="1908"/>
              <a:t>Modified</a:t>
            </a:r>
            <a:r>
              <a:rPr lang="en" sz="1908"/>
              <a:t> method was defined by </a:t>
            </a:r>
            <a:r>
              <a:rPr lang="en" sz="1908"/>
              <a:t>the authors of and the code was taken from their GitHub repository. </a:t>
            </a:r>
            <a:r>
              <a:rPr lang="en" sz="1908"/>
              <a:t>Iris is first segmented from the image using weighted adaptive Hough transform and ellipsopolar transform (wahet).</a:t>
            </a:r>
            <a:endParaRPr sz="1908"/>
          </a:p>
          <a:p>
            <a:pPr indent="-340677" lvl="0" marL="457200" rtl="0" algn="l">
              <a:spcBef>
                <a:spcPts val="0"/>
              </a:spcBef>
              <a:spcAft>
                <a:spcPts val="0"/>
              </a:spcAft>
              <a:buSzPct val="100000"/>
              <a:buChar char="●"/>
            </a:pPr>
            <a:r>
              <a:rPr lang="en" sz="1908"/>
              <a:t>Normalize the segmented iris to size 256×64. Next, we enhance the normalized image by increasing the contrast between the lighter and darker areas. This accentuates the features of the iris that make it unique. We then </a:t>
            </a:r>
            <a:r>
              <a:rPr b="1" lang="en" sz="1908"/>
              <a:t>stack copies</a:t>
            </a:r>
            <a:r>
              <a:rPr lang="en" sz="1908"/>
              <a:t> of the enhanced image on top of each other four times, getting an image of size 256 × 256. This enables us to get a square image, which is required by the model. Finally we resize the image to the input size of 224 × 224.</a:t>
            </a:r>
            <a:endParaRPr sz="1908"/>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2214879" y="3325176"/>
            <a:ext cx="3429000" cy="1447000"/>
          </a:xfrm>
          <a:prstGeom prst="rect">
            <a:avLst/>
          </a:prstGeom>
          <a:noFill/>
          <a:ln>
            <a:noFill/>
          </a:ln>
        </p:spPr>
      </p:pic>
      <p:pic>
        <p:nvPicPr>
          <p:cNvPr id="198" name="Google Shape;198;p31"/>
          <p:cNvPicPr preferRelativeResize="0"/>
          <p:nvPr/>
        </p:nvPicPr>
        <p:blipFill>
          <a:blip r:embed="rId4">
            <a:alphaModFix/>
          </a:blip>
          <a:stretch>
            <a:fillRect/>
          </a:stretch>
        </p:blipFill>
        <p:spPr>
          <a:xfrm>
            <a:off x="4571989" y="1704588"/>
            <a:ext cx="4054875" cy="1734325"/>
          </a:xfrm>
          <a:prstGeom prst="rect">
            <a:avLst/>
          </a:prstGeom>
          <a:noFill/>
          <a:ln>
            <a:noFill/>
          </a:ln>
        </p:spPr>
      </p:pic>
      <p:pic>
        <p:nvPicPr>
          <p:cNvPr id="199" name="Google Shape;199;p31"/>
          <p:cNvPicPr preferRelativeResize="0"/>
          <p:nvPr/>
        </p:nvPicPr>
        <p:blipFill>
          <a:blip r:embed="rId5">
            <a:alphaModFix/>
          </a:blip>
          <a:stretch>
            <a:fillRect/>
          </a:stretch>
        </p:blipFill>
        <p:spPr>
          <a:xfrm>
            <a:off x="327175" y="2402577"/>
            <a:ext cx="3560574" cy="1606825"/>
          </a:xfrm>
          <a:prstGeom prst="rect">
            <a:avLst/>
          </a:prstGeom>
          <a:noFill/>
          <a:ln>
            <a:noFill/>
          </a:ln>
        </p:spPr>
      </p:pic>
      <p:sp>
        <p:nvSpPr>
          <p:cNvPr id="200" name="Google Shape;200;p31"/>
          <p:cNvSpPr txBox="1"/>
          <p:nvPr>
            <p:ph type="title"/>
          </p:nvPr>
        </p:nvSpPr>
        <p:spPr>
          <a:xfrm>
            <a:off x="384050" y="106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 Iris Recognition Pipeline</a:t>
            </a:r>
            <a:endParaRPr/>
          </a:p>
          <a:p>
            <a:pPr indent="-381000" lvl="0" marL="457200" rtl="0" algn="l">
              <a:spcBef>
                <a:spcPts val="0"/>
              </a:spcBef>
              <a:spcAft>
                <a:spcPts val="0"/>
              </a:spcAft>
              <a:buSzPct val="100000"/>
              <a:buChar char="-"/>
            </a:pPr>
            <a:r>
              <a:rPr lang="en" sz="2666"/>
              <a:t>Inspired idea from Andrej</a:t>
            </a:r>
            <a:endParaRPr sz="2666"/>
          </a:p>
          <a:p>
            <a:pPr indent="-381000" lvl="0" marL="457200" rtl="0" algn="l">
              <a:spcBef>
                <a:spcPts val="0"/>
              </a:spcBef>
              <a:spcAft>
                <a:spcPts val="0"/>
              </a:spcAft>
              <a:buSzPct val="100000"/>
              <a:buChar char="-"/>
            </a:pPr>
            <a:r>
              <a:rPr lang="en" sz="2666"/>
              <a:t>Following Daugman &amp; Libor’s work</a:t>
            </a:r>
            <a:endParaRPr sz="2666"/>
          </a:p>
          <a:p>
            <a:pPr indent="-381000" lvl="0" marL="457200" rtl="0" algn="l">
              <a:spcBef>
                <a:spcPts val="0"/>
              </a:spcBef>
              <a:spcAft>
                <a:spcPts val="0"/>
              </a:spcAft>
              <a:buSzPct val="100000"/>
              <a:buChar char="-"/>
            </a:pPr>
            <a:r>
              <a:rPr lang="en" sz="2666"/>
              <a:t>Implementing ResNet to stretched polar images</a:t>
            </a:r>
            <a:endParaRPr sz="2666"/>
          </a:p>
        </p:txBody>
      </p:sp>
      <p:sp>
        <p:nvSpPr>
          <p:cNvPr id="201" name="Google Shape;201;p31"/>
          <p:cNvSpPr txBox="1"/>
          <p:nvPr/>
        </p:nvSpPr>
        <p:spPr>
          <a:xfrm>
            <a:off x="127950" y="2110050"/>
            <a:ext cx="60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1</a:t>
            </a:r>
            <a:endParaRPr sz="1800">
              <a:solidFill>
                <a:schemeClr val="dk2"/>
              </a:solidFill>
              <a:latin typeface="Roboto"/>
              <a:ea typeface="Roboto"/>
              <a:cs typeface="Roboto"/>
              <a:sym typeface="Roboto"/>
            </a:endParaRPr>
          </a:p>
        </p:txBody>
      </p:sp>
      <p:sp>
        <p:nvSpPr>
          <p:cNvPr id="202" name="Google Shape;202;p31"/>
          <p:cNvSpPr txBox="1"/>
          <p:nvPr/>
        </p:nvSpPr>
        <p:spPr>
          <a:xfrm>
            <a:off x="4572000" y="1788850"/>
            <a:ext cx="60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2</a:t>
            </a:r>
            <a:endParaRPr sz="1800">
              <a:solidFill>
                <a:schemeClr val="dk2"/>
              </a:solidFill>
              <a:latin typeface="Roboto"/>
              <a:ea typeface="Roboto"/>
              <a:cs typeface="Roboto"/>
              <a:sym typeface="Roboto"/>
            </a:endParaRPr>
          </a:p>
        </p:txBody>
      </p:sp>
      <p:sp>
        <p:nvSpPr>
          <p:cNvPr id="203" name="Google Shape;203;p31"/>
          <p:cNvSpPr txBox="1"/>
          <p:nvPr/>
        </p:nvSpPr>
        <p:spPr>
          <a:xfrm>
            <a:off x="2463975" y="4009400"/>
            <a:ext cx="60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3</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39825" y="795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t>T</a:t>
            </a:r>
            <a:r>
              <a:rPr lang="en" sz="3500"/>
              <a:t>raditional Pipeline for Iris Recognition</a:t>
            </a:r>
            <a:r>
              <a:rPr lang="en" sz="3500"/>
              <a:t> </a:t>
            </a:r>
            <a:endParaRPr sz="3500"/>
          </a:p>
        </p:txBody>
      </p:sp>
      <p:pic>
        <p:nvPicPr>
          <p:cNvPr id="92" name="Google Shape;92;p14"/>
          <p:cNvPicPr preferRelativeResize="0"/>
          <p:nvPr/>
        </p:nvPicPr>
        <p:blipFill>
          <a:blip r:embed="rId3">
            <a:alphaModFix/>
          </a:blip>
          <a:stretch>
            <a:fillRect/>
          </a:stretch>
        </p:blipFill>
        <p:spPr>
          <a:xfrm>
            <a:off x="2457163" y="1771650"/>
            <a:ext cx="4229674" cy="27368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84050" y="120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 - Residual Network</a:t>
            </a:r>
            <a:endParaRPr/>
          </a:p>
        </p:txBody>
      </p:sp>
      <p:sp>
        <p:nvSpPr>
          <p:cNvPr id="209" name="Google Shape;209;p32"/>
          <p:cNvSpPr txBox="1"/>
          <p:nvPr>
            <p:ph idx="1" type="body"/>
          </p:nvPr>
        </p:nvSpPr>
        <p:spPr>
          <a:xfrm>
            <a:off x="282500" y="728450"/>
            <a:ext cx="8723700" cy="419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455"/>
              <a:t>ResNet revolutionized deep learning by enabling the training of much deeper neural networks through the use of residual blocks and skip connections.</a:t>
            </a:r>
            <a:endParaRPr sz="1455"/>
          </a:p>
          <a:p>
            <a:pPr indent="0" lvl="0" marL="0" rtl="0" algn="l">
              <a:lnSpc>
                <a:spcPct val="95000"/>
              </a:lnSpc>
              <a:spcBef>
                <a:spcPts val="1200"/>
              </a:spcBef>
              <a:spcAft>
                <a:spcPts val="0"/>
              </a:spcAft>
              <a:buSzPts val="523"/>
              <a:buNone/>
            </a:pPr>
            <a:r>
              <a:rPr b="1" lang="en" sz="1455"/>
              <a:t>Key Features</a:t>
            </a:r>
            <a:endParaRPr b="1" sz="1455"/>
          </a:p>
          <a:p>
            <a:pPr indent="-320992" lvl="0" marL="457200" rtl="0" algn="l">
              <a:lnSpc>
                <a:spcPct val="95000"/>
              </a:lnSpc>
              <a:spcBef>
                <a:spcPts val="1200"/>
              </a:spcBef>
              <a:spcAft>
                <a:spcPts val="0"/>
              </a:spcAft>
              <a:buSzPts val="1455"/>
              <a:buChar char="●"/>
            </a:pPr>
            <a:r>
              <a:rPr lang="en" sz="1455"/>
              <a:t>Residual Blocks: Layers learn residual functions with reference to the layer inputs, simplifying the learning process.</a:t>
            </a:r>
            <a:endParaRPr sz="1455"/>
          </a:p>
          <a:p>
            <a:pPr indent="-320992" lvl="0" marL="457200" rtl="0" algn="l">
              <a:lnSpc>
                <a:spcPct val="95000"/>
              </a:lnSpc>
              <a:spcBef>
                <a:spcPts val="0"/>
              </a:spcBef>
              <a:spcAft>
                <a:spcPts val="0"/>
              </a:spcAft>
              <a:buSzPts val="1455"/>
              <a:buChar char="●"/>
            </a:pPr>
            <a:r>
              <a:rPr lang="en" sz="1455"/>
              <a:t>Skip Connections: Facilitate the flow of gradients throughout the network by allowing the output of one layer to feed directly into a later layer, preventing the vanishing gradient problem.</a:t>
            </a:r>
            <a:endParaRPr sz="1455"/>
          </a:p>
          <a:p>
            <a:pPr indent="-320992" lvl="0" marL="457200" rtl="0" algn="l">
              <a:lnSpc>
                <a:spcPct val="95000"/>
              </a:lnSpc>
              <a:spcBef>
                <a:spcPts val="0"/>
              </a:spcBef>
              <a:spcAft>
                <a:spcPts val="0"/>
              </a:spcAft>
              <a:buSzPts val="1455"/>
              <a:buChar char="●"/>
            </a:pPr>
            <a:r>
              <a:rPr lang="en" sz="1455"/>
              <a:t>Deep Architectures: Supports constructing very deep networks with variants like ResNet-18, ResNet-34, ResNet-50, ResNet-101, and ResNet-152.</a:t>
            </a:r>
            <a:endParaRPr sz="1455"/>
          </a:p>
          <a:p>
            <a:pPr indent="0" lvl="0" marL="0" rtl="0" algn="l">
              <a:lnSpc>
                <a:spcPct val="95000"/>
              </a:lnSpc>
              <a:spcBef>
                <a:spcPts val="1200"/>
              </a:spcBef>
              <a:spcAft>
                <a:spcPts val="0"/>
              </a:spcAft>
              <a:buSzPts val="523"/>
              <a:buNone/>
            </a:pPr>
            <a:r>
              <a:rPr b="1" lang="en" sz="1455"/>
              <a:t>Impact &amp; Applications:</a:t>
            </a:r>
            <a:endParaRPr b="1" sz="1455"/>
          </a:p>
          <a:p>
            <a:pPr indent="-320992" lvl="0" marL="457200" rtl="0" algn="l">
              <a:lnSpc>
                <a:spcPct val="95000"/>
              </a:lnSpc>
              <a:spcBef>
                <a:spcPts val="1200"/>
              </a:spcBef>
              <a:spcAft>
                <a:spcPts val="0"/>
              </a:spcAft>
              <a:buSzPts val="1455"/>
              <a:buChar char="●"/>
            </a:pPr>
            <a:r>
              <a:rPr lang="en" sz="1455"/>
              <a:t>Dominant in tasks requiring complex pattern recognition such as image classification, object detection, and medical image analysis.</a:t>
            </a:r>
            <a:endParaRPr sz="1455"/>
          </a:p>
          <a:p>
            <a:pPr indent="-320992" lvl="0" marL="457200" rtl="0" algn="l">
              <a:lnSpc>
                <a:spcPct val="95000"/>
              </a:lnSpc>
              <a:spcBef>
                <a:spcPts val="0"/>
              </a:spcBef>
              <a:spcAft>
                <a:spcPts val="0"/>
              </a:spcAft>
              <a:buSzPts val="1455"/>
              <a:buChar char="●"/>
            </a:pPr>
            <a:r>
              <a:rPr lang="en" sz="1455"/>
              <a:t>Achieved state-of-the-art results on major benchmarks like ImageNet.</a:t>
            </a:r>
            <a:endParaRPr sz="1455"/>
          </a:p>
          <a:p>
            <a:pPr indent="-320992" lvl="0" marL="457200" rtl="0" algn="l">
              <a:lnSpc>
                <a:spcPct val="95000"/>
              </a:lnSpc>
              <a:spcBef>
                <a:spcPts val="0"/>
              </a:spcBef>
              <a:spcAft>
                <a:spcPts val="0"/>
              </a:spcAft>
              <a:buSzPts val="1455"/>
              <a:buChar char="●"/>
            </a:pPr>
            <a:r>
              <a:rPr lang="en" sz="1455"/>
              <a:t>Significance: Pioneered a new way of building deeper neural networks,</a:t>
            </a:r>
            <a:endParaRPr sz="1455"/>
          </a:p>
          <a:p>
            <a:pPr indent="0" lvl="0" marL="457200" rtl="0" algn="l">
              <a:lnSpc>
                <a:spcPct val="95000"/>
              </a:lnSpc>
              <a:spcBef>
                <a:spcPts val="1200"/>
              </a:spcBef>
              <a:spcAft>
                <a:spcPts val="1200"/>
              </a:spcAft>
              <a:buNone/>
            </a:pPr>
            <a:r>
              <a:rPr lang="en" sz="1455"/>
              <a:t>influencing subsequent designs in the field of artificial intelligence.</a:t>
            </a:r>
            <a:endParaRPr sz="1455"/>
          </a:p>
        </p:txBody>
      </p:sp>
      <p:sp>
        <p:nvSpPr>
          <p:cNvPr id="210" name="Google Shape;210;p32"/>
          <p:cNvSpPr txBox="1"/>
          <p:nvPr/>
        </p:nvSpPr>
        <p:spPr>
          <a:xfrm>
            <a:off x="221775" y="120650"/>
            <a:ext cx="608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4</a:t>
            </a:r>
            <a:endParaRPr sz="18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2770950" y="1399750"/>
            <a:ext cx="3299400" cy="9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700"/>
              <a:t>Code Demo</a:t>
            </a:r>
            <a:endParaRPr b="1" sz="2100"/>
          </a:p>
        </p:txBody>
      </p:sp>
      <p:sp>
        <p:nvSpPr>
          <p:cNvPr id="216" name="Google Shape;216;p33"/>
          <p:cNvSpPr txBox="1"/>
          <p:nvPr>
            <p:ph idx="1" type="body"/>
          </p:nvPr>
        </p:nvSpPr>
        <p:spPr>
          <a:xfrm>
            <a:off x="1947675" y="2374150"/>
            <a:ext cx="6681900" cy="1816500"/>
          </a:xfrm>
          <a:prstGeom prst="rect">
            <a:avLst/>
          </a:prstGeom>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Clr>
                <a:schemeClr val="dk1"/>
              </a:buClr>
              <a:buSzPts val="2100"/>
              <a:buChar char="-"/>
            </a:pPr>
            <a:r>
              <a:rPr lang="en" sz="2100">
                <a:solidFill>
                  <a:schemeClr val="dk1"/>
                </a:solidFill>
              </a:rPr>
              <a:t>ResNet in MNIST handwritten digits</a:t>
            </a:r>
            <a:endParaRPr sz="2100">
              <a:solidFill>
                <a:schemeClr val="dk1"/>
              </a:solidFill>
            </a:endParaRPr>
          </a:p>
          <a:p>
            <a:pPr indent="-361950" lvl="0" marL="457200" rtl="0" algn="l">
              <a:lnSpc>
                <a:spcPct val="100000"/>
              </a:lnSpc>
              <a:spcBef>
                <a:spcPts val="0"/>
              </a:spcBef>
              <a:spcAft>
                <a:spcPts val="0"/>
              </a:spcAft>
              <a:buClr>
                <a:schemeClr val="dk1"/>
              </a:buClr>
              <a:buSzPts val="2100"/>
              <a:buChar char="-"/>
            </a:pPr>
            <a:r>
              <a:rPr lang="en" sz="2100">
                <a:solidFill>
                  <a:schemeClr val="dk1"/>
                </a:solidFill>
              </a:rPr>
              <a:t>ResNet in stretched iris images</a:t>
            </a:r>
            <a:endParaRPr sz="3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478500" y="208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hallenges</a:t>
            </a:r>
            <a:endParaRPr/>
          </a:p>
        </p:txBody>
      </p:sp>
      <p:sp>
        <p:nvSpPr>
          <p:cNvPr id="222" name="Google Shape;222;p34"/>
          <p:cNvSpPr txBox="1"/>
          <p:nvPr>
            <p:ph idx="1" type="body"/>
          </p:nvPr>
        </p:nvSpPr>
        <p:spPr>
          <a:xfrm>
            <a:off x="612100" y="816250"/>
            <a:ext cx="8687400" cy="3312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Primary Challenge: Data Scarcity</a:t>
            </a:r>
            <a:endParaRPr sz="2100"/>
          </a:p>
          <a:p>
            <a:pPr indent="-336550" lvl="1" marL="914400" rtl="0" algn="l">
              <a:spcBef>
                <a:spcPts val="0"/>
              </a:spcBef>
              <a:spcAft>
                <a:spcPts val="0"/>
              </a:spcAft>
              <a:buSzPts val="1700"/>
              <a:buChar char="○"/>
            </a:pPr>
            <a:r>
              <a:rPr lang="en" sz="1700"/>
              <a:t>Limited data per individual hampers model accuracy and increases overfitting risks.</a:t>
            </a:r>
            <a:endParaRPr sz="1700"/>
          </a:p>
          <a:p>
            <a:pPr indent="-361950" lvl="0" marL="457200" rtl="0" algn="l">
              <a:spcBef>
                <a:spcPts val="0"/>
              </a:spcBef>
              <a:spcAft>
                <a:spcPts val="0"/>
              </a:spcAft>
              <a:buSzPts val="2100"/>
              <a:buChar char="●"/>
            </a:pPr>
            <a:r>
              <a:rPr lang="en" sz="2100"/>
              <a:t>Mitigation Techniques:</a:t>
            </a:r>
            <a:endParaRPr sz="2100"/>
          </a:p>
          <a:p>
            <a:pPr indent="-336550" lvl="1" marL="914400" rtl="0" algn="l">
              <a:spcBef>
                <a:spcPts val="0"/>
              </a:spcBef>
              <a:spcAft>
                <a:spcPts val="0"/>
              </a:spcAft>
              <a:buSzPts val="1700"/>
              <a:buChar char="○"/>
            </a:pPr>
            <a:r>
              <a:rPr lang="en" sz="1700"/>
              <a:t>ROI Checks: Focus training on critical iris features.</a:t>
            </a:r>
            <a:endParaRPr sz="1700"/>
          </a:p>
          <a:p>
            <a:pPr indent="-336550" lvl="1" marL="914400" rtl="0" algn="l">
              <a:spcBef>
                <a:spcPts val="0"/>
              </a:spcBef>
              <a:spcAft>
                <a:spcPts val="0"/>
              </a:spcAft>
              <a:buSzPts val="1700"/>
              <a:buChar char="○"/>
            </a:pPr>
            <a:r>
              <a:rPr lang="en" sz="1700"/>
              <a:t>Image Enhancement: Boost input image quality for better model training.</a:t>
            </a:r>
            <a:endParaRPr sz="1700"/>
          </a:p>
          <a:p>
            <a:pPr indent="-361950" lvl="0" marL="457200" rtl="0" algn="l">
              <a:spcBef>
                <a:spcPts val="0"/>
              </a:spcBef>
              <a:spcAft>
                <a:spcPts val="0"/>
              </a:spcAft>
              <a:buSzPts val="2100"/>
              <a:buChar char="●"/>
            </a:pPr>
            <a:r>
              <a:rPr lang="en" sz="2100"/>
              <a:t>Future Directions:</a:t>
            </a:r>
            <a:endParaRPr sz="2100"/>
          </a:p>
          <a:p>
            <a:pPr indent="-336550" lvl="1" marL="914400" rtl="0" algn="l">
              <a:spcBef>
                <a:spcPts val="0"/>
              </a:spcBef>
              <a:spcAft>
                <a:spcPts val="0"/>
              </a:spcAft>
              <a:buSzPts val="1700"/>
              <a:buChar char="○"/>
            </a:pPr>
            <a:r>
              <a:rPr lang="en" sz="1700"/>
              <a:t>Hybrid Approaches: Integrate traditional image processing with CNNs.</a:t>
            </a:r>
            <a:endParaRPr sz="1700"/>
          </a:p>
          <a:p>
            <a:pPr indent="-336550" lvl="1" marL="914400" rtl="0" algn="l">
              <a:spcBef>
                <a:spcPts val="0"/>
              </a:spcBef>
              <a:spcAft>
                <a:spcPts val="0"/>
              </a:spcAft>
              <a:buSzPts val="1700"/>
              <a:buChar char="○"/>
            </a:pPr>
            <a:r>
              <a:rPr lang="en" sz="1700"/>
              <a:t>Advanced Data Augmentation: Enrich training datasets to improve generalization.</a:t>
            </a:r>
            <a:endParaRPr sz="1700"/>
          </a:p>
          <a:p>
            <a:pPr indent="0" lvl="0" marL="0" rtl="0" algn="l">
              <a:spcBef>
                <a:spcPts val="1200"/>
              </a:spcBef>
              <a:spcAft>
                <a:spcPts val="1200"/>
              </a:spcAft>
              <a:buNone/>
            </a:pPr>
            <a:r>
              <a:t/>
            </a:r>
            <a:endParaRPr sz="33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267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228" name="Google Shape;228;p35"/>
          <p:cNvSpPr txBox="1"/>
          <p:nvPr>
            <p:ph idx="1" type="body"/>
          </p:nvPr>
        </p:nvSpPr>
        <p:spPr>
          <a:xfrm>
            <a:off x="979850" y="1003575"/>
            <a:ext cx="7410000" cy="28557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hlink"/>
                </a:solidFill>
                <a:hlinkClick r:id="rId3"/>
              </a:rPr>
              <a:t>Deep Learning for Iris Recognition: A Survey</a:t>
            </a:r>
            <a:endParaRPr/>
          </a:p>
          <a:p>
            <a:pPr indent="0" lvl="0" marL="0" rtl="0" algn="l">
              <a:spcBef>
                <a:spcPts val="1200"/>
              </a:spcBef>
              <a:spcAft>
                <a:spcPts val="0"/>
              </a:spcAft>
              <a:buNone/>
            </a:pPr>
            <a:r>
              <a:rPr lang="en" u="sng">
                <a:solidFill>
                  <a:schemeClr val="hlink"/>
                </a:solidFill>
                <a:hlinkClick r:id="rId4"/>
              </a:rPr>
              <a:t>DeepIris: Iris Recognition Using A Deep Learning Approach</a:t>
            </a:r>
            <a:endParaRPr/>
          </a:p>
          <a:p>
            <a:pPr indent="0" lvl="0" marL="0" rtl="0" algn="l">
              <a:spcBef>
                <a:spcPts val="1200"/>
              </a:spcBef>
              <a:spcAft>
                <a:spcPts val="0"/>
              </a:spcAft>
              <a:buNone/>
            </a:pPr>
            <a:r>
              <a:rPr lang="en" u="sng">
                <a:solidFill>
                  <a:schemeClr val="hlink"/>
                </a:solidFill>
                <a:hlinkClick r:id="rId5"/>
              </a:rPr>
              <a:t>Iris Feature Extraction Using Convolutional Neural Networks</a:t>
            </a:r>
            <a:endParaRPr/>
          </a:p>
          <a:p>
            <a:pPr indent="0" lvl="0" marL="0" rtl="0" algn="l">
              <a:spcBef>
                <a:spcPts val="1200"/>
              </a:spcBef>
              <a:spcAft>
                <a:spcPts val="0"/>
              </a:spcAft>
              <a:buNone/>
            </a:pPr>
            <a:r>
              <a:rPr lang="en" u="sng">
                <a:solidFill>
                  <a:schemeClr val="hlink"/>
                </a:solidFill>
                <a:hlinkClick r:id="rId6"/>
              </a:rPr>
              <a:t>Recognition of Human Iris Patterns for Biometric Identification</a:t>
            </a:r>
            <a:endParaRPr/>
          </a:p>
          <a:p>
            <a:pPr indent="0" lvl="0" marL="0" rtl="0" algn="l">
              <a:spcBef>
                <a:spcPts val="1200"/>
              </a:spcBef>
              <a:spcAft>
                <a:spcPts val="0"/>
              </a:spcAft>
              <a:buNone/>
            </a:pPr>
            <a:r>
              <a:rPr lang="en" u="sng">
                <a:solidFill>
                  <a:schemeClr val="hlink"/>
                </a:solidFill>
                <a:hlinkClick r:id="rId7"/>
              </a:rPr>
              <a:t>Towards More Accurate Iris Recognition Using Deeply Learned Spatially Corresponding Features</a:t>
            </a:r>
            <a:endParaRPr/>
          </a:p>
          <a:p>
            <a:pPr indent="0" lvl="0" marL="0" rtl="0" algn="l">
              <a:spcBef>
                <a:spcPts val="1200"/>
              </a:spcBef>
              <a:spcAft>
                <a:spcPts val="1200"/>
              </a:spcAft>
              <a:buNone/>
            </a:pPr>
            <a:r>
              <a:rPr lang="en" u="sng">
                <a:solidFill>
                  <a:schemeClr val="hlink"/>
                </a:solidFill>
                <a:hlinkClick r:id="rId8"/>
              </a:rPr>
              <a:t>Tufts CS152 DS153 Sp’24 Class 18: Convolutional Neural Networks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Acquisition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first step is to capture a high-quality image of the eye.</a:t>
            </a:r>
            <a:endParaRPr sz="2000"/>
          </a:p>
          <a:p>
            <a:pPr indent="-355600" lvl="0" marL="457200" rtl="0" algn="l">
              <a:spcBef>
                <a:spcPts val="0"/>
              </a:spcBef>
              <a:spcAft>
                <a:spcPts val="0"/>
              </a:spcAft>
              <a:buSzPts val="2000"/>
              <a:buChar char="●"/>
            </a:pPr>
            <a:r>
              <a:rPr lang="en" sz="2000"/>
              <a:t>This can be done using a specialized iris recognition camera that typically uses near-infrared light to illuminate the eye without causing discomfort.</a:t>
            </a:r>
            <a:endParaRPr sz="2000"/>
          </a:p>
        </p:txBody>
      </p:sp>
      <p:pic>
        <p:nvPicPr>
          <p:cNvPr id="99" name="Google Shape;99;p15"/>
          <p:cNvPicPr preferRelativeResize="0"/>
          <p:nvPr/>
        </p:nvPicPr>
        <p:blipFill>
          <a:blip r:embed="rId3">
            <a:alphaModFix/>
          </a:blip>
          <a:stretch>
            <a:fillRect/>
          </a:stretch>
        </p:blipFill>
        <p:spPr>
          <a:xfrm>
            <a:off x="2942175" y="2476500"/>
            <a:ext cx="4055526" cy="228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pic>
        <p:nvPicPr>
          <p:cNvPr id="105" name="Google Shape;105;p16"/>
          <p:cNvPicPr preferRelativeResize="0"/>
          <p:nvPr/>
        </p:nvPicPr>
        <p:blipFill>
          <a:blip r:embed="rId3">
            <a:alphaModFix/>
          </a:blip>
          <a:stretch>
            <a:fillRect/>
          </a:stretch>
        </p:blipFill>
        <p:spPr>
          <a:xfrm>
            <a:off x="6270673" y="113725"/>
            <a:ext cx="2788026" cy="1816100"/>
          </a:xfrm>
          <a:prstGeom prst="rect">
            <a:avLst/>
          </a:prstGeom>
          <a:noFill/>
          <a:ln>
            <a:noFill/>
          </a:ln>
        </p:spPr>
      </p:pic>
      <p:sp>
        <p:nvSpPr>
          <p:cNvPr id="106" name="Google Shape;106;p16"/>
          <p:cNvSpPr txBox="1"/>
          <p:nvPr>
            <p:ph idx="1" type="body"/>
          </p:nvPr>
        </p:nvSpPr>
        <p:spPr>
          <a:xfrm>
            <a:off x="311700" y="1242575"/>
            <a:ext cx="65832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000"/>
              <a:t>The captured image then undergoes preprocessing </a:t>
            </a:r>
            <a:endParaRPr sz="2000"/>
          </a:p>
          <a:p>
            <a:pPr indent="0" lvl="0" marL="0" rtl="0" algn="l">
              <a:spcBef>
                <a:spcPts val="1200"/>
              </a:spcBef>
              <a:spcAft>
                <a:spcPts val="0"/>
              </a:spcAft>
              <a:buNone/>
            </a:pPr>
            <a:r>
              <a:rPr lang="en" sz="2000"/>
              <a:t>t</a:t>
            </a:r>
            <a:r>
              <a:rPr lang="en" sz="2000"/>
              <a:t>o improve the quality for better feature extraction.</a:t>
            </a:r>
            <a:endParaRPr sz="2000"/>
          </a:p>
          <a:p>
            <a:pPr indent="-346075" lvl="0" marL="457200" rtl="0" algn="l">
              <a:spcBef>
                <a:spcPts val="1200"/>
              </a:spcBef>
              <a:spcAft>
                <a:spcPts val="0"/>
              </a:spcAft>
              <a:buSzPct val="100000"/>
              <a:buChar char="●"/>
            </a:pPr>
            <a:r>
              <a:rPr b="1" lang="en" sz="2000"/>
              <a:t>Localization</a:t>
            </a:r>
            <a:r>
              <a:rPr lang="en" sz="2000"/>
              <a:t>: Identifying and isolating the iris region from the rest of the eye, including the sclera (white of the eye) and eyelids.</a:t>
            </a:r>
            <a:endParaRPr sz="2000"/>
          </a:p>
          <a:p>
            <a:pPr indent="-346075" lvl="0" marL="457200" rtl="0" algn="l">
              <a:spcBef>
                <a:spcPts val="0"/>
              </a:spcBef>
              <a:spcAft>
                <a:spcPts val="0"/>
              </a:spcAft>
              <a:buSzPct val="100000"/>
              <a:buChar char="●"/>
            </a:pPr>
            <a:r>
              <a:rPr b="1" lang="en" sz="2000"/>
              <a:t>Normalization</a:t>
            </a:r>
            <a:r>
              <a:rPr lang="en" sz="2000"/>
              <a:t>: Transforming the iris region to a fixed size and dimensions, usually using a model like Daugman’s rubber sheet model, which remaps each point within the iris region to a pair of polar coordinates.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520150" y="508951"/>
            <a:ext cx="8103701" cy="4000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6502800" y="-1"/>
            <a:ext cx="2641200" cy="2032525"/>
          </a:xfrm>
          <a:prstGeom prst="rect">
            <a:avLst/>
          </a:prstGeom>
          <a:noFill/>
          <a:ln>
            <a:noFill/>
          </a:ln>
        </p:spPr>
      </p:pic>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Once the iris is localized and normalized, the next step is to </a:t>
            </a:r>
            <a:endParaRPr/>
          </a:p>
          <a:p>
            <a:pPr indent="0" lvl="0" marL="0" rtl="0" algn="l">
              <a:spcBef>
                <a:spcPts val="1200"/>
              </a:spcBef>
              <a:spcAft>
                <a:spcPts val="0"/>
              </a:spcAft>
              <a:buNone/>
            </a:pPr>
            <a:r>
              <a:rPr lang="en"/>
              <a:t>extract unique features from it.</a:t>
            </a:r>
            <a:endParaRPr/>
          </a:p>
          <a:p>
            <a:pPr indent="0" lvl="0" marL="0" rtl="0" algn="l">
              <a:spcBef>
                <a:spcPts val="1200"/>
              </a:spcBef>
              <a:spcAft>
                <a:spcPts val="0"/>
              </a:spcAft>
              <a:buNone/>
            </a:pPr>
            <a:r>
              <a:rPr lang="en"/>
              <a:t>This can involve several techniques:</a:t>
            </a:r>
            <a:endParaRPr/>
          </a:p>
          <a:p>
            <a:pPr indent="-342900" lvl="0" marL="457200" rtl="0" algn="l">
              <a:spcBef>
                <a:spcPts val="1200"/>
              </a:spcBef>
              <a:spcAft>
                <a:spcPts val="0"/>
              </a:spcAft>
              <a:buSzPts val="1800"/>
              <a:buChar char="●"/>
            </a:pPr>
            <a:r>
              <a:rPr b="1" lang="en"/>
              <a:t>Gabor Filter</a:t>
            </a:r>
            <a:r>
              <a:rPr lang="en"/>
              <a:t>: Applying Gabor filters to capture both local and spatial information about the iris pattern.</a:t>
            </a:r>
            <a:endParaRPr/>
          </a:p>
          <a:p>
            <a:pPr indent="-342900" lvl="0" marL="457200" rtl="0" algn="l">
              <a:spcBef>
                <a:spcPts val="0"/>
              </a:spcBef>
              <a:spcAft>
                <a:spcPts val="0"/>
              </a:spcAft>
              <a:buSzPts val="1800"/>
              <a:buChar char="●"/>
            </a:pPr>
            <a:r>
              <a:rPr b="1" lang="en"/>
              <a:t>Wavelet Transform</a:t>
            </a:r>
            <a:r>
              <a:rPr lang="en"/>
              <a:t>: Using wavelet transforms to analyze the iris texture in different frequency bands.</a:t>
            </a:r>
            <a:endParaRPr/>
          </a:p>
          <a:p>
            <a:pPr indent="-342900" lvl="0" marL="457200" rtl="0" algn="l">
              <a:spcBef>
                <a:spcPts val="0"/>
              </a:spcBef>
              <a:spcAft>
                <a:spcPts val="0"/>
              </a:spcAft>
              <a:buSzPts val="1800"/>
              <a:buChar char="●"/>
            </a:pPr>
            <a:r>
              <a:rPr b="1" lang="en"/>
              <a:t>Fourier Transform</a:t>
            </a:r>
            <a:r>
              <a:rPr lang="en"/>
              <a:t>: Analyzing the overall iris patterns based on their frequency components.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Encoding</a:t>
            </a:r>
            <a:endParaRPr/>
          </a:p>
        </p:txBody>
      </p:sp>
      <p:sp>
        <p:nvSpPr>
          <p:cNvPr id="124" name="Google Shape;124;p19"/>
          <p:cNvSpPr txBox="1"/>
          <p:nvPr>
            <p:ph idx="1" type="body"/>
          </p:nvPr>
        </p:nvSpPr>
        <p:spPr>
          <a:xfrm>
            <a:off x="311700" y="1614000"/>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extracted features are then encoded into </a:t>
            </a:r>
            <a:endParaRPr sz="2000"/>
          </a:p>
          <a:p>
            <a:pPr indent="-355600" lvl="0" marL="457200" rtl="0" algn="l">
              <a:spcBef>
                <a:spcPts val="0"/>
              </a:spcBef>
              <a:spcAft>
                <a:spcPts val="0"/>
              </a:spcAft>
              <a:buSzPts val="2000"/>
              <a:buChar char="●"/>
            </a:pPr>
            <a:r>
              <a:rPr lang="en" sz="2000"/>
              <a:t>a compact biometric template. </a:t>
            </a:r>
            <a:endParaRPr sz="2000"/>
          </a:p>
          <a:p>
            <a:pPr indent="-355600" lvl="0" marL="457200" rtl="0" algn="l">
              <a:spcBef>
                <a:spcPts val="0"/>
              </a:spcBef>
              <a:spcAft>
                <a:spcPts val="0"/>
              </a:spcAft>
              <a:buSzPts val="2000"/>
              <a:buChar char="●"/>
            </a:pPr>
            <a:r>
              <a:rPr lang="en" sz="2000"/>
              <a:t>This encoding helps in effectively representing the iris pattern in a way that maximizes the differences between different irises while minimizing the variations due to lighting or other environmental factors.</a:t>
            </a:r>
            <a:endParaRPr sz="2000"/>
          </a:p>
        </p:txBody>
      </p:sp>
      <p:pic>
        <p:nvPicPr>
          <p:cNvPr id="125" name="Google Shape;125;p19"/>
          <p:cNvPicPr preferRelativeResize="0"/>
          <p:nvPr/>
        </p:nvPicPr>
        <p:blipFill>
          <a:blip r:embed="rId3">
            <a:alphaModFix/>
          </a:blip>
          <a:stretch>
            <a:fillRect/>
          </a:stretch>
        </p:blipFill>
        <p:spPr>
          <a:xfrm>
            <a:off x="6388101" y="88900"/>
            <a:ext cx="2578100" cy="2306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Matching</a:t>
            </a:r>
            <a:endParaRPr/>
          </a:p>
        </p:txBody>
      </p:sp>
      <p:sp>
        <p:nvSpPr>
          <p:cNvPr id="131" name="Google Shape;131;p20"/>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encoded features are finally used to compare against stored templates in the database during the matching phase.</a:t>
            </a:r>
            <a:endParaRPr sz="2000"/>
          </a:p>
          <a:p>
            <a:pPr indent="-355600" lvl="0" marL="457200" rtl="0" algn="l">
              <a:spcBef>
                <a:spcPts val="0"/>
              </a:spcBef>
              <a:spcAft>
                <a:spcPts val="0"/>
              </a:spcAft>
              <a:buSzPts val="2000"/>
              <a:buChar char="●"/>
            </a:pPr>
            <a:r>
              <a:rPr lang="en" sz="2000"/>
              <a:t>A similarity score is computed to determine whether the presented iris matches any of the stored templates, indicating the identity of the individual.</a:t>
            </a:r>
            <a:endParaRPr sz="2000"/>
          </a:p>
        </p:txBody>
      </p:sp>
      <p:pic>
        <p:nvPicPr>
          <p:cNvPr id="132" name="Google Shape;132;p20"/>
          <p:cNvPicPr preferRelativeResize="0"/>
          <p:nvPr/>
        </p:nvPicPr>
        <p:blipFill>
          <a:blip r:embed="rId3">
            <a:alphaModFix/>
          </a:blip>
          <a:stretch>
            <a:fillRect/>
          </a:stretch>
        </p:blipFill>
        <p:spPr>
          <a:xfrm>
            <a:off x="2260600" y="2787650"/>
            <a:ext cx="3962400" cy="19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Networks (CNNs) in Image Recognition - </a:t>
            </a:r>
            <a:r>
              <a:rPr lang="en"/>
              <a:t>Basics</a:t>
            </a:r>
            <a:endParaRPr/>
          </a:p>
          <a:p>
            <a:pPr indent="0" lvl="0" marL="0" rtl="0" algn="l">
              <a:spcBef>
                <a:spcPts val="0"/>
              </a:spcBef>
              <a:spcAft>
                <a:spcPts val="0"/>
              </a:spcAft>
              <a:buNone/>
            </a:pPr>
            <a:r>
              <a:t/>
            </a:r>
            <a:endParaRPr/>
          </a:p>
        </p:txBody>
      </p:sp>
      <p:sp>
        <p:nvSpPr>
          <p:cNvPr id="138" name="Google Shape;138;p21"/>
          <p:cNvSpPr txBox="1"/>
          <p:nvPr>
            <p:ph idx="1" type="body"/>
          </p:nvPr>
        </p:nvSpPr>
        <p:spPr>
          <a:xfrm>
            <a:off x="155850" y="1453925"/>
            <a:ext cx="88323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Specialized deep neural networks optimized for data with a grid-like topology, such as images.</a:t>
            </a:r>
            <a:endParaRPr sz="1900"/>
          </a:p>
          <a:p>
            <a:pPr indent="-349250" lvl="0" marL="457200" rtl="0" algn="l">
              <a:spcBef>
                <a:spcPts val="0"/>
              </a:spcBef>
              <a:spcAft>
                <a:spcPts val="0"/>
              </a:spcAft>
              <a:buSzPts val="1900"/>
              <a:buChar char="●"/>
            </a:pPr>
            <a:r>
              <a:rPr lang="en" sz="1900"/>
              <a:t>Automatically learn important features from images, eliminating the need for manual feature extraction.</a:t>
            </a:r>
            <a:endParaRPr sz="1900"/>
          </a:p>
          <a:p>
            <a:pPr indent="-349250" lvl="0" marL="457200" rtl="0" algn="l">
              <a:spcBef>
                <a:spcPts val="0"/>
              </a:spcBef>
              <a:spcAft>
                <a:spcPts val="0"/>
              </a:spcAft>
              <a:buSzPts val="1900"/>
              <a:buChar char="●"/>
            </a:pPr>
            <a:r>
              <a:rPr lang="en" sz="1900"/>
              <a:t>Core Components</a:t>
            </a:r>
            <a:endParaRPr b="1" sz="1900"/>
          </a:p>
          <a:p>
            <a:pPr indent="-323850" lvl="1" marL="914400" rtl="0" algn="l">
              <a:spcBef>
                <a:spcPts val="0"/>
              </a:spcBef>
              <a:spcAft>
                <a:spcPts val="0"/>
              </a:spcAft>
              <a:buSzPts val="1500"/>
              <a:buChar char="○"/>
            </a:pPr>
            <a:r>
              <a:rPr b="1" lang="en" sz="1500"/>
              <a:t>Convolutional Layers</a:t>
            </a:r>
            <a:r>
              <a:rPr lang="en" sz="1500"/>
              <a:t>: Apply filters to extract features like edges and textures.</a:t>
            </a:r>
            <a:endParaRPr sz="1500"/>
          </a:p>
          <a:p>
            <a:pPr indent="-323850" lvl="1" marL="914400" rtl="0" algn="l">
              <a:spcBef>
                <a:spcPts val="0"/>
              </a:spcBef>
              <a:spcAft>
                <a:spcPts val="0"/>
              </a:spcAft>
              <a:buSzPts val="1500"/>
              <a:buChar char="○"/>
            </a:pPr>
            <a:r>
              <a:rPr b="1" lang="en" sz="1500"/>
              <a:t>Pooling Layers:</a:t>
            </a:r>
            <a:r>
              <a:rPr lang="en" sz="1500"/>
              <a:t> Reduce data dimensions and computational complexity.</a:t>
            </a:r>
            <a:endParaRPr sz="1500"/>
          </a:p>
          <a:p>
            <a:pPr indent="-323850" lvl="1" marL="914400" rtl="0" algn="l">
              <a:spcBef>
                <a:spcPts val="0"/>
              </a:spcBef>
              <a:spcAft>
                <a:spcPts val="0"/>
              </a:spcAft>
              <a:buSzPts val="1500"/>
              <a:buChar char="○"/>
            </a:pPr>
            <a:r>
              <a:rPr b="1" lang="en" sz="1500"/>
              <a:t>Activation Functions</a:t>
            </a:r>
            <a:r>
              <a:rPr lang="en" sz="1500"/>
              <a:t>: Introduce non-linear processing (e.g., ReLU).</a:t>
            </a:r>
            <a:endParaRPr sz="1500"/>
          </a:p>
          <a:p>
            <a:pPr indent="-323850" lvl="1" marL="914400" rtl="0" algn="l">
              <a:spcBef>
                <a:spcPts val="0"/>
              </a:spcBef>
              <a:spcAft>
                <a:spcPts val="0"/>
              </a:spcAft>
              <a:buSzPts val="1500"/>
              <a:buChar char="○"/>
            </a:pPr>
            <a:r>
              <a:rPr b="1" lang="en" sz="1500"/>
              <a:t>Fully Connected Layers</a:t>
            </a:r>
            <a:r>
              <a:rPr lang="en" sz="1500"/>
              <a:t>: Classify images based on learned features.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