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844" r:id="rId2"/>
    <p:sldId id="661" r:id="rId3"/>
    <p:sldId id="662" r:id="rId4"/>
    <p:sldId id="583" r:id="rId5"/>
    <p:sldId id="859" r:id="rId6"/>
    <p:sldId id="890" r:id="rId7"/>
    <p:sldId id="861" r:id="rId8"/>
    <p:sldId id="860" r:id="rId9"/>
    <p:sldId id="862" r:id="rId10"/>
    <p:sldId id="850" r:id="rId11"/>
    <p:sldId id="864" r:id="rId12"/>
    <p:sldId id="867" r:id="rId13"/>
    <p:sldId id="870" r:id="rId14"/>
    <p:sldId id="852" r:id="rId15"/>
    <p:sldId id="873" r:id="rId16"/>
    <p:sldId id="871" r:id="rId17"/>
    <p:sldId id="872" r:id="rId18"/>
    <p:sldId id="910" r:id="rId19"/>
    <p:sldId id="915" r:id="rId20"/>
    <p:sldId id="916" r:id="rId21"/>
    <p:sldId id="911" r:id="rId22"/>
    <p:sldId id="909" r:id="rId23"/>
    <p:sldId id="902" r:id="rId24"/>
    <p:sldId id="906" r:id="rId25"/>
    <p:sldId id="905" r:id="rId26"/>
    <p:sldId id="907" r:id="rId27"/>
    <p:sldId id="881" r:id="rId28"/>
    <p:sldId id="896" r:id="rId29"/>
    <p:sldId id="898" r:id="rId30"/>
    <p:sldId id="897" r:id="rId31"/>
    <p:sldId id="899" r:id="rId32"/>
    <p:sldId id="900" r:id="rId33"/>
    <p:sldId id="901" r:id="rId34"/>
    <p:sldId id="894" r:id="rId35"/>
    <p:sldId id="885" r:id="rId36"/>
    <p:sldId id="908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clrMru>
    <a:srgbClr val="BA56FF"/>
    <a:srgbClr val="0432FF"/>
    <a:srgbClr val="66FFFF"/>
    <a:srgbClr val="FDEADA"/>
    <a:srgbClr val="FE4784"/>
    <a:srgbClr val="00FA00"/>
    <a:srgbClr val="FFB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 autoAdjust="0"/>
    <p:restoredTop sz="95260" autoAdjust="0"/>
  </p:normalViewPr>
  <p:slideViewPr>
    <p:cSldViewPr snapToGrid="0">
      <p:cViewPr>
        <p:scale>
          <a:sx n="95" d="100"/>
          <a:sy n="95" d="100"/>
        </p:scale>
        <p:origin x="2312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6311-C228-E841-B8FD-1A51CEDAA9C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7037-3B03-1448-8D2F-6345E40C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66C65B-7F8B-BB40-8942-B94A3DAAF04D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7227A-B487-894C-A13D-81C19BA4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 Thomas OLÉRON-EVANS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776" y="2159138"/>
            <a:ext cx="8156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>
                <a:latin typeface="Gill Sans" charset="0"/>
                <a:ea typeface="Gill Sans" charset="0"/>
                <a:cs typeface="Gill Sans" charset="0"/>
              </a:rPr>
              <a:t>Flow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(Q) :		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Vehicles passing through a road section 			per unit time (Inflow or Outflow).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>
                <a:latin typeface="Gill Sans" charset="0"/>
                <a:ea typeface="Gill Sans" charset="0"/>
                <a:cs typeface="Gill Sans" charset="0"/>
              </a:rPr>
              <a:t>Density 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(D) :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Vehicles per unit length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over a section of road.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b="1" dirty="0">
                <a:latin typeface="Gill Sans" charset="0"/>
                <a:ea typeface="Gill Sans" charset="0"/>
                <a:cs typeface="Gill Sans" charset="0"/>
              </a:rPr>
              <a:t>Speed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(V) : 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Average speed of vehicles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over a section of road.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303020" y="1800224"/>
            <a:ext cx="6537960" cy="1946366"/>
            <a:chOff x="1303020" y="2442754"/>
            <a:chExt cx="6537960" cy="1946366"/>
          </a:xfrm>
        </p:grpSpPr>
        <p:sp>
          <p:nvSpPr>
            <p:cNvPr id="58" name="Rectangle 57"/>
            <p:cNvSpPr/>
            <p:nvPr/>
          </p:nvSpPr>
          <p:spPr>
            <a:xfrm>
              <a:off x="1303020" y="2442754"/>
              <a:ext cx="6537960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303020" y="3388536"/>
              <a:ext cx="6534694" cy="653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47703" y="1882273"/>
            <a:ext cx="1038497" cy="774884"/>
            <a:chOff x="1135460" y="6517188"/>
            <a:chExt cx="1090221" cy="813478"/>
          </a:xfrm>
        </p:grpSpPr>
        <p:grpSp>
          <p:nvGrpSpPr>
            <p:cNvPr id="67" name="Group 66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ound Same Side Corner Rectangle 67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 Same Side Corner Rectangle 68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 Same Side Corner Rectangle 69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985934" y="2911745"/>
            <a:ext cx="1038497" cy="774884"/>
            <a:chOff x="1135460" y="6517188"/>
            <a:chExt cx="1090221" cy="813478"/>
          </a:xfrm>
        </p:grpSpPr>
        <p:grpSp>
          <p:nvGrpSpPr>
            <p:cNvPr id="76" name="Group 75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ound Same Side Corner Rectangle 76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 Same Side Corner Rectangle 77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 Same Side Corner Rectangle 78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35428" y="1907569"/>
            <a:ext cx="1038497" cy="774884"/>
            <a:chOff x="1135460" y="6517188"/>
            <a:chExt cx="1090221" cy="813478"/>
          </a:xfrm>
        </p:grpSpPr>
        <p:grpSp>
          <p:nvGrpSpPr>
            <p:cNvPr id="85" name="Group 84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ound Same Side Corner Rectangle 85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 Same Side Corner Rectangle 87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72314" y="4357279"/>
            <a:ext cx="35961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Q constant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⇒</a:t>
            </a:r>
          </a:p>
          <a:p>
            <a:pPr algn="ctr"/>
            <a:r>
              <a:rPr lang="en-US" sz="32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V constant</a:t>
            </a:r>
          </a:p>
          <a:p>
            <a:pPr algn="ctr"/>
            <a:r>
              <a:rPr lang="en-US" sz="32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D constant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53621" y="2254158"/>
            <a:ext cx="949399" cy="103849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7837714" y="2254157"/>
            <a:ext cx="949399" cy="10384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85675" y="1383017"/>
            <a:ext cx="68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endParaRPr lang="en-US" sz="3600" baseline="-25000" dirty="0">
              <a:solidFill>
                <a:srgbClr val="FFFF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98912" y="1383017"/>
            <a:ext cx="81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>
                <a:latin typeface="Gill Sans" charset="0"/>
                <a:ea typeface="Gill Sans" charset="0"/>
                <a:cs typeface="Gill Sans" charset="0"/>
              </a:rPr>
              <a:t>O</a:t>
            </a:r>
            <a:endParaRPr lang="en-US" sz="3600" baseline="-25000" dirty="0"/>
          </a:p>
        </p:txBody>
      </p:sp>
      <p:sp>
        <p:nvSpPr>
          <p:cNvPr id="93" name="Rectangle 92"/>
          <p:cNvSpPr/>
          <p:nvPr/>
        </p:nvSpPr>
        <p:spPr>
          <a:xfrm>
            <a:off x="150675" y="3941780"/>
            <a:ext cx="2955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Inflow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140547" y="3958236"/>
            <a:ext cx="2847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Outflow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</p:spTree>
    <p:extLst>
      <p:ext uri="{BB962C8B-B14F-4D97-AF65-F5344CB8AC3E}">
        <p14:creationId xmlns:p14="http://schemas.microsoft.com/office/powerpoint/2010/main" val="125065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303020" y="1800224"/>
            <a:ext cx="6537960" cy="1946366"/>
            <a:chOff x="1303020" y="2442754"/>
            <a:chExt cx="6537960" cy="1946366"/>
          </a:xfrm>
        </p:grpSpPr>
        <p:sp>
          <p:nvSpPr>
            <p:cNvPr id="58" name="Rectangle 57"/>
            <p:cNvSpPr/>
            <p:nvPr/>
          </p:nvSpPr>
          <p:spPr>
            <a:xfrm>
              <a:off x="1303020" y="2442754"/>
              <a:ext cx="6537960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303020" y="3388536"/>
              <a:ext cx="6534694" cy="653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847703" y="1882273"/>
            <a:ext cx="1038497" cy="774884"/>
            <a:chOff x="1135460" y="6517188"/>
            <a:chExt cx="1090221" cy="813478"/>
          </a:xfrm>
        </p:grpSpPr>
        <p:grpSp>
          <p:nvGrpSpPr>
            <p:cNvPr id="67" name="Group 66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ound Same Side Corner Rectangle 67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 Same Side Corner Rectangle 68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 Same Side Corner Rectangle 69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985934" y="2911745"/>
            <a:ext cx="1038497" cy="774884"/>
            <a:chOff x="1135460" y="6517188"/>
            <a:chExt cx="1090221" cy="813478"/>
          </a:xfrm>
        </p:grpSpPr>
        <p:grpSp>
          <p:nvGrpSpPr>
            <p:cNvPr id="76" name="Group 75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Round Same Side Corner Rectangle 76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 Same Side Corner Rectangle 77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 Same Side Corner Rectangle 78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35428" y="1907569"/>
            <a:ext cx="1038497" cy="774884"/>
            <a:chOff x="1135460" y="6517188"/>
            <a:chExt cx="1090221" cy="813478"/>
          </a:xfrm>
        </p:grpSpPr>
        <p:grpSp>
          <p:nvGrpSpPr>
            <p:cNvPr id="85" name="Group 84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ound Same Side Corner Rectangle 85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 Same Side Corner Rectangle 86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 Same Side Corner Rectangle 87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53621" y="2254158"/>
            <a:ext cx="949399" cy="103849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7837714" y="2254157"/>
            <a:ext cx="949399" cy="10384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85675" y="1383017"/>
            <a:ext cx="68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endParaRPr lang="en-US" sz="3600" baseline="-25000" dirty="0">
              <a:solidFill>
                <a:srgbClr val="FFFF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98912" y="1383017"/>
            <a:ext cx="81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>
                <a:latin typeface="Gill Sans" charset="0"/>
                <a:ea typeface="Gill Sans" charset="0"/>
                <a:cs typeface="Gill Sans" charset="0"/>
              </a:rPr>
              <a:t>O</a:t>
            </a:r>
            <a:endParaRPr lang="en-US" sz="3600" baseline="-25000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0" y="50577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Fundamental Equation of Traffic Flow</a:t>
            </a:r>
          </a:p>
          <a:p>
            <a:pPr eaLnBrk="1" hangingPunct="1"/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Q = D 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0675" y="3941780"/>
            <a:ext cx="2955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Inflow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40547" y="3958236"/>
            <a:ext cx="2847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Outflow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</p:spTree>
    <p:extLst>
      <p:ext uri="{BB962C8B-B14F-4D97-AF65-F5344CB8AC3E}">
        <p14:creationId xmlns:p14="http://schemas.microsoft.com/office/powerpoint/2010/main" val="83704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0" y="1800224"/>
            <a:ext cx="9144000" cy="250031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Fundamental Equation of Traffic Flow</a:t>
            </a:r>
          </a:p>
          <a:p>
            <a:pPr eaLnBrk="1" hangingPunct="1"/>
            <a:endParaRPr lang="en-US" sz="3600" b="0" dirty="0">
              <a:solidFill>
                <a:srgbClr val="FFFF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7200" b="0" dirty="0">
                <a:latin typeface="Gill Sans" charset="0"/>
                <a:ea typeface="Gill Sans" charset="0"/>
                <a:cs typeface="Gill Sans" charset="0"/>
              </a:rPr>
              <a:t>Q = D V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69087" y="4300538"/>
            <a:ext cx="1735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DEADA"/>
                </a:solidFill>
                <a:latin typeface="Gill Sans" charset="0"/>
                <a:ea typeface="Gill Sans" charset="0"/>
                <a:cs typeface="Gill Sans" charset="0"/>
              </a:rPr>
              <a:t>Cars / Time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93162" y="4300537"/>
            <a:ext cx="2236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DEADA"/>
                </a:solidFill>
                <a:latin typeface="Gill Sans" charset="0"/>
                <a:ea typeface="Gill Sans" charset="0"/>
                <a:cs typeface="Gill Sans" charset="0"/>
              </a:rPr>
              <a:t>Cars </a:t>
            </a:r>
            <a:r>
              <a:rPr lang="en-US" sz="2400">
                <a:solidFill>
                  <a:srgbClr val="FDEADA"/>
                </a:solidFill>
                <a:latin typeface="Gill Sans" charset="0"/>
                <a:ea typeface="Gill Sans" charset="0"/>
                <a:cs typeface="Gill Sans" charset="0"/>
              </a:rPr>
              <a:t>/ Distance</a:t>
            </a:r>
            <a:endParaRPr lang="en-US" sz="2400" dirty="0">
              <a:solidFill>
                <a:srgbClr val="FDEADA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61869" y="3429000"/>
            <a:ext cx="2236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>
                <a:solidFill>
                  <a:srgbClr val="FDEADA"/>
                </a:solidFill>
                <a:latin typeface="Gill Sans" charset="0"/>
                <a:ea typeface="Gill Sans" charset="0"/>
                <a:cs typeface="Gill Sans" charset="0"/>
              </a:rPr>
              <a:t>Distance / Time</a:t>
            </a:r>
            <a:endParaRPr lang="en-US" sz="2400" dirty="0">
              <a:solidFill>
                <a:srgbClr val="FDEADA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3" y="1800224"/>
            <a:ext cx="7837034" cy="3505454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6" name="Rectangle 5"/>
          <p:cNvSpPr/>
          <p:nvPr/>
        </p:nvSpPr>
        <p:spPr>
          <a:xfrm>
            <a:off x="3513909" y="3004457"/>
            <a:ext cx="2103120" cy="1658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3302" y="3004457"/>
            <a:ext cx="2103120" cy="1658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85B3D3-D4EE-054E-81C2-A4D90C053FF6}"/>
              </a:ext>
            </a:extLst>
          </p:cNvPr>
          <p:cNvSpPr/>
          <p:nvPr/>
        </p:nvSpPr>
        <p:spPr>
          <a:xfrm rot="20700000">
            <a:off x="6325790" y="5349710"/>
            <a:ext cx="2581038" cy="10359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Stencil" pitchFamily="82" charset="77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5541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042989"/>
          </a:xfrm>
        </p:spPr>
        <p:txBody>
          <a:bodyPr/>
          <a:lstStyle/>
          <a:p>
            <a:pPr eaLnBrk="1" hangingPunct="1"/>
            <a:r>
              <a:rPr lang="en-US" sz="36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Fundamental Diagrams of </a:t>
            </a:r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Traffic Flow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3" y="942975"/>
            <a:ext cx="5713413" cy="5539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8875" y="1042988"/>
            <a:ext cx="4714875" cy="47720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0CF133F-F575-F040-993D-F1F5DBF8CC55}"/>
              </a:ext>
            </a:extLst>
          </p:cNvPr>
          <p:cNvSpPr/>
          <p:nvPr/>
        </p:nvSpPr>
        <p:spPr>
          <a:xfrm rot="20700000">
            <a:off x="6280665" y="5397063"/>
            <a:ext cx="2581038" cy="10359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Stencil" pitchFamily="82" charset="77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0637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2" y="942974"/>
            <a:ext cx="5713413" cy="553980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042989"/>
          </a:xfrm>
        </p:spPr>
        <p:txBody>
          <a:bodyPr/>
          <a:lstStyle/>
          <a:p>
            <a:pPr eaLnBrk="1" hangingPunct="1"/>
            <a:r>
              <a:rPr lang="en-US" sz="36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Fundamental Diagrams of </a:t>
            </a:r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Traffic Flow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8875" y="1042988"/>
            <a:ext cx="4714875" cy="47720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04251D-E94E-BA47-AA2A-13A1C9D63B26}"/>
              </a:ext>
            </a:extLst>
          </p:cNvPr>
          <p:cNvSpPr/>
          <p:nvPr/>
        </p:nvSpPr>
        <p:spPr>
          <a:xfrm rot="20700000">
            <a:off x="6280665" y="5397063"/>
            <a:ext cx="2581038" cy="10359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Stencil" pitchFamily="82" charset="77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4188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1" y="942973"/>
            <a:ext cx="5713413" cy="553980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042989"/>
          </a:xfrm>
        </p:spPr>
        <p:txBody>
          <a:bodyPr/>
          <a:lstStyle/>
          <a:p>
            <a:pPr eaLnBrk="1" hangingPunct="1"/>
            <a:r>
              <a:rPr lang="en-US" sz="36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Fundamental Diagrams of </a:t>
            </a:r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Traffic Flow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8875" y="1042988"/>
            <a:ext cx="4714875" cy="47720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F334B8-07D0-A446-917B-C9DAE6F3A5EF}"/>
              </a:ext>
            </a:extLst>
          </p:cNvPr>
          <p:cNvSpPr/>
          <p:nvPr/>
        </p:nvSpPr>
        <p:spPr>
          <a:xfrm rot="20700000">
            <a:off x="6280665" y="5397063"/>
            <a:ext cx="2581038" cy="10359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Stencil" pitchFamily="82" charset="77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378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6DCD66-A4CB-1EC7-8A6D-AAC3DD5729F5}"/>
              </a:ext>
            </a:extLst>
          </p:cNvPr>
          <p:cNvGrpSpPr/>
          <p:nvPr/>
        </p:nvGrpSpPr>
        <p:grpSpPr>
          <a:xfrm>
            <a:off x="1303019" y="1800224"/>
            <a:ext cx="6892066" cy="930759"/>
            <a:chOff x="1303018" y="2442754"/>
            <a:chExt cx="14412409" cy="1946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B9A4F0-033C-843D-B108-8BEAC570319D}"/>
                </a:ext>
              </a:extLst>
            </p:cNvPr>
            <p:cNvSpPr/>
            <p:nvPr/>
          </p:nvSpPr>
          <p:spPr>
            <a:xfrm>
              <a:off x="1303018" y="2442754"/>
              <a:ext cx="14136257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29A17D-2EDC-99A5-69B2-E498F7D2D6F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20" y="3388535"/>
              <a:ext cx="14412407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85407B-4623-B876-2E92-DAE39D33631F}"/>
              </a:ext>
            </a:extLst>
          </p:cNvPr>
          <p:cNvGrpSpPr/>
          <p:nvPr/>
        </p:nvGrpSpPr>
        <p:grpSpPr>
          <a:xfrm>
            <a:off x="2041693" y="1839460"/>
            <a:ext cx="496613" cy="370552"/>
            <a:chOff x="1135460" y="6517188"/>
            <a:chExt cx="1090221" cy="8134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72A95E-EC57-21F7-593B-278983FB4D15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6A41A1-D5B1-0960-693A-12F18D1C8548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D3ADCA-3F0F-9FB1-3BAF-8AC081759808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" name="Round Same Side Corner Rectangle 67">
              <a:extLst>
                <a:ext uri="{FF2B5EF4-FFF2-40B4-BE49-F238E27FC236}">
                  <a16:creationId xmlns:a16="http://schemas.microsoft.com/office/drawing/2014/main" id="{BC52BCA5-68BC-1D73-DEB5-7EB097BB3612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 Same Side Corner Rectangle 68">
              <a:extLst>
                <a:ext uri="{FF2B5EF4-FFF2-40B4-BE49-F238E27FC236}">
                  <a16:creationId xmlns:a16="http://schemas.microsoft.com/office/drawing/2014/main" id="{0EA0B30C-B7D5-73DA-988D-7D679807490C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 Same Side Corner Rectangle 69">
              <a:extLst>
                <a:ext uri="{FF2B5EF4-FFF2-40B4-BE49-F238E27FC236}">
                  <a16:creationId xmlns:a16="http://schemas.microsoft.com/office/drawing/2014/main" id="{12AC9F0E-B2C8-4291-5BAF-C64C8872B08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2F0722-8BD2-A12F-247F-3E7544B8DDB2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261543-5F9B-37D1-CC03-3BE922924BB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A7C7BF-C654-0640-95B8-CCD135172128}"/>
              </a:ext>
            </a:extLst>
          </p:cNvPr>
          <p:cNvGrpSpPr/>
          <p:nvPr/>
        </p:nvGrpSpPr>
        <p:grpSpPr>
          <a:xfrm>
            <a:off x="2585999" y="2331757"/>
            <a:ext cx="496613" cy="370552"/>
            <a:chOff x="1135460" y="6517188"/>
            <a:chExt cx="1090221" cy="8134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E244D7-0082-2640-BE23-AA90A04AF8D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A58B85-9F1F-E146-65FF-5978C925537D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5D18F67-1A54-BA90-6197-15029963D3FF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Round Same Side Corner Rectangle 76">
              <a:extLst>
                <a:ext uri="{FF2B5EF4-FFF2-40B4-BE49-F238E27FC236}">
                  <a16:creationId xmlns:a16="http://schemas.microsoft.com/office/drawing/2014/main" id="{52779310-D11C-BA84-51E6-9EB63BF4723A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 Same Side Corner Rectangle 77">
              <a:extLst>
                <a:ext uri="{FF2B5EF4-FFF2-40B4-BE49-F238E27FC236}">
                  <a16:creationId xmlns:a16="http://schemas.microsoft.com/office/drawing/2014/main" id="{F8A5A350-D85E-688D-23E6-20B09DC7B532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 Same Side Corner Rectangle 78">
              <a:extLst>
                <a:ext uri="{FF2B5EF4-FFF2-40B4-BE49-F238E27FC236}">
                  <a16:creationId xmlns:a16="http://schemas.microsoft.com/office/drawing/2014/main" id="{61A554CE-078E-7314-7B76-400E44A230F0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C55121-6EAD-A5DA-DB42-80711AFBF1BB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1B44C9-E26F-B1EB-9999-2D46F5E56AE4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D31D7F-834F-7F22-B9C3-073A5D1B1BAC}"/>
              </a:ext>
            </a:extLst>
          </p:cNvPr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33ADC-19F0-6B37-B941-020B30B02324}"/>
              </a:ext>
            </a:extLst>
          </p:cNvPr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Measuring Speed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311EC08-B02F-2900-A510-15B4999AA0AD}"/>
              </a:ext>
            </a:extLst>
          </p:cNvPr>
          <p:cNvSpPr/>
          <p:nvPr/>
        </p:nvSpPr>
        <p:spPr>
          <a:xfrm>
            <a:off x="353621" y="1746354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7EA6808-6D5D-9E54-5A19-3B1FD9EF2731}"/>
              </a:ext>
            </a:extLst>
          </p:cNvPr>
          <p:cNvSpPr/>
          <p:nvPr/>
        </p:nvSpPr>
        <p:spPr>
          <a:xfrm>
            <a:off x="7837714" y="1689611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3F17D-FC2F-0936-B909-B0A95DC9D2BF}"/>
              </a:ext>
            </a:extLst>
          </p:cNvPr>
          <p:cNvSpPr/>
          <p:nvPr/>
        </p:nvSpPr>
        <p:spPr>
          <a:xfrm>
            <a:off x="336486" y="1027942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Ib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64108B-BD76-DD4F-8BEF-982E41FBB0B1}"/>
              </a:ext>
            </a:extLst>
          </p:cNvPr>
          <p:cNvSpPr/>
          <p:nvPr/>
        </p:nvSpPr>
        <p:spPr>
          <a:xfrm>
            <a:off x="7735459" y="1025157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Ob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366710-F10D-CE1B-92CE-1C965BCC413E}"/>
              </a:ext>
            </a:extLst>
          </p:cNvPr>
          <p:cNvGrpSpPr/>
          <p:nvPr/>
        </p:nvGrpSpPr>
        <p:grpSpPr>
          <a:xfrm>
            <a:off x="2907739" y="1838639"/>
            <a:ext cx="496613" cy="370552"/>
            <a:chOff x="1135460" y="6517188"/>
            <a:chExt cx="1090221" cy="8134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94585C-2722-93B6-51FA-2F3669E3AA43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E9DE80-862E-F0B5-93A5-6E685F7FF12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304AFDA-43F5-538D-73C6-762DC6AF9965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6" name="Round Same Side Corner Rectangle 67">
              <a:extLst>
                <a:ext uri="{FF2B5EF4-FFF2-40B4-BE49-F238E27FC236}">
                  <a16:creationId xmlns:a16="http://schemas.microsoft.com/office/drawing/2014/main" id="{BE756312-BFB8-3550-5470-EEE778A12FFC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 Same Side Corner Rectangle 68">
              <a:extLst>
                <a:ext uri="{FF2B5EF4-FFF2-40B4-BE49-F238E27FC236}">
                  <a16:creationId xmlns:a16="http://schemas.microsoft.com/office/drawing/2014/main" id="{474F7975-186F-FF69-2795-CBADF86B04C9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 Same Side Corner Rectangle 69">
              <a:extLst>
                <a:ext uri="{FF2B5EF4-FFF2-40B4-BE49-F238E27FC236}">
                  <a16:creationId xmlns:a16="http://schemas.microsoft.com/office/drawing/2014/main" id="{93919882-1A3D-93C8-4F9D-B4148D8DE70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FC9EC7-5C7C-367D-AC23-0BC7595821BD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CB1A0-1988-8FB9-75DA-820020A1159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76ACE5-5C3E-44C7-AF9D-023C098F290D}"/>
              </a:ext>
            </a:extLst>
          </p:cNvPr>
          <p:cNvGrpSpPr/>
          <p:nvPr/>
        </p:nvGrpSpPr>
        <p:grpSpPr>
          <a:xfrm>
            <a:off x="3835206" y="1830707"/>
            <a:ext cx="496613" cy="370552"/>
            <a:chOff x="1135460" y="6517188"/>
            <a:chExt cx="1090221" cy="81347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B5FF0C-DBD5-B874-AC99-2BA8F963891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3B4648A-6D72-6258-4ABE-C90BAD0C2DEB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0D0B74-EF48-075E-66FE-A01C96A90880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ound Same Side Corner Rectangle 67">
              <a:extLst>
                <a:ext uri="{FF2B5EF4-FFF2-40B4-BE49-F238E27FC236}">
                  <a16:creationId xmlns:a16="http://schemas.microsoft.com/office/drawing/2014/main" id="{21250738-57C7-7B21-69C4-7CE369C4C5AE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ound Same Side Corner Rectangle 68">
              <a:extLst>
                <a:ext uri="{FF2B5EF4-FFF2-40B4-BE49-F238E27FC236}">
                  <a16:creationId xmlns:a16="http://schemas.microsoft.com/office/drawing/2014/main" id="{2D6192AE-593D-220E-C439-42FE33B19A4E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 Same Side Corner Rectangle 69">
              <a:extLst>
                <a:ext uri="{FF2B5EF4-FFF2-40B4-BE49-F238E27FC236}">
                  <a16:creationId xmlns:a16="http://schemas.microsoft.com/office/drawing/2014/main" id="{6C573B8E-DEB0-9F23-F445-C81330EE7EB6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531E7-F68B-A48C-B4A0-AF7FDAE87C8F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3DB823-0375-ED32-A4B2-F130A0638D3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5EC576-CB26-7912-47F1-D9461B729872}"/>
              </a:ext>
            </a:extLst>
          </p:cNvPr>
          <p:cNvGrpSpPr/>
          <p:nvPr/>
        </p:nvGrpSpPr>
        <p:grpSpPr>
          <a:xfrm>
            <a:off x="4701252" y="1836727"/>
            <a:ext cx="496613" cy="370552"/>
            <a:chOff x="1135460" y="6517188"/>
            <a:chExt cx="1090221" cy="81347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51002A-0209-60CF-A148-10F3885DA73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DE79FFE-DB6C-F720-AC3D-EF2457247A7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1CA325-9110-CA5C-DADD-E3F172EDFAAB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2" name="Round Same Side Corner Rectangle 67">
              <a:extLst>
                <a:ext uri="{FF2B5EF4-FFF2-40B4-BE49-F238E27FC236}">
                  <a16:creationId xmlns:a16="http://schemas.microsoft.com/office/drawing/2014/main" id="{07185611-32C0-5F33-E142-CB1AC0CC04B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ound Same Side Corner Rectangle 68">
              <a:extLst>
                <a:ext uri="{FF2B5EF4-FFF2-40B4-BE49-F238E27FC236}">
                  <a16:creationId xmlns:a16="http://schemas.microsoft.com/office/drawing/2014/main" id="{0AC163D6-BA3E-99FE-B16F-9DD419C7D89D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ound Same Side Corner Rectangle 69">
              <a:extLst>
                <a:ext uri="{FF2B5EF4-FFF2-40B4-BE49-F238E27FC236}">
                  <a16:creationId xmlns:a16="http://schemas.microsoft.com/office/drawing/2014/main" id="{2A880056-4FF6-4171-BF9A-C042DC5331DB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0E2FCC6-3163-F168-AC47-CC4DA07A755E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80A8A0-D0B4-B4A6-0A0D-21297F648182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AD1B05-5D66-DCA6-FF8C-DAE0BC3AB215}"/>
              </a:ext>
            </a:extLst>
          </p:cNvPr>
          <p:cNvGrpSpPr/>
          <p:nvPr/>
        </p:nvGrpSpPr>
        <p:grpSpPr>
          <a:xfrm>
            <a:off x="5614833" y="1828092"/>
            <a:ext cx="496613" cy="370552"/>
            <a:chOff x="1135460" y="6517188"/>
            <a:chExt cx="1090221" cy="81347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69E0F8A-7234-206E-FDA3-12291D1499A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61E3F08-9C67-5A00-6734-CDA149151A37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D6D9041-29C0-AEFB-33F3-ADAB4FFC956E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" name="Round Same Side Corner Rectangle 67">
              <a:extLst>
                <a:ext uri="{FF2B5EF4-FFF2-40B4-BE49-F238E27FC236}">
                  <a16:creationId xmlns:a16="http://schemas.microsoft.com/office/drawing/2014/main" id="{7460D5BC-FA9B-9856-0522-E9E2DEB1914B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 Same Side Corner Rectangle 68">
              <a:extLst>
                <a:ext uri="{FF2B5EF4-FFF2-40B4-BE49-F238E27FC236}">
                  <a16:creationId xmlns:a16="http://schemas.microsoft.com/office/drawing/2014/main" id="{BEF068D3-5977-0AF2-3D8D-F57261053DCA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ound Same Side Corner Rectangle 69">
              <a:extLst>
                <a:ext uri="{FF2B5EF4-FFF2-40B4-BE49-F238E27FC236}">
                  <a16:creationId xmlns:a16="http://schemas.microsoft.com/office/drawing/2014/main" id="{D4EE4626-3687-05D5-0EA9-AFF573241357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35F0FD-8197-B14A-B58B-8D9EA28D04B3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5B43BF-DB9B-6C73-B3DF-6996D811AE6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61D5EE-792D-B94D-8E28-AEC397157807}"/>
              </a:ext>
            </a:extLst>
          </p:cNvPr>
          <p:cNvGrpSpPr/>
          <p:nvPr/>
        </p:nvGrpSpPr>
        <p:grpSpPr>
          <a:xfrm>
            <a:off x="6480879" y="1834112"/>
            <a:ext cx="496613" cy="370552"/>
            <a:chOff x="1135460" y="6517188"/>
            <a:chExt cx="1090221" cy="8134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C449AE9-70AE-8FBA-5ADC-D4FD8DA32EDC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21992CF-692C-F515-CEF8-6AF23040AAE1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E1A9B0D-F623-B371-BFC9-E23E04278DF3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" name="Round Same Side Corner Rectangle 67">
              <a:extLst>
                <a:ext uri="{FF2B5EF4-FFF2-40B4-BE49-F238E27FC236}">
                  <a16:creationId xmlns:a16="http://schemas.microsoft.com/office/drawing/2014/main" id="{9BA59E4A-8238-5076-5572-26D7653F770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ound Same Side Corner Rectangle 68">
              <a:extLst>
                <a:ext uri="{FF2B5EF4-FFF2-40B4-BE49-F238E27FC236}">
                  <a16:creationId xmlns:a16="http://schemas.microsoft.com/office/drawing/2014/main" id="{DD1E1172-A34A-450A-829D-E8811111F823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ound Same Side Corner Rectangle 69">
              <a:extLst>
                <a:ext uri="{FF2B5EF4-FFF2-40B4-BE49-F238E27FC236}">
                  <a16:creationId xmlns:a16="http://schemas.microsoft.com/office/drawing/2014/main" id="{B1041C89-AB13-5E1D-D1D8-35D95CDC359D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22FC1D-E5A0-F6A7-1DB6-1422385F1C79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E4AC20C-4665-B218-C8CB-E5A236557499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A83B6C-9802-8715-4B49-FA7A9417036E}"/>
              </a:ext>
            </a:extLst>
          </p:cNvPr>
          <p:cNvSpPr/>
          <p:nvPr/>
        </p:nvSpPr>
        <p:spPr>
          <a:xfrm>
            <a:off x="340427" y="2704089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Ir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A3FF17-2F59-0A88-E20B-29E6D7546BBF}"/>
              </a:ext>
            </a:extLst>
          </p:cNvPr>
          <p:cNvSpPr/>
          <p:nvPr/>
        </p:nvSpPr>
        <p:spPr>
          <a:xfrm>
            <a:off x="7741643" y="2701214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Or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92D9FB-993A-C480-1718-B6FCAD63DD58}"/>
              </a:ext>
            </a:extLst>
          </p:cNvPr>
          <p:cNvCxnSpPr/>
          <p:nvPr/>
        </p:nvCxnSpPr>
        <p:spPr>
          <a:xfrm flipH="1">
            <a:off x="1457326" y="3058702"/>
            <a:ext cx="6257924" cy="0"/>
          </a:xfrm>
          <a:prstGeom prst="line">
            <a:avLst/>
          </a:prstGeom>
          <a:ln w="127000">
            <a:solidFill>
              <a:srgbClr val="66FFFF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891D30-39C7-56DB-5DFB-7ED4C2614528}"/>
              </a:ext>
            </a:extLst>
          </p:cNvPr>
          <p:cNvSpPr/>
          <p:nvPr/>
        </p:nvSpPr>
        <p:spPr>
          <a:xfrm>
            <a:off x="1457326" y="3226885"/>
            <a:ext cx="625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122845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6DCD66-A4CB-1EC7-8A6D-AAC3DD5729F5}"/>
              </a:ext>
            </a:extLst>
          </p:cNvPr>
          <p:cNvGrpSpPr/>
          <p:nvPr/>
        </p:nvGrpSpPr>
        <p:grpSpPr>
          <a:xfrm>
            <a:off x="1303019" y="1800224"/>
            <a:ext cx="6892066" cy="930759"/>
            <a:chOff x="1303018" y="2442754"/>
            <a:chExt cx="14412409" cy="1946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B9A4F0-033C-843D-B108-8BEAC570319D}"/>
                </a:ext>
              </a:extLst>
            </p:cNvPr>
            <p:cNvSpPr/>
            <p:nvPr/>
          </p:nvSpPr>
          <p:spPr>
            <a:xfrm>
              <a:off x="1303018" y="2442754"/>
              <a:ext cx="14136257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29A17D-2EDC-99A5-69B2-E498F7D2D6F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20" y="3388535"/>
              <a:ext cx="14412407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85407B-4623-B876-2E92-DAE39D33631F}"/>
              </a:ext>
            </a:extLst>
          </p:cNvPr>
          <p:cNvGrpSpPr/>
          <p:nvPr/>
        </p:nvGrpSpPr>
        <p:grpSpPr>
          <a:xfrm>
            <a:off x="2041693" y="1839460"/>
            <a:ext cx="496613" cy="370552"/>
            <a:chOff x="1135460" y="6517188"/>
            <a:chExt cx="1090221" cy="8134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72A95E-EC57-21F7-593B-278983FB4D15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6A41A1-D5B1-0960-693A-12F18D1C8548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D3ADCA-3F0F-9FB1-3BAF-8AC081759808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" name="Round Same Side Corner Rectangle 67">
              <a:extLst>
                <a:ext uri="{FF2B5EF4-FFF2-40B4-BE49-F238E27FC236}">
                  <a16:creationId xmlns:a16="http://schemas.microsoft.com/office/drawing/2014/main" id="{BC52BCA5-68BC-1D73-DEB5-7EB097BB3612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 Same Side Corner Rectangle 68">
              <a:extLst>
                <a:ext uri="{FF2B5EF4-FFF2-40B4-BE49-F238E27FC236}">
                  <a16:creationId xmlns:a16="http://schemas.microsoft.com/office/drawing/2014/main" id="{0EA0B30C-B7D5-73DA-988D-7D679807490C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 Same Side Corner Rectangle 69">
              <a:extLst>
                <a:ext uri="{FF2B5EF4-FFF2-40B4-BE49-F238E27FC236}">
                  <a16:creationId xmlns:a16="http://schemas.microsoft.com/office/drawing/2014/main" id="{12AC9F0E-B2C8-4291-5BAF-C64C8872B08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2F0722-8BD2-A12F-247F-3E7544B8DDB2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261543-5F9B-37D1-CC03-3BE922924BB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A7C7BF-C654-0640-95B8-CCD135172128}"/>
              </a:ext>
            </a:extLst>
          </p:cNvPr>
          <p:cNvGrpSpPr/>
          <p:nvPr/>
        </p:nvGrpSpPr>
        <p:grpSpPr>
          <a:xfrm>
            <a:off x="2585999" y="2331757"/>
            <a:ext cx="496613" cy="370552"/>
            <a:chOff x="1135460" y="6517188"/>
            <a:chExt cx="1090221" cy="8134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E244D7-0082-2640-BE23-AA90A04AF8D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A58B85-9F1F-E146-65FF-5978C925537D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5D18F67-1A54-BA90-6197-15029963D3FF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Round Same Side Corner Rectangle 76">
              <a:extLst>
                <a:ext uri="{FF2B5EF4-FFF2-40B4-BE49-F238E27FC236}">
                  <a16:creationId xmlns:a16="http://schemas.microsoft.com/office/drawing/2014/main" id="{52779310-D11C-BA84-51E6-9EB63BF4723A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 Same Side Corner Rectangle 77">
              <a:extLst>
                <a:ext uri="{FF2B5EF4-FFF2-40B4-BE49-F238E27FC236}">
                  <a16:creationId xmlns:a16="http://schemas.microsoft.com/office/drawing/2014/main" id="{F8A5A350-D85E-688D-23E6-20B09DC7B532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 Same Side Corner Rectangle 78">
              <a:extLst>
                <a:ext uri="{FF2B5EF4-FFF2-40B4-BE49-F238E27FC236}">
                  <a16:creationId xmlns:a16="http://schemas.microsoft.com/office/drawing/2014/main" id="{61A554CE-078E-7314-7B76-400E44A230F0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C55121-6EAD-A5DA-DB42-80711AFBF1BB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1B44C9-E26F-B1EB-9999-2D46F5E56AE4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D31D7F-834F-7F22-B9C3-073A5D1B1BAC}"/>
              </a:ext>
            </a:extLst>
          </p:cNvPr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33ADC-19F0-6B37-B941-020B30B02324}"/>
              </a:ext>
            </a:extLst>
          </p:cNvPr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Measuring Speed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311EC08-B02F-2900-A510-15B4999AA0AD}"/>
              </a:ext>
            </a:extLst>
          </p:cNvPr>
          <p:cNvSpPr/>
          <p:nvPr/>
        </p:nvSpPr>
        <p:spPr>
          <a:xfrm>
            <a:off x="353621" y="1746354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7EA6808-6D5D-9E54-5A19-3B1FD9EF2731}"/>
              </a:ext>
            </a:extLst>
          </p:cNvPr>
          <p:cNvSpPr/>
          <p:nvPr/>
        </p:nvSpPr>
        <p:spPr>
          <a:xfrm>
            <a:off x="7837714" y="1689611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3F17D-FC2F-0936-B909-B0A95DC9D2BF}"/>
              </a:ext>
            </a:extLst>
          </p:cNvPr>
          <p:cNvSpPr/>
          <p:nvPr/>
        </p:nvSpPr>
        <p:spPr>
          <a:xfrm>
            <a:off x="336486" y="1027942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64108B-BD76-DD4F-8BEF-982E41FBB0B1}"/>
              </a:ext>
            </a:extLst>
          </p:cNvPr>
          <p:cNvSpPr/>
          <p:nvPr/>
        </p:nvSpPr>
        <p:spPr>
          <a:xfrm>
            <a:off x="7735459" y="1025157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366710-F10D-CE1B-92CE-1C965BCC413E}"/>
              </a:ext>
            </a:extLst>
          </p:cNvPr>
          <p:cNvGrpSpPr/>
          <p:nvPr/>
        </p:nvGrpSpPr>
        <p:grpSpPr>
          <a:xfrm>
            <a:off x="2907739" y="1838639"/>
            <a:ext cx="496613" cy="370552"/>
            <a:chOff x="1135460" y="6517188"/>
            <a:chExt cx="1090221" cy="8134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94585C-2722-93B6-51FA-2F3669E3AA43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E9DE80-862E-F0B5-93A5-6E685F7FF12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304AFDA-43F5-538D-73C6-762DC6AF9965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6" name="Round Same Side Corner Rectangle 67">
              <a:extLst>
                <a:ext uri="{FF2B5EF4-FFF2-40B4-BE49-F238E27FC236}">
                  <a16:creationId xmlns:a16="http://schemas.microsoft.com/office/drawing/2014/main" id="{BE756312-BFB8-3550-5470-EEE778A12FFC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 Same Side Corner Rectangle 68">
              <a:extLst>
                <a:ext uri="{FF2B5EF4-FFF2-40B4-BE49-F238E27FC236}">
                  <a16:creationId xmlns:a16="http://schemas.microsoft.com/office/drawing/2014/main" id="{474F7975-186F-FF69-2795-CBADF86B04C9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 Same Side Corner Rectangle 69">
              <a:extLst>
                <a:ext uri="{FF2B5EF4-FFF2-40B4-BE49-F238E27FC236}">
                  <a16:creationId xmlns:a16="http://schemas.microsoft.com/office/drawing/2014/main" id="{93919882-1A3D-93C8-4F9D-B4148D8DE70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FC9EC7-5C7C-367D-AC23-0BC7595821BD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CB1A0-1988-8FB9-75DA-820020A1159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76ACE5-5C3E-44C7-AF9D-023C098F290D}"/>
              </a:ext>
            </a:extLst>
          </p:cNvPr>
          <p:cNvGrpSpPr/>
          <p:nvPr/>
        </p:nvGrpSpPr>
        <p:grpSpPr>
          <a:xfrm>
            <a:off x="3835206" y="1830707"/>
            <a:ext cx="496613" cy="370552"/>
            <a:chOff x="1135460" y="6517188"/>
            <a:chExt cx="1090221" cy="81347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B5FF0C-DBD5-B874-AC99-2BA8F963891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3B4648A-6D72-6258-4ABE-C90BAD0C2DEB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0D0B74-EF48-075E-66FE-A01C96A90880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ound Same Side Corner Rectangle 67">
              <a:extLst>
                <a:ext uri="{FF2B5EF4-FFF2-40B4-BE49-F238E27FC236}">
                  <a16:creationId xmlns:a16="http://schemas.microsoft.com/office/drawing/2014/main" id="{21250738-57C7-7B21-69C4-7CE369C4C5AE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ound Same Side Corner Rectangle 68">
              <a:extLst>
                <a:ext uri="{FF2B5EF4-FFF2-40B4-BE49-F238E27FC236}">
                  <a16:creationId xmlns:a16="http://schemas.microsoft.com/office/drawing/2014/main" id="{2D6192AE-593D-220E-C439-42FE33B19A4E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 Same Side Corner Rectangle 69">
              <a:extLst>
                <a:ext uri="{FF2B5EF4-FFF2-40B4-BE49-F238E27FC236}">
                  <a16:creationId xmlns:a16="http://schemas.microsoft.com/office/drawing/2014/main" id="{6C573B8E-DEB0-9F23-F445-C81330EE7EB6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531E7-F68B-A48C-B4A0-AF7FDAE87C8F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3DB823-0375-ED32-A4B2-F130A0638D3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5EC576-CB26-7912-47F1-D9461B729872}"/>
              </a:ext>
            </a:extLst>
          </p:cNvPr>
          <p:cNvGrpSpPr/>
          <p:nvPr/>
        </p:nvGrpSpPr>
        <p:grpSpPr>
          <a:xfrm>
            <a:off x="4701252" y="1836727"/>
            <a:ext cx="496613" cy="370552"/>
            <a:chOff x="1135460" y="6517188"/>
            <a:chExt cx="1090221" cy="81347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51002A-0209-60CF-A148-10F3885DA73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DE79FFE-DB6C-F720-AC3D-EF2457247A7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1CA325-9110-CA5C-DADD-E3F172EDFAAB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2" name="Round Same Side Corner Rectangle 67">
              <a:extLst>
                <a:ext uri="{FF2B5EF4-FFF2-40B4-BE49-F238E27FC236}">
                  <a16:creationId xmlns:a16="http://schemas.microsoft.com/office/drawing/2014/main" id="{07185611-32C0-5F33-E142-CB1AC0CC04B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ound Same Side Corner Rectangle 68">
              <a:extLst>
                <a:ext uri="{FF2B5EF4-FFF2-40B4-BE49-F238E27FC236}">
                  <a16:creationId xmlns:a16="http://schemas.microsoft.com/office/drawing/2014/main" id="{0AC163D6-BA3E-99FE-B16F-9DD419C7D89D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ound Same Side Corner Rectangle 69">
              <a:extLst>
                <a:ext uri="{FF2B5EF4-FFF2-40B4-BE49-F238E27FC236}">
                  <a16:creationId xmlns:a16="http://schemas.microsoft.com/office/drawing/2014/main" id="{2A880056-4FF6-4171-BF9A-C042DC5331DB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0E2FCC6-3163-F168-AC47-CC4DA07A755E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80A8A0-D0B4-B4A6-0A0D-21297F648182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AD1B05-5D66-DCA6-FF8C-DAE0BC3AB215}"/>
              </a:ext>
            </a:extLst>
          </p:cNvPr>
          <p:cNvGrpSpPr/>
          <p:nvPr/>
        </p:nvGrpSpPr>
        <p:grpSpPr>
          <a:xfrm>
            <a:off x="5614833" y="1828092"/>
            <a:ext cx="496613" cy="370552"/>
            <a:chOff x="1135460" y="6517188"/>
            <a:chExt cx="1090221" cy="81347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69E0F8A-7234-206E-FDA3-12291D1499A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61E3F08-9C67-5A00-6734-CDA149151A37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D6D9041-29C0-AEFB-33F3-ADAB4FFC956E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" name="Round Same Side Corner Rectangle 67">
              <a:extLst>
                <a:ext uri="{FF2B5EF4-FFF2-40B4-BE49-F238E27FC236}">
                  <a16:creationId xmlns:a16="http://schemas.microsoft.com/office/drawing/2014/main" id="{7460D5BC-FA9B-9856-0522-E9E2DEB1914B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 Same Side Corner Rectangle 68">
              <a:extLst>
                <a:ext uri="{FF2B5EF4-FFF2-40B4-BE49-F238E27FC236}">
                  <a16:creationId xmlns:a16="http://schemas.microsoft.com/office/drawing/2014/main" id="{BEF068D3-5977-0AF2-3D8D-F57261053DCA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ound Same Side Corner Rectangle 69">
              <a:extLst>
                <a:ext uri="{FF2B5EF4-FFF2-40B4-BE49-F238E27FC236}">
                  <a16:creationId xmlns:a16="http://schemas.microsoft.com/office/drawing/2014/main" id="{D4EE4626-3687-05D5-0EA9-AFF573241357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35F0FD-8197-B14A-B58B-8D9EA28D04B3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5B43BF-DB9B-6C73-B3DF-6996D811AE6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61D5EE-792D-B94D-8E28-AEC397157807}"/>
              </a:ext>
            </a:extLst>
          </p:cNvPr>
          <p:cNvGrpSpPr/>
          <p:nvPr/>
        </p:nvGrpSpPr>
        <p:grpSpPr>
          <a:xfrm>
            <a:off x="6480879" y="1834112"/>
            <a:ext cx="496613" cy="370552"/>
            <a:chOff x="1135460" y="6517188"/>
            <a:chExt cx="1090221" cy="8134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C449AE9-70AE-8FBA-5ADC-D4FD8DA32EDC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21992CF-692C-F515-CEF8-6AF23040AAE1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E1A9B0D-F623-B371-BFC9-E23E04278DF3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" name="Round Same Side Corner Rectangle 67">
              <a:extLst>
                <a:ext uri="{FF2B5EF4-FFF2-40B4-BE49-F238E27FC236}">
                  <a16:creationId xmlns:a16="http://schemas.microsoft.com/office/drawing/2014/main" id="{9BA59E4A-8238-5076-5572-26D7653F770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ound Same Side Corner Rectangle 68">
              <a:extLst>
                <a:ext uri="{FF2B5EF4-FFF2-40B4-BE49-F238E27FC236}">
                  <a16:creationId xmlns:a16="http://schemas.microsoft.com/office/drawing/2014/main" id="{DD1E1172-A34A-450A-829D-E8811111F823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ound Same Side Corner Rectangle 69">
              <a:extLst>
                <a:ext uri="{FF2B5EF4-FFF2-40B4-BE49-F238E27FC236}">
                  <a16:creationId xmlns:a16="http://schemas.microsoft.com/office/drawing/2014/main" id="{B1041C89-AB13-5E1D-D1D8-35D95CDC359D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22FC1D-E5A0-F6A7-1DB6-1422385F1C79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E4AC20C-4665-B218-C8CB-E5A236557499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A83B6C-9802-8715-4B49-FA7A9417036E}"/>
              </a:ext>
            </a:extLst>
          </p:cNvPr>
          <p:cNvSpPr/>
          <p:nvPr/>
        </p:nvSpPr>
        <p:spPr>
          <a:xfrm>
            <a:off x="340427" y="2704089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A3FF17-2F59-0A88-E20B-29E6D7546BBF}"/>
              </a:ext>
            </a:extLst>
          </p:cNvPr>
          <p:cNvSpPr/>
          <p:nvPr/>
        </p:nvSpPr>
        <p:spPr>
          <a:xfrm>
            <a:off x="7741643" y="2701214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37D2A71-4F3B-D999-BCC7-D742CF9D1FE6}"/>
              </a:ext>
            </a:extLst>
          </p:cNvPr>
          <p:cNvSpPr txBox="1"/>
          <p:nvPr/>
        </p:nvSpPr>
        <p:spPr>
          <a:xfrm>
            <a:off x="831741" y="3981993"/>
            <a:ext cx="7568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Suppose blue and red flows are constant: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Q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ib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Q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Ob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Q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b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60 cars per hour</a:t>
            </a:r>
            <a:endParaRPr kumimoji="0" lang="en-US" sz="40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Q</a:t>
            </a:r>
            <a:r>
              <a:rPr kumimoji="0" 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ir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Q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Q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60 car per hour</a:t>
            </a:r>
            <a:endParaRPr kumimoji="0" lang="en-US" sz="40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92D9FB-993A-C480-1718-B6FCAD63DD58}"/>
              </a:ext>
            </a:extLst>
          </p:cNvPr>
          <p:cNvCxnSpPr/>
          <p:nvPr/>
        </p:nvCxnSpPr>
        <p:spPr>
          <a:xfrm flipH="1">
            <a:off x="1457326" y="3058702"/>
            <a:ext cx="6257924" cy="0"/>
          </a:xfrm>
          <a:prstGeom prst="line">
            <a:avLst/>
          </a:prstGeom>
          <a:ln w="127000">
            <a:solidFill>
              <a:srgbClr val="66FFFF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891D30-39C7-56DB-5DFB-7ED4C2614528}"/>
              </a:ext>
            </a:extLst>
          </p:cNvPr>
          <p:cNvSpPr/>
          <p:nvPr/>
        </p:nvSpPr>
        <p:spPr>
          <a:xfrm>
            <a:off x="1457326" y="3226885"/>
            <a:ext cx="625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1 km</a:t>
            </a:r>
          </a:p>
        </p:txBody>
      </p:sp>
    </p:spTree>
    <p:extLst>
      <p:ext uri="{BB962C8B-B14F-4D97-AF65-F5344CB8AC3E}">
        <p14:creationId xmlns:p14="http://schemas.microsoft.com/office/powerpoint/2010/main" val="216959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0" y="3970363"/>
            <a:ext cx="8847865" cy="2887636"/>
          </a:xfrm>
        </p:spPr>
        <p:txBody>
          <a:bodyPr/>
          <a:lstStyle/>
          <a:p>
            <a:pPr algn="r"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LECTURE 9B</a:t>
            </a:r>
            <a:br>
              <a:rPr lang="en-US" sz="1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Traffic Modelling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441398" y="-2578397"/>
            <a:ext cx="8390936" cy="8390936"/>
            <a:chOff x="156719" y="1788805"/>
            <a:chExt cx="2726608" cy="2726608"/>
          </a:xfrm>
        </p:grpSpPr>
        <p:grpSp>
          <p:nvGrpSpPr>
            <p:cNvPr id="6" name="Group 5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3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6DCD66-A4CB-1EC7-8A6D-AAC3DD5729F5}"/>
              </a:ext>
            </a:extLst>
          </p:cNvPr>
          <p:cNvGrpSpPr/>
          <p:nvPr/>
        </p:nvGrpSpPr>
        <p:grpSpPr>
          <a:xfrm>
            <a:off x="1303019" y="1800224"/>
            <a:ext cx="6892066" cy="930759"/>
            <a:chOff x="1303018" y="2442754"/>
            <a:chExt cx="14412409" cy="1946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B9A4F0-033C-843D-B108-8BEAC570319D}"/>
                </a:ext>
              </a:extLst>
            </p:cNvPr>
            <p:cNvSpPr/>
            <p:nvPr/>
          </p:nvSpPr>
          <p:spPr>
            <a:xfrm>
              <a:off x="1303018" y="2442754"/>
              <a:ext cx="14136257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29A17D-2EDC-99A5-69B2-E498F7D2D6F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20" y="3388535"/>
              <a:ext cx="14412407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85407B-4623-B876-2E92-DAE39D33631F}"/>
              </a:ext>
            </a:extLst>
          </p:cNvPr>
          <p:cNvGrpSpPr/>
          <p:nvPr/>
        </p:nvGrpSpPr>
        <p:grpSpPr>
          <a:xfrm>
            <a:off x="2041693" y="1839460"/>
            <a:ext cx="496613" cy="370552"/>
            <a:chOff x="1135460" y="6517188"/>
            <a:chExt cx="1090221" cy="8134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72A95E-EC57-21F7-593B-278983FB4D15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6A41A1-D5B1-0960-693A-12F18D1C8548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D3ADCA-3F0F-9FB1-3BAF-8AC081759808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" name="Round Same Side Corner Rectangle 67">
              <a:extLst>
                <a:ext uri="{FF2B5EF4-FFF2-40B4-BE49-F238E27FC236}">
                  <a16:creationId xmlns:a16="http://schemas.microsoft.com/office/drawing/2014/main" id="{BC52BCA5-68BC-1D73-DEB5-7EB097BB3612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 Same Side Corner Rectangle 68">
              <a:extLst>
                <a:ext uri="{FF2B5EF4-FFF2-40B4-BE49-F238E27FC236}">
                  <a16:creationId xmlns:a16="http://schemas.microsoft.com/office/drawing/2014/main" id="{0EA0B30C-B7D5-73DA-988D-7D679807490C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 Same Side Corner Rectangle 69">
              <a:extLst>
                <a:ext uri="{FF2B5EF4-FFF2-40B4-BE49-F238E27FC236}">
                  <a16:creationId xmlns:a16="http://schemas.microsoft.com/office/drawing/2014/main" id="{12AC9F0E-B2C8-4291-5BAF-C64C8872B08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2F0722-8BD2-A12F-247F-3E7544B8DDB2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261543-5F9B-37D1-CC03-3BE922924BB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A7C7BF-C654-0640-95B8-CCD135172128}"/>
              </a:ext>
            </a:extLst>
          </p:cNvPr>
          <p:cNvGrpSpPr/>
          <p:nvPr/>
        </p:nvGrpSpPr>
        <p:grpSpPr>
          <a:xfrm>
            <a:off x="2585999" y="2331757"/>
            <a:ext cx="496613" cy="370552"/>
            <a:chOff x="1135460" y="6517188"/>
            <a:chExt cx="1090221" cy="8134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E244D7-0082-2640-BE23-AA90A04AF8D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A58B85-9F1F-E146-65FF-5978C925537D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5D18F67-1A54-BA90-6197-15029963D3FF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Round Same Side Corner Rectangle 76">
              <a:extLst>
                <a:ext uri="{FF2B5EF4-FFF2-40B4-BE49-F238E27FC236}">
                  <a16:creationId xmlns:a16="http://schemas.microsoft.com/office/drawing/2014/main" id="{52779310-D11C-BA84-51E6-9EB63BF4723A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 Same Side Corner Rectangle 77">
              <a:extLst>
                <a:ext uri="{FF2B5EF4-FFF2-40B4-BE49-F238E27FC236}">
                  <a16:creationId xmlns:a16="http://schemas.microsoft.com/office/drawing/2014/main" id="{F8A5A350-D85E-688D-23E6-20B09DC7B532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 Same Side Corner Rectangle 78">
              <a:extLst>
                <a:ext uri="{FF2B5EF4-FFF2-40B4-BE49-F238E27FC236}">
                  <a16:creationId xmlns:a16="http://schemas.microsoft.com/office/drawing/2014/main" id="{61A554CE-078E-7314-7B76-400E44A230F0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C55121-6EAD-A5DA-DB42-80711AFBF1BB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1B44C9-E26F-B1EB-9999-2D46F5E56AE4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D31D7F-834F-7F22-B9C3-073A5D1B1BAC}"/>
              </a:ext>
            </a:extLst>
          </p:cNvPr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33ADC-19F0-6B37-B941-020B30B02324}"/>
              </a:ext>
            </a:extLst>
          </p:cNvPr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Measuring Speed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311EC08-B02F-2900-A510-15B4999AA0AD}"/>
              </a:ext>
            </a:extLst>
          </p:cNvPr>
          <p:cNvSpPr/>
          <p:nvPr/>
        </p:nvSpPr>
        <p:spPr>
          <a:xfrm>
            <a:off x="353621" y="1746354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7EA6808-6D5D-9E54-5A19-3B1FD9EF2731}"/>
              </a:ext>
            </a:extLst>
          </p:cNvPr>
          <p:cNvSpPr/>
          <p:nvPr/>
        </p:nvSpPr>
        <p:spPr>
          <a:xfrm>
            <a:off x="7837714" y="1689611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3F17D-FC2F-0936-B909-B0A95DC9D2BF}"/>
              </a:ext>
            </a:extLst>
          </p:cNvPr>
          <p:cNvSpPr/>
          <p:nvPr/>
        </p:nvSpPr>
        <p:spPr>
          <a:xfrm>
            <a:off x="336486" y="1027942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64108B-BD76-DD4F-8BEF-982E41FBB0B1}"/>
              </a:ext>
            </a:extLst>
          </p:cNvPr>
          <p:cNvSpPr/>
          <p:nvPr/>
        </p:nvSpPr>
        <p:spPr>
          <a:xfrm>
            <a:off x="7735459" y="1025157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366710-F10D-CE1B-92CE-1C965BCC413E}"/>
              </a:ext>
            </a:extLst>
          </p:cNvPr>
          <p:cNvGrpSpPr/>
          <p:nvPr/>
        </p:nvGrpSpPr>
        <p:grpSpPr>
          <a:xfrm>
            <a:off x="2907739" y="1838639"/>
            <a:ext cx="496613" cy="370552"/>
            <a:chOff x="1135460" y="6517188"/>
            <a:chExt cx="1090221" cy="8134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94585C-2722-93B6-51FA-2F3669E3AA43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E9DE80-862E-F0B5-93A5-6E685F7FF12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304AFDA-43F5-538D-73C6-762DC6AF9965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6" name="Round Same Side Corner Rectangle 67">
              <a:extLst>
                <a:ext uri="{FF2B5EF4-FFF2-40B4-BE49-F238E27FC236}">
                  <a16:creationId xmlns:a16="http://schemas.microsoft.com/office/drawing/2014/main" id="{BE756312-BFB8-3550-5470-EEE778A12FFC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 Same Side Corner Rectangle 68">
              <a:extLst>
                <a:ext uri="{FF2B5EF4-FFF2-40B4-BE49-F238E27FC236}">
                  <a16:creationId xmlns:a16="http://schemas.microsoft.com/office/drawing/2014/main" id="{474F7975-186F-FF69-2795-CBADF86B04C9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 Same Side Corner Rectangle 69">
              <a:extLst>
                <a:ext uri="{FF2B5EF4-FFF2-40B4-BE49-F238E27FC236}">
                  <a16:creationId xmlns:a16="http://schemas.microsoft.com/office/drawing/2014/main" id="{93919882-1A3D-93C8-4F9D-B4148D8DE70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FC9EC7-5C7C-367D-AC23-0BC7595821BD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CB1A0-1988-8FB9-75DA-820020A1159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76ACE5-5C3E-44C7-AF9D-023C098F290D}"/>
              </a:ext>
            </a:extLst>
          </p:cNvPr>
          <p:cNvGrpSpPr/>
          <p:nvPr/>
        </p:nvGrpSpPr>
        <p:grpSpPr>
          <a:xfrm>
            <a:off x="3835206" y="1830707"/>
            <a:ext cx="496613" cy="370552"/>
            <a:chOff x="1135460" y="6517188"/>
            <a:chExt cx="1090221" cy="81347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B5FF0C-DBD5-B874-AC99-2BA8F963891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3B4648A-6D72-6258-4ABE-C90BAD0C2DEB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0D0B74-EF48-075E-66FE-A01C96A90880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ound Same Side Corner Rectangle 67">
              <a:extLst>
                <a:ext uri="{FF2B5EF4-FFF2-40B4-BE49-F238E27FC236}">
                  <a16:creationId xmlns:a16="http://schemas.microsoft.com/office/drawing/2014/main" id="{21250738-57C7-7B21-69C4-7CE369C4C5AE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ound Same Side Corner Rectangle 68">
              <a:extLst>
                <a:ext uri="{FF2B5EF4-FFF2-40B4-BE49-F238E27FC236}">
                  <a16:creationId xmlns:a16="http://schemas.microsoft.com/office/drawing/2014/main" id="{2D6192AE-593D-220E-C439-42FE33B19A4E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 Same Side Corner Rectangle 69">
              <a:extLst>
                <a:ext uri="{FF2B5EF4-FFF2-40B4-BE49-F238E27FC236}">
                  <a16:creationId xmlns:a16="http://schemas.microsoft.com/office/drawing/2014/main" id="{6C573B8E-DEB0-9F23-F445-C81330EE7EB6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531E7-F68B-A48C-B4A0-AF7FDAE87C8F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3DB823-0375-ED32-A4B2-F130A0638D3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5EC576-CB26-7912-47F1-D9461B729872}"/>
              </a:ext>
            </a:extLst>
          </p:cNvPr>
          <p:cNvGrpSpPr/>
          <p:nvPr/>
        </p:nvGrpSpPr>
        <p:grpSpPr>
          <a:xfrm>
            <a:off x="4701252" y="1836727"/>
            <a:ext cx="496613" cy="370552"/>
            <a:chOff x="1135460" y="6517188"/>
            <a:chExt cx="1090221" cy="81347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51002A-0209-60CF-A148-10F3885DA73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DE79FFE-DB6C-F720-AC3D-EF2457247A7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1CA325-9110-CA5C-DADD-E3F172EDFAAB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2" name="Round Same Side Corner Rectangle 67">
              <a:extLst>
                <a:ext uri="{FF2B5EF4-FFF2-40B4-BE49-F238E27FC236}">
                  <a16:creationId xmlns:a16="http://schemas.microsoft.com/office/drawing/2014/main" id="{07185611-32C0-5F33-E142-CB1AC0CC04B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ound Same Side Corner Rectangle 68">
              <a:extLst>
                <a:ext uri="{FF2B5EF4-FFF2-40B4-BE49-F238E27FC236}">
                  <a16:creationId xmlns:a16="http://schemas.microsoft.com/office/drawing/2014/main" id="{0AC163D6-BA3E-99FE-B16F-9DD419C7D89D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ound Same Side Corner Rectangle 69">
              <a:extLst>
                <a:ext uri="{FF2B5EF4-FFF2-40B4-BE49-F238E27FC236}">
                  <a16:creationId xmlns:a16="http://schemas.microsoft.com/office/drawing/2014/main" id="{2A880056-4FF6-4171-BF9A-C042DC5331DB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0E2FCC6-3163-F168-AC47-CC4DA07A755E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80A8A0-D0B4-B4A6-0A0D-21297F648182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AD1B05-5D66-DCA6-FF8C-DAE0BC3AB215}"/>
              </a:ext>
            </a:extLst>
          </p:cNvPr>
          <p:cNvGrpSpPr/>
          <p:nvPr/>
        </p:nvGrpSpPr>
        <p:grpSpPr>
          <a:xfrm>
            <a:off x="5614833" y="1828092"/>
            <a:ext cx="496613" cy="370552"/>
            <a:chOff x="1135460" y="6517188"/>
            <a:chExt cx="1090221" cy="81347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69E0F8A-7234-206E-FDA3-12291D1499A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61E3F08-9C67-5A00-6734-CDA149151A37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D6D9041-29C0-AEFB-33F3-ADAB4FFC956E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" name="Round Same Side Corner Rectangle 67">
              <a:extLst>
                <a:ext uri="{FF2B5EF4-FFF2-40B4-BE49-F238E27FC236}">
                  <a16:creationId xmlns:a16="http://schemas.microsoft.com/office/drawing/2014/main" id="{7460D5BC-FA9B-9856-0522-E9E2DEB1914B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 Same Side Corner Rectangle 68">
              <a:extLst>
                <a:ext uri="{FF2B5EF4-FFF2-40B4-BE49-F238E27FC236}">
                  <a16:creationId xmlns:a16="http://schemas.microsoft.com/office/drawing/2014/main" id="{BEF068D3-5977-0AF2-3D8D-F57261053DCA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ound Same Side Corner Rectangle 69">
              <a:extLst>
                <a:ext uri="{FF2B5EF4-FFF2-40B4-BE49-F238E27FC236}">
                  <a16:creationId xmlns:a16="http://schemas.microsoft.com/office/drawing/2014/main" id="{D4EE4626-3687-05D5-0EA9-AFF573241357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35F0FD-8197-B14A-B58B-8D9EA28D04B3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5B43BF-DB9B-6C73-B3DF-6996D811AE6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61D5EE-792D-B94D-8E28-AEC397157807}"/>
              </a:ext>
            </a:extLst>
          </p:cNvPr>
          <p:cNvGrpSpPr/>
          <p:nvPr/>
        </p:nvGrpSpPr>
        <p:grpSpPr>
          <a:xfrm>
            <a:off x="6480879" y="1834112"/>
            <a:ext cx="496613" cy="370552"/>
            <a:chOff x="1135460" y="6517188"/>
            <a:chExt cx="1090221" cy="8134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C449AE9-70AE-8FBA-5ADC-D4FD8DA32EDC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21992CF-692C-F515-CEF8-6AF23040AAE1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E1A9B0D-F623-B371-BFC9-E23E04278DF3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" name="Round Same Side Corner Rectangle 67">
              <a:extLst>
                <a:ext uri="{FF2B5EF4-FFF2-40B4-BE49-F238E27FC236}">
                  <a16:creationId xmlns:a16="http://schemas.microsoft.com/office/drawing/2014/main" id="{9BA59E4A-8238-5076-5572-26D7653F770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ound Same Side Corner Rectangle 68">
              <a:extLst>
                <a:ext uri="{FF2B5EF4-FFF2-40B4-BE49-F238E27FC236}">
                  <a16:creationId xmlns:a16="http://schemas.microsoft.com/office/drawing/2014/main" id="{DD1E1172-A34A-450A-829D-E8811111F823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ound Same Side Corner Rectangle 69">
              <a:extLst>
                <a:ext uri="{FF2B5EF4-FFF2-40B4-BE49-F238E27FC236}">
                  <a16:creationId xmlns:a16="http://schemas.microsoft.com/office/drawing/2014/main" id="{B1041C89-AB13-5E1D-D1D8-35D95CDC359D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22FC1D-E5A0-F6A7-1DB6-1422385F1C79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E4AC20C-4665-B218-C8CB-E5A236557499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A83B6C-9802-8715-4B49-FA7A9417036E}"/>
              </a:ext>
            </a:extLst>
          </p:cNvPr>
          <p:cNvSpPr/>
          <p:nvPr/>
        </p:nvSpPr>
        <p:spPr>
          <a:xfrm>
            <a:off x="340427" y="2704089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A3FF17-2F59-0A88-E20B-29E6D7546BBF}"/>
              </a:ext>
            </a:extLst>
          </p:cNvPr>
          <p:cNvSpPr/>
          <p:nvPr/>
        </p:nvSpPr>
        <p:spPr>
          <a:xfrm>
            <a:off x="7741643" y="2701214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37D2A71-4F3B-D999-BCC7-D742CF9D1FE6}"/>
              </a:ext>
            </a:extLst>
          </p:cNvPr>
          <p:cNvSpPr txBox="1"/>
          <p:nvPr/>
        </p:nvSpPr>
        <p:spPr>
          <a:xfrm>
            <a:off x="856588" y="3981993"/>
            <a:ext cx="7518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Speeds and densities are constant but different: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V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b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10 km/h		D</a:t>
            </a:r>
            <a:r>
              <a:rPr kumimoji="0" 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b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6 cars per km</a:t>
            </a:r>
            <a:endParaRPr kumimoji="0" lang="en-US" sz="40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V</a:t>
            </a:r>
            <a:r>
              <a:rPr kumimoji="0" lang="en-US" sz="4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60 km/h		D</a:t>
            </a:r>
            <a:r>
              <a:rPr kumimoji="0" 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 = 1 cars per km</a:t>
            </a:r>
            <a:endParaRPr kumimoji="0" lang="en-US" sz="40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92D9FB-993A-C480-1718-B6FCAD63DD58}"/>
              </a:ext>
            </a:extLst>
          </p:cNvPr>
          <p:cNvCxnSpPr/>
          <p:nvPr/>
        </p:nvCxnSpPr>
        <p:spPr>
          <a:xfrm flipH="1">
            <a:off x="1457326" y="3058702"/>
            <a:ext cx="6257924" cy="0"/>
          </a:xfrm>
          <a:prstGeom prst="line">
            <a:avLst/>
          </a:prstGeom>
          <a:ln w="127000">
            <a:solidFill>
              <a:srgbClr val="66FFFF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891D30-39C7-56DB-5DFB-7ED4C2614528}"/>
              </a:ext>
            </a:extLst>
          </p:cNvPr>
          <p:cNvSpPr/>
          <p:nvPr/>
        </p:nvSpPr>
        <p:spPr>
          <a:xfrm>
            <a:off x="1457326" y="3226885"/>
            <a:ext cx="625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1 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2BBC-BAC9-14F1-7148-9E10495A2BD6}"/>
              </a:ext>
            </a:extLst>
          </p:cNvPr>
          <p:cNvSpPr txBox="1"/>
          <p:nvPr/>
        </p:nvSpPr>
        <p:spPr>
          <a:xfrm>
            <a:off x="2336892" y="2666590"/>
            <a:ext cx="99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60 km/h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37246-6B98-7751-F0F1-DAD095B932FB}"/>
              </a:ext>
            </a:extLst>
          </p:cNvPr>
          <p:cNvSpPr txBox="1"/>
          <p:nvPr/>
        </p:nvSpPr>
        <p:spPr>
          <a:xfrm>
            <a:off x="1743100" y="1429287"/>
            <a:ext cx="99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10 km/h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0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6DCD66-A4CB-1EC7-8A6D-AAC3DD5729F5}"/>
              </a:ext>
            </a:extLst>
          </p:cNvPr>
          <p:cNvGrpSpPr/>
          <p:nvPr/>
        </p:nvGrpSpPr>
        <p:grpSpPr>
          <a:xfrm>
            <a:off x="1303019" y="1800224"/>
            <a:ext cx="6892066" cy="930759"/>
            <a:chOff x="1303018" y="2442754"/>
            <a:chExt cx="14412409" cy="19463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B9A4F0-033C-843D-B108-8BEAC570319D}"/>
                </a:ext>
              </a:extLst>
            </p:cNvPr>
            <p:cNvSpPr/>
            <p:nvPr/>
          </p:nvSpPr>
          <p:spPr>
            <a:xfrm>
              <a:off x="1303018" y="2442754"/>
              <a:ext cx="14136257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29A17D-2EDC-99A5-69B2-E498F7D2D6F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20" y="3388535"/>
              <a:ext cx="14412407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85407B-4623-B876-2E92-DAE39D33631F}"/>
              </a:ext>
            </a:extLst>
          </p:cNvPr>
          <p:cNvGrpSpPr/>
          <p:nvPr/>
        </p:nvGrpSpPr>
        <p:grpSpPr>
          <a:xfrm>
            <a:off x="2041693" y="1839460"/>
            <a:ext cx="496613" cy="370552"/>
            <a:chOff x="1135460" y="6517188"/>
            <a:chExt cx="1090221" cy="8134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72A95E-EC57-21F7-593B-278983FB4D15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6A41A1-D5B1-0960-693A-12F18D1C8548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D3ADCA-3F0F-9FB1-3BAF-8AC081759808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" name="Round Same Side Corner Rectangle 67">
              <a:extLst>
                <a:ext uri="{FF2B5EF4-FFF2-40B4-BE49-F238E27FC236}">
                  <a16:creationId xmlns:a16="http://schemas.microsoft.com/office/drawing/2014/main" id="{BC52BCA5-68BC-1D73-DEB5-7EB097BB3612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 Same Side Corner Rectangle 68">
              <a:extLst>
                <a:ext uri="{FF2B5EF4-FFF2-40B4-BE49-F238E27FC236}">
                  <a16:creationId xmlns:a16="http://schemas.microsoft.com/office/drawing/2014/main" id="{0EA0B30C-B7D5-73DA-988D-7D679807490C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 Same Side Corner Rectangle 69">
              <a:extLst>
                <a:ext uri="{FF2B5EF4-FFF2-40B4-BE49-F238E27FC236}">
                  <a16:creationId xmlns:a16="http://schemas.microsoft.com/office/drawing/2014/main" id="{12AC9F0E-B2C8-4291-5BAF-C64C8872B08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22F0722-8BD2-A12F-247F-3E7544B8DDB2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261543-5F9B-37D1-CC03-3BE922924BB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A7C7BF-C654-0640-95B8-CCD135172128}"/>
              </a:ext>
            </a:extLst>
          </p:cNvPr>
          <p:cNvGrpSpPr/>
          <p:nvPr/>
        </p:nvGrpSpPr>
        <p:grpSpPr>
          <a:xfrm>
            <a:off x="2585999" y="2331757"/>
            <a:ext cx="496613" cy="370552"/>
            <a:chOff x="1135460" y="6517188"/>
            <a:chExt cx="1090221" cy="8134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E244D7-0082-2640-BE23-AA90A04AF8D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A58B85-9F1F-E146-65FF-5978C925537D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5D18F67-1A54-BA90-6197-15029963D3FF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Round Same Side Corner Rectangle 76">
              <a:extLst>
                <a:ext uri="{FF2B5EF4-FFF2-40B4-BE49-F238E27FC236}">
                  <a16:creationId xmlns:a16="http://schemas.microsoft.com/office/drawing/2014/main" id="{52779310-D11C-BA84-51E6-9EB63BF4723A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 Same Side Corner Rectangle 77">
              <a:extLst>
                <a:ext uri="{FF2B5EF4-FFF2-40B4-BE49-F238E27FC236}">
                  <a16:creationId xmlns:a16="http://schemas.microsoft.com/office/drawing/2014/main" id="{F8A5A350-D85E-688D-23E6-20B09DC7B532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 Same Side Corner Rectangle 78">
              <a:extLst>
                <a:ext uri="{FF2B5EF4-FFF2-40B4-BE49-F238E27FC236}">
                  <a16:creationId xmlns:a16="http://schemas.microsoft.com/office/drawing/2014/main" id="{61A554CE-078E-7314-7B76-400E44A230F0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C55121-6EAD-A5DA-DB42-80711AFBF1BB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1B44C9-E26F-B1EB-9999-2D46F5E56AE4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5D31D7F-834F-7F22-B9C3-073A5D1B1BAC}"/>
              </a:ext>
            </a:extLst>
          </p:cNvPr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33ADC-19F0-6B37-B941-020B30B02324}"/>
              </a:ext>
            </a:extLst>
          </p:cNvPr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Measuring Speed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311EC08-B02F-2900-A510-15B4999AA0AD}"/>
              </a:ext>
            </a:extLst>
          </p:cNvPr>
          <p:cNvSpPr/>
          <p:nvPr/>
        </p:nvSpPr>
        <p:spPr>
          <a:xfrm>
            <a:off x="353621" y="1746354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D7EA6808-6D5D-9E54-5A19-3B1FD9EF2731}"/>
              </a:ext>
            </a:extLst>
          </p:cNvPr>
          <p:cNvSpPr/>
          <p:nvPr/>
        </p:nvSpPr>
        <p:spPr>
          <a:xfrm>
            <a:off x="7837714" y="1689611"/>
            <a:ext cx="949399" cy="1038497"/>
          </a:xfrm>
          <a:prstGeom prst="rightArrow">
            <a:avLst/>
          </a:prstGeom>
          <a:solidFill>
            <a:srgbClr val="BA5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3F17D-FC2F-0936-B909-B0A95DC9D2BF}"/>
              </a:ext>
            </a:extLst>
          </p:cNvPr>
          <p:cNvSpPr/>
          <p:nvPr/>
        </p:nvSpPr>
        <p:spPr>
          <a:xfrm>
            <a:off x="336486" y="1027942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64108B-BD76-DD4F-8BEF-982E41FBB0B1}"/>
              </a:ext>
            </a:extLst>
          </p:cNvPr>
          <p:cNvSpPr/>
          <p:nvPr/>
        </p:nvSpPr>
        <p:spPr>
          <a:xfrm>
            <a:off x="7735459" y="1025157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366710-F10D-CE1B-92CE-1C965BCC413E}"/>
              </a:ext>
            </a:extLst>
          </p:cNvPr>
          <p:cNvGrpSpPr/>
          <p:nvPr/>
        </p:nvGrpSpPr>
        <p:grpSpPr>
          <a:xfrm>
            <a:off x="2907739" y="1838639"/>
            <a:ext cx="496613" cy="370552"/>
            <a:chOff x="1135460" y="6517188"/>
            <a:chExt cx="1090221" cy="8134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94585C-2722-93B6-51FA-2F3669E3AA43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E9DE80-862E-F0B5-93A5-6E685F7FF12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304AFDA-43F5-538D-73C6-762DC6AF9965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6" name="Round Same Side Corner Rectangle 67">
              <a:extLst>
                <a:ext uri="{FF2B5EF4-FFF2-40B4-BE49-F238E27FC236}">
                  <a16:creationId xmlns:a16="http://schemas.microsoft.com/office/drawing/2014/main" id="{BE756312-BFB8-3550-5470-EEE778A12FFC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 Same Side Corner Rectangle 68">
              <a:extLst>
                <a:ext uri="{FF2B5EF4-FFF2-40B4-BE49-F238E27FC236}">
                  <a16:creationId xmlns:a16="http://schemas.microsoft.com/office/drawing/2014/main" id="{474F7975-186F-FF69-2795-CBADF86B04C9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 Same Side Corner Rectangle 69">
              <a:extLst>
                <a:ext uri="{FF2B5EF4-FFF2-40B4-BE49-F238E27FC236}">
                  <a16:creationId xmlns:a16="http://schemas.microsoft.com/office/drawing/2014/main" id="{93919882-1A3D-93C8-4F9D-B4148D8DE702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FC9EC7-5C7C-367D-AC23-0BC7595821BD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B2CB1A0-1988-8FB9-75DA-820020A1159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76ACE5-5C3E-44C7-AF9D-023C098F290D}"/>
              </a:ext>
            </a:extLst>
          </p:cNvPr>
          <p:cNvGrpSpPr/>
          <p:nvPr/>
        </p:nvGrpSpPr>
        <p:grpSpPr>
          <a:xfrm>
            <a:off x="3835206" y="1830707"/>
            <a:ext cx="496613" cy="370552"/>
            <a:chOff x="1135460" y="6517188"/>
            <a:chExt cx="1090221" cy="81347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B5FF0C-DBD5-B874-AC99-2BA8F963891B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3B4648A-6D72-6258-4ABE-C90BAD0C2DEB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F0D0B74-EF48-075E-66FE-A01C96A90880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ound Same Side Corner Rectangle 67">
              <a:extLst>
                <a:ext uri="{FF2B5EF4-FFF2-40B4-BE49-F238E27FC236}">
                  <a16:creationId xmlns:a16="http://schemas.microsoft.com/office/drawing/2014/main" id="{21250738-57C7-7B21-69C4-7CE369C4C5AE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ound Same Side Corner Rectangle 68">
              <a:extLst>
                <a:ext uri="{FF2B5EF4-FFF2-40B4-BE49-F238E27FC236}">
                  <a16:creationId xmlns:a16="http://schemas.microsoft.com/office/drawing/2014/main" id="{2D6192AE-593D-220E-C439-42FE33B19A4E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 Same Side Corner Rectangle 69">
              <a:extLst>
                <a:ext uri="{FF2B5EF4-FFF2-40B4-BE49-F238E27FC236}">
                  <a16:creationId xmlns:a16="http://schemas.microsoft.com/office/drawing/2014/main" id="{6C573B8E-DEB0-9F23-F445-C81330EE7EB6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531E7-F68B-A48C-B4A0-AF7FDAE87C8F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63DB823-0375-ED32-A4B2-F130A0638D37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25EC576-CB26-7912-47F1-D9461B729872}"/>
              </a:ext>
            </a:extLst>
          </p:cNvPr>
          <p:cNvGrpSpPr/>
          <p:nvPr/>
        </p:nvGrpSpPr>
        <p:grpSpPr>
          <a:xfrm>
            <a:off x="4701252" y="1836727"/>
            <a:ext cx="496613" cy="370552"/>
            <a:chOff x="1135460" y="6517188"/>
            <a:chExt cx="1090221" cy="81347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51002A-0209-60CF-A148-10F3885DA73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DE79FFE-DB6C-F720-AC3D-EF2457247A72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A1CA325-9110-CA5C-DADD-E3F172EDFAAB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2" name="Round Same Side Corner Rectangle 67">
              <a:extLst>
                <a:ext uri="{FF2B5EF4-FFF2-40B4-BE49-F238E27FC236}">
                  <a16:creationId xmlns:a16="http://schemas.microsoft.com/office/drawing/2014/main" id="{07185611-32C0-5F33-E142-CB1AC0CC04B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ound Same Side Corner Rectangle 68">
              <a:extLst>
                <a:ext uri="{FF2B5EF4-FFF2-40B4-BE49-F238E27FC236}">
                  <a16:creationId xmlns:a16="http://schemas.microsoft.com/office/drawing/2014/main" id="{0AC163D6-BA3E-99FE-B16F-9DD419C7D89D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ound Same Side Corner Rectangle 69">
              <a:extLst>
                <a:ext uri="{FF2B5EF4-FFF2-40B4-BE49-F238E27FC236}">
                  <a16:creationId xmlns:a16="http://schemas.microsoft.com/office/drawing/2014/main" id="{2A880056-4FF6-4171-BF9A-C042DC5331DB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0E2FCC6-3163-F168-AC47-CC4DA07A755E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80A8A0-D0B4-B4A6-0A0D-21297F648182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AD1B05-5D66-DCA6-FF8C-DAE0BC3AB215}"/>
              </a:ext>
            </a:extLst>
          </p:cNvPr>
          <p:cNvGrpSpPr/>
          <p:nvPr/>
        </p:nvGrpSpPr>
        <p:grpSpPr>
          <a:xfrm>
            <a:off x="5614833" y="1828092"/>
            <a:ext cx="496613" cy="370552"/>
            <a:chOff x="1135460" y="6517188"/>
            <a:chExt cx="1090221" cy="81347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69E0F8A-7234-206E-FDA3-12291D1499AD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61E3F08-9C67-5A00-6734-CDA149151A37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D6D9041-29C0-AEFB-33F3-ADAB4FFC956E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" name="Round Same Side Corner Rectangle 67">
              <a:extLst>
                <a:ext uri="{FF2B5EF4-FFF2-40B4-BE49-F238E27FC236}">
                  <a16:creationId xmlns:a16="http://schemas.microsoft.com/office/drawing/2014/main" id="{7460D5BC-FA9B-9856-0522-E9E2DEB1914B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 Same Side Corner Rectangle 68">
              <a:extLst>
                <a:ext uri="{FF2B5EF4-FFF2-40B4-BE49-F238E27FC236}">
                  <a16:creationId xmlns:a16="http://schemas.microsoft.com/office/drawing/2014/main" id="{BEF068D3-5977-0AF2-3D8D-F57261053DCA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ound Same Side Corner Rectangle 69">
              <a:extLst>
                <a:ext uri="{FF2B5EF4-FFF2-40B4-BE49-F238E27FC236}">
                  <a16:creationId xmlns:a16="http://schemas.microsoft.com/office/drawing/2014/main" id="{D4EE4626-3687-05D5-0EA9-AFF573241357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35F0FD-8197-B14A-B58B-8D9EA28D04B3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5B43BF-DB9B-6C73-B3DF-6996D811AE66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61D5EE-792D-B94D-8E28-AEC397157807}"/>
              </a:ext>
            </a:extLst>
          </p:cNvPr>
          <p:cNvGrpSpPr/>
          <p:nvPr/>
        </p:nvGrpSpPr>
        <p:grpSpPr>
          <a:xfrm>
            <a:off x="6480879" y="1834112"/>
            <a:ext cx="496613" cy="370552"/>
            <a:chOff x="1135460" y="6517188"/>
            <a:chExt cx="1090221" cy="81347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C449AE9-70AE-8FBA-5ADC-D4FD8DA32EDC}"/>
                </a:ext>
              </a:extLst>
            </p:cNvPr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21992CF-692C-F515-CEF8-6AF23040AAE1}"/>
                  </a:ext>
                </a:extLst>
              </p:cNvPr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E1A9B0D-F623-B371-BFC9-E23E04278DF3}"/>
                  </a:ext>
                </a:extLst>
              </p:cNvPr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" name="Round Same Side Corner Rectangle 67">
              <a:extLst>
                <a:ext uri="{FF2B5EF4-FFF2-40B4-BE49-F238E27FC236}">
                  <a16:creationId xmlns:a16="http://schemas.microsoft.com/office/drawing/2014/main" id="{9BA59E4A-8238-5076-5572-26D7653F7705}"/>
                </a:ext>
              </a:extLst>
            </p:cNvPr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ound Same Side Corner Rectangle 68">
              <a:extLst>
                <a:ext uri="{FF2B5EF4-FFF2-40B4-BE49-F238E27FC236}">
                  <a16:creationId xmlns:a16="http://schemas.microsoft.com/office/drawing/2014/main" id="{DD1E1172-A34A-450A-829D-E8811111F823}"/>
                </a:ext>
              </a:extLst>
            </p:cNvPr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32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ound Same Side Corner Rectangle 69">
              <a:extLst>
                <a:ext uri="{FF2B5EF4-FFF2-40B4-BE49-F238E27FC236}">
                  <a16:creationId xmlns:a16="http://schemas.microsoft.com/office/drawing/2014/main" id="{B1041C89-AB13-5E1D-D1D8-35D95CDC359D}"/>
                </a:ext>
              </a:extLst>
            </p:cNvPr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22FC1D-E5A0-F6A7-1DB6-1422385F1C79}"/>
                </a:ext>
              </a:extLst>
            </p:cNvPr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solidFill>
              <a:srgbClr val="0432FF"/>
            </a:solidFill>
            <a:ln w="50800">
              <a:solidFill>
                <a:srgbClr val="0432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E4AC20C-4665-B218-C8CB-E5A236557499}"/>
                </a:ext>
              </a:extLst>
            </p:cNvPr>
            <p:cNvSpPr/>
            <p:nvPr/>
          </p:nvSpPr>
          <p:spPr>
            <a:xfrm>
              <a:off x="1729143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BA83B6C-9802-8715-4B49-FA7A9417036E}"/>
              </a:ext>
            </a:extLst>
          </p:cNvPr>
          <p:cNvSpPr/>
          <p:nvPr/>
        </p:nvSpPr>
        <p:spPr>
          <a:xfrm>
            <a:off x="340427" y="2704089"/>
            <a:ext cx="94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A3FF17-2F59-0A88-E20B-29E6D7546BBF}"/>
              </a:ext>
            </a:extLst>
          </p:cNvPr>
          <p:cNvSpPr/>
          <p:nvPr/>
        </p:nvSpPr>
        <p:spPr>
          <a:xfrm>
            <a:off x="7741643" y="2701214"/>
            <a:ext cx="100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kumimoji="0" lang="en-US" sz="3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</a:t>
            </a:r>
            <a:endParaRPr kumimoji="0" 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37D2A71-4F3B-D999-BCC7-D742CF9D1FE6}"/>
              </a:ext>
            </a:extLst>
          </p:cNvPr>
          <p:cNvSpPr txBox="1"/>
          <p:nvPr/>
        </p:nvSpPr>
        <p:spPr>
          <a:xfrm>
            <a:off x="2543236" y="3981993"/>
            <a:ext cx="414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What is the average speed?</a:t>
            </a:r>
            <a:endParaRPr kumimoji="0" lang="en-US" sz="4000" b="0" i="0" u="none" strike="noStrike" kern="1200" cap="none" spc="0" normalizeH="0" baseline="-2500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ＭＳ Ｐゴシック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92D9FB-993A-C480-1718-B6FCAD63DD58}"/>
              </a:ext>
            </a:extLst>
          </p:cNvPr>
          <p:cNvCxnSpPr/>
          <p:nvPr/>
        </p:nvCxnSpPr>
        <p:spPr>
          <a:xfrm flipH="1">
            <a:off x="1457326" y="3058702"/>
            <a:ext cx="6257924" cy="0"/>
          </a:xfrm>
          <a:prstGeom prst="line">
            <a:avLst/>
          </a:prstGeom>
          <a:ln w="127000">
            <a:solidFill>
              <a:srgbClr val="66FFFF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891D30-39C7-56DB-5DFB-7ED4C2614528}"/>
              </a:ext>
            </a:extLst>
          </p:cNvPr>
          <p:cNvSpPr/>
          <p:nvPr/>
        </p:nvSpPr>
        <p:spPr>
          <a:xfrm>
            <a:off x="1457326" y="3226885"/>
            <a:ext cx="625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1 km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2E69C-EA16-1D12-917E-01F40CDA11FF}"/>
              </a:ext>
            </a:extLst>
          </p:cNvPr>
          <p:cNvSpPr txBox="1"/>
          <p:nvPr/>
        </p:nvSpPr>
        <p:spPr>
          <a:xfrm>
            <a:off x="2336892" y="2666590"/>
            <a:ext cx="99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60 km/h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4539B-D44A-5A9E-1229-C041657E8325}"/>
              </a:ext>
            </a:extLst>
          </p:cNvPr>
          <p:cNvSpPr txBox="1"/>
          <p:nvPr/>
        </p:nvSpPr>
        <p:spPr>
          <a:xfrm>
            <a:off x="1743100" y="1429287"/>
            <a:ext cx="99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charset="0"/>
              </a:rPr>
              <a:t>10 km/h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Measuring Speed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9538" y="2288896"/>
            <a:ext cx="61449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Gill Sans" charset="0"/>
                <a:ea typeface="Gill Sans" charset="0"/>
                <a:cs typeface="Gill Sans" charset="0"/>
              </a:rPr>
              <a:t>Time Mean Speed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Mean Speed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47" y="2117447"/>
            <a:ext cx="2843214" cy="170267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47" y="4137340"/>
            <a:ext cx="2843214" cy="148772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7956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0114"/>
          </a:xfrm>
        </p:spPr>
        <p:txBody>
          <a:bodyPr/>
          <a:lstStyle/>
          <a:p>
            <a:pPr eaLnBrk="1" hangingPunct="1"/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Space-Time Diagram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5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0114"/>
          </a:xfrm>
        </p:spPr>
        <p:txBody>
          <a:bodyPr/>
          <a:lstStyle/>
          <a:p>
            <a:pPr eaLnBrk="1" hangingPunct="1"/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Space-Time Diagram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900114"/>
            <a:ext cx="5873750" cy="556805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" name="Rectangle 3"/>
          <p:cNvSpPr/>
          <p:nvPr/>
        </p:nvSpPr>
        <p:spPr>
          <a:xfrm rot="16725389">
            <a:off x="485776" y="2278053"/>
            <a:ext cx="3871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Gradient </a:t>
            </a:r>
            <a:r>
              <a:rPr lang="en-US" sz="240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= Speed</a:t>
            </a:r>
            <a:endParaRPr lang="en-US" sz="2400" dirty="0">
              <a:solidFill>
                <a:srgbClr val="0432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5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0114"/>
          </a:xfrm>
        </p:spPr>
        <p:txBody>
          <a:bodyPr/>
          <a:lstStyle/>
          <a:p>
            <a:pPr eaLnBrk="1" hangingPunct="1"/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Space-Time Diagram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900114"/>
            <a:ext cx="5873750" cy="5568053"/>
          </a:xfrm>
          <a:prstGeom prst="rect">
            <a:avLst/>
          </a:prstGeom>
          <a:effectLst>
            <a:softEdge rad="25400"/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2071688" y="4929188"/>
            <a:ext cx="5272087" cy="0"/>
          </a:xfrm>
          <a:prstGeom prst="line">
            <a:avLst/>
          </a:prstGeom>
          <a:ln w="76200">
            <a:prstDash val="dash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6725389">
            <a:off x="485776" y="2278053"/>
            <a:ext cx="3871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Gradient </a:t>
            </a:r>
            <a:r>
              <a:rPr lang="en-US" sz="240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= Speed</a:t>
            </a:r>
            <a:endParaRPr lang="en-US" sz="2400" dirty="0">
              <a:solidFill>
                <a:srgbClr val="0432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2100" y="4329023"/>
            <a:ext cx="1525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Mean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Speed </a:t>
            </a:r>
          </a:p>
        </p:txBody>
      </p:sp>
    </p:spTree>
    <p:extLst>
      <p:ext uri="{BB962C8B-B14F-4D97-AF65-F5344CB8AC3E}">
        <p14:creationId xmlns:p14="http://schemas.microsoft.com/office/powerpoint/2010/main" val="90469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0114"/>
          </a:xfrm>
        </p:spPr>
        <p:txBody>
          <a:bodyPr/>
          <a:lstStyle/>
          <a:p>
            <a:pPr eaLnBrk="1" hangingPunct="1"/>
            <a:r>
              <a:rPr lang="en-US" sz="36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Space-Time Diagram</a:t>
            </a:r>
            <a:endParaRPr lang="en-US" sz="36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5" y="900114"/>
            <a:ext cx="5873750" cy="5568053"/>
          </a:xfrm>
          <a:prstGeom prst="rect">
            <a:avLst/>
          </a:prstGeom>
          <a:effectLst>
            <a:softEdge rad="25400"/>
          </a:effectLst>
        </p:spPr>
      </p:pic>
      <p:cxnSp>
        <p:nvCxnSpPr>
          <p:cNvPr id="5" name="Straight Connector 4"/>
          <p:cNvCxnSpPr/>
          <p:nvPr/>
        </p:nvCxnSpPr>
        <p:spPr>
          <a:xfrm flipV="1">
            <a:off x="7122319" y="1153216"/>
            <a:ext cx="0" cy="5061847"/>
          </a:xfrm>
          <a:prstGeom prst="line">
            <a:avLst/>
          </a:prstGeom>
          <a:ln w="76200">
            <a:prstDash val="dash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6725389">
            <a:off x="485776" y="2278053"/>
            <a:ext cx="3871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Gradient </a:t>
            </a:r>
            <a:r>
              <a:rPr lang="en-US" sz="240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= Speed</a:t>
            </a:r>
            <a:endParaRPr lang="en-US" sz="2400" dirty="0">
              <a:solidFill>
                <a:srgbClr val="0432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7338" y="438449"/>
            <a:ext cx="2807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>
                <a:latin typeface="Gill Sans" charset="0"/>
                <a:ea typeface="Gill Sans" charset="0"/>
                <a:cs typeface="Gill Sans" charset="0"/>
              </a:rPr>
              <a:t>Space Mean</a:t>
            </a: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2400">
                <a:latin typeface="Gill Sans" charset="0"/>
                <a:ea typeface="Gill Sans" charset="0"/>
                <a:cs typeface="Gill Sans" charset="0"/>
              </a:rPr>
              <a:t>Speed </a:t>
            </a:r>
            <a:endParaRPr lang="en-US" sz="24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1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 Dissertations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" y="1619250"/>
            <a:ext cx="7500938" cy="22975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476627"/>
            <a:ext cx="2768600" cy="217992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3164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01"/>
            <a:ext cx="9144000" cy="658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46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Know the key parameters and variables involved in traffic simulation.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the fundamental equations and diagrams of traffic flow.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3.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different ways of measuring average speed.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55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"/>
          <a:stretch/>
        </p:blipFill>
        <p:spPr>
          <a:xfrm>
            <a:off x="42864" y="660400"/>
            <a:ext cx="9101136" cy="55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 Dissertations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3838" y="1676400"/>
            <a:ext cx="8691562" cy="3867149"/>
            <a:chOff x="223838" y="2076450"/>
            <a:chExt cx="8691562" cy="3867149"/>
          </a:xfrm>
        </p:grpSpPr>
        <p:sp>
          <p:nvSpPr>
            <p:cNvPr id="9" name="Rectangle 8"/>
            <p:cNvSpPr/>
            <p:nvPr/>
          </p:nvSpPr>
          <p:spPr>
            <a:xfrm>
              <a:off x="223838" y="2076450"/>
              <a:ext cx="8691562" cy="38671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734"/>
            <a:stretch/>
          </p:blipFill>
          <p:spPr>
            <a:xfrm>
              <a:off x="469900" y="3859212"/>
              <a:ext cx="3314700" cy="177958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00" y="2420937"/>
              <a:ext cx="8204200" cy="2159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840" b="3556"/>
            <a:stretch/>
          </p:blipFill>
          <p:spPr>
            <a:xfrm>
              <a:off x="5359400" y="4286252"/>
              <a:ext cx="3314700" cy="1352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529013" y="4286252"/>
              <a:ext cx="2085975" cy="13525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13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ABM Dissertations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0"/>
            <a:ext cx="6038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0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300037"/>
            <a:ext cx="9144000" cy="900114"/>
          </a:xfrm>
        </p:spPr>
        <p:txBody>
          <a:bodyPr/>
          <a:lstStyle/>
          <a:p>
            <a:pPr eaLnBrk="1" hangingPunct="1"/>
            <a:r>
              <a:rPr lang="en-US" sz="4800" b="0" dirty="0" err="1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Practicals</a:t>
            </a:r>
            <a:endParaRPr lang="en-US" sz="4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4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Know the key parameters and variables involved in traffic simulation.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2.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Understand the fundamental equations and diagrams of traffic flow.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 3.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different ways of measuring average speed.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519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 Thomas OLÉRON-EVANS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1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14350" y="1207477"/>
            <a:ext cx="7900989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You should...</a:t>
            </a:r>
          </a:p>
          <a:p>
            <a:pPr eaLnBrk="1" hangingPunct="1"/>
            <a:endParaRPr lang="en-US" sz="240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1. 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 the principles of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agent-based modelling (ABM).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describe the type and range of systems to which ABM can be profitably and appropriately applied.</a:t>
            </a:r>
          </a:p>
          <a:p>
            <a:pPr eaLnBrk="1" hangingPunct="1"/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</a:t>
            </a:r>
            <a:r>
              <a:rPr lang="en-US" sz="2400" b="0" dirty="0" err="1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conceptualise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and model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urban systems with complex dynamics.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show evidence of being able to translate your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understanding into the practical methodology of modelling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 Objectives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6720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Traffic Modelling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4"/>
          <a:stretch/>
        </p:blipFill>
        <p:spPr>
          <a:xfrm>
            <a:off x="662051" y="1492250"/>
            <a:ext cx="7819897" cy="496383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716644" y="6545766"/>
            <a:ext cx="1427353" cy="31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" charset="0"/>
                <a:ea typeface="Gill Sans" charset="0"/>
                <a:cs typeface="Gill Sans" charset="0"/>
              </a:rPr>
              <a:t>Photo</a:t>
            </a:r>
            <a:r>
              <a:rPr lang="en-US" sz="1000" b="0">
                <a:solidFill>
                  <a:prstClr val="black">
                    <a:lumMod val="75000"/>
                    <a:lumOff val="25000"/>
                  </a:prstClr>
                </a:solidFill>
                <a:latin typeface="Gill Sans" charset="0"/>
                <a:ea typeface="Gill Sans" charset="0"/>
                <a:cs typeface="Gill Sans" charset="0"/>
              </a:rPr>
              <a:t>: Public Domain</a:t>
            </a:r>
            <a:endParaRPr lang="en-US" sz="1000" b="0" dirty="0">
              <a:solidFill>
                <a:prstClr val="black">
                  <a:lumMod val="75000"/>
                  <a:lumOff val="25000"/>
                </a:prst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6720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8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Key Parameters / Variables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D4367BC-DA91-C44B-BD4C-60D9DDA2C28E}"/>
              </a:ext>
            </a:extLst>
          </p:cNvPr>
          <p:cNvSpPr/>
          <p:nvPr/>
        </p:nvSpPr>
        <p:spPr>
          <a:xfrm rot="20700000">
            <a:off x="6214579" y="5260010"/>
            <a:ext cx="2581038" cy="10359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Stencil" pitchFamily="82" charset="77"/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00969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03020" y="2442754"/>
            <a:ext cx="6537960" cy="1946366"/>
            <a:chOff x="1303020" y="2442754"/>
            <a:chExt cx="6537960" cy="1946366"/>
          </a:xfrm>
        </p:grpSpPr>
        <p:sp>
          <p:nvSpPr>
            <p:cNvPr id="2" name="Rectangle 1"/>
            <p:cNvSpPr/>
            <p:nvPr/>
          </p:nvSpPr>
          <p:spPr>
            <a:xfrm>
              <a:off x="1303020" y="2442754"/>
              <a:ext cx="6537960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2" idx="1"/>
            </p:cNvCxnSpPr>
            <p:nvPr/>
          </p:nvCxnSpPr>
          <p:spPr>
            <a:xfrm>
              <a:off x="1303020" y="3415937"/>
              <a:ext cx="6534694" cy="653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3621" y="2896688"/>
            <a:ext cx="949399" cy="103849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37714" y="2896687"/>
            <a:ext cx="949399" cy="10384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0675" y="4454434"/>
            <a:ext cx="2955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Inflow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40547" y="4470890"/>
            <a:ext cx="2847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Outflow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47703" y="2524803"/>
            <a:ext cx="1038497" cy="774884"/>
            <a:chOff x="1135460" y="6517188"/>
            <a:chExt cx="1090221" cy="813478"/>
          </a:xfrm>
        </p:grpSpPr>
        <p:grpSp>
          <p:nvGrpSpPr>
            <p:cNvPr id="19" name="Group 18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ound Same Side Corner Rectangle 17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8" idx="1"/>
              <a:endCxn id="21" idx="3"/>
            </p:cNvCxnSpPr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675" y="2025547"/>
            <a:ext cx="68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endParaRPr lang="en-US" sz="3600" baseline="-25000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98912" y="2025547"/>
            <a:ext cx="81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>
                <a:latin typeface="Gill Sans" charset="0"/>
                <a:ea typeface="Gill Sans" charset="0"/>
                <a:cs typeface="Gill Sans" charset="0"/>
              </a:rPr>
              <a:t>O</a:t>
            </a:r>
            <a:endParaRPr lang="en-US" sz="3600" baseline="-25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85934" y="3554275"/>
            <a:ext cx="1038497" cy="774884"/>
            <a:chOff x="1135460" y="6517188"/>
            <a:chExt cx="1090221" cy="813478"/>
          </a:xfrm>
        </p:grpSpPr>
        <p:grpSp>
          <p:nvGrpSpPr>
            <p:cNvPr id="29" name="Group 28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ound Same Side Corner Rectangle 29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Same Side Corner Rectangle 31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35428" y="2550099"/>
            <a:ext cx="1038497" cy="774884"/>
            <a:chOff x="1135460" y="6517188"/>
            <a:chExt cx="1090221" cy="813478"/>
          </a:xfrm>
        </p:grpSpPr>
        <p:grpSp>
          <p:nvGrpSpPr>
            <p:cNvPr id="38" name="Group 37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ound Same Side Corner Rectangle 38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Same Side Corner Rectangle 39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8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03020" y="2442754"/>
            <a:ext cx="6537960" cy="1946366"/>
            <a:chOff x="1303020" y="2442754"/>
            <a:chExt cx="6537960" cy="1946366"/>
          </a:xfrm>
        </p:grpSpPr>
        <p:sp>
          <p:nvSpPr>
            <p:cNvPr id="2" name="Rectangle 1"/>
            <p:cNvSpPr/>
            <p:nvPr/>
          </p:nvSpPr>
          <p:spPr>
            <a:xfrm>
              <a:off x="1303020" y="2442754"/>
              <a:ext cx="6537960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2" idx="1"/>
            </p:cNvCxnSpPr>
            <p:nvPr/>
          </p:nvCxnSpPr>
          <p:spPr>
            <a:xfrm>
              <a:off x="1303020" y="3415937"/>
              <a:ext cx="6534694" cy="653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3621" y="2896688"/>
            <a:ext cx="949399" cy="103849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37714" y="2896687"/>
            <a:ext cx="949399" cy="10384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5675" y="2025547"/>
            <a:ext cx="68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endParaRPr lang="en-US" sz="3600" baseline="-25000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98912" y="2025547"/>
            <a:ext cx="81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>
                <a:latin typeface="Gill Sans" charset="0"/>
                <a:ea typeface="Gill Sans" charset="0"/>
                <a:cs typeface="Gill Sans" charset="0"/>
              </a:rPr>
              <a:t>O</a:t>
            </a:r>
            <a:endParaRPr lang="en-US" sz="3600" baseline="-25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47703" y="2524803"/>
            <a:ext cx="1038497" cy="774884"/>
            <a:chOff x="1135460" y="6517188"/>
            <a:chExt cx="1090221" cy="813478"/>
          </a:xfrm>
        </p:grpSpPr>
        <p:grpSp>
          <p:nvGrpSpPr>
            <p:cNvPr id="30" name="Group 29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 Same Side Corner Rectangle 30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Same Side Corner Rectangle 31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45" idx="1"/>
              <a:endCxn id="48" idx="3"/>
            </p:cNvCxnSpPr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85934" y="3554275"/>
            <a:ext cx="1038497" cy="774884"/>
            <a:chOff x="1135460" y="6517188"/>
            <a:chExt cx="1090221" cy="813478"/>
          </a:xfrm>
        </p:grpSpPr>
        <p:grpSp>
          <p:nvGrpSpPr>
            <p:cNvPr id="39" name="Group 38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 Same Side Corner Rectangle 39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35428" y="2550099"/>
            <a:ext cx="1038497" cy="774884"/>
            <a:chOff x="1135460" y="6517188"/>
            <a:chExt cx="1090221" cy="813478"/>
          </a:xfrm>
        </p:grpSpPr>
        <p:grpSp>
          <p:nvGrpSpPr>
            <p:cNvPr id="48" name="Group 47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ound Same Side Corner Rectangle 48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Same Side Corner Rectangle 49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Same Side Corner Rectangle 50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772314" y="5125218"/>
            <a:ext cx="3596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4800" baseline="-250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48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480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= Q</a:t>
            </a:r>
            <a:r>
              <a:rPr lang="en-US" sz="4800" baseline="-2500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</a:t>
            </a:r>
            <a:r>
              <a:rPr lang="en-US" sz="480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= Q</a:t>
            </a:r>
            <a:endParaRPr lang="en-US" sz="4800" baseline="-25000" dirty="0">
              <a:solidFill>
                <a:srgbClr val="FFC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0675" y="4454434"/>
            <a:ext cx="2955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Inflow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40547" y="4470890"/>
            <a:ext cx="2847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Outflow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</p:spTree>
    <p:extLst>
      <p:ext uri="{BB962C8B-B14F-4D97-AF65-F5344CB8AC3E}">
        <p14:creationId xmlns:p14="http://schemas.microsoft.com/office/powerpoint/2010/main" val="10243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03020" y="2442754"/>
            <a:ext cx="6537960" cy="1946366"/>
            <a:chOff x="1303020" y="2442754"/>
            <a:chExt cx="6537960" cy="1946366"/>
          </a:xfrm>
        </p:grpSpPr>
        <p:sp>
          <p:nvSpPr>
            <p:cNvPr id="2" name="Rectangle 1"/>
            <p:cNvSpPr/>
            <p:nvPr/>
          </p:nvSpPr>
          <p:spPr>
            <a:xfrm>
              <a:off x="1303020" y="2442754"/>
              <a:ext cx="6537960" cy="1946366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2" idx="1"/>
            </p:cNvCxnSpPr>
            <p:nvPr/>
          </p:nvCxnSpPr>
          <p:spPr>
            <a:xfrm>
              <a:off x="1303020" y="3415937"/>
              <a:ext cx="6534694" cy="6531"/>
            </a:xfrm>
            <a:prstGeom prst="line">
              <a:avLst/>
            </a:prstGeom>
            <a:ln w="762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800225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Unstable Traffic Flow</a:t>
            </a:r>
            <a:endParaRPr lang="en-US" sz="2800" b="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6403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79970" y="-1"/>
            <a:ext cx="1764030" cy="6844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254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3621" y="2896688"/>
            <a:ext cx="949399" cy="103849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37714" y="2896687"/>
            <a:ext cx="949399" cy="10384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5675" y="2025547"/>
            <a:ext cx="68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endParaRPr lang="en-US" sz="3600" baseline="-25000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98912" y="2025547"/>
            <a:ext cx="81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3600" baseline="-25000">
                <a:latin typeface="Gill Sans" charset="0"/>
                <a:ea typeface="Gill Sans" charset="0"/>
                <a:cs typeface="Gill Sans" charset="0"/>
              </a:rPr>
              <a:t>O</a:t>
            </a:r>
            <a:endParaRPr lang="en-US" sz="3600" baseline="-25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76571" y="2524803"/>
            <a:ext cx="1038497" cy="774884"/>
            <a:chOff x="1135460" y="6517188"/>
            <a:chExt cx="1090221" cy="813478"/>
          </a:xfrm>
        </p:grpSpPr>
        <p:grpSp>
          <p:nvGrpSpPr>
            <p:cNvPr id="30" name="Group 29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 Same Side Corner Rectangle 30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Same Side Corner Rectangle 31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Same Side Corner Rectangle 32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45" idx="1"/>
              <a:endCxn id="48" idx="3"/>
            </p:cNvCxnSpPr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85934" y="3554275"/>
            <a:ext cx="1038497" cy="774884"/>
            <a:chOff x="1135460" y="6517188"/>
            <a:chExt cx="1090221" cy="813478"/>
          </a:xfrm>
        </p:grpSpPr>
        <p:grpSp>
          <p:nvGrpSpPr>
            <p:cNvPr id="39" name="Group 38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 Same Side Corner Rectangle 39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Same Side Corner Rectangle 40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35428" y="2550099"/>
            <a:ext cx="1038497" cy="774884"/>
            <a:chOff x="1135460" y="6517188"/>
            <a:chExt cx="1090221" cy="813478"/>
          </a:xfrm>
        </p:grpSpPr>
        <p:grpSp>
          <p:nvGrpSpPr>
            <p:cNvPr id="48" name="Group 47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ound Same Side Corner Rectangle 48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Same Side Corner Rectangle 49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Same Side Corner Rectangle 50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1679189" y="6601522"/>
              <a:ext cx="1380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772314" y="5125218"/>
            <a:ext cx="3596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Gill Sans MT" panose="020B0502020104020203" pitchFamily="34" charset="77"/>
                <a:ea typeface="Gill Sans" charset="0"/>
                <a:cs typeface="Gill Sans" charset="0"/>
              </a:rPr>
              <a:t>Q</a:t>
            </a:r>
            <a:r>
              <a:rPr lang="en-US" sz="4800" baseline="-25000" dirty="0">
                <a:solidFill>
                  <a:srgbClr val="FFC000"/>
                </a:solidFill>
                <a:latin typeface="Gill Sans MT" panose="020B0502020104020203" pitchFamily="34" charset="77"/>
                <a:ea typeface="Gill Sans" charset="0"/>
                <a:cs typeface="Gill Sans" charset="0"/>
              </a:rPr>
              <a:t>I</a:t>
            </a:r>
            <a:r>
              <a:rPr lang="en-US" sz="4800" dirty="0">
                <a:solidFill>
                  <a:srgbClr val="FFC000"/>
                </a:solidFill>
                <a:latin typeface="Gill Sans MT" panose="020B0502020104020203" pitchFamily="34" charset="77"/>
                <a:ea typeface="Gill Sans" charset="0"/>
                <a:cs typeface="Gill Sans" charset="0"/>
              </a:rPr>
              <a:t> ≠ Q</a:t>
            </a:r>
            <a:r>
              <a:rPr lang="en-US" sz="4800" baseline="-25000" dirty="0">
                <a:solidFill>
                  <a:srgbClr val="FFC000"/>
                </a:solidFill>
                <a:latin typeface="Gill Sans MT" panose="020B0502020104020203" pitchFamily="34" charset="77"/>
                <a:ea typeface="Gill Sans" charset="0"/>
                <a:cs typeface="Gill Sans" charset="0"/>
              </a:rPr>
              <a:t>O</a:t>
            </a:r>
            <a:endParaRPr lang="en-US" sz="4800" baseline="-25000" dirty="0">
              <a:solidFill>
                <a:srgbClr val="FFC000"/>
              </a:solidFill>
              <a:latin typeface="Gill Sans MT" panose="020B0502020104020203" pitchFamily="34" charset="77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128381" y="2519800"/>
            <a:ext cx="1038497" cy="774884"/>
            <a:chOff x="1135460" y="6517188"/>
            <a:chExt cx="1090221" cy="813478"/>
          </a:xfrm>
        </p:grpSpPr>
        <p:grpSp>
          <p:nvGrpSpPr>
            <p:cNvPr id="58" name="Group 57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ound Same Side Corner Rectangle 58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 Same Side Corner Rectangle 59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 Same Side Corner Rectangle 60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65747" y="2545096"/>
            <a:ext cx="1038497" cy="774884"/>
            <a:chOff x="1135460" y="6517188"/>
            <a:chExt cx="1090221" cy="813478"/>
          </a:xfrm>
        </p:grpSpPr>
        <p:grpSp>
          <p:nvGrpSpPr>
            <p:cNvPr id="67" name="Group 66"/>
            <p:cNvGrpSpPr/>
            <p:nvPr/>
          </p:nvGrpSpPr>
          <p:grpSpPr>
            <a:xfrm>
              <a:off x="1208470" y="6988672"/>
              <a:ext cx="949399" cy="341994"/>
              <a:chOff x="2371436" y="2896686"/>
              <a:chExt cx="949399" cy="3419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371436" y="2896687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978842" y="2896686"/>
                <a:ext cx="341993" cy="3419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ound Same Side Corner Rectangle 67"/>
            <p:cNvSpPr/>
            <p:nvPr/>
          </p:nvSpPr>
          <p:spPr>
            <a:xfrm>
              <a:off x="1135460" y="6786608"/>
              <a:ext cx="1090221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 Same Side Corner Rectangle 68"/>
            <p:cNvSpPr/>
            <p:nvPr/>
          </p:nvSpPr>
          <p:spPr>
            <a:xfrm>
              <a:off x="1323175" y="6517188"/>
              <a:ext cx="714789" cy="3277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 Same Side Corner Rectangle 69"/>
            <p:cNvSpPr/>
            <p:nvPr/>
          </p:nvSpPr>
          <p:spPr>
            <a:xfrm>
              <a:off x="1406635" y="6601521"/>
              <a:ext cx="545110" cy="1850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1679190" y="6601521"/>
              <a:ext cx="1381" cy="512836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720846" y="6629024"/>
              <a:ext cx="154853" cy="15485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70909" y="2341932"/>
            <a:ext cx="746381" cy="1286106"/>
            <a:chOff x="6715312" y="2341932"/>
            <a:chExt cx="746381" cy="1286106"/>
          </a:xfrm>
        </p:grpSpPr>
        <p:sp>
          <p:nvSpPr>
            <p:cNvPr id="7" name="Cloud 6"/>
            <p:cNvSpPr/>
            <p:nvPr/>
          </p:nvSpPr>
          <p:spPr>
            <a:xfrm rot="4670136">
              <a:off x="6499706" y="2672114"/>
              <a:ext cx="914400" cy="254036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/>
            <p:cNvSpPr/>
            <p:nvPr/>
          </p:nvSpPr>
          <p:spPr>
            <a:xfrm>
              <a:off x="6715312" y="2881657"/>
              <a:ext cx="746381" cy="746381"/>
            </a:xfrm>
            <a:prstGeom prst="cloud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866291" y="1775614"/>
            <a:ext cx="1709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Shock!</a:t>
            </a:r>
            <a:endParaRPr lang="en-US" sz="240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0675" y="4454434"/>
            <a:ext cx="2955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Inflow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40547" y="4470890"/>
            <a:ext cx="2847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Outflow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Exogenous Maximum</a:t>
            </a:r>
          </a:p>
        </p:txBody>
      </p:sp>
    </p:spTree>
    <p:extLst>
      <p:ext uri="{BB962C8B-B14F-4D97-AF65-F5344CB8AC3E}">
        <p14:creationId xmlns:p14="http://schemas.microsoft.com/office/powerpoint/2010/main" val="11737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16066</TotalTime>
  <Words>609</Words>
  <Application>Microsoft Macintosh PowerPoint</Application>
  <PresentationFormat>On-screen Show (4:3)</PresentationFormat>
  <Paragraphs>168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Gill Sans</vt:lpstr>
      <vt:lpstr>Gill Sans MT</vt:lpstr>
      <vt:lpstr>Helvetica</vt:lpstr>
      <vt:lpstr>Stencil</vt:lpstr>
      <vt:lpstr>Office Theme</vt:lpstr>
      <vt:lpstr>CASA0011: Agent-Based Modelling</vt:lpstr>
      <vt:lpstr>LECTURE 9B Traffic Modelling</vt:lpstr>
      <vt:lpstr>OBJECTIVES  1. Know the key parameters and variables involved in traffic simulation.   2. Understand the fundamental equations and diagrams of traffic flow.   3. Consider different ways of measuring average speed.</vt:lpstr>
      <vt:lpstr>PowerPoint Presentation</vt:lpstr>
      <vt:lpstr>PowerPoint Presentation</vt:lpstr>
      <vt:lpstr>PowerPoint Presentation</vt:lpstr>
      <vt:lpstr>Stable Traffic Flow</vt:lpstr>
      <vt:lpstr>Stable Traffic Flow</vt:lpstr>
      <vt:lpstr>Unstable Traffic Flow</vt:lpstr>
      <vt:lpstr>Stable Traffic Flow</vt:lpstr>
      <vt:lpstr>Stable Traffic Flow</vt:lpstr>
      <vt:lpstr>Stable Traffic Flow</vt:lpstr>
      <vt:lpstr>Stable Traffic Flow</vt:lpstr>
      <vt:lpstr>Traffic Flow</vt:lpstr>
      <vt:lpstr>Fundamental Diagrams of Traffic Flow</vt:lpstr>
      <vt:lpstr>Fundamental Diagrams of Traffic Flow</vt:lpstr>
      <vt:lpstr>Fundamental Diagrams of Traffic Flow</vt:lpstr>
      <vt:lpstr>Measuring Speed</vt:lpstr>
      <vt:lpstr>Measuring Speed</vt:lpstr>
      <vt:lpstr>Measuring Speed</vt:lpstr>
      <vt:lpstr>Measuring Speed</vt:lpstr>
      <vt:lpstr>Measuring Speed</vt:lpstr>
      <vt:lpstr>Space-Time Diagram</vt:lpstr>
      <vt:lpstr>Space-Time Diagram</vt:lpstr>
      <vt:lpstr>Space-Time Diagram</vt:lpstr>
      <vt:lpstr>Space-Time Diagram</vt:lpstr>
      <vt:lpstr>ABM Dissertations</vt:lpstr>
      <vt:lpstr>PowerPoint Presentation</vt:lpstr>
      <vt:lpstr>PowerPoint Presentation</vt:lpstr>
      <vt:lpstr>PowerPoint Presentation</vt:lpstr>
      <vt:lpstr>ABM Dissertations</vt:lpstr>
      <vt:lpstr>ABM Dissertations</vt:lpstr>
      <vt:lpstr>PowerPoint Presentation</vt:lpstr>
      <vt:lpstr>Practicals</vt:lpstr>
      <vt:lpstr>OBJECTIVES  1. Know the key parameters and variables involved in traffic simulation.   2. Understand the fundamental equations and diagrams of traffic flow.   3. Consider different ways of measuring average speed.</vt:lpstr>
      <vt:lpstr>CASA0011: Agent-Based Modelling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BENVGSC2: Quantitative Methods</dc:title>
  <dc:subject/>
  <dc:creator>Hannah Fry</dc:creator>
  <cp:keywords/>
  <dc:description/>
  <cp:lastModifiedBy>Evans, Thomas</cp:lastModifiedBy>
  <cp:revision>340</cp:revision>
  <cp:lastPrinted>2015-10-05T15:47:22Z</cp:lastPrinted>
  <dcterms:created xsi:type="dcterms:W3CDTF">2014-09-26T16:55:43Z</dcterms:created>
  <dcterms:modified xsi:type="dcterms:W3CDTF">2023-03-13T12:44:39Z</dcterms:modified>
  <cp:category/>
</cp:coreProperties>
</file>