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53"/>
  </p:notesMasterIdLst>
  <p:handoutMasterIdLst>
    <p:handoutMasterId r:id="rId54"/>
  </p:handoutMasterIdLst>
  <p:sldIdLst>
    <p:sldId id="661" r:id="rId3"/>
    <p:sldId id="844" r:id="rId4"/>
    <p:sldId id="583" r:id="rId5"/>
    <p:sldId id="664" r:id="rId6"/>
    <p:sldId id="582" r:id="rId7"/>
    <p:sldId id="662" r:id="rId8"/>
    <p:sldId id="850" r:id="rId9"/>
    <p:sldId id="853" r:id="rId10"/>
    <p:sldId id="854" r:id="rId11"/>
    <p:sldId id="865" r:id="rId12"/>
    <p:sldId id="1307" r:id="rId13"/>
    <p:sldId id="856" r:id="rId14"/>
    <p:sldId id="866" r:id="rId15"/>
    <p:sldId id="898" r:id="rId16"/>
    <p:sldId id="867" r:id="rId17"/>
    <p:sldId id="869" r:id="rId18"/>
    <p:sldId id="896" r:id="rId19"/>
    <p:sldId id="1284" r:id="rId20"/>
    <p:sldId id="1301" r:id="rId21"/>
    <p:sldId id="1302" r:id="rId22"/>
    <p:sldId id="1303" r:id="rId23"/>
    <p:sldId id="1304" r:id="rId24"/>
    <p:sldId id="1305" r:id="rId25"/>
    <p:sldId id="1306" r:id="rId26"/>
    <p:sldId id="897" r:id="rId27"/>
    <p:sldId id="1308" r:id="rId28"/>
    <p:sldId id="868" r:id="rId29"/>
    <p:sldId id="870" r:id="rId30"/>
    <p:sldId id="871" r:id="rId31"/>
    <p:sldId id="872" r:id="rId32"/>
    <p:sldId id="875" r:id="rId33"/>
    <p:sldId id="876" r:id="rId34"/>
    <p:sldId id="880" r:id="rId35"/>
    <p:sldId id="882" r:id="rId36"/>
    <p:sldId id="883" r:id="rId37"/>
    <p:sldId id="884" r:id="rId38"/>
    <p:sldId id="886" r:id="rId39"/>
    <p:sldId id="887" r:id="rId40"/>
    <p:sldId id="885" r:id="rId41"/>
    <p:sldId id="888" r:id="rId42"/>
    <p:sldId id="890" r:id="rId43"/>
    <p:sldId id="892" r:id="rId44"/>
    <p:sldId id="891" r:id="rId45"/>
    <p:sldId id="893" r:id="rId46"/>
    <p:sldId id="889" r:id="rId47"/>
    <p:sldId id="894" r:id="rId48"/>
    <p:sldId id="895" r:id="rId49"/>
    <p:sldId id="874" r:id="rId50"/>
    <p:sldId id="878" r:id="rId51"/>
    <p:sldId id="879" r:id="rId5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ulvio Lopane" initials="FL" lastIdx="2" clrIdx="0">
    <p:extLst>
      <p:ext uri="{19B8F6BF-5375-455C-9EA6-DF929625EA0E}">
        <p15:presenceInfo xmlns:p15="http://schemas.microsoft.com/office/powerpoint/2012/main" userId="1103d85982df1a1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6" clrMode="gray"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ADA"/>
    <a:srgbClr val="FFB74E"/>
    <a:srgbClr val="432B17"/>
    <a:srgbClr val="F9C390"/>
    <a:srgbClr val="FE4784"/>
    <a:srgbClr val="FFC000"/>
    <a:srgbClr val="66FFFF"/>
    <a:srgbClr val="00FA00"/>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95526C-9DB4-C044-BB04-B3B75E7356A7}" v="27" dt="2024-03-11T13:12:53.6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55" autoAdjust="0"/>
    <p:restoredTop sz="95102" autoAdjust="0"/>
  </p:normalViewPr>
  <p:slideViewPr>
    <p:cSldViewPr snapToGrid="0">
      <p:cViewPr varScale="1">
        <p:scale>
          <a:sx n="122" d="100"/>
          <a:sy n="122" d="100"/>
        </p:scale>
        <p:origin x="1776" y="184"/>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1696311-C228-E841-B8FD-1A51CEDAA9CF}" type="datetimeFigureOut">
              <a:rPr lang="en-US" smtClean="0"/>
              <a:t>3/11/24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EC67037-3B03-1448-8D2F-6345E40CB584}" type="slidenum">
              <a:rPr lang="en-US" smtClean="0"/>
              <a:t>‹#›</a:t>
            </a:fld>
            <a:endParaRPr lang="en-US"/>
          </a:p>
        </p:txBody>
      </p:sp>
    </p:spTree>
    <p:extLst>
      <p:ext uri="{BB962C8B-B14F-4D97-AF65-F5344CB8AC3E}">
        <p14:creationId xmlns:p14="http://schemas.microsoft.com/office/powerpoint/2010/main" val="27008725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1F66C65B-7F8B-BB40-8942-B94A3DAAF04D}" type="datetimeFigureOut">
              <a:rPr lang="en-US"/>
              <a:pPr>
                <a:defRPr/>
              </a:pPr>
              <a:t>3/11/24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8E97227A-B487-894C-A13D-81C19BA4E699}" type="slidenum">
              <a:rPr lang="en-US"/>
              <a:pPr>
                <a:defRPr/>
              </a:pPr>
              <a:t>‹#›</a:t>
            </a:fld>
            <a:endParaRPr lang="en-US"/>
          </a:p>
        </p:txBody>
      </p:sp>
    </p:spTree>
    <p:extLst>
      <p:ext uri="{BB962C8B-B14F-4D97-AF65-F5344CB8AC3E}">
        <p14:creationId xmlns:p14="http://schemas.microsoft.com/office/powerpoint/2010/main" val="1378941331"/>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8"/>
          <p:cNvSpPr>
            <a:spLocks noGrp="1" noChangeArrowheads="1"/>
          </p:cNvSpPr>
          <p:nvPr>
            <p:ph type="sldNum"/>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97AE6D0-7010-344B-9931-09AD486F5693}" type="slidenum">
              <a:rPr kumimoji="0" lang="en-GB" sz="1200" b="0" i="0" u="none" strike="noStrike" kern="1200" cap="none" spc="0" normalizeH="0" baseline="0" noProof="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
        <p:nvSpPr>
          <p:cNvPr id="88065" name="Text Box 1"/>
          <p:cNvSpPr txBox="1">
            <a:spLocks noChangeArrowheads="1"/>
          </p:cNvSpPr>
          <p:nvPr/>
        </p:nvSpPr>
        <p:spPr bwMode="auto">
          <a:xfrm>
            <a:off x="3881208" y="8686461"/>
            <a:ext cx="2973912" cy="45482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1pPr>
            <a:lvl2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2pPr>
            <a:lvl3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3pPr>
            <a:lvl4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4pPr>
            <a:lvl5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5pPr>
            <a:lvl6pPr marL="25146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6pPr>
            <a:lvl7pPr marL="29718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7pPr>
            <a:lvl8pPr marL="34290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8pPr>
            <a:lvl9pPr marL="38862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9pPr>
          </a:lstStyle>
          <a:p>
            <a:pPr marL="0" marR="0" lvl="0" indent="0" algn="r" defTabSz="457200" rtl="0" eaLnBrk="1" fontAlgn="auto" latinLnBrk="0" hangingPunct="1">
              <a:lnSpc>
                <a:spcPct val="95000"/>
              </a:lnSpc>
              <a:spcBef>
                <a:spcPts val="0"/>
              </a:spcBef>
              <a:spcAft>
                <a:spcPts val="0"/>
              </a:spcAft>
              <a:buClrTx/>
              <a:buSzTx/>
              <a:buFontTx/>
              <a:buNone/>
              <a:tabLst>
                <a:tab pos="723900" algn="l"/>
                <a:tab pos="1447800" algn="l"/>
                <a:tab pos="2171700" algn="l"/>
                <a:tab pos="2895600" algn="l"/>
              </a:tabLst>
              <a:defRPr/>
            </a:pPr>
            <a:fld id="{673956C7-7949-0143-84AC-0EA8CCBFEAAE}" type="slidenum">
              <a:rPr kumimoji="0" lang="en-GB" sz="1200" b="0" i="0" u="none" strike="noStrike" kern="1200" cap="none" spc="0" normalizeH="0" baseline="0" noProof="0">
                <a:ln>
                  <a:noFill/>
                </a:ln>
                <a:solidFill>
                  <a:srgbClr val="000000"/>
                </a:solidFill>
                <a:effectLst/>
                <a:uLnTx/>
                <a:uFillTx/>
                <a:latin typeface="Times New Roman" charset="0"/>
                <a:ea typeface="ＭＳ Ｐゴシック" charset="0"/>
                <a:cs typeface="Arial Unicode MS" charset="0"/>
              </a:rPr>
              <a:pPr marL="0" marR="0" lvl="0" indent="0" algn="r" defTabSz="457200" rtl="0" eaLnBrk="1" fontAlgn="auto" latinLnBrk="0" hangingPunct="1">
                <a:lnSpc>
                  <a:spcPct val="95000"/>
                </a:lnSpc>
                <a:spcBef>
                  <a:spcPts val="0"/>
                </a:spcBef>
                <a:spcAft>
                  <a:spcPts val="0"/>
                </a:spcAft>
                <a:buClrTx/>
                <a:buSzTx/>
                <a:buFontTx/>
                <a:buNone/>
                <a:tabLst>
                  <a:tab pos="723900" algn="l"/>
                  <a:tab pos="1447800" algn="l"/>
                  <a:tab pos="2171700" algn="l"/>
                  <a:tab pos="2895600" algn="l"/>
                </a:tabLst>
                <a:defRPr/>
              </a:pPr>
              <a:t>18</a:t>
            </a:fld>
            <a:endParaRPr kumimoji="0" lang="en-GB" sz="1200" b="0" i="0" u="none" strike="noStrike" kern="1200" cap="none" spc="0" normalizeH="0" baseline="0" noProof="0">
              <a:ln>
                <a:noFill/>
              </a:ln>
              <a:solidFill>
                <a:srgbClr val="000000"/>
              </a:solidFill>
              <a:effectLst/>
              <a:uLnTx/>
              <a:uFillTx/>
              <a:latin typeface="Times New Roman" charset="0"/>
              <a:ea typeface="ＭＳ Ｐゴシック" charset="0"/>
              <a:cs typeface="Arial Unicode MS" charset="0"/>
            </a:endParaRPr>
          </a:p>
        </p:txBody>
      </p:sp>
      <p:sp>
        <p:nvSpPr>
          <p:cNvPr id="88066" name="Text Box 2"/>
          <p:cNvSpPr txBox="1">
            <a:spLocks noChangeArrowheads="1"/>
          </p:cNvSpPr>
          <p:nvPr/>
        </p:nvSpPr>
        <p:spPr bwMode="auto">
          <a:xfrm>
            <a:off x="3881209" y="8686460"/>
            <a:ext cx="2975352" cy="4561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1pPr>
            <a:lvl2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2pPr>
            <a:lvl3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3pPr>
            <a:lvl4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4pPr>
            <a:lvl5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5pPr>
            <a:lvl6pPr marL="25146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6pPr>
            <a:lvl7pPr marL="29718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7pPr>
            <a:lvl8pPr marL="34290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8pPr>
            <a:lvl9pPr marL="38862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9pPr>
          </a:lstStyle>
          <a:p>
            <a:pPr marL="0" marR="0" lvl="0" indent="0" algn="r" defTabSz="457200" rtl="0" eaLnBrk="1" fontAlgn="auto" latinLnBrk="0" hangingPunct="1">
              <a:lnSpc>
                <a:spcPct val="95000"/>
              </a:lnSpc>
              <a:spcBef>
                <a:spcPts val="0"/>
              </a:spcBef>
              <a:spcAft>
                <a:spcPts val="0"/>
              </a:spcAft>
              <a:buClrTx/>
              <a:buSzTx/>
              <a:buFontTx/>
              <a:buNone/>
              <a:tabLst>
                <a:tab pos="723900" algn="l"/>
                <a:tab pos="1447800" algn="l"/>
                <a:tab pos="2171700" algn="l"/>
                <a:tab pos="2895600" algn="l"/>
              </a:tabLst>
              <a:defRPr/>
            </a:pPr>
            <a:fld id="{73E14C96-24B3-B84F-A2F0-DEEEEC928DE1}" type="slidenum">
              <a:rPr kumimoji="0" lang="en-GB" sz="1200" b="0" i="0" u="none" strike="noStrike" kern="1200" cap="none" spc="0" normalizeH="0" baseline="0" noProof="0">
                <a:ln>
                  <a:noFill/>
                </a:ln>
                <a:solidFill>
                  <a:srgbClr val="000000"/>
                </a:solidFill>
                <a:effectLst/>
                <a:uLnTx/>
                <a:uFillTx/>
                <a:latin typeface="Times New Roman" charset="0"/>
                <a:ea typeface="ＭＳ Ｐゴシック" charset="0"/>
                <a:cs typeface="Arial Unicode MS" charset="0"/>
              </a:rPr>
              <a:pPr marL="0" marR="0" lvl="0" indent="0" algn="r" defTabSz="457200" rtl="0" eaLnBrk="1" fontAlgn="auto" latinLnBrk="0" hangingPunct="1">
                <a:lnSpc>
                  <a:spcPct val="95000"/>
                </a:lnSpc>
                <a:spcBef>
                  <a:spcPts val="0"/>
                </a:spcBef>
                <a:spcAft>
                  <a:spcPts val="0"/>
                </a:spcAft>
                <a:buClrTx/>
                <a:buSzTx/>
                <a:buFontTx/>
                <a:buNone/>
                <a:tabLst>
                  <a:tab pos="723900" algn="l"/>
                  <a:tab pos="1447800" algn="l"/>
                  <a:tab pos="2171700" algn="l"/>
                  <a:tab pos="2895600" algn="l"/>
                </a:tabLst>
                <a:defRPr/>
              </a:pPr>
              <a:t>18</a:t>
            </a:fld>
            <a:endParaRPr kumimoji="0" lang="en-GB" sz="1200" b="0" i="0" u="none" strike="noStrike" kern="1200" cap="none" spc="0" normalizeH="0" baseline="0" noProof="0">
              <a:ln>
                <a:noFill/>
              </a:ln>
              <a:solidFill>
                <a:srgbClr val="000000"/>
              </a:solidFill>
              <a:effectLst/>
              <a:uLnTx/>
              <a:uFillTx/>
              <a:latin typeface="Times New Roman" charset="0"/>
              <a:ea typeface="ＭＳ Ｐゴシック" charset="0"/>
              <a:cs typeface="Arial Unicode MS" charset="0"/>
            </a:endParaRPr>
          </a:p>
        </p:txBody>
      </p:sp>
      <p:sp>
        <p:nvSpPr>
          <p:cNvPr id="88067" name="Text Box 3"/>
          <p:cNvSpPr txBox="1">
            <a:spLocks noChangeArrowheads="1"/>
          </p:cNvSpPr>
          <p:nvPr/>
        </p:nvSpPr>
        <p:spPr bwMode="auto">
          <a:xfrm>
            <a:off x="1003786" y="695134"/>
            <a:ext cx="4848989" cy="3428152"/>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80165" tIns="40083" rIns="80165" bIns="40083"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
              <a:cs typeface=""/>
            </a:endParaRPr>
          </a:p>
        </p:txBody>
      </p:sp>
      <p:sp>
        <p:nvSpPr>
          <p:cNvPr id="88068" name="Text Box 4"/>
          <p:cNvSpPr txBox="1">
            <a:spLocks noGrp="1" noChangeArrowheads="1"/>
          </p:cNvSpPr>
          <p:nvPr>
            <p:ph type="body"/>
          </p:nvPr>
        </p:nvSpPr>
        <p:spPr bwMode="auto">
          <a:xfrm>
            <a:off x="685512" y="4343231"/>
            <a:ext cx="5484096" cy="4112423"/>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3133138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8"/>
          <p:cNvSpPr>
            <a:spLocks noGrp="1" noChangeArrowheads="1"/>
          </p:cNvSpPr>
          <p:nvPr>
            <p:ph type="sldNum"/>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97AE6D0-7010-344B-9931-09AD486F5693}" type="slidenum">
              <a:rPr kumimoji="0" lang="en-GB" sz="1200" b="0" i="0" u="none" strike="noStrike" kern="1200" cap="none" spc="0" normalizeH="0" baseline="0" noProof="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
        <p:nvSpPr>
          <p:cNvPr id="88065" name="Text Box 1"/>
          <p:cNvSpPr txBox="1">
            <a:spLocks noChangeArrowheads="1"/>
          </p:cNvSpPr>
          <p:nvPr/>
        </p:nvSpPr>
        <p:spPr bwMode="auto">
          <a:xfrm>
            <a:off x="3881208" y="8686461"/>
            <a:ext cx="2973912" cy="45482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1pPr>
            <a:lvl2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2pPr>
            <a:lvl3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3pPr>
            <a:lvl4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4pPr>
            <a:lvl5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5pPr>
            <a:lvl6pPr marL="25146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6pPr>
            <a:lvl7pPr marL="29718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7pPr>
            <a:lvl8pPr marL="34290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8pPr>
            <a:lvl9pPr marL="38862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9pPr>
          </a:lstStyle>
          <a:p>
            <a:pPr marL="0" marR="0" lvl="0" indent="0" algn="r" defTabSz="457200" rtl="0" eaLnBrk="1" fontAlgn="auto" latinLnBrk="0" hangingPunct="1">
              <a:lnSpc>
                <a:spcPct val="95000"/>
              </a:lnSpc>
              <a:spcBef>
                <a:spcPts val="0"/>
              </a:spcBef>
              <a:spcAft>
                <a:spcPts val="0"/>
              </a:spcAft>
              <a:buClrTx/>
              <a:buSzTx/>
              <a:buFontTx/>
              <a:buNone/>
              <a:tabLst>
                <a:tab pos="723900" algn="l"/>
                <a:tab pos="1447800" algn="l"/>
                <a:tab pos="2171700" algn="l"/>
                <a:tab pos="2895600" algn="l"/>
              </a:tabLst>
              <a:defRPr/>
            </a:pPr>
            <a:fld id="{673956C7-7949-0143-84AC-0EA8CCBFEAAE}" type="slidenum">
              <a:rPr kumimoji="0" lang="en-GB" sz="1200" b="0" i="0" u="none" strike="noStrike" kern="1200" cap="none" spc="0" normalizeH="0" baseline="0" noProof="0">
                <a:ln>
                  <a:noFill/>
                </a:ln>
                <a:solidFill>
                  <a:srgbClr val="000000"/>
                </a:solidFill>
                <a:effectLst/>
                <a:uLnTx/>
                <a:uFillTx/>
                <a:latin typeface="Times New Roman" charset="0"/>
                <a:ea typeface="ＭＳ Ｐゴシック" charset="0"/>
                <a:cs typeface="Arial Unicode MS" charset="0"/>
              </a:rPr>
              <a:pPr marL="0" marR="0" lvl="0" indent="0" algn="r" defTabSz="457200" rtl="0" eaLnBrk="1" fontAlgn="auto" latinLnBrk="0" hangingPunct="1">
                <a:lnSpc>
                  <a:spcPct val="95000"/>
                </a:lnSpc>
                <a:spcBef>
                  <a:spcPts val="0"/>
                </a:spcBef>
                <a:spcAft>
                  <a:spcPts val="0"/>
                </a:spcAft>
                <a:buClrTx/>
                <a:buSzTx/>
                <a:buFontTx/>
                <a:buNone/>
                <a:tabLst>
                  <a:tab pos="723900" algn="l"/>
                  <a:tab pos="1447800" algn="l"/>
                  <a:tab pos="2171700" algn="l"/>
                  <a:tab pos="2895600" algn="l"/>
                </a:tabLst>
                <a:defRPr/>
              </a:pPr>
              <a:t>19</a:t>
            </a:fld>
            <a:endParaRPr kumimoji="0" lang="en-GB" sz="1200" b="0" i="0" u="none" strike="noStrike" kern="1200" cap="none" spc="0" normalizeH="0" baseline="0" noProof="0">
              <a:ln>
                <a:noFill/>
              </a:ln>
              <a:solidFill>
                <a:srgbClr val="000000"/>
              </a:solidFill>
              <a:effectLst/>
              <a:uLnTx/>
              <a:uFillTx/>
              <a:latin typeface="Times New Roman" charset="0"/>
              <a:ea typeface="ＭＳ Ｐゴシック" charset="0"/>
              <a:cs typeface="Arial Unicode MS" charset="0"/>
            </a:endParaRPr>
          </a:p>
        </p:txBody>
      </p:sp>
      <p:sp>
        <p:nvSpPr>
          <p:cNvPr id="88066" name="Text Box 2"/>
          <p:cNvSpPr txBox="1">
            <a:spLocks noChangeArrowheads="1"/>
          </p:cNvSpPr>
          <p:nvPr/>
        </p:nvSpPr>
        <p:spPr bwMode="auto">
          <a:xfrm>
            <a:off x="3881209" y="8686460"/>
            <a:ext cx="2975352" cy="4561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1pPr>
            <a:lvl2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2pPr>
            <a:lvl3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3pPr>
            <a:lvl4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4pPr>
            <a:lvl5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5pPr>
            <a:lvl6pPr marL="25146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6pPr>
            <a:lvl7pPr marL="29718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7pPr>
            <a:lvl8pPr marL="34290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8pPr>
            <a:lvl9pPr marL="38862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9pPr>
          </a:lstStyle>
          <a:p>
            <a:pPr marL="0" marR="0" lvl="0" indent="0" algn="r" defTabSz="457200" rtl="0" eaLnBrk="1" fontAlgn="auto" latinLnBrk="0" hangingPunct="1">
              <a:lnSpc>
                <a:spcPct val="95000"/>
              </a:lnSpc>
              <a:spcBef>
                <a:spcPts val="0"/>
              </a:spcBef>
              <a:spcAft>
                <a:spcPts val="0"/>
              </a:spcAft>
              <a:buClrTx/>
              <a:buSzTx/>
              <a:buFontTx/>
              <a:buNone/>
              <a:tabLst>
                <a:tab pos="723900" algn="l"/>
                <a:tab pos="1447800" algn="l"/>
                <a:tab pos="2171700" algn="l"/>
                <a:tab pos="2895600" algn="l"/>
              </a:tabLst>
              <a:defRPr/>
            </a:pPr>
            <a:fld id="{73E14C96-24B3-B84F-A2F0-DEEEEC928DE1}" type="slidenum">
              <a:rPr kumimoji="0" lang="en-GB" sz="1200" b="0" i="0" u="none" strike="noStrike" kern="1200" cap="none" spc="0" normalizeH="0" baseline="0" noProof="0">
                <a:ln>
                  <a:noFill/>
                </a:ln>
                <a:solidFill>
                  <a:srgbClr val="000000"/>
                </a:solidFill>
                <a:effectLst/>
                <a:uLnTx/>
                <a:uFillTx/>
                <a:latin typeface="Times New Roman" charset="0"/>
                <a:ea typeface="ＭＳ Ｐゴシック" charset="0"/>
                <a:cs typeface="Arial Unicode MS" charset="0"/>
              </a:rPr>
              <a:pPr marL="0" marR="0" lvl="0" indent="0" algn="r" defTabSz="457200" rtl="0" eaLnBrk="1" fontAlgn="auto" latinLnBrk="0" hangingPunct="1">
                <a:lnSpc>
                  <a:spcPct val="95000"/>
                </a:lnSpc>
                <a:spcBef>
                  <a:spcPts val="0"/>
                </a:spcBef>
                <a:spcAft>
                  <a:spcPts val="0"/>
                </a:spcAft>
                <a:buClrTx/>
                <a:buSzTx/>
                <a:buFontTx/>
                <a:buNone/>
                <a:tabLst>
                  <a:tab pos="723900" algn="l"/>
                  <a:tab pos="1447800" algn="l"/>
                  <a:tab pos="2171700" algn="l"/>
                  <a:tab pos="2895600" algn="l"/>
                </a:tabLst>
                <a:defRPr/>
              </a:pPr>
              <a:t>19</a:t>
            </a:fld>
            <a:endParaRPr kumimoji="0" lang="en-GB" sz="1200" b="0" i="0" u="none" strike="noStrike" kern="1200" cap="none" spc="0" normalizeH="0" baseline="0" noProof="0">
              <a:ln>
                <a:noFill/>
              </a:ln>
              <a:solidFill>
                <a:srgbClr val="000000"/>
              </a:solidFill>
              <a:effectLst/>
              <a:uLnTx/>
              <a:uFillTx/>
              <a:latin typeface="Times New Roman" charset="0"/>
              <a:ea typeface="ＭＳ Ｐゴシック" charset="0"/>
              <a:cs typeface="Arial Unicode MS" charset="0"/>
            </a:endParaRPr>
          </a:p>
        </p:txBody>
      </p:sp>
      <p:sp>
        <p:nvSpPr>
          <p:cNvPr id="88067" name="Text Box 3"/>
          <p:cNvSpPr txBox="1">
            <a:spLocks noChangeArrowheads="1"/>
          </p:cNvSpPr>
          <p:nvPr/>
        </p:nvSpPr>
        <p:spPr bwMode="auto">
          <a:xfrm>
            <a:off x="1003786" y="695134"/>
            <a:ext cx="4848989" cy="3428152"/>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80165" tIns="40083" rIns="80165" bIns="40083"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
              <a:cs typeface=""/>
            </a:endParaRPr>
          </a:p>
        </p:txBody>
      </p:sp>
      <p:sp>
        <p:nvSpPr>
          <p:cNvPr id="88068" name="Text Box 4"/>
          <p:cNvSpPr txBox="1">
            <a:spLocks noGrp="1" noChangeArrowheads="1"/>
          </p:cNvSpPr>
          <p:nvPr>
            <p:ph type="body"/>
          </p:nvPr>
        </p:nvSpPr>
        <p:spPr bwMode="auto">
          <a:xfrm>
            <a:off x="685512" y="4343231"/>
            <a:ext cx="5484096" cy="4112423"/>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3328779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8"/>
          <p:cNvSpPr>
            <a:spLocks noGrp="1" noChangeArrowheads="1"/>
          </p:cNvSpPr>
          <p:nvPr>
            <p:ph type="sldNum"/>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97AE6D0-7010-344B-9931-09AD486F5693}" type="slidenum">
              <a:rPr kumimoji="0" lang="en-GB" sz="1200" b="0" i="0" u="none" strike="noStrike" kern="1200" cap="none" spc="0" normalizeH="0" baseline="0" noProof="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
        <p:nvSpPr>
          <p:cNvPr id="88065" name="Text Box 1"/>
          <p:cNvSpPr txBox="1">
            <a:spLocks noChangeArrowheads="1"/>
          </p:cNvSpPr>
          <p:nvPr/>
        </p:nvSpPr>
        <p:spPr bwMode="auto">
          <a:xfrm>
            <a:off x="3881208" y="8686461"/>
            <a:ext cx="2973912" cy="45482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1pPr>
            <a:lvl2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2pPr>
            <a:lvl3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3pPr>
            <a:lvl4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4pPr>
            <a:lvl5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5pPr>
            <a:lvl6pPr marL="25146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6pPr>
            <a:lvl7pPr marL="29718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7pPr>
            <a:lvl8pPr marL="34290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8pPr>
            <a:lvl9pPr marL="38862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9pPr>
          </a:lstStyle>
          <a:p>
            <a:pPr marL="0" marR="0" lvl="0" indent="0" algn="r" defTabSz="457200" rtl="0" eaLnBrk="1" fontAlgn="auto" latinLnBrk="0" hangingPunct="1">
              <a:lnSpc>
                <a:spcPct val="95000"/>
              </a:lnSpc>
              <a:spcBef>
                <a:spcPts val="0"/>
              </a:spcBef>
              <a:spcAft>
                <a:spcPts val="0"/>
              </a:spcAft>
              <a:buClrTx/>
              <a:buSzTx/>
              <a:buFontTx/>
              <a:buNone/>
              <a:tabLst>
                <a:tab pos="723900" algn="l"/>
                <a:tab pos="1447800" algn="l"/>
                <a:tab pos="2171700" algn="l"/>
                <a:tab pos="2895600" algn="l"/>
              </a:tabLst>
              <a:defRPr/>
            </a:pPr>
            <a:fld id="{673956C7-7949-0143-84AC-0EA8CCBFEAAE}" type="slidenum">
              <a:rPr kumimoji="0" lang="en-GB" sz="1200" b="0" i="0" u="none" strike="noStrike" kern="1200" cap="none" spc="0" normalizeH="0" baseline="0" noProof="0">
                <a:ln>
                  <a:noFill/>
                </a:ln>
                <a:solidFill>
                  <a:srgbClr val="000000"/>
                </a:solidFill>
                <a:effectLst/>
                <a:uLnTx/>
                <a:uFillTx/>
                <a:latin typeface="Times New Roman" charset="0"/>
                <a:ea typeface="ＭＳ Ｐゴシック" charset="0"/>
                <a:cs typeface="Arial Unicode MS" charset="0"/>
              </a:rPr>
              <a:pPr marL="0" marR="0" lvl="0" indent="0" algn="r" defTabSz="457200" rtl="0" eaLnBrk="1" fontAlgn="auto" latinLnBrk="0" hangingPunct="1">
                <a:lnSpc>
                  <a:spcPct val="95000"/>
                </a:lnSpc>
                <a:spcBef>
                  <a:spcPts val="0"/>
                </a:spcBef>
                <a:spcAft>
                  <a:spcPts val="0"/>
                </a:spcAft>
                <a:buClrTx/>
                <a:buSzTx/>
                <a:buFontTx/>
                <a:buNone/>
                <a:tabLst>
                  <a:tab pos="723900" algn="l"/>
                  <a:tab pos="1447800" algn="l"/>
                  <a:tab pos="2171700" algn="l"/>
                  <a:tab pos="2895600" algn="l"/>
                </a:tabLst>
                <a:defRPr/>
              </a:pPr>
              <a:t>20</a:t>
            </a:fld>
            <a:endParaRPr kumimoji="0" lang="en-GB" sz="1200" b="0" i="0" u="none" strike="noStrike" kern="1200" cap="none" spc="0" normalizeH="0" baseline="0" noProof="0">
              <a:ln>
                <a:noFill/>
              </a:ln>
              <a:solidFill>
                <a:srgbClr val="000000"/>
              </a:solidFill>
              <a:effectLst/>
              <a:uLnTx/>
              <a:uFillTx/>
              <a:latin typeface="Times New Roman" charset="0"/>
              <a:ea typeface="ＭＳ Ｐゴシック" charset="0"/>
              <a:cs typeface="Arial Unicode MS" charset="0"/>
            </a:endParaRPr>
          </a:p>
        </p:txBody>
      </p:sp>
      <p:sp>
        <p:nvSpPr>
          <p:cNvPr id="88066" name="Text Box 2"/>
          <p:cNvSpPr txBox="1">
            <a:spLocks noChangeArrowheads="1"/>
          </p:cNvSpPr>
          <p:nvPr/>
        </p:nvSpPr>
        <p:spPr bwMode="auto">
          <a:xfrm>
            <a:off x="3881209" y="8686460"/>
            <a:ext cx="2975352" cy="4561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1pPr>
            <a:lvl2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2pPr>
            <a:lvl3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3pPr>
            <a:lvl4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4pPr>
            <a:lvl5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5pPr>
            <a:lvl6pPr marL="25146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6pPr>
            <a:lvl7pPr marL="29718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7pPr>
            <a:lvl8pPr marL="34290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8pPr>
            <a:lvl9pPr marL="38862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9pPr>
          </a:lstStyle>
          <a:p>
            <a:pPr marL="0" marR="0" lvl="0" indent="0" algn="r" defTabSz="457200" rtl="0" eaLnBrk="1" fontAlgn="auto" latinLnBrk="0" hangingPunct="1">
              <a:lnSpc>
                <a:spcPct val="95000"/>
              </a:lnSpc>
              <a:spcBef>
                <a:spcPts val="0"/>
              </a:spcBef>
              <a:spcAft>
                <a:spcPts val="0"/>
              </a:spcAft>
              <a:buClrTx/>
              <a:buSzTx/>
              <a:buFontTx/>
              <a:buNone/>
              <a:tabLst>
                <a:tab pos="723900" algn="l"/>
                <a:tab pos="1447800" algn="l"/>
                <a:tab pos="2171700" algn="l"/>
                <a:tab pos="2895600" algn="l"/>
              </a:tabLst>
              <a:defRPr/>
            </a:pPr>
            <a:fld id="{73E14C96-24B3-B84F-A2F0-DEEEEC928DE1}" type="slidenum">
              <a:rPr kumimoji="0" lang="en-GB" sz="1200" b="0" i="0" u="none" strike="noStrike" kern="1200" cap="none" spc="0" normalizeH="0" baseline="0" noProof="0">
                <a:ln>
                  <a:noFill/>
                </a:ln>
                <a:solidFill>
                  <a:srgbClr val="000000"/>
                </a:solidFill>
                <a:effectLst/>
                <a:uLnTx/>
                <a:uFillTx/>
                <a:latin typeface="Times New Roman" charset="0"/>
                <a:ea typeface="ＭＳ Ｐゴシック" charset="0"/>
                <a:cs typeface="Arial Unicode MS" charset="0"/>
              </a:rPr>
              <a:pPr marL="0" marR="0" lvl="0" indent="0" algn="r" defTabSz="457200" rtl="0" eaLnBrk="1" fontAlgn="auto" latinLnBrk="0" hangingPunct="1">
                <a:lnSpc>
                  <a:spcPct val="95000"/>
                </a:lnSpc>
                <a:spcBef>
                  <a:spcPts val="0"/>
                </a:spcBef>
                <a:spcAft>
                  <a:spcPts val="0"/>
                </a:spcAft>
                <a:buClrTx/>
                <a:buSzTx/>
                <a:buFontTx/>
                <a:buNone/>
                <a:tabLst>
                  <a:tab pos="723900" algn="l"/>
                  <a:tab pos="1447800" algn="l"/>
                  <a:tab pos="2171700" algn="l"/>
                  <a:tab pos="2895600" algn="l"/>
                </a:tabLst>
                <a:defRPr/>
              </a:pPr>
              <a:t>20</a:t>
            </a:fld>
            <a:endParaRPr kumimoji="0" lang="en-GB" sz="1200" b="0" i="0" u="none" strike="noStrike" kern="1200" cap="none" spc="0" normalizeH="0" baseline="0" noProof="0">
              <a:ln>
                <a:noFill/>
              </a:ln>
              <a:solidFill>
                <a:srgbClr val="000000"/>
              </a:solidFill>
              <a:effectLst/>
              <a:uLnTx/>
              <a:uFillTx/>
              <a:latin typeface="Times New Roman" charset="0"/>
              <a:ea typeface="ＭＳ Ｐゴシック" charset="0"/>
              <a:cs typeface="Arial Unicode MS" charset="0"/>
            </a:endParaRPr>
          </a:p>
        </p:txBody>
      </p:sp>
      <p:sp>
        <p:nvSpPr>
          <p:cNvPr id="88067" name="Text Box 3"/>
          <p:cNvSpPr txBox="1">
            <a:spLocks noChangeArrowheads="1"/>
          </p:cNvSpPr>
          <p:nvPr/>
        </p:nvSpPr>
        <p:spPr bwMode="auto">
          <a:xfrm>
            <a:off x="1003786" y="695134"/>
            <a:ext cx="4848989" cy="3428152"/>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80165" tIns="40083" rIns="80165" bIns="40083"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
              <a:cs typeface=""/>
            </a:endParaRPr>
          </a:p>
        </p:txBody>
      </p:sp>
      <p:sp>
        <p:nvSpPr>
          <p:cNvPr id="88068" name="Text Box 4"/>
          <p:cNvSpPr txBox="1">
            <a:spLocks noGrp="1" noChangeArrowheads="1"/>
          </p:cNvSpPr>
          <p:nvPr>
            <p:ph type="body"/>
          </p:nvPr>
        </p:nvSpPr>
        <p:spPr bwMode="auto">
          <a:xfrm>
            <a:off x="685512" y="4343231"/>
            <a:ext cx="5484096" cy="4112423"/>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3293599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8"/>
          <p:cNvSpPr>
            <a:spLocks noGrp="1" noChangeArrowheads="1"/>
          </p:cNvSpPr>
          <p:nvPr>
            <p:ph type="sldNum"/>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97AE6D0-7010-344B-9931-09AD486F5693}" type="slidenum">
              <a:rPr kumimoji="0" lang="en-GB" sz="1200" b="0" i="0" u="none" strike="noStrike" kern="1200" cap="none" spc="0" normalizeH="0" baseline="0" noProof="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
        <p:nvSpPr>
          <p:cNvPr id="88065" name="Text Box 1"/>
          <p:cNvSpPr txBox="1">
            <a:spLocks noChangeArrowheads="1"/>
          </p:cNvSpPr>
          <p:nvPr/>
        </p:nvSpPr>
        <p:spPr bwMode="auto">
          <a:xfrm>
            <a:off x="3881208" y="8686461"/>
            <a:ext cx="2973912" cy="45482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1pPr>
            <a:lvl2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2pPr>
            <a:lvl3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3pPr>
            <a:lvl4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4pPr>
            <a:lvl5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5pPr>
            <a:lvl6pPr marL="25146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6pPr>
            <a:lvl7pPr marL="29718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7pPr>
            <a:lvl8pPr marL="34290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8pPr>
            <a:lvl9pPr marL="38862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9pPr>
          </a:lstStyle>
          <a:p>
            <a:pPr marL="0" marR="0" lvl="0" indent="0" algn="r" defTabSz="457200" rtl="0" eaLnBrk="1" fontAlgn="auto" latinLnBrk="0" hangingPunct="1">
              <a:lnSpc>
                <a:spcPct val="95000"/>
              </a:lnSpc>
              <a:spcBef>
                <a:spcPts val="0"/>
              </a:spcBef>
              <a:spcAft>
                <a:spcPts val="0"/>
              </a:spcAft>
              <a:buClrTx/>
              <a:buSzTx/>
              <a:buFontTx/>
              <a:buNone/>
              <a:tabLst>
                <a:tab pos="723900" algn="l"/>
                <a:tab pos="1447800" algn="l"/>
                <a:tab pos="2171700" algn="l"/>
                <a:tab pos="2895600" algn="l"/>
              </a:tabLst>
              <a:defRPr/>
            </a:pPr>
            <a:fld id="{673956C7-7949-0143-84AC-0EA8CCBFEAAE}" type="slidenum">
              <a:rPr kumimoji="0" lang="en-GB" sz="1200" b="0" i="0" u="none" strike="noStrike" kern="1200" cap="none" spc="0" normalizeH="0" baseline="0" noProof="0">
                <a:ln>
                  <a:noFill/>
                </a:ln>
                <a:solidFill>
                  <a:srgbClr val="000000"/>
                </a:solidFill>
                <a:effectLst/>
                <a:uLnTx/>
                <a:uFillTx/>
                <a:latin typeface="Times New Roman" charset="0"/>
                <a:ea typeface="ＭＳ Ｐゴシック" charset="0"/>
                <a:cs typeface="Arial Unicode MS" charset="0"/>
              </a:rPr>
              <a:pPr marL="0" marR="0" lvl="0" indent="0" algn="r" defTabSz="457200" rtl="0" eaLnBrk="1" fontAlgn="auto" latinLnBrk="0" hangingPunct="1">
                <a:lnSpc>
                  <a:spcPct val="95000"/>
                </a:lnSpc>
                <a:spcBef>
                  <a:spcPts val="0"/>
                </a:spcBef>
                <a:spcAft>
                  <a:spcPts val="0"/>
                </a:spcAft>
                <a:buClrTx/>
                <a:buSzTx/>
                <a:buFontTx/>
                <a:buNone/>
                <a:tabLst>
                  <a:tab pos="723900" algn="l"/>
                  <a:tab pos="1447800" algn="l"/>
                  <a:tab pos="2171700" algn="l"/>
                  <a:tab pos="2895600" algn="l"/>
                </a:tabLst>
                <a:defRPr/>
              </a:pPr>
              <a:t>21</a:t>
            </a:fld>
            <a:endParaRPr kumimoji="0" lang="en-GB" sz="1200" b="0" i="0" u="none" strike="noStrike" kern="1200" cap="none" spc="0" normalizeH="0" baseline="0" noProof="0">
              <a:ln>
                <a:noFill/>
              </a:ln>
              <a:solidFill>
                <a:srgbClr val="000000"/>
              </a:solidFill>
              <a:effectLst/>
              <a:uLnTx/>
              <a:uFillTx/>
              <a:latin typeface="Times New Roman" charset="0"/>
              <a:ea typeface="ＭＳ Ｐゴシック" charset="0"/>
              <a:cs typeface="Arial Unicode MS" charset="0"/>
            </a:endParaRPr>
          </a:p>
        </p:txBody>
      </p:sp>
      <p:sp>
        <p:nvSpPr>
          <p:cNvPr id="88066" name="Text Box 2"/>
          <p:cNvSpPr txBox="1">
            <a:spLocks noChangeArrowheads="1"/>
          </p:cNvSpPr>
          <p:nvPr/>
        </p:nvSpPr>
        <p:spPr bwMode="auto">
          <a:xfrm>
            <a:off x="3881209" y="8686460"/>
            <a:ext cx="2975352" cy="4561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1pPr>
            <a:lvl2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2pPr>
            <a:lvl3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3pPr>
            <a:lvl4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4pPr>
            <a:lvl5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5pPr>
            <a:lvl6pPr marL="25146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6pPr>
            <a:lvl7pPr marL="29718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7pPr>
            <a:lvl8pPr marL="34290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8pPr>
            <a:lvl9pPr marL="38862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9pPr>
          </a:lstStyle>
          <a:p>
            <a:pPr marL="0" marR="0" lvl="0" indent="0" algn="r" defTabSz="457200" rtl="0" eaLnBrk="1" fontAlgn="auto" latinLnBrk="0" hangingPunct="1">
              <a:lnSpc>
                <a:spcPct val="95000"/>
              </a:lnSpc>
              <a:spcBef>
                <a:spcPts val="0"/>
              </a:spcBef>
              <a:spcAft>
                <a:spcPts val="0"/>
              </a:spcAft>
              <a:buClrTx/>
              <a:buSzTx/>
              <a:buFontTx/>
              <a:buNone/>
              <a:tabLst>
                <a:tab pos="723900" algn="l"/>
                <a:tab pos="1447800" algn="l"/>
                <a:tab pos="2171700" algn="l"/>
                <a:tab pos="2895600" algn="l"/>
              </a:tabLst>
              <a:defRPr/>
            </a:pPr>
            <a:fld id="{73E14C96-24B3-B84F-A2F0-DEEEEC928DE1}" type="slidenum">
              <a:rPr kumimoji="0" lang="en-GB" sz="1200" b="0" i="0" u="none" strike="noStrike" kern="1200" cap="none" spc="0" normalizeH="0" baseline="0" noProof="0">
                <a:ln>
                  <a:noFill/>
                </a:ln>
                <a:solidFill>
                  <a:srgbClr val="000000"/>
                </a:solidFill>
                <a:effectLst/>
                <a:uLnTx/>
                <a:uFillTx/>
                <a:latin typeface="Times New Roman" charset="0"/>
                <a:ea typeface="ＭＳ Ｐゴシック" charset="0"/>
                <a:cs typeface="Arial Unicode MS" charset="0"/>
              </a:rPr>
              <a:pPr marL="0" marR="0" lvl="0" indent="0" algn="r" defTabSz="457200" rtl="0" eaLnBrk="1" fontAlgn="auto" latinLnBrk="0" hangingPunct="1">
                <a:lnSpc>
                  <a:spcPct val="95000"/>
                </a:lnSpc>
                <a:spcBef>
                  <a:spcPts val="0"/>
                </a:spcBef>
                <a:spcAft>
                  <a:spcPts val="0"/>
                </a:spcAft>
                <a:buClrTx/>
                <a:buSzTx/>
                <a:buFontTx/>
                <a:buNone/>
                <a:tabLst>
                  <a:tab pos="723900" algn="l"/>
                  <a:tab pos="1447800" algn="l"/>
                  <a:tab pos="2171700" algn="l"/>
                  <a:tab pos="2895600" algn="l"/>
                </a:tabLst>
                <a:defRPr/>
              </a:pPr>
              <a:t>21</a:t>
            </a:fld>
            <a:endParaRPr kumimoji="0" lang="en-GB" sz="1200" b="0" i="0" u="none" strike="noStrike" kern="1200" cap="none" spc="0" normalizeH="0" baseline="0" noProof="0">
              <a:ln>
                <a:noFill/>
              </a:ln>
              <a:solidFill>
                <a:srgbClr val="000000"/>
              </a:solidFill>
              <a:effectLst/>
              <a:uLnTx/>
              <a:uFillTx/>
              <a:latin typeface="Times New Roman" charset="0"/>
              <a:ea typeface="ＭＳ Ｐゴシック" charset="0"/>
              <a:cs typeface="Arial Unicode MS" charset="0"/>
            </a:endParaRPr>
          </a:p>
        </p:txBody>
      </p:sp>
      <p:sp>
        <p:nvSpPr>
          <p:cNvPr id="88067" name="Text Box 3"/>
          <p:cNvSpPr txBox="1">
            <a:spLocks noChangeArrowheads="1"/>
          </p:cNvSpPr>
          <p:nvPr/>
        </p:nvSpPr>
        <p:spPr bwMode="auto">
          <a:xfrm>
            <a:off x="1003786" y="695134"/>
            <a:ext cx="4848989" cy="3428152"/>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80165" tIns="40083" rIns="80165" bIns="40083"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
              <a:cs typeface=""/>
            </a:endParaRPr>
          </a:p>
        </p:txBody>
      </p:sp>
      <p:sp>
        <p:nvSpPr>
          <p:cNvPr id="88068" name="Text Box 4"/>
          <p:cNvSpPr txBox="1">
            <a:spLocks noGrp="1" noChangeArrowheads="1"/>
          </p:cNvSpPr>
          <p:nvPr>
            <p:ph type="body"/>
          </p:nvPr>
        </p:nvSpPr>
        <p:spPr bwMode="auto">
          <a:xfrm>
            <a:off x="685512" y="4343231"/>
            <a:ext cx="5484096" cy="4112423"/>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862639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8"/>
          <p:cNvSpPr>
            <a:spLocks noGrp="1" noChangeArrowheads="1"/>
          </p:cNvSpPr>
          <p:nvPr>
            <p:ph type="sldNum"/>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97AE6D0-7010-344B-9931-09AD486F5693}" type="slidenum">
              <a:rPr kumimoji="0" lang="en-GB" sz="1200" b="0" i="0" u="none" strike="noStrike" kern="1200" cap="none" spc="0" normalizeH="0" baseline="0" noProof="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
        <p:nvSpPr>
          <p:cNvPr id="88065" name="Text Box 1"/>
          <p:cNvSpPr txBox="1">
            <a:spLocks noChangeArrowheads="1"/>
          </p:cNvSpPr>
          <p:nvPr/>
        </p:nvSpPr>
        <p:spPr bwMode="auto">
          <a:xfrm>
            <a:off x="3881208" y="8686461"/>
            <a:ext cx="2973912" cy="45482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1pPr>
            <a:lvl2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2pPr>
            <a:lvl3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3pPr>
            <a:lvl4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4pPr>
            <a:lvl5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5pPr>
            <a:lvl6pPr marL="25146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6pPr>
            <a:lvl7pPr marL="29718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7pPr>
            <a:lvl8pPr marL="34290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8pPr>
            <a:lvl9pPr marL="38862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9pPr>
          </a:lstStyle>
          <a:p>
            <a:pPr marL="0" marR="0" lvl="0" indent="0" algn="r" defTabSz="457200" rtl="0" eaLnBrk="1" fontAlgn="auto" latinLnBrk="0" hangingPunct="1">
              <a:lnSpc>
                <a:spcPct val="95000"/>
              </a:lnSpc>
              <a:spcBef>
                <a:spcPts val="0"/>
              </a:spcBef>
              <a:spcAft>
                <a:spcPts val="0"/>
              </a:spcAft>
              <a:buClrTx/>
              <a:buSzTx/>
              <a:buFontTx/>
              <a:buNone/>
              <a:tabLst>
                <a:tab pos="723900" algn="l"/>
                <a:tab pos="1447800" algn="l"/>
                <a:tab pos="2171700" algn="l"/>
                <a:tab pos="2895600" algn="l"/>
              </a:tabLst>
              <a:defRPr/>
            </a:pPr>
            <a:fld id="{673956C7-7949-0143-84AC-0EA8CCBFEAAE}" type="slidenum">
              <a:rPr kumimoji="0" lang="en-GB" sz="1200" b="0" i="0" u="none" strike="noStrike" kern="1200" cap="none" spc="0" normalizeH="0" baseline="0" noProof="0">
                <a:ln>
                  <a:noFill/>
                </a:ln>
                <a:solidFill>
                  <a:srgbClr val="000000"/>
                </a:solidFill>
                <a:effectLst/>
                <a:uLnTx/>
                <a:uFillTx/>
                <a:latin typeface="Times New Roman" charset="0"/>
                <a:ea typeface="ＭＳ Ｐゴシック" charset="0"/>
                <a:cs typeface="Arial Unicode MS" charset="0"/>
              </a:rPr>
              <a:pPr marL="0" marR="0" lvl="0" indent="0" algn="r" defTabSz="457200" rtl="0" eaLnBrk="1" fontAlgn="auto" latinLnBrk="0" hangingPunct="1">
                <a:lnSpc>
                  <a:spcPct val="95000"/>
                </a:lnSpc>
                <a:spcBef>
                  <a:spcPts val="0"/>
                </a:spcBef>
                <a:spcAft>
                  <a:spcPts val="0"/>
                </a:spcAft>
                <a:buClrTx/>
                <a:buSzTx/>
                <a:buFontTx/>
                <a:buNone/>
                <a:tabLst>
                  <a:tab pos="723900" algn="l"/>
                  <a:tab pos="1447800" algn="l"/>
                  <a:tab pos="2171700" algn="l"/>
                  <a:tab pos="2895600" algn="l"/>
                </a:tabLst>
                <a:defRPr/>
              </a:pPr>
              <a:t>22</a:t>
            </a:fld>
            <a:endParaRPr kumimoji="0" lang="en-GB" sz="1200" b="0" i="0" u="none" strike="noStrike" kern="1200" cap="none" spc="0" normalizeH="0" baseline="0" noProof="0">
              <a:ln>
                <a:noFill/>
              </a:ln>
              <a:solidFill>
                <a:srgbClr val="000000"/>
              </a:solidFill>
              <a:effectLst/>
              <a:uLnTx/>
              <a:uFillTx/>
              <a:latin typeface="Times New Roman" charset="0"/>
              <a:ea typeface="ＭＳ Ｐゴシック" charset="0"/>
              <a:cs typeface="Arial Unicode MS" charset="0"/>
            </a:endParaRPr>
          </a:p>
        </p:txBody>
      </p:sp>
      <p:sp>
        <p:nvSpPr>
          <p:cNvPr id="88066" name="Text Box 2"/>
          <p:cNvSpPr txBox="1">
            <a:spLocks noChangeArrowheads="1"/>
          </p:cNvSpPr>
          <p:nvPr/>
        </p:nvSpPr>
        <p:spPr bwMode="auto">
          <a:xfrm>
            <a:off x="3881209" y="8686460"/>
            <a:ext cx="2975352" cy="4561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1pPr>
            <a:lvl2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2pPr>
            <a:lvl3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3pPr>
            <a:lvl4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4pPr>
            <a:lvl5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5pPr>
            <a:lvl6pPr marL="25146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6pPr>
            <a:lvl7pPr marL="29718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7pPr>
            <a:lvl8pPr marL="34290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8pPr>
            <a:lvl9pPr marL="38862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9pPr>
          </a:lstStyle>
          <a:p>
            <a:pPr marL="0" marR="0" lvl="0" indent="0" algn="r" defTabSz="457200" rtl="0" eaLnBrk="1" fontAlgn="auto" latinLnBrk="0" hangingPunct="1">
              <a:lnSpc>
                <a:spcPct val="95000"/>
              </a:lnSpc>
              <a:spcBef>
                <a:spcPts val="0"/>
              </a:spcBef>
              <a:spcAft>
                <a:spcPts val="0"/>
              </a:spcAft>
              <a:buClrTx/>
              <a:buSzTx/>
              <a:buFontTx/>
              <a:buNone/>
              <a:tabLst>
                <a:tab pos="723900" algn="l"/>
                <a:tab pos="1447800" algn="l"/>
                <a:tab pos="2171700" algn="l"/>
                <a:tab pos="2895600" algn="l"/>
              </a:tabLst>
              <a:defRPr/>
            </a:pPr>
            <a:fld id="{73E14C96-24B3-B84F-A2F0-DEEEEC928DE1}" type="slidenum">
              <a:rPr kumimoji="0" lang="en-GB" sz="1200" b="0" i="0" u="none" strike="noStrike" kern="1200" cap="none" spc="0" normalizeH="0" baseline="0" noProof="0">
                <a:ln>
                  <a:noFill/>
                </a:ln>
                <a:solidFill>
                  <a:srgbClr val="000000"/>
                </a:solidFill>
                <a:effectLst/>
                <a:uLnTx/>
                <a:uFillTx/>
                <a:latin typeface="Times New Roman" charset="0"/>
                <a:ea typeface="ＭＳ Ｐゴシック" charset="0"/>
                <a:cs typeface="Arial Unicode MS" charset="0"/>
              </a:rPr>
              <a:pPr marL="0" marR="0" lvl="0" indent="0" algn="r" defTabSz="457200" rtl="0" eaLnBrk="1" fontAlgn="auto" latinLnBrk="0" hangingPunct="1">
                <a:lnSpc>
                  <a:spcPct val="95000"/>
                </a:lnSpc>
                <a:spcBef>
                  <a:spcPts val="0"/>
                </a:spcBef>
                <a:spcAft>
                  <a:spcPts val="0"/>
                </a:spcAft>
                <a:buClrTx/>
                <a:buSzTx/>
                <a:buFontTx/>
                <a:buNone/>
                <a:tabLst>
                  <a:tab pos="723900" algn="l"/>
                  <a:tab pos="1447800" algn="l"/>
                  <a:tab pos="2171700" algn="l"/>
                  <a:tab pos="2895600" algn="l"/>
                </a:tabLst>
                <a:defRPr/>
              </a:pPr>
              <a:t>22</a:t>
            </a:fld>
            <a:endParaRPr kumimoji="0" lang="en-GB" sz="1200" b="0" i="0" u="none" strike="noStrike" kern="1200" cap="none" spc="0" normalizeH="0" baseline="0" noProof="0">
              <a:ln>
                <a:noFill/>
              </a:ln>
              <a:solidFill>
                <a:srgbClr val="000000"/>
              </a:solidFill>
              <a:effectLst/>
              <a:uLnTx/>
              <a:uFillTx/>
              <a:latin typeface="Times New Roman" charset="0"/>
              <a:ea typeface="ＭＳ Ｐゴシック" charset="0"/>
              <a:cs typeface="Arial Unicode MS" charset="0"/>
            </a:endParaRPr>
          </a:p>
        </p:txBody>
      </p:sp>
      <p:sp>
        <p:nvSpPr>
          <p:cNvPr id="88067" name="Text Box 3"/>
          <p:cNvSpPr txBox="1">
            <a:spLocks noChangeArrowheads="1"/>
          </p:cNvSpPr>
          <p:nvPr/>
        </p:nvSpPr>
        <p:spPr bwMode="auto">
          <a:xfrm>
            <a:off x="1003786" y="695134"/>
            <a:ext cx="4848989" cy="3428152"/>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80165" tIns="40083" rIns="80165" bIns="40083"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
              <a:cs typeface=""/>
            </a:endParaRPr>
          </a:p>
        </p:txBody>
      </p:sp>
      <p:sp>
        <p:nvSpPr>
          <p:cNvPr id="88068" name="Text Box 4"/>
          <p:cNvSpPr txBox="1">
            <a:spLocks noGrp="1" noChangeArrowheads="1"/>
          </p:cNvSpPr>
          <p:nvPr>
            <p:ph type="body"/>
          </p:nvPr>
        </p:nvSpPr>
        <p:spPr bwMode="auto">
          <a:xfrm>
            <a:off x="685512" y="4343231"/>
            <a:ext cx="5484096" cy="4112423"/>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2387412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8"/>
          <p:cNvSpPr>
            <a:spLocks noGrp="1" noChangeArrowheads="1"/>
          </p:cNvSpPr>
          <p:nvPr>
            <p:ph type="sldNum"/>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97AE6D0-7010-344B-9931-09AD486F5693}" type="slidenum">
              <a:rPr kumimoji="0" lang="en-GB" sz="1200" b="0" i="0" u="none" strike="noStrike" kern="1200" cap="none" spc="0" normalizeH="0" baseline="0" noProof="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
        <p:nvSpPr>
          <p:cNvPr id="88065" name="Text Box 1"/>
          <p:cNvSpPr txBox="1">
            <a:spLocks noChangeArrowheads="1"/>
          </p:cNvSpPr>
          <p:nvPr/>
        </p:nvSpPr>
        <p:spPr bwMode="auto">
          <a:xfrm>
            <a:off x="3881208" y="8686461"/>
            <a:ext cx="2973912" cy="45482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1pPr>
            <a:lvl2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2pPr>
            <a:lvl3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3pPr>
            <a:lvl4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4pPr>
            <a:lvl5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5pPr>
            <a:lvl6pPr marL="25146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6pPr>
            <a:lvl7pPr marL="29718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7pPr>
            <a:lvl8pPr marL="34290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8pPr>
            <a:lvl9pPr marL="38862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9pPr>
          </a:lstStyle>
          <a:p>
            <a:pPr marL="0" marR="0" lvl="0" indent="0" algn="r" defTabSz="457200" rtl="0" eaLnBrk="1" fontAlgn="auto" latinLnBrk="0" hangingPunct="1">
              <a:lnSpc>
                <a:spcPct val="95000"/>
              </a:lnSpc>
              <a:spcBef>
                <a:spcPts val="0"/>
              </a:spcBef>
              <a:spcAft>
                <a:spcPts val="0"/>
              </a:spcAft>
              <a:buClrTx/>
              <a:buSzTx/>
              <a:buFontTx/>
              <a:buNone/>
              <a:tabLst>
                <a:tab pos="723900" algn="l"/>
                <a:tab pos="1447800" algn="l"/>
                <a:tab pos="2171700" algn="l"/>
                <a:tab pos="2895600" algn="l"/>
              </a:tabLst>
              <a:defRPr/>
            </a:pPr>
            <a:fld id="{673956C7-7949-0143-84AC-0EA8CCBFEAAE}" type="slidenum">
              <a:rPr kumimoji="0" lang="en-GB" sz="1200" b="0" i="0" u="none" strike="noStrike" kern="1200" cap="none" spc="0" normalizeH="0" baseline="0" noProof="0">
                <a:ln>
                  <a:noFill/>
                </a:ln>
                <a:solidFill>
                  <a:srgbClr val="000000"/>
                </a:solidFill>
                <a:effectLst/>
                <a:uLnTx/>
                <a:uFillTx/>
                <a:latin typeface="Times New Roman" charset="0"/>
                <a:ea typeface="ＭＳ Ｐゴシック" charset="0"/>
                <a:cs typeface="Arial Unicode MS" charset="0"/>
              </a:rPr>
              <a:pPr marL="0" marR="0" lvl="0" indent="0" algn="r" defTabSz="457200" rtl="0" eaLnBrk="1" fontAlgn="auto" latinLnBrk="0" hangingPunct="1">
                <a:lnSpc>
                  <a:spcPct val="95000"/>
                </a:lnSpc>
                <a:spcBef>
                  <a:spcPts val="0"/>
                </a:spcBef>
                <a:spcAft>
                  <a:spcPts val="0"/>
                </a:spcAft>
                <a:buClrTx/>
                <a:buSzTx/>
                <a:buFontTx/>
                <a:buNone/>
                <a:tabLst>
                  <a:tab pos="723900" algn="l"/>
                  <a:tab pos="1447800" algn="l"/>
                  <a:tab pos="2171700" algn="l"/>
                  <a:tab pos="2895600" algn="l"/>
                </a:tabLst>
                <a:defRPr/>
              </a:pPr>
              <a:t>23</a:t>
            </a:fld>
            <a:endParaRPr kumimoji="0" lang="en-GB" sz="1200" b="0" i="0" u="none" strike="noStrike" kern="1200" cap="none" spc="0" normalizeH="0" baseline="0" noProof="0">
              <a:ln>
                <a:noFill/>
              </a:ln>
              <a:solidFill>
                <a:srgbClr val="000000"/>
              </a:solidFill>
              <a:effectLst/>
              <a:uLnTx/>
              <a:uFillTx/>
              <a:latin typeface="Times New Roman" charset="0"/>
              <a:ea typeface="ＭＳ Ｐゴシック" charset="0"/>
              <a:cs typeface="Arial Unicode MS" charset="0"/>
            </a:endParaRPr>
          </a:p>
        </p:txBody>
      </p:sp>
      <p:sp>
        <p:nvSpPr>
          <p:cNvPr id="88066" name="Text Box 2"/>
          <p:cNvSpPr txBox="1">
            <a:spLocks noChangeArrowheads="1"/>
          </p:cNvSpPr>
          <p:nvPr/>
        </p:nvSpPr>
        <p:spPr bwMode="auto">
          <a:xfrm>
            <a:off x="3881209" y="8686460"/>
            <a:ext cx="2975352" cy="4561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1pPr>
            <a:lvl2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2pPr>
            <a:lvl3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3pPr>
            <a:lvl4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4pPr>
            <a:lvl5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5pPr>
            <a:lvl6pPr marL="25146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6pPr>
            <a:lvl7pPr marL="29718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7pPr>
            <a:lvl8pPr marL="34290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8pPr>
            <a:lvl9pPr marL="38862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9pPr>
          </a:lstStyle>
          <a:p>
            <a:pPr marL="0" marR="0" lvl="0" indent="0" algn="r" defTabSz="457200" rtl="0" eaLnBrk="1" fontAlgn="auto" latinLnBrk="0" hangingPunct="1">
              <a:lnSpc>
                <a:spcPct val="95000"/>
              </a:lnSpc>
              <a:spcBef>
                <a:spcPts val="0"/>
              </a:spcBef>
              <a:spcAft>
                <a:spcPts val="0"/>
              </a:spcAft>
              <a:buClrTx/>
              <a:buSzTx/>
              <a:buFontTx/>
              <a:buNone/>
              <a:tabLst>
                <a:tab pos="723900" algn="l"/>
                <a:tab pos="1447800" algn="l"/>
                <a:tab pos="2171700" algn="l"/>
                <a:tab pos="2895600" algn="l"/>
              </a:tabLst>
              <a:defRPr/>
            </a:pPr>
            <a:fld id="{73E14C96-24B3-B84F-A2F0-DEEEEC928DE1}" type="slidenum">
              <a:rPr kumimoji="0" lang="en-GB" sz="1200" b="0" i="0" u="none" strike="noStrike" kern="1200" cap="none" spc="0" normalizeH="0" baseline="0" noProof="0">
                <a:ln>
                  <a:noFill/>
                </a:ln>
                <a:solidFill>
                  <a:srgbClr val="000000"/>
                </a:solidFill>
                <a:effectLst/>
                <a:uLnTx/>
                <a:uFillTx/>
                <a:latin typeface="Times New Roman" charset="0"/>
                <a:ea typeface="ＭＳ Ｐゴシック" charset="0"/>
                <a:cs typeface="Arial Unicode MS" charset="0"/>
              </a:rPr>
              <a:pPr marL="0" marR="0" lvl="0" indent="0" algn="r" defTabSz="457200" rtl="0" eaLnBrk="1" fontAlgn="auto" latinLnBrk="0" hangingPunct="1">
                <a:lnSpc>
                  <a:spcPct val="95000"/>
                </a:lnSpc>
                <a:spcBef>
                  <a:spcPts val="0"/>
                </a:spcBef>
                <a:spcAft>
                  <a:spcPts val="0"/>
                </a:spcAft>
                <a:buClrTx/>
                <a:buSzTx/>
                <a:buFontTx/>
                <a:buNone/>
                <a:tabLst>
                  <a:tab pos="723900" algn="l"/>
                  <a:tab pos="1447800" algn="l"/>
                  <a:tab pos="2171700" algn="l"/>
                  <a:tab pos="2895600" algn="l"/>
                </a:tabLst>
                <a:defRPr/>
              </a:pPr>
              <a:t>23</a:t>
            </a:fld>
            <a:endParaRPr kumimoji="0" lang="en-GB" sz="1200" b="0" i="0" u="none" strike="noStrike" kern="1200" cap="none" spc="0" normalizeH="0" baseline="0" noProof="0">
              <a:ln>
                <a:noFill/>
              </a:ln>
              <a:solidFill>
                <a:srgbClr val="000000"/>
              </a:solidFill>
              <a:effectLst/>
              <a:uLnTx/>
              <a:uFillTx/>
              <a:latin typeface="Times New Roman" charset="0"/>
              <a:ea typeface="ＭＳ Ｐゴシック" charset="0"/>
              <a:cs typeface="Arial Unicode MS" charset="0"/>
            </a:endParaRPr>
          </a:p>
        </p:txBody>
      </p:sp>
      <p:sp>
        <p:nvSpPr>
          <p:cNvPr id="88067" name="Text Box 3"/>
          <p:cNvSpPr txBox="1">
            <a:spLocks noChangeArrowheads="1"/>
          </p:cNvSpPr>
          <p:nvPr/>
        </p:nvSpPr>
        <p:spPr bwMode="auto">
          <a:xfrm>
            <a:off x="1003786" y="695134"/>
            <a:ext cx="4848989" cy="3428152"/>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80165" tIns="40083" rIns="80165" bIns="40083"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
              <a:cs typeface=""/>
            </a:endParaRPr>
          </a:p>
        </p:txBody>
      </p:sp>
      <p:sp>
        <p:nvSpPr>
          <p:cNvPr id="88068" name="Text Box 4"/>
          <p:cNvSpPr txBox="1">
            <a:spLocks noGrp="1" noChangeArrowheads="1"/>
          </p:cNvSpPr>
          <p:nvPr>
            <p:ph type="body"/>
          </p:nvPr>
        </p:nvSpPr>
        <p:spPr bwMode="auto">
          <a:xfrm>
            <a:off x="685512" y="4343231"/>
            <a:ext cx="5484096" cy="4112423"/>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1594439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8"/>
          <p:cNvSpPr>
            <a:spLocks noGrp="1" noChangeArrowheads="1"/>
          </p:cNvSpPr>
          <p:nvPr>
            <p:ph type="sldNum"/>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97AE6D0-7010-344B-9931-09AD486F5693}" type="slidenum">
              <a:rPr kumimoji="0" lang="en-GB" sz="1200" b="0" i="0" u="none" strike="noStrike" kern="1200" cap="none" spc="0" normalizeH="0" baseline="0" noProof="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
        <p:nvSpPr>
          <p:cNvPr id="88065" name="Text Box 1"/>
          <p:cNvSpPr txBox="1">
            <a:spLocks noChangeArrowheads="1"/>
          </p:cNvSpPr>
          <p:nvPr/>
        </p:nvSpPr>
        <p:spPr bwMode="auto">
          <a:xfrm>
            <a:off x="3881208" y="8686461"/>
            <a:ext cx="2973912" cy="45482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1pPr>
            <a:lvl2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2pPr>
            <a:lvl3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3pPr>
            <a:lvl4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4pPr>
            <a:lvl5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5pPr>
            <a:lvl6pPr marL="25146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6pPr>
            <a:lvl7pPr marL="29718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7pPr>
            <a:lvl8pPr marL="34290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8pPr>
            <a:lvl9pPr marL="38862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9pPr>
          </a:lstStyle>
          <a:p>
            <a:pPr marL="0" marR="0" lvl="0" indent="0" algn="r" defTabSz="457200" rtl="0" eaLnBrk="1" fontAlgn="auto" latinLnBrk="0" hangingPunct="1">
              <a:lnSpc>
                <a:spcPct val="95000"/>
              </a:lnSpc>
              <a:spcBef>
                <a:spcPts val="0"/>
              </a:spcBef>
              <a:spcAft>
                <a:spcPts val="0"/>
              </a:spcAft>
              <a:buClrTx/>
              <a:buSzTx/>
              <a:buFontTx/>
              <a:buNone/>
              <a:tabLst>
                <a:tab pos="723900" algn="l"/>
                <a:tab pos="1447800" algn="l"/>
                <a:tab pos="2171700" algn="l"/>
                <a:tab pos="2895600" algn="l"/>
              </a:tabLst>
              <a:defRPr/>
            </a:pPr>
            <a:fld id="{673956C7-7949-0143-84AC-0EA8CCBFEAAE}" type="slidenum">
              <a:rPr kumimoji="0" lang="en-GB" sz="1200" b="0" i="0" u="none" strike="noStrike" kern="1200" cap="none" spc="0" normalizeH="0" baseline="0" noProof="0">
                <a:ln>
                  <a:noFill/>
                </a:ln>
                <a:solidFill>
                  <a:srgbClr val="000000"/>
                </a:solidFill>
                <a:effectLst/>
                <a:uLnTx/>
                <a:uFillTx/>
                <a:latin typeface="Times New Roman" charset="0"/>
                <a:ea typeface="ＭＳ Ｐゴシック" charset="0"/>
                <a:cs typeface="Arial Unicode MS" charset="0"/>
              </a:rPr>
              <a:pPr marL="0" marR="0" lvl="0" indent="0" algn="r" defTabSz="457200" rtl="0" eaLnBrk="1" fontAlgn="auto" latinLnBrk="0" hangingPunct="1">
                <a:lnSpc>
                  <a:spcPct val="95000"/>
                </a:lnSpc>
                <a:spcBef>
                  <a:spcPts val="0"/>
                </a:spcBef>
                <a:spcAft>
                  <a:spcPts val="0"/>
                </a:spcAft>
                <a:buClrTx/>
                <a:buSzTx/>
                <a:buFontTx/>
                <a:buNone/>
                <a:tabLst>
                  <a:tab pos="723900" algn="l"/>
                  <a:tab pos="1447800" algn="l"/>
                  <a:tab pos="2171700" algn="l"/>
                  <a:tab pos="2895600" algn="l"/>
                </a:tabLst>
                <a:defRPr/>
              </a:pPr>
              <a:t>24</a:t>
            </a:fld>
            <a:endParaRPr kumimoji="0" lang="en-GB" sz="1200" b="0" i="0" u="none" strike="noStrike" kern="1200" cap="none" spc="0" normalizeH="0" baseline="0" noProof="0">
              <a:ln>
                <a:noFill/>
              </a:ln>
              <a:solidFill>
                <a:srgbClr val="000000"/>
              </a:solidFill>
              <a:effectLst/>
              <a:uLnTx/>
              <a:uFillTx/>
              <a:latin typeface="Times New Roman" charset="0"/>
              <a:ea typeface="ＭＳ Ｐゴシック" charset="0"/>
              <a:cs typeface="Arial Unicode MS" charset="0"/>
            </a:endParaRPr>
          </a:p>
        </p:txBody>
      </p:sp>
      <p:sp>
        <p:nvSpPr>
          <p:cNvPr id="88066" name="Text Box 2"/>
          <p:cNvSpPr txBox="1">
            <a:spLocks noChangeArrowheads="1"/>
          </p:cNvSpPr>
          <p:nvPr/>
        </p:nvSpPr>
        <p:spPr bwMode="auto">
          <a:xfrm>
            <a:off x="3881209" y="8686460"/>
            <a:ext cx="2975352" cy="4561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1pPr>
            <a:lvl2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2pPr>
            <a:lvl3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3pPr>
            <a:lvl4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4pPr>
            <a:lvl5pPr>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5pPr>
            <a:lvl6pPr marL="25146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6pPr>
            <a:lvl7pPr marL="29718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7pPr>
            <a:lvl8pPr marL="34290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8pPr>
            <a:lvl9pPr marL="38862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FFFFFF"/>
                </a:solidFill>
                <a:latin typeface="Arial" charset="0"/>
                <a:ea typeface="ＭＳ Ｐゴシック" charset="0"/>
                <a:cs typeface="ＭＳ Ｐゴシック" charset="0"/>
              </a:defRPr>
            </a:lvl9pPr>
          </a:lstStyle>
          <a:p>
            <a:pPr marL="0" marR="0" lvl="0" indent="0" algn="r" defTabSz="457200" rtl="0" eaLnBrk="1" fontAlgn="auto" latinLnBrk="0" hangingPunct="1">
              <a:lnSpc>
                <a:spcPct val="95000"/>
              </a:lnSpc>
              <a:spcBef>
                <a:spcPts val="0"/>
              </a:spcBef>
              <a:spcAft>
                <a:spcPts val="0"/>
              </a:spcAft>
              <a:buClrTx/>
              <a:buSzTx/>
              <a:buFontTx/>
              <a:buNone/>
              <a:tabLst>
                <a:tab pos="723900" algn="l"/>
                <a:tab pos="1447800" algn="l"/>
                <a:tab pos="2171700" algn="l"/>
                <a:tab pos="2895600" algn="l"/>
              </a:tabLst>
              <a:defRPr/>
            </a:pPr>
            <a:fld id="{73E14C96-24B3-B84F-A2F0-DEEEEC928DE1}" type="slidenum">
              <a:rPr kumimoji="0" lang="en-GB" sz="1200" b="0" i="0" u="none" strike="noStrike" kern="1200" cap="none" spc="0" normalizeH="0" baseline="0" noProof="0">
                <a:ln>
                  <a:noFill/>
                </a:ln>
                <a:solidFill>
                  <a:srgbClr val="000000"/>
                </a:solidFill>
                <a:effectLst/>
                <a:uLnTx/>
                <a:uFillTx/>
                <a:latin typeface="Times New Roman" charset="0"/>
                <a:ea typeface="ＭＳ Ｐゴシック" charset="0"/>
                <a:cs typeface="Arial Unicode MS" charset="0"/>
              </a:rPr>
              <a:pPr marL="0" marR="0" lvl="0" indent="0" algn="r" defTabSz="457200" rtl="0" eaLnBrk="1" fontAlgn="auto" latinLnBrk="0" hangingPunct="1">
                <a:lnSpc>
                  <a:spcPct val="95000"/>
                </a:lnSpc>
                <a:spcBef>
                  <a:spcPts val="0"/>
                </a:spcBef>
                <a:spcAft>
                  <a:spcPts val="0"/>
                </a:spcAft>
                <a:buClrTx/>
                <a:buSzTx/>
                <a:buFontTx/>
                <a:buNone/>
                <a:tabLst>
                  <a:tab pos="723900" algn="l"/>
                  <a:tab pos="1447800" algn="l"/>
                  <a:tab pos="2171700" algn="l"/>
                  <a:tab pos="2895600" algn="l"/>
                </a:tabLst>
                <a:defRPr/>
              </a:pPr>
              <a:t>24</a:t>
            </a:fld>
            <a:endParaRPr kumimoji="0" lang="en-GB" sz="1200" b="0" i="0" u="none" strike="noStrike" kern="1200" cap="none" spc="0" normalizeH="0" baseline="0" noProof="0">
              <a:ln>
                <a:noFill/>
              </a:ln>
              <a:solidFill>
                <a:srgbClr val="000000"/>
              </a:solidFill>
              <a:effectLst/>
              <a:uLnTx/>
              <a:uFillTx/>
              <a:latin typeface="Times New Roman" charset="0"/>
              <a:ea typeface="ＭＳ Ｐゴシック" charset="0"/>
              <a:cs typeface="Arial Unicode MS" charset="0"/>
            </a:endParaRPr>
          </a:p>
        </p:txBody>
      </p:sp>
      <p:sp>
        <p:nvSpPr>
          <p:cNvPr id="88067" name="Text Box 3"/>
          <p:cNvSpPr txBox="1">
            <a:spLocks noChangeArrowheads="1"/>
          </p:cNvSpPr>
          <p:nvPr/>
        </p:nvSpPr>
        <p:spPr bwMode="auto">
          <a:xfrm>
            <a:off x="1003786" y="695134"/>
            <a:ext cx="4848989" cy="3428152"/>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80165" tIns="40083" rIns="80165" bIns="40083"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
              <a:cs typeface=""/>
            </a:endParaRPr>
          </a:p>
        </p:txBody>
      </p:sp>
      <p:sp>
        <p:nvSpPr>
          <p:cNvPr id="88068" name="Text Box 4"/>
          <p:cNvSpPr txBox="1">
            <a:spLocks noGrp="1" noChangeArrowheads="1"/>
          </p:cNvSpPr>
          <p:nvPr>
            <p:ph type="body"/>
          </p:nvPr>
        </p:nvSpPr>
        <p:spPr bwMode="auto">
          <a:xfrm>
            <a:off x="685512" y="4343231"/>
            <a:ext cx="5484096" cy="4112423"/>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352365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7DEEA73-2A74-424B-B731-49266D4D5FC3}" type="datetimeFigureOut">
              <a:rPr lang="en-US"/>
              <a:pPr>
                <a:defRPr/>
              </a:pPr>
              <a:t>3/11/24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E2A233F-A10D-F140-979A-DB30AB1C7D06}" type="slidenum">
              <a:rPr lang="en-US"/>
              <a:pPr>
                <a:defRPr/>
              </a:pPr>
              <a:t>‹#›</a:t>
            </a:fld>
            <a:endParaRPr lang="en-US"/>
          </a:p>
        </p:txBody>
      </p:sp>
    </p:spTree>
    <p:extLst>
      <p:ext uri="{BB962C8B-B14F-4D97-AF65-F5344CB8AC3E}">
        <p14:creationId xmlns:p14="http://schemas.microsoft.com/office/powerpoint/2010/main" val="427151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1CB704FF-E670-8F46-8407-591811A1F49A}" type="datetimeFigureOut">
              <a:rPr lang="en-US"/>
              <a:pPr>
                <a:defRPr/>
              </a:pPr>
              <a:t>3/11/24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69F4344-8C41-CA49-BF8A-68FA19A5737A}" type="slidenum">
              <a:rPr lang="en-US"/>
              <a:pPr>
                <a:defRPr/>
              </a:pPr>
              <a:t>‹#›</a:t>
            </a:fld>
            <a:endParaRPr lang="en-US"/>
          </a:p>
        </p:txBody>
      </p:sp>
    </p:spTree>
    <p:extLst>
      <p:ext uri="{BB962C8B-B14F-4D97-AF65-F5344CB8AC3E}">
        <p14:creationId xmlns:p14="http://schemas.microsoft.com/office/powerpoint/2010/main" val="1093034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EF606AF4-BD90-2B48-85C1-AB26F7370A2E}" type="datetimeFigureOut">
              <a:rPr lang="en-US"/>
              <a:pPr>
                <a:defRPr/>
              </a:pPr>
              <a:t>3/11/24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E7B4D0B-4136-4942-994B-B2AB75FFBA1F}" type="slidenum">
              <a:rPr lang="en-US"/>
              <a:pPr>
                <a:defRPr/>
              </a:pPr>
              <a:t>‹#›</a:t>
            </a:fld>
            <a:endParaRPr lang="en-US"/>
          </a:p>
        </p:txBody>
      </p:sp>
    </p:spTree>
    <p:extLst>
      <p:ext uri="{BB962C8B-B14F-4D97-AF65-F5344CB8AC3E}">
        <p14:creationId xmlns:p14="http://schemas.microsoft.com/office/powerpoint/2010/main" val="166790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5E17BEAE-8F48-9C46-B6D0-F35E1EC1EFE6}" type="datetimeFigureOut">
              <a:rPr lang="en-US" smtClean="0">
                <a:solidFill>
                  <a:prstClr val="white">
                    <a:tint val="75000"/>
                  </a:prstClr>
                </a:solidFill>
              </a:rPr>
              <a:pPr/>
              <a:t>3/11/24</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BD4F4004-E63A-1E41-A0F9-3295A1F4DFAA}"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569773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5E17BEAE-8F48-9C46-B6D0-F35E1EC1EFE6}" type="datetimeFigureOut">
              <a:rPr lang="en-US" smtClean="0">
                <a:solidFill>
                  <a:prstClr val="white">
                    <a:tint val="75000"/>
                  </a:prstClr>
                </a:solidFill>
              </a:rPr>
              <a:pPr/>
              <a:t>3/11/24</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BD4F4004-E63A-1E41-A0F9-3295A1F4DFAA}"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507897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E17BEAE-8F48-9C46-B6D0-F35E1EC1EFE6}" type="datetimeFigureOut">
              <a:rPr lang="en-US" smtClean="0">
                <a:solidFill>
                  <a:prstClr val="white">
                    <a:tint val="75000"/>
                  </a:prstClr>
                </a:solidFill>
              </a:rPr>
              <a:pPr/>
              <a:t>3/11/24</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BD4F4004-E63A-1E41-A0F9-3295A1F4DFAA}"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655277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5E17BEAE-8F48-9C46-B6D0-F35E1EC1EFE6}" type="datetimeFigureOut">
              <a:rPr lang="en-US" smtClean="0">
                <a:solidFill>
                  <a:prstClr val="white">
                    <a:tint val="75000"/>
                  </a:prstClr>
                </a:solidFill>
              </a:rPr>
              <a:pPr/>
              <a:t>3/11/24</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BD4F4004-E63A-1E41-A0F9-3295A1F4DFAA}"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294440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5E17BEAE-8F48-9C46-B6D0-F35E1EC1EFE6}" type="datetimeFigureOut">
              <a:rPr lang="en-US" smtClean="0">
                <a:solidFill>
                  <a:prstClr val="white">
                    <a:tint val="75000"/>
                  </a:prstClr>
                </a:solidFill>
              </a:rPr>
              <a:pPr/>
              <a:t>3/11/24</a:t>
            </a:fld>
            <a:endParaRPr lang="en-US">
              <a:solidFill>
                <a:prstClr val="white">
                  <a:tint val="75000"/>
                </a:prstClr>
              </a:solidFill>
            </a:endParaRPr>
          </a:p>
        </p:txBody>
      </p:sp>
      <p:sp>
        <p:nvSpPr>
          <p:cNvPr id="8" name="Footer Placeholder 7"/>
          <p:cNvSpPr>
            <a:spLocks noGrp="1"/>
          </p:cNvSpPr>
          <p:nvPr>
            <p:ph type="ftr" sz="quarter" idx="11"/>
          </p:nvPr>
        </p:nvSpPr>
        <p:spPr/>
        <p:txBody>
          <a:bodyPr/>
          <a:lstStyle/>
          <a:p>
            <a:endParaRPr lang="en-US">
              <a:solidFill>
                <a:prstClr val="white">
                  <a:tint val="75000"/>
                </a:prstClr>
              </a:solidFill>
            </a:endParaRPr>
          </a:p>
        </p:txBody>
      </p:sp>
      <p:sp>
        <p:nvSpPr>
          <p:cNvPr id="9" name="Slide Number Placeholder 8"/>
          <p:cNvSpPr>
            <a:spLocks noGrp="1"/>
          </p:cNvSpPr>
          <p:nvPr>
            <p:ph type="sldNum" sz="quarter" idx="12"/>
          </p:nvPr>
        </p:nvSpPr>
        <p:spPr/>
        <p:txBody>
          <a:bodyPr/>
          <a:lstStyle/>
          <a:p>
            <a:fld id="{BD4F4004-E63A-1E41-A0F9-3295A1F4DFAA}"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4322388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5E17BEAE-8F48-9C46-B6D0-F35E1EC1EFE6}" type="datetimeFigureOut">
              <a:rPr lang="en-US" smtClean="0">
                <a:solidFill>
                  <a:prstClr val="white">
                    <a:tint val="75000"/>
                  </a:prstClr>
                </a:solidFill>
              </a:rPr>
              <a:pPr/>
              <a:t>3/11/24</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BD4F4004-E63A-1E41-A0F9-3295A1F4DFAA}"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8686544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17BEAE-8F48-9C46-B6D0-F35E1EC1EFE6}" type="datetimeFigureOut">
              <a:rPr lang="en-US" smtClean="0">
                <a:solidFill>
                  <a:prstClr val="white">
                    <a:tint val="75000"/>
                  </a:prstClr>
                </a:solidFill>
              </a:rPr>
              <a:pPr/>
              <a:t>3/11/24</a:t>
            </a:fld>
            <a:endParaRPr lang="en-US">
              <a:solidFill>
                <a:prstClr val="white">
                  <a:tint val="75000"/>
                </a:prstClr>
              </a:solidFill>
            </a:endParaRPr>
          </a:p>
        </p:txBody>
      </p:sp>
      <p:sp>
        <p:nvSpPr>
          <p:cNvPr id="3" name="Footer Placeholder 2"/>
          <p:cNvSpPr>
            <a:spLocks noGrp="1"/>
          </p:cNvSpPr>
          <p:nvPr>
            <p:ph type="ftr" sz="quarter" idx="11"/>
          </p:nvPr>
        </p:nvSpPr>
        <p:spPr/>
        <p:txBody>
          <a:bodyPr/>
          <a:lstStyle/>
          <a:p>
            <a:endParaRPr lang="en-US">
              <a:solidFill>
                <a:prstClr val="white">
                  <a:tint val="75000"/>
                </a:prstClr>
              </a:solidFill>
            </a:endParaRPr>
          </a:p>
        </p:txBody>
      </p:sp>
      <p:sp>
        <p:nvSpPr>
          <p:cNvPr id="4" name="Slide Number Placeholder 3"/>
          <p:cNvSpPr>
            <a:spLocks noGrp="1"/>
          </p:cNvSpPr>
          <p:nvPr>
            <p:ph type="sldNum" sz="quarter" idx="12"/>
          </p:nvPr>
        </p:nvSpPr>
        <p:spPr/>
        <p:txBody>
          <a:bodyPr/>
          <a:lstStyle/>
          <a:p>
            <a:fld id="{BD4F4004-E63A-1E41-A0F9-3295A1F4DFAA}"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3016425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5E17BEAE-8F48-9C46-B6D0-F35E1EC1EFE6}" type="datetimeFigureOut">
              <a:rPr lang="en-US" smtClean="0">
                <a:solidFill>
                  <a:prstClr val="white">
                    <a:tint val="75000"/>
                  </a:prstClr>
                </a:solidFill>
              </a:rPr>
              <a:pPr/>
              <a:t>3/11/24</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BD4F4004-E63A-1E41-A0F9-3295A1F4DFAA}"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4243188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FACA9FC2-F321-3A4D-8C00-B4A777DBBE67}" type="datetimeFigureOut">
              <a:rPr lang="en-US"/>
              <a:pPr>
                <a:defRPr/>
              </a:pPr>
              <a:t>3/11/24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04C02F3-226A-3E4D-87CD-728334C7C575}" type="slidenum">
              <a:rPr lang="en-US"/>
              <a:pPr>
                <a:defRPr/>
              </a:pPr>
              <a:t>‹#›</a:t>
            </a:fld>
            <a:endParaRPr lang="en-US"/>
          </a:p>
        </p:txBody>
      </p:sp>
    </p:spTree>
    <p:extLst>
      <p:ext uri="{BB962C8B-B14F-4D97-AF65-F5344CB8AC3E}">
        <p14:creationId xmlns:p14="http://schemas.microsoft.com/office/powerpoint/2010/main" val="4134044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5E17BEAE-8F48-9C46-B6D0-F35E1EC1EFE6}" type="datetimeFigureOut">
              <a:rPr lang="en-US" smtClean="0">
                <a:solidFill>
                  <a:prstClr val="white">
                    <a:tint val="75000"/>
                  </a:prstClr>
                </a:solidFill>
              </a:rPr>
              <a:pPr/>
              <a:t>3/11/24</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BD4F4004-E63A-1E41-A0F9-3295A1F4DFAA}"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978826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5E17BEAE-8F48-9C46-B6D0-F35E1EC1EFE6}" type="datetimeFigureOut">
              <a:rPr lang="en-US" smtClean="0">
                <a:solidFill>
                  <a:prstClr val="white">
                    <a:tint val="75000"/>
                  </a:prstClr>
                </a:solidFill>
              </a:rPr>
              <a:pPr/>
              <a:t>3/11/24</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BD4F4004-E63A-1E41-A0F9-3295A1F4DFAA}"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542941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5E17BEAE-8F48-9C46-B6D0-F35E1EC1EFE6}" type="datetimeFigureOut">
              <a:rPr lang="en-US" smtClean="0">
                <a:solidFill>
                  <a:prstClr val="white">
                    <a:tint val="75000"/>
                  </a:prstClr>
                </a:solidFill>
              </a:rPr>
              <a:pPr/>
              <a:t>3/11/24</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BD4F4004-E63A-1E41-A0F9-3295A1F4DFAA}"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5372346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130425"/>
            <a:ext cx="7770813" cy="1468438"/>
          </a:xfrm>
        </p:spPr>
        <p:txBody>
          <a:bodyPr/>
          <a:lstStyle/>
          <a:p>
            <a:r>
              <a:rPr lang="en-GB"/>
              <a:t>Click to edit Master title style</a:t>
            </a:r>
            <a:endParaRPr lang="en-US"/>
          </a:p>
        </p:txBody>
      </p:sp>
    </p:spTree>
    <p:extLst>
      <p:ext uri="{BB962C8B-B14F-4D97-AF65-F5344CB8AC3E}">
        <p14:creationId xmlns:p14="http://schemas.microsoft.com/office/powerpoint/2010/main" val="2048108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fld id="{0CBA25A0-54A4-2A4D-9E84-E76C4857F83D}" type="datetimeFigureOut">
              <a:rPr lang="en-US"/>
              <a:pPr>
                <a:defRPr/>
              </a:pPr>
              <a:t>3/11/24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F8BEA5E-ED65-E146-88D6-AF079B34E0EA}" type="slidenum">
              <a:rPr lang="en-US"/>
              <a:pPr>
                <a:defRPr/>
              </a:pPr>
              <a:t>‹#›</a:t>
            </a:fld>
            <a:endParaRPr lang="en-US"/>
          </a:p>
        </p:txBody>
      </p:sp>
    </p:spTree>
    <p:extLst>
      <p:ext uri="{BB962C8B-B14F-4D97-AF65-F5344CB8AC3E}">
        <p14:creationId xmlns:p14="http://schemas.microsoft.com/office/powerpoint/2010/main" val="292919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fld id="{10970E58-B5BE-464A-A2C9-A65A35A1FA22}" type="datetimeFigureOut">
              <a:rPr lang="en-US"/>
              <a:pPr>
                <a:defRPr/>
              </a:pPr>
              <a:t>3/11/24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3E2D4C6-BAC5-A64C-9015-04DB1B83D525}" type="slidenum">
              <a:rPr lang="en-US"/>
              <a:pPr>
                <a:defRPr/>
              </a:pPr>
              <a:t>‹#›</a:t>
            </a:fld>
            <a:endParaRPr lang="en-US"/>
          </a:p>
        </p:txBody>
      </p:sp>
    </p:spTree>
    <p:extLst>
      <p:ext uri="{BB962C8B-B14F-4D97-AF65-F5344CB8AC3E}">
        <p14:creationId xmlns:p14="http://schemas.microsoft.com/office/powerpoint/2010/main" val="1614228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fld id="{11043DC9-5A44-A240-B178-6C7C9FDE5B35}" type="datetimeFigureOut">
              <a:rPr lang="en-US"/>
              <a:pPr>
                <a:defRPr/>
              </a:pPr>
              <a:t>3/11/24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0F6570A-78B6-BE4D-A177-F69760C5AD64}" type="slidenum">
              <a:rPr lang="en-US"/>
              <a:pPr>
                <a:defRPr/>
              </a:pPr>
              <a:t>‹#›</a:t>
            </a:fld>
            <a:endParaRPr lang="en-US"/>
          </a:p>
        </p:txBody>
      </p:sp>
    </p:spTree>
    <p:extLst>
      <p:ext uri="{BB962C8B-B14F-4D97-AF65-F5344CB8AC3E}">
        <p14:creationId xmlns:p14="http://schemas.microsoft.com/office/powerpoint/2010/main" val="1653085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BD64ADA-986D-744E-9DF6-983E8D2925A3}" type="datetimeFigureOut">
              <a:rPr lang="en-US"/>
              <a:pPr>
                <a:defRPr/>
              </a:pPr>
              <a:t>3/11/24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B56F097-3D97-9F42-A757-717394328750}" type="slidenum">
              <a:rPr lang="en-US"/>
              <a:pPr>
                <a:defRPr/>
              </a:pPr>
              <a:t>‹#›</a:t>
            </a:fld>
            <a:endParaRPr lang="en-US"/>
          </a:p>
        </p:txBody>
      </p:sp>
    </p:spTree>
    <p:extLst>
      <p:ext uri="{BB962C8B-B14F-4D97-AF65-F5344CB8AC3E}">
        <p14:creationId xmlns:p14="http://schemas.microsoft.com/office/powerpoint/2010/main" val="1864315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17ED5C5-DB2D-A749-B278-F6618A9F3DC6}" type="datetimeFigureOut">
              <a:rPr lang="en-US"/>
              <a:pPr>
                <a:defRPr/>
              </a:pPr>
              <a:t>3/11/24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B740172-949B-6843-9DF0-13E844A11680}" type="slidenum">
              <a:rPr lang="en-US"/>
              <a:pPr>
                <a:defRPr/>
              </a:pPr>
              <a:t>‹#›</a:t>
            </a:fld>
            <a:endParaRPr lang="en-US"/>
          </a:p>
        </p:txBody>
      </p:sp>
    </p:spTree>
    <p:extLst>
      <p:ext uri="{BB962C8B-B14F-4D97-AF65-F5344CB8AC3E}">
        <p14:creationId xmlns:p14="http://schemas.microsoft.com/office/powerpoint/2010/main" val="1513248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43E39AFB-7F64-B846-A2CC-F54DCC34D040}" type="datetimeFigureOut">
              <a:rPr lang="en-US"/>
              <a:pPr>
                <a:defRPr/>
              </a:pPr>
              <a:t>3/11/24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950F90-DF50-8941-8E67-1004C9DD60FF}" type="slidenum">
              <a:rPr lang="en-US"/>
              <a:pPr>
                <a:defRPr/>
              </a:pPr>
              <a:t>‹#›</a:t>
            </a:fld>
            <a:endParaRPr lang="en-US"/>
          </a:p>
        </p:txBody>
      </p:sp>
    </p:spTree>
    <p:extLst>
      <p:ext uri="{BB962C8B-B14F-4D97-AF65-F5344CB8AC3E}">
        <p14:creationId xmlns:p14="http://schemas.microsoft.com/office/powerpoint/2010/main" val="3064233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95E7EC35-CCD6-6A43-83DE-BB1EF238E5C4}" type="datetimeFigureOut">
              <a:rPr lang="en-US"/>
              <a:pPr>
                <a:defRPr/>
              </a:pPr>
              <a:t>3/11/24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5222324-E14F-AC43-AF48-BDF3DD70F6B2}" type="slidenum">
              <a:rPr lang="en-US"/>
              <a:pPr>
                <a:defRPr/>
              </a:pPr>
              <a:t>‹#›</a:t>
            </a:fld>
            <a:endParaRPr lang="en-US"/>
          </a:p>
        </p:txBody>
      </p:sp>
    </p:spTree>
    <p:extLst>
      <p:ext uri="{BB962C8B-B14F-4D97-AF65-F5344CB8AC3E}">
        <p14:creationId xmlns:p14="http://schemas.microsoft.com/office/powerpoint/2010/main" val="295892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D18D3536-E1EC-2E48-BE60-A7A21BC7871E}" type="datetimeFigureOut">
              <a:rPr lang="en-US"/>
              <a:pPr>
                <a:defRPr/>
              </a:pPr>
              <a:t>3/11/24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9F58CF8C-09C9-7241-987D-F84B7F8A5B58}"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defRPr sz="4400" b="1" kern="1200">
          <a:solidFill>
            <a:schemeClr val="tx1"/>
          </a:solidFill>
          <a:latin typeface="Helvetica"/>
          <a:ea typeface="ＭＳ Ｐゴシック" charset="0"/>
          <a:cs typeface="ＭＳ Ｐゴシック" charset="0"/>
        </a:defRPr>
      </a:lvl1pPr>
      <a:lvl2pPr algn="ctr" defTabSz="457200" rtl="0" eaLnBrk="0" fontAlgn="base" hangingPunct="0">
        <a:spcBef>
          <a:spcPct val="0"/>
        </a:spcBef>
        <a:spcAft>
          <a:spcPct val="0"/>
        </a:spcAft>
        <a:defRPr sz="4400" b="1">
          <a:solidFill>
            <a:schemeClr val="tx1"/>
          </a:solidFill>
          <a:latin typeface="Helvetica" charset="0"/>
          <a:ea typeface="ＭＳ Ｐゴシック" charset="0"/>
          <a:cs typeface="ＭＳ Ｐゴシック" charset="0"/>
        </a:defRPr>
      </a:lvl2pPr>
      <a:lvl3pPr algn="ctr" defTabSz="457200" rtl="0" eaLnBrk="0" fontAlgn="base" hangingPunct="0">
        <a:spcBef>
          <a:spcPct val="0"/>
        </a:spcBef>
        <a:spcAft>
          <a:spcPct val="0"/>
        </a:spcAft>
        <a:defRPr sz="4400" b="1">
          <a:solidFill>
            <a:schemeClr val="tx1"/>
          </a:solidFill>
          <a:latin typeface="Helvetica" charset="0"/>
          <a:ea typeface="ＭＳ Ｐゴシック" charset="0"/>
          <a:cs typeface="ＭＳ Ｐゴシック" charset="0"/>
        </a:defRPr>
      </a:lvl3pPr>
      <a:lvl4pPr algn="ctr" defTabSz="457200" rtl="0" eaLnBrk="0" fontAlgn="base" hangingPunct="0">
        <a:spcBef>
          <a:spcPct val="0"/>
        </a:spcBef>
        <a:spcAft>
          <a:spcPct val="0"/>
        </a:spcAft>
        <a:defRPr sz="4400" b="1">
          <a:solidFill>
            <a:schemeClr val="tx1"/>
          </a:solidFill>
          <a:latin typeface="Helvetica" charset="0"/>
          <a:ea typeface="ＭＳ Ｐゴシック" charset="0"/>
          <a:cs typeface="ＭＳ Ｐゴシック" charset="0"/>
        </a:defRPr>
      </a:lvl4pPr>
      <a:lvl5pPr algn="ctr" defTabSz="457200" rtl="0" eaLnBrk="0" fontAlgn="base" hangingPunct="0">
        <a:spcBef>
          <a:spcPct val="0"/>
        </a:spcBef>
        <a:spcAft>
          <a:spcPct val="0"/>
        </a:spcAft>
        <a:defRPr sz="4400" b="1">
          <a:solidFill>
            <a:schemeClr val="tx1"/>
          </a:solidFill>
          <a:latin typeface="Helvetica" charset="0"/>
          <a:ea typeface="ＭＳ Ｐゴシック" charset="0"/>
          <a:cs typeface="ＭＳ Ｐゴシック" charset="0"/>
        </a:defRPr>
      </a:lvl5pPr>
      <a:lvl6pPr marL="457200" algn="ctr" defTabSz="457200" rtl="0" fontAlgn="base">
        <a:spcBef>
          <a:spcPct val="0"/>
        </a:spcBef>
        <a:spcAft>
          <a:spcPct val="0"/>
        </a:spcAft>
        <a:defRPr sz="4400" b="1">
          <a:solidFill>
            <a:schemeClr val="tx1"/>
          </a:solidFill>
          <a:latin typeface="Helvetica" charset="0"/>
          <a:ea typeface="ＭＳ Ｐゴシック" charset="0"/>
          <a:cs typeface="ＭＳ Ｐゴシック" charset="0"/>
        </a:defRPr>
      </a:lvl6pPr>
      <a:lvl7pPr marL="914400" algn="ctr" defTabSz="457200" rtl="0" fontAlgn="base">
        <a:spcBef>
          <a:spcPct val="0"/>
        </a:spcBef>
        <a:spcAft>
          <a:spcPct val="0"/>
        </a:spcAft>
        <a:defRPr sz="4400" b="1">
          <a:solidFill>
            <a:schemeClr val="tx1"/>
          </a:solidFill>
          <a:latin typeface="Helvetica" charset="0"/>
          <a:ea typeface="ＭＳ Ｐゴシック" charset="0"/>
          <a:cs typeface="ＭＳ Ｐゴシック" charset="0"/>
        </a:defRPr>
      </a:lvl7pPr>
      <a:lvl8pPr marL="1371600" algn="ctr" defTabSz="457200" rtl="0" fontAlgn="base">
        <a:spcBef>
          <a:spcPct val="0"/>
        </a:spcBef>
        <a:spcAft>
          <a:spcPct val="0"/>
        </a:spcAft>
        <a:defRPr sz="4400" b="1">
          <a:solidFill>
            <a:schemeClr val="tx1"/>
          </a:solidFill>
          <a:latin typeface="Helvetica" charset="0"/>
          <a:ea typeface="ＭＳ Ｐゴシック" charset="0"/>
          <a:cs typeface="ＭＳ Ｐゴシック" charset="0"/>
        </a:defRPr>
      </a:lvl8pPr>
      <a:lvl9pPr marL="1828800" algn="ctr" defTabSz="457200" rtl="0" fontAlgn="base">
        <a:spcBef>
          <a:spcPct val="0"/>
        </a:spcBef>
        <a:spcAft>
          <a:spcPct val="0"/>
        </a:spcAft>
        <a:defRPr sz="4400" b="1">
          <a:solidFill>
            <a:schemeClr val="tx1"/>
          </a:solidFill>
          <a:latin typeface="Helvetica"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2400" b="1" kern="1200">
          <a:solidFill>
            <a:schemeClr val="tx1"/>
          </a:solidFill>
          <a:latin typeface="Helvetica"/>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400" b="1" kern="1200">
          <a:solidFill>
            <a:schemeClr val="tx1"/>
          </a:solidFill>
          <a:latin typeface="Helvetica"/>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b="1" kern="1200">
          <a:solidFill>
            <a:schemeClr val="tx1"/>
          </a:solidFill>
          <a:latin typeface="Helvetica"/>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400" b="1" kern="1200">
          <a:solidFill>
            <a:schemeClr val="tx1"/>
          </a:solidFill>
          <a:latin typeface="Helvetica"/>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400" b="1" kern="1200">
          <a:solidFill>
            <a:schemeClr val="tx1"/>
          </a:solidFill>
          <a:latin typeface="Helvetica"/>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5E17BEAE-8F48-9C46-B6D0-F35E1EC1EFE6}" type="datetimeFigureOut">
              <a:rPr lang="en-US" smtClean="0">
                <a:solidFill>
                  <a:prstClr val="white">
                    <a:tint val="75000"/>
                  </a:prstClr>
                </a:solidFill>
                <a:latin typeface="Calibri"/>
                <a:ea typeface=""/>
                <a:cs typeface=""/>
              </a:rPr>
              <a:pPr fontAlgn="auto">
                <a:spcBef>
                  <a:spcPts val="0"/>
                </a:spcBef>
                <a:spcAft>
                  <a:spcPts val="0"/>
                </a:spcAft>
              </a:pPr>
              <a:t>3/11/24</a:t>
            </a:fld>
            <a:endParaRPr lang="en-US">
              <a:solidFill>
                <a:prstClr val="white">
                  <a:tint val="75000"/>
                </a:prstClr>
              </a:solidFill>
              <a:latin typeface="Calibri"/>
              <a:ea typeface=""/>
              <a:cs typeface=""/>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white">
                  <a:tint val="75000"/>
                </a:prstClr>
              </a:solidFill>
              <a:latin typeface="Calibri"/>
              <a:ea typeface=""/>
              <a:cs typeface=""/>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BD4F4004-E63A-1E41-A0F9-3295A1F4DFAA}" type="slidenum">
              <a:rPr lang="en-US" smtClean="0">
                <a:solidFill>
                  <a:prstClr val="white">
                    <a:tint val="75000"/>
                  </a:prstClr>
                </a:solidFill>
                <a:latin typeface="Calibri"/>
                <a:ea typeface=""/>
                <a:cs typeface=""/>
              </a:rPr>
              <a:pPr fontAlgn="auto">
                <a:spcBef>
                  <a:spcPts val="0"/>
                </a:spcBef>
                <a:spcAft>
                  <a:spcPts val="0"/>
                </a:spcAft>
              </a:pPr>
              <a:t>‹#›</a:t>
            </a:fld>
            <a:endParaRPr lang="en-US">
              <a:solidFill>
                <a:prstClr val="white">
                  <a:tint val="75000"/>
                </a:prstClr>
              </a:solidFill>
              <a:latin typeface="Calibri"/>
              <a:ea typeface=""/>
              <a:cs typeface=""/>
            </a:endParaRPr>
          </a:p>
        </p:txBody>
      </p:sp>
    </p:spTree>
    <p:extLst>
      <p:ext uri="{BB962C8B-B14F-4D97-AF65-F5344CB8AC3E}">
        <p14:creationId xmlns:p14="http://schemas.microsoft.com/office/powerpoint/2010/main" val="25301229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457200" rtl="0" eaLnBrk="1" latinLnBrk="0" hangingPunct="1">
        <a:spcBef>
          <a:spcPct val="0"/>
        </a:spcBef>
        <a:buNone/>
        <a:defRPr sz="4400" b="1" i="0" kern="1200">
          <a:solidFill>
            <a:schemeClr val="tx1"/>
          </a:solidFill>
          <a:latin typeface="Helvetica"/>
          <a:ea typeface="+mj-ea"/>
          <a:cs typeface="+mj-cs"/>
        </a:defRPr>
      </a:lvl1pPr>
    </p:titleStyle>
    <p:bodyStyle>
      <a:lvl1pPr marL="342900" indent="-342900" algn="l" defTabSz="457200" rtl="0" eaLnBrk="1" latinLnBrk="0" hangingPunct="1">
        <a:spcBef>
          <a:spcPct val="20000"/>
        </a:spcBef>
        <a:buFont typeface="Arial"/>
        <a:buChar char="•"/>
        <a:defRPr sz="2400" b="1" i="0" kern="1200">
          <a:solidFill>
            <a:schemeClr val="tx1"/>
          </a:solidFill>
          <a:latin typeface="Helvetica"/>
          <a:ea typeface="+mn-ea"/>
          <a:cs typeface="+mn-cs"/>
        </a:defRPr>
      </a:lvl1pPr>
      <a:lvl2pPr marL="742950" indent="-285750" algn="l" defTabSz="457200" rtl="0" eaLnBrk="1" latinLnBrk="0" hangingPunct="1">
        <a:spcBef>
          <a:spcPct val="20000"/>
        </a:spcBef>
        <a:buFont typeface="Arial"/>
        <a:buChar char="–"/>
        <a:defRPr sz="2400" b="1" i="0" kern="1200">
          <a:solidFill>
            <a:schemeClr val="tx1"/>
          </a:solidFill>
          <a:latin typeface="Helvetica"/>
          <a:ea typeface="+mn-ea"/>
          <a:cs typeface="+mn-cs"/>
        </a:defRPr>
      </a:lvl2pPr>
      <a:lvl3pPr marL="1143000" indent="-228600" algn="l" defTabSz="457200" rtl="0" eaLnBrk="1" latinLnBrk="0" hangingPunct="1">
        <a:spcBef>
          <a:spcPct val="20000"/>
        </a:spcBef>
        <a:buFont typeface="Arial"/>
        <a:buChar char="•"/>
        <a:defRPr sz="2400" b="1" i="0" kern="1200">
          <a:solidFill>
            <a:schemeClr val="tx1"/>
          </a:solidFill>
          <a:latin typeface="Helvetica"/>
          <a:ea typeface="+mn-ea"/>
          <a:cs typeface="+mn-cs"/>
        </a:defRPr>
      </a:lvl3pPr>
      <a:lvl4pPr marL="1600200" indent="-228600" algn="l" defTabSz="457200" rtl="0" eaLnBrk="1" latinLnBrk="0" hangingPunct="1">
        <a:spcBef>
          <a:spcPct val="20000"/>
        </a:spcBef>
        <a:buFont typeface="Arial"/>
        <a:buChar char="–"/>
        <a:defRPr sz="2400" b="1" i="0" kern="1200">
          <a:solidFill>
            <a:schemeClr val="tx1"/>
          </a:solidFill>
          <a:latin typeface="Helvetica"/>
          <a:ea typeface="+mn-ea"/>
          <a:cs typeface="+mn-cs"/>
        </a:defRPr>
      </a:lvl4pPr>
      <a:lvl5pPr marL="2057400" indent="-228600" algn="l" defTabSz="457200" rtl="0" eaLnBrk="1" latinLnBrk="0" hangingPunct="1">
        <a:spcBef>
          <a:spcPct val="20000"/>
        </a:spcBef>
        <a:buFont typeface="Arial"/>
        <a:buChar char="»"/>
        <a:defRPr sz="2400" b="1" i="0" kern="1200">
          <a:solidFill>
            <a:schemeClr val="tx1"/>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13" Type="http://schemas.openxmlformats.org/officeDocument/2006/relationships/image" Target="../media/image46.png"/><Relationship Id="rId18" Type="http://schemas.openxmlformats.org/officeDocument/2006/relationships/image" Target="../media/image51.png"/><Relationship Id="rId26" Type="http://schemas.openxmlformats.org/officeDocument/2006/relationships/image" Target="../media/image59.png"/><Relationship Id="rId3" Type="http://schemas.openxmlformats.org/officeDocument/2006/relationships/image" Target="../media/image36.png"/><Relationship Id="rId21" Type="http://schemas.openxmlformats.org/officeDocument/2006/relationships/image" Target="../media/image54.png"/><Relationship Id="rId34" Type="http://schemas.openxmlformats.org/officeDocument/2006/relationships/image" Target="../media/image67.png"/><Relationship Id="rId7" Type="http://schemas.openxmlformats.org/officeDocument/2006/relationships/image" Target="../media/image40.png"/><Relationship Id="rId12" Type="http://schemas.openxmlformats.org/officeDocument/2006/relationships/image" Target="../media/image45.png"/><Relationship Id="rId17" Type="http://schemas.openxmlformats.org/officeDocument/2006/relationships/image" Target="../media/image50.png"/><Relationship Id="rId25" Type="http://schemas.openxmlformats.org/officeDocument/2006/relationships/image" Target="../media/image58.png"/><Relationship Id="rId33" Type="http://schemas.openxmlformats.org/officeDocument/2006/relationships/image" Target="../media/image66.png"/><Relationship Id="rId2" Type="http://schemas.openxmlformats.org/officeDocument/2006/relationships/image" Target="../media/image35.png"/><Relationship Id="rId16" Type="http://schemas.openxmlformats.org/officeDocument/2006/relationships/image" Target="../media/image49.png"/><Relationship Id="rId20" Type="http://schemas.openxmlformats.org/officeDocument/2006/relationships/image" Target="../media/image53.png"/><Relationship Id="rId29" Type="http://schemas.openxmlformats.org/officeDocument/2006/relationships/image" Target="../media/image62.png"/><Relationship Id="rId1" Type="http://schemas.openxmlformats.org/officeDocument/2006/relationships/slideLayout" Target="../slideLayouts/slideLayout1.xml"/><Relationship Id="rId6" Type="http://schemas.openxmlformats.org/officeDocument/2006/relationships/image" Target="../media/image39.png"/><Relationship Id="rId11" Type="http://schemas.openxmlformats.org/officeDocument/2006/relationships/image" Target="../media/image44.png"/><Relationship Id="rId24" Type="http://schemas.openxmlformats.org/officeDocument/2006/relationships/image" Target="../media/image57.svg"/><Relationship Id="rId32" Type="http://schemas.openxmlformats.org/officeDocument/2006/relationships/image" Target="../media/image65.png"/><Relationship Id="rId5" Type="http://schemas.openxmlformats.org/officeDocument/2006/relationships/image" Target="../media/image38.png"/><Relationship Id="rId15" Type="http://schemas.openxmlformats.org/officeDocument/2006/relationships/image" Target="../media/image48.png"/><Relationship Id="rId23" Type="http://schemas.openxmlformats.org/officeDocument/2006/relationships/image" Target="../media/image56.png"/><Relationship Id="rId28" Type="http://schemas.openxmlformats.org/officeDocument/2006/relationships/image" Target="../media/image61.svg"/><Relationship Id="rId36" Type="http://schemas.openxmlformats.org/officeDocument/2006/relationships/image" Target="../media/image69.png"/><Relationship Id="rId10" Type="http://schemas.openxmlformats.org/officeDocument/2006/relationships/image" Target="../media/image43.png"/><Relationship Id="rId19" Type="http://schemas.openxmlformats.org/officeDocument/2006/relationships/image" Target="../media/image52.png"/><Relationship Id="rId31" Type="http://schemas.openxmlformats.org/officeDocument/2006/relationships/image" Target="../media/image64.png"/><Relationship Id="rId4" Type="http://schemas.openxmlformats.org/officeDocument/2006/relationships/image" Target="../media/image37.svg"/><Relationship Id="rId9" Type="http://schemas.openxmlformats.org/officeDocument/2006/relationships/image" Target="../media/image42.svg"/><Relationship Id="rId14" Type="http://schemas.openxmlformats.org/officeDocument/2006/relationships/image" Target="../media/image47.png"/><Relationship Id="rId22" Type="http://schemas.openxmlformats.org/officeDocument/2006/relationships/image" Target="../media/image55.png"/><Relationship Id="rId27" Type="http://schemas.openxmlformats.org/officeDocument/2006/relationships/image" Target="../media/image60.png"/><Relationship Id="rId30" Type="http://schemas.openxmlformats.org/officeDocument/2006/relationships/image" Target="../media/image63.png"/><Relationship Id="rId35" Type="http://schemas.openxmlformats.org/officeDocument/2006/relationships/image" Target="../media/image68.svg"/><Relationship Id="rId8"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image" Target="../media/image70.jpeg"/><Relationship Id="rId1" Type="http://schemas.openxmlformats.org/officeDocument/2006/relationships/slideLayout" Target="../slideLayouts/slideLayout1.xml"/><Relationship Id="rId5" Type="http://schemas.openxmlformats.org/officeDocument/2006/relationships/image" Target="../media/image73.jpeg"/><Relationship Id="rId4" Type="http://schemas.openxmlformats.org/officeDocument/2006/relationships/image" Target="../media/image7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5.svg"/><Relationship Id="rId2" Type="http://schemas.openxmlformats.org/officeDocument/2006/relationships/image" Target="../media/image74.png"/><Relationship Id="rId1" Type="http://schemas.openxmlformats.org/officeDocument/2006/relationships/slideLayout" Target="../slideLayouts/slideLayout1.xml"/><Relationship Id="rId5" Type="http://schemas.openxmlformats.org/officeDocument/2006/relationships/image" Target="../media/image77.svg"/><Relationship Id="rId4" Type="http://schemas.openxmlformats.org/officeDocument/2006/relationships/image" Target="../media/image7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7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79.png"/></Relationships>
</file>

<file path=ppt/slides/_rels/slide2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79.png"/></Relationships>
</file>

<file path=ppt/slides/_rels/slide2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79.png"/></Relationships>
</file>

<file path=ppt/slides/_rels/slide2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79.png"/></Relationships>
</file>

<file path=ppt/slides/_rels/slide2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79.png"/></Relationships>
</file>

<file path=ppt/slides/_rels/slide25.xml.rels><?xml version="1.0" encoding="UTF-8" standalone="yes"?>
<Relationships xmlns="http://schemas.openxmlformats.org/package/2006/relationships"><Relationship Id="rId3" Type="http://schemas.openxmlformats.org/officeDocument/2006/relationships/image" Target="../media/image75.svg"/><Relationship Id="rId2" Type="http://schemas.openxmlformats.org/officeDocument/2006/relationships/image" Target="../media/image74.png"/><Relationship Id="rId1" Type="http://schemas.openxmlformats.org/officeDocument/2006/relationships/slideLayout" Target="../slideLayouts/slideLayout1.xml"/><Relationship Id="rId5" Type="http://schemas.openxmlformats.org/officeDocument/2006/relationships/image" Target="../media/image77.svg"/><Relationship Id="rId4" Type="http://schemas.openxmlformats.org/officeDocument/2006/relationships/image" Target="../media/image7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1.xml"/><Relationship Id="rId5" Type="http://schemas.openxmlformats.org/officeDocument/2006/relationships/image" Target="../media/image82.svg"/><Relationship Id="rId4" Type="http://schemas.openxmlformats.org/officeDocument/2006/relationships/image" Target="../media/image8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image" Target="../media/image200.png"/><Relationship Id="rId1" Type="http://schemas.openxmlformats.org/officeDocument/2006/relationships/slideLayout" Target="../slideLayouts/slideLayout1.xml"/><Relationship Id="rId5" Type="http://schemas.openxmlformats.org/officeDocument/2006/relationships/image" Target="../media/image800.png"/><Relationship Id="rId4" Type="http://schemas.openxmlformats.org/officeDocument/2006/relationships/image" Target="../media/image40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4.svg"/><Relationship Id="rId7" Type="http://schemas.openxmlformats.org/officeDocument/2006/relationships/image" Target="../media/image86.svg"/><Relationship Id="rId2" Type="http://schemas.openxmlformats.org/officeDocument/2006/relationships/image" Target="../media/image83.png"/><Relationship Id="rId1" Type="http://schemas.openxmlformats.org/officeDocument/2006/relationships/slideLayout" Target="../slideLayouts/slideLayout1.xml"/><Relationship Id="rId6" Type="http://schemas.openxmlformats.org/officeDocument/2006/relationships/image" Target="../media/image85.png"/><Relationship Id="rId5" Type="http://schemas.openxmlformats.org/officeDocument/2006/relationships/image" Target="../media/image22.sv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89.svg"/><Relationship Id="rId2" Type="http://schemas.openxmlformats.org/officeDocument/2006/relationships/image" Target="../media/image8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90.png"/><Relationship Id="rId7"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91.png"/><Relationship Id="rId4" Type="http://schemas.openxmlformats.org/officeDocument/2006/relationships/image" Target="../media/image3.png"/><Relationship Id="rId9" Type="http://schemas.openxmlformats.org/officeDocument/2006/relationships/image" Target="../media/image8.png"/></Relationships>
</file>

<file path=ppt/slides/_rels/slide34.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96.png"/><Relationship Id="rId1" Type="http://schemas.openxmlformats.org/officeDocument/2006/relationships/slideLayout" Target="../slideLayouts/slideLayout1.xml"/><Relationship Id="rId4" Type="http://schemas.openxmlformats.org/officeDocument/2006/relationships/image" Target="../media/image82.svg"/></Relationships>
</file>

<file path=ppt/slides/_rels/slide38.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82.svg"/><Relationship Id="rId7" Type="http://schemas.openxmlformats.org/officeDocument/2006/relationships/image" Target="../media/image103.svg"/><Relationship Id="rId2" Type="http://schemas.openxmlformats.org/officeDocument/2006/relationships/image" Target="../media/image81.png"/><Relationship Id="rId1" Type="http://schemas.openxmlformats.org/officeDocument/2006/relationships/slideLayout" Target="../slideLayouts/slideLayout1.xml"/><Relationship Id="rId6" Type="http://schemas.openxmlformats.org/officeDocument/2006/relationships/image" Target="../media/image102.png"/><Relationship Id="rId5" Type="http://schemas.openxmlformats.org/officeDocument/2006/relationships/image" Target="../media/image101.svg"/><Relationship Id="rId4" Type="http://schemas.openxmlformats.org/officeDocument/2006/relationships/image" Target="../media/image100.png"/><Relationship Id="rId9" Type="http://schemas.openxmlformats.org/officeDocument/2006/relationships/image" Target="../media/image26.svg"/></Relationships>
</file>

<file path=ppt/slides/_rels/slide42.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1.xml"/><Relationship Id="rId5" Type="http://schemas.openxmlformats.org/officeDocument/2006/relationships/image" Target="../media/image82.svg"/><Relationship Id="rId4" Type="http://schemas.openxmlformats.org/officeDocument/2006/relationships/image" Target="../media/image8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3" Type="http://schemas.openxmlformats.org/officeDocument/2006/relationships/image" Target="../media/image16.png"/><Relationship Id="rId7" Type="http://schemas.openxmlformats.org/officeDocument/2006/relationships/image" Target="../media/image20.svg"/><Relationship Id="rId12" Type="http://schemas.openxmlformats.org/officeDocument/2006/relationships/image" Target="../media/image25.png"/><Relationship Id="rId2" Type="http://schemas.openxmlformats.org/officeDocument/2006/relationships/image" Target="../media/image15.jpe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svg"/><Relationship Id="rId14" Type="http://schemas.openxmlformats.org/officeDocument/2006/relationships/image" Target="../media/image2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a:xfrm>
            <a:off x="0" y="3758638"/>
            <a:ext cx="8953995" cy="1968433"/>
          </a:xfrm>
        </p:spPr>
        <p:txBody>
          <a:bodyPr/>
          <a:lstStyle/>
          <a:p>
            <a:pPr algn="r" eaLnBrk="1" hangingPunct="1"/>
            <a:r>
              <a:rPr lang="en-US" b="0" dirty="0">
                <a:solidFill>
                  <a:srgbClr val="FFB74E"/>
                </a:solidFill>
                <a:latin typeface="Gill Sans" charset="0"/>
                <a:ea typeface="Gill Sans" charset="0"/>
                <a:cs typeface="Gill Sans" charset="0"/>
              </a:rPr>
              <a:t>LECTURE 9</a:t>
            </a:r>
            <a:br>
              <a:rPr lang="en-US" sz="1800" dirty="0">
                <a:solidFill>
                  <a:srgbClr val="FFB74E"/>
                </a:solidFill>
                <a:latin typeface="Gill Sans" charset="0"/>
                <a:ea typeface="Gill Sans" charset="0"/>
                <a:cs typeface="Gill Sans" charset="0"/>
              </a:rPr>
            </a:br>
            <a:r>
              <a:rPr lang="en-US" sz="3200" b="0" dirty="0">
                <a:solidFill>
                  <a:schemeClr val="accent6">
                    <a:lumMod val="20000"/>
                    <a:lumOff val="80000"/>
                  </a:schemeClr>
                </a:solidFill>
                <a:latin typeface="Gill Sans" charset="0"/>
                <a:ea typeface="Gill Sans" charset="0"/>
                <a:cs typeface="Gill Sans" charset="0"/>
              </a:rPr>
              <a:t>Verification, Calibration</a:t>
            </a:r>
            <a:br>
              <a:rPr lang="en-US" sz="3200" b="0" dirty="0">
                <a:solidFill>
                  <a:schemeClr val="accent6">
                    <a:lumMod val="20000"/>
                    <a:lumOff val="80000"/>
                  </a:schemeClr>
                </a:solidFill>
                <a:latin typeface="Gill Sans" charset="0"/>
                <a:ea typeface="Gill Sans" charset="0"/>
                <a:cs typeface="Gill Sans" charset="0"/>
              </a:rPr>
            </a:br>
            <a:r>
              <a:rPr lang="en-US" sz="3200" b="0" dirty="0">
                <a:solidFill>
                  <a:schemeClr val="accent6">
                    <a:lumMod val="20000"/>
                    <a:lumOff val="80000"/>
                  </a:schemeClr>
                </a:solidFill>
                <a:latin typeface="Gill Sans" charset="0"/>
                <a:ea typeface="Gill Sans" charset="0"/>
                <a:cs typeface="Gill Sans" charset="0"/>
              </a:rPr>
              <a:t>and Validation</a:t>
            </a:r>
            <a:endParaRPr lang="en-US" sz="2800" b="0" dirty="0">
              <a:latin typeface="Gill Sans" charset="0"/>
              <a:ea typeface="Gill Sans" charset="0"/>
              <a:cs typeface="Gill Sans" charset="0"/>
            </a:endParaRPr>
          </a:p>
        </p:txBody>
      </p:sp>
      <p:grpSp>
        <p:nvGrpSpPr>
          <p:cNvPr id="5" name="Group 4"/>
          <p:cNvGrpSpPr/>
          <p:nvPr/>
        </p:nvGrpSpPr>
        <p:grpSpPr>
          <a:xfrm>
            <a:off x="-2441398" y="-2578397"/>
            <a:ext cx="8390936" cy="8390936"/>
            <a:chOff x="156719" y="1788805"/>
            <a:chExt cx="2726608" cy="2726608"/>
          </a:xfrm>
        </p:grpSpPr>
        <p:grpSp>
          <p:nvGrpSpPr>
            <p:cNvPr id="6" name="Group 5"/>
            <p:cNvGrpSpPr/>
            <p:nvPr/>
          </p:nvGrpSpPr>
          <p:grpSpPr>
            <a:xfrm>
              <a:off x="156719" y="1788805"/>
              <a:ext cx="2726608" cy="2726608"/>
              <a:chOff x="189574" y="1918452"/>
              <a:chExt cx="2726608" cy="2726608"/>
            </a:xfrm>
          </p:grpSpPr>
          <p:grpSp>
            <p:nvGrpSpPr>
              <p:cNvPr id="13" name="Group 12"/>
              <p:cNvGrpSpPr/>
              <p:nvPr/>
            </p:nvGrpSpPr>
            <p:grpSpPr>
              <a:xfrm>
                <a:off x="189574" y="1918452"/>
                <a:ext cx="2726608" cy="2726608"/>
                <a:chOff x="545321" y="2626239"/>
                <a:chExt cx="2726608" cy="2726608"/>
              </a:xfrm>
            </p:grpSpPr>
            <p:sp>
              <p:nvSpPr>
                <p:cNvPr id="66" name="Oval 65"/>
                <p:cNvSpPr/>
                <p:nvPr/>
              </p:nvSpPr>
              <p:spPr>
                <a:xfrm>
                  <a:off x="545321" y="2626239"/>
                  <a:ext cx="2726608" cy="2726608"/>
                </a:xfrm>
                <a:prstGeom prst="ellipse">
                  <a:avLst/>
                </a:prstGeom>
                <a:gradFill flip="none" rotWithShape="1">
                  <a:gsLst>
                    <a:gs pos="0">
                      <a:schemeClr val="accent1">
                        <a:tint val="100000"/>
                        <a:shade val="100000"/>
                        <a:satMod val="130000"/>
                        <a:alpha val="29000"/>
                      </a:schemeClr>
                    </a:gs>
                    <a:gs pos="100000">
                      <a:schemeClr val="accent1">
                        <a:tint val="50000"/>
                        <a:shade val="100000"/>
                        <a:satMod val="350000"/>
                        <a:alpha val="29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545321" y="2626239"/>
                  <a:ext cx="2726608" cy="2726608"/>
                </a:xfrm>
                <a:prstGeom prst="ellipse">
                  <a:avLst/>
                </a:prstGeom>
                <a:noFill/>
                <a:ln w="762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p:nvGrpSpPr>
            <p:grpSpPr>
              <a:xfrm rot="20257606">
                <a:off x="691844" y="2870200"/>
                <a:ext cx="254000" cy="254000"/>
                <a:chOff x="1047591" y="3025109"/>
                <a:chExt cx="254000" cy="254000"/>
              </a:xfrm>
            </p:grpSpPr>
            <p:sp>
              <p:nvSpPr>
                <p:cNvPr id="63" name="Oval 62"/>
                <p:cNvSpPr/>
                <p:nvPr/>
              </p:nvSpPr>
              <p:spPr>
                <a:xfrm>
                  <a:off x="1047591" y="3025109"/>
                  <a:ext cx="254000" cy="254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4" name="Oval 63"/>
                <p:cNvSpPr/>
                <p:nvPr/>
              </p:nvSpPr>
              <p:spPr>
                <a:xfrm>
                  <a:off x="1183921"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65" name="Oval 64"/>
                <p:cNvSpPr/>
                <p:nvPr/>
              </p:nvSpPr>
              <p:spPr>
                <a:xfrm>
                  <a:off x="1236887"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grpSp>
            <p:nvGrpSpPr>
              <p:cNvPr id="15" name="Group 14"/>
              <p:cNvGrpSpPr/>
              <p:nvPr/>
            </p:nvGrpSpPr>
            <p:grpSpPr>
              <a:xfrm rot="19878636" flipH="1">
                <a:off x="928152" y="2750314"/>
                <a:ext cx="254000" cy="254000"/>
                <a:chOff x="1047591" y="3025109"/>
                <a:chExt cx="254000" cy="254000"/>
              </a:xfrm>
            </p:grpSpPr>
            <p:sp>
              <p:nvSpPr>
                <p:cNvPr id="60" name="Oval 59"/>
                <p:cNvSpPr/>
                <p:nvPr/>
              </p:nvSpPr>
              <p:spPr>
                <a:xfrm>
                  <a:off x="1047591" y="3025109"/>
                  <a:ext cx="254000" cy="254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1" name="Oval 60"/>
                <p:cNvSpPr/>
                <p:nvPr/>
              </p:nvSpPr>
              <p:spPr>
                <a:xfrm>
                  <a:off x="1183921"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62" name="Oval 61"/>
                <p:cNvSpPr/>
                <p:nvPr/>
              </p:nvSpPr>
              <p:spPr>
                <a:xfrm>
                  <a:off x="1236887"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grpSp>
            <p:nvGrpSpPr>
              <p:cNvPr id="16" name="Group 15"/>
              <p:cNvGrpSpPr/>
              <p:nvPr/>
            </p:nvGrpSpPr>
            <p:grpSpPr>
              <a:xfrm rot="1437360" flipH="1">
                <a:off x="663256" y="3550014"/>
                <a:ext cx="254000" cy="254000"/>
                <a:chOff x="1047591" y="3025109"/>
                <a:chExt cx="254000" cy="254000"/>
              </a:xfrm>
            </p:grpSpPr>
            <p:sp>
              <p:nvSpPr>
                <p:cNvPr id="57" name="Oval 56"/>
                <p:cNvSpPr/>
                <p:nvPr/>
              </p:nvSpPr>
              <p:spPr>
                <a:xfrm>
                  <a:off x="1047591" y="3025109"/>
                  <a:ext cx="254000" cy="254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8" name="Oval 57"/>
                <p:cNvSpPr/>
                <p:nvPr/>
              </p:nvSpPr>
              <p:spPr>
                <a:xfrm>
                  <a:off x="1183921"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59" name="Oval 58"/>
                <p:cNvSpPr/>
                <p:nvPr/>
              </p:nvSpPr>
              <p:spPr>
                <a:xfrm>
                  <a:off x="1236887"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grpSp>
            <p:nvGrpSpPr>
              <p:cNvPr id="17" name="Group 16"/>
              <p:cNvGrpSpPr/>
              <p:nvPr/>
            </p:nvGrpSpPr>
            <p:grpSpPr>
              <a:xfrm rot="715720">
                <a:off x="1428587" y="2355722"/>
                <a:ext cx="254000" cy="254000"/>
                <a:chOff x="1047591" y="3025109"/>
                <a:chExt cx="254000" cy="254000"/>
              </a:xfrm>
            </p:grpSpPr>
            <p:sp>
              <p:nvSpPr>
                <p:cNvPr id="54" name="Oval 53"/>
                <p:cNvSpPr/>
                <p:nvPr/>
              </p:nvSpPr>
              <p:spPr>
                <a:xfrm>
                  <a:off x="1047591" y="3025109"/>
                  <a:ext cx="254000" cy="254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5" name="Oval 54"/>
                <p:cNvSpPr/>
                <p:nvPr/>
              </p:nvSpPr>
              <p:spPr>
                <a:xfrm>
                  <a:off x="1183921"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56" name="Oval 55"/>
                <p:cNvSpPr/>
                <p:nvPr/>
              </p:nvSpPr>
              <p:spPr>
                <a:xfrm>
                  <a:off x="1236887"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grpSp>
            <p:nvGrpSpPr>
              <p:cNvPr id="18" name="Group 17"/>
              <p:cNvGrpSpPr/>
              <p:nvPr/>
            </p:nvGrpSpPr>
            <p:grpSpPr>
              <a:xfrm rot="20208132" flipH="1">
                <a:off x="1966185" y="3148236"/>
                <a:ext cx="254000" cy="254000"/>
                <a:chOff x="1047591" y="3025109"/>
                <a:chExt cx="254000" cy="254000"/>
              </a:xfrm>
            </p:grpSpPr>
            <p:sp>
              <p:nvSpPr>
                <p:cNvPr id="51" name="Oval 50"/>
                <p:cNvSpPr/>
                <p:nvPr/>
              </p:nvSpPr>
              <p:spPr>
                <a:xfrm>
                  <a:off x="1047591" y="3025109"/>
                  <a:ext cx="254000" cy="254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2" name="Oval 51"/>
                <p:cNvSpPr/>
                <p:nvPr/>
              </p:nvSpPr>
              <p:spPr>
                <a:xfrm>
                  <a:off x="1183921"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53" name="Oval 52"/>
                <p:cNvSpPr/>
                <p:nvPr/>
              </p:nvSpPr>
              <p:spPr>
                <a:xfrm>
                  <a:off x="1236887"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grpSp>
            <p:nvGrpSpPr>
              <p:cNvPr id="19" name="Group 18"/>
              <p:cNvGrpSpPr/>
              <p:nvPr/>
            </p:nvGrpSpPr>
            <p:grpSpPr>
              <a:xfrm rot="163655">
                <a:off x="1570324" y="3963764"/>
                <a:ext cx="254000" cy="254000"/>
                <a:chOff x="1047591" y="3025109"/>
                <a:chExt cx="254000" cy="254000"/>
              </a:xfrm>
            </p:grpSpPr>
            <p:sp>
              <p:nvSpPr>
                <p:cNvPr id="48" name="Oval 47"/>
                <p:cNvSpPr/>
                <p:nvPr/>
              </p:nvSpPr>
              <p:spPr>
                <a:xfrm>
                  <a:off x="1047591" y="3025109"/>
                  <a:ext cx="254000" cy="254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9" name="Oval 48"/>
                <p:cNvSpPr/>
                <p:nvPr/>
              </p:nvSpPr>
              <p:spPr>
                <a:xfrm>
                  <a:off x="1183921"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50" name="Oval 49"/>
                <p:cNvSpPr/>
                <p:nvPr/>
              </p:nvSpPr>
              <p:spPr>
                <a:xfrm>
                  <a:off x="1236887"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grpSp>
            <p:nvGrpSpPr>
              <p:cNvPr id="20" name="Group 19"/>
              <p:cNvGrpSpPr/>
              <p:nvPr/>
            </p:nvGrpSpPr>
            <p:grpSpPr>
              <a:xfrm rot="17756108">
                <a:off x="1240112" y="3256658"/>
                <a:ext cx="254000" cy="254000"/>
                <a:chOff x="1047591" y="3025109"/>
                <a:chExt cx="254000" cy="254000"/>
              </a:xfrm>
            </p:grpSpPr>
            <p:sp>
              <p:nvSpPr>
                <p:cNvPr id="45" name="Oval 44"/>
                <p:cNvSpPr/>
                <p:nvPr/>
              </p:nvSpPr>
              <p:spPr>
                <a:xfrm>
                  <a:off x="1047591" y="3025109"/>
                  <a:ext cx="254000" cy="254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6" name="Oval 45"/>
                <p:cNvSpPr/>
                <p:nvPr/>
              </p:nvSpPr>
              <p:spPr>
                <a:xfrm>
                  <a:off x="1183921"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7" name="Oval 46"/>
                <p:cNvSpPr/>
                <p:nvPr/>
              </p:nvSpPr>
              <p:spPr>
                <a:xfrm>
                  <a:off x="1236887"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grpSp>
            <p:nvGrpSpPr>
              <p:cNvPr id="21" name="Group 20"/>
              <p:cNvGrpSpPr/>
              <p:nvPr/>
            </p:nvGrpSpPr>
            <p:grpSpPr>
              <a:xfrm rot="360133">
                <a:off x="1015988" y="4281722"/>
                <a:ext cx="254000" cy="254000"/>
                <a:chOff x="1047591" y="3025109"/>
                <a:chExt cx="254000" cy="254000"/>
              </a:xfrm>
            </p:grpSpPr>
            <p:sp>
              <p:nvSpPr>
                <p:cNvPr id="42" name="Oval 41"/>
                <p:cNvSpPr/>
                <p:nvPr/>
              </p:nvSpPr>
              <p:spPr>
                <a:xfrm>
                  <a:off x="1047591" y="3025109"/>
                  <a:ext cx="254000" cy="254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3" name="Oval 42"/>
                <p:cNvSpPr/>
                <p:nvPr/>
              </p:nvSpPr>
              <p:spPr>
                <a:xfrm>
                  <a:off x="1183921"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4" name="Oval 43"/>
                <p:cNvSpPr/>
                <p:nvPr/>
              </p:nvSpPr>
              <p:spPr>
                <a:xfrm>
                  <a:off x="1236887"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grpSp>
            <p:nvGrpSpPr>
              <p:cNvPr id="22" name="Group 21"/>
              <p:cNvGrpSpPr/>
              <p:nvPr/>
            </p:nvGrpSpPr>
            <p:grpSpPr>
              <a:xfrm rot="360133">
                <a:off x="919001" y="2146936"/>
                <a:ext cx="254000" cy="254000"/>
                <a:chOff x="1047591" y="3025109"/>
                <a:chExt cx="254000" cy="254000"/>
              </a:xfrm>
            </p:grpSpPr>
            <p:sp>
              <p:nvSpPr>
                <p:cNvPr id="39" name="Oval 38"/>
                <p:cNvSpPr/>
                <p:nvPr/>
              </p:nvSpPr>
              <p:spPr>
                <a:xfrm>
                  <a:off x="1047591" y="3025109"/>
                  <a:ext cx="254000" cy="254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0" name="Oval 39"/>
                <p:cNvSpPr/>
                <p:nvPr/>
              </p:nvSpPr>
              <p:spPr>
                <a:xfrm>
                  <a:off x="1183921"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1" name="Oval 40"/>
                <p:cNvSpPr/>
                <p:nvPr/>
              </p:nvSpPr>
              <p:spPr>
                <a:xfrm>
                  <a:off x="1236887"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grpSp>
            <p:nvGrpSpPr>
              <p:cNvPr id="23" name="Group 22"/>
              <p:cNvGrpSpPr/>
              <p:nvPr/>
            </p:nvGrpSpPr>
            <p:grpSpPr>
              <a:xfrm rot="19520002">
                <a:off x="2343991" y="3707584"/>
                <a:ext cx="254000" cy="254000"/>
                <a:chOff x="1047591" y="3025109"/>
                <a:chExt cx="254000" cy="254000"/>
              </a:xfrm>
            </p:grpSpPr>
            <p:sp>
              <p:nvSpPr>
                <p:cNvPr id="36" name="Oval 35"/>
                <p:cNvSpPr/>
                <p:nvPr/>
              </p:nvSpPr>
              <p:spPr>
                <a:xfrm>
                  <a:off x="1047591" y="3025109"/>
                  <a:ext cx="254000" cy="254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7" name="Oval 36"/>
                <p:cNvSpPr/>
                <p:nvPr/>
              </p:nvSpPr>
              <p:spPr>
                <a:xfrm>
                  <a:off x="1183921"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8" name="Oval 37"/>
                <p:cNvSpPr/>
                <p:nvPr/>
              </p:nvSpPr>
              <p:spPr>
                <a:xfrm>
                  <a:off x="1236887"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grpSp>
            <p:nvGrpSpPr>
              <p:cNvPr id="24" name="Group 23"/>
              <p:cNvGrpSpPr/>
              <p:nvPr/>
            </p:nvGrpSpPr>
            <p:grpSpPr>
              <a:xfrm rot="20307293" flipH="1">
                <a:off x="2060232" y="2212256"/>
                <a:ext cx="254000" cy="254000"/>
                <a:chOff x="1047591" y="3025109"/>
                <a:chExt cx="254000" cy="254000"/>
              </a:xfrm>
            </p:grpSpPr>
            <p:sp>
              <p:nvSpPr>
                <p:cNvPr id="33" name="Oval 32"/>
                <p:cNvSpPr/>
                <p:nvPr/>
              </p:nvSpPr>
              <p:spPr>
                <a:xfrm>
                  <a:off x="1047591" y="3025109"/>
                  <a:ext cx="254000" cy="254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4" name="Oval 33"/>
                <p:cNvSpPr/>
                <p:nvPr/>
              </p:nvSpPr>
              <p:spPr>
                <a:xfrm>
                  <a:off x="1183921"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5" name="Oval 34"/>
                <p:cNvSpPr/>
                <p:nvPr/>
              </p:nvSpPr>
              <p:spPr>
                <a:xfrm>
                  <a:off x="1236887"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grpSp>
            <p:nvGrpSpPr>
              <p:cNvPr id="25" name="Group 24"/>
              <p:cNvGrpSpPr/>
              <p:nvPr/>
            </p:nvGrpSpPr>
            <p:grpSpPr>
              <a:xfrm rot="1358635" flipH="1">
                <a:off x="2558085" y="2982524"/>
                <a:ext cx="254000" cy="254000"/>
                <a:chOff x="1047591" y="3025109"/>
                <a:chExt cx="254000" cy="254000"/>
              </a:xfrm>
            </p:grpSpPr>
            <p:sp>
              <p:nvSpPr>
                <p:cNvPr id="30" name="Oval 29"/>
                <p:cNvSpPr/>
                <p:nvPr/>
              </p:nvSpPr>
              <p:spPr>
                <a:xfrm>
                  <a:off x="1047591" y="3025109"/>
                  <a:ext cx="254000" cy="254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1" name="Oval 30"/>
                <p:cNvSpPr/>
                <p:nvPr/>
              </p:nvSpPr>
              <p:spPr>
                <a:xfrm>
                  <a:off x="1183921"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2" name="Oval 31"/>
                <p:cNvSpPr/>
                <p:nvPr/>
              </p:nvSpPr>
              <p:spPr>
                <a:xfrm>
                  <a:off x="1236887"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grpSp>
            <p:nvGrpSpPr>
              <p:cNvPr id="26" name="Group 25"/>
              <p:cNvGrpSpPr/>
              <p:nvPr/>
            </p:nvGrpSpPr>
            <p:grpSpPr>
              <a:xfrm rot="280091" flipH="1">
                <a:off x="1836080" y="3980771"/>
                <a:ext cx="254000" cy="254000"/>
                <a:chOff x="1047591" y="3025109"/>
                <a:chExt cx="254000" cy="254000"/>
              </a:xfrm>
            </p:grpSpPr>
            <p:sp>
              <p:nvSpPr>
                <p:cNvPr id="27" name="Oval 26"/>
                <p:cNvSpPr/>
                <p:nvPr/>
              </p:nvSpPr>
              <p:spPr>
                <a:xfrm>
                  <a:off x="1047591" y="3025109"/>
                  <a:ext cx="254000" cy="254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8" name="Oval 27"/>
                <p:cNvSpPr/>
                <p:nvPr/>
              </p:nvSpPr>
              <p:spPr>
                <a:xfrm>
                  <a:off x="1183921"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9" name="Oval 28"/>
                <p:cNvSpPr/>
                <p:nvPr/>
              </p:nvSpPr>
              <p:spPr>
                <a:xfrm>
                  <a:off x="1236887"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grpSp>
        <p:sp>
          <p:nvSpPr>
            <p:cNvPr id="9" name="Lightning Bolt 8"/>
            <p:cNvSpPr/>
            <p:nvPr/>
          </p:nvSpPr>
          <p:spPr>
            <a:xfrm rot="998289">
              <a:off x="1638780" y="3584412"/>
              <a:ext cx="179774" cy="249410"/>
            </a:xfrm>
            <a:prstGeom prst="lightningBol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CCFFCC"/>
                </a:solidFill>
              </a:endParaRPr>
            </a:p>
          </p:txBody>
        </p:sp>
        <p:sp>
          <p:nvSpPr>
            <p:cNvPr id="10" name="Lightning Bolt 9"/>
            <p:cNvSpPr/>
            <p:nvPr/>
          </p:nvSpPr>
          <p:spPr>
            <a:xfrm flipH="1">
              <a:off x="1824459" y="3591799"/>
              <a:ext cx="179774" cy="249410"/>
            </a:xfrm>
            <a:prstGeom prst="lightningBol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CCFFCC"/>
                </a:solidFill>
              </a:endParaRPr>
            </a:p>
          </p:txBody>
        </p:sp>
        <p:sp>
          <p:nvSpPr>
            <p:cNvPr id="11" name="Lightning Bolt 10"/>
            <p:cNvSpPr/>
            <p:nvPr/>
          </p:nvSpPr>
          <p:spPr>
            <a:xfrm rot="20658630">
              <a:off x="639042" y="2496477"/>
              <a:ext cx="168196" cy="233347"/>
            </a:xfrm>
            <a:prstGeom prst="lightningBol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CCFFCC"/>
                </a:solidFill>
              </a:endParaRPr>
            </a:p>
          </p:txBody>
        </p:sp>
        <p:sp>
          <p:nvSpPr>
            <p:cNvPr id="12" name="Lightning Bolt 11"/>
            <p:cNvSpPr/>
            <p:nvPr/>
          </p:nvSpPr>
          <p:spPr>
            <a:xfrm rot="19446902" flipH="1">
              <a:off x="786540" y="2441274"/>
              <a:ext cx="168196" cy="233347"/>
            </a:xfrm>
            <a:prstGeom prst="lightningBol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CCFFCC"/>
                </a:solidFill>
              </a:endParaRPr>
            </a:p>
          </p:txBody>
        </p:sp>
      </p:grpSp>
      <p:sp>
        <p:nvSpPr>
          <p:cNvPr id="68" name="Title 1"/>
          <p:cNvSpPr txBox="1">
            <a:spLocks/>
          </p:cNvSpPr>
          <p:nvPr/>
        </p:nvSpPr>
        <p:spPr bwMode="auto">
          <a:xfrm>
            <a:off x="-7030" y="5772409"/>
            <a:ext cx="8953996" cy="1085591"/>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b="1" kern="1200">
                <a:solidFill>
                  <a:schemeClr val="tx1"/>
                </a:solidFill>
                <a:latin typeface="Helvetica"/>
                <a:ea typeface="ＭＳ Ｐゴシック" charset="0"/>
                <a:cs typeface="ＭＳ Ｐゴシック" charset="0"/>
              </a:defRPr>
            </a:lvl1pPr>
            <a:lvl2pPr algn="ctr" defTabSz="457200" rtl="0" eaLnBrk="0" fontAlgn="base" hangingPunct="0">
              <a:spcBef>
                <a:spcPct val="0"/>
              </a:spcBef>
              <a:spcAft>
                <a:spcPct val="0"/>
              </a:spcAft>
              <a:defRPr sz="4400" b="1">
                <a:solidFill>
                  <a:schemeClr val="tx1"/>
                </a:solidFill>
                <a:latin typeface="Helvetica" charset="0"/>
                <a:ea typeface="ＭＳ Ｐゴシック" charset="0"/>
                <a:cs typeface="ＭＳ Ｐゴシック" charset="0"/>
              </a:defRPr>
            </a:lvl2pPr>
            <a:lvl3pPr algn="ctr" defTabSz="457200" rtl="0" eaLnBrk="0" fontAlgn="base" hangingPunct="0">
              <a:spcBef>
                <a:spcPct val="0"/>
              </a:spcBef>
              <a:spcAft>
                <a:spcPct val="0"/>
              </a:spcAft>
              <a:defRPr sz="4400" b="1">
                <a:solidFill>
                  <a:schemeClr val="tx1"/>
                </a:solidFill>
                <a:latin typeface="Helvetica" charset="0"/>
                <a:ea typeface="ＭＳ Ｐゴシック" charset="0"/>
                <a:cs typeface="ＭＳ Ｐゴシック" charset="0"/>
              </a:defRPr>
            </a:lvl3pPr>
            <a:lvl4pPr algn="ctr" defTabSz="457200" rtl="0" eaLnBrk="0" fontAlgn="base" hangingPunct="0">
              <a:spcBef>
                <a:spcPct val="0"/>
              </a:spcBef>
              <a:spcAft>
                <a:spcPct val="0"/>
              </a:spcAft>
              <a:defRPr sz="4400" b="1">
                <a:solidFill>
                  <a:schemeClr val="tx1"/>
                </a:solidFill>
                <a:latin typeface="Helvetica" charset="0"/>
                <a:ea typeface="ＭＳ Ｐゴシック" charset="0"/>
                <a:cs typeface="ＭＳ Ｐゴシック" charset="0"/>
              </a:defRPr>
            </a:lvl4pPr>
            <a:lvl5pPr algn="ctr" defTabSz="457200" rtl="0" eaLnBrk="0" fontAlgn="base" hangingPunct="0">
              <a:spcBef>
                <a:spcPct val="0"/>
              </a:spcBef>
              <a:spcAft>
                <a:spcPct val="0"/>
              </a:spcAft>
              <a:defRPr sz="4400" b="1">
                <a:solidFill>
                  <a:schemeClr val="tx1"/>
                </a:solidFill>
                <a:latin typeface="Helvetica" charset="0"/>
                <a:ea typeface="ＭＳ Ｐゴシック" charset="0"/>
                <a:cs typeface="ＭＳ Ｐゴシック" charset="0"/>
              </a:defRPr>
            </a:lvl5pPr>
            <a:lvl6pPr marL="457200" algn="ctr" defTabSz="457200" rtl="0" fontAlgn="base">
              <a:spcBef>
                <a:spcPct val="0"/>
              </a:spcBef>
              <a:spcAft>
                <a:spcPct val="0"/>
              </a:spcAft>
              <a:defRPr sz="4400" b="1">
                <a:solidFill>
                  <a:schemeClr val="tx1"/>
                </a:solidFill>
                <a:latin typeface="Helvetica" charset="0"/>
                <a:ea typeface="ＭＳ Ｐゴシック" charset="0"/>
                <a:cs typeface="ＭＳ Ｐゴシック" charset="0"/>
              </a:defRPr>
            </a:lvl6pPr>
            <a:lvl7pPr marL="914400" algn="ctr" defTabSz="457200" rtl="0" fontAlgn="base">
              <a:spcBef>
                <a:spcPct val="0"/>
              </a:spcBef>
              <a:spcAft>
                <a:spcPct val="0"/>
              </a:spcAft>
              <a:defRPr sz="4400" b="1">
                <a:solidFill>
                  <a:schemeClr val="tx1"/>
                </a:solidFill>
                <a:latin typeface="Helvetica" charset="0"/>
                <a:ea typeface="ＭＳ Ｐゴシック" charset="0"/>
                <a:cs typeface="ＭＳ Ｐゴシック" charset="0"/>
              </a:defRPr>
            </a:lvl7pPr>
            <a:lvl8pPr marL="1371600" algn="ctr" defTabSz="457200" rtl="0" fontAlgn="base">
              <a:spcBef>
                <a:spcPct val="0"/>
              </a:spcBef>
              <a:spcAft>
                <a:spcPct val="0"/>
              </a:spcAft>
              <a:defRPr sz="4400" b="1">
                <a:solidFill>
                  <a:schemeClr val="tx1"/>
                </a:solidFill>
                <a:latin typeface="Helvetica" charset="0"/>
                <a:ea typeface="ＭＳ Ｐゴシック" charset="0"/>
                <a:cs typeface="ＭＳ Ｐゴシック" charset="0"/>
              </a:defRPr>
            </a:lvl8pPr>
            <a:lvl9pPr marL="1828800" algn="ctr" defTabSz="457200" rtl="0" fontAlgn="base">
              <a:spcBef>
                <a:spcPct val="0"/>
              </a:spcBef>
              <a:spcAft>
                <a:spcPct val="0"/>
              </a:spcAft>
              <a:defRPr sz="4400" b="1">
                <a:solidFill>
                  <a:schemeClr val="tx1"/>
                </a:solidFill>
                <a:latin typeface="Helvetica" charset="0"/>
                <a:ea typeface="ＭＳ Ｐゴシック" charset="0"/>
                <a:cs typeface="ＭＳ Ｐゴシック" charset="0"/>
              </a:defRPr>
            </a:lvl9pPr>
          </a:lstStyle>
          <a:p>
            <a:pPr algn="r" eaLnBrk="1" hangingPunct="1"/>
            <a:r>
              <a:rPr lang="en-US" sz="1800" b="0" dirty="0">
                <a:solidFill>
                  <a:schemeClr val="accent6">
                    <a:lumMod val="20000"/>
                    <a:lumOff val="80000"/>
                  </a:schemeClr>
                </a:solidFill>
                <a:latin typeface="Gill Sans" charset="0"/>
                <a:ea typeface="Gill Sans" charset="0"/>
                <a:cs typeface="Gill Sans" charset="0"/>
              </a:rPr>
              <a:t>This lecture written by Dr. </a:t>
            </a:r>
            <a:r>
              <a:rPr lang="en-US" sz="1800" b="0" dirty="0" err="1">
                <a:solidFill>
                  <a:schemeClr val="accent6">
                    <a:lumMod val="20000"/>
                    <a:lumOff val="80000"/>
                  </a:schemeClr>
                </a:solidFill>
                <a:latin typeface="Gill Sans" charset="0"/>
                <a:ea typeface="Gill Sans" charset="0"/>
                <a:cs typeface="Gill Sans" charset="0"/>
              </a:rPr>
              <a:t>Fulvio</a:t>
            </a:r>
            <a:r>
              <a:rPr lang="en-US" sz="1800" b="0" dirty="0">
                <a:solidFill>
                  <a:schemeClr val="accent6">
                    <a:lumMod val="20000"/>
                    <a:lumOff val="80000"/>
                  </a:schemeClr>
                </a:solidFill>
                <a:latin typeface="Gill Sans" charset="0"/>
                <a:ea typeface="Gill Sans" charset="0"/>
                <a:cs typeface="Gill Sans" charset="0"/>
              </a:rPr>
              <a:t> </a:t>
            </a:r>
            <a:r>
              <a:rPr lang="en-US" sz="1800" b="0" dirty="0" err="1">
                <a:solidFill>
                  <a:schemeClr val="accent6">
                    <a:lumMod val="20000"/>
                    <a:lumOff val="80000"/>
                  </a:schemeClr>
                </a:solidFill>
                <a:latin typeface="Gill Sans" charset="0"/>
                <a:ea typeface="Gill Sans" charset="0"/>
                <a:cs typeface="Gill Sans" charset="0"/>
              </a:rPr>
              <a:t>Lopane</a:t>
            </a:r>
            <a:endParaRPr lang="en-US" sz="1800" b="0" dirty="0">
              <a:solidFill>
                <a:schemeClr val="accent6">
                  <a:lumMod val="20000"/>
                  <a:lumOff val="80000"/>
                </a:schemeClr>
              </a:solidFill>
              <a:latin typeface="Gill Sans" charset="0"/>
              <a:ea typeface="Gill Sans" charset="0"/>
              <a:cs typeface="Gill Sans" charset="0"/>
            </a:endParaRPr>
          </a:p>
        </p:txBody>
      </p:sp>
    </p:spTree>
    <p:extLst>
      <p:ext uri="{BB962C8B-B14F-4D97-AF65-F5344CB8AC3E}">
        <p14:creationId xmlns:p14="http://schemas.microsoft.com/office/powerpoint/2010/main" val="74730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ttangolo arrotondato 67"/>
          <p:cNvSpPr/>
          <p:nvPr/>
        </p:nvSpPr>
        <p:spPr>
          <a:xfrm>
            <a:off x="4225249" y="2970430"/>
            <a:ext cx="2131679" cy="3630395"/>
          </a:xfrm>
          <a:prstGeom prst="roundRect">
            <a:avLst/>
          </a:prstGeom>
          <a:solidFill>
            <a:srgbClr val="FDEADA">
              <a:alpha val="40000"/>
            </a:srgbClr>
          </a:solid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6" name="Rettangolo arrotondato 65"/>
          <p:cNvSpPr/>
          <p:nvPr/>
        </p:nvSpPr>
        <p:spPr>
          <a:xfrm>
            <a:off x="400050" y="1581149"/>
            <a:ext cx="3524250" cy="1487206"/>
          </a:xfrm>
          <a:prstGeom prst="roundRect">
            <a:avLst/>
          </a:prstGeom>
          <a:solidFill>
            <a:srgbClr val="FDEADA">
              <a:alpha val="40000"/>
            </a:srgbClr>
          </a:solidFill>
          <a:ln w="28575">
            <a:solidFill>
              <a:srgbClr val="FDEADA"/>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 name="Title 1"/>
          <p:cNvSpPr>
            <a:spLocks noGrp="1"/>
          </p:cNvSpPr>
          <p:nvPr>
            <p:ph type="ctrTitle"/>
          </p:nvPr>
        </p:nvSpPr>
        <p:spPr>
          <a:xfrm>
            <a:off x="0" y="-1"/>
            <a:ext cx="9144000" cy="1943101"/>
          </a:xfrm>
        </p:spPr>
        <p:txBody>
          <a:bodyPr/>
          <a:lstStyle/>
          <a:p>
            <a:pPr eaLnBrk="1" hangingPunct="1"/>
            <a:r>
              <a:rPr lang="en-US" sz="4800" b="0" dirty="0">
                <a:solidFill>
                  <a:srgbClr val="FFB74E"/>
                </a:solidFill>
                <a:latin typeface="Gill Sans" charset="0"/>
                <a:ea typeface="Gill Sans" charset="0"/>
                <a:cs typeface="Gill Sans" charset="0"/>
              </a:rPr>
              <a:t>Model Development and Analysis</a:t>
            </a:r>
          </a:p>
        </p:txBody>
      </p:sp>
      <p:grpSp>
        <p:nvGrpSpPr>
          <p:cNvPr id="7" name="Gruppo 6"/>
          <p:cNvGrpSpPr/>
          <p:nvPr/>
        </p:nvGrpSpPr>
        <p:grpSpPr>
          <a:xfrm>
            <a:off x="514349" y="1808381"/>
            <a:ext cx="1390652" cy="742950"/>
            <a:chOff x="514348" y="1808381"/>
            <a:chExt cx="1724025" cy="742950"/>
          </a:xfrm>
        </p:grpSpPr>
        <p:sp>
          <p:nvSpPr>
            <p:cNvPr id="2" name="Rettangolo arrotondato 1"/>
            <p:cNvSpPr/>
            <p:nvPr/>
          </p:nvSpPr>
          <p:spPr>
            <a:xfrm>
              <a:off x="514348" y="1808381"/>
              <a:ext cx="1724025" cy="742950"/>
            </a:xfrm>
            <a:prstGeom prst="roundRect">
              <a:avLst/>
            </a:prstGeom>
            <a:solidFill>
              <a:schemeClr val="bg1"/>
            </a:solidFill>
            <a:ln w="38100">
              <a:solidFill>
                <a:srgbClr val="FFB74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ttangolo 5"/>
            <p:cNvSpPr/>
            <p:nvPr/>
          </p:nvSpPr>
          <p:spPr>
            <a:xfrm>
              <a:off x="628647" y="1856690"/>
              <a:ext cx="1495425" cy="646331"/>
            </a:xfrm>
            <a:prstGeom prst="rect">
              <a:avLst/>
            </a:prstGeom>
          </p:spPr>
          <p:txBody>
            <a:bodyPr wrap="square">
              <a:spAutoFit/>
            </a:bodyPr>
            <a:lstStyle/>
            <a:p>
              <a:pPr algn="ctr"/>
              <a:r>
                <a:rPr lang="en-US" dirty="0">
                  <a:solidFill>
                    <a:schemeClr val="accent6">
                      <a:lumMod val="20000"/>
                      <a:lumOff val="80000"/>
                    </a:schemeClr>
                  </a:solidFill>
                  <a:latin typeface="Gill Sans" charset="0"/>
                  <a:ea typeface="Gill Sans" charset="0"/>
                  <a:cs typeface="Gill Sans" charset="0"/>
                </a:rPr>
                <a:t>Preparing to Model</a:t>
              </a:r>
              <a:endParaRPr lang="en-GB" dirty="0"/>
            </a:p>
          </p:txBody>
        </p:sp>
      </p:grpSp>
      <p:grpSp>
        <p:nvGrpSpPr>
          <p:cNvPr id="8" name="Gruppo 7"/>
          <p:cNvGrpSpPr/>
          <p:nvPr/>
        </p:nvGrpSpPr>
        <p:grpSpPr>
          <a:xfrm>
            <a:off x="2419349" y="1808381"/>
            <a:ext cx="1390652" cy="742950"/>
            <a:chOff x="514348" y="1808381"/>
            <a:chExt cx="1724025" cy="742950"/>
          </a:xfrm>
        </p:grpSpPr>
        <p:sp>
          <p:nvSpPr>
            <p:cNvPr id="9" name="Rettangolo arrotondato 8"/>
            <p:cNvSpPr/>
            <p:nvPr/>
          </p:nvSpPr>
          <p:spPr>
            <a:xfrm>
              <a:off x="514348" y="1808381"/>
              <a:ext cx="1724025" cy="742950"/>
            </a:xfrm>
            <a:prstGeom prst="roundRect">
              <a:avLst/>
            </a:prstGeom>
            <a:solidFill>
              <a:schemeClr val="bg1"/>
            </a:solidFill>
            <a:ln w="38100">
              <a:solidFill>
                <a:srgbClr val="FFB74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Rettangolo 9"/>
            <p:cNvSpPr/>
            <p:nvPr/>
          </p:nvSpPr>
          <p:spPr>
            <a:xfrm>
              <a:off x="628648" y="1995189"/>
              <a:ext cx="1495425" cy="369332"/>
            </a:xfrm>
            <a:prstGeom prst="rect">
              <a:avLst/>
            </a:prstGeom>
          </p:spPr>
          <p:txBody>
            <a:bodyPr wrap="square">
              <a:spAutoFit/>
            </a:bodyPr>
            <a:lstStyle/>
            <a:p>
              <a:pPr algn="ctr"/>
              <a:r>
                <a:rPr lang="en-US" dirty="0">
                  <a:solidFill>
                    <a:schemeClr val="accent6">
                      <a:lumMod val="20000"/>
                      <a:lumOff val="80000"/>
                    </a:schemeClr>
                  </a:solidFill>
                  <a:latin typeface="Gill Sans" charset="0"/>
                  <a:ea typeface="Gill Sans" charset="0"/>
                  <a:cs typeface="Gill Sans" charset="0"/>
                </a:rPr>
                <a:t>Design</a:t>
              </a:r>
              <a:endParaRPr lang="en-GB" dirty="0"/>
            </a:p>
          </p:txBody>
        </p:sp>
      </p:grpSp>
      <p:cxnSp>
        <p:nvCxnSpPr>
          <p:cNvPr id="12" name="Connettore 2 11"/>
          <p:cNvCxnSpPr>
            <a:stCxn id="2" idx="3"/>
            <a:endCxn id="9" idx="1"/>
          </p:cNvCxnSpPr>
          <p:nvPr/>
        </p:nvCxnSpPr>
        <p:spPr>
          <a:xfrm>
            <a:off x="1905001" y="2179856"/>
            <a:ext cx="514348" cy="0"/>
          </a:xfrm>
          <a:prstGeom prst="straightConnector1">
            <a:avLst/>
          </a:prstGeom>
          <a:ln w="38100">
            <a:solidFill>
              <a:srgbClr val="FFB74E"/>
            </a:solidFill>
            <a:tailEnd type="triangle"/>
          </a:ln>
        </p:spPr>
        <p:style>
          <a:lnRef idx="2">
            <a:schemeClr val="accent1"/>
          </a:lnRef>
          <a:fillRef idx="0">
            <a:schemeClr val="accent1"/>
          </a:fillRef>
          <a:effectRef idx="1">
            <a:schemeClr val="accent1"/>
          </a:effectRef>
          <a:fontRef idx="minor">
            <a:schemeClr val="tx1"/>
          </a:fontRef>
        </p:style>
      </p:cxnSp>
      <p:grpSp>
        <p:nvGrpSpPr>
          <p:cNvPr id="13" name="Gruppo 12"/>
          <p:cNvGrpSpPr/>
          <p:nvPr/>
        </p:nvGrpSpPr>
        <p:grpSpPr>
          <a:xfrm>
            <a:off x="4296175" y="1808381"/>
            <a:ext cx="1772776" cy="742950"/>
            <a:chOff x="529041" y="1808381"/>
            <a:chExt cx="2197753" cy="742950"/>
          </a:xfrm>
        </p:grpSpPr>
        <p:sp>
          <p:nvSpPr>
            <p:cNvPr id="14" name="Rettangolo arrotondato 13"/>
            <p:cNvSpPr/>
            <p:nvPr/>
          </p:nvSpPr>
          <p:spPr>
            <a:xfrm>
              <a:off x="563969" y="1808381"/>
              <a:ext cx="2127896" cy="742950"/>
            </a:xfrm>
            <a:prstGeom prst="roundRect">
              <a:avLst/>
            </a:prstGeom>
            <a:solidFill>
              <a:schemeClr val="bg1"/>
            </a:solidFill>
            <a:ln w="38100">
              <a:solidFill>
                <a:srgbClr val="FFB74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 name="Rettangolo 14"/>
            <p:cNvSpPr/>
            <p:nvPr/>
          </p:nvSpPr>
          <p:spPr>
            <a:xfrm>
              <a:off x="529041" y="1856690"/>
              <a:ext cx="2197753" cy="646331"/>
            </a:xfrm>
            <a:prstGeom prst="rect">
              <a:avLst/>
            </a:prstGeom>
          </p:spPr>
          <p:txBody>
            <a:bodyPr wrap="square">
              <a:spAutoFit/>
            </a:bodyPr>
            <a:lstStyle/>
            <a:p>
              <a:pPr algn="ctr"/>
              <a:r>
                <a:rPr lang="en-US" dirty="0">
                  <a:solidFill>
                    <a:schemeClr val="accent6">
                      <a:lumMod val="20000"/>
                      <a:lumOff val="80000"/>
                    </a:schemeClr>
                  </a:solidFill>
                  <a:latin typeface="Gill Sans" charset="0"/>
                  <a:ea typeface="Gill Sans" charset="0"/>
                  <a:cs typeface="Gill Sans" charset="0"/>
                </a:rPr>
                <a:t>Model Implementation</a:t>
              </a:r>
              <a:endParaRPr lang="en-GB" dirty="0"/>
            </a:p>
          </p:txBody>
        </p:sp>
      </p:grpSp>
      <p:cxnSp>
        <p:nvCxnSpPr>
          <p:cNvPr id="16" name="Connettore 2 15"/>
          <p:cNvCxnSpPr>
            <a:stCxn id="27" idx="1"/>
          </p:cNvCxnSpPr>
          <p:nvPr/>
        </p:nvCxnSpPr>
        <p:spPr>
          <a:xfrm flipH="1">
            <a:off x="3135886" y="4787498"/>
            <a:ext cx="1352311" cy="0"/>
          </a:xfrm>
          <a:prstGeom prst="straightConnector1">
            <a:avLst/>
          </a:prstGeom>
          <a:ln w="38100">
            <a:solidFill>
              <a:srgbClr val="FFB74E"/>
            </a:solidFill>
            <a:tailEnd type="triangle"/>
          </a:ln>
        </p:spPr>
        <p:style>
          <a:lnRef idx="2">
            <a:schemeClr val="accent1"/>
          </a:lnRef>
          <a:fillRef idx="0">
            <a:schemeClr val="accent1"/>
          </a:fillRef>
          <a:effectRef idx="1">
            <a:schemeClr val="accent1"/>
          </a:effectRef>
          <a:fontRef idx="minor">
            <a:schemeClr val="tx1"/>
          </a:fontRef>
        </p:style>
      </p:cxnSp>
      <p:grpSp>
        <p:nvGrpSpPr>
          <p:cNvPr id="21" name="Gruppo 20"/>
          <p:cNvGrpSpPr/>
          <p:nvPr/>
        </p:nvGrpSpPr>
        <p:grpSpPr>
          <a:xfrm>
            <a:off x="4479074" y="3106103"/>
            <a:ext cx="1406975" cy="742950"/>
            <a:chOff x="504229" y="1808381"/>
            <a:chExt cx="1744261" cy="742950"/>
          </a:xfrm>
        </p:grpSpPr>
        <p:sp>
          <p:nvSpPr>
            <p:cNvPr id="22" name="Rettangolo arrotondato 21"/>
            <p:cNvSpPr/>
            <p:nvPr/>
          </p:nvSpPr>
          <p:spPr>
            <a:xfrm>
              <a:off x="514348" y="1808381"/>
              <a:ext cx="1724025" cy="742950"/>
            </a:xfrm>
            <a:prstGeom prst="roundRect">
              <a:avLst/>
            </a:prstGeom>
            <a:solidFill>
              <a:schemeClr val="bg1"/>
            </a:solidFill>
            <a:ln w="38100">
              <a:solidFill>
                <a:srgbClr val="FFB74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Rettangolo 22"/>
            <p:cNvSpPr/>
            <p:nvPr/>
          </p:nvSpPr>
          <p:spPr>
            <a:xfrm>
              <a:off x="504229" y="1995189"/>
              <a:ext cx="1744261" cy="369332"/>
            </a:xfrm>
            <a:prstGeom prst="rect">
              <a:avLst/>
            </a:prstGeom>
          </p:spPr>
          <p:txBody>
            <a:bodyPr wrap="square">
              <a:spAutoFit/>
            </a:bodyPr>
            <a:lstStyle/>
            <a:p>
              <a:pPr algn="ctr"/>
              <a:r>
                <a:rPr lang="en-US" dirty="0">
                  <a:solidFill>
                    <a:schemeClr val="accent6">
                      <a:lumMod val="20000"/>
                      <a:lumOff val="80000"/>
                    </a:schemeClr>
                  </a:solidFill>
                  <a:latin typeface="Gill Sans" charset="0"/>
                  <a:ea typeface="Gill Sans" charset="0"/>
                  <a:cs typeface="Gill Sans" charset="0"/>
                </a:rPr>
                <a:t>Verification</a:t>
              </a:r>
              <a:endParaRPr lang="en-GB" dirty="0"/>
            </a:p>
          </p:txBody>
        </p:sp>
      </p:grpSp>
      <p:cxnSp>
        <p:nvCxnSpPr>
          <p:cNvPr id="24" name="Connettore 2 23"/>
          <p:cNvCxnSpPr>
            <a:stCxn id="14" idx="2"/>
            <a:endCxn id="22" idx="0"/>
          </p:cNvCxnSpPr>
          <p:nvPr/>
        </p:nvCxnSpPr>
        <p:spPr>
          <a:xfrm flipH="1">
            <a:off x="5182562" y="2551331"/>
            <a:ext cx="1" cy="554772"/>
          </a:xfrm>
          <a:prstGeom prst="straightConnector1">
            <a:avLst/>
          </a:prstGeom>
          <a:ln w="38100">
            <a:solidFill>
              <a:srgbClr val="FFB74E"/>
            </a:solidFill>
            <a:tailEnd type="triangle"/>
          </a:ln>
        </p:spPr>
        <p:style>
          <a:lnRef idx="2">
            <a:schemeClr val="accent1"/>
          </a:lnRef>
          <a:fillRef idx="0">
            <a:schemeClr val="accent1"/>
          </a:fillRef>
          <a:effectRef idx="1">
            <a:schemeClr val="accent1"/>
          </a:effectRef>
          <a:fontRef idx="minor">
            <a:schemeClr val="tx1"/>
          </a:fontRef>
        </p:style>
      </p:cxnSp>
      <p:grpSp>
        <p:nvGrpSpPr>
          <p:cNvPr id="26" name="Gruppo 25"/>
          <p:cNvGrpSpPr/>
          <p:nvPr/>
        </p:nvGrpSpPr>
        <p:grpSpPr>
          <a:xfrm>
            <a:off x="4480035" y="4416023"/>
            <a:ext cx="1406975" cy="742950"/>
            <a:chOff x="504229" y="1808381"/>
            <a:chExt cx="1744261" cy="742950"/>
          </a:xfrm>
        </p:grpSpPr>
        <p:sp>
          <p:nvSpPr>
            <p:cNvPr id="27" name="Rettangolo arrotondato 26"/>
            <p:cNvSpPr/>
            <p:nvPr/>
          </p:nvSpPr>
          <p:spPr>
            <a:xfrm>
              <a:off x="514348" y="1808381"/>
              <a:ext cx="1724025" cy="742950"/>
            </a:xfrm>
            <a:prstGeom prst="roundRect">
              <a:avLst/>
            </a:prstGeom>
            <a:solidFill>
              <a:schemeClr val="bg1"/>
            </a:solidFill>
            <a:ln w="38100">
              <a:solidFill>
                <a:srgbClr val="FFB74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8" name="Rettangolo 27"/>
            <p:cNvSpPr/>
            <p:nvPr/>
          </p:nvSpPr>
          <p:spPr>
            <a:xfrm>
              <a:off x="504229" y="1995189"/>
              <a:ext cx="1744261" cy="369332"/>
            </a:xfrm>
            <a:prstGeom prst="rect">
              <a:avLst/>
            </a:prstGeom>
          </p:spPr>
          <p:txBody>
            <a:bodyPr wrap="square">
              <a:spAutoFit/>
            </a:bodyPr>
            <a:lstStyle/>
            <a:p>
              <a:pPr algn="ctr"/>
              <a:r>
                <a:rPr lang="en-US" dirty="0">
                  <a:solidFill>
                    <a:schemeClr val="accent6">
                      <a:lumMod val="20000"/>
                      <a:lumOff val="80000"/>
                    </a:schemeClr>
                  </a:solidFill>
                  <a:latin typeface="Gill Sans" charset="0"/>
                  <a:ea typeface="Gill Sans" charset="0"/>
                  <a:cs typeface="Gill Sans" charset="0"/>
                </a:rPr>
                <a:t>Calibration</a:t>
              </a:r>
              <a:endParaRPr lang="en-GB" dirty="0"/>
            </a:p>
          </p:txBody>
        </p:sp>
      </p:grpSp>
      <p:cxnSp>
        <p:nvCxnSpPr>
          <p:cNvPr id="34" name="Connettore 2 33"/>
          <p:cNvCxnSpPr>
            <a:stCxn id="22" idx="2"/>
            <a:endCxn id="27" idx="0"/>
          </p:cNvCxnSpPr>
          <p:nvPr/>
        </p:nvCxnSpPr>
        <p:spPr>
          <a:xfrm>
            <a:off x="5182562" y="3849053"/>
            <a:ext cx="961" cy="566970"/>
          </a:xfrm>
          <a:prstGeom prst="straightConnector1">
            <a:avLst/>
          </a:prstGeom>
          <a:ln w="38100">
            <a:solidFill>
              <a:srgbClr val="FFB74E"/>
            </a:solidFill>
            <a:tailEnd type="triangle"/>
          </a:ln>
        </p:spPr>
        <p:style>
          <a:lnRef idx="2">
            <a:schemeClr val="accent1"/>
          </a:lnRef>
          <a:fillRef idx="0">
            <a:schemeClr val="accent1"/>
          </a:fillRef>
          <a:effectRef idx="1">
            <a:schemeClr val="accent1"/>
          </a:effectRef>
          <a:fontRef idx="minor">
            <a:schemeClr val="tx1"/>
          </a:fontRef>
        </p:style>
      </p:cxnSp>
      <p:cxnSp>
        <p:nvCxnSpPr>
          <p:cNvPr id="38" name="Connettore 4 37"/>
          <p:cNvCxnSpPr>
            <a:stCxn id="23" idx="3"/>
            <a:endCxn id="15" idx="3"/>
          </p:cNvCxnSpPr>
          <p:nvPr/>
        </p:nvCxnSpPr>
        <p:spPr>
          <a:xfrm flipV="1">
            <a:off x="5886049" y="2179856"/>
            <a:ext cx="182902" cy="1297721"/>
          </a:xfrm>
          <a:prstGeom prst="bentConnector3">
            <a:avLst>
              <a:gd name="adj1" fmla="val 428086"/>
            </a:avLst>
          </a:prstGeom>
          <a:ln w="38100">
            <a:solidFill>
              <a:srgbClr val="FFB74E"/>
            </a:solidFill>
            <a:tailEnd type="triangle"/>
          </a:ln>
        </p:spPr>
        <p:style>
          <a:lnRef idx="2">
            <a:schemeClr val="accent1"/>
          </a:lnRef>
          <a:fillRef idx="0">
            <a:schemeClr val="accent1"/>
          </a:fillRef>
          <a:effectRef idx="1">
            <a:schemeClr val="accent1"/>
          </a:effectRef>
          <a:fontRef idx="minor">
            <a:schemeClr val="tx1"/>
          </a:fontRef>
        </p:style>
      </p:cxnSp>
      <p:grpSp>
        <p:nvGrpSpPr>
          <p:cNvPr id="40" name="Gruppo 39"/>
          <p:cNvGrpSpPr/>
          <p:nvPr/>
        </p:nvGrpSpPr>
        <p:grpSpPr>
          <a:xfrm>
            <a:off x="4480035" y="5692373"/>
            <a:ext cx="1406975" cy="742950"/>
            <a:chOff x="504229" y="1808381"/>
            <a:chExt cx="1744261" cy="742950"/>
          </a:xfrm>
        </p:grpSpPr>
        <p:sp>
          <p:nvSpPr>
            <p:cNvPr id="41" name="Rettangolo arrotondato 40"/>
            <p:cNvSpPr/>
            <p:nvPr/>
          </p:nvSpPr>
          <p:spPr>
            <a:xfrm>
              <a:off x="514348" y="1808381"/>
              <a:ext cx="1724025" cy="742950"/>
            </a:xfrm>
            <a:prstGeom prst="roundRect">
              <a:avLst/>
            </a:prstGeom>
            <a:solidFill>
              <a:schemeClr val="bg1"/>
            </a:solidFill>
            <a:ln w="38100">
              <a:solidFill>
                <a:srgbClr val="FFB74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2" name="Rettangolo 41"/>
            <p:cNvSpPr/>
            <p:nvPr/>
          </p:nvSpPr>
          <p:spPr>
            <a:xfrm>
              <a:off x="504229" y="1995189"/>
              <a:ext cx="1744261" cy="369332"/>
            </a:xfrm>
            <a:prstGeom prst="rect">
              <a:avLst/>
            </a:prstGeom>
          </p:spPr>
          <p:txBody>
            <a:bodyPr wrap="square">
              <a:spAutoFit/>
            </a:bodyPr>
            <a:lstStyle/>
            <a:p>
              <a:pPr algn="ctr"/>
              <a:r>
                <a:rPr lang="en-US" dirty="0">
                  <a:solidFill>
                    <a:schemeClr val="accent6">
                      <a:lumMod val="20000"/>
                      <a:lumOff val="80000"/>
                    </a:schemeClr>
                  </a:solidFill>
                  <a:latin typeface="Gill Sans" charset="0"/>
                  <a:ea typeface="Gill Sans" charset="0"/>
                  <a:cs typeface="Gill Sans" charset="0"/>
                </a:rPr>
                <a:t>Validation</a:t>
              </a:r>
              <a:endParaRPr lang="en-GB" dirty="0"/>
            </a:p>
          </p:txBody>
        </p:sp>
      </p:grpSp>
      <p:cxnSp>
        <p:nvCxnSpPr>
          <p:cNvPr id="43" name="Connettore 2 42"/>
          <p:cNvCxnSpPr>
            <a:stCxn id="27" idx="2"/>
            <a:endCxn id="41" idx="0"/>
          </p:cNvCxnSpPr>
          <p:nvPr/>
        </p:nvCxnSpPr>
        <p:spPr>
          <a:xfrm>
            <a:off x="5183523" y="5158973"/>
            <a:ext cx="0" cy="533400"/>
          </a:xfrm>
          <a:prstGeom prst="straightConnector1">
            <a:avLst/>
          </a:prstGeom>
          <a:ln w="38100">
            <a:solidFill>
              <a:srgbClr val="FFB74E"/>
            </a:solidFill>
            <a:tailEnd type="triangle"/>
          </a:ln>
        </p:spPr>
        <p:style>
          <a:lnRef idx="2">
            <a:schemeClr val="accent1"/>
          </a:lnRef>
          <a:fillRef idx="0">
            <a:schemeClr val="accent1"/>
          </a:fillRef>
          <a:effectRef idx="1">
            <a:schemeClr val="accent1"/>
          </a:effectRef>
          <a:fontRef idx="minor">
            <a:schemeClr val="tx1"/>
          </a:fontRef>
        </p:style>
      </p:cxnSp>
      <p:cxnSp>
        <p:nvCxnSpPr>
          <p:cNvPr id="47" name="Connettore 4 46"/>
          <p:cNvCxnSpPr>
            <a:stCxn id="41" idx="1"/>
            <a:endCxn id="9" idx="2"/>
          </p:cNvCxnSpPr>
          <p:nvPr/>
        </p:nvCxnSpPr>
        <p:spPr>
          <a:xfrm rot="10800000">
            <a:off x="3114675" y="2551332"/>
            <a:ext cx="1373522" cy="3512517"/>
          </a:xfrm>
          <a:prstGeom prst="bentConnector2">
            <a:avLst/>
          </a:prstGeom>
          <a:ln w="38100">
            <a:solidFill>
              <a:srgbClr val="FFB74E"/>
            </a:solidFill>
            <a:tailEnd type="triangle"/>
          </a:ln>
        </p:spPr>
        <p:style>
          <a:lnRef idx="2">
            <a:schemeClr val="accent1"/>
          </a:lnRef>
          <a:fillRef idx="0">
            <a:schemeClr val="accent1"/>
          </a:fillRef>
          <a:effectRef idx="1">
            <a:schemeClr val="accent1"/>
          </a:effectRef>
          <a:fontRef idx="minor">
            <a:schemeClr val="tx1"/>
          </a:fontRef>
        </p:style>
      </p:cxnSp>
      <p:cxnSp>
        <p:nvCxnSpPr>
          <p:cNvPr id="50" name="Connettore 2 49"/>
          <p:cNvCxnSpPr>
            <a:stCxn id="9" idx="3"/>
            <a:endCxn id="15" idx="1"/>
          </p:cNvCxnSpPr>
          <p:nvPr/>
        </p:nvCxnSpPr>
        <p:spPr>
          <a:xfrm>
            <a:off x="3810001" y="2179856"/>
            <a:ext cx="486174" cy="0"/>
          </a:xfrm>
          <a:prstGeom prst="straightConnector1">
            <a:avLst/>
          </a:prstGeom>
          <a:ln w="38100">
            <a:solidFill>
              <a:srgbClr val="FFB74E"/>
            </a:solidFill>
            <a:tailEnd type="triangle"/>
          </a:ln>
        </p:spPr>
        <p:style>
          <a:lnRef idx="2">
            <a:schemeClr val="accent1"/>
          </a:lnRef>
          <a:fillRef idx="0">
            <a:schemeClr val="accent1"/>
          </a:fillRef>
          <a:effectRef idx="1">
            <a:schemeClr val="accent1"/>
          </a:effectRef>
          <a:fontRef idx="minor">
            <a:schemeClr val="tx1"/>
          </a:fontRef>
        </p:style>
      </p:cxnSp>
      <p:grpSp>
        <p:nvGrpSpPr>
          <p:cNvPr id="53" name="Gruppo 52"/>
          <p:cNvGrpSpPr/>
          <p:nvPr/>
        </p:nvGrpSpPr>
        <p:grpSpPr>
          <a:xfrm>
            <a:off x="6889860" y="5692373"/>
            <a:ext cx="1406975" cy="742950"/>
            <a:chOff x="504229" y="1808381"/>
            <a:chExt cx="1744261" cy="742950"/>
          </a:xfrm>
        </p:grpSpPr>
        <p:sp>
          <p:nvSpPr>
            <p:cNvPr id="54" name="Rettangolo arrotondato 53"/>
            <p:cNvSpPr/>
            <p:nvPr/>
          </p:nvSpPr>
          <p:spPr>
            <a:xfrm>
              <a:off x="514348" y="1808381"/>
              <a:ext cx="1724025" cy="742950"/>
            </a:xfrm>
            <a:prstGeom prst="roundRect">
              <a:avLst/>
            </a:prstGeom>
            <a:solidFill>
              <a:schemeClr val="bg1"/>
            </a:solidFill>
            <a:ln w="38100">
              <a:solidFill>
                <a:srgbClr val="FFB74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5" name="Rettangolo 54"/>
            <p:cNvSpPr/>
            <p:nvPr/>
          </p:nvSpPr>
          <p:spPr>
            <a:xfrm>
              <a:off x="504229" y="1995189"/>
              <a:ext cx="1744261" cy="369332"/>
            </a:xfrm>
            <a:prstGeom prst="rect">
              <a:avLst/>
            </a:prstGeom>
          </p:spPr>
          <p:txBody>
            <a:bodyPr wrap="square">
              <a:spAutoFit/>
            </a:bodyPr>
            <a:lstStyle/>
            <a:p>
              <a:pPr algn="ctr"/>
              <a:r>
                <a:rPr lang="en-US" dirty="0">
                  <a:solidFill>
                    <a:schemeClr val="accent6">
                      <a:lumMod val="20000"/>
                      <a:lumOff val="80000"/>
                    </a:schemeClr>
                  </a:solidFill>
                  <a:latin typeface="Gill Sans" charset="0"/>
                  <a:ea typeface="Gill Sans" charset="0"/>
                  <a:cs typeface="Gill Sans" charset="0"/>
                </a:rPr>
                <a:t>Prediction</a:t>
              </a:r>
              <a:endParaRPr lang="en-GB" dirty="0"/>
            </a:p>
          </p:txBody>
        </p:sp>
      </p:grpSp>
      <p:grpSp>
        <p:nvGrpSpPr>
          <p:cNvPr id="56" name="Gruppo 55"/>
          <p:cNvGrpSpPr/>
          <p:nvPr/>
        </p:nvGrpSpPr>
        <p:grpSpPr>
          <a:xfrm>
            <a:off x="6889860" y="4787497"/>
            <a:ext cx="1406975" cy="742950"/>
            <a:chOff x="504229" y="1808381"/>
            <a:chExt cx="1744261" cy="742950"/>
          </a:xfrm>
        </p:grpSpPr>
        <p:sp>
          <p:nvSpPr>
            <p:cNvPr id="57" name="Rettangolo arrotondato 56"/>
            <p:cNvSpPr/>
            <p:nvPr/>
          </p:nvSpPr>
          <p:spPr>
            <a:xfrm>
              <a:off x="514348" y="1808381"/>
              <a:ext cx="1724025" cy="742950"/>
            </a:xfrm>
            <a:prstGeom prst="roundRect">
              <a:avLst/>
            </a:prstGeom>
            <a:solidFill>
              <a:schemeClr val="bg1"/>
            </a:solidFill>
            <a:ln w="38100">
              <a:solidFill>
                <a:srgbClr val="FFB74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8" name="Rettangolo 57"/>
            <p:cNvSpPr/>
            <p:nvPr/>
          </p:nvSpPr>
          <p:spPr>
            <a:xfrm>
              <a:off x="504229" y="1995189"/>
              <a:ext cx="1744261" cy="369332"/>
            </a:xfrm>
            <a:prstGeom prst="rect">
              <a:avLst/>
            </a:prstGeom>
          </p:spPr>
          <p:txBody>
            <a:bodyPr wrap="square">
              <a:spAutoFit/>
            </a:bodyPr>
            <a:lstStyle/>
            <a:p>
              <a:pPr algn="ctr"/>
              <a:r>
                <a:rPr lang="en-US" dirty="0">
                  <a:solidFill>
                    <a:schemeClr val="accent6">
                      <a:lumMod val="20000"/>
                      <a:lumOff val="80000"/>
                    </a:schemeClr>
                  </a:solidFill>
                  <a:latin typeface="Gill Sans" charset="0"/>
                  <a:ea typeface="Gill Sans" charset="0"/>
                  <a:cs typeface="Gill Sans" charset="0"/>
                </a:rPr>
                <a:t>Explanation</a:t>
              </a:r>
              <a:endParaRPr lang="en-GB" dirty="0"/>
            </a:p>
          </p:txBody>
        </p:sp>
      </p:grpSp>
      <p:cxnSp>
        <p:nvCxnSpPr>
          <p:cNvPr id="59" name="Connettore 2 58"/>
          <p:cNvCxnSpPr>
            <a:stCxn id="41" idx="3"/>
            <a:endCxn id="55" idx="1"/>
          </p:cNvCxnSpPr>
          <p:nvPr/>
        </p:nvCxnSpPr>
        <p:spPr>
          <a:xfrm flipV="1">
            <a:off x="5878849" y="6063847"/>
            <a:ext cx="1011011" cy="1"/>
          </a:xfrm>
          <a:prstGeom prst="straightConnector1">
            <a:avLst/>
          </a:prstGeom>
          <a:ln w="38100">
            <a:solidFill>
              <a:srgbClr val="FFB74E"/>
            </a:solidFill>
            <a:tailEnd type="triangle"/>
          </a:ln>
        </p:spPr>
        <p:style>
          <a:lnRef idx="2">
            <a:schemeClr val="accent1"/>
          </a:lnRef>
          <a:fillRef idx="0">
            <a:schemeClr val="accent1"/>
          </a:fillRef>
          <a:effectRef idx="1">
            <a:schemeClr val="accent1"/>
          </a:effectRef>
          <a:fontRef idx="minor">
            <a:schemeClr val="tx1"/>
          </a:fontRef>
        </p:style>
      </p:cxnSp>
      <p:cxnSp>
        <p:nvCxnSpPr>
          <p:cNvPr id="62" name="Connettore 2 61"/>
          <p:cNvCxnSpPr>
            <a:stCxn id="41" idx="3"/>
            <a:endCxn id="57" idx="1"/>
          </p:cNvCxnSpPr>
          <p:nvPr/>
        </p:nvCxnSpPr>
        <p:spPr>
          <a:xfrm flipV="1">
            <a:off x="5878849" y="5158972"/>
            <a:ext cx="1019173" cy="904876"/>
          </a:xfrm>
          <a:prstGeom prst="straightConnector1">
            <a:avLst/>
          </a:prstGeom>
          <a:ln w="38100">
            <a:solidFill>
              <a:srgbClr val="FFB74E"/>
            </a:solidFill>
            <a:tailEnd type="triangle"/>
          </a:ln>
        </p:spPr>
        <p:style>
          <a:lnRef idx="2">
            <a:schemeClr val="accent1"/>
          </a:lnRef>
          <a:fillRef idx="0">
            <a:schemeClr val="accent1"/>
          </a:fillRef>
          <a:effectRef idx="1">
            <a:schemeClr val="accent1"/>
          </a:effectRef>
          <a:fontRef idx="minor">
            <a:schemeClr val="tx1"/>
          </a:fontRef>
        </p:style>
      </p:cxnSp>
      <p:sp>
        <p:nvSpPr>
          <p:cNvPr id="69" name="Rettangolo 68"/>
          <p:cNvSpPr/>
          <p:nvPr/>
        </p:nvSpPr>
        <p:spPr>
          <a:xfrm>
            <a:off x="382927" y="2675414"/>
            <a:ext cx="2531722" cy="369332"/>
          </a:xfrm>
          <a:prstGeom prst="rect">
            <a:avLst/>
          </a:prstGeom>
        </p:spPr>
        <p:txBody>
          <a:bodyPr wrap="square">
            <a:spAutoFit/>
          </a:bodyPr>
          <a:lstStyle/>
          <a:p>
            <a:pPr algn="ctr"/>
            <a:r>
              <a:rPr lang="en-US" dirty="0">
                <a:solidFill>
                  <a:srgbClr val="FDEADA"/>
                </a:solidFill>
                <a:latin typeface="Gill Sans" charset="0"/>
                <a:ea typeface="Gill Sans" charset="0"/>
                <a:cs typeface="Gill Sans" charset="0"/>
              </a:rPr>
              <a:t>Design &amp; Preparation</a:t>
            </a:r>
            <a:endParaRPr lang="en-GB" dirty="0">
              <a:solidFill>
                <a:srgbClr val="FDEADA"/>
              </a:solidFill>
            </a:endParaRPr>
          </a:p>
        </p:txBody>
      </p:sp>
      <p:sp>
        <p:nvSpPr>
          <p:cNvPr id="70" name="Rettangolo 69"/>
          <p:cNvSpPr/>
          <p:nvPr/>
        </p:nvSpPr>
        <p:spPr>
          <a:xfrm rot="16200000">
            <a:off x="4897757" y="4304426"/>
            <a:ext cx="2531722" cy="369332"/>
          </a:xfrm>
          <a:prstGeom prst="rect">
            <a:avLst/>
          </a:prstGeom>
        </p:spPr>
        <p:txBody>
          <a:bodyPr wrap="square">
            <a:spAutoFit/>
          </a:bodyPr>
          <a:lstStyle/>
          <a:p>
            <a:pPr algn="ctr"/>
            <a:r>
              <a:rPr lang="en-US" dirty="0">
                <a:solidFill>
                  <a:schemeClr val="accent6">
                    <a:lumMod val="20000"/>
                    <a:lumOff val="80000"/>
                  </a:schemeClr>
                </a:solidFill>
                <a:latin typeface="Gill Sans" charset="0"/>
                <a:ea typeface="Gill Sans" charset="0"/>
                <a:cs typeface="Gill Sans" charset="0"/>
              </a:rPr>
              <a:t>Model Evaluation</a:t>
            </a:r>
            <a:endParaRPr lang="en-GB" dirty="0"/>
          </a:p>
        </p:txBody>
      </p:sp>
      <p:cxnSp>
        <p:nvCxnSpPr>
          <p:cNvPr id="44" name="Connettore 2 43"/>
          <p:cNvCxnSpPr>
            <a:endCxn id="9" idx="2"/>
          </p:cNvCxnSpPr>
          <p:nvPr/>
        </p:nvCxnSpPr>
        <p:spPr>
          <a:xfrm flipH="1" flipV="1">
            <a:off x="3114675" y="2551331"/>
            <a:ext cx="3983" cy="2234296"/>
          </a:xfrm>
          <a:prstGeom prst="straightConnector1">
            <a:avLst/>
          </a:prstGeom>
          <a:ln w="38100">
            <a:solidFill>
              <a:srgbClr val="FFB74E"/>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579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6" grpId="0" animBg="1"/>
      <p:bldP spid="69" grpId="0"/>
      <p:bldP spid="7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10905E-F1A7-FD8C-D5F4-52CC3E524751}"/>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8F16BF37-C58E-7369-EB40-9F4AF5F0BE44}"/>
              </a:ext>
            </a:extLst>
          </p:cNvPr>
          <p:cNvSpPr>
            <a:spLocks noGrp="1"/>
          </p:cNvSpPr>
          <p:nvPr>
            <p:ph type="ctrTitle"/>
          </p:nvPr>
        </p:nvSpPr>
        <p:spPr>
          <a:xfrm>
            <a:off x="0" y="-1"/>
            <a:ext cx="9144000" cy="1943101"/>
          </a:xfrm>
        </p:spPr>
        <p:txBody>
          <a:bodyPr/>
          <a:lstStyle/>
          <a:p>
            <a:pPr eaLnBrk="1" hangingPunct="1"/>
            <a:r>
              <a:rPr lang="en-US" sz="4800" b="0" dirty="0">
                <a:solidFill>
                  <a:srgbClr val="FFB74E"/>
                </a:solidFill>
                <a:latin typeface="Gill Sans" charset="0"/>
                <a:ea typeface="Gill Sans" charset="0"/>
                <a:cs typeface="Gill Sans" charset="0"/>
              </a:rPr>
              <a:t>Verification</a:t>
            </a:r>
            <a:br>
              <a:rPr lang="en-US" sz="4800" b="0" dirty="0">
                <a:solidFill>
                  <a:schemeClr val="bg1"/>
                </a:solidFill>
                <a:latin typeface="Gill Sans" charset="0"/>
                <a:ea typeface="Gill Sans" charset="0"/>
                <a:cs typeface="Gill Sans" charset="0"/>
              </a:rPr>
            </a:br>
            <a:r>
              <a:rPr lang="en-US" sz="2800" b="0" dirty="0">
                <a:solidFill>
                  <a:schemeClr val="bg1"/>
                </a:solidFill>
                <a:latin typeface="Gill Sans" charset="0"/>
                <a:ea typeface="Gill Sans" charset="0"/>
                <a:cs typeface="Gill Sans" charset="0"/>
              </a:rPr>
              <a:t>Code Testing</a:t>
            </a:r>
          </a:p>
        </p:txBody>
      </p:sp>
    </p:spTree>
    <p:extLst>
      <p:ext uri="{BB962C8B-B14F-4D97-AF65-F5344CB8AC3E}">
        <p14:creationId xmlns:p14="http://schemas.microsoft.com/office/powerpoint/2010/main" val="2987621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0" y="-1"/>
            <a:ext cx="9144000" cy="1943101"/>
          </a:xfrm>
        </p:spPr>
        <p:txBody>
          <a:bodyPr/>
          <a:lstStyle/>
          <a:p>
            <a:pPr eaLnBrk="1" hangingPunct="1"/>
            <a:r>
              <a:rPr lang="en-US" sz="4800" b="0" dirty="0">
                <a:solidFill>
                  <a:srgbClr val="FFB74E"/>
                </a:solidFill>
                <a:latin typeface="Gill Sans" charset="0"/>
                <a:ea typeface="Gill Sans" charset="0"/>
                <a:cs typeface="Gill Sans" charset="0"/>
              </a:rPr>
              <a:t>Verification</a:t>
            </a:r>
            <a:br>
              <a:rPr lang="en-US" sz="4800" b="0" dirty="0">
                <a:solidFill>
                  <a:srgbClr val="FFC000"/>
                </a:solidFill>
                <a:latin typeface="Gill Sans" charset="0"/>
                <a:ea typeface="Gill Sans" charset="0"/>
                <a:cs typeface="Gill Sans" charset="0"/>
              </a:rPr>
            </a:br>
            <a:r>
              <a:rPr lang="en-US" sz="2800" b="0" dirty="0">
                <a:solidFill>
                  <a:schemeClr val="accent6">
                    <a:lumMod val="20000"/>
                    <a:lumOff val="80000"/>
                  </a:schemeClr>
                </a:solidFill>
                <a:latin typeface="Gill Sans" charset="0"/>
                <a:ea typeface="Gill Sans" charset="0"/>
                <a:cs typeface="Gill Sans" charset="0"/>
              </a:rPr>
              <a:t>Code Testing</a:t>
            </a:r>
          </a:p>
        </p:txBody>
      </p:sp>
      <p:sp>
        <p:nvSpPr>
          <p:cNvPr id="5" name="Rectangle 4"/>
          <p:cNvSpPr/>
          <p:nvPr/>
        </p:nvSpPr>
        <p:spPr>
          <a:xfrm>
            <a:off x="514350" y="1930690"/>
            <a:ext cx="7783830" cy="646331"/>
          </a:xfrm>
          <a:prstGeom prst="rect">
            <a:avLst/>
          </a:prstGeom>
        </p:spPr>
        <p:txBody>
          <a:bodyPr wrap="square">
            <a:spAutoFit/>
          </a:bodyPr>
          <a:lstStyle/>
          <a:p>
            <a:pPr algn="ctr"/>
            <a:r>
              <a:rPr lang="en-GB" dirty="0">
                <a:solidFill>
                  <a:schemeClr val="accent6">
                    <a:lumMod val="20000"/>
                    <a:lumOff val="80000"/>
                  </a:schemeClr>
                </a:solidFill>
                <a:latin typeface="Gill Sans" charset="0"/>
                <a:ea typeface="Gill Sans" charset="0"/>
                <a:cs typeface="Gill Sans" charset="0"/>
              </a:rPr>
              <a:t>While many IDEs will helpfully point out </a:t>
            </a:r>
            <a:r>
              <a:rPr lang="en-GB" dirty="0">
                <a:solidFill>
                  <a:srgbClr val="FFB74E"/>
                </a:solidFill>
                <a:latin typeface="Gill Sans" charset="0"/>
                <a:ea typeface="Gill Sans" charset="0"/>
                <a:cs typeface="Gill Sans" charset="0"/>
              </a:rPr>
              <a:t>syntactic errors </a:t>
            </a:r>
            <a:r>
              <a:rPr lang="en-GB" dirty="0">
                <a:solidFill>
                  <a:schemeClr val="accent6">
                    <a:lumMod val="20000"/>
                    <a:lumOff val="80000"/>
                  </a:schemeClr>
                </a:solidFill>
                <a:latin typeface="Gill Sans" charset="0"/>
                <a:ea typeface="Gill Sans" charset="0"/>
                <a:cs typeface="Gill Sans" charset="0"/>
              </a:rPr>
              <a:t>as your write your code, </a:t>
            </a:r>
            <a:r>
              <a:rPr lang="en-GB" dirty="0">
                <a:solidFill>
                  <a:srgbClr val="FFB74E"/>
                </a:solidFill>
                <a:latin typeface="Gill Sans" charset="0"/>
                <a:ea typeface="Gill Sans" charset="0"/>
                <a:cs typeface="Gill Sans" charset="0"/>
              </a:rPr>
              <a:t>semantic errors </a:t>
            </a:r>
            <a:r>
              <a:rPr lang="en-GB" dirty="0">
                <a:solidFill>
                  <a:schemeClr val="accent6">
                    <a:lumMod val="20000"/>
                    <a:lumOff val="80000"/>
                  </a:schemeClr>
                </a:solidFill>
                <a:latin typeface="Gill Sans" charset="0"/>
                <a:ea typeface="Gill Sans" charset="0"/>
                <a:cs typeface="Gill Sans" charset="0"/>
              </a:rPr>
              <a:t>are trickier to spot.</a:t>
            </a:r>
          </a:p>
        </p:txBody>
      </p:sp>
      <p:grpSp>
        <p:nvGrpSpPr>
          <p:cNvPr id="10" name="Group 9">
            <a:extLst>
              <a:ext uri="{FF2B5EF4-FFF2-40B4-BE49-F238E27FC236}">
                <a16:creationId xmlns:a16="http://schemas.microsoft.com/office/drawing/2014/main" id="{F7724988-D4C0-4B85-8898-F448E733C287}"/>
              </a:ext>
            </a:extLst>
          </p:cNvPr>
          <p:cNvGrpSpPr/>
          <p:nvPr/>
        </p:nvGrpSpPr>
        <p:grpSpPr>
          <a:xfrm>
            <a:off x="441960" y="3089807"/>
            <a:ext cx="5402580" cy="1504412"/>
            <a:chOff x="441960" y="3089807"/>
            <a:chExt cx="5402580" cy="1504412"/>
          </a:xfrm>
        </p:grpSpPr>
        <p:pic>
          <p:nvPicPr>
            <p:cNvPr id="2050" name="Picture 2" descr="maths meme Blank Template - Imgflip">
              <a:extLst>
                <a:ext uri="{FF2B5EF4-FFF2-40B4-BE49-F238E27FC236}">
                  <a16:creationId xmlns:a16="http://schemas.microsoft.com/office/drawing/2014/main" id="{80CDCCB2-C0FD-4C82-870D-94212685153B}"/>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440430" y="3089807"/>
              <a:ext cx="2404110" cy="150441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01327BF-0799-4C17-B26C-1C695F20AFE5}"/>
                </a:ext>
              </a:extLst>
            </p:cNvPr>
            <p:cNvSpPr txBox="1"/>
            <p:nvPr/>
          </p:nvSpPr>
          <p:spPr>
            <a:xfrm>
              <a:off x="441960" y="3103349"/>
              <a:ext cx="2667000" cy="1477328"/>
            </a:xfrm>
            <a:prstGeom prst="rect">
              <a:avLst/>
            </a:prstGeom>
            <a:noFill/>
          </p:spPr>
          <p:txBody>
            <a:bodyPr wrap="square">
              <a:spAutoFit/>
            </a:bodyPr>
            <a:lstStyle/>
            <a:p>
              <a:r>
                <a:rPr lang="en-GB" sz="1800" dirty="0">
                  <a:solidFill>
                    <a:schemeClr val="accent6">
                      <a:lumMod val="20000"/>
                      <a:lumOff val="80000"/>
                    </a:schemeClr>
                  </a:solidFill>
                  <a:latin typeface="Gill Sans" charset="0"/>
                  <a:ea typeface="Gill Sans" charset="0"/>
                  <a:cs typeface="Gill Sans" charset="0"/>
                </a:rPr>
                <a:t>These relate to </a:t>
              </a:r>
              <a:r>
                <a:rPr lang="en-GB" sz="1800" dirty="0">
                  <a:solidFill>
                    <a:srgbClr val="FFB74E"/>
                  </a:solidFill>
                  <a:latin typeface="Gill Sans" charset="0"/>
                  <a:ea typeface="Gill Sans" charset="0"/>
                  <a:cs typeface="Gill Sans" charset="0"/>
                </a:rPr>
                <a:t>logical inconsistencies</a:t>
              </a:r>
              <a:r>
                <a:rPr lang="en-GB" sz="1800" dirty="0">
                  <a:solidFill>
                    <a:schemeClr val="accent6">
                      <a:lumMod val="20000"/>
                      <a:lumOff val="80000"/>
                    </a:schemeClr>
                  </a:solidFill>
                  <a:latin typeface="Gill Sans" charset="0"/>
                  <a:ea typeface="Gill Sans" charset="0"/>
                  <a:cs typeface="Gill Sans" charset="0"/>
                </a:rPr>
                <a:t> in your code, such as incorrectly used variables, misplaced logic blocks, etc…</a:t>
              </a:r>
            </a:p>
          </p:txBody>
        </p:sp>
      </p:grpSp>
      <p:sp>
        <p:nvSpPr>
          <p:cNvPr id="9" name="TextBox 8">
            <a:extLst>
              <a:ext uri="{FF2B5EF4-FFF2-40B4-BE49-F238E27FC236}">
                <a16:creationId xmlns:a16="http://schemas.microsoft.com/office/drawing/2014/main" id="{8265275B-07E5-4A12-B33E-7B9EC1D31CBB}"/>
              </a:ext>
            </a:extLst>
          </p:cNvPr>
          <p:cNvSpPr txBox="1"/>
          <p:nvPr/>
        </p:nvSpPr>
        <p:spPr>
          <a:xfrm>
            <a:off x="6176010" y="3518848"/>
            <a:ext cx="2331720" cy="646331"/>
          </a:xfrm>
          <a:prstGeom prst="rect">
            <a:avLst/>
          </a:prstGeom>
          <a:noFill/>
          <a:ln>
            <a:solidFill>
              <a:srgbClr val="FFB74E"/>
            </a:solidFill>
          </a:ln>
        </p:spPr>
        <p:txBody>
          <a:bodyPr wrap="square">
            <a:spAutoFit/>
          </a:bodyPr>
          <a:lstStyle/>
          <a:p>
            <a:pPr algn="ctr"/>
            <a:r>
              <a:rPr lang="en-GB" sz="1800" dirty="0">
                <a:solidFill>
                  <a:schemeClr val="accent6">
                    <a:lumMod val="20000"/>
                    <a:lumOff val="80000"/>
                  </a:schemeClr>
                </a:solidFill>
                <a:latin typeface="Gill Sans" charset="0"/>
                <a:ea typeface="Gill Sans" charset="0"/>
                <a:cs typeface="Gill Sans" charset="0"/>
              </a:rPr>
              <a:t>Reading code through is a simple solution.</a:t>
            </a:r>
          </a:p>
        </p:txBody>
      </p:sp>
      <p:sp>
        <p:nvSpPr>
          <p:cNvPr id="11" name="TextBox 10">
            <a:extLst>
              <a:ext uri="{FF2B5EF4-FFF2-40B4-BE49-F238E27FC236}">
                <a16:creationId xmlns:a16="http://schemas.microsoft.com/office/drawing/2014/main" id="{6AC736EF-2CDD-4772-8E45-C9167A96FC8E}"/>
              </a:ext>
            </a:extLst>
          </p:cNvPr>
          <p:cNvSpPr txBox="1"/>
          <p:nvPr/>
        </p:nvSpPr>
        <p:spPr>
          <a:xfrm>
            <a:off x="506730" y="5337838"/>
            <a:ext cx="8130540" cy="646331"/>
          </a:xfrm>
          <a:prstGeom prst="rect">
            <a:avLst/>
          </a:prstGeom>
          <a:noFill/>
        </p:spPr>
        <p:txBody>
          <a:bodyPr wrap="square">
            <a:spAutoFit/>
          </a:bodyPr>
          <a:lstStyle/>
          <a:p>
            <a:r>
              <a:rPr lang="en-GB" sz="1800" dirty="0">
                <a:solidFill>
                  <a:schemeClr val="accent6">
                    <a:lumMod val="20000"/>
                    <a:lumOff val="80000"/>
                  </a:schemeClr>
                </a:solidFill>
                <a:latin typeface="Gill Sans" charset="0"/>
                <a:ea typeface="Gill Sans" charset="0"/>
                <a:cs typeface="Gill Sans" charset="0"/>
              </a:rPr>
              <a:t>A more formal approach is </a:t>
            </a:r>
            <a:r>
              <a:rPr lang="en-GB" sz="1800" dirty="0">
                <a:solidFill>
                  <a:srgbClr val="FFB74E"/>
                </a:solidFill>
                <a:latin typeface="Gill Sans" charset="0"/>
                <a:ea typeface="Gill Sans" charset="0"/>
                <a:cs typeface="Gill Sans" charset="0"/>
              </a:rPr>
              <a:t>unit testing</a:t>
            </a:r>
            <a:r>
              <a:rPr lang="en-GB" sz="1800" dirty="0">
                <a:solidFill>
                  <a:schemeClr val="accent6">
                    <a:lumMod val="20000"/>
                    <a:lumOff val="80000"/>
                  </a:schemeClr>
                </a:solidFill>
                <a:latin typeface="Gill Sans" charset="0"/>
                <a:ea typeface="Gill Sans" charset="0"/>
                <a:cs typeface="Gill Sans" charset="0"/>
              </a:rPr>
              <a:t>, whereby variable values are outputted during the simulation, allowing you to check whether they align with expected values.</a:t>
            </a:r>
          </a:p>
        </p:txBody>
      </p:sp>
    </p:spTree>
    <p:extLst>
      <p:ext uri="{BB962C8B-B14F-4D97-AF65-F5344CB8AC3E}">
        <p14:creationId xmlns:p14="http://schemas.microsoft.com/office/powerpoint/2010/main" val="3403121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0" y="-1"/>
            <a:ext cx="9144000" cy="1943101"/>
          </a:xfrm>
        </p:spPr>
        <p:txBody>
          <a:bodyPr/>
          <a:lstStyle/>
          <a:p>
            <a:pPr eaLnBrk="1" hangingPunct="1"/>
            <a:r>
              <a:rPr lang="en-US" sz="4800" b="0" dirty="0">
                <a:solidFill>
                  <a:srgbClr val="FFB74E"/>
                </a:solidFill>
                <a:latin typeface="Gill Sans" charset="0"/>
                <a:ea typeface="Gill Sans" charset="0"/>
                <a:cs typeface="Gill Sans" charset="0"/>
              </a:rPr>
              <a:t>Code testing</a:t>
            </a:r>
            <a:br>
              <a:rPr lang="en-US" sz="4800" b="0" dirty="0">
                <a:solidFill>
                  <a:srgbClr val="FFB74E"/>
                </a:solidFill>
                <a:latin typeface="Gill Sans" charset="0"/>
                <a:ea typeface="Gill Sans" charset="0"/>
                <a:cs typeface="Gill Sans" charset="0"/>
              </a:rPr>
            </a:br>
            <a:r>
              <a:rPr lang="en-US" sz="2800" b="0" dirty="0">
                <a:solidFill>
                  <a:schemeClr val="accent6">
                    <a:lumMod val="20000"/>
                    <a:lumOff val="80000"/>
                  </a:schemeClr>
                </a:solidFill>
                <a:latin typeface="Gill Sans" charset="0"/>
                <a:ea typeface="Gill Sans" charset="0"/>
                <a:cs typeface="Gill Sans" charset="0"/>
              </a:rPr>
              <a:t>Unit testing</a:t>
            </a:r>
          </a:p>
        </p:txBody>
      </p:sp>
      <p:sp>
        <p:nvSpPr>
          <p:cNvPr id="5" name="Rectangle 4"/>
          <p:cNvSpPr/>
          <p:nvPr/>
        </p:nvSpPr>
        <p:spPr>
          <a:xfrm>
            <a:off x="1242694" y="2158026"/>
            <a:ext cx="6765925" cy="1015663"/>
          </a:xfrm>
          <a:prstGeom prst="rect">
            <a:avLst/>
          </a:prstGeom>
        </p:spPr>
        <p:txBody>
          <a:bodyPr wrap="square">
            <a:spAutoFit/>
          </a:bodyPr>
          <a:lstStyle/>
          <a:p>
            <a:pPr algn="ctr"/>
            <a:r>
              <a:rPr lang="en-GB" sz="2000" dirty="0">
                <a:solidFill>
                  <a:srgbClr val="FFB74E"/>
                </a:solidFill>
                <a:latin typeface="Gill Sans" charset="0"/>
                <a:ea typeface="Gill Sans" charset="0"/>
                <a:cs typeface="Gill Sans" charset="0"/>
              </a:rPr>
              <a:t>Unit testing </a:t>
            </a:r>
            <a:r>
              <a:rPr lang="en-GB" sz="2000" dirty="0">
                <a:solidFill>
                  <a:schemeClr val="accent6">
                    <a:lumMod val="20000"/>
                    <a:lumOff val="80000"/>
                  </a:schemeClr>
                </a:solidFill>
                <a:latin typeface="Gill Sans" charset="0"/>
                <a:ea typeface="Gill Sans" charset="0"/>
                <a:cs typeface="Gill Sans" charset="0"/>
              </a:rPr>
              <a:t>is a software testing method by which individual</a:t>
            </a:r>
          </a:p>
          <a:p>
            <a:pPr algn="ctr"/>
            <a:r>
              <a:rPr lang="en-GB" sz="2000" dirty="0">
                <a:solidFill>
                  <a:srgbClr val="FFB74E"/>
                </a:solidFill>
                <a:latin typeface="Gill Sans" charset="0"/>
                <a:ea typeface="Gill Sans" charset="0"/>
                <a:cs typeface="Gill Sans" charset="0"/>
              </a:rPr>
              <a:t>units of source code</a:t>
            </a:r>
          </a:p>
          <a:p>
            <a:pPr algn="ctr"/>
            <a:r>
              <a:rPr lang="en-GB" sz="2000" dirty="0">
                <a:solidFill>
                  <a:schemeClr val="accent6">
                    <a:lumMod val="20000"/>
                    <a:lumOff val="80000"/>
                  </a:schemeClr>
                </a:solidFill>
                <a:latin typeface="Gill Sans" charset="0"/>
                <a:ea typeface="Gill Sans" charset="0"/>
                <a:cs typeface="Gill Sans" charset="0"/>
              </a:rPr>
              <a:t>are tested to determine whether they are fit for use.</a:t>
            </a:r>
            <a:endParaRPr lang="en-US" sz="2000" dirty="0">
              <a:solidFill>
                <a:srgbClr val="FFB74E"/>
              </a:solidFill>
              <a:latin typeface="Gill Sans" charset="0"/>
              <a:ea typeface="Gill Sans" charset="0"/>
              <a:cs typeface="Gill Sans" charset="0"/>
            </a:endParaRPr>
          </a:p>
        </p:txBody>
      </p:sp>
      <p:sp>
        <p:nvSpPr>
          <p:cNvPr id="2" name="Rettangolo 1"/>
          <p:cNvSpPr/>
          <p:nvPr/>
        </p:nvSpPr>
        <p:spPr>
          <a:xfrm>
            <a:off x="1996757" y="3879258"/>
            <a:ext cx="5257799" cy="830997"/>
          </a:xfrm>
          <a:prstGeom prst="rect">
            <a:avLst/>
          </a:prstGeom>
          <a:ln>
            <a:solidFill>
              <a:srgbClr val="FFB74E"/>
            </a:solidFill>
          </a:ln>
        </p:spPr>
        <p:txBody>
          <a:bodyPr wrap="square">
            <a:spAutoFit/>
          </a:bodyPr>
          <a:lstStyle/>
          <a:p>
            <a:pPr algn="ctr"/>
            <a:r>
              <a:rPr lang="en-GB" sz="1600" dirty="0">
                <a:solidFill>
                  <a:schemeClr val="accent6">
                    <a:lumMod val="20000"/>
                    <a:lumOff val="80000"/>
                  </a:schemeClr>
                </a:solidFill>
                <a:latin typeface="Gill Sans" charset="0"/>
                <a:ea typeface="Gill Sans" charset="0"/>
                <a:cs typeface="Gill Sans" charset="0"/>
              </a:rPr>
              <a:t>Sets of one or more computer program</a:t>
            </a:r>
          </a:p>
          <a:p>
            <a:pPr algn="ctr"/>
            <a:r>
              <a:rPr lang="en-GB" sz="1600" dirty="0">
                <a:solidFill>
                  <a:schemeClr val="accent6">
                    <a:lumMod val="20000"/>
                    <a:lumOff val="80000"/>
                  </a:schemeClr>
                </a:solidFill>
                <a:latin typeface="Gill Sans" charset="0"/>
                <a:ea typeface="Gill Sans" charset="0"/>
                <a:cs typeface="Gill Sans" charset="0"/>
              </a:rPr>
              <a:t>modules and associated control data, usage</a:t>
            </a:r>
          </a:p>
          <a:p>
            <a:pPr algn="ctr"/>
            <a:r>
              <a:rPr lang="en-GB" sz="1600" dirty="0">
                <a:solidFill>
                  <a:schemeClr val="accent6">
                    <a:lumMod val="20000"/>
                    <a:lumOff val="80000"/>
                  </a:schemeClr>
                </a:solidFill>
                <a:latin typeface="Gill Sans" charset="0"/>
                <a:ea typeface="Gill Sans" charset="0"/>
                <a:cs typeface="Gill Sans" charset="0"/>
              </a:rPr>
              <a:t>procedures and operating procedures.</a:t>
            </a:r>
            <a:endParaRPr lang="en-GB" sz="1600" dirty="0"/>
          </a:p>
        </p:txBody>
      </p:sp>
      <p:cxnSp>
        <p:nvCxnSpPr>
          <p:cNvPr id="13" name="Connector: Elbow 12">
            <a:extLst>
              <a:ext uri="{FF2B5EF4-FFF2-40B4-BE49-F238E27FC236}">
                <a16:creationId xmlns:a16="http://schemas.microsoft.com/office/drawing/2014/main" id="{E17D9FB7-B292-4226-8CB3-D741AFCC320B}"/>
              </a:ext>
            </a:extLst>
          </p:cNvPr>
          <p:cNvCxnSpPr>
            <a:cxnSpLocks/>
            <a:endCxn id="2" idx="1"/>
          </p:cNvCxnSpPr>
          <p:nvPr/>
        </p:nvCxnSpPr>
        <p:spPr>
          <a:xfrm rot="5400000">
            <a:off x="1959964" y="2719034"/>
            <a:ext cx="1612517" cy="1538929"/>
          </a:xfrm>
          <a:prstGeom prst="bentConnector4">
            <a:avLst>
              <a:gd name="adj1" fmla="val 294"/>
              <a:gd name="adj2" fmla="val 114854"/>
            </a:avLst>
          </a:prstGeom>
          <a:ln>
            <a:solidFill>
              <a:srgbClr val="FFB74E"/>
            </a:solidFill>
            <a:tailEnd type="triangle"/>
          </a:ln>
        </p:spPr>
        <p:style>
          <a:lnRef idx="2">
            <a:schemeClr val="accent1"/>
          </a:lnRef>
          <a:fillRef idx="0">
            <a:schemeClr val="accent1"/>
          </a:fillRef>
          <a:effectRef idx="1">
            <a:schemeClr val="accent1"/>
          </a:effectRef>
          <a:fontRef idx="minor">
            <a:schemeClr val="tx1"/>
          </a:fontRef>
        </p:style>
      </p:cxnSp>
      <p:grpSp>
        <p:nvGrpSpPr>
          <p:cNvPr id="36" name="Group 35">
            <a:extLst>
              <a:ext uri="{FF2B5EF4-FFF2-40B4-BE49-F238E27FC236}">
                <a16:creationId xmlns:a16="http://schemas.microsoft.com/office/drawing/2014/main" id="{0AA63220-9D71-4B65-8524-06FBF03F25F6}"/>
              </a:ext>
            </a:extLst>
          </p:cNvPr>
          <p:cNvGrpSpPr/>
          <p:nvPr/>
        </p:nvGrpSpPr>
        <p:grpSpPr>
          <a:xfrm>
            <a:off x="2899806" y="4611808"/>
            <a:ext cx="2750424" cy="1664970"/>
            <a:chOff x="621426" y="4939468"/>
            <a:chExt cx="2750424" cy="1664970"/>
          </a:xfrm>
        </p:grpSpPr>
        <p:pic>
          <p:nvPicPr>
            <p:cNvPr id="21" name="Graphic 20" descr="Computer outline">
              <a:extLst>
                <a:ext uri="{FF2B5EF4-FFF2-40B4-BE49-F238E27FC236}">
                  <a16:creationId xmlns:a16="http://schemas.microsoft.com/office/drawing/2014/main" id="{3DA454FF-734F-4181-AC45-DB9851CEF7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06880" y="4939468"/>
              <a:ext cx="1664970" cy="1664970"/>
            </a:xfrm>
            <a:prstGeom prst="rect">
              <a:avLst/>
            </a:prstGeom>
          </p:spPr>
        </p:pic>
        <p:pic>
          <p:nvPicPr>
            <p:cNvPr id="23" name="Graphic 22" descr="Morse Code with solid fill">
              <a:extLst>
                <a:ext uri="{FF2B5EF4-FFF2-40B4-BE49-F238E27FC236}">
                  <a16:creationId xmlns:a16="http://schemas.microsoft.com/office/drawing/2014/main" id="{D1AD3926-A4EF-4A21-89F0-E2760A402296}"/>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051190" y="5386386"/>
              <a:ext cx="551040" cy="551040"/>
            </a:xfrm>
            <a:prstGeom prst="rect">
              <a:avLst/>
            </a:prstGeom>
          </p:spPr>
        </p:pic>
        <p:grpSp>
          <p:nvGrpSpPr>
            <p:cNvPr id="35" name="Group 34">
              <a:extLst>
                <a:ext uri="{FF2B5EF4-FFF2-40B4-BE49-F238E27FC236}">
                  <a16:creationId xmlns:a16="http://schemas.microsoft.com/office/drawing/2014/main" id="{FF881F2F-2B8A-42AD-9D1A-EA76DAEC23A0}"/>
                </a:ext>
              </a:extLst>
            </p:cNvPr>
            <p:cNvGrpSpPr/>
            <p:nvPr/>
          </p:nvGrpSpPr>
          <p:grpSpPr>
            <a:xfrm>
              <a:off x="621426" y="5274906"/>
              <a:ext cx="1005919" cy="936875"/>
              <a:chOff x="621426" y="5274906"/>
              <a:chExt cx="1005919" cy="936875"/>
            </a:xfrm>
          </p:grpSpPr>
          <p:pic>
            <p:nvPicPr>
              <p:cNvPr id="25" name="Graphic 24" descr="Internet Of Things outline">
                <a:extLst>
                  <a:ext uri="{FF2B5EF4-FFF2-40B4-BE49-F238E27FC236}">
                    <a16:creationId xmlns:a16="http://schemas.microsoft.com/office/drawing/2014/main" id="{BAC1064D-6763-425C-BE47-B9A7E0F35CFC}"/>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882904" y="5417820"/>
                <a:ext cx="482963" cy="482963"/>
              </a:xfrm>
              <a:prstGeom prst="rect">
                <a:avLst/>
              </a:prstGeom>
            </p:spPr>
          </p:pic>
          <p:grpSp>
            <p:nvGrpSpPr>
              <p:cNvPr id="34" name="Group 33">
                <a:extLst>
                  <a:ext uri="{FF2B5EF4-FFF2-40B4-BE49-F238E27FC236}">
                    <a16:creationId xmlns:a16="http://schemas.microsoft.com/office/drawing/2014/main" id="{16B2C3DF-214A-4E13-8F30-86885267109F}"/>
                  </a:ext>
                </a:extLst>
              </p:cNvPr>
              <p:cNvGrpSpPr/>
              <p:nvPr/>
            </p:nvGrpSpPr>
            <p:grpSpPr>
              <a:xfrm>
                <a:off x="621426" y="5274906"/>
                <a:ext cx="1005919" cy="936875"/>
                <a:chOff x="107076" y="5347296"/>
                <a:chExt cx="1005919" cy="936875"/>
              </a:xfrm>
            </p:grpSpPr>
            <p:sp>
              <p:nvSpPr>
                <p:cNvPr id="28" name="Freeform: Shape 27">
                  <a:extLst>
                    <a:ext uri="{FF2B5EF4-FFF2-40B4-BE49-F238E27FC236}">
                      <a16:creationId xmlns:a16="http://schemas.microsoft.com/office/drawing/2014/main" id="{7559EC14-DB00-436E-914E-60837791DCCE}"/>
                    </a:ext>
                  </a:extLst>
                </p:cNvPr>
                <p:cNvSpPr/>
                <p:nvPr/>
              </p:nvSpPr>
              <p:spPr>
                <a:xfrm>
                  <a:off x="193794" y="5434118"/>
                  <a:ext cx="832485" cy="589885"/>
                </a:xfrm>
                <a:custGeom>
                  <a:avLst/>
                  <a:gdLst>
                    <a:gd name="connsiteX0" fmla="*/ 34687 w 832485"/>
                    <a:gd name="connsiteY0" fmla="*/ 0 h 589885"/>
                    <a:gd name="connsiteX1" fmla="*/ 0 w 832485"/>
                    <a:gd name="connsiteY1" fmla="*/ 0 h 589885"/>
                    <a:gd name="connsiteX2" fmla="*/ 0 w 832485"/>
                    <a:gd name="connsiteY2" fmla="*/ 589885 h 589885"/>
                    <a:gd name="connsiteX3" fmla="*/ 832485 w 832485"/>
                    <a:gd name="connsiteY3" fmla="*/ 589885 h 589885"/>
                    <a:gd name="connsiteX4" fmla="*/ 832485 w 832485"/>
                    <a:gd name="connsiteY4" fmla="*/ 0 h 589885"/>
                    <a:gd name="connsiteX5" fmla="*/ 34687 w 832485"/>
                    <a:gd name="connsiteY5" fmla="*/ 0 h 589885"/>
                    <a:gd name="connsiteX6" fmla="*/ 797798 w 832485"/>
                    <a:gd name="connsiteY6" fmla="*/ 555198 h 589885"/>
                    <a:gd name="connsiteX7" fmla="*/ 34687 w 832485"/>
                    <a:gd name="connsiteY7" fmla="*/ 555198 h 589885"/>
                    <a:gd name="connsiteX8" fmla="*/ 34687 w 832485"/>
                    <a:gd name="connsiteY8" fmla="*/ 34687 h 589885"/>
                    <a:gd name="connsiteX9" fmla="*/ 797798 w 832485"/>
                    <a:gd name="connsiteY9" fmla="*/ 34687 h 589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2485" h="589885">
                      <a:moveTo>
                        <a:pt x="34687" y="0"/>
                      </a:moveTo>
                      <a:lnTo>
                        <a:pt x="0" y="0"/>
                      </a:lnTo>
                      <a:lnTo>
                        <a:pt x="0" y="589885"/>
                      </a:lnTo>
                      <a:lnTo>
                        <a:pt x="832485" y="589885"/>
                      </a:lnTo>
                      <a:lnTo>
                        <a:pt x="832485" y="0"/>
                      </a:lnTo>
                      <a:lnTo>
                        <a:pt x="34687" y="0"/>
                      </a:lnTo>
                      <a:close/>
                      <a:moveTo>
                        <a:pt x="797798" y="555198"/>
                      </a:moveTo>
                      <a:lnTo>
                        <a:pt x="34687" y="555198"/>
                      </a:lnTo>
                      <a:lnTo>
                        <a:pt x="34687" y="34687"/>
                      </a:lnTo>
                      <a:lnTo>
                        <a:pt x="797798" y="34687"/>
                      </a:lnTo>
                      <a:close/>
                    </a:path>
                  </a:pathLst>
                </a:custGeom>
                <a:solidFill>
                  <a:srgbClr val="FDEADA"/>
                </a:solidFill>
                <a:ln w="17264"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54CC2EAD-8620-4689-8647-3C446C810E45}"/>
                    </a:ext>
                  </a:extLst>
                </p:cNvPr>
                <p:cNvSpPr/>
                <p:nvPr/>
              </p:nvSpPr>
              <p:spPr>
                <a:xfrm>
                  <a:off x="107076" y="5347296"/>
                  <a:ext cx="1005919" cy="936875"/>
                </a:xfrm>
                <a:custGeom>
                  <a:avLst/>
                  <a:gdLst>
                    <a:gd name="connsiteX0" fmla="*/ 936546 w 1005919"/>
                    <a:gd name="connsiteY0" fmla="*/ 0 h 936875"/>
                    <a:gd name="connsiteX1" fmla="*/ 69374 w 1005919"/>
                    <a:gd name="connsiteY1" fmla="*/ 0 h 936875"/>
                    <a:gd name="connsiteX2" fmla="*/ 0 w 1005919"/>
                    <a:gd name="connsiteY2" fmla="*/ 69374 h 936875"/>
                    <a:gd name="connsiteX3" fmla="*/ 0 w 1005919"/>
                    <a:gd name="connsiteY3" fmla="*/ 694067 h 936875"/>
                    <a:gd name="connsiteX4" fmla="*/ 69374 w 1005919"/>
                    <a:gd name="connsiteY4" fmla="*/ 763441 h 936875"/>
                    <a:gd name="connsiteX5" fmla="*/ 416243 w 1005919"/>
                    <a:gd name="connsiteY5" fmla="*/ 763441 h 936875"/>
                    <a:gd name="connsiteX6" fmla="*/ 416243 w 1005919"/>
                    <a:gd name="connsiteY6" fmla="*/ 902188 h 936875"/>
                    <a:gd name="connsiteX7" fmla="*/ 242808 w 1005919"/>
                    <a:gd name="connsiteY7" fmla="*/ 902188 h 936875"/>
                    <a:gd name="connsiteX8" fmla="*/ 242808 w 1005919"/>
                    <a:gd name="connsiteY8" fmla="*/ 936875 h 936875"/>
                    <a:gd name="connsiteX9" fmla="*/ 763111 w 1005919"/>
                    <a:gd name="connsiteY9" fmla="*/ 936875 h 936875"/>
                    <a:gd name="connsiteX10" fmla="*/ 763111 w 1005919"/>
                    <a:gd name="connsiteY10" fmla="*/ 902188 h 936875"/>
                    <a:gd name="connsiteX11" fmla="*/ 589677 w 1005919"/>
                    <a:gd name="connsiteY11" fmla="*/ 902188 h 936875"/>
                    <a:gd name="connsiteX12" fmla="*/ 589677 w 1005919"/>
                    <a:gd name="connsiteY12" fmla="*/ 763441 h 936875"/>
                    <a:gd name="connsiteX13" fmla="*/ 936546 w 1005919"/>
                    <a:gd name="connsiteY13" fmla="*/ 763441 h 936875"/>
                    <a:gd name="connsiteX14" fmla="*/ 1005919 w 1005919"/>
                    <a:gd name="connsiteY14" fmla="*/ 694067 h 936875"/>
                    <a:gd name="connsiteX15" fmla="*/ 1005919 w 1005919"/>
                    <a:gd name="connsiteY15" fmla="*/ 69460 h 936875"/>
                    <a:gd name="connsiteX16" fmla="*/ 936546 w 1005919"/>
                    <a:gd name="connsiteY16" fmla="*/ 0 h 936875"/>
                    <a:gd name="connsiteX17" fmla="*/ 554990 w 1005919"/>
                    <a:gd name="connsiteY17" fmla="*/ 902258 h 936875"/>
                    <a:gd name="connsiteX18" fmla="*/ 450929 w 1005919"/>
                    <a:gd name="connsiteY18" fmla="*/ 902258 h 936875"/>
                    <a:gd name="connsiteX19" fmla="*/ 450929 w 1005919"/>
                    <a:gd name="connsiteY19" fmla="*/ 763510 h 936875"/>
                    <a:gd name="connsiteX20" fmla="*/ 554990 w 1005919"/>
                    <a:gd name="connsiteY20" fmla="*/ 763510 h 936875"/>
                    <a:gd name="connsiteX21" fmla="*/ 971233 w 1005919"/>
                    <a:gd name="connsiteY21" fmla="*/ 694136 h 936875"/>
                    <a:gd name="connsiteX22" fmla="*/ 936546 w 1005919"/>
                    <a:gd name="connsiteY22" fmla="*/ 728823 h 936875"/>
                    <a:gd name="connsiteX23" fmla="*/ 69374 w 1005919"/>
                    <a:gd name="connsiteY23" fmla="*/ 728823 h 936875"/>
                    <a:gd name="connsiteX24" fmla="*/ 34687 w 1005919"/>
                    <a:gd name="connsiteY24" fmla="*/ 694136 h 936875"/>
                    <a:gd name="connsiteX25" fmla="*/ 34687 w 1005919"/>
                    <a:gd name="connsiteY25" fmla="*/ 69460 h 936875"/>
                    <a:gd name="connsiteX26" fmla="*/ 69374 w 1005919"/>
                    <a:gd name="connsiteY26" fmla="*/ 34774 h 936875"/>
                    <a:gd name="connsiteX27" fmla="*/ 936546 w 1005919"/>
                    <a:gd name="connsiteY27" fmla="*/ 34774 h 936875"/>
                    <a:gd name="connsiteX28" fmla="*/ 971233 w 1005919"/>
                    <a:gd name="connsiteY28" fmla="*/ 69460 h 93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5919" h="936875">
                      <a:moveTo>
                        <a:pt x="936546" y="0"/>
                      </a:moveTo>
                      <a:lnTo>
                        <a:pt x="69374" y="0"/>
                      </a:lnTo>
                      <a:cubicBezTo>
                        <a:pt x="31107" y="114"/>
                        <a:pt x="114" y="31107"/>
                        <a:pt x="0" y="69374"/>
                      </a:cubicBezTo>
                      <a:lnTo>
                        <a:pt x="0" y="694067"/>
                      </a:lnTo>
                      <a:cubicBezTo>
                        <a:pt x="124" y="732330"/>
                        <a:pt x="31111" y="763318"/>
                        <a:pt x="69374" y="763441"/>
                      </a:cubicBezTo>
                      <a:lnTo>
                        <a:pt x="416243" y="763441"/>
                      </a:lnTo>
                      <a:lnTo>
                        <a:pt x="416243" y="902188"/>
                      </a:lnTo>
                      <a:lnTo>
                        <a:pt x="242808" y="902188"/>
                      </a:lnTo>
                      <a:lnTo>
                        <a:pt x="242808" y="936875"/>
                      </a:lnTo>
                      <a:lnTo>
                        <a:pt x="763111" y="936875"/>
                      </a:lnTo>
                      <a:lnTo>
                        <a:pt x="763111" y="902188"/>
                      </a:lnTo>
                      <a:lnTo>
                        <a:pt x="589677" y="902188"/>
                      </a:lnTo>
                      <a:lnTo>
                        <a:pt x="589677" y="763441"/>
                      </a:lnTo>
                      <a:lnTo>
                        <a:pt x="936546" y="763441"/>
                      </a:lnTo>
                      <a:cubicBezTo>
                        <a:pt x="974809" y="763318"/>
                        <a:pt x="1005796" y="732330"/>
                        <a:pt x="1005919" y="694067"/>
                      </a:cubicBezTo>
                      <a:lnTo>
                        <a:pt x="1005919" y="69460"/>
                      </a:lnTo>
                      <a:cubicBezTo>
                        <a:pt x="1005854" y="31159"/>
                        <a:pt x="974847" y="114"/>
                        <a:pt x="936546" y="0"/>
                      </a:cubicBezTo>
                      <a:close/>
                      <a:moveTo>
                        <a:pt x="554990" y="902258"/>
                      </a:moveTo>
                      <a:lnTo>
                        <a:pt x="450929" y="902258"/>
                      </a:lnTo>
                      <a:lnTo>
                        <a:pt x="450929" y="763510"/>
                      </a:lnTo>
                      <a:lnTo>
                        <a:pt x="554990" y="763510"/>
                      </a:lnTo>
                      <a:close/>
                      <a:moveTo>
                        <a:pt x="971233" y="694136"/>
                      </a:moveTo>
                      <a:cubicBezTo>
                        <a:pt x="971233" y="713294"/>
                        <a:pt x="955703" y="728823"/>
                        <a:pt x="936546" y="728823"/>
                      </a:cubicBezTo>
                      <a:lnTo>
                        <a:pt x="69374" y="728823"/>
                      </a:lnTo>
                      <a:cubicBezTo>
                        <a:pt x="50217" y="728823"/>
                        <a:pt x="34687" y="713294"/>
                        <a:pt x="34687" y="694136"/>
                      </a:cubicBezTo>
                      <a:lnTo>
                        <a:pt x="34687" y="69460"/>
                      </a:lnTo>
                      <a:cubicBezTo>
                        <a:pt x="34687" y="50303"/>
                        <a:pt x="50217" y="34774"/>
                        <a:pt x="69374" y="34774"/>
                      </a:cubicBezTo>
                      <a:lnTo>
                        <a:pt x="936546" y="34774"/>
                      </a:lnTo>
                      <a:cubicBezTo>
                        <a:pt x="955703" y="34774"/>
                        <a:pt x="971233" y="50303"/>
                        <a:pt x="971233" y="69460"/>
                      </a:cubicBezTo>
                      <a:close/>
                    </a:path>
                  </a:pathLst>
                </a:custGeom>
                <a:solidFill>
                  <a:srgbClr val="FDEADA"/>
                </a:solidFill>
                <a:ln w="17264" cap="flat">
                  <a:noFill/>
                  <a:prstDash val="solid"/>
                  <a:miter/>
                </a:ln>
              </p:spPr>
              <p:txBody>
                <a:bodyPr rtlCol="0" anchor="ctr"/>
                <a:lstStyle/>
                <a:p>
                  <a:endParaRPr lang="en-GB"/>
                </a:p>
              </p:txBody>
            </p:sp>
          </p:grpSp>
        </p:grpSp>
      </p:grpSp>
    </p:spTree>
    <p:extLst>
      <p:ext uri="{BB962C8B-B14F-4D97-AF65-F5344CB8AC3E}">
        <p14:creationId xmlns:p14="http://schemas.microsoft.com/office/powerpoint/2010/main" val="1923782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0" y="-1"/>
            <a:ext cx="9144000" cy="1943101"/>
          </a:xfrm>
        </p:spPr>
        <p:txBody>
          <a:bodyPr/>
          <a:lstStyle/>
          <a:p>
            <a:pPr eaLnBrk="1" hangingPunct="1"/>
            <a:r>
              <a:rPr lang="en-US" sz="4800" b="0" dirty="0">
                <a:solidFill>
                  <a:srgbClr val="FFB74E"/>
                </a:solidFill>
                <a:latin typeface="Gill Sans" charset="0"/>
                <a:ea typeface="Gill Sans" charset="0"/>
                <a:cs typeface="Gill Sans" charset="0"/>
              </a:rPr>
              <a:t>Code testing</a:t>
            </a:r>
            <a:br>
              <a:rPr lang="en-US" sz="4800" b="0" dirty="0">
                <a:solidFill>
                  <a:srgbClr val="FFB74E"/>
                </a:solidFill>
                <a:latin typeface="Gill Sans" charset="0"/>
                <a:ea typeface="Gill Sans" charset="0"/>
                <a:cs typeface="Gill Sans" charset="0"/>
              </a:rPr>
            </a:br>
            <a:r>
              <a:rPr lang="en-US" sz="2800" b="0" dirty="0">
                <a:solidFill>
                  <a:schemeClr val="accent6">
                    <a:lumMod val="20000"/>
                    <a:lumOff val="80000"/>
                  </a:schemeClr>
                </a:solidFill>
                <a:latin typeface="Gill Sans" charset="0"/>
                <a:ea typeface="Gill Sans" charset="0"/>
                <a:cs typeface="Gill Sans" charset="0"/>
              </a:rPr>
              <a:t>Unit testing</a:t>
            </a:r>
          </a:p>
        </p:txBody>
      </p:sp>
      <p:grpSp>
        <p:nvGrpSpPr>
          <p:cNvPr id="1024" name="Gruppo 1023"/>
          <p:cNvGrpSpPr/>
          <p:nvPr/>
        </p:nvGrpSpPr>
        <p:grpSpPr>
          <a:xfrm>
            <a:off x="6702306" y="328937"/>
            <a:ext cx="1865126" cy="1726309"/>
            <a:chOff x="542924" y="4024411"/>
            <a:chExt cx="1865126" cy="1726309"/>
          </a:xfrm>
        </p:grpSpPr>
        <p:sp>
          <p:nvSpPr>
            <p:cNvPr id="12" name="Rettangolo 11"/>
            <p:cNvSpPr/>
            <p:nvPr/>
          </p:nvSpPr>
          <p:spPr>
            <a:xfrm>
              <a:off x="542924" y="4024411"/>
              <a:ext cx="638123" cy="276999"/>
            </a:xfrm>
            <a:prstGeom prst="rect">
              <a:avLst/>
            </a:prstGeom>
          </p:spPr>
          <p:txBody>
            <a:bodyPr wrap="none">
              <a:spAutoFit/>
            </a:bodyPr>
            <a:lstStyle/>
            <a:p>
              <a:r>
                <a:rPr lang="en-GB" sz="1200" dirty="0">
                  <a:solidFill>
                    <a:srgbClr val="FFB74E"/>
                  </a:solidFill>
                  <a:latin typeface="Gill Sans" charset="0"/>
                  <a:ea typeface="Gill Sans" charset="0"/>
                  <a:cs typeface="Gill Sans" charset="0"/>
                </a:rPr>
                <a:t>Before</a:t>
              </a:r>
              <a:r>
                <a:rPr lang="en-GB" sz="1200" dirty="0">
                  <a:solidFill>
                    <a:schemeClr val="accent6">
                      <a:lumMod val="20000"/>
                      <a:lumOff val="80000"/>
                    </a:schemeClr>
                  </a:solidFill>
                  <a:latin typeface="Gill Sans" charset="0"/>
                  <a:ea typeface="Gill Sans" charset="0"/>
                  <a:cs typeface="Gill Sans" charset="0"/>
                </a:rPr>
                <a:t>:</a:t>
              </a:r>
              <a:endParaRPr lang="en-GB" sz="1200" dirty="0"/>
            </a:p>
          </p:txBody>
        </p:sp>
        <p:sp>
          <p:nvSpPr>
            <p:cNvPr id="13" name="Rettangolo 12"/>
            <p:cNvSpPr/>
            <p:nvPr/>
          </p:nvSpPr>
          <p:spPr>
            <a:xfrm>
              <a:off x="542924" y="4365725"/>
              <a:ext cx="1865126" cy="1384995"/>
            </a:xfrm>
            <a:prstGeom prst="rect">
              <a:avLst/>
            </a:prstGeom>
          </p:spPr>
          <p:txBody>
            <a:bodyPr wrap="none">
              <a:spAutoFit/>
            </a:bodyPr>
            <a:lstStyle/>
            <a:p>
              <a:r>
                <a:rPr lang="en-GB" sz="1200" dirty="0">
                  <a:solidFill>
                    <a:schemeClr val="accent6">
                      <a:lumMod val="20000"/>
                      <a:lumOff val="80000"/>
                    </a:schemeClr>
                  </a:solidFill>
                  <a:latin typeface="Gill Sans" charset="0"/>
                  <a:ea typeface="Gill Sans" charset="0"/>
                  <a:cs typeface="Gill Sans" charset="0"/>
                </a:rPr>
                <a:t>agent_1 = ‘Juventus’</a:t>
              </a:r>
              <a:endParaRPr lang="en-GB" sz="1200" dirty="0">
                <a:cs typeface="Gill Sans" charset="0"/>
              </a:endParaRPr>
            </a:p>
            <a:p>
              <a:r>
                <a:rPr lang="it-IT" sz="1200" dirty="0">
                  <a:solidFill>
                    <a:schemeClr val="accent6">
                      <a:lumMod val="20000"/>
                      <a:lumOff val="80000"/>
                    </a:schemeClr>
                  </a:solidFill>
                  <a:latin typeface="Gill Sans" charset="0"/>
                  <a:ea typeface="Gill Sans" charset="0"/>
                  <a:cs typeface="Gill Sans" charset="0"/>
                </a:rPr>
                <a:t>budget_1 = ‘</a:t>
              </a:r>
              <a:r>
                <a:rPr lang="it-IT" sz="1200" dirty="0">
                  <a:solidFill>
                    <a:srgbClr val="FFB74E"/>
                  </a:solidFill>
                  <a:latin typeface="Gill Sans" charset="0"/>
                  <a:ea typeface="Gill Sans" charset="0"/>
                  <a:cs typeface="Gill Sans" charset="0"/>
                </a:rPr>
                <a:t>500</a:t>
              </a:r>
              <a:r>
                <a:rPr lang="it-IT" sz="1200" dirty="0">
                  <a:solidFill>
                    <a:schemeClr val="accent6">
                      <a:lumMod val="20000"/>
                      <a:lumOff val="80000"/>
                    </a:schemeClr>
                  </a:solidFill>
                  <a:latin typeface="Gill Sans" charset="0"/>
                  <a:ea typeface="Gill Sans" charset="0"/>
                  <a:cs typeface="Gill Sans" charset="0"/>
                </a:rPr>
                <a:t>’</a:t>
              </a:r>
            </a:p>
            <a:p>
              <a:r>
                <a:rPr lang="it-IT" sz="1200" dirty="0">
                  <a:solidFill>
                    <a:schemeClr val="accent6">
                      <a:lumMod val="20000"/>
                      <a:lumOff val="80000"/>
                    </a:schemeClr>
                  </a:solidFill>
                  <a:latin typeface="Gill Sans" charset="0"/>
                  <a:ea typeface="Gill Sans" charset="0"/>
                  <a:cs typeface="Gill Sans" charset="0"/>
                </a:rPr>
                <a:t>supporters_1 = ‘</a:t>
              </a:r>
              <a:r>
                <a:rPr lang="it-IT" sz="1200" dirty="0">
                  <a:solidFill>
                    <a:srgbClr val="FFB74E"/>
                  </a:solidFill>
                  <a:latin typeface="Gill Sans" charset="0"/>
                  <a:ea typeface="Gill Sans" charset="0"/>
                  <a:cs typeface="Gill Sans" charset="0"/>
                </a:rPr>
                <a:t>1.000.000</a:t>
              </a:r>
              <a:r>
                <a:rPr lang="it-IT" sz="1200" dirty="0">
                  <a:solidFill>
                    <a:schemeClr val="accent6">
                      <a:lumMod val="20000"/>
                      <a:lumOff val="80000"/>
                    </a:schemeClr>
                  </a:solidFill>
                  <a:latin typeface="Gill Sans" charset="0"/>
                  <a:ea typeface="Gill Sans" charset="0"/>
                  <a:cs typeface="Gill Sans" charset="0"/>
                </a:rPr>
                <a:t>’</a:t>
              </a:r>
            </a:p>
            <a:p>
              <a:endParaRPr lang="it-IT" sz="1200" dirty="0">
                <a:solidFill>
                  <a:schemeClr val="accent6">
                    <a:lumMod val="20000"/>
                    <a:lumOff val="80000"/>
                  </a:schemeClr>
                </a:solidFill>
                <a:latin typeface="Gill Sans" charset="0"/>
                <a:ea typeface="Gill Sans" charset="0"/>
                <a:cs typeface="Gill Sans" charset="0"/>
              </a:endParaRPr>
            </a:p>
            <a:p>
              <a:r>
                <a:rPr lang="it-IT" sz="1200" dirty="0">
                  <a:solidFill>
                    <a:schemeClr val="accent6">
                      <a:lumMod val="20000"/>
                      <a:lumOff val="80000"/>
                    </a:schemeClr>
                  </a:solidFill>
                  <a:latin typeface="Gill Sans" charset="0"/>
                  <a:ea typeface="Gill Sans" charset="0"/>
                  <a:cs typeface="Gill Sans" charset="0"/>
                </a:rPr>
                <a:t>agent_2 = ‘Real Madrid’</a:t>
              </a:r>
            </a:p>
            <a:p>
              <a:r>
                <a:rPr lang="it-IT" sz="1200" dirty="0">
                  <a:solidFill>
                    <a:schemeClr val="accent6">
                      <a:lumMod val="20000"/>
                      <a:lumOff val="80000"/>
                    </a:schemeClr>
                  </a:solidFill>
                  <a:latin typeface="Gill Sans" charset="0"/>
                  <a:ea typeface="Gill Sans" charset="0"/>
                  <a:cs typeface="Gill Sans" charset="0"/>
                </a:rPr>
                <a:t>Budget_2 = ‘</a:t>
              </a:r>
              <a:r>
                <a:rPr lang="it-IT" sz="1200" dirty="0">
                  <a:solidFill>
                    <a:srgbClr val="FFB74E"/>
                  </a:solidFill>
                  <a:latin typeface="Gill Sans" charset="0"/>
                  <a:ea typeface="Gill Sans" charset="0"/>
                  <a:cs typeface="Gill Sans" charset="0"/>
                </a:rPr>
                <a:t>500</a:t>
              </a:r>
              <a:r>
                <a:rPr lang="it-IT" sz="1200" dirty="0">
                  <a:solidFill>
                    <a:schemeClr val="accent6">
                      <a:lumMod val="20000"/>
                      <a:lumOff val="80000"/>
                    </a:schemeClr>
                  </a:solidFill>
                  <a:latin typeface="Gill Sans" charset="0"/>
                  <a:ea typeface="Gill Sans" charset="0"/>
                  <a:cs typeface="Gill Sans" charset="0"/>
                </a:rPr>
                <a:t>’</a:t>
              </a:r>
            </a:p>
            <a:p>
              <a:r>
                <a:rPr lang="it-IT" sz="1200" dirty="0">
                  <a:solidFill>
                    <a:schemeClr val="accent6">
                      <a:lumMod val="20000"/>
                      <a:lumOff val="80000"/>
                    </a:schemeClr>
                  </a:solidFill>
                  <a:latin typeface="Gill Sans" charset="0"/>
                  <a:ea typeface="Gill Sans" charset="0"/>
                  <a:cs typeface="Gill Sans" charset="0"/>
                </a:rPr>
                <a:t>supporters_2 = ‘</a:t>
              </a:r>
              <a:r>
                <a:rPr lang="it-IT" sz="1200" dirty="0">
                  <a:solidFill>
                    <a:srgbClr val="FFB74E"/>
                  </a:solidFill>
                  <a:latin typeface="Gill Sans" charset="0"/>
                  <a:ea typeface="Gill Sans" charset="0"/>
                  <a:cs typeface="Gill Sans" charset="0"/>
                </a:rPr>
                <a:t>1.000.000</a:t>
              </a:r>
              <a:r>
                <a:rPr lang="it-IT" sz="1200" dirty="0">
                  <a:solidFill>
                    <a:schemeClr val="accent6">
                      <a:lumMod val="20000"/>
                      <a:lumOff val="80000"/>
                    </a:schemeClr>
                  </a:solidFill>
                  <a:latin typeface="Gill Sans" charset="0"/>
                  <a:ea typeface="Gill Sans" charset="0"/>
                  <a:cs typeface="Gill Sans" charset="0"/>
                </a:rPr>
                <a:t>’</a:t>
              </a:r>
              <a:endParaRPr lang="en-GB" sz="1200" dirty="0">
                <a:solidFill>
                  <a:schemeClr val="accent6">
                    <a:lumMod val="20000"/>
                    <a:lumOff val="80000"/>
                  </a:schemeClr>
                </a:solidFill>
                <a:latin typeface="Gill Sans" charset="0"/>
                <a:ea typeface="Gill Sans" charset="0"/>
                <a:cs typeface="Gill Sans" charset="0"/>
              </a:endParaRPr>
            </a:p>
          </p:txBody>
        </p:sp>
      </p:grpSp>
      <p:sp>
        <p:nvSpPr>
          <p:cNvPr id="14" name="Rettangolo 13"/>
          <p:cNvSpPr/>
          <p:nvPr/>
        </p:nvSpPr>
        <p:spPr>
          <a:xfrm>
            <a:off x="27408" y="1414594"/>
            <a:ext cx="3640740" cy="307777"/>
          </a:xfrm>
          <a:prstGeom prst="rect">
            <a:avLst/>
          </a:prstGeom>
        </p:spPr>
        <p:txBody>
          <a:bodyPr wrap="none">
            <a:spAutoFit/>
          </a:bodyPr>
          <a:lstStyle/>
          <a:p>
            <a:r>
              <a:rPr lang="en-GB" sz="1400" dirty="0">
                <a:solidFill>
                  <a:schemeClr val="accent6">
                    <a:lumMod val="20000"/>
                    <a:lumOff val="80000"/>
                  </a:schemeClr>
                </a:solidFill>
                <a:latin typeface="Gill Sans" charset="0"/>
                <a:ea typeface="Gill Sans" charset="0"/>
                <a:cs typeface="Gill Sans" charset="0"/>
              </a:rPr>
              <a:t>EXAMPLE: </a:t>
            </a:r>
            <a:r>
              <a:rPr lang="en-GB" sz="1400" dirty="0">
                <a:solidFill>
                  <a:srgbClr val="FFB74E"/>
                </a:solidFill>
                <a:latin typeface="Gill Sans" charset="0"/>
                <a:ea typeface="Gill Sans" charset="0"/>
                <a:cs typeface="Gill Sans" charset="0"/>
              </a:rPr>
              <a:t>CR7 transfer from RM to JUV in 2018</a:t>
            </a:r>
            <a:endParaRPr lang="en-GB" sz="1400" dirty="0">
              <a:solidFill>
                <a:srgbClr val="FFB74E"/>
              </a:solidFill>
            </a:endParaRPr>
          </a:p>
        </p:txBody>
      </p:sp>
      <p:grpSp>
        <p:nvGrpSpPr>
          <p:cNvPr id="1025" name="Gruppo 1024"/>
          <p:cNvGrpSpPr/>
          <p:nvPr/>
        </p:nvGrpSpPr>
        <p:grpSpPr>
          <a:xfrm>
            <a:off x="6702306" y="4960525"/>
            <a:ext cx="1865126" cy="1726308"/>
            <a:chOff x="6332132" y="4024412"/>
            <a:chExt cx="1865126" cy="1726308"/>
          </a:xfrm>
        </p:grpSpPr>
        <p:sp>
          <p:nvSpPr>
            <p:cNvPr id="15" name="Rettangolo 14"/>
            <p:cNvSpPr/>
            <p:nvPr/>
          </p:nvSpPr>
          <p:spPr>
            <a:xfrm>
              <a:off x="6332132" y="4024412"/>
              <a:ext cx="542071" cy="276999"/>
            </a:xfrm>
            <a:prstGeom prst="rect">
              <a:avLst/>
            </a:prstGeom>
          </p:spPr>
          <p:txBody>
            <a:bodyPr wrap="none">
              <a:spAutoFit/>
            </a:bodyPr>
            <a:lstStyle/>
            <a:p>
              <a:r>
                <a:rPr lang="en-GB" sz="1200" dirty="0">
                  <a:solidFill>
                    <a:srgbClr val="FFB74E"/>
                  </a:solidFill>
                  <a:latin typeface="Gill Sans" charset="0"/>
                  <a:ea typeface="Gill Sans" charset="0"/>
                  <a:cs typeface="Gill Sans" charset="0"/>
                </a:rPr>
                <a:t>After</a:t>
              </a:r>
              <a:r>
                <a:rPr lang="en-GB" sz="1200" dirty="0">
                  <a:solidFill>
                    <a:schemeClr val="accent6">
                      <a:lumMod val="20000"/>
                      <a:lumOff val="80000"/>
                    </a:schemeClr>
                  </a:solidFill>
                  <a:latin typeface="Gill Sans" charset="0"/>
                  <a:ea typeface="Gill Sans" charset="0"/>
                  <a:cs typeface="Gill Sans" charset="0"/>
                </a:rPr>
                <a:t>:</a:t>
              </a:r>
              <a:endParaRPr lang="en-GB" sz="1200" dirty="0"/>
            </a:p>
          </p:txBody>
        </p:sp>
        <p:sp>
          <p:nvSpPr>
            <p:cNvPr id="16" name="Rettangolo 15"/>
            <p:cNvSpPr/>
            <p:nvPr/>
          </p:nvSpPr>
          <p:spPr>
            <a:xfrm>
              <a:off x="6332132" y="4365725"/>
              <a:ext cx="1865126" cy="1384995"/>
            </a:xfrm>
            <a:prstGeom prst="rect">
              <a:avLst/>
            </a:prstGeom>
          </p:spPr>
          <p:txBody>
            <a:bodyPr wrap="none">
              <a:spAutoFit/>
            </a:bodyPr>
            <a:lstStyle/>
            <a:p>
              <a:r>
                <a:rPr lang="en-GB" sz="1200" dirty="0">
                  <a:solidFill>
                    <a:schemeClr val="accent6">
                      <a:lumMod val="20000"/>
                      <a:lumOff val="80000"/>
                    </a:schemeClr>
                  </a:solidFill>
                  <a:latin typeface="Gill Sans" charset="0"/>
                  <a:ea typeface="Gill Sans" charset="0"/>
                  <a:cs typeface="Gill Sans" charset="0"/>
                </a:rPr>
                <a:t>agent_1 = ‘Juventus’</a:t>
              </a:r>
              <a:endParaRPr lang="en-GB" sz="1200" dirty="0">
                <a:cs typeface="Gill Sans" charset="0"/>
              </a:endParaRPr>
            </a:p>
            <a:p>
              <a:r>
                <a:rPr lang="it-IT" sz="1200" dirty="0">
                  <a:solidFill>
                    <a:schemeClr val="accent6">
                      <a:lumMod val="20000"/>
                      <a:lumOff val="80000"/>
                    </a:schemeClr>
                  </a:solidFill>
                  <a:latin typeface="Gill Sans" charset="0"/>
                  <a:ea typeface="Gill Sans" charset="0"/>
                  <a:cs typeface="Gill Sans" charset="0"/>
                </a:rPr>
                <a:t>budget_1 = ‘</a:t>
              </a:r>
              <a:r>
                <a:rPr lang="it-IT" sz="1200" dirty="0">
                  <a:solidFill>
                    <a:srgbClr val="FFB74E"/>
                  </a:solidFill>
                  <a:latin typeface="Gill Sans" charset="0"/>
                  <a:ea typeface="Gill Sans" charset="0"/>
                  <a:cs typeface="Gill Sans" charset="0"/>
                </a:rPr>
                <a:t>400</a:t>
              </a:r>
              <a:r>
                <a:rPr lang="it-IT" sz="1200" dirty="0">
                  <a:solidFill>
                    <a:schemeClr val="accent6">
                      <a:lumMod val="20000"/>
                      <a:lumOff val="80000"/>
                    </a:schemeClr>
                  </a:solidFill>
                  <a:latin typeface="Gill Sans" charset="0"/>
                  <a:ea typeface="Gill Sans" charset="0"/>
                  <a:cs typeface="Gill Sans" charset="0"/>
                </a:rPr>
                <a:t>’</a:t>
              </a:r>
            </a:p>
            <a:p>
              <a:r>
                <a:rPr lang="it-IT" sz="1200" dirty="0">
                  <a:solidFill>
                    <a:schemeClr val="accent6">
                      <a:lumMod val="20000"/>
                      <a:lumOff val="80000"/>
                    </a:schemeClr>
                  </a:solidFill>
                  <a:latin typeface="Gill Sans" charset="0"/>
                  <a:ea typeface="Gill Sans" charset="0"/>
                  <a:cs typeface="Gill Sans" charset="0"/>
                </a:rPr>
                <a:t>supporters_1 = ‘</a:t>
              </a:r>
              <a:r>
                <a:rPr lang="it-IT" sz="1200" dirty="0">
                  <a:solidFill>
                    <a:srgbClr val="FFB74E"/>
                  </a:solidFill>
                  <a:latin typeface="Gill Sans" charset="0"/>
                  <a:ea typeface="Gill Sans" charset="0"/>
                  <a:cs typeface="Gill Sans" charset="0"/>
                </a:rPr>
                <a:t>1.300.000</a:t>
              </a:r>
              <a:r>
                <a:rPr lang="it-IT" sz="1200" dirty="0">
                  <a:solidFill>
                    <a:schemeClr val="accent6">
                      <a:lumMod val="20000"/>
                      <a:lumOff val="80000"/>
                    </a:schemeClr>
                  </a:solidFill>
                  <a:latin typeface="Gill Sans" charset="0"/>
                  <a:ea typeface="Gill Sans" charset="0"/>
                  <a:cs typeface="Gill Sans" charset="0"/>
                </a:rPr>
                <a:t>’</a:t>
              </a:r>
            </a:p>
            <a:p>
              <a:endParaRPr lang="it-IT" sz="1200" dirty="0">
                <a:solidFill>
                  <a:schemeClr val="accent6">
                    <a:lumMod val="20000"/>
                    <a:lumOff val="80000"/>
                  </a:schemeClr>
                </a:solidFill>
                <a:latin typeface="Gill Sans" charset="0"/>
                <a:ea typeface="Gill Sans" charset="0"/>
                <a:cs typeface="Gill Sans" charset="0"/>
              </a:endParaRPr>
            </a:p>
            <a:p>
              <a:r>
                <a:rPr lang="it-IT" sz="1200" dirty="0">
                  <a:solidFill>
                    <a:schemeClr val="accent6">
                      <a:lumMod val="20000"/>
                      <a:lumOff val="80000"/>
                    </a:schemeClr>
                  </a:solidFill>
                  <a:latin typeface="Gill Sans" charset="0"/>
                  <a:ea typeface="Gill Sans" charset="0"/>
                  <a:cs typeface="Gill Sans" charset="0"/>
                </a:rPr>
                <a:t>agent_2 = ‘Real Madrid’</a:t>
              </a:r>
            </a:p>
            <a:p>
              <a:r>
                <a:rPr lang="it-IT" sz="1200" dirty="0">
                  <a:solidFill>
                    <a:schemeClr val="accent6">
                      <a:lumMod val="20000"/>
                      <a:lumOff val="80000"/>
                    </a:schemeClr>
                  </a:solidFill>
                  <a:latin typeface="Gill Sans" charset="0"/>
                  <a:ea typeface="Gill Sans" charset="0"/>
                  <a:cs typeface="Gill Sans" charset="0"/>
                </a:rPr>
                <a:t>Budget_2 = ‘</a:t>
              </a:r>
              <a:r>
                <a:rPr lang="it-IT" sz="1200" dirty="0">
                  <a:solidFill>
                    <a:srgbClr val="FFB74E"/>
                  </a:solidFill>
                  <a:latin typeface="Gill Sans" charset="0"/>
                  <a:ea typeface="Gill Sans" charset="0"/>
                  <a:cs typeface="Gill Sans" charset="0"/>
                </a:rPr>
                <a:t>600</a:t>
              </a:r>
              <a:r>
                <a:rPr lang="it-IT" sz="1200" dirty="0">
                  <a:solidFill>
                    <a:schemeClr val="accent6">
                      <a:lumMod val="20000"/>
                      <a:lumOff val="80000"/>
                    </a:schemeClr>
                  </a:solidFill>
                  <a:latin typeface="Gill Sans" charset="0"/>
                  <a:ea typeface="Gill Sans" charset="0"/>
                  <a:cs typeface="Gill Sans" charset="0"/>
                </a:rPr>
                <a:t>’</a:t>
              </a:r>
            </a:p>
            <a:p>
              <a:r>
                <a:rPr lang="it-IT" sz="1200" dirty="0">
                  <a:solidFill>
                    <a:schemeClr val="accent6">
                      <a:lumMod val="20000"/>
                      <a:lumOff val="80000"/>
                    </a:schemeClr>
                  </a:solidFill>
                  <a:latin typeface="Gill Sans" charset="0"/>
                  <a:ea typeface="Gill Sans" charset="0"/>
                  <a:cs typeface="Gill Sans" charset="0"/>
                </a:rPr>
                <a:t>supporters_2 = ‘</a:t>
              </a:r>
              <a:r>
                <a:rPr lang="it-IT" sz="1200" dirty="0">
                  <a:solidFill>
                    <a:srgbClr val="FFB74E"/>
                  </a:solidFill>
                  <a:latin typeface="Gill Sans" charset="0"/>
                  <a:ea typeface="Gill Sans" charset="0"/>
                  <a:cs typeface="Gill Sans" charset="0"/>
                </a:rPr>
                <a:t>800.000</a:t>
              </a:r>
              <a:r>
                <a:rPr lang="it-IT" sz="1200" dirty="0">
                  <a:solidFill>
                    <a:schemeClr val="accent6">
                      <a:lumMod val="20000"/>
                      <a:lumOff val="80000"/>
                    </a:schemeClr>
                  </a:solidFill>
                  <a:latin typeface="Gill Sans" charset="0"/>
                  <a:ea typeface="Gill Sans" charset="0"/>
                  <a:cs typeface="Gill Sans" charset="0"/>
                </a:rPr>
                <a:t>’</a:t>
              </a:r>
              <a:endParaRPr lang="en-GB" sz="1200" dirty="0">
                <a:solidFill>
                  <a:schemeClr val="accent6">
                    <a:lumMod val="20000"/>
                    <a:lumOff val="80000"/>
                  </a:schemeClr>
                </a:solidFill>
                <a:latin typeface="Gill Sans" charset="0"/>
                <a:ea typeface="Gill Sans" charset="0"/>
                <a:cs typeface="Gill Sans" charset="0"/>
              </a:endParaRPr>
            </a:p>
          </p:txBody>
        </p:sp>
      </p:grpSp>
      <p:grpSp>
        <p:nvGrpSpPr>
          <p:cNvPr id="4" name="Group 3">
            <a:extLst>
              <a:ext uri="{FF2B5EF4-FFF2-40B4-BE49-F238E27FC236}">
                <a16:creationId xmlns:a16="http://schemas.microsoft.com/office/drawing/2014/main" id="{3E9EF8B6-8A05-4A46-8775-833C3C71F2F9}"/>
              </a:ext>
            </a:extLst>
          </p:cNvPr>
          <p:cNvGrpSpPr/>
          <p:nvPr/>
        </p:nvGrpSpPr>
        <p:grpSpPr>
          <a:xfrm>
            <a:off x="6153148" y="2613454"/>
            <a:ext cx="2963443" cy="1941752"/>
            <a:chOff x="6153148" y="2925565"/>
            <a:chExt cx="2963443" cy="1941752"/>
          </a:xfrm>
        </p:grpSpPr>
        <p:grpSp>
          <p:nvGrpSpPr>
            <p:cNvPr id="31" name="Gruppo 30"/>
            <p:cNvGrpSpPr/>
            <p:nvPr/>
          </p:nvGrpSpPr>
          <p:grpSpPr>
            <a:xfrm>
              <a:off x="6153148" y="2925565"/>
              <a:ext cx="2963443" cy="1941752"/>
              <a:chOff x="3143248" y="4024411"/>
              <a:chExt cx="2963443" cy="1941752"/>
            </a:xfrm>
          </p:grpSpPr>
          <p:pic>
            <p:nvPicPr>
              <p:cNvPr id="27" name="Immagine 26"/>
              <p:cNvPicPr>
                <a:picLocks noChangeAspect="1"/>
              </p:cNvPicPr>
              <p:nvPr/>
            </p:nvPicPr>
            <p:blipFill>
              <a:blip r:embed="rId2" cstate="email">
                <a:duotone>
                  <a:prstClr val="black"/>
                  <a:srgbClr val="D9C3A5">
                    <a:tint val="50000"/>
                    <a:satMod val="180000"/>
                  </a:srgbClr>
                </a:duotone>
                <a:extLst>
                  <a:ext uri="{28A0092B-C50C-407E-A947-70E740481C1C}">
                    <a14:useLocalDpi xmlns:a14="http://schemas.microsoft.com/office/drawing/2010/main"/>
                  </a:ext>
                </a:extLst>
              </a:blip>
              <a:stretch>
                <a:fillRect/>
              </a:stretch>
            </p:blipFill>
            <p:spPr>
              <a:xfrm>
                <a:off x="3232217" y="4302225"/>
                <a:ext cx="1136638" cy="1433015"/>
              </a:xfrm>
              <a:prstGeom prst="rect">
                <a:avLst/>
              </a:prstGeom>
            </p:spPr>
          </p:pic>
          <p:sp>
            <p:nvSpPr>
              <p:cNvPr id="30" name="Rettangolo 29"/>
              <p:cNvSpPr/>
              <p:nvPr/>
            </p:nvSpPr>
            <p:spPr>
              <a:xfrm>
                <a:off x="4400987" y="4387654"/>
                <a:ext cx="1705704" cy="1354217"/>
              </a:xfrm>
              <a:prstGeom prst="rect">
                <a:avLst/>
              </a:prstGeom>
            </p:spPr>
            <p:txBody>
              <a:bodyPr wrap="square">
                <a:spAutoFit/>
              </a:bodyPr>
              <a:lstStyle/>
              <a:p>
                <a:r>
                  <a:rPr lang="en-GB" sz="1200" dirty="0">
                    <a:solidFill>
                      <a:schemeClr val="accent6">
                        <a:lumMod val="20000"/>
                        <a:lumOff val="80000"/>
                      </a:schemeClr>
                    </a:solidFill>
                    <a:latin typeface="Gill Sans" charset="0"/>
                    <a:ea typeface="Gill Sans" charset="0"/>
                    <a:cs typeface="Gill Sans" charset="0"/>
                  </a:rPr>
                  <a:t>Transfer cost: ‘</a:t>
                </a:r>
                <a:r>
                  <a:rPr lang="en-GB" sz="1200" dirty="0">
                    <a:solidFill>
                      <a:srgbClr val="FFB74E"/>
                    </a:solidFill>
                    <a:latin typeface="Gill Sans" charset="0"/>
                    <a:ea typeface="Gill Sans" charset="0"/>
                    <a:cs typeface="Gill Sans" charset="0"/>
                  </a:rPr>
                  <a:t>100</a:t>
                </a:r>
                <a:r>
                  <a:rPr lang="en-GB" sz="1200" dirty="0">
                    <a:solidFill>
                      <a:schemeClr val="accent6">
                        <a:lumMod val="20000"/>
                        <a:lumOff val="80000"/>
                      </a:schemeClr>
                    </a:solidFill>
                    <a:latin typeface="Gill Sans" charset="0"/>
                  </a:rPr>
                  <a:t>’</a:t>
                </a:r>
              </a:p>
              <a:p>
                <a:endParaRPr lang="en-GB" sz="1100" dirty="0">
                  <a:solidFill>
                    <a:schemeClr val="accent6">
                      <a:lumMod val="20000"/>
                      <a:lumOff val="80000"/>
                    </a:schemeClr>
                  </a:solidFill>
                  <a:latin typeface="Gill Sans" charset="0"/>
                  <a:ea typeface="Gill Sans" charset="0"/>
                  <a:cs typeface="Gill Sans" charset="0"/>
                </a:endParaRPr>
              </a:p>
              <a:p>
                <a:r>
                  <a:rPr lang="en-GB" sz="1200" dirty="0">
                    <a:solidFill>
                      <a:schemeClr val="accent6">
                        <a:lumMod val="20000"/>
                        <a:lumOff val="80000"/>
                      </a:schemeClr>
                    </a:solidFill>
                    <a:latin typeface="Gill Sans" charset="0"/>
                    <a:ea typeface="Gill Sans" charset="0"/>
                    <a:cs typeface="Gill Sans" charset="0"/>
                  </a:rPr>
                  <a:t>Supporters of new team: </a:t>
                </a:r>
                <a:r>
                  <a:rPr lang="en-GB" sz="1200" dirty="0">
                    <a:solidFill>
                      <a:srgbClr val="FFB74E"/>
                    </a:solidFill>
                    <a:latin typeface="Gill Sans" charset="0"/>
                    <a:ea typeface="Gill Sans" charset="0"/>
                    <a:cs typeface="Gill Sans" charset="0"/>
                  </a:rPr>
                  <a:t>+30%</a:t>
                </a:r>
              </a:p>
              <a:p>
                <a:endParaRPr lang="en-GB" sz="1100" dirty="0">
                  <a:solidFill>
                    <a:srgbClr val="FFB74E"/>
                  </a:solidFill>
                  <a:latin typeface="Gill Sans" charset="0"/>
                  <a:ea typeface="Gill Sans" charset="0"/>
                  <a:cs typeface="Gill Sans" charset="0"/>
                </a:endParaRPr>
              </a:p>
              <a:p>
                <a:r>
                  <a:rPr lang="en-GB" sz="1200" dirty="0">
                    <a:solidFill>
                      <a:schemeClr val="accent6">
                        <a:lumMod val="20000"/>
                        <a:lumOff val="80000"/>
                      </a:schemeClr>
                    </a:solidFill>
                    <a:latin typeface="Gill Sans" charset="0"/>
                    <a:ea typeface="Gill Sans" charset="0"/>
                    <a:cs typeface="Gill Sans" charset="0"/>
                  </a:rPr>
                  <a:t>Supporters of old team: </a:t>
                </a:r>
                <a:r>
                  <a:rPr lang="en-GB" sz="1200" dirty="0">
                    <a:solidFill>
                      <a:srgbClr val="FFB74E"/>
                    </a:solidFill>
                    <a:latin typeface="Gill Sans" charset="0"/>
                    <a:ea typeface="Gill Sans" charset="0"/>
                    <a:cs typeface="Gill Sans" charset="0"/>
                  </a:rPr>
                  <a:t>-20%</a:t>
                </a:r>
              </a:p>
            </p:txBody>
          </p:sp>
          <p:sp>
            <p:nvSpPr>
              <p:cNvPr id="28" name="Rettangolo arrotondato 27"/>
              <p:cNvSpPr/>
              <p:nvPr/>
            </p:nvSpPr>
            <p:spPr>
              <a:xfrm>
                <a:off x="3143248" y="4024411"/>
                <a:ext cx="2895602" cy="1941752"/>
              </a:xfrm>
              <a:prstGeom prst="roundRect">
                <a:avLst/>
              </a:prstGeom>
              <a:noFill/>
              <a:ln w="3175">
                <a:solidFill>
                  <a:srgbClr val="FFB74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a:p>
            </p:txBody>
          </p:sp>
        </p:grpSp>
        <p:sp>
          <p:nvSpPr>
            <p:cNvPr id="17" name="Rettangolo 13">
              <a:extLst>
                <a:ext uri="{FF2B5EF4-FFF2-40B4-BE49-F238E27FC236}">
                  <a16:creationId xmlns:a16="http://schemas.microsoft.com/office/drawing/2014/main" id="{36AFCEF2-51FD-428F-9B73-7456D5EFD5E3}"/>
                </a:ext>
              </a:extLst>
            </p:cNvPr>
            <p:cNvSpPr/>
            <p:nvPr/>
          </p:nvSpPr>
          <p:spPr>
            <a:xfrm>
              <a:off x="6369008" y="2947495"/>
              <a:ext cx="2463880" cy="276999"/>
            </a:xfrm>
            <a:prstGeom prst="rect">
              <a:avLst/>
            </a:prstGeom>
          </p:spPr>
          <p:txBody>
            <a:bodyPr wrap="none">
              <a:spAutoFit/>
            </a:bodyPr>
            <a:lstStyle/>
            <a:p>
              <a:pPr algn="ctr"/>
              <a:r>
                <a:rPr lang="en-GB" sz="1200" dirty="0">
                  <a:solidFill>
                    <a:srgbClr val="FDEADA"/>
                  </a:solidFill>
                  <a:latin typeface="Gill Sans" charset="0"/>
                  <a:ea typeface="Gill Sans" charset="0"/>
                  <a:cs typeface="Gill Sans" charset="0"/>
                </a:rPr>
                <a:t>Interaction between agents:</a:t>
              </a:r>
              <a:r>
                <a:rPr lang="en-GB" sz="1200" dirty="0">
                  <a:solidFill>
                    <a:srgbClr val="FFB74E"/>
                  </a:solidFill>
                  <a:latin typeface="Gill Sans" charset="0"/>
                  <a:ea typeface="Gill Sans" charset="0"/>
                  <a:cs typeface="Gill Sans" charset="0"/>
                </a:rPr>
                <a:t> transfer</a:t>
              </a:r>
              <a:endParaRPr lang="en-GB" sz="1200" dirty="0">
                <a:solidFill>
                  <a:srgbClr val="FFB74E"/>
                </a:solidFill>
              </a:endParaRPr>
            </a:p>
          </p:txBody>
        </p:sp>
      </p:grpSp>
      <p:pic>
        <p:nvPicPr>
          <p:cNvPr id="21" name="Graphic 20">
            <a:extLst>
              <a:ext uri="{FF2B5EF4-FFF2-40B4-BE49-F238E27FC236}">
                <a16:creationId xmlns:a16="http://schemas.microsoft.com/office/drawing/2014/main" id="{EDFD651D-78FD-49E5-805B-149EC36FB8A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1707500"/>
            <a:ext cx="5665549" cy="5150499"/>
          </a:xfrm>
          <a:prstGeom prst="rect">
            <a:avLst/>
          </a:prstGeom>
        </p:spPr>
      </p:pic>
      <p:pic>
        <p:nvPicPr>
          <p:cNvPr id="1028" name="Picture 4" descr="Paris Saint-Germain F.C. - Wikipedia">
            <a:extLst>
              <a:ext uri="{FF2B5EF4-FFF2-40B4-BE49-F238E27FC236}">
                <a16:creationId xmlns:a16="http://schemas.microsoft.com/office/drawing/2014/main" id="{957B24ED-CB8A-4A8E-842F-CB7F2EF9947C}"/>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721778" y="4697029"/>
            <a:ext cx="252000" cy="252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anchester United F.C. - Wikipedia">
            <a:extLst>
              <a:ext uri="{FF2B5EF4-FFF2-40B4-BE49-F238E27FC236}">
                <a16:creationId xmlns:a16="http://schemas.microsoft.com/office/drawing/2014/main" id="{087F43EF-BF49-4B91-8C6E-68CBFF30AB43}"/>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513245" y="3969456"/>
            <a:ext cx="252000" cy="25537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iverpool F.C. - Wikipedia">
            <a:extLst>
              <a:ext uri="{FF2B5EF4-FFF2-40B4-BE49-F238E27FC236}">
                <a16:creationId xmlns:a16="http://schemas.microsoft.com/office/drawing/2014/main" id="{FA829AEC-FED5-4F60-A79B-F9CA1A1CE549}"/>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1278446" y="3972827"/>
            <a:ext cx="184742" cy="252000"/>
          </a:xfrm>
          <a:prstGeom prst="rect">
            <a:avLst/>
          </a:prstGeom>
          <a:noFill/>
          <a:extLst>
            <a:ext uri="{909E8E84-426E-40DD-AFC4-6F175D3DCCD1}">
              <a14:hiddenFill xmlns:a14="http://schemas.microsoft.com/office/drawing/2010/main">
                <a:solidFill>
                  <a:srgbClr val="FFFFFF"/>
                </a:solidFill>
              </a14:hiddenFill>
            </a:ext>
          </a:extLst>
        </p:spPr>
      </p:pic>
      <p:pic>
        <p:nvPicPr>
          <p:cNvPr id="23" name="Graphic 22">
            <a:extLst>
              <a:ext uri="{FF2B5EF4-FFF2-40B4-BE49-F238E27FC236}">
                <a16:creationId xmlns:a16="http://schemas.microsoft.com/office/drawing/2014/main" id="{3CDD33F5-FFC1-4D8A-AB86-A83B33E81F11}"/>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1244817" y="4280156"/>
            <a:ext cx="252000" cy="252000"/>
          </a:xfrm>
          <a:prstGeom prst="rect">
            <a:avLst/>
          </a:prstGeom>
        </p:spPr>
      </p:pic>
      <p:pic>
        <p:nvPicPr>
          <p:cNvPr id="1042" name="Picture 18" descr="FC Barcelona - Wikipedia">
            <a:extLst>
              <a:ext uri="{FF2B5EF4-FFF2-40B4-BE49-F238E27FC236}">
                <a16:creationId xmlns:a16="http://schemas.microsoft.com/office/drawing/2014/main" id="{D220D639-3A64-4AD6-AB40-C1F85B19E5DC}"/>
              </a:ext>
            </a:extLst>
          </p:cNvPr>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1463188" y="5676779"/>
            <a:ext cx="252000" cy="25554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Manchester City F.C. - Wikipedia">
            <a:extLst>
              <a:ext uri="{FF2B5EF4-FFF2-40B4-BE49-F238E27FC236}">
                <a16:creationId xmlns:a16="http://schemas.microsoft.com/office/drawing/2014/main" id="{55584B25-41FB-4197-9329-764956952718}"/>
              </a:ext>
            </a:extLst>
          </p:cNvPr>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1796399" y="3972827"/>
            <a:ext cx="252000" cy="252000"/>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24">
            <a:extLst>
              <a:ext uri="{FF2B5EF4-FFF2-40B4-BE49-F238E27FC236}">
                <a16:creationId xmlns:a16="http://schemas.microsoft.com/office/drawing/2014/main" id="{78B7B5CD-7BF5-4711-993F-CD53A5E50C51}"/>
              </a:ext>
            </a:extLst>
          </p:cNvPr>
          <p:cNvGrpSpPr/>
          <p:nvPr/>
        </p:nvGrpSpPr>
        <p:grpSpPr>
          <a:xfrm>
            <a:off x="2130476" y="5131255"/>
            <a:ext cx="173831" cy="252000"/>
            <a:chOff x="-329803" y="3286125"/>
            <a:chExt cx="173831" cy="254794"/>
          </a:xfrm>
        </p:grpSpPr>
        <p:sp>
          <p:nvSpPr>
            <p:cNvPr id="24" name="Rectangle 23">
              <a:extLst>
                <a:ext uri="{FF2B5EF4-FFF2-40B4-BE49-F238E27FC236}">
                  <a16:creationId xmlns:a16="http://schemas.microsoft.com/office/drawing/2014/main" id="{C58CE451-03DD-46A4-AC8C-73C55CC32219}"/>
                </a:ext>
              </a:extLst>
            </p:cNvPr>
            <p:cNvSpPr/>
            <p:nvPr/>
          </p:nvSpPr>
          <p:spPr>
            <a:xfrm>
              <a:off x="-329803" y="3286125"/>
              <a:ext cx="173831" cy="254794"/>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046" name="Picture 22" descr="Juventus F.C. - Wikipedia">
              <a:extLst>
                <a:ext uri="{FF2B5EF4-FFF2-40B4-BE49-F238E27FC236}">
                  <a16:creationId xmlns:a16="http://schemas.microsoft.com/office/drawing/2014/main" id="{B671C9A1-35C7-4212-B877-9A6302DB8677}"/>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323599" y="3288507"/>
              <a:ext cx="159600" cy="252000"/>
            </a:xfrm>
            <a:prstGeom prst="rect">
              <a:avLst/>
            </a:prstGeom>
            <a:noFill/>
            <a:ln>
              <a:noFill/>
            </a:ln>
            <a:extLst>
              <a:ext uri="{909E8E84-426E-40DD-AFC4-6F175D3DCCD1}">
                <a14:hiddenFill xmlns:a14="http://schemas.microsoft.com/office/drawing/2010/main">
                  <a:solidFill>
                    <a:srgbClr val="FFFFFF"/>
                  </a:solidFill>
                </a14:hiddenFill>
              </a:ext>
            </a:extLst>
          </p:spPr>
        </p:pic>
      </p:grpSp>
      <p:pic>
        <p:nvPicPr>
          <p:cNvPr id="1050" name="Picture 26" descr="Inter Under 18 - Stadium - Suning Youth Development Centre | Transfermarkt">
            <a:extLst>
              <a:ext uri="{FF2B5EF4-FFF2-40B4-BE49-F238E27FC236}">
                <a16:creationId xmlns:a16="http://schemas.microsoft.com/office/drawing/2014/main" id="{3E0CD7A5-52D6-4109-B486-F20596194D8F}"/>
              </a:ext>
            </a:extLst>
          </p:cNvPr>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2332231" y="5041942"/>
            <a:ext cx="252000" cy="328144"/>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A.C. Milan - Wikipedia">
            <a:extLst>
              <a:ext uri="{FF2B5EF4-FFF2-40B4-BE49-F238E27FC236}">
                <a16:creationId xmlns:a16="http://schemas.microsoft.com/office/drawing/2014/main" id="{A4F69758-5E86-4FD2-90F6-6EDEA62CC0D4}"/>
              </a:ext>
            </a:extLst>
          </p:cNvPr>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2633011" y="5080014"/>
            <a:ext cx="160767" cy="25200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AFC Ajax - Wikipedia">
            <a:extLst>
              <a:ext uri="{FF2B5EF4-FFF2-40B4-BE49-F238E27FC236}">
                <a16:creationId xmlns:a16="http://schemas.microsoft.com/office/drawing/2014/main" id="{F7024BC9-5D07-4295-929E-F41783037880}"/>
              </a:ext>
            </a:extLst>
          </p:cNvPr>
          <p:cNvPicPr>
            <a:picLocks noChangeAspect="1" noChangeArrowheads="1"/>
          </p:cNvPicPr>
          <p:nvPr/>
        </p:nvPicPr>
        <p:blipFill>
          <a:blip r:embed="rId15" cstate="email">
            <a:extLst>
              <a:ext uri="{28A0092B-C50C-407E-A947-70E740481C1C}">
                <a14:useLocalDpi xmlns:a14="http://schemas.microsoft.com/office/drawing/2010/main"/>
              </a:ext>
            </a:extLst>
          </a:blip>
          <a:srcRect/>
          <a:stretch>
            <a:fillRect/>
          </a:stretch>
        </p:blipFill>
        <p:spPr bwMode="auto">
          <a:xfrm>
            <a:off x="2082167" y="4224827"/>
            <a:ext cx="252000" cy="253703"/>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Borussia Dortmund - Wikipedia">
            <a:extLst>
              <a:ext uri="{FF2B5EF4-FFF2-40B4-BE49-F238E27FC236}">
                <a16:creationId xmlns:a16="http://schemas.microsoft.com/office/drawing/2014/main" id="{CE525454-7337-4A2E-9D5F-60F09819862F}"/>
              </a:ext>
            </a:extLst>
          </p:cNvPr>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2279478" y="4489194"/>
            <a:ext cx="252000" cy="252000"/>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S.L. Benfica - Wikipedia">
            <a:extLst>
              <a:ext uri="{FF2B5EF4-FFF2-40B4-BE49-F238E27FC236}">
                <a16:creationId xmlns:a16="http://schemas.microsoft.com/office/drawing/2014/main" id="{24DB34A5-63D7-4EE2-8E8B-A8ABE75D02E5}"/>
              </a:ext>
            </a:extLst>
          </p:cNvPr>
          <p:cNvPicPr>
            <a:picLocks noChangeAspect="1" noChangeArrowheads="1"/>
          </p:cNvPicPr>
          <p:nvPr/>
        </p:nvPicPr>
        <p:blipFill>
          <a:blip r:embed="rId17" cstate="email">
            <a:extLst>
              <a:ext uri="{28A0092B-C50C-407E-A947-70E740481C1C}">
                <a14:useLocalDpi xmlns:a14="http://schemas.microsoft.com/office/drawing/2010/main"/>
              </a:ext>
            </a:extLst>
          </a:blip>
          <a:srcRect/>
          <a:stretch>
            <a:fillRect/>
          </a:stretch>
        </p:blipFill>
        <p:spPr bwMode="auto">
          <a:xfrm>
            <a:off x="140642" y="5757370"/>
            <a:ext cx="252000" cy="249688"/>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Galatasaray S.K. (football) - Wikipedia">
            <a:extLst>
              <a:ext uri="{FF2B5EF4-FFF2-40B4-BE49-F238E27FC236}">
                <a16:creationId xmlns:a16="http://schemas.microsoft.com/office/drawing/2014/main" id="{FA5721CE-2C3F-4676-AA7E-21762EE7F95E}"/>
              </a:ext>
            </a:extLst>
          </p:cNvPr>
          <p:cNvPicPr>
            <a:picLocks noChangeAspect="1" noChangeArrowheads="1"/>
          </p:cNvPicPr>
          <p:nvPr/>
        </p:nvPicPr>
        <p:blipFill>
          <a:blip r:embed="rId18" cstate="email">
            <a:extLst>
              <a:ext uri="{28A0092B-C50C-407E-A947-70E740481C1C}">
                <a14:useLocalDpi xmlns:a14="http://schemas.microsoft.com/office/drawing/2010/main"/>
              </a:ext>
            </a:extLst>
          </a:blip>
          <a:srcRect/>
          <a:stretch>
            <a:fillRect/>
          </a:stretch>
        </p:blipFill>
        <p:spPr bwMode="auto">
          <a:xfrm>
            <a:off x="4322202" y="5678553"/>
            <a:ext cx="164325" cy="252000"/>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Atalanta B.C. - Wikipedia">
            <a:extLst>
              <a:ext uri="{FF2B5EF4-FFF2-40B4-BE49-F238E27FC236}">
                <a16:creationId xmlns:a16="http://schemas.microsoft.com/office/drawing/2014/main" id="{0D79E34B-A503-4B0D-8FEE-AFA99A9E7872}"/>
              </a:ext>
            </a:extLst>
          </p:cNvPr>
          <p:cNvPicPr>
            <a:picLocks noChangeAspect="1" noChangeArrowheads="1"/>
          </p:cNvPicPr>
          <p:nvPr/>
        </p:nvPicPr>
        <p:blipFill>
          <a:blip r:embed="rId19" cstate="email">
            <a:extLst>
              <a:ext uri="{28A0092B-C50C-407E-A947-70E740481C1C}">
                <a14:useLocalDpi xmlns:a14="http://schemas.microsoft.com/office/drawing/2010/main"/>
              </a:ext>
            </a:extLst>
          </a:blip>
          <a:srcRect/>
          <a:stretch>
            <a:fillRect/>
          </a:stretch>
        </p:blipFill>
        <p:spPr bwMode="auto">
          <a:xfrm>
            <a:off x="2849626" y="5082203"/>
            <a:ext cx="161350" cy="252000"/>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Villarreal CF - Wikipedia">
            <a:extLst>
              <a:ext uri="{FF2B5EF4-FFF2-40B4-BE49-F238E27FC236}">
                <a16:creationId xmlns:a16="http://schemas.microsoft.com/office/drawing/2014/main" id="{C897F1F0-0867-4D4E-A04A-435A38C65939}"/>
              </a:ext>
            </a:extLst>
          </p:cNvPr>
          <p:cNvPicPr>
            <a:picLocks noChangeAspect="1" noChangeArrowheads="1"/>
          </p:cNvPicPr>
          <p:nvPr/>
        </p:nvPicPr>
        <p:blipFill>
          <a:blip r:embed="rId20" cstate="email">
            <a:extLst>
              <a:ext uri="{28A0092B-C50C-407E-A947-70E740481C1C}">
                <a14:useLocalDpi xmlns:a14="http://schemas.microsoft.com/office/drawing/2010/main"/>
              </a:ext>
            </a:extLst>
          </a:blip>
          <a:srcRect/>
          <a:stretch>
            <a:fillRect/>
          </a:stretch>
        </p:blipFill>
        <p:spPr bwMode="auto">
          <a:xfrm>
            <a:off x="1211189" y="5918570"/>
            <a:ext cx="202009" cy="252000"/>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descr="FC Porto - Wikipedia">
            <a:extLst>
              <a:ext uri="{FF2B5EF4-FFF2-40B4-BE49-F238E27FC236}">
                <a16:creationId xmlns:a16="http://schemas.microsoft.com/office/drawing/2014/main" id="{F518F1DE-DB73-41CC-A874-5B8D20B58CAE}"/>
              </a:ext>
            </a:extLst>
          </p:cNvPr>
          <p:cNvPicPr>
            <a:picLocks noChangeAspect="1" noChangeArrowheads="1"/>
          </p:cNvPicPr>
          <p:nvPr/>
        </p:nvPicPr>
        <p:blipFill>
          <a:blip r:embed="rId21" cstate="email">
            <a:extLst>
              <a:ext uri="{28A0092B-C50C-407E-A947-70E740481C1C}">
                <a14:useLocalDpi xmlns:a14="http://schemas.microsoft.com/office/drawing/2010/main"/>
              </a:ext>
            </a:extLst>
          </a:blip>
          <a:srcRect/>
          <a:stretch>
            <a:fillRect/>
          </a:stretch>
        </p:blipFill>
        <p:spPr bwMode="auto">
          <a:xfrm>
            <a:off x="456162" y="5443406"/>
            <a:ext cx="189117" cy="252000"/>
          </a:xfrm>
          <a:prstGeom prst="rect">
            <a:avLst/>
          </a:prstGeom>
          <a:noFill/>
          <a:extLst>
            <a:ext uri="{909E8E84-426E-40DD-AFC4-6F175D3DCCD1}">
              <a14:hiddenFill xmlns:a14="http://schemas.microsoft.com/office/drawing/2010/main">
                <a:solidFill>
                  <a:srgbClr val="FFFFFF"/>
                </a:solidFill>
              </a14:hiddenFill>
            </a:ext>
          </a:extLst>
        </p:spPr>
      </p:pic>
      <p:pic>
        <p:nvPicPr>
          <p:cNvPr id="1068" name="Picture 44" descr="Sporting CP - Wikipedia">
            <a:extLst>
              <a:ext uri="{FF2B5EF4-FFF2-40B4-BE49-F238E27FC236}">
                <a16:creationId xmlns:a16="http://schemas.microsoft.com/office/drawing/2014/main" id="{8A7D8FB1-A852-4AE6-B8EF-5B9147310078}"/>
              </a:ext>
            </a:extLst>
          </p:cNvPr>
          <p:cNvPicPr>
            <a:picLocks noChangeAspect="1" noChangeArrowheads="1"/>
          </p:cNvPicPr>
          <p:nvPr/>
        </p:nvPicPr>
        <p:blipFill>
          <a:blip r:embed="rId22" cstate="email">
            <a:extLst>
              <a:ext uri="{28A0092B-C50C-407E-A947-70E740481C1C}">
                <a14:useLocalDpi xmlns:a14="http://schemas.microsoft.com/office/drawing/2010/main"/>
              </a:ext>
            </a:extLst>
          </a:blip>
          <a:srcRect/>
          <a:stretch>
            <a:fillRect/>
          </a:stretch>
        </p:blipFill>
        <p:spPr bwMode="auto">
          <a:xfrm>
            <a:off x="442632" y="5755058"/>
            <a:ext cx="187950" cy="252000"/>
          </a:xfrm>
          <a:prstGeom prst="rect">
            <a:avLst/>
          </a:prstGeom>
          <a:noFill/>
          <a:extLst>
            <a:ext uri="{909E8E84-426E-40DD-AFC4-6F175D3DCCD1}">
              <a14:hiddenFill xmlns:a14="http://schemas.microsoft.com/office/drawing/2010/main">
                <a:solidFill>
                  <a:srgbClr val="FFFFFF"/>
                </a:solidFill>
              </a14:hiddenFill>
            </a:ext>
          </a:extLst>
        </p:spPr>
      </p:pic>
      <p:pic>
        <p:nvPicPr>
          <p:cNvPr id="29" name="Graphic 28">
            <a:extLst>
              <a:ext uri="{FF2B5EF4-FFF2-40B4-BE49-F238E27FC236}">
                <a16:creationId xmlns:a16="http://schemas.microsoft.com/office/drawing/2014/main" id="{56934086-193D-4445-880C-277A7159A4D1}"/>
              </a:ext>
            </a:extLst>
          </p:cNvPr>
          <p:cNvPicPr>
            <a:picLocks noChangeAspect="1"/>
          </p:cNvPicPr>
          <p:nvPr/>
        </p:nvPicPr>
        <p:blipFill>
          <a:blip r:embed="rId23" cstate="email">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786416" y="5569406"/>
            <a:ext cx="189173" cy="252000"/>
          </a:xfrm>
          <a:prstGeom prst="rect">
            <a:avLst/>
          </a:prstGeom>
        </p:spPr>
      </p:pic>
      <p:pic>
        <p:nvPicPr>
          <p:cNvPr id="1072" name="Picture 48" descr="Real Madrid Logo, history, meaning, symbol, PNG">
            <a:extLst>
              <a:ext uri="{FF2B5EF4-FFF2-40B4-BE49-F238E27FC236}">
                <a16:creationId xmlns:a16="http://schemas.microsoft.com/office/drawing/2014/main" id="{BACB59A0-C319-4037-A54D-5CD4261EA42B}"/>
              </a:ext>
            </a:extLst>
          </p:cNvPr>
          <p:cNvPicPr>
            <a:picLocks noChangeAspect="1" noChangeArrowheads="1"/>
          </p:cNvPicPr>
          <p:nvPr/>
        </p:nvPicPr>
        <p:blipFill rotWithShape="1">
          <a:blip r:embed="rId25" cstate="email">
            <a:extLst>
              <a:ext uri="{28A0092B-C50C-407E-A947-70E740481C1C}">
                <a14:useLocalDpi xmlns:a14="http://schemas.microsoft.com/office/drawing/2010/main"/>
              </a:ext>
            </a:extLst>
          </a:blip>
          <a:srcRect/>
          <a:stretch/>
        </p:blipFill>
        <p:spPr bwMode="auto">
          <a:xfrm>
            <a:off x="1024356" y="5552553"/>
            <a:ext cx="181003" cy="252000"/>
          </a:xfrm>
          <a:prstGeom prst="rect">
            <a:avLst/>
          </a:prstGeom>
          <a:noFill/>
          <a:extLst>
            <a:ext uri="{909E8E84-426E-40DD-AFC4-6F175D3DCCD1}">
              <a14:hiddenFill xmlns:a14="http://schemas.microsoft.com/office/drawing/2010/main">
                <a:solidFill>
                  <a:srgbClr val="FFFFFF"/>
                </a:solidFill>
              </a14:hiddenFill>
            </a:ext>
          </a:extLst>
        </p:spPr>
      </p:pic>
      <p:pic>
        <p:nvPicPr>
          <p:cNvPr id="1074" name="Picture 50" descr="FC Bayern Munich - Wikipedia">
            <a:extLst>
              <a:ext uri="{FF2B5EF4-FFF2-40B4-BE49-F238E27FC236}">
                <a16:creationId xmlns:a16="http://schemas.microsoft.com/office/drawing/2014/main" id="{AF80BEE6-5ECF-4A02-A3E2-4ACBBC2E6405}"/>
              </a:ext>
            </a:extLst>
          </p:cNvPr>
          <p:cNvPicPr>
            <a:picLocks noChangeAspect="1" noChangeArrowheads="1"/>
          </p:cNvPicPr>
          <p:nvPr/>
        </p:nvPicPr>
        <p:blipFill>
          <a:blip r:embed="rId26" cstate="email">
            <a:extLst>
              <a:ext uri="{28A0092B-C50C-407E-A947-70E740481C1C}">
                <a14:useLocalDpi xmlns:a14="http://schemas.microsoft.com/office/drawing/2010/main"/>
              </a:ext>
            </a:extLst>
          </a:blip>
          <a:srcRect/>
          <a:stretch>
            <a:fillRect/>
          </a:stretch>
        </p:blipFill>
        <p:spPr bwMode="auto">
          <a:xfrm>
            <a:off x="2706774" y="4708525"/>
            <a:ext cx="252000" cy="252000"/>
          </a:xfrm>
          <a:prstGeom prst="rect">
            <a:avLst/>
          </a:prstGeom>
          <a:noFill/>
          <a:extLst>
            <a:ext uri="{909E8E84-426E-40DD-AFC4-6F175D3DCCD1}">
              <a14:hiddenFill xmlns:a14="http://schemas.microsoft.com/office/drawing/2010/main">
                <a:solidFill>
                  <a:srgbClr val="FFFFFF"/>
                </a:solidFill>
              </a14:hiddenFill>
            </a:ext>
          </a:extLst>
        </p:spPr>
      </p:pic>
      <p:pic>
        <p:nvPicPr>
          <p:cNvPr id="33" name="Graphic 32">
            <a:extLst>
              <a:ext uri="{FF2B5EF4-FFF2-40B4-BE49-F238E27FC236}">
                <a16:creationId xmlns:a16="http://schemas.microsoft.com/office/drawing/2014/main" id="{104D3E31-92D3-4A84-9E1C-180AFD199A6C}"/>
              </a:ext>
            </a:extLst>
          </p:cNvPr>
          <p:cNvPicPr>
            <a:picLocks noChangeAspect="1"/>
          </p:cNvPicPr>
          <p:nvPr/>
        </p:nvPicPr>
        <p:blipFill>
          <a:blip r:embed="rId27" cstate="email">
            <a:extLst>
              <a:ext uri="{28A0092B-C50C-407E-A947-70E740481C1C}">
                <a14:useLocalDpi xmlns:a14="http://schemas.microsoft.com/office/drawing/2010/main"/>
              </a:ext>
              <a:ext uri="{96DAC541-7B7A-43D3-8B79-37D633B846F1}">
                <asvg:svgBlip xmlns:asvg="http://schemas.microsoft.com/office/drawing/2016/SVG/main" r:embed="rId28"/>
              </a:ext>
            </a:extLst>
          </a:blip>
          <a:stretch>
            <a:fillRect/>
          </a:stretch>
        </p:blipFill>
        <p:spPr>
          <a:xfrm>
            <a:off x="2581813" y="5679206"/>
            <a:ext cx="194600" cy="252000"/>
          </a:xfrm>
          <a:prstGeom prst="rect">
            <a:avLst/>
          </a:prstGeom>
        </p:spPr>
      </p:pic>
      <p:pic>
        <p:nvPicPr>
          <p:cNvPr id="1078" name="Picture 54" descr="Panathinaikos F.C. - Wikipedia">
            <a:extLst>
              <a:ext uri="{FF2B5EF4-FFF2-40B4-BE49-F238E27FC236}">
                <a16:creationId xmlns:a16="http://schemas.microsoft.com/office/drawing/2014/main" id="{5CE191BB-D44A-4AE8-9979-048594CBE2B1}"/>
              </a:ext>
            </a:extLst>
          </p:cNvPr>
          <p:cNvPicPr>
            <a:picLocks noChangeAspect="1" noChangeArrowheads="1"/>
          </p:cNvPicPr>
          <p:nvPr/>
        </p:nvPicPr>
        <p:blipFill>
          <a:blip r:embed="rId29" cstate="email">
            <a:extLst>
              <a:ext uri="{28A0092B-C50C-407E-A947-70E740481C1C}">
                <a14:useLocalDpi xmlns:a14="http://schemas.microsoft.com/office/drawing/2010/main"/>
              </a:ext>
            </a:extLst>
          </a:blip>
          <a:srcRect/>
          <a:stretch>
            <a:fillRect/>
          </a:stretch>
        </p:blipFill>
        <p:spPr bwMode="auto">
          <a:xfrm>
            <a:off x="3668148" y="6223511"/>
            <a:ext cx="252000" cy="252000"/>
          </a:xfrm>
          <a:prstGeom prst="rect">
            <a:avLst/>
          </a:prstGeom>
          <a:noFill/>
          <a:extLst>
            <a:ext uri="{909E8E84-426E-40DD-AFC4-6F175D3DCCD1}">
              <a14:hiddenFill xmlns:a14="http://schemas.microsoft.com/office/drawing/2010/main">
                <a:solidFill>
                  <a:srgbClr val="FFFFFF"/>
                </a:solidFill>
              </a14:hiddenFill>
            </a:ext>
          </a:extLst>
        </p:spPr>
      </p:pic>
      <p:pic>
        <p:nvPicPr>
          <p:cNvPr id="1080" name="Picture 56" descr="Olympiacos F.C. - Wikipedia">
            <a:extLst>
              <a:ext uri="{FF2B5EF4-FFF2-40B4-BE49-F238E27FC236}">
                <a16:creationId xmlns:a16="http://schemas.microsoft.com/office/drawing/2014/main" id="{D5F83283-B687-463E-9E63-675D43B32D9F}"/>
              </a:ext>
            </a:extLst>
          </p:cNvPr>
          <p:cNvPicPr>
            <a:picLocks noChangeAspect="1" noChangeArrowheads="1"/>
          </p:cNvPicPr>
          <p:nvPr/>
        </p:nvPicPr>
        <p:blipFill>
          <a:blip r:embed="rId30" cstate="email">
            <a:extLst>
              <a:ext uri="{28A0092B-C50C-407E-A947-70E740481C1C}">
                <a14:useLocalDpi xmlns:a14="http://schemas.microsoft.com/office/drawing/2010/main"/>
              </a:ext>
            </a:extLst>
          </a:blip>
          <a:srcRect/>
          <a:stretch>
            <a:fillRect/>
          </a:stretch>
        </p:blipFill>
        <p:spPr bwMode="auto">
          <a:xfrm>
            <a:off x="3957638" y="6170570"/>
            <a:ext cx="252000" cy="304941"/>
          </a:xfrm>
          <a:prstGeom prst="rect">
            <a:avLst/>
          </a:prstGeom>
          <a:noFill/>
          <a:extLst>
            <a:ext uri="{909E8E84-426E-40DD-AFC4-6F175D3DCCD1}">
              <a14:hiddenFill xmlns:a14="http://schemas.microsoft.com/office/drawing/2010/main">
                <a:solidFill>
                  <a:srgbClr val="FFFFFF"/>
                </a:solidFill>
              </a14:hiddenFill>
            </a:ext>
          </a:extLst>
        </p:spPr>
      </p:pic>
      <p:pic>
        <p:nvPicPr>
          <p:cNvPr id="1082" name="Picture 58" descr="S.S.C. Napoli - Wikipedia">
            <a:extLst>
              <a:ext uri="{FF2B5EF4-FFF2-40B4-BE49-F238E27FC236}">
                <a16:creationId xmlns:a16="http://schemas.microsoft.com/office/drawing/2014/main" id="{733E8459-052F-42B5-97CA-F3A91D21ACC8}"/>
              </a:ext>
            </a:extLst>
          </p:cNvPr>
          <p:cNvPicPr>
            <a:picLocks noChangeAspect="1" noChangeArrowheads="1"/>
          </p:cNvPicPr>
          <p:nvPr/>
        </p:nvPicPr>
        <p:blipFill>
          <a:blip r:embed="rId31" cstate="email">
            <a:extLst>
              <a:ext uri="{28A0092B-C50C-407E-A947-70E740481C1C}">
                <a14:useLocalDpi xmlns:a14="http://schemas.microsoft.com/office/drawing/2010/main"/>
              </a:ext>
            </a:extLst>
          </a:blip>
          <a:srcRect/>
          <a:stretch>
            <a:fillRect/>
          </a:stretch>
        </p:blipFill>
        <p:spPr bwMode="auto">
          <a:xfrm>
            <a:off x="2825345" y="5971511"/>
            <a:ext cx="252000" cy="252000"/>
          </a:xfrm>
          <a:prstGeom prst="rect">
            <a:avLst/>
          </a:prstGeom>
          <a:noFill/>
          <a:extLst>
            <a:ext uri="{909E8E84-426E-40DD-AFC4-6F175D3DCCD1}">
              <a14:hiddenFill xmlns:a14="http://schemas.microsoft.com/office/drawing/2010/main">
                <a:solidFill>
                  <a:srgbClr val="FFFFFF"/>
                </a:solidFill>
              </a14:hiddenFill>
            </a:ext>
          </a:extLst>
        </p:spPr>
      </p:pic>
      <p:pic>
        <p:nvPicPr>
          <p:cNvPr id="1084" name="Picture 60" descr="Sevilla FC - Wikipedia">
            <a:extLst>
              <a:ext uri="{FF2B5EF4-FFF2-40B4-BE49-F238E27FC236}">
                <a16:creationId xmlns:a16="http://schemas.microsoft.com/office/drawing/2014/main" id="{C04F2C0F-E787-4D86-B9F8-95D659C15C9F}"/>
              </a:ext>
            </a:extLst>
          </p:cNvPr>
          <p:cNvPicPr>
            <a:picLocks noChangeAspect="1" noChangeArrowheads="1"/>
          </p:cNvPicPr>
          <p:nvPr/>
        </p:nvPicPr>
        <p:blipFill>
          <a:blip r:embed="rId32" cstate="email">
            <a:extLst>
              <a:ext uri="{28A0092B-C50C-407E-A947-70E740481C1C}">
                <a14:useLocalDpi xmlns:a14="http://schemas.microsoft.com/office/drawing/2010/main"/>
              </a:ext>
            </a:extLst>
          </a:blip>
          <a:srcRect/>
          <a:stretch>
            <a:fillRect/>
          </a:stretch>
        </p:blipFill>
        <p:spPr bwMode="auto">
          <a:xfrm>
            <a:off x="594774" y="6060318"/>
            <a:ext cx="207142" cy="252000"/>
          </a:xfrm>
          <a:prstGeom prst="rect">
            <a:avLst/>
          </a:prstGeom>
          <a:noFill/>
          <a:extLst>
            <a:ext uri="{909E8E84-426E-40DD-AFC4-6F175D3DCCD1}">
              <a14:hiddenFill xmlns:a14="http://schemas.microsoft.com/office/drawing/2010/main">
                <a:solidFill>
                  <a:srgbClr val="FFFFFF"/>
                </a:solidFill>
              </a14:hiddenFill>
            </a:ext>
          </a:extLst>
        </p:spPr>
      </p:pic>
      <p:pic>
        <p:nvPicPr>
          <p:cNvPr id="1086" name="Picture 62" descr="Olympique Lyonnais - Wikipedia">
            <a:extLst>
              <a:ext uri="{FF2B5EF4-FFF2-40B4-BE49-F238E27FC236}">
                <a16:creationId xmlns:a16="http://schemas.microsoft.com/office/drawing/2014/main" id="{FCEE37D1-9426-435F-92C3-C5E2590B4FAA}"/>
              </a:ext>
            </a:extLst>
          </p:cNvPr>
          <p:cNvPicPr>
            <a:picLocks noChangeAspect="1" noChangeArrowheads="1"/>
          </p:cNvPicPr>
          <p:nvPr/>
        </p:nvPicPr>
        <p:blipFill>
          <a:blip r:embed="rId33" cstate="email">
            <a:extLst>
              <a:ext uri="{28A0092B-C50C-407E-A947-70E740481C1C}">
                <a14:useLocalDpi xmlns:a14="http://schemas.microsoft.com/office/drawing/2010/main"/>
              </a:ext>
            </a:extLst>
          </a:blip>
          <a:srcRect/>
          <a:stretch>
            <a:fillRect/>
          </a:stretch>
        </p:blipFill>
        <p:spPr bwMode="auto">
          <a:xfrm>
            <a:off x="1797922" y="5241935"/>
            <a:ext cx="217233" cy="252000"/>
          </a:xfrm>
          <a:prstGeom prst="rect">
            <a:avLst/>
          </a:prstGeom>
          <a:noFill/>
          <a:extLst>
            <a:ext uri="{909E8E84-426E-40DD-AFC4-6F175D3DCCD1}">
              <a14:hiddenFill xmlns:a14="http://schemas.microsoft.com/office/drawing/2010/main">
                <a:solidFill>
                  <a:srgbClr val="FFFFFF"/>
                </a:solidFill>
              </a14:hiddenFill>
            </a:ext>
          </a:extLst>
        </p:spPr>
      </p:pic>
      <p:pic>
        <p:nvPicPr>
          <p:cNvPr id="35" name="Graphic 34">
            <a:extLst>
              <a:ext uri="{FF2B5EF4-FFF2-40B4-BE49-F238E27FC236}">
                <a16:creationId xmlns:a16="http://schemas.microsoft.com/office/drawing/2014/main" id="{B763C8A2-8F8A-4B91-874E-D5C1EE5782F4}"/>
              </a:ext>
            </a:extLst>
          </p:cNvPr>
          <p:cNvPicPr>
            <a:picLocks noChangeAspect="1"/>
          </p:cNvPicPr>
          <p:nvPr/>
        </p:nvPicPr>
        <p:blipFill>
          <a:blip r:embed="rId34" cstate="email">
            <a:extLst>
              <a:ext uri="{28A0092B-C50C-407E-A947-70E740481C1C}">
                <a14:useLocalDpi xmlns:a14="http://schemas.microsoft.com/office/drawing/2010/main"/>
              </a:ext>
              <a:ext uri="{96DAC541-7B7A-43D3-8B79-37D633B846F1}">
                <asvg:svgBlip xmlns:asvg="http://schemas.microsoft.com/office/drawing/2016/SVG/main" r:embed="rId35"/>
              </a:ext>
            </a:extLst>
          </a:blip>
          <a:stretch>
            <a:fillRect/>
          </a:stretch>
        </p:blipFill>
        <p:spPr>
          <a:xfrm>
            <a:off x="1550714" y="4298576"/>
            <a:ext cx="214531" cy="252000"/>
          </a:xfrm>
          <a:prstGeom prst="rect">
            <a:avLst/>
          </a:prstGeom>
        </p:spPr>
      </p:pic>
      <p:grpSp>
        <p:nvGrpSpPr>
          <p:cNvPr id="37" name="Group 36">
            <a:extLst>
              <a:ext uri="{FF2B5EF4-FFF2-40B4-BE49-F238E27FC236}">
                <a16:creationId xmlns:a16="http://schemas.microsoft.com/office/drawing/2014/main" id="{99DCC8BD-4357-418B-960B-33B7002B9895}"/>
              </a:ext>
            </a:extLst>
          </p:cNvPr>
          <p:cNvGrpSpPr/>
          <p:nvPr/>
        </p:nvGrpSpPr>
        <p:grpSpPr>
          <a:xfrm>
            <a:off x="1854214" y="4282749"/>
            <a:ext cx="122914" cy="252000"/>
            <a:chOff x="-366713" y="3653805"/>
            <a:chExt cx="122914" cy="252000"/>
          </a:xfrm>
        </p:grpSpPr>
        <p:sp>
          <p:nvSpPr>
            <p:cNvPr id="36" name="Rectangle 35">
              <a:extLst>
                <a:ext uri="{FF2B5EF4-FFF2-40B4-BE49-F238E27FC236}">
                  <a16:creationId xmlns:a16="http://schemas.microsoft.com/office/drawing/2014/main" id="{C2000E56-22B1-4423-BDA3-0FD27E27CE27}"/>
                </a:ext>
              </a:extLst>
            </p:cNvPr>
            <p:cNvSpPr/>
            <p:nvPr/>
          </p:nvSpPr>
          <p:spPr>
            <a:xfrm>
              <a:off x="-366713" y="3653805"/>
              <a:ext cx="122238" cy="2514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089" name="Picture 65" descr="Tottenham Hotspur F.C. - Wikipedia">
              <a:extLst>
                <a:ext uri="{FF2B5EF4-FFF2-40B4-BE49-F238E27FC236}">
                  <a16:creationId xmlns:a16="http://schemas.microsoft.com/office/drawing/2014/main" id="{B2EDC02C-D156-4EFA-A362-14D2AE7262E4}"/>
                </a:ext>
              </a:extLst>
            </p:cNvPr>
            <p:cNvPicPr>
              <a:picLocks noChangeAspect="1" noChangeArrowheads="1"/>
            </p:cNvPicPr>
            <p:nvPr/>
          </p:nvPicPr>
          <p:blipFill>
            <a:blip r:embed="rId36" cstate="email">
              <a:extLst>
                <a:ext uri="{28A0092B-C50C-407E-A947-70E740481C1C}">
                  <a14:useLocalDpi xmlns:a14="http://schemas.microsoft.com/office/drawing/2010/main"/>
                </a:ext>
              </a:extLst>
            </a:blip>
            <a:srcRect/>
            <a:stretch>
              <a:fillRect/>
            </a:stretch>
          </p:blipFill>
          <p:spPr bwMode="auto">
            <a:xfrm>
              <a:off x="-366591" y="3653805"/>
              <a:ext cx="122792" cy="252000"/>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Arrow: Right 7">
            <a:extLst>
              <a:ext uri="{FF2B5EF4-FFF2-40B4-BE49-F238E27FC236}">
                <a16:creationId xmlns:a16="http://schemas.microsoft.com/office/drawing/2014/main" id="{7C988F09-4BF7-4F8C-8C0E-075C706A0F02}"/>
              </a:ext>
            </a:extLst>
          </p:cNvPr>
          <p:cNvSpPr/>
          <p:nvPr/>
        </p:nvSpPr>
        <p:spPr>
          <a:xfrm rot="5400000">
            <a:off x="7417961" y="2213121"/>
            <a:ext cx="365973" cy="242457"/>
          </a:xfrm>
          <a:prstGeom prst="rightArrow">
            <a:avLst/>
          </a:prstGeom>
          <a:noFill/>
          <a:ln>
            <a:solidFill>
              <a:srgbClr val="FFB74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5" name="Arrow: Right 54">
            <a:extLst>
              <a:ext uri="{FF2B5EF4-FFF2-40B4-BE49-F238E27FC236}">
                <a16:creationId xmlns:a16="http://schemas.microsoft.com/office/drawing/2014/main" id="{83DEE0DC-21B6-492F-92C3-26716F24E595}"/>
              </a:ext>
            </a:extLst>
          </p:cNvPr>
          <p:cNvSpPr/>
          <p:nvPr/>
        </p:nvSpPr>
        <p:spPr>
          <a:xfrm rot="5400000">
            <a:off x="7417961" y="4713082"/>
            <a:ext cx="365973" cy="242457"/>
          </a:xfrm>
          <a:prstGeom prst="rightArrow">
            <a:avLst/>
          </a:prstGeom>
          <a:noFill/>
          <a:ln>
            <a:solidFill>
              <a:srgbClr val="FFB74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50473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4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5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7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8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6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4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7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6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5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8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5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05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6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08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07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8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06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02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5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0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0" y="-1"/>
            <a:ext cx="9144000" cy="1943101"/>
          </a:xfrm>
        </p:spPr>
        <p:txBody>
          <a:bodyPr/>
          <a:lstStyle/>
          <a:p>
            <a:pPr eaLnBrk="1" hangingPunct="1"/>
            <a:r>
              <a:rPr lang="en-US" sz="4800" b="0" dirty="0">
                <a:solidFill>
                  <a:srgbClr val="FFB74E"/>
                </a:solidFill>
                <a:latin typeface="Gill Sans" charset="0"/>
                <a:ea typeface="Gill Sans" charset="0"/>
                <a:cs typeface="Gill Sans" charset="0"/>
              </a:rPr>
              <a:t>Simplified environments</a:t>
            </a:r>
            <a:br>
              <a:rPr lang="en-US" sz="4800" b="0" dirty="0">
                <a:solidFill>
                  <a:srgbClr val="FFB74E"/>
                </a:solidFill>
                <a:latin typeface="Gill Sans" charset="0"/>
                <a:ea typeface="Gill Sans" charset="0"/>
                <a:cs typeface="Gill Sans" charset="0"/>
              </a:rPr>
            </a:br>
            <a:r>
              <a:rPr lang="en-US" sz="2800" b="0" dirty="0">
                <a:solidFill>
                  <a:schemeClr val="accent6">
                    <a:lumMod val="20000"/>
                    <a:lumOff val="80000"/>
                  </a:schemeClr>
                </a:solidFill>
                <a:latin typeface="Gill Sans" charset="0"/>
                <a:ea typeface="Gill Sans" charset="0"/>
                <a:cs typeface="Gill Sans" charset="0"/>
              </a:rPr>
              <a:t>Limiting spatial complexity</a:t>
            </a:r>
          </a:p>
        </p:txBody>
      </p:sp>
      <p:sp>
        <p:nvSpPr>
          <p:cNvPr id="5" name="Rectangle 4"/>
          <p:cNvSpPr/>
          <p:nvPr/>
        </p:nvSpPr>
        <p:spPr>
          <a:xfrm>
            <a:off x="507398" y="1809750"/>
            <a:ext cx="8129202" cy="1938992"/>
          </a:xfrm>
          <a:prstGeom prst="rect">
            <a:avLst/>
          </a:prstGeom>
        </p:spPr>
        <p:txBody>
          <a:bodyPr wrap="square">
            <a:spAutoFit/>
          </a:bodyPr>
          <a:lstStyle/>
          <a:p>
            <a:r>
              <a:rPr lang="en-GB" sz="2000" dirty="0">
                <a:solidFill>
                  <a:schemeClr val="accent6">
                    <a:lumMod val="20000"/>
                    <a:lumOff val="80000"/>
                  </a:schemeClr>
                </a:solidFill>
                <a:latin typeface="Gill Sans" charset="0"/>
                <a:ea typeface="Gill Sans" charset="0"/>
                <a:cs typeface="Gill Sans" charset="0"/>
              </a:rPr>
              <a:t>While your model will no doubt eventually be based within a real-world spatial environment, testing within </a:t>
            </a:r>
            <a:r>
              <a:rPr lang="en-GB" sz="2000" dirty="0">
                <a:solidFill>
                  <a:srgbClr val="FFB74E"/>
                </a:solidFill>
                <a:latin typeface="Gill Sans" charset="0"/>
                <a:ea typeface="Gill Sans" charset="0"/>
                <a:cs typeface="Gill Sans" charset="0"/>
              </a:rPr>
              <a:t>other environments </a:t>
            </a:r>
            <a:r>
              <a:rPr lang="en-GB" sz="2000" dirty="0">
                <a:solidFill>
                  <a:schemeClr val="accent6">
                    <a:lumMod val="20000"/>
                    <a:lumOff val="80000"/>
                  </a:schemeClr>
                </a:solidFill>
                <a:latin typeface="Gill Sans" charset="0"/>
                <a:ea typeface="Gill Sans" charset="0"/>
                <a:cs typeface="Gill Sans" charset="0"/>
              </a:rPr>
              <a:t>allows you to verify that </a:t>
            </a:r>
            <a:r>
              <a:rPr lang="en-GB" sz="2000" dirty="0">
                <a:solidFill>
                  <a:srgbClr val="FFB74E"/>
                </a:solidFill>
                <a:latin typeface="Gill Sans" charset="0"/>
                <a:ea typeface="Gill Sans" charset="0"/>
                <a:cs typeface="Gill Sans" charset="0"/>
              </a:rPr>
              <a:t>agent behaviour</a:t>
            </a:r>
            <a:r>
              <a:rPr lang="en-GB" sz="2000" dirty="0">
                <a:solidFill>
                  <a:schemeClr val="accent6">
                    <a:lumMod val="20000"/>
                    <a:lumOff val="80000"/>
                  </a:schemeClr>
                </a:solidFill>
                <a:latin typeface="Gill Sans" charset="0"/>
                <a:ea typeface="Gill Sans" charset="0"/>
                <a:cs typeface="Gill Sans" charset="0"/>
              </a:rPr>
              <a:t> is as you expect.</a:t>
            </a:r>
          </a:p>
          <a:p>
            <a:endParaRPr lang="en-GB" sz="2000" dirty="0">
              <a:solidFill>
                <a:schemeClr val="accent6">
                  <a:lumMod val="20000"/>
                  <a:lumOff val="80000"/>
                </a:schemeClr>
              </a:solidFill>
              <a:latin typeface="Gill Sans" charset="0"/>
              <a:ea typeface="Gill Sans" charset="0"/>
              <a:cs typeface="Gill Sans" charset="0"/>
            </a:endParaRPr>
          </a:p>
          <a:p>
            <a:r>
              <a:rPr lang="en-GB" sz="2000" dirty="0">
                <a:solidFill>
                  <a:schemeClr val="accent6">
                    <a:lumMod val="20000"/>
                    <a:lumOff val="80000"/>
                  </a:schemeClr>
                </a:solidFill>
                <a:latin typeface="Gill Sans" charset="0"/>
                <a:ea typeface="Gill Sans" charset="0"/>
                <a:cs typeface="Gill Sans" charset="0"/>
              </a:rPr>
              <a:t>A </a:t>
            </a:r>
            <a:r>
              <a:rPr lang="en-GB" sz="2000" dirty="0">
                <a:solidFill>
                  <a:srgbClr val="FFB74E"/>
                </a:solidFill>
                <a:latin typeface="Gill Sans" charset="0"/>
                <a:ea typeface="Gill Sans" charset="0"/>
                <a:cs typeface="Gill Sans" charset="0"/>
              </a:rPr>
              <a:t>simplified environment</a:t>
            </a:r>
            <a:r>
              <a:rPr lang="en-GB" sz="2000" dirty="0">
                <a:solidFill>
                  <a:schemeClr val="accent6">
                    <a:lumMod val="20000"/>
                    <a:lumOff val="80000"/>
                  </a:schemeClr>
                </a:solidFill>
                <a:latin typeface="Gill Sans" charset="0"/>
                <a:ea typeface="Gill Sans" charset="0"/>
                <a:cs typeface="Gill Sans" charset="0"/>
              </a:rPr>
              <a:t>, separate out agent behaviour from the environment, so you can see if agents are adapting appropriately.</a:t>
            </a:r>
          </a:p>
        </p:txBody>
      </p:sp>
      <p:sp>
        <p:nvSpPr>
          <p:cNvPr id="6" name="Rettangolo 5"/>
          <p:cNvSpPr/>
          <p:nvPr/>
        </p:nvSpPr>
        <p:spPr>
          <a:xfrm>
            <a:off x="1799445" y="3996809"/>
            <a:ext cx="5545108" cy="369332"/>
          </a:xfrm>
          <a:prstGeom prst="rect">
            <a:avLst/>
          </a:prstGeom>
        </p:spPr>
        <p:txBody>
          <a:bodyPr wrap="none">
            <a:spAutoFit/>
          </a:bodyPr>
          <a:lstStyle/>
          <a:p>
            <a:r>
              <a:rPr lang="en-GB" dirty="0">
                <a:solidFill>
                  <a:schemeClr val="accent6">
                    <a:lumMod val="20000"/>
                    <a:lumOff val="80000"/>
                  </a:schemeClr>
                </a:solidFill>
                <a:latin typeface="Gill Sans" charset="0"/>
                <a:ea typeface="Gill Sans" charset="0"/>
                <a:cs typeface="Gill Sans" charset="0"/>
              </a:rPr>
              <a:t>Butterflies hilltopping model: observation of corridors</a:t>
            </a:r>
            <a:endParaRPr lang="en-GB" dirty="0"/>
          </a:p>
        </p:txBody>
      </p:sp>
      <p:pic>
        <p:nvPicPr>
          <p:cNvPr id="10" name="Immagin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733651" y="4654457"/>
            <a:ext cx="1800000" cy="1808072"/>
          </a:xfrm>
          <a:prstGeom prst="rect">
            <a:avLst/>
          </a:prstGeom>
        </p:spPr>
      </p:pic>
      <p:pic>
        <p:nvPicPr>
          <p:cNvPr id="11" name="Immagine 10"/>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004608" y="4653617"/>
            <a:ext cx="1800000" cy="1805405"/>
          </a:xfrm>
          <a:prstGeom prst="rect">
            <a:avLst/>
          </a:prstGeom>
        </p:spPr>
      </p:pic>
      <p:pic>
        <p:nvPicPr>
          <p:cNvPr id="12" name="Immagine 1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84094" y="4646889"/>
            <a:ext cx="1800000" cy="1802686"/>
          </a:xfrm>
          <a:prstGeom prst="rect">
            <a:avLst/>
          </a:prstGeom>
        </p:spPr>
      </p:pic>
      <p:pic>
        <p:nvPicPr>
          <p:cNvPr id="13" name="Immagine 12"/>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2441245" y="4653617"/>
            <a:ext cx="1800000" cy="1795958"/>
          </a:xfrm>
          <a:prstGeom prst="rect">
            <a:avLst/>
          </a:prstGeom>
        </p:spPr>
      </p:pic>
      <p:cxnSp>
        <p:nvCxnSpPr>
          <p:cNvPr id="15" name="Connettore 2 14"/>
          <p:cNvCxnSpPr>
            <a:stCxn id="12" idx="3"/>
          </p:cNvCxnSpPr>
          <p:nvPr/>
        </p:nvCxnSpPr>
        <p:spPr>
          <a:xfrm>
            <a:off x="1984094" y="5548232"/>
            <a:ext cx="492406" cy="10261"/>
          </a:xfrm>
          <a:prstGeom prst="straightConnector1">
            <a:avLst/>
          </a:prstGeom>
          <a:ln w="57150">
            <a:solidFill>
              <a:srgbClr val="FFB74E"/>
            </a:solidFill>
            <a:tailEnd type="triangle"/>
          </a:ln>
        </p:spPr>
        <p:style>
          <a:lnRef idx="2">
            <a:schemeClr val="accent1"/>
          </a:lnRef>
          <a:fillRef idx="0">
            <a:schemeClr val="accent1"/>
          </a:fillRef>
          <a:effectRef idx="1">
            <a:schemeClr val="accent1"/>
          </a:effectRef>
          <a:fontRef idx="minor">
            <a:schemeClr val="tx1"/>
          </a:fontRef>
        </p:style>
      </p:cxnSp>
      <p:cxnSp>
        <p:nvCxnSpPr>
          <p:cNvPr id="16" name="Connettore 2 15"/>
          <p:cNvCxnSpPr/>
          <p:nvPr/>
        </p:nvCxnSpPr>
        <p:spPr>
          <a:xfrm>
            <a:off x="6533651" y="5548232"/>
            <a:ext cx="492406" cy="10261"/>
          </a:xfrm>
          <a:prstGeom prst="straightConnector1">
            <a:avLst/>
          </a:prstGeom>
          <a:ln w="57150">
            <a:solidFill>
              <a:srgbClr val="FFB74E"/>
            </a:solidFill>
            <a:tailEnd type="triangle"/>
          </a:ln>
        </p:spPr>
        <p:style>
          <a:lnRef idx="2">
            <a:schemeClr val="accent1"/>
          </a:lnRef>
          <a:fillRef idx="0">
            <a:schemeClr val="accent1"/>
          </a:fillRef>
          <a:effectRef idx="1">
            <a:schemeClr val="accent1"/>
          </a:effectRef>
          <a:fontRef idx="minor">
            <a:schemeClr val="tx1"/>
          </a:fontRef>
        </p:style>
      </p:cxnSp>
      <p:sp>
        <p:nvSpPr>
          <p:cNvPr id="14" name="Rettangolo 13"/>
          <p:cNvSpPr/>
          <p:nvPr/>
        </p:nvSpPr>
        <p:spPr>
          <a:xfrm>
            <a:off x="4397572" y="6581001"/>
            <a:ext cx="4746428" cy="276999"/>
          </a:xfrm>
          <a:prstGeom prst="rect">
            <a:avLst/>
          </a:prstGeom>
        </p:spPr>
        <p:txBody>
          <a:bodyPr wrap="none">
            <a:spAutoFit/>
          </a:bodyPr>
          <a:lstStyle/>
          <a:p>
            <a:r>
              <a:rPr lang="en-GB" sz="1200" dirty="0">
                <a:solidFill>
                  <a:schemeClr val="accent6">
                    <a:lumMod val="20000"/>
                    <a:lumOff val="80000"/>
                  </a:schemeClr>
                </a:solidFill>
                <a:latin typeface="Gill Sans" charset="0"/>
              </a:rPr>
              <a:t>Credits: Prof. Ed Manley, School of Geography, University of Leeds</a:t>
            </a:r>
          </a:p>
        </p:txBody>
      </p:sp>
    </p:spTree>
    <p:extLst>
      <p:ext uri="{BB962C8B-B14F-4D97-AF65-F5344CB8AC3E}">
        <p14:creationId xmlns:p14="http://schemas.microsoft.com/office/powerpoint/2010/main" val="1143136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0" y="0"/>
            <a:ext cx="9144000" cy="1595022"/>
          </a:xfrm>
        </p:spPr>
        <p:txBody>
          <a:bodyPr/>
          <a:lstStyle/>
          <a:p>
            <a:pPr eaLnBrk="1" hangingPunct="1"/>
            <a:r>
              <a:rPr lang="en-US" sz="4800" b="0" dirty="0">
                <a:solidFill>
                  <a:srgbClr val="FFB74E"/>
                </a:solidFill>
                <a:latin typeface="Gill Sans" charset="0"/>
                <a:ea typeface="Gill Sans" charset="0"/>
                <a:cs typeface="Gill Sans" charset="0"/>
              </a:rPr>
              <a:t>Docking</a:t>
            </a:r>
            <a:br>
              <a:rPr lang="en-US" sz="4800" b="0" dirty="0">
                <a:solidFill>
                  <a:srgbClr val="FFB74E"/>
                </a:solidFill>
                <a:latin typeface="Gill Sans" charset="0"/>
                <a:ea typeface="Gill Sans" charset="0"/>
                <a:cs typeface="Gill Sans" charset="0"/>
              </a:rPr>
            </a:br>
            <a:r>
              <a:rPr lang="en-US" sz="2800" b="0" dirty="0">
                <a:solidFill>
                  <a:schemeClr val="accent6">
                    <a:lumMod val="20000"/>
                    <a:lumOff val="80000"/>
                  </a:schemeClr>
                </a:solidFill>
                <a:latin typeface="Gill Sans" charset="0"/>
                <a:ea typeface="Gill Sans" charset="0"/>
                <a:cs typeface="Gill Sans" charset="0"/>
              </a:rPr>
              <a:t>Doubling up</a:t>
            </a:r>
          </a:p>
        </p:txBody>
      </p:sp>
      <p:sp>
        <p:nvSpPr>
          <p:cNvPr id="5" name="Rectangle 4"/>
          <p:cNvSpPr/>
          <p:nvPr/>
        </p:nvSpPr>
        <p:spPr>
          <a:xfrm>
            <a:off x="308758" y="1595022"/>
            <a:ext cx="8701892" cy="3785652"/>
          </a:xfrm>
          <a:prstGeom prst="rect">
            <a:avLst/>
          </a:prstGeom>
        </p:spPr>
        <p:txBody>
          <a:bodyPr wrap="square">
            <a:spAutoFit/>
          </a:bodyPr>
          <a:lstStyle/>
          <a:p>
            <a:r>
              <a:rPr lang="en-GB" sz="2400" dirty="0">
                <a:solidFill>
                  <a:schemeClr val="accent6">
                    <a:lumMod val="20000"/>
                    <a:lumOff val="80000"/>
                  </a:schemeClr>
                </a:solidFill>
                <a:latin typeface="Gill Sans" charset="0"/>
                <a:ea typeface="Gill Sans" charset="0"/>
                <a:cs typeface="Gill Sans" charset="0"/>
              </a:rPr>
              <a:t>Docking involves comparing the behaviour of your ABM against a </a:t>
            </a:r>
            <a:r>
              <a:rPr lang="en-GB" sz="2400" dirty="0">
                <a:solidFill>
                  <a:srgbClr val="FFB74E"/>
                </a:solidFill>
                <a:latin typeface="Gill Sans" charset="0"/>
                <a:ea typeface="Gill Sans" charset="0"/>
                <a:cs typeface="Gill Sans" charset="0"/>
              </a:rPr>
              <a:t>different but related</a:t>
            </a:r>
            <a:r>
              <a:rPr lang="en-GB" sz="2400" dirty="0">
                <a:solidFill>
                  <a:schemeClr val="accent6">
                    <a:lumMod val="20000"/>
                    <a:lumOff val="80000"/>
                  </a:schemeClr>
                </a:solidFill>
                <a:latin typeface="Gill Sans" charset="0"/>
                <a:ea typeface="Gill Sans" charset="0"/>
                <a:cs typeface="Gill Sans" charset="0"/>
              </a:rPr>
              <a:t> model.</a:t>
            </a:r>
          </a:p>
          <a:p>
            <a:endParaRPr lang="en-GB" sz="2400" dirty="0">
              <a:solidFill>
                <a:schemeClr val="accent6">
                  <a:lumMod val="20000"/>
                  <a:lumOff val="80000"/>
                </a:schemeClr>
              </a:solidFill>
              <a:latin typeface="Gill Sans" charset="0"/>
              <a:ea typeface="Gill Sans" charset="0"/>
              <a:cs typeface="Gill Sans" charset="0"/>
            </a:endParaRPr>
          </a:p>
          <a:p>
            <a:r>
              <a:rPr lang="en-GB" sz="2400" dirty="0">
                <a:solidFill>
                  <a:schemeClr val="accent6">
                    <a:lumMod val="20000"/>
                    <a:lumOff val="80000"/>
                  </a:schemeClr>
                </a:solidFill>
                <a:latin typeface="Gill Sans" charset="0"/>
                <a:ea typeface="Gill Sans" charset="0"/>
                <a:cs typeface="Gill Sans" charset="0"/>
              </a:rPr>
              <a:t>This could involve implementing your model within a different simulation </a:t>
            </a:r>
            <a:r>
              <a:rPr lang="en-GB" sz="2400" dirty="0">
                <a:solidFill>
                  <a:srgbClr val="FFB74E"/>
                </a:solidFill>
                <a:latin typeface="Gill Sans" charset="0"/>
                <a:ea typeface="Gill Sans" charset="0"/>
                <a:cs typeface="Gill Sans" charset="0"/>
              </a:rPr>
              <a:t>environment</a:t>
            </a:r>
            <a:r>
              <a:rPr lang="en-GB" sz="2400" dirty="0">
                <a:solidFill>
                  <a:schemeClr val="accent6">
                    <a:lumMod val="20000"/>
                    <a:lumOff val="80000"/>
                  </a:schemeClr>
                </a:solidFill>
                <a:latin typeface="Gill Sans" charset="0"/>
                <a:ea typeface="Gill Sans" charset="0"/>
                <a:cs typeface="Gill Sans" charset="0"/>
              </a:rPr>
              <a:t> (e.g. NetLogo vs Python), or comparing your model against another modelling </a:t>
            </a:r>
            <a:r>
              <a:rPr lang="en-GB" sz="2400" dirty="0">
                <a:solidFill>
                  <a:srgbClr val="FFB74E"/>
                </a:solidFill>
                <a:latin typeface="Gill Sans" charset="0"/>
                <a:ea typeface="Gill Sans" charset="0"/>
                <a:cs typeface="Gill Sans" charset="0"/>
              </a:rPr>
              <a:t>methodology</a:t>
            </a:r>
            <a:r>
              <a:rPr lang="en-GB" sz="2400" dirty="0">
                <a:solidFill>
                  <a:schemeClr val="accent6">
                    <a:lumMod val="20000"/>
                    <a:lumOff val="80000"/>
                  </a:schemeClr>
                </a:solidFill>
                <a:latin typeface="Gill Sans" charset="0"/>
                <a:ea typeface="Gill Sans" charset="0"/>
                <a:cs typeface="Gill Sans" charset="0"/>
              </a:rPr>
              <a:t>.</a:t>
            </a:r>
          </a:p>
          <a:p>
            <a:endParaRPr lang="en-GB" sz="2400" dirty="0">
              <a:solidFill>
                <a:schemeClr val="accent6">
                  <a:lumMod val="20000"/>
                  <a:lumOff val="80000"/>
                </a:schemeClr>
              </a:solidFill>
              <a:latin typeface="Gill Sans" charset="0"/>
              <a:ea typeface="Gill Sans" charset="0"/>
              <a:cs typeface="Gill Sans" charset="0"/>
            </a:endParaRPr>
          </a:p>
          <a:p>
            <a:r>
              <a:rPr lang="en-GB" sz="2400" dirty="0">
                <a:solidFill>
                  <a:schemeClr val="accent6">
                    <a:lumMod val="20000"/>
                    <a:lumOff val="80000"/>
                  </a:schemeClr>
                </a:solidFill>
                <a:latin typeface="Gill Sans" charset="0"/>
                <a:ea typeface="Gill Sans" charset="0"/>
                <a:cs typeface="Gill Sans" charset="0"/>
              </a:rPr>
              <a:t>Similar patterns of behaviour provide </a:t>
            </a:r>
            <a:r>
              <a:rPr lang="en-GB" sz="2400" dirty="0">
                <a:solidFill>
                  <a:srgbClr val="FFB74E"/>
                </a:solidFill>
                <a:latin typeface="Gill Sans" charset="0"/>
                <a:ea typeface="Gill Sans" charset="0"/>
                <a:cs typeface="Gill Sans" charset="0"/>
              </a:rPr>
              <a:t>verification</a:t>
            </a:r>
            <a:r>
              <a:rPr lang="en-GB" sz="2400" dirty="0">
                <a:solidFill>
                  <a:schemeClr val="accent6">
                    <a:lumMod val="20000"/>
                    <a:lumOff val="80000"/>
                  </a:schemeClr>
                </a:solidFill>
                <a:latin typeface="Gill Sans" charset="0"/>
                <a:ea typeface="Gill Sans" charset="0"/>
                <a:cs typeface="Gill Sans" charset="0"/>
              </a:rPr>
              <a:t> of your approach, but some differences (where within anticipated bounds) can be expected.</a:t>
            </a:r>
          </a:p>
        </p:txBody>
      </p:sp>
      <p:sp>
        <p:nvSpPr>
          <p:cNvPr id="4" name="Rettangolo 3"/>
          <p:cNvSpPr/>
          <p:nvPr/>
        </p:nvSpPr>
        <p:spPr>
          <a:xfrm>
            <a:off x="4397572" y="6581001"/>
            <a:ext cx="4746428" cy="276999"/>
          </a:xfrm>
          <a:prstGeom prst="rect">
            <a:avLst/>
          </a:prstGeom>
        </p:spPr>
        <p:txBody>
          <a:bodyPr wrap="none">
            <a:spAutoFit/>
          </a:bodyPr>
          <a:lstStyle/>
          <a:p>
            <a:r>
              <a:rPr lang="en-GB" sz="1200" dirty="0">
                <a:solidFill>
                  <a:schemeClr val="accent6">
                    <a:lumMod val="20000"/>
                    <a:lumOff val="80000"/>
                  </a:schemeClr>
                </a:solidFill>
                <a:latin typeface="Gill Sans" charset="0"/>
              </a:rPr>
              <a:t>Credits: Prof. Ed Manley, School of Geography, University of Leeds</a:t>
            </a:r>
          </a:p>
        </p:txBody>
      </p:sp>
    </p:spTree>
    <p:extLst>
      <p:ext uri="{BB962C8B-B14F-4D97-AF65-F5344CB8AC3E}">
        <p14:creationId xmlns:p14="http://schemas.microsoft.com/office/powerpoint/2010/main" val="343633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0" y="0"/>
            <a:ext cx="9144000" cy="1595022"/>
          </a:xfrm>
        </p:spPr>
        <p:txBody>
          <a:bodyPr/>
          <a:lstStyle/>
          <a:p>
            <a:pPr eaLnBrk="1" hangingPunct="1"/>
            <a:r>
              <a:rPr lang="en-US" sz="4800" b="0" dirty="0">
                <a:solidFill>
                  <a:srgbClr val="FFB74E"/>
                </a:solidFill>
                <a:latin typeface="Gill Sans" charset="0"/>
                <a:ea typeface="Gill Sans" charset="0"/>
                <a:cs typeface="Gill Sans" charset="0"/>
              </a:rPr>
              <a:t>Docking</a:t>
            </a:r>
            <a:br>
              <a:rPr lang="en-US" sz="4800" b="0" dirty="0">
                <a:solidFill>
                  <a:srgbClr val="FFB74E"/>
                </a:solidFill>
                <a:latin typeface="Gill Sans" charset="0"/>
                <a:ea typeface="Gill Sans" charset="0"/>
                <a:cs typeface="Gill Sans" charset="0"/>
              </a:rPr>
            </a:br>
            <a:r>
              <a:rPr lang="en-US" sz="2800" b="0" dirty="0">
                <a:solidFill>
                  <a:schemeClr val="accent6">
                    <a:lumMod val="20000"/>
                    <a:lumOff val="80000"/>
                  </a:schemeClr>
                </a:solidFill>
                <a:latin typeface="Gill Sans" charset="0"/>
                <a:ea typeface="Gill Sans" charset="0"/>
                <a:cs typeface="Gill Sans" charset="0"/>
              </a:rPr>
              <a:t>Example</a:t>
            </a:r>
          </a:p>
        </p:txBody>
      </p:sp>
      <p:sp>
        <p:nvSpPr>
          <p:cNvPr id="5" name="Rectangle 4"/>
          <p:cNvSpPr/>
          <p:nvPr/>
        </p:nvSpPr>
        <p:spPr>
          <a:xfrm>
            <a:off x="133350" y="1890684"/>
            <a:ext cx="8877300" cy="461665"/>
          </a:xfrm>
          <a:prstGeom prst="rect">
            <a:avLst/>
          </a:prstGeom>
        </p:spPr>
        <p:txBody>
          <a:bodyPr wrap="square">
            <a:spAutoFit/>
          </a:bodyPr>
          <a:lstStyle/>
          <a:p>
            <a:pPr algn="ctr"/>
            <a:r>
              <a:rPr lang="en-GB" sz="2400" dirty="0" err="1">
                <a:solidFill>
                  <a:schemeClr val="accent6">
                    <a:lumMod val="20000"/>
                    <a:lumOff val="80000"/>
                  </a:schemeClr>
                </a:solidFill>
                <a:latin typeface="Gill Sans" charset="0"/>
                <a:ea typeface="Gill Sans" charset="0"/>
                <a:cs typeface="Gill Sans" charset="0"/>
              </a:rPr>
              <a:t>NetLogo</a:t>
            </a:r>
            <a:r>
              <a:rPr lang="en-GB" sz="2400" dirty="0">
                <a:solidFill>
                  <a:schemeClr val="accent6">
                    <a:lumMod val="20000"/>
                    <a:lumOff val="80000"/>
                  </a:schemeClr>
                </a:solidFill>
                <a:latin typeface="Gill Sans" charset="0"/>
                <a:ea typeface="Gill Sans" charset="0"/>
                <a:cs typeface="Gill Sans" charset="0"/>
              </a:rPr>
              <a:t> model library: </a:t>
            </a:r>
            <a:r>
              <a:rPr lang="en-GB" sz="2400" dirty="0">
                <a:solidFill>
                  <a:srgbClr val="FFB74E"/>
                </a:solidFill>
                <a:latin typeface="Gill Sans" charset="0"/>
                <a:ea typeface="Gill Sans" charset="0"/>
                <a:cs typeface="Gill Sans" charset="0"/>
              </a:rPr>
              <a:t>Wolf Sheep Predation </a:t>
            </a:r>
            <a:r>
              <a:rPr lang="en-GB" sz="2400" dirty="0">
                <a:solidFill>
                  <a:schemeClr val="accent6">
                    <a:lumMod val="20000"/>
                    <a:lumOff val="80000"/>
                  </a:schemeClr>
                </a:solidFill>
                <a:latin typeface="Gill Sans" charset="0"/>
                <a:ea typeface="Gill Sans" charset="0"/>
                <a:cs typeface="Gill Sans" charset="0"/>
              </a:rPr>
              <a:t>(Docked Hybrid)</a:t>
            </a:r>
          </a:p>
        </p:txBody>
      </p:sp>
      <p:sp>
        <p:nvSpPr>
          <p:cNvPr id="4" name="Rettangolo 3"/>
          <p:cNvSpPr/>
          <p:nvPr/>
        </p:nvSpPr>
        <p:spPr>
          <a:xfrm>
            <a:off x="1910481" y="6581001"/>
            <a:ext cx="7233519" cy="276999"/>
          </a:xfrm>
          <a:prstGeom prst="rect">
            <a:avLst/>
          </a:prstGeom>
        </p:spPr>
        <p:txBody>
          <a:bodyPr wrap="none">
            <a:spAutoFit/>
          </a:bodyPr>
          <a:lstStyle/>
          <a:p>
            <a:r>
              <a:rPr lang="en-GB" sz="1200" dirty="0">
                <a:solidFill>
                  <a:schemeClr val="accent6">
                    <a:lumMod val="20000"/>
                    <a:lumOff val="80000"/>
                  </a:schemeClr>
                </a:solidFill>
                <a:latin typeface="Gill Sans" charset="0"/>
              </a:rPr>
              <a:t>Full model description: https://ccl.northwestern.edu/netlogo/models/WolfSheepPredation(DockedHybrid)</a:t>
            </a:r>
          </a:p>
        </p:txBody>
      </p:sp>
      <p:sp>
        <p:nvSpPr>
          <p:cNvPr id="18" name="TextBox 17">
            <a:extLst>
              <a:ext uri="{FF2B5EF4-FFF2-40B4-BE49-F238E27FC236}">
                <a16:creationId xmlns:a16="http://schemas.microsoft.com/office/drawing/2014/main" id="{033C2CFE-12F3-4982-8860-66E6DBF62210}"/>
              </a:ext>
            </a:extLst>
          </p:cNvPr>
          <p:cNvSpPr txBox="1"/>
          <p:nvPr/>
        </p:nvSpPr>
        <p:spPr>
          <a:xfrm>
            <a:off x="563880" y="3735984"/>
            <a:ext cx="8172450" cy="2542363"/>
          </a:xfrm>
          <a:prstGeom prst="rect">
            <a:avLst/>
          </a:prstGeom>
          <a:noFill/>
        </p:spPr>
        <p:txBody>
          <a:bodyPr wrap="square">
            <a:spAutoFit/>
          </a:bodyPr>
          <a:lstStyle/>
          <a:p>
            <a:pPr>
              <a:lnSpc>
                <a:spcPct val="150000"/>
              </a:lnSpc>
            </a:pPr>
            <a:r>
              <a:rPr lang="en-GB" sz="1800" dirty="0">
                <a:solidFill>
                  <a:schemeClr val="accent6">
                    <a:lumMod val="20000"/>
                    <a:lumOff val="80000"/>
                  </a:schemeClr>
                </a:solidFill>
                <a:latin typeface="Gill Sans" charset="0"/>
                <a:ea typeface="Gill Sans" charset="0"/>
                <a:cs typeface="Gill Sans" charset="0"/>
              </a:rPr>
              <a:t>This model explores the </a:t>
            </a:r>
            <a:r>
              <a:rPr lang="en-GB" sz="1800" dirty="0">
                <a:solidFill>
                  <a:srgbClr val="FFB74E"/>
                </a:solidFill>
                <a:latin typeface="Gill Sans" charset="0"/>
                <a:ea typeface="Gill Sans" charset="0"/>
                <a:cs typeface="Gill Sans" charset="0"/>
              </a:rPr>
              <a:t>relationship</a:t>
            </a:r>
            <a:r>
              <a:rPr lang="en-GB" sz="1800" dirty="0">
                <a:solidFill>
                  <a:schemeClr val="accent6">
                    <a:lumMod val="20000"/>
                    <a:lumOff val="80000"/>
                  </a:schemeClr>
                </a:solidFill>
                <a:latin typeface="Gill Sans" charset="0"/>
                <a:ea typeface="Gill Sans" charset="0"/>
                <a:cs typeface="Gill Sans" charset="0"/>
              </a:rPr>
              <a:t> between </a:t>
            </a:r>
            <a:r>
              <a:rPr lang="en-GB" sz="1800" dirty="0">
                <a:solidFill>
                  <a:srgbClr val="FFB74E"/>
                </a:solidFill>
                <a:latin typeface="Gill Sans" charset="0"/>
                <a:ea typeface="Gill Sans" charset="0"/>
                <a:cs typeface="Gill Sans" charset="0"/>
              </a:rPr>
              <a:t>two different models</a:t>
            </a:r>
            <a:r>
              <a:rPr lang="en-GB" sz="1800" dirty="0">
                <a:solidFill>
                  <a:schemeClr val="accent6">
                    <a:lumMod val="20000"/>
                    <a:lumOff val="80000"/>
                  </a:schemeClr>
                </a:solidFill>
                <a:latin typeface="Gill Sans" charset="0"/>
                <a:ea typeface="Gill Sans" charset="0"/>
                <a:cs typeface="Gill Sans" charset="0"/>
              </a:rPr>
              <a:t> of predator-prey ecosystems:</a:t>
            </a:r>
          </a:p>
          <a:p>
            <a:pPr marL="457200" indent="-457200">
              <a:lnSpc>
                <a:spcPct val="150000"/>
              </a:lnSpc>
              <a:buAutoNum type="arabicParenR"/>
            </a:pPr>
            <a:r>
              <a:rPr lang="en-GB" sz="1800" dirty="0">
                <a:solidFill>
                  <a:schemeClr val="accent6">
                    <a:lumMod val="20000"/>
                    <a:lumOff val="80000"/>
                  </a:schemeClr>
                </a:solidFill>
                <a:latin typeface="Gill Sans" charset="0"/>
                <a:ea typeface="Gill Sans" charset="0"/>
                <a:cs typeface="Gill Sans" charset="0"/>
              </a:rPr>
              <a:t>an </a:t>
            </a:r>
            <a:r>
              <a:rPr lang="en-GB" sz="1800" dirty="0">
                <a:solidFill>
                  <a:srgbClr val="FFB74E"/>
                </a:solidFill>
                <a:latin typeface="Gill Sans" charset="0"/>
                <a:ea typeface="Gill Sans" charset="0"/>
                <a:cs typeface="Gill Sans" charset="0"/>
              </a:rPr>
              <a:t>agent-based</a:t>
            </a:r>
            <a:r>
              <a:rPr lang="en-GB" sz="1800" dirty="0">
                <a:solidFill>
                  <a:schemeClr val="accent6">
                    <a:lumMod val="20000"/>
                    <a:lumOff val="80000"/>
                  </a:schemeClr>
                </a:solidFill>
                <a:latin typeface="Gill Sans" charset="0"/>
                <a:ea typeface="Gill Sans" charset="0"/>
                <a:cs typeface="Gill Sans" charset="0"/>
              </a:rPr>
              <a:t> model</a:t>
            </a:r>
          </a:p>
          <a:p>
            <a:pPr marL="457200" indent="-457200">
              <a:lnSpc>
                <a:spcPct val="150000"/>
              </a:lnSpc>
              <a:buAutoNum type="arabicParenR"/>
            </a:pPr>
            <a:r>
              <a:rPr lang="en-GB" sz="1800" dirty="0">
                <a:solidFill>
                  <a:schemeClr val="accent6">
                    <a:lumMod val="20000"/>
                    <a:lumOff val="80000"/>
                  </a:schemeClr>
                </a:solidFill>
                <a:latin typeface="Gill Sans" charset="0"/>
                <a:ea typeface="Gill Sans" charset="0"/>
                <a:cs typeface="Gill Sans" charset="0"/>
              </a:rPr>
              <a:t>and a </a:t>
            </a:r>
            <a:r>
              <a:rPr lang="en-GB" sz="1800" dirty="0">
                <a:solidFill>
                  <a:srgbClr val="FFB74E"/>
                </a:solidFill>
                <a:latin typeface="Gill Sans" charset="0"/>
                <a:ea typeface="Gill Sans" charset="0"/>
                <a:cs typeface="Gill Sans" charset="0"/>
              </a:rPr>
              <a:t>aggregate</a:t>
            </a:r>
            <a:r>
              <a:rPr lang="en-GB" sz="1800" dirty="0">
                <a:solidFill>
                  <a:schemeClr val="accent6">
                    <a:lumMod val="20000"/>
                    <a:lumOff val="80000"/>
                  </a:schemeClr>
                </a:solidFill>
                <a:latin typeface="Gill Sans" charset="0"/>
                <a:ea typeface="Gill Sans" charset="0"/>
                <a:cs typeface="Gill Sans" charset="0"/>
              </a:rPr>
              <a:t> model.</a:t>
            </a:r>
          </a:p>
          <a:p>
            <a:pPr marL="457200" indent="-457200">
              <a:lnSpc>
                <a:spcPct val="150000"/>
              </a:lnSpc>
              <a:buAutoNum type="arabicParenR"/>
            </a:pPr>
            <a:endParaRPr lang="en-GB" dirty="0">
              <a:solidFill>
                <a:schemeClr val="accent6">
                  <a:lumMod val="20000"/>
                  <a:lumOff val="80000"/>
                </a:schemeClr>
              </a:solidFill>
              <a:latin typeface="Gill Sans" charset="0"/>
              <a:ea typeface="Gill Sans" charset="0"/>
              <a:cs typeface="Gill Sans" charset="0"/>
            </a:endParaRPr>
          </a:p>
          <a:p>
            <a:pPr>
              <a:lnSpc>
                <a:spcPct val="150000"/>
              </a:lnSpc>
            </a:pPr>
            <a:r>
              <a:rPr lang="en-GB" sz="1800" dirty="0">
                <a:solidFill>
                  <a:schemeClr val="accent6">
                    <a:lumMod val="20000"/>
                    <a:lumOff val="80000"/>
                  </a:schemeClr>
                </a:solidFill>
                <a:latin typeface="Gill Sans" charset="0"/>
                <a:ea typeface="Gill Sans" charset="0"/>
                <a:cs typeface="Gill Sans" charset="0"/>
              </a:rPr>
              <a:t>Each of the models can be run separately, or docked side-by-side for comparison.</a:t>
            </a:r>
          </a:p>
        </p:txBody>
      </p:sp>
      <p:grpSp>
        <p:nvGrpSpPr>
          <p:cNvPr id="25" name="Group 24">
            <a:extLst>
              <a:ext uri="{FF2B5EF4-FFF2-40B4-BE49-F238E27FC236}">
                <a16:creationId xmlns:a16="http://schemas.microsoft.com/office/drawing/2014/main" id="{4305F616-C3B7-4997-B1A2-504586A40C93}"/>
              </a:ext>
            </a:extLst>
          </p:cNvPr>
          <p:cNvGrpSpPr/>
          <p:nvPr/>
        </p:nvGrpSpPr>
        <p:grpSpPr>
          <a:xfrm>
            <a:off x="38357" y="2449806"/>
            <a:ext cx="9021650" cy="914400"/>
            <a:chOff x="38357" y="2449806"/>
            <a:chExt cx="9021650" cy="914400"/>
          </a:xfrm>
        </p:grpSpPr>
        <p:pic>
          <p:nvPicPr>
            <p:cNvPr id="8" name="Graphic 7" descr="Wolf outline">
              <a:extLst>
                <a:ext uri="{FF2B5EF4-FFF2-40B4-BE49-F238E27FC236}">
                  <a16:creationId xmlns:a16="http://schemas.microsoft.com/office/drawing/2014/main" id="{B43107DA-3517-411E-A7C1-6C97516121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91981" y="2449806"/>
              <a:ext cx="914400" cy="914400"/>
            </a:xfrm>
            <a:prstGeom prst="rect">
              <a:avLst/>
            </a:prstGeom>
          </p:spPr>
        </p:pic>
        <p:pic>
          <p:nvPicPr>
            <p:cNvPr id="10" name="Graphic 9" descr="Sheep outline">
              <a:extLst>
                <a:ext uri="{FF2B5EF4-FFF2-40B4-BE49-F238E27FC236}">
                  <a16:creationId xmlns:a16="http://schemas.microsoft.com/office/drawing/2014/main" id="{041FB0F0-1668-4D20-90E2-977677AA2AB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05387" y="2449806"/>
              <a:ext cx="914400" cy="914400"/>
            </a:xfrm>
            <a:prstGeom prst="rect">
              <a:avLst/>
            </a:prstGeom>
          </p:spPr>
        </p:pic>
        <p:pic>
          <p:nvPicPr>
            <p:cNvPr id="14" name="Graphic 13" descr="Sheep outline">
              <a:extLst>
                <a:ext uri="{FF2B5EF4-FFF2-40B4-BE49-F238E27FC236}">
                  <a16:creationId xmlns:a16="http://schemas.microsoft.com/office/drawing/2014/main" id="{724E27F1-4705-4926-9B07-B035E39C918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18793" y="2449806"/>
              <a:ext cx="914400" cy="914400"/>
            </a:xfrm>
            <a:prstGeom prst="rect">
              <a:avLst/>
            </a:prstGeom>
          </p:spPr>
        </p:pic>
        <p:pic>
          <p:nvPicPr>
            <p:cNvPr id="15" name="Graphic 14" descr="Sheep outline">
              <a:extLst>
                <a:ext uri="{FF2B5EF4-FFF2-40B4-BE49-F238E27FC236}">
                  <a16:creationId xmlns:a16="http://schemas.microsoft.com/office/drawing/2014/main" id="{53C80942-9DF5-4341-806F-CEE00705064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78575" y="2449806"/>
              <a:ext cx="914400" cy="914400"/>
            </a:xfrm>
            <a:prstGeom prst="rect">
              <a:avLst/>
            </a:prstGeom>
          </p:spPr>
        </p:pic>
        <p:pic>
          <p:nvPicPr>
            <p:cNvPr id="16" name="Graphic 15" descr="Sheep outline">
              <a:extLst>
                <a:ext uri="{FF2B5EF4-FFF2-40B4-BE49-F238E27FC236}">
                  <a16:creationId xmlns:a16="http://schemas.microsoft.com/office/drawing/2014/main" id="{7ECDF941-C8E5-4292-964F-E7786185383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65169" y="2449806"/>
              <a:ext cx="914400" cy="914400"/>
            </a:xfrm>
            <a:prstGeom prst="rect">
              <a:avLst/>
            </a:prstGeom>
          </p:spPr>
        </p:pic>
        <p:pic>
          <p:nvPicPr>
            <p:cNvPr id="21" name="Graphic 20" descr="Wolf outline">
              <a:extLst>
                <a:ext uri="{FF2B5EF4-FFF2-40B4-BE49-F238E27FC236}">
                  <a16:creationId xmlns:a16="http://schemas.microsoft.com/office/drawing/2014/main" id="{9B400DFA-48A8-4BA8-BED8-8BD339B7E5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1763" y="2449806"/>
              <a:ext cx="914400" cy="914400"/>
            </a:xfrm>
            <a:prstGeom prst="rect">
              <a:avLst/>
            </a:prstGeom>
          </p:spPr>
        </p:pic>
        <p:pic>
          <p:nvPicPr>
            <p:cNvPr id="22" name="Graphic 21" descr="Wolf outline">
              <a:extLst>
                <a:ext uri="{FF2B5EF4-FFF2-40B4-BE49-F238E27FC236}">
                  <a16:creationId xmlns:a16="http://schemas.microsoft.com/office/drawing/2014/main" id="{C4B77C83-E2E2-4D32-AFE6-21197784C70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32199" y="2449806"/>
              <a:ext cx="914400" cy="914400"/>
            </a:xfrm>
            <a:prstGeom prst="rect">
              <a:avLst/>
            </a:prstGeom>
          </p:spPr>
        </p:pic>
        <p:pic>
          <p:nvPicPr>
            <p:cNvPr id="23" name="Graphic 22" descr="Sheep outline">
              <a:extLst>
                <a:ext uri="{FF2B5EF4-FFF2-40B4-BE49-F238E27FC236}">
                  <a16:creationId xmlns:a16="http://schemas.microsoft.com/office/drawing/2014/main" id="{3B561628-E2B9-40D2-8304-E13BBDB891C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45607" y="2449806"/>
              <a:ext cx="914400" cy="914400"/>
            </a:xfrm>
            <a:prstGeom prst="rect">
              <a:avLst/>
            </a:prstGeom>
          </p:spPr>
        </p:pic>
        <p:pic>
          <p:nvPicPr>
            <p:cNvPr id="24" name="Graphic 23" descr="Sheep outline">
              <a:extLst>
                <a:ext uri="{FF2B5EF4-FFF2-40B4-BE49-F238E27FC236}">
                  <a16:creationId xmlns:a16="http://schemas.microsoft.com/office/drawing/2014/main" id="{A99C05FD-2C31-48E3-B051-1303F06192E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8357" y="2449806"/>
              <a:ext cx="914400" cy="914400"/>
            </a:xfrm>
            <a:prstGeom prst="rect">
              <a:avLst/>
            </a:prstGeom>
          </p:spPr>
        </p:pic>
      </p:grpSp>
    </p:spTree>
    <p:extLst>
      <p:ext uri="{BB962C8B-B14F-4D97-AF65-F5344CB8AC3E}">
        <p14:creationId xmlns:p14="http://schemas.microsoft.com/office/powerpoint/2010/main" val="943103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0" y="22225"/>
            <a:ext cx="9144000" cy="14700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80280" rIns="90000" bIns="4500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5pPr>
            <a:lvl6pPr marL="25146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6pPr>
            <a:lvl7pPr marL="29718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7pPr>
            <a:lvl8pPr marL="34290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8pPr>
            <a:lvl9pPr marL="38862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9pPr>
          </a:lstStyle>
          <a:p>
            <a:pPr marL="0" marR="0" lvl="0" indent="0" algn="ctr" defTabSz="457200" rtl="0" eaLnBrk="1" fontAlgn="auto" latinLnBrk="0" hangingPunct="1">
              <a:lnSpc>
                <a:spcPct val="100000"/>
              </a:lnSpc>
              <a:spcBef>
                <a:spcPts val="0"/>
              </a:spcBef>
              <a:spcAft>
                <a:spcPts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4000" b="1" i="0" u="none" strike="noStrike" kern="1200" cap="none" spc="0" normalizeH="0" baseline="0" noProof="0" dirty="0">
                <a:ln>
                  <a:noFill/>
                </a:ln>
                <a:solidFill>
                  <a:srgbClr val="FFFFFF"/>
                </a:solidFill>
                <a:effectLst/>
                <a:uLnTx/>
                <a:uFillTx/>
                <a:latin typeface="Arial"/>
                <a:ea typeface="ＭＳ Ｐゴシック" charset="0"/>
                <a:cs typeface="Arial"/>
              </a:rPr>
              <a:t>Systems Dynamics Models</a:t>
            </a:r>
          </a:p>
        </p:txBody>
      </p:sp>
      <p:grpSp>
        <p:nvGrpSpPr>
          <p:cNvPr id="3" name="Group 2"/>
          <p:cNvGrpSpPr/>
          <p:nvPr/>
        </p:nvGrpSpPr>
        <p:grpSpPr>
          <a:xfrm>
            <a:off x="2094782" y="1722348"/>
            <a:ext cx="5075061" cy="4162943"/>
            <a:chOff x="1115787" y="1920975"/>
            <a:chExt cx="2612570" cy="2143025"/>
          </a:xfrm>
        </p:grpSpPr>
        <p:sp>
          <p:nvSpPr>
            <p:cNvPr id="13" name="Rounded Rectangle 12"/>
            <p:cNvSpPr/>
            <p:nvPr/>
          </p:nvSpPr>
          <p:spPr bwMode="auto">
            <a:xfrm>
              <a:off x="1115787" y="2438149"/>
              <a:ext cx="1437083" cy="1625851"/>
            </a:xfrm>
            <a:prstGeom prst="roundRect">
              <a:avLst/>
            </a:prstGeom>
            <a:solidFill>
              <a:srgbClr val="00B8FF"/>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charset="0"/>
                <a:buNone/>
                <a:tabLst/>
                <a:defRPr/>
              </a:pPr>
              <a:endParaRPr kumimoji="0" lang="en-US" sz="2400" b="0" i="0" u="none" strike="noStrike" kern="1200" cap="none" spc="0" normalizeH="0" baseline="0" noProof="0">
                <a:ln>
                  <a:noFill/>
                </a:ln>
                <a:solidFill>
                  <a:prstClr val="black"/>
                </a:solidFill>
                <a:effectLst/>
                <a:uLnTx/>
                <a:uFillTx/>
                <a:latin typeface="Arial"/>
                <a:ea typeface="ＭＳ Ｐゴシック" charset="0"/>
                <a:cs typeface="Arial"/>
              </a:endParaRPr>
            </a:p>
          </p:txBody>
        </p:sp>
        <p:sp>
          <p:nvSpPr>
            <p:cNvPr id="14" name="TextBox 13"/>
            <p:cNvSpPr txBox="1"/>
            <p:nvPr/>
          </p:nvSpPr>
          <p:spPr>
            <a:xfrm>
              <a:off x="1310241" y="1920975"/>
              <a:ext cx="1048174" cy="396097"/>
            </a:xfrm>
            <a:prstGeom prst="rect">
              <a:avLst/>
            </a:prstGeom>
            <a:noFill/>
          </p:spPr>
          <p:txBody>
            <a:bodyPr wrap="none"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a:ln>
                    <a:noFill/>
                  </a:ln>
                  <a:solidFill>
                    <a:srgbClr val="FFFF00"/>
                  </a:solidFill>
                  <a:effectLst/>
                  <a:uLnTx/>
                  <a:uFillTx/>
                  <a:latin typeface="Arial"/>
                  <a:ea typeface=""/>
                  <a:cs typeface="Arial"/>
                </a:rPr>
                <a:t>Stocks</a:t>
              </a:r>
              <a:endParaRPr kumimoji="0" lang="en-US" sz="4400" b="1" i="0" u="none" strike="noStrike" kern="1200" cap="none" spc="0" normalizeH="0" baseline="0" noProof="0" dirty="0">
                <a:ln>
                  <a:noFill/>
                </a:ln>
                <a:solidFill>
                  <a:srgbClr val="FFFF00"/>
                </a:solidFill>
                <a:effectLst/>
                <a:uLnTx/>
                <a:uFillTx/>
                <a:latin typeface="Arial"/>
                <a:ea typeface=""/>
                <a:cs typeface="Arial"/>
              </a:endParaRPr>
            </a:p>
          </p:txBody>
        </p:sp>
        <p:sp>
          <p:nvSpPr>
            <p:cNvPr id="15" name="Right Arrow 14"/>
            <p:cNvSpPr/>
            <p:nvPr/>
          </p:nvSpPr>
          <p:spPr bwMode="auto">
            <a:xfrm>
              <a:off x="2694214" y="3042431"/>
              <a:ext cx="1034143" cy="417285"/>
            </a:xfrm>
            <a:prstGeom prst="rightArrow">
              <a:avLst/>
            </a:prstGeom>
            <a:solidFill>
              <a:srgbClr val="00B8FF"/>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charset="0"/>
                <a:buNone/>
                <a:tabLst/>
                <a:defRPr/>
              </a:pPr>
              <a:endParaRPr kumimoji="0" lang="en-US" sz="2400" b="0" i="0" u="none" strike="noStrike" kern="1200" cap="none" spc="0" normalizeH="0" baseline="0" noProof="0">
                <a:ln>
                  <a:noFill/>
                </a:ln>
                <a:solidFill>
                  <a:prstClr val="black"/>
                </a:solidFill>
                <a:effectLst/>
                <a:uLnTx/>
                <a:uFillTx/>
                <a:latin typeface="Arial"/>
                <a:ea typeface="ＭＳ Ｐゴシック" charset="0"/>
                <a:cs typeface="Arial"/>
              </a:endParaRPr>
            </a:p>
          </p:txBody>
        </p:sp>
      </p:grpSp>
      <p:sp>
        <p:nvSpPr>
          <p:cNvPr id="16" name="TextBox 15"/>
          <p:cNvSpPr txBox="1"/>
          <p:nvPr/>
        </p:nvSpPr>
        <p:spPr>
          <a:xfrm>
            <a:off x="5144332" y="1722348"/>
            <a:ext cx="1784464" cy="769441"/>
          </a:xfrm>
          <a:prstGeom prst="rect">
            <a:avLst/>
          </a:prstGeom>
          <a:noFill/>
        </p:spPr>
        <p:txBody>
          <a:bodyPr wrap="none"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FFFF00"/>
                </a:solidFill>
                <a:effectLst/>
                <a:uLnTx/>
                <a:uFillTx/>
                <a:latin typeface="Arial"/>
                <a:ea typeface=""/>
                <a:cs typeface="Arial"/>
              </a:rPr>
              <a:t>Flows</a:t>
            </a:r>
          </a:p>
        </p:txBody>
      </p:sp>
      <p:sp>
        <p:nvSpPr>
          <p:cNvPr id="17" name="TextBox 16"/>
          <p:cNvSpPr txBox="1"/>
          <p:nvPr/>
        </p:nvSpPr>
        <p:spPr>
          <a:xfrm>
            <a:off x="2917354" y="2902796"/>
            <a:ext cx="1146468" cy="240065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5000" b="0" i="0" u="none" strike="noStrike" kern="1200" cap="none" spc="0" normalizeH="0" baseline="0" noProof="0" dirty="0">
                <a:ln>
                  <a:noFill/>
                </a:ln>
                <a:solidFill>
                  <a:srgbClr val="800000"/>
                </a:solidFill>
                <a:effectLst/>
                <a:uLnTx/>
                <a:uFillTx/>
                <a:latin typeface="Arial"/>
                <a:ea typeface=""/>
                <a:cs typeface="Arial"/>
              </a:rPr>
              <a:t>x</a:t>
            </a:r>
          </a:p>
        </p:txBody>
      </p:sp>
      <p:sp>
        <p:nvSpPr>
          <p:cNvPr id="18" name="Rectangle 17"/>
          <p:cNvSpPr/>
          <p:nvPr/>
        </p:nvSpPr>
        <p:spPr>
          <a:xfrm>
            <a:off x="5721413" y="3087461"/>
            <a:ext cx="630301" cy="1015663"/>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solidFill>
                <a:effectLst/>
                <a:uLnTx/>
                <a:uFillTx/>
                <a:latin typeface="Arial"/>
                <a:ea typeface=""/>
                <a:cs typeface="Arial"/>
              </a:rPr>
              <a:t>α</a:t>
            </a:r>
          </a:p>
        </p:txBody>
      </p:sp>
    </p:spTree>
    <p:extLst>
      <p:ext uri="{BB962C8B-B14F-4D97-AF65-F5344CB8AC3E}">
        <p14:creationId xmlns:p14="http://schemas.microsoft.com/office/powerpoint/2010/main" val="408741295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0" y="22225"/>
            <a:ext cx="9144000" cy="14700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80280" rIns="90000" bIns="4500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5pPr>
            <a:lvl6pPr marL="25146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6pPr>
            <a:lvl7pPr marL="29718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7pPr>
            <a:lvl8pPr marL="34290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8pPr>
            <a:lvl9pPr marL="38862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9pPr>
          </a:lstStyle>
          <a:p>
            <a:pPr marL="0" marR="0" lvl="0" indent="0" algn="ctr" defTabSz="457200" rtl="0" eaLnBrk="1" fontAlgn="auto" latinLnBrk="0" hangingPunct="1">
              <a:lnSpc>
                <a:spcPct val="100000"/>
              </a:lnSpc>
              <a:spcBef>
                <a:spcPts val="0"/>
              </a:spcBef>
              <a:spcAft>
                <a:spcPts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4000" b="1" i="0" u="none" strike="noStrike" kern="1200" cap="none" spc="0" normalizeH="0" baseline="0" noProof="0" dirty="0" err="1">
                <a:ln>
                  <a:noFill/>
                </a:ln>
                <a:solidFill>
                  <a:srgbClr val="FFFFFF"/>
                </a:solidFill>
                <a:effectLst/>
                <a:uLnTx/>
                <a:uFillTx/>
                <a:latin typeface="Arial"/>
                <a:ea typeface="ＭＳ Ｐゴシック" charset="0"/>
                <a:cs typeface="Arial"/>
              </a:rPr>
              <a:t>Lotka-Volterra</a:t>
            </a:r>
            <a:r>
              <a:rPr kumimoji="0" lang="en-GB" sz="4000" b="1" i="0" u="none" strike="noStrike" kern="1200" cap="none" spc="0" normalizeH="0" baseline="0" noProof="0" dirty="0">
                <a:ln>
                  <a:noFill/>
                </a:ln>
                <a:solidFill>
                  <a:srgbClr val="FFFFFF"/>
                </a:solidFill>
                <a:effectLst/>
                <a:uLnTx/>
                <a:uFillTx/>
                <a:latin typeface="Arial"/>
                <a:ea typeface="ＭＳ Ｐゴシック" charset="0"/>
                <a:cs typeface="Arial"/>
              </a:rPr>
              <a:t> Model</a:t>
            </a:r>
          </a:p>
        </p:txBody>
      </p:sp>
      <p:sp>
        <p:nvSpPr>
          <p:cNvPr id="4" name="TextBox 3"/>
          <p:cNvSpPr txBox="1"/>
          <p:nvPr/>
        </p:nvSpPr>
        <p:spPr>
          <a:xfrm>
            <a:off x="1372111" y="1769178"/>
            <a:ext cx="2066441" cy="707886"/>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FF00"/>
                </a:solidFill>
                <a:effectLst/>
                <a:uLnTx/>
                <a:uFillTx/>
                <a:latin typeface="Arial"/>
                <a:ea typeface=""/>
                <a:cs typeface="Arial"/>
              </a:rPr>
              <a:t>Prey (x)</a:t>
            </a:r>
          </a:p>
        </p:txBody>
      </p:sp>
      <p:sp>
        <p:nvSpPr>
          <p:cNvPr id="11" name="TextBox 10"/>
          <p:cNvSpPr txBox="1"/>
          <p:nvPr/>
        </p:nvSpPr>
        <p:spPr>
          <a:xfrm>
            <a:off x="5091654" y="1769178"/>
            <a:ext cx="3063559" cy="707886"/>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FF00"/>
                </a:solidFill>
                <a:effectLst/>
                <a:uLnTx/>
                <a:uFillTx/>
                <a:latin typeface="Arial"/>
                <a:ea typeface=""/>
                <a:cs typeface="Arial"/>
              </a:rPr>
              <a:t>Predator (y)</a:t>
            </a:r>
          </a:p>
        </p:txBody>
      </p:sp>
      <p:pic>
        <p:nvPicPr>
          <p:cNvPr id="22" name="Picture 4" descr="rabbit.gif"/>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flipH="1">
            <a:off x="856672" y="2657373"/>
            <a:ext cx="2966586" cy="29665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 name="Picture 2" descr="fox.gif"/>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bwMode="auto">
          <a:xfrm flipH="1">
            <a:off x="4868985" y="2748783"/>
            <a:ext cx="3068514" cy="29745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946921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3876276" y="1672970"/>
            <a:ext cx="4692204" cy="4692204"/>
            <a:chOff x="156719" y="1788805"/>
            <a:chExt cx="2726608" cy="2726608"/>
          </a:xfrm>
        </p:grpSpPr>
        <p:grpSp>
          <p:nvGrpSpPr>
            <p:cNvPr id="8" name="Group 7"/>
            <p:cNvGrpSpPr/>
            <p:nvPr/>
          </p:nvGrpSpPr>
          <p:grpSpPr>
            <a:xfrm>
              <a:off x="156719" y="1788805"/>
              <a:ext cx="2726608" cy="2726608"/>
              <a:chOff x="189574" y="1918452"/>
              <a:chExt cx="2726608" cy="2726608"/>
            </a:xfrm>
          </p:grpSpPr>
          <p:grpSp>
            <p:nvGrpSpPr>
              <p:cNvPr id="13" name="Group 12"/>
              <p:cNvGrpSpPr/>
              <p:nvPr/>
            </p:nvGrpSpPr>
            <p:grpSpPr>
              <a:xfrm>
                <a:off x="189574" y="1918452"/>
                <a:ext cx="2726608" cy="2726608"/>
                <a:chOff x="545321" y="2626239"/>
                <a:chExt cx="2726608" cy="2726608"/>
              </a:xfrm>
            </p:grpSpPr>
            <p:sp>
              <p:nvSpPr>
                <p:cNvPr id="66" name="Oval 65"/>
                <p:cNvSpPr/>
                <p:nvPr/>
              </p:nvSpPr>
              <p:spPr>
                <a:xfrm>
                  <a:off x="545321" y="2626239"/>
                  <a:ext cx="2726608" cy="2726608"/>
                </a:xfrm>
                <a:prstGeom prst="ellipse">
                  <a:avLst/>
                </a:prstGeom>
                <a:gradFill flip="none" rotWithShape="1">
                  <a:gsLst>
                    <a:gs pos="0">
                      <a:schemeClr val="accent1">
                        <a:tint val="100000"/>
                        <a:shade val="100000"/>
                        <a:satMod val="130000"/>
                        <a:alpha val="29000"/>
                      </a:schemeClr>
                    </a:gs>
                    <a:gs pos="100000">
                      <a:schemeClr val="accent1">
                        <a:tint val="50000"/>
                        <a:shade val="100000"/>
                        <a:satMod val="350000"/>
                        <a:alpha val="29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545321" y="2626239"/>
                  <a:ext cx="2726608" cy="2726608"/>
                </a:xfrm>
                <a:prstGeom prst="ellipse">
                  <a:avLst/>
                </a:prstGeom>
                <a:noFill/>
                <a:ln w="762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p:nvGrpSpPr>
            <p:grpSpPr>
              <a:xfrm rot="20257606">
                <a:off x="691844" y="2870200"/>
                <a:ext cx="254000" cy="254000"/>
                <a:chOff x="1047591" y="3025109"/>
                <a:chExt cx="254000" cy="254000"/>
              </a:xfrm>
            </p:grpSpPr>
            <p:sp>
              <p:nvSpPr>
                <p:cNvPr id="63" name="Oval 62"/>
                <p:cNvSpPr/>
                <p:nvPr/>
              </p:nvSpPr>
              <p:spPr>
                <a:xfrm>
                  <a:off x="1047591" y="3025109"/>
                  <a:ext cx="254000" cy="254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4" name="Oval 63"/>
                <p:cNvSpPr/>
                <p:nvPr/>
              </p:nvSpPr>
              <p:spPr>
                <a:xfrm>
                  <a:off x="1183921"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65" name="Oval 64"/>
                <p:cNvSpPr/>
                <p:nvPr/>
              </p:nvSpPr>
              <p:spPr>
                <a:xfrm>
                  <a:off x="1236887"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grpSp>
            <p:nvGrpSpPr>
              <p:cNvPr id="15" name="Group 14"/>
              <p:cNvGrpSpPr/>
              <p:nvPr/>
            </p:nvGrpSpPr>
            <p:grpSpPr>
              <a:xfrm rot="19878636" flipH="1">
                <a:off x="928152" y="2750314"/>
                <a:ext cx="254000" cy="254000"/>
                <a:chOff x="1047591" y="3025109"/>
                <a:chExt cx="254000" cy="254000"/>
              </a:xfrm>
            </p:grpSpPr>
            <p:sp>
              <p:nvSpPr>
                <p:cNvPr id="60" name="Oval 59"/>
                <p:cNvSpPr/>
                <p:nvPr/>
              </p:nvSpPr>
              <p:spPr>
                <a:xfrm>
                  <a:off x="1047591" y="3025109"/>
                  <a:ext cx="254000" cy="254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1" name="Oval 60"/>
                <p:cNvSpPr/>
                <p:nvPr/>
              </p:nvSpPr>
              <p:spPr>
                <a:xfrm>
                  <a:off x="1183921"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62" name="Oval 61"/>
                <p:cNvSpPr/>
                <p:nvPr/>
              </p:nvSpPr>
              <p:spPr>
                <a:xfrm>
                  <a:off x="1236887"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grpSp>
            <p:nvGrpSpPr>
              <p:cNvPr id="16" name="Group 15"/>
              <p:cNvGrpSpPr/>
              <p:nvPr/>
            </p:nvGrpSpPr>
            <p:grpSpPr>
              <a:xfrm rot="1437360" flipH="1">
                <a:off x="663256" y="3550014"/>
                <a:ext cx="254000" cy="254000"/>
                <a:chOff x="1047591" y="3025109"/>
                <a:chExt cx="254000" cy="254000"/>
              </a:xfrm>
            </p:grpSpPr>
            <p:sp>
              <p:nvSpPr>
                <p:cNvPr id="57" name="Oval 56"/>
                <p:cNvSpPr/>
                <p:nvPr/>
              </p:nvSpPr>
              <p:spPr>
                <a:xfrm>
                  <a:off x="1047591" y="3025109"/>
                  <a:ext cx="254000" cy="254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8" name="Oval 57"/>
                <p:cNvSpPr/>
                <p:nvPr/>
              </p:nvSpPr>
              <p:spPr>
                <a:xfrm>
                  <a:off x="1183921"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59" name="Oval 58"/>
                <p:cNvSpPr/>
                <p:nvPr/>
              </p:nvSpPr>
              <p:spPr>
                <a:xfrm>
                  <a:off x="1236887"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grpSp>
            <p:nvGrpSpPr>
              <p:cNvPr id="17" name="Group 16"/>
              <p:cNvGrpSpPr/>
              <p:nvPr/>
            </p:nvGrpSpPr>
            <p:grpSpPr>
              <a:xfrm rot="715720">
                <a:off x="1428587" y="2355722"/>
                <a:ext cx="254000" cy="254000"/>
                <a:chOff x="1047591" y="3025109"/>
                <a:chExt cx="254000" cy="254000"/>
              </a:xfrm>
            </p:grpSpPr>
            <p:sp>
              <p:nvSpPr>
                <p:cNvPr id="54" name="Oval 53"/>
                <p:cNvSpPr/>
                <p:nvPr/>
              </p:nvSpPr>
              <p:spPr>
                <a:xfrm>
                  <a:off x="1047591" y="3025109"/>
                  <a:ext cx="254000" cy="254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5" name="Oval 54"/>
                <p:cNvSpPr/>
                <p:nvPr/>
              </p:nvSpPr>
              <p:spPr>
                <a:xfrm>
                  <a:off x="1183921"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56" name="Oval 55"/>
                <p:cNvSpPr/>
                <p:nvPr/>
              </p:nvSpPr>
              <p:spPr>
                <a:xfrm>
                  <a:off x="1236887"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grpSp>
            <p:nvGrpSpPr>
              <p:cNvPr id="18" name="Group 17"/>
              <p:cNvGrpSpPr/>
              <p:nvPr/>
            </p:nvGrpSpPr>
            <p:grpSpPr>
              <a:xfrm rot="20208132" flipH="1">
                <a:off x="1966185" y="3148236"/>
                <a:ext cx="254000" cy="254000"/>
                <a:chOff x="1047591" y="3025109"/>
                <a:chExt cx="254000" cy="254000"/>
              </a:xfrm>
            </p:grpSpPr>
            <p:sp>
              <p:nvSpPr>
                <p:cNvPr id="51" name="Oval 50"/>
                <p:cNvSpPr/>
                <p:nvPr/>
              </p:nvSpPr>
              <p:spPr>
                <a:xfrm>
                  <a:off x="1047591" y="3025109"/>
                  <a:ext cx="254000" cy="254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2" name="Oval 51"/>
                <p:cNvSpPr/>
                <p:nvPr/>
              </p:nvSpPr>
              <p:spPr>
                <a:xfrm>
                  <a:off x="1183921"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53" name="Oval 52"/>
                <p:cNvSpPr/>
                <p:nvPr/>
              </p:nvSpPr>
              <p:spPr>
                <a:xfrm>
                  <a:off x="1236887"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grpSp>
            <p:nvGrpSpPr>
              <p:cNvPr id="19" name="Group 18"/>
              <p:cNvGrpSpPr/>
              <p:nvPr/>
            </p:nvGrpSpPr>
            <p:grpSpPr>
              <a:xfrm rot="163655">
                <a:off x="1570324" y="3963764"/>
                <a:ext cx="254000" cy="254000"/>
                <a:chOff x="1047591" y="3025109"/>
                <a:chExt cx="254000" cy="254000"/>
              </a:xfrm>
            </p:grpSpPr>
            <p:sp>
              <p:nvSpPr>
                <p:cNvPr id="48" name="Oval 47"/>
                <p:cNvSpPr/>
                <p:nvPr/>
              </p:nvSpPr>
              <p:spPr>
                <a:xfrm>
                  <a:off x="1047591" y="3025109"/>
                  <a:ext cx="254000" cy="254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9" name="Oval 48"/>
                <p:cNvSpPr/>
                <p:nvPr/>
              </p:nvSpPr>
              <p:spPr>
                <a:xfrm>
                  <a:off x="1183921"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50" name="Oval 49"/>
                <p:cNvSpPr/>
                <p:nvPr/>
              </p:nvSpPr>
              <p:spPr>
                <a:xfrm>
                  <a:off x="1236887"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grpSp>
            <p:nvGrpSpPr>
              <p:cNvPr id="20" name="Group 19"/>
              <p:cNvGrpSpPr/>
              <p:nvPr/>
            </p:nvGrpSpPr>
            <p:grpSpPr>
              <a:xfrm rot="17756108">
                <a:off x="1240112" y="3256658"/>
                <a:ext cx="254000" cy="254000"/>
                <a:chOff x="1047591" y="3025109"/>
                <a:chExt cx="254000" cy="254000"/>
              </a:xfrm>
            </p:grpSpPr>
            <p:sp>
              <p:nvSpPr>
                <p:cNvPr id="45" name="Oval 44"/>
                <p:cNvSpPr/>
                <p:nvPr/>
              </p:nvSpPr>
              <p:spPr>
                <a:xfrm>
                  <a:off x="1047591" y="3025109"/>
                  <a:ext cx="254000" cy="254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6" name="Oval 45"/>
                <p:cNvSpPr/>
                <p:nvPr/>
              </p:nvSpPr>
              <p:spPr>
                <a:xfrm>
                  <a:off x="1183921"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7" name="Oval 46"/>
                <p:cNvSpPr/>
                <p:nvPr/>
              </p:nvSpPr>
              <p:spPr>
                <a:xfrm>
                  <a:off x="1236887"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grpSp>
            <p:nvGrpSpPr>
              <p:cNvPr id="21" name="Group 20"/>
              <p:cNvGrpSpPr/>
              <p:nvPr/>
            </p:nvGrpSpPr>
            <p:grpSpPr>
              <a:xfrm rot="360133">
                <a:off x="1015988" y="4281722"/>
                <a:ext cx="254000" cy="254000"/>
                <a:chOff x="1047591" y="3025109"/>
                <a:chExt cx="254000" cy="254000"/>
              </a:xfrm>
            </p:grpSpPr>
            <p:sp>
              <p:nvSpPr>
                <p:cNvPr id="42" name="Oval 41"/>
                <p:cNvSpPr/>
                <p:nvPr/>
              </p:nvSpPr>
              <p:spPr>
                <a:xfrm>
                  <a:off x="1047591" y="3025109"/>
                  <a:ext cx="254000" cy="254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3" name="Oval 42"/>
                <p:cNvSpPr/>
                <p:nvPr/>
              </p:nvSpPr>
              <p:spPr>
                <a:xfrm>
                  <a:off x="1183921"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4" name="Oval 43"/>
                <p:cNvSpPr/>
                <p:nvPr/>
              </p:nvSpPr>
              <p:spPr>
                <a:xfrm>
                  <a:off x="1236887"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grpSp>
            <p:nvGrpSpPr>
              <p:cNvPr id="22" name="Group 21"/>
              <p:cNvGrpSpPr/>
              <p:nvPr/>
            </p:nvGrpSpPr>
            <p:grpSpPr>
              <a:xfrm rot="360133">
                <a:off x="919001" y="2146936"/>
                <a:ext cx="254000" cy="254000"/>
                <a:chOff x="1047591" y="3025109"/>
                <a:chExt cx="254000" cy="254000"/>
              </a:xfrm>
            </p:grpSpPr>
            <p:sp>
              <p:nvSpPr>
                <p:cNvPr id="39" name="Oval 38"/>
                <p:cNvSpPr/>
                <p:nvPr/>
              </p:nvSpPr>
              <p:spPr>
                <a:xfrm>
                  <a:off x="1047591" y="3025109"/>
                  <a:ext cx="254000" cy="254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0" name="Oval 39"/>
                <p:cNvSpPr/>
                <p:nvPr/>
              </p:nvSpPr>
              <p:spPr>
                <a:xfrm>
                  <a:off x="1183921"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1" name="Oval 40"/>
                <p:cNvSpPr/>
                <p:nvPr/>
              </p:nvSpPr>
              <p:spPr>
                <a:xfrm>
                  <a:off x="1236887"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grpSp>
            <p:nvGrpSpPr>
              <p:cNvPr id="23" name="Group 22"/>
              <p:cNvGrpSpPr/>
              <p:nvPr/>
            </p:nvGrpSpPr>
            <p:grpSpPr>
              <a:xfrm rot="19520002">
                <a:off x="2343991" y="3707584"/>
                <a:ext cx="254000" cy="254000"/>
                <a:chOff x="1047591" y="3025109"/>
                <a:chExt cx="254000" cy="254000"/>
              </a:xfrm>
            </p:grpSpPr>
            <p:sp>
              <p:nvSpPr>
                <p:cNvPr id="36" name="Oval 35"/>
                <p:cNvSpPr/>
                <p:nvPr/>
              </p:nvSpPr>
              <p:spPr>
                <a:xfrm>
                  <a:off x="1047591" y="3025109"/>
                  <a:ext cx="254000" cy="254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7" name="Oval 36"/>
                <p:cNvSpPr/>
                <p:nvPr/>
              </p:nvSpPr>
              <p:spPr>
                <a:xfrm>
                  <a:off x="1183921"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8" name="Oval 37"/>
                <p:cNvSpPr/>
                <p:nvPr/>
              </p:nvSpPr>
              <p:spPr>
                <a:xfrm>
                  <a:off x="1236887"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grpSp>
            <p:nvGrpSpPr>
              <p:cNvPr id="24" name="Group 23"/>
              <p:cNvGrpSpPr/>
              <p:nvPr/>
            </p:nvGrpSpPr>
            <p:grpSpPr>
              <a:xfrm rot="20307293" flipH="1">
                <a:off x="2060232" y="2212256"/>
                <a:ext cx="254000" cy="254000"/>
                <a:chOff x="1047591" y="3025109"/>
                <a:chExt cx="254000" cy="254000"/>
              </a:xfrm>
            </p:grpSpPr>
            <p:sp>
              <p:nvSpPr>
                <p:cNvPr id="33" name="Oval 32"/>
                <p:cNvSpPr/>
                <p:nvPr/>
              </p:nvSpPr>
              <p:spPr>
                <a:xfrm>
                  <a:off x="1047591" y="3025109"/>
                  <a:ext cx="254000" cy="254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4" name="Oval 33"/>
                <p:cNvSpPr/>
                <p:nvPr/>
              </p:nvSpPr>
              <p:spPr>
                <a:xfrm>
                  <a:off x="1183921"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5" name="Oval 34"/>
                <p:cNvSpPr/>
                <p:nvPr/>
              </p:nvSpPr>
              <p:spPr>
                <a:xfrm>
                  <a:off x="1236887"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grpSp>
            <p:nvGrpSpPr>
              <p:cNvPr id="25" name="Group 24"/>
              <p:cNvGrpSpPr/>
              <p:nvPr/>
            </p:nvGrpSpPr>
            <p:grpSpPr>
              <a:xfrm rot="1358635" flipH="1">
                <a:off x="2558085" y="2982524"/>
                <a:ext cx="254000" cy="254000"/>
                <a:chOff x="1047591" y="3025109"/>
                <a:chExt cx="254000" cy="254000"/>
              </a:xfrm>
            </p:grpSpPr>
            <p:sp>
              <p:nvSpPr>
                <p:cNvPr id="30" name="Oval 29"/>
                <p:cNvSpPr/>
                <p:nvPr/>
              </p:nvSpPr>
              <p:spPr>
                <a:xfrm>
                  <a:off x="1047591" y="3025109"/>
                  <a:ext cx="254000" cy="254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1" name="Oval 30"/>
                <p:cNvSpPr/>
                <p:nvPr/>
              </p:nvSpPr>
              <p:spPr>
                <a:xfrm>
                  <a:off x="1183921"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2" name="Oval 31"/>
                <p:cNvSpPr/>
                <p:nvPr/>
              </p:nvSpPr>
              <p:spPr>
                <a:xfrm>
                  <a:off x="1236887"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grpSp>
            <p:nvGrpSpPr>
              <p:cNvPr id="26" name="Group 25"/>
              <p:cNvGrpSpPr/>
              <p:nvPr/>
            </p:nvGrpSpPr>
            <p:grpSpPr>
              <a:xfrm rot="280091" flipH="1">
                <a:off x="1836080" y="3980771"/>
                <a:ext cx="254000" cy="254000"/>
                <a:chOff x="1047591" y="3025109"/>
                <a:chExt cx="254000" cy="254000"/>
              </a:xfrm>
            </p:grpSpPr>
            <p:sp>
              <p:nvSpPr>
                <p:cNvPr id="27" name="Oval 26"/>
                <p:cNvSpPr/>
                <p:nvPr/>
              </p:nvSpPr>
              <p:spPr>
                <a:xfrm>
                  <a:off x="1047591" y="3025109"/>
                  <a:ext cx="254000" cy="254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8" name="Oval 27"/>
                <p:cNvSpPr/>
                <p:nvPr/>
              </p:nvSpPr>
              <p:spPr>
                <a:xfrm>
                  <a:off x="1183921"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9" name="Oval 28"/>
                <p:cNvSpPr/>
                <p:nvPr/>
              </p:nvSpPr>
              <p:spPr>
                <a:xfrm>
                  <a:off x="1236887"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grpSp>
        <p:sp>
          <p:nvSpPr>
            <p:cNvPr id="9" name="Lightning Bolt 8"/>
            <p:cNvSpPr/>
            <p:nvPr/>
          </p:nvSpPr>
          <p:spPr>
            <a:xfrm rot="998289">
              <a:off x="1638780" y="3584412"/>
              <a:ext cx="179774" cy="249410"/>
            </a:xfrm>
            <a:prstGeom prst="lightningBol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CCFFCC"/>
                </a:solidFill>
              </a:endParaRPr>
            </a:p>
          </p:txBody>
        </p:sp>
        <p:sp>
          <p:nvSpPr>
            <p:cNvPr id="10" name="Lightning Bolt 9"/>
            <p:cNvSpPr/>
            <p:nvPr/>
          </p:nvSpPr>
          <p:spPr>
            <a:xfrm flipH="1">
              <a:off x="1824459" y="3591799"/>
              <a:ext cx="179774" cy="249410"/>
            </a:xfrm>
            <a:prstGeom prst="lightningBol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CCFFCC"/>
                </a:solidFill>
              </a:endParaRPr>
            </a:p>
          </p:txBody>
        </p:sp>
        <p:sp>
          <p:nvSpPr>
            <p:cNvPr id="11" name="Lightning Bolt 10"/>
            <p:cNvSpPr/>
            <p:nvPr/>
          </p:nvSpPr>
          <p:spPr>
            <a:xfrm rot="20658630">
              <a:off x="639042" y="2496477"/>
              <a:ext cx="168196" cy="233347"/>
            </a:xfrm>
            <a:prstGeom prst="lightningBol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CCFFCC"/>
                </a:solidFill>
              </a:endParaRPr>
            </a:p>
          </p:txBody>
        </p:sp>
        <p:sp>
          <p:nvSpPr>
            <p:cNvPr id="12" name="Lightning Bolt 11"/>
            <p:cNvSpPr/>
            <p:nvPr/>
          </p:nvSpPr>
          <p:spPr>
            <a:xfrm rot="19446902" flipH="1">
              <a:off x="786540" y="2441274"/>
              <a:ext cx="168196" cy="233347"/>
            </a:xfrm>
            <a:prstGeom prst="lightningBol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CCFFCC"/>
                </a:solidFill>
              </a:endParaRPr>
            </a:p>
          </p:txBody>
        </p:sp>
      </p:grpSp>
      <p:sp>
        <p:nvSpPr>
          <p:cNvPr id="14337" name="Title 1"/>
          <p:cNvSpPr>
            <a:spLocks noGrp="1"/>
          </p:cNvSpPr>
          <p:nvPr>
            <p:ph type="ctrTitle"/>
          </p:nvPr>
        </p:nvSpPr>
        <p:spPr>
          <a:xfrm>
            <a:off x="0" y="0"/>
            <a:ext cx="9144000" cy="1470025"/>
          </a:xfrm>
        </p:spPr>
        <p:txBody>
          <a:bodyPr/>
          <a:lstStyle/>
          <a:p>
            <a:pPr eaLnBrk="1" hangingPunct="1"/>
            <a:r>
              <a:rPr lang="en-US" b="0" dirty="0">
                <a:solidFill>
                  <a:srgbClr val="FFB74E"/>
                </a:solidFill>
                <a:latin typeface="Gill Sans" charset="0"/>
                <a:ea typeface="Gill Sans" charset="0"/>
                <a:cs typeface="Gill Sans" charset="0"/>
              </a:rPr>
              <a:t>CASA0011: Agent-Based Modelling</a:t>
            </a:r>
          </a:p>
        </p:txBody>
      </p:sp>
      <p:sp>
        <p:nvSpPr>
          <p:cNvPr id="4" name="TextBox 3"/>
          <p:cNvSpPr txBox="1"/>
          <p:nvPr/>
        </p:nvSpPr>
        <p:spPr>
          <a:xfrm>
            <a:off x="348587" y="1385154"/>
            <a:ext cx="6099175" cy="5447645"/>
          </a:xfrm>
          <a:prstGeom prst="rect">
            <a:avLst/>
          </a:prstGeom>
          <a:noFill/>
          <a:ln>
            <a:noFill/>
          </a:ln>
        </p:spPr>
        <p:txBody>
          <a:bodyPr>
            <a:spAutoFit/>
          </a:bodyPr>
          <a:lstStyle/>
          <a:p>
            <a:pPr fontAlgn="auto">
              <a:spcBef>
                <a:spcPts val="0"/>
              </a:spcBef>
              <a:spcAft>
                <a:spcPts val="0"/>
              </a:spcAft>
              <a:defRPr/>
            </a:pPr>
            <a:r>
              <a:rPr lang="en-US" sz="3200" dirty="0" err="1">
                <a:solidFill>
                  <a:srgbClr val="FDEADA"/>
                </a:solidFill>
                <a:effectLst>
                  <a:outerShdw blurRad="50800" dist="76200" dir="2700000" algn="tl" rotWithShape="0">
                    <a:prstClr val="black">
                      <a:alpha val="76000"/>
                    </a:prstClr>
                  </a:outerShdw>
                </a:effectLst>
                <a:latin typeface="Gill Sans" charset="0"/>
                <a:ea typeface="Gill Sans" charset="0"/>
                <a:cs typeface="Gill Sans" charset="0"/>
              </a:rPr>
              <a:t>Dr</a:t>
            </a:r>
            <a:r>
              <a:rPr lang="en-US" sz="3200" dirty="0">
                <a:solidFill>
                  <a:srgbClr val="FDEADA"/>
                </a:solidFill>
                <a:effectLst>
                  <a:outerShdw blurRad="50800" dist="76200" dir="2700000" algn="tl" rotWithShape="0">
                    <a:prstClr val="black">
                      <a:alpha val="76000"/>
                    </a:prstClr>
                  </a:outerShdw>
                </a:effectLst>
                <a:latin typeface="Gill Sans" charset="0"/>
                <a:ea typeface="Gill Sans" charset="0"/>
                <a:cs typeface="Gill Sans" charset="0"/>
              </a:rPr>
              <a:t> Sarah WISE</a:t>
            </a:r>
          </a:p>
          <a:p>
            <a:pPr fontAlgn="auto">
              <a:spcBef>
                <a:spcPts val="0"/>
              </a:spcBef>
              <a:spcAft>
                <a:spcPts val="0"/>
              </a:spcAft>
              <a:defRPr/>
            </a:pPr>
            <a:r>
              <a:rPr lang="en-US" sz="3200" dirty="0" err="1">
                <a:solidFill>
                  <a:srgbClr val="FDEADA"/>
                </a:solidFill>
                <a:effectLst>
                  <a:outerShdw blurRad="50800" dist="76200" dir="2700000" algn="tl" rotWithShape="0">
                    <a:prstClr val="black">
                      <a:alpha val="76000"/>
                    </a:prstClr>
                  </a:outerShdw>
                </a:effectLst>
                <a:latin typeface="Gill Sans" charset="0"/>
                <a:ea typeface="Gill Sans" charset="0"/>
                <a:cs typeface="Gill Sans" charset="0"/>
              </a:rPr>
              <a:t>Dr</a:t>
            </a:r>
            <a:r>
              <a:rPr lang="en-US" sz="3200" dirty="0">
                <a:solidFill>
                  <a:srgbClr val="FDEADA"/>
                </a:solidFill>
                <a:effectLst>
                  <a:outerShdw blurRad="50800" dist="76200" dir="2700000" algn="tl" rotWithShape="0">
                    <a:prstClr val="black">
                      <a:alpha val="76000"/>
                    </a:prstClr>
                  </a:outerShdw>
                </a:effectLst>
                <a:latin typeface="Gill Sans" charset="0"/>
                <a:ea typeface="Gill Sans" charset="0"/>
                <a:cs typeface="Gill Sans" charset="0"/>
              </a:rPr>
              <a:t> Thomas OLÉRON EVANS</a:t>
            </a:r>
          </a:p>
          <a:p>
            <a:pPr fontAlgn="auto">
              <a:spcBef>
                <a:spcPts val="0"/>
              </a:spcBef>
              <a:spcAft>
                <a:spcPts val="0"/>
              </a:spcAft>
              <a:defRPr/>
            </a:pPr>
            <a:endParaRPr lang="en-US" sz="3000" dirty="0">
              <a:solidFill>
                <a:srgbClr val="FDEADA"/>
              </a:solidFill>
              <a:effectLst>
                <a:outerShdw blurRad="50800" dist="76200" dir="2700000" algn="tl" rotWithShape="0">
                  <a:prstClr val="black">
                    <a:alpha val="76000"/>
                  </a:prstClr>
                </a:outerShdw>
              </a:effectLst>
              <a:latin typeface="Gill Sans" charset="0"/>
              <a:ea typeface="Gill Sans" charset="0"/>
              <a:cs typeface="Gill Sans" charset="0"/>
            </a:endParaRPr>
          </a:p>
          <a:p>
            <a:pPr fontAlgn="auto">
              <a:spcBef>
                <a:spcPts val="0"/>
              </a:spcBef>
              <a:spcAft>
                <a:spcPts val="0"/>
              </a:spcAft>
              <a:defRPr/>
            </a:pPr>
            <a:r>
              <a:rPr lang="en-US" sz="3000" dirty="0" err="1">
                <a:solidFill>
                  <a:srgbClr val="FDEADA"/>
                </a:solidFill>
                <a:effectLst>
                  <a:outerShdw blurRad="50800" dist="76200" dir="2700000" algn="tl" rotWithShape="0">
                    <a:prstClr val="black">
                      <a:alpha val="76000"/>
                    </a:prstClr>
                  </a:outerShdw>
                </a:effectLst>
                <a:latin typeface="Gill Sans" charset="0"/>
                <a:ea typeface="Gill Sans" charset="0"/>
                <a:cs typeface="Gill Sans" charset="0"/>
              </a:rPr>
              <a:t>s.wise@ucl.ac.uk</a:t>
            </a:r>
            <a:endParaRPr lang="en-US" sz="3000" dirty="0">
              <a:solidFill>
                <a:srgbClr val="FDEADA"/>
              </a:solidFill>
              <a:effectLst>
                <a:outerShdw blurRad="50800" dist="76200" dir="2700000" algn="tl" rotWithShape="0">
                  <a:prstClr val="black">
                    <a:alpha val="76000"/>
                  </a:prstClr>
                </a:outerShdw>
              </a:effectLst>
              <a:latin typeface="Gill Sans" charset="0"/>
              <a:ea typeface="Gill Sans" charset="0"/>
              <a:cs typeface="Gill Sans" charset="0"/>
            </a:endParaRPr>
          </a:p>
          <a:p>
            <a:pPr fontAlgn="auto">
              <a:spcBef>
                <a:spcPts val="0"/>
              </a:spcBef>
              <a:spcAft>
                <a:spcPts val="0"/>
              </a:spcAft>
              <a:defRPr/>
            </a:pPr>
            <a:r>
              <a:rPr lang="en-US" sz="3000" dirty="0">
                <a:solidFill>
                  <a:srgbClr val="FDEADA"/>
                </a:solidFill>
                <a:effectLst>
                  <a:outerShdw blurRad="50800" dist="76200" dir="2700000" algn="tl" rotWithShape="0">
                    <a:prstClr val="black">
                      <a:alpha val="76000"/>
                    </a:prstClr>
                  </a:outerShdw>
                </a:effectLst>
                <a:latin typeface="Gill Sans" charset="0"/>
                <a:ea typeface="Gill Sans" charset="0"/>
                <a:cs typeface="Gill Sans" charset="0"/>
              </a:rPr>
              <a:t>thomas.evans.11@ucl.ac.uk</a:t>
            </a:r>
          </a:p>
          <a:p>
            <a:pPr fontAlgn="auto">
              <a:spcBef>
                <a:spcPts val="0"/>
              </a:spcBef>
              <a:spcAft>
                <a:spcPts val="0"/>
              </a:spcAft>
              <a:defRPr/>
            </a:pPr>
            <a:endParaRPr lang="en-US" sz="2800" dirty="0">
              <a:solidFill>
                <a:srgbClr val="FDEADA"/>
              </a:solidFill>
              <a:effectLst>
                <a:outerShdw blurRad="50800" dist="76200" dir="2700000" algn="tl" rotWithShape="0">
                  <a:prstClr val="black">
                    <a:alpha val="76000"/>
                  </a:prstClr>
                </a:outerShdw>
              </a:effectLst>
              <a:latin typeface="Gill Sans" charset="0"/>
              <a:ea typeface="Gill Sans" charset="0"/>
              <a:cs typeface="Gill Sans" charset="0"/>
            </a:endParaRPr>
          </a:p>
          <a:p>
            <a:pPr fontAlgn="auto">
              <a:spcBef>
                <a:spcPts val="0"/>
              </a:spcBef>
              <a:spcAft>
                <a:spcPts val="0"/>
              </a:spcAft>
              <a:defRPr/>
            </a:pPr>
            <a:r>
              <a:rPr lang="en-US" sz="2800" dirty="0">
                <a:solidFill>
                  <a:srgbClr val="FDEADA"/>
                </a:solidFill>
                <a:effectLst>
                  <a:outerShdw blurRad="50800" dist="76200" dir="2700000" algn="tl" rotWithShape="0">
                    <a:prstClr val="black">
                      <a:alpha val="76000"/>
                    </a:prstClr>
                  </a:outerShdw>
                </a:effectLst>
                <a:latin typeface="Gill Sans" charset="0"/>
                <a:ea typeface="Gill Sans" charset="0"/>
                <a:cs typeface="Gill Sans" charset="0"/>
              </a:rPr>
              <a:t>Moodle password: ABM19</a:t>
            </a:r>
            <a:endParaRPr lang="en-US" sz="3000" dirty="0">
              <a:solidFill>
                <a:srgbClr val="FDEADA"/>
              </a:solidFill>
              <a:effectLst>
                <a:outerShdw blurRad="50800" dist="76200" dir="2700000" algn="tl" rotWithShape="0">
                  <a:prstClr val="black">
                    <a:alpha val="76000"/>
                  </a:prstClr>
                </a:outerShdw>
              </a:effectLst>
              <a:latin typeface="Gill Sans" charset="0"/>
              <a:ea typeface="Gill Sans" charset="0"/>
              <a:cs typeface="Gill Sans" charset="0"/>
            </a:endParaRPr>
          </a:p>
          <a:p>
            <a:pPr fontAlgn="auto">
              <a:spcBef>
                <a:spcPts val="0"/>
              </a:spcBef>
              <a:spcAft>
                <a:spcPts val="0"/>
              </a:spcAft>
              <a:defRPr/>
            </a:pPr>
            <a:endParaRPr lang="en-US" sz="3200" dirty="0">
              <a:solidFill>
                <a:schemeClr val="accent6">
                  <a:lumMod val="20000"/>
                  <a:lumOff val="80000"/>
                </a:schemeClr>
              </a:solidFill>
              <a:effectLst>
                <a:outerShdw blurRad="50800" dist="76200" dir="2700000" algn="tl" rotWithShape="0">
                  <a:prstClr val="black">
                    <a:alpha val="76000"/>
                  </a:prstClr>
                </a:outerShdw>
              </a:effectLst>
              <a:latin typeface="Gill Sans" charset="0"/>
              <a:ea typeface="Gill Sans" charset="0"/>
              <a:cs typeface="Gill Sans" charset="0"/>
            </a:endParaRPr>
          </a:p>
          <a:p>
            <a:pPr fontAlgn="auto">
              <a:spcBef>
                <a:spcPts val="0"/>
              </a:spcBef>
              <a:spcAft>
                <a:spcPts val="0"/>
              </a:spcAft>
              <a:defRPr/>
            </a:pPr>
            <a:r>
              <a:rPr lang="en-US" sz="2600" dirty="0">
                <a:solidFill>
                  <a:schemeClr val="accent6">
                    <a:lumMod val="20000"/>
                    <a:lumOff val="80000"/>
                  </a:schemeClr>
                </a:solidFill>
                <a:effectLst>
                  <a:outerShdw blurRad="50800" dist="76200" dir="2700000" algn="tl" rotWithShape="0">
                    <a:prstClr val="black">
                      <a:alpha val="76000"/>
                    </a:prstClr>
                  </a:outerShdw>
                </a:effectLst>
                <a:latin typeface="Gill Sans" charset="0"/>
                <a:ea typeface="Gill Sans" charset="0"/>
                <a:cs typeface="Gill Sans" charset="0"/>
              </a:rPr>
              <a:t>Centre for Advanced </a:t>
            </a:r>
          </a:p>
          <a:p>
            <a:pPr fontAlgn="auto">
              <a:spcBef>
                <a:spcPts val="0"/>
              </a:spcBef>
              <a:spcAft>
                <a:spcPts val="0"/>
              </a:spcAft>
              <a:defRPr/>
            </a:pPr>
            <a:r>
              <a:rPr lang="en-US" sz="2600" dirty="0">
                <a:solidFill>
                  <a:schemeClr val="accent6">
                    <a:lumMod val="20000"/>
                    <a:lumOff val="80000"/>
                  </a:schemeClr>
                </a:solidFill>
                <a:effectLst>
                  <a:outerShdw blurRad="50800" dist="76200" dir="2700000" algn="tl" rotWithShape="0">
                    <a:prstClr val="black">
                      <a:alpha val="76000"/>
                    </a:prstClr>
                  </a:outerShdw>
                </a:effectLst>
                <a:latin typeface="Gill Sans" charset="0"/>
                <a:ea typeface="Gill Sans" charset="0"/>
                <a:cs typeface="Gill Sans" charset="0"/>
              </a:rPr>
              <a:t>Spatial Analysis, </a:t>
            </a:r>
          </a:p>
          <a:p>
            <a:pPr fontAlgn="auto">
              <a:spcBef>
                <a:spcPts val="0"/>
              </a:spcBef>
              <a:spcAft>
                <a:spcPts val="0"/>
              </a:spcAft>
              <a:defRPr/>
            </a:pPr>
            <a:r>
              <a:rPr lang="en-US" sz="2600" dirty="0">
                <a:solidFill>
                  <a:schemeClr val="accent6">
                    <a:lumMod val="20000"/>
                    <a:lumOff val="80000"/>
                  </a:schemeClr>
                </a:solidFill>
                <a:effectLst>
                  <a:outerShdw blurRad="50800" dist="76200" dir="2700000" algn="tl" rotWithShape="0">
                    <a:prstClr val="black">
                      <a:alpha val="76000"/>
                    </a:prstClr>
                  </a:outerShdw>
                </a:effectLst>
                <a:latin typeface="Gill Sans" charset="0"/>
                <a:ea typeface="Gill Sans" charset="0"/>
                <a:cs typeface="Gill Sans" charset="0"/>
              </a:rPr>
              <a:t>90 </a:t>
            </a:r>
            <a:r>
              <a:rPr lang="en-US" sz="2600" dirty="0" err="1">
                <a:solidFill>
                  <a:schemeClr val="accent6">
                    <a:lumMod val="20000"/>
                    <a:lumOff val="80000"/>
                  </a:schemeClr>
                </a:solidFill>
                <a:effectLst>
                  <a:outerShdw blurRad="50800" dist="76200" dir="2700000" algn="tl" rotWithShape="0">
                    <a:prstClr val="black">
                      <a:alpha val="76000"/>
                    </a:prstClr>
                  </a:outerShdw>
                </a:effectLst>
                <a:latin typeface="Gill Sans" charset="0"/>
                <a:ea typeface="Gill Sans" charset="0"/>
                <a:cs typeface="Gill Sans" charset="0"/>
              </a:rPr>
              <a:t>Tottenham</a:t>
            </a:r>
            <a:r>
              <a:rPr lang="en-US" sz="2600" dirty="0">
                <a:solidFill>
                  <a:schemeClr val="accent6">
                    <a:lumMod val="20000"/>
                    <a:lumOff val="80000"/>
                  </a:schemeClr>
                </a:solidFill>
                <a:effectLst>
                  <a:outerShdw blurRad="50800" dist="76200" dir="2700000" algn="tl" rotWithShape="0">
                    <a:prstClr val="black">
                      <a:alpha val="76000"/>
                    </a:prstClr>
                  </a:outerShdw>
                </a:effectLst>
                <a:latin typeface="Gill Sans" charset="0"/>
                <a:ea typeface="Gill Sans" charset="0"/>
                <a:cs typeface="Gill Sans" charset="0"/>
              </a:rPr>
              <a:t> Court Road</a:t>
            </a:r>
          </a:p>
          <a:p>
            <a:pPr fontAlgn="auto">
              <a:spcBef>
                <a:spcPts val="0"/>
              </a:spcBef>
              <a:spcAft>
                <a:spcPts val="0"/>
              </a:spcAft>
              <a:defRPr/>
            </a:pPr>
            <a:endParaRPr lang="en-US" sz="2800" dirty="0">
              <a:effectLst>
                <a:outerShdw blurRad="50800" dist="76200" dir="2700000" algn="tl" rotWithShape="0">
                  <a:prstClr val="black">
                    <a:alpha val="76000"/>
                  </a:prstClr>
                </a:outerShdw>
              </a:effectLst>
              <a:latin typeface="Gill Sans" charset="0"/>
              <a:ea typeface="Gill Sans" charset="0"/>
              <a:cs typeface="Gill Sans" charset="0"/>
            </a:endParaRPr>
          </a:p>
        </p:txBody>
      </p:sp>
    </p:spTree>
    <p:extLst>
      <p:ext uri="{BB962C8B-B14F-4D97-AF65-F5344CB8AC3E}">
        <p14:creationId xmlns:p14="http://schemas.microsoft.com/office/powerpoint/2010/main" val="76829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30"/>
          <p:cNvSpPr/>
          <p:nvPr/>
        </p:nvSpPr>
        <p:spPr bwMode="auto">
          <a:xfrm>
            <a:off x="5391012" y="1678531"/>
            <a:ext cx="1437083" cy="1625851"/>
          </a:xfrm>
          <a:prstGeom prst="roundRect">
            <a:avLst/>
          </a:prstGeom>
          <a:noFill/>
          <a:ln w="7620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charset="0"/>
              <a:buNone/>
              <a:tabLst/>
              <a:defRPr/>
            </a:pPr>
            <a:endParaRPr kumimoji="0" lang="en-US" sz="2400" b="0" i="0" u="none" strike="noStrike" kern="1200" cap="none" spc="0" normalizeH="0" baseline="0" noProof="0">
              <a:ln>
                <a:noFill/>
              </a:ln>
              <a:solidFill>
                <a:prstClr val="black"/>
              </a:solidFill>
              <a:effectLst/>
              <a:uLnTx/>
              <a:uFillTx/>
              <a:latin typeface="Arial"/>
              <a:ea typeface="ＭＳ Ｐゴシック" charset="0"/>
              <a:cs typeface="Arial"/>
            </a:endParaRPr>
          </a:p>
        </p:txBody>
      </p:sp>
      <p:sp>
        <p:nvSpPr>
          <p:cNvPr id="10241" name="Text Box 1"/>
          <p:cNvSpPr txBox="1">
            <a:spLocks noChangeArrowheads="1"/>
          </p:cNvSpPr>
          <p:nvPr/>
        </p:nvSpPr>
        <p:spPr bwMode="auto">
          <a:xfrm>
            <a:off x="0" y="22225"/>
            <a:ext cx="9144000" cy="14700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80280" rIns="90000" bIns="4500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5pPr>
            <a:lvl6pPr marL="25146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6pPr>
            <a:lvl7pPr marL="29718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7pPr>
            <a:lvl8pPr marL="34290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8pPr>
            <a:lvl9pPr marL="38862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9pPr>
          </a:lstStyle>
          <a:p>
            <a:pPr marL="0" marR="0" lvl="0" indent="0" algn="ctr" defTabSz="457200" rtl="0" eaLnBrk="1" fontAlgn="auto" latinLnBrk="0" hangingPunct="1">
              <a:lnSpc>
                <a:spcPct val="100000"/>
              </a:lnSpc>
              <a:spcBef>
                <a:spcPts val="0"/>
              </a:spcBef>
              <a:spcAft>
                <a:spcPts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4000" b="1" i="0" u="none" strike="noStrike" kern="1200" cap="none" spc="0" normalizeH="0" baseline="0" noProof="0" dirty="0" err="1">
                <a:ln>
                  <a:noFill/>
                </a:ln>
                <a:solidFill>
                  <a:srgbClr val="FFFFFF"/>
                </a:solidFill>
                <a:effectLst/>
                <a:uLnTx/>
                <a:uFillTx/>
                <a:latin typeface="Arial"/>
                <a:ea typeface="ＭＳ Ｐゴシック" charset="0"/>
                <a:cs typeface="Arial"/>
              </a:rPr>
              <a:t>Lotka-Volterra</a:t>
            </a:r>
            <a:r>
              <a:rPr kumimoji="0" lang="en-GB" sz="4000" b="1" i="0" u="none" strike="noStrike" kern="1200" cap="none" spc="0" normalizeH="0" baseline="0" noProof="0" dirty="0">
                <a:ln>
                  <a:noFill/>
                </a:ln>
                <a:solidFill>
                  <a:srgbClr val="FFFFFF"/>
                </a:solidFill>
                <a:effectLst/>
                <a:uLnTx/>
                <a:uFillTx/>
                <a:latin typeface="Arial"/>
                <a:ea typeface="ＭＳ Ｐゴシック" charset="0"/>
                <a:cs typeface="Arial"/>
              </a:rPr>
              <a:t> Model</a:t>
            </a:r>
          </a:p>
        </p:txBody>
      </p:sp>
      <p:pic>
        <p:nvPicPr>
          <p:cNvPr id="22" name="Picture 4" descr="rabbit.gif"/>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flipH="1">
            <a:off x="224188" y="1802213"/>
            <a:ext cx="1234211" cy="1234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 name="Picture 2" descr="fox.gif"/>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bwMode="auto">
          <a:xfrm flipH="1">
            <a:off x="224188" y="4738467"/>
            <a:ext cx="1276617" cy="12375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Rounded Rectangle 13"/>
          <p:cNvSpPr/>
          <p:nvPr/>
        </p:nvSpPr>
        <p:spPr bwMode="auto">
          <a:xfrm>
            <a:off x="1873112" y="1678531"/>
            <a:ext cx="1437083" cy="1625851"/>
          </a:xfrm>
          <a:prstGeom prst="roundRect">
            <a:avLst/>
          </a:prstGeom>
          <a:solidFill>
            <a:schemeClr val="tx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charset="0"/>
              <a:buNone/>
              <a:tabLst/>
              <a:defRPr/>
            </a:pPr>
            <a:endParaRPr kumimoji="0" lang="en-US" sz="2400" b="0" i="0" u="none" strike="noStrike" kern="1200" cap="none" spc="0" normalizeH="0" baseline="0" noProof="0">
              <a:ln>
                <a:noFill/>
              </a:ln>
              <a:solidFill>
                <a:prstClr val="black"/>
              </a:solidFill>
              <a:effectLst/>
              <a:uLnTx/>
              <a:uFillTx/>
              <a:latin typeface="Arial"/>
              <a:ea typeface="ＭＳ Ｐゴシック" charset="0"/>
              <a:cs typeface="Arial"/>
            </a:endParaRPr>
          </a:p>
        </p:txBody>
      </p:sp>
      <p:sp>
        <p:nvSpPr>
          <p:cNvPr id="15" name="Rounded Rectangle 14"/>
          <p:cNvSpPr/>
          <p:nvPr/>
        </p:nvSpPr>
        <p:spPr bwMode="auto">
          <a:xfrm>
            <a:off x="1873112" y="4537150"/>
            <a:ext cx="1456568" cy="1625850"/>
          </a:xfrm>
          <a:prstGeom prst="roundRect">
            <a:avLst/>
          </a:prstGeom>
          <a:solidFill>
            <a:srgbClr val="ED7D3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charset="0"/>
              <a:buNone/>
              <a:tabLst/>
              <a:defRPr/>
            </a:pPr>
            <a:endParaRPr kumimoji="0" lang="en-US" sz="2400" b="0" i="0" u="none" strike="noStrike" kern="1200" cap="none" spc="0" normalizeH="0" baseline="0" noProof="0">
              <a:ln>
                <a:noFill/>
              </a:ln>
              <a:solidFill>
                <a:prstClr val="black"/>
              </a:solidFill>
              <a:effectLst/>
              <a:uLnTx/>
              <a:uFillTx/>
              <a:latin typeface="Arial"/>
              <a:ea typeface="ＭＳ Ｐゴシック" charset="0"/>
              <a:cs typeface="Arial"/>
            </a:endParaRPr>
          </a:p>
        </p:txBody>
      </p:sp>
      <p:sp>
        <p:nvSpPr>
          <p:cNvPr id="18" name="Right Arrow 17"/>
          <p:cNvSpPr/>
          <p:nvPr/>
        </p:nvSpPr>
        <p:spPr bwMode="auto">
          <a:xfrm>
            <a:off x="3451539" y="2619139"/>
            <a:ext cx="1764532" cy="417285"/>
          </a:xfrm>
          <a:prstGeom prst="rightArrow">
            <a:avLst/>
          </a:prstGeom>
          <a:solidFill>
            <a:srgbClr val="00B8FF"/>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charset="0"/>
              <a:buNone/>
              <a:tabLst/>
              <a:defRPr/>
            </a:pPr>
            <a:endParaRPr kumimoji="0" lang="en-US" sz="2400" b="0" i="0" u="none" strike="noStrike" kern="1200" cap="none" spc="0" normalizeH="0" baseline="0" noProof="0">
              <a:ln>
                <a:noFill/>
              </a:ln>
              <a:solidFill>
                <a:prstClr val="black"/>
              </a:solidFill>
              <a:effectLst/>
              <a:uLnTx/>
              <a:uFillTx/>
              <a:latin typeface="Arial"/>
              <a:ea typeface="ＭＳ Ｐゴシック" charset="0"/>
              <a:cs typeface="Arial"/>
            </a:endParaRPr>
          </a:p>
        </p:txBody>
      </p:sp>
      <p:sp>
        <p:nvSpPr>
          <p:cNvPr id="26" name="TextBox 25"/>
          <p:cNvSpPr txBox="1"/>
          <p:nvPr/>
        </p:nvSpPr>
        <p:spPr>
          <a:xfrm>
            <a:off x="1873112" y="2133644"/>
            <a:ext cx="1437083" cy="76944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000090"/>
                </a:solidFill>
                <a:effectLst/>
                <a:uLnTx/>
                <a:uFillTx/>
                <a:latin typeface="Arial"/>
                <a:ea typeface=""/>
                <a:cs typeface="Arial"/>
              </a:rPr>
              <a:t>X</a:t>
            </a:r>
          </a:p>
        </p:txBody>
      </p:sp>
      <p:sp>
        <p:nvSpPr>
          <p:cNvPr id="27" name="Rectangle 26"/>
          <p:cNvSpPr/>
          <p:nvPr/>
        </p:nvSpPr>
        <p:spPr>
          <a:xfrm>
            <a:off x="1873113" y="4992261"/>
            <a:ext cx="1475866" cy="769441"/>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000090"/>
                </a:solidFill>
                <a:effectLst/>
                <a:uLnTx/>
                <a:uFillTx/>
                <a:latin typeface="Arial"/>
                <a:ea typeface=""/>
                <a:cs typeface="Arial"/>
              </a:rPr>
              <a:t>Y</a:t>
            </a:r>
          </a:p>
        </p:txBody>
      </p:sp>
      <p:sp>
        <p:nvSpPr>
          <p:cNvPr id="2" name="U-Turn Arrow 1"/>
          <p:cNvSpPr/>
          <p:nvPr/>
        </p:nvSpPr>
        <p:spPr>
          <a:xfrm rot="16200000" flipV="1">
            <a:off x="3517299" y="1532979"/>
            <a:ext cx="756127" cy="859404"/>
          </a:xfrm>
          <a:prstGeom prst="uturnArrow">
            <a:avLst>
              <a:gd name="adj1" fmla="val 24999"/>
              <a:gd name="adj2" fmla="val 25000"/>
              <a:gd name="adj3" fmla="val 25000"/>
              <a:gd name="adj4" fmla="val 50000"/>
              <a:gd name="adj5" fmla="val 100000"/>
            </a:avLst>
          </a:prstGeom>
          <a:noFill/>
          <a:ln w="57150" cmpd="sng">
            <a:solidFill>
              <a:srgbClr val="73FDFF"/>
            </a:solidFill>
            <a:prstDash val="solid"/>
            <a:miter lim="800000"/>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w="57150" cmpd="sng">
                <a:solidFill>
                  <a:srgbClr val="00FFFF"/>
                </a:solidFill>
              </a:ln>
              <a:solidFill>
                <a:prstClr val="white"/>
              </a:solidFill>
              <a:effectLst/>
              <a:uLnTx/>
              <a:uFillTx/>
              <a:latin typeface="Calibri"/>
              <a:ea typeface="+mn-ea"/>
              <a:cs typeface="+mn-cs"/>
            </a:endParaRPr>
          </a:p>
        </p:txBody>
      </p:sp>
      <p:grpSp>
        <p:nvGrpSpPr>
          <p:cNvPr id="8" name="Group 7"/>
          <p:cNvGrpSpPr/>
          <p:nvPr/>
        </p:nvGrpSpPr>
        <p:grpSpPr>
          <a:xfrm>
            <a:off x="3433397" y="4636159"/>
            <a:ext cx="1782674" cy="1446011"/>
            <a:chOff x="3433397" y="4537149"/>
            <a:chExt cx="1782674" cy="1446011"/>
          </a:xfrm>
        </p:grpSpPr>
        <p:sp>
          <p:nvSpPr>
            <p:cNvPr id="19" name="Right Arrow 18"/>
            <p:cNvSpPr/>
            <p:nvPr/>
          </p:nvSpPr>
          <p:spPr bwMode="auto">
            <a:xfrm>
              <a:off x="3433397" y="5565875"/>
              <a:ext cx="1782674" cy="417285"/>
            </a:xfrm>
            <a:prstGeom prst="rightArrow">
              <a:avLst/>
            </a:prstGeom>
            <a:solidFill>
              <a:srgbClr val="00B8FF"/>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charset="0"/>
                <a:buNone/>
                <a:tabLst/>
                <a:defRPr/>
              </a:pPr>
              <a:endParaRPr kumimoji="0" lang="en-US" sz="2400" b="0" i="0" u="none" strike="noStrike" kern="1200" cap="none" spc="0" normalizeH="0" baseline="0" noProof="0">
                <a:ln>
                  <a:noFill/>
                </a:ln>
                <a:solidFill>
                  <a:prstClr val="black"/>
                </a:solidFill>
                <a:effectLst/>
                <a:uLnTx/>
                <a:uFillTx/>
                <a:latin typeface="Arial"/>
                <a:ea typeface="ＭＳ Ｐゴシック" charset="0"/>
                <a:cs typeface="Arial"/>
              </a:endParaRPr>
            </a:p>
          </p:txBody>
        </p:sp>
        <p:sp>
          <p:nvSpPr>
            <p:cNvPr id="24" name="U-Turn Arrow 23"/>
            <p:cNvSpPr/>
            <p:nvPr/>
          </p:nvSpPr>
          <p:spPr>
            <a:xfrm rot="16200000" flipV="1">
              <a:off x="3517299" y="4485511"/>
              <a:ext cx="756127" cy="859404"/>
            </a:xfrm>
            <a:prstGeom prst="uturnArrow">
              <a:avLst>
                <a:gd name="adj1" fmla="val 24999"/>
                <a:gd name="adj2" fmla="val 25000"/>
                <a:gd name="adj3" fmla="val 25000"/>
                <a:gd name="adj4" fmla="val 50000"/>
                <a:gd name="adj5" fmla="val 100000"/>
              </a:avLst>
            </a:prstGeom>
            <a:noFill/>
            <a:ln w="57150" cmpd="sng">
              <a:solidFill>
                <a:srgbClr val="73FDFF"/>
              </a:solidFill>
              <a:prstDash val="solid"/>
              <a:miter lim="800000"/>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w="57150" cmpd="sng">
                  <a:solidFill>
                    <a:srgbClr val="00FFFF"/>
                  </a:solidFill>
                </a:ln>
                <a:solidFill>
                  <a:prstClr val="white"/>
                </a:solidFill>
                <a:effectLst/>
                <a:uLnTx/>
                <a:uFillTx/>
                <a:latin typeface="Calibri"/>
                <a:ea typeface="+mn-ea"/>
                <a:cs typeface="+mn-cs"/>
              </a:endParaRPr>
            </a:p>
          </p:txBody>
        </p:sp>
      </p:grpSp>
      <p:sp>
        <p:nvSpPr>
          <p:cNvPr id="30" name="TextBox 29"/>
          <p:cNvSpPr txBox="1"/>
          <p:nvPr/>
        </p:nvSpPr>
        <p:spPr>
          <a:xfrm>
            <a:off x="5391012" y="2256596"/>
            <a:ext cx="1437083"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a:ea typeface=""/>
                <a:cs typeface="Arial"/>
              </a:rPr>
              <a:t>DEATH</a:t>
            </a:r>
          </a:p>
        </p:txBody>
      </p:sp>
      <p:sp>
        <p:nvSpPr>
          <p:cNvPr id="32" name="Rounded Rectangle 31"/>
          <p:cNvSpPr/>
          <p:nvPr/>
        </p:nvSpPr>
        <p:spPr bwMode="auto">
          <a:xfrm>
            <a:off x="5391012" y="4537149"/>
            <a:ext cx="1437083" cy="1625851"/>
          </a:xfrm>
          <a:prstGeom prst="roundRect">
            <a:avLst/>
          </a:prstGeom>
          <a:noFill/>
          <a:ln w="7620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charset="0"/>
              <a:buNone/>
              <a:tabLst/>
              <a:defRPr/>
            </a:pPr>
            <a:endParaRPr kumimoji="0" lang="en-US" sz="2400" b="0" i="0" u="none" strike="noStrike" kern="1200" cap="none" spc="0" normalizeH="0" baseline="0" noProof="0">
              <a:ln>
                <a:noFill/>
              </a:ln>
              <a:solidFill>
                <a:prstClr val="black"/>
              </a:solidFill>
              <a:effectLst/>
              <a:uLnTx/>
              <a:uFillTx/>
              <a:latin typeface="Arial"/>
              <a:ea typeface="ＭＳ Ｐゴシック" charset="0"/>
              <a:cs typeface="Arial"/>
            </a:endParaRPr>
          </a:p>
        </p:txBody>
      </p:sp>
      <p:sp>
        <p:nvSpPr>
          <p:cNvPr id="33" name="TextBox 32"/>
          <p:cNvSpPr txBox="1"/>
          <p:nvPr/>
        </p:nvSpPr>
        <p:spPr>
          <a:xfrm>
            <a:off x="5391012" y="5115214"/>
            <a:ext cx="1437083"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a:ea typeface=""/>
                <a:cs typeface="Arial"/>
              </a:rPr>
              <a:t>DEATH</a:t>
            </a:r>
          </a:p>
        </p:txBody>
      </p:sp>
    </p:spTree>
    <p:extLst>
      <p:ext uri="{BB962C8B-B14F-4D97-AF65-F5344CB8AC3E}">
        <p14:creationId xmlns:p14="http://schemas.microsoft.com/office/powerpoint/2010/main" val="253130444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30"/>
          <p:cNvSpPr/>
          <p:nvPr/>
        </p:nvSpPr>
        <p:spPr bwMode="auto">
          <a:xfrm>
            <a:off x="5391012" y="1678531"/>
            <a:ext cx="1437083" cy="1625851"/>
          </a:xfrm>
          <a:prstGeom prst="roundRect">
            <a:avLst/>
          </a:prstGeom>
          <a:noFill/>
          <a:ln w="7620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charset="0"/>
              <a:buNone/>
              <a:tabLst/>
              <a:defRPr/>
            </a:pPr>
            <a:endParaRPr kumimoji="0" lang="en-US" sz="2400" b="0" i="0" u="none" strike="noStrike" kern="1200" cap="none" spc="0" normalizeH="0" baseline="0" noProof="0">
              <a:ln>
                <a:noFill/>
              </a:ln>
              <a:solidFill>
                <a:prstClr val="black"/>
              </a:solidFill>
              <a:effectLst/>
              <a:uLnTx/>
              <a:uFillTx/>
              <a:latin typeface="Arial"/>
              <a:ea typeface="ＭＳ Ｐゴシック" charset="0"/>
              <a:cs typeface="Arial"/>
            </a:endParaRPr>
          </a:p>
        </p:txBody>
      </p:sp>
      <p:sp>
        <p:nvSpPr>
          <p:cNvPr id="10241" name="Text Box 1"/>
          <p:cNvSpPr txBox="1">
            <a:spLocks noChangeArrowheads="1"/>
          </p:cNvSpPr>
          <p:nvPr/>
        </p:nvSpPr>
        <p:spPr bwMode="auto">
          <a:xfrm>
            <a:off x="0" y="22225"/>
            <a:ext cx="9144000" cy="14700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80280" rIns="90000" bIns="4500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5pPr>
            <a:lvl6pPr marL="25146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6pPr>
            <a:lvl7pPr marL="29718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7pPr>
            <a:lvl8pPr marL="34290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8pPr>
            <a:lvl9pPr marL="38862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9pPr>
          </a:lstStyle>
          <a:p>
            <a:pPr marL="0" marR="0" lvl="0" indent="0" algn="ctr" defTabSz="457200" rtl="0" eaLnBrk="1" fontAlgn="auto" latinLnBrk="0" hangingPunct="1">
              <a:lnSpc>
                <a:spcPct val="100000"/>
              </a:lnSpc>
              <a:spcBef>
                <a:spcPts val="0"/>
              </a:spcBef>
              <a:spcAft>
                <a:spcPts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4000" b="1" i="0" u="none" strike="noStrike" kern="1200" cap="none" spc="0" normalizeH="0" baseline="0" noProof="0" dirty="0" err="1">
                <a:ln>
                  <a:noFill/>
                </a:ln>
                <a:solidFill>
                  <a:srgbClr val="FFFFFF"/>
                </a:solidFill>
                <a:effectLst/>
                <a:uLnTx/>
                <a:uFillTx/>
                <a:latin typeface="Arial"/>
                <a:ea typeface="ＭＳ Ｐゴシック" charset="0"/>
                <a:cs typeface="Arial"/>
              </a:rPr>
              <a:t>Lotka-Volterra</a:t>
            </a:r>
            <a:r>
              <a:rPr kumimoji="0" lang="en-GB" sz="4000" b="1" i="0" u="none" strike="noStrike" kern="1200" cap="none" spc="0" normalizeH="0" baseline="0" noProof="0" dirty="0">
                <a:ln>
                  <a:noFill/>
                </a:ln>
                <a:solidFill>
                  <a:srgbClr val="FFFFFF"/>
                </a:solidFill>
                <a:effectLst/>
                <a:uLnTx/>
                <a:uFillTx/>
                <a:latin typeface="Arial"/>
                <a:ea typeface="ＭＳ Ｐゴシック" charset="0"/>
                <a:cs typeface="Arial"/>
              </a:rPr>
              <a:t> Model</a:t>
            </a:r>
          </a:p>
        </p:txBody>
      </p:sp>
      <p:pic>
        <p:nvPicPr>
          <p:cNvPr id="22" name="Picture 4" descr="rabbit.gif"/>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flipH="1">
            <a:off x="224188" y="1802213"/>
            <a:ext cx="1234211" cy="1234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 name="Picture 2" descr="fox.gif"/>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bwMode="auto">
          <a:xfrm flipH="1">
            <a:off x="224188" y="4738467"/>
            <a:ext cx="1276617" cy="12375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Rounded Rectangle 13"/>
          <p:cNvSpPr/>
          <p:nvPr/>
        </p:nvSpPr>
        <p:spPr bwMode="auto">
          <a:xfrm>
            <a:off x="1873112" y="1678531"/>
            <a:ext cx="1437083" cy="1625851"/>
          </a:xfrm>
          <a:prstGeom prst="roundRect">
            <a:avLst/>
          </a:prstGeom>
          <a:solidFill>
            <a:schemeClr val="tx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charset="0"/>
              <a:buNone/>
              <a:tabLst/>
              <a:defRPr/>
            </a:pPr>
            <a:endParaRPr kumimoji="0" lang="en-US" sz="2400" b="0" i="0" u="none" strike="noStrike" kern="1200" cap="none" spc="0" normalizeH="0" baseline="0" noProof="0">
              <a:ln>
                <a:noFill/>
              </a:ln>
              <a:solidFill>
                <a:prstClr val="black"/>
              </a:solidFill>
              <a:effectLst/>
              <a:uLnTx/>
              <a:uFillTx/>
              <a:latin typeface="Arial"/>
              <a:ea typeface="ＭＳ Ｐゴシック" charset="0"/>
              <a:cs typeface="Arial"/>
            </a:endParaRPr>
          </a:p>
        </p:txBody>
      </p:sp>
      <p:sp>
        <p:nvSpPr>
          <p:cNvPr id="15" name="Rounded Rectangle 14"/>
          <p:cNvSpPr/>
          <p:nvPr/>
        </p:nvSpPr>
        <p:spPr bwMode="auto">
          <a:xfrm>
            <a:off x="1873112" y="4537150"/>
            <a:ext cx="1456568" cy="1625850"/>
          </a:xfrm>
          <a:prstGeom prst="roundRect">
            <a:avLst/>
          </a:prstGeom>
          <a:solidFill>
            <a:srgbClr val="ED7D3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charset="0"/>
              <a:buNone/>
              <a:tabLst/>
              <a:defRPr/>
            </a:pPr>
            <a:endParaRPr kumimoji="0" lang="en-US" sz="2400" b="0" i="0" u="none" strike="noStrike" kern="1200" cap="none" spc="0" normalizeH="0" baseline="0" noProof="0">
              <a:ln>
                <a:noFill/>
              </a:ln>
              <a:solidFill>
                <a:prstClr val="black"/>
              </a:solidFill>
              <a:effectLst/>
              <a:uLnTx/>
              <a:uFillTx/>
              <a:latin typeface="Arial"/>
              <a:ea typeface="ＭＳ Ｐゴシック" charset="0"/>
              <a:cs typeface="Arial"/>
            </a:endParaRPr>
          </a:p>
        </p:txBody>
      </p:sp>
      <p:sp>
        <p:nvSpPr>
          <p:cNvPr id="18" name="Right Arrow 17"/>
          <p:cNvSpPr/>
          <p:nvPr/>
        </p:nvSpPr>
        <p:spPr bwMode="auto">
          <a:xfrm>
            <a:off x="3451539" y="2619139"/>
            <a:ext cx="1764532" cy="417285"/>
          </a:xfrm>
          <a:prstGeom prst="rightArrow">
            <a:avLst/>
          </a:prstGeom>
          <a:solidFill>
            <a:srgbClr val="00B8FF"/>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charset="0"/>
              <a:buNone/>
              <a:tabLst/>
              <a:defRPr/>
            </a:pPr>
            <a:endParaRPr kumimoji="0" lang="en-US" sz="2400" b="0" i="0" u="none" strike="noStrike" kern="1200" cap="none" spc="0" normalizeH="0" baseline="0" noProof="0">
              <a:ln>
                <a:noFill/>
              </a:ln>
              <a:solidFill>
                <a:prstClr val="black"/>
              </a:solidFill>
              <a:effectLst/>
              <a:uLnTx/>
              <a:uFillTx/>
              <a:latin typeface="Arial"/>
              <a:ea typeface="ＭＳ Ｐゴシック" charset="0"/>
              <a:cs typeface="Arial"/>
            </a:endParaRPr>
          </a:p>
        </p:txBody>
      </p:sp>
      <p:sp>
        <p:nvSpPr>
          <p:cNvPr id="26" name="TextBox 25"/>
          <p:cNvSpPr txBox="1"/>
          <p:nvPr/>
        </p:nvSpPr>
        <p:spPr>
          <a:xfrm>
            <a:off x="1873112" y="2133644"/>
            <a:ext cx="1437083" cy="76944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000090"/>
                </a:solidFill>
                <a:effectLst/>
                <a:uLnTx/>
                <a:uFillTx/>
                <a:latin typeface="Arial"/>
                <a:ea typeface=""/>
                <a:cs typeface="Arial"/>
              </a:rPr>
              <a:t>X</a:t>
            </a:r>
          </a:p>
        </p:txBody>
      </p:sp>
      <p:sp>
        <p:nvSpPr>
          <p:cNvPr id="27" name="Rectangle 26"/>
          <p:cNvSpPr/>
          <p:nvPr/>
        </p:nvSpPr>
        <p:spPr>
          <a:xfrm>
            <a:off x="1873113" y="4992261"/>
            <a:ext cx="1475866" cy="769441"/>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000090"/>
                </a:solidFill>
                <a:effectLst/>
                <a:uLnTx/>
                <a:uFillTx/>
                <a:latin typeface="Arial"/>
                <a:ea typeface=""/>
                <a:cs typeface="Arial"/>
              </a:rPr>
              <a:t>Y</a:t>
            </a:r>
          </a:p>
        </p:txBody>
      </p:sp>
      <p:sp>
        <p:nvSpPr>
          <p:cNvPr id="2" name="U-Turn Arrow 1"/>
          <p:cNvSpPr/>
          <p:nvPr/>
        </p:nvSpPr>
        <p:spPr>
          <a:xfrm rot="16200000" flipV="1">
            <a:off x="3517299" y="1532979"/>
            <a:ext cx="756127" cy="859404"/>
          </a:xfrm>
          <a:prstGeom prst="uturnArrow">
            <a:avLst>
              <a:gd name="adj1" fmla="val 24999"/>
              <a:gd name="adj2" fmla="val 25000"/>
              <a:gd name="adj3" fmla="val 25000"/>
              <a:gd name="adj4" fmla="val 50000"/>
              <a:gd name="adj5" fmla="val 100000"/>
            </a:avLst>
          </a:prstGeom>
          <a:noFill/>
          <a:ln w="57150" cmpd="sng">
            <a:solidFill>
              <a:srgbClr val="73FDFF"/>
            </a:solidFill>
            <a:prstDash val="solid"/>
            <a:miter lim="800000"/>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w="57150" cmpd="sng">
                <a:solidFill>
                  <a:srgbClr val="00FFFF"/>
                </a:solidFill>
              </a:ln>
              <a:solidFill>
                <a:prstClr val="white"/>
              </a:solidFill>
              <a:effectLst/>
              <a:uLnTx/>
              <a:uFillTx/>
              <a:latin typeface="Calibri"/>
              <a:ea typeface="+mn-ea"/>
              <a:cs typeface="+mn-cs"/>
            </a:endParaRPr>
          </a:p>
        </p:txBody>
      </p:sp>
      <p:grpSp>
        <p:nvGrpSpPr>
          <p:cNvPr id="8" name="Group 7"/>
          <p:cNvGrpSpPr/>
          <p:nvPr/>
        </p:nvGrpSpPr>
        <p:grpSpPr>
          <a:xfrm>
            <a:off x="3433397" y="4636159"/>
            <a:ext cx="1782674" cy="1446011"/>
            <a:chOff x="3433397" y="4537149"/>
            <a:chExt cx="1782674" cy="1446011"/>
          </a:xfrm>
        </p:grpSpPr>
        <p:sp>
          <p:nvSpPr>
            <p:cNvPr id="19" name="Right Arrow 18"/>
            <p:cNvSpPr/>
            <p:nvPr/>
          </p:nvSpPr>
          <p:spPr bwMode="auto">
            <a:xfrm>
              <a:off x="3433397" y="5565875"/>
              <a:ext cx="1782674" cy="417285"/>
            </a:xfrm>
            <a:prstGeom prst="rightArrow">
              <a:avLst/>
            </a:prstGeom>
            <a:solidFill>
              <a:srgbClr val="00B8FF"/>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charset="0"/>
                <a:buNone/>
                <a:tabLst/>
                <a:defRPr/>
              </a:pPr>
              <a:endParaRPr kumimoji="0" lang="en-US" sz="2400" b="0" i="0" u="none" strike="noStrike" kern="1200" cap="none" spc="0" normalizeH="0" baseline="0" noProof="0">
                <a:ln>
                  <a:noFill/>
                </a:ln>
                <a:solidFill>
                  <a:prstClr val="black"/>
                </a:solidFill>
                <a:effectLst/>
                <a:uLnTx/>
                <a:uFillTx/>
                <a:latin typeface="Arial"/>
                <a:ea typeface="ＭＳ Ｐゴシック" charset="0"/>
                <a:cs typeface="Arial"/>
              </a:endParaRPr>
            </a:p>
          </p:txBody>
        </p:sp>
        <p:sp>
          <p:nvSpPr>
            <p:cNvPr id="24" name="U-Turn Arrow 23"/>
            <p:cNvSpPr/>
            <p:nvPr/>
          </p:nvSpPr>
          <p:spPr>
            <a:xfrm rot="16200000" flipV="1">
              <a:off x="3517299" y="4485511"/>
              <a:ext cx="756127" cy="859404"/>
            </a:xfrm>
            <a:prstGeom prst="uturnArrow">
              <a:avLst>
                <a:gd name="adj1" fmla="val 24999"/>
                <a:gd name="adj2" fmla="val 25000"/>
                <a:gd name="adj3" fmla="val 25000"/>
                <a:gd name="adj4" fmla="val 50000"/>
                <a:gd name="adj5" fmla="val 100000"/>
              </a:avLst>
            </a:prstGeom>
            <a:noFill/>
            <a:ln w="57150" cmpd="sng">
              <a:solidFill>
                <a:srgbClr val="73FDFF"/>
              </a:solidFill>
              <a:prstDash val="solid"/>
              <a:miter lim="800000"/>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w="57150" cmpd="sng">
                  <a:solidFill>
                    <a:srgbClr val="00FFFF"/>
                  </a:solidFill>
                </a:ln>
                <a:solidFill>
                  <a:prstClr val="white"/>
                </a:solidFill>
                <a:effectLst/>
                <a:uLnTx/>
                <a:uFillTx/>
                <a:latin typeface="Calibri"/>
                <a:ea typeface="+mn-ea"/>
                <a:cs typeface="+mn-cs"/>
              </a:endParaRPr>
            </a:p>
          </p:txBody>
        </p:sp>
      </p:grpSp>
      <p:sp>
        <p:nvSpPr>
          <p:cNvPr id="30" name="TextBox 29"/>
          <p:cNvSpPr txBox="1"/>
          <p:nvPr/>
        </p:nvSpPr>
        <p:spPr>
          <a:xfrm>
            <a:off x="5391012" y="2256596"/>
            <a:ext cx="1437083"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a:ea typeface=""/>
                <a:cs typeface="Arial"/>
              </a:rPr>
              <a:t>DEATH</a:t>
            </a:r>
          </a:p>
        </p:txBody>
      </p:sp>
      <p:sp>
        <p:nvSpPr>
          <p:cNvPr id="32" name="Rounded Rectangle 31"/>
          <p:cNvSpPr/>
          <p:nvPr/>
        </p:nvSpPr>
        <p:spPr bwMode="auto">
          <a:xfrm>
            <a:off x="5391012" y="4537149"/>
            <a:ext cx="1437083" cy="1625851"/>
          </a:xfrm>
          <a:prstGeom prst="roundRect">
            <a:avLst/>
          </a:prstGeom>
          <a:noFill/>
          <a:ln w="7620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charset="0"/>
              <a:buNone/>
              <a:tabLst/>
              <a:defRPr/>
            </a:pPr>
            <a:endParaRPr kumimoji="0" lang="en-US" sz="2400" b="0" i="0" u="none" strike="noStrike" kern="1200" cap="none" spc="0" normalizeH="0" baseline="0" noProof="0">
              <a:ln>
                <a:noFill/>
              </a:ln>
              <a:solidFill>
                <a:prstClr val="black"/>
              </a:solidFill>
              <a:effectLst/>
              <a:uLnTx/>
              <a:uFillTx/>
              <a:latin typeface="Arial"/>
              <a:ea typeface="ＭＳ Ｐゴシック" charset="0"/>
              <a:cs typeface="Arial"/>
            </a:endParaRPr>
          </a:p>
        </p:txBody>
      </p:sp>
      <p:sp>
        <p:nvSpPr>
          <p:cNvPr id="33" name="TextBox 32"/>
          <p:cNvSpPr txBox="1"/>
          <p:nvPr/>
        </p:nvSpPr>
        <p:spPr>
          <a:xfrm>
            <a:off x="5391012" y="5115214"/>
            <a:ext cx="1437083"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a:ea typeface=""/>
                <a:cs typeface="Arial"/>
              </a:rPr>
              <a:t>DEATH</a:t>
            </a:r>
          </a:p>
        </p:txBody>
      </p:sp>
      <p:cxnSp>
        <p:nvCxnSpPr>
          <p:cNvPr id="6" name="Curved Connector 5"/>
          <p:cNvCxnSpPr/>
          <p:nvPr/>
        </p:nvCxnSpPr>
        <p:spPr>
          <a:xfrm rot="5400000" flipH="1" flipV="1">
            <a:off x="3080332" y="3197097"/>
            <a:ext cx="1321261" cy="1168210"/>
          </a:xfrm>
          <a:prstGeom prst="curvedConnector3">
            <a:avLst>
              <a:gd name="adj1" fmla="val 23224"/>
            </a:avLst>
          </a:prstGeom>
          <a:ln w="76200" cmpd="sng">
            <a:solidFill>
              <a:srgbClr val="FFFF00"/>
            </a:solidFill>
            <a:prstDash val="sysDash"/>
            <a:headEnd type="non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209227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30"/>
          <p:cNvSpPr/>
          <p:nvPr/>
        </p:nvSpPr>
        <p:spPr bwMode="auto">
          <a:xfrm>
            <a:off x="5391012" y="1678531"/>
            <a:ext cx="1437083" cy="1625851"/>
          </a:xfrm>
          <a:prstGeom prst="roundRect">
            <a:avLst/>
          </a:prstGeom>
          <a:noFill/>
          <a:ln w="7620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charset="0"/>
              <a:buNone/>
              <a:tabLst/>
              <a:defRPr/>
            </a:pPr>
            <a:endParaRPr kumimoji="0" lang="en-US" sz="2400" b="0" i="0" u="none" strike="noStrike" kern="1200" cap="none" spc="0" normalizeH="0" baseline="0" noProof="0">
              <a:ln>
                <a:noFill/>
              </a:ln>
              <a:solidFill>
                <a:prstClr val="black"/>
              </a:solidFill>
              <a:effectLst/>
              <a:uLnTx/>
              <a:uFillTx/>
              <a:latin typeface="Arial"/>
              <a:ea typeface="ＭＳ Ｐゴシック" charset="0"/>
              <a:cs typeface="Arial"/>
            </a:endParaRPr>
          </a:p>
        </p:txBody>
      </p:sp>
      <p:sp>
        <p:nvSpPr>
          <p:cNvPr id="10241" name="Text Box 1"/>
          <p:cNvSpPr txBox="1">
            <a:spLocks noChangeArrowheads="1"/>
          </p:cNvSpPr>
          <p:nvPr/>
        </p:nvSpPr>
        <p:spPr bwMode="auto">
          <a:xfrm>
            <a:off x="0" y="22225"/>
            <a:ext cx="9144000" cy="14700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80280" rIns="90000" bIns="4500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5pPr>
            <a:lvl6pPr marL="25146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6pPr>
            <a:lvl7pPr marL="29718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7pPr>
            <a:lvl8pPr marL="34290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8pPr>
            <a:lvl9pPr marL="38862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9pPr>
          </a:lstStyle>
          <a:p>
            <a:pPr marL="0" marR="0" lvl="0" indent="0" algn="ctr" defTabSz="457200" rtl="0" eaLnBrk="1" fontAlgn="auto" latinLnBrk="0" hangingPunct="1">
              <a:lnSpc>
                <a:spcPct val="100000"/>
              </a:lnSpc>
              <a:spcBef>
                <a:spcPts val="0"/>
              </a:spcBef>
              <a:spcAft>
                <a:spcPts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4000" b="1" i="0" u="none" strike="noStrike" kern="1200" cap="none" spc="0" normalizeH="0" baseline="0" noProof="0" dirty="0" err="1">
                <a:ln>
                  <a:noFill/>
                </a:ln>
                <a:solidFill>
                  <a:srgbClr val="FFFFFF"/>
                </a:solidFill>
                <a:effectLst/>
                <a:uLnTx/>
                <a:uFillTx/>
                <a:latin typeface="Arial"/>
                <a:ea typeface="ＭＳ Ｐゴシック" charset="0"/>
                <a:cs typeface="Arial"/>
              </a:rPr>
              <a:t>Lotka-Volterra</a:t>
            </a:r>
            <a:r>
              <a:rPr kumimoji="0" lang="en-GB" sz="4000" b="1" i="0" u="none" strike="noStrike" kern="1200" cap="none" spc="0" normalizeH="0" baseline="0" noProof="0" dirty="0">
                <a:ln>
                  <a:noFill/>
                </a:ln>
                <a:solidFill>
                  <a:srgbClr val="FFFFFF"/>
                </a:solidFill>
                <a:effectLst/>
                <a:uLnTx/>
                <a:uFillTx/>
                <a:latin typeface="Arial"/>
                <a:ea typeface="ＭＳ Ｐゴシック" charset="0"/>
                <a:cs typeface="Arial"/>
              </a:rPr>
              <a:t> Model</a:t>
            </a:r>
          </a:p>
        </p:txBody>
      </p:sp>
      <p:pic>
        <p:nvPicPr>
          <p:cNvPr id="22" name="Picture 4" descr="rabbit.gif"/>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flipH="1">
            <a:off x="224188" y="1802213"/>
            <a:ext cx="1234211" cy="1234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 name="Picture 2" descr="fox.gif"/>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bwMode="auto">
          <a:xfrm flipH="1">
            <a:off x="224188" y="4738467"/>
            <a:ext cx="1276617" cy="12375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Rounded Rectangle 13"/>
          <p:cNvSpPr/>
          <p:nvPr/>
        </p:nvSpPr>
        <p:spPr bwMode="auto">
          <a:xfrm>
            <a:off x="1873112" y="1678531"/>
            <a:ext cx="1437083" cy="1625851"/>
          </a:xfrm>
          <a:prstGeom prst="roundRect">
            <a:avLst/>
          </a:prstGeom>
          <a:solidFill>
            <a:schemeClr val="tx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charset="0"/>
              <a:buNone/>
              <a:tabLst/>
              <a:defRPr/>
            </a:pPr>
            <a:endParaRPr kumimoji="0" lang="en-US" sz="2400" b="0" i="0" u="none" strike="noStrike" kern="1200" cap="none" spc="0" normalizeH="0" baseline="0" noProof="0">
              <a:ln>
                <a:noFill/>
              </a:ln>
              <a:solidFill>
                <a:prstClr val="black"/>
              </a:solidFill>
              <a:effectLst/>
              <a:uLnTx/>
              <a:uFillTx/>
              <a:latin typeface="Arial"/>
              <a:ea typeface="ＭＳ Ｐゴシック" charset="0"/>
              <a:cs typeface="Arial"/>
            </a:endParaRPr>
          </a:p>
        </p:txBody>
      </p:sp>
      <p:sp>
        <p:nvSpPr>
          <p:cNvPr id="15" name="Rounded Rectangle 14"/>
          <p:cNvSpPr/>
          <p:nvPr/>
        </p:nvSpPr>
        <p:spPr bwMode="auto">
          <a:xfrm>
            <a:off x="1873112" y="4537150"/>
            <a:ext cx="1456568" cy="1625850"/>
          </a:xfrm>
          <a:prstGeom prst="roundRect">
            <a:avLst/>
          </a:prstGeom>
          <a:solidFill>
            <a:srgbClr val="ED7D3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charset="0"/>
              <a:buNone/>
              <a:tabLst/>
              <a:defRPr/>
            </a:pPr>
            <a:endParaRPr kumimoji="0" lang="en-US" sz="2400" b="0" i="0" u="none" strike="noStrike" kern="1200" cap="none" spc="0" normalizeH="0" baseline="0" noProof="0">
              <a:ln>
                <a:noFill/>
              </a:ln>
              <a:solidFill>
                <a:prstClr val="black"/>
              </a:solidFill>
              <a:effectLst/>
              <a:uLnTx/>
              <a:uFillTx/>
              <a:latin typeface="Arial"/>
              <a:ea typeface="ＭＳ Ｐゴシック" charset="0"/>
              <a:cs typeface="Arial"/>
            </a:endParaRPr>
          </a:p>
        </p:txBody>
      </p:sp>
      <p:sp>
        <p:nvSpPr>
          <p:cNvPr id="18" name="Right Arrow 17"/>
          <p:cNvSpPr/>
          <p:nvPr/>
        </p:nvSpPr>
        <p:spPr bwMode="auto">
          <a:xfrm>
            <a:off x="3451539" y="2619139"/>
            <a:ext cx="1764532" cy="417285"/>
          </a:xfrm>
          <a:prstGeom prst="rightArrow">
            <a:avLst/>
          </a:prstGeom>
          <a:solidFill>
            <a:srgbClr val="00B8FF"/>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charset="0"/>
              <a:buNone/>
              <a:tabLst/>
              <a:defRPr/>
            </a:pPr>
            <a:endParaRPr kumimoji="0" lang="en-US" sz="2400" b="0" i="0" u="none" strike="noStrike" kern="1200" cap="none" spc="0" normalizeH="0" baseline="0" noProof="0">
              <a:ln>
                <a:noFill/>
              </a:ln>
              <a:solidFill>
                <a:prstClr val="black"/>
              </a:solidFill>
              <a:effectLst/>
              <a:uLnTx/>
              <a:uFillTx/>
              <a:latin typeface="Arial"/>
              <a:ea typeface="ＭＳ Ｐゴシック" charset="0"/>
              <a:cs typeface="Arial"/>
            </a:endParaRPr>
          </a:p>
        </p:txBody>
      </p:sp>
      <p:sp>
        <p:nvSpPr>
          <p:cNvPr id="26" name="TextBox 25"/>
          <p:cNvSpPr txBox="1"/>
          <p:nvPr/>
        </p:nvSpPr>
        <p:spPr>
          <a:xfrm>
            <a:off x="1873112" y="2133644"/>
            <a:ext cx="1437083" cy="76944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000090"/>
                </a:solidFill>
                <a:effectLst/>
                <a:uLnTx/>
                <a:uFillTx/>
                <a:latin typeface="Arial"/>
                <a:ea typeface=""/>
                <a:cs typeface="Arial"/>
              </a:rPr>
              <a:t>X</a:t>
            </a:r>
          </a:p>
        </p:txBody>
      </p:sp>
      <p:sp>
        <p:nvSpPr>
          <p:cNvPr id="27" name="Rectangle 26"/>
          <p:cNvSpPr/>
          <p:nvPr/>
        </p:nvSpPr>
        <p:spPr>
          <a:xfrm>
            <a:off x="1873113" y="4992261"/>
            <a:ext cx="1475866" cy="769441"/>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000090"/>
                </a:solidFill>
                <a:effectLst/>
                <a:uLnTx/>
                <a:uFillTx/>
                <a:latin typeface="Arial"/>
                <a:ea typeface=""/>
                <a:cs typeface="Arial"/>
              </a:rPr>
              <a:t>Y</a:t>
            </a:r>
          </a:p>
        </p:txBody>
      </p:sp>
      <p:sp>
        <p:nvSpPr>
          <p:cNvPr id="2" name="U-Turn Arrow 1"/>
          <p:cNvSpPr/>
          <p:nvPr/>
        </p:nvSpPr>
        <p:spPr>
          <a:xfrm rot="16200000" flipV="1">
            <a:off x="3517299" y="1532979"/>
            <a:ext cx="756127" cy="859404"/>
          </a:xfrm>
          <a:prstGeom prst="uturnArrow">
            <a:avLst>
              <a:gd name="adj1" fmla="val 24999"/>
              <a:gd name="adj2" fmla="val 25000"/>
              <a:gd name="adj3" fmla="val 25000"/>
              <a:gd name="adj4" fmla="val 50000"/>
              <a:gd name="adj5" fmla="val 100000"/>
            </a:avLst>
          </a:prstGeom>
          <a:noFill/>
          <a:ln w="57150" cmpd="sng">
            <a:solidFill>
              <a:srgbClr val="73FDFF"/>
            </a:solidFill>
            <a:prstDash val="solid"/>
            <a:miter lim="800000"/>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w="57150" cmpd="sng">
                <a:solidFill>
                  <a:srgbClr val="00FFFF"/>
                </a:solidFill>
              </a:ln>
              <a:solidFill>
                <a:prstClr val="white"/>
              </a:solidFill>
              <a:effectLst/>
              <a:uLnTx/>
              <a:uFillTx/>
              <a:latin typeface="Calibri"/>
              <a:ea typeface="+mn-ea"/>
              <a:cs typeface="+mn-cs"/>
            </a:endParaRPr>
          </a:p>
        </p:txBody>
      </p:sp>
      <p:grpSp>
        <p:nvGrpSpPr>
          <p:cNvPr id="8" name="Group 7"/>
          <p:cNvGrpSpPr/>
          <p:nvPr/>
        </p:nvGrpSpPr>
        <p:grpSpPr>
          <a:xfrm>
            <a:off x="3433397" y="4636159"/>
            <a:ext cx="1782674" cy="1446011"/>
            <a:chOff x="3433397" y="4537149"/>
            <a:chExt cx="1782674" cy="1446011"/>
          </a:xfrm>
        </p:grpSpPr>
        <p:sp>
          <p:nvSpPr>
            <p:cNvPr id="19" name="Right Arrow 18"/>
            <p:cNvSpPr/>
            <p:nvPr/>
          </p:nvSpPr>
          <p:spPr bwMode="auto">
            <a:xfrm>
              <a:off x="3433397" y="5565875"/>
              <a:ext cx="1782674" cy="417285"/>
            </a:xfrm>
            <a:prstGeom prst="rightArrow">
              <a:avLst/>
            </a:prstGeom>
            <a:solidFill>
              <a:srgbClr val="00B8FF"/>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charset="0"/>
                <a:buNone/>
                <a:tabLst/>
                <a:defRPr/>
              </a:pPr>
              <a:endParaRPr kumimoji="0" lang="en-US" sz="2400" b="0" i="0" u="none" strike="noStrike" kern="1200" cap="none" spc="0" normalizeH="0" baseline="0" noProof="0">
                <a:ln>
                  <a:noFill/>
                </a:ln>
                <a:solidFill>
                  <a:prstClr val="black"/>
                </a:solidFill>
                <a:effectLst/>
                <a:uLnTx/>
                <a:uFillTx/>
                <a:latin typeface="Arial"/>
                <a:ea typeface="ＭＳ Ｐゴシック" charset="0"/>
                <a:cs typeface="Arial"/>
              </a:endParaRPr>
            </a:p>
          </p:txBody>
        </p:sp>
        <p:sp>
          <p:nvSpPr>
            <p:cNvPr id="24" name="U-Turn Arrow 23"/>
            <p:cNvSpPr/>
            <p:nvPr/>
          </p:nvSpPr>
          <p:spPr>
            <a:xfrm rot="16200000" flipV="1">
              <a:off x="3517299" y="4485511"/>
              <a:ext cx="756127" cy="859404"/>
            </a:xfrm>
            <a:prstGeom prst="uturnArrow">
              <a:avLst>
                <a:gd name="adj1" fmla="val 24999"/>
                <a:gd name="adj2" fmla="val 25000"/>
                <a:gd name="adj3" fmla="val 25000"/>
                <a:gd name="adj4" fmla="val 50000"/>
                <a:gd name="adj5" fmla="val 100000"/>
              </a:avLst>
            </a:prstGeom>
            <a:noFill/>
            <a:ln w="57150" cmpd="sng">
              <a:solidFill>
                <a:srgbClr val="73FDFF"/>
              </a:solidFill>
              <a:prstDash val="solid"/>
              <a:miter lim="800000"/>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w="57150" cmpd="sng">
                  <a:solidFill>
                    <a:srgbClr val="00FFFF"/>
                  </a:solidFill>
                </a:ln>
                <a:solidFill>
                  <a:prstClr val="white"/>
                </a:solidFill>
                <a:effectLst/>
                <a:uLnTx/>
                <a:uFillTx/>
                <a:latin typeface="Calibri"/>
                <a:ea typeface="+mn-ea"/>
                <a:cs typeface="+mn-cs"/>
              </a:endParaRPr>
            </a:p>
          </p:txBody>
        </p:sp>
      </p:grpSp>
      <p:sp>
        <p:nvSpPr>
          <p:cNvPr id="30" name="TextBox 29"/>
          <p:cNvSpPr txBox="1"/>
          <p:nvPr/>
        </p:nvSpPr>
        <p:spPr>
          <a:xfrm>
            <a:off x="5391012" y="2256596"/>
            <a:ext cx="1437083"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a:ea typeface=""/>
                <a:cs typeface="Arial"/>
              </a:rPr>
              <a:t>DEATH</a:t>
            </a:r>
          </a:p>
        </p:txBody>
      </p:sp>
      <p:sp>
        <p:nvSpPr>
          <p:cNvPr id="32" name="Rounded Rectangle 31"/>
          <p:cNvSpPr/>
          <p:nvPr/>
        </p:nvSpPr>
        <p:spPr bwMode="auto">
          <a:xfrm>
            <a:off x="5391012" y="4537149"/>
            <a:ext cx="1437083" cy="1625851"/>
          </a:xfrm>
          <a:prstGeom prst="roundRect">
            <a:avLst/>
          </a:prstGeom>
          <a:noFill/>
          <a:ln w="7620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charset="0"/>
              <a:buNone/>
              <a:tabLst/>
              <a:defRPr/>
            </a:pPr>
            <a:endParaRPr kumimoji="0" lang="en-US" sz="2400" b="0" i="0" u="none" strike="noStrike" kern="1200" cap="none" spc="0" normalizeH="0" baseline="0" noProof="0">
              <a:ln>
                <a:noFill/>
              </a:ln>
              <a:solidFill>
                <a:prstClr val="black"/>
              </a:solidFill>
              <a:effectLst/>
              <a:uLnTx/>
              <a:uFillTx/>
              <a:latin typeface="Arial"/>
              <a:ea typeface="ＭＳ Ｐゴシック" charset="0"/>
              <a:cs typeface="Arial"/>
            </a:endParaRPr>
          </a:p>
        </p:txBody>
      </p:sp>
      <p:sp>
        <p:nvSpPr>
          <p:cNvPr id="33" name="TextBox 32"/>
          <p:cNvSpPr txBox="1"/>
          <p:nvPr/>
        </p:nvSpPr>
        <p:spPr>
          <a:xfrm>
            <a:off x="5391012" y="5115214"/>
            <a:ext cx="1437083"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a:ea typeface=""/>
                <a:cs typeface="Arial"/>
              </a:rPr>
              <a:t>DEATH</a:t>
            </a:r>
          </a:p>
        </p:txBody>
      </p:sp>
      <p:cxnSp>
        <p:nvCxnSpPr>
          <p:cNvPr id="28" name="Curved Connector 27"/>
          <p:cNvCxnSpPr/>
          <p:nvPr/>
        </p:nvCxnSpPr>
        <p:spPr>
          <a:xfrm rot="16200000" flipH="1">
            <a:off x="3050845" y="3523215"/>
            <a:ext cx="1218954" cy="1006933"/>
          </a:xfrm>
          <a:prstGeom prst="curvedConnector3">
            <a:avLst>
              <a:gd name="adj1" fmla="val 31395"/>
            </a:avLst>
          </a:prstGeom>
          <a:ln w="76200" cmpd="sng">
            <a:solidFill>
              <a:srgbClr val="FFFF00"/>
            </a:solidFill>
            <a:prstDash val="sysDash"/>
            <a:headEnd type="none"/>
            <a:tailEnd type="triangle"/>
          </a:ln>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3873509" y="3911212"/>
            <a:ext cx="217715" cy="217715"/>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6" name="Curved Connector 5"/>
          <p:cNvCxnSpPr/>
          <p:nvPr/>
        </p:nvCxnSpPr>
        <p:spPr>
          <a:xfrm rot="5400000" flipH="1" flipV="1">
            <a:off x="3080332" y="3197097"/>
            <a:ext cx="1321261" cy="1168210"/>
          </a:xfrm>
          <a:prstGeom prst="curvedConnector3">
            <a:avLst>
              <a:gd name="adj1" fmla="val 23224"/>
            </a:avLst>
          </a:prstGeom>
          <a:ln w="76200" cmpd="sng">
            <a:solidFill>
              <a:srgbClr val="FFFF00"/>
            </a:solidFill>
            <a:prstDash val="sysDash"/>
            <a:headEnd type="non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077879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30"/>
          <p:cNvSpPr/>
          <p:nvPr/>
        </p:nvSpPr>
        <p:spPr bwMode="auto">
          <a:xfrm>
            <a:off x="5391012" y="1678531"/>
            <a:ext cx="1437083" cy="1625851"/>
          </a:xfrm>
          <a:prstGeom prst="roundRect">
            <a:avLst/>
          </a:prstGeom>
          <a:noFill/>
          <a:ln w="7620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charset="0"/>
              <a:buNone/>
              <a:tabLst/>
              <a:defRPr/>
            </a:pPr>
            <a:endParaRPr kumimoji="0" lang="en-US" sz="2400" b="0" i="0" u="none" strike="noStrike" kern="1200" cap="none" spc="0" normalizeH="0" baseline="0" noProof="0">
              <a:ln>
                <a:noFill/>
              </a:ln>
              <a:solidFill>
                <a:prstClr val="black"/>
              </a:solidFill>
              <a:effectLst/>
              <a:uLnTx/>
              <a:uFillTx/>
              <a:latin typeface="Arial"/>
              <a:ea typeface="ＭＳ Ｐゴシック" charset="0"/>
              <a:cs typeface="Arial"/>
            </a:endParaRPr>
          </a:p>
        </p:txBody>
      </p:sp>
      <p:sp>
        <p:nvSpPr>
          <p:cNvPr id="10241" name="Text Box 1"/>
          <p:cNvSpPr txBox="1">
            <a:spLocks noChangeArrowheads="1"/>
          </p:cNvSpPr>
          <p:nvPr/>
        </p:nvSpPr>
        <p:spPr bwMode="auto">
          <a:xfrm>
            <a:off x="0" y="22225"/>
            <a:ext cx="9144000" cy="14700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80280" rIns="90000" bIns="4500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5pPr>
            <a:lvl6pPr marL="25146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6pPr>
            <a:lvl7pPr marL="29718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7pPr>
            <a:lvl8pPr marL="34290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8pPr>
            <a:lvl9pPr marL="38862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9pPr>
          </a:lstStyle>
          <a:p>
            <a:pPr marL="0" marR="0" lvl="0" indent="0" algn="ctr" defTabSz="457200" rtl="0" eaLnBrk="1" fontAlgn="auto" latinLnBrk="0" hangingPunct="1">
              <a:lnSpc>
                <a:spcPct val="100000"/>
              </a:lnSpc>
              <a:spcBef>
                <a:spcPts val="0"/>
              </a:spcBef>
              <a:spcAft>
                <a:spcPts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4000" b="1" i="0" u="none" strike="noStrike" kern="1200" cap="none" spc="0" normalizeH="0" baseline="0" noProof="0" dirty="0" err="1">
                <a:ln>
                  <a:noFill/>
                </a:ln>
                <a:solidFill>
                  <a:srgbClr val="FFFFFF"/>
                </a:solidFill>
                <a:effectLst/>
                <a:uLnTx/>
                <a:uFillTx/>
                <a:latin typeface="Arial"/>
                <a:ea typeface="ＭＳ Ｐゴシック" charset="0"/>
                <a:cs typeface="Arial"/>
              </a:rPr>
              <a:t>Lotka-Volterra</a:t>
            </a:r>
            <a:r>
              <a:rPr kumimoji="0" lang="en-GB" sz="4000" b="1" i="0" u="none" strike="noStrike" kern="1200" cap="none" spc="0" normalizeH="0" baseline="0" noProof="0" dirty="0">
                <a:ln>
                  <a:noFill/>
                </a:ln>
                <a:solidFill>
                  <a:srgbClr val="FFFFFF"/>
                </a:solidFill>
                <a:effectLst/>
                <a:uLnTx/>
                <a:uFillTx/>
                <a:latin typeface="Arial"/>
                <a:ea typeface="ＭＳ Ｐゴシック" charset="0"/>
                <a:cs typeface="Arial"/>
              </a:rPr>
              <a:t> Model</a:t>
            </a:r>
          </a:p>
        </p:txBody>
      </p:sp>
      <p:pic>
        <p:nvPicPr>
          <p:cNvPr id="22" name="Picture 4" descr="rabbit.gif"/>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flipH="1">
            <a:off x="224188" y="1802213"/>
            <a:ext cx="1234211" cy="1234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 name="Picture 2" descr="fox.gif"/>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bwMode="auto">
          <a:xfrm flipH="1">
            <a:off x="224188" y="4738467"/>
            <a:ext cx="1276617" cy="12375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Rounded Rectangle 13"/>
          <p:cNvSpPr/>
          <p:nvPr/>
        </p:nvSpPr>
        <p:spPr bwMode="auto">
          <a:xfrm>
            <a:off x="1873112" y="1678531"/>
            <a:ext cx="1437083" cy="1625851"/>
          </a:xfrm>
          <a:prstGeom prst="roundRect">
            <a:avLst/>
          </a:prstGeom>
          <a:solidFill>
            <a:schemeClr val="tx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charset="0"/>
              <a:buNone/>
              <a:tabLst/>
              <a:defRPr/>
            </a:pPr>
            <a:endParaRPr kumimoji="0" lang="en-US" sz="2400" b="0" i="0" u="none" strike="noStrike" kern="1200" cap="none" spc="0" normalizeH="0" baseline="0" noProof="0">
              <a:ln>
                <a:noFill/>
              </a:ln>
              <a:solidFill>
                <a:prstClr val="black"/>
              </a:solidFill>
              <a:effectLst/>
              <a:uLnTx/>
              <a:uFillTx/>
              <a:latin typeface="Arial"/>
              <a:ea typeface="ＭＳ Ｐゴシック" charset="0"/>
              <a:cs typeface="Arial"/>
            </a:endParaRPr>
          </a:p>
        </p:txBody>
      </p:sp>
      <p:sp>
        <p:nvSpPr>
          <p:cNvPr id="15" name="Rounded Rectangle 14"/>
          <p:cNvSpPr/>
          <p:nvPr/>
        </p:nvSpPr>
        <p:spPr bwMode="auto">
          <a:xfrm>
            <a:off x="1873112" y="4537150"/>
            <a:ext cx="1456568" cy="1625850"/>
          </a:xfrm>
          <a:prstGeom prst="roundRect">
            <a:avLst/>
          </a:prstGeom>
          <a:solidFill>
            <a:srgbClr val="ED7D3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charset="0"/>
              <a:buNone/>
              <a:tabLst/>
              <a:defRPr/>
            </a:pPr>
            <a:endParaRPr kumimoji="0" lang="en-US" sz="2400" b="0" i="0" u="none" strike="noStrike" kern="1200" cap="none" spc="0" normalizeH="0" baseline="0" noProof="0">
              <a:ln>
                <a:noFill/>
              </a:ln>
              <a:solidFill>
                <a:prstClr val="black"/>
              </a:solidFill>
              <a:effectLst/>
              <a:uLnTx/>
              <a:uFillTx/>
              <a:latin typeface="Arial"/>
              <a:ea typeface="ＭＳ Ｐゴシック" charset="0"/>
              <a:cs typeface="Arial"/>
            </a:endParaRPr>
          </a:p>
        </p:txBody>
      </p:sp>
      <p:sp>
        <p:nvSpPr>
          <p:cNvPr id="18" name="Right Arrow 17"/>
          <p:cNvSpPr/>
          <p:nvPr/>
        </p:nvSpPr>
        <p:spPr bwMode="auto">
          <a:xfrm>
            <a:off x="3451539" y="2619139"/>
            <a:ext cx="1764532" cy="417285"/>
          </a:xfrm>
          <a:prstGeom prst="rightArrow">
            <a:avLst/>
          </a:prstGeom>
          <a:solidFill>
            <a:srgbClr val="00B8FF"/>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charset="0"/>
              <a:buNone/>
              <a:tabLst/>
              <a:defRPr/>
            </a:pPr>
            <a:endParaRPr kumimoji="0" lang="en-US" sz="2400" b="0" i="0" u="none" strike="noStrike" kern="1200" cap="none" spc="0" normalizeH="0" baseline="0" noProof="0">
              <a:ln>
                <a:noFill/>
              </a:ln>
              <a:solidFill>
                <a:prstClr val="black"/>
              </a:solidFill>
              <a:effectLst/>
              <a:uLnTx/>
              <a:uFillTx/>
              <a:latin typeface="Arial"/>
              <a:ea typeface="ＭＳ Ｐゴシック" charset="0"/>
              <a:cs typeface="Arial"/>
            </a:endParaRPr>
          </a:p>
        </p:txBody>
      </p:sp>
      <p:sp>
        <p:nvSpPr>
          <p:cNvPr id="26" name="TextBox 25"/>
          <p:cNvSpPr txBox="1"/>
          <p:nvPr/>
        </p:nvSpPr>
        <p:spPr>
          <a:xfrm>
            <a:off x="1873112" y="2133644"/>
            <a:ext cx="1437083" cy="76944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000090"/>
                </a:solidFill>
                <a:effectLst/>
                <a:uLnTx/>
                <a:uFillTx/>
                <a:latin typeface="Arial"/>
                <a:ea typeface=""/>
                <a:cs typeface="Arial"/>
              </a:rPr>
              <a:t>X</a:t>
            </a:r>
          </a:p>
        </p:txBody>
      </p:sp>
      <p:sp>
        <p:nvSpPr>
          <p:cNvPr id="27" name="Rectangle 26"/>
          <p:cNvSpPr/>
          <p:nvPr/>
        </p:nvSpPr>
        <p:spPr>
          <a:xfrm>
            <a:off x="1873113" y="4992261"/>
            <a:ext cx="1475866" cy="769441"/>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000090"/>
                </a:solidFill>
                <a:effectLst/>
                <a:uLnTx/>
                <a:uFillTx/>
                <a:latin typeface="Arial"/>
                <a:ea typeface=""/>
                <a:cs typeface="Arial"/>
              </a:rPr>
              <a:t>Y</a:t>
            </a:r>
          </a:p>
        </p:txBody>
      </p:sp>
      <p:sp>
        <p:nvSpPr>
          <p:cNvPr id="2" name="U-Turn Arrow 1"/>
          <p:cNvSpPr/>
          <p:nvPr/>
        </p:nvSpPr>
        <p:spPr>
          <a:xfrm rot="16200000" flipV="1">
            <a:off x="3517299" y="1532979"/>
            <a:ext cx="756127" cy="859404"/>
          </a:xfrm>
          <a:prstGeom prst="uturnArrow">
            <a:avLst>
              <a:gd name="adj1" fmla="val 24999"/>
              <a:gd name="adj2" fmla="val 25000"/>
              <a:gd name="adj3" fmla="val 25000"/>
              <a:gd name="adj4" fmla="val 50000"/>
              <a:gd name="adj5" fmla="val 100000"/>
            </a:avLst>
          </a:prstGeom>
          <a:noFill/>
          <a:ln w="57150" cmpd="sng">
            <a:solidFill>
              <a:srgbClr val="73FDFF"/>
            </a:solidFill>
            <a:prstDash val="solid"/>
            <a:miter lim="800000"/>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w="57150" cmpd="sng">
                <a:solidFill>
                  <a:srgbClr val="00FFFF"/>
                </a:solidFill>
              </a:ln>
              <a:solidFill>
                <a:prstClr val="white"/>
              </a:solidFill>
              <a:effectLst/>
              <a:uLnTx/>
              <a:uFillTx/>
              <a:latin typeface="Calibri"/>
              <a:ea typeface="+mn-ea"/>
              <a:cs typeface="+mn-cs"/>
            </a:endParaRPr>
          </a:p>
        </p:txBody>
      </p:sp>
      <p:grpSp>
        <p:nvGrpSpPr>
          <p:cNvPr id="8" name="Group 7"/>
          <p:cNvGrpSpPr/>
          <p:nvPr/>
        </p:nvGrpSpPr>
        <p:grpSpPr>
          <a:xfrm>
            <a:off x="3433397" y="4636159"/>
            <a:ext cx="1782674" cy="1446011"/>
            <a:chOff x="3433397" y="4537149"/>
            <a:chExt cx="1782674" cy="1446011"/>
          </a:xfrm>
        </p:grpSpPr>
        <p:sp>
          <p:nvSpPr>
            <p:cNvPr id="19" name="Right Arrow 18"/>
            <p:cNvSpPr/>
            <p:nvPr/>
          </p:nvSpPr>
          <p:spPr bwMode="auto">
            <a:xfrm>
              <a:off x="3433397" y="5565875"/>
              <a:ext cx="1782674" cy="417285"/>
            </a:xfrm>
            <a:prstGeom prst="rightArrow">
              <a:avLst/>
            </a:prstGeom>
            <a:solidFill>
              <a:srgbClr val="00B8FF"/>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charset="0"/>
                <a:buNone/>
                <a:tabLst/>
                <a:defRPr/>
              </a:pPr>
              <a:endParaRPr kumimoji="0" lang="en-US" sz="2400" b="0" i="0" u="none" strike="noStrike" kern="1200" cap="none" spc="0" normalizeH="0" baseline="0" noProof="0">
                <a:ln>
                  <a:noFill/>
                </a:ln>
                <a:solidFill>
                  <a:prstClr val="black"/>
                </a:solidFill>
                <a:effectLst/>
                <a:uLnTx/>
                <a:uFillTx/>
                <a:latin typeface="Arial"/>
                <a:ea typeface="ＭＳ Ｐゴシック" charset="0"/>
                <a:cs typeface="Arial"/>
              </a:endParaRPr>
            </a:p>
          </p:txBody>
        </p:sp>
        <p:sp>
          <p:nvSpPr>
            <p:cNvPr id="24" name="U-Turn Arrow 23"/>
            <p:cNvSpPr/>
            <p:nvPr/>
          </p:nvSpPr>
          <p:spPr>
            <a:xfrm rot="16200000" flipV="1">
              <a:off x="3517299" y="4485511"/>
              <a:ext cx="756127" cy="859404"/>
            </a:xfrm>
            <a:prstGeom prst="uturnArrow">
              <a:avLst>
                <a:gd name="adj1" fmla="val 24999"/>
                <a:gd name="adj2" fmla="val 25000"/>
                <a:gd name="adj3" fmla="val 25000"/>
                <a:gd name="adj4" fmla="val 50000"/>
                <a:gd name="adj5" fmla="val 100000"/>
              </a:avLst>
            </a:prstGeom>
            <a:noFill/>
            <a:ln w="57150" cmpd="sng">
              <a:solidFill>
                <a:srgbClr val="73FDFF"/>
              </a:solidFill>
              <a:prstDash val="solid"/>
              <a:miter lim="800000"/>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w="57150" cmpd="sng">
                  <a:solidFill>
                    <a:srgbClr val="00FFFF"/>
                  </a:solidFill>
                </a:ln>
                <a:solidFill>
                  <a:prstClr val="white"/>
                </a:solidFill>
                <a:effectLst/>
                <a:uLnTx/>
                <a:uFillTx/>
                <a:latin typeface="Calibri"/>
                <a:ea typeface="+mn-ea"/>
                <a:cs typeface="+mn-cs"/>
              </a:endParaRPr>
            </a:p>
          </p:txBody>
        </p:sp>
      </p:grpSp>
      <p:sp>
        <p:nvSpPr>
          <p:cNvPr id="30" name="TextBox 29"/>
          <p:cNvSpPr txBox="1"/>
          <p:nvPr/>
        </p:nvSpPr>
        <p:spPr>
          <a:xfrm>
            <a:off x="5391012" y="2256596"/>
            <a:ext cx="1437083"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a:ea typeface=""/>
                <a:cs typeface="Arial"/>
              </a:rPr>
              <a:t>DEATH</a:t>
            </a:r>
          </a:p>
        </p:txBody>
      </p:sp>
      <p:sp>
        <p:nvSpPr>
          <p:cNvPr id="32" name="Rounded Rectangle 31"/>
          <p:cNvSpPr/>
          <p:nvPr/>
        </p:nvSpPr>
        <p:spPr bwMode="auto">
          <a:xfrm>
            <a:off x="5391012" y="4537149"/>
            <a:ext cx="1437083" cy="1625851"/>
          </a:xfrm>
          <a:prstGeom prst="roundRect">
            <a:avLst/>
          </a:prstGeom>
          <a:noFill/>
          <a:ln w="7620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charset="0"/>
              <a:buNone/>
              <a:tabLst/>
              <a:defRPr/>
            </a:pPr>
            <a:endParaRPr kumimoji="0" lang="en-US" sz="2400" b="0" i="0" u="none" strike="noStrike" kern="1200" cap="none" spc="0" normalizeH="0" baseline="0" noProof="0">
              <a:ln>
                <a:noFill/>
              </a:ln>
              <a:solidFill>
                <a:prstClr val="black"/>
              </a:solidFill>
              <a:effectLst/>
              <a:uLnTx/>
              <a:uFillTx/>
              <a:latin typeface="Arial"/>
              <a:ea typeface="ＭＳ Ｐゴシック" charset="0"/>
              <a:cs typeface="Arial"/>
            </a:endParaRPr>
          </a:p>
        </p:txBody>
      </p:sp>
      <p:sp>
        <p:nvSpPr>
          <p:cNvPr id="33" name="TextBox 32"/>
          <p:cNvSpPr txBox="1"/>
          <p:nvPr/>
        </p:nvSpPr>
        <p:spPr>
          <a:xfrm>
            <a:off x="5391012" y="5115214"/>
            <a:ext cx="1437083"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a:ea typeface=""/>
                <a:cs typeface="Arial"/>
              </a:rPr>
              <a:t>DEATH</a:t>
            </a:r>
          </a:p>
        </p:txBody>
      </p:sp>
      <p:cxnSp>
        <p:nvCxnSpPr>
          <p:cNvPr id="28" name="Curved Connector 27"/>
          <p:cNvCxnSpPr/>
          <p:nvPr/>
        </p:nvCxnSpPr>
        <p:spPr>
          <a:xfrm rot="16200000" flipH="1">
            <a:off x="3050845" y="3523215"/>
            <a:ext cx="1218954" cy="1006933"/>
          </a:xfrm>
          <a:prstGeom prst="curvedConnector3">
            <a:avLst>
              <a:gd name="adj1" fmla="val 31395"/>
            </a:avLst>
          </a:prstGeom>
          <a:ln w="76200" cmpd="sng">
            <a:solidFill>
              <a:srgbClr val="FFFF00"/>
            </a:solidFill>
            <a:prstDash val="sysDash"/>
            <a:headEnd type="none"/>
            <a:tailEnd type="triangle"/>
          </a:ln>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3873509" y="3911212"/>
            <a:ext cx="217715" cy="217715"/>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6" name="Curved Connector 5"/>
          <p:cNvCxnSpPr/>
          <p:nvPr/>
        </p:nvCxnSpPr>
        <p:spPr>
          <a:xfrm rot="5400000" flipH="1" flipV="1">
            <a:off x="3080332" y="3197097"/>
            <a:ext cx="1321261" cy="1168210"/>
          </a:xfrm>
          <a:prstGeom prst="curvedConnector3">
            <a:avLst>
              <a:gd name="adj1" fmla="val 23224"/>
            </a:avLst>
          </a:prstGeom>
          <a:ln w="76200" cmpd="sng">
            <a:solidFill>
              <a:srgbClr val="FFFF00"/>
            </a:solidFill>
            <a:prstDash val="sysDash"/>
            <a:headEnd type="none"/>
            <a:tailEnd type="triangle"/>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4390757" y="1784071"/>
            <a:ext cx="469950" cy="461665"/>
          </a:xfrm>
          <a:prstGeom prst="rect">
            <a:avLst/>
          </a:prstGeom>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a:ea typeface=""/>
                <a:cs typeface="Arial"/>
              </a:rPr>
              <a:t>a</a:t>
            </a:r>
            <a:r>
              <a:rPr kumimoji="0" lang="en-US" sz="2400" b="0" i="0" u="none" strike="noStrike" kern="1200" cap="none" spc="0" normalizeH="0" baseline="-25000" noProof="0" dirty="0">
                <a:ln>
                  <a:noFill/>
                </a:ln>
                <a:solidFill>
                  <a:prstClr val="white"/>
                </a:solidFill>
                <a:effectLst/>
                <a:uLnTx/>
                <a:uFillTx/>
                <a:latin typeface="Arial"/>
                <a:ea typeface=""/>
                <a:cs typeface="Arial"/>
              </a:rPr>
              <a:t>1</a:t>
            </a:r>
          </a:p>
        </p:txBody>
      </p:sp>
      <p:sp>
        <p:nvSpPr>
          <p:cNvPr id="23" name="Rectangle 22"/>
          <p:cNvSpPr/>
          <p:nvPr/>
        </p:nvSpPr>
        <p:spPr>
          <a:xfrm>
            <a:off x="4090089" y="5975998"/>
            <a:ext cx="469950" cy="461665"/>
          </a:xfrm>
          <a:prstGeom prst="rect">
            <a:avLst/>
          </a:prstGeom>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a:ea typeface=""/>
                <a:cs typeface="Arial"/>
              </a:rPr>
              <a:t>a</a:t>
            </a:r>
            <a:r>
              <a:rPr kumimoji="0" lang="en-US" sz="2400" b="0" i="0" u="none" strike="noStrike" kern="1200" cap="none" spc="0" normalizeH="0" baseline="-25000" noProof="0" dirty="0">
                <a:ln>
                  <a:noFill/>
                </a:ln>
                <a:solidFill>
                  <a:prstClr val="white"/>
                </a:solidFill>
                <a:effectLst/>
                <a:uLnTx/>
                <a:uFillTx/>
                <a:latin typeface="Arial"/>
                <a:ea typeface=""/>
                <a:cs typeface="Arial"/>
              </a:rPr>
              <a:t>2</a:t>
            </a:r>
          </a:p>
        </p:txBody>
      </p:sp>
      <p:sp>
        <p:nvSpPr>
          <p:cNvPr id="34" name="Rectangle 33"/>
          <p:cNvSpPr/>
          <p:nvPr/>
        </p:nvSpPr>
        <p:spPr>
          <a:xfrm>
            <a:off x="4536919" y="3036424"/>
            <a:ext cx="774571" cy="461665"/>
          </a:xfrm>
          <a:prstGeom prst="rect">
            <a:avLst/>
          </a:prstGeom>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a:ea typeface=""/>
                <a:cs typeface="Arial"/>
              </a:rPr>
              <a:t>c</a:t>
            </a:r>
            <a:r>
              <a:rPr kumimoji="0" lang="en-US" sz="2400" b="0" i="0" u="none" strike="noStrike" kern="1200" cap="none" spc="0" normalizeH="0" baseline="-25000" noProof="0" dirty="0">
                <a:ln>
                  <a:noFill/>
                </a:ln>
                <a:solidFill>
                  <a:prstClr val="white"/>
                </a:solidFill>
                <a:effectLst/>
                <a:uLnTx/>
                <a:uFillTx/>
                <a:latin typeface="Arial"/>
                <a:ea typeface=""/>
                <a:cs typeface="Arial"/>
              </a:rPr>
              <a:t>12</a:t>
            </a:r>
            <a:r>
              <a:rPr kumimoji="0" lang="en-US" sz="2400" b="0" i="0" u="none" strike="noStrike" kern="1200" cap="none" spc="0" normalizeH="0" baseline="0" noProof="0" dirty="0">
                <a:ln>
                  <a:noFill/>
                </a:ln>
                <a:solidFill>
                  <a:prstClr val="white"/>
                </a:solidFill>
                <a:effectLst/>
                <a:uLnTx/>
                <a:uFillTx/>
                <a:latin typeface="Arial"/>
                <a:ea typeface=""/>
                <a:cs typeface="Arial"/>
              </a:rPr>
              <a:t>Y</a:t>
            </a:r>
          </a:p>
        </p:txBody>
      </p:sp>
      <p:sp>
        <p:nvSpPr>
          <p:cNvPr id="35" name="Rectangle 34"/>
          <p:cNvSpPr/>
          <p:nvPr/>
        </p:nvSpPr>
        <p:spPr>
          <a:xfrm>
            <a:off x="4343210" y="4820884"/>
            <a:ext cx="772066" cy="461665"/>
          </a:xfrm>
          <a:prstGeom prst="rect">
            <a:avLst/>
          </a:prstGeom>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a:ea typeface=""/>
                <a:cs typeface="Arial"/>
              </a:rPr>
              <a:t>c</a:t>
            </a:r>
            <a:r>
              <a:rPr kumimoji="0" lang="en-US" sz="2400" b="0" i="0" u="none" strike="noStrike" kern="1200" cap="none" spc="0" normalizeH="0" baseline="-25000" noProof="0" dirty="0">
                <a:ln>
                  <a:noFill/>
                </a:ln>
                <a:solidFill>
                  <a:prstClr val="white"/>
                </a:solidFill>
                <a:effectLst/>
                <a:uLnTx/>
                <a:uFillTx/>
                <a:latin typeface="Arial"/>
                <a:ea typeface=""/>
                <a:cs typeface="Arial"/>
              </a:rPr>
              <a:t>21</a:t>
            </a:r>
            <a:r>
              <a:rPr kumimoji="0" lang="en-US" sz="2400" b="0" i="0" u="none" strike="noStrike" kern="1200" cap="none" spc="0" normalizeH="0" baseline="0" noProof="0" dirty="0">
                <a:ln>
                  <a:noFill/>
                </a:ln>
                <a:solidFill>
                  <a:prstClr val="white"/>
                </a:solidFill>
                <a:effectLst/>
                <a:uLnTx/>
                <a:uFillTx/>
                <a:latin typeface="Arial"/>
                <a:ea typeface=""/>
                <a:cs typeface="Arial"/>
              </a:rPr>
              <a:t>X</a:t>
            </a:r>
          </a:p>
        </p:txBody>
      </p:sp>
    </p:spTree>
    <p:extLst>
      <p:ext uri="{BB962C8B-B14F-4D97-AF65-F5344CB8AC3E}">
        <p14:creationId xmlns:p14="http://schemas.microsoft.com/office/powerpoint/2010/main" val="401890411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0" y="22225"/>
            <a:ext cx="9144000" cy="14700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80280" rIns="90000" bIns="4500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5pPr>
            <a:lvl6pPr marL="25146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6pPr>
            <a:lvl7pPr marL="29718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7pPr>
            <a:lvl8pPr marL="34290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8pPr>
            <a:lvl9pPr marL="3886200" indent="-228600" defTabSz="449263" fontAlgn="base">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charset="0"/>
                <a:ea typeface="ＭＳ Ｐゴシック" charset="0"/>
                <a:cs typeface="ＭＳ Ｐゴシック" charset="0"/>
              </a:defRPr>
            </a:lvl9pPr>
          </a:lstStyle>
          <a:p>
            <a:pPr marL="0" marR="0" lvl="0" indent="0" algn="ctr" defTabSz="457200" rtl="0" eaLnBrk="1" fontAlgn="auto" latinLnBrk="0" hangingPunct="1">
              <a:lnSpc>
                <a:spcPct val="100000"/>
              </a:lnSpc>
              <a:spcBef>
                <a:spcPts val="0"/>
              </a:spcBef>
              <a:spcAft>
                <a:spcPts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4000" b="1" i="0" u="none" strike="noStrike" kern="1200" cap="none" spc="0" normalizeH="0" baseline="0" noProof="0" dirty="0" err="1">
                <a:ln>
                  <a:noFill/>
                </a:ln>
                <a:solidFill>
                  <a:srgbClr val="FFFFFF"/>
                </a:solidFill>
                <a:effectLst/>
                <a:uLnTx/>
                <a:uFillTx/>
                <a:latin typeface="Arial"/>
                <a:ea typeface="ＭＳ Ｐゴシック" charset="0"/>
                <a:cs typeface="Arial"/>
              </a:rPr>
              <a:t>Lotka-Volterra</a:t>
            </a:r>
            <a:r>
              <a:rPr kumimoji="0" lang="en-GB" sz="4000" b="1" i="0" u="none" strike="noStrike" kern="1200" cap="none" spc="0" normalizeH="0" baseline="0" noProof="0" dirty="0">
                <a:ln>
                  <a:noFill/>
                </a:ln>
                <a:solidFill>
                  <a:srgbClr val="FFFFFF"/>
                </a:solidFill>
                <a:effectLst/>
                <a:uLnTx/>
                <a:uFillTx/>
                <a:latin typeface="Arial"/>
                <a:ea typeface="ＭＳ Ｐゴシック" charset="0"/>
                <a:cs typeface="Arial"/>
              </a:rPr>
              <a:t> Model</a:t>
            </a:r>
          </a:p>
        </p:txBody>
      </p:sp>
      <p:sp>
        <p:nvSpPr>
          <p:cNvPr id="4" name="TextBox 3"/>
          <p:cNvSpPr txBox="1"/>
          <p:nvPr/>
        </p:nvSpPr>
        <p:spPr>
          <a:xfrm>
            <a:off x="1277923" y="2386098"/>
            <a:ext cx="1313731" cy="461665"/>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00"/>
                </a:solidFill>
                <a:effectLst/>
                <a:uLnTx/>
                <a:uFillTx/>
                <a:latin typeface="Arial"/>
                <a:ea typeface=""/>
                <a:cs typeface="Arial"/>
              </a:rPr>
              <a:t>Prey (x)</a:t>
            </a:r>
          </a:p>
        </p:txBody>
      </p:sp>
      <p:sp>
        <p:nvSpPr>
          <p:cNvPr id="11" name="TextBox 10"/>
          <p:cNvSpPr txBox="1"/>
          <p:nvPr/>
        </p:nvSpPr>
        <p:spPr>
          <a:xfrm>
            <a:off x="6279623" y="2386098"/>
            <a:ext cx="1912002" cy="461665"/>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00"/>
                </a:solidFill>
                <a:effectLst/>
                <a:uLnTx/>
                <a:uFillTx/>
                <a:latin typeface="Arial"/>
                <a:ea typeface=""/>
                <a:cs typeface="Arial"/>
              </a:rPr>
              <a:t>Predator (y)</a:t>
            </a:r>
          </a:p>
        </p:txBody>
      </p:sp>
      <p:grpSp>
        <p:nvGrpSpPr>
          <p:cNvPr id="6" name="Group 5"/>
          <p:cNvGrpSpPr/>
          <p:nvPr/>
        </p:nvGrpSpPr>
        <p:grpSpPr>
          <a:xfrm>
            <a:off x="3007143" y="3448453"/>
            <a:ext cx="2816714" cy="1508105"/>
            <a:chOff x="3007143" y="2586605"/>
            <a:chExt cx="2816714" cy="1508105"/>
          </a:xfrm>
        </p:grpSpPr>
        <p:sp>
          <p:nvSpPr>
            <p:cNvPr id="16" name="TextBox 15"/>
            <p:cNvSpPr txBox="1"/>
            <p:nvPr/>
          </p:nvSpPr>
          <p:spPr>
            <a:xfrm>
              <a:off x="3007143" y="2586605"/>
              <a:ext cx="2816714" cy="150810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120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a:ea typeface=""/>
                  <a:cs typeface="Arial"/>
                </a:rPr>
                <a:t>x	= </a:t>
              </a:r>
              <a:r>
                <a:rPr kumimoji="0" lang="en-US" sz="2400" b="0" i="0" u="none" strike="noStrike" kern="1200" cap="none" spc="0" normalizeH="0" baseline="0" noProof="0" dirty="0">
                  <a:ln>
                    <a:noFill/>
                  </a:ln>
                  <a:solidFill>
                    <a:prstClr val="black"/>
                  </a:solidFill>
                  <a:effectLst/>
                  <a:uLnTx/>
                  <a:uFillTx/>
                  <a:latin typeface="Arial"/>
                  <a:ea typeface=""/>
                  <a:cs typeface="Arial"/>
                </a:rPr>
                <a:t>–</a:t>
              </a:r>
              <a:r>
                <a:rPr kumimoji="0" lang="en-US" sz="2400" b="0" i="0" u="none" strike="noStrike" kern="1200" cap="none" spc="0" normalizeH="0" baseline="0" noProof="0" dirty="0">
                  <a:ln>
                    <a:noFill/>
                  </a:ln>
                  <a:solidFill>
                    <a:srgbClr val="00FFFF"/>
                  </a:solidFill>
                  <a:effectLst/>
                  <a:uLnTx/>
                  <a:uFillTx/>
                  <a:latin typeface="Arial"/>
                  <a:ea typeface=""/>
                  <a:cs typeface="Arial"/>
                </a:rPr>
                <a:t>a</a:t>
              </a:r>
              <a:r>
                <a:rPr kumimoji="0" lang="en-US" sz="2400" b="0" i="0" u="none" strike="noStrike" kern="1200" cap="none" spc="0" normalizeH="0" baseline="-25000" noProof="0" dirty="0">
                  <a:ln>
                    <a:noFill/>
                  </a:ln>
                  <a:solidFill>
                    <a:srgbClr val="00FFFF"/>
                  </a:solidFill>
                  <a:effectLst/>
                  <a:uLnTx/>
                  <a:uFillTx/>
                  <a:latin typeface="Arial"/>
                  <a:ea typeface=""/>
                  <a:cs typeface="Arial"/>
                </a:rPr>
                <a:t>1</a:t>
              </a:r>
              <a:r>
                <a:rPr kumimoji="0" lang="en-US" sz="2400" b="0" i="0" u="none" strike="noStrike" kern="1200" cap="none" spc="0" normalizeH="0" baseline="0" noProof="0" dirty="0">
                  <a:ln>
                    <a:noFill/>
                  </a:ln>
                  <a:solidFill>
                    <a:prstClr val="white"/>
                  </a:solidFill>
                  <a:effectLst/>
                  <a:uLnTx/>
                  <a:uFillTx/>
                  <a:latin typeface="Arial"/>
                  <a:ea typeface=""/>
                  <a:cs typeface="Arial"/>
                </a:rPr>
                <a:t>x – </a:t>
              </a:r>
              <a:r>
                <a:rPr kumimoji="0" lang="en-US" sz="2400" b="0" i="0" u="none" strike="noStrike" kern="1200" cap="none" spc="0" normalizeH="0" baseline="0" noProof="0" dirty="0">
                  <a:ln>
                    <a:noFill/>
                  </a:ln>
                  <a:solidFill>
                    <a:srgbClr val="00FFFF"/>
                  </a:solidFill>
                  <a:effectLst/>
                  <a:uLnTx/>
                  <a:uFillTx/>
                  <a:latin typeface="Arial"/>
                  <a:ea typeface=""/>
                  <a:cs typeface="Arial"/>
                </a:rPr>
                <a:t>c</a:t>
              </a:r>
              <a:r>
                <a:rPr kumimoji="0" lang="en-US" sz="2400" b="0" i="0" u="none" strike="noStrike" kern="1200" cap="none" spc="0" normalizeH="0" baseline="-25000" noProof="0" dirty="0">
                  <a:ln>
                    <a:noFill/>
                  </a:ln>
                  <a:solidFill>
                    <a:srgbClr val="00FFFF"/>
                  </a:solidFill>
                  <a:effectLst/>
                  <a:uLnTx/>
                  <a:uFillTx/>
                  <a:latin typeface="Arial"/>
                  <a:ea typeface=""/>
                  <a:cs typeface="Arial"/>
                </a:rPr>
                <a:t>12</a:t>
              </a:r>
              <a:r>
                <a:rPr kumimoji="0" lang="en-US" sz="2400" b="0" i="0" u="none" strike="noStrike" kern="1200" cap="none" spc="0" normalizeH="0" baseline="0" noProof="0" dirty="0">
                  <a:ln>
                    <a:noFill/>
                  </a:ln>
                  <a:solidFill>
                    <a:prstClr val="white"/>
                  </a:solidFill>
                  <a:effectLst/>
                  <a:uLnTx/>
                  <a:uFillTx/>
                  <a:latin typeface="Arial"/>
                  <a:ea typeface=""/>
                  <a:cs typeface="Arial"/>
                </a:rPr>
                <a:t>xy</a:t>
              </a:r>
            </a:p>
            <a:p>
              <a:pPr marL="0" marR="0" lvl="0" indent="0" algn="l" defTabSz="457200" rtl="0" eaLnBrk="1" fontAlgn="auto" latinLnBrk="0" hangingPunct="1">
                <a:lnSpc>
                  <a:spcPct val="100000"/>
                </a:lnSpc>
                <a:spcBef>
                  <a:spcPts val="120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a:ea typeface=""/>
                  <a:cs typeface="Arial"/>
                </a:rPr>
                <a:t>y	= –</a:t>
              </a:r>
              <a:r>
                <a:rPr kumimoji="0" lang="en-US" sz="2400" b="0" i="0" u="none" strike="noStrike" kern="1200" cap="none" spc="0" normalizeH="0" baseline="0" noProof="0" dirty="0">
                  <a:ln>
                    <a:noFill/>
                  </a:ln>
                  <a:solidFill>
                    <a:srgbClr val="00FFFF"/>
                  </a:solidFill>
                  <a:effectLst/>
                  <a:uLnTx/>
                  <a:uFillTx/>
                  <a:latin typeface="Arial"/>
                  <a:ea typeface=""/>
                  <a:cs typeface="Arial"/>
                </a:rPr>
                <a:t>a</a:t>
              </a:r>
              <a:r>
                <a:rPr kumimoji="0" lang="en-US" sz="2400" b="0" i="0" u="none" strike="noStrike" kern="1200" cap="none" spc="0" normalizeH="0" baseline="-25000" noProof="0" dirty="0">
                  <a:ln>
                    <a:noFill/>
                  </a:ln>
                  <a:solidFill>
                    <a:srgbClr val="00FFFF"/>
                  </a:solidFill>
                  <a:effectLst/>
                  <a:uLnTx/>
                  <a:uFillTx/>
                  <a:latin typeface="Arial"/>
                  <a:ea typeface=""/>
                  <a:cs typeface="Arial"/>
                </a:rPr>
                <a:t>2</a:t>
              </a:r>
              <a:r>
                <a:rPr kumimoji="0" lang="en-US" sz="2400" b="0" i="0" u="none" strike="noStrike" kern="1200" cap="none" spc="0" normalizeH="0" baseline="0" noProof="0" dirty="0">
                  <a:ln>
                    <a:noFill/>
                  </a:ln>
                  <a:solidFill>
                    <a:prstClr val="white"/>
                  </a:solidFill>
                  <a:effectLst/>
                  <a:uLnTx/>
                  <a:uFillTx/>
                  <a:latin typeface="Arial"/>
                  <a:ea typeface=""/>
                  <a:cs typeface="Arial"/>
                </a:rPr>
                <a:t>y + </a:t>
              </a:r>
              <a:r>
                <a:rPr kumimoji="0" lang="en-US" sz="2400" b="0" i="0" u="none" strike="noStrike" kern="1200" cap="none" spc="0" normalizeH="0" baseline="0" noProof="0" dirty="0">
                  <a:ln>
                    <a:noFill/>
                  </a:ln>
                  <a:solidFill>
                    <a:srgbClr val="00FFFF"/>
                  </a:solidFill>
                  <a:effectLst/>
                  <a:uLnTx/>
                  <a:uFillTx/>
                  <a:latin typeface="Arial"/>
                  <a:ea typeface=""/>
                  <a:cs typeface="Arial"/>
                </a:rPr>
                <a:t>c</a:t>
              </a:r>
              <a:r>
                <a:rPr kumimoji="0" lang="en-US" sz="2400" b="0" i="0" u="none" strike="noStrike" kern="1200" cap="none" spc="0" normalizeH="0" baseline="-25000" noProof="0" dirty="0">
                  <a:ln>
                    <a:noFill/>
                  </a:ln>
                  <a:solidFill>
                    <a:srgbClr val="00FFFF"/>
                  </a:solidFill>
                  <a:effectLst/>
                  <a:uLnTx/>
                  <a:uFillTx/>
                  <a:latin typeface="Arial"/>
                  <a:ea typeface=""/>
                  <a:cs typeface="Arial"/>
                </a:rPr>
                <a:t>21</a:t>
              </a:r>
              <a:r>
                <a:rPr kumimoji="0" lang="en-US" sz="2400" b="0" i="0" u="none" strike="noStrike" kern="1200" cap="none" spc="0" normalizeH="0" baseline="0" noProof="0" dirty="0">
                  <a:ln>
                    <a:noFill/>
                  </a:ln>
                  <a:solidFill>
                    <a:prstClr val="white"/>
                  </a:solidFill>
                  <a:effectLst/>
                  <a:uLnTx/>
                  <a:uFillTx/>
                  <a:latin typeface="Arial"/>
                  <a:ea typeface=""/>
                  <a:cs typeface="Arial"/>
                </a:rPr>
                <a:t>xy</a:t>
              </a:r>
            </a:p>
            <a:p>
              <a:pPr marL="0" marR="0" lvl="0" indent="0" algn="l" defTabSz="457200" rtl="0" eaLnBrk="1" fontAlgn="auto" latinLnBrk="0" hangingPunct="1">
                <a:lnSpc>
                  <a:spcPct val="100000"/>
                </a:lnSpc>
                <a:spcBef>
                  <a:spcPts val="120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
                <a:cs typeface="Arial"/>
              </a:endParaRPr>
            </a:p>
          </p:txBody>
        </p:sp>
        <p:sp>
          <p:nvSpPr>
            <p:cNvPr id="20" name="Oval 19"/>
            <p:cNvSpPr/>
            <p:nvPr/>
          </p:nvSpPr>
          <p:spPr bwMode="auto">
            <a:xfrm>
              <a:off x="3136774" y="2634430"/>
              <a:ext cx="72571" cy="72571"/>
            </a:xfrm>
            <a:prstGeom prst="ellipse">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charset="0"/>
                <a:buNone/>
                <a:tabLst/>
                <a:defRPr/>
              </a:pPr>
              <a:endParaRPr kumimoji="0" lang="en-US" sz="2400" b="0" i="0" u="none" strike="noStrike" kern="1200" cap="none" spc="0" normalizeH="0" baseline="0" noProof="0">
                <a:ln>
                  <a:noFill/>
                </a:ln>
                <a:solidFill>
                  <a:srgbClr val="FFFFFF"/>
                </a:solidFill>
                <a:effectLst/>
                <a:uLnTx/>
                <a:uFillTx/>
                <a:latin typeface="Arial"/>
                <a:ea typeface="ＭＳ Ｐゴシック" charset="0"/>
                <a:cs typeface="Arial"/>
              </a:endParaRPr>
            </a:p>
          </p:txBody>
        </p:sp>
        <p:sp>
          <p:nvSpPr>
            <p:cNvPr id="24" name="Oval 23"/>
            <p:cNvSpPr/>
            <p:nvPr/>
          </p:nvSpPr>
          <p:spPr bwMode="auto">
            <a:xfrm>
              <a:off x="3137413" y="3139964"/>
              <a:ext cx="72571" cy="72571"/>
            </a:xfrm>
            <a:prstGeom prst="ellipse">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charset="0"/>
                <a:buNone/>
                <a:tabLst/>
                <a:defRPr/>
              </a:pPr>
              <a:endParaRPr kumimoji="0" lang="en-US" sz="2400" b="0" i="0" u="none" strike="noStrike" kern="1200" cap="none" spc="0" normalizeH="0" baseline="0" noProof="0">
                <a:ln>
                  <a:noFill/>
                </a:ln>
                <a:solidFill>
                  <a:srgbClr val="FFFFFF"/>
                </a:solidFill>
                <a:effectLst/>
                <a:uLnTx/>
                <a:uFillTx/>
                <a:latin typeface="Arial"/>
                <a:ea typeface="ＭＳ Ｐゴシック" charset="0"/>
                <a:cs typeface="Arial"/>
              </a:endParaRPr>
            </a:p>
          </p:txBody>
        </p:sp>
      </p:grpSp>
      <p:pic>
        <p:nvPicPr>
          <p:cNvPr id="22" name="Picture 4" descr="rabbit.gif"/>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flipH="1">
            <a:off x="657056" y="2832819"/>
            <a:ext cx="2151175" cy="215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 name="Picture 2" descr="fox.gif"/>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bwMode="auto">
          <a:xfrm flipH="1">
            <a:off x="5966539" y="2899103"/>
            <a:ext cx="2225086" cy="21569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04947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0" y="0"/>
            <a:ext cx="9144000" cy="1595022"/>
          </a:xfrm>
        </p:spPr>
        <p:txBody>
          <a:bodyPr/>
          <a:lstStyle/>
          <a:p>
            <a:pPr eaLnBrk="1" hangingPunct="1"/>
            <a:r>
              <a:rPr lang="en-US" sz="4800" b="0" dirty="0">
                <a:solidFill>
                  <a:srgbClr val="FFB74E"/>
                </a:solidFill>
                <a:latin typeface="Gill Sans" charset="0"/>
                <a:ea typeface="Gill Sans" charset="0"/>
                <a:cs typeface="Gill Sans" charset="0"/>
              </a:rPr>
              <a:t>Docking</a:t>
            </a:r>
            <a:br>
              <a:rPr lang="en-US" sz="4800" b="0" dirty="0">
                <a:solidFill>
                  <a:srgbClr val="FFB74E"/>
                </a:solidFill>
                <a:latin typeface="Gill Sans" charset="0"/>
                <a:ea typeface="Gill Sans" charset="0"/>
                <a:cs typeface="Gill Sans" charset="0"/>
              </a:rPr>
            </a:br>
            <a:r>
              <a:rPr lang="en-US" sz="2800" b="0" dirty="0">
                <a:solidFill>
                  <a:schemeClr val="accent6">
                    <a:lumMod val="20000"/>
                    <a:lumOff val="80000"/>
                  </a:schemeClr>
                </a:solidFill>
                <a:latin typeface="Gill Sans" charset="0"/>
                <a:ea typeface="Gill Sans" charset="0"/>
                <a:cs typeface="Gill Sans" charset="0"/>
              </a:rPr>
              <a:t>Example</a:t>
            </a:r>
          </a:p>
        </p:txBody>
      </p:sp>
      <p:sp>
        <p:nvSpPr>
          <p:cNvPr id="5" name="Rectangle 4"/>
          <p:cNvSpPr/>
          <p:nvPr/>
        </p:nvSpPr>
        <p:spPr>
          <a:xfrm>
            <a:off x="886728" y="2250360"/>
            <a:ext cx="7233519" cy="3508653"/>
          </a:xfrm>
          <a:prstGeom prst="rect">
            <a:avLst/>
          </a:prstGeom>
        </p:spPr>
        <p:txBody>
          <a:bodyPr wrap="square">
            <a:spAutoFit/>
          </a:bodyPr>
          <a:lstStyle/>
          <a:p>
            <a:r>
              <a:rPr lang="en-GB" sz="2000" dirty="0">
                <a:solidFill>
                  <a:srgbClr val="FFB74E"/>
                </a:solidFill>
                <a:latin typeface="Gill Sans" charset="0"/>
                <a:ea typeface="Gill Sans" charset="0"/>
                <a:cs typeface="Gill Sans" charset="0"/>
              </a:rPr>
              <a:t>ABM</a:t>
            </a:r>
            <a:r>
              <a:rPr lang="en-GB" sz="2000" dirty="0">
                <a:solidFill>
                  <a:schemeClr val="accent6">
                    <a:lumMod val="20000"/>
                    <a:lumOff val="80000"/>
                  </a:schemeClr>
                </a:solidFill>
                <a:latin typeface="Gill Sans" charset="0"/>
                <a:ea typeface="Gill Sans" charset="0"/>
                <a:cs typeface="Gill Sans" charset="0"/>
              </a:rPr>
              <a:t>:</a:t>
            </a:r>
          </a:p>
          <a:p>
            <a:pPr marL="342900" indent="-342900">
              <a:buFont typeface="Arial" panose="020B0604020202020204" pitchFamily="34" charset="0"/>
              <a:buChar char="•"/>
            </a:pPr>
            <a:r>
              <a:rPr lang="en-GB" dirty="0">
                <a:solidFill>
                  <a:schemeClr val="accent6">
                    <a:lumMod val="20000"/>
                    <a:lumOff val="80000"/>
                  </a:schemeClr>
                </a:solidFill>
                <a:latin typeface="Gill Sans" charset="0"/>
                <a:ea typeface="Gill Sans" charset="0"/>
                <a:cs typeface="Gill Sans" charset="0"/>
              </a:rPr>
              <a:t>Wolves and sheep wander randomly around the landscape</a:t>
            </a:r>
          </a:p>
          <a:p>
            <a:pPr marL="342900" indent="-342900">
              <a:buFont typeface="Arial" panose="020B0604020202020204" pitchFamily="34" charset="0"/>
              <a:buChar char="•"/>
            </a:pPr>
            <a:r>
              <a:rPr lang="en-GB" dirty="0">
                <a:solidFill>
                  <a:schemeClr val="accent6">
                    <a:lumMod val="20000"/>
                    <a:lumOff val="80000"/>
                  </a:schemeClr>
                </a:solidFill>
                <a:latin typeface="Gill Sans" charset="0"/>
                <a:ea typeface="Gill Sans" charset="0"/>
                <a:cs typeface="Gill Sans" charset="0"/>
              </a:rPr>
              <a:t>Wolves look for sheep to prey on</a:t>
            </a:r>
          </a:p>
          <a:p>
            <a:pPr marL="342900" indent="-342900">
              <a:buFont typeface="Arial" panose="020B0604020202020204" pitchFamily="34" charset="0"/>
              <a:buChar char="•"/>
            </a:pPr>
            <a:r>
              <a:rPr lang="en-GB" dirty="0">
                <a:solidFill>
                  <a:schemeClr val="accent6">
                    <a:lumMod val="20000"/>
                    <a:lumOff val="80000"/>
                  </a:schemeClr>
                </a:solidFill>
                <a:latin typeface="Gill Sans" charset="0"/>
                <a:ea typeface="Gill Sans" charset="0"/>
                <a:cs typeface="Gill Sans" charset="0"/>
              </a:rPr>
              <a:t>Each step costs the wolves energy, and they must eat sheep in order to replenish their energy (energy = 0 </a:t>
            </a:r>
            <a:r>
              <a:rPr lang="en-GB" dirty="0">
                <a:solidFill>
                  <a:schemeClr val="accent6">
                    <a:lumMod val="20000"/>
                    <a:lumOff val="80000"/>
                  </a:schemeClr>
                </a:solidFill>
                <a:latin typeface="Gill Sans" charset="0"/>
                <a:ea typeface="Gill Sans" charset="0"/>
                <a:cs typeface="Gill Sans" charset="0"/>
                <a:sym typeface="Wingdings" panose="05000000000000000000" pitchFamily="2" charset="2"/>
              </a:rPr>
              <a:t> die</a:t>
            </a:r>
            <a:r>
              <a:rPr lang="en-GB" dirty="0">
                <a:solidFill>
                  <a:schemeClr val="accent6">
                    <a:lumMod val="20000"/>
                    <a:lumOff val="80000"/>
                  </a:schemeClr>
                </a:solidFill>
                <a:latin typeface="Gill Sans" charset="0"/>
                <a:ea typeface="Gill Sans" charset="0"/>
                <a:cs typeface="Gill Sans" charset="0"/>
              </a:rPr>
              <a:t>).</a:t>
            </a:r>
          </a:p>
          <a:p>
            <a:pPr marL="342900" indent="-342900">
              <a:buFont typeface="Arial" panose="020B0604020202020204" pitchFamily="34" charset="0"/>
              <a:buChar char="•"/>
            </a:pPr>
            <a:r>
              <a:rPr lang="en-GB" dirty="0">
                <a:solidFill>
                  <a:schemeClr val="accent6">
                    <a:lumMod val="20000"/>
                    <a:lumOff val="80000"/>
                  </a:schemeClr>
                </a:solidFill>
                <a:latin typeface="Gill Sans" charset="0"/>
                <a:ea typeface="Gill Sans" charset="0"/>
                <a:cs typeface="Gill Sans" charset="0"/>
              </a:rPr>
              <a:t>Each wolf or sheep has a fixed probability of reproducing at each time step.</a:t>
            </a:r>
          </a:p>
          <a:p>
            <a:endParaRPr lang="en-GB" sz="2000" dirty="0">
              <a:solidFill>
                <a:schemeClr val="accent6">
                  <a:lumMod val="20000"/>
                  <a:lumOff val="80000"/>
                </a:schemeClr>
              </a:solidFill>
              <a:latin typeface="Gill Sans" charset="0"/>
              <a:ea typeface="Gill Sans" charset="0"/>
              <a:cs typeface="Gill Sans" charset="0"/>
            </a:endParaRPr>
          </a:p>
          <a:p>
            <a:r>
              <a:rPr lang="en-GB" sz="2000" dirty="0">
                <a:solidFill>
                  <a:srgbClr val="FFB74E"/>
                </a:solidFill>
                <a:latin typeface="Gill Sans" charset="0"/>
                <a:ea typeface="Gill Sans" charset="0"/>
                <a:cs typeface="Gill Sans" charset="0"/>
              </a:rPr>
              <a:t>Aggregate model</a:t>
            </a:r>
            <a:r>
              <a:rPr lang="en-GB" sz="2000" dirty="0">
                <a:solidFill>
                  <a:schemeClr val="accent6">
                    <a:lumMod val="20000"/>
                    <a:lumOff val="80000"/>
                  </a:schemeClr>
                </a:solidFill>
                <a:latin typeface="Gill Sans" charset="0"/>
                <a:ea typeface="Gill Sans" charset="0"/>
                <a:cs typeface="Gill Sans" charset="0"/>
              </a:rPr>
              <a:t>:</a:t>
            </a:r>
          </a:p>
          <a:p>
            <a:r>
              <a:rPr lang="en-GB" dirty="0">
                <a:solidFill>
                  <a:schemeClr val="accent6">
                    <a:lumMod val="20000"/>
                    <a:lumOff val="80000"/>
                  </a:schemeClr>
                </a:solidFill>
                <a:latin typeface="Gill Sans" charset="0"/>
                <a:ea typeface="Gill Sans" charset="0"/>
                <a:cs typeface="Gill Sans" charset="0"/>
              </a:rPr>
              <a:t>A System Dynamics model of the relationship between populations of wolves and sheep. It is based on a version of the famous </a:t>
            </a:r>
            <a:r>
              <a:rPr lang="en-GB" dirty="0" err="1">
                <a:solidFill>
                  <a:schemeClr val="accent6">
                    <a:lumMod val="20000"/>
                    <a:lumOff val="80000"/>
                  </a:schemeClr>
                </a:solidFill>
                <a:latin typeface="Gill Sans" charset="0"/>
                <a:ea typeface="Gill Sans" charset="0"/>
                <a:cs typeface="Gill Sans" charset="0"/>
              </a:rPr>
              <a:t>Lotka-Volterra</a:t>
            </a:r>
            <a:r>
              <a:rPr lang="en-GB" dirty="0">
                <a:solidFill>
                  <a:schemeClr val="accent6">
                    <a:lumMod val="20000"/>
                    <a:lumOff val="80000"/>
                  </a:schemeClr>
                </a:solidFill>
                <a:latin typeface="Gill Sans" charset="0"/>
                <a:ea typeface="Gill Sans" charset="0"/>
                <a:cs typeface="Gill Sans" charset="0"/>
              </a:rPr>
              <a:t> model of interactions between two species in an ecosystem.</a:t>
            </a:r>
          </a:p>
        </p:txBody>
      </p:sp>
      <p:sp>
        <p:nvSpPr>
          <p:cNvPr id="6" name="Rettangolo 5"/>
          <p:cNvSpPr/>
          <p:nvPr/>
        </p:nvSpPr>
        <p:spPr>
          <a:xfrm>
            <a:off x="1910481" y="6581001"/>
            <a:ext cx="7233519" cy="276999"/>
          </a:xfrm>
          <a:prstGeom prst="rect">
            <a:avLst/>
          </a:prstGeom>
        </p:spPr>
        <p:txBody>
          <a:bodyPr wrap="none">
            <a:spAutoFit/>
          </a:bodyPr>
          <a:lstStyle/>
          <a:p>
            <a:r>
              <a:rPr lang="en-GB" sz="1200" dirty="0">
                <a:solidFill>
                  <a:schemeClr val="accent6">
                    <a:lumMod val="20000"/>
                    <a:lumOff val="80000"/>
                  </a:schemeClr>
                </a:solidFill>
                <a:latin typeface="Gill Sans" charset="0"/>
              </a:rPr>
              <a:t>Full model description: https://ccl.northwestern.edu/netlogo/models/WolfSheepPredation(DockedHybrid)</a:t>
            </a:r>
          </a:p>
        </p:txBody>
      </p:sp>
      <p:grpSp>
        <p:nvGrpSpPr>
          <p:cNvPr id="86" name="Group 85">
            <a:extLst>
              <a:ext uri="{FF2B5EF4-FFF2-40B4-BE49-F238E27FC236}">
                <a16:creationId xmlns:a16="http://schemas.microsoft.com/office/drawing/2014/main" id="{B54888CC-19D5-49CB-BE20-7D0C464EE98B}"/>
              </a:ext>
            </a:extLst>
          </p:cNvPr>
          <p:cNvGrpSpPr/>
          <p:nvPr/>
        </p:nvGrpSpPr>
        <p:grpSpPr>
          <a:xfrm>
            <a:off x="443944" y="1616506"/>
            <a:ext cx="8179050" cy="4785880"/>
            <a:chOff x="443944" y="1616506"/>
            <a:chExt cx="8179050" cy="4785880"/>
          </a:xfrm>
        </p:grpSpPr>
        <p:grpSp>
          <p:nvGrpSpPr>
            <p:cNvPr id="84" name="Group 83">
              <a:extLst>
                <a:ext uri="{FF2B5EF4-FFF2-40B4-BE49-F238E27FC236}">
                  <a16:creationId xmlns:a16="http://schemas.microsoft.com/office/drawing/2014/main" id="{14A69B7C-AD15-4FBE-B592-80DE609447F6}"/>
                </a:ext>
              </a:extLst>
            </p:cNvPr>
            <p:cNvGrpSpPr/>
            <p:nvPr/>
          </p:nvGrpSpPr>
          <p:grpSpPr>
            <a:xfrm>
              <a:off x="821130" y="1616506"/>
              <a:ext cx="7424688" cy="314261"/>
              <a:chOff x="821130" y="1616506"/>
              <a:chExt cx="7424688" cy="314261"/>
            </a:xfrm>
          </p:grpSpPr>
          <p:pic>
            <p:nvPicPr>
              <p:cNvPr id="8" name="Graphic 7" descr="Wolf outline">
                <a:extLst>
                  <a:ext uri="{FF2B5EF4-FFF2-40B4-BE49-F238E27FC236}">
                    <a16:creationId xmlns:a16="http://schemas.microsoft.com/office/drawing/2014/main" id="{571A8642-B8BB-4C94-8EED-2B0B66E7AD3C}"/>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7693" y="1616506"/>
                <a:ext cx="314261" cy="314261"/>
              </a:xfrm>
              <a:prstGeom prst="rect">
                <a:avLst/>
              </a:prstGeom>
            </p:spPr>
          </p:pic>
          <p:pic>
            <p:nvPicPr>
              <p:cNvPr id="9" name="Graphic 8" descr="Sheep outline">
                <a:extLst>
                  <a:ext uri="{FF2B5EF4-FFF2-40B4-BE49-F238E27FC236}">
                    <a16:creationId xmlns:a16="http://schemas.microsoft.com/office/drawing/2014/main" id="{114B856D-CF47-4602-AA59-CCFB6EAB4874}"/>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311926" y="1616506"/>
                <a:ext cx="314261" cy="314261"/>
              </a:xfrm>
              <a:prstGeom prst="rect">
                <a:avLst/>
              </a:prstGeom>
            </p:spPr>
          </p:pic>
          <p:pic>
            <p:nvPicPr>
              <p:cNvPr id="11" name="Graphic 10" descr="Sheep outline">
                <a:extLst>
                  <a:ext uri="{FF2B5EF4-FFF2-40B4-BE49-F238E27FC236}">
                    <a16:creationId xmlns:a16="http://schemas.microsoft.com/office/drawing/2014/main" id="{4F785618-51FB-4A13-AF35-CB8D9C8DBB46}"/>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563460" y="1616506"/>
                <a:ext cx="314261" cy="314261"/>
              </a:xfrm>
              <a:prstGeom prst="rect">
                <a:avLst/>
              </a:prstGeom>
            </p:spPr>
          </p:pic>
          <p:pic>
            <p:nvPicPr>
              <p:cNvPr id="17" name="Graphic 16" descr="Sheep outline">
                <a:extLst>
                  <a:ext uri="{FF2B5EF4-FFF2-40B4-BE49-F238E27FC236}">
                    <a16:creationId xmlns:a16="http://schemas.microsoft.com/office/drawing/2014/main" id="{5090A8BF-2505-4471-86A4-36D1DDC219B0}"/>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686159" y="1616506"/>
                <a:ext cx="314261" cy="314261"/>
              </a:xfrm>
              <a:prstGeom prst="rect">
                <a:avLst/>
              </a:prstGeom>
            </p:spPr>
          </p:pic>
          <p:pic>
            <p:nvPicPr>
              <p:cNvPr id="18" name="Graphic 17" descr="Sheep outline">
                <a:extLst>
                  <a:ext uri="{FF2B5EF4-FFF2-40B4-BE49-F238E27FC236}">
                    <a16:creationId xmlns:a16="http://schemas.microsoft.com/office/drawing/2014/main" id="{B4B7CB34-290A-4E19-B7BB-B5BD68EC6972}"/>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189227" y="1616506"/>
                <a:ext cx="314261" cy="314261"/>
              </a:xfrm>
              <a:prstGeom prst="rect">
                <a:avLst/>
              </a:prstGeom>
            </p:spPr>
          </p:pic>
          <p:pic>
            <p:nvPicPr>
              <p:cNvPr id="19" name="Graphic 18" descr="Wolf outline">
                <a:extLst>
                  <a:ext uri="{FF2B5EF4-FFF2-40B4-BE49-F238E27FC236}">
                    <a16:creationId xmlns:a16="http://schemas.microsoft.com/office/drawing/2014/main" id="{0C1E937D-54D6-4574-BF51-AF210C928538}"/>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060392" y="1616506"/>
                <a:ext cx="314261" cy="314261"/>
              </a:xfrm>
              <a:prstGeom prst="rect">
                <a:avLst/>
              </a:prstGeom>
            </p:spPr>
          </p:pic>
          <p:pic>
            <p:nvPicPr>
              <p:cNvPr id="20" name="Graphic 19" descr="Wolf outline">
                <a:extLst>
                  <a:ext uri="{FF2B5EF4-FFF2-40B4-BE49-F238E27FC236}">
                    <a16:creationId xmlns:a16="http://schemas.microsoft.com/office/drawing/2014/main" id="{6AB1C943-F1B4-4889-91FD-9A0C5DB47E3D}"/>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814994" y="1616506"/>
                <a:ext cx="314261" cy="314261"/>
              </a:xfrm>
              <a:prstGeom prst="rect">
                <a:avLst/>
              </a:prstGeom>
            </p:spPr>
          </p:pic>
          <p:pic>
            <p:nvPicPr>
              <p:cNvPr id="21" name="Graphic 20" descr="Sheep outline">
                <a:extLst>
                  <a:ext uri="{FF2B5EF4-FFF2-40B4-BE49-F238E27FC236}">
                    <a16:creationId xmlns:a16="http://schemas.microsoft.com/office/drawing/2014/main" id="{BBD43C93-CF22-40F4-823E-681BEFAF2FA7}"/>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440761" y="1616506"/>
                <a:ext cx="314261" cy="314261"/>
              </a:xfrm>
              <a:prstGeom prst="rect">
                <a:avLst/>
              </a:prstGeom>
            </p:spPr>
          </p:pic>
          <p:pic>
            <p:nvPicPr>
              <p:cNvPr id="22" name="Graphic 21" descr="Sheep outline">
                <a:extLst>
                  <a:ext uri="{FF2B5EF4-FFF2-40B4-BE49-F238E27FC236}">
                    <a16:creationId xmlns:a16="http://schemas.microsoft.com/office/drawing/2014/main" id="{4828D849-5E71-4630-8721-694136B5147C}"/>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066528" y="1616506"/>
                <a:ext cx="314261" cy="314261"/>
              </a:xfrm>
              <a:prstGeom prst="rect">
                <a:avLst/>
              </a:prstGeom>
            </p:spPr>
          </p:pic>
          <p:pic>
            <p:nvPicPr>
              <p:cNvPr id="23" name="Graphic 22" descr="Wolf outline">
                <a:extLst>
                  <a:ext uri="{FF2B5EF4-FFF2-40B4-BE49-F238E27FC236}">
                    <a16:creationId xmlns:a16="http://schemas.microsoft.com/office/drawing/2014/main" id="{570E9544-6B7E-4771-9D8E-0EC877D73C39}"/>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2295" y="1616506"/>
                <a:ext cx="314261" cy="314261"/>
              </a:xfrm>
              <a:prstGeom prst="rect">
                <a:avLst/>
              </a:prstGeom>
            </p:spPr>
          </p:pic>
          <p:pic>
            <p:nvPicPr>
              <p:cNvPr id="24" name="Graphic 23" descr="Sheep outline">
                <a:extLst>
                  <a:ext uri="{FF2B5EF4-FFF2-40B4-BE49-F238E27FC236}">
                    <a16:creationId xmlns:a16="http://schemas.microsoft.com/office/drawing/2014/main" id="{D7FD69FB-9561-473D-9825-C9921FC7121C}"/>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318062" y="1616506"/>
                <a:ext cx="314261" cy="314261"/>
              </a:xfrm>
              <a:prstGeom prst="rect">
                <a:avLst/>
              </a:prstGeom>
            </p:spPr>
          </p:pic>
          <p:pic>
            <p:nvPicPr>
              <p:cNvPr id="25" name="Graphic 24" descr="Sheep outline">
                <a:extLst>
                  <a:ext uri="{FF2B5EF4-FFF2-40B4-BE49-F238E27FC236}">
                    <a16:creationId xmlns:a16="http://schemas.microsoft.com/office/drawing/2014/main" id="{A4A5BC7F-C7E4-46FC-8C50-E8ACCE413A43}"/>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943829" y="1616506"/>
                <a:ext cx="314261" cy="314261"/>
              </a:xfrm>
              <a:prstGeom prst="rect">
                <a:avLst/>
              </a:prstGeom>
            </p:spPr>
          </p:pic>
          <p:pic>
            <p:nvPicPr>
              <p:cNvPr id="26" name="Graphic 25" descr="Wolf outline">
                <a:extLst>
                  <a:ext uri="{FF2B5EF4-FFF2-40B4-BE49-F238E27FC236}">
                    <a16:creationId xmlns:a16="http://schemas.microsoft.com/office/drawing/2014/main" id="{8ED8A924-79F9-4C2C-A4B8-6634D0F5FF89}"/>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69596" y="1616506"/>
                <a:ext cx="314261" cy="314261"/>
              </a:xfrm>
              <a:prstGeom prst="rect">
                <a:avLst/>
              </a:prstGeom>
            </p:spPr>
          </p:pic>
          <p:pic>
            <p:nvPicPr>
              <p:cNvPr id="28" name="Graphic 27" descr="Sheep outline">
                <a:extLst>
                  <a:ext uri="{FF2B5EF4-FFF2-40B4-BE49-F238E27FC236}">
                    <a16:creationId xmlns:a16="http://schemas.microsoft.com/office/drawing/2014/main" id="{D5809407-B16A-450E-A1EA-42C70A35F824}"/>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931557" y="1616506"/>
                <a:ext cx="314261" cy="314261"/>
              </a:xfrm>
              <a:prstGeom prst="rect">
                <a:avLst/>
              </a:prstGeom>
            </p:spPr>
          </p:pic>
          <p:pic>
            <p:nvPicPr>
              <p:cNvPr id="29" name="Graphic 28" descr="Sheep outline">
                <a:extLst>
                  <a:ext uri="{FF2B5EF4-FFF2-40B4-BE49-F238E27FC236}">
                    <a16:creationId xmlns:a16="http://schemas.microsoft.com/office/drawing/2014/main" id="{A05F9A7F-A1E7-4848-B618-E2418578BC19}"/>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557324" y="1616506"/>
                <a:ext cx="314261" cy="314261"/>
              </a:xfrm>
              <a:prstGeom prst="rect">
                <a:avLst/>
              </a:prstGeom>
            </p:spPr>
          </p:pic>
          <p:pic>
            <p:nvPicPr>
              <p:cNvPr id="30" name="Graphic 29" descr="Wolf outline">
                <a:extLst>
                  <a:ext uri="{FF2B5EF4-FFF2-40B4-BE49-F238E27FC236}">
                    <a16:creationId xmlns:a16="http://schemas.microsoft.com/office/drawing/2014/main" id="{4E8064F6-CDD5-4368-B6CE-A909EE72F61F}"/>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183091" y="1616506"/>
                <a:ext cx="314261" cy="314261"/>
              </a:xfrm>
              <a:prstGeom prst="rect">
                <a:avLst/>
              </a:prstGeom>
            </p:spPr>
          </p:pic>
          <p:pic>
            <p:nvPicPr>
              <p:cNvPr id="31" name="Graphic 30" descr="Sheep outline">
                <a:extLst>
                  <a:ext uri="{FF2B5EF4-FFF2-40B4-BE49-F238E27FC236}">
                    <a16:creationId xmlns:a16="http://schemas.microsoft.com/office/drawing/2014/main" id="{67D2349B-7A41-4B68-9F6F-6825C409C20C}"/>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808858" y="1616506"/>
                <a:ext cx="314261" cy="314261"/>
              </a:xfrm>
              <a:prstGeom prst="rect">
                <a:avLst/>
              </a:prstGeom>
            </p:spPr>
          </p:pic>
          <p:pic>
            <p:nvPicPr>
              <p:cNvPr id="32" name="Graphic 31" descr="Sheep outline">
                <a:extLst>
                  <a:ext uri="{FF2B5EF4-FFF2-40B4-BE49-F238E27FC236}">
                    <a16:creationId xmlns:a16="http://schemas.microsoft.com/office/drawing/2014/main" id="{CBA3A522-A91A-4CB4-A1AE-D19608B89E8F}"/>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434625" y="1616506"/>
                <a:ext cx="314261" cy="314261"/>
              </a:xfrm>
              <a:prstGeom prst="rect">
                <a:avLst/>
              </a:prstGeom>
            </p:spPr>
          </p:pic>
          <p:pic>
            <p:nvPicPr>
              <p:cNvPr id="33" name="Graphic 32" descr="Sheep outline">
                <a:extLst>
                  <a:ext uri="{FF2B5EF4-FFF2-40B4-BE49-F238E27FC236}">
                    <a16:creationId xmlns:a16="http://schemas.microsoft.com/office/drawing/2014/main" id="{29DA1E46-5A1C-4E1B-AFE5-1E576DA4803B}"/>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95363" y="1616506"/>
                <a:ext cx="314261" cy="314261"/>
              </a:xfrm>
              <a:prstGeom prst="rect">
                <a:avLst/>
              </a:prstGeom>
            </p:spPr>
          </p:pic>
          <p:pic>
            <p:nvPicPr>
              <p:cNvPr id="34" name="Graphic 33" descr="Sheep outline">
                <a:extLst>
                  <a:ext uri="{FF2B5EF4-FFF2-40B4-BE49-F238E27FC236}">
                    <a16:creationId xmlns:a16="http://schemas.microsoft.com/office/drawing/2014/main" id="{E0262251-686D-4497-B2A4-D18C54702E80}"/>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21130" y="1616506"/>
                <a:ext cx="314261" cy="314261"/>
              </a:xfrm>
              <a:prstGeom prst="rect">
                <a:avLst/>
              </a:prstGeom>
            </p:spPr>
          </p:pic>
        </p:grpSp>
        <p:grpSp>
          <p:nvGrpSpPr>
            <p:cNvPr id="85" name="Group 84">
              <a:extLst>
                <a:ext uri="{FF2B5EF4-FFF2-40B4-BE49-F238E27FC236}">
                  <a16:creationId xmlns:a16="http://schemas.microsoft.com/office/drawing/2014/main" id="{87C58E04-45DA-4294-99E2-0F25CBA13E76}"/>
                </a:ext>
              </a:extLst>
            </p:cNvPr>
            <p:cNvGrpSpPr/>
            <p:nvPr/>
          </p:nvGrpSpPr>
          <p:grpSpPr>
            <a:xfrm>
              <a:off x="821130" y="6088125"/>
              <a:ext cx="7424688" cy="314261"/>
              <a:chOff x="821130" y="6088125"/>
              <a:chExt cx="7424688" cy="314261"/>
            </a:xfrm>
          </p:grpSpPr>
          <p:pic>
            <p:nvPicPr>
              <p:cNvPr id="36" name="Graphic 35" descr="Wolf outline">
                <a:extLst>
                  <a:ext uri="{FF2B5EF4-FFF2-40B4-BE49-F238E27FC236}">
                    <a16:creationId xmlns:a16="http://schemas.microsoft.com/office/drawing/2014/main" id="{4568C161-161B-43C1-B59D-284E961C1490}"/>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7693" y="6088125"/>
                <a:ext cx="314261" cy="314261"/>
              </a:xfrm>
              <a:prstGeom prst="rect">
                <a:avLst/>
              </a:prstGeom>
            </p:spPr>
          </p:pic>
          <p:pic>
            <p:nvPicPr>
              <p:cNvPr id="37" name="Graphic 36" descr="Sheep outline">
                <a:extLst>
                  <a:ext uri="{FF2B5EF4-FFF2-40B4-BE49-F238E27FC236}">
                    <a16:creationId xmlns:a16="http://schemas.microsoft.com/office/drawing/2014/main" id="{FA74BA8D-50CA-44BC-A615-7C68F6B28428}"/>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311926" y="6088125"/>
                <a:ext cx="314261" cy="314261"/>
              </a:xfrm>
              <a:prstGeom prst="rect">
                <a:avLst/>
              </a:prstGeom>
            </p:spPr>
          </p:pic>
          <p:pic>
            <p:nvPicPr>
              <p:cNvPr id="38" name="Graphic 37" descr="Sheep outline">
                <a:extLst>
                  <a:ext uri="{FF2B5EF4-FFF2-40B4-BE49-F238E27FC236}">
                    <a16:creationId xmlns:a16="http://schemas.microsoft.com/office/drawing/2014/main" id="{FFD01AD2-4AA4-4D65-A726-2CA7C7035E16}"/>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563460" y="6088125"/>
                <a:ext cx="314261" cy="314261"/>
              </a:xfrm>
              <a:prstGeom prst="rect">
                <a:avLst/>
              </a:prstGeom>
            </p:spPr>
          </p:pic>
          <p:pic>
            <p:nvPicPr>
              <p:cNvPr id="39" name="Graphic 38" descr="Sheep outline">
                <a:extLst>
                  <a:ext uri="{FF2B5EF4-FFF2-40B4-BE49-F238E27FC236}">
                    <a16:creationId xmlns:a16="http://schemas.microsoft.com/office/drawing/2014/main" id="{5928BDC8-12F5-48E2-AC20-50B9A5F88941}"/>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686159" y="6088125"/>
                <a:ext cx="314261" cy="314261"/>
              </a:xfrm>
              <a:prstGeom prst="rect">
                <a:avLst/>
              </a:prstGeom>
            </p:spPr>
          </p:pic>
          <p:pic>
            <p:nvPicPr>
              <p:cNvPr id="40" name="Graphic 39" descr="Sheep outline">
                <a:extLst>
                  <a:ext uri="{FF2B5EF4-FFF2-40B4-BE49-F238E27FC236}">
                    <a16:creationId xmlns:a16="http://schemas.microsoft.com/office/drawing/2014/main" id="{40EEE844-D073-45DD-97D0-FE3722CA7F21}"/>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189227" y="6088125"/>
                <a:ext cx="314261" cy="314261"/>
              </a:xfrm>
              <a:prstGeom prst="rect">
                <a:avLst/>
              </a:prstGeom>
            </p:spPr>
          </p:pic>
          <p:pic>
            <p:nvPicPr>
              <p:cNvPr id="41" name="Graphic 40" descr="Wolf outline">
                <a:extLst>
                  <a:ext uri="{FF2B5EF4-FFF2-40B4-BE49-F238E27FC236}">
                    <a16:creationId xmlns:a16="http://schemas.microsoft.com/office/drawing/2014/main" id="{128BD0C2-CA60-4A76-972D-271B5B63D6F1}"/>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060392" y="6088125"/>
                <a:ext cx="314261" cy="314261"/>
              </a:xfrm>
              <a:prstGeom prst="rect">
                <a:avLst/>
              </a:prstGeom>
            </p:spPr>
          </p:pic>
          <p:pic>
            <p:nvPicPr>
              <p:cNvPr id="42" name="Graphic 41" descr="Wolf outline">
                <a:extLst>
                  <a:ext uri="{FF2B5EF4-FFF2-40B4-BE49-F238E27FC236}">
                    <a16:creationId xmlns:a16="http://schemas.microsoft.com/office/drawing/2014/main" id="{A573E52C-41FA-485A-A2A8-EB61DE1F731B}"/>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814994" y="6088125"/>
                <a:ext cx="314261" cy="314261"/>
              </a:xfrm>
              <a:prstGeom prst="rect">
                <a:avLst/>
              </a:prstGeom>
            </p:spPr>
          </p:pic>
          <p:pic>
            <p:nvPicPr>
              <p:cNvPr id="43" name="Graphic 42" descr="Sheep outline">
                <a:extLst>
                  <a:ext uri="{FF2B5EF4-FFF2-40B4-BE49-F238E27FC236}">
                    <a16:creationId xmlns:a16="http://schemas.microsoft.com/office/drawing/2014/main" id="{B439F4A7-7578-499B-8754-3F4BDA1B7F98}"/>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440761" y="6088125"/>
                <a:ext cx="314261" cy="314261"/>
              </a:xfrm>
              <a:prstGeom prst="rect">
                <a:avLst/>
              </a:prstGeom>
            </p:spPr>
          </p:pic>
          <p:pic>
            <p:nvPicPr>
              <p:cNvPr id="44" name="Graphic 43" descr="Sheep outline">
                <a:extLst>
                  <a:ext uri="{FF2B5EF4-FFF2-40B4-BE49-F238E27FC236}">
                    <a16:creationId xmlns:a16="http://schemas.microsoft.com/office/drawing/2014/main" id="{B30B16E6-ED29-4C7B-985F-49CE2B171FAB}"/>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066528" y="6088125"/>
                <a:ext cx="314261" cy="314261"/>
              </a:xfrm>
              <a:prstGeom prst="rect">
                <a:avLst/>
              </a:prstGeom>
            </p:spPr>
          </p:pic>
          <p:pic>
            <p:nvPicPr>
              <p:cNvPr id="45" name="Graphic 44" descr="Wolf outline">
                <a:extLst>
                  <a:ext uri="{FF2B5EF4-FFF2-40B4-BE49-F238E27FC236}">
                    <a16:creationId xmlns:a16="http://schemas.microsoft.com/office/drawing/2014/main" id="{3FA1C274-5C91-4A60-BA6A-6671DAD29AA6}"/>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2295" y="6088125"/>
                <a:ext cx="314261" cy="314261"/>
              </a:xfrm>
              <a:prstGeom prst="rect">
                <a:avLst/>
              </a:prstGeom>
            </p:spPr>
          </p:pic>
          <p:pic>
            <p:nvPicPr>
              <p:cNvPr id="46" name="Graphic 45" descr="Sheep outline">
                <a:extLst>
                  <a:ext uri="{FF2B5EF4-FFF2-40B4-BE49-F238E27FC236}">
                    <a16:creationId xmlns:a16="http://schemas.microsoft.com/office/drawing/2014/main" id="{CEF84006-1384-42CC-9021-A0224162E0D0}"/>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318062" y="6088125"/>
                <a:ext cx="314261" cy="314261"/>
              </a:xfrm>
              <a:prstGeom prst="rect">
                <a:avLst/>
              </a:prstGeom>
            </p:spPr>
          </p:pic>
          <p:pic>
            <p:nvPicPr>
              <p:cNvPr id="47" name="Graphic 46" descr="Sheep outline">
                <a:extLst>
                  <a:ext uri="{FF2B5EF4-FFF2-40B4-BE49-F238E27FC236}">
                    <a16:creationId xmlns:a16="http://schemas.microsoft.com/office/drawing/2014/main" id="{4D5CB4EE-22D5-42FD-8389-5ADA81C47EB1}"/>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943829" y="6088125"/>
                <a:ext cx="314261" cy="314261"/>
              </a:xfrm>
              <a:prstGeom prst="rect">
                <a:avLst/>
              </a:prstGeom>
            </p:spPr>
          </p:pic>
          <p:pic>
            <p:nvPicPr>
              <p:cNvPr id="48" name="Graphic 47" descr="Wolf outline">
                <a:extLst>
                  <a:ext uri="{FF2B5EF4-FFF2-40B4-BE49-F238E27FC236}">
                    <a16:creationId xmlns:a16="http://schemas.microsoft.com/office/drawing/2014/main" id="{F2A716EE-669B-4BDF-9D31-F0EB825EF7D2}"/>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69596" y="6088125"/>
                <a:ext cx="314261" cy="314261"/>
              </a:xfrm>
              <a:prstGeom prst="rect">
                <a:avLst/>
              </a:prstGeom>
            </p:spPr>
          </p:pic>
          <p:pic>
            <p:nvPicPr>
              <p:cNvPr id="50" name="Graphic 49" descr="Sheep outline">
                <a:extLst>
                  <a:ext uri="{FF2B5EF4-FFF2-40B4-BE49-F238E27FC236}">
                    <a16:creationId xmlns:a16="http://schemas.microsoft.com/office/drawing/2014/main" id="{EAAD7EDF-8CAF-4764-9C83-14CBD1B23B41}"/>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931557" y="6088125"/>
                <a:ext cx="314261" cy="314261"/>
              </a:xfrm>
              <a:prstGeom prst="rect">
                <a:avLst/>
              </a:prstGeom>
            </p:spPr>
          </p:pic>
          <p:pic>
            <p:nvPicPr>
              <p:cNvPr id="51" name="Graphic 50" descr="Sheep outline">
                <a:extLst>
                  <a:ext uri="{FF2B5EF4-FFF2-40B4-BE49-F238E27FC236}">
                    <a16:creationId xmlns:a16="http://schemas.microsoft.com/office/drawing/2014/main" id="{2CDBC8E6-54C8-4B1E-9506-BECEA5637D61}"/>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557324" y="6088125"/>
                <a:ext cx="314261" cy="314261"/>
              </a:xfrm>
              <a:prstGeom prst="rect">
                <a:avLst/>
              </a:prstGeom>
            </p:spPr>
          </p:pic>
          <p:pic>
            <p:nvPicPr>
              <p:cNvPr id="52" name="Graphic 51" descr="Wolf outline">
                <a:extLst>
                  <a:ext uri="{FF2B5EF4-FFF2-40B4-BE49-F238E27FC236}">
                    <a16:creationId xmlns:a16="http://schemas.microsoft.com/office/drawing/2014/main" id="{FE7B511D-43FE-46B6-8931-C32231C024E3}"/>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183091" y="6088125"/>
                <a:ext cx="314261" cy="314261"/>
              </a:xfrm>
              <a:prstGeom prst="rect">
                <a:avLst/>
              </a:prstGeom>
            </p:spPr>
          </p:pic>
          <p:pic>
            <p:nvPicPr>
              <p:cNvPr id="53" name="Graphic 52" descr="Sheep outline">
                <a:extLst>
                  <a:ext uri="{FF2B5EF4-FFF2-40B4-BE49-F238E27FC236}">
                    <a16:creationId xmlns:a16="http://schemas.microsoft.com/office/drawing/2014/main" id="{7923730C-5D5C-45C4-AADC-C6083F381CB7}"/>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808858" y="6088125"/>
                <a:ext cx="314261" cy="314261"/>
              </a:xfrm>
              <a:prstGeom prst="rect">
                <a:avLst/>
              </a:prstGeom>
            </p:spPr>
          </p:pic>
          <p:pic>
            <p:nvPicPr>
              <p:cNvPr id="54" name="Graphic 53" descr="Sheep outline">
                <a:extLst>
                  <a:ext uri="{FF2B5EF4-FFF2-40B4-BE49-F238E27FC236}">
                    <a16:creationId xmlns:a16="http://schemas.microsoft.com/office/drawing/2014/main" id="{FC7C2AE8-EB0F-4D27-8DFC-FA670BA292F0}"/>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434625" y="6088125"/>
                <a:ext cx="314261" cy="314261"/>
              </a:xfrm>
              <a:prstGeom prst="rect">
                <a:avLst/>
              </a:prstGeom>
            </p:spPr>
          </p:pic>
          <p:pic>
            <p:nvPicPr>
              <p:cNvPr id="55" name="Graphic 54" descr="Sheep outline">
                <a:extLst>
                  <a:ext uri="{FF2B5EF4-FFF2-40B4-BE49-F238E27FC236}">
                    <a16:creationId xmlns:a16="http://schemas.microsoft.com/office/drawing/2014/main" id="{C723BFCF-9AE1-4EF4-9EC9-A5CB24ECAC5F}"/>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95363" y="6088125"/>
                <a:ext cx="314261" cy="314261"/>
              </a:xfrm>
              <a:prstGeom prst="rect">
                <a:avLst/>
              </a:prstGeom>
            </p:spPr>
          </p:pic>
          <p:pic>
            <p:nvPicPr>
              <p:cNvPr id="56" name="Graphic 55" descr="Sheep outline">
                <a:extLst>
                  <a:ext uri="{FF2B5EF4-FFF2-40B4-BE49-F238E27FC236}">
                    <a16:creationId xmlns:a16="http://schemas.microsoft.com/office/drawing/2014/main" id="{664599CD-90F1-4BAF-821C-7B38E7AD008C}"/>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21130" y="6088125"/>
                <a:ext cx="314261" cy="314261"/>
              </a:xfrm>
              <a:prstGeom prst="rect">
                <a:avLst/>
              </a:prstGeom>
            </p:spPr>
          </p:pic>
        </p:grpSp>
        <p:grpSp>
          <p:nvGrpSpPr>
            <p:cNvPr id="83" name="Group 82">
              <a:extLst>
                <a:ext uri="{FF2B5EF4-FFF2-40B4-BE49-F238E27FC236}">
                  <a16:creationId xmlns:a16="http://schemas.microsoft.com/office/drawing/2014/main" id="{05FE1732-B873-4218-9818-839C33E4A34E}"/>
                </a:ext>
              </a:extLst>
            </p:cNvPr>
            <p:cNvGrpSpPr/>
            <p:nvPr/>
          </p:nvGrpSpPr>
          <p:grpSpPr>
            <a:xfrm>
              <a:off x="443944" y="1616506"/>
              <a:ext cx="317214" cy="4785880"/>
              <a:chOff x="443944" y="1616506"/>
              <a:chExt cx="317214" cy="4785880"/>
            </a:xfrm>
          </p:grpSpPr>
          <p:pic>
            <p:nvPicPr>
              <p:cNvPr id="35" name="Graphic 34" descr="Wolf outline">
                <a:extLst>
                  <a:ext uri="{FF2B5EF4-FFF2-40B4-BE49-F238E27FC236}">
                    <a16:creationId xmlns:a16="http://schemas.microsoft.com/office/drawing/2014/main" id="{F8559F27-6647-4B80-8406-7BA9A915A20C}"/>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46897" y="1616506"/>
                <a:ext cx="314261" cy="314261"/>
              </a:xfrm>
              <a:prstGeom prst="rect">
                <a:avLst/>
              </a:prstGeom>
            </p:spPr>
          </p:pic>
          <p:pic>
            <p:nvPicPr>
              <p:cNvPr id="57" name="Graphic 56" descr="Wolf outline">
                <a:extLst>
                  <a:ext uri="{FF2B5EF4-FFF2-40B4-BE49-F238E27FC236}">
                    <a16:creationId xmlns:a16="http://schemas.microsoft.com/office/drawing/2014/main" id="{B3C1C203-61BA-4D93-A3A8-E599FA687763}"/>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46897" y="6088125"/>
                <a:ext cx="314261" cy="314261"/>
              </a:xfrm>
              <a:prstGeom prst="rect">
                <a:avLst/>
              </a:prstGeom>
            </p:spPr>
          </p:pic>
          <p:pic>
            <p:nvPicPr>
              <p:cNvPr id="58" name="Graphic 57" descr="Sheep outline">
                <a:extLst>
                  <a:ext uri="{FF2B5EF4-FFF2-40B4-BE49-F238E27FC236}">
                    <a16:creationId xmlns:a16="http://schemas.microsoft.com/office/drawing/2014/main" id="{D4E6BAE6-0871-41D8-8C09-EE580C57892A}"/>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43944" y="1989141"/>
                <a:ext cx="314261" cy="314261"/>
              </a:xfrm>
              <a:prstGeom prst="rect">
                <a:avLst/>
              </a:prstGeom>
            </p:spPr>
          </p:pic>
          <p:pic>
            <p:nvPicPr>
              <p:cNvPr id="59" name="Graphic 58" descr="Sheep outline">
                <a:extLst>
                  <a:ext uri="{FF2B5EF4-FFF2-40B4-BE49-F238E27FC236}">
                    <a16:creationId xmlns:a16="http://schemas.microsoft.com/office/drawing/2014/main" id="{79042361-CC95-498C-9C26-8DE6704DE807}"/>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43944" y="2361776"/>
                <a:ext cx="314261" cy="314261"/>
              </a:xfrm>
              <a:prstGeom prst="rect">
                <a:avLst/>
              </a:prstGeom>
            </p:spPr>
          </p:pic>
          <p:pic>
            <p:nvPicPr>
              <p:cNvPr id="60" name="Graphic 59" descr="Wolf outline">
                <a:extLst>
                  <a:ext uri="{FF2B5EF4-FFF2-40B4-BE49-F238E27FC236}">
                    <a16:creationId xmlns:a16="http://schemas.microsoft.com/office/drawing/2014/main" id="{0EB54B79-989E-413E-A3FC-7F2139A57B70}"/>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46897" y="2734411"/>
                <a:ext cx="314261" cy="314261"/>
              </a:xfrm>
              <a:prstGeom prst="rect">
                <a:avLst/>
              </a:prstGeom>
            </p:spPr>
          </p:pic>
          <p:pic>
            <p:nvPicPr>
              <p:cNvPr id="61" name="Graphic 60" descr="Sheep outline">
                <a:extLst>
                  <a:ext uri="{FF2B5EF4-FFF2-40B4-BE49-F238E27FC236}">
                    <a16:creationId xmlns:a16="http://schemas.microsoft.com/office/drawing/2014/main" id="{05302E89-0DD7-4291-9F77-CBC686483A58}"/>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43944" y="3107046"/>
                <a:ext cx="314261" cy="314261"/>
              </a:xfrm>
              <a:prstGeom prst="rect">
                <a:avLst/>
              </a:prstGeom>
            </p:spPr>
          </p:pic>
          <p:pic>
            <p:nvPicPr>
              <p:cNvPr id="62" name="Graphic 61" descr="Sheep outline">
                <a:extLst>
                  <a:ext uri="{FF2B5EF4-FFF2-40B4-BE49-F238E27FC236}">
                    <a16:creationId xmlns:a16="http://schemas.microsoft.com/office/drawing/2014/main" id="{03BB572A-23AE-42BA-9136-65F8F0D8FFC5}"/>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43944" y="3479681"/>
                <a:ext cx="314261" cy="314261"/>
              </a:xfrm>
              <a:prstGeom prst="rect">
                <a:avLst/>
              </a:prstGeom>
            </p:spPr>
          </p:pic>
          <p:pic>
            <p:nvPicPr>
              <p:cNvPr id="66" name="Graphic 65" descr="Wolf outline">
                <a:extLst>
                  <a:ext uri="{FF2B5EF4-FFF2-40B4-BE49-F238E27FC236}">
                    <a16:creationId xmlns:a16="http://schemas.microsoft.com/office/drawing/2014/main" id="{50D0B394-E9E0-4809-93E4-5A3C49B30D0C}"/>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46897" y="3852316"/>
                <a:ext cx="314261" cy="314261"/>
              </a:xfrm>
              <a:prstGeom prst="rect">
                <a:avLst/>
              </a:prstGeom>
            </p:spPr>
          </p:pic>
          <p:pic>
            <p:nvPicPr>
              <p:cNvPr id="67" name="Graphic 66" descr="Sheep outline">
                <a:extLst>
                  <a:ext uri="{FF2B5EF4-FFF2-40B4-BE49-F238E27FC236}">
                    <a16:creationId xmlns:a16="http://schemas.microsoft.com/office/drawing/2014/main" id="{01C048B4-2A43-4F61-82CD-1C68BB08C703}"/>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43944" y="4224951"/>
                <a:ext cx="314261" cy="314261"/>
              </a:xfrm>
              <a:prstGeom prst="rect">
                <a:avLst/>
              </a:prstGeom>
            </p:spPr>
          </p:pic>
          <p:pic>
            <p:nvPicPr>
              <p:cNvPr id="68" name="Graphic 67" descr="Sheep outline">
                <a:extLst>
                  <a:ext uri="{FF2B5EF4-FFF2-40B4-BE49-F238E27FC236}">
                    <a16:creationId xmlns:a16="http://schemas.microsoft.com/office/drawing/2014/main" id="{D9DBBA60-E310-446A-A17A-10BD6438587B}"/>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43944" y="4597586"/>
                <a:ext cx="314261" cy="314261"/>
              </a:xfrm>
              <a:prstGeom prst="rect">
                <a:avLst/>
              </a:prstGeom>
            </p:spPr>
          </p:pic>
          <p:pic>
            <p:nvPicPr>
              <p:cNvPr id="69" name="Graphic 68" descr="Wolf outline">
                <a:extLst>
                  <a:ext uri="{FF2B5EF4-FFF2-40B4-BE49-F238E27FC236}">
                    <a16:creationId xmlns:a16="http://schemas.microsoft.com/office/drawing/2014/main" id="{F1AE4D2F-0365-42FC-8B45-C245AF007BF3}"/>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46897" y="4970221"/>
                <a:ext cx="314261" cy="314261"/>
              </a:xfrm>
              <a:prstGeom prst="rect">
                <a:avLst/>
              </a:prstGeom>
            </p:spPr>
          </p:pic>
          <p:pic>
            <p:nvPicPr>
              <p:cNvPr id="70" name="Graphic 69" descr="Sheep outline">
                <a:extLst>
                  <a:ext uri="{FF2B5EF4-FFF2-40B4-BE49-F238E27FC236}">
                    <a16:creationId xmlns:a16="http://schemas.microsoft.com/office/drawing/2014/main" id="{AFD68C19-B10A-46B4-92A0-E95983EEC4AA}"/>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43944" y="5342856"/>
                <a:ext cx="314261" cy="314261"/>
              </a:xfrm>
              <a:prstGeom prst="rect">
                <a:avLst/>
              </a:prstGeom>
            </p:spPr>
          </p:pic>
          <p:pic>
            <p:nvPicPr>
              <p:cNvPr id="71" name="Graphic 70" descr="Sheep outline">
                <a:extLst>
                  <a:ext uri="{FF2B5EF4-FFF2-40B4-BE49-F238E27FC236}">
                    <a16:creationId xmlns:a16="http://schemas.microsoft.com/office/drawing/2014/main" id="{2D006F81-FC28-4E38-9DBD-7F91A17BC4F1}"/>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43944" y="5715491"/>
                <a:ext cx="314261" cy="314261"/>
              </a:xfrm>
              <a:prstGeom prst="rect">
                <a:avLst/>
              </a:prstGeom>
            </p:spPr>
          </p:pic>
        </p:grpSp>
        <p:grpSp>
          <p:nvGrpSpPr>
            <p:cNvPr id="4" name="Group 3">
              <a:extLst>
                <a:ext uri="{FF2B5EF4-FFF2-40B4-BE49-F238E27FC236}">
                  <a16:creationId xmlns:a16="http://schemas.microsoft.com/office/drawing/2014/main" id="{B7CF932E-C3E2-4020-8AFD-F391BA3853FA}"/>
                </a:ext>
              </a:extLst>
            </p:cNvPr>
            <p:cNvGrpSpPr/>
            <p:nvPr/>
          </p:nvGrpSpPr>
          <p:grpSpPr>
            <a:xfrm>
              <a:off x="8305780" y="1616506"/>
              <a:ext cx="317214" cy="4785880"/>
              <a:chOff x="8305780" y="1616506"/>
              <a:chExt cx="317214" cy="4785880"/>
            </a:xfrm>
          </p:grpSpPr>
          <p:pic>
            <p:nvPicPr>
              <p:cNvPr id="27" name="Graphic 26" descr="Wolf outline">
                <a:extLst>
                  <a:ext uri="{FF2B5EF4-FFF2-40B4-BE49-F238E27FC236}">
                    <a16:creationId xmlns:a16="http://schemas.microsoft.com/office/drawing/2014/main" id="{03B87698-E828-4D7F-964E-95EC9B460F53}"/>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305780" y="1616506"/>
                <a:ext cx="314261" cy="314261"/>
              </a:xfrm>
              <a:prstGeom prst="rect">
                <a:avLst/>
              </a:prstGeom>
            </p:spPr>
          </p:pic>
          <p:pic>
            <p:nvPicPr>
              <p:cNvPr id="49" name="Graphic 48" descr="Wolf outline">
                <a:extLst>
                  <a:ext uri="{FF2B5EF4-FFF2-40B4-BE49-F238E27FC236}">
                    <a16:creationId xmlns:a16="http://schemas.microsoft.com/office/drawing/2014/main" id="{26615E40-987E-40C7-83F3-D5C59CE77427}"/>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305780" y="6088125"/>
                <a:ext cx="314261" cy="314261"/>
              </a:xfrm>
              <a:prstGeom prst="rect">
                <a:avLst/>
              </a:prstGeom>
            </p:spPr>
          </p:pic>
          <p:pic>
            <p:nvPicPr>
              <p:cNvPr id="72" name="Graphic 71" descr="Sheep outline">
                <a:extLst>
                  <a:ext uri="{FF2B5EF4-FFF2-40B4-BE49-F238E27FC236}">
                    <a16:creationId xmlns:a16="http://schemas.microsoft.com/office/drawing/2014/main" id="{9D164878-784F-4205-97CB-3D6E70AC66FB}"/>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305780" y="1989141"/>
                <a:ext cx="314261" cy="314261"/>
              </a:xfrm>
              <a:prstGeom prst="rect">
                <a:avLst/>
              </a:prstGeom>
            </p:spPr>
          </p:pic>
          <p:pic>
            <p:nvPicPr>
              <p:cNvPr id="73" name="Graphic 72" descr="Sheep outline">
                <a:extLst>
                  <a:ext uri="{FF2B5EF4-FFF2-40B4-BE49-F238E27FC236}">
                    <a16:creationId xmlns:a16="http://schemas.microsoft.com/office/drawing/2014/main" id="{3687D663-B665-42C5-BB52-52E4962E0F15}"/>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305780" y="2361776"/>
                <a:ext cx="314261" cy="314261"/>
              </a:xfrm>
              <a:prstGeom prst="rect">
                <a:avLst/>
              </a:prstGeom>
            </p:spPr>
          </p:pic>
          <p:pic>
            <p:nvPicPr>
              <p:cNvPr id="74" name="Graphic 73" descr="Wolf outline">
                <a:extLst>
                  <a:ext uri="{FF2B5EF4-FFF2-40B4-BE49-F238E27FC236}">
                    <a16:creationId xmlns:a16="http://schemas.microsoft.com/office/drawing/2014/main" id="{22F81EEB-40C5-484B-929A-3E346C517AA3}"/>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308733" y="2734411"/>
                <a:ext cx="314261" cy="314261"/>
              </a:xfrm>
              <a:prstGeom prst="rect">
                <a:avLst/>
              </a:prstGeom>
            </p:spPr>
          </p:pic>
          <p:pic>
            <p:nvPicPr>
              <p:cNvPr id="75" name="Graphic 74" descr="Sheep outline">
                <a:extLst>
                  <a:ext uri="{FF2B5EF4-FFF2-40B4-BE49-F238E27FC236}">
                    <a16:creationId xmlns:a16="http://schemas.microsoft.com/office/drawing/2014/main" id="{1F60553A-9428-4663-94F6-14C54F3E84DA}"/>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305780" y="3107046"/>
                <a:ext cx="314261" cy="314261"/>
              </a:xfrm>
              <a:prstGeom prst="rect">
                <a:avLst/>
              </a:prstGeom>
            </p:spPr>
          </p:pic>
          <p:pic>
            <p:nvPicPr>
              <p:cNvPr id="76" name="Graphic 75" descr="Sheep outline">
                <a:extLst>
                  <a:ext uri="{FF2B5EF4-FFF2-40B4-BE49-F238E27FC236}">
                    <a16:creationId xmlns:a16="http://schemas.microsoft.com/office/drawing/2014/main" id="{D7C22176-0AB2-4C10-94E1-B821D6A59B59}"/>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305780" y="3479681"/>
                <a:ext cx="314261" cy="314261"/>
              </a:xfrm>
              <a:prstGeom prst="rect">
                <a:avLst/>
              </a:prstGeom>
            </p:spPr>
          </p:pic>
          <p:pic>
            <p:nvPicPr>
              <p:cNvPr id="77" name="Graphic 76" descr="Wolf outline">
                <a:extLst>
                  <a:ext uri="{FF2B5EF4-FFF2-40B4-BE49-F238E27FC236}">
                    <a16:creationId xmlns:a16="http://schemas.microsoft.com/office/drawing/2014/main" id="{39759834-1241-4FB0-98FC-4F16EB379311}"/>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308733" y="3852316"/>
                <a:ext cx="314261" cy="314261"/>
              </a:xfrm>
              <a:prstGeom prst="rect">
                <a:avLst/>
              </a:prstGeom>
            </p:spPr>
          </p:pic>
          <p:pic>
            <p:nvPicPr>
              <p:cNvPr id="78" name="Graphic 77" descr="Sheep outline">
                <a:extLst>
                  <a:ext uri="{FF2B5EF4-FFF2-40B4-BE49-F238E27FC236}">
                    <a16:creationId xmlns:a16="http://schemas.microsoft.com/office/drawing/2014/main" id="{F2EE2B9D-652A-4372-955F-8B8DA33F222B}"/>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305780" y="4224951"/>
                <a:ext cx="314261" cy="314261"/>
              </a:xfrm>
              <a:prstGeom prst="rect">
                <a:avLst/>
              </a:prstGeom>
            </p:spPr>
          </p:pic>
          <p:pic>
            <p:nvPicPr>
              <p:cNvPr id="79" name="Graphic 78" descr="Sheep outline">
                <a:extLst>
                  <a:ext uri="{FF2B5EF4-FFF2-40B4-BE49-F238E27FC236}">
                    <a16:creationId xmlns:a16="http://schemas.microsoft.com/office/drawing/2014/main" id="{A3218BDE-C904-4DBD-8A0E-0ED325D477C6}"/>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305780" y="4597586"/>
                <a:ext cx="314261" cy="314261"/>
              </a:xfrm>
              <a:prstGeom prst="rect">
                <a:avLst/>
              </a:prstGeom>
            </p:spPr>
          </p:pic>
          <p:pic>
            <p:nvPicPr>
              <p:cNvPr id="80" name="Graphic 79" descr="Wolf outline">
                <a:extLst>
                  <a:ext uri="{FF2B5EF4-FFF2-40B4-BE49-F238E27FC236}">
                    <a16:creationId xmlns:a16="http://schemas.microsoft.com/office/drawing/2014/main" id="{85B512C1-CE74-42AB-88BD-74EEE5A73ADF}"/>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308733" y="4970221"/>
                <a:ext cx="314261" cy="314261"/>
              </a:xfrm>
              <a:prstGeom prst="rect">
                <a:avLst/>
              </a:prstGeom>
            </p:spPr>
          </p:pic>
          <p:pic>
            <p:nvPicPr>
              <p:cNvPr id="81" name="Graphic 80" descr="Sheep outline">
                <a:extLst>
                  <a:ext uri="{FF2B5EF4-FFF2-40B4-BE49-F238E27FC236}">
                    <a16:creationId xmlns:a16="http://schemas.microsoft.com/office/drawing/2014/main" id="{98D0836D-B97A-463E-AF33-3D2619D4C94E}"/>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305780" y="5342856"/>
                <a:ext cx="314261" cy="314261"/>
              </a:xfrm>
              <a:prstGeom prst="rect">
                <a:avLst/>
              </a:prstGeom>
            </p:spPr>
          </p:pic>
          <p:pic>
            <p:nvPicPr>
              <p:cNvPr id="82" name="Graphic 81" descr="Sheep outline">
                <a:extLst>
                  <a:ext uri="{FF2B5EF4-FFF2-40B4-BE49-F238E27FC236}">
                    <a16:creationId xmlns:a16="http://schemas.microsoft.com/office/drawing/2014/main" id="{BB8674A2-5557-4BDB-A50B-38B0BBA11742}"/>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305780" y="5715491"/>
                <a:ext cx="314261" cy="314261"/>
              </a:xfrm>
              <a:prstGeom prst="rect">
                <a:avLst/>
              </a:prstGeom>
            </p:spPr>
          </p:pic>
        </p:grpSp>
      </p:grpSp>
    </p:spTree>
    <p:extLst>
      <p:ext uri="{BB962C8B-B14F-4D97-AF65-F5344CB8AC3E}">
        <p14:creationId xmlns:p14="http://schemas.microsoft.com/office/powerpoint/2010/main" val="2475146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9F3CB-700F-8139-2337-D67730C7A319}"/>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70F7528E-6113-7892-0C21-F0832B29C4FE}"/>
              </a:ext>
            </a:extLst>
          </p:cNvPr>
          <p:cNvSpPr>
            <a:spLocks noGrp="1"/>
          </p:cNvSpPr>
          <p:nvPr>
            <p:ph type="ctrTitle"/>
          </p:nvPr>
        </p:nvSpPr>
        <p:spPr>
          <a:xfrm>
            <a:off x="0" y="-1"/>
            <a:ext cx="9144000" cy="1943101"/>
          </a:xfrm>
        </p:spPr>
        <p:txBody>
          <a:bodyPr/>
          <a:lstStyle/>
          <a:p>
            <a:pPr eaLnBrk="1" hangingPunct="1"/>
            <a:r>
              <a:rPr lang="en-US" sz="4800" b="0" dirty="0">
                <a:solidFill>
                  <a:srgbClr val="FFB74E"/>
                </a:solidFill>
                <a:latin typeface="Gill Sans" charset="0"/>
                <a:ea typeface="Gill Sans" charset="0"/>
                <a:cs typeface="Gill Sans" charset="0"/>
              </a:rPr>
              <a:t>Calibration</a:t>
            </a:r>
            <a:endParaRPr lang="en-US" sz="2800" b="0" dirty="0">
              <a:solidFill>
                <a:schemeClr val="bg1"/>
              </a:solidFill>
              <a:latin typeface="Gill Sans" charset="0"/>
              <a:ea typeface="Gill Sans" charset="0"/>
              <a:cs typeface="Gill Sans" charset="0"/>
            </a:endParaRPr>
          </a:p>
        </p:txBody>
      </p:sp>
    </p:spTree>
    <p:extLst>
      <p:ext uri="{BB962C8B-B14F-4D97-AF65-F5344CB8AC3E}">
        <p14:creationId xmlns:p14="http://schemas.microsoft.com/office/powerpoint/2010/main" val="38064430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0" y="0"/>
            <a:ext cx="9144000" cy="1590676"/>
          </a:xfrm>
        </p:spPr>
        <p:txBody>
          <a:bodyPr/>
          <a:lstStyle/>
          <a:p>
            <a:pPr eaLnBrk="1" hangingPunct="1"/>
            <a:r>
              <a:rPr lang="en-US" sz="4800" b="0" dirty="0">
                <a:solidFill>
                  <a:srgbClr val="FFB74E"/>
                </a:solidFill>
                <a:latin typeface="Gill Sans" charset="0"/>
                <a:ea typeface="Gill Sans" charset="0"/>
                <a:cs typeface="Gill Sans" charset="0"/>
              </a:rPr>
              <a:t>Qualitative Calibration</a:t>
            </a:r>
            <a:endParaRPr lang="en-US" sz="2800" b="0" dirty="0">
              <a:solidFill>
                <a:srgbClr val="FFB74E"/>
              </a:solidFill>
              <a:latin typeface="Gill Sans" charset="0"/>
              <a:ea typeface="Gill Sans" charset="0"/>
              <a:cs typeface="Gill Sans" charset="0"/>
            </a:endParaRPr>
          </a:p>
        </p:txBody>
      </p:sp>
      <p:sp>
        <p:nvSpPr>
          <p:cNvPr id="5" name="Rectangle 4"/>
          <p:cNvSpPr/>
          <p:nvPr/>
        </p:nvSpPr>
        <p:spPr>
          <a:xfrm>
            <a:off x="234951" y="1563277"/>
            <a:ext cx="8647718" cy="646331"/>
          </a:xfrm>
          <a:prstGeom prst="rect">
            <a:avLst/>
          </a:prstGeom>
        </p:spPr>
        <p:txBody>
          <a:bodyPr wrap="square">
            <a:spAutoFit/>
          </a:bodyPr>
          <a:lstStyle/>
          <a:p>
            <a:pPr algn="ctr"/>
            <a:r>
              <a:rPr lang="en-GB" dirty="0">
                <a:solidFill>
                  <a:schemeClr val="accent6">
                    <a:lumMod val="20000"/>
                    <a:lumOff val="80000"/>
                  </a:schemeClr>
                </a:solidFill>
                <a:latin typeface="Gill Sans" charset="0"/>
                <a:ea typeface="Gill Sans" charset="0"/>
                <a:cs typeface="Gill Sans" charset="0"/>
              </a:rPr>
              <a:t>Qualitative calibration involves simple ‘</a:t>
            </a:r>
            <a:r>
              <a:rPr lang="en-GB" dirty="0">
                <a:solidFill>
                  <a:srgbClr val="FFB74E"/>
                </a:solidFill>
                <a:latin typeface="Gill Sans" charset="0"/>
                <a:ea typeface="Gill Sans" charset="0"/>
                <a:cs typeface="Gill Sans" charset="0"/>
              </a:rPr>
              <a:t>sense checking</a:t>
            </a:r>
            <a:r>
              <a:rPr lang="en-GB" dirty="0">
                <a:solidFill>
                  <a:schemeClr val="accent6">
                    <a:lumMod val="20000"/>
                    <a:lumOff val="80000"/>
                  </a:schemeClr>
                </a:solidFill>
                <a:latin typeface="Gill Sans" charset="0"/>
                <a:ea typeface="Gill Sans" charset="0"/>
                <a:cs typeface="Gill Sans" charset="0"/>
              </a:rPr>
              <a:t>’</a:t>
            </a:r>
          </a:p>
          <a:p>
            <a:pPr algn="ctr"/>
            <a:r>
              <a:rPr lang="en-GB" dirty="0">
                <a:solidFill>
                  <a:schemeClr val="accent6">
                    <a:lumMod val="20000"/>
                    <a:lumOff val="80000"/>
                  </a:schemeClr>
                </a:solidFill>
                <a:latin typeface="Gill Sans" charset="0"/>
                <a:ea typeface="Gill Sans" charset="0"/>
                <a:cs typeface="Gill Sans" charset="0"/>
              </a:rPr>
              <a:t>and making broad adjustments based on what you find.</a:t>
            </a:r>
          </a:p>
        </p:txBody>
      </p:sp>
      <p:sp>
        <p:nvSpPr>
          <p:cNvPr id="2" name="Rettangolo 1"/>
          <p:cNvSpPr/>
          <p:nvPr/>
        </p:nvSpPr>
        <p:spPr>
          <a:xfrm>
            <a:off x="176386" y="6021041"/>
            <a:ext cx="8706283" cy="523220"/>
          </a:xfrm>
          <a:prstGeom prst="rect">
            <a:avLst/>
          </a:prstGeom>
        </p:spPr>
        <p:txBody>
          <a:bodyPr wrap="square">
            <a:spAutoFit/>
          </a:bodyPr>
          <a:lstStyle/>
          <a:p>
            <a:pPr algn="ctr"/>
            <a:r>
              <a:rPr lang="en-GB" sz="2800" u="sng" dirty="0">
                <a:solidFill>
                  <a:schemeClr val="accent6">
                    <a:lumMod val="20000"/>
                    <a:lumOff val="80000"/>
                  </a:schemeClr>
                </a:solidFill>
                <a:latin typeface="Gill Sans" charset="0"/>
                <a:ea typeface="Gill Sans" charset="0"/>
                <a:cs typeface="Gill Sans" charset="0"/>
              </a:rPr>
              <a:t>Don’t try this if you don’t know what you’re looking for!</a:t>
            </a:r>
          </a:p>
        </p:txBody>
      </p:sp>
      <p:sp>
        <p:nvSpPr>
          <p:cNvPr id="136" name="TextBox 135">
            <a:extLst>
              <a:ext uri="{FF2B5EF4-FFF2-40B4-BE49-F238E27FC236}">
                <a16:creationId xmlns:a16="http://schemas.microsoft.com/office/drawing/2014/main" id="{228876B5-D153-4466-8A48-B63ED6108F37}"/>
              </a:ext>
            </a:extLst>
          </p:cNvPr>
          <p:cNvSpPr txBox="1"/>
          <p:nvPr/>
        </p:nvSpPr>
        <p:spPr>
          <a:xfrm>
            <a:off x="430122" y="5148133"/>
            <a:ext cx="8198809" cy="646331"/>
          </a:xfrm>
          <a:prstGeom prst="rect">
            <a:avLst/>
          </a:prstGeom>
          <a:noFill/>
        </p:spPr>
        <p:txBody>
          <a:bodyPr wrap="square">
            <a:spAutoFit/>
          </a:bodyPr>
          <a:lstStyle/>
          <a:p>
            <a:pPr algn="ctr"/>
            <a:r>
              <a:rPr lang="en-GB" dirty="0">
                <a:solidFill>
                  <a:schemeClr val="accent6">
                    <a:lumMod val="20000"/>
                    <a:lumOff val="80000"/>
                  </a:schemeClr>
                </a:solidFill>
                <a:latin typeface="Gill Sans" charset="0"/>
                <a:ea typeface="Gill Sans" charset="0"/>
                <a:cs typeface="Gill Sans" charset="0"/>
              </a:rPr>
              <a:t>This does require that you do have some </a:t>
            </a:r>
            <a:r>
              <a:rPr lang="en-GB" dirty="0">
                <a:solidFill>
                  <a:srgbClr val="FFB74E"/>
                </a:solidFill>
                <a:latin typeface="Gill Sans" charset="0"/>
                <a:ea typeface="Gill Sans" charset="0"/>
                <a:cs typeface="Gill Sans" charset="0"/>
              </a:rPr>
              <a:t>knowledge</a:t>
            </a:r>
            <a:r>
              <a:rPr lang="en-GB" dirty="0">
                <a:solidFill>
                  <a:schemeClr val="accent6">
                    <a:lumMod val="20000"/>
                    <a:lumOff val="80000"/>
                  </a:schemeClr>
                </a:solidFill>
                <a:latin typeface="Gill Sans" charset="0"/>
                <a:ea typeface="Gill Sans" charset="0"/>
                <a:cs typeface="Gill Sans" charset="0"/>
              </a:rPr>
              <a:t> and</a:t>
            </a:r>
          </a:p>
          <a:p>
            <a:pPr algn="ctr"/>
            <a:r>
              <a:rPr lang="en-GB" dirty="0">
                <a:solidFill>
                  <a:srgbClr val="FFB74E"/>
                </a:solidFill>
                <a:latin typeface="Gill Sans" charset="0"/>
                <a:ea typeface="Gill Sans" charset="0"/>
                <a:cs typeface="Gill Sans" charset="0"/>
              </a:rPr>
              <a:t>expectation</a:t>
            </a:r>
            <a:r>
              <a:rPr lang="en-GB" dirty="0">
                <a:solidFill>
                  <a:schemeClr val="accent6">
                    <a:lumMod val="20000"/>
                    <a:lumOff val="80000"/>
                  </a:schemeClr>
                </a:solidFill>
                <a:latin typeface="Gill Sans" charset="0"/>
                <a:ea typeface="Gill Sans" charset="0"/>
                <a:cs typeface="Gill Sans" charset="0"/>
              </a:rPr>
              <a:t> of the behaviours you’re expecting to observe.</a:t>
            </a:r>
          </a:p>
        </p:txBody>
      </p:sp>
      <p:grpSp>
        <p:nvGrpSpPr>
          <p:cNvPr id="149" name="Group 148">
            <a:extLst>
              <a:ext uri="{FF2B5EF4-FFF2-40B4-BE49-F238E27FC236}">
                <a16:creationId xmlns:a16="http://schemas.microsoft.com/office/drawing/2014/main" id="{BD55CD81-B9E6-4747-9DFF-62BA30A40418}"/>
              </a:ext>
            </a:extLst>
          </p:cNvPr>
          <p:cNvGrpSpPr/>
          <p:nvPr/>
        </p:nvGrpSpPr>
        <p:grpSpPr>
          <a:xfrm>
            <a:off x="31715" y="2516141"/>
            <a:ext cx="9110524" cy="2133327"/>
            <a:chOff x="31715" y="2422455"/>
            <a:chExt cx="9110524" cy="2133327"/>
          </a:xfrm>
        </p:grpSpPr>
        <p:sp>
          <p:nvSpPr>
            <p:cNvPr id="139" name="TextBox 138">
              <a:extLst>
                <a:ext uri="{FF2B5EF4-FFF2-40B4-BE49-F238E27FC236}">
                  <a16:creationId xmlns:a16="http://schemas.microsoft.com/office/drawing/2014/main" id="{6B3C55AE-C771-4935-95D5-89D4F56694A7}"/>
                </a:ext>
              </a:extLst>
            </p:cNvPr>
            <p:cNvSpPr txBox="1"/>
            <p:nvPr/>
          </p:nvSpPr>
          <p:spPr>
            <a:xfrm>
              <a:off x="2121604" y="2472628"/>
              <a:ext cx="3328115" cy="2031325"/>
            </a:xfrm>
            <a:prstGeom prst="rect">
              <a:avLst/>
            </a:prstGeom>
            <a:noFill/>
          </p:spPr>
          <p:txBody>
            <a:bodyPr wrap="square">
              <a:spAutoFit/>
            </a:bodyPr>
            <a:lstStyle/>
            <a:p>
              <a:pPr algn="ctr"/>
              <a:r>
                <a:rPr lang="en-GB" dirty="0">
                  <a:solidFill>
                    <a:schemeClr val="accent6">
                      <a:lumMod val="20000"/>
                      <a:lumOff val="80000"/>
                    </a:schemeClr>
                  </a:solidFill>
                  <a:latin typeface="Gill Sans" charset="0"/>
                  <a:ea typeface="Gill Sans" charset="0"/>
                  <a:cs typeface="Gill Sans" charset="0"/>
                </a:rPr>
                <a:t>By observing the behaviour of your agents and the model outputs, you should be able to tell if your model matches your </a:t>
              </a:r>
              <a:r>
                <a:rPr lang="en-GB" dirty="0">
                  <a:solidFill>
                    <a:srgbClr val="FFB74E"/>
                  </a:solidFill>
                  <a:latin typeface="Gill Sans" charset="0"/>
                  <a:ea typeface="Gill Sans" charset="0"/>
                  <a:cs typeface="Gill Sans" charset="0"/>
                </a:rPr>
                <a:t>expectations</a:t>
              </a:r>
              <a:r>
                <a:rPr lang="en-GB" dirty="0">
                  <a:solidFill>
                    <a:schemeClr val="accent6">
                      <a:lumMod val="20000"/>
                      <a:lumOff val="80000"/>
                    </a:schemeClr>
                  </a:solidFill>
                  <a:latin typeface="Gill Sans" charset="0"/>
                  <a:ea typeface="Gill Sans" charset="0"/>
                  <a:cs typeface="Gill Sans" charset="0"/>
                </a:rPr>
                <a:t> and </a:t>
              </a:r>
              <a:r>
                <a:rPr lang="en-GB" dirty="0">
                  <a:solidFill>
                    <a:srgbClr val="FFB74E"/>
                  </a:solidFill>
                  <a:latin typeface="Gill Sans" charset="0"/>
                  <a:ea typeface="Gill Sans" charset="0"/>
                  <a:cs typeface="Gill Sans" charset="0"/>
                </a:rPr>
                <a:t>define sensible parameter ranges </a:t>
              </a:r>
              <a:r>
                <a:rPr lang="en-GB" dirty="0">
                  <a:solidFill>
                    <a:schemeClr val="accent6">
                      <a:lumMod val="20000"/>
                      <a:lumOff val="80000"/>
                    </a:schemeClr>
                  </a:solidFill>
                  <a:latin typeface="Gill Sans" charset="0"/>
                  <a:ea typeface="Gill Sans" charset="0"/>
                  <a:cs typeface="Gill Sans" charset="0"/>
                </a:rPr>
                <a:t>on which to calibrate your model later.</a:t>
              </a:r>
            </a:p>
          </p:txBody>
        </p:sp>
        <p:grpSp>
          <p:nvGrpSpPr>
            <p:cNvPr id="147" name="Group 146">
              <a:extLst>
                <a:ext uri="{FF2B5EF4-FFF2-40B4-BE49-F238E27FC236}">
                  <a16:creationId xmlns:a16="http://schemas.microsoft.com/office/drawing/2014/main" id="{8F6CA434-01B3-4739-8D0F-F211C4212211}"/>
                </a:ext>
              </a:extLst>
            </p:cNvPr>
            <p:cNvGrpSpPr/>
            <p:nvPr/>
          </p:nvGrpSpPr>
          <p:grpSpPr>
            <a:xfrm>
              <a:off x="31715" y="2498290"/>
              <a:ext cx="2103699" cy="1980000"/>
              <a:chOff x="31715" y="2498290"/>
              <a:chExt cx="2103699" cy="1980000"/>
            </a:xfrm>
          </p:grpSpPr>
          <p:grpSp>
            <p:nvGrpSpPr>
              <p:cNvPr id="53" name="Group 52">
                <a:extLst>
                  <a:ext uri="{FF2B5EF4-FFF2-40B4-BE49-F238E27FC236}">
                    <a16:creationId xmlns:a16="http://schemas.microsoft.com/office/drawing/2014/main" id="{1F3FD226-8AA6-4B72-ACFF-DF0E9848D2D6}"/>
                  </a:ext>
                </a:extLst>
              </p:cNvPr>
              <p:cNvGrpSpPr/>
              <p:nvPr/>
            </p:nvGrpSpPr>
            <p:grpSpPr>
              <a:xfrm>
                <a:off x="31715" y="2498290"/>
                <a:ext cx="2103699" cy="1980000"/>
                <a:chOff x="-2910633" y="3394273"/>
                <a:chExt cx="2454577" cy="2250784"/>
              </a:xfrm>
            </p:grpSpPr>
            <p:grpSp>
              <p:nvGrpSpPr>
                <p:cNvPr id="13" name="Graphic 10" descr="Whiteboard and laptop on table">
                  <a:extLst>
                    <a:ext uri="{FF2B5EF4-FFF2-40B4-BE49-F238E27FC236}">
                      <a16:creationId xmlns:a16="http://schemas.microsoft.com/office/drawing/2014/main" id="{C5D24B80-46D9-4385-BA81-DBCFB67468DC}"/>
                    </a:ext>
                  </a:extLst>
                </p:cNvPr>
                <p:cNvGrpSpPr/>
                <p:nvPr/>
              </p:nvGrpSpPr>
              <p:grpSpPr>
                <a:xfrm>
                  <a:off x="-2910633" y="3505126"/>
                  <a:ext cx="2454577" cy="2139931"/>
                  <a:chOff x="-4162818" y="2656461"/>
                  <a:chExt cx="2454577" cy="2139931"/>
                </a:xfrm>
              </p:grpSpPr>
              <p:sp>
                <p:nvSpPr>
                  <p:cNvPr id="14" name="Freeform: Shape 13">
                    <a:extLst>
                      <a:ext uri="{FF2B5EF4-FFF2-40B4-BE49-F238E27FC236}">
                        <a16:creationId xmlns:a16="http://schemas.microsoft.com/office/drawing/2014/main" id="{42F08BB0-E0B1-4F18-AFE9-9C694D46ED19}"/>
                      </a:ext>
                    </a:extLst>
                  </p:cNvPr>
                  <p:cNvSpPr/>
                  <p:nvPr/>
                </p:nvSpPr>
                <p:spPr>
                  <a:xfrm>
                    <a:off x="-3848157" y="2669277"/>
                    <a:ext cx="1873677" cy="401500"/>
                  </a:xfrm>
                  <a:custGeom>
                    <a:avLst/>
                    <a:gdLst>
                      <a:gd name="connsiteX0" fmla="*/ 0 w 1873677"/>
                      <a:gd name="connsiteY0" fmla="*/ 0 h 401500"/>
                      <a:gd name="connsiteX1" fmla="*/ 1873677 w 1873677"/>
                      <a:gd name="connsiteY1" fmla="*/ 0 h 401500"/>
                      <a:gd name="connsiteX2" fmla="*/ 1873677 w 1873677"/>
                      <a:gd name="connsiteY2" fmla="*/ 401500 h 401500"/>
                      <a:gd name="connsiteX3" fmla="*/ 0 w 1873677"/>
                      <a:gd name="connsiteY3" fmla="*/ 401500 h 401500"/>
                    </a:gdLst>
                    <a:ahLst/>
                    <a:cxnLst>
                      <a:cxn ang="0">
                        <a:pos x="connsiteX0" y="connsiteY0"/>
                      </a:cxn>
                      <a:cxn ang="0">
                        <a:pos x="connsiteX1" y="connsiteY1"/>
                      </a:cxn>
                      <a:cxn ang="0">
                        <a:pos x="connsiteX2" y="connsiteY2"/>
                      </a:cxn>
                      <a:cxn ang="0">
                        <a:pos x="connsiteX3" y="connsiteY3"/>
                      </a:cxn>
                    </a:cxnLst>
                    <a:rect l="l" t="t" r="r" b="b"/>
                    <a:pathLst>
                      <a:path w="1873677" h="401500">
                        <a:moveTo>
                          <a:pt x="0" y="0"/>
                        </a:moveTo>
                        <a:lnTo>
                          <a:pt x="1873677" y="0"/>
                        </a:lnTo>
                        <a:lnTo>
                          <a:pt x="1873677" y="401500"/>
                        </a:lnTo>
                        <a:lnTo>
                          <a:pt x="0" y="401500"/>
                        </a:lnTo>
                        <a:close/>
                      </a:path>
                    </a:pathLst>
                  </a:custGeom>
                  <a:solidFill>
                    <a:srgbClr val="FDEADA"/>
                  </a:solidFill>
                  <a:ln w="7144"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555EEF7C-BE06-4F5D-B4DF-D009B2CDE41C}"/>
                      </a:ext>
                    </a:extLst>
                  </p:cNvPr>
                  <p:cNvSpPr/>
                  <p:nvPr/>
                </p:nvSpPr>
                <p:spPr>
                  <a:xfrm>
                    <a:off x="-4149995" y="3070777"/>
                    <a:ext cx="2428967" cy="395806"/>
                  </a:xfrm>
                  <a:custGeom>
                    <a:avLst/>
                    <a:gdLst>
                      <a:gd name="connsiteX0" fmla="*/ 2186902 w 2428967"/>
                      <a:gd name="connsiteY0" fmla="*/ 0 h 395806"/>
                      <a:gd name="connsiteX1" fmla="*/ 284750 w 2428967"/>
                      <a:gd name="connsiteY1" fmla="*/ 0 h 395806"/>
                      <a:gd name="connsiteX2" fmla="*/ 0 w 2428967"/>
                      <a:gd name="connsiteY2" fmla="*/ 303266 h 395806"/>
                      <a:gd name="connsiteX3" fmla="*/ 0 w 2428967"/>
                      <a:gd name="connsiteY3" fmla="*/ 395806 h 395806"/>
                      <a:gd name="connsiteX4" fmla="*/ 2428968 w 2428967"/>
                      <a:gd name="connsiteY4" fmla="*/ 395806 h 395806"/>
                      <a:gd name="connsiteX5" fmla="*/ 2428968 w 2428967"/>
                      <a:gd name="connsiteY5" fmla="*/ 303266 h 395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8967" h="395806">
                        <a:moveTo>
                          <a:pt x="2186902" y="0"/>
                        </a:moveTo>
                        <a:lnTo>
                          <a:pt x="284750" y="0"/>
                        </a:lnTo>
                        <a:lnTo>
                          <a:pt x="0" y="303266"/>
                        </a:lnTo>
                        <a:lnTo>
                          <a:pt x="0" y="395806"/>
                        </a:lnTo>
                        <a:lnTo>
                          <a:pt x="2428968" y="395806"/>
                        </a:lnTo>
                        <a:lnTo>
                          <a:pt x="2428968" y="303266"/>
                        </a:lnTo>
                        <a:close/>
                      </a:path>
                    </a:pathLst>
                  </a:custGeom>
                  <a:solidFill>
                    <a:srgbClr val="FDEADA"/>
                  </a:solidFill>
                  <a:ln w="7144"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19518ED0-5D23-438B-AB6A-6D4BFA7B1B6B}"/>
                      </a:ext>
                    </a:extLst>
                  </p:cNvPr>
                  <p:cNvSpPr/>
                  <p:nvPr/>
                </p:nvSpPr>
                <p:spPr>
                  <a:xfrm>
                    <a:off x="-4162818" y="2656461"/>
                    <a:ext cx="2454577" cy="2139931"/>
                  </a:xfrm>
                  <a:custGeom>
                    <a:avLst/>
                    <a:gdLst>
                      <a:gd name="connsiteX0" fmla="*/ 2454507 w 2454577"/>
                      <a:gd name="connsiteY0" fmla="*/ 716182 h 2139931"/>
                      <a:gd name="connsiteX1" fmla="*/ 2454435 w 2454577"/>
                      <a:gd name="connsiteY1" fmla="*/ 716004 h 2139931"/>
                      <a:gd name="connsiteX2" fmla="*/ 2454221 w 2454577"/>
                      <a:gd name="connsiteY2" fmla="*/ 714575 h 2139931"/>
                      <a:gd name="connsiteX3" fmla="*/ 2454078 w 2454577"/>
                      <a:gd name="connsiteY3" fmla="*/ 714225 h 2139931"/>
                      <a:gd name="connsiteX4" fmla="*/ 2453649 w 2454577"/>
                      <a:gd name="connsiteY4" fmla="*/ 712775 h 2139931"/>
                      <a:gd name="connsiteX5" fmla="*/ 2453578 w 2454577"/>
                      <a:gd name="connsiteY5" fmla="*/ 712689 h 2139931"/>
                      <a:gd name="connsiteX6" fmla="*/ 2452864 w 2454577"/>
                      <a:gd name="connsiteY6" fmla="*/ 711217 h 2139931"/>
                      <a:gd name="connsiteX7" fmla="*/ 2452721 w 2454577"/>
                      <a:gd name="connsiteY7" fmla="*/ 710925 h 2139931"/>
                      <a:gd name="connsiteX8" fmla="*/ 2451863 w 2454577"/>
                      <a:gd name="connsiteY8" fmla="*/ 709746 h 2139931"/>
                      <a:gd name="connsiteX9" fmla="*/ 2451792 w 2454577"/>
                      <a:gd name="connsiteY9" fmla="*/ 709589 h 2139931"/>
                      <a:gd name="connsiteX10" fmla="*/ 2209740 w 2454577"/>
                      <a:gd name="connsiteY10" fmla="*/ 406329 h 2139931"/>
                      <a:gd name="connsiteX11" fmla="*/ 2201146 w 2454577"/>
                      <a:gd name="connsiteY11" fmla="*/ 401586 h 2139931"/>
                      <a:gd name="connsiteX12" fmla="*/ 2201146 w 2454577"/>
                      <a:gd name="connsiteY12" fmla="*/ 12816 h 2139931"/>
                      <a:gd name="connsiteX13" fmla="*/ 2188330 w 2454577"/>
                      <a:gd name="connsiteY13" fmla="*/ 0 h 2139931"/>
                      <a:gd name="connsiteX14" fmla="*/ 314661 w 2454577"/>
                      <a:gd name="connsiteY14" fmla="*/ 0 h 2139931"/>
                      <a:gd name="connsiteX15" fmla="*/ 301845 w 2454577"/>
                      <a:gd name="connsiteY15" fmla="*/ 12816 h 2139931"/>
                      <a:gd name="connsiteX16" fmla="*/ 301845 w 2454577"/>
                      <a:gd name="connsiteY16" fmla="*/ 401507 h 2139931"/>
                      <a:gd name="connsiteX17" fmla="*/ 297573 w 2454577"/>
                      <a:gd name="connsiteY17" fmla="*/ 401507 h 2139931"/>
                      <a:gd name="connsiteX18" fmla="*/ 288229 w 2454577"/>
                      <a:gd name="connsiteY18" fmla="*/ 405551 h 2139931"/>
                      <a:gd name="connsiteX19" fmla="*/ 3479 w 2454577"/>
                      <a:gd name="connsiteY19" fmla="*/ 708810 h 2139931"/>
                      <a:gd name="connsiteX20" fmla="*/ 3336 w 2454577"/>
                      <a:gd name="connsiteY20" fmla="*/ 708989 h 2139931"/>
                      <a:gd name="connsiteX21" fmla="*/ 2393 w 2454577"/>
                      <a:gd name="connsiteY21" fmla="*/ 710153 h 2139931"/>
                      <a:gd name="connsiteX22" fmla="*/ 2257 w 2454577"/>
                      <a:gd name="connsiteY22" fmla="*/ 710332 h 2139931"/>
                      <a:gd name="connsiteX23" fmla="*/ 1414 w 2454577"/>
                      <a:gd name="connsiteY23" fmla="*/ 711768 h 2139931"/>
                      <a:gd name="connsiteX24" fmla="*/ 1264 w 2454577"/>
                      <a:gd name="connsiteY24" fmla="*/ 712075 h 2139931"/>
                      <a:gd name="connsiteX25" fmla="*/ 685 w 2454577"/>
                      <a:gd name="connsiteY25" fmla="*/ 713482 h 2139931"/>
                      <a:gd name="connsiteX26" fmla="*/ 628 w 2454577"/>
                      <a:gd name="connsiteY26" fmla="*/ 713639 h 2139931"/>
                      <a:gd name="connsiteX27" fmla="*/ 228 w 2454577"/>
                      <a:gd name="connsiteY27" fmla="*/ 715261 h 2139931"/>
                      <a:gd name="connsiteX28" fmla="*/ 171 w 2454577"/>
                      <a:gd name="connsiteY28" fmla="*/ 715611 h 2139931"/>
                      <a:gd name="connsiteX29" fmla="*/ 35 w 2454577"/>
                      <a:gd name="connsiteY29" fmla="*/ 716940 h 2139931"/>
                      <a:gd name="connsiteX30" fmla="*/ 14 w 2454577"/>
                      <a:gd name="connsiteY30" fmla="*/ 717354 h 2139931"/>
                      <a:gd name="connsiteX31" fmla="*/ 0 w 2454577"/>
                      <a:gd name="connsiteY31" fmla="*/ 717583 h 2139931"/>
                      <a:gd name="connsiteX32" fmla="*/ 0 w 2454577"/>
                      <a:gd name="connsiteY32" fmla="*/ 810130 h 2139931"/>
                      <a:gd name="connsiteX33" fmla="*/ 12815 w 2454577"/>
                      <a:gd name="connsiteY33" fmla="*/ 822946 h 2139931"/>
                      <a:gd name="connsiteX34" fmla="*/ 56950 w 2454577"/>
                      <a:gd name="connsiteY34" fmla="*/ 822946 h 2139931"/>
                      <a:gd name="connsiteX35" fmla="*/ 56950 w 2454577"/>
                      <a:gd name="connsiteY35" fmla="*/ 2139932 h 2139931"/>
                      <a:gd name="connsiteX36" fmla="*/ 172271 w 2454577"/>
                      <a:gd name="connsiteY36" fmla="*/ 2139932 h 2139931"/>
                      <a:gd name="connsiteX37" fmla="*/ 172271 w 2454577"/>
                      <a:gd name="connsiteY37" fmla="*/ 822939 h 2139931"/>
                      <a:gd name="connsiteX38" fmla="*/ 266833 w 2454577"/>
                      <a:gd name="connsiteY38" fmla="*/ 822939 h 2139931"/>
                      <a:gd name="connsiteX39" fmla="*/ 266833 w 2454577"/>
                      <a:gd name="connsiteY39" fmla="*/ 1839509 h 2139931"/>
                      <a:gd name="connsiteX40" fmla="*/ 361474 w 2454577"/>
                      <a:gd name="connsiteY40" fmla="*/ 1839509 h 2139931"/>
                      <a:gd name="connsiteX41" fmla="*/ 361474 w 2454577"/>
                      <a:gd name="connsiteY41" fmla="*/ 822939 h 2139931"/>
                      <a:gd name="connsiteX42" fmla="*/ 2093090 w 2454577"/>
                      <a:gd name="connsiteY42" fmla="*/ 822939 h 2139931"/>
                      <a:gd name="connsiteX43" fmla="*/ 2093090 w 2454577"/>
                      <a:gd name="connsiteY43" fmla="*/ 1839509 h 2139931"/>
                      <a:gd name="connsiteX44" fmla="*/ 2187730 w 2454577"/>
                      <a:gd name="connsiteY44" fmla="*/ 1839509 h 2139931"/>
                      <a:gd name="connsiteX45" fmla="*/ 2187730 w 2454577"/>
                      <a:gd name="connsiteY45" fmla="*/ 822939 h 2139931"/>
                      <a:gd name="connsiteX46" fmla="*/ 2282292 w 2454577"/>
                      <a:gd name="connsiteY46" fmla="*/ 822939 h 2139931"/>
                      <a:gd name="connsiteX47" fmla="*/ 2282292 w 2454577"/>
                      <a:gd name="connsiteY47" fmla="*/ 2139925 h 2139931"/>
                      <a:gd name="connsiteX48" fmla="*/ 2397643 w 2454577"/>
                      <a:gd name="connsiteY48" fmla="*/ 2139925 h 2139931"/>
                      <a:gd name="connsiteX49" fmla="*/ 2397643 w 2454577"/>
                      <a:gd name="connsiteY49" fmla="*/ 822939 h 2139931"/>
                      <a:gd name="connsiteX50" fmla="*/ 2441791 w 2454577"/>
                      <a:gd name="connsiteY50" fmla="*/ 822939 h 2139931"/>
                      <a:gd name="connsiteX51" fmla="*/ 2454578 w 2454577"/>
                      <a:gd name="connsiteY51" fmla="*/ 810123 h 2139931"/>
                      <a:gd name="connsiteX52" fmla="*/ 2454578 w 2454577"/>
                      <a:gd name="connsiteY52" fmla="*/ 717575 h 2139931"/>
                      <a:gd name="connsiteX53" fmla="*/ 2454507 w 2454577"/>
                      <a:gd name="connsiteY53" fmla="*/ 716182 h 2139931"/>
                      <a:gd name="connsiteX54" fmla="*/ 327469 w 2454577"/>
                      <a:gd name="connsiteY54" fmla="*/ 25632 h 2139931"/>
                      <a:gd name="connsiteX55" fmla="*/ 2175522 w 2454577"/>
                      <a:gd name="connsiteY55" fmla="*/ 25632 h 2139931"/>
                      <a:gd name="connsiteX56" fmla="*/ 2175522 w 2454577"/>
                      <a:gd name="connsiteY56" fmla="*/ 401507 h 2139931"/>
                      <a:gd name="connsiteX57" fmla="*/ 327469 w 2454577"/>
                      <a:gd name="connsiteY57" fmla="*/ 401507 h 2139931"/>
                      <a:gd name="connsiteX58" fmla="*/ 327469 w 2454577"/>
                      <a:gd name="connsiteY58" fmla="*/ 25632 h 2139931"/>
                      <a:gd name="connsiteX59" fmla="*/ 303116 w 2454577"/>
                      <a:gd name="connsiteY59" fmla="*/ 427132 h 2139931"/>
                      <a:gd name="connsiteX60" fmla="*/ 2193553 w 2454577"/>
                      <a:gd name="connsiteY60" fmla="*/ 427132 h 2139931"/>
                      <a:gd name="connsiteX61" fmla="*/ 2415144 w 2454577"/>
                      <a:gd name="connsiteY61" fmla="*/ 704767 h 2139931"/>
                      <a:gd name="connsiteX62" fmla="*/ 42426 w 2454577"/>
                      <a:gd name="connsiteY62" fmla="*/ 704767 h 2139931"/>
                      <a:gd name="connsiteX63" fmla="*/ 303116 w 2454577"/>
                      <a:gd name="connsiteY63" fmla="*/ 427132 h 2139931"/>
                      <a:gd name="connsiteX64" fmla="*/ 2428932 w 2454577"/>
                      <a:gd name="connsiteY64" fmla="*/ 797314 h 2139931"/>
                      <a:gd name="connsiteX65" fmla="*/ 25631 w 2454577"/>
                      <a:gd name="connsiteY65" fmla="*/ 797314 h 2139931"/>
                      <a:gd name="connsiteX66" fmla="*/ 25631 w 2454577"/>
                      <a:gd name="connsiteY66" fmla="*/ 730399 h 2139931"/>
                      <a:gd name="connsiteX67" fmla="*/ 2428932 w 2454577"/>
                      <a:gd name="connsiteY67" fmla="*/ 730399 h 2139931"/>
                      <a:gd name="connsiteX68" fmla="*/ 2428932 w 2454577"/>
                      <a:gd name="connsiteY68" fmla="*/ 797314 h 21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2454577" h="2139931">
                        <a:moveTo>
                          <a:pt x="2454507" y="716182"/>
                        </a:moveTo>
                        <a:cubicBezTo>
                          <a:pt x="2454507" y="716118"/>
                          <a:pt x="2454507" y="716061"/>
                          <a:pt x="2454435" y="716004"/>
                        </a:cubicBezTo>
                        <a:cubicBezTo>
                          <a:pt x="2454435" y="715518"/>
                          <a:pt x="2454292" y="715039"/>
                          <a:pt x="2454221" y="714575"/>
                        </a:cubicBezTo>
                        <a:cubicBezTo>
                          <a:pt x="2454149" y="714461"/>
                          <a:pt x="2454149" y="714339"/>
                          <a:pt x="2454078" y="714225"/>
                        </a:cubicBezTo>
                        <a:cubicBezTo>
                          <a:pt x="2454006" y="713732"/>
                          <a:pt x="2453792" y="713246"/>
                          <a:pt x="2453649" y="712775"/>
                        </a:cubicBezTo>
                        <a:cubicBezTo>
                          <a:pt x="2453649" y="712746"/>
                          <a:pt x="2453578" y="712718"/>
                          <a:pt x="2453578" y="712689"/>
                        </a:cubicBezTo>
                        <a:cubicBezTo>
                          <a:pt x="2453364" y="712182"/>
                          <a:pt x="2453149" y="711696"/>
                          <a:pt x="2452864" y="711217"/>
                        </a:cubicBezTo>
                        <a:cubicBezTo>
                          <a:pt x="2452792" y="711118"/>
                          <a:pt x="2452721" y="711017"/>
                          <a:pt x="2452721" y="710925"/>
                        </a:cubicBezTo>
                        <a:cubicBezTo>
                          <a:pt x="2452435" y="710517"/>
                          <a:pt x="2452149" y="710124"/>
                          <a:pt x="2451863" y="709746"/>
                        </a:cubicBezTo>
                        <a:cubicBezTo>
                          <a:pt x="2451863" y="709696"/>
                          <a:pt x="2451792" y="709639"/>
                          <a:pt x="2451792" y="709589"/>
                        </a:cubicBezTo>
                        <a:lnTo>
                          <a:pt x="2209740" y="406329"/>
                        </a:lnTo>
                        <a:cubicBezTo>
                          <a:pt x="2207605" y="403658"/>
                          <a:pt x="2204511" y="401965"/>
                          <a:pt x="2201146" y="401586"/>
                        </a:cubicBezTo>
                        <a:lnTo>
                          <a:pt x="2201146" y="12816"/>
                        </a:lnTo>
                        <a:cubicBezTo>
                          <a:pt x="2201146" y="5736"/>
                          <a:pt x="2195410" y="0"/>
                          <a:pt x="2188330" y="0"/>
                        </a:cubicBezTo>
                        <a:lnTo>
                          <a:pt x="314661" y="0"/>
                        </a:lnTo>
                        <a:cubicBezTo>
                          <a:pt x="307581" y="0"/>
                          <a:pt x="301845" y="5736"/>
                          <a:pt x="301845" y="12816"/>
                        </a:cubicBezTo>
                        <a:lnTo>
                          <a:pt x="301845" y="401507"/>
                        </a:lnTo>
                        <a:lnTo>
                          <a:pt x="297573" y="401507"/>
                        </a:lnTo>
                        <a:cubicBezTo>
                          <a:pt x="294037" y="401507"/>
                          <a:pt x="290650" y="402972"/>
                          <a:pt x="288229" y="405551"/>
                        </a:cubicBezTo>
                        <a:lnTo>
                          <a:pt x="3479" y="708810"/>
                        </a:lnTo>
                        <a:cubicBezTo>
                          <a:pt x="3429" y="708867"/>
                          <a:pt x="3386" y="708932"/>
                          <a:pt x="3336" y="708989"/>
                        </a:cubicBezTo>
                        <a:cubicBezTo>
                          <a:pt x="3000" y="709360"/>
                          <a:pt x="2686" y="709746"/>
                          <a:pt x="2393" y="710153"/>
                        </a:cubicBezTo>
                        <a:cubicBezTo>
                          <a:pt x="2350" y="710210"/>
                          <a:pt x="2300" y="710267"/>
                          <a:pt x="2257" y="710332"/>
                        </a:cubicBezTo>
                        <a:cubicBezTo>
                          <a:pt x="1943" y="710789"/>
                          <a:pt x="1664" y="711268"/>
                          <a:pt x="1414" y="711768"/>
                        </a:cubicBezTo>
                        <a:cubicBezTo>
                          <a:pt x="1364" y="711867"/>
                          <a:pt x="1314" y="711968"/>
                          <a:pt x="1264" y="712075"/>
                        </a:cubicBezTo>
                        <a:cubicBezTo>
                          <a:pt x="1043" y="712532"/>
                          <a:pt x="850" y="713003"/>
                          <a:pt x="685" y="713482"/>
                        </a:cubicBezTo>
                        <a:cubicBezTo>
                          <a:pt x="664" y="713539"/>
                          <a:pt x="643" y="713589"/>
                          <a:pt x="628" y="713639"/>
                        </a:cubicBezTo>
                        <a:cubicBezTo>
                          <a:pt x="457" y="714168"/>
                          <a:pt x="328" y="714704"/>
                          <a:pt x="228" y="715261"/>
                        </a:cubicBezTo>
                        <a:cubicBezTo>
                          <a:pt x="207" y="715375"/>
                          <a:pt x="193" y="715497"/>
                          <a:pt x="171" y="715611"/>
                        </a:cubicBezTo>
                        <a:cubicBezTo>
                          <a:pt x="100" y="716047"/>
                          <a:pt x="57" y="716490"/>
                          <a:pt x="35" y="716940"/>
                        </a:cubicBezTo>
                        <a:cubicBezTo>
                          <a:pt x="28" y="717075"/>
                          <a:pt x="14" y="717218"/>
                          <a:pt x="14" y="717354"/>
                        </a:cubicBezTo>
                        <a:cubicBezTo>
                          <a:pt x="14" y="717433"/>
                          <a:pt x="0" y="717504"/>
                          <a:pt x="0" y="717583"/>
                        </a:cubicBezTo>
                        <a:lnTo>
                          <a:pt x="0" y="810130"/>
                        </a:lnTo>
                        <a:cubicBezTo>
                          <a:pt x="0" y="817209"/>
                          <a:pt x="5736" y="822946"/>
                          <a:pt x="12815" y="822946"/>
                        </a:cubicBezTo>
                        <a:lnTo>
                          <a:pt x="56950" y="822946"/>
                        </a:lnTo>
                        <a:lnTo>
                          <a:pt x="56950" y="2139932"/>
                        </a:lnTo>
                        <a:lnTo>
                          <a:pt x="172271" y="2139932"/>
                        </a:lnTo>
                        <a:lnTo>
                          <a:pt x="172271" y="822939"/>
                        </a:lnTo>
                        <a:lnTo>
                          <a:pt x="266833" y="822939"/>
                        </a:lnTo>
                        <a:lnTo>
                          <a:pt x="266833" y="1839509"/>
                        </a:lnTo>
                        <a:lnTo>
                          <a:pt x="361474" y="1839509"/>
                        </a:lnTo>
                        <a:lnTo>
                          <a:pt x="361474" y="822939"/>
                        </a:lnTo>
                        <a:lnTo>
                          <a:pt x="2093090" y="822939"/>
                        </a:lnTo>
                        <a:lnTo>
                          <a:pt x="2093090" y="1839509"/>
                        </a:lnTo>
                        <a:lnTo>
                          <a:pt x="2187730" y="1839509"/>
                        </a:lnTo>
                        <a:lnTo>
                          <a:pt x="2187730" y="822939"/>
                        </a:lnTo>
                        <a:lnTo>
                          <a:pt x="2282292" y="822939"/>
                        </a:lnTo>
                        <a:lnTo>
                          <a:pt x="2282292" y="2139925"/>
                        </a:lnTo>
                        <a:lnTo>
                          <a:pt x="2397643" y="2139925"/>
                        </a:lnTo>
                        <a:lnTo>
                          <a:pt x="2397643" y="822939"/>
                        </a:lnTo>
                        <a:lnTo>
                          <a:pt x="2441791" y="822939"/>
                        </a:lnTo>
                        <a:cubicBezTo>
                          <a:pt x="2448792" y="822939"/>
                          <a:pt x="2454578" y="817202"/>
                          <a:pt x="2454578" y="810123"/>
                        </a:cubicBezTo>
                        <a:lnTo>
                          <a:pt x="2454578" y="717575"/>
                        </a:lnTo>
                        <a:cubicBezTo>
                          <a:pt x="2454578" y="717104"/>
                          <a:pt x="2454578" y="716640"/>
                          <a:pt x="2454507" y="716182"/>
                        </a:cubicBezTo>
                        <a:close/>
                        <a:moveTo>
                          <a:pt x="327469" y="25632"/>
                        </a:moveTo>
                        <a:lnTo>
                          <a:pt x="2175522" y="25632"/>
                        </a:lnTo>
                        <a:lnTo>
                          <a:pt x="2175522" y="401507"/>
                        </a:lnTo>
                        <a:lnTo>
                          <a:pt x="327469" y="401507"/>
                        </a:lnTo>
                        <a:lnTo>
                          <a:pt x="327469" y="25632"/>
                        </a:lnTo>
                        <a:close/>
                        <a:moveTo>
                          <a:pt x="303116" y="427132"/>
                        </a:moveTo>
                        <a:lnTo>
                          <a:pt x="2193553" y="427132"/>
                        </a:lnTo>
                        <a:lnTo>
                          <a:pt x="2415144" y="704767"/>
                        </a:lnTo>
                        <a:lnTo>
                          <a:pt x="42426" y="704767"/>
                        </a:lnTo>
                        <a:lnTo>
                          <a:pt x="303116" y="427132"/>
                        </a:lnTo>
                        <a:close/>
                        <a:moveTo>
                          <a:pt x="2428932" y="797314"/>
                        </a:moveTo>
                        <a:lnTo>
                          <a:pt x="25631" y="797314"/>
                        </a:lnTo>
                        <a:lnTo>
                          <a:pt x="25631" y="730399"/>
                        </a:lnTo>
                        <a:lnTo>
                          <a:pt x="2428932" y="730399"/>
                        </a:lnTo>
                        <a:lnTo>
                          <a:pt x="2428932" y="797314"/>
                        </a:lnTo>
                        <a:close/>
                      </a:path>
                    </a:pathLst>
                  </a:custGeom>
                  <a:solidFill>
                    <a:srgbClr val="FFB74E"/>
                  </a:solidFill>
                  <a:ln w="7144" cap="flat">
                    <a:noFill/>
                    <a:prstDash val="solid"/>
                    <a:miter/>
                  </a:ln>
                </p:spPr>
                <p:txBody>
                  <a:bodyPr rtlCol="0" anchor="ctr"/>
                  <a:lstStyle/>
                  <a:p>
                    <a:endParaRPr lang="en-GB" dirty="0"/>
                  </a:p>
                </p:txBody>
              </p:sp>
            </p:grpSp>
            <p:grpSp>
              <p:nvGrpSpPr>
                <p:cNvPr id="32" name="Graphic 10" descr="Whiteboard and laptop on table">
                  <a:extLst>
                    <a:ext uri="{FF2B5EF4-FFF2-40B4-BE49-F238E27FC236}">
                      <a16:creationId xmlns:a16="http://schemas.microsoft.com/office/drawing/2014/main" id="{4995EEE1-EF99-468E-8FE4-6F13E8D179A5}"/>
                    </a:ext>
                  </a:extLst>
                </p:cNvPr>
                <p:cNvGrpSpPr/>
                <p:nvPr/>
              </p:nvGrpSpPr>
              <p:grpSpPr>
                <a:xfrm>
                  <a:off x="-2165880" y="3394273"/>
                  <a:ext cx="1030137" cy="723339"/>
                  <a:chOff x="-3418065" y="2545608"/>
                  <a:chExt cx="1030137" cy="723339"/>
                </a:xfrm>
              </p:grpSpPr>
              <p:sp>
                <p:nvSpPr>
                  <p:cNvPr id="33" name="Freeform: Shape 32">
                    <a:extLst>
                      <a:ext uri="{FF2B5EF4-FFF2-40B4-BE49-F238E27FC236}">
                        <a16:creationId xmlns:a16="http://schemas.microsoft.com/office/drawing/2014/main" id="{3257D79D-CCCB-4A23-9F1F-B03FB5B6A769}"/>
                      </a:ext>
                    </a:extLst>
                  </p:cNvPr>
                  <p:cNvSpPr/>
                  <p:nvPr/>
                </p:nvSpPr>
                <p:spPr>
                  <a:xfrm>
                    <a:off x="-3094350" y="3155345"/>
                    <a:ext cx="330839" cy="47710"/>
                  </a:xfrm>
                  <a:custGeom>
                    <a:avLst/>
                    <a:gdLst>
                      <a:gd name="connsiteX0" fmla="*/ 330385 w 330839"/>
                      <a:gd name="connsiteY0" fmla="*/ 35447 h 47710"/>
                      <a:gd name="connsiteX1" fmla="*/ 312683 w 330839"/>
                      <a:gd name="connsiteY1" fmla="*/ 3243 h 47710"/>
                      <a:gd name="connsiteX2" fmla="*/ 20525 w 330839"/>
                      <a:gd name="connsiteY2" fmla="*/ 1585 h 47710"/>
                      <a:gd name="connsiteX3" fmla="*/ 10010 w 330839"/>
                      <a:gd name="connsiteY3" fmla="*/ 15651 h 47710"/>
                      <a:gd name="connsiteX4" fmla="*/ 737 w 330839"/>
                      <a:gd name="connsiteY4" fmla="*/ 44205 h 47710"/>
                      <a:gd name="connsiteX5" fmla="*/ 324570 w 330839"/>
                      <a:gd name="connsiteY5" fmla="*/ 44177 h 47710"/>
                      <a:gd name="connsiteX6" fmla="*/ 330385 w 330839"/>
                      <a:gd name="connsiteY6" fmla="*/ 35447 h 4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839" h="47710">
                        <a:moveTo>
                          <a:pt x="330385" y="35447"/>
                        </a:moveTo>
                        <a:cubicBezTo>
                          <a:pt x="326242" y="27303"/>
                          <a:pt x="322306" y="5057"/>
                          <a:pt x="312683" y="3243"/>
                        </a:cubicBezTo>
                        <a:cubicBezTo>
                          <a:pt x="221679" y="-436"/>
                          <a:pt x="126110" y="-979"/>
                          <a:pt x="20525" y="1585"/>
                        </a:cubicBezTo>
                        <a:cubicBezTo>
                          <a:pt x="13674" y="2071"/>
                          <a:pt x="13124" y="10965"/>
                          <a:pt x="10010" y="15651"/>
                        </a:cubicBezTo>
                        <a:cubicBezTo>
                          <a:pt x="7481" y="23617"/>
                          <a:pt x="-2813" y="36097"/>
                          <a:pt x="737" y="44205"/>
                        </a:cubicBezTo>
                        <a:cubicBezTo>
                          <a:pt x="112272" y="52135"/>
                          <a:pt x="219850" y="44126"/>
                          <a:pt x="324570" y="44177"/>
                        </a:cubicBezTo>
                        <a:cubicBezTo>
                          <a:pt x="328856" y="44184"/>
                          <a:pt x="332064" y="39419"/>
                          <a:pt x="330385" y="35447"/>
                        </a:cubicBezTo>
                        <a:close/>
                      </a:path>
                    </a:pathLst>
                  </a:custGeom>
                  <a:solidFill>
                    <a:srgbClr val="FDEADA"/>
                  </a:solidFill>
                  <a:ln w="7144" cap="flat">
                    <a:noFill/>
                    <a:prstDash val="solid"/>
                    <a:miter/>
                  </a:ln>
                </p:spPr>
                <p:txBody>
                  <a:bodyPr rtlCol="0" anchor="ctr"/>
                  <a:lstStyle/>
                  <a:p>
                    <a:endParaRPr lang="en-GB" dirty="0"/>
                  </a:p>
                </p:txBody>
              </p:sp>
              <p:sp>
                <p:nvSpPr>
                  <p:cNvPr id="34" name="Freeform: Shape 33">
                    <a:extLst>
                      <a:ext uri="{FF2B5EF4-FFF2-40B4-BE49-F238E27FC236}">
                        <a16:creationId xmlns:a16="http://schemas.microsoft.com/office/drawing/2014/main" id="{A7CF3064-F976-42A9-B29F-1ED998DEF137}"/>
                      </a:ext>
                    </a:extLst>
                  </p:cNvPr>
                  <p:cNvSpPr/>
                  <p:nvPr/>
                </p:nvSpPr>
                <p:spPr>
                  <a:xfrm>
                    <a:off x="-3407591" y="2559445"/>
                    <a:ext cx="1006969" cy="700938"/>
                  </a:xfrm>
                  <a:custGeom>
                    <a:avLst/>
                    <a:gdLst>
                      <a:gd name="connsiteX0" fmla="*/ 1004458 w 1006969"/>
                      <a:gd name="connsiteY0" fmla="*/ 653807 h 700938"/>
                      <a:gd name="connsiteX1" fmla="*/ 923290 w 1006969"/>
                      <a:gd name="connsiteY1" fmla="*/ 550565 h 700938"/>
                      <a:gd name="connsiteX2" fmla="*/ 890301 w 1006969"/>
                      <a:gd name="connsiteY2" fmla="*/ 499173 h 700938"/>
                      <a:gd name="connsiteX3" fmla="*/ 894958 w 1006969"/>
                      <a:gd name="connsiteY3" fmla="*/ 83036 h 700938"/>
                      <a:gd name="connsiteX4" fmla="*/ 873820 w 1006969"/>
                      <a:gd name="connsiteY4" fmla="*/ 118 h 700938"/>
                      <a:gd name="connsiteX5" fmla="*/ 175640 w 1006969"/>
                      <a:gd name="connsiteY5" fmla="*/ 1290 h 700938"/>
                      <a:gd name="connsiteX6" fmla="*/ 125705 w 1006969"/>
                      <a:gd name="connsiteY6" fmla="*/ 68255 h 700938"/>
                      <a:gd name="connsiteX7" fmla="*/ 126741 w 1006969"/>
                      <a:gd name="connsiteY7" fmla="*/ 492108 h 700938"/>
                      <a:gd name="connsiteX8" fmla="*/ 130306 w 1006969"/>
                      <a:gd name="connsiteY8" fmla="*/ 504731 h 700938"/>
                      <a:gd name="connsiteX9" fmla="*/ 2668 w 1006969"/>
                      <a:gd name="connsiteY9" fmla="*/ 678724 h 700938"/>
                      <a:gd name="connsiteX10" fmla="*/ 81592 w 1006969"/>
                      <a:gd name="connsiteY10" fmla="*/ 700784 h 700938"/>
                      <a:gd name="connsiteX11" fmla="*/ 957445 w 1006969"/>
                      <a:gd name="connsiteY11" fmla="*/ 699163 h 700938"/>
                      <a:gd name="connsiteX12" fmla="*/ 1004858 w 1006969"/>
                      <a:gd name="connsiteY12" fmla="*/ 669559 h 700938"/>
                      <a:gd name="connsiteX13" fmla="*/ 1004458 w 1006969"/>
                      <a:gd name="connsiteY13" fmla="*/ 653807 h 700938"/>
                      <a:gd name="connsiteX14" fmla="*/ 154044 w 1006969"/>
                      <a:gd name="connsiteY14" fmla="*/ 410112 h 700938"/>
                      <a:gd name="connsiteX15" fmla="*/ 158216 w 1006969"/>
                      <a:gd name="connsiteY15" fmla="*/ 40137 h 700938"/>
                      <a:gd name="connsiteX16" fmla="*/ 160824 w 1006969"/>
                      <a:gd name="connsiteY16" fmla="*/ 33751 h 700938"/>
                      <a:gd name="connsiteX17" fmla="*/ 869412 w 1006969"/>
                      <a:gd name="connsiteY17" fmla="*/ 39616 h 700938"/>
                      <a:gd name="connsiteX18" fmla="*/ 870234 w 1006969"/>
                      <a:gd name="connsiteY18" fmla="*/ 307264 h 700938"/>
                      <a:gd name="connsiteX19" fmla="*/ 868998 w 1006969"/>
                      <a:gd name="connsiteY19" fmla="*/ 450417 h 700938"/>
                      <a:gd name="connsiteX20" fmla="*/ 866662 w 1006969"/>
                      <a:gd name="connsiteY20" fmla="*/ 455696 h 700938"/>
                      <a:gd name="connsiteX21" fmla="*/ 154766 w 1006969"/>
                      <a:gd name="connsiteY21" fmla="*/ 454818 h 700938"/>
                      <a:gd name="connsiteX22" fmla="*/ 154044 w 1006969"/>
                      <a:gd name="connsiteY22" fmla="*/ 410112 h 700938"/>
                      <a:gd name="connsiteX23" fmla="*/ 652406 w 1006969"/>
                      <a:gd name="connsiteY23" fmla="*/ 645442 h 700938"/>
                      <a:gd name="connsiteX24" fmla="*/ 303063 w 1006969"/>
                      <a:gd name="connsiteY24" fmla="*/ 648092 h 700938"/>
                      <a:gd name="connsiteX25" fmla="*/ 328102 w 1006969"/>
                      <a:gd name="connsiteY25" fmla="*/ 591221 h 700938"/>
                      <a:gd name="connsiteX26" fmla="*/ 630697 w 1006969"/>
                      <a:gd name="connsiteY26" fmla="*/ 596193 h 700938"/>
                      <a:gd name="connsiteX27" fmla="*/ 644970 w 1006969"/>
                      <a:gd name="connsiteY27" fmla="*/ 623189 h 700938"/>
                      <a:gd name="connsiteX28" fmla="*/ 652406 w 1006969"/>
                      <a:gd name="connsiteY28" fmla="*/ 645442 h 70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6969" h="700938">
                        <a:moveTo>
                          <a:pt x="1004458" y="653807"/>
                        </a:moveTo>
                        <a:cubicBezTo>
                          <a:pt x="981326" y="616860"/>
                          <a:pt x="955316" y="580241"/>
                          <a:pt x="923290" y="550565"/>
                        </a:cubicBezTo>
                        <a:cubicBezTo>
                          <a:pt x="908346" y="535264"/>
                          <a:pt x="889843" y="522576"/>
                          <a:pt x="890301" y="499173"/>
                        </a:cubicBezTo>
                        <a:cubicBezTo>
                          <a:pt x="895501" y="358634"/>
                          <a:pt x="894673" y="225696"/>
                          <a:pt x="894958" y="83036"/>
                        </a:cubicBezTo>
                        <a:cubicBezTo>
                          <a:pt x="894516" y="62047"/>
                          <a:pt x="896794" y="9869"/>
                          <a:pt x="873820" y="118"/>
                        </a:cubicBezTo>
                        <a:cubicBezTo>
                          <a:pt x="639712" y="-761"/>
                          <a:pt x="413984" y="3626"/>
                          <a:pt x="175640" y="1290"/>
                        </a:cubicBezTo>
                        <a:cubicBezTo>
                          <a:pt x="130006" y="-5075"/>
                          <a:pt x="125062" y="32286"/>
                          <a:pt x="125705" y="68255"/>
                        </a:cubicBezTo>
                        <a:cubicBezTo>
                          <a:pt x="124305" y="210009"/>
                          <a:pt x="126527" y="356391"/>
                          <a:pt x="126741" y="492108"/>
                        </a:cubicBezTo>
                        <a:cubicBezTo>
                          <a:pt x="126562" y="496502"/>
                          <a:pt x="124898" y="502710"/>
                          <a:pt x="130306" y="504731"/>
                        </a:cubicBezTo>
                        <a:cubicBezTo>
                          <a:pt x="110967" y="531942"/>
                          <a:pt x="-20206" y="652578"/>
                          <a:pt x="2668" y="678724"/>
                        </a:cubicBezTo>
                        <a:cubicBezTo>
                          <a:pt x="33372" y="702720"/>
                          <a:pt x="78685" y="701134"/>
                          <a:pt x="81592" y="700784"/>
                        </a:cubicBezTo>
                        <a:cubicBezTo>
                          <a:pt x="208794" y="693298"/>
                          <a:pt x="810255" y="697727"/>
                          <a:pt x="957445" y="699163"/>
                        </a:cubicBezTo>
                        <a:cubicBezTo>
                          <a:pt x="971532" y="696827"/>
                          <a:pt x="994685" y="676996"/>
                          <a:pt x="1004858" y="669559"/>
                        </a:cubicBezTo>
                        <a:cubicBezTo>
                          <a:pt x="1008487" y="664744"/>
                          <a:pt x="1006822" y="657572"/>
                          <a:pt x="1004458" y="653807"/>
                        </a:cubicBezTo>
                        <a:close/>
                        <a:moveTo>
                          <a:pt x="154044" y="410112"/>
                        </a:moveTo>
                        <a:cubicBezTo>
                          <a:pt x="156552" y="286533"/>
                          <a:pt x="154551" y="163260"/>
                          <a:pt x="158216" y="40137"/>
                        </a:cubicBezTo>
                        <a:cubicBezTo>
                          <a:pt x="158273" y="37616"/>
                          <a:pt x="156902" y="33822"/>
                          <a:pt x="160824" y="33751"/>
                        </a:cubicBezTo>
                        <a:cubicBezTo>
                          <a:pt x="161224" y="38130"/>
                          <a:pt x="879135" y="22628"/>
                          <a:pt x="869412" y="39616"/>
                        </a:cubicBezTo>
                        <a:cubicBezTo>
                          <a:pt x="871612" y="128020"/>
                          <a:pt x="871798" y="209116"/>
                          <a:pt x="870234" y="307264"/>
                        </a:cubicBezTo>
                        <a:cubicBezTo>
                          <a:pt x="870405" y="355063"/>
                          <a:pt x="866684" y="402733"/>
                          <a:pt x="868998" y="450417"/>
                        </a:cubicBezTo>
                        <a:cubicBezTo>
                          <a:pt x="869962" y="452410"/>
                          <a:pt x="869834" y="455718"/>
                          <a:pt x="866662" y="455696"/>
                        </a:cubicBezTo>
                        <a:cubicBezTo>
                          <a:pt x="863476" y="454011"/>
                          <a:pt x="156995" y="457968"/>
                          <a:pt x="154766" y="454818"/>
                        </a:cubicBezTo>
                        <a:cubicBezTo>
                          <a:pt x="152794" y="440566"/>
                          <a:pt x="154216" y="424714"/>
                          <a:pt x="154044" y="410112"/>
                        </a:cubicBezTo>
                        <a:close/>
                        <a:moveTo>
                          <a:pt x="652406" y="645442"/>
                        </a:moveTo>
                        <a:cubicBezTo>
                          <a:pt x="536214" y="649414"/>
                          <a:pt x="416141" y="650857"/>
                          <a:pt x="303063" y="648092"/>
                        </a:cubicBezTo>
                        <a:cubicBezTo>
                          <a:pt x="300120" y="644799"/>
                          <a:pt x="323751" y="590656"/>
                          <a:pt x="328102" y="591221"/>
                        </a:cubicBezTo>
                        <a:cubicBezTo>
                          <a:pt x="428850" y="591749"/>
                          <a:pt x="537664" y="582748"/>
                          <a:pt x="630697" y="596193"/>
                        </a:cubicBezTo>
                        <a:cubicBezTo>
                          <a:pt x="634812" y="604958"/>
                          <a:pt x="641841" y="613273"/>
                          <a:pt x="644970" y="623189"/>
                        </a:cubicBezTo>
                        <a:cubicBezTo>
                          <a:pt x="646006" y="629533"/>
                          <a:pt x="657336" y="640648"/>
                          <a:pt x="652406" y="645442"/>
                        </a:cubicBezTo>
                        <a:close/>
                      </a:path>
                    </a:pathLst>
                  </a:custGeom>
                  <a:solidFill>
                    <a:srgbClr val="FFB74E"/>
                  </a:solidFill>
                  <a:ln w="7144"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4A220FD0-4487-4DA4-83A5-E3D1EC815B42}"/>
                      </a:ext>
                    </a:extLst>
                  </p:cNvPr>
                  <p:cNvSpPr/>
                  <p:nvPr/>
                </p:nvSpPr>
                <p:spPr>
                  <a:xfrm>
                    <a:off x="-3248058" y="2598839"/>
                    <a:ext cx="706398" cy="410529"/>
                  </a:xfrm>
                  <a:custGeom>
                    <a:avLst/>
                    <a:gdLst>
                      <a:gd name="connsiteX0" fmla="*/ 705771 w 706398"/>
                      <a:gd name="connsiteY0" fmla="*/ 15681 h 410529"/>
                      <a:gd name="connsiteX1" fmla="*/ 700057 w 706398"/>
                      <a:gd name="connsiteY1" fmla="*/ 758 h 410529"/>
                      <a:gd name="connsiteX2" fmla="*/ 1362 w 706398"/>
                      <a:gd name="connsiteY2" fmla="*/ 3037 h 410529"/>
                      <a:gd name="connsiteX3" fmla="*/ 2784 w 706398"/>
                      <a:gd name="connsiteY3" fmla="*/ 27633 h 410529"/>
                      <a:gd name="connsiteX4" fmla="*/ 3505 w 706398"/>
                      <a:gd name="connsiteY4" fmla="*/ 68538 h 410529"/>
                      <a:gd name="connsiteX5" fmla="*/ 2512 w 706398"/>
                      <a:gd name="connsiteY5" fmla="*/ 408016 h 410529"/>
                      <a:gd name="connsiteX6" fmla="*/ 695906 w 706398"/>
                      <a:gd name="connsiteY6" fmla="*/ 409902 h 410529"/>
                      <a:gd name="connsiteX7" fmla="*/ 702307 w 706398"/>
                      <a:gd name="connsiteY7" fmla="*/ 403501 h 410529"/>
                      <a:gd name="connsiteX8" fmla="*/ 705771 w 706398"/>
                      <a:gd name="connsiteY8" fmla="*/ 15681 h 410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6398" h="410529">
                        <a:moveTo>
                          <a:pt x="705771" y="15681"/>
                        </a:moveTo>
                        <a:cubicBezTo>
                          <a:pt x="706493" y="10109"/>
                          <a:pt x="708079" y="1029"/>
                          <a:pt x="700057" y="758"/>
                        </a:cubicBezTo>
                        <a:cubicBezTo>
                          <a:pt x="695149" y="3008"/>
                          <a:pt x="4512" y="-3571"/>
                          <a:pt x="1362" y="3037"/>
                        </a:cubicBezTo>
                        <a:cubicBezTo>
                          <a:pt x="-2503" y="10252"/>
                          <a:pt x="3120" y="19096"/>
                          <a:pt x="2784" y="27633"/>
                        </a:cubicBezTo>
                        <a:cubicBezTo>
                          <a:pt x="4177" y="40977"/>
                          <a:pt x="3420" y="55022"/>
                          <a:pt x="3505" y="68538"/>
                        </a:cubicBezTo>
                        <a:cubicBezTo>
                          <a:pt x="6427" y="171751"/>
                          <a:pt x="-1809" y="299310"/>
                          <a:pt x="2512" y="408016"/>
                        </a:cubicBezTo>
                        <a:cubicBezTo>
                          <a:pt x="5048" y="413502"/>
                          <a:pt x="691798" y="408009"/>
                          <a:pt x="695906" y="409902"/>
                        </a:cubicBezTo>
                        <a:cubicBezTo>
                          <a:pt x="699435" y="409895"/>
                          <a:pt x="702300" y="407037"/>
                          <a:pt x="702307" y="403501"/>
                        </a:cubicBezTo>
                        <a:cubicBezTo>
                          <a:pt x="703928" y="274149"/>
                          <a:pt x="704507" y="144497"/>
                          <a:pt x="705771" y="15681"/>
                        </a:cubicBezTo>
                        <a:close/>
                      </a:path>
                    </a:pathLst>
                  </a:custGeom>
                  <a:solidFill>
                    <a:srgbClr val="FDEADA"/>
                  </a:solidFill>
                  <a:ln w="7144" cap="flat">
                    <a:noFill/>
                    <a:prstDash val="solid"/>
                    <a:miter/>
                  </a:ln>
                </p:spPr>
                <p:txBody>
                  <a:bodyPr rtlCol="0" anchor="ctr"/>
                  <a:lstStyle/>
                  <a:p>
                    <a:endParaRPr lang="en-GB"/>
                  </a:p>
                </p:txBody>
              </p:sp>
              <p:grpSp>
                <p:nvGrpSpPr>
                  <p:cNvPr id="36" name="Graphic 10" descr="Whiteboard and laptop on table">
                    <a:extLst>
                      <a:ext uri="{FF2B5EF4-FFF2-40B4-BE49-F238E27FC236}">
                        <a16:creationId xmlns:a16="http://schemas.microsoft.com/office/drawing/2014/main" id="{9D891580-0D5B-4AF6-8F14-56CC454AF78D}"/>
                      </a:ext>
                    </a:extLst>
                  </p:cNvPr>
                  <p:cNvGrpSpPr/>
                  <p:nvPr/>
                </p:nvGrpSpPr>
                <p:grpSpPr>
                  <a:xfrm>
                    <a:off x="-3418065" y="2545608"/>
                    <a:ext cx="1030137" cy="723339"/>
                    <a:chOff x="-3418065" y="2545608"/>
                    <a:chExt cx="1030137" cy="723339"/>
                  </a:xfrm>
                  <a:solidFill>
                    <a:srgbClr val="000000"/>
                  </a:solidFill>
                </p:grpSpPr>
                <p:sp>
                  <p:nvSpPr>
                    <p:cNvPr id="37" name="Freeform: Shape 36">
                      <a:extLst>
                        <a:ext uri="{FF2B5EF4-FFF2-40B4-BE49-F238E27FC236}">
                          <a16:creationId xmlns:a16="http://schemas.microsoft.com/office/drawing/2014/main" id="{FDFFB856-936C-40A6-B398-C46EB9B10347}"/>
                        </a:ext>
                      </a:extLst>
                    </p:cNvPr>
                    <p:cNvSpPr/>
                    <p:nvPr/>
                  </p:nvSpPr>
                  <p:spPr>
                    <a:xfrm>
                      <a:off x="-3418065" y="2545608"/>
                      <a:ext cx="1030137" cy="723339"/>
                    </a:xfrm>
                    <a:custGeom>
                      <a:avLst/>
                      <a:gdLst>
                        <a:gd name="connsiteX0" fmla="*/ 1025469 w 1030137"/>
                        <a:gd name="connsiteY0" fmla="*/ 653964 h 723339"/>
                        <a:gd name="connsiteX1" fmla="*/ 1010267 w 1030137"/>
                        <a:gd name="connsiteY1" fmla="*/ 633276 h 723339"/>
                        <a:gd name="connsiteX2" fmla="*/ 988950 w 1030137"/>
                        <a:gd name="connsiteY2" fmla="*/ 605715 h 723339"/>
                        <a:gd name="connsiteX3" fmla="*/ 945609 w 1030137"/>
                        <a:gd name="connsiteY3" fmla="*/ 557787 h 723339"/>
                        <a:gd name="connsiteX4" fmla="*/ 912305 w 1030137"/>
                        <a:gd name="connsiteY4" fmla="*/ 523676 h 723339"/>
                        <a:gd name="connsiteX5" fmla="*/ 914548 w 1030137"/>
                        <a:gd name="connsiteY5" fmla="*/ 474541 h 723339"/>
                        <a:gd name="connsiteX6" fmla="*/ 916355 w 1030137"/>
                        <a:gd name="connsiteY6" fmla="*/ 373114 h 723339"/>
                        <a:gd name="connsiteX7" fmla="*/ 917963 w 1030137"/>
                        <a:gd name="connsiteY7" fmla="*/ 141607 h 723339"/>
                        <a:gd name="connsiteX8" fmla="*/ 917534 w 1030137"/>
                        <a:gd name="connsiteY8" fmla="*/ 75820 h 723339"/>
                        <a:gd name="connsiteX9" fmla="*/ 909962 w 1030137"/>
                        <a:gd name="connsiteY9" fmla="*/ 26243 h 723339"/>
                        <a:gd name="connsiteX10" fmla="*/ 881980 w 1030137"/>
                        <a:gd name="connsiteY10" fmla="*/ 182 h 723339"/>
                        <a:gd name="connsiteX11" fmla="*/ 849961 w 1030137"/>
                        <a:gd name="connsiteY11" fmla="*/ 332 h 723339"/>
                        <a:gd name="connsiteX12" fmla="*/ 780253 w 1030137"/>
                        <a:gd name="connsiteY12" fmla="*/ 646 h 723339"/>
                        <a:gd name="connsiteX13" fmla="*/ 573127 w 1030137"/>
                        <a:gd name="connsiteY13" fmla="*/ 1504 h 723339"/>
                        <a:gd name="connsiteX14" fmla="*/ 351949 w 1030137"/>
                        <a:gd name="connsiteY14" fmla="*/ 2225 h 723339"/>
                        <a:gd name="connsiteX15" fmla="*/ 205823 w 1030137"/>
                        <a:gd name="connsiteY15" fmla="*/ 2290 h 723339"/>
                        <a:gd name="connsiteX16" fmla="*/ 144659 w 1030137"/>
                        <a:gd name="connsiteY16" fmla="*/ 10862 h 723339"/>
                        <a:gd name="connsiteX17" fmla="*/ 123020 w 1030137"/>
                        <a:gd name="connsiteY17" fmla="*/ 80271 h 723339"/>
                        <a:gd name="connsiteX18" fmla="*/ 122799 w 1030137"/>
                        <a:gd name="connsiteY18" fmla="*/ 101130 h 723339"/>
                        <a:gd name="connsiteX19" fmla="*/ 122956 w 1030137"/>
                        <a:gd name="connsiteY19" fmla="*/ 306063 h 723339"/>
                        <a:gd name="connsiteX20" fmla="*/ 127957 w 1030137"/>
                        <a:gd name="connsiteY20" fmla="*/ 506438 h 723339"/>
                        <a:gd name="connsiteX21" fmla="*/ 129785 w 1030137"/>
                        <a:gd name="connsiteY21" fmla="*/ 516947 h 723339"/>
                        <a:gd name="connsiteX22" fmla="*/ 130807 w 1030137"/>
                        <a:gd name="connsiteY22" fmla="*/ 528062 h 723339"/>
                        <a:gd name="connsiteX23" fmla="*/ 94181 w 1030137"/>
                        <a:gd name="connsiteY23" fmla="*/ 560252 h 723339"/>
                        <a:gd name="connsiteX24" fmla="*/ 50118 w 1030137"/>
                        <a:gd name="connsiteY24" fmla="*/ 605536 h 723339"/>
                        <a:gd name="connsiteX25" fmla="*/ 18572 w 1030137"/>
                        <a:gd name="connsiteY25" fmla="*/ 644863 h 723339"/>
                        <a:gd name="connsiteX26" fmla="*/ 1555 w 1030137"/>
                        <a:gd name="connsiteY26" fmla="*/ 684932 h 723339"/>
                        <a:gd name="connsiteX27" fmla="*/ 8135 w 1030137"/>
                        <a:gd name="connsiteY27" fmla="*/ 699727 h 723339"/>
                        <a:gd name="connsiteX28" fmla="*/ 31916 w 1030137"/>
                        <a:gd name="connsiteY28" fmla="*/ 714836 h 723339"/>
                        <a:gd name="connsiteX29" fmla="*/ 86566 w 1030137"/>
                        <a:gd name="connsiteY29" fmla="*/ 719443 h 723339"/>
                        <a:gd name="connsiteX30" fmla="*/ 87609 w 1030137"/>
                        <a:gd name="connsiteY30" fmla="*/ 719108 h 723339"/>
                        <a:gd name="connsiteX31" fmla="*/ 163475 w 1030137"/>
                        <a:gd name="connsiteY31" fmla="*/ 722351 h 723339"/>
                        <a:gd name="connsiteX32" fmla="*/ 251558 w 1030137"/>
                        <a:gd name="connsiteY32" fmla="*/ 723165 h 723339"/>
                        <a:gd name="connsiteX33" fmla="*/ 426365 w 1030137"/>
                        <a:gd name="connsiteY33" fmla="*/ 723165 h 723339"/>
                        <a:gd name="connsiteX34" fmla="*/ 776031 w 1030137"/>
                        <a:gd name="connsiteY34" fmla="*/ 723165 h 723339"/>
                        <a:gd name="connsiteX35" fmla="*/ 874057 w 1030137"/>
                        <a:gd name="connsiteY35" fmla="*/ 723165 h 723339"/>
                        <a:gd name="connsiteX36" fmla="*/ 922349 w 1030137"/>
                        <a:gd name="connsiteY36" fmla="*/ 723165 h 723339"/>
                        <a:gd name="connsiteX37" fmla="*/ 970962 w 1030137"/>
                        <a:gd name="connsiteY37" fmla="*/ 720429 h 723339"/>
                        <a:gd name="connsiteX38" fmla="*/ 1005802 w 1030137"/>
                        <a:gd name="connsiteY38" fmla="*/ 707399 h 723339"/>
                        <a:gd name="connsiteX39" fmla="*/ 1016960 w 1030137"/>
                        <a:gd name="connsiteY39" fmla="*/ 696133 h 723339"/>
                        <a:gd name="connsiteX40" fmla="*/ 1025469 w 1030137"/>
                        <a:gd name="connsiteY40" fmla="*/ 653964 h 723339"/>
                        <a:gd name="connsiteX41" fmla="*/ 881772 w 1030137"/>
                        <a:gd name="connsiteY41" fmla="*/ 19406 h 723339"/>
                        <a:gd name="connsiteX42" fmla="*/ 881772 w 1030137"/>
                        <a:gd name="connsiteY42" fmla="*/ 19406 h 723339"/>
                        <a:gd name="connsiteX43" fmla="*/ 881772 w 1030137"/>
                        <a:gd name="connsiteY43" fmla="*/ 19406 h 723339"/>
                        <a:gd name="connsiteX44" fmla="*/ 141858 w 1030137"/>
                        <a:gd name="connsiteY44" fmla="*/ 141593 h 723339"/>
                        <a:gd name="connsiteX45" fmla="*/ 142201 w 1030137"/>
                        <a:gd name="connsiteY45" fmla="*/ 81657 h 723339"/>
                        <a:gd name="connsiteX46" fmla="*/ 160468 w 1030137"/>
                        <a:gd name="connsiteY46" fmla="*/ 23399 h 723339"/>
                        <a:gd name="connsiteX47" fmla="*/ 193265 w 1030137"/>
                        <a:gd name="connsiteY47" fmla="*/ 21370 h 723339"/>
                        <a:gd name="connsiteX48" fmla="*/ 308658 w 1030137"/>
                        <a:gd name="connsiteY48" fmla="*/ 21520 h 723339"/>
                        <a:gd name="connsiteX49" fmla="*/ 517655 w 1030137"/>
                        <a:gd name="connsiteY49" fmla="*/ 20913 h 723339"/>
                        <a:gd name="connsiteX50" fmla="*/ 733589 w 1030137"/>
                        <a:gd name="connsiteY50" fmla="*/ 20056 h 723339"/>
                        <a:gd name="connsiteX51" fmla="*/ 869699 w 1030137"/>
                        <a:gd name="connsiteY51" fmla="*/ 19449 h 723339"/>
                        <a:gd name="connsiteX52" fmla="*/ 881286 w 1030137"/>
                        <a:gd name="connsiteY52" fmla="*/ 19399 h 723339"/>
                        <a:gd name="connsiteX53" fmla="*/ 881715 w 1030137"/>
                        <a:gd name="connsiteY53" fmla="*/ 19413 h 723339"/>
                        <a:gd name="connsiteX54" fmla="*/ 893810 w 1030137"/>
                        <a:gd name="connsiteY54" fmla="*/ 38901 h 723339"/>
                        <a:gd name="connsiteX55" fmla="*/ 898660 w 1030137"/>
                        <a:gd name="connsiteY55" fmla="*/ 105509 h 723339"/>
                        <a:gd name="connsiteX56" fmla="*/ 897767 w 1030137"/>
                        <a:gd name="connsiteY56" fmla="*/ 316629 h 723339"/>
                        <a:gd name="connsiteX57" fmla="*/ 894224 w 1030137"/>
                        <a:gd name="connsiteY57" fmla="*/ 507610 h 723339"/>
                        <a:gd name="connsiteX58" fmla="*/ 894002 w 1030137"/>
                        <a:gd name="connsiteY58" fmla="*/ 512075 h 723339"/>
                        <a:gd name="connsiteX59" fmla="*/ 603002 w 1030137"/>
                        <a:gd name="connsiteY59" fmla="*/ 512075 h 723339"/>
                        <a:gd name="connsiteX60" fmla="*/ 305336 w 1030137"/>
                        <a:gd name="connsiteY60" fmla="*/ 512075 h 723339"/>
                        <a:gd name="connsiteX61" fmla="*/ 142773 w 1030137"/>
                        <a:gd name="connsiteY61" fmla="*/ 512075 h 723339"/>
                        <a:gd name="connsiteX62" fmla="*/ 143258 w 1030137"/>
                        <a:gd name="connsiteY62" fmla="*/ 505381 h 723339"/>
                        <a:gd name="connsiteX63" fmla="*/ 143051 w 1030137"/>
                        <a:gd name="connsiteY63" fmla="*/ 470205 h 723339"/>
                        <a:gd name="connsiteX64" fmla="*/ 142601 w 1030137"/>
                        <a:gd name="connsiteY64" fmla="*/ 367671 h 723339"/>
                        <a:gd name="connsiteX65" fmla="*/ 141858 w 1030137"/>
                        <a:gd name="connsiteY65" fmla="*/ 141593 h 723339"/>
                        <a:gd name="connsiteX66" fmla="*/ 22886 w 1030137"/>
                        <a:gd name="connsiteY66" fmla="*/ 672402 h 723339"/>
                        <a:gd name="connsiteX67" fmla="*/ 35974 w 1030137"/>
                        <a:gd name="connsiteY67" fmla="*/ 653164 h 723339"/>
                        <a:gd name="connsiteX68" fmla="*/ 66006 w 1030137"/>
                        <a:gd name="connsiteY68" fmla="*/ 614338 h 723339"/>
                        <a:gd name="connsiteX69" fmla="*/ 106511 w 1030137"/>
                        <a:gd name="connsiteY69" fmla="*/ 568975 h 723339"/>
                        <a:gd name="connsiteX70" fmla="*/ 138115 w 1030137"/>
                        <a:gd name="connsiteY70" fmla="*/ 531291 h 723339"/>
                        <a:gd name="connsiteX71" fmla="*/ 435745 w 1030137"/>
                        <a:gd name="connsiteY71" fmla="*/ 531291 h 723339"/>
                        <a:gd name="connsiteX72" fmla="*/ 733425 w 1030137"/>
                        <a:gd name="connsiteY72" fmla="*/ 531291 h 723339"/>
                        <a:gd name="connsiteX73" fmla="*/ 897153 w 1030137"/>
                        <a:gd name="connsiteY73" fmla="*/ 531291 h 723339"/>
                        <a:gd name="connsiteX74" fmla="*/ 923506 w 1030137"/>
                        <a:gd name="connsiteY74" fmla="*/ 563145 h 723339"/>
                        <a:gd name="connsiteX75" fmla="*/ 962961 w 1030137"/>
                        <a:gd name="connsiteY75" fmla="*/ 604365 h 723339"/>
                        <a:gd name="connsiteX76" fmla="*/ 996851 w 1030137"/>
                        <a:gd name="connsiteY76" fmla="*/ 651192 h 723339"/>
                        <a:gd name="connsiteX77" fmla="*/ 1008502 w 1030137"/>
                        <a:gd name="connsiteY77" fmla="*/ 669116 h 723339"/>
                        <a:gd name="connsiteX78" fmla="*/ 1010660 w 1030137"/>
                        <a:gd name="connsiteY78" fmla="*/ 676795 h 723339"/>
                        <a:gd name="connsiteX79" fmla="*/ 1009288 w 1030137"/>
                        <a:gd name="connsiteY79" fmla="*/ 679653 h 723339"/>
                        <a:gd name="connsiteX80" fmla="*/ 1007074 w 1030137"/>
                        <a:gd name="connsiteY80" fmla="*/ 681746 h 723339"/>
                        <a:gd name="connsiteX81" fmla="*/ 961304 w 1030137"/>
                        <a:gd name="connsiteY81" fmla="*/ 678981 h 723339"/>
                        <a:gd name="connsiteX82" fmla="*/ 913012 w 1030137"/>
                        <a:gd name="connsiteY82" fmla="*/ 678981 h 723339"/>
                        <a:gd name="connsiteX83" fmla="*/ 814971 w 1030137"/>
                        <a:gd name="connsiteY83" fmla="*/ 678981 h 723339"/>
                        <a:gd name="connsiteX84" fmla="*/ 621654 w 1030137"/>
                        <a:gd name="connsiteY84" fmla="*/ 678981 h 723339"/>
                        <a:gd name="connsiteX85" fmla="*/ 233548 w 1030137"/>
                        <a:gd name="connsiteY85" fmla="*/ 678981 h 723339"/>
                        <a:gd name="connsiteX86" fmla="*/ 125556 w 1030137"/>
                        <a:gd name="connsiteY86" fmla="*/ 679667 h 723339"/>
                        <a:gd name="connsiteX87" fmla="*/ 17414 w 1030137"/>
                        <a:gd name="connsiteY87" fmla="*/ 684046 h 723339"/>
                        <a:gd name="connsiteX88" fmla="*/ 22886 w 1030137"/>
                        <a:gd name="connsiteY88" fmla="*/ 672402 h 723339"/>
                        <a:gd name="connsiteX89" fmla="*/ 929442 w 1030137"/>
                        <a:gd name="connsiteY89" fmla="*/ 703927 h 723339"/>
                        <a:gd name="connsiteX90" fmla="*/ 885415 w 1030137"/>
                        <a:gd name="connsiteY90" fmla="*/ 703927 h 723339"/>
                        <a:gd name="connsiteX91" fmla="*/ 797340 w 1030137"/>
                        <a:gd name="connsiteY91" fmla="*/ 703927 h 723339"/>
                        <a:gd name="connsiteX92" fmla="*/ 622533 w 1030137"/>
                        <a:gd name="connsiteY92" fmla="*/ 703927 h 723339"/>
                        <a:gd name="connsiteX93" fmla="*/ 272868 w 1030137"/>
                        <a:gd name="connsiteY93" fmla="*/ 703927 h 723339"/>
                        <a:gd name="connsiteX94" fmla="*/ 174841 w 1030137"/>
                        <a:gd name="connsiteY94" fmla="*/ 704620 h 723339"/>
                        <a:gd name="connsiteX95" fmla="*/ 91138 w 1030137"/>
                        <a:gd name="connsiteY95" fmla="*/ 707678 h 723339"/>
                        <a:gd name="connsiteX96" fmla="*/ 86558 w 1030137"/>
                        <a:gd name="connsiteY96" fmla="*/ 704220 h 723339"/>
                        <a:gd name="connsiteX97" fmla="*/ 40088 w 1030137"/>
                        <a:gd name="connsiteY97" fmla="*/ 697455 h 723339"/>
                        <a:gd name="connsiteX98" fmla="*/ 31487 w 1030137"/>
                        <a:gd name="connsiteY98" fmla="*/ 694390 h 723339"/>
                        <a:gd name="connsiteX99" fmla="*/ 111354 w 1030137"/>
                        <a:gd name="connsiteY99" fmla="*/ 697376 h 723339"/>
                        <a:gd name="connsiteX100" fmla="*/ 209395 w 1030137"/>
                        <a:gd name="connsiteY100" fmla="*/ 698205 h 723339"/>
                        <a:gd name="connsiteX101" fmla="*/ 402713 w 1030137"/>
                        <a:gd name="connsiteY101" fmla="*/ 698205 h 723339"/>
                        <a:gd name="connsiteX102" fmla="*/ 790818 w 1030137"/>
                        <a:gd name="connsiteY102" fmla="*/ 698205 h 723339"/>
                        <a:gd name="connsiteX103" fmla="*/ 898810 w 1030137"/>
                        <a:gd name="connsiteY103" fmla="*/ 698205 h 723339"/>
                        <a:gd name="connsiteX104" fmla="*/ 954210 w 1030137"/>
                        <a:gd name="connsiteY104" fmla="*/ 698205 h 723339"/>
                        <a:gd name="connsiteX105" fmla="*/ 983535 w 1030137"/>
                        <a:gd name="connsiteY105" fmla="*/ 698205 h 723339"/>
                        <a:gd name="connsiteX106" fmla="*/ 968912 w 1030137"/>
                        <a:gd name="connsiteY106" fmla="*/ 706192 h 723339"/>
                        <a:gd name="connsiteX107" fmla="*/ 929442 w 1030137"/>
                        <a:gd name="connsiteY107" fmla="*/ 703927 h 723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1030137" h="723339">
                          <a:moveTo>
                            <a:pt x="1025469" y="653964"/>
                          </a:moveTo>
                          <a:cubicBezTo>
                            <a:pt x="1021482" y="646349"/>
                            <a:pt x="1015560" y="639976"/>
                            <a:pt x="1010267" y="633276"/>
                          </a:cubicBezTo>
                          <a:cubicBezTo>
                            <a:pt x="1003073" y="624160"/>
                            <a:pt x="996158" y="614823"/>
                            <a:pt x="988950" y="605715"/>
                          </a:cubicBezTo>
                          <a:cubicBezTo>
                            <a:pt x="975541" y="588770"/>
                            <a:pt x="961154" y="572804"/>
                            <a:pt x="945609" y="557787"/>
                          </a:cubicBezTo>
                          <a:cubicBezTo>
                            <a:pt x="934279" y="546851"/>
                            <a:pt x="923820" y="534542"/>
                            <a:pt x="912305" y="523676"/>
                          </a:cubicBezTo>
                          <a:cubicBezTo>
                            <a:pt x="914912" y="507674"/>
                            <a:pt x="914133" y="490615"/>
                            <a:pt x="914548" y="474541"/>
                          </a:cubicBezTo>
                          <a:cubicBezTo>
                            <a:pt x="915419" y="440737"/>
                            <a:pt x="915919" y="406926"/>
                            <a:pt x="916355" y="373114"/>
                          </a:cubicBezTo>
                          <a:cubicBezTo>
                            <a:pt x="917355" y="295955"/>
                            <a:pt x="917948" y="218781"/>
                            <a:pt x="917963" y="141607"/>
                          </a:cubicBezTo>
                          <a:cubicBezTo>
                            <a:pt x="917970" y="119690"/>
                            <a:pt x="918148" y="97730"/>
                            <a:pt x="917534" y="75820"/>
                          </a:cubicBezTo>
                          <a:cubicBezTo>
                            <a:pt x="917070" y="59332"/>
                            <a:pt x="915826" y="41780"/>
                            <a:pt x="909962" y="26243"/>
                          </a:cubicBezTo>
                          <a:cubicBezTo>
                            <a:pt x="905318" y="13948"/>
                            <a:pt x="896467" y="811"/>
                            <a:pt x="881980" y="182"/>
                          </a:cubicBezTo>
                          <a:cubicBezTo>
                            <a:pt x="871357" y="-282"/>
                            <a:pt x="860591" y="282"/>
                            <a:pt x="849961" y="332"/>
                          </a:cubicBezTo>
                          <a:cubicBezTo>
                            <a:pt x="826722" y="439"/>
                            <a:pt x="803491" y="546"/>
                            <a:pt x="780253" y="646"/>
                          </a:cubicBezTo>
                          <a:cubicBezTo>
                            <a:pt x="711208" y="954"/>
                            <a:pt x="642171" y="1239"/>
                            <a:pt x="573127" y="1504"/>
                          </a:cubicBezTo>
                          <a:cubicBezTo>
                            <a:pt x="499403" y="1782"/>
                            <a:pt x="425673" y="2047"/>
                            <a:pt x="351949" y="2225"/>
                          </a:cubicBezTo>
                          <a:cubicBezTo>
                            <a:pt x="303243" y="2340"/>
                            <a:pt x="254529" y="2568"/>
                            <a:pt x="205823" y="2290"/>
                          </a:cubicBezTo>
                          <a:cubicBezTo>
                            <a:pt x="185378" y="2175"/>
                            <a:pt x="161689" y="-2525"/>
                            <a:pt x="144659" y="10862"/>
                          </a:cubicBezTo>
                          <a:cubicBezTo>
                            <a:pt x="124463" y="26743"/>
                            <a:pt x="123677" y="56789"/>
                            <a:pt x="123020" y="80271"/>
                          </a:cubicBezTo>
                          <a:cubicBezTo>
                            <a:pt x="122827" y="87221"/>
                            <a:pt x="122842" y="94179"/>
                            <a:pt x="122799" y="101130"/>
                          </a:cubicBezTo>
                          <a:cubicBezTo>
                            <a:pt x="122370" y="169439"/>
                            <a:pt x="122585" y="237755"/>
                            <a:pt x="122956" y="306063"/>
                          </a:cubicBezTo>
                          <a:cubicBezTo>
                            <a:pt x="123313" y="372700"/>
                            <a:pt x="122263" y="439980"/>
                            <a:pt x="127957" y="506438"/>
                          </a:cubicBezTo>
                          <a:cubicBezTo>
                            <a:pt x="128207" y="509360"/>
                            <a:pt x="128871" y="513068"/>
                            <a:pt x="129785" y="516947"/>
                          </a:cubicBezTo>
                          <a:cubicBezTo>
                            <a:pt x="128035" y="520426"/>
                            <a:pt x="128371" y="525012"/>
                            <a:pt x="130807" y="528062"/>
                          </a:cubicBezTo>
                          <a:cubicBezTo>
                            <a:pt x="118034" y="538078"/>
                            <a:pt x="106075" y="549344"/>
                            <a:pt x="94181" y="560252"/>
                          </a:cubicBezTo>
                          <a:cubicBezTo>
                            <a:pt x="78643" y="574497"/>
                            <a:pt x="63727" y="589406"/>
                            <a:pt x="50118" y="605536"/>
                          </a:cubicBezTo>
                          <a:cubicBezTo>
                            <a:pt x="39317" y="618331"/>
                            <a:pt x="28744" y="631554"/>
                            <a:pt x="18572" y="644863"/>
                          </a:cubicBezTo>
                          <a:cubicBezTo>
                            <a:pt x="12492" y="652821"/>
                            <a:pt x="-5324" y="673731"/>
                            <a:pt x="1555" y="684932"/>
                          </a:cubicBezTo>
                          <a:cubicBezTo>
                            <a:pt x="1712" y="690197"/>
                            <a:pt x="5227" y="696133"/>
                            <a:pt x="8135" y="699727"/>
                          </a:cubicBezTo>
                          <a:cubicBezTo>
                            <a:pt x="14293" y="707342"/>
                            <a:pt x="22801" y="711685"/>
                            <a:pt x="31916" y="714836"/>
                          </a:cubicBezTo>
                          <a:cubicBezTo>
                            <a:pt x="48747" y="720658"/>
                            <a:pt x="69128" y="723258"/>
                            <a:pt x="86566" y="719443"/>
                          </a:cubicBezTo>
                          <a:cubicBezTo>
                            <a:pt x="86937" y="719365"/>
                            <a:pt x="87273" y="719236"/>
                            <a:pt x="87609" y="719108"/>
                          </a:cubicBezTo>
                          <a:cubicBezTo>
                            <a:pt x="112776" y="721451"/>
                            <a:pt x="138229" y="722072"/>
                            <a:pt x="163475" y="722351"/>
                          </a:cubicBezTo>
                          <a:cubicBezTo>
                            <a:pt x="192836" y="722680"/>
                            <a:pt x="222190" y="723165"/>
                            <a:pt x="251558" y="723165"/>
                          </a:cubicBezTo>
                          <a:cubicBezTo>
                            <a:pt x="309829" y="723165"/>
                            <a:pt x="368094" y="723165"/>
                            <a:pt x="426365" y="723165"/>
                          </a:cubicBezTo>
                          <a:cubicBezTo>
                            <a:pt x="542923" y="723165"/>
                            <a:pt x="659473" y="723165"/>
                            <a:pt x="776031" y="723165"/>
                          </a:cubicBezTo>
                          <a:cubicBezTo>
                            <a:pt x="808706" y="723165"/>
                            <a:pt x="841381" y="723165"/>
                            <a:pt x="874057" y="723165"/>
                          </a:cubicBezTo>
                          <a:cubicBezTo>
                            <a:pt x="890152" y="723165"/>
                            <a:pt x="906247" y="723165"/>
                            <a:pt x="922349" y="723165"/>
                          </a:cubicBezTo>
                          <a:cubicBezTo>
                            <a:pt x="938629" y="723165"/>
                            <a:pt x="955096" y="724373"/>
                            <a:pt x="970962" y="720429"/>
                          </a:cubicBezTo>
                          <a:cubicBezTo>
                            <a:pt x="982814" y="723458"/>
                            <a:pt x="997051" y="714293"/>
                            <a:pt x="1005802" y="707399"/>
                          </a:cubicBezTo>
                          <a:cubicBezTo>
                            <a:pt x="1010002" y="704092"/>
                            <a:pt x="1013853" y="700334"/>
                            <a:pt x="1016960" y="696133"/>
                          </a:cubicBezTo>
                          <a:cubicBezTo>
                            <a:pt x="1033520" y="690533"/>
                            <a:pt x="1032141" y="666708"/>
                            <a:pt x="1025469" y="653964"/>
                          </a:cubicBezTo>
                          <a:close/>
                          <a:moveTo>
                            <a:pt x="881772" y="19406"/>
                          </a:moveTo>
                          <a:cubicBezTo>
                            <a:pt x="882744" y="19492"/>
                            <a:pt x="883051" y="19835"/>
                            <a:pt x="881772" y="19406"/>
                          </a:cubicBezTo>
                          <a:lnTo>
                            <a:pt x="881772" y="19406"/>
                          </a:lnTo>
                          <a:close/>
                          <a:moveTo>
                            <a:pt x="141858" y="141593"/>
                          </a:moveTo>
                          <a:cubicBezTo>
                            <a:pt x="141894" y="121619"/>
                            <a:pt x="141766" y="101630"/>
                            <a:pt x="142201" y="81657"/>
                          </a:cubicBezTo>
                          <a:cubicBezTo>
                            <a:pt x="142594" y="64062"/>
                            <a:pt x="141344" y="32386"/>
                            <a:pt x="160468" y="23399"/>
                          </a:cubicBezTo>
                          <a:cubicBezTo>
                            <a:pt x="170669" y="18606"/>
                            <a:pt x="182406" y="21170"/>
                            <a:pt x="193265" y="21370"/>
                          </a:cubicBezTo>
                          <a:cubicBezTo>
                            <a:pt x="231713" y="22085"/>
                            <a:pt x="270210" y="21585"/>
                            <a:pt x="308658" y="21520"/>
                          </a:cubicBezTo>
                          <a:cubicBezTo>
                            <a:pt x="378324" y="21399"/>
                            <a:pt x="447989" y="21163"/>
                            <a:pt x="517655" y="20913"/>
                          </a:cubicBezTo>
                          <a:cubicBezTo>
                            <a:pt x="589636" y="20656"/>
                            <a:pt x="661609" y="20363"/>
                            <a:pt x="733589" y="20056"/>
                          </a:cubicBezTo>
                          <a:cubicBezTo>
                            <a:pt x="778959" y="19863"/>
                            <a:pt x="824329" y="19663"/>
                            <a:pt x="869699" y="19449"/>
                          </a:cubicBezTo>
                          <a:cubicBezTo>
                            <a:pt x="873557" y="19435"/>
                            <a:pt x="877429" y="19470"/>
                            <a:pt x="881286" y="19399"/>
                          </a:cubicBezTo>
                          <a:cubicBezTo>
                            <a:pt x="881437" y="19399"/>
                            <a:pt x="881579" y="19399"/>
                            <a:pt x="881715" y="19413"/>
                          </a:cubicBezTo>
                          <a:cubicBezTo>
                            <a:pt x="889130" y="22128"/>
                            <a:pt x="891974" y="31993"/>
                            <a:pt x="893810" y="38901"/>
                          </a:cubicBezTo>
                          <a:cubicBezTo>
                            <a:pt x="899503" y="60354"/>
                            <a:pt x="898546" y="83471"/>
                            <a:pt x="898660" y="105509"/>
                          </a:cubicBezTo>
                          <a:cubicBezTo>
                            <a:pt x="899024" y="175883"/>
                            <a:pt x="898453" y="246263"/>
                            <a:pt x="897767" y="316629"/>
                          </a:cubicBezTo>
                          <a:cubicBezTo>
                            <a:pt x="897146" y="380251"/>
                            <a:pt x="897167" y="444037"/>
                            <a:pt x="894224" y="507610"/>
                          </a:cubicBezTo>
                          <a:cubicBezTo>
                            <a:pt x="894152" y="509096"/>
                            <a:pt x="894081" y="510589"/>
                            <a:pt x="894002" y="512075"/>
                          </a:cubicBezTo>
                          <a:cubicBezTo>
                            <a:pt x="797005" y="512075"/>
                            <a:pt x="700000" y="512075"/>
                            <a:pt x="603002" y="512075"/>
                          </a:cubicBezTo>
                          <a:cubicBezTo>
                            <a:pt x="503782" y="512075"/>
                            <a:pt x="404556" y="512075"/>
                            <a:pt x="305336" y="512075"/>
                          </a:cubicBezTo>
                          <a:cubicBezTo>
                            <a:pt x="251151" y="512075"/>
                            <a:pt x="196965" y="512075"/>
                            <a:pt x="142773" y="512075"/>
                          </a:cubicBezTo>
                          <a:cubicBezTo>
                            <a:pt x="143037" y="509739"/>
                            <a:pt x="143252" y="507803"/>
                            <a:pt x="143258" y="505381"/>
                          </a:cubicBezTo>
                          <a:cubicBezTo>
                            <a:pt x="143280" y="493658"/>
                            <a:pt x="143023" y="481928"/>
                            <a:pt x="143051" y="470205"/>
                          </a:cubicBezTo>
                          <a:cubicBezTo>
                            <a:pt x="143130" y="436030"/>
                            <a:pt x="142908" y="401847"/>
                            <a:pt x="142601" y="367671"/>
                          </a:cubicBezTo>
                          <a:cubicBezTo>
                            <a:pt x="141923" y="292312"/>
                            <a:pt x="141708" y="216952"/>
                            <a:pt x="141858" y="141593"/>
                          </a:cubicBezTo>
                          <a:close/>
                          <a:moveTo>
                            <a:pt x="22886" y="672402"/>
                          </a:moveTo>
                          <a:cubicBezTo>
                            <a:pt x="26665" y="665637"/>
                            <a:pt x="31245" y="659293"/>
                            <a:pt x="35974" y="653164"/>
                          </a:cubicBezTo>
                          <a:cubicBezTo>
                            <a:pt x="45954" y="640241"/>
                            <a:pt x="55719" y="627003"/>
                            <a:pt x="66006" y="614338"/>
                          </a:cubicBezTo>
                          <a:cubicBezTo>
                            <a:pt x="78786" y="598607"/>
                            <a:pt x="92845" y="583926"/>
                            <a:pt x="106511" y="568975"/>
                          </a:cubicBezTo>
                          <a:cubicBezTo>
                            <a:pt x="117441" y="557016"/>
                            <a:pt x="129007" y="544864"/>
                            <a:pt x="138115" y="531291"/>
                          </a:cubicBezTo>
                          <a:cubicBezTo>
                            <a:pt x="237328" y="531291"/>
                            <a:pt x="336533" y="531291"/>
                            <a:pt x="435745" y="531291"/>
                          </a:cubicBezTo>
                          <a:cubicBezTo>
                            <a:pt x="534972" y="531291"/>
                            <a:pt x="634199" y="531291"/>
                            <a:pt x="733425" y="531291"/>
                          </a:cubicBezTo>
                          <a:cubicBezTo>
                            <a:pt x="788003" y="531291"/>
                            <a:pt x="842575" y="531291"/>
                            <a:pt x="897153" y="531291"/>
                          </a:cubicBezTo>
                          <a:cubicBezTo>
                            <a:pt x="902996" y="543672"/>
                            <a:pt x="913855" y="553687"/>
                            <a:pt x="923506" y="563145"/>
                          </a:cubicBezTo>
                          <a:cubicBezTo>
                            <a:pt x="937101" y="576454"/>
                            <a:pt x="951074" y="589449"/>
                            <a:pt x="962961" y="604365"/>
                          </a:cubicBezTo>
                          <a:cubicBezTo>
                            <a:pt x="974977" y="619445"/>
                            <a:pt x="985264" y="635805"/>
                            <a:pt x="996851" y="651192"/>
                          </a:cubicBezTo>
                          <a:cubicBezTo>
                            <a:pt x="1001108" y="656850"/>
                            <a:pt x="1005388" y="662736"/>
                            <a:pt x="1008502" y="669116"/>
                          </a:cubicBezTo>
                          <a:cubicBezTo>
                            <a:pt x="1009845" y="671866"/>
                            <a:pt x="1011253" y="674659"/>
                            <a:pt x="1010660" y="676795"/>
                          </a:cubicBezTo>
                          <a:cubicBezTo>
                            <a:pt x="1010381" y="677781"/>
                            <a:pt x="1009881" y="678731"/>
                            <a:pt x="1009288" y="679653"/>
                          </a:cubicBezTo>
                          <a:cubicBezTo>
                            <a:pt x="1008552" y="680353"/>
                            <a:pt x="1007817" y="681046"/>
                            <a:pt x="1007074" y="681746"/>
                          </a:cubicBezTo>
                          <a:cubicBezTo>
                            <a:pt x="991943" y="678360"/>
                            <a:pt x="976777" y="678981"/>
                            <a:pt x="961304" y="678981"/>
                          </a:cubicBezTo>
                          <a:cubicBezTo>
                            <a:pt x="945209" y="678981"/>
                            <a:pt x="929107" y="678981"/>
                            <a:pt x="913012" y="678981"/>
                          </a:cubicBezTo>
                          <a:cubicBezTo>
                            <a:pt x="880329" y="678981"/>
                            <a:pt x="847654" y="678981"/>
                            <a:pt x="814971" y="678981"/>
                          </a:cubicBezTo>
                          <a:cubicBezTo>
                            <a:pt x="750534" y="678981"/>
                            <a:pt x="686098" y="678981"/>
                            <a:pt x="621654" y="678981"/>
                          </a:cubicBezTo>
                          <a:cubicBezTo>
                            <a:pt x="492288" y="678981"/>
                            <a:pt x="362914" y="678981"/>
                            <a:pt x="233548" y="678981"/>
                          </a:cubicBezTo>
                          <a:cubicBezTo>
                            <a:pt x="197544" y="678981"/>
                            <a:pt x="161553" y="679303"/>
                            <a:pt x="125556" y="679667"/>
                          </a:cubicBezTo>
                          <a:cubicBezTo>
                            <a:pt x="89537" y="680031"/>
                            <a:pt x="53254" y="680417"/>
                            <a:pt x="17414" y="684046"/>
                          </a:cubicBezTo>
                          <a:cubicBezTo>
                            <a:pt x="19657" y="680546"/>
                            <a:pt x="20858" y="676038"/>
                            <a:pt x="22886" y="672402"/>
                          </a:cubicBezTo>
                          <a:close/>
                          <a:moveTo>
                            <a:pt x="929442" y="703927"/>
                          </a:moveTo>
                          <a:cubicBezTo>
                            <a:pt x="914769" y="703927"/>
                            <a:pt x="900089" y="703927"/>
                            <a:pt x="885415" y="703927"/>
                          </a:cubicBezTo>
                          <a:cubicBezTo>
                            <a:pt x="856055" y="703927"/>
                            <a:pt x="826694" y="703927"/>
                            <a:pt x="797340" y="703927"/>
                          </a:cubicBezTo>
                          <a:cubicBezTo>
                            <a:pt x="739069" y="703927"/>
                            <a:pt x="680804" y="703927"/>
                            <a:pt x="622533" y="703927"/>
                          </a:cubicBezTo>
                          <a:cubicBezTo>
                            <a:pt x="505975" y="703927"/>
                            <a:pt x="389425" y="703927"/>
                            <a:pt x="272868" y="703927"/>
                          </a:cubicBezTo>
                          <a:cubicBezTo>
                            <a:pt x="240185" y="703927"/>
                            <a:pt x="207516" y="704256"/>
                            <a:pt x="174841" y="704620"/>
                          </a:cubicBezTo>
                          <a:cubicBezTo>
                            <a:pt x="146987" y="704935"/>
                            <a:pt x="118920" y="705277"/>
                            <a:pt x="91138" y="707678"/>
                          </a:cubicBezTo>
                          <a:cubicBezTo>
                            <a:pt x="90216" y="706013"/>
                            <a:pt x="88701" y="704692"/>
                            <a:pt x="86558" y="704220"/>
                          </a:cubicBezTo>
                          <a:cubicBezTo>
                            <a:pt x="71192" y="700820"/>
                            <a:pt x="55376" y="701827"/>
                            <a:pt x="40088" y="697455"/>
                          </a:cubicBezTo>
                          <a:cubicBezTo>
                            <a:pt x="37217" y="696633"/>
                            <a:pt x="34309" y="695612"/>
                            <a:pt x="31487" y="694390"/>
                          </a:cubicBezTo>
                          <a:cubicBezTo>
                            <a:pt x="58019" y="696498"/>
                            <a:pt x="84773" y="697105"/>
                            <a:pt x="111354" y="697376"/>
                          </a:cubicBezTo>
                          <a:cubicBezTo>
                            <a:pt x="144030" y="697705"/>
                            <a:pt x="176713" y="698205"/>
                            <a:pt x="209395" y="698205"/>
                          </a:cubicBezTo>
                          <a:cubicBezTo>
                            <a:pt x="273832" y="698205"/>
                            <a:pt x="338276" y="698205"/>
                            <a:pt x="402713" y="698205"/>
                          </a:cubicBezTo>
                          <a:cubicBezTo>
                            <a:pt x="532078" y="698205"/>
                            <a:pt x="661452" y="698205"/>
                            <a:pt x="790818" y="698205"/>
                          </a:cubicBezTo>
                          <a:cubicBezTo>
                            <a:pt x="826815" y="698205"/>
                            <a:pt x="862813" y="698205"/>
                            <a:pt x="898810" y="698205"/>
                          </a:cubicBezTo>
                          <a:cubicBezTo>
                            <a:pt x="917277" y="698205"/>
                            <a:pt x="935743" y="698205"/>
                            <a:pt x="954210" y="698205"/>
                          </a:cubicBezTo>
                          <a:cubicBezTo>
                            <a:pt x="963990" y="698205"/>
                            <a:pt x="973798" y="698548"/>
                            <a:pt x="983535" y="698205"/>
                          </a:cubicBezTo>
                          <a:cubicBezTo>
                            <a:pt x="978341" y="700512"/>
                            <a:pt x="973034" y="702784"/>
                            <a:pt x="968912" y="706192"/>
                          </a:cubicBezTo>
                          <a:cubicBezTo>
                            <a:pt x="955903" y="703334"/>
                            <a:pt x="942801" y="703927"/>
                            <a:pt x="929442" y="703927"/>
                          </a:cubicBezTo>
                          <a:close/>
                        </a:path>
                      </a:pathLst>
                    </a:custGeom>
                    <a:solidFill>
                      <a:srgbClr val="000000"/>
                    </a:solidFill>
                    <a:ln w="7144"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7DCDA38D-4ACC-4D9A-A578-FA4CF8B5F1C6}"/>
                        </a:ext>
                      </a:extLst>
                    </p:cNvPr>
                    <p:cNvSpPr/>
                    <p:nvPr/>
                  </p:nvSpPr>
                  <p:spPr>
                    <a:xfrm>
                      <a:off x="-3260648" y="2567205"/>
                      <a:ext cx="730310" cy="453772"/>
                    </a:xfrm>
                    <a:custGeom>
                      <a:avLst/>
                      <a:gdLst>
                        <a:gd name="connsiteX0" fmla="*/ 9637 w 730310"/>
                        <a:gd name="connsiteY0" fmla="*/ 453773 h 453772"/>
                        <a:gd name="connsiteX1" fmla="*/ 563227 w 730310"/>
                        <a:gd name="connsiteY1" fmla="*/ 453773 h 453772"/>
                        <a:gd name="connsiteX2" fmla="*/ 719333 w 730310"/>
                        <a:gd name="connsiteY2" fmla="*/ 453773 h 453772"/>
                        <a:gd name="connsiteX3" fmla="*/ 727184 w 730310"/>
                        <a:gd name="connsiteY3" fmla="*/ 438814 h 453772"/>
                        <a:gd name="connsiteX4" fmla="*/ 727305 w 730310"/>
                        <a:gd name="connsiteY4" fmla="*/ 437285 h 453772"/>
                        <a:gd name="connsiteX5" fmla="*/ 729249 w 730310"/>
                        <a:gd name="connsiteY5" fmla="*/ 299011 h 453772"/>
                        <a:gd name="connsiteX6" fmla="*/ 730184 w 730310"/>
                        <a:gd name="connsiteY6" fmla="*/ 99579 h 453772"/>
                        <a:gd name="connsiteX7" fmla="*/ 729434 w 730310"/>
                        <a:gd name="connsiteY7" fmla="*/ 58038 h 453772"/>
                        <a:gd name="connsiteX8" fmla="*/ 726176 w 730310"/>
                        <a:gd name="connsiteY8" fmla="*/ 36228 h 453772"/>
                        <a:gd name="connsiteX9" fmla="*/ 720247 w 730310"/>
                        <a:gd name="connsiteY9" fmla="*/ 19011 h 453772"/>
                        <a:gd name="connsiteX10" fmla="*/ 369539 w 730310"/>
                        <a:gd name="connsiteY10" fmla="*/ 19011 h 453772"/>
                        <a:gd name="connsiteX11" fmla="*/ 372554 w 730310"/>
                        <a:gd name="connsiteY11" fmla="*/ 15811 h 453772"/>
                        <a:gd name="connsiteX12" fmla="*/ 373568 w 730310"/>
                        <a:gd name="connsiteY12" fmla="*/ 13396 h 453772"/>
                        <a:gd name="connsiteX13" fmla="*/ 373568 w 730310"/>
                        <a:gd name="connsiteY13" fmla="*/ 8117 h 453772"/>
                        <a:gd name="connsiteX14" fmla="*/ 371461 w 730310"/>
                        <a:gd name="connsiteY14" fmla="*/ 3945 h 453772"/>
                        <a:gd name="connsiteX15" fmla="*/ 368653 w 730310"/>
                        <a:gd name="connsiteY15" fmla="*/ 1366 h 453772"/>
                        <a:gd name="connsiteX16" fmla="*/ 366260 w 730310"/>
                        <a:gd name="connsiteY16" fmla="*/ 359 h 453772"/>
                        <a:gd name="connsiteX17" fmla="*/ 360938 w 730310"/>
                        <a:gd name="connsiteY17" fmla="*/ 359 h 453772"/>
                        <a:gd name="connsiteX18" fmla="*/ 358545 w 730310"/>
                        <a:gd name="connsiteY18" fmla="*/ 1366 h 453772"/>
                        <a:gd name="connsiteX19" fmla="*/ 354952 w 730310"/>
                        <a:gd name="connsiteY19" fmla="*/ 4960 h 453772"/>
                        <a:gd name="connsiteX20" fmla="*/ 353844 w 730310"/>
                        <a:gd name="connsiteY20" fmla="*/ 7610 h 453772"/>
                        <a:gd name="connsiteX21" fmla="*/ 353808 w 730310"/>
                        <a:gd name="connsiteY21" fmla="*/ 7753 h 453772"/>
                        <a:gd name="connsiteX22" fmla="*/ 353794 w 730310"/>
                        <a:gd name="connsiteY22" fmla="*/ 7824 h 453772"/>
                        <a:gd name="connsiteX23" fmla="*/ 353437 w 730310"/>
                        <a:gd name="connsiteY23" fmla="*/ 10482 h 453772"/>
                        <a:gd name="connsiteX24" fmla="*/ 354844 w 730310"/>
                        <a:gd name="connsiteY24" fmla="*/ 15882 h 453772"/>
                        <a:gd name="connsiteX25" fmla="*/ 357738 w 730310"/>
                        <a:gd name="connsiteY25" fmla="*/ 19019 h 453772"/>
                        <a:gd name="connsiteX26" fmla="*/ 169821 w 730310"/>
                        <a:gd name="connsiteY26" fmla="*/ 19019 h 453772"/>
                        <a:gd name="connsiteX27" fmla="*/ 13494 w 730310"/>
                        <a:gd name="connsiteY27" fmla="*/ 19019 h 453772"/>
                        <a:gd name="connsiteX28" fmla="*/ 4508 w 730310"/>
                        <a:gd name="connsiteY28" fmla="*/ 31184 h 453772"/>
                        <a:gd name="connsiteX29" fmla="*/ 4472 w 730310"/>
                        <a:gd name="connsiteY29" fmla="*/ 31670 h 453772"/>
                        <a:gd name="connsiteX30" fmla="*/ 2793 w 730310"/>
                        <a:gd name="connsiteY30" fmla="*/ 54844 h 453772"/>
                        <a:gd name="connsiteX31" fmla="*/ 2815 w 730310"/>
                        <a:gd name="connsiteY31" fmla="*/ 89706 h 453772"/>
                        <a:gd name="connsiteX32" fmla="*/ 2722 w 730310"/>
                        <a:gd name="connsiteY32" fmla="*/ 182639 h 453772"/>
                        <a:gd name="connsiteX33" fmla="*/ 564 w 730310"/>
                        <a:gd name="connsiteY33" fmla="*/ 378992 h 453772"/>
                        <a:gd name="connsiteX34" fmla="*/ 0 w 730310"/>
                        <a:gd name="connsiteY34" fmla="*/ 437292 h 453772"/>
                        <a:gd name="connsiteX35" fmla="*/ 757 w 730310"/>
                        <a:gd name="connsiteY35" fmla="*/ 441171 h 453772"/>
                        <a:gd name="connsiteX36" fmla="*/ 9637 w 730310"/>
                        <a:gd name="connsiteY36" fmla="*/ 453773 h 453772"/>
                        <a:gd name="connsiteX37" fmla="*/ 564164 w 730310"/>
                        <a:gd name="connsiteY37" fmla="*/ 38228 h 453772"/>
                        <a:gd name="connsiteX38" fmla="*/ 712268 w 730310"/>
                        <a:gd name="connsiteY38" fmla="*/ 38228 h 453772"/>
                        <a:gd name="connsiteX39" fmla="*/ 710882 w 730310"/>
                        <a:gd name="connsiteY39" fmla="*/ 54830 h 453772"/>
                        <a:gd name="connsiteX40" fmla="*/ 710903 w 730310"/>
                        <a:gd name="connsiteY40" fmla="*/ 89692 h 453772"/>
                        <a:gd name="connsiteX41" fmla="*/ 710811 w 730310"/>
                        <a:gd name="connsiteY41" fmla="*/ 182625 h 453772"/>
                        <a:gd name="connsiteX42" fmla="*/ 708653 w 730310"/>
                        <a:gd name="connsiteY42" fmla="*/ 378978 h 453772"/>
                        <a:gd name="connsiteX43" fmla="*/ 708103 w 730310"/>
                        <a:gd name="connsiteY43" fmla="*/ 434549 h 453772"/>
                        <a:gd name="connsiteX44" fmla="*/ 165792 w 730310"/>
                        <a:gd name="connsiteY44" fmla="*/ 434549 h 453772"/>
                        <a:gd name="connsiteX45" fmla="*/ 19259 w 730310"/>
                        <a:gd name="connsiteY45" fmla="*/ 434549 h 453772"/>
                        <a:gd name="connsiteX46" fmla="*/ 21195 w 730310"/>
                        <a:gd name="connsiteY46" fmla="*/ 299003 h 453772"/>
                        <a:gd name="connsiteX47" fmla="*/ 22131 w 730310"/>
                        <a:gd name="connsiteY47" fmla="*/ 99571 h 453772"/>
                        <a:gd name="connsiteX48" fmla="*/ 21381 w 730310"/>
                        <a:gd name="connsiteY48" fmla="*/ 58031 h 453772"/>
                        <a:gd name="connsiteX49" fmla="*/ 18467 w 730310"/>
                        <a:gd name="connsiteY49" fmla="*/ 38228 h 453772"/>
                        <a:gd name="connsiteX50" fmla="*/ 564164 w 730310"/>
                        <a:gd name="connsiteY50" fmla="*/ 38228 h 453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30310" h="453772">
                          <a:moveTo>
                            <a:pt x="9637" y="453773"/>
                          </a:moveTo>
                          <a:cubicBezTo>
                            <a:pt x="194167" y="453773"/>
                            <a:pt x="378697" y="453773"/>
                            <a:pt x="563227" y="453773"/>
                          </a:cubicBezTo>
                          <a:cubicBezTo>
                            <a:pt x="615263" y="453773"/>
                            <a:pt x="667298" y="453773"/>
                            <a:pt x="719333" y="453773"/>
                          </a:cubicBezTo>
                          <a:cubicBezTo>
                            <a:pt x="727934" y="453773"/>
                            <a:pt x="730556" y="444472"/>
                            <a:pt x="727184" y="438814"/>
                          </a:cubicBezTo>
                          <a:cubicBezTo>
                            <a:pt x="727255" y="438321"/>
                            <a:pt x="727305" y="437821"/>
                            <a:pt x="727305" y="437285"/>
                          </a:cubicBezTo>
                          <a:cubicBezTo>
                            <a:pt x="727327" y="391194"/>
                            <a:pt x="728670" y="345095"/>
                            <a:pt x="729249" y="299011"/>
                          </a:cubicBezTo>
                          <a:cubicBezTo>
                            <a:pt x="730091" y="232545"/>
                            <a:pt x="730548" y="166051"/>
                            <a:pt x="730184" y="99579"/>
                          </a:cubicBezTo>
                          <a:cubicBezTo>
                            <a:pt x="730106" y="85855"/>
                            <a:pt x="730841" y="71696"/>
                            <a:pt x="729434" y="58038"/>
                          </a:cubicBezTo>
                          <a:cubicBezTo>
                            <a:pt x="728670" y="50680"/>
                            <a:pt x="727441" y="43472"/>
                            <a:pt x="726176" y="36228"/>
                          </a:cubicBezTo>
                          <a:cubicBezTo>
                            <a:pt x="732120" y="31306"/>
                            <a:pt x="730155" y="19011"/>
                            <a:pt x="720247" y="19011"/>
                          </a:cubicBezTo>
                          <a:cubicBezTo>
                            <a:pt x="603347" y="19011"/>
                            <a:pt x="486446" y="19011"/>
                            <a:pt x="369539" y="19011"/>
                          </a:cubicBezTo>
                          <a:cubicBezTo>
                            <a:pt x="370768" y="18169"/>
                            <a:pt x="371789" y="17118"/>
                            <a:pt x="372554" y="15811"/>
                          </a:cubicBezTo>
                          <a:cubicBezTo>
                            <a:pt x="372990" y="15039"/>
                            <a:pt x="373332" y="14232"/>
                            <a:pt x="373568" y="13396"/>
                          </a:cubicBezTo>
                          <a:cubicBezTo>
                            <a:pt x="374040" y="11632"/>
                            <a:pt x="374040" y="9875"/>
                            <a:pt x="373568" y="8117"/>
                          </a:cubicBezTo>
                          <a:cubicBezTo>
                            <a:pt x="373261" y="6824"/>
                            <a:pt x="372340" y="4910"/>
                            <a:pt x="371461" y="3945"/>
                          </a:cubicBezTo>
                          <a:cubicBezTo>
                            <a:pt x="370753" y="2859"/>
                            <a:pt x="369818" y="1995"/>
                            <a:pt x="368653" y="1366"/>
                          </a:cubicBezTo>
                          <a:cubicBezTo>
                            <a:pt x="367853" y="1031"/>
                            <a:pt x="367060" y="695"/>
                            <a:pt x="366260" y="359"/>
                          </a:cubicBezTo>
                          <a:cubicBezTo>
                            <a:pt x="364489" y="-120"/>
                            <a:pt x="362710" y="-120"/>
                            <a:pt x="360938" y="359"/>
                          </a:cubicBezTo>
                          <a:cubicBezTo>
                            <a:pt x="360138" y="695"/>
                            <a:pt x="359345" y="1031"/>
                            <a:pt x="358545" y="1366"/>
                          </a:cubicBezTo>
                          <a:cubicBezTo>
                            <a:pt x="357038" y="2259"/>
                            <a:pt x="355845" y="3452"/>
                            <a:pt x="354952" y="4960"/>
                          </a:cubicBezTo>
                          <a:cubicBezTo>
                            <a:pt x="354544" y="5824"/>
                            <a:pt x="354109" y="6696"/>
                            <a:pt x="353844" y="7610"/>
                          </a:cubicBezTo>
                          <a:cubicBezTo>
                            <a:pt x="353830" y="7660"/>
                            <a:pt x="353823" y="7703"/>
                            <a:pt x="353808" y="7753"/>
                          </a:cubicBezTo>
                          <a:cubicBezTo>
                            <a:pt x="353801" y="7774"/>
                            <a:pt x="353801" y="7796"/>
                            <a:pt x="353794" y="7824"/>
                          </a:cubicBezTo>
                          <a:cubicBezTo>
                            <a:pt x="353673" y="8710"/>
                            <a:pt x="353559" y="9596"/>
                            <a:pt x="353437" y="10482"/>
                          </a:cubicBezTo>
                          <a:cubicBezTo>
                            <a:pt x="353323" y="12253"/>
                            <a:pt x="353951" y="14361"/>
                            <a:pt x="354844" y="15882"/>
                          </a:cubicBezTo>
                          <a:cubicBezTo>
                            <a:pt x="355573" y="17125"/>
                            <a:pt x="356573" y="18190"/>
                            <a:pt x="357738" y="19019"/>
                          </a:cubicBezTo>
                          <a:cubicBezTo>
                            <a:pt x="295094" y="19019"/>
                            <a:pt x="232457" y="19019"/>
                            <a:pt x="169821" y="19019"/>
                          </a:cubicBezTo>
                          <a:cubicBezTo>
                            <a:pt x="117715" y="19019"/>
                            <a:pt x="65601" y="19019"/>
                            <a:pt x="13494" y="19019"/>
                          </a:cubicBezTo>
                          <a:cubicBezTo>
                            <a:pt x="6201" y="19019"/>
                            <a:pt x="3208" y="25698"/>
                            <a:pt x="4508" y="31184"/>
                          </a:cubicBezTo>
                          <a:cubicBezTo>
                            <a:pt x="4494" y="31349"/>
                            <a:pt x="4472" y="31513"/>
                            <a:pt x="4472" y="31670"/>
                          </a:cubicBezTo>
                          <a:cubicBezTo>
                            <a:pt x="4365" y="39364"/>
                            <a:pt x="3301" y="47165"/>
                            <a:pt x="2793" y="54844"/>
                          </a:cubicBezTo>
                          <a:cubicBezTo>
                            <a:pt x="2036" y="66417"/>
                            <a:pt x="2722" y="78112"/>
                            <a:pt x="2815" y="89706"/>
                          </a:cubicBezTo>
                          <a:cubicBezTo>
                            <a:pt x="3065" y="120681"/>
                            <a:pt x="3015" y="151664"/>
                            <a:pt x="2722" y="182639"/>
                          </a:cubicBezTo>
                          <a:cubicBezTo>
                            <a:pt x="2100" y="248090"/>
                            <a:pt x="1129" y="313541"/>
                            <a:pt x="564" y="378992"/>
                          </a:cubicBezTo>
                          <a:cubicBezTo>
                            <a:pt x="400" y="398423"/>
                            <a:pt x="14" y="417861"/>
                            <a:pt x="0" y="437292"/>
                          </a:cubicBezTo>
                          <a:cubicBezTo>
                            <a:pt x="0" y="438764"/>
                            <a:pt x="279" y="440050"/>
                            <a:pt x="757" y="441171"/>
                          </a:cubicBezTo>
                          <a:cubicBezTo>
                            <a:pt x="-814" y="446715"/>
                            <a:pt x="2129" y="453773"/>
                            <a:pt x="9637" y="453773"/>
                          </a:cubicBezTo>
                          <a:close/>
                          <a:moveTo>
                            <a:pt x="564164" y="38228"/>
                          </a:moveTo>
                          <a:cubicBezTo>
                            <a:pt x="613534" y="38228"/>
                            <a:pt x="662897" y="38228"/>
                            <a:pt x="712268" y="38228"/>
                          </a:cubicBezTo>
                          <a:cubicBezTo>
                            <a:pt x="711889" y="43772"/>
                            <a:pt x="711239" y="49330"/>
                            <a:pt x="710882" y="54830"/>
                          </a:cubicBezTo>
                          <a:cubicBezTo>
                            <a:pt x="710125" y="66403"/>
                            <a:pt x="710811" y="78097"/>
                            <a:pt x="710903" y="89692"/>
                          </a:cubicBezTo>
                          <a:cubicBezTo>
                            <a:pt x="711160" y="120667"/>
                            <a:pt x="711103" y="151649"/>
                            <a:pt x="710811" y="182625"/>
                          </a:cubicBezTo>
                          <a:cubicBezTo>
                            <a:pt x="710189" y="248076"/>
                            <a:pt x="709217" y="313527"/>
                            <a:pt x="708653" y="378978"/>
                          </a:cubicBezTo>
                          <a:cubicBezTo>
                            <a:pt x="708496" y="397501"/>
                            <a:pt x="708146" y="416025"/>
                            <a:pt x="708103" y="434549"/>
                          </a:cubicBezTo>
                          <a:cubicBezTo>
                            <a:pt x="527330" y="434549"/>
                            <a:pt x="346558" y="434549"/>
                            <a:pt x="165792" y="434549"/>
                          </a:cubicBezTo>
                          <a:cubicBezTo>
                            <a:pt x="116951" y="434549"/>
                            <a:pt x="68108" y="434549"/>
                            <a:pt x="19259" y="434549"/>
                          </a:cubicBezTo>
                          <a:cubicBezTo>
                            <a:pt x="19331" y="389372"/>
                            <a:pt x="20624" y="344181"/>
                            <a:pt x="21195" y="299003"/>
                          </a:cubicBezTo>
                          <a:cubicBezTo>
                            <a:pt x="22039" y="232538"/>
                            <a:pt x="22496" y="166044"/>
                            <a:pt x="22131" y="99571"/>
                          </a:cubicBezTo>
                          <a:cubicBezTo>
                            <a:pt x="22060" y="85848"/>
                            <a:pt x="22789" y="71689"/>
                            <a:pt x="21381" y="58031"/>
                          </a:cubicBezTo>
                          <a:cubicBezTo>
                            <a:pt x="20688" y="51351"/>
                            <a:pt x="19610" y="44793"/>
                            <a:pt x="18467" y="38228"/>
                          </a:cubicBezTo>
                          <a:cubicBezTo>
                            <a:pt x="200361" y="38228"/>
                            <a:pt x="382262" y="38228"/>
                            <a:pt x="564164" y="38228"/>
                          </a:cubicBezTo>
                          <a:close/>
                        </a:path>
                      </a:pathLst>
                    </a:custGeom>
                    <a:solidFill>
                      <a:srgbClr val="000000"/>
                    </a:solidFill>
                    <a:ln w="7144"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2C5055D7-8146-402D-8840-1535418FBEF4}"/>
                        </a:ext>
                      </a:extLst>
                    </p:cNvPr>
                    <p:cNvSpPr/>
                    <p:nvPr/>
                  </p:nvSpPr>
                  <p:spPr>
                    <a:xfrm>
                      <a:off x="-3111793" y="3141967"/>
                      <a:ext cx="364209" cy="72578"/>
                    </a:xfrm>
                    <a:custGeom>
                      <a:avLst/>
                      <a:gdLst>
                        <a:gd name="connsiteX0" fmla="*/ 9272 w 364209"/>
                        <a:gd name="connsiteY0" fmla="*/ 72578 h 72578"/>
                        <a:gd name="connsiteX1" fmla="*/ 354144 w 364209"/>
                        <a:gd name="connsiteY1" fmla="*/ 69485 h 72578"/>
                        <a:gd name="connsiteX2" fmla="*/ 358987 w 364209"/>
                        <a:gd name="connsiteY2" fmla="*/ 68120 h 72578"/>
                        <a:gd name="connsiteX3" fmla="*/ 364087 w 364209"/>
                        <a:gd name="connsiteY3" fmla="*/ 58262 h 72578"/>
                        <a:gd name="connsiteX4" fmla="*/ 357144 w 364209"/>
                        <a:gd name="connsiteY4" fmla="*/ 43224 h 72578"/>
                        <a:gd name="connsiteX5" fmla="*/ 351179 w 364209"/>
                        <a:gd name="connsiteY5" fmla="*/ 29629 h 72578"/>
                        <a:gd name="connsiteX6" fmla="*/ 340928 w 364209"/>
                        <a:gd name="connsiteY6" fmla="*/ 12813 h 72578"/>
                        <a:gd name="connsiteX7" fmla="*/ 331684 w 364209"/>
                        <a:gd name="connsiteY7" fmla="*/ 3326 h 72578"/>
                        <a:gd name="connsiteX8" fmla="*/ 31775 w 364209"/>
                        <a:gd name="connsiteY8" fmla="*/ 1726 h 72578"/>
                        <a:gd name="connsiteX9" fmla="*/ 23345 w 364209"/>
                        <a:gd name="connsiteY9" fmla="*/ 7348 h 72578"/>
                        <a:gd name="connsiteX10" fmla="*/ 21695 w 364209"/>
                        <a:gd name="connsiteY10" fmla="*/ 9927 h 72578"/>
                        <a:gd name="connsiteX11" fmla="*/ 1464 w 364209"/>
                        <a:gd name="connsiteY11" fmla="*/ 57576 h 72578"/>
                        <a:gd name="connsiteX12" fmla="*/ 9272 w 364209"/>
                        <a:gd name="connsiteY12" fmla="*/ 72578 h 72578"/>
                        <a:gd name="connsiteX13" fmla="*/ 329491 w 364209"/>
                        <a:gd name="connsiteY13" fmla="*/ 22457 h 72578"/>
                        <a:gd name="connsiteX14" fmla="*/ 331841 w 364209"/>
                        <a:gd name="connsiteY14" fmla="*/ 26522 h 72578"/>
                        <a:gd name="connsiteX15" fmla="*/ 337899 w 364209"/>
                        <a:gd name="connsiteY15" fmla="*/ 40967 h 72578"/>
                        <a:gd name="connsiteX16" fmla="*/ 341471 w 364209"/>
                        <a:gd name="connsiteY16" fmla="*/ 50568 h 72578"/>
                        <a:gd name="connsiteX17" fmla="*/ 23059 w 364209"/>
                        <a:gd name="connsiteY17" fmla="*/ 53361 h 72578"/>
                        <a:gd name="connsiteX18" fmla="*/ 37747 w 364209"/>
                        <a:gd name="connsiteY18" fmla="*/ 20800 h 72578"/>
                        <a:gd name="connsiteX19" fmla="*/ 329491 w 364209"/>
                        <a:gd name="connsiteY19" fmla="*/ 22457 h 72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4209" h="72578">
                          <a:moveTo>
                            <a:pt x="9272" y="72578"/>
                          </a:moveTo>
                          <a:cubicBezTo>
                            <a:pt x="124236" y="72585"/>
                            <a:pt x="239215" y="72563"/>
                            <a:pt x="354144" y="69485"/>
                          </a:cubicBezTo>
                          <a:cubicBezTo>
                            <a:pt x="356051" y="69435"/>
                            <a:pt x="357665" y="68927"/>
                            <a:pt x="358987" y="68120"/>
                          </a:cubicBezTo>
                          <a:cubicBezTo>
                            <a:pt x="362402" y="66506"/>
                            <a:pt x="364788" y="62091"/>
                            <a:pt x="364087" y="58262"/>
                          </a:cubicBezTo>
                          <a:cubicBezTo>
                            <a:pt x="363130" y="52997"/>
                            <a:pt x="359351" y="48103"/>
                            <a:pt x="357144" y="43224"/>
                          </a:cubicBezTo>
                          <a:cubicBezTo>
                            <a:pt x="355101" y="38716"/>
                            <a:pt x="353308" y="34094"/>
                            <a:pt x="351179" y="29629"/>
                          </a:cubicBezTo>
                          <a:cubicBezTo>
                            <a:pt x="348529" y="24065"/>
                            <a:pt x="345421" y="17550"/>
                            <a:pt x="340928" y="12813"/>
                          </a:cubicBezTo>
                          <a:cubicBezTo>
                            <a:pt x="340713" y="8177"/>
                            <a:pt x="337635" y="3569"/>
                            <a:pt x="331684" y="3326"/>
                          </a:cubicBezTo>
                          <a:cubicBezTo>
                            <a:pt x="231764" y="-781"/>
                            <a:pt x="131737" y="-803"/>
                            <a:pt x="31775" y="1726"/>
                          </a:cubicBezTo>
                          <a:cubicBezTo>
                            <a:pt x="27460" y="1833"/>
                            <a:pt x="24652" y="4255"/>
                            <a:pt x="23345" y="7348"/>
                          </a:cubicBezTo>
                          <a:cubicBezTo>
                            <a:pt x="22717" y="8041"/>
                            <a:pt x="22152" y="8891"/>
                            <a:pt x="21695" y="9927"/>
                          </a:cubicBezTo>
                          <a:cubicBezTo>
                            <a:pt x="14630" y="25686"/>
                            <a:pt x="6150" y="40867"/>
                            <a:pt x="1464" y="57576"/>
                          </a:cubicBezTo>
                          <a:cubicBezTo>
                            <a:pt x="-1965" y="63220"/>
                            <a:pt x="628" y="72578"/>
                            <a:pt x="9272" y="72578"/>
                          </a:cubicBezTo>
                          <a:close/>
                          <a:moveTo>
                            <a:pt x="329491" y="22457"/>
                          </a:moveTo>
                          <a:cubicBezTo>
                            <a:pt x="330298" y="23800"/>
                            <a:pt x="331112" y="25136"/>
                            <a:pt x="331841" y="26522"/>
                          </a:cubicBezTo>
                          <a:cubicBezTo>
                            <a:pt x="334284" y="31158"/>
                            <a:pt x="335991" y="36102"/>
                            <a:pt x="337899" y="40967"/>
                          </a:cubicBezTo>
                          <a:cubicBezTo>
                            <a:pt x="339070" y="43967"/>
                            <a:pt x="340199" y="47275"/>
                            <a:pt x="341471" y="50568"/>
                          </a:cubicBezTo>
                          <a:cubicBezTo>
                            <a:pt x="235357" y="53204"/>
                            <a:pt x="129201" y="53361"/>
                            <a:pt x="23059" y="53361"/>
                          </a:cubicBezTo>
                          <a:cubicBezTo>
                            <a:pt x="27231" y="42217"/>
                            <a:pt x="32810" y="31658"/>
                            <a:pt x="37747" y="20800"/>
                          </a:cubicBezTo>
                          <a:cubicBezTo>
                            <a:pt x="134988" y="18435"/>
                            <a:pt x="232293" y="18514"/>
                            <a:pt x="329491" y="22457"/>
                          </a:cubicBezTo>
                          <a:close/>
                        </a:path>
                      </a:pathLst>
                    </a:custGeom>
                    <a:solidFill>
                      <a:srgbClr val="000000"/>
                    </a:solidFill>
                    <a:ln w="7144" cap="flat">
                      <a:noFill/>
                      <a:prstDash val="solid"/>
                      <a:miter/>
                    </a:ln>
                  </p:spPr>
                  <p:txBody>
                    <a:bodyPr rtlCol="0" anchor="ctr"/>
                    <a:lstStyle/>
                    <a:p>
                      <a:endParaRPr lang="en-GB"/>
                    </a:p>
                  </p:txBody>
                </p:sp>
              </p:grpSp>
            </p:grpSp>
          </p:grpSp>
          <p:pic>
            <p:nvPicPr>
              <p:cNvPr id="140" name="Graphic 139" descr="Sparrow with solid fill">
                <a:extLst>
                  <a:ext uri="{FF2B5EF4-FFF2-40B4-BE49-F238E27FC236}">
                    <a16:creationId xmlns:a16="http://schemas.microsoft.com/office/drawing/2014/main" id="{471A32CD-604E-444F-A7D8-9150AA13A7A3}"/>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47448" y="2557470"/>
                <a:ext cx="346703" cy="346703"/>
              </a:xfrm>
              <a:prstGeom prst="rect">
                <a:avLst/>
              </a:prstGeom>
            </p:spPr>
          </p:pic>
        </p:grpSp>
        <p:grpSp>
          <p:nvGrpSpPr>
            <p:cNvPr id="148" name="Group 147">
              <a:extLst>
                <a:ext uri="{FF2B5EF4-FFF2-40B4-BE49-F238E27FC236}">
                  <a16:creationId xmlns:a16="http://schemas.microsoft.com/office/drawing/2014/main" id="{C72C0B7B-80FC-4923-9B25-5B49D223CC70}"/>
                </a:ext>
              </a:extLst>
            </p:cNvPr>
            <p:cNvGrpSpPr/>
            <p:nvPr/>
          </p:nvGrpSpPr>
          <p:grpSpPr>
            <a:xfrm>
              <a:off x="5435909" y="2422455"/>
              <a:ext cx="3706330" cy="2133327"/>
              <a:chOff x="5435909" y="2422455"/>
              <a:chExt cx="3706330" cy="2133327"/>
            </a:xfrm>
          </p:grpSpPr>
          <p:grpSp>
            <p:nvGrpSpPr>
              <p:cNvPr id="137" name="Group 136">
                <a:extLst>
                  <a:ext uri="{FF2B5EF4-FFF2-40B4-BE49-F238E27FC236}">
                    <a16:creationId xmlns:a16="http://schemas.microsoft.com/office/drawing/2014/main" id="{B6C42B46-5D8F-4E4B-A8A8-95B9C742F5E1}"/>
                  </a:ext>
                </a:extLst>
              </p:cNvPr>
              <p:cNvGrpSpPr/>
              <p:nvPr/>
            </p:nvGrpSpPr>
            <p:grpSpPr>
              <a:xfrm>
                <a:off x="5435909" y="2498290"/>
                <a:ext cx="3706330" cy="1980000"/>
                <a:chOff x="9290275" y="1979746"/>
                <a:chExt cx="6074655" cy="3411823"/>
              </a:xfrm>
            </p:grpSpPr>
            <p:sp>
              <p:nvSpPr>
                <p:cNvPr id="66" name="Freeform: Shape 65">
                  <a:extLst>
                    <a:ext uri="{FF2B5EF4-FFF2-40B4-BE49-F238E27FC236}">
                      <a16:creationId xmlns:a16="http://schemas.microsoft.com/office/drawing/2014/main" id="{98E09CDB-A61C-4F8A-B7E8-715DB98219F1}"/>
                    </a:ext>
                  </a:extLst>
                </p:cNvPr>
                <p:cNvSpPr/>
                <p:nvPr/>
              </p:nvSpPr>
              <p:spPr>
                <a:xfrm>
                  <a:off x="10487159" y="3568406"/>
                  <a:ext cx="1132263" cy="768954"/>
                </a:xfrm>
                <a:custGeom>
                  <a:avLst/>
                  <a:gdLst>
                    <a:gd name="connsiteX0" fmla="*/ 1131320 w 1132263"/>
                    <a:gd name="connsiteY0" fmla="*/ 701645 h 768954"/>
                    <a:gd name="connsiteX1" fmla="*/ 1086160 w 1132263"/>
                    <a:gd name="connsiteY1" fmla="*/ 620742 h 768954"/>
                    <a:gd name="connsiteX2" fmla="*/ 1091771 w 1132263"/>
                    <a:gd name="connsiteY2" fmla="*/ 622978 h 768954"/>
                    <a:gd name="connsiteX3" fmla="*/ 1101878 w 1132263"/>
                    <a:gd name="connsiteY3" fmla="*/ 615207 h 768954"/>
                    <a:gd name="connsiteX4" fmla="*/ 1063780 w 1132263"/>
                    <a:gd name="connsiteY4" fmla="*/ 544468 h 768954"/>
                    <a:gd name="connsiteX5" fmla="*/ 1066168 w 1132263"/>
                    <a:gd name="connsiteY5" fmla="*/ 544999 h 768954"/>
                    <a:gd name="connsiteX6" fmla="*/ 1073731 w 1132263"/>
                    <a:gd name="connsiteY6" fmla="*/ 535162 h 768954"/>
                    <a:gd name="connsiteX7" fmla="*/ 1018019 w 1132263"/>
                    <a:gd name="connsiteY7" fmla="*/ 480293 h 768954"/>
                    <a:gd name="connsiteX8" fmla="*/ 977972 w 1132263"/>
                    <a:gd name="connsiteY8" fmla="*/ 464205 h 768954"/>
                    <a:gd name="connsiteX9" fmla="*/ 984479 w 1132263"/>
                    <a:gd name="connsiteY9" fmla="*/ 452382 h 768954"/>
                    <a:gd name="connsiteX10" fmla="*/ 857535 w 1132263"/>
                    <a:gd name="connsiteY10" fmla="*/ 408010 h 768954"/>
                    <a:gd name="connsiteX11" fmla="*/ 853484 w 1132263"/>
                    <a:gd name="connsiteY11" fmla="*/ 403721 h 768954"/>
                    <a:gd name="connsiteX12" fmla="*/ 858312 w 1132263"/>
                    <a:gd name="connsiteY12" fmla="*/ 394334 h 768954"/>
                    <a:gd name="connsiteX13" fmla="*/ 823834 w 1132263"/>
                    <a:gd name="connsiteY13" fmla="*/ 356420 h 768954"/>
                    <a:gd name="connsiteX14" fmla="*/ 813485 w 1132263"/>
                    <a:gd name="connsiteY14" fmla="*/ 351193 h 768954"/>
                    <a:gd name="connsiteX15" fmla="*/ 876949 w 1132263"/>
                    <a:gd name="connsiteY15" fmla="*/ 315004 h 768954"/>
                    <a:gd name="connsiteX16" fmla="*/ 879120 w 1132263"/>
                    <a:gd name="connsiteY16" fmla="*/ 306797 h 768954"/>
                    <a:gd name="connsiteX17" fmla="*/ 880243 w 1132263"/>
                    <a:gd name="connsiteY17" fmla="*/ 281455 h 768954"/>
                    <a:gd name="connsiteX18" fmla="*/ 899273 w 1132263"/>
                    <a:gd name="connsiteY18" fmla="*/ 301945 h 768954"/>
                    <a:gd name="connsiteX19" fmla="*/ 911172 w 1132263"/>
                    <a:gd name="connsiteY19" fmla="*/ 301945 h 768954"/>
                    <a:gd name="connsiteX20" fmla="*/ 940115 w 1132263"/>
                    <a:gd name="connsiteY20" fmla="*/ 276384 h 768954"/>
                    <a:gd name="connsiteX21" fmla="*/ 954033 w 1132263"/>
                    <a:gd name="connsiteY21" fmla="*/ 264088 h 768954"/>
                    <a:gd name="connsiteX22" fmla="*/ 961747 w 1132263"/>
                    <a:gd name="connsiteY22" fmla="*/ 249910 h 768954"/>
                    <a:gd name="connsiteX23" fmla="*/ 941291 w 1132263"/>
                    <a:gd name="connsiteY23" fmla="*/ 224567 h 768954"/>
                    <a:gd name="connsiteX24" fmla="*/ 935396 w 1132263"/>
                    <a:gd name="connsiteY24" fmla="*/ 219786 h 768954"/>
                    <a:gd name="connsiteX25" fmla="*/ 989961 w 1132263"/>
                    <a:gd name="connsiteY25" fmla="*/ 224288 h 768954"/>
                    <a:gd name="connsiteX26" fmla="*/ 996737 w 1132263"/>
                    <a:gd name="connsiteY26" fmla="*/ 220402 h 768954"/>
                    <a:gd name="connsiteX27" fmla="*/ 1020971 w 1132263"/>
                    <a:gd name="connsiteY27" fmla="*/ 169969 h 768954"/>
                    <a:gd name="connsiteX28" fmla="*/ 1016341 w 1132263"/>
                    <a:gd name="connsiteY28" fmla="*/ 158591 h 768954"/>
                    <a:gd name="connsiteX29" fmla="*/ 1006565 w 1132263"/>
                    <a:gd name="connsiteY29" fmla="*/ 154658 h 768954"/>
                    <a:gd name="connsiteX30" fmla="*/ 1030661 w 1132263"/>
                    <a:gd name="connsiteY30" fmla="*/ 143347 h 768954"/>
                    <a:gd name="connsiteX31" fmla="*/ 1047583 w 1132263"/>
                    <a:gd name="connsiteY31" fmla="*/ 122606 h 768954"/>
                    <a:gd name="connsiteX32" fmla="*/ 1052544 w 1132263"/>
                    <a:gd name="connsiteY32" fmla="*/ 114294 h 768954"/>
                    <a:gd name="connsiteX33" fmla="*/ 1054047 w 1132263"/>
                    <a:gd name="connsiteY33" fmla="*/ 111489 h 768954"/>
                    <a:gd name="connsiteX34" fmla="*/ 1055189 w 1132263"/>
                    <a:gd name="connsiteY34" fmla="*/ 108674 h 768954"/>
                    <a:gd name="connsiteX35" fmla="*/ 1053312 w 1132263"/>
                    <a:gd name="connsiteY35" fmla="*/ 100903 h 768954"/>
                    <a:gd name="connsiteX36" fmla="*/ 1042745 w 1132263"/>
                    <a:gd name="connsiteY36" fmla="*/ 92809 h 768954"/>
                    <a:gd name="connsiteX37" fmla="*/ 1071878 w 1132263"/>
                    <a:gd name="connsiteY37" fmla="*/ 93188 h 768954"/>
                    <a:gd name="connsiteX38" fmla="*/ 1078479 w 1132263"/>
                    <a:gd name="connsiteY38" fmla="*/ 89402 h 768954"/>
                    <a:gd name="connsiteX39" fmla="*/ 1105868 w 1132263"/>
                    <a:gd name="connsiteY39" fmla="*/ 24563 h 768954"/>
                    <a:gd name="connsiteX40" fmla="*/ 1102404 w 1132263"/>
                    <a:gd name="connsiteY40" fmla="*/ 16048 h 768954"/>
                    <a:gd name="connsiteX41" fmla="*/ 1001661 w 1132263"/>
                    <a:gd name="connsiteY41" fmla="*/ 22914 h 768954"/>
                    <a:gd name="connsiteX42" fmla="*/ 1003499 w 1132263"/>
                    <a:gd name="connsiteY42" fmla="*/ 9641 h 768954"/>
                    <a:gd name="connsiteX43" fmla="*/ 996264 w 1132263"/>
                    <a:gd name="connsiteY43" fmla="*/ 141 h 768954"/>
                    <a:gd name="connsiteX44" fmla="*/ 927866 w 1132263"/>
                    <a:gd name="connsiteY44" fmla="*/ 37533 h 768954"/>
                    <a:gd name="connsiteX45" fmla="*/ 932671 w 1132263"/>
                    <a:gd name="connsiteY45" fmla="*/ 15740 h 768954"/>
                    <a:gd name="connsiteX46" fmla="*/ 925264 w 1132263"/>
                    <a:gd name="connsiteY46" fmla="*/ 6016 h 768954"/>
                    <a:gd name="connsiteX47" fmla="*/ 867676 w 1132263"/>
                    <a:gd name="connsiteY47" fmla="*/ 31449 h 768954"/>
                    <a:gd name="connsiteX48" fmla="*/ 843627 w 1132263"/>
                    <a:gd name="connsiteY48" fmla="*/ 67586 h 768954"/>
                    <a:gd name="connsiteX49" fmla="*/ 838761 w 1132263"/>
                    <a:gd name="connsiteY49" fmla="*/ 30255 h 768954"/>
                    <a:gd name="connsiteX50" fmla="*/ 833079 w 1132263"/>
                    <a:gd name="connsiteY50" fmla="*/ 22791 h 768954"/>
                    <a:gd name="connsiteX51" fmla="*/ 797421 w 1132263"/>
                    <a:gd name="connsiteY51" fmla="*/ 29065 h 768954"/>
                    <a:gd name="connsiteX52" fmla="*/ 775831 w 1132263"/>
                    <a:gd name="connsiteY52" fmla="*/ 61222 h 768954"/>
                    <a:gd name="connsiteX53" fmla="*/ 766231 w 1132263"/>
                    <a:gd name="connsiteY53" fmla="*/ 103282 h 768954"/>
                    <a:gd name="connsiteX54" fmla="*/ 763416 w 1132263"/>
                    <a:gd name="connsiteY54" fmla="*/ 120658 h 768954"/>
                    <a:gd name="connsiteX55" fmla="*/ 741903 w 1132263"/>
                    <a:gd name="connsiteY55" fmla="*/ 67472 h 768954"/>
                    <a:gd name="connsiteX56" fmla="*/ 727308 w 1132263"/>
                    <a:gd name="connsiteY56" fmla="*/ 65562 h 768954"/>
                    <a:gd name="connsiteX57" fmla="*/ 675576 w 1132263"/>
                    <a:gd name="connsiteY57" fmla="*/ 215412 h 768954"/>
                    <a:gd name="connsiteX58" fmla="*/ 653854 w 1132263"/>
                    <a:gd name="connsiteY58" fmla="*/ 212664 h 768954"/>
                    <a:gd name="connsiteX59" fmla="*/ 646547 w 1132263"/>
                    <a:gd name="connsiteY59" fmla="*/ 218227 h 768954"/>
                    <a:gd name="connsiteX60" fmla="*/ 640628 w 1132263"/>
                    <a:gd name="connsiteY60" fmla="*/ 249313 h 768954"/>
                    <a:gd name="connsiteX61" fmla="*/ 626228 w 1132263"/>
                    <a:gd name="connsiteY61" fmla="*/ 251772 h 768954"/>
                    <a:gd name="connsiteX62" fmla="*/ 575605 w 1132263"/>
                    <a:gd name="connsiteY62" fmla="*/ 127274 h 768954"/>
                    <a:gd name="connsiteX63" fmla="*/ 562256 w 1132263"/>
                    <a:gd name="connsiteY63" fmla="*/ 130799 h 768954"/>
                    <a:gd name="connsiteX64" fmla="*/ 547656 w 1132263"/>
                    <a:gd name="connsiteY64" fmla="*/ 172333 h 768954"/>
                    <a:gd name="connsiteX65" fmla="*/ 545225 w 1132263"/>
                    <a:gd name="connsiteY65" fmla="*/ 160913 h 768954"/>
                    <a:gd name="connsiteX66" fmla="*/ 535521 w 1132263"/>
                    <a:gd name="connsiteY66" fmla="*/ 126416 h 768954"/>
                    <a:gd name="connsiteX67" fmla="*/ 515969 w 1132263"/>
                    <a:gd name="connsiteY67" fmla="*/ 100192 h 768954"/>
                    <a:gd name="connsiteX68" fmla="*/ 485035 w 1132263"/>
                    <a:gd name="connsiteY68" fmla="*/ 96051 h 768954"/>
                    <a:gd name="connsiteX69" fmla="*/ 479353 w 1132263"/>
                    <a:gd name="connsiteY69" fmla="*/ 103514 h 768954"/>
                    <a:gd name="connsiteX70" fmla="*/ 476998 w 1132263"/>
                    <a:gd name="connsiteY70" fmla="*/ 131235 h 768954"/>
                    <a:gd name="connsiteX71" fmla="*/ 457883 w 1132263"/>
                    <a:gd name="connsiteY71" fmla="*/ 105713 h 768954"/>
                    <a:gd name="connsiteX72" fmla="*/ 407241 w 1132263"/>
                    <a:gd name="connsiteY72" fmla="*/ 85474 h 768954"/>
                    <a:gd name="connsiteX73" fmla="*/ 399834 w 1132263"/>
                    <a:gd name="connsiteY73" fmla="*/ 95198 h 768954"/>
                    <a:gd name="connsiteX74" fmla="*/ 403758 w 1132263"/>
                    <a:gd name="connsiteY74" fmla="*/ 108897 h 768954"/>
                    <a:gd name="connsiteX75" fmla="*/ 347330 w 1132263"/>
                    <a:gd name="connsiteY75" fmla="*/ 83237 h 768954"/>
                    <a:gd name="connsiteX76" fmla="*/ 340094 w 1132263"/>
                    <a:gd name="connsiteY76" fmla="*/ 92738 h 768954"/>
                    <a:gd name="connsiteX77" fmla="*/ 341947 w 1132263"/>
                    <a:gd name="connsiteY77" fmla="*/ 101647 h 768954"/>
                    <a:gd name="connsiteX78" fmla="*/ 258064 w 1132263"/>
                    <a:gd name="connsiteY78" fmla="*/ 100628 h 768954"/>
                    <a:gd name="connsiteX79" fmla="*/ 255358 w 1132263"/>
                    <a:gd name="connsiteY79" fmla="*/ 110944 h 768954"/>
                    <a:gd name="connsiteX80" fmla="*/ 280108 w 1132263"/>
                    <a:gd name="connsiteY80" fmla="*/ 162937 h 768954"/>
                    <a:gd name="connsiteX81" fmla="*/ 286709 w 1132263"/>
                    <a:gd name="connsiteY81" fmla="*/ 166723 h 768954"/>
                    <a:gd name="connsiteX82" fmla="*/ 307312 w 1132263"/>
                    <a:gd name="connsiteY82" fmla="*/ 165533 h 768954"/>
                    <a:gd name="connsiteX83" fmla="*/ 302213 w 1132263"/>
                    <a:gd name="connsiteY83" fmla="*/ 170191 h 768954"/>
                    <a:gd name="connsiteX84" fmla="*/ 300981 w 1132263"/>
                    <a:gd name="connsiteY84" fmla="*/ 179730 h 768954"/>
                    <a:gd name="connsiteX85" fmla="*/ 322504 w 1132263"/>
                    <a:gd name="connsiteY85" fmla="*/ 206821 h 768954"/>
                    <a:gd name="connsiteX86" fmla="*/ 340260 w 1132263"/>
                    <a:gd name="connsiteY86" fmla="*/ 215161 h 768954"/>
                    <a:gd name="connsiteX87" fmla="*/ 335829 w 1132263"/>
                    <a:gd name="connsiteY87" fmla="*/ 217175 h 768954"/>
                    <a:gd name="connsiteX88" fmla="*/ 319282 w 1132263"/>
                    <a:gd name="connsiteY88" fmla="*/ 208446 h 768954"/>
                    <a:gd name="connsiteX89" fmla="*/ 220074 w 1132263"/>
                    <a:gd name="connsiteY89" fmla="*/ 193449 h 768954"/>
                    <a:gd name="connsiteX90" fmla="*/ 215340 w 1132263"/>
                    <a:gd name="connsiteY90" fmla="*/ 204878 h 768954"/>
                    <a:gd name="connsiteX91" fmla="*/ 222808 w 1132263"/>
                    <a:gd name="connsiteY91" fmla="*/ 211162 h 768954"/>
                    <a:gd name="connsiteX92" fmla="*/ 117653 w 1132263"/>
                    <a:gd name="connsiteY92" fmla="*/ 226714 h 768954"/>
                    <a:gd name="connsiteX93" fmla="*/ 116008 w 1132263"/>
                    <a:gd name="connsiteY93" fmla="*/ 239290 h 768954"/>
                    <a:gd name="connsiteX94" fmla="*/ 127339 w 1132263"/>
                    <a:gd name="connsiteY94" fmla="*/ 246323 h 768954"/>
                    <a:gd name="connsiteX95" fmla="*/ 7015 w 1132263"/>
                    <a:gd name="connsiteY95" fmla="*/ 264282 h 768954"/>
                    <a:gd name="connsiteX96" fmla="*/ 2025 w 1132263"/>
                    <a:gd name="connsiteY96" fmla="*/ 276332 h 768954"/>
                    <a:gd name="connsiteX97" fmla="*/ 165835 w 1132263"/>
                    <a:gd name="connsiteY97" fmla="*/ 356776 h 768954"/>
                    <a:gd name="connsiteX98" fmla="*/ 172825 w 1132263"/>
                    <a:gd name="connsiteY98" fmla="*/ 351454 h 768954"/>
                    <a:gd name="connsiteX99" fmla="*/ 181681 w 1132263"/>
                    <a:gd name="connsiteY99" fmla="*/ 339266 h 768954"/>
                    <a:gd name="connsiteX100" fmla="*/ 184809 w 1132263"/>
                    <a:gd name="connsiteY100" fmla="*/ 349796 h 768954"/>
                    <a:gd name="connsiteX101" fmla="*/ 189443 w 1132263"/>
                    <a:gd name="connsiteY101" fmla="*/ 369158 h 768954"/>
                    <a:gd name="connsiteX102" fmla="*/ 223571 w 1132263"/>
                    <a:gd name="connsiteY102" fmla="*/ 395324 h 768954"/>
                    <a:gd name="connsiteX103" fmla="*/ 249681 w 1132263"/>
                    <a:gd name="connsiteY103" fmla="*/ 405830 h 768954"/>
                    <a:gd name="connsiteX104" fmla="*/ 215710 w 1132263"/>
                    <a:gd name="connsiteY104" fmla="*/ 431385 h 768954"/>
                    <a:gd name="connsiteX105" fmla="*/ 220443 w 1132263"/>
                    <a:gd name="connsiteY105" fmla="*/ 442815 h 768954"/>
                    <a:gd name="connsiteX106" fmla="*/ 223078 w 1132263"/>
                    <a:gd name="connsiteY106" fmla="*/ 442867 h 768954"/>
                    <a:gd name="connsiteX107" fmla="*/ 169318 w 1132263"/>
                    <a:gd name="connsiteY107" fmla="*/ 502389 h 768954"/>
                    <a:gd name="connsiteX108" fmla="*/ 177090 w 1132263"/>
                    <a:gd name="connsiteY108" fmla="*/ 512497 h 768954"/>
                    <a:gd name="connsiteX109" fmla="*/ 183250 w 1132263"/>
                    <a:gd name="connsiteY109" fmla="*/ 511634 h 768954"/>
                    <a:gd name="connsiteX110" fmla="*/ 120179 w 1132263"/>
                    <a:gd name="connsiteY110" fmla="*/ 579383 h 768954"/>
                    <a:gd name="connsiteX111" fmla="*/ 125168 w 1132263"/>
                    <a:gd name="connsiteY111" fmla="*/ 591433 h 768954"/>
                    <a:gd name="connsiteX112" fmla="*/ 264366 w 1132263"/>
                    <a:gd name="connsiteY112" fmla="*/ 560376 h 768954"/>
                    <a:gd name="connsiteX113" fmla="*/ 266967 w 1132263"/>
                    <a:gd name="connsiteY113" fmla="*/ 550458 h 768954"/>
                    <a:gd name="connsiteX114" fmla="*/ 266252 w 1132263"/>
                    <a:gd name="connsiteY114" fmla="*/ 542663 h 768954"/>
                    <a:gd name="connsiteX115" fmla="*/ 266664 w 1132263"/>
                    <a:gd name="connsiteY115" fmla="*/ 542241 h 768954"/>
                    <a:gd name="connsiteX116" fmla="*/ 278857 w 1132263"/>
                    <a:gd name="connsiteY116" fmla="*/ 552846 h 768954"/>
                    <a:gd name="connsiteX117" fmla="*/ 315065 w 1132263"/>
                    <a:gd name="connsiteY117" fmla="*/ 556452 h 768954"/>
                    <a:gd name="connsiteX118" fmla="*/ 358603 w 1132263"/>
                    <a:gd name="connsiteY118" fmla="*/ 543108 h 768954"/>
                    <a:gd name="connsiteX119" fmla="*/ 377610 w 1132263"/>
                    <a:gd name="connsiteY119" fmla="*/ 535456 h 768954"/>
                    <a:gd name="connsiteX120" fmla="*/ 382401 w 1132263"/>
                    <a:gd name="connsiteY120" fmla="*/ 524334 h 768954"/>
                    <a:gd name="connsiteX121" fmla="*/ 384770 w 1132263"/>
                    <a:gd name="connsiteY121" fmla="*/ 527589 h 768954"/>
                    <a:gd name="connsiteX122" fmla="*/ 396498 w 1132263"/>
                    <a:gd name="connsiteY122" fmla="*/ 549392 h 768954"/>
                    <a:gd name="connsiteX123" fmla="*/ 407520 w 1132263"/>
                    <a:gd name="connsiteY123" fmla="*/ 552282 h 768954"/>
                    <a:gd name="connsiteX124" fmla="*/ 439866 w 1132263"/>
                    <a:gd name="connsiteY124" fmla="*/ 528149 h 768954"/>
                    <a:gd name="connsiteX125" fmla="*/ 437341 w 1132263"/>
                    <a:gd name="connsiteY125" fmla="*/ 548899 h 768954"/>
                    <a:gd name="connsiteX126" fmla="*/ 446837 w 1132263"/>
                    <a:gd name="connsiteY126" fmla="*/ 554349 h 768954"/>
                    <a:gd name="connsiteX127" fmla="*/ 451514 w 1132263"/>
                    <a:gd name="connsiteY127" fmla="*/ 550482 h 768954"/>
                    <a:gd name="connsiteX128" fmla="*/ 451334 w 1132263"/>
                    <a:gd name="connsiteY128" fmla="*/ 554927 h 768954"/>
                    <a:gd name="connsiteX129" fmla="*/ 452784 w 1132263"/>
                    <a:gd name="connsiteY129" fmla="*/ 576502 h 768954"/>
                    <a:gd name="connsiteX130" fmla="*/ 458518 w 1132263"/>
                    <a:gd name="connsiteY130" fmla="*/ 593689 h 768954"/>
                    <a:gd name="connsiteX131" fmla="*/ 461934 w 1132263"/>
                    <a:gd name="connsiteY131" fmla="*/ 596409 h 768954"/>
                    <a:gd name="connsiteX132" fmla="*/ 457219 w 1132263"/>
                    <a:gd name="connsiteY132" fmla="*/ 602014 h 768954"/>
                    <a:gd name="connsiteX133" fmla="*/ 454404 w 1132263"/>
                    <a:gd name="connsiteY133" fmla="*/ 624087 h 768954"/>
                    <a:gd name="connsiteX134" fmla="*/ 462967 w 1132263"/>
                    <a:gd name="connsiteY134" fmla="*/ 676004 h 768954"/>
                    <a:gd name="connsiteX135" fmla="*/ 473624 w 1132263"/>
                    <a:gd name="connsiteY135" fmla="*/ 678818 h 768954"/>
                    <a:gd name="connsiteX136" fmla="*/ 532867 w 1132263"/>
                    <a:gd name="connsiteY136" fmla="*/ 606170 h 768954"/>
                    <a:gd name="connsiteX137" fmla="*/ 539207 w 1132263"/>
                    <a:gd name="connsiteY137" fmla="*/ 606099 h 768954"/>
                    <a:gd name="connsiteX138" fmla="*/ 577026 w 1132263"/>
                    <a:gd name="connsiteY138" fmla="*/ 574222 h 768954"/>
                    <a:gd name="connsiteX139" fmla="*/ 589636 w 1132263"/>
                    <a:gd name="connsiteY139" fmla="*/ 541445 h 768954"/>
                    <a:gd name="connsiteX140" fmla="*/ 591020 w 1132263"/>
                    <a:gd name="connsiteY140" fmla="*/ 543350 h 768954"/>
                    <a:gd name="connsiteX141" fmla="*/ 602231 w 1132263"/>
                    <a:gd name="connsiteY141" fmla="*/ 543350 h 768954"/>
                    <a:gd name="connsiteX142" fmla="*/ 605207 w 1132263"/>
                    <a:gd name="connsiteY142" fmla="*/ 538265 h 768954"/>
                    <a:gd name="connsiteX143" fmla="*/ 615504 w 1132263"/>
                    <a:gd name="connsiteY143" fmla="*/ 560106 h 768954"/>
                    <a:gd name="connsiteX144" fmla="*/ 634307 w 1132263"/>
                    <a:gd name="connsiteY144" fmla="*/ 592182 h 768954"/>
                    <a:gd name="connsiteX145" fmla="*/ 645519 w 1132263"/>
                    <a:gd name="connsiteY145" fmla="*/ 592182 h 768954"/>
                    <a:gd name="connsiteX146" fmla="*/ 650077 w 1132263"/>
                    <a:gd name="connsiteY146" fmla="*/ 585898 h 768954"/>
                    <a:gd name="connsiteX147" fmla="*/ 652916 w 1132263"/>
                    <a:gd name="connsiteY147" fmla="*/ 603242 h 768954"/>
                    <a:gd name="connsiteX148" fmla="*/ 667236 w 1132263"/>
                    <a:gd name="connsiteY148" fmla="*/ 632460 h 768954"/>
                    <a:gd name="connsiteX149" fmla="*/ 715163 w 1132263"/>
                    <a:gd name="connsiteY149" fmla="*/ 672677 h 768954"/>
                    <a:gd name="connsiteX150" fmla="*/ 722754 w 1132263"/>
                    <a:gd name="connsiteY150" fmla="*/ 671872 h 768954"/>
                    <a:gd name="connsiteX151" fmla="*/ 800378 w 1132263"/>
                    <a:gd name="connsiteY151" fmla="*/ 767085 h 768954"/>
                    <a:gd name="connsiteX152" fmla="*/ 811035 w 1132263"/>
                    <a:gd name="connsiteY152" fmla="*/ 764270 h 768954"/>
                    <a:gd name="connsiteX153" fmla="*/ 821924 w 1132263"/>
                    <a:gd name="connsiteY153" fmla="*/ 698517 h 768954"/>
                    <a:gd name="connsiteX154" fmla="*/ 818896 w 1132263"/>
                    <a:gd name="connsiteY154" fmla="*/ 670412 h 768954"/>
                    <a:gd name="connsiteX155" fmla="*/ 810542 w 1132263"/>
                    <a:gd name="connsiteY155" fmla="*/ 661390 h 768954"/>
                    <a:gd name="connsiteX156" fmla="*/ 816385 w 1132263"/>
                    <a:gd name="connsiteY156" fmla="*/ 657864 h 768954"/>
                    <a:gd name="connsiteX157" fmla="*/ 823777 w 1132263"/>
                    <a:gd name="connsiteY157" fmla="*/ 638734 h 768954"/>
                    <a:gd name="connsiteX158" fmla="*/ 825710 w 1132263"/>
                    <a:gd name="connsiteY158" fmla="*/ 598129 h 768954"/>
                    <a:gd name="connsiteX159" fmla="*/ 834647 w 1132263"/>
                    <a:gd name="connsiteY159" fmla="*/ 605772 h 768954"/>
                    <a:gd name="connsiteX160" fmla="*/ 844144 w 1132263"/>
                    <a:gd name="connsiteY160" fmla="*/ 600323 h 768954"/>
                    <a:gd name="connsiteX161" fmla="*/ 843765 w 1132263"/>
                    <a:gd name="connsiteY161" fmla="*/ 591371 h 768954"/>
                    <a:gd name="connsiteX162" fmla="*/ 858530 w 1132263"/>
                    <a:gd name="connsiteY162" fmla="*/ 606786 h 768954"/>
                    <a:gd name="connsiteX163" fmla="*/ 871182 w 1132263"/>
                    <a:gd name="connsiteY163" fmla="*/ 605156 h 768954"/>
                    <a:gd name="connsiteX164" fmla="*/ 887426 w 1132263"/>
                    <a:gd name="connsiteY164" fmla="*/ 587538 h 768954"/>
                    <a:gd name="connsiteX165" fmla="*/ 889601 w 1132263"/>
                    <a:gd name="connsiteY165" fmla="*/ 585552 h 768954"/>
                    <a:gd name="connsiteX166" fmla="*/ 896179 w 1132263"/>
                    <a:gd name="connsiteY166" fmla="*/ 602067 h 768954"/>
                    <a:gd name="connsiteX167" fmla="*/ 917754 w 1132263"/>
                    <a:gd name="connsiteY167" fmla="*/ 615273 h 768954"/>
                    <a:gd name="connsiteX168" fmla="*/ 940878 w 1132263"/>
                    <a:gd name="connsiteY168" fmla="*/ 629167 h 768954"/>
                    <a:gd name="connsiteX169" fmla="*/ 962975 w 1132263"/>
                    <a:gd name="connsiteY169" fmla="*/ 639241 h 768954"/>
                    <a:gd name="connsiteX170" fmla="*/ 986256 w 1132263"/>
                    <a:gd name="connsiteY170" fmla="*/ 636744 h 768954"/>
                    <a:gd name="connsiteX171" fmla="*/ 998041 w 1132263"/>
                    <a:gd name="connsiteY171" fmla="*/ 630503 h 768954"/>
                    <a:gd name="connsiteX172" fmla="*/ 994520 w 1132263"/>
                    <a:gd name="connsiteY172" fmla="*/ 639909 h 768954"/>
                    <a:gd name="connsiteX173" fmla="*/ 995652 w 1132263"/>
                    <a:gd name="connsiteY173" fmla="*/ 648695 h 768954"/>
                    <a:gd name="connsiteX174" fmla="*/ 1125230 w 1132263"/>
                    <a:gd name="connsiteY174" fmla="*/ 712259 h 768954"/>
                    <a:gd name="connsiteX175" fmla="*/ 1131320 w 1132263"/>
                    <a:gd name="connsiteY175" fmla="*/ 701645 h 768954"/>
                    <a:gd name="connsiteX176" fmla="*/ 1080133 w 1132263"/>
                    <a:gd name="connsiteY176" fmla="*/ 24019 h 768954"/>
                    <a:gd name="connsiteX177" fmla="*/ 1088733 w 1132263"/>
                    <a:gd name="connsiteY177" fmla="*/ 26611 h 768954"/>
                    <a:gd name="connsiteX178" fmla="*/ 1066921 w 1132263"/>
                    <a:gd name="connsiteY178" fmla="*/ 77826 h 768954"/>
                    <a:gd name="connsiteX179" fmla="*/ 1020175 w 1132263"/>
                    <a:gd name="connsiteY179" fmla="*/ 77139 h 768954"/>
                    <a:gd name="connsiteX180" fmla="*/ 1013536 w 1132263"/>
                    <a:gd name="connsiteY180" fmla="*/ 88706 h 768954"/>
                    <a:gd name="connsiteX181" fmla="*/ 1028117 w 1132263"/>
                    <a:gd name="connsiteY181" fmla="*/ 101685 h 768954"/>
                    <a:gd name="connsiteX182" fmla="*/ 1037940 w 1132263"/>
                    <a:gd name="connsiteY182" fmla="*/ 108177 h 768954"/>
                    <a:gd name="connsiteX183" fmla="*/ 1022193 w 1132263"/>
                    <a:gd name="connsiteY183" fmla="*/ 129984 h 768954"/>
                    <a:gd name="connsiteX184" fmla="*/ 966955 w 1132263"/>
                    <a:gd name="connsiteY184" fmla="*/ 138722 h 768954"/>
                    <a:gd name="connsiteX185" fmla="*/ 962894 w 1132263"/>
                    <a:gd name="connsiteY185" fmla="*/ 153455 h 768954"/>
                    <a:gd name="connsiteX186" fmla="*/ 1003751 w 1132263"/>
                    <a:gd name="connsiteY186" fmla="*/ 170078 h 768954"/>
                    <a:gd name="connsiteX187" fmla="*/ 985132 w 1132263"/>
                    <a:gd name="connsiteY187" fmla="*/ 208470 h 768954"/>
                    <a:gd name="connsiteX188" fmla="*/ 908106 w 1132263"/>
                    <a:gd name="connsiteY188" fmla="*/ 198377 h 768954"/>
                    <a:gd name="connsiteX189" fmla="*/ 900334 w 1132263"/>
                    <a:gd name="connsiteY189" fmla="*/ 211726 h 768954"/>
                    <a:gd name="connsiteX190" fmla="*/ 924805 w 1132263"/>
                    <a:gd name="connsiteY190" fmla="*/ 232092 h 768954"/>
                    <a:gd name="connsiteX191" fmla="*/ 936680 w 1132263"/>
                    <a:gd name="connsiteY191" fmla="*/ 241996 h 768954"/>
                    <a:gd name="connsiteX192" fmla="*/ 942499 w 1132263"/>
                    <a:gd name="connsiteY192" fmla="*/ 246910 h 768954"/>
                    <a:gd name="connsiteX193" fmla="*/ 944674 w 1132263"/>
                    <a:gd name="connsiteY193" fmla="*/ 249881 h 768954"/>
                    <a:gd name="connsiteX194" fmla="*/ 942665 w 1132263"/>
                    <a:gd name="connsiteY194" fmla="*/ 251758 h 768954"/>
                    <a:gd name="connsiteX195" fmla="*/ 936713 w 1132263"/>
                    <a:gd name="connsiteY195" fmla="*/ 257027 h 768954"/>
                    <a:gd name="connsiteX196" fmla="*/ 924705 w 1132263"/>
                    <a:gd name="connsiteY196" fmla="*/ 267618 h 768954"/>
                    <a:gd name="connsiteX197" fmla="*/ 905822 w 1132263"/>
                    <a:gd name="connsiteY197" fmla="*/ 284274 h 768954"/>
                    <a:gd name="connsiteX198" fmla="*/ 884323 w 1132263"/>
                    <a:gd name="connsiteY198" fmla="*/ 261107 h 768954"/>
                    <a:gd name="connsiteX199" fmla="*/ 871092 w 1132263"/>
                    <a:gd name="connsiteY199" fmla="*/ 262813 h 768954"/>
                    <a:gd name="connsiteX200" fmla="*/ 861606 w 1132263"/>
                    <a:gd name="connsiteY200" fmla="*/ 305593 h 768954"/>
                    <a:gd name="connsiteX201" fmla="*/ 805476 w 1132263"/>
                    <a:gd name="connsiteY201" fmla="*/ 336015 h 768954"/>
                    <a:gd name="connsiteX202" fmla="*/ 798207 w 1132263"/>
                    <a:gd name="connsiteY202" fmla="*/ 338418 h 768954"/>
                    <a:gd name="connsiteX203" fmla="*/ 794037 w 1132263"/>
                    <a:gd name="connsiteY203" fmla="*/ 335471 h 768954"/>
                    <a:gd name="connsiteX204" fmla="*/ 778395 w 1132263"/>
                    <a:gd name="connsiteY204" fmla="*/ 322401 h 768954"/>
                    <a:gd name="connsiteX205" fmla="*/ 760800 w 1132263"/>
                    <a:gd name="connsiteY205" fmla="*/ 315042 h 768954"/>
                    <a:gd name="connsiteX206" fmla="*/ 752664 w 1132263"/>
                    <a:gd name="connsiteY206" fmla="*/ 331239 h 768954"/>
                    <a:gd name="connsiteX207" fmla="*/ 752882 w 1132263"/>
                    <a:gd name="connsiteY207" fmla="*/ 332969 h 768954"/>
                    <a:gd name="connsiteX208" fmla="*/ 669980 w 1132263"/>
                    <a:gd name="connsiteY208" fmla="*/ 338352 h 768954"/>
                    <a:gd name="connsiteX209" fmla="*/ 666975 w 1132263"/>
                    <a:gd name="connsiteY209" fmla="*/ 339821 h 768954"/>
                    <a:gd name="connsiteX210" fmla="*/ 665236 w 1132263"/>
                    <a:gd name="connsiteY210" fmla="*/ 340200 h 768954"/>
                    <a:gd name="connsiteX211" fmla="*/ 663767 w 1132263"/>
                    <a:gd name="connsiteY211" fmla="*/ 340451 h 768954"/>
                    <a:gd name="connsiteX212" fmla="*/ 686110 w 1132263"/>
                    <a:gd name="connsiteY212" fmla="*/ 313853 h 768954"/>
                    <a:gd name="connsiteX213" fmla="*/ 720863 w 1132263"/>
                    <a:gd name="connsiteY213" fmla="*/ 275958 h 768954"/>
                    <a:gd name="connsiteX214" fmla="*/ 799193 w 1132263"/>
                    <a:gd name="connsiteY214" fmla="*/ 203049 h 768954"/>
                    <a:gd name="connsiteX215" fmla="*/ 977025 w 1132263"/>
                    <a:gd name="connsiteY215" fmla="*/ 78830 h 768954"/>
                    <a:gd name="connsiteX216" fmla="*/ 1028264 w 1132263"/>
                    <a:gd name="connsiteY216" fmla="*/ 49877 h 768954"/>
                    <a:gd name="connsiteX217" fmla="*/ 1080119 w 1132263"/>
                    <a:gd name="connsiteY217" fmla="*/ 24033 h 768954"/>
                    <a:gd name="connsiteX218" fmla="*/ 1080133 w 1132263"/>
                    <a:gd name="connsiteY218" fmla="*/ 24019 h 768954"/>
                    <a:gd name="connsiteX219" fmla="*/ 659635 w 1132263"/>
                    <a:gd name="connsiteY219" fmla="*/ 228619 h 768954"/>
                    <a:gd name="connsiteX220" fmla="*/ 686271 w 1132263"/>
                    <a:gd name="connsiteY220" fmla="*/ 232230 h 768954"/>
                    <a:gd name="connsiteX221" fmla="*/ 693715 w 1132263"/>
                    <a:gd name="connsiteY221" fmla="*/ 222454 h 768954"/>
                    <a:gd name="connsiteX222" fmla="*/ 732478 w 1132263"/>
                    <a:gd name="connsiteY222" fmla="*/ 85971 h 768954"/>
                    <a:gd name="connsiteX223" fmla="*/ 760066 w 1132263"/>
                    <a:gd name="connsiteY223" fmla="*/ 152284 h 768954"/>
                    <a:gd name="connsiteX224" fmla="*/ 774978 w 1132263"/>
                    <a:gd name="connsiteY224" fmla="*/ 150265 h 768954"/>
                    <a:gd name="connsiteX225" fmla="*/ 788460 w 1132263"/>
                    <a:gd name="connsiteY225" fmla="*/ 72713 h 768954"/>
                    <a:gd name="connsiteX226" fmla="*/ 824080 w 1132263"/>
                    <a:gd name="connsiteY226" fmla="*/ 36467 h 768954"/>
                    <a:gd name="connsiteX227" fmla="*/ 831799 w 1132263"/>
                    <a:gd name="connsiteY227" fmla="*/ 95416 h 768954"/>
                    <a:gd name="connsiteX228" fmla="*/ 837467 w 1132263"/>
                    <a:gd name="connsiteY228" fmla="*/ 102860 h 768954"/>
                    <a:gd name="connsiteX229" fmla="*/ 846186 w 1132263"/>
                    <a:gd name="connsiteY229" fmla="*/ 99311 h 768954"/>
                    <a:gd name="connsiteX230" fmla="*/ 915214 w 1132263"/>
                    <a:gd name="connsiteY230" fmla="*/ 21730 h 768954"/>
                    <a:gd name="connsiteX231" fmla="*/ 910840 w 1132263"/>
                    <a:gd name="connsiteY231" fmla="*/ 67505 h 768954"/>
                    <a:gd name="connsiteX232" fmla="*/ 925127 w 1132263"/>
                    <a:gd name="connsiteY232" fmla="*/ 71377 h 768954"/>
                    <a:gd name="connsiteX233" fmla="*/ 987402 w 1132263"/>
                    <a:gd name="connsiteY233" fmla="*/ 15366 h 768954"/>
                    <a:gd name="connsiteX234" fmla="*/ 985360 w 1132263"/>
                    <a:gd name="connsiteY234" fmla="*/ 38865 h 768954"/>
                    <a:gd name="connsiteX235" fmla="*/ 997718 w 1132263"/>
                    <a:gd name="connsiteY235" fmla="*/ 46058 h 768954"/>
                    <a:gd name="connsiteX236" fmla="*/ 1065746 w 1132263"/>
                    <a:gd name="connsiteY236" fmla="*/ 21644 h 768954"/>
                    <a:gd name="connsiteX237" fmla="*/ 982503 w 1132263"/>
                    <a:gd name="connsiteY237" fmla="*/ 61534 h 768954"/>
                    <a:gd name="connsiteX238" fmla="*/ 889597 w 1132263"/>
                    <a:gd name="connsiteY238" fmla="*/ 118550 h 768954"/>
                    <a:gd name="connsiteX239" fmla="*/ 720740 w 1132263"/>
                    <a:gd name="connsiteY239" fmla="*/ 256871 h 768954"/>
                    <a:gd name="connsiteX240" fmla="*/ 680106 w 1132263"/>
                    <a:gd name="connsiteY240" fmla="*/ 300225 h 768954"/>
                    <a:gd name="connsiteX241" fmla="*/ 654048 w 1132263"/>
                    <a:gd name="connsiteY241" fmla="*/ 331646 h 768954"/>
                    <a:gd name="connsiteX242" fmla="*/ 659635 w 1132263"/>
                    <a:gd name="connsiteY242" fmla="*/ 228619 h 768954"/>
                    <a:gd name="connsiteX243" fmla="*/ 346515 w 1132263"/>
                    <a:gd name="connsiteY243" fmla="*/ 123724 h 768954"/>
                    <a:gd name="connsiteX244" fmla="*/ 358873 w 1132263"/>
                    <a:gd name="connsiteY244" fmla="*/ 116531 h 768954"/>
                    <a:gd name="connsiteX245" fmla="*/ 356409 w 1132263"/>
                    <a:gd name="connsiteY245" fmla="*/ 98259 h 768954"/>
                    <a:gd name="connsiteX246" fmla="*/ 408321 w 1132263"/>
                    <a:gd name="connsiteY246" fmla="*/ 141996 h 768954"/>
                    <a:gd name="connsiteX247" fmla="*/ 422608 w 1132263"/>
                    <a:gd name="connsiteY247" fmla="*/ 138130 h 768954"/>
                    <a:gd name="connsiteX248" fmla="*/ 417623 w 1132263"/>
                    <a:gd name="connsiteY248" fmla="*/ 100988 h 768954"/>
                    <a:gd name="connsiteX249" fmla="*/ 475724 w 1132263"/>
                    <a:gd name="connsiteY249" fmla="*/ 162505 h 768954"/>
                    <a:gd name="connsiteX250" fmla="*/ 490105 w 1132263"/>
                    <a:gd name="connsiteY250" fmla="*/ 158610 h 768954"/>
                    <a:gd name="connsiteX251" fmla="*/ 494304 w 1132263"/>
                    <a:gd name="connsiteY251" fmla="*/ 109565 h 768954"/>
                    <a:gd name="connsiteX252" fmla="*/ 523664 w 1132263"/>
                    <a:gd name="connsiteY252" fmla="*/ 139153 h 768954"/>
                    <a:gd name="connsiteX253" fmla="*/ 537771 w 1132263"/>
                    <a:gd name="connsiteY253" fmla="*/ 204011 h 768954"/>
                    <a:gd name="connsiteX254" fmla="*/ 545093 w 1132263"/>
                    <a:gd name="connsiteY254" fmla="*/ 209584 h 768954"/>
                    <a:gd name="connsiteX255" fmla="*/ 552414 w 1132263"/>
                    <a:gd name="connsiteY255" fmla="*/ 204011 h 768954"/>
                    <a:gd name="connsiteX256" fmla="*/ 572416 w 1132263"/>
                    <a:gd name="connsiteY256" fmla="*/ 149213 h 768954"/>
                    <a:gd name="connsiteX257" fmla="*/ 608638 w 1132263"/>
                    <a:gd name="connsiteY257" fmla="*/ 259287 h 768954"/>
                    <a:gd name="connsiteX258" fmla="*/ 618139 w 1132263"/>
                    <a:gd name="connsiteY258" fmla="*/ 268788 h 768954"/>
                    <a:gd name="connsiteX259" fmla="*/ 637771 w 1132263"/>
                    <a:gd name="connsiteY259" fmla="*/ 265211 h 768954"/>
                    <a:gd name="connsiteX260" fmla="*/ 638629 w 1132263"/>
                    <a:gd name="connsiteY260" fmla="*/ 268480 h 768954"/>
                    <a:gd name="connsiteX261" fmla="*/ 638145 w 1132263"/>
                    <a:gd name="connsiteY261" fmla="*/ 279697 h 768954"/>
                    <a:gd name="connsiteX262" fmla="*/ 642780 w 1132263"/>
                    <a:gd name="connsiteY262" fmla="*/ 341318 h 768954"/>
                    <a:gd name="connsiteX263" fmla="*/ 643438 w 1132263"/>
                    <a:gd name="connsiteY263" fmla="*/ 343038 h 768954"/>
                    <a:gd name="connsiteX264" fmla="*/ 642548 w 1132263"/>
                    <a:gd name="connsiteY264" fmla="*/ 343147 h 768954"/>
                    <a:gd name="connsiteX265" fmla="*/ 629014 w 1132263"/>
                    <a:gd name="connsiteY265" fmla="*/ 328339 h 768954"/>
                    <a:gd name="connsiteX266" fmla="*/ 597767 w 1132263"/>
                    <a:gd name="connsiteY266" fmla="*/ 297178 h 768954"/>
                    <a:gd name="connsiteX267" fmla="*/ 527977 w 1132263"/>
                    <a:gd name="connsiteY267" fmla="*/ 238153 h 768954"/>
                    <a:gd name="connsiteX268" fmla="*/ 371881 w 1132263"/>
                    <a:gd name="connsiteY268" fmla="*/ 139954 h 768954"/>
                    <a:gd name="connsiteX269" fmla="*/ 325788 w 1132263"/>
                    <a:gd name="connsiteY269" fmla="*/ 119099 h 768954"/>
                    <a:gd name="connsiteX270" fmla="*/ 293390 w 1132263"/>
                    <a:gd name="connsiteY270" fmla="*/ 105950 h 768954"/>
                    <a:gd name="connsiteX271" fmla="*/ 346515 w 1132263"/>
                    <a:gd name="connsiteY271" fmla="*/ 123724 h 768954"/>
                    <a:gd name="connsiteX272" fmla="*/ 330835 w 1132263"/>
                    <a:gd name="connsiteY272" fmla="*/ 193525 h 768954"/>
                    <a:gd name="connsiteX273" fmla="*/ 317709 w 1132263"/>
                    <a:gd name="connsiteY273" fmla="*/ 177053 h 768954"/>
                    <a:gd name="connsiteX274" fmla="*/ 336777 w 1132263"/>
                    <a:gd name="connsiteY274" fmla="*/ 160401 h 768954"/>
                    <a:gd name="connsiteX275" fmla="*/ 330138 w 1132263"/>
                    <a:gd name="connsiteY275" fmla="*/ 148834 h 768954"/>
                    <a:gd name="connsiteX276" fmla="*/ 291352 w 1132263"/>
                    <a:gd name="connsiteY276" fmla="*/ 151152 h 768954"/>
                    <a:gd name="connsiteX277" fmla="*/ 271990 w 1132263"/>
                    <a:gd name="connsiteY277" fmla="*/ 110840 h 768954"/>
                    <a:gd name="connsiteX278" fmla="*/ 278340 w 1132263"/>
                    <a:gd name="connsiteY278" fmla="*/ 108712 h 768954"/>
                    <a:gd name="connsiteX279" fmla="*/ 316372 w 1132263"/>
                    <a:gd name="connsiteY279" fmla="*/ 125620 h 768954"/>
                    <a:gd name="connsiteX280" fmla="*/ 355803 w 1132263"/>
                    <a:gd name="connsiteY280" fmla="*/ 145641 h 768954"/>
                    <a:gd name="connsiteX281" fmla="*/ 434398 w 1132263"/>
                    <a:gd name="connsiteY281" fmla="*/ 189568 h 768954"/>
                    <a:gd name="connsiteX282" fmla="*/ 579637 w 1132263"/>
                    <a:gd name="connsiteY282" fmla="*/ 298675 h 768954"/>
                    <a:gd name="connsiteX283" fmla="*/ 615244 w 1132263"/>
                    <a:gd name="connsiteY283" fmla="*/ 333428 h 768954"/>
                    <a:gd name="connsiteX284" fmla="*/ 626502 w 1132263"/>
                    <a:gd name="connsiteY284" fmla="*/ 345564 h 768954"/>
                    <a:gd name="connsiteX285" fmla="*/ 616371 w 1132263"/>
                    <a:gd name="connsiteY285" fmla="*/ 348616 h 768954"/>
                    <a:gd name="connsiteX286" fmla="*/ 610036 w 1132263"/>
                    <a:gd name="connsiteY286" fmla="*/ 351454 h 768954"/>
                    <a:gd name="connsiteX287" fmla="*/ 600848 w 1132263"/>
                    <a:gd name="connsiteY287" fmla="*/ 349511 h 768954"/>
                    <a:gd name="connsiteX288" fmla="*/ 583414 w 1132263"/>
                    <a:gd name="connsiteY288" fmla="*/ 347331 h 768954"/>
                    <a:gd name="connsiteX289" fmla="*/ 582779 w 1132263"/>
                    <a:gd name="connsiteY289" fmla="*/ 347251 h 768954"/>
                    <a:gd name="connsiteX290" fmla="*/ 582698 w 1132263"/>
                    <a:gd name="connsiteY290" fmla="*/ 347241 h 768954"/>
                    <a:gd name="connsiteX291" fmla="*/ 577960 w 1132263"/>
                    <a:gd name="connsiteY291" fmla="*/ 346559 h 768954"/>
                    <a:gd name="connsiteX292" fmla="*/ 576496 w 1132263"/>
                    <a:gd name="connsiteY292" fmla="*/ 346260 h 768954"/>
                    <a:gd name="connsiteX293" fmla="*/ 573766 w 1132263"/>
                    <a:gd name="connsiteY293" fmla="*/ 345038 h 768954"/>
                    <a:gd name="connsiteX294" fmla="*/ 563583 w 1132263"/>
                    <a:gd name="connsiteY294" fmla="*/ 343341 h 768954"/>
                    <a:gd name="connsiteX295" fmla="*/ 562346 w 1132263"/>
                    <a:gd name="connsiteY295" fmla="*/ 341797 h 768954"/>
                    <a:gd name="connsiteX296" fmla="*/ 547291 w 1132263"/>
                    <a:gd name="connsiteY296" fmla="*/ 341432 h 768954"/>
                    <a:gd name="connsiteX297" fmla="*/ 485964 w 1132263"/>
                    <a:gd name="connsiteY297" fmla="*/ 343180 h 768954"/>
                    <a:gd name="connsiteX298" fmla="*/ 473150 w 1132263"/>
                    <a:gd name="connsiteY298" fmla="*/ 335390 h 768954"/>
                    <a:gd name="connsiteX299" fmla="*/ 462181 w 1132263"/>
                    <a:gd name="connsiteY299" fmla="*/ 298400 h 768954"/>
                    <a:gd name="connsiteX300" fmla="*/ 450268 w 1132263"/>
                    <a:gd name="connsiteY300" fmla="*/ 298400 h 768954"/>
                    <a:gd name="connsiteX301" fmla="*/ 433616 w 1132263"/>
                    <a:gd name="connsiteY301" fmla="*/ 318047 h 768954"/>
                    <a:gd name="connsiteX302" fmla="*/ 419320 w 1132263"/>
                    <a:gd name="connsiteY302" fmla="*/ 306536 h 768954"/>
                    <a:gd name="connsiteX303" fmla="*/ 409349 w 1132263"/>
                    <a:gd name="connsiteY303" fmla="*/ 298504 h 768954"/>
                    <a:gd name="connsiteX304" fmla="*/ 403654 w 1132263"/>
                    <a:gd name="connsiteY304" fmla="*/ 293917 h 768954"/>
                    <a:gd name="connsiteX305" fmla="*/ 401526 w 1132263"/>
                    <a:gd name="connsiteY305" fmla="*/ 291761 h 768954"/>
                    <a:gd name="connsiteX306" fmla="*/ 401625 w 1132263"/>
                    <a:gd name="connsiteY306" fmla="*/ 291652 h 768954"/>
                    <a:gd name="connsiteX307" fmla="*/ 406317 w 1132263"/>
                    <a:gd name="connsiteY307" fmla="*/ 287241 h 768954"/>
                    <a:gd name="connsiteX308" fmla="*/ 415870 w 1132263"/>
                    <a:gd name="connsiteY308" fmla="*/ 278498 h 768954"/>
                    <a:gd name="connsiteX309" fmla="*/ 436360 w 1132263"/>
                    <a:gd name="connsiteY309" fmla="*/ 259785 h 768954"/>
                    <a:gd name="connsiteX310" fmla="*/ 428588 w 1132263"/>
                    <a:gd name="connsiteY310" fmla="*/ 246436 h 768954"/>
                    <a:gd name="connsiteX311" fmla="*/ 365000 w 1132263"/>
                    <a:gd name="connsiteY311" fmla="*/ 257847 h 768954"/>
                    <a:gd name="connsiteX312" fmla="*/ 348889 w 1132263"/>
                    <a:gd name="connsiteY312" fmla="*/ 228126 h 768954"/>
                    <a:gd name="connsiteX313" fmla="*/ 382751 w 1132263"/>
                    <a:gd name="connsiteY313" fmla="*/ 212526 h 768954"/>
                    <a:gd name="connsiteX314" fmla="*/ 376866 w 1132263"/>
                    <a:gd name="connsiteY314" fmla="*/ 198566 h 768954"/>
                    <a:gd name="connsiteX315" fmla="*/ 330835 w 1132263"/>
                    <a:gd name="connsiteY315" fmla="*/ 193525 h 768954"/>
                    <a:gd name="connsiteX316" fmla="*/ 36072 w 1132263"/>
                    <a:gd name="connsiteY316" fmla="*/ 275669 h 768954"/>
                    <a:gd name="connsiteX317" fmla="*/ 144033 w 1132263"/>
                    <a:gd name="connsiteY317" fmla="*/ 256629 h 768954"/>
                    <a:gd name="connsiteX318" fmla="*/ 147084 w 1132263"/>
                    <a:gd name="connsiteY318" fmla="*/ 245076 h 768954"/>
                    <a:gd name="connsiteX319" fmla="*/ 135304 w 1132263"/>
                    <a:gd name="connsiteY319" fmla="*/ 235063 h 768954"/>
                    <a:gd name="connsiteX320" fmla="*/ 241734 w 1132263"/>
                    <a:gd name="connsiteY320" fmla="*/ 226434 h 768954"/>
                    <a:gd name="connsiteX321" fmla="*/ 248146 w 1132263"/>
                    <a:gd name="connsiteY321" fmla="*/ 215426 h 768954"/>
                    <a:gd name="connsiteX322" fmla="*/ 238123 w 1132263"/>
                    <a:gd name="connsiteY322" fmla="*/ 206873 h 768954"/>
                    <a:gd name="connsiteX323" fmla="*/ 315055 w 1132263"/>
                    <a:gd name="connsiteY323" fmla="*/ 222245 h 768954"/>
                    <a:gd name="connsiteX324" fmla="*/ 334171 w 1132263"/>
                    <a:gd name="connsiteY324" fmla="*/ 233519 h 768954"/>
                    <a:gd name="connsiteX325" fmla="*/ 353727 w 1132263"/>
                    <a:gd name="connsiteY325" fmla="*/ 269973 h 768954"/>
                    <a:gd name="connsiteX326" fmla="*/ 360504 w 1132263"/>
                    <a:gd name="connsiteY326" fmla="*/ 273859 h 768954"/>
                    <a:gd name="connsiteX327" fmla="*/ 387101 w 1132263"/>
                    <a:gd name="connsiteY327" fmla="*/ 271248 h 768954"/>
                    <a:gd name="connsiteX328" fmla="*/ 393778 w 1132263"/>
                    <a:gd name="connsiteY328" fmla="*/ 276039 h 768954"/>
                    <a:gd name="connsiteX329" fmla="*/ 384296 w 1132263"/>
                    <a:gd name="connsiteY329" fmla="*/ 293889 h 768954"/>
                    <a:gd name="connsiteX330" fmla="*/ 403166 w 1132263"/>
                    <a:gd name="connsiteY330" fmla="*/ 314985 h 768954"/>
                    <a:gd name="connsiteX331" fmla="*/ 428792 w 1132263"/>
                    <a:gd name="connsiteY331" fmla="*/ 335651 h 768954"/>
                    <a:gd name="connsiteX332" fmla="*/ 440691 w 1132263"/>
                    <a:gd name="connsiteY332" fmla="*/ 335651 h 768954"/>
                    <a:gd name="connsiteX333" fmla="*/ 454864 w 1132263"/>
                    <a:gd name="connsiteY333" fmla="*/ 318952 h 768954"/>
                    <a:gd name="connsiteX334" fmla="*/ 455878 w 1132263"/>
                    <a:gd name="connsiteY334" fmla="*/ 337134 h 768954"/>
                    <a:gd name="connsiteX335" fmla="*/ 459754 w 1132263"/>
                    <a:gd name="connsiteY335" fmla="*/ 346663 h 768954"/>
                    <a:gd name="connsiteX336" fmla="*/ 469142 w 1132263"/>
                    <a:gd name="connsiteY336" fmla="*/ 352871 h 768954"/>
                    <a:gd name="connsiteX337" fmla="*/ 454111 w 1132263"/>
                    <a:gd name="connsiteY337" fmla="*/ 358941 h 768954"/>
                    <a:gd name="connsiteX338" fmla="*/ 454096 w 1132263"/>
                    <a:gd name="connsiteY338" fmla="*/ 358951 h 768954"/>
                    <a:gd name="connsiteX339" fmla="*/ 434488 w 1132263"/>
                    <a:gd name="connsiteY339" fmla="*/ 355188 h 768954"/>
                    <a:gd name="connsiteX340" fmla="*/ 305943 w 1132263"/>
                    <a:gd name="connsiteY340" fmla="*/ 293699 h 768954"/>
                    <a:gd name="connsiteX341" fmla="*/ 131864 w 1132263"/>
                    <a:gd name="connsiteY341" fmla="*/ 281801 h 768954"/>
                    <a:gd name="connsiteX342" fmla="*/ 79673 w 1132263"/>
                    <a:gd name="connsiteY342" fmla="*/ 280133 h 768954"/>
                    <a:gd name="connsiteX343" fmla="*/ 53264 w 1132263"/>
                    <a:gd name="connsiteY343" fmla="*/ 278024 h 768954"/>
                    <a:gd name="connsiteX344" fmla="*/ 39655 w 1132263"/>
                    <a:gd name="connsiteY344" fmla="*/ 276508 h 768954"/>
                    <a:gd name="connsiteX345" fmla="*/ 36072 w 1132263"/>
                    <a:gd name="connsiteY345" fmla="*/ 275669 h 768954"/>
                    <a:gd name="connsiteX346" fmla="*/ 221491 w 1132263"/>
                    <a:gd name="connsiteY346" fmla="*/ 377588 h 768954"/>
                    <a:gd name="connsiteX347" fmla="*/ 203034 w 1132263"/>
                    <a:gd name="connsiteY347" fmla="*/ 362661 h 768954"/>
                    <a:gd name="connsiteX348" fmla="*/ 197821 w 1132263"/>
                    <a:gd name="connsiteY348" fmla="*/ 340204 h 768954"/>
                    <a:gd name="connsiteX349" fmla="*/ 179246 w 1132263"/>
                    <a:gd name="connsiteY349" fmla="*/ 324486 h 768954"/>
                    <a:gd name="connsiteX350" fmla="*/ 160959 w 1132263"/>
                    <a:gd name="connsiteY350" fmla="*/ 341669 h 768954"/>
                    <a:gd name="connsiteX351" fmla="*/ 31888 w 1132263"/>
                    <a:gd name="connsiteY351" fmla="*/ 284701 h 768954"/>
                    <a:gd name="connsiteX352" fmla="*/ 35669 w 1132263"/>
                    <a:gd name="connsiteY352" fmla="*/ 285440 h 768954"/>
                    <a:gd name="connsiteX353" fmla="*/ 47383 w 1132263"/>
                    <a:gd name="connsiteY353" fmla="*/ 287345 h 768954"/>
                    <a:gd name="connsiteX354" fmla="*/ 69627 w 1132263"/>
                    <a:gd name="connsiteY354" fmla="*/ 290226 h 768954"/>
                    <a:gd name="connsiteX355" fmla="*/ 116255 w 1132263"/>
                    <a:gd name="connsiteY355" fmla="*/ 293477 h 768954"/>
                    <a:gd name="connsiteX356" fmla="*/ 209009 w 1132263"/>
                    <a:gd name="connsiteY356" fmla="*/ 295955 h 768954"/>
                    <a:gd name="connsiteX357" fmla="*/ 362693 w 1132263"/>
                    <a:gd name="connsiteY357" fmla="*/ 323894 h 768954"/>
                    <a:gd name="connsiteX358" fmla="*/ 415988 w 1132263"/>
                    <a:gd name="connsiteY358" fmla="*/ 353544 h 768954"/>
                    <a:gd name="connsiteX359" fmla="*/ 322102 w 1132263"/>
                    <a:gd name="connsiteY359" fmla="*/ 372233 h 768954"/>
                    <a:gd name="connsiteX360" fmla="*/ 325215 w 1132263"/>
                    <a:gd name="connsiteY360" fmla="*/ 385316 h 768954"/>
                    <a:gd name="connsiteX361" fmla="*/ 282022 w 1132263"/>
                    <a:gd name="connsiteY361" fmla="*/ 391609 h 768954"/>
                    <a:gd name="connsiteX362" fmla="*/ 267749 w 1132263"/>
                    <a:gd name="connsiteY362" fmla="*/ 396438 h 768954"/>
                    <a:gd name="connsiteX363" fmla="*/ 249942 w 1132263"/>
                    <a:gd name="connsiteY363" fmla="*/ 389387 h 768954"/>
                    <a:gd name="connsiteX364" fmla="*/ 221491 w 1132263"/>
                    <a:gd name="connsiteY364" fmla="*/ 377588 h 768954"/>
                    <a:gd name="connsiteX365" fmla="*/ 203285 w 1132263"/>
                    <a:gd name="connsiteY365" fmla="*/ 508346 h 768954"/>
                    <a:gd name="connsiteX366" fmla="*/ 197314 w 1132263"/>
                    <a:gd name="connsiteY366" fmla="*/ 497944 h 768954"/>
                    <a:gd name="connsiteX367" fmla="*/ 188638 w 1132263"/>
                    <a:gd name="connsiteY367" fmla="*/ 497584 h 768954"/>
                    <a:gd name="connsiteX368" fmla="*/ 247885 w 1132263"/>
                    <a:gd name="connsiteY368" fmla="*/ 442488 h 768954"/>
                    <a:gd name="connsiteX369" fmla="*/ 244558 w 1132263"/>
                    <a:gd name="connsiteY369" fmla="*/ 430215 h 768954"/>
                    <a:gd name="connsiteX370" fmla="*/ 238834 w 1132263"/>
                    <a:gd name="connsiteY370" fmla="*/ 430044 h 768954"/>
                    <a:gd name="connsiteX371" fmla="*/ 287486 w 1132263"/>
                    <a:gd name="connsiteY371" fmla="*/ 404944 h 768954"/>
                    <a:gd name="connsiteX372" fmla="*/ 324926 w 1132263"/>
                    <a:gd name="connsiteY372" fmla="*/ 400883 h 768954"/>
                    <a:gd name="connsiteX373" fmla="*/ 365133 w 1132263"/>
                    <a:gd name="connsiteY373" fmla="*/ 398731 h 768954"/>
                    <a:gd name="connsiteX374" fmla="*/ 368981 w 1132263"/>
                    <a:gd name="connsiteY374" fmla="*/ 384530 h 768954"/>
                    <a:gd name="connsiteX375" fmla="*/ 351595 w 1132263"/>
                    <a:gd name="connsiteY375" fmla="*/ 375730 h 768954"/>
                    <a:gd name="connsiteX376" fmla="*/ 441876 w 1132263"/>
                    <a:gd name="connsiteY376" fmla="*/ 368821 h 768954"/>
                    <a:gd name="connsiteX377" fmla="*/ 426579 w 1132263"/>
                    <a:gd name="connsiteY377" fmla="*/ 388970 h 768954"/>
                    <a:gd name="connsiteX378" fmla="*/ 428986 w 1132263"/>
                    <a:gd name="connsiteY378" fmla="*/ 397523 h 768954"/>
                    <a:gd name="connsiteX379" fmla="*/ 418471 w 1132263"/>
                    <a:gd name="connsiteY379" fmla="*/ 415738 h 768954"/>
                    <a:gd name="connsiteX380" fmla="*/ 416675 w 1132263"/>
                    <a:gd name="connsiteY380" fmla="*/ 423775 h 768954"/>
                    <a:gd name="connsiteX381" fmla="*/ 309298 w 1132263"/>
                    <a:gd name="connsiteY381" fmla="*/ 454676 h 768954"/>
                    <a:gd name="connsiteX382" fmla="*/ 200607 w 1132263"/>
                    <a:gd name="connsiteY382" fmla="*/ 532541 h 768954"/>
                    <a:gd name="connsiteX383" fmla="*/ 169404 w 1132263"/>
                    <a:gd name="connsiteY383" fmla="*/ 555732 h 768954"/>
                    <a:gd name="connsiteX384" fmla="*/ 154102 w 1132263"/>
                    <a:gd name="connsiteY384" fmla="*/ 566129 h 768954"/>
                    <a:gd name="connsiteX385" fmla="*/ 152875 w 1132263"/>
                    <a:gd name="connsiteY385" fmla="*/ 566911 h 768954"/>
                    <a:gd name="connsiteX386" fmla="*/ 203285 w 1132263"/>
                    <a:gd name="connsiteY386" fmla="*/ 508346 h 768954"/>
                    <a:gd name="connsiteX387" fmla="*/ 431787 w 1132263"/>
                    <a:gd name="connsiteY387" fmla="*/ 515525 h 768954"/>
                    <a:gd name="connsiteX388" fmla="*/ 406724 w 1132263"/>
                    <a:gd name="connsiteY388" fmla="*/ 533896 h 768954"/>
                    <a:gd name="connsiteX389" fmla="*/ 397759 w 1132263"/>
                    <a:gd name="connsiteY389" fmla="*/ 519012 h 768954"/>
                    <a:gd name="connsiteX390" fmla="*/ 381429 w 1132263"/>
                    <a:gd name="connsiteY390" fmla="*/ 503564 h 768954"/>
                    <a:gd name="connsiteX391" fmla="*/ 366171 w 1132263"/>
                    <a:gd name="connsiteY391" fmla="*/ 515549 h 768954"/>
                    <a:gd name="connsiteX392" fmla="*/ 367270 w 1132263"/>
                    <a:gd name="connsiteY392" fmla="*/ 523822 h 768954"/>
                    <a:gd name="connsiteX393" fmla="*/ 362522 w 1132263"/>
                    <a:gd name="connsiteY393" fmla="*/ 525850 h 768954"/>
                    <a:gd name="connsiteX394" fmla="*/ 310975 w 1132263"/>
                    <a:gd name="connsiteY394" fmla="*/ 541620 h 768954"/>
                    <a:gd name="connsiteX395" fmla="*/ 291433 w 1132263"/>
                    <a:gd name="connsiteY395" fmla="*/ 542639 h 768954"/>
                    <a:gd name="connsiteX396" fmla="*/ 276028 w 1132263"/>
                    <a:gd name="connsiteY396" fmla="*/ 531039 h 768954"/>
                    <a:gd name="connsiteX397" fmla="*/ 255216 w 1132263"/>
                    <a:gd name="connsiteY397" fmla="*/ 531418 h 768954"/>
                    <a:gd name="connsiteX398" fmla="*/ 252216 w 1132263"/>
                    <a:gd name="connsiteY398" fmla="*/ 550804 h 768954"/>
                    <a:gd name="connsiteX399" fmla="*/ 152273 w 1132263"/>
                    <a:gd name="connsiteY399" fmla="*/ 578767 h 768954"/>
                    <a:gd name="connsiteX400" fmla="*/ 156244 w 1132263"/>
                    <a:gd name="connsiteY400" fmla="*/ 576431 h 768954"/>
                    <a:gd name="connsiteX401" fmla="*/ 170678 w 1132263"/>
                    <a:gd name="connsiteY401" fmla="*/ 567863 h 768954"/>
                    <a:gd name="connsiteX402" fmla="*/ 197736 w 1132263"/>
                    <a:gd name="connsiteY402" fmla="*/ 549430 h 768954"/>
                    <a:gd name="connsiteX403" fmla="*/ 250813 w 1132263"/>
                    <a:gd name="connsiteY403" fmla="*/ 509298 h 768954"/>
                    <a:gd name="connsiteX404" fmla="*/ 363072 w 1132263"/>
                    <a:gd name="connsiteY404" fmla="*/ 444810 h 768954"/>
                    <a:gd name="connsiteX405" fmla="*/ 416149 w 1132263"/>
                    <a:gd name="connsiteY405" fmla="*/ 434840 h 768954"/>
                    <a:gd name="connsiteX406" fmla="*/ 421760 w 1132263"/>
                    <a:gd name="connsiteY406" fmla="*/ 466030 h 768954"/>
                    <a:gd name="connsiteX407" fmla="*/ 429522 w 1132263"/>
                    <a:gd name="connsiteY407" fmla="*/ 470437 h 768954"/>
                    <a:gd name="connsiteX408" fmla="*/ 434734 w 1132263"/>
                    <a:gd name="connsiteY408" fmla="*/ 468243 h 768954"/>
                    <a:gd name="connsiteX409" fmla="*/ 434422 w 1132263"/>
                    <a:gd name="connsiteY409" fmla="*/ 484122 h 768954"/>
                    <a:gd name="connsiteX410" fmla="*/ 437379 w 1132263"/>
                    <a:gd name="connsiteY410" fmla="*/ 513700 h 768954"/>
                    <a:gd name="connsiteX411" fmla="*/ 431787 w 1132263"/>
                    <a:gd name="connsiteY411" fmla="*/ 515525 h 768954"/>
                    <a:gd name="connsiteX412" fmla="*/ 449751 w 1132263"/>
                    <a:gd name="connsiteY412" fmla="*/ 511293 h 768954"/>
                    <a:gd name="connsiteX413" fmla="*/ 447301 w 1132263"/>
                    <a:gd name="connsiteY413" fmla="*/ 487140 h 768954"/>
                    <a:gd name="connsiteX414" fmla="*/ 451135 w 1132263"/>
                    <a:gd name="connsiteY414" fmla="*/ 460016 h 768954"/>
                    <a:gd name="connsiteX415" fmla="*/ 444008 w 1132263"/>
                    <a:gd name="connsiteY415" fmla="*/ 450748 h 768954"/>
                    <a:gd name="connsiteX416" fmla="*/ 432123 w 1132263"/>
                    <a:gd name="connsiteY416" fmla="*/ 455752 h 768954"/>
                    <a:gd name="connsiteX417" fmla="*/ 429915 w 1132263"/>
                    <a:gd name="connsiteY417" fmla="*/ 421671 h 768954"/>
                    <a:gd name="connsiteX418" fmla="*/ 448713 w 1132263"/>
                    <a:gd name="connsiteY418" fmla="*/ 399589 h 768954"/>
                    <a:gd name="connsiteX419" fmla="*/ 450220 w 1132263"/>
                    <a:gd name="connsiteY419" fmla="*/ 388055 h 768954"/>
                    <a:gd name="connsiteX420" fmla="*/ 443818 w 1132263"/>
                    <a:gd name="connsiteY420" fmla="*/ 385937 h 768954"/>
                    <a:gd name="connsiteX421" fmla="*/ 488641 w 1132263"/>
                    <a:gd name="connsiteY421" fmla="*/ 365144 h 768954"/>
                    <a:gd name="connsiteX422" fmla="*/ 494830 w 1132263"/>
                    <a:gd name="connsiteY422" fmla="*/ 354648 h 768954"/>
                    <a:gd name="connsiteX423" fmla="*/ 558569 w 1132263"/>
                    <a:gd name="connsiteY423" fmla="*/ 355288 h 768954"/>
                    <a:gd name="connsiteX424" fmla="*/ 533601 w 1132263"/>
                    <a:gd name="connsiteY424" fmla="*/ 366419 h 768954"/>
                    <a:gd name="connsiteX425" fmla="*/ 496863 w 1132263"/>
                    <a:gd name="connsiteY425" fmla="*/ 398239 h 768954"/>
                    <a:gd name="connsiteX426" fmla="*/ 459205 w 1132263"/>
                    <a:gd name="connsiteY426" fmla="*/ 489908 h 768954"/>
                    <a:gd name="connsiteX427" fmla="*/ 451665 w 1132263"/>
                    <a:gd name="connsiteY427" fmla="*/ 517643 h 768954"/>
                    <a:gd name="connsiteX428" fmla="*/ 449751 w 1132263"/>
                    <a:gd name="connsiteY428" fmla="*/ 511293 h 768954"/>
                    <a:gd name="connsiteX429" fmla="*/ 453589 w 1132263"/>
                    <a:gd name="connsiteY429" fmla="*/ 530333 h 768954"/>
                    <a:gd name="connsiteX430" fmla="*/ 454892 w 1132263"/>
                    <a:gd name="connsiteY430" fmla="*/ 525921 h 768954"/>
                    <a:gd name="connsiteX431" fmla="*/ 461783 w 1132263"/>
                    <a:gd name="connsiteY431" fmla="*/ 501882 h 768954"/>
                    <a:gd name="connsiteX432" fmla="*/ 476231 w 1132263"/>
                    <a:gd name="connsiteY432" fmla="*/ 453975 h 768954"/>
                    <a:gd name="connsiteX433" fmla="*/ 497455 w 1132263"/>
                    <a:gd name="connsiteY433" fmla="*/ 410322 h 768954"/>
                    <a:gd name="connsiteX434" fmla="*/ 532033 w 1132263"/>
                    <a:gd name="connsiteY434" fmla="*/ 378156 h 768954"/>
                    <a:gd name="connsiteX435" fmla="*/ 575325 w 1132263"/>
                    <a:gd name="connsiteY435" fmla="*/ 358846 h 768954"/>
                    <a:gd name="connsiteX436" fmla="*/ 591057 w 1132263"/>
                    <a:gd name="connsiteY436" fmla="*/ 360870 h 768954"/>
                    <a:gd name="connsiteX437" fmla="*/ 600104 w 1132263"/>
                    <a:gd name="connsiteY437" fmla="*/ 361960 h 768954"/>
                    <a:gd name="connsiteX438" fmla="*/ 600165 w 1132263"/>
                    <a:gd name="connsiteY438" fmla="*/ 362182 h 768954"/>
                    <a:gd name="connsiteX439" fmla="*/ 606278 w 1132263"/>
                    <a:gd name="connsiteY439" fmla="*/ 375000 h 768954"/>
                    <a:gd name="connsiteX440" fmla="*/ 604932 w 1132263"/>
                    <a:gd name="connsiteY440" fmla="*/ 375815 h 768954"/>
                    <a:gd name="connsiteX441" fmla="*/ 596886 w 1132263"/>
                    <a:gd name="connsiteY441" fmla="*/ 378033 h 768954"/>
                    <a:gd name="connsiteX442" fmla="*/ 588252 w 1132263"/>
                    <a:gd name="connsiteY442" fmla="*/ 386667 h 768954"/>
                    <a:gd name="connsiteX443" fmla="*/ 574415 w 1132263"/>
                    <a:gd name="connsiteY443" fmla="*/ 397149 h 768954"/>
                    <a:gd name="connsiteX444" fmla="*/ 553783 w 1132263"/>
                    <a:gd name="connsiteY444" fmla="*/ 408095 h 768954"/>
                    <a:gd name="connsiteX445" fmla="*/ 537317 w 1132263"/>
                    <a:gd name="connsiteY445" fmla="*/ 411720 h 768954"/>
                    <a:gd name="connsiteX446" fmla="*/ 518893 w 1132263"/>
                    <a:gd name="connsiteY446" fmla="*/ 409123 h 768954"/>
                    <a:gd name="connsiteX447" fmla="*/ 516628 w 1132263"/>
                    <a:gd name="connsiteY447" fmla="*/ 417757 h 768954"/>
                    <a:gd name="connsiteX448" fmla="*/ 523645 w 1132263"/>
                    <a:gd name="connsiteY448" fmla="*/ 426400 h 768954"/>
                    <a:gd name="connsiteX449" fmla="*/ 522921 w 1132263"/>
                    <a:gd name="connsiteY449" fmla="*/ 428950 h 768954"/>
                    <a:gd name="connsiteX450" fmla="*/ 517888 w 1132263"/>
                    <a:gd name="connsiteY450" fmla="*/ 433940 h 768954"/>
                    <a:gd name="connsiteX451" fmla="*/ 501483 w 1132263"/>
                    <a:gd name="connsiteY451" fmla="*/ 456595 h 768954"/>
                    <a:gd name="connsiteX452" fmla="*/ 499223 w 1132263"/>
                    <a:gd name="connsiteY452" fmla="*/ 460656 h 768954"/>
                    <a:gd name="connsiteX453" fmla="*/ 495218 w 1132263"/>
                    <a:gd name="connsiteY453" fmla="*/ 458111 h 768954"/>
                    <a:gd name="connsiteX454" fmla="*/ 476904 w 1132263"/>
                    <a:gd name="connsiteY454" fmla="*/ 459760 h 768954"/>
                    <a:gd name="connsiteX455" fmla="*/ 478178 w 1132263"/>
                    <a:gd name="connsiteY455" fmla="*/ 469669 h 768954"/>
                    <a:gd name="connsiteX456" fmla="*/ 485751 w 1132263"/>
                    <a:gd name="connsiteY456" fmla="*/ 476772 h 768954"/>
                    <a:gd name="connsiteX457" fmla="*/ 465758 w 1132263"/>
                    <a:gd name="connsiteY457" fmla="*/ 512307 h 768954"/>
                    <a:gd name="connsiteX458" fmla="*/ 453589 w 1132263"/>
                    <a:gd name="connsiteY458" fmla="*/ 530333 h 768954"/>
                    <a:gd name="connsiteX459" fmla="*/ 470971 w 1132263"/>
                    <a:gd name="connsiteY459" fmla="*/ 636175 h 768954"/>
                    <a:gd name="connsiteX460" fmla="*/ 469928 w 1132263"/>
                    <a:gd name="connsiteY460" fmla="*/ 640701 h 768954"/>
                    <a:gd name="connsiteX461" fmla="*/ 468644 w 1132263"/>
                    <a:gd name="connsiteY461" fmla="*/ 633005 h 768954"/>
                    <a:gd name="connsiteX462" fmla="*/ 474596 w 1132263"/>
                    <a:gd name="connsiteY462" fmla="*/ 604540 h 768954"/>
                    <a:gd name="connsiteX463" fmla="*/ 480728 w 1132263"/>
                    <a:gd name="connsiteY463" fmla="*/ 596489 h 768954"/>
                    <a:gd name="connsiteX464" fmla="*/ 477899 w 1132263"/>
                    <a:gd name="connsiteY464" fmla="*/ 589310 h 768954"/>
                    <a:gd name="connsiteX465" fmla="*/ 468995 w 1132263"/>
                    <a:gd name="connsiteY465" fmla="*/ 585287 h 768954"/>
                    <a:gd name="connsiteX466" fmla="*/ 467677 w 1132263"/>
                    <a:gd name="connsiteY466" fmla="*/ 584870 h 768954"/>
                    <a:gd name="connsiteX467" fmla="*/ 466673 w 1132263"/>
                    <a:gd name="connsiteY467" fmla="*/ 582553 h 768954"/>
                    <a:gd name="connsiteX468" fmla="*/ 465265 w 1132263"/>
                    <a:gd name="connsiteY468" fmla="*/ 574729 h 768954"/>
                    <a:gd name="connsiteX469" fmla="*/ 464052 w 1132263"/>
                    <a:gd name="connsiteY469" fmla="*/ 554946 h 768954"/>
                    <a:gd name="connsiteX470" fmla="*/ 465313 w 1132263"/>
                    <a:gd name="connsiteY470" fmla="*/ 535754 h 768954"/>
                    <a:gd name="connsiteX471" fmla="*/ 499104 w 1132263"/>
                    <a:gd name="connsiteY471" fmla="*/ 478739 h 768954"/>
                    <a:gd name="connsiteX472" fmla="*/ 499914 w 1132263"/>
                    <a:gd name="connsiteY472" fmla="*/ 475190 h 768954"/>
                    <a:gd name="connsiteX473" fmla="*/ 514761 w 1132263"/>
                    <a:gd name="connsiteY473" fmla="*/ 458789 h 768954"/>
                    <a:gd name="connsiteX474" fmla="*/ 524124 w 1132263"/>
                    <a:gd name="connsiteY474" fmla="*/ 445829 h 768954"/>
                    <a:gd name="connsiteX475" fmla="*/ 534326 w 1132263"/>
                    <a:gd name="connsiteY475" fmla="*/ 435058 h 768954"/>
                    <a:gd name="connsiteX476" fmla="*/ 536539 w 1132263"/>
                    <a:gd name="connsiteY476" fmla="*/ 425069 h 768954"/>
                    <a:gd name="connsiteX477" fmla="*/ 545306 w 1132263"/>
                    <a:gd name="connsiteY477" fmla="*/ 425874 h 768954"/>
                    <a:gd name="connsiteX478" fmla="*/ 567928 w 1132263"/>
                    <a:gd name="connsiteY478" fmla="*/ 413976 h 768954"/>
                    <a:gd name="connsiteX479" fmla="*/ 568032 w 1132263"/>
                    <a:gd name="connsiteY479" fmla="*/ 413919 h 768954"/>
                    <a:gd name="connsiteX480" fmla="*/ 548903 w 1132263"/>
                    <a:gd name="connsiteY480" fmla="*/ 444256 h 768954"/>
                    <a:gd name="connsiteX481" fmla="*/ 521343 w 1132263"/>
                    <a:gd name="connsiteY481" fmla="*/ 495765 h 768954"/>
                    <a:gd name="connsiteX482" fmla="*/ 479633 w 1132263"/>
                    <a:gd name="connsiteY482" fmla="*/ 604426 h 768954"/>
                    <a:gd name="connsiteX483" fmla="*/ 470971 w 1132263"/>
                    <a:gd name="connsiteY483" fmla="*/ 636175 h 768954"/>
                    <a:gd name="connsiteX484" fmla="*/ 596071 w 1132263"/>
                    <a:gd name="connsiteY484" fmla="*/ 528262 h 768954"/>
                    <a:gd name="connsiteX485" fmla="*/ 590176 w 1132263"/>
                    <a:gd name="connsiteY485" fmla="*/ 520074 h 768954"/>
                    <a:gd name="connsiteX486" fmla="*/ 577998 w 1132263"/>
                    <a:gd name="connsiteY486" fmla="*/ 523372 h 768954"/>
                    <a:gd name="connsiteX487" fmla="*/ 565701 w 1132263"/>
                    <a:gd name="connsiteY487" fmla="*/ 567290 h 768954"/>
                    <a:gd name="connsiteX488" fmla="*/ 539307 w 1132263"/>
                    <a:gd name="connsiteY488" fmla="*/ 590372 h 768954"/>
                    <a:gd name="connsiteX489" fmla="*/ 529673 w 1132263"/>
                    <a:gd name="connsiteY489" fmla="*/ 589737 h 768954"/>
                    <a:gd name="connsiteX490" fmla="*/ 479439 w 1132263"/>
                    <a:gd name="connsiteY490" fmla="*/ 651576 h 768954"/>
                    <a:gd name="connsiteX491" fmla="*/ 481377 w 1132263"/>
                    <a:gd name="connsiteY491" fmla="*/ 642454 h 768954"/>
                    <a:gd name="connsiteX492" fmla="*/ 487949 w 1132263"/>
                    <a:gd name="connsiteY492" fmla="*/ 614397 h 768954"/>
                    <a:gd name="connsiteX493" fmla="*/ 505203 w 1132263"/>
                    <a:gd name="connsiteY493" fmla="*/ 559457 h 768954"/>
                    <a:gd name="connsiteX494" fmla="*/ 553570 w 1132263"/>
                    <a:gd name="connsiteY494" fmla="*/ 455557 h 768954"/>
                    <a:gd name="connsiteX495" fmla="*/ 583831 w 1132263"/>
                    <a:gd name="connsiteY495" fmla="*/ 407086 h 768954"/>
                    <a:gd name="connsiteX496" fmla="*/ 587665 w 1132263"/>
                    <a:gd name="connsiteY496" fmla="*/ 405299 h 768954"/>
                    <a:gd name="connsiteX497" fmla="*/ 584106 w 1132263"/>
                    <a:gd name="connsiteY497" fmla="*/ 411706 h 768954"/>
                    <a:gd name="connsiteX498" fmla="*/ 581798 w 1132263"/>
                    <a:gd name="connsiteY498" fmla="*/ 440531 h 768954"/>
                    <a:gd name="connsiteX499" fmla="*/ 597876 w 1132263"/>
                    <a:gd name="connsiteY499" fmla="*/ 475706 h 768954"/>
                    <a:gd name="connsiteX500" fmla="*/ 608391 w 1132263"/>
                    <a:gd name="connsiteY500" fmla="*/ 477061 h 768954"/>
                    <a:gd name="connsiteX501" fmla="*/ 609756 w 1132263"/>
                    <a:gd name="connsiteY501" fmla="*/ 475445 h 768954"/>
                    <a:gd name="connsiteX502" fmla="*/ 606813 w 1132263"/>
                    <a:gd name="connsiteY502" fmla="*/ 494874 h 768954"/>
                    <a:gd name="connsiteX503" fmla="*/ 604501 w 1132263"/>
                    <a:gd name="connsiteY503" fmla="*/ 514023 h 768954"/>
                    <a:gd name="connsiteX504" fmla="*/ 604340 w 1132263"/>
                    <a:gd name="connsiteY504" fmla="*/ 514288 h 768954"/>
                    <a:gd name="connsiteX505" fmla="*/ 596071 w 1132263"/>
                    <a:gd name="connsiteY505" fmla="*/ 528262 h 768954"/>
                    <a:gd name="connsiteX506" fmla="*/ 725180 w 1132263"/>
                    <a:gd name="connsiteY506" fmla="*/ 654505 h 768954"/>
                    <a:gd name="connsiteX507" fmla="*/ 714608 w 1132263"/>
                    <a:gd name="connsiteY507" fmla="*/ 656670 h 768954"/>
                    <a:gd name="connsiteX508" fmla="*/ 678490 w 1132263"/>
                    <a:gd name="connsiteY508" fmla="*/ 625442 h 768954"/>
                    <a:gd name="connsiteX509" fmla="*/ 662085 w 1132263"/>
                    <a:gd name="connsiteY509" fmla="*/ 567294 h 768954"/>
                    <a:gd name="connsiteX510" fmla="*/ 649907 w 1132263"/>
                    <a:gd name="connsiteY510" fmla="*/ 563996 h 768954"/>
                    <a:gd name="connsiteX511" fmla="*/ 640467 w 1132263"/>
                    <a:gd name="connsiteY511" fmla="*/ 577094 h 768954"/>
                    <a:gd name="connsiteX512" fmla="*/ 628450 w 1132263"/>
                    <a:gd name="connsiteY512" fmla="*/ 556756 h 768954"/>
                    <a:gd name="connsiteX513" fmla="*/ 616712 w 1132263"/>
                    <a:gd name="connsiteY513" fmla="*/ 528769 h 768954"/>
                    <a:gd name="connsiteX514" fmla="*/ 619897 w 1132263"/>
                    <a:gd name="connsiteY514" fmla="*/ 496646 h 768954"/>
                    <a:gd name="connsiteX515" fmla="*/ 625796 w 1132263"/>
                    <a:gd name="connsiteY515" fmla="*/ 462196 h 768954"/>
                    <a:gd name="connsiteX516" fmla="*/ 615983 w 1132263"/>
                    <a:gd name="connsiteY516" fmla="*/ 454652 h 768954"/>
                    <a:gd name="connsiteX517" fmla="*/ 605662 w 1132263"/>
                    <a:gd name="connsiteY517" fmla="*/ 460855 h 768954"/>
                    <a:gd name="connsiteX518" fmla="*/ 595019 w 1132263"/>
                    <a:gd name="connsiteY518" fmla="*/ 438366 h 768954"/>
                    <a:gd name="connsiteX519" fmla="*/ 591891 w 1132263"/>
                    <a:gd name="connsiteY519" fmla="*/ 424775 h 768954"/>
                    <a:gd name="connsiteX520" fmla="*/ 595550 w 1132263"/>
                    <a:gd name="connsiteY520" fmla="*/ 415118 h 768954"/>
                    <a:gd name="connsiteX521" fmla="*/ 614329 w 1132263"/>
                    <a:gd name="connsiteY521" fmla="*/ 384094 h 768954"/>
                    <a:gd name="connsiteX522" fmla="*/ 627673 w 1132263"/>
                    <a:gd name="connsiteY522" fmla="*/ 392192 h 768954"/>
                    <a:gd name="connsiteX523" fmla="*/ 636193 w 1132263"/>
                    <a:gd name="connsiteY523" fmla="*/ 394272 h 768954"/>
                    <a:gd name="connsiteX524" fmla="*/ 647026 w 1132263"/>
                    <a:gd name="connsiteY524" fmla="*/ 409863 h 768954"/>
                    <a:gd name="connsiteX525" fmla="*/ 656830 w 1132263"/>
                    <a:gd name="connsiteY525" fmla="*/ 414999 h 768954"/>
                    <a:gd name="connsiteX526" fmla="*/ 692128 w 1132263"/>
                    <a:gd name="connsiteY526" fmla="*/ 470749 h 768954"/>
                    <a:gd name="connsiteX527" fmla="*/ 727403 w 1132263"/>
                    <a:gd name="connsiteY527" fmla="*/ 536645 h 768954"/>
                    <a:gd name="connsiteX528" fmla="*/ 779508 w 1132263"/>
                    <a:gd name="connsiteY528" fmla="*/ 675227 h 768954"/>
                    <a:gd name="connsiteX529" fmla="*/ 789355 w 1132263"/>
                    <a:gd name="connsiteY529" fmla="*/ 715116 h 768954"/>
                    <a:gd name="connsiteX530" fmla="*/ 793871 w 1132263"/>
                    <a:gd name="connsiteY530" fmla="*/ 736000 h 768954"/>
                    <a:gd name="connsiteX531" fmla="*/ 794601 w 1132263"/>
                    <a:gd name="connsiteY531" fmla="*/ 739895 h 768954"/>
                    <a:gd name="connsiteX532" fmla="*/ 725180 w 1132263"/>
                    <a:gd name="connsiteY532" fmla="*/ 654505 h 768954"/>
                    <a:gd name="connsiteX533" fmla="*/ 811376 w 1132263"/>
                    <a:gd name="connsiteY533" fmla="*/ 636266 h 768954"/>
                    <a:gd name="connsiteX534" fmla="*/ 804656 w 1132263"/>
                    <a:gd name="connsiteY534" fmla="*/ 649301 h 768954"/>
                    <a:gd name="connsiteX535" fmla="*/ 795317 w 1132263"/>
                    <a:gd name="connsiteY535" fmla="*/ 653102 h 768954"/>
                    <a:gd name="connsiteX536" fmla="*/ 791654 w 1132263"/>
                    <a:gd name="connsiteY536" fmla="*/ 662390 h 768954"/>
                    <a:gd name="connsiteX537" fmla="*/ 797786 w 1132263"/>
                    <a:gd name="connsiteY537" fmla="*/ 670440 h 768954"/>
                    <a:gd name="connsiteX538" fmla="*/ 809935 w 1132263"/>
                    <a:gd name="connsiteY538" fmla="*/ 683041 h 768954"/>
                    <a:gd name="connsiteX539" fmla="*/ 807618 w 1132263"/>
                    <a:gd name="connsiteY539" fmla="*/ 707658 h 768954"/>
                    <a:gd name="connsiteX540" fmla="*/ 804159 w 1132263"/>
                    <a:gd name="connsiteY540" fmla="*/ 728380 h 768954"/>
                    <a:gd name="connsiteX541" fmla="*/ 801581 w 1132263"/>
                    <a:gd name="connsiteY541" fmla="*/ 716851 h 768954"/>
                    <a:gd name="connsiteX542" fmla="*/ 791981 w 1132263"/>
                    <a:gd name="connsiteY542" fmla="*/ 680306 h 768954"/>
                    <a:gd name="connsiteX543" fmla="*/ 768633 w 1132263"/>
                    <a:gd name="connsiteY543" fmla="*/ 608431 h 768954"/>
                    <a:gd name="connsiteX544" fmla="*/ 705088 w 1132263"/>
                    <a:gd name="connsiteY544" fmla="*/ 473635 h 768954"/>
                    <a:gd name="connsiteX545" fmla="*/ 672131 w 1132263"/>
                    <a:gd name="connsiteY545" fmla="*/ 421292 h 768954"/>
                    <a:gd name="connsiteX546" fmla="*/ 679011 w 1132263"/>
                    <a:gd name="connsiteY546" fmla="*/ 424728 h 768954"/>
                    <a:gd name="connsiteX547" fmla="*/ 707221 w 1132263"/>
                    <a:gd name="connsiteY547" fmla="*/ 439417 h 768954"/>
                    <a:gd name="connsiteX548" fmla="*/ 720797 w 1132263"/>
                    <a:gd name="connsiteY548" fmla="*/ 436887 h 768954"/>
                    <a:gd name="connsiteX549" fmla="*/ 721740 w 1132263"/>
                    <a:gd name="connsiteY549" fmla="*/ 451586 h 768954"/>
                    <a:gd name="connsiteX550" fmla="*/ 735283 w 1132263"/>
                    <a:gd name="connsiteY550" fmla="*/ 465944 h 768954"/>
                    <a:gd name="connsiteX551" fmla="*/ 747461 w 1132263"/>
                    <a:gd name="connsiteY551" fmla="*/ 482842 h 768954"/>
                    <a:gd name="connsiteX552" fmla="*/ 767804 w 1132263"/>
                    <a:gd name="connsiteY552" fmla="*/ 502285 h 768954"/>
                    <a:gd name="connsiteX553" fmla="*/ 767686 w 1132263"/>
                    <a:gd name="connsiteY553" fmla="*/ 508592 h 768954"/>
                    <a:gd name="connsiteX554" fmla="*/ 798596 w 1132263"/>
                    <a:gd name="connsiteY554" fmla="*/ 563399 h 768954"/>
                    <a:gd name="connsiteX555" fmla="*/ 811736 w 1132263"/>
                    <a:gd name="connsiteY555" fmla="*/ 582643 h 768954"/>
                    <a:gd name="connsiteX556" fmla="*/ 812243 w 1132263"/>
                    <a:gd name="connsiteY556" fmla="*/ 587974 h 768954"/>
                    <a:gd name="connsiteX557" fmla="*/ 811376 w 1132263"/>
                    <a:gd name="connsiteY557" fmla="*/ 636266 h 768954"/>
                    <a:gd name="connsiteX558" fmla="*/ 807879 w 1132263"/>
                    <a:gd name="connsiteY558" fmla="*/ 554344 h 768954"/>
                    <a:gd name="connsiteX559" fmla="*/ 781072 w 1132263"/>
                    <a:gd name="connsiteY559" fmla="*/ 506706 h 768954"/>
                    <a:gd name="connsiteX560" fmla="*/ 792218 w 1132263"/>
                    <a:gd name="connsiteY560" fmla="*/ 496201 h 768954"/>
                    <a:gd name="connsiteX561" fmla="*/ 793492 w 1132263"/>
                    <a:gd name="connsiteY561" fmla="*/ 486292 h 768954"/>
                    <a:gd name="connsiteX562" fmla="*/ 770917 w 1132263"/>
                    <a:gd name="connsiteY562" fmla="*/ 485150 h 768954"/>
                    <a:gd name="connsiteX563" fmla="*/ 766439 w 1132263"/>
                    <a:gd name="connsiteY563" fmla="*/ 488349 h 768954"/>
                    <a:gd name="connsiteX564" fmla="*/ 765051 w 1132263"/>
                    <a:gd name="connsiteY564" fmla="*/ 489173 h 768954"/>
                    <a:gd name="connsiteX565" fmla="*/ 760762 w 1132263"/>
                    <a:gd name="connsiteY565" fmla="*/ 480644 h 768954"/>
                    <a:gd name="connsiteX566" fmla="*/ 738775 w 1132263"/>
                    <a:gd name="connsiteY566" fmla="*/ 451117 h 768954"/>
                    <a:gd name="connsiteX567" fmla="*/ 732615 w 1132263"/>
                    <a:gd name="connsiteY567" fmla="*/ 445056 h 768954"/>
                    <a:gd name="connsiteX568" fmla="*/ 732279 w 1132263"/>
                    <a:gd name="connsiteY568" fmla="*/ 441550 h 768954"/>
                    <a:gd name="connsiteX569" fmla="*/ 741808 w 1132263"/>
                    <a:gd name="connsiteY569" fmla="*/ 429699 h 768954"/>
                    <a:gd name="connsiteX570" fmla="*/ 739543 w 1132263"/>
                    <a:gd name="connsiteY570" fmla="*/ 421065 h 768954"/>
                    <a:gd name="connsiteX571" fmla="*/ 716726 w 1132263"/>
                    <a:gd name="connsiteY571" fmla="*/ 424879 h 768954"/>
                    <a:gd name="connsiteX572" fmla="*/ 693355 w 1132263"/>
                    <a:gd name="connsiteY572" fmla="*/ 419013 h 768954"/>
                    <a:gd name="connsiteX573" fmla="*/ 667146 w 1132263"/>
                    <a:gd name="connsiteY573" fmla="*/ 405351 h 768954"/>
                    <a:gd name="connsiteX574" fmla="*/ 649139 w 1132263"/>
                    <a:gd name="connsiteY574" fmla="*/ 389477 h 768954"/>
                    <a:gd name="connsiteX575" fmla="*/ 640505 w 1132263"/>
                    <a:gd name="connsiteY575" fmla="*/ 380843 h 768954"/>
                    <a:gd name="connsiteX576" fmla="*/ 629246 w 1132263"/>
                    <a:gd name="connsiteY576" fmla="*/ 378606 h 768954"/>
                    <a:gd name="connsiteX577" fmla="*/ 619049 w 1132263"/>
                    <a:gd name="connsiteY577" fmla="*/ 371105 h 768954"/>
                    <a:gd name="connsiteX578" fmla="*/ 614220 w 1132263"/>
                    <a:gd name="connsiteY578" fmla="*/ 363391 h 768954"/>
                    <a:gd name="connsiteX579" fmla="*/ 623129 w 1132263"/>
                    <a:gd name="connsiteY579" fmla="*/ 359439 h 768954"/>
                    <a:gd name="connsiteX580" fmla="*/ 645860 w 1132263"/>
                    <a:gd name="connsiteY580" fmla="*/ 355340 h 768954"/>
                    <a:gd name="connsiteX581" fmla="*/ 666501 w 1132263"/>
                    <a:gd name="connsiteY581" fmla="*/ 352710 h 768954"/>
                    <a:gd name="connsiteX582" fmla="*/ 763587 w 1132263"/>
                    <a:gd name="connsiteY582" fmla="*/ 412782 h 768954"/>
                    <a:gd name="connsiteX583" fmla="*/ 812490 w 1132263"/>
                    <a:gd name="connsiteY583" fmla="*/ 529708 h 768954"/>
                    <a:gd name="connsiteX584" fmla="*/ 822625 w 1132263"/>
                    <a:gd name="connsiteY584" fmla="*/ 565399 h 768954"/>
                    <a:gd name="connsiteX585" fmla="*/ 827791 w 1132263"/>
                    <a:gd name="connsiteY585" fmla="*/ 582482 h 768954"/>
                    <a:gd name="connsiteX586" fmla="*/ 807879 w 1132263"/>
                    <a:gd name="connsiteY586" fmla="*/ 554344 h 768954"/>
                    <a:gd name="connsiteX587" fmla="*/ 828023 w 1132263"/>
                    <a:gd name="connsiteY587" fmla="*/ 564413 h 768954"/>
                    <a:gd name="connsiteX588" fmla="*/ 819166 w 1132263"/>
                    <a:gd name="connsiteY588" fmla="*/ 533119 h 768954"/>
                    <a:gd name="connsiteX589" fmla="*/ 800761 w 1132263"/>
                    <a:gd name="connsiteY589" fmla="*/ 467451 h 768954"/>
                    <a:gd name="connsiteX590" fmla="*/ 726739 w 1132263"/>
                    <a:gd name="connsiteY590" fmla="*/ 368788 h 768954"/>
                    <a:gd name="connsiteX591" fmla="*/ 682807 w 1132263"/>
                    <a:gd name="connsiteY591" fmla="*/ 348895 h 768954"/>
                    <a:gd name="connsiteX592" fmla="*/ 775429 w 1132263"/>
                    <a:gd name="connsiteY592" fmla="*/ 347616 h 768954"/>
                    <a:gd name="connsiteX593" fmla="*/ 775557 w 1132263"/>
                    <a:gd name="connsiteY593" fmla="*/ 348597 h 768954"/>
                    <a:gd name="connsiteX594" fmla="*/ 779106 w 1132263"/>
                    <a:gd name="connsiteY594" fmla="*/ 360794 h 768954"/>
                    <a:gd name="connsiteX595" fmla="*/ 818773 w 1132263"/>
                    <a:gd name="connsiteY595" fmla="*/ 368191 h 768954"/>
                    <a:gd name="connsiteX596" fmla="*/ 840893 w 1132263"/>
                    <a:gd name="connsiteY596" fmla="*/ 390704 h 768954"/>
                    <a:gd name="connsiteX597" fmla="*/ 830245 w 1132263"/>
                    <a:gd name="connsiteY597" fmla="*/ 393827 h 768954"/>
                    <a:gd name="connsiteX598" fmla="*/ 831752 w 1132263"/>
                    <a:gd name="connsiteY598" fmla="*/ 405361 h 768954"/>
                    <a:gd name="connsiteX599" fmla="*/ 857454 w 1132263"/>
                    <a:gd name="connsiteY599" fmla="*/ 435593 h 768954"/>
                    <a:gd name="connsiteX600" fmla="*/ 854000 w 1132263"/>
                    <a:gd name="connsiteY600" fmla="*/ 482345 h 768954"/>
                    <a:gd name="connsiteX601" fmla="*/ 836860 w 1132263"/>
                    <a:gd name="connsiteY601" fmla="*/ 475128 h 768954"/>
                    <a:gd name="connsiteX602" fmla="*/ 829733 w 1132263"/>
                    <a:gd name="connsiteY602" fmla="*/ 484397 h 768954"/>
                    <a:gd name="connsiteX603" fmla="*/ 835041 w 1132263"/>
                    <a:gd name="connsiteY603" fmla="*/ 519420 h 768954"/>
                    <a:gd name="connsiteX604" fmla="*/ 831567 w 1132263"/>
                    <a:gd name="connsiteY604" fmla="*/ 553714 h 768954"/>
                    <a:gd name="connsiteX605" fmla="*/ 828023 w 1132263"/>
                    <a:gd name="connsiteY605" fmla="*/ 564413 h 768954"/>
                    <a:gd name="connsiteX606" fmla="*/ 1009835 w 1132263"/>
                    <a:gd name="connsiteY606" fmla="*/ 642402 h 768954"/>
                    <a:gd name="connsiteX607" fmla="*/ 1012436 w 1132263"/>
                    <a:gd name="connsiteY607" fmla="*/ 627674 h 768954"/>
                    <a:gd name="connsiteX608" fmla="*/ 1007229 w 1132263"/>
                    <a:gd name="connsiteY608" fmla="*/ 617884 h 768954"/>
                    <a:gd name="connsiteX609" fmla="*/ 997202 w 1132263"/>
                    <a:gd name="connsiteY609" fmla="*/ 615913 h 768954"/>
                    <a:gd name="connsiteX610" fmla="*/ 978787 w 1132263"/>
                    <a:gd name="connsiteY610" fmla="*/ 623988 h 768954"/>
                    <a:gd name="connsiteX611" fmla="*/ 958478 w 1132263"/>
                    <a:gd name="connsiteY611" fmla="*/ 621306 h 768954"/>
                    <a:gd name="connsiteX612" fmla="*/ 913522 w 1132263"/>
                    <a:gd name="connsiteY612" fmla="*/ 594854 h 768954"/>
                    <a:gd name="connsiteX613" fmla="*/ 904486 w 1132263"/>
                    <a:gd name="connsiteY613" fmla="*/ 589192 h 768954"/>
                    <a:gd name="connsiteX614" fmla="*/ 904756 w 1132263"/>
                    <a:gd name="connsiteY614" fmla="*/ 588069 h 768954"/>
                    <a:gd name="connsiteX615" fmla="*/ 906599 w 1132263"/>
                    <a:gd name="connsiteY615" fmla="*/ 583794 h 768954"/>
                    <a:gd name="connsiteX616" fmla="*/ 900396 w 1132263"/>
                    <a:gd name="connsiteY616" fmla="*/ 566683 h 768954"/>
                    <a:gd name="connsiteX617" fmla="*/ 877608 w 1132263"/>
                    <a:gd name="connsiteY617" fmla="*/ 575450 h 768954"/>
                    <a:gd name="connsiteX618" fmla="*/ 863752 w 1132263"/>
                    <a:gd name="connsiteY618" fmla="*/ 589215 h 768954"/>
                    <a:gd name="connsiteX619" fmla="*/ 843840 w 1132263"/>
                    <a:gd name="connsiteY619" fmla="*/ 565503 h 768954"/>
                    <a:gd name="connsiteX620" fmla="*/ 843011 w 1132263"/>
                    <a:gd name="connsiteY620" fmla="*/ 564570 h 768954"/>
                    <a:gd name="connsiteX621" fmla="*/ 843144 w 1132263"/>
                    <a:gd name="connsiteY621" fmla="*/ 563755 h 768954"/>
                    <a:gd name="connsiteX622" fmla="*/ 847920 w 1132263"/>
                    <a:gd name="connsiteY622" fmla="*/ 516439 h 768954"/>
                    <a:gd name="connsiteX623" fmla="*/ 846935 w 1132263"/>
                    <a:gd name="connsiteY623" fmla="*/ 492945 h 768954"/>
                    <a:gd name="connsiteX624" fmla="*/ 856597 w 1132263"/>
                    <a:gd name="connsiteY624" fmla="*/ 497016 h 768954"/>
                    <a:gd name="connsiteX625" fmla="*/ 864359 w 1132263"/>
                    <a:gd name="connsiteY625" fmla="*/ 492609 h 768954"/>
                    <a:gd name="connsiteX626" fmla="*/ 865728 w 1132263"/>
                    <a:gd name="connsiteY626" fmla="*/ 487339 h 768954"/>
                    <a:gd name="connsiteX627" fmla="*/ 968803 w 1132263"/>
                    <a:gd name="connsiteY627" fmla="*/ 544966 h 768954"/>
                    <a:gd name="connsiteX628" fmla="*/ 1055833 w 1132263"/>
                    <a:gd name="connsiteY628" fmla="*/ 645572 h 768954"/>
                    <a:gd name="connsiteX629" fmla="*/ 1081109 w 1132263"/>
                    <a:gd name="connsiteY629" fmla="*/ 674293 h 768954"/>
                    <a:gd name="connsiteX630" fmla="*/ 1094576 w 1132263"/>
                    <a:gd name="connsiteY630" fmla="*/ 687860 h 768954"/>
                    <a:gd name="connsiteX631" fmla="*/ 1100642 w 1132263"/>
                    <a:gd name="connsiteY631" fmla="*/ 693560 h 768954"/>
                    <a:gd name="connsiteX632" fmla="*/ 1009835 w 1132263"/>
                    <a:gd name="connsiteY632" fmla="*/ 642402 h 768954"/>
                    <a:gd name="connsiteX633" fmla="*/ 1091600 w 1132263"/>
                    <a:gd name="connsiteY633" fmla="*/ 669678 h 768954"/>
                    <a:gd name="connsiteX634" fmla="*/ 1069030 w 1132263"/>
                    <a:gd name="connsiteY634" fmla="*/ 642942 h 768954"/>
                    <a:gd name="connsiteX635" fmla="*/ 1025458 w 1132263"/>
                    <a:gd name="connsiteY635" fmla="*/ 587941 h 768954"/>
                    <a:gd name="connsiteX636" fmla="*/ 929089 w 1132263"/>
                    <a:gd name="connsiteY636" fmla="*/ 499276 h 768954"/>
                    <a:gd name="connsiteX637" fmla="*/ 868041 w 1132263"/>
                    <a:gd name="connsiteY637" fmla="*/ 477758 h 768954"/>
                    <a:gd name="connsiteX638" fmla="*/ 868922 w 1132263"/>
                    <a:gd name="connsiteY638" fmla="*/ 429575 h 768954"/>
                    <a:gd name="connsiteX639" fmla="*/ 865335 w 1132263"/>
                    <a:gd name="connsiteY639" fmla="*/ 420193 h 768954"/>
                    <a:gd name="connsiteX640" fmla="*/ 954971 w 1132263"/>
                    <a:gd name="connsiteY640" fmla="*/ 448701 h 768954"/>
                    <a:gd name="connsiteX641" fmla="*/ 936087 w 1132263"/>
                    <a:gd name="connsiteY641" fmla="*/ 453070 h 768954"/>
                    <a:gd name="connsiteX642" fmla="*/ 936087 w 1132263"/>
                    <a:gd name="connsiteY642" fmla="*/ 467764 h 768954"/>
                    <a:gd name="connsiteX643" fmla="*/ 975101 w 1132263"/>
                    <a:gd name="connsiteY643" fmla="*/ 479554 h 768954"/>
                    <a:gd name="connsiteX644" fmla="*/ 1009375 w 1132263"/>
                    <a:gd name="connsiteY644" fmla="*/ 491874 h 768954"/>
                    <a:gd name="connsiteX645" fmla="*/ 1051526 w 1132263"/>
                    <a:gd name="connsiteY645" fmla="*/ 528277 h 768954"/>
                    <a:gd name="connsiteX646" fmla="*/ 1046114 w 1132263"/>
                    <a:gd name="connsiteY646" fmla="*/ 527120 h 768954"/>
                    <a:gd name="connsiteX647" fmla="*/ 1039707 w 1132263"/>
                    <a:gd name="connsiteY647" fmla="*/ 538128 h 768954"/>
                    <a:gd name="connsiteX648" fmla="*/ 1084236 w 1132263"/>
                    <a:gd name="connsiteY648" fmla="*/ 605824 h 768954"/>
                    <a:gd name="connsiteX649" fmla="*/ 1075901 w 1132263"/>
                    <a:gd name="connsiteY649" fmla="*/ 604142 h 768954"/>
                    <a:gd name="connsiteX650" fmla="*/ 1068097 w 1132263"/>
                    <a:gd name="connsiteY650" fmla="*/ 614297 h 768954"/>
                    <a:gd name="connsiteX651" fmla="*/ 1102329 w 1132263"/>
                    <a:gd name="connsiteY651" fmla="*/ 681496 h 768954"/>
                    <a:gd name="connsiteX652" fmla="*/ 1091600 w 1132263"/>
                    <a:gd name="connsiteY652" fmla="*/ 669678 h 768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Lst>
                  <a:rect l="l" t="t" r="r" b="b"/>
                  <a:pathLst>
                    <a:path w="1132263" h="768954">
                      <a:moveTo>
                        <a:pt x="1131320" y="701645"/>
                      </a:moveTo>
                      <a:cubicBezTo>
                        <a:pt x="1114388" y="675757"/>
                        <a:pt x="1099305" y="648723"/>
                        <a:pt x="1086160" y="620742"/>
                      </a:cubicBezTo>
                      <a:cubicBezTo>
                        <a:pt x="1088061" y="621396"/>
                        <a:pt x="1089932" y="622130"/>
                        <a:pt x="1091771" y="622978"/>
                      </a:cubicBezTo>
                      <a:cubicBezTo>
                        <a:pt x="1096922" y="625348"/>
                        <a:pt x="1103712" y="621410"/>
                        <a:pt x="1101878" y="615207"/>
                      </a:cubicBezTo>
                      <a:cubicBezTo>
                        <a:pt x="1094192" y="589197"/>
                        <a:pt x="1081194" y="565091"/>
                        <a:pt x="1063780" y="544468"/>
                      </a:cubicBezTo>
                      <a:cubicBezTo>
                        <a:pt x="1064576" y="544649"/>
                        <a:pt x="1065372" y="544824"/>
                        <a:pt x="1066168" y="544999"/>
                      </a:cubicBezTo>
                      <a:cubicBezTo>
                        <a:pt x="1071305" y="546146"/>
                        <a:pt x="1077437" y="540218"/>
                        <a:pt x="1073731" y="535162"/>
                      </a:cubicBezTo>
                      <a:cubicBezTo>
                        <a:pt x="1058108" y="513861"/>
                        <a:pt x="1041864" y="492860"/>
                        <a:pt x="1018019" y="480293"/>
                      </a:cubicBezTo>
                      <a:cubicBezTo>
                        <a:pt x="1005300" y="473588"/>
                        <a:pt x="991752" y="468579"/>
                        <a:pt x="977972" y="464205"/>
                      </a:cubicBezTo>
                      <a:cubicBezTo>
                        <a:pt x="984071" y="465219"/>
                        <a:pt x="990298" y="456993"/>
                        <a:pt x="984479" y="452382"/>
                      </a:cubicBezTo>
                      <a:cubicBezTo>
                        <a:pt x="948593" y="423965"/>
                        <a:pt x="903310" y="407417"/>
                        <a:pt x="857535" y="408010"/>
                      </a:cubicBezTo>
                      <a:cubicBezTo>
                        <a:pt x="856265" y="406503"/>
                        <a:pt x="854915" y="405067"/>
                        <a:pt x="853484" y="403721"/>
                      </a:cubicBezTo>
                      <a:cubicBezTo>
                        <a:pt x="857687" y="403186"/>
                        <a:pt x="860762" y="398447"/>
                        <a:pt x="858312" y="394334"/>
                      </a:cubicBezTo>
                      <a:cubicBezTo>
                        <a:pt x="849664" y="379805"/>
                        <a:pt x="838244" y="365580"/>
                        <a:pt x="823834" y="356420"/>
                      </a:cubicBezTo>
                      <a:cubicBezTo>
                        <a:pt x="820541" y="354326"/>
                        <a:pt x="817072" y="352587"/>
                        <a:pt x="813485" y="351193"/>
                      </a:cubicBezTo>
                      <a:cubicBezTo>
                        <a:pt x="836263" y="342185"/>
                        <a:pt x="857516" y="330021"/>
                        <a:pt x="876949" y="315004"/>
                      </a:cubicBezTo>
                      <a:cubicBezTo>
                        <a:pt x="879247" y="313232"/>
                        <a:pt x="879840" y="309413"/>
                        <a:pt x="879120" y="306797"/>
                      </a:cubicBezTo>
                      <a:cubicBezTo>
                        <a:pt x="876746" y="298168"/>
                        <a:pt x="877243" y="289473"/>
                        <a:pt x="880243" y="281455"/>
                      </a:cubicBezTo>
                      <a:cubicBezTo>
                        <a:pt x="886588" y="288283"/>
                        <a:pt x="892928" y="295112"/>
                        <a:pt x="899273" y="301945"/>
                      </a:cubicBezTo>
                      <a:cubicBezTo>
                        <a:pt x="902505" y="305423"/>
                        <a:pt x="907864" y="304864"/>
                        <a:pt x="911172" y="301945"/>
                      </a:cubicBezTo>
                      <a:cubicBezTo>
                        <a:pt x="920820" y="293425"/>
                        <a:pt x="930468" y="284905"/>
                        <a:pt x="940115" y="276384"/>
                      </a:cubicBezTo>
                      <a:cubicBezTo>
                        <a:pt x="944754" y="272290"/>
                        <a:pt x="949465" y="268262"/>
                        <a:pt x="954033" y="264088"/>
                      </a:cubicBezTo>
                      <a:cubicBezTo>
                        <a:pt x="958141" y="260330"/>
                        <a:pt x="961534" y="255677"/>
                        <a:pt x="961747" y="249910"/>
                      </a:cubicBezTo>
                      <a:cubicBezTo>
                        <a:pt x="962174" y="238295"/>
                        <a:pt x="949086" y="230898"/>
                        <a:pt x="941291" y="224567"/>
                      </a:cubicBezTo>
                      <a:cubicBezTo>
                        <a:pt x="939324" y="222970"/>
                        <a:pt x="937362" y="221378"/>
                        <a:pt x="935396" y="219786"/>
                      </a:cubicBezTo>
                      <a:cubicBezTo>
                        <a:pt x="953455" y="222501"/>
                        <a:pt x="971689" y="224013"/>
                        <a:pt x="989961" y="224288"/>
                      </a:cubicBezTo>
                      <a:cubicBezTo>
                        <a:pt x="992539" y="224326"/>
                        <a:pt x="995581" y="222805"/>
                        <a:pt x="996737" y="220402"/>
                      </a:cubicBezTo>
                      <a:cubicBezTo>
                        <a:pt x="1004817" y="203594"/>
                        <a:pt x="1012896" y="186781"/>
                        <a:pt x="1020971" y="169969"/>
                      </a:cubicBezTo>
                      <a:cubicBezTo>
                        <a:pt x="1023321" y="165078"/>
                        <a:pt x="1021217" y="160553"/>
                        <a:pt x="1016341" y="158591"/>
                      </a:cubicBezTo>
                      <a:cubicBezTo>
                        <a:pt x="1013081" y="157279"/>
                        <a:pt x="1009821" y="155971"/>
                        <a:pt x="1006565" y="154658"/>
                      </a:cubicBezTo>
                      <a:cubicBezTo>
                        <a:pt x="1015270" y="153000"/>
                        <a:pt x="1023501" y="149588"/>
                        <a:pt x="1030661" y="143347"/>
                      </a:cubicBezTo>
                      <a:cubicBezTo>
                        <a:pt x="1037367" y="137504"/>
                        <a:pt x="1042802" y="130055"/>
                        <a:pt x="1047583" y="122606"/>
                      </a:cubicBezTo>
                      <a:cubicBezTo>
                        <a:pt x="1049327" y="119891"/>
                        <a:pt x="1050985" y="117119"/>
                        <a:pt x="1052544" y="114294"/>
                      </a:cubicBezTo>
                      <a:cubicBezTo>
                        <a:pt x="1053056" y="113370"/>
                        <a:pt x="1053587" y="112442"/>
                        <a:pt x="1054047" y="111489"/>
                      </a:cubicBezTo>
                      <a:cubicBezTo>
                        <a:pt x="1054217" y="111138"/>
                        <a:pt x="1055032" y="109262"/>
                        <a:pt x="1055189" y="108674"/>
                      </a:cubicBezTo>
                      <a:cubicBezTo>
                        <a:pt x="1055923" y="105907"/>
                        <a:pt x="1055359" y="103211"/>
                        <a:pt x="1053312" y="100903"/>
                      </a:cubicBezTo>
                      <a:cubicBezTo>
                        <a:pt x="1050445" y="97662"/>
                        <a:pt x="1046545" y="95169"/>
                        <a:pt x="1042745" y="92809"/>
                      </a:cubicBezTo>
                      <a:cubicBezTo>
                        <a:pt x="1052454" y="92937"/>
                        <a:pt x="1062169" y="93060"/>
                        <a:pt x="1071878" y="93188"/>
                      </a:cubicBezTo>
                      <a:cubicBezTo>
                        <a:pt x="1074295" y="93222"/>
                        <a:pt x="1077474" y="91767"/>
                        <a:pt x="1078479" y="89402"/>
                      </a:cubicBezTo>
                      <a:cubicBezTo>
                        <a:pt x="1087625" y="67794"/>
                        <a:pt x="1096780" y="46191"/>
                        <a:pt x="1105868" y="24563"/>
                      </a:cubicBezTo>
                      <a:cubicBezTo>
                        <a:pt x="1107029" y="21801"/>
                        <a:pt x="1105148" y="17271"/>
                        <a:pt x="1102404" y="16048"/>
                      </a:cubicBezTo>
                      <a:cubicBezTo>
                        <a:pt x="1071139" y="2117"/>
                        <a:pt x="1030382" y="3173"/>
                        <a:pt x="1001661" y="22914"/>
                      </a:cubicBezTo>
                      <a:cubicBezTo>
                        <a:pt x="1001808" y="18413"/>
                        <a:pt x="1002144" y="13944"/>
                        <a:pt x="1003499" y="9641"/>
                      </a:cubicBezTo>
                      <a:cubicBezTo>
                        <a:pt x="1005049" y="4718"/>
                        <a:pt x="1000922" y="444"/>
                        <a:pt x="996264" y="141"/>
                      </a:cubicBezTo>
                      <a:cubicBezTo>
                        <a:pt x="967310" y="-1741"/>
                        <a:pt x="944418" y="15503"/>
                        <a:pt x="927866" y="37533"/>
                      </a:cubicBezTo>
                      <a:cubicBezTo>
                        <a:pt x="928961" y="30202"/>
                        <a:pt x="930558" y="22938"/>
                        <a:pt x="932671" y="15740"/>
                      </a:cubicBezTo>
                      <a:cubicBezTo>
                        <a:pt x="934140" y="10727"/>
                        <a:pt x="930131" y="6277"/>
                        <a:pt x="925264" y="6016"/>
                      </a:cubicBezTo>
                      <a:cubicBezTo>
                        <a:pt x="903320" y="4841"/>
                        <a:pt x="882541" y="15892"/>
                        <a:pt x="867676" y="31449"/>
                      </a:cubicBezTo>
                      <a:cubicBezTo>
                        <a:pt x="857554" y="42044"/>
                        <a:pt x="850048" y="54521"/>
                        <a:pt x="843627" y="67586"/>
                      </a:cubicBezTo>
                      <a:cubicBezTo>
                        <a:pt x="842007" y="55142"/>
                        <a:pt x="840381" y="42698"/>
                        <a:pt x="838761" y="30255"/>
                      </a:cubicBezTo>
                      <a:cubicBezTo>
                        <a:pt x="838277" y="26563"/>
                        <a:pt x="836642" y="24085"/>
                        <a:pt x="833079" y="22791"/>
                      </a:cubicBezTo>
                      <a:cubicBezTo>
                        <a:pt x="821090" y="18446"/>
                        <a:pt x="807519" y="21682"/>
                        <a:pt x="797421" y="29065"/>
                      </a:cubicBezTo>
                      <a:cubicBezTo>
                        <a:pt x="786560" y="37002"/>
                        <a:pt x="780058" y="48669"/>
                        <a:pt x="775831" y="61222"/>
                      </a:cubicBezTo>
                      <a:cubicBezTo>
                        <a:pt x="771259" y="74798"/>
                        <a:pt x="768733" y="89208"/>
                        <a:pt x="766231" y="103282"/>
                      </a:cubicBezTo>
                      <a:cubicBezTo>
                        <a:pt x="765203" y="109058"/>
                        <a:pt x="764269" y="114854"/>
                        <a:pt x="763416" y="120658"/>
                      </a:cubicBezTo>
                      <a:cubicBezTo>
                        <a:pt x="756204" y="102945"/>
                        <a:pt x="749049" y="85209"/>
                        <a:pt x="741903" y="67472"/>
                      </a:cubicBezTo>
                      <a:cubicBezTo>
                        <a:pt x="739249" y="60885"/>
                        <a:pt x="731530" y="59738"/>
                        <a:pt x="727308" y="65562"/>
                      </a:cubicBezTo>
                      <a:cubicBezTo>
                        <a:pt x="696933" y="107480"/>
                        <a:pt x="663175" y="161733"/>
                        <a:pt x="675576" y="215412"/>
                      </a:cubicBezTo>
                      <a:cubicBezTo>
                        <a:pt x="668335" y="214488"/>
                        <a:pt x="661095" y="213574"/>
                        <a:pt x="653854" y="212664"/>
                      </a:cubicBezTo>
                      <a:cubicBezTo>
                        <a:pt x="650703" y="212271"/>
                        <a:pt x="647244" y="215289"/>
                        <a:pt x="646547" y="218227"/>
                      </a:cubicBezTo>
                      <a:cubicBezTo>
                        <a:pt x="644121" y="228425"/>
                        <a:pt x="642093" y="238831"/>
                        <a:pt x="640628" y="249313"/>
                      </a:cubicBezTo>
                      <a:cubicBezTo>
                        <a:pt x="635828" y="250128"/>
                        <a:pt x="631028" y="250947"/>
                        <a:pt x="626228" y="251772"/>
                      </a:cubicBezTo>
                      <a:cubicBezTo>
                        <a:pt x="633629" y="205802"/>
                        <a:pt x="603027" y="161705"/>
                        <a:pt x="575605" y="127274"/>
                      </a:cubicBezTo>
                      <a:cubicBezTo>
                        <a:pt x="571553" y="122189"/>
                        <a:pt x="564028" y="125743"/>
                        <a:pt x="562256" y="130799"/>
                      </a:cubicBezTo>
                      <a:cubicBezTo>
                        <a:pt x="557408" y="144650"/>
                        <a:pt x="552556" y="158501"/>
                        <a:pt x="547656" y="172333"/>
                      </a:cubicBezTo>
                      <a:cubicBezTo>
                        <a:pt x="546889" y="168519"/>
                        <a:pt x="546088" y="164709"/>
                        <a:pt x="545225" y="160913"/>
                      </a:cubicBezTo>
                      <a:cubicBezTo>
                        <a:pt x="542595" y="149337"/>
                        <a:pt x="539946" y="137462"/>
                        <a:pt x="535521" y="126416"/>
                      </a:cubicBezTo>
                      <a:cubicBezTo>
                        <a:pt x="531355" y="116010"/>
                        <a:pt x="525465" y="106504"/>
                        <a:pt x="515969" y="100192"/>
                      </a:cubicBezTo>
                      <a:cubicBezTo>
                        <a:pt x="507056" y="94264"/>
                        <a:pt x="495133" y="91933"/>
                        <a:pt x="485035" y="96051"/>
                      </a:cubicBezTo>
                      <a:cubicBezTo>
                        <a:pt x="481576" y="97458"/>
                        <a:pt x="479671" y="99756"/>
                        <a:pt x="479353" y="103514"/>
                      </a:cubicBezTo>
                      <a:cubicBezTo>
                        <a:pt x="478567" y="112754"/>
                        <a:pt x="477785" y="121995"/>
                        <a:pt x="476998" y="131235"/>
                      </a:cubicBezTo>
                      <a:cubicBezTo>
                        <a:pt x="471667" y="121976"/>
                        <a:pt x="465569" y="113205"/>
                        <a:pt x="457883" y="105713"/>
                      </a:cubicBezTo>
                      <a:cubicBezTo>
                        <a:pt x="444558" y="92715"/>
                        <a:pt x="426200" y="83664"/>
                        <a:pt x="407241" y="85474"/>
                      </a:cubicBezTo>
                      <a:cubicBezTo>
                        <a:pt x="402616" y="85915"/>
                        <a:pt x="398081" y="90070"/>
                        <a:pt x="399834" y="95198"/>
                      </a:cubicBezTo>
                      <a:cubicBezTo>
                        <a:pt x="401379" y="99723"/>
                        <a:pt x="402687" y="104291"/>
                        <a:pt x="403758" y="108897"/>
                      </a:cubicBezTo>
                      <a:cubicBezTo>
                        <a:pt x="389201" y="92620"/>
                        <a:pt x="370185" y="80759"/>
                        <a:pt x="347330" y="83237"/>
                      </a:cubicBezTo>
                      <a:cubicBezTo>
                        <a:pt x="342895" y="83721"/>
                        <a:pt x="338279" y="87701"/>
                        <a:pt x="340094" y="92738"/>
                      </a:cubicBezTo>
                      <a:cubicBezTo>
                        <a:pt x="341132" y="95624"/>
                        <a:pt x="341630" y="98619"/>
                        <a:pt x="341947" y="101647"/>
                      </a:cubicBezTo>
                      <a:cubicBezTo>
                        <a:pt x="316932" y="87237"/>
                        <a:pt x="283572" y="87929"/>
                        <a:pt x="258064" y="100628"/>
                      </a:cubicBezTo>
                      <a:cubicBezTo>
                        <a:pt x="254197" y="102552"/>
                        <a:pt x="253713" y="107471"/>
                        <a:pt x="255358" y="110944"/>
                      </a:cubicBezTo>
                      <a:cubicBezTo>
                        <a:pt x="263570" y="128292"/>
                        <a:pt x="271843" y="145612"/>
                        <a:pt x="280108" y="162937"/>
                      </a:cubicBezTo>
                      <a:cubicBezTo>
                        <a:pt x="281188" y="165206"/>
                        <a:pt x="284235" y="166865"/>
                        <a:pt x="286709" y="166723"/>
                      </a:cubicBezTo>
                      <a:cubicBezTo>
                        <a:pt x="293575" y="166325"/>
                        <a:pt x="300446" y="165927"/>
                        <a:pt x="307312" y="165533"/>
                      </a:cubicBezTo>
                      <a:cubicBezTo>
                        <a:pt x="305426" y="166936"/>
                        <a:pt x="303649" y="168448"/>
                        <a:pt x="302213" y="170191"/>
                      </a:cubicBezTo>
                      <a:cubicBezTo>
                        <a:pt x="299887" y="173025"/>
                        <a:pt x="299204" y="176404"/>
                        <a:pt x="300981" y="179730"/>
                      </a:cubicBezTo>
                      <a:cubicBezTo>
                        <a:pt x="306289" y="189667"/>
                        <a:pt x="313700" y="199761"/>
                        <a:pt x="322504" y="206821"/>
                      </a:cubicBezTo>
                      <a:cubicBezTo>
                        <a:pt x="327944" y="211185"/>
                        <a:pt x="333958" y="213773"/>
                        <a:pt x="340260" y="215161"/>
                      </a:cubicBezTo>
                      <a:cubicBezTo>
                        <a:pt x="338782" y="215834"/>
                        <a:pt x="337303" y="216507"/>
                        <a:pt x="335829" y="217175"/>
                      </a:cubicBezTo>
                      <a:cubicBezTo>
                        <a:pt x="330418" y="214052"/>
                        <a:pt x="324916" y="211119"/>
                        <a:pt x="319282" y="208446"/>
                      </a:cubicBezTo>
                      <a:cubicBezTo>
                        <a:pt x="287874" y="193544"/>
                        <a:pt x="254187" y="192799"/>
                        <a:pt x="220074" y="193449"/>
                      </a:cubicBezTo>
                      <a:cubicBezTo>
                        <a:pt x="214691" y="193553"/>
                        <a:pt x="210696" y="200974"/>
                        <a:pt x="215340" y="204878"/>
                      </a:cubicBezTo>
                      <a:cubicBezTo>
                        <a:pt x="217828" y="206973"/>
                        <a:pt x="220320" y="209067"/>
                        <a:pt x="222808" y="211162"/>
                      </a:cubicBezTo>
                      <a:cubicBezTo>
                        <a:pt x="187131" y="208674"/>
                        <a:pt x="151226" y="213801"/>
                        <a:pt x="117653" y="226714"/>
                      </a:cubicBezTo>
                      <a:cubicBezTo>
                        <a:pt x="112549" y="228676"/>
                        <a:pt x="110313" y="236310"/>
                        <a:pt x="116008" y="239290"/>
                      </a:cubicBezTo>
                      <a:cubicBezTo>
                        <a:pt x="119994" y="241375"/>
                        <a:pt x="123766" y="243712"/>
                        <a:pt x="127339" y="246323"/>
                      </a:cubicBezTo>
                      <a:cubicBezTo>
                        <a:pt x="87724" y="255236"/>
                        <a:pt x="47526" y="261263"/>
                        <a:pt x="7015" y="264282"/>
                      </a:cubicBezTo>
                      <a:cubicBezTo>
                        <a:pt x="1025" y="264727"/>
                        <a:pt x="-2434" y="271726"/>
                        <a:pt x="2025" y="276332"/>
                      </a:cubicBezTo>
                      <a:cubicBezTo>
                        <a:pt x="45474" y="321174"/>
                        <a:pt x="103901" y="349568"/>
                        <a:pt x="165835" y="356776"/>
                      </a:cubicBezTo>
                      <a:cubicBezTo>
                        <a:pt x="168896" y="357131"/>
                        <a:pt x="172104" y="354274"/>
                        <a:pt x="172825" y="351454"/>
                      </a:cubicBezTo>
                      <a:cubicBezTo>
                        <a:pt x="174114" y="346422"/>
                        <a:pt x="177161" y="341863"/>
                        <a:pt x="181681" y="339266"/>
                      </a:cubicBezTo>
                      <a:cubicBezTo>
                        <a:pt x="184150" y="341555"/>
                        <a:pt x="184368" y="346767"/>
                        <a:pt x="184809" y="349796"/>
                      </a:cubicBezTo>
                      <a:cubicBezTo>
                        <a:pt x="185794" y="356524"/>
                        <a:pt x="186363" y="362964"/>
                        <a:pt x="189443" y="369158"/>
                      </a:cubicBezTo>
                      <a:cubicBezTo>
                        <a:pt x="196106" y="382559"/>
                        <a:pt x="210398" y="389809"/>
                        <a:pt x="223571" y="395324"/>
                      </a:cubicBezTo>
                      <a:cubicBezTo>
                        <a:pt x="232224" y="398945"/>
                        <a:pt x="240943" y="402413"/>
                        <a:pt x="249681" y="405830"/>
                      </a:cubicBezTo>
                      <a:cubicBezTo>
                        <a:pt x="237692" y="413222"/>
                        <a:pt x="226618" y="422240"/>
                        <a:pt x="215710" y="431385"/>
                      </a:cubicBezTo>
                      <a:cubicBezTo>
                        <a:pt x="211056" y="435290"/>
                        <a:pt x="215041" y="442706"/>
                        <a:pt x="220443" y="442815"/>
                      </a:cubicBezTo>
                      <a:cubicBezTo>
                        <a:pt x="221320" y="442834"/>
                        <a:pt x="222202" y="442853"/>
                        <a:pt x="223078" y="442867"/>
                      </a:cubicBezTo>
                      <a:cubicBezTo>
                        <a:pt x="201299" y="458727"/>
                        <a:pt x="182937" y="478999"/>
                        <a:pt x="169318" y="502389"/>
                      </a:cubicBezTo>
                      <a:cubicBezTo>
                        <a:pt x="166120" y="507881"/>
                        <a:pt x="171375" y="513606"/>
                        <a:pt x="177090" y="512497"/>
                      </a:cubicBezTo>
                      <a:cubicBezTo>
                        <a:pt x="179141" y="512099"/>
                        <a:pt x="181193" y="511824"/>
                        <a:pt x="183250" y="511634"/>
                      </a:cubicBezTo>
                      <a:cubicBezTo>
                        <a:pt x="163883" y="535683"/>
                        <a:pt x="142739" y="558301"/>
                        <a:pt x="120179" y="579383"/>
                      </a:cubicBezTo>
                      <a:cubicBezTo>
                        <a:pt x="115236" y="584003"/>
                        <a:pt x="119562" y="590737"/>
                        <a:pt x="125168" y="591433"/>
                      </a:cubicBezTo>
                      <a:cubicBezTo>
                        <a:pt x="173389" y="597409"/>
                        <a:pt x="223216" y="586168"/>
                        <a:pt x="264366" y="560376"/>
                      </a:cubicBezTo>
                      <a:cubicBezTo>
                        <a:pt x="267967" y="558120"/>
                        <a:pt x="268588" y="554150"/>
                        <a:pt x="266967" y="550458"/>
                      </a:cubicBezTo>
                      <a:cubicBezTo>
                        <a:pt x="265916" y="548060"/>
                        <a:pt x="265721" y="545203"/>
                        <a:pt x="266252" y="542663"/>
                      </a:cubicBezTo>
                      <a:cubicBezTo>
                        <a:pt x="266276" y="542545"/>
                        <a:pt x="266437" y="542113"/>
                        <a:pt x="266664" y="542241"/>
                      </a:cubicBezTo>
                      <a:cubicBezTo>
                        <a:pt x="271275" y="544862"/>
                        <a:pt x="274601" y="549686"/>
                        <a:pt x="278857" y="552846"/>
                      </a:cubicBezTo>
                      <a:cubicBezTo>
                        <a:pt x="289414" y="560698"/>
                        <a:pt x="303000" y="559537"/>
                        <a:pt x="315065" y="556452"/>
                      </a:cubicBezTo>
                      <a:cubicBezTo>
                        <a:pt x="329736" y="552704"/>
                        <a:pt x="344141" y="547596"/>
                        <a:pt x="358603" y="543108"/>
                      </a:cubicBezTo>
                      <a:cubicBezTo>
                        <a:pt x="364825" y="541180"/>
                        <a:pt x="372582" y="539896"/>
                        <a:pt x="377610" y="535456"/>
                      </a:cubicBezTo>
                      <a:cubicBezTo>
                        <a:pt x="381135" y="532342"/>
                        <a:pt x="382349" y="528495"/>
                        <a:pt x="382401" y="524334"/>
                      </a:cubicBezTo>
                      <a:cubicBezTo>
                        <a:pt x="383225" y="525400"/>
                        <a:pt x="384040" y="526476"/>
                        <a:pt x="384770" y="527589"/>
                      </a:cubicBezTo>
                      <a:cubicBezTo>
                        <a:pt x="389310" y="534513"/>
                        <a:pt x="393167" y="541819"/>
                        <a:pt x="396498" y="549392"/>
                      </a:cubicBezTo>
                      <a:cubicBezTo>
                        <a:pt x="398290" y="553462"/>
                        <a:pt x="404052" y="554168"/>
                        <a:pt x="407520" y="552282"/>
                      </a:cubicBezTo>
                      <a:cubicBezTo>
                        <a:pt x="419419" y="545814"/>
                        <a:pt x="430574" y="537996"/>
                        <a:pt x="439866" y="528149"/>
                      </a:cubicBezTo>
                      <a:cubicBezTo>
                        <a:pt x="438203" y="534915"/>
                        <a:pt x="437369" y="541867"/>
                        <a:pt x="437341" y="548899"/>
                      </a:cubicBezTo>
                      <a:cubicBezTo>
                        <a:pt x="437326" y="553225"/>
                        <a:pt x="442908" y="557372"/>
                        <a:pt x="446837" y="554349"/>
                      </a:cubicBezTo>
                      <a:cubicBezTo>
                        <a:pt x="448443" y="553107"/>
                        <a:pt x="450002" y="551818"/>
                        <a:pt x="451514" y="550482"/>
                      </a:cubicBezTo>
                      <a:cubicBezTo>
                        <a:pt x="451410" y="551965"/>
                        <a:pt x="451338" y="553448"/>
                        <a:pt x="451334" y="554927"/>
                      </a:cubicBezTo>
                      <a:cubicBezTo>
                        <a:pt x="451315" y="562148"/>
                        <a:pt x="451836" y="569346"/>
                        <a:pt x="452784" y="576502"/>
                      </a:cubicBezTo>
                      <a:cubicBezTo>
                        <a:pt x="453570" y="582458"/>
                        <a:pt x="454257" y="589054"/>
                        <a:pt x="458518" y="593689"/>
                      </a:cubicBezTo>
                      <a:cubicBezTo>
                        <a:pt x="459536" y="594798"/>
                        <a:pt x="460697" y="595707"/>
                        <a:pt x="461934" y="596409"/>
                      </a:cubicBezTo>
                      <a:cubicBezTo>
                        <a:pt x="460086" y="597972"/>
                        <a:pt x="458484" y="599868"/>
                        <a:pt x="457219" y="602014"/>
                      </a:cubicBezTo>
                      <a:cubicBezTo>
                        <a:pt x="453267" y="608724"/>
                        <a:pt x="453381" y="616624"/>
                        <a:pt x="454404" y="624087"/>
                      </a:cubicBezTo>
                      <a:cubicBezTo>
                        <a:pt x="456779" y="641445"/>
                        <a:pt x="460100" y="658717"/>
                        <a:pt x="462967" y="676004"/>
                      </a:cubicBezTo>
                      <a:cubicBezTo>
                        <a:pt x="463721" y="680543"/>
                        <a:pt x="470729" y="682368"/>
                        <a:pt x="473624" y="678818"/>
                      </a:cubicBezTo>
                      <a:cubicBezTo>
                        <a:pt x="493375" y="654604"/>
                        <a:pt x="513069" y="630342"/>
                        <a:pt x="532867" y="606170"/>
                      </a:cubicBezTo>
                      <a:cubicBezTo>
                        <a:pt x="534810" y="607241"/>
                        <a:pt x="537241" y="607398"/>
                        <a:pt x="539207" y="606099"/>
                      </a:cubicBezTo>
                      <a:cubicBezTo>
                        <a:pt x="552978" y="597015"/>
                        <a:pt x="566966" y="587524"/>
                        <a:pt x="577026" y="574222"/>
                      </a:cubicBezTo>
                      <a:cubicBezTo>
                        <a:pt x="584570" y="564252"/>
                        <a:pt x="587992" y="553140"/>
                        <a:pt x="589636" y="541445"/>
                      </a:cubicBezTo>
                      <a:cubicBezTo>
                        <a:pt x="590096" y="542080"/>
                        <a:pt x="590560" y="542715"/>
                        <a:pt x="591020" y="543350"/>
                      </a:cubicBezTo>
                      <a:cubicBezTo>
                        <a:pt x="593806" y="547184"/>
                        <a:pt x="599582" y="547871"/>
                        <a:pt x="602231" y="543350"/>
                      </a:cubicBezTo>
                      <a:cubicBezTo>
                        <a:pt x="603222" y="541654"/>
                        <a:pt x="604217" y="539962"/>
                        <a:pt x="605207" y="538265"/>
                      </a:cubicBezTo>
                      <a:cubicBezTo>
                        <a:pt x="607193" y="546070"/>
                        <a:pt x="611282" y="552908"/>
                        <a:pt x="615504" y="560106"/>
                      </a:cubicBezTo>
                      <a:cubicBezTo>
                        <a:pt x="621773" y="570796"/>
                        <a:pt x="628038" y="581487"/>
                        <a:pt x="634307" y="592182"/>
                      </a:cubicBezTo>
                      <a:cubicBezTo>
                        <a:pt x="636956" y="596698"/>
                        <a:pt x="642732" y="596020"/>
                        <a:pt x="645519" y="592182"/>
                      </a:cubicBezTo>
                      <a:cubicBezTo>
                        <a:pt x="647040" y="590087"/>
                        <a:pt x="648556" y="587993"/>
                        <a:pt x="650077" y="585898"/>
                      </a:cubicBezTo>
                      <a:cubicBezTo>
                        <a:pt x="650632" y="591741"/>
                        <a:pt x="651480" y="597551"/>
                        <a:pt x="652916" y="603242"/>
                      </a:cubicBezTo>
                      <a:cubicBezTo>
                        <a:pt x="655603" y="613904"/>
                        <a:pt x="660569" y="623751"/>
                        <a:pt x="667236" y="632460"/>
                      </a:cubicBezTo>
                      <a:cubicBezTo>
                        <a:pt x="680040" y="649188"/>
                        <a:pt x="697772" y="661186"/>
                        <a:pt x="715163" y="672677"/>
                      </a:cubicBezTo>
                      <a:cubicBezTo>
                        <a:pt x="717584" y="674279"/>
                        <a:pt x="720707" y="673672"/>
                        <a:pt x="722754" y="671872"/>
                      </a:cubicBezTo>
                      <a:cubicBezTo>
                        <a:pt x="748684" y="703564"/>
                        <a:pt x="774500" y="735350"/>
                        <a:pt x="800378" y="767085"/>
                      </a:cubicBezTo>
                      <a:cubicBezTo>
                        <a:pt x="803273" y="770634"/>
                        <a:pt x="810281" y="768815"/>
                        <a:pt x="811035" y="764270"/>
                      </a:cubicBezTo>
                      <a:cubicBezTo>
                        <a:pt x="814665" y="742368"/>
                        <a:pt x="818764" y="720495"/>
                        <a:pt x="821924" y="698517"/>
                      </a:cubicBezTo>
                      <a:cubicBezTo>
                        <a:pt x="823284" y="689063"/>
                        <a:pt x="823763" y="679022"/>
                        <a:pt x="818896" y="670412"/>
                      </a:cubicBezTo>
                      <a:cubicBezTo>
                        <a:pt x="816844" y="666778"/>
                        <a:pt x="813959" y="663641"/>
                        <a:pt x="810542" y="661390"/>
                      </a:cubicBezTo>
                      <a:cubicBezTo>
                        <a:pt x="812665" y="660655"/>
                        <a:pt x="814665" y="659471"/>
                        <a:pt x="816385" y="657864"/>
                      </a:cubicBezTo>
                      <a:cubicBezTo>
                        <a:pt x="821635" y="652950"/>
                        <a:pt x="822801" y="645487"/>
                        <a:pt x="823777" y="638734"/>
                      </a:cubicBezTo>
                      <a:cubicBezTo>
                        <a:pt x="825715" y="625277"/>
                        <a:pt x="826397" y="611686"/>
                        <a:pt x="825710" y="598129"/>
                      </a:cubicBezTo>
                      <a:cubicBezTo>
                        <a:pt x="828544" y="600806"/>
                        <a:pt x="831510" y="603365"/>
                        <a:pt x="834647" y="605772"/>
                      </a:cubicBezTo>
                      <a:cubicBezTo>
                        <a:pt x="838585" y="608791"/>
                        <a:pt x="844148" y="604654"/>
                        <a:pt x="844144" y="600323"/>
                      </a:cubicBezTo>
                      <a:cubicBezTo>
                        <a:pt x="844139" y="597328"/>
                        <a:pt x="844001" y="594343"/>
                        <a:pt x="843765" y="591371"/>
                      </a:cubicBezTo>
                      <a:cubicBezTo>
                        <a:pt x="848271" y="596864"/>
                        <a:pt x="853251" y="601981"/>
                        <a:pt x="858530" y="606786"/>
                      </a:cubicBezTo>
                      <a:cubicBezTo>
                        <a:pt x="862738" y="610615"/>
                        <a:pt x="867955" y="609359"/>
                        <a:pt x="871182" y="605156"/>
                      </a:cubicBezTo>
                      <a:cubicBezTo>
                        <a:pt x="876044" y="598816"/>
                        <a:pt x="881541" y="592935"/>
                        <a:pt x="887426" y="587538"/>
                      </a:cubicBezTo>
                      <a:cubicBezTo>
                        <a:pt x="888147" y="586879"/>
                        <a:pt x="888872" y="586211"/>
                        <a:pt x="889601" y="585552"/>
                      </a:cubicBezTo>
                      <a:cubicBezTo>
                        <a:pt x="888099" y="591988"/>
                        <a:pt x="890559" y="597878"/>
                        <a:pt x="896179" y="602067"/>
                      </a:cubicBezTo>
                      <a:cubicBezTo>
                        <a:pt x="902884" y="607071"/>
                        <a:pt x="910589" y="610971"/>
                        <a:pt x="917754" y="615273"/>
                      </a:cubicBezTo>
                      <a:cubicBezTo>
                        <a:pt x="925464" y="619903"/>
                        <a:pt x="933154" y="624570"/>
                        <a:pt x="940878" y="629167"/>
                      </a:cubicBezTo>
                      <a:cubicBezTo>
                        <a:pt x="947773" y="633271"/>
                        <a:pt x="955108" y="637336"/>
                        <a:pt x="962975" y="639241"/>
                      </a:cubicBezTo>
                      <a:cubicBezTo>
                        <a:pt x="970969" y="641175"/>
                        <a:pt x="978887" y="640445"/>
                        <a:pt x="986256" y="636744"/>
                      </a:cubicBezTo>
                      <a:cubicBezTo>
                        <a:pt x="989094" y="635323"/>
                        <a:pt x="994155" y="630915"/>
                        <a:pt x="998041" y="630503"/>
                      </a:cubicBezTo>
                      <a:cubicBezTo>
                        <a:pt x="998069" y="633901"/>
                        <a:pt x="996790" y="636962"/>
                        <a:pt x="994520" y="639909"/>
                      </a:cubicBezTo>
                      <a:cubicBezTo>
                        <a:pt x="992572" y="642440"/>
                        <a:pt x="993615" y="646596"/>
                        <a:pt x="995652" y="648695"/>
                      </a:cubicBezTo>
                      <a:cubicBezTo>
                        <a:pt x="1030097" y="684178"/>
                        <a:pt x="1076195" y="706511"/>
                        <a:pt x="1125230" y="712259"/>
                      </a:cubicBezTo>
                      <a:cubicBezTo>
                        <a:pt x="1130538" y="712889"/>
                        <a:pt x="1134040" y="705805"/>
                        <a:pt x="1131320" y="701645"/>
                      </a:cubicBezTo>
                      <a:close/>
                      <a:moveTo>
                        <a:pt x="1080133" y="24019"/>
                      </a:moveTo>
                      <a:cubicBezTo>
                        <a:pt x="1083061" y="24744"/>
                        <a:pt x="1085933" y="25601"/>
                        <a:pt x="1088733" y="26611"/>
                      </a:cubicBezTo>
                      <a:cubicBezTo>
                        <a:pt x="1081445" y="43674"/>
                        <a:pt x="1074181" y="60748"/>
                        <a:pt x="1066921" y="77826"/>
                      </a:cubicBezTo>
                      <a:cubicBezTo>
                        <a:pt x="1051341" y="77598"/>
                        <a:pt x="1035755" y="77366"/>
                        <a:pt x="1020175" y="77139"/>
                      </a:cubicBezTo>
                      <a:cubicBezTo>
                        <a:pt x="1014014" y="77049"/>
                        <a:pt x="1011043" y="83650"/>
                        <a:pt x="1013536" y="88706"/>
                      </a:cubicBezTo>
                      <a:cubicBezTo>
                        <a:pt x="1016337" y="94383"/>
                        <a:pt x="1023089" y="98268"/>
                        <a:pt x="1028117" y="101685"/>
                      </a:cubicBezTo>
                      <a:cubicBezTo>
                        <a:pt x="1031382" y="103903"/>
                        <a:pt x="1034907" y="105902"/>
                        <a:pt x="1037940" y="108177"/>
                      </a:cubicBezTo>
                      <a:cubicBezTo>
                        <a:pt x="1033595" y="116048"/>
                        <a:pt x="1028491" y="123658"/>
                        <a:pt x="1022193" y="129984"/>
                      </a:cubicBezTo>
                      <a:cubicBezTo>
                        <a:pt x="1007840" y="144399"/>
                        <a:pt x="985294" y="141347"/>
                        <a:pt x="966955" y="138722"/>
                      </a:cubicBezTo>
                      <a:cubicBezTo>
                        <a:pt x="957208" y="137324"/>
                        <a:pt x="953701" y="149716"/>
                        <a:pt x="962894" y="153455"/>
                      </a:cubicBezTo>
                      <a:cubicBezTo>
                        <a:pt x="976513" y="158994"/>
                        <a:pt x="990132" y="164538"/>
                        <a:pt x="1003751" y="170078"/>
                      </a:cubicBezTo>
                      <a:cubicBezTo>
                        <a:pt x="997543" y="182877"/>
                        <a:pt x="991335" y="195671"/>
                        <a:pt x="985132" y="208470"/>
                      </a:cubicBezTo>
                      <a:cubicBezTo>
                        <a:pt x="959160" y="207674"/>
                        <a:pt x="933424" y="204319"/>
                        <a:pt x="908106" y="198377"/>
                      </a:cubicBezTo>
                      <a:cubicBezTo>
                        <a:pt x="900951" y="196699"/>
                        <a:pt x="893795" y="206324"/>
                        <a:pt x="900334" y="211726"/>
                      </a:cubicBezTo>
                      <a:cubicBezTo>
                        <a:pt x="908518" y="218483"/>
                        <a:pt x="916654" y="225292"/>
                        <a:pt x="924805" y="232092"/>
                      </a:cubicBezTo>
                      <a:cubicBezTo>
                        <a:pt x="928762" y="235395"/>
                        <a:pt x="932718" y="238693"/>
                        <a:pt x="936680" y="241996"/>
                      </a:cubicBezTo>
                      <a:cubicBezTo>
                        <a:pt x="938627" y="243621"/>
                        <a:pt x="940632" y="245195"/>
                        <a:pt x="942499" y="246910"/>
                      </a:cubicBezTo>
                      <a:cubicBezTo>
                        <a:pt x="942954" y="247327"/>
                        <a:pt x="944901" y="249578"/>
                        <a:pt x="944674" y="249881"/>
                      </a:cubicBezTo>
                      <a:cubicBezTo>
                        <a:pt x="944119" y="250620"/>
                        <a:pt x="943115" y="251331"/>
                        <a:pt x="942665" y="251758"/>
                      </a:cubicBezTo>
                      <a:cubicBezTo>
                        <a:pt x="940741" y="253573"/>
                        <a:pt x="938694" y="255274"/>
                        <a:pt x="936713" y="257027"/>
                      </a:cubicBezTo>
                      <a:cubicBezTo>
                        <a:pt x="932709" y="260557"/>
                        <a:pt x="928710" y="264088"/>
                        <a:pt x="924705" y="267618"/>
                      </a:cubicBezTo>
                      <a:cubicBezTo>
                        <a:pt x="918412" y="273172"/>
                        <a:pt x="912115" y="278725"/>
                        <a:pt x="905822" y="284274"/>
                      </a:cubicBezTo>
                      <a:cubicBezTo>
                        <a:pt x="898657" y="276550"/>
                        <a:pt x="891492" y="268831"/>
                        <a:pt x="884323" y="261107"/>
                      </a:cubicBezTo>
                      <a:cubicBezTo>
                        <a:pt x="880356" y="256833"/>
                        <a:pt x="874082" y="258591"/>
                        <a:pt x="871092" y="262813"/>
                      </a:cubicBezTo>
                      <a:cubicBezTo>
                        <a:pt x="862316" y="275200"/>
                        <a:pt x="859089" y="290761"/>
                        <a:pt x="861606" y="305593"/>
                      </a:cubicBezTo>
                      <a:cubicBezTo>
                        <a:pt x="844366" y="318198"/>
                        <a:pt x="825502" y="328547"/>
                        <a:pt x="805476" y="336015"/>
                      </a:cubicBezTo>
                      <a:cubicBezTo>
                        <a:pt x="803206" y="336864"/>
                        <a:pt x="800505" y="337442"/>
                        <a:pt x="798207" y="338418"/>
                      </a:cubicBezTo>
                      <a:cubicBezTo>
                        <a:pt x="796473" y="337290"/>
                        <a:pt x="795127" y="336357"/>
                        <a:pt x="794037" y="335471"/>
                      </a:cubicBezTo>
                      <a:cubicBezTo>
                        <a:pt x="788763" y="331187"/>
                        <a:pt x="783721" y="326619"/>
                        <a:pt x="778395" y="322401"/>
                      </a:cubicBezTo>
                      <a:cubicBezTo>
                        <a:pt x="773585" y="318592"/>
                        <a:pt x="767487" y="313237"/>
                        <a:pt x="760800" y="315042"/>
                      </a:cubicBezTo>
                      <a:cubicBezTo>
                        <a:pt x="753503" y="317009"/>
                        <a:pt x="751953" y="324728"/>
                        <a:pt x="752664" y="331239"/>
                      </a:cubicBezTo>
                      <a:cubicBezTo>
                        <a:pt x="752726" y="331817"/>
                        <a:pt x="752802" y="332395"/>
                        <a:pt x="752882" y="332969"/>
                      </a:cubicBezTo>
                      <a:cubicBezTo>
                        <a:pt x="725190" y="331400"/>
                        <a:pt x="697402" y="333187"/>
                        <a:pt x="669980" y="338352"/>
                      </a:cubicBezTo>
                      <a:cubicBezTo>
                        <a:pt x="668691" y="338593"/>
                        <a:pt x="667700" y="339119"/>
                        <a:pt x="666975" y="339821"/>
                      </a:cubicBezTo>
                      <a:cubicBezTo>
                        <a:pt x="666397" y="339953"/>
                        <a:pt x="665819" y="340091"/>
                        <a:pt x="665236" y="340200"/>
                      </a:cubicBezTo>
                      <a:cubicBezTo>
                        <a:pt x="664748" y="340295"/>
                        <a:pt x="664260" y="340366"/>
                        <a:pt x="663767" y="340451"/>
                      </a:cubicBezTo>
                      <a:cubicBezTo>
                        <a:pt x="671273" y="331642"/>
                        <a:pt x="678528" y="322615"/>
                        <a:pt x="686110" y="313853"/>
                      </a:cubicBezTo>
                      <a:cubicBezTo>
                        <a:pt x="697326" y="300893"/>
                        <a:pt x="708931" y="288264"/>
                        <a:pt x="720863" y="275958"/>
                      </a:cubicBezTo>
                      <a:cubicBezTo>
                        <a:pt x="745698" y="250341"/>
                        <a:pt x="771946" y="226084"/>
                        <a:pt x="799193" y="203049"/>
                      </a:cubicBezTo>
                      <a:cubicBezTo>
                        <a:pt x="854483" y="156307"/>
                        <a:pt x="914276" y="114920"/>
                        <a:pt x="977025" y="78830"/>
                      </a:cubicBezTo>
                      <a:cubicBezTo>
                        <a:pt x="994032" y="69050"/>
                        <a:pt x="1010986" y="59179"/>
                        <a:pt x="1028264" y="49877"/>
                      </a:cubicBezTo>
                      <a:cubicBezTo>
                        <a:pt x="1045271" y="40722"/>
                        <a:pt x="1062785" y="32539"/>
                        <a:pt x="1080119" y="24033"/>
                      </a:cubicBezTo>
                      <a:cubicBezTo>
                        <a:pt x="1080119" y="24023"/>
                        <a:pt x="1080123" y="24019"/>
                        <a:pt x="1080133" y="24019"/>
                      </a:cubicBezTo>
                      <a:close/>
                      <a:moveTo>
                        <a:pt x="659635" y="228619"/>
                      </a:moveTo>
                      <a:cubicBezTo>
                        <a:pt x="668511" y="229837"/>
                        <a:pt x="677391" y="231045"/>
                        <a:pt x="686271" y="232230"/>
                      </a:cubicBezTo>
                      <a:cubicBezTo>
                        <a:pt x="691119" y="232874"/>
                        <a:pt x="695232" y="226761"/>
                        <a:pt x="693715" y="222454"/>
                      </a:cubicBezTo>
                      <a:cubicBezTo>
                        <a:pt x="676618" y="173873"/>
                        <a:pt x="705074" y="125781"/>
                        <a:pt x="732478" y="85971"/>
                      </a:cubicBezTo>
                      <a:cubicBezTo>
                        <a:pt x="741746" y="108044"/>
                        <a:pt x="750987" y="130131"/>
                        <a:pt x="760066" y="152284"/>
                      </a:cubicBezTo>
                      <a:cubicBezTo>
                        <a:pt x="763326" y="160236"/>
                        <a:pt x="774092" y="159084"/>
                        <a:pt x="774978" y="150265"/>
                      </a:cubicBezTo>
                      <a:cubicBezTo>
                        <a:pt x="777599" y="124265"/>
                        <a:pt x="781575" y="97956"/>
                        <a:pt x="788460" y="72713"/>
                      </a:cubicBezTo>
                      <a:cubicBezTo>
                        <a:pt x="792848" y="56625"/>
                        <a:pt x="804656" y="33458"/>
                        <a:pt x="824080" y="36467"/>
                      </a:cubicBezTo>
                      <a:cubicBezTo>
                        <a:pt x="826653" y="56118"/>
                        <a:pt x="829226" y="75769"/>
                        <a:pt x="831799" y="95416"/>
                      </a:cubicBezTo>
                      <a:cubicBezTo>
                        <a:pt x="832250" y="98851"/>
                        <a:pt x="833884" y="101874"/>
                        <a:pt x="837467" y="102860"/>
                      </a:cubicBezTo>
                      <a:cubicBezTo>
                        <a:pt x="840466" y="103685"/>
                        <a:pt x="844869" y="102400"/>
                        <a:pt x="846186" y="99311"/>
                      </a:cubicBezTo>
                      <a:cubicBezTo>
                        <a:pt x="859307" y="68524"/>
                        <a:pt x="878276" y="26454"/>
                        <a:pt x="915214" y="21730"/>
                      </a:cubicBezTo>
                      <a:cubicBezTo>
                        <a:pt x="911774" y="36713"/>
                        <a:pt x="910286" y="52119"/>
                        <a:pt x="910840" y="67505"/>
                      </a:cubicBezTo>
                      <a:cubicBezTo>
                        <a:pt x="911096" y="74637"/>
                        <a:pt x="921564" y="78541"/>
                        <a:pt x="925127" y="71377"/>
                      </a:cubicBezTo>
                      <a:cubicBezTo>
                        <a:pt x="937670" y="46120"/>
                        <a:pt x="957885" y="18531"/>
                        <a:pt x="987402" y="15366"/>
                      </a:cubicBezTo>
                      <a:cubicBezTo>
                        <a:pt x="986900" y="23246"/>
                        <a:pt x="987687" y="31292"/>
                        <a:pt x="985360" y="38865"/>
                      </a:cubicBezTo>
                      <a:cubicBezTo>
                        <a:pt x="983251" y="45726"/>
                        <a:pt x="992819" y="51673"/>
                        <a:pt x="997718" y="46058"/>
                      </a:cubicBezTo>
                      <a:cubicBezTo>
                        <a:pt x="1014152" y="27236"/>
                        <a:pt x="1040655" y="19488"/>
                        <a:pt x="1065746" y="21644"/>
                      </a:cubicBezTo>
                      <a:cubicBezTo>
                        <a:pt x="1037376" y="33387"/>
                        <a:pt x="1009475" y="47072"/>
                        <a:pt x="982503" y="61534"/>
                      </a:cubicBezTo>
                      <a:cubicBezTo>
                        <a:pt x="950517" y="78683"/>
                        <a:pt x="919616" y="98183"/>
                        <a:pt x="889597" y="118550"/>
                      </a:cubicBezTo>
                      <a:cubicBezTo>
                        <a:pt x="829340" y="159425"/>
                        <a:pt x="772197" y="205300"/>
                        <a:pt x="720740" y="256871"/>
                      </a:cubicBezTo>
                      <a:cubicBezTo>
                        <a:pt x="706747" y="270892"/>
                        <a:pt x="693175" y="285336"/>
                        <a:pt x="680106" y="300225"/>
                      </a:cubicBezTo>
                      <a:cubicBezTo>
                        <a:pt x="671145" y="310436"/>
                        <a:pt x="662142" y="320719"/>
                        <a:pt x="654048" y="331646"/>
                      </a:cubicBezTo>
                      <a:cubicBezTo>
                        <a:pt x="649565" y="297414"/>
                        <a:pt x="651911" y="262263"/>
                        <a:pt x="659635" y="228619"/>
                      </a:cubicBezTo>
                      <a:close/>
                      <a:moveTo>
                        <a:pt x="346515" y="123724"/>
                      </a:moveTo>
                      <a:cubicBezTo>
                        <a:pt x="351448" y="128875"/>
                        <a:pt x="361356" y="123606"/>
                        <a:pt x="358873" y="116531"/>
                      </a:cubicBezTo>
                      <a:cubicBezTo>
                        <a:pt x="356822" y="110679"/>
                        <a:pt x="356954" y="104410"/>
                        <a:pt x="356409" y="98259"/>
                      </a:cubicBezTo>
                      <a:cubicBezTo>
                        <a:pt x="380107" y="100671"/>
                        <a:pt x="397181" y="121914"/>
                        <a:pt x="408321" y="141996"/>
                      </a:cubicBezTo>
                      <a:cubicBezTo>
                        <a:pt x="412017" y="148664"/>
                        <a:pt x="422679" y="145659"/>
                        <a:pt x="422608" y="138130"/>
                      </a:cubicBezTo>
                      <a:cubicBezTo>
                        <a:pt x="422480" y="125577"/>
                        <a:pt x="420822" y="113100"/>
                        <a:pt x="417623" y="100988"/>
                      </a:cubicBezTo>
                      <a:cubicBezTo>
                        <a:pt x="447268" y="104836"/>
                        <a:pt x="463863" y="137812"/>
                        <a:pt x="475724" y="162505"/>
                      </a:cubicBezTo>
                      <a:cubicBezTo>
                        <a:pt x="479339" y="170035"/>
                        <a:pt x="489518" y="165500"/>
                        <a:pt x="490105" y="158610"/>
                      </a:cubicBezTo>
                      <a:cubicBezTo>
                        <a:pt x="491503" y="142262"/>
                        <a:pt x="492906" y="125914"/>
                        <a:pt x="494304" y="109565"/>
                      </a:cubicBezTo>
                      <a:cubicBezTo>
                        <a:pt x="509832" y="107471"/>
                        <a:pt x="519622" y="126108"/>
                        <a:pt x="523664" y="139153"/>
                      </a:cubicBezTo>
                      <a:cubicBezTo>
                        <a:pt x="530204" y="160255"/>
                        <a:pt x="534563" y="182175"/>
                        <a:pt x="537771" y="204011"/>
                      </a:cubicBezTo>
                      <a:cubicBezTo>
                        <a:pt x="538245" y="207252"/>
                        <a:pt x="542060" y="209584"/>
                        <a:pt x="545093" y="209584"/>
                      </a:cubicBezTo>
                      <a:cubicBezTo>
                        <a:pt x="548599" y="209584"/>
                        <a:pt x="551276" y="207181"/>
                        <a:pt x="552414" y="204011"/>
                      </a:cubicBezTo>
                      <a:cubicBezTo>
                        <a:pt x="558967" y="185701"/>
                        <a:pt x="565677" y="167452"/>
                        <a:pt x="572416" y="149213"/>
                      </a:cubicBezTo>
                      <a:cubicBezTo>
                        <a:pt x="596242" y="180910"/>
                        <a:pt x="620688" y="219142"/>
                        <a:pt x="608638" y="259287"/>
                      </a:cubicBezTo>
                      <a:cubicBezTo>
                        <a:pt x="606818" y="265353"/>
                        <a:pt x="612613" y="269779"/>
                        <a:pt x="618139" y="268788"/>
                      </a:cubicBezTo>
                      <a:cubicBezTo>
                        <a:pt x="624688" y="267613"/>
                        <a:pt x="631232" y="266414"/>
                        <a:pt x="637771" y="265211"/>
                      </a:cubicBezTo>
                      <a:cubicBezTo>
                        <a:pt x="638070" y="266296"/>
                        <a:pt x="638344" y="267390"/>
                        <a:pt x="638629" y="268480"/>
                      </a:cubicBezTo>
                      <a:cubicBezTo>
                        <a:pt x="638378" y="272224"/>
                        <a:pt x="638212" y="275963"/>
                        <a:pt x="638145" y="279697"/>
                      </a:cubicBezTo>
                      <a:cubicBezTo>
                        <a:pt x="637766" y="300172"/>
                        <a:pt x="639567" y="321112"/>
                        <a:pt x="642780" y="341318"/>
                      </a:cubicBezTo>
                      <a:cubicBezTo>
                        <a:pt x="642879" y="341948"/>
                        <a:pt x="643111" y="342522"/>
                        <a:pt x="643438" y="343038"/>
                      </a:cubicBezTo>
                      <a:cubicBezTo>
                        <a:pt x="643140" y="343076"/>
                        <a:pt x="642846" y="343114"/>
                        <a:pt x="642548" y="343147"/>
                      </a:cubicBezTo>
                      <a:cubicBezTo>
                        <a:pt x="638169" y="338110"/>
                        <a:pt x="633620" y="333210"/>
                        <a:pt x="629014" y="328339"/>
                      </a:cubicBezTo>
                      <a:cubicBezTo>
                        <a:pt x="618906" y="317649"/>
                        <a:pt x="608472" y="307266"/>
                        <a:pt x="597767" y="297178"/>
                      </a:cubicBezTo>
                      <a:cubicBezTo>
                        <a:pt x="575576" y="276266"/>
                        <a:pt x="552215" y="256653"/>
                        <a:pt x="527977" y="238153"/>
                      </a:cubicBezTo>
                      <a:cubicBezTo>
                        <a:pt x="479074" y="200832"/>
                        <a:pt x="426712" y="167851"/>
                        <a:pt x="371881" y="139954"/>
                      </a:cubicBezTo>
                      <a:cubicBezTo>
                        <a:pt x="356845" y="132301"/>
                        <a:pt x="341359" y="125587"/>
                        <a:pt x="325788" y="119099"/>
                      </a:cubicBezTo>
                      <a:cubicBezTo>
                        <a:pt x="315027" y="114612"/>
                        <a:pt x="304289" y="110072"/>
                        <a:pt x="293390" y="105950"/>
                      </a:cubicBezTo>
                      <a:cubicBezTo>
                        <a:pt x="312837" y="104282"/>
                        <a:pt x="333114" y="109736"/>
                        <a:pt x="346515" y="123724"/>
                      </a:cubicBezTo>
                      <a:close/>
                      <a:moveTo>
                        <a:pt x="330835" y="193525"/>
                      </a:moveTo>
                      <a:cubicBezTo>
                        <a:pt x="325712" y="188724"/>
                        <a:pt x="321438" y="183028"/>
                        <a:pt x="317709" y="177053"/>
                      </a:cubicBezTo>
                      <a:cubicBezTo>
                        <a:pt x="324348" y="171779"/>
                        <a:pt x="333285" y="168163"/>
                        <a:pt x="336777" y="160401"/>
                      </a:cubicBezTo>
                      <a:cubicBezTo>
                        <a:pt x="338976" y="155516"/>
                        <a:pt x="336512" y="148455"/>
                        <a:pt x="330138" y="148834"/>
                      </a:cubicBezTo>
                      <a:cubicBezTo>
                        <a:pt x="317211" y="149607"/>
                        <a:pt x="304279" y="150379"/>
                        <a:pt x="291352" y="151152"/>
                      </a:cubicBezTo>
                      <a:cubicBezTo>
                        <a:pt x="284908" y="137708"/>
                        <a:pt x="278463" y="124269"/>
                        <a:pt x="271990" y="110840"/>
                      </a:cubicBezTo>
                      <a:cubicBezTo>
                        <a:pt x="274061" y="110039"/>
                        <a:pt x="276184" y="109333"/>
                        <a:pt x="278340" y="108712"/>
                      </a:cubicBezTo>
                      <a:cubicBezTo>
                        <a:pt x="291021" y="114342"/>
                        <a:pt x="303801" y="119749"/>
                        <a:pt x="316372" y="125620"/>
                      </a:cubicBezTo>
                      <a:cubicBezTo>
                        <a:pt x="329736" y="131861"/>
                        <a:pt x="342715" y="138845"/>
                        <a:pt x="355803" y="145641"/>
                      </a:cubicBezTo>
                      <a:cubicBezTo>
                        <a:pt x="382472" y="159487"/>
                        <a:pt x="408790" y="173826"/>
                        <a:pt x="434398" y="189568"/>
                      </a:cubicBezTo>
                      <a:cubicBezTo>
                        <a:pt x="486035" y="221317"/>
                        <a:pt x="534947" y="257686"/>
                        <a:pt x="579637" y="298675"/>
                      </a:cubicBezTo>
                      <a:cubicBezTo>
                        <a:pt x="591863" y="309887"/>
                        <a:pt x="603752" y="321463"/>
                        <a:pt x="615244" y="333428"/>
                      </a:cubicBezTo>
                      <a:cubicBezTo>
                        <a:pt x="619068" y="337409"/>
                        <a:pt x="622787" y="341484"/>
                        <a:pt x="626502" y="345564"/>
                      </a:cubicBezTo>
                      <a:cubicBezTo>
                        <a:pt x="623076" y="346284"/>
                        <a:pt x="619717" y="347222"/>
                        <a:pt x="616371" y="348616"/>
                      </a:cubicBezTo>
                      <a:cubicBezTo>
                        <a:pt x="614234" y="349506"/>
                        <a:pt x="612125" y="350454"/>
                        <a:pt x="610036" y="351454"/>
                      </a:cubicBezTo>
                      <a:cubicBezTo>
                        <a:pt x="607079" y="350611"/>
                        <a:pt x="604037" y="349961"/>
                        <a:pt x="600848" y="349511"/>
                      </a:cubicBezTo>
                      <a:cubicBezTo>
                        <a:pt x="595047" y="348696"/>
                        <a:pt x="589228" y="348047"/>
                        <a:pt x="583414" y="347331"/>
                      </a:cubicBezTo>
                      <a:cubicBezTo>
                        <a:pt x="583201" y="347303"/>
                        <a:pt x="582988" y="347275"/>
                        <a:pt x="582779" y="347251"/>
                      </a:cubicBezTo>
                      <a:cubicBezTo>
                        <a:pt x="582751" y="347246"/>
                        <a:pt x="582727" y="347241"/>
                        <a:pt x="582698" y="347241"/>
                      </a:cubicBezTo>
                      <a:cubicBezTo>
                        <a:pt x="581116" y="347047"/>
                        <a:pt x="579528" y="346843"/>
                        <a:pt x="577960" y="346559"/>
                      </a:cubicBezTo>
                      <a:cubicBezTo>
                        <a:pt x="577472" y="346469"/>
                        <a:pt x="576984" y="346360"/>
                        <a:pt x="576496" y="346260"/>
                      </a:cubicBezTo>
                      <a:cubicBezTo>
                        <a:pt x="575799" y="345687"/>
                        <a:pt x="574903" y="345251"/>
                        <a:pt x="573766" y="345038"/>
                      </a:cubicBezTo>
                      <a:cubicBezTo>
                        <a:pt x="570378" y="344403"/>
                        <a:pt x="566980" y="343844"/>
                        <a:pt x="563583" y="343341"/>
                      </a:cubicBezTo>
                      <a:cubicBezTo>
                        <a:pt x="563223" y="342806"/>
                        <a:pt x="562820" y="342289"/>
                        <a:pt x="562346" y="341797"/>
                      </a:cubicBezTo>
                      <a:cubicBezTo>
                        <a:pt x="557944" y="337262"/>
                        <a:pt x="551992" y="338380"/>
                        <a:pt x="547291" y="341432"/>
                      </a:cubicBezTo>
                      <a:cubicBezTo>
                        <a:pt x="526868" y="339669"/>
                        <a:pt x="506349" y="340252"/>
                        <a:pt x="485964" y="343180"/>
                      </a:cubicBezTo>
                      <a:cubicBezTo>
                        <a:pt x="481604" y="340735"/>
                        <a:pt x="477325" y="338148"/>
                        <a:pt x="473150" y="335390"/>
                      </a:cubicBezTo>
                      <a:cubicBezTo>
                        <a:pt x="474515" y="322037"/>
                        <a:pt x="470582" y="309256"/>
                        <a:pt x="462181" y="298400"/>
                      </a:cubicBezTo>
                      <a:cubicBezTo>
                        <a:pt x="459541" y="294988"/>
                        <a:pt x="452935" y="295249"/>
                        <a:pt x="450268" y="298400"/>
                      </a:cubicBezTo>
                      <a:cubicBezTo>
                        <a:pt x="444719" y="304949"/>
                        <a:pt x="439165" y="311498"/>
                        <a:pt x="433616" y="318047"/>
                      </a:cubicBezTo>
                      <a:cubicBezTo>
                        <a:pt x="428849" y="314208"/>
                        <a:pt x="424087" y="310370"/>
                        <a:pt x="419320" y="306536"/>
                      </a:cubicBezTo>
                      <a:cubicBezTo>
                        <a:pt x="415998" y="303859"/>
                        <a:pt x="412671" y="301182"/>
                        <a:pt x="409349" y="298504"/>
                      </a:cubicBezTo>
                      <a:cubicBezTo>
                        <a:pt x="407449" y="296979"/>
                        <a:pt x="405525" y="295476"/>
                        <a:pt x="403654" y="293917"/>
                      </a:cubicBezTo>
                      <a:cubicBezTo>
                        <a:pt x="403113" y="293467"/>
                        <a:pt x="402270" y="292458"/>
                        <a:pt x="401526" y="291761"/>
                      </a:cubicBezTo>
                      <a:cubicBezTo>
                        <a:pt x="401559" y="291723"/>
                        <a:pt x="401592" y="291686"/>
                        <a:pt x="401625" y="291652"/>
                      </a:cubicBezTo>
                      <a:cubicBezTo>
                        <a:pt x="403066" y="291145"/>
                        <a:pt x="405189" y="288274"/>
                        <a:pt x="406317" y="287241"/>
                      </a:cubicBezTo>
                      <a:cubicBezTo>
                        <a:pt x="409501" y="284326"/>
                        <a:pt x="412685" y="281412"/>
                        <a:pt x="415870" y="278498"/>
                      </a:cubicBezTo>
                      <a:cubicBezTo>
                        <a:pt x="422693" y="272252"/>
                        <a:pt x="429503" y="265993"/>
                        <a:pt x="436360" y="259785"/>
                      </a:cubicBezTo>
                      <a:cubicBezTo>
                        <a:pt x="442368" y="254345"/>
                        <a:pt x="436047" y="244327"/>
                        <a:pt x="428588" y="246436"/>
                      </a:cubicBezTo>
                      <a:cubicBezTo>
                        <a:pt x="407776" y="252312"/>
                        <a:pt x="386542" y="256165"/>
                        <a:pt x="365000" y="257847"/>
                      </a:cubicBezTo>
                      <a:cubicBezTo>
                        <a:pt x="359632" y="247938"/>
                        <a:pt x="354263" y="238035"/>
                        <a:pt x="348889" y="228126"/>
                      </a:cubicBezTo>
                      <a:cubicBezTo>
                        <a:pt x="360177" y="222928"/>
                        <a:pt x="371464" y="217730"/>
                        <a:pt x="382751" y="212526"/>
                      </a:cubicBezTo>
                      <a:cubicBezTo>
                        <a:pt x="391082" y="208688"/>
                        <a:pt x="384822" y="197055"/>
                        <a:pt x="376866" y="198566"/>
                      </a:cubicBezTo>
                      <a:cubicBezTo>
                        <a:pt x="361873" y="201405"/>
                        <a:pt x="343132" y="205049"/>
                        <a:pt x="330835" y="193525"/>
                      </a:cubicBezTo>
                      <a:close/>
                      <a:moveTo>
                        <a:pt x="36072" y="275669"/>
                      </a:moveTo>
                      <a:cubicBezTo>
                        <a:pt x="72418" y="271641"/>
                        <a:pt x="108493" y="265301"/>
                        <a:pt x="144033" y="256629"/>
                      </a:cubicBezTo>
                      <a:cubicBezTo>
                        <a:pt x="149113" y="255388"/>
                        <a:pt x="150700" y="248659"/>
                        <a:pt x="147084" y="245076"/>
                      </a:cubicBezTo>
                      <a:cubicBezTo>
                        <a:pt x="143412" y="241437"/>
                        <a:pt x="139474" y="238091"/>
                        <a:pt x="135304" y="235063"/>
                      </a:cubicBezTo>
                      <a:cubicBezTo>
                        <a:pt x="169550" y="224188"/>
                        <a:pt x="206128" y="221013"/>
                        <a:pt x="241734" y="226434"/>
                      </a:cubicBezTo>
                      <a:cubicBezTo>
                        <a:pt x="247458" y="227306"/>
                        <a:pt x="253766" y="220175"/>
                        <a:pt x="248146" y="215426"/>
                      </a:cubicBezTo>
                      <a:cubicBezTo>
                        <a:pt x="244791" y="212593"/>
                        <a:pt x="241455" y="209735"/>
                        <a:pt x="238123" y="206873"/>
                      </a:cubicBezTo>
                      <a:cubicBezTo>
                        <a:pt x="264655" y="207290"/>
                        <a:pt x="290774" y="209901"/>
                        <a:pt x="315055" y="222245"/>
                      </a:cubicBezTo>
                      <a:cubicBezTo>
                        <a:pt x="321656" y="225600"/>
                        <a:pt x="327987" y="229443"/>
                        <a:pt x="334171" y="233519"/>
                      </a:cubicBezTo>
                      <a:cubicBezTo>
                        <a:pt x="340687" y="245669"/>
                        <a:pt x="347207" y="257823"/>
                        <a:pt x="353727" y="269973"/>
                      </a:cubicBezTo>
                      <a:cubicBezTo>
                        <a:pt x="354964" y="272276"/>
                        <a:pt x="357864" y="274020"/>
                        <a:pt x="360504" y="273859"/>
                      </a:cubicBezTo>
                      <a:cubicBezTo>
                        <a:pt x="369403" y="273323"/>
                        <a:pt x="378273" y="272451"/>
                        <a:pt x="387101" y="271248"/>
                      </a:cubicBezTo>
                      <a:cubicBezTo>
                        <a:pt x="389329" y="272845"/>
                        <a:pt x="391551" y="274442"/>
                        <a:pt x="393778" y="276039"/>
                      </a:cubicBezTo>
                      <a:cubicBezTo>
                        <a:pt x="388352" y="280844"/>
                        <a:pt x="383462" y="286435"/>
                        <a:pt x="384296" y="293889"/>
                      </a:cubicBezTo>
                      <a:cubicBezTo>
                        <a:pt x="385372" y="303508"/>
                        <a:pt x="396347" y="309489"/>
                        <a:pt x="403166" y="314985"/>
                      </a:cubicBezTo>
                      <a:cubicBezTo>
                        <a:pt x="411709" y="321875"/>
                        <a:pt x="420248" y="328761"/>
                        <a:pt x="428792" y="335651"/>
                      </a:cubicBezTo>
                      <a:cubicBezTo>
                        <a:pt x="432100" y="338319"/>
                        <a:pt x="437507" y="339404"/>
                        <a:pt x="440691" y="335651"/>
                      </a:cubicBezTo>
                      <a:cubicBezTo>
                        <a:pt x="445415" y="330083"/>
                        <a:pt x="450140" y="324515"/>
                        <a:pt x="454864" y="318952"/>
                      </a:cubicBezTo>
                      <a:cubicBezTo>
                        <a:pt x="456864" y="324775"/>
                        <a:pt x="457215" y="331192"/>
                        <a:pt x="455878" y="337134"/>
                      </a:cubicBezTo>
                      <a:cubicBezTo>
                        <a:pt x="454992" y="341076"/>
                        <a:pt x="456546" y="344408"/>
                        <a:pt x="459754" y="346663"/>
                      </a:cubicBezTo>
                      <a:cubicBezTo>
                        <a:pt x="462825" y="348819"/>
                        <a:pt x="465962" y="350885"/>
                        <a:pt x="469142" y="352871"/>
                      </a:cubicBezTo>
                      <a:cubicBezTo>
                        <a:pt x="463872" y="354032"/>
                        <a:pt x="458783" y="356032"/>
                        <a:pt x="454111" y="358941"/>
                      </a:cubicBezTo>
                      <a:cubicBezTo>
                        <a:pt x="454106" y="358946"/>
                        <a:pt x="454101" y="358946"/>
                        <a:pt x="454096" y="358951"/>
                      </a:cubicBezTo>
                      <a:cubicBezTo>
                        <a:pt x="447623" y="357349"/>
                        <a:pt x="441079" y="356093"/>
                        <a:pt x="434488" y="355188"/>
                      </a:cubicBezTo>
                      <a:cubicBezTo>
                        <a:pt x="399953" y="321335"/>
                        <a:pt x="352718" y="303281"/>
                        <a:pt x="305943" y="293699"/>
                      </a:cubicBezTo>
                      <a:cubicBezTo>
                        <a:pt x="248856" y="282004"/>
                        <a:pt x="189884" y="282303"/>
                        <a:pt x="131864" y="281801"/>
                      </a:cubicBezTo>
                      <a:cubicBezTo>
                        <a:pt x="114454" y="281649"/>
                        <a:pt x="97044" y="281289"/>
                        <a:pt x="79673" y="280133"/>
                      </a:cubicBezTo>
                      <a:cubicBezTo>
                        <a:pt x="70863" y="279545"/>
                        <a:pt x="62050" y="278882"/>
                        <a:pt x="53264" y="278024"/>
                      </a:cubicBezTo>
                      <a:cubicBezTo>
                        <a:pt x="48720" y="277579"/>
                        <a:pt x="44185" y="277076"/>
                        <a:pt x="39655" y="276508"/>
                      </a:cubicBezTo>
                      <a:cubicBezTo>
                        <a:pt x="36830" y="276148"/>
                        <a:pt x="34494" y="275844"/>
                        <a:pt x="36072" y="275669"/>
                      </a:cubicBezTo>
                      <a:close/>
                      <a:moveTo>
                        <a:pt x="221491" y="377588"/>
                      </a:moveTo>
                      <a:cubicBezTo>
                        <a:pt x="214511" y="374062"/>
                        <a:pt x="207104" y="369589"/>
                        <a:pt x="203034" y="362661"/>
                      </a:cubicBezTo>
                      <a:cubicBezTo>
                        <a:pt x="199082" y="355932"/>
                        <a:pt x="199641" y="347592"/>
                        <a:pt x="197821" y="340204"/>
                      </a:cubicBezTo>
                      <a:cubicBezTo>
                        <a:pt x="195893" y="332376"/>
                        <a:pt x="188865" y="321530"/>
                        <a:pt x="179246" y="324486"/>
                      </a:cubicBezTo>
                      <a:cubicBezTo>
                        <a:pt x="171095" y="326993"/>
                        <a:pt x="164551" y="333888"/>
                        <a:pt x="160959" y="341669"/>
                      </a:cubicBezTo>
                      <a:cubicBezTo>
                        <a:pt x="113630" y="335295"/>
                        <a:pt x="68565" y="315137"/>
                        <a:pt x="31888" y="284701"/>
                      </a:cubicBezTo>
                      <a:cubicBezTo>
                        <a:pt x="31637" y="284492"/>
                        <a:pt x="34120" y="285118"/>
                        <a:pt x="35669" y="285440"/>
                      </a:cubicBezTo>
                      <a:cubicBezTo>
                        <a:pt x="39536" y="286236"/>
                        <a:pt x="43484" y="286762"/>
                        <a:pt x="47383" y="287345"/>
                      </a:cubicBezTo>
                      <a:cubicBezTo>
                        <a:pt x="54771" y="288454"/>
                        <a:pt x="62192" y="289468"/>
                        <a:pt x="69627" y="290226"/>
                      </a:cubicBezTo>
                      <a:cubicBezTo>
                        <a:pt x="85117" y="291804"/>
                        <a:pt x="100707" y="292714"/>
                        <a:pt x="116255" y="293477"/>
                      </a:cubicBezTo>
                      <a:cubicBezTo>
                        <a:pt x="147156" y="294988"/>
                        <a:pt x="178099" y="294794"/>
                        <a:pt x="209009" y="295955"/>
                      </a:cubicBezTo>
                      <a:cubicBezTo>
                        <a:pt x="261229" y="297917"/>
                        <a:pt x="313951" y="303954"/>
                        <a:pt x="362693" y="323894"/>
                      </a:cubicBezTo>
                      <a:cubicBezTo>
                        <a:pt x="381519" y="331594"/>
                        <a:pt x="399493" y="341574"/>
                        <a:pt x="415988" y="353544"/>
                      </a:cubicBezTo>
                      <a:cubicBezTo>
                        <a:pt x="383874" y="352245"/>
                        <a:pt x="351419" y="358808"/>
                        <a:pt x="322102" y="372233"/>
                      </a:cubicBezTo>
                      <a:cubicBezTo>
                        <a:pt x="315591" y="375214"/>
                        <a:pt x="319002" y="384771"/>
                        <a:pt x="325215" y="385316"/>
                      </a:cubicBezTo>
                      <a:cubicBezTo>
                        <a:pt x="310610" y="386293"/>
                        <a:pt x="296086" y="387979"/>
                        <a:pt x="282022" y="391609"/>
                      </a:cubicBezTo>
                      <a:cubicBezTo>
                        <a:pt x="277084" y="392884"/>
                        <a:pt x="272336" y="394519"/>
                        <a:pt x="267749" y="396438"/>
                      </a:cubicBezTo>
                      <a:cubicBezTo>
                        <a:pt x="261812" y="394088"/>
                        <a:pt x="255879" y="391737"/>
                        <a:pt x="249942" y="389387"/>
                      </a:cubicBezTo>
                      <a:cubicBezTo>
                        <a:pt x="240431" y="385615"/>
                        <a:pt x="230646" y="382213"/>
                        <a:pt x="221491" y="377588"/>
                      </a:cubicBezTo>
                      <a:close/>
                      <a:moveTo>
                        <a:pt x="203285" y="508346"/>
                      </a:moveTo>
                      <a:cubicBezTo>
                        <a:pt x="206825" y="503730"/>
                        <a:pt x="201844" y="498399"/>
                        <a:pt x="197314" y="497944"/>
                      </a:cubicBezTo>
                      <a:cubicBezTo>
                        <a:pt x="194405" y="497655"/>
                        <a:pt x="191519" y="497542"/>
                        <a:pt x="188638" y="497584"/>
                      </a:cubicBezTo>
                      <a:cubicBezTo>
                        <a:pt x="204029" y="475114"/>
                        <a:pt x="224263" y="456249"/>
                        <a:pt x="247885" y="442488"/>
                      </a:cubicBezTo>
                      <a:cubicBezTo>
                        <a:pt x="253619" y="439147"/>
                        <a:pt x="251022" y="430362"/>
                        <a:pt x="244558" y="430215"/>
                      </a:cubicBezTo>
                      <a:cubicBezTo>
                        <a:pt x="242649" y="430172"/>
                        <a:pt x="240744" y="430101"/>
                        <a:pt x="238834" y="430044"/>
                      </a:cubicBezTo>
                      <a:cubicBezTo>
                        <a:pt x="253538" y="418899"/>
                        <a:pt x="269081" y="409228"/>
                        <a:pt x="287486" y="404944"/>
                      </a:cubicBezTo>
                      <a:cubicBezTo>
                        <a:pt x="299754" y="402091"/>
                        <a:pt x="312387" y="401494"/>
                        <a:pt x="324926" y="400883"/>
                      </a:cubicBezTo>
                      <a:cubicBezTo>
                        <a:pt x="338331" y="400224"/>
                        <a:pt x="351732" y="399509"/>
                        <a:pt x="365133" y="398731"/>
                      </a:cubicBezTo>
                      <a:cubicBezTo>
                        <a:pt x="372886" y="398286"/>
                        <a:pt x="375231" y="388861"/>
                        <a:pt x="368981" y="384530"/>
                      </a:cubicBezTo>
                      <a:cubicBezTo>
                        <a:pt x="363546" y="380767"/>
                        <a:pt x="357703" y="377858"/>
                        <a:pt x="351595" y="375730"/>
                      </a:cubicBezTo>
                      <a:cubicBezTo>
                        <a:pt x="380690" y="366547"/>
                        <a:pt x="411671" y="364457"/>
                        <a:pt x="441876" y="368821"/>
                      </a:cubicBezTo>
                      <a:cubicBezTo>
                        <a:pt x="435905" y="374844"/>
                        <a:pt x="430825" y="381862"/>
                        <a:pt x="426579" y="388970"/>
                      </a:cubicBezTo>
                      <a:cubicBezTo>
                        <a:pt x="424613" y="392258"/>
                        <a:pt x="426167" y="395888"/>
                        <a:pt x="428986" y="397523"/>
                      </a:cubicBezTo>
                      <a:cubicBezTo>
                        <a:pt x="424167" y="402589"/>
                        <a:pt x="420604" y="408920"/>
                        <a:pt x="418471" y="415738"/>
                      </a:cubicBezTo>
                      <a:cubicBezTo>
                        <a:pt x="417642" y="418387"/>
                        <a:pt x="417059" y="421069"/>
                        <a:pt x="416675" y="423775"/>
                      </a:cubicBezTo>
                      <a:cubicBezTo>
                        <a:pt x="379032" y="422799"/>
                        <a:pt x="342042" y="436622"/>
                        <a:pt x="309298" y="454676"/>
                      </a:cubicBezTo>
                      <a:cubicBezTo>
                        <a:pt x="270261" y="476199"/>
                        <a:pt x="235489" y="505014"/>
                        <a:pt x="200607" y="532541"/>
                      </a:cubicBezTo>
                      <a:cubicBezTo>
                        <a:pt x="190429" y="540573"/>
                        <a:pt x="180094" y="548387"/>
                        <a:pt x="169404" y="555732"/>
                      </a:cubicBezTo>
                      <a:cubicBezTo>
                        <a:pt x="164324" y="559225"/>
                        <a:pt x="159268" y="562755"/>
                        <a:pt x="154102" y="566129"/>
                      </a:cubicBezTo>
                      <a:cubicBezTo>
                        <a:pt x="153695" y="566394"/>
                        <a:pt x="153283" y="566650"/>
                        <a:pt x="152875" y="566911"/>
                      </a:cubicBezTo>
                      <a:cubicBezTo>
                        <a:pt x="170768" y="548368"/>
                        <a:pt x="187581" y="528821"/>
                        <a:pt x="203285" y="508346"/>
                      </a:cubicBezTo>
                      <a:close/>
                      <a:moveTo>
                        <a:pt x="431787" y="515525"/>
                      </a:moveTo>
                      <a:cubicBezTo>
                        <a:pt x="423698" y="522017"/>
                        <a:pt x="415448" y="528300"/>
                        <a:pt x="406724" y="533896"/>
                      </a:cubicBezTo>
                      <a:cubicBezTo>
                        <a:pt x="404014" y="528779"/>
                        <a:pt x="401033" y="523803"/>
                        <a:pt x="397759" y="519012"/>
                      </a:cubicBezTo>
                      <a:cubicBezTo>
                        <a:pt x="393594" y="512918"/>
                        <a:pt x="389030" y="505583"/>
                        <a:pt x="381429" y="503564"/>
                      </a:cubicBezTo>
                      <a:cubicBezTo>
                        <a:pt x="373450" y="501446"/>
                        <a:pt x="366375" y="507630"/>
                        <a:pt x="366171" y="515549"/>
                      </a:cubicBezTo>
                      <a:cubicBezTo>
                        <a:pt x="366105" y="518088"/>
                        <a:pt x="367697" y="521382"/>
                        <a:pt x="367270" y="523822"/>
                      </a:cubicBezTo>
                      <a:cubicBezTo>
                        <a:pt x="367232" y="524031"/>
                        <a:pt x="363802" y="525452"/>
                        <a:pt x="362522" y="525850"/>
                      </a:cubicBezTo>
                      <a:cubicBezTo>
                        <a:pt x="345416" y="531167"/>
                        <a:pt x="328333" y="537204"/>
                        <a:pt x="310975" y="541620"/>
                      </a:cubicBezTo>
                      <a:cubicBezTo>
                        <a:pt x="304768" y="543198"/>
                        <a:pt x="297721" y="544573"/>
                        <a:pt x="291433" y="542639"/>
                      </a:cubicBezTo>
                      <a:cubicBezTo>
                        <a:pt x="285197" y="540720"/>
                        <a:pt x="281150" y="534773"/>
                        <a:pt x="276028" y="531039"/>
                      </a:cubicBezTo>
                      <a:cubicBezTo>
                        <a:pt x="270209" y="526798"/>
                        <a:pt x="260096" y="524339"/>
                        <a:pt x="255216" y="531418"/>
                      </a:cubicBezTo>
                      <a:cubicBezTo>
                        <a:pt x="251330" y="537048"/>
                        <a:pt x="250823" y="544208"/>
                        <a:pt x="252216" y="550804"/>
                      </a:cubicBezTo>
                      <a:cubicBezTo>
                        <a:pt x="221865" y="568754"/>
                        <a:pt x="187325" y="578298"/>
                        <a:pt x="152273" y="578767"/>
                      </a:cubicBezTo>
                      <a:cubicBezTo>
                        <a:pt x="153619" y="577994"/>
                        <a:pt x="154941" y="577165"/>
                        <a:pt x="156244" y="576431"/>
                      </a:cubicBezTo>
                      <a:cubicBezTo>
                        <a:pt x="161111" y="573677"/>
                        <a:pt x="165935" y="570829"/>
                        <a:pt x="170678" y="567863"/>
                      </a:cubicBezTo>
                      <a:cubicBezTo>
                        <a:pt x="179928" y="562087"/>
                        <a:pt x="188846" y="555737"/>
                        <a:pt x="197736" y="549430"/>
                      </a:cubicBezTo>
                      <a:cubicBezTo>
                        <a:pt x="215837" y="536583"/>
                        <a:pt x="233157" y="522737"/>
                        <a:pt x="250813" y="509298"/>
                      </a:cubicBezTo>
                      <a:cubicBezTo>
                        <a:pt x="285192" y="483131"/>
                        <a:pt x="321580" y="458173"/>
                        <a:pt x="363072" y="444810"/>
                      </a:cubicBezTo>
                      <a:cubicBezTo>
                        <a:pt x="380339" y="439252"/>
                        <a:pt x="398128" y="435882"/>
                        <a:pt x="416149" y="434840"/>
                      </a:cubicBezTo>
                      <a:cubicBezTo>
                        <a:pt x="416519" y="445388"/>
                        <a:pt x="419125" y="456007"/>
                        <a:pt x="421760" y="466030"/>
                      </a:cubicBezTo>
                      <a:cubicBezTo>
                        <a:pt x="422547" y="469015"/>
                        <a:pt x="426390" y="471754"/>
                        <a:pt x="429522" y="470437"/>
                      </a:cubicBezTo>
                      <a:cubicBezTo>
                        <a:pt x="431261" y="469707"/>
                        <a:pt x="432995" y="468972"/>
                        <a:pt x="434734" y="468243"/>
                      </a:cubicBezTo>
                      <a:cubicBezTo>
                        <a:pt x="433929" y="473450"/>
                        <a:pt x="434005" y="478852"/>
                        <a:pt x="434422" y="484122"/>
                      </a:cubicBezTo>
                      <a:cubicBezTo>
                        <a:pt x="435208" y="493992"/>
                        <a:pt x="436322" y="503849"/>
                        <a:pt x="437379" y="513700"/>
                      </a:cubicBezTo>
                      <a:cubicBezTo>
                        <a:pt x="435559" y="513544"/>
                        <a:pt x="433602" y="514065"/>
                        <a:pt x="431787" y="515525"/>
                      </a:cubicBezTo>
                      <a:close/>
                      <a:moveTo>
                        <a:pt x="449751" y="511293"/>
                      </a:moveTo>
                      <a:cubicBezTo>
                        <a:pt x="448917" y="503242"/>
                        <a:pt x="448074" y="495196"/>
                        <a:pt x="447301" y="487140"/>
                      </a:cubicBezTo>
                      <a:cubicBezTo>
                        <a:pt x="446410" y="477871"/>
                        <a:pt x="445624" y="468058"/>
                        <a:pt x="451135" y="460016"/>
                      </a:cubicBezTo>
                      <a:cubicBezTo>
                        <a:pt x="454049" y="455761"/>
                        <a:pt x="449092" y="448606"/>
                        <a:pt x="444008" y="450748"/>
                      </a:cubicBezTo>
                      <a:cubicBezTo>
                        <a:pt x="440046" y="452416"/>
                        <a:pt x="436085" y="454084"/>
                        <a:pt x="432123" y="455752"/>
                      </a:cubicBezTo>
                      <a:cubicBezTo>
                        <a:pt x="429337" y="444606"/>
                        <a:pt x="427162" y="432878"/>
                        <a:pt x="429915" y="421671"/>
                      </a:cubicBezTo>
                      <a:cubicBezTo>
                        <a:pt x="432327" y="411848"/>
                        <a:pt x="438620" y="402499"/>
                        <a:pt x="448713" y="399589"/>
                      </a:cubicBezTo>
                      <a:cubicBezTo>
                        <a:pt x="453457" y="398220"/>
                        <a:pt x="455442" y="390339"/>
                        <a:pt x="450220" y="388055"/>
                      </a:cubicBezTo>
                      <a:cubicBezTo>
                        <a:pt x="448083" y="387122"/>
                        <a:pt x="445955" y="386411"/>
                        <a:pt x="443818" y="385937"/>
                      </a:cubicBezTo>
                      <a:cubicBezTo>
                        <a:pt x="454632" y="371788"/>
                        <a:pt x="469710" y="360903"/>
                        <a:pt x="488641" y="365144"/>
                      </a:cubicBezTo>
                      <a:cubicBezTo>
                        <a:pt x="494460" y="366447"/>
                        <a:pt x="499606" y="359150"/>
                        <a:pt x="494830" y="354648"/>
                      </a:cubicBezTo>
                      <a:cubicBezTo>
                        <a:pt x="515993" y="352146"/>
                        <a:pt x="537459" y="352364"/>
                        <a:pt x="558569" y="355288"/>
                      </a:cubicBezTo>
                      <a:cubicBezTo>
                        <a:pt x="550035" y="358515"/>
                        <a:pt x="541643" y="362097"/>
                        <a:pt x="533601" y="366419"/>
                      </a:cubicBezTo>
                      <a:cubicBezTo>
                        <a:pt x="519068" y="374228"/>
                        <a:pt x="507003" y="385283"/>
                        <a:pt x="496863" y="398239"/>
                      </a:cubicBezTo>
                      <a:cubicBezTo>
                        <a:pt x="475856" y="425078"/>
                        <a:pt x="467417" y="457505"/>
                        <a:pt x="459205" y="489908"/>
                      </a:cubicBezTo>
                      <a:cubicBezTo>
                        <a:pt x="457314" y="497366"/>
                        <a:pt x="453874" y="510265"/>
                        <a:pt x="451665" y="517643"/>
                      </a:cubicBezTo>
                      <a:cubicBezTo>
                        <a:pt x="450249" y="522183"/>
                        <a:pt x="450220" y="515326"/>
                        <a:pt x="449751" y="511293"/>
                      </a:cubicBezTo>
                      <a:close/>
                      <a:moveTo>
                        <a:pt x="453589" y="530333"/>
                      </a:moveTo>
                      <a:cubicBezTo>
                        <a:pt x="454030" y="528836"/>
                        <a:pt x="454461" y="527362"/>
                        <a:pt x="454892" y="525921"/>
                      </a:cubicBezTo>
                      <a:cubicBezTo>
                        <a:pt x="457286" y="517942"/>
                        <a:pt x="459513" y="509900"/>
                        <a:pt x="461783" y="501882"/>
                      </a:cubicBezTo>
                      <a:cubicBezTo>
                        <a:pt x="466332" y="485823"/>
                        <a:pt x="470829" y="469773"/>
                        <a:pt x="476231" y="453975"/>
                      </a:cubicBezTo>
                      <a:cubicBezTo>
                        <a:pt x="481491" y="438607"/>
                        <a:pt x="488205" y="423723"/>
                        <a:pt x="497455" y="410322"/>
                      </a:cubicBezTo>
                      <a:cubicBezTo>
                        <a:pt x="506705" y="396917"/>
                        <a:pt x="518243" y="386705"/>
                        <a:pt x="532033" y="378156"/>
                      </a:cubicBezTo>
                      <a:cubicBezTo>
                        <a:pt x="545533" y="369783"/>
                        <a:pt x="560384" y="364097"/>
                        <a:pt x="575325" y="358846"/>
                      </a:cubicBezTo>
                      <a:cubicBezTo>
                        <a:pt x="580528" y="359747"/>
                        <a:pt x="585821" y="360235"/>
                        <a:pt x="591057" y="360870"/>
                      </a:cubicBezTo>
                      <a:cubicBezTo>
                        <a:pt x="594029" y="361230"/>
                        <a:pt x="597080" y="361514"/>
                        <a:pt x="600104" y="361960"/>
                      </a:cubicBezTo>
                      <a:cubicBezTo>
                        <a:pt x="600127" y="362035"/>
                        <a:pt x="600141" y="362111"/>
                        <a:pt x="600165" y="362182"/>
                      </a:cubicBezTo>
                      <a:cubicBezTo>
                        <a:pt x="601658" y="366532"/>
                        <a:pt x="603686" y="370982"/>
                        <a:pt x="606278" y="375000"/>
                      </a:cubicBezTo>
                      <a:cubicBezTo>
                        <a:pt x="605832" y="375266"/>
                        <a:pt x="605387" y="375536"/>
                        <a:pt x="604932" y="375815"/>
                      </a:cubicBezTo>
                      <a:cubicBezTo>
                        <a:pt x="602326" y="377412"/>
                        <a:pt x="599994" y="379421"/>
                        <a:pt x="596886" y="378033"/>
                      </a:cubicBezTo>
                      <a:cubicBezTo>
                        <a:pt x="591271" y="375531"/>
                        <a:pt x="585106" y="380739"/>
                        <a:pt x="588252" y="386667"/>
                      </a:cubicBezTo>
                      <a:cubicBezTo>
                        <a:pt x="591005" y="391846"/>
                        <a:pt x="577230" y="395978"/>
                        <a:pt x="574415" y="397149"/>
                      </a:cubicBezTo>
                      <a:cubicBezTo>
                        <a:pt x="567070" y="400200"/>
                        <a:pt x="560342" y="403579"/>
                        <a:pt x="553783" y="408095"/>
                      </a:cubicBezTo>
                      <a:cubicBezTo>
                        <a:pt x="548244" y="411910"/>
                        <a:pt x="543785" y="415122"/>
                        <a:pt x="537317" y="411720"/>
                      </a:cubicBezTo>
                      <a:cubicBezTo>
                        <a:pt x="531047" y="408422"/>
                        <a:pt x="525792" y="406053"/>
                        <a:pt x="518893" y="409123"/>
                      </a:cubicBezTo>
                      <a:cubicBezTo>
                        <a:pt x="515959" y="410431"/>
                        <a:pt x="514817" y="415198"/>
                        <a:pt x="516628" y="417757"/>
                      </a:cubicBezTo>
                      <a:cubicBezTo>
                        <a:pt x="518765" y="420771"/>
                        <a:pt x="521669" y="423301"/>
                        <a:pt x="523645" y="426400"/>
                      </a:cubicBezTo>
                      <a:cubicBezTo>
                        <a:pt x="524607" y="427903"/>
                        <a:pt x="524479" y="427391"/>
                        <a:pt x="522921" y="428950"/>
                      </a:cubicBezTo>
                      <a:cubicBezTo>
                        <a:pt x="521252" y="430623"/>
                        <a:pt x="519509" y="432219"/>
                        <a:pt x="517888" y="433940"/>
                      </a:cubicBezTo>
                      <a:cubicBezTo>
                        <a:pt x="511491" y="440716"/>
                        <a:pt x="505894" y="448383"/>
                        <a:pt x="501483" y="456595"/>
                      </a:cubicBezTo>
                      <a:cubicBezTo>
                        <a:pt x="500834" y="457799"/>
                        <a:pt x="499867" y="459244"/>
                        <a:pt x="499223" y="460656"/>
                      </a:cubicBezTo>
                      <a:cubicBezTo>
                        <a:pt x="497919" y="459713"/>
                        <a:pt x="496493" y="458851"/>
                        <a:pt x="495218" y="458111"/>
                      </a:cubicBezTo>
                      <a:cubicBezTo>
                        <a:pt x="488959" y="454467"/>
                        <a:pt x="482253" y="454581"/>
                        <a:pt x="476904" y="459760"/>
                      </a:cubicBezTo>
                      <a:cubicBezTo>
                        <a:pt x="473681" y="462878"/>
                        <a:pt x="475074" y="467276"/>
                        <a:pt x="478178" y="469669"/>
                      </a:cubicBezTo>
                      <a:cubicBezTo>
                        <a:pt x="480865" y="471740"/>
                        <a:pt x="483263" y="474308"/>
                        <a:pt x="485751" y="476772"/>
                      </a:cubicBezTo>
                      <a:cubicBezTo>
                        <a:pt x="479169" y="488661"/>
                        <a:pt x="472691" y="500626"/>
                        <a:pt x="465758" y="512307"/>
                      </a:cubicBezTo>
                      <a:cubicBezTo>
                        <a:pt x="462076" y="518505"/>
                        <a:pt x="458124" y="524670"/>
                        <a:pt x="453589" y="530333"/>
                      </a:cubicBezTo>
                      <a:close/>
                      <a:moveTo>
                        <a:pt x="470971" y="636175"/>
                      </a:moveTo>
                      <a:cubicBezTo>
                        <a:pt x="470615" y="637682"/>
                        <a:pt x="470274" y="639189"/>
                        <a:pt x="469928" y="640701"/>
                      </a:cubicBezTo>
                      <a:cubicBezTo>
                        <a:pt x="469502" y="638137"/>
                        <a:pt x="469071" y="635574"/>
                        <a:pt x="468644" y="633005"/>
                      </a:cubicBezTo>
                      <a:cubicBezTo>
                        <a:pt x="467512" y="626205"/>
                        <a:pt x="461849" y="604213"/>
                        <a:pt x="474596" y="604540"/>
                      </a:cubicBezTo>
                      <a:cubicBezTo>
                        <a:pt x="478391" y="604640"/>
                        <a:pt x="482249" y="600342"/>
                        <a:pt x="480728" y="596489"/>
                      </a:cubicBezTo>
                      <a:cubicBezTo>
                        <a:pt x="479785" y="594096"/>
                        <a:pt x="478842" y="591703"/>
                        <a:pt x="477899" y="589310"/>
                      </a:cubicBezTo>
                      <a:cubicBezTo>
                        <a:pt x="476444" y="585619"/>
                        <a:pt x="472748" y="583520"/>
                        <a:pt x="468995" y="585287"/>
                      </a:cubicBezTo>
                      <a:cubicBezTo>
                        <a:pt x="468848" y="585358"/>
                        <a:pt x="468246" y="585448"/>
                        <a:pt x="467677" y="584870"/>
                      </a:cubicBezTo>
                      <a:cubicBezTo>
                        <a:pt x="467090" y="584273"/>
                        <a:pt x="466924" y="583311"/>
                        <a:pt x="466673" y="582553"/>
                      </a:cubicBezTo>
                      <a:cubicBezTo>
                        <a:pt x="465853" y="580089"/>
                        <a:pt x="465602" y="577298"/>
                        <a:pt x="465265" y="574729"/>
                      </a:cubicBezTo>
                      <a:cubicBezTo>
                        <a:pt x="464408" y="568181"/>
                        <a:pt x="464033" y="561547"/>
                        <a:pt x="464052" y="554946"/>
                      </a:cubicBezTo>
                      <a:cubicBezTo>
                        <a:pt x="464071" y="548529"/>
                        <a:pt x="465190" y="542123"/>
                        <a:pt x="465313" y="535754"/>
                      </a:cubicBezTo>
                      <a:cubicBezTo>
                        <a:pt x="478917" y="518472"/>
                        <a:pt x="488594" y="497575"/>
                        <a:pt x="499104" y="478739"/>
                      </a:cubicBezTo>
                      <a:cubicBezTo>
                        <a:pt x="499777" y="477535"/>
                        <a:pt x="500014" y="476332"/>
                        <a:pt x="499914" y="475190"/>
                      </a:cubicBezTo>
                      <a:cubicBezTo>
                        <a:pt x="508240" y="476194"/>
                        <a:pt x="511216" y="464693"/>
                        <a:pt x="514761" y="458789"/>
                      </a:cubicBezTo>
                      <a:cubicBezTo>
                        <a:pt x="517514" y="454207"/>
                        <a:pt x="520618" y="449861"/>
                        <a:pt x="524124" y="445829"/>
                      </a:cubicBezTo>
                      <a:cubicBezTo>
                        <a:pt x="527356" y="442119"/>
                        <a:pt x="531388" y="438991"/>
                        <a:pt x="534326" y="435058"/>
                      </a:cubicBezTo>
                      <a:cubicBezTo>
                        <a:pt x="537046" y="431414"/>
                        <a:pt x="537411" y="428139"/>
                        <a:pt x="536539" y="425069"/>
                      </a:cubicBezTo>
                      <a:cubicBezTo>
                        <a:pt x="539359" y="425969"/>
                        <a:pt x="542216" y="426315"/>
                        <a:pt x="545306" y="425874"/>
                      </a:cubicBezTo>
                      <a:cubicBezTo>
                        <a:pt x="554053" y="424633"/>
                        <a:pt x="560484" y="418113"/>
                        <a:pt x="567928" y="413976"/>
                      </a:cubicBezTo>
                      <a:cubicBezTo>
                        <a:pt x="567961" y="413957"/>
                        <a:pt x="567999" y="413938"/>
                        <a:pt x="568032" y="413919"/>
                      </a:cubicBezTo>
                      <a:cubicBezTo>
                        <a:pt x="561213" y="423752"/>
                        <a:pt x="554968" y="434015"/>
                        <a:pt x="548903" y="444256"/>
                      </a:cubicBezTo>
                      <a:cubicBezTo>
                        <a:pt x="538975" y="461011"/>
                        <a:pt x="529777" y="478208"/>
                        <a:pt x="521343" y="495765"/>
                      </a:cubicBezTo>
                      <a:cubicBezTo>
                        <a:pt x="504511" y="530802"/>
                        <a:pt x="490380" y="567062"/>
                        <a:pt x="479633" y="604426"/>
                      </a:cubicBezTo>
                      <a:cubicBezTo>
                        <a:pt x="476600" y="614980"/>
                        <a:pt x="473506" y="625485"/>
                        <a:pt x="470971" y="636175"/>
                      </a:cubicBezTo>
                      <a:close/>
                      <a:moveTo>
                        <a:pt x="596071" y="528262"/>
                      </a:moveTo>
                      <a:cubicBezTo>
                        <a:pt x="594104" y="525533"/>
                        <a:pt x="592143" y="522803"/>
                        <a:pt x="590176" y="520074"/>
                      </a:cubicBezTo>
                      <a:cubicBezTo>
                        <a:pt x="586451" y="514904"/>
                        <a:pt x="578277" y="516567"/>
                        <a:pt x="577998" y="523372"/>
                      </a:cubicBezTo>
                      <a:cubicBezTo>
                        <a:pt x="577339" y="539194"/>
                        <a:pt x="575865" y="554439"/>
                        <a:pt x="565701" y="567290"/>
                      </a:cubicBezTo>
                      <a:cubicBezTo>
                        <a:pt x="558404" y="576521"/>
                        <a:pt x="548969" y="583719"/>
                        <a:pt x="539307" y="590372"/>
                      </a:cubicBezTo>
                      <a:cubicBezTo>
                        <a:pt x="536971" y="587571"/>
                        <a:pt x="532232" y="586571"/>
                        <a:pt x="529673" y="589737"/>
                      </a:cubicBezTo>
                      <a:cubicBezTo>
                        <a:pt x="512984" y="610397"/>
                        <a:pt x="496204" y="630982"/>
                        <a:pt x="479439" y="651576"/>
                      </a:cubicBezTo>
                      <a:cubicBezTo>
                        <a:pt x="480064" y="648529"/>
                        <a:pt x="480709" y="645487"/>
                        <a:pt x="481377" y="642454"/>
                      </a:cubicBezTo>
                      <a:cubicBezTo>
                        <a:pt x="483448" y="633076"/>
                        <a:pt x="485632" y="623713"/>
                        <a:pt x="487949" y="614397"/>
                      </a:cubicBezTo>
                      <a:cubicBezTo>
                        <a:pt x="492579" y="595797"/>
                        <a:pt x="498673" y="577464"/>
                        <a:pt x="505203" y="559457"/>
                      </a:cubicBezTo>
                      <a:cubicBezTo>
                        <a:pt x="518267" y="523448"/>
                        <a:pt x="534407" y="488733"/>
                        <a:pt x="553570" y="455557"/>
                      </a:cubicBezTo>
                      <a:cubicBezTo>
                        <a:pt x="563104" y="439048"/>
                        <a:pt x="573856" y="423306"/>
                        <a:pt x="583831" y="407086"/>
                      </a:cubicBezTo>
                      <a:cubicBezTo>
                        <a:pt x="585134" y="406526"/>
                        <a:pt x="586409" y="405930"/>
                        <a:pt x="587665" y="405299"/>
                      </a:cubicBezTo>
                      <a:cubicBezTo>
                        <a:pt x="586423" y="407436"/>
                        <a:pt x="585219" y="409573"/>
                        <a:pt x="584106" y="411706"/>
                      </a:cubicBezTo>
                      <a:cubicBezTo>
                        <a:pt x="579121" y="421259"/>
                        <a:pt x="577552" y="430400"/>
                        <a:pt x="581798" y="440531"/>
                      </a:cubicBezTo>
                      <a:cubicBezTo>
                        <a:pt x="586778" y="452416"/>
                        <a:pt x="592432" y="464035"/>
                        <a:pt x="597876" y="475706"/>
                      </a:cubicBezTo>
                      <a:cubicBezTo>
                        <a:pt x="599573" y="479345"/>
                        <a:pt x="605832" y="480269"/>
                        <a:pt x="608391" y="477061"/>
                      </a:cubicBezTo>
                      <a:cubicBezTo>
                        <a:pt x="608837" y="476502"/>
                        <a:pt x="609292" y="475971"/>
                        <a:pt x="609756" y="475445"/>
                      </a:cubicBezTo>
                      <a:cubicBezTo>
                        <a:pt x="608647" y="481904"/>
                        <a:pt x="607657" y="488377"/>
                        <a:pt x="606813" y="494874"/>
                      </a:cubicBezTo>
                      <a:cubicBezTo>
                        <a:pt x="606003" y="501115"/>
                        <a:pt x="605084" y="507569"/>
                        <a:pt x="604501" y="514023"/>
                      </a:cubicBezTo>
                      <a:cubicBezTo>
                        <a:pt x="604449" y="514113"/>
                        <a:pt x="604392" y="514198"/>
                        <a:pt x="604340" y="514288"/>
                      </a:cubicBezTo>
                      <a:cubicBezTo>
                        <a:pt x="601582" y="518946"/>
                        <a:pt x="598829" y="523604"/>
                        <a:pt x="596071" y="528262"/>
                      </a:cubicBezTo>
                      <a:close/>
                      <a:moveTo>
                        <a:pt x="725180" y="654505"/>
                      </a:moveTo>
                      <a:cubicBezTo>
                        <a:pt x="722199" y="650818"/>
                        <a:pt x="716252" y="652789"/>
                        <a:pt x="714608" y="656670"/>
                      </a:cubicBezTo>
                      <a:cubicBezTo>
                        <a:pt x="701416" y="647662"/>
                        <a:pt x="688489" y="637990"/>
                        <a:pt x="678490" y="625442"/>
                      </a:cubicBezTo>
                      <a:cubicBezTo>
                        <a:pt x="664961" y="608473"/>
                        <a:pt x="662943" y="588249"/>
                        <a:pt x="662085" y="567294"/>
                      </a:cubicBezTo>
                      <a:cubicBezTo>
                        <a:pt x="661805" y="560495"/>
                        <a:pt x="653631" y="558822"/>
                        <a:pt x="649907" y="563996"/>
                      </a:cubicBezTo>
                      <a:cubicBezTo>
                        <a:pt x="646760" y="568361"/>
                        <a:pt x="643614" y="572730"/>
                        <a:pt x="640467" y="577094"/>
                      </a:cubicBezTo>
                      <a:cubicBezTo>
                        <a:pt x="636463" y="570313"/>
                        <a:pt x="632454" y="563532"/>
                        <a:pt x="628450" y="556756"/>
                      </a:cubicBezTo>
                      <a:cubicBezTo>
                        <a:pt x="623214" y="547894"/>
                        <a:pt x="616930" y="539436"/>
                        <a:pt x="616712" y="528769"/>
                      </a:cubicBezTo>
                      <a:cubicBezTo>
                        <a:pt x="616494" y="518065"/>
                        <a:pt x="618433" y="507213"/>
                        <a:pt x="619897" y="496646"/>
                      </a:cubicBezTo>
                      <a:cubicBezTo>
                        <a:pt x="621494" y="485098"/>
                        <a:pt x="623451" y="473616"/>
                        <a:pt x="625796" y="462196"/>
                      </a:cubicBezTo>
                      <a:cubicBezTo>
                        <a:pt x="627057" y="456060"/>
                        <a:pt x="621342" y="452382"/>
                        <a:pt x="615983" y="454652"/>
                      </a:cubicBezTo>
                      <a:cubicBezTo>
                        <a:pt x="612244" y="456235"/>
                        <a:pt x="608790" y="458334"/>
                        <a:pt x="605662" y="460855"/>
                      </a:cubicBezTo>
                      <a:cubicBezTo>
                        <a:pt x="602146" y="453344"/>
                        <a:pt x="598616" y="445838"/>
                        <a:pt x="595019" y="438366"/>
                      </a:cubicBezTo>
                      <a:cubicBezTo>
                        <a:pt x="592887" y="433940"/>
                        <a:pt x="590901" y="429779"/>
                        <a:pt x="591891" y="424775"/>
                      </a:cubicBezTo>
                      <a:cubicBezTo>
                        <a:pt x="592560" y="421392"/>
                        <a:pt x="594010" y="418179"/>
                        <a:pt x="595550" y="415118"/>
                      </a:cubicBezTo>
                      <a:cubicBezTo>
                        <a:pt x="600848" y="404569"/>
                        <a:pt x="607112" y="393694"/>
                        <a:pt x="614329" y="384094"/>
                      </a:cubicBezTo>
                      <a:cubicBezTo>
                        <a:pt x="618314" y="387311"/>
                        <a:pt x="623190" y="390074"/>
                        <a:pt x="627673" y="392192"/>
                      </a:cubicBezTo>
                      <a:cubicBezTo>
                        <a:pt x="630587" y="393571"/>
                        <a:pt x="633397" y="394230"/>
                        <a:pt x="636193" y="394272"/>
                      </a:cubicBezTo>
                      <a:cubicBezTo>
                        <a:pt x="637145" y="400499"/>
                        <a:pt x="641377" y="406185"/>
                        <a:pt x="647026" y="409863"/>
                      </a:cubicBezTo>
                      <a:cubicBezTo>
                        <a:pt x="650115" y="411876"/>
                        <a:pt x="653427" y="413516"/>
                        <a:pt x="656830" y="414999"/>
                      </a:cubicBezTo>
                      <a:cubicBezTo>
                        <a:pt x="668601" y="433579"/>
                        <a:pt x="680912" y="451804"/>
                        <a:pt x="692128" y="470749"/>
                      </a:cubicBezTo>
                      <a:cubicBezTo>
                        <a:pt x="704823" y="492196"/>
                        <a:pt x="716598" y="514188"/>
                        <a:pt x="727403" y="536645"/>
                      </a:cubicBezTo>
                      <a:cubicBezTo>
                        <a:pt x="748816" y="581146"/>
                        <a:pt x="766131" y="627693"/>
                        <a:pt x="779508" y="675227"/>
                      </a:cubicBezTo>
                      <a:cubicBezTo>
                        <a:pt x="783219" y="688405"/>
                        <a:pt x="786294" y="701772"/>
                        <a:pt x="789355" y="715116"/>
                      </a:cubicBezTo>
                      <a:cubicBezTo>
                        <a:pt x="790948" y="722059"/>
                        <a:pt x="792455" y="729020"/>
                        <a:pt x="793871" y="736000"/>
                      </a:cubicBezTo>
                      <a:cubicBezTo>
                        <a:pt x="794132" y="737293"/>
                        <a:pt x="794369" y="738592"/>
                        <a:pt x="794601" y="739895"/>
                      </a:cubicBezTo>
                      <a:cubicBezTo>
                        <a:pt x="771429" y="711449"/>
                        <a:pt x="748253" y="683017"/>
                        <a:pt x="725180" y="654505"/>
                      </a:cubicBezTo>
                      <a:close/>
                      <a:moveTo>
                        <a:pt x="811376" y="636266"/>
                      </a:moveTo>
                      <a:cubicBezTo>
                        <a:pt x="811044" y="638550"/>
                        <a:pt x="809542" y="652154"/>
                        <a:pt x="804656" y="649301"/>
                      </a:cubicBezTo>
                      <a:cubicBezTo>
                        <a:pt x="800804" y="647051"/>
                        <a:pt x="796795" y="649349"/>
                        <a:pt x="795317" y="653102"/>
                      </a:cubicBezTo>
                      <a:cubicBezTo>
                        <a:pt x="794094" y="656196"/>
                        <a:pt x="792876" y="659295"/>
                        <a:pt x="791654" y="662390"/>
                      </a:cubicBezTo>
                      <a:cubicBezTo>
                        <a:pt x="790151" y="666199"/>
                        <a:pt x="793976" y="670592"/>
                        <a:pt x="797786" y="670440"/>
                      </a:cubicBezTo>
                      <a:cubicBezTo>
                        <a:pt x="804775" y="670161"/>
                        <a:pt x="809002" y="676767"/>
                        <a:pt x="809935" y="683041"/>
                      </a:cubicBezTo>
                      <a:cubicBezTo>
                        <a:pt x="811139" y="691153"/>
                        <a:pt x="808945" y="699683"/>
                        <a:pt x="807618" y="707658"/>
                      </a:cubicBezTo>
                      <a:cubicBezTo>
                        <a:pt x="806467" y="714567"/>
                        <a:pt x="805315" y="721476"/>
                        <a:pt x="804159" y="728380"/>
                      </a:cubicBezTo>
                      <a:cubicBezTo>
                        <a:pt x="803325" y="724532"/>
                        <a:pt x="802467" y="720689"/>
                        <a:pt x="801581" y="716851"/>
                      </a:cubicBezTo>
                      <a:cubicBezTo>
                        <a:pt x="798738" y="704568"/>
                        <a:pt x="795497" y="692414"/>
                        <a:pt x="791981" y="680306"/>
                      </a:cubicBezTo>
                      <a:cubicBezTo>
                        <a:pt x="784944" y="656082"/>
                        <a:pt x="777452" y="632072"/>
                        <a:pt x="768633" y="608431"/>
                      </a:cubicBezTo>
                      <a:cubicBezTo>
                        <a:pt x="751271" y="561883"/>
                        <a:pt x="729947" y="516648"/>
                        <a:pt x="705088" y="473635"/>
                      </a:cubicBezTo>
                      <a:cubicBezTo>
                        <a:pt x="694815" y="455856"/>
                        <a:pt x="684096" y="438081"/>
                        <a:pt x="672131" y="421292"/>
                      </a:cubicBezTo>
                      <a:cubicBezTo>
                        <a:pt x="674481" y="422335"/>
                        <a:pt x="676789" y="423453"/>
                        <a:pt x="679011" y="424728"/>
                      </a:cubicBezTo>
                      <a:cubicBezTo>
                        <a:pt x="688190" y="429997"/>
                        <a:pt x="696274" y="438105"/>
                        <a:pt x="707221" y="439417"/>
                      </a:cubicBezTo>
                      <a:cubicBezTo>
                        <a:pt x="712073" y="440000"/>
                        <a:pt x="716461" y="438849"/>
                        <a:pt x="720797" y="436887"/>
                      </a:cubicBezTo>
                      <a:cubicBezTo>
                        <a:pt x="718427" y="441346"/>
                        <a:pt x="717797" y="446132"/>
                        <a:pt x="721740" y="451586"/>
                      </a:cubicBezTo>
                      <a:cubicBezTo>
                        <a:pt x="725550" y="456860"/>
                        <a:pt x="731013" y="461011"/>
                        <a:pt x="735283" y="465944"/>
                      </a:cubicBezTo>
                      <a:cubicBezTo>
                        <a:pt x="739837" y="471204"/>
                        <a:pt x="743883" y="476872"/>
                        <a:pt x="747461" y="482842"/>
                      </a:cubicBezTo>
                      <a:cubicBezTo>
                        <a:pt x="751934" y="490306"/>
                        <a:pt x="756237" y="507123"/>
                        <a:pt x="767804" y="502285"/>
                      </a:cubicBezTo>
                      <a:cubicBezTo>
                        <a:pt x="766662" y="504138"/>
                        <a:pt x="766439" y="506360"/>
                        <a:pt x="767686" y="508592"/>
                      </a:cubicBezTo>
                      <a:cubicBezTo>
                        <a:pt x="777897" y="526888"/>
                        <a:pt x="787711" y="545487"/>
                        <a:pt x="798596" y="563399"/>
                      </a:cubicBezTo>
                      <a:cubicBezTo>
                        <a:pt x="802652" y="570076"/>
                        <a:pt x="806988" y="576535"/>
                        <a:pt x="811736" y="582643"/>
                      </a:cubicBezTo>
                      <a:cubicBezTo>
                        <a:pt x="811793" y="584410"/>
                        <a:pt x="812054" y="586126"/>
                        <a:pt x="812243" y="587974"/>
                      </a:cubicBezTo>
                      <a:cubicBezTo>
                        <a:pt x="813892" y="603995"/>
                        <a:pt x="813703" y="620320"/>
                        <a:pt x="811376" y="636266"/>
                      </a:cubicBezTo>
                      <a:close/>
                      <a:moveTo>
                        <a:pt x="807879" y="554344"/>
                      </a:moveTo>
                      <a:cubicBezTo>
                        <a:pt x="798567" y="538692"/>
                        <a:pt x="789905" y="522638"/>
                        <a:pt x="781072" y="506706"/>
                      </a:cubicBezTo>
                      <a:cubicBezTo>
                        <a:pt x="784768" y="503143"/>
                        <a:pt x="788199" y="499262"/>
                        <a:pt x="792218" y="496201"/>
                      </a:cubicBezTo>
                      <a:cubicBezTo>
                        <a:pt x="795374" y="493793"/>
                        <a:pt x="796667" y="489434"/>
                        <a:pt x="793492" y="486292"/>
                      </a:cubicBezTo>
                      <a:cubicBezTo>
                        <a:pt x="786825" y="479691"/>
                        <a:pt x="778414" y="480350"/>
                        <a:pt x="770917" y="485150"/>
                      </a:cubicBezTo>
                      <a:cubicBezTo>
                        <a:pt x="769373" y="486140"/>
                        <a:pt x="767923" y="487273"/>
                        <a:pt x="766439" y="488349"/>
                      </a:cubicBezTo>
                      <a:cubicBezTo>
                        <a:pt x="766127" y="488576"/>
                        <a:pt x="765605" y="488860"/>
                        <a:pt x="765051" y="489173"/>
                      </a:cubicBezTo>
                      <a:cubicBezTo>
                        <a:pt x="763658" y="486306"/>
                        <a:pt x="762298" y="483439"/>
                        <a:pt x="760762" y="480644"/>
                      </a:cubicBezTo>
                      <a:cubicBezTo>
                        <a:pt x="754849" y="469892"/>
                        <a:pt x="747366" y="459879"/>
                        <a:pt x="738775" y="451117"/>
                      </a:cubicBezTo>
                      <a:cubicBezTo>
                        <a:pt x="736780" y="449080"/>
                        <a:pt x="734444" y="447241"/>
                        <a:pt x="732615" y="445056"/>
                      </a:cubicBezTo>
                      <a:cubicBezTo>
                        <a:pt x="731170" y="443327"/>
                        <a:pt x="731226" y="443441"/>
                        <a:pt x="732279" y="441550"/>
                      </a:cubicBezTo>
                      <a:cubicBezTo>
                        <a:pt x="734700" y="437195"/>
                        <a:pt x="738950" y="433797"/>
                        <a:pt x="741808" y="429699"/>
                      </a:cubicBezTo>
                      <a:cubicBezTo>
                        <a:pt x="743632" y="427078"/>
                        <a:pt x="742457" y="422429"/>
                        <a:pt x="739543" y="421065"/>
                      </a:cubicBezTo>
                      <a:cubicBezTo>
                        <a:pt x="731122" y="417117"/>
                        <a:pt x="724308" y="420975"/>
                        <a:pt x="716726" y="424879"/>
                      </a:cubicBezTo>
                      <a:cubicBezTo>
                        <a:pt x="707827" y="429457"/>
                        <a:pt x="700748" y="424131"/>
                        <a:pt x="693355" y="419013"/>
                      </a:cubicBezTo>
                      <a:cubicBezTo>
                        <a:pt x="685120" y="413307"/>
                        <a:pt x="676386" y="409161"/>
                        <a:pt x="667146" y="405351"/>
                      </a:cubicBezTo>
                      <a:cubicBezTo>
                        <a:pt x="662180" y="403299"/>
                        <a:pt x="644462" y="397921"/>
                        <a:pt x="649139" y="389477"/>
                      </a:cubicBezTo>
                      <a:cubicBezTo>
                        <a:pt x="652385" y="383615"/>
                        <a:pt x="646059" y="378298"/>
                        <a:pt x="640505" y="380843"/>
                      </a:cubicBezTo>
                      <a:cubicBezTo>
                        <a:pt x="636112" y="382857"/>
                        <a:pt x="633080" y="380938"/>
                        <a:pt x="629246" y="378606"/>
                      </a:cubicBezTo>
                      <a:cubicBezTo>
                        <a:pt x="625564" y="376365"/>
                        <a:pt x="621821" y="374479"/>
                        <a:pt x="619049" y="371105"/>
                      </a:cubicBezTo>
                      <a:cubicBezTo>
                        <a:pt x="617134" y="368778"/>
                        <a:pt x="615504" y="366073"/>
                        <a:pt x="614220" y="363391"/>
                      </a:cubicBezTo>
                      <a:cubicBezTo>
                        <a:pt x="617120" y="361907"/>
                        <a:pt x="620091" y="360543"/>
                        <a:pt x="623129" y="359439"/>
                      </a:cubicBezTo>
                      <a:cubicBezTo>
                        <a:pt x="630317" y="356818"/>
                        <a:pt x="638307" y="356259"/>
                        <a:pt x="645860" y="355340"/>
                      </a:cubicBezTo>
                      <a:cubicBezTo>
                        <a:pt x="652740" y="354501"/>
                        <a:pt x="659664" y="353833"/>
                        <a:pt x="666501" y="352710"/>
                      </a:cubicBezTo>
                      <a:cubicBezTo>
                        <a:pt x="703051" y="365646"/>
                        <a:pt x="739107" y="381255"/>
                        <a:pt x="763587" y="412782"/>
                      </a:cubicBezTo>
                      <a:cubicBezTo>
                        <a:pt x="789863" y="446625"/>
                        <a:pt x="801306" y="489083"/>
                        <a:pt x="812490" y="529708"/>
                      </a:cubicBezTo>
                      <a:cubicBezTo>
                        <a:pt x="815769" y="541630"/>
                        <a:pt x="819147" y="553533"/>
                        <a:pt x="822625" y="565399"/>
                      </a:cubicBezTo>
                      <a:cubicBezTo>
                        <a:pt x="824246" y="570934"/>
                        <a:pt x="825838" y="576781"/>
                        <a:pt x="827791" y="582482"/>
                      </a:cubicBezTo>
                      <a:cubicBezTo>
                        <a:pt x="820133" y="573910"/>
                        <a:pt x="813726" y="564176"/>
                        <a:pt x="807879" y="554344"/>
                      </a:cubicBezTo>
                      <a:close/>
                      <a:moveTo>
                        <a:pt x="828023" y="564413"/>
                      </a:moveTo>
                      <a:cubicBezTo>
                        <a:pt x="825824" y="557125"/>
                        <a:pt x="821076" y="540507"/>
                        <a:pt x="819166" y="533119"/>
                      </a:cubicBezTo>
                      <a:cubicBezTo>
                        <a:pt x="813466" y="511089"/>
                        <a:pt x="808490" y="488884"/>
                        <a:pt x="800761" y="467451"/>
                      </a:cubicBezTo>
                      <a:cubicBezTo>
                        <a:pt x="786683" y="428400"/>
                        <a:pt x="763331" y="390349"/>
                        <a:pt x="726739" y="368788"/>
                      </a:cubicBezTo>
                      <a:cubicBezTo>
                        <a:pt x="712850" y="360604"/>
                        <a:pt x="697952" y="354401"/>
                        <a:pt x="682807" y="348895"/>
                      </a:cubicBezTo>
                      <a:cubicBezTo>
                        <a:pt x="713423" y="344062"/>
                        <a:pt x="744694" y="343621"/>
                        <a:pt x="775429" y="347616"/>
                      </a:cubicBezTo>
                      <a:cubicBezTo>
                        <a:pt x="775566" y="348654"/>
                        <a:pt x="775419" y="347559"/>
                        <a:pt x="775557" y="348597"/>
                      </a:cubicBezTo>
                      <a:cubicBezTo>
                        <a:pt x="766724" y="352520"/>
                        <a:pt x="772448" y="362310"/>
                        <a:pt x="779106" y="360794"/>
                      </a:cubicBezTo>
                      <a:cubicBezTo>
                        <a:pt x="792796" y="357666"/>
                        <a:pt x="807130" y="360320"/>
                        <a:pt x="818773" y="368191"/>
                      </a:cubicBezTo>
                      <a:cubicBezTo>
                        <a:pt x="827411" y="374029"/>
                        <a:pt x="834737" y="382066"/>
                        <a:pt x="840893" y="390704"/>
                      </a:cubicBezTo>
                      <a:cubicBezTo>
                        <a:pt x="837301" y="391206"/>
                        <a:pt x="833757" y="392258"/>
                        <a:pt x="830245" y="393827"/>
                      </a:cubicBezTo>
                      <a:cubicBezTo>
                        <a:pt x="825080" y="396139"/>
                        <a:pt x="826928" y="403991"/>
                        <a:pt x="831752" y="405361"/>
                      </a:cubicBezTo>
                      <a:cubicBezTo>
                        <a:pt x="845584" y="409275"/>
                        <a:pt x="854232" y="422164"/>
                        <a:pt x="857454" y="435593"/>
                      </a:cubicBezTo>
                      <a:cubicBezTo>
                        <a:pt x="861151" y="451003"/>
                        <a:pt x="857886" y="467120"/>
                        <a:pt x="854000" y="482345"/>
                      </a:cubicBezTo>
                      <a:cubicBezTo>
                        <a:pt x="848285" y="479938"/>
                        <a:pt x="842575" y="477530"/>
                        <a:pt x="836860" y="475128"/>
                      </a:cubicBezTo>
                      <a:cubicBezTo>
                        <a:pt x="831828" y="473010"/>
                        <a:pt x="826753" y="480118"/>
                        <a:pt x="829733" y="484397"/>
                      </a:cubicBezTo>
                      <a:cubicBezTo>
                        <a:pt x="836912" y="494703"/>
                        <a:pt x="836164" y="507469"/>
                        <a:pt x="835041" y="519420"/>
                      </a:cubicBezTo>
                      <a:cubicBezTo>
                        <a:pt x="833970" y="530859"/>
                        <a:pt x="832757" y="542284"/>
                        <a:pt x="831567" y="553714"/>
                      </a:cubicBezTo>
                      <a:cubicBezTo>
                        <a:pt x="830719" y="561499"/>
                        <a:pt x="831245" y="572886"/>
                        <a:pt x="828023" y="564413"/>
                      </a:cubicBezTo>
                      <a:close/>
                      <a:moveTo>
                        <a:pt x="1009835" y="642402"/>
                      </a:moveTo>
                      <a:cubicBezTo>
                        <a:pt x="1012010" y="637881"/>
                        <a:pt x="1013029" y="632967"/>
                        <a:pt x="1012436" y="627674"/>
                      </a:cubicBezTo>
                      <a:cubicBezTo>
                        <a:pt x="1011972" y="623542"/>
                        <a:pt x="1010939" y="620173"/>
                        <a:pt x="1007229" y="617884"/>
                      </a:cubicBezTo>
                      <a:cubicBezTo>
                        <a:pt x="1004210" y="616022"/>
                        <a:pt x="1000671" y="615463"/>
                        <a:pt x="997202" y="615913"/>
                      </a:cubicBezTo>
                      <a:cubicBezTo>
                        <a:pt x="990269" y="616813"/>
                        <a:pt x="985057" y="621419"/>
                        <a:pt x="978787" y="623988"/>
                      </a:cubicBezTo>
                      <a:cubicBezTo>
                        <a:pt x="972168" y="626703"/>
                        <a:pt x="964600" y="624229"/>
                        <a:pt x="958478" y="621306"/>
                      </a:cubicBezTo>
                      <a:cubicBezTo>
                        <a:pt x="942906" y="613871"/>
                        <a:pt x="928311" y="603720"/>
                        <a:pt x="913522" y="594854"/>
                      </a:cubicBezTo>
                      <a:cubicBezTo>
                        <a:pt x="910921" y="593295"/>
                        <a:pt x="906305" y="591665"/>
                        <a:pt x="904486" y="589192"/>
                      </a:cubicBezTo>
                      <a:cubicBezTo>
                        <a:pt x="904414" y="589092"/>
                        <a:pt x="904533" y="588685"/>
                        <a:pt x="904756" y="588069"/>
                      </a:cubicBezTo>
                      <a:cubicBezTo>
                        <a:pt x="905282" y="586614"/>
                        <a:pt x="906035" y="585235"/>
                        <a:pt x="906599" y="583794"/>
                      </a:cubicBezTo>
                      <a:cubicBezTo>
                        <a:pt x="909163" y="577279"/>
                        <a:pt x="907447" y="569479"/>
                        <a:pt x="900396" y="566683"/>
                      </a:cubicBezTo>
                      <a:cubicBezTo>
                        <a:pt x="891649" y="563215"/>
                        <a:pt x="883740" y="570095"/>
                        <a:pt x="877608" y="575450"/>
                      </a:cubicBezTo>
                      <a:cubicBezTo>
                        <a:pt x="872694" y="579738"/>
                        <a:pt x="868079" y="584349"/>
                        <a:pt x="863752" y="589215"/>
                      </a:cubicBezTo>
                      <a:cubicBezTo>
                        <a:pt x="856639" y="581733"/>
                        <a:pt x="850119" y="573701"/>
                        <a:pt x="843840" y="565503"/>
                      </a:cubicBezTo>
                      <a:cubicBezTo>
                        <a:pt x="843580" y="565162"/>
                        <a:pt x="843300" y="564854"/>
                        <a:pt x="843011" y="564570"/>
                      </a:cubicBezTo>
                      <a:cubicBezTo>
                        <a:pt x="843068" y="564304"/>
                        <a:pt x="843115" y="564034"/>
                        <a:pt x="843144" y="563755"/>
                      </a:cubicBezTo>
                      <a:cubicBezTo>
                        <a:pt x="844750" y="547994"/>
                        <a:pt x="846660" y="532233"/>
                        <a:pt x="847920" y="516439"/>
                      </a:cubicBezTo>
                      <a:cubicBezTo>
                        <a:pt x="848541" y="508649"/>
                        <a:pt x="848598" y="500570"/>
                        <a:pt x="846935" y="492945"/>
                      </a:cubicBezTo>
                      <a:cubicBezTo>
                        <a:pt x="850157" y="494300"/>
                        <a:pt x="853379" y="495660"/>
                        <a:pt x="856597" y="497016"/>
                      </a:cubicBezTo>
                      <a:cubicBezTo>
                        <a:pt x="859720" y="498333"/>
                        <a:pt x="863577" y="495570"/>
                        <a:pt x="864359" y="492609"/>
                      </a:cubicBezTo>
                      <a:cubicBezTo>
                        <a:pt x="864818" y="490865"/>
                        <a:pt x="865278" y="489107"/>
                        <a:pt x="865728" y="487339"/>
                      </a:cubicBezTo>
                      <a:cubicBezTo>
                        <a:pt x="904879" y="496817"/>
                        <a:pt x="939291" y="517705"/>
                        <a:pt x="968803" y="544966"/>
                      </a:cubicBezTo>
                      <a:cubicBezTo>
                        <a:pt x="1001566" y="575232"/>
                        <a:pt x="1027160" y="611672"/>
                        <a:pt x="1055833" y="645572"/>
                      </a:cubicBezTo>
                      <a:cubicBezTo>
                        <a:pt x="1064064" y="655305"/>
                        <a:pt x="1072447" y="664939"/>
                        <a:pt x="1081109" y="674293"/>
                      </a:cubicBezTo>
                      <a:cubicBezTo>
                        <a:pt x="1085440" y="678970"/>
                        <a:pt x="1089970" y="683458"/>
                        <a:pt x="1094576" y="687860"/>
                      </a:cubicBezTo>
                      <a:cubicBezTo>
                        <a:pt x="1096576" y="689774"/>
                        <a:pt x="1098580" y="691708"/>
                        <a:pt x="1100642" y="693560"/>
                      </a:cubicBezTo>
                      <a:cubicBezTo>
                        <a:pt x="1066571" y="684874"/>
                        <a:pt x="1034988" y="667024"/>
                        <a:pt x="1009835" y="642402"/>
                      </a:cubicBezTo>
                      <a:close/>
                      <a:moveTo>
                        <a:pt x="1091600" y="669678"/>
                      </a:moveTo>
                      <a:cubicBezTo>
                        <a:pt x="1083848" y="660944"/>
                        <a:pt x="1076295" y="652088"/>
                        <a:pt x="1069030" y="642942"/>
                      </a:cubicBezTo>
                      <a:cubicBezTo>
                        <a:pt x="1054483" y="624627"/>
                        <a:pt x="1040238" y="606071"/>
                        <a:pt x="1025458" y="587941"/>
                      </a:cubicBezTo>
                      <a:cubicBezTo>
                        <a:pt x="997842" y="554059"/>
                        <a:pt x="967249" y="521405"/>
                        <a:pt x="929089" y="499276"/>
                      </a:cubicBezTo>
                      <a:cubicBezTo>
                        <a:pt x="910158" y="488297"/>
                        <a:pt x="889706" y="480464"/>
                        <a:pt x="868041" y="477758"/>
                      </a:cubicBezTo>
                      <a:cubicBezTo>
                        <a:pt x="871580" y="461841"/>
                        <a:pt x="873519" y="445331"/>
                        <a:pt x="868922" y="429575"/>
                      </a:cubicBezTo>
                      <a:cubicBezTo>
                        <a:pt x="867984" y="426362"/>
                        <a:pt x="866780" y="423216"/>
                        <a:pt x="865335" y="420193"/>
                      </a:cubicBezTo>
                      <a:cubicBezTo>
                        <a:pt x="896961" y="422733"/>
                        <a:pt x="927880" y="432234"/>
                        <a:pt x="954971" y="448701"/>
                      </a:cubicBezTo>
                      <a:cubicBezTo>
                        <a:pt x="948569" y="449302"/>
                        <a:pt x="942238" y="450719"/>
                        <a:pt x="936087" y="453070"/>
                      </a:cubicBezTo>
                      <a:cubicBezTo>
                        <a:pt x="929250" y="455681"/>
                        <a:pt x="928482" y="465433"/>
                        <a:pt x="936087" y="467764"/>
                      </a:cubicBezTo>
                      <a:cubicBezTo>
                        <a:pt x="949076" y="471749"/>
                        <a:pt x="962079" y="475673"/>
                        <a:pt x="975101" y="479554"/>
                      </a:cubicBezTo>
                      <a:cubicBezTo>
                        <a:pt x="986715" y="483013"/>
                        <a:pt x="998491" y="486453"/>
                        <a:pt x="1009375" y="491874"/>
                      </a:cubicBezTo>
                      <a:cubicBezTo>
                        <a:pt x="1026619" y="500465"/>
                        <a:pt x="1039669" y="513710"/>
                        <a:pt x="1051526" y="528277"/>
                      </a:cubicBezTo>
                      <a:cubicBezTo>
                        <a:pt x="1049720" y="527893"/>
                        <a:pt x="1047915" y="527518"/>
                        <a:pt x="1046114" y="527120"/>
                      </a:cubicBezTo>
                      <a:cubicBezTo>
                        <a:pt x="1039930" y="525756"/>
                        <a:pt x="1034760" y="533356"/>
                        <a:pt x="1039707" y="538128"/>
                      </a:cubicBezTo>
                      <a:cubicBezTo>
                        <a:pt x="1059401" y="557140"/>
                        <a:pt x="1074627" y="580297"/>
                        <a:pt x="1084236" y="605824"/>
                      </a:cubicBezTo>
                      <a:cubicBezTo>
                        <a:pt x="1081512" y="605114"/>
                        <a:pt x="1078744" y="604545"/>
                        <a:pt x="1075901" y="604142"/>
                      </a:cubicBezTo>
                      <a:cubicBezTo>
                        <a:pt x="1069684" y="603266"/>
                        <a:pt x="1065542" y="608487"/>
                        <a:pt x="1068097" y="614297"/>
                      </a:cubicBezTo>
                      <a:cubicBezTo>
                        <a:pt x="1078223" y="637341"/>
                        <a:pt x="1089658" y="659769"/>
                        <a:pt x="1102329" y="681496"/>
                      </a:cubicBezTo>
                      <a:cubicBezTo>
                        <a:pt x="1098685" y="677615"/>
                        <a:pt x="1095135" y="673658"/>
                        <a:pt x="1091600" y="669678"/>
                      </a:cubicBezTo>
                      <a:close/>
                    </a:path>
                  </a:pathLst>
                </a:custGeom>
                <a:solidFill>
                  <a:srgbClr val="FDEADA"/>
                </a:solidFill>
                <a:ln w="4733" cap="flat">
                  <a:noFill/>
                  <a:prstDash val="solid"/>
                  <a:miter/>
                </a:ln>
              </p:spPr>
              <p:txBody>
                <a:bodyPr rtlCol="0" anchor="ctr"/>
                <a:lstStyle/>
                <a:p>
                  <a:endParaRPr lang="en-GB" dirty="0"/>
                </a:p>
              </p:txBody>
            </p:sp>
            <p:grpSp>
              <p:nvGrpSpPr>
                <p:cNvPr id="78" name="Graphic 8" descr="Jungle with plants and trees">
                  <a:extLst>
                    <a:ext uri="{FF2B5EF4-FFF2-40B4-BE49-F238E27FC236}">
                      <a16:creationId xmlns:a16="http://schemas.microsoft.com/office/drawing/2014/main" id="{AE636AEC-0C44-473F-A8B3-2C11D468CD02}"/>
                    </a:ext>
                  </a:extLst>
                </p:cNvPr>
                <p:cNvGrpSpPr/>
                <p:nvPr/>
              </p:nvGrpSpPr>
              <p:grpSpPr>
                <a:xfrm>
                  <a:off x="12898036" y="3560644"/>
                  <a:ext cx="1123303" cy="595280"/>
                  <a:chOff x="13121874" y="3341569"/>
                  <a:chExt cx="1123303" cy="595280"/>
                </a:xfrm>
                <a:solidFill>
                  <a:srgbClr val="FDEADA"/>
                </a:solidFill>
              </p:grpSpPr>
              <p:sp>
                <p:nvSpPr>
                  <p:cNvPr id="79" name="Freeform: Shape 78">
                    <a:extLst>
                      <a:ext uri="{FF2B5EF4-FFF2-40B4-BE49-F238E27FC236}">
                        <a16:creationId xmlns:a16="http://schemas.microsoft.com/office/drawing/2014/main" id="{8E620EC4-90EE-46B5-94B5-FCA31C29290B}"/>
                      </a:ext>
                    </a:extLst>
                  </p:cNvPr>
                  <p:cNvSpPr/>
                  <p:nvPr/>
                </p:nvSpPr>
                <p:spPr>
                  <a:xfrm>
                    <a:off x="13750035" y="3691212"/>
                    <a:ext cx="487078" cy="213008"/>
                  </a:xfrm>
                  <a:custGeom>
                    <a:avLst/>
                    <a:gdLst>
                      <a:gd name="connsiteX0" fmla="*/ 374403 w 487078"/>
                      <a:gd name="connsiteY0" fmla="*/ 164507 h 213008"/>
                      <a:gd name="connsiteX1" fmla="*/ 487078 w 487078"/>
                      <a:gd name="connsiteY1" fmla="*/ 211292 h 213008"/>
                      <a:gd name="connsiteX2" fmla="*/ 457884 w 487078"/>
                      <a:gd name="connsiteY2" fmla="*/ 174885 h 213008"/>
                      <a:gd name="connsiteX3" fmla="*/ 404929 w 487078"/>
                      <a:gd name="connsiteY3" fmla="*/ 146240 h 213008"/>
                      <a:gd name="connsiteX4" fmla="*/ 423884 w 487078"/>
                      <a:gd name="connsiteY4" fmla="*/ 134697 h 213008"/>
                      <a:gd name="connsiteX5" fmla="*/ 383942 w 487078"/>
                      <a:gd name="connsiteY5" fmla="*/ 107795 h 213008"/>
                      <a:gd name="connsiteX6" fmla="*/ 341109 w 487078"/>
                      <a:gd name="connsiteY6" fmla="*/ 92447 h 213008"/>
                      <a:gd name="connsiteX7" fmla="*/ 352444 w 487078"/>
                      <a:gd name="connsiteY7" fmla="*/ 80771 h 213008"/>
                      <a:gd name="connsiteX8" fmla="*/ 300987 w 487078"/>
                      <a:gd name="connsiteY8" fmla="*/ 68431 h 213008"/>
                      <a:gd name="connsiteX9" fmla="*/ 246625 w 487078"/>
                      <a:gd name="connsiteY9" fmla="*/ 56305 h 213008"/>
                      <a:gd name="connsiteX10" fmla="*/ 217118 w 487078"/>
                      <a:gd name="connsiteY10" fmla="*/ 81799 h 213008"/>
                      <a:gd name="connsiteX11" fmla="*/ 242308 w 487078"/>
                      <a:gd name="connsiteY11" fmla="*/ 36317 h 213008"/>
                      <a:gd name="connsiteX12" fmla="*/ 249739 w 487078"/>
                      <a:gd name="connsiteY12" fmla="*/ 24215 h 213008"/>
                      <a:gd name="connsiteX13" fmla="*/ 216090 w 487078"/>
                      <a:gd name="connsiteY13" fmla="*/ 18946 h 213008"/>
                      <a:gd name="connsiteX14" fmla="*/ 164225 w 487078"/>
                      <a:gd name="connsiteY14" fmla="*/ 23068 h 213008"/>
                      <a:gd name="connsiteX15" fmla="*/ 160103 w 487078"/>
                      <a:gd name="connsiteY15" fmla="*/ 53637 h 213008"/>
                      <a:gd name="connsiteX16" fmla="*/ 143958 w 487078"/>
                      <a:gd name="connsiteY16" fmla="*/ 75620 h 213008"/>
                      <a:gd name="connsiteX17" fmla="*/ 140522 w 487078"/>
                      <a:gd name="connsiteY17" fmla="*/ 46084 h 213008"/>
                      <a:gd name="connsiteX18" fmla="*/ 159069 w 487078"/>
                      <a:gd name="connsiteY18" fmla="*/ 12079 h 213008"/>
                      <a:gd name="connsiteX19" fmla="*/ 114763 w 487078"/>
                      <a:gd name="connsiteY19" fmla="*/ 8303 h 213008"/>
                      <a:gd name="connsiteX20" fmla="*/ 83555 w 487078"/>
                      <a:gd name="connsiteY20" fmla="*/ 25783 h 213008"/>
                      <a:gd name="connsiteX21" fmla="*/ 80071 w 487078"/>
                      <a:gd name="connsiteY21" fmla="*/ 62228 h 213008"/>
                      <a:gd name="connsiteX22" fmla="*/ 57748 w 487078"/>
                      <a:gd name="connsiteY22" fmla="*/ 30631 h 213008"/>
                      <a:gd name="connsiteX23" fmla="*/ 7153 w 487078"/>
                      <a:gd name="connsiteY23" fmla="*/ 54111 h 213008"/>
                      <a:gd name="connsiteX24" fmla="*/ 1078 w 487078"/>
                      <a:gd name="connsiteY24" fmla="*/ 87992 h 213008"/>
                      <a:gd name="connsiteX25" fmla="*/ 37144 w 487078"/>
                      <a:gd name="connsiteY25" fmla="*/ 126115 h 213008"/>
                      <a:gd name="connsiteX26" fmla="*/ 43328 w 487078"/>
                      <a:gd name="connsiteY26" fmla="*/ 165270 h 213008"/>
                      <a:gd name="connsiteX27" fmla="*/ 85573 w 487078"/>
                      <a:gd name="connsiteY27" fmla="*/ 166298 h 213008"/>
                      <a:gd name="connsiteX28" fmla="*/ 100685 w 487078"/>
                      <a:gd name="connsiteY28" fmla="*/ 147410 h 213008"/>
                      <a:gd name="connsiteX29" fmla="*/ 117857 w 487078"/>
                      <a:gd name="connsiteY29" fmla="*/ 186566 h 213008"/>
                      <a:gd name="connsiteX30" fmla="*/ 198661 w 487078"/>
                      <a:gd name="connsiteY30" fmla="*/ 186082 h 213008"/>
                      <a:gd name="connsiteX31" fmla="*/ 173887 w 487078"/>
                      <a:gd name="connsiteY31" fmla="*/ 142117 h 213008"/>
                      <a:gd name="connsiteX32" fmla="*/ 241100 w 487078"/>
                      <a:gd name="connsiteY32" fmla="*/ 192622 h 213008"/>
                      <a:gd name="connsiteX33" fmla="*/ 306001 w 487078"/>
                      <a:gd name="connsiteY33" fmla="*/ 196853 h 213008"/>
                      <a:gd name="connsiteX34" fmla="*/ 280312 w 487078"/>
                      <a:gd name="connsiteY34" fmla="*/ 167711 h 213008"/>
                      <a:gd name="connsiteX35" fmla="*/ 269954 w 487078"/>
                      <a:gd name="connsiteY35" fmla="*/ 141989 h 213008"/>
                      <a:gd name="connsiteX36" fmla="*/ 307455 w 487078"/>
                      <a:gd name="connsiteY36" fmla="*/ 159773 h 213008"/>
                      <a:gd name="connsiteX37" fmla="*/ 374834 w 487078"/>
                      <a:gd name="connsiteY37" fmla="*/ 208591 h 213008"/>
                      <a:gd name="connsiteX38" fmla="*/ 408535 w 487078"/>
                      <a:gd name="connsiteY38" fmla="*/ 209482 h 213008"/>
                      <a:gd name="connsiteX39" fmla="*/ 393215 w 487078"/>
                      <a:gd name="connsiteY39" fmla="*/ 192896 h 213008"/>
                      <a:gd name="connsiteX40" fmla="*/ 369967 w 487078"/>
                      <a:gd name="connsiteY40" fmla="*/ 176605 h 213008"/>
                      <a:gd name="connsiteX41" fmla="*/ 374403 w 487078"/>
                      <a:gd name="connsiteY41" fmla="*/ 164507 h 213008"/>
                      <a:gd name="connsiteX42" fmla="*/ 337745 w 487078"/>
                      <a:gd name="connsiteY42" fmla="*/ 92849 h 213008"/>
                      <a:gd name="connsiteX43" fmla="*/ 314250 w 487078"/>
                      <a:gd name="connsiteY43" fmla="*/ 104758 h 213008"/>
                      <a:gd name="connsiteX44" fmla="*/ 298007 w 487078"/>
                      <a:gd name="connsiteY44" fmla="*/ 104473 h 213008"/>
                      <a:gd name="connsiteX45" fmla="*/ 337077 w 487078"/>
                      <a:gd name="connsiteY45" fmla="*/ 91508 h 213008"/>
                      <a:gd name="connsiteX46" fmla="*/ 337745 w 487078"/>
                      <a:gd name="connsiteY46" fmla="*/ 92849 h 213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87078" h="213008">
                        <a:moveTo>
                          <a:pt x="374403" y="164507"/>
                        </a:moveTo>
                        <a:cubicBezTo>
                          <a:pt x="399181" y="171497"/>
                          <a:pt x="469218" y="222968"/>
                          <a:pt x="487078" y="211292"/>
                        </a:cubicBezTo>
                        <a:cubicBezTo>
                          <a:pt x="487078" y="211292"/>
                          <a:pt x="480113" y="193271"/>
                          <a:pt x="457884" y="174885"/>
                        </a:cubicBezTo>
                        <a:cubicBezTo>
                          <a:pt x="444146" y="163522"/>
                          <a:pt x="423059" y="154428"/>
                          <a:pt x="404929" y="146240"/>
                        </a:cubicBezTo>
                        <a:cubicBezTo>
                          <a:pt x="404929" y="146240"/>
                          <a:pt x="423884" y="140719"/>
                          <a:pt x="423884" y="134697"/>
                        </a:cubicBezTo>
                        <a:cubicBezTo>
                          <a:pt x="423884" y="130152"/>
                          <a:pt x="404744" y="122447"/>
                          <a:pt x="383942" y="107795"/>
                        </a:cubicBezTo>
                        <a:cubicBezTo>
                          <a:pt x="360685" y="91419"/>
                          <a:pt x="347359" y="96996"/>
                          <a:pt x="341109" y="92447"/>
                        </a:cubicBezTo>
                        <a:cubicBezTo>
                          <a:pt x="332366" y="86088"/>
                          <a:pt x="352586" y="84216"/>
                          <a:pt x="352444" y="80771"/>
                        </a:cubicBezTo>
                        <a:cubicBezTo>
                          <a:pt x="352202" y="74862"/>
                          <a:pt x="300987" y="68431"/>
                          <a:pt x="300987" y="68431"/>
                        </a:cubicBezTo>
                        <a:cubicBezTo>
                          <a:pt x="300987" y="68431"/>
                          <a:pt x="265547" y="43677"/>
                          <a:pt x="246625" y="56305"/>
                        </a:cubicBezTo>
                        <a:cubicBezTo>
                          <a:pt x="246625" y="56305"/>
                          <a:pt x="229500" y="91878"/>
                          <a:pt x="217118" y="81799"/>
                        </a:cubicBezTo>
                        <a:cubicBezTo>
                          <a:pt x="204736" y="71720"/>
                          <a:pt x="233158" y="44520"/>
                          <a:pt x="242308" y="36317"/>
                        </a:cubicBezTo>
                        <a:cubicBezTo>
                          <a:pt x="245735" y="33242"/>
                          <a:pt x="250596" y="28219"/>
                          <a:pt x="249739" y="24215"/>
                        </a:cubicBezTo>
                        <a:cubicBezTo>
                          <a:pt x="248307" y="17529"/>
                          <a:pt x="235560" y="17586"/>
                          <a:pt x="216090" y="18946"/>
                        </a:cubicBezTo>
                        <a:cubicBezTo>
                          <a:pt x="216090" y="18946"/>
                          <a:pt x="172300" y="-4"/>
                          <a:pt x="164225" y="23068"/>
                        </a:cubicBezTo>
                        <a:cubicBezTo>
                          <a:pt x="160918" y="32517"/>
                          <a:pt x="161771" y="44094"/>
                          <a:pt x="160103" y="53637"/>
                        </a:cubicBezTo>
                        <a:cubicBezTo>
                          <a:pt x="157695" y="67398"/>
                          <a:pt x="152630" y="77496"/>
                          <a:pt x="143958" y="75620"/>
                        </a:cubicBezTo>
                        <a:cubicBezTo>
                          <a:pt x="134381" y="73544"/>
                          <a:pt x="135220" y="59177"/>
                          <a:pt x="140522" y="46084"/>
                        </a:cubicBezTo>
                        <a:cubicBezTo>
                          <a:pt x="146631" y="31005"/>
                          <a:pt x="158197" y="16837"/>
                          <a:pt x="159069" y="12079"/>
                        </a:cubicBezTo>
                        <a:cubicBezTo>
                          <a:pt x="160714" y="3142"/>
                          <a:pt x="168694" y="-7946"/>
                          <a:pt x="114763" y="8303"/>
                        </a:cubicBezTo>
                        <a:cubicBezTo>
                          <a:pt x="102632" y="11956"/>
                          <a:pt x="88606" y="16178"/>
                          <a:pt x="83555" y="25783"/>
                        </a:cubicBezTo>
                        <a:cubicBezTo>
                          <a:pt x="76920" y="38398"/>
                          <a:pt x="88317" y="60167"/>
                          <a:pt x="80071" y="62228"/>
                        </a:cubicBezTo>
                        <a:cubicBezTo>
                          <a:pt x="69424" y="64891"/>
                          <a:pt x="72092" y="38085"/>
                          <a:pt x="57748" y="30631"/>
                        </a:cubicBezTo>
                        <a:cubicBezTo>
                          <a:pt x="47214" y="25158"/>
                          <a:pt x="29667" y="28158"/>
                          <a:pt x="7153" y="54111"/>
                        </a:cubicBezTo>
                        <a:cubicBezTo>
                          <a:pt x="7153" y="54111"/>
                          <a:pt x="-3319" y="69512"/>
                          <a:pt x="1078" y="87992"/>
                        </a:cubicBezTo>
                        <a:cubicBezTo>
                          <a:pt x="4073" y="100578"/>
                          <a:pt x="14811" y="114614"/>
                          <a:pt x="37144" y="126115"/>
                        </a:cubicBezTo>
                        <a:cubicBezTo>
                          <a:pt x="37144" y="126115"/>
                          <a:pt x="-4674" y="144321"/>
                          <a:pt x="43328" y="165270"/>
                        </a:cubicBezTo>
                        <a:cubicBezTo>
                          <a:pt x="43328" y="165270"/>
                          <a:pt x="84895" y="183950"/>
                          <a:pt x="85573" y="166298"/>
                        </a:cubicBezTo>
                        <a:cubicBezTo>
                          <a:pt x="86260" y="148439"/>
                          <a:pt x="97244" y="146453"/>
                          <a:pt x="100685" y="147410"/>
                        </a:cubicBezTo>
                        <a:cubicBezTo>
                          <a:pt x="104130" y="148367"/>
                          <a:pt x="105068" y="180216"/>
                          <a:pt x="117857" y="186566"/>
                        </a:cubicBezTo>
                        <a:cubicBezTo>
                          <a:pt x="134860" y="195005"/>
                          <a:pt x="205930" y="199407"/>
                          <a:pt x="198661" y="186082"/>
                        </a:cubicBezTo>
                        <a:cubicBezTo>
                          <a:pt x="191392" y="172757"/>
                          <a:pt x="161818" y="153935"/>
                          <a:pt x="173887" y="142117"/>
                        </a:cubicBezTo>
                        <a:cubicBezTo>
                          <a:pt x="183293" y="132905"/>
                          <a:pt x="218487" y="189039"/>
                          <a:pt x="241100" y="192622"/>
                        </a:cubicBezTo>
                        <a:cubicBezTo>
                          <a:pt x="263713" y="196204"/>
                          <a:pt x="301655" y="203203"/>
                          <a:pt x="306001" y="196853"/>
                        </a:cubicBezTo>
                        <a:cubicBezTo>
                          <a:pt x="310341" y="190508"/>
                          <a:pt x="291922" y="174691"/>
                          <a:pt x="280312" y="167711"/>
                        </a:cubicBezTo>
                        <a:cubicBezTo>
                          <a:pt x="268703" y="160731"/>
                          <a:pt x="253226" y="138260"/>
                          <a:pt x="269954" y="141989"/>
                        </a:cubicBezTo>
                        <a:cubicBezTo>
                          <a:pt x="275995" y="143335"/>
                          <a:pt x="292386" y="149263"/>
                          <a:pt x="307455" y="159773"/>
                        </a:cubicBezTo>
                        <a:cubicBezTo>
                          <a:pt x="334096" y="178358"/>
                          <a:pt x="363637" y="205809"/>
                          <a:pt x="374834" y="208591"/>
                        </a:cubicBezTo>
                        <a:cubicBezTo>
                          <a:pt x="390178" y="212405"/>
                          <a:pt x="406398" y="214472"/>
                          <a:pt x="408535" y="209482"/>
                        </a:cubicBezTo>
                        <a:cubicBezTo>
                          <a:pt x="410673" y="204492"/>
                          <a:pt x="393215" y="192896"/>
                          <a:pt x="393215" y="192896"/>
                        </a:cubicBezTo>
                        <a:cubicBezTo>
                          <a:pt x="393215" y="192896"/>
                          <a:pt x="377786" y="184893"/>
                          <a:pt x="369967" y="176605"/>
                        </a:cubicBezTo>
                        <a:cubicBezTo>
                          <a:pt x="362988" y="169213"/>
                          <a:pt x="362727" y="161214"/>
                          <a:pt x="374403" y="164507"/>
                        </a:cubicBezTo>
                        <a:close/>
                        <a:moveTo>
                          <a:pt x="337745" y="92849"/>
                        </a:moveTo>
                        <a:cubicBezTo>
                          <a:pt x="334698" y="96010"/>
                          <a:pt x="316928" y="102895"/>
                          <a:pt x="314250" y="104758"/>
                        </a:cubicBezTo>
                        <a:cubicBezTo>
                          <a:pt x="310863" y="107108"/>
                          <a:pt x="299698" y="111624"/>
                          <a:pt x="298007" y="104473"/>
                        </a:cubicBezTo>
                        <a:cubicBezTo>
                          <a:pt x="296585" y="98460"/>
                          <a:pt x="325912" y="90992"/>
                          <a:pt x="337077" y="91508"/>
                        </a:cubicBezTo>
                        <a:cubicBezTo>
                          <a:pt x="337821" y="91542"/>
                          <a:pt x="338266" y="92309"/>
                          <a:pt x="337745" y="92849"/>
                        </a:cubicBezTo>
                        <a:close/>
                      </a:path>
                    </a:pathLst>
                  </a:custGeom>
                  <a:grpFill/>
                  <a:ln w="4733" cap="flat">
                    <a:noFill/>
                    <a:prstDash val="solid"/>
                    <a:miter/>
                  </a:ln>
                </p:spPr>
                <p:txBody>
                  <a:bodyPr rtlCol="0" anchor="ctr"/>
                  <a:lstStyle/>
                  <a:p>
                    <a:endParaRPr lang="en-GB"/>
                  </a:p>
                </p:txBody>
              </p:sp>
              <p:grpSp>
                <p:nvGrpSpPr>
                  <p:cNvPr id="83" name="Graphic 8" descr="Jungle with plants and trees">
                    <a:extLst>
                      <a:ext uri="{FF2B5EF4-FFF2-40B4-BE49-F238E27FC236}">
                        <a16:creationId xmlns:a16="http://schemas.microsoft.com/office/drawing/2014/main" id="{B3BCC555-D748-44BE-97D9-813ACA9BAE39}"/>
                      </a:ext>
                    </a:extLst>
                  </p:cNvPr>
                  <p:cNvGrpSpPr/>
                  <p:nvPr/>
                </p:nvGrpSpPr>
                <p:grpSpPr>
                  <a:xfrm>
                    <a:off x="13121874" y="3341569"/>
                    <a:ext cx="1123303" cy="595280"/>
                    <a:chOff x="13121874" y="3341569"/>
                    <a:chExt cx="1123303" cy="595280"/>
                  </a:xfrm>
                  <a:grpFill/>
                </p:grpSpPr>
                <p:sp>
                  <p:nvSpPr>
                    <p:cNvPr id="84" name="Freeform: Shape 83">
                      <a:extLst>
                        <a:ext uri="{FF2B5EF4-FFF2-40B4-BE49-F238E27FC236}">
                          <a16:creationId xmlns:a16="http://schemas.microsoft.com/office/drawing/2014/main" id="{245B1CAD-1D6E-407E-BC6B-B5567EB412A6}"/>
                        </a:ext>
                      </a:extLst>
                    </p:cNvPr>
                    <p:cNvSpPr/>
                    <p:nvPr/>
                  </p:nvSpPr>
                  <p:spPr>
                    <a:xfrm>
                      <a:off x="13121874" y="3341569"/>
                      <a:ext cx="1123303" cy="595280"/>
                    </a:xfrm>
                    <a:custGeom>
                      <a:avLst/>
                      <a:gdLst>
                        <a:gd name="connsiteX0" fmla="*/ 1121907 w 1123303"/>
                        <a:gd name="connsiteY0" fmla="*/ 559437 h 595280"/>
                        <a:gd name="connsiteX1" fmla="*/ 1121897 w 1123303"/>
                        <a:gd name="connsiteY1" fmla="*/ 559428 h 595280"/>
                        <a:gd name="connsiteX2" fmla="*/ 1114462 w 1123303"/>
                        <a:gd name="connsiteY2" fmla="*/ 549988 h 595280"/>
                        <a:gd name="connsiteX3" fmla="*/ 1074051 w 1123303"/>
                        <a:gd name="connsiteY3" fmla="*/ 509307 h 595280"/>
                        <a:gd name="connsiteX4" fmla="*/ 1054964 w 1123303"/>
                        <a:gd name="connsiteY4" fmla="*/ 501142 h 595280"/>
                        <a:gd name="connsiteX5" fmla="*/ 1042790 w 1123303"/>
                        <a:gd name="connsiteY5" fmla="*/ 496404 h 595280"/>
                        <a:gd name="connsiteX6" fmla="*/ 1043217 w 1123303"/>
                        <a:gd name="connsiteY6" fmla="*/ 496314 h 595280"/>
                        <a:gd name="connsiteX7" fmla="*/ 1057845 w 1123303"/>
                        <a:gd name="connsiteY7" fmla="*/ 486026 h 595280"/>
                        <a:gd name="connsiteX8" fmla="*/ 1051813 w 1123303"/>
                        <a:gd name="connsiteY8" fmla="*/ 476762 h 595280"/>
                        <a:gd name="connsiteX9" fmla="*/ 1043444 w 1123303"/>
                        <a:gd name="connsiteY9" fmla="*/ 471938 h 595280"/>
                        <a:gd name="connsiteX10" fmla="*/ 1040881 w 1123303"/>
                        <a:gd name="connsiteY10" fmla="*/ 470569 h 595280"/>
                        <a:gd name="connsiteX11" fmla="*/ 1020765 w 1123303"/>
                        <a:gd name="connsiteY11" fmla="*/ 457784 h 595280"/>
                        <a:gd name="connsiteX12" fmla="*/ 977790 w 1123303"/>
                        <a:gd name="connsiteY12" fmla="*/ 438967 h 595280"/>
                        <a:gd name="connsiteX13" fmla="*/ 977790 w 1123303"/>
                        <a:gd name="connsiteY13" fmla="*/ 438967 h 595280"/>
                        <a:gd name="connsiteX14" fmla="*/ 985917 w 1123303"/>
                        <a:gd name="connsiteY14" fmla="*/ 434124 h 595280"/>
                        <a:gd name="connsiteX15" fmla="*/ 987552 w 1123303"/>
                        <a:gd name="connsiteY15" fmla="*/ 430484 h 595280"/>
                        <a:gd name="connsiteX16" fmla="*/ 984993 w 1123303"/>
                        <a:gd name="connsiteY16" fmla="*/ 425902 h 595280"/>
                        <a:gd name="connsiteX17" fmla="*/ 953154 w 1123303"/>
                        <a:gd name="connsiteY17" fmla="*/ 417463 h 595280"/>
                        <a:gd name="connsiteX18" fmla="*/ 935001 w 1123303"/>
                        <a:gd name="connsiteY18" fmla="*/ 414790 h 595280"/>
                        <a:gd name="connsiteX19" fmla="*/ 916899 w 1123303"/>
                        <a:gd name="connsiteY19" fmla="*/ 407009 h 595280"/>
                        <a:gd name="connsiteX20" fmla="*/ 884335 w 1123303"/>
                        <a:gd name="connsiteY20" fmla="*/ 398262 h 595280"/>
                        <a:gd name="connsiteX21" fmla="*/ 864764 w 1123303"/>
                        <a:gd name="connsiteY21" fmla="*/ 413515 h 595280"/>
                        <a:gd name="connsiteX22" fmla="*/ 848843 w 1123303"/>
                        <a:gd name="connsiteY22" fmla="*/ 426016 h 595280"/>
                        <a:gd name="connsiteX23" fmla="*/ 848373 w 1123303"/>
                        <a:gd name="connsiteY23" fmla="*/ 426011 h 595280"/>
                        <a:gd name="connsiteX24" fmla="*/ 858969 w 1123303"/>
                        <a:gd name="connsiteY24" fmla="*/ 406185 h 595280"/>
                        <a:gd name="connsiteX25" fmla="*/ 859026 w 1123303"/>
                        <a:gd name="connsiteY25" fmla="*/ 406104 h 595280"/>
                        <a:gd name="connsiteX26" fmla="*/ 869479 w 1123303"/>
                        <a:gd name="connsiteY26" fmla="*/ 395528 h 595280"/>
                        <a:gd name="connsiteX27" fmla="*/ 883761 w 1123303"/>
                        <a:gd name="connsiteY27" fmla="*/ 375891 h 595280"/>
                        <a:gd name="connsiteX28" fmla="*/ 868508 w 1123303"/>
                        <a:gd name="connsiteY28" fmla="*/ 362366 h 595280"/>
                        <a:gd name="connsiteX29" fmla="*/ 856746 w 1123303"/>
                        <a:gd name="connsiteY29" fmla="*/ 362968 h 595280"/>
                        <a:gd name="connsiteX30" fmla="*/ 844682 w 1123303"/>
                        <a:gd name="connsiteY30" fmla="*/ 363447 h 595280"/>
                        <a:gd name="connsiteX31" fmla="*/ 835754 w 1123303"/>
                        <a:gd name="connsiteY31" fmla="*/ 360585 h 595280"/>
                        <a:gd name="connsiteX32" fmla="*/ 832105 w 1123303"/>
                        <a:gd name="connsiteY32" fmla="*/ 359116 h 595280"/>
                        <a:gd name="connsiteX33" fmla="*/ 832016 w 1123303"/>
                        <a:gd name="connsiteY33" fmla="*/ 359087 h 595280"/>
                        <a:gd name="connsiteX34" fmla="*/ 795386 w 1123303"/>
                        <a:gd name="connsiteY34" fmla="*/ 360523 h 595280"/>
                        <a:gd name="connsiteX35" fmla="*/ 791747 w 1123303"/>
                        <a:gd name="connsiteY35" fmla="*/ 363907 h 595280"/>
                        <a:gd name="connsiteX36" fmla="*/ 794083 w 1123303"/>
                        <a:gd name="connsiteY36" fmla="*/ 350188 h 595280"/>
                        <a:gd name="connsiteX37" fmla="*/ 788738 w 1123303"/>
                        <a:gd name="connsiteY37" fmla="*/ 344871 h 595280"/>
                        <a:gd name="connsiteX38" fmla="*/ 713578 w 1123303"/>
                        <a:gd name="connsiteY38" fmla="*/ 367309 h 595280"/>
                        <a:gd name="connsiteX39" fmla="*/ 705086 w 1123303"/>
                        <a:gd name="connsiteY39" fmla="*/ 393623 h 595280"/>
                        <a:gd name="connsiteX40" fmla="*/ 705759 w 1123303"/>
                        <a:gd name="connsiteY40" fmla="*/ 402408 h 595280"/>
                        <a:gd name="connsiteX41" fmla="*/ 701096 w 1123303"/>
                        <a:gd name="connsiteY41" fmla="*/ 393253 h 595280"/>
                        <a:gd name="connsiteX42" fmla="*/ 693263 w 1123303"/>
                        <a:gd name="connsiteY42" fmla="*/ 379781 h 595280"/>
                        <a:gd name="connsiteX43" fmla="*/ 661979 w 1123303"/>
                        <a:gd name="connsiteY43" fmla="*/ 376544 h 595280"/>
                        <a:gd name="connsiteX44" fmla="*/ 623316 w 1123303"/>
                        <a:gd name="connsiteY44" fmla="*/ 428286 h 595280"/>
                        <a:gd name="connsiteX45" fmla="*/ 654989 w 1123303"/>
                        <a:gd name="connsiteY45" fmla="*/ 475170 h 595280"/>
                        <a:gd name="connsiteX46" fmla="*/ 643313 w 1123303"/>
                        <a:gd name="connsiteY46" fmla="*/ 489689 h 595280"/>
                        <a:gd name="connsiteX47" fmla="*/ 656207 w 1123303"/>
                        <a:gd name="connsiteY47" fmla="*/ 512212 h 595280"/>
                        <a:gd name="connsiteX48" fmla="*/ 619772 w 1123303"/>
                        <a:gd name="connsiteY48" fmla="*/ 519543 h 595280"/>
                        <a:gd name="connsiteX49" fmla="*/ 556771 w 1123303"/>
                        <a:gd name="connsiteY49" fmla="*/ 549680 h 595280"/>
                        <a:gd name="connsiteX50" fmla="*/ 548697 w 1123303"/>
                        <a:gd name="connsiteY50" fmla="*/ 538980 h 595280"/>
                        <a:gd name="connsiteX51" fmla="*/ 547157 w 1123303"/>
                        <a:gd name="connsiteY51" fmla="*/ 537360 h 595280"/>
                        <a:gd name="connsiteX52" fmla="*/ 541807 w 1123303"/>
                        <a:gd name="connsiteY52" fmla="*/ 529555 h 595280"/>
                        <a:gd name="connsiteX53" fmla="*/ 537234 w 1123303"/>
                        <a:gd name="connsiteY53" fmla="*/ 522722 h 595280"/>
                        <a:gd name="connsiteX54" fmla="*/ 554999 w 1123303"/>
                        <a:gd name="connsiteY54" fmla="*/ 502389 h 595280"/>
                        <a:gd name="connsiteX55" fmla="*/ 609394 w 1123303"/>
                        <a:gd name="connsiteY55" fmla="*/ 430465 h 595280"/>
                        <a:gd name="connsiteX56" fmla="*/ 613275 w 1123303"/>
                        <a:gd name="connsiteY56" fmla="*/ 349345 h 595280"/>
                        <a:gd name="connsiteX57" fmla="*/ 550981 w 1123303"/>
                        <a:gd name="connsiteY57" fmla="*/ 320553 h 595280"/>
                        <a:gd name="connsiteX58" fmla="*/ 529629 w 1123303"/>
                        <a:gd name="connsiteY58" fmla="*/ 326609 h 595280"/>
                        <a:gd name="connsiteX59" fmla="*/ 519621 w 1123303"/>
                        <a:gd name="connsiteY59" fmla="*/ 329992 h 595280"/>
                        <a:gd name="connsiteX60" fmla="*/ 506897 w 1123303"/>
                        <a:gd name="connsiteY60" fmla="*/ 276019 h 595280"/>
                        <a:gd name="connsiteX61" fmla="*/ 496605 w 1123303"/>
                        <a:gd name="connsiteY61" fmla="*/ 227855 h 595280"/>
                        <a:gd name="connsiteX62" fmla="*/ 495998 w 1123303"/>
                        <a:gd name="connsiteY62" fmla="*/ 226344 h 595280"/>
                        <a:gd name="connsiteX63" fmla="*/ 491952 w 1123303"/>
                        <a:gd name="connsiteY63" fmla="*/ 218734 h 595280"/>
                        <a:gd name="connsiteX64" fmla="*/ 492719 w 1123303"/>
                        <a:gd name="connsiteY64" fmla="*/ 217672 h 595280"/>
                        <a:gd name="connsiteX65" fmla="*/ 537755 w 1123303"/>
                        <a:gd name="connsiteY65" fmla="*/ 238730 h 595280"/>
                        <a:gd name="connsiteX66" fmla="*/ 584028 w 1123303"/>
                        <a:gd name="connsiteY66" fmla="*/ 222723 h 595280"/>
                        <a:gd name="connsiteX67" fmla="*/ 606049 w 1123303"/>
                        <a:gd name="connsiteY67" fmla="*/ 105252 h 595280"/>
                        <a:gd name="connsiteX68" fmla="*/ 606020 w 1123303"/>
                        <a:gd name="connsiteY68" fmla="*/ 105115 h 595280"/>
                        <a:gd name="connsiteX69" fmla="*/ 560449 w 1123303"/>
                        <a:gd name="connsiteY69" fmla="*/ 87108 h 595280"/>
                        <a:gd name="connsiteX70" fmla="*/ 544484 w 1123303"/>
                        <a:gd name="connsiteY70" fmla="*/ 87790 h 595280"/>
                        <a:gd name="connsiteX71" fmla="*/ 541646 w 1123303"/>
                        <a:gd name="connsiteY71" fmla="*/ 87189 h 595280"/>
                        <a:gd name="connsiteX72" fmla="*/ 541167 w 1123303"/>
                        <a:gd name="connsiteY72" fmla="*/ 86563 h 595280"/>
                        <a:gd name="connsiteX73" fmla="*/ 558994 w 1123303"/>
                        <a:gd name="connsiteY73" fmla="*/ 63533 h 595280"/>
                        <a:gd name="connsiteX74" fmla="*/ 564420 w 1123303"/>
                        <a:gd name="connsiteY74" fmla="*/ 58392 h 595280"/>
                        <a:gd name="connsiteX75" fmla="*/ 579441 w 1123303"/>
                        <a:gd name="connsiteY75" fmla="*/ 30443 h 595280"/>
                        <a:gd name="connsiteX76" fmla="*/ 526894 w 1123303"/>
                        <a:gd name="connsiteY76" fmla="*/ 5935 h 595280"/>
                        <a:gd name="connsiteX77" fmla="*/ 515251 w 1123303"/>
                        <a:gd name="connsiteY77" fmla="*/ 3414 h 595280"/>
                        <a:gd name="connsiteX78" fmla="*/ 457791 w 1123303"/>
                        <a:gd name="connsiteY78" fmla="*/ 7726 h 595280"/>
                        <a:gd name="connsiteX79" fmla="*/ 452265 w 1123303"/>
                        <a:gd name="connsiteY79" fmla="*/ 26596 h 595280"/>
                        <a:gd name="connsiteX80" fmla="*/ 458843 w 1123303"/>
                        <a:gd name="connsiteY80" fmla="*/ 45659 h 595280"/>
                        <a:gd name="connsiteX81" fmla="*/ 464444 w 1123303"/>
                        <a:gd name="connsiteY81" fmla="*/ 60586 h 595280"/>
                        <a:gd name="connsiteX82" fmla="*/ 432676 w 1123303"/>
                        <a:gd name="connsiteY82" fmla="*/ 36604 h 595280"/>
                        <a:gd name="connsiteX83" fmla="*/ 428501 w 1123303"/>
                        <a:gd name="connsiteY83" fmla="*/ 31799 h 595280"/>
                        <a:gd name="connsiteX84" fmla="*/ 422853 w 1123303"/>
                        <a:gd name="connsiteY84" fmla="*/ 25477 h 595280"/>
                        <a:gd name="connsiteX85" fmla="*/ 400714 w 1123303"/>
                        <a:gd name="connsiteY85" fmla="*/ 17057 h 595280"/>
                        <a:gd name="connsiteX86" fmla="*/ 382143 w 1123303"/>
                        <a:gd name="connsiteY86" fmla="*/ 39253 h 595280"/>
                        <a:gd name="connsiteX87" fmla="*/ 416062 w 1123303"/>
                        <a:gd name="connsiteY87" fmla="*/ 80251 h 595280"/>
                        <a:gd name="connsiteX88" fmla="*/ 436462 w 1123303"/>
                        <a:gd name="connsiteY88" fmla="*/ 92657 h 595280"/>
                        <a:gd name="connsiteX89" fmla="*/ 437561 w 1123303"/>
                        <a:gd name="connsiteY89" fmla="*/ 93510 h 595280"/>
                        <a:gd name="connsiteX90" fmla="*/ 447238 w 1123303"/>
                        <a:gd name="connsiteY90" fmla="*/ 104333 h 595280"/>
                        <a:gd name="connsiteX91" fmla="*/ 434311 w 1123303"/>
                        <a:gd name="connsiteY91" fmla="*/ 99978 h 595280"/>
                        <a:gd name="connsiteX92" fmla="*/ 377276 w 1123303"/>
                        <a:gd name="connsiteY92" fmla="*/ 73859 h 595280"/>
                        <a:gd name="connsiteX93" fmla="*/ 354702 w 1123303"/>
                        <a:gd name="connsiteY93" fmla="*/ 67514 h 595280"/>
                        <a:gd name="connsiteX94" fmla="*/ 342097 w 1123303"/>
                        <a:gd name="connsiteY94" fmla="*/ 77944 h 595280"/>
                        <a:gd name="connsiteX95" fmla="*/ 337855 w 1123303"/>
                        <a:gd name="connsiteY95" fmla="*/ 92439 h 595280"/>
                        <a:gd name="connsiteX96" fmla="*/ 338472 w 1123303"/>
                        <a:gd name="connsiteY96" fmla="*/ 99661 h 595280"/>
                        <a:gd name="connsiteX97" fmla="*/ 339050 w 1123303"/>
                        <a:gd name="connsiteY97" fmla="*/ 106750 h 595280"/>
                        <a:gd name="connsiteX98" fmla="*/ 338846 w 1123303"/>
                        <a:gd name="connsiteY98" fmla="*/ 107631 h 595280"/>
                        <a:gd name="connsiteX99" fmla="*/ 331591 w 1123303"/>
                        <a:gd name="connsiteY99" fmla="*/ 118563 h 595280"/>
                        <a:gd name="connsiteX100" fmla="*/ 321711 w 1123303"/>
                        <a:gd name="connsiteY100" fmla="*/ 146716 h 595280"/>
                        <a:gd name="connsiteX101" fmla="*/ 321744 w 1123303"/>
                        <a:gd name="connsiteY101" fmla="*/ 146815 h 595280"/>
                        <a:gd name="connsiteX102" fmla="*/ 358886 w 1123303"/>
                        <a:gd name="connsiteY102" fmla="*/ 196594 h 595280"/>
                        <a:gd name="connsiteX103" fmla="*/ 365700 w 1123303"/>
                        <a:gd name="connsiteY103" fmla="*/ 203541 h 595280"/>
                        <a:gd name="connsiteX104" fmla="*/ 365534 w 1123303"/>
                        <a:gd name="connsiteY104" fmla="*/ 205816 h 595280"/>
                        <a:gd name="connsiteX105" fmla="*/ 368273 w 1123303"/>
                        <a:gd name="connsiteY105" fmla="*/ 213649 h 595280"/>
                        <a:gd name="connsiteX106" fmla="*/ 371524 w 1123303"/>
                        <a:gd name="connsiteY106" fmla="*/ 226657 h 595280"/>
                        <a:gd name="connsiteX107" fmla="*/ 357421 w 1123303"/>
                        <a:gd name="connsiteY107" fmla="*/ 207261 h 595280"/>
                        <a:gd name="connsiteX108" fmla="*/ 352399 w 1123303"/>
                        <a:gd name="connsiteY108" fmla="*/ 198244 h 595280"/>
                        <a:gd name="connsiteX109" fmla="*/ 305846 w 1123303"/>
                        <a:gd name="connsiteY109" fmla="*/ 175200 h 595280"/>
                        <a:gd name="connsiteX110" fmla="*/ 265392 w 1123303"/>
                        <a:gd name="connsiteY110" fmla="*/ 176332 h 595280"/>
                        <a:gd name="connsiteX111" fmla="*/ 218536 w 1123303"/>
                        <a:gd name="connsiteY111" fmla="*/ 182289 h 595280"/>
                        <a:gd name="connsiteX112" fmla="*/ 184774 w 1123303"/>
                        <a:gd name="connsiteY112" fmla="*/ 187553 h 595280"/>
                        <a:gd name="connsiteX113" fmla="*/ 118802 w 1123303"/>
                        <a:gd name="connsiteY113" fmla="*/ 219629 h 595280"/>
                        <a:gd name="connsiteX114" fmla="*/ 52964 w 1123303"/>
                        <a:gd name="connsiteY114" fmla="*/ 265039 h 595280"/>
                        <a:gd name="connsiteX115" fmla="*/ 53428 w 1123303"/>
                        <a:gd name="connsiteY115" fmla="*/ 267106 h 595280"/>
                        <a:gd name="connsiteX116" fmla="*/ 55475 w 1123303"/>
                        <a:gd name="connsiteY116" fmla="*/ 266907 h 595280"/>
                        <a:gd name="connsiteX117" fmla="*/ 178329 w 1123303"/>
                        <a:gd name="connsiteY117" fmla="*/ 229590 h 595280"/>
                        <a:gd name="connsiteX118" fmla="*/ 222323 w 1123303"/>
                        <a:gd name="connsiteY118" fmla="*/ 250497 h 595280"/>
                        <a:gd name="connsiteX119" fmla="*/ 287659 w 1123303"/>
                        <a:gd name="connsiteY119" fmla="*/ 274507 h 595280"/>
                        <a:gd name="connsiteX120" fmla="*/ 301558 w 1123303"/>
                        <a:gd name="connsiteY120" fmla="*/ 269897 h 595280"/>
                        <a:gd name="connsiteX121" fmla="*/ 302652 w 1123303"/>
                        <a:gd name="connsiteY121" fmla="*/ 265603 h 595280"/>
                        <a:gd name="connsiteX122" fmla="*/ 303387 w 1123303"/>
                        <a:gd name="connsiteY122" fmla="*/ 264580 h 595280"/>
                        <a:gd name="connsiteX123" fmla="*/ 303505 w 1123303"/>
                        <a:gd name="connsiteY123" fmla="*/ 264395 h 595280"/>
                        <a:gd name="connsiteX124" fmla="*/ 304837 w 1123303"/>
                        <a:gd name="connsiteY124" fmla="*/ 257192 h 595280"/>
                        <a:gd name="connsiteX125" fmla="*/ 243182 w 1123303"/>
                        <a:gd name="connsiteY125" fmla="*/ 233542 h 595280"/>
                        <a:gd name="connsiteX126" fmla="*/ 237875 w 1123303"/>
                        <a:gd name="connsiteY126" fmla="*/ 233442 h 595280"/>
                        <a:gd name="connsiteX127" fmla="*/ 234520 w 1123303"/>
                        <a:gd name="connsiteY127" fmla="*/ 233490 h 595280"/>
                        <a:gd name="connsiteX128" fmla="*/ 218015 w 1123303"/>
                        <a:gd name="connsiteY128" fmla="*/ 234272 h 595280"/>
                        <a:gd name="connsiteX129" fmla="*/ 216987 w 1123303"/>
                        <a:gd name="connsiteY129" fmla="*/ 234674 h 595280"/>
                        <a:gd name="connsiteX130" fmla="*/ 127493 w 1123303"/>
                        <a:gd name="connsiteY130" fmla="*/ 217876 h 595280"/>
                        <a:gd name="connsiteX131" fmla="*/ 186281 w 1123303"/>
                        <a:gd name="connsiteY131" fmla="*/ 196481 h 595280"/>
                        <a:gd name="connsiteX132" fmla="*/ 214547 w 1123303"/>
                        <a:gd name="connsiteY132" fmla="*/ 193410 h 595280"/>
                        <a:gd name="connsiteX133" fmla="*/ 228218 w 1123303"/>
                        <a:gd name="connsiteY133" fmla="*/ 189401 h 595280"/>
                        <a:gd name="connsiteX134" fmla="*/ 256905 w 1123303"/>
                        <a:gd name="connsiteY134" fmla="*/ 185080 h 595280"/>
                        <a:gd name="connsiteX135" fmla="*/ 306922 w 1123303"/>
                        <a:gd name="connsiteY135" fmla="*/ 224647 h 595280"/>
                        <a:gd name="connsiteX136" fmla="*/ 308590 w 1123303"/>
                        <a:gd name="connsiteY136" fmla="*/ 227315 h 595280"/>
                        <a:gd name="connsiteX137" fmla="*/ 315992 w 1123303"/>
                        <a:gd name="connsiteY137" fmla="*/ 236617 h 595280"/>
                        <a:gd name="connsiteX138" fmla="*/ 321417 w 1123303"/>
                        <a:gd name="connsiteY138" fmla="*/ 237162 h 595280"/>
                        <a:gd name="connsiteX139" fmla="*/ 323559 w 1123303"/>
                        <a:gd name="connsiteY139" fmla="*/ 232205 h 595280"/>
                        <a:gd name="connsiteX140" fmla="*/ 323540 w 1123303"/>
                        <a:gd name="connsiteY140" fmla="*/ 232111 h 595280"/>
                        <a:gd name="connsiteX141" fmla="*/ 290370 w 1123303"/>
                        <a:gd name="connsiteY141" fmla="*/ 188861 h 595280"/>
                        <a:gd name="connsiteX142" fmla="*/ 301723 w 1123303"/>
                        <a:gd name="connsiteY142" fmla="*/ 187203 h 595280"/>
                        <a:gd name="connsiteX143" fmla="*/ 329985 w 1123303"/>
                        <a:gd name="connsiteY143" fmla="*/ 189738 h 595280"/>
                        <a:gd name="connsiteX144" fmla="*/ 346233 w 1123303"/>
                        <a:gd name="connsiteY144" fmla="*/ 212332 h 595280"/>
                        <a:gd name="connsiteX145" fmla="*/ 352830 w 1123303"/>
                        <a:gd name="connsiteY145" fmla="*/ 224268 h 595280"/>
                        <a:gd name="connsiteX146" fmla="*/ 374689 w 1123303"/>
                        <a:gd name="connsiteY146" fmla="*/ 241531 h 595280"/>
                        <a:gd name="connsiteX147" fmla="*/ 380797 w 1123303"/>
                        <a:gd name="connsiteY147" fmla="*/ 238588 h 595280"/>
                        <a:gd name="connsiteX148" fmla="*/ 380859 w 1123303"/>
                        <a:gd name="connsiteY148" fmla="*/ 238484 h 595280"/>
                        <a:gd name="connsiteX149" fmla="*/ 376300 w 1123303"/>
                        <a:gd name="connsiteY149" fmla="*/ 206252 h 595280"/>
                        <a:gd name="connsiteX150" fmla="*/ 385214 w 1123303"/>
                        <a:gd name="connsiteY150" fmla="*/ 205224 h 595280"/>
                        <a:gd name="connsiteX151" fmla="*/ 385820 w 1123303"/>
                        <a:gd name="connsiteY151" fmla="*/ 205285 h 595280"/>
                        <a:gd name="connsiteX152" fmla="*/ 395098 w 1123303"/>
                        <a:gd name="connsiteY152" fmla="*/ 206735 h 595280"/>
                        <a:gd name="connsiteX153" fmla="*/ 447977 w 1123303"/>
                        <a:gd name="connsiteY153" fmla="*/ 252056 h 595280"/>
                        <a:gd name="connsiteX154" fmla="*/ 435775 w 1123303"/>
                        <a:gd name="connsiteY154" fmla="*/ 253733 h 595280"/>
                        <a:gd name="connsiteX155" fmla="*/ 432031 w 1123303"/>
                        <a:gd name="connsiteY155" fmla="*/ 257647 h 595280"/>
                        <a:gd name="connsiteX156" fmla="*/ 433728 w 1123303"/>
                        <a:gd name="connsiteY156" fmla="*/ 263381 h 595280"/>
                        <a:gd name="connsiteX157" fmla="*/ 438770 w 1123303"/>
                        <a:gd name="connsiteY157" fmla="*/ 264442 h 595280"/>
                        <a:gd name="connsiteX158" fmla="*/ 475480 w 1123303"/>
                        <a:gd name="connsiteY158" fmla="*/ 275284 h 595280"/>
                        <a:gd name="connsiteX159" fmla="*/ 469140 w 1123303"/>
                        <a:gd name="connsiteY159" fmla="*/ 306109 h 595280"/>
                        <a:gd name="connsiteX160" fmla="*/ 437078 w 1123303"/>
                        <a:gd name="connsiteY160" fmla="*/ 289519 h 595280"/>
                        <a:gd name="connsiteX161" fmla="*/ 428785 w 1123303"/>
                        <a:gd name="connsiteY161" fmla="*/ 281331 h 595280"/>
                        <a:gd name="connsiteX162" fmla="*/ 405452 w 1123303"/>
                        <a:gd name="connsiteY162" fmla="*/ 276218 h 595280"/>
                        <a:gd name="connsiteX163" fmla="*/ 405737 w 1123303"/>
                        <a:gd name="connsiteY163" fmla="*/ 292386 h 595280"/>
                        <a:gd name="connsiteX164" fmla="*/ 406580 w 1123303"/>
                        <a:gd name="connsiteY164" fmla="*/ 294713 h 595280"/>
                        <a:gd name="connsiteX165" fmla="*/ 410940 w 1123303"/>
                        <a:gd name="connsiteY165" fmla="*/ 309497 h 595280"/>
                        <a:gd name="connsiteX166" fmla="*/ 410959 w 1123303"/>
                        <a:gd name="connsiteY166" fmla="*/ 309606 h 595280"/>
                        <a:gd name="connsiteX167" fmla="*/ 411110 w 1123303"/>
                        <a:gd name="connsiteY167" fmla="*/ 310782 h 595280"/>
                        <a:gd name="connsiteX168" fmla="*/ 410935 w 1123303"/>
                        <a:gd name="connsiteY168" fmla="*/ 311990 h 595280"/>
                        <a:gd name="connsiteX169" fmla="*/ 374826 w 1123303"/>
                        <a:gd name="connsiteY169" fmla="*/ 346094 h 595280"/>
                        <a:gd name="connsiteX170" fmla="*/ 366401 w 1123303"/>
                        <a:gd name="connsiteY170" fmla="*/ 348345 h 595280"/>
                        <a:gd name="connsiteX171" fmla="*/ 359563 w 1123303"/>
                        <a:gd name="connsiteY171" fmla="*/ 332726 h 595280"/>
                        <a:gd name="connsiteX172" fmla="*/ 329572 w 1123303"/>
                        <a:gd name="connsiteY172" fmla="*/ 299646 h 595280"/>
                        <a:gd name="connsiteX173" fmla="*/ 323768 w 1123303"/>
                        <a:gd name="connsiteY173" fmla="*/ 305408 h 595280"/>
                        <a:gd name="connsiteX174" fmla="*/ 322701 w 1123303"/>
                        <a:gd name="connsiteY174" fmla="*/ 321837 h 595280"/>
                        <a:gd name="connsiteX175" fmla="*/ 316845 w 1123303"/>
                        <a:gd name="connsiteY175" fmla="*/ 362954 h 595280"/>
                        <a:gd name="connsiteX176" fmla="*/ 275988 w 1123303"/>
                        <a:gd name="connsiteY176" fmla="*/ 403673 h 595280"/>
                        <a:gd name="connsiteX177" fmla="*/ 275599 w 1123303"/>
                        <a:gd name="connsiteY177" fmla="*/ 403853 h 595280"/>
                        <a:gd name="connsiteX178" fmla="*/ 261862 w 1123303"/>
                        <a:gd name="connsiteY178" fmla="*/ 407829 h 595280"/>
                        <a:gd name="connsiteX179" fmla="*/ 259460 w 1123303"/>
                        <a:gd name="connsiteY179" fmla="*/ 406360 h 595280"/>
                        <a:gd name="connsiteX180" fmla="*/ 263473 w 1123303"/>
                        <a:gd name="connsiteY180" fmla="*/ 369906 h 595280"/>
                        <a:gd name="connsiteX181" fmla="*/ 266624 w 1123303"/>
                        <a:gd name="connsiteY181" fmla="*/ 326410 h 595280"/>
                        <a:gd name="connsiteX182" fmla="*/ 260488 w 1123303"/>
                        <a:gd name="connsiteY182" fmla="*/ 325429 h 595280"/>
                        <a:gd name="connsiteX183" fmla="*/ 260308 w 1123303"/>
                        <a:gd name="connsiteY183" fmla="*/ 325500 h 595280"/>
                        <a:gd name="connsiteX184" fmla="*/ 229236 w 1123303"/>
                        <a:gd name="connsiteY184" fmla="*/ 365276 h 595280"/>
                        <a:gd name="connsiteX185" fmla="*/ 218769 w 1123303"/>
                        <a:gd name="connsiteY185" fmla="*/ 384970 h 595280"/>
                        <a:gd name="connsiteX186" fmla="*/ 141780 w 1123303"/>
                        <a:gd name="connsiteY186" fmla="*/ 429162 h 595280"/>
                        <a:gd name="connsiteX187" fmla="*/ 152968 w 1123303"/>
                        <a:gd name="connsiteY187" fmla="*/ 417974 h 595280"/>
                        <a:gd name="connsiteX188" fmla="*/ 170491 w 1123303"/>
                        <a:gd name="connsiteY188" fmla="*/ 377355 h 595280"/>
                        <a:gd name="connsiteX189" fmla="*/ 163677 w 1123303"/>
                        <a:gd name="connsiteY189" fmla="*/ 373422 h 595280"/>
                        <a:gd name="connsiteX190" fmla="*/ 163568 w 1123303"/>
                        <a:gd name="connsiteY190" fmla="*/ 373450 h 595280"/>
                        <a:gd name="connsiteX191" fmla="*/ 121219 w 1123303"/>
                        <a:gd name="connsiteY191" fmla="*/ 404275 h 595280"/>
                        <a:gd name="connsiteX192" fmla="*/ 21722 w 1123303"/>
                        <a:gd name="connsiteY192" fmla="*/ 456106 h 595280"/>
                        <a:gd name="connsiteX193" fmla="*/ 25190 w 1123303"/>
                        <a:gd name="connsiteY193" fmla="*/ 426044 h 595280"/>
                        <a:gd name="connsiteX194" fmla="*/ 31384 w 1123303"/>
                        <a:gd name="connsiteY194" fmla="*/ 386074 h 595280"/>
                        <a:gd name="connsiteX195" fmla="*/ 146846 w 1123303"/>
                        <a:gd name="connsiteY195" fmla="*/ 354737 h 595280"/>
                        <a:gd name="connsiteX196" fmla="*/ 146940 w 1123303"/>
                        <a:gd name="connsiteY196" fmla="*/ 354756 h 595280"/>
                        <a:gd name="connsiteX197" fmla="*/ 151622 w 1123303"/>
                        <a:gd name="connsiteY197" fmla="*/ 353027 h 595280"/>
                        <a:gd name="connsiteX198" fmla="*/ 152120 w 1123303"/>
                        <a:gd name="connsiteY198" fmla="*/ 348506 h 595280"/>
                        <a:gd name="connsiteX199" fmla="*/ 148120 w 1123303"/>
                        <a:gd name="connsiteY199" fmla="*/ 345511 h 595280"/>
                        <a:gd name="connsiteX200" fmla="*/ 125347 w 1123303"/>
                        <a:gd name="connsiteY200" fmla="*/ 320690 h 595280"/>
                        <a:gd name="connsiteX201" fmla="*/ 55281 w 1123303"/>
                        <a:gd name="connsiteY201" fmla="*/ 319866 h 595280"/>
                        <a:gd name="connsiteX202" fmla="*/ 42908 w 1123303"/>
                        <a:gd name="connsiteY202" fmla="*/ 326002 h 595280"/>
                        <a:gd name="connsiteX203" fmla="*/ 16088 w 1123303"/>
                        <a:gd name="connsiteY203" fmla="*/ 337133 h 595280"/>
                        <a:gd name="connsiteX204" fmla="*/ 12396 w 1123303"/>
                        <a:gd name="connsiteY204" fmla="*/ 334991 h 595280"/>
                        <a:gd name="connsiteX205" fmla="*/ 11775 w 1123303"/>
                        <a:gd name="connsiteY205" fmla="*/ 329077 h 595280"/>
                        <a:gd name="connsiteX206" fmla="*/ 44529 w 1123303"/>
                        <a:gd name="connsiteY206" fmla="*/ 285037 h 595280"/>
                        <a:gd name="connsiteX207" fmla="*/ 170629 w 1123303"/>
                        <a:gd name="connsiteY207" fmla="*/ 288207 h 595280"/>
                        <a:gd name="connsiteX208" fmla="*/ 217579 w 1123303"/>
                        <a:gd name="connsiteY208" fmla="*/ 297205 h 595280"/>
                        <a:gd name="connsiteX209" fmla="*/ 224678 w 1123303"/>
                        <a:gd name="connsiteY209" fmla="*/ 293016 h 595280"/>
                        <a:gd name="connsiteX210" fmla="*/ 220607 w 1123303"/>
                        <a:gd name="connsiteY210" fmla="*/ 285946 h 595280"/>
                        <a:gd name="connsiteX211" fmla="*/ 201937 w 1123303"/>
                        <a:gd name="connsiteY211" fmla="*/ 282459 h 595280"/>
                        <a:gd name="connsiteX212" fmla="*/ 200155 w 1123303"/>
                        <a:gd name="connsiteY212" fmla="*/ 282179 h 595280"/>
                        <a:gd name="connsiteX213" fmla="*/ 168563 w 1123303"/>
                        <a:gd name="connsiteY213" fmla="*/ 276033 h 595280"/>
                        <a:gd name="connsiteX214" fmla="*/ 30517 w 1123303"/>
                        <a:gd name="connsiteY214" fmla="*/ 280009 h 595280"/>
                        <a:gd name="connsiteX215" fmla="*/ 38 w 1123303"/>
                        <a:gd name="connsiteY215" fmla="*/ 332764 h 595280"/>
                        <a:gd name="connsiteX216" fmla="*/ 8719 w 1123303"/>
                        <a:gd name="connsiteY216" fmla="*/ 347174 h 595280"/>
                        <a:gd name="connsiteX217" fmla="*/ 51063 w 1123303"/>
                        <a:gd name="connsiteY217" fmla="*/ 335067 h 595280"/>
                        <a:gd name="connsiteX218" fmla="*/ 66014 w 1123303"/>
                        <a:gd name="connsiteY218" fmla="*/ 327784 h 595280"/>
                        <a:gd name="connsiteX219" fmla="*/ 66265 w 1123303"/>
                        <a:gd name="connsiteY219" fmla="*/ 327713 h 595280"/>
                        <a:gd name="connsiteX220" fmla="*/ 66336 w 1123303"/>
                        <a:gd name="connsiteY220" fmla="*/ 327680 h 595280"/>
                        <a:gd name="connsiteX221" fmla="*/ 66440 w 1123303"/>
                        <a:gd name="connsiteY221" fmla="*/ 327632 h 595280"/>
                        <a:gd name="connsiteX222" fmla="*/ 66440 w 1123303"/>
                        <a:gd name="connsiteY222" fmla="*/ 327627 h 595280"/>
                        <a:gd name="connsiteX223" fmla="*/ 66483 w 1123303"/>
                        <a:gd name="connsiteY223" fmla="*/ 327609 h 595280"/>
                        <a:gd name="connsiteX224" fmla="*/ 66909 w 1123303"/>
                        <a:gd name="connsiteY224" fmla="*/ 327457 h 595280"/>
                        <a:gd name="connsiteX225" fmla="*/ 136667 w 1123303"/>
                        <a:gd name="connsiteY225" fmla="*/ 342516 h 595280"/>
                        <a:gd name="connsiteX226" fmla="*/ 23982 w 1123303"/>
                        <a:gd name="connsiteY226" fmla="*/ 375260 h 595280"/>
                        <a:gd name="connsiteX227" fmla="*/ 14363 w 1123303"/>
                        <a:gd name="connsiteY227" fmla="*/ 423884 h 595280"/>
                        <a:gd name="connsiteX228" fmla="*/ 9022 w 1123303"/>
                        <a:gd name="connsiteY228" fmla="*/ 460911 h 595280"/>
                        <a:gd name="connsiteX229" fmla="*/ 9998 w 1123303"/>
                        <a:gd name="connsiteY229" fmla="*/ 465806 h 595280"/>
                        <a:gd name="connsiteX230" fmla="*/ 14458 w 1123303"/>
                        <a:gd name="connsiteY230" fmla="*/ 467972 h 595280"/>
                        <a:gd name="connsiteX231" fmla="*/ 110263 w 1123303"/>
                        <a:gd name="connsiteY231" fmla="*/ 431840 h 595280"/>
                        <a:gd name="connsiteX232" fmla="*/ 127924 w 1123303"/>
                        <a:gd name="connsiteY232" fmla="*/ 413767 h 595280"/>
                        <a:gd name="connsiteX233" fmla="*/ 160583 w 1123303"/>
                        <a:gd name="connsiteY233" fmla="*/ 386093 h 595280"/>
                        <a:gd name="connsiteX234" fmla="*/ 144230 w 1123303"/>
                        <a:gd name="connsiteY234" fmla="*/ 411208 h 595280"/>
                        <a:gd name="connsiteX235" fmla="*/ 128114 w 1123303"/>
                        <a:gd name="connsiteY235" fmla="*/ 430248 h 595280"/>
                        <a:gd name="connsiteX236" fmla="*/ 127882 w 1123303"/>
                        <a:gd name="connsiteY236" fmla="*/ 435024 h 595280"/>
                        <a:gd name="connsiteX237" fmla="*/ 131426 w 1123303"/>
                        <a:gd name="connsiteY237" fmla="*/ 438251 h 595280"/>
                        <a:gd name="connsiteX238" fmla="*/ 198241 w 1123303"/>
                        <a:gd name="connsiteY238" fmla="*/ 418699 h 595280"/>
                        <a:gd name="connsiteX239" fmla="*/ 238003 w 1123303"/>
                        <a:gd name="connsiteY239" fmla="*/ 372029 h 595280"/>
                        <a:gd name="connsiteX240" fmla="*/ 257853 w 1123303"/>
                        <a:gd name="connsiteY240" fmla="*/ 340820 h 595280"/>
                        <a:gd name="connsiteX241" fmla="*/ 253138 w 1123303"/>
                        <a:gd name="connsiteY241" fmla="*/ 363660 h 595280"/>
                        <a:gd name="connsiteX242" fmla="*/ 252342 w 1123303"/>
                        <a:gd name="connsiteY242" fmla="*/ 415946 h 595280"/>
                        <a:gd name="connsiteX243" fmla="*/ 250480 w 1123303"/>
                        <a:gd name="connsiteY243" fmla="*/ 425182 h 595280"/>
                        <a:gd name="connsiteX244" fmla="*/ 246338 w 1123303"/>
                        <a:gd name="connsiteY244" fmla="*/ 443094 h 595280"/>
                        <a:gd name="connsiteX245" fmla="*/ 232250 w 1123303"/>
                        <a:gd name="connsiteY245" fmla="*/ 459357 h 595280"/>
                        <a:gd name="connsiteX246" fmla="*/ 220058 w 1123303"/>
                        <a:gd name="connsiteY246" fmla="*/ 497100 h 595280"/>
                        <a:gd name="connsiteX247" fmla="*/ 226346 w 1123303"/>
                        <a:gd name="connsiteY247" fmla="*/ 520561 h 595280"/>
                        <a:gd name="connsiteX248" fmla="*/ 227218 w 1123303"/>
                        <a:gd name="connsiteY248" fmla="*/ 585462 h 595280"/>
                        <a:gd name="connsiteX249" fmla="*/ 227891 w 1123303"/>
                        <a:gd name="connsiteY249" fmla="*/ 592982 h 595280"/>
                        <a:gd name="connsiteX250" fmla="*/ 232264 w 1123303"/>
                        <a:gd name="connsiteY250" fmla="*/ 595280 h 595280"/>
                        <a:gd name="connsiteX251" fmla="*/ 233060 w 1123303"/>
                        <a:gd name="connsiteY251" fmla="*/ 595228 h 595280"/>
                        <a:gd name="connsiteX252" fmla="*/ 329013 w 1123303"/>
                        <a:gd name="connsiteY252" fmla="*/ 545648 h 595280"/>
                        <a:gd name="connsiteX253" fmla="*/ 343386 w 1123303"/>
                        <a:gd name="connsiteY253" fmla="*/ 519386 h 595280"/>
                        <a:gd name="connsiteX254" fmla="*/ 346627 w 1123303"/>
                        <a:gd name="connsiteY254" fmla="*/ 511942 h 595280"/>
                        <a:gd name="connsiteX255" fmla="*/ 363013 w 1123303"/>
                        <a:gd name="connsiteY255" fmla="*/ 486581 h 595280"/>
                        <a:gd name="connsiteX256" fmla="*/ 363814 w 1123303"/>
                        <a:gd name="connsiteY256" fmla="*/ 499939 h 595280"/>
                        <a:gd name="connsiteX257" fmla="*/ 361061 w 1123303"/>
                        <a:gd name="connsiteY257" fmla="*/ 509790 h 595280"/>
                        <a:gd name="connsiteX258" fmla="*/ 346229 w 1123303"/>
                        <a:gd name="connsiteY258" fmla="*/ 533209 h 595280"/>
                        <a:gd name="connsiteX259" fmla="*/ 326890 w 1123303"/>
                        <a:gd name="connsiteY259" fmla="*/ 569602 h 595280"/>
                        <a:gd name="connsiteX260" fmla="*/ 328416 w 1123303"/>
                        <a:gd name="connsiteY260" fmla="*/ 575454 h 595280"/>
                        <a:gd name="connsiteX261" fmla="*/ 332875 w 1123303"/>
                        <a:gd name="connsiteY261" fmla="*/ 577307 h 595280"/>
                        <a:gd name="connsiteX262" fmla="*/ 405305 w 1123303"/>
                        <a:gd name="connsiteY262" fmla="*/ 539772 h 595280"/>
                        <a:gd name="connsiteX263" fmla="*/ 425028 w 1123303"/>
                        <a:gd name="connsiteY263" fmla="*/ 495205 h 595280"/>
                        <a:gd name="connsiteX264" fmla="*/ 438708 w 1123303"/>
                        <a:gd name="connsiteY264" fmla="*/ 459613 h 595280"/>
                        <a:gd name="connsiteX265" fmla="*/ 441002 w 1123303"/>
                        <a:gd name="connsiteY265" fmla="*/ 469640 h 595280"/>
                        <a:gd name="connsiteX266" fmla="*/ 441793 w 1123303"/>
                        <a:gd name="connsiteY266" fmla="*/ 474094 h 595280"/>
                        <a:gd name="connsiteX267" fmla="*/ 441916 w 1123303"/>
                        <a:gd name="connsiteY267" fmla="*/ 478023 h 595280"/>
                        <a:gd name="connsiteX268" fmla="*/ 438779 w 1123303"/>
                        <a:gd name="connsiteY268" fmla="*/ 503407 h 595280"/>
                        <a:gd name="connsiteX269" fmla="*/ 436789 w 1123303"/>
                        <a:gd name="connsiteY269" fmla="*/ 516339 h 595280"/>
                        <a:gd name="connsiteX270" fmla="*/ 447920 w 1123303"/>
                        <a:gd name="connsiteY270" fmla="*/ 574269 h 595280"/>
                        <a:gd name="connsiteX271" fmla="*/ 458014 w 1123303"/>
                        <a:gd name="connsiteY271" fmla="*/ 576406 h 595280"/>
                        <a:gd name="connsiteX272" fmla="*/ 528145 w 1123303"/>
                        <a:gd name="connsiteY272" fmla="*/ 532498 h 595280"/>
                        <a:gd name="connsiteX273" fmla="*/ 539077 w 1123303"/>
                        <a:gd name="connsiteY273" fmla="*/ 550140 h 595280"/>
                        <a:gd name="connsiteX274" fmla="*/ 543342 w 1123303"/>
                        <a:gd name="connsiteY274" fmla="*/ 556945 h 595280"/>
                        <a:gd name="connsiteX275" fmla="*/ 543882 w 1123303"/>
                        <a:gd name="connsiteY275" fmla="*/ 575468 h 595280"/>
                        <a:gd name="connsiteX276" fmla="*/ 543589 w 1123303"/>
                        <a:gd name="connsiteY276" fmla="*/ 580126 h 595280"/>
                        <a:gd name="connsiteX277" fmla="*/ 543437 w 1123303"/>
                        <a:gd name="connsiteY277" fmla="*/ 581680 h 595280"/>
                        <a:gd name="connsiteX278" fmla="*/ 544470 w 1123303"/>
                        <a:gd name="connsiteY278" fmla="*/ 589708 h 595280"/>
                        <a:gd name="connsiteX279" fmla="*/ 549602 w 1123303"/>
                        <a:gd name="connsiteY279" fmla="*/ 592954 h 595280"/>
                        <a:gd name="connsiteX280" fmla="*/ 555042 w 1123303"/>
                        <a:gd name="connsiteY280" fmla="*/ 591049 h 595280"/>
                        <a:gd name="connsiteX281" fmla="*/ 557947 w 1123303"/>
                        <a:gd name="connsiteY281" fmla="*/ 582965 h 595280"/>
                        <a:gd name="connsiteX282" fmla="*/ 558084 w 1123303"/>
                        <a:gd name="connsiteY282" fmla="*/ 581761 h 595280"/>
                        <a:gd name="connsiteX283" fmla="*/ 559094 w 1123303"/>
                        <a:gd name="connsiteY283" fmla="*/ 571933 h 595280"/>
                        <a:gd name="connsiteX284" fmla="*/ 617222 w 1123303"/>
                        <a:gd name="connsiteY284" fmla="*/ 533640 h 595280"/>
                        <a:gd name="connsiteX285" fmla="*/ 669262 w 1123303"/>
                        <a:gd name="connsiteY285" fmla="*/ 519993 h 595280"/>
                        <a:gd name="connsiteX286" fmla="*/ 713929 w 1123303"/>
                        <a:gd name="connsiteY286" fmla="*/ 526271 h 595280"/>
                        <a:gd name="connsiteX287" fmla="*/ 719719 w 1123303"/>
                        <a:gd name="connsiteY287" fmla="*/ 517590 h 595280"/>
                        <a:gd name="connsiteX288" fmla="*/ 719719 w 1123303"/>
                        <a:gd name="connsiteY288" fmla="*/ 517453 h 595280"/>
                        <a:gd name="connsiteX289" fmla="*/ 724387 w 1123303"/>
                        <a:gd name="connsiteY289" fmla="*/ 505819 h 595280"/>
                        <a:gd name="connsiteX290" fmla="*/ 724875 w 1123303"/>
                        <a:gd name="connsiteY290" fmla="*/ 505966 h 595280"/>
                        <a:gd name="connsiteX291" fmla="*/ 737773 w 1123303"/>
                        <a:gd name="connsiteY291" fmla="*/ 537194 h 595280"/>
                        <a:gd name="connsiteX292" fmla="*/ 737854 w 1123303"/>
                        <a:gd name="connsiteY292" fmla="*/ 537256 h 595280"/>
                        <a:gd name="connsiteX293" fmla="*/ 830139 w 1123303"/>
                        <a:gd name="connsiteY293" fmla="*/ 546449 h 595280"/>
                        <a:gd name="connsiteX294" fmla="*/ 833608 w 1123303"/>
                        <a:gd name="connsiteY294" fmla="*/ 543638 h 595280"/>
                        <a:gd name="connsiteX295" fmla="*/ 834086 w 1123303"/>
                        <a:gd name="connsiteY295" fmla="*/ 539483 h 595280"/>
                        <a:gd name="connsiteX296" fmla="*/ 818776 w 1123303"/>
                        <a:gd name="connsiteY296" fmla="*/ 517638 h 595280"/>
                        <a:gd name="connsiteX297" fmla="*/ 804830 w 1123303"/>
                        <a:gd name="connsiteY297" fmla="*/ 498612 h 595280"/>
                        <a:gd name="connsiteX298" fmla="*/ 805223 w 1123303"/>
                        <a:gd name="connsiteY298" fmla="*/ 498257 h 595280"/>
                        <a:gd name="connsiteX299" fmla="*/ 831471 w 1123303"/>
                        <a:gd name="connsiteY299" fmla="*/ 519652 h 595280"/>
                        <a:gd name="connsiteX300" fmla="*/ 875905 w 1123303"/>
                        <a:gd name="connsiteY300" fmla="*/ 548282 h 595280"/>
                        <a:gd name="connsiteX301" fmla="*/ 939365 w 1123303"/>
                        <a:gd name="connsiteY301" fmla="*/ 552903 h 595280"/>
                        <a:gd name="connsiteX302" fmla="*/ 942620 w 1123303"/>
                        <a:gd name="connsiteY302" fmla="*/ 550604 h 595280"/>
                        <a:gd name="connsiteX303" fmla="*/ 943445 w 1123303"/>
                        <a:gd name="connsiteY303" fmla="*/ 545870 h 595280"/>
                        <a:gd name="connsiteX304" fmla="*/ 918662 w 1123303"/>
                        <a:gd name="connsiteY304" fmla="*/ 518732 h 595280"/>
                        <a:gd name="connsiteX305" fmla="*/ 898039 w 1123303"/>
                        <a:gd name="connsiteY305" fmla="*/ 498806 h 595280"/>
                        <a:gd name="connsiteX306" fmla="*/ 898376 w 1123303"/>
                        <a:gd name="connsiteY306" fmla="*/ 498422 h 595280"/>
                        <a:gd name="connsiteX307" fmla="*/ 955438 w 1123303"/>
                        <a:gd name="connsiteY307" fmla="*/ 532460 h 595280"/>
                        <a:gd name="connsiteX308" fmla="*/ 1006815 w 1123303"/>
                        <a:gd name="connsiteY308" fmla="*/ 565346 h 595280"/>
                        <a:gd name="connsiteX309" fmla="*/ 1043643 w 1123303"/>
                        <a:gd name="connsiteY309" fmla="*/ 564304 h 595280"/>
                        <a:gd name="connsiteX310" fmla="*/ 1048017 w 1123303"/>
                        <a:gd name="connsiteY310" fmla="*/ 558613 h 595280"/>
                        <a:gd name="connsiteX311" fmla="*/ 1019827 w 1123303"/>
                        <a:gd name="connsiteY311" fmla="*/ 533555 h 595280"/>
                        <a:gd name="connsiteX312" fmla="*/ 1001683 w 1123303"/>
                        <a:gd name="connsiteY312" fmla="*/ 520969 h 595280"/>
                        <a:gd name="connsiteX313" fmla="*/ 1001953 w 1123303"/>
                        <a:gd name="connsiteY313" fmla="*/ 520486 h 595280"/>
                        <a:gd name="connsiteX314" fmla="*/ 1050983 w 1123303"/>
                        <a:gd name="connsiteY314" fmla="*/ 542179 h 595280"/>
                        <a:gd name="connsiteX315" fmla="*/ 1090035 w 1123303"/>
                        <a:gd name="connsiteY315" fmla="*/ 560996 h 595280"/>
                        <a:gd name="connsiteX316" fmla="*/ 1096346 w 1123303"/>
                        <a:gd name="connsiteY316" fmla="*/ 563678 h 595280"/>
                        <a:gd name="connsiteX317" fmla="*/ 1102654 w 1123303"/>
                        <a:gd name="connsiteY317" fmla="*/ 566375 h 595280"/>
                        <a:gd name="connsiteX318" fmla="*/ 1117912 w 1123303"/>
                        <a:gd name="connsiteY318" fmla="*/ 568919 h 595280"/>
                        <a:gd name="connsiteX319" fmla="*/ 1122774 w 1123303"/>
                        <a:gd name="connsiteY319" fmla="*/ 565896 h 595280"/>
                        <a:gd name="connsiteX320" fmla="*/ 1121907 w 1123303"/>
                        <a:gd name="connsiteY320" fmla="*/ 559437 h 595280"/>
                        <a:gd name="connsiteX321" fmla="*/ 988196 w 1123303"/>
                        <a:gd name="connsiteY321" fmla="*/ 510449 h 595280"/>
                        <a:gd name="connsiteX322" fmla="*/ 986945 w 1123303"/>
                        <a:gd name="connsiteY322" fmla="*/ 515306 h 595280"/>
                        <a:gd name="connsiteX323" fmla="*/ 1014965 w 1123303"/>
                        <a:gd name="connsiteY323" fmla="*/ 544724 h 595280"/>
                        <a:gd name="connsiteX324" fmla="*/ 1028731 w 1123303"/>
                        <a:gd name="connsiteY324" fmla="*/ 554220 h 595280"/>
                        <a:gd name="connsiteX325" fmla="*/ 1030323 w 1123303"/>
                        <a:gd name="connsiteY325" fmla="*/ 555490 h 595280"/>
                        <a:gd name="connsiteX326" fmla="*/ 959646 w 1123303"/>
                        <a:gd name="connsiteY326" fmla="*/ 521547 h 595280"/>
                        <a:gd name="connsiteX327" fmla="*/ 926428 w 1123303"/>
                        <a:gd name="connsiteY327" fmla="*/ 497228 h 595280"/>
                        <a:gd name="connsiteX328" fmla="*/ 889235 w 1123303"/>
                        <a:gd name="connsiteY328" fmla="*/ 487334 h 595280"/>
                        <a:gd name="connsiteX329" fmla="*/ 886084 w 1123303"/>
                        <a:gd name="connsiteY329" fmla="*/ 492092 h 595280"/>
                        <a:gd name="connsiteX330" fmla="*/ 910630 w 1123303"/>
                        <a:gd name="connsiteY330" fmla="*/ 526556 h 595280"/>
                        <a:gd name="connsiteX331" fmla="*/ 929651 w 1123303"/>
                        <a:gd name="connsiteY331" fmla="*/ 542809 h 595280"/>
                        <a:gd name="connsiteX332" fmla="*/ 864594 w 1123303"/>
                        <a:gd name="connsiteY332" fmla="*/ 532574 h 595280"/>
                        <a:gd name="connsiteX333" fmla="*/ 838683 w 1123303"/>
                        <a:gd name="connsiteY333" fmla="*/ 510951 h 595280"/>
                        <a:gd name="connsiteX334" fmla="*/ 826533 w 1123303"/>
                        <a:gd name="connsiteY334" fmla="*/ 498422 h 595280"/>
                        <a:gd name="connsiteX335" fmla="*/ 798921 w 1123303"/>
                        <a:gd name="connsiteY335" fmla="*/ 485121 h 595280"/>
                        <a:gd name="connsiteX336" fmla="*/ 793296 w 1123303"/>
                        <a:gd name="connsiteY336" fmla="*/ 489357 h 595280"/>
                        <a:gd name="connsiteX337" fmla="*/ 804977 w 1123303"/>
                        <a:gd name="connsiteY337" fmla="*/ 519419 h 595280"/>
                        <a:gd name="connsiteX338" fmla="*/ 810346 w 1123303"/>
                        <a:gd name="connsiteY338" fmla="*/ 525144 h 595280"/>
                        <a:gd name="connsiteX339" fmla="*/ 820529 w 1123303"/>
                        <a:gd name="connsiteY339" fmla="*/ 537104 h 595280"/>
                        <a:gd name="connsiteX340" fmla="*/ 745218 w 1123303"/>
                        <a:gd name="connsiteY340" fmla="*/ 528859 h 595280"/>
                        <a:gd name="connsiteX341" fmla="*/ 741034 w 1123303"/>
                        <a:gd name="connsiteY341" fmla="*/ 521827 h 595280"/>
                        <a:gd name="connsiteX342" fmla="*/ 738944 w 1123303"/>
                        <a:gd name="connsiteY342" fmla="*/ 515918 h 595280"/>
                        <a:gd name="connsiteX343" fmla="*/ 736632 w 1123303"/>
                        <a:gd name="connsiteY343" fmla="*/ 509354 h 595280"/>
                        <a:gd name="connsiteX344" fmla="*/ 735750 w 1123303"/>
                        <a:gd name="connsiteY344" fmla="*/ 503043 h 595280"/>
                        <a:gd name="connsiteX345" fmla="*/ 733992 w 1123303"/>
                        <a:gd name="connsiteY345" fmla="*/ 494489 h 595280"/>
                        <a:gd name="connsiteX346" fmla="*/ 733926 w 1123303"/>
                        <a:gd name="connsiteY346" fmla="*/ 494376 h 595280"/>
                        <a:gd name="connsiteX347" fmla="*/ 727780 w 1123303"/>
                        <a:gd name="connsiteY347" fmla="*/ 490698 h 595280"/>
                        <a:gd name="connsiteX348" fmla="*/ 727775 w 1123303"/>
                        <a:gd name="connsiteY348" fmla="*/ 490698 h 595280"/>
                        <a:gd name="connsiteX349" fmla="*/ 711938 w 1123303"/>
                        <a:gd name="connsiteY349" fmla="*/ 503768 h 595280"/>
                        <a:gd name="connsiteX350" fmla="*/ 708673 w 1123303"/>
                        <a:gd name="connsiteY350" fmla="*/ 516477 h 595280"/>
                        <a:gd name="connsiteX351" fmla="*/ 658809 w 1123303"/>
                        <a:gd name="connsiteY351" fmla="*/ 498711 h 595280"/>
                        <a:gd name="connsiteX352" fmla="*/ 655127 w 1123303"/>
                        <a:gd name="connsiteY352" fmla="*/ 490248 h 595280"/>
                        <a:gd name="connsiteX353" fmla="*/ 670575 w 1123303"/>
                        <a:gd name="connsiteY353" fmla="*/ 482221 h 595280"/>
                        <a:gd name="connsiteX354" fmla="*/ 680554 w 1123303"/>
                        <a:gd name="connsiteY354" fmla="*/ 485135 h 595280"/>
                        <a:gd name="connsiteX355" fmla="*/ 684615 w 1123303"/>
                        <a:gd name="connsiteY355" fmla="*/ 483742 h 595280"/>
                        <a:gd name="connsiteX356" fmla="*/ 685141 w 1123303"/>
                        <a:gd name="connsiteY356" fmla="*/ 479771 h 595280"/>
                        <a:gd name="connsiteX357" fmla="*/ 682284 w 1123303"/>
                        <a:gd name="connsiteY357" fmla="*/ 477151 h 595280"/>
                        <a:gd name="connsiteX358" fmla="*/ 681450 w 1123303"/>
                        <a:gd name="connsiteY358" fmla="*/ 472777 h 595280"/>
                        <a:gd name="connsiteX359" fmla="*/ 676787 w 1123303"/>
                        <a:gd name="connsiteY359" fmla="*/ 470294 h 595280"/>
                        <a:gd name="connsiteX360" fmla="*/ 668414 w 1123303"/>
                        <a:gd name="connsiteY360" fmla="*/ 471246 h 595280"/>
                        <a:gd name="connsiteX361" fmla="*/ 634106 w 1123303"/>
                        <a:gd name="connsiteY361" fmla="*/ 436000 h 595280"/>
                        <a:gd name="connsiteX362" fmla="*/ 642053 w 1123303"/>
                        <a:gd name="connsiteY362" fmla="*/ 407559 h 595280"/>
                        <a:gd name="connsiteX363" fmla="*/ 673105 w 1123303"/>
                        <a:gd name="connsiteY363" fmla="*/ 384434 h 595280"/>
                        <a:gd name="connsiteX364" fmla="*/ 686809 w 1123303"/>
                        <a:gd name="connsiteY364" fmla="*/ 388917 h 595280"/>
                        <a:gd name="connsiteX365" fmla="*/ 691633 w 1123303"/>
                        <a:gd name="connsiteY365" fmla="*/ 398262 h 595280"/>
                        <a:gd name="connsiteX366" fmla="*/ 705499 w 1123303"/>
                        <a:gd name="connsiteY366" fmla="*/ 418316 h 595280"/>
                        <a:gd name="connsiteX367" fmla="*/ 705579 w 1123303"/>
                        <a:gd name="connsiteY367" fmla="*/ 418372 h 595280"/>
                        <a:gd name="connsiteX368" fmla="*/ 712023 w 1123303"/>
                        <a:gd name="connsiteY368" fmla="*/ 418899 h 595280"/>
                        <a:gd name="connsiteX369" fmla="*/ 715502 w 1123303"/>
                        <a:gd name="connsiteY369" fmla="*/ 391211 h 595280"/>
                        <a:gd name="connsiteX370" fmla="*/ 715108 w 1123303"/>
                        <a:gd name="connsiteY370" fmla="*/ 383785 h 595280"/>
                        <a:gd name="connsiteX371" fmla="*/ 782956 w 1123303"/>
                        <a:gd name="connsiteY371" fmla="*/ 355429 h 595280"/>
                        <a:gd name="connsiteX372" fmla="*/ 772005 w 1123303"/>
                        <a:gd name="connsiteY372" fmla="*/ 378336 h 595280"/>
                        <a:gd name="connsiteX373" fmla="*/ 759964 w 1123303"/>
                        <a:gd name="connsiteY373" fmla="*/ 411762 h 595280"/>
                        <a:gd name="connsiteX374" fmla="*/ 769939 w 1123303"/>
                        <a:gd name="connsiteY374" fmla="*/ 429570 h 595280"/>
                        <a:gd name="connsiteX375" fmla="*/ 776464 w 1123303"/>
                        <a:gd name="connsiteY375" fmla="*/ 430361 h 595280"/>
                        <a:gd name="connsiteX376" fmla="*/ 793770 w 1123303"/>
                        <a:gd name="connsiteY376" fmla="*/ 393618 h 595280"/>
                        <a:gd name="connsiteX377" fmla="*/ 800741 w 1123303"/>
                        <a:gd name="connsiteY377" fmla="*/ 368986 h 595280"/>
                        <a:gd name="connsiteX378" fmla="*/ 831698 w 1123303"/>
                        <a:gd name="connsiteY378" fmla="*/ 369631 h 595280"/>
                        <a:gd name="connsiteX379" fmla="*/ 857543 w 1123303"/>
                        <a:gd name="connsiteY379" fmla="*/ 373052 h 595280"/>
                        <a:gd name="connsiteX380" fmla="*/ 873166 w 1123303"/>
                        <a:gd name="connsiteY380" fmla="*/ 375540 h 595280"/>
                        <a:gd name="connsiteX381" fmla="*/ 873445 w 1123303"/>
                        <a:gd name="connsiteY381" fmla="*/ 376004 h 595280"/>
                        <a:gd name="connsiteX382" fmla="*/ 872787 w 1123303"/>
                        <a:gd name="connsiteY382" fmla="*/ 377473 h 595280"/>
                        <a:gd name="connsiteX383" fmla="*/ 872365 w 1123303"/>
                        <a:gd name="connsiteY383" fmla="*/ 378127 h 595280"/>
                        <a:gd name="connsiteX384" fmla="*/ 861992 w 1123303"/>
                        <a:gd name="connsiteY384" fmla="*/ 388377 h 595280"/>
                        <a:gd name="connsiteX385" fmla="*/ 842080 w 1123303"/>
                        <a:gd name="connsiteY385" fmla="*/ 412009 h 595280"/>
                        <a:gd name="connsiteX386" fmla="*/ 839460 w 1123303"/>
                        <a:gd name="connsiteY386" fmla="*/ 432148 h 595280"/>
                        <a:gd name="connsiteX387" fmla="*/ 853335 w 1123303"/>
                        <a:gd name="connsiteY387" fmla="*/ 436517 h 595280"/>
                        <a:gd name="connsiteX388" fmla="*/ 871138 w 1123303"/>
                        <a:gd name="connsiteY388" fmla="*/ 421391 h 595280"/>
                        <a:gd name="connsiteX389" fmla="*/ 878388 w 1123303"/>
                        <a:gd name="connsiteY389" fmla="*/ 412099 h 595280"/>
                        <a:gd name="connsiteX390" fmla="*/ 913544 w 1123303"/>
                        <a:gd name="connsiteY390" fmla="*/ 416610 h 595280"/>
                        <a:gd name="connsiteX391" fmla="*/ 931641 w 1123303"/>
                        <a:gd name="connsiteY391" fmla="*/ 424471 h 595280"/>
                        <a:gd name="connsiteX392" fmla="*/ 950060 w 1123303"/>
                        <a:gd name="connsiteY392" fmla="*/ 427267 h 595280"/>
                        <a:gd name="connsiteX393" fmla="*/ 970645 w 1123303"/>
                        <a:gd name="connsiteY393" fmla="*/ 430703 h 595280"/>
                        <a:gd name="connsiteX394" fmla="*/ 955282 w 1123303"/>
                        <a:gd name="connsiteY394" fmla="*/ 434792 h 595280"/>
                        <a:gd name="connsiteX395" fmla="*/ 918505 w 1123303"/>
                        <a:gd name="connsiteY395" fmla="*/ 458367 h 595280"/>
                        <a:gd name="connsiteX396" fmla="*/ 919055 w 1123303"/>
                        <a:gd name="connsiteY396" fmla="*/ 462428 h 595280"/>
                        <a:gd name="connsiteX397" fmla="*/ 923419 w 1123303"/>
                        <a:gd name="connsiteY397" fmla="*/ 464982 h 595280"/>
                        <a:gd name="connsiteX398" fmla="*/ 952676 w 1123303"/>
                        <a:gd name="connsiteY398" fmla="*/ 457272 h 595280"/>
                        <a:gd name="connsiteX399" fmla="*/ 978861 w 1123303"/>
                        <a:gd name="connsiteY399" fmla="*/ 449534 h 595280"/>
                        <a:gd name="connsiteX400" fmla="*/ 1014889 w 1123303"/>
                        <a:gd name="connsiteY400" fmla="*/ 466640 h 595280"/>
                        <a:gd name="connsiteX401" fmla="*/ 1027271 w 1123303"/>
                        <a:gd name="connsiteY401" fmla="*/ 475516 h 595280"/>
                        <a:gd name="connsiteX402" fmla="*/ 1035825 w 1123303"/>
                        <a:gd name="connsiteY402" fmla="*/ 480657 h 595280"/>
                        <a:gd name="connsiteX403" fmla="*/ 1044416 w 1123303"/>
                        <a:gd name="connsiteY403" fmla="*/ 485827 h 595280"/>
                        <a:gd name="connsiteX404" fmla="*/ 1029821 w 1123303"/>
                        <a:gd name="connsiteY404" fmla="*/ 490727 h 595280"/>
                        <a:gd name="connsiteX405" fmla="*/ 1029598 w 1123303"/>
                        <a:gd name="connsiteY405" fmla="*/ 490807 h 595280"/>
                        <a:gd name="connsiteX406" fmla="*/ 1026679 w 1123303"/>
                        <a:gd name="connsiteY406" fmla="*/ 494641 h 595280"/>
                        <a:gd name="connsiteX407" fmla="*/ 1054537 w 1123303"/>
                        <a:gd name="connsiteY407" fmla="*/ 511018 h 595280"/>
                        <a:gd name="connsiteX408" fmla="*/ 1065939 w 1123303"/>
                        <a:gd name="connsiteY408" fmla="*/ 516098 h 595280"/>
                        <a:gd name="connsiteX409" fmla="*/ 1066109 w 1123303"/>
                        <a:gd name="connsiteY409" fmla="*/ 516216 h 595280"/>
                        <a:gd name="connsiteX410" fmla="*/ 1099469 w 1123303"/>
                        <a:gd name="connsiteY410" fmla="*/ 549173 h 595280"/>
                        <a:gd name="connsiteX411" fmla="*/ 1106151 w 1123303"/>
                        <a:gd name="connsiteY411" fmla="*/ 557722 h 595280"/>
                        <a:gd name="connsiteX412" fmla="*/ 1105933 w 1123303"/>
                        <a:gd name="connsiteY412" fmla="*/ 558186 h 595280"/>
                        <a:gd name="connsiteX413" fmla="*/ 1093167 w 1123303"/>
                        <a:gd name="connsiteY413" fmla="*/ 556945 h 595280"/>
                        <a:gd name="connsiteX414" fmla="*/ 1050306 w 1123303"/>
                        <a:gd name="connsiteY414" fmla="*/ 534654 h 595280"/>
                        <a:gd name="connsiteX415" fmla="*/ 991911 w 1123303"/>
                        <a:gd name="connsiteY415" fmla="*/ 508975 h 595280"/>
                        <a:gd name="connsiteX416" fmla="*/ 988196 w 1123303"/>
                        <a:gd name="connsiteY416" fmla="*/ 510449 h 595280"/>
                        <a:gd name="connsiteX417" fmla="*/ 934204 w 1123303"/>
                        <a:gd name="connsiteY417" fmla="*/ 453348 h 595280"/>
                        <a:gd name="connsiteX418" fmla="*/ 950401 w 1123303"/>
                        <a:gd name="connsiteY418" fmla="*/ 446638 h 595280"/>
                        <a:gd name="connsiteX419" fmla="*/ 950406 w 1123303"/>
                        <a:gd name="connsiteY419" fmla="*/ 446809 h 595280"/>
                        <a:gd name="connsiteX420" fmla="*/ 949183 w 1123303"/>
                        <a:gd name="connsiteY420" fmla="*/ 447406 h 595280"/>
                        <a:gd name="connsiteX421" fmla="*/ 934129 w 1123303"/>
                        <a:gd name="connsiteY421" fmla="*/ 453623 h 595280"/>
                        <a:gd name="connsiteX422" fmla="*/ 934204 w 1123303"/>
                        <a:gd name="connsiteY422" fmla="*/ 453348 h 595280"/>
                        <a:gd name="connsiteX423" fmla="*/ 784629 w 1123303"/>
                        <a:gd name="connsiteY423" fmla="*/ 389254 h 595280"/>
                        <a:gd name="connsiteX424" fmla="*/ 774275 w 1123303"/>
                        <a:gd name="connsiteY424" fmla="*/ 418808 h 595280"/>
                        <a:gd name="connsiteX425" fmla="*/ 773579 w 1123303"/>
                        <a:gd name="connsiteY425" fmla="*/ 398375 h 595280"/>
                        <a:gd name="connsiteX426" fmla="*/ 782146 w 1123303"/>
                        <a:gd name="connsiteY426" fmla="*/ 382463 h 595280"/>
                        <a:gd name="connsiteX427" fmla="*/ 786785 w 1123303"/>
                        <a:gd name="connsiteY427" fmla="*/ 374597 h 595280"/>
                        <a:gd name="connsiteX428" fmla="*/ 784629 w 1123303"/>
                        <a:gd name="connsiteY428" fmla="*/ 389254 h 595280"/>
                        <a:gd name="connsiteX429" fmla="*/ 485777 w 1123303"/>
                        <a:gd name="connsiteY429" fmla="*/ 226784 h 595280"/>
                        <a:gd name="connsiteX430" fmla="*/ 493165 w 1123303"/>
                        <a:gd name="connsiteY430" fmla="*/ 272920 h 595280"/>
                        <a:gd name="connsiteX431" fmla="*/ 496245 w 1123303"/>
                        <a:gd name="connsiteY431" fmla="*/ 294741 h 595280"/>
                        <a:gd name="connsiteX432" fmla="*/ 490795 w 1123303"/>
                        <a:gd name="connsiteY432" fmla="*/ 289126 h 595280"/>
                        <a:gd name="connsiteX433" fmla="*/ 461909 w 1123303"/>
                        <a:gd name="connsiteY433" fmla="*/ 254131 h 595280"/>
                        <a:gd name="connsiteX434" fmla="*/ 459800 w 1123303"/>
                        <a:gd name="connsiteY434" fmla="*/ 242583 h 595280"/>
                        <a:gd name="connsiteX435" fmla="*/ 485777 w 1123303"/>
                        <a:gd name="connsiteY435" fmla="*/ 226784 h 595280"/>
                        <a:gd name="connsiteX436" fmla="*/ 333036 w 1123303"/>
                        <a:gd name="connsiteY436" fmla="*/ 140593 h 595280"/>
                        <a:gd name="connsiteX437" fmla="*/ 340685 w 1123303"/>
                        <a:gd name="connsiteY437" fmla="*/ 127339 h 595280"/>
                        <a:gd name="connsiteX438" fmla="*/ 344992 w 1123303"/>
                        <a:gd name="connsiteY438" fmla="*/ 121534 h 595280"/>
                        <a:gd name="connsiteX439" fmla="*/ 346200 w 1123303"/>
                        <a:gd name="connsiteY439" fmla="*/ 119833 h 595280"/>
                        <a:gd name="connsiteX440" fmla="*/ 351446 w 1123303"/>
                        <a:gd name="connsiteY440" fmla="*/ 110365 h 595280"/>
                        <a:gd name="connsiteX441" fmla="*/ 351304 w 1123303"/>
                        <a:gd name="connsiteY441" fmla="*/ 99291 h 595280"/>
                        <a:gd name="connsiteX442" fmla="*/ 350996 w 1123303"/>
                        <a:gd name="connsiteY442" fmla="*/ 97183 h 595280"/>
                        <a:gd name="connsiteX443" fmla="*/ 356227 w 1123303"/>
                        <a:gd name="connsiteY443" fmla="*/ 80829 h 595280"/>
                        <a:gd name="connsiteX444" fmla="*/ 358274 w 1123303"/>
                        <a:gd name="connsiteY444" fmla="*/ 79977 h 595280"/>
                        <a:gd name="connsiteX445" fmla="*/ 367458 w 1123303"/>
                        <a:gd name="connsiteY445" fmla="*/ 83137 h 595280"/>
                        <a:gd name="connsiteX446" fmla="*/ 368789 w 1123303"/>
                        <a:gd name="connsiteY446" fmla="*/ 83857 h 595280"/>
                        <a:gd name="connsiteX447" fmla="*/ 426772 w 1123303"/>
                        <a:gd name="connsiteY447" fmla="*/ 110972 h 595280"/>
                        <a:gd name="connsiteX448" fmla="*/ 452498 w 1123303"/>
                        <a:gd name="connsiteY448" fmla="*/ 120274 h 595280"/>
                        <a:gd name="connsiteX449" fmla="*/ 459013 w 1123303"/>
                        <a:gd name="connsiteY449" fmla="*/ 120099 h 595280"/>
                        <a:gd name="connsiteX450" fmla="*/ 462217 w 1123303"/>
                        <a:gd name="connsiteY450" fmla="*/ 114616 h 595280"/>
                        <a:gd name="connsiteX451" fmla="*/ 423995 w 1123303"/>
                        <a:gd name="connsiteY451" fmla="*/ 69746 h 595280"/>
                        <a:gd name="connsiteX452" fmla="*/ 397108 w 1123303"/>
                        <a:gd name="connsiteY452" fmla="*/ 51298 h 595280"/>
                        <a:gd name="connsiteX453" fmla="*/ 395212 w 1123303"/>
                        <a:gd name="connsiteY453" fmla="*/ 41646 h 595280"/>
                        <a:gd name="connsiteX454" fmla="*/ 403003 w 1123303"/>
                        <a:gd name="connsiteY454" fmla="*/ 30026 h 595280"/>
                        <a:gd name="connsiteX455" fmla="*/ 405215 w 1123303"/>
                        <a:gd name="connsiteY455" fmla="*/ 29605 h 595280"/>
                        <a:gd name="connsiteX456" fmla="*/ 407736 w 1123303"/>
                        <a:gd name="connsiteY456" fmla="*/ 30358 h 595280"/>
                        <a:gd name="connsiteX457" fmla="*/ 418422 w 1123303"/>
                        <a:gd name="connsiteY457" fmla="*/ 40210 h 595280"/>
                        <a:gd name="connsiteX458" fmla="*/ 421497 w 1123303"/>
                        <a:gd name="connsiteY458" fmla="*/ 43788 h 595280"/>
                        <a:gd name="connsiteX459" fmla="*/ 469154 w 1123303"/>
                        <a:gd name="connsiteY459" fmla="*/ 77280 h 595280"/>
                        <a:gd name="connsiteX460" fmla="*/ 469296 w 1123303"/>
                        <a:gd name="connsiteY460" fmla="*/ 77332 h 595280"/>
                        <a:gd name="connsiteX461" fmla="*/ 477233 w 1123303"/>
                        <a:gd name="connsiteY461" fmla="*/ 75807 h 595280"/>
                        <a:gd name="connsiteX462" fmla="*/ 469159 w 1123303"/>
                        <a:gd name="connsiteY462" fmla="*/ 37049 h 595280"/>
                        <a:gd name="connsiteX463" fmla="*/ 467983 w 1123303"/>
                        <a:gd name="connsiteY463" fmla="*/ 34031 h 595280"/>
                        <a:gd name="connsiteX464" fmla="*/ 466827 w 1123303"/>
                        <a:gd name="connsiteY464" fmla="*/ 16938 h 595280"/>
                        <a:gd name="connsiteX465" fmla="*/ 512493 w 1123303"/>
                        <a:gd name="connsiteY465" fmla="*/ 15891 h 595280"/>
                        <a:gd name="connsiteX466" fmla="*/ 516251 w 1123303"/>
                        <a:gd name="connsiteY466" fmla="*/ 16573 h 595280"/>
                        <a:gd name="connsiteX467" fmla="*/ 520720 w 1123303"/>
                        <a:gd name="connsiteY467" fmla="*/ 17554 h 595280"/>
                        <a:gd name="connsiteX468" fmla="*/ 560562 w 1123303"/>
                        <a:gd name="connsiteY468" fmla="*/ 28321 h 595280"/>
                        <a:gd name="connsiteX469" fmla="*/ 564557 w 1123303"/>
                        <a:gd name="connsiteY469" fmla="*/ 30534 h 595280"/>
                        <a:gd name="connsiteX470" fmla="*/ 567087 w 1123303"/>
                        <a:gd name="connsiteY470" fmla="*/ 33339 h 595280"/>
                        <a:gd name="connsiteX471" fmla="*/ 549749 w 1123303"/>
                        <a:gd name="connsiteY471" fmla="*/ 55037 h 595280"/>
                        <a:gd name="connsiteX472" fmla="*/ 539897 w 1123303"/>
                        <a:gd name="connsiteY472" fmla="*/ 64690 h 595280"/>
                        <a:gd name="connsiteX473" fmla="*/ 529785 w 1123303"/>
                        <a:gd name="connsiteY473" fmla="*/ 92065 h 595280"/>
                        <a:gd name="connsiteX474" fmla="*/ 550185 w 1123303"/>
                        <a:gd name="connsiteY474" fmla="*/ 100324 h 595280"/>
                        <a:gd name="connsiteX475" fmla="*/ 559719 w 1123303"/>
                        <a:gd name="connsiteY475" fmla="*/ 99599 h 595280"/>
                        <a:gd name="connsiteX476" fmla="*/ 587203 w 1123303"/>
                        <a:gd name="connsiteY476" fmla="*/ 100324 h 595280"/>
                        <a:gd name="connsiteX477" fmla="*/ 595079 w 1123303"/>
                        <a:gd name="connsiteY477" fmla="*/ 114787 h 595280"/>
                        <a:gd name="connsiteX478" fmla="*/ 595515 w 1123303"/>
                        <a:gd name="connsiteY478" fmla="*/ 118909 h 595280"/>
                        <a:gd name="connsiteX479" fmla="*/ 589122 w 1123303"/>
                        <a:gd name="connsiteY479" fmla="*/ 195235 h 595280"/>
                        <a:gd name="connsiteX480" fmla="*/ 548597 w 1123303"/>
                        <a:gd name="connsiteY480" fmla="*/ 228192 h 595280"/>
                        <a:gd name="connsiteX481" fmla="*/ 496624 w 1123303"/>
                        <a:gd name="connsiteY481" fmla="*/ 209441 h 595280"/>
                        <a:gd name="connsiteX482" fmla="*/ 494899 w 1123303"/>
                        <a:gd name="connsiteY482" fmla="*/ 203650 h 595280"/>
                        <a:gd name="connsiteX483" fmla="*/ 490862 w 1123303"/>
                        <a:gd name="connsiteY483" fmla="*/ 203063 h 595280"/>
                        <a:gd name="connsiteX484" fmla="*/ 487241 w 1123303"/>
                        <a:gd name="connsiteY484" fmla="*/ 205541 h 595280"/>
                        <a:gd name="connsiteX485" fmla="*/ 483427 w 1123303"/>
                        <a:gd name="connsiteY485" fmla="*/ 211175 h 595280"/>
                        <a:gd name="connsiteX486" fmla="*/ 481763 w 1123303"/>
                        <a:gd name="connsiteY486" fmla="*/ 214004 h 595280"/>
                        <a:gd name="connsiteX487" fmla="*/ 457326 w 1123303"/>
                        <a:gd name="connsiteY487" fmla="*/ 233485 h 595280"/>
                        <a:gd name="connsiteX488" fmla="*/ 442779 w 1123303"/>
                        <a:gd name="connsiteY488" fmla="*/ 209157 h 595280"/>
                        <a:gd name="connsiteX489" fmla="*/ 442779 w 1123303"/>
                        <a:gd name="connsiteY489" fmla="*/ 209157 h 595280"/>
                        <a:gd name="connsiteX490" fmla="*/ 403263 w 1123303"/>
                        <a:gd name="connsiteY490" fmla="*/ 195775 h 595280"/>
                        <a:gd name="connsiteX491" fmla="*/ 396610 w 1123303"/>
                        <a:gd name="connsiteY491" fmla="*/ 195102 h 595280"/>
                        <a:gd name="connsiteX492" fmla="*/ 385706 w 1123303"/>
                        <a:gd name="connsiteY492" fmla="*/ 194239 h 595280"/>
                        <a:gd name="connsiteX493" fmla="*/ 371818 w 1123303"/>
                        <a:gd name="connsiteY493" fmla="*/ 197864 h 595280"/>
                        <a:gd name="connsiteX494" fmla="*/ 358274 w 1123303"/>
                        <a:gd name="connsiteY494" fmla="*/ 180824 h 595280"/>
                        <a:gd name="connsiteX495" fmla="*/ 333036 w 1123303"/>
                        <a:gd name="connsiteY495" fmla="*/ 140593 h 595280"/>
                        <a:gd name="connsiteX496" fmla="*/ 504912 w 1123303"/>
                        <a:gd name="connsiteY496" fmla="*/ 538398 h 595280"/>
                        <a:gd name="connsiteX497" fmla="*/ 451085 w 1123303"/>
                        <a:gd name="connsiteY497" fmla="*/ 561470 h 595280"/>
                        <a:gd name="connsiteX498" fmla="*/ 447664 w 1123303"/>
                        <a:gd name="connsiteY498" fmla="*/ 553955 h 595280"/>
                        <a:gd name="connsiteX499" fmla="*/ 448517 w 1123303"/>
                        <a:gd name="connsiteY499" fmla="*/ 519704 h 595280"/>
                        <a:gd name="connsiteX500" fmla="*/ 448640 w 1123303"/>
                        <a:gd name="connsiteY500" fmla="*/ 519348 h 595280"/>
                        <a:gd name="connsiteX501" fmla="*/ 448640 w 1123303"/>
                        <a:gd name="connsiteY501" fmla="*/ 519344 h 595280"/>
                        <a:gd name="connsiteX502" fmla="*/ 448640 w 1123303"/>
                        <a:gd name="connsiteY502" fmla="*/ 519334 h 595280"/>
                        <a:gd name="connsiteX503" fmla="*/ 448659 w 1123303"/>
                        <a:gd name="connsiteY503" fmla="*/ 519182 h 595280"/>
                        <a:gd name="connsiteX504" fmla="*/ 448692 w 1123303"/>
                        <a:gd name="connsiteY504" fmla="*/ 518945 h 595280"/>
                        <a:gd name="connsiteX505" fmla="*/ 448683 w 1123303"/>
                        <a:gd name="connsiteY505" fmla="*/ 518945 h 595280"/>
                        <a:gd name="connsiteX506" fmla="*/ 448674 w 1123303"/>
                        <a:gd name="connsiteY506" fmla="*/ 518604 h 595280"/>
                        <a:gd name="connsiteX507" fmla="*/ 450313 w 1123303"/>
                        <a:gd name="connsiteY507" fmla="*/ 508042 h 595280"/>
                        <a:gd name="connsiteX508" fmla="*/ 453862 w 1123303"/>
                        <a:gd name="connsiteY508" fmla="*/ 476757 h 595280"/>
                        <a:gd name="connsiteX509" fmla="*/ 443959 w 1123303"/>
                        <a:gd name="connsiteY509" fmla="*/ 446904 h 595280"/>
                        <a:gd name="connsiteX510" fmla="*/ 435737 w 1123303"/>
                        <a:gd name="connsiteY510" fmla="*/ 446264 h 595280"/>
                        <a:gd name="connsiteX511" fmla="*/ 435481 w 1123303"/>
                        <a:gd name="connsiteY511" fmla="*/ 446411 h 595280"/>
                        <a:gd name="connsiteX512" fmla="*/ 414233 w 1123303"/>
                        <a:gd name="connsiteY512" fmla="*/ 488993 h 595280"/>
                        <a:gd name="connsiteX513" fmla="*/ 341618 w 1123303"/>
                        <a:gd name="connsiteY513" fmla="*/ 564162 h 595280"/>
                        <a:gd name="connsiteX514" fmla="*/ 357237 w 1123303"/>
                        <a:gd name="connsiteY514" fmla="*/ 539606 h 595280"/>
                        <a:gd name="connsiteX515" fmla="*/ 372741 w 1123303"/>
                        <a:gd name="connsiteY515" fmla="*/ 474781 h 595280"/>
                        <a:gd name="connsiteX516" fmla="*/ 368733 w 1123303"/>
                        <a:gd name="connsiteY516" fmla="*/ 470592 h 595280"/>
                        <a:gd name="connsiteX517" fmla="*/ 363349 w 1123303"/>
                        <a:gd name="connsiteY517" fmla="*/ 470986 h 595280"/>
                        <a:gd name="connsiteX518" fmla="*/ 363236 w 1123303"/>
                        <a:gd name="connsiteY518" fmla="*/ 471052 h 595280"/>
                        <a:gd name="connsiteX519" fmla="*/ 332586 w 1123303"/>
                        <a:gd name="connsiteY519" fmla="*/ 511165 h 595280"/>
                        <a:gd name="connsiteX520" fmla="*/ 243699 w 1123303"/>
                        <a:gd name="connsiteY520" fmla="*/ 579548 h 595280"/>
                        <a:gd name="connsiteX521" fmla="*/ 237951 w 1123303"/>
                        <a:gd name="connsiteY521" fmla="*/ 514941 h 595280"/>
                        <a:gd name="connsiteX522" fmla="*/ 234582 w 1123303"/>
                        <a:gd name="connsiteY522" fmla="*/ 503858 h 595280"/>
                        <a:gd name="connsiteX523" fmla="*/ 233714 w 1123303"/>
                        <a:gd name="connsiteY523" fmla="*/ 500436 h 595280"/>
                        <a:gd name="connsiteX524" fmla="*/ 232004 w 1123303"/>
                        <a:gd name="connsiteY524" fmla="*/ 478904 h 595280"/>
                        <a:gd name="connsiteX525" fmla="*/ 241320 w 1123303"/>
                        <a:gd name="connsiteY525" fmla="*/ 467683 h 595280"/>
                        <a:gd name="connsiteX526" fmla="*/ 245424 w 1123303"/>
                        <a:gd name="connsiteY526" fmla="*/ 463996 h 595280"/>
                        <a:gd name="connsiteX527" fmla="*/ 256237 w 1123303"/>
                        <a:gd name="connsiteY527" fmla="*/ 450387 h 595280"/>
                        <a:gd name="connsiteX528" fmla="*/ 261796 w 1123303"/>
                        <a:gd name="connsiteY528" fmla="*/ 425168 h 595280"/>
                        <a:gd name="connsiteX529" fmla="*/ 262431 w 1123303"/>
                        <a:gd name="connsiteY529" fmla="*/ 419534 h 595280"/>
                        <a:gd name="connsiteX530" fmla="*/ 304619 w 1123303"/>
                        <a:gd name="connsiteY530" fmla="*/ 399641 h 595280"/>
                        <a:gd name="connsiteX531" fmla="*/ 335107 w 1123303"/>
                        <a:gd name="connsiteY531" fmla="*/ 311483 h 595280"/>
                        <a:gd name="connsiteX532" fmla="*/ 340680 w 1123303"/>
                        <a:gd name="connsiteY532" fmla="*/ 313843 h 595280"/>
                        <a:gd name="connsiteX533" fmla="*/ 348181 w 1123303"/>
                        <a:gd name="connsiteY533" fmla="*/ 334570 h 595280"/>
                        <a:gd name="connsiteX534" fmla="*/ 358322 w 1123303"/>
                        <a:gd name="connsiteY534" fmla="*/ 358040 h 595280"/>
                        <a:gd name="connsiteX535" fmla="*/ 358426 w 1123303"/>
                        <a:gd name="connsiteY535" fmla="*/ 358106 h 595280"/>
                        <a:gd name="connsiteX536" fmla="*/ 358383 w 1123303"/>
                        <a:gd name="connsiteY536" fmla="*/ 358305 h 595280"/>
                        <a:gd name="connsiteX537" fmla="*/ 353830 w 1123303"/>
                        <a:gd name="connsiteY537" fmla="*/ 357500 h 595280"/>
                        <a:gd name="connsiteX538" fmla="*/ 350996 w 1123303"/>
                        <a:gd name="connsiteY538" fmla="*/ 358533 h 595280"/>
                        <a:gd name="connsiteX539" fmla="*/ 349683 w 1123303"/>
                        <a:gd name="connsiteY539" fmla="*/ 360637 h 595280"/>
                        <a:gd name="connsiteX540" fmla="*/ 349683 w 1123303"/>
                        <a:gd name="connsiteY540" fmla="*/ 360637 h 595280"/>
                        <a:gd name="connsiteX541" fmla="*/ 333193 w 1123303"/>
                        <a:gd name="connsiteY541" fmla="*/ 369294 h 595280"/>
                        <a:gd name="connsiteX542" fmla="*/ 339538 w 1123303"/>
                        <a:gd name="connsiteY542" fmla="*/ 386055 h 595280"/>
                        <a:gd name="connsiteX543" fmla="*/ 360734 w 1123303"/>
                        <a:gd name="connsiteY543" fmla="*/ 394954 h 595280"/>
                        <a:gd name="connsiteX544" fmla="*/ 376257 w 1123303"/>
                        <a:gd name="connsiteY544" fmla="*/ 389386 h 595280"/>
                        <a:gd name="connsiteX545" fmla="*/ 374045 w 1123303"/>
                        <a:gd name="connsiteY545" fmla="*/ 367295 h 595280"/>
                        <a:gd name="connsiteX546" fmla="*/ 374011 w 1123303"/>
                        <a:gd name="connsiteY546" fmla="*/ 367262 h 595280"/>
                        <a:gd name="connsiteX547" fmla="*/ 364449 w 1123303"/>
                        <a:gd name="connsiteY547" fmla="*/ 360594 h 595280"/>
                        <a:gd name="connsiteX548" fmla="*/ 364605 w 1123303"/>
                        <a:gd name="connsiteY548" fmla="*/ 360073 h 595280"/>
                        <a:gd name="connsiteX549" fmla="*/ 392108 w 1123303"/>
                        <a:gd name="connsiteY549" fmla="*/ 350079 h 595280"/>
                        <a:gd name="connsiteX550" fmla="*/ 394497 w 1123303"/>
                        <a:gd name="connsiteY550" fmla="*/ 348572 h 595280"/>
                        <a:gd name="connsiteX551" fmla="*/ 422620 w 1123303"/>
                        <a:gd name="connsiteY551" fmla="*/ 313715 h 595280"/>
                        <a:gd name="connsiteX552" fmla="*/ 418536 w 1123303"/>
                        <a:gd name="connsiteY552" fmla="*/ 293746 h 595280"/>
                        <a:gd name="connsiteX553" fmla="*/ 415802 w 1123303"/>
                        <a:gd name="connsiteY553" fmla="*/ 285601 h 595280"/>
                        <a:gd name="connsiteX554" fmla="*/ 430273 w 1123303"/>
                        <a:gd name="connsiteY554" fmla="*/ 298831 h 595280"/>
                        <a:gd name="connsiteX555" fmla="*/ 443963 w 1123303"/>
                        <a:gd name="connsiteY555" fmla="*/ 311834 h 595280"/>
                        <a:gd name="connsiteX556" fmla="*/ 468315 w 1123303"/>
                        <a:gd name="connsiteY556" fmla="*/ 319482 h 595280"/>
                        <a:gd name="connsiteX557" fmla="*/ 486403 w 1123303"/>
                        <a:gd name="connsiteY557" fmla="*/ 303238 h 595280"/>
                        <a:gd name="connsiteX558" fmla="*/ 498903 w 1123303"/>
                        <a:gd name="connsiteY558" fmla="*/ 334172 h 595280"/>
                        <a:gd name="connsiteX559" fmla="*/ 500633 w 1123303"/>
                        <a:gd name="connsiteY559" fmla="*/ 341545 h 595280"/>
                        <a:gd name="connsiteX560" fmla="*/ 500666 w 1123303"/>
                        <a:gd name="connsiteY560" fmla="*/ 341649 h 595280"/>
                        <a:gd name="connsiteX561" fmla="*/ 526681 w 1123303"/>
                        <a:gd name="connsiteY561" fmla="*/ 341374 h 595280"/>
                        <a:gd name="connsiteX562" fmla="*/ 592202 w 1123303"/>
                        <a:gd name="connsiteY562" fmla="*/ 344549 h 595280"/>
                        <a:gd name="connsiteX563" fmla="*/ 610096 w 1123303"/>
                        <a:gd name="connsiteY563" fmla="*/ 379776 h 595280"/>
                        <a:gd name="connsiteX564" fmla="*/ 516806 w 1123303"/>
                        <a:gd name="connsiteY564" fmla="*/ 526352 h 595280"/>
                        <a:gd name="connsiteX565" fmla="*/ 506731 w 1123303"/>
                        <a:gd name="connsiteY565" fmla="*/ 536768 h 595280"/>
                        <a:gd name="connsiteX566" fmla="*/ 504912 w 1123303"/>
                        <a:gd name="connsiteY566" fmla="*/ 538398 h 595280"/>
                        <a:gd name="connsiteX567" fmla="*/ 342163 w 1123303"/>
                        <a:gd name="connsiteY567" fmla="*/ 371460 h 595280"/>
                        <a:gd name="connsiteX568" fmla="*/ 353977 w 1123303"/>
                        <a:gd name="connsiteY568" fmla="*/ 368456 h 595280"/>
                        <a:gd name="connsiteX569" fmla="*/ 356431 w 1123303"/>
                        <a:gd name="connsiteY569" fmla="*/ 368593 h 595280"/>
                        <a:gd name="connsiteX570" fmla="*/ 358838 w 1123303"/>
                        <a:gd name="connsiteY570" fmla="*/ 369958 h 595280"/>
                        <a:gd name="connsiteX571" fmla="*/ 368984 w 1123303"/>
                        <a:gd name="connsiteY571" fmla="*/ 378412 h 595280"/>
                        <a:gd name="connsiteX572" fmla="*/ 367595 w 1123303"/>
                        <a:gd name="connsiteY572" fmla="*/ 382615 h 595280"/>
                        <a:gd name="connsiteX573" fmla="*/ 367572 w 1123303"/>
                        <a:gd name="connsiteY573" fmla="*/ 382629 h 595280"/>
                        <a:gd name="connsiteX574" fmla="*/ 343305 w 1123303"/>
                        <a:gd name="connsiteY574" fmla="*/ 375829 h 595280"/>
                        <a:gd name="connsiteX575" fmla="*/ 342329 w 1123303"/>
                        <a:gd name="connsiteY575" fmla="*/ 374526 h 595280"/>
                        <a:gd name="connsiteX576" fmla="*/ 341798 w 1123303"/>
                        <a:gd name="connsiteY576" fmla="*/ 373516 h 595280"/>
                        <a:gd name="connsiteX577" fmla="*/ 342163 w 1123303"/>
                        <a:gd name="connsiteY577" fmla="*/ 371460 h 595280"/>
                        <a:gd name="connsiteX578" fmla="*/ 293047 w 1123303"/>
                        <a:gd name="connsiteY578" fmla="*/ 262253 h 595280"/>
                        <a:gd name="connsiteX579" fmla="*/ 234146 w 1123303"/>
                        <a:gd name="connsiteY579" fmla="*/ 244005 h 595280"/>
                        <a:gd name="connsiteX580" fmla="*/ 229469 w 1123303"/>
                        <a:gd name="connsiteY580" fmla="*/ 241446 h 595280"/>
                        <a:gd name="connsiteX581" fmla="*/ 249101 w 1123303"/>
                        <a:gd name="connsiteY581" fmla="*/ 243877 h 595280"/>
                        <a:gd name="connsiteX582" fmla="*/ 291730 w 1123303"/>
                        <a:gd name="connsiteY582" fmla="*/ 254747 h 595280"/>
                        <a:gd name="connsiteX583" fmla="*/ 293056 w 1123303"/>
                        <a:gd name="connsiteY583" fmla="*/ 259623 h 595280"/>
                        <a:gd name="connsiteX584" fmla="*/ 293047 w 1123303"/>
                        <a:gd name="connsiteY584" fmla="*/ 262253 h 59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Lst>
                      <a:rect l="l" t="t" r="r" b="b"/>
                      <a:pathLst>
                        <a:path w="1123303" h="595280">
                          <a:moveTo>
                            <a:pt x="1121907" y="559437"/>
                          </a:moveTo>
                          <a:cubicBezTo>
                            <a:pt x="1121902" y="559432"/>
                            <a:pt x="1121902" y="559432"/>
                            <a:pt x="1121897" y="559428"/>
                          </a:cubicBezTo>
                          <a:cubicBezTo>
                            <a:pt x="1119405" y="556329"/>
                            <a:pt x="1116889" y="553106"/>
                            <a:pt x="1114462" y="549988"/>
                          </a:cubicBezTo>
                          <a:cubicBezTo>
                            <a:pt x="1102753" y="534962"/>
                            <a:pt x="1090641" y="519429"/>
                            <a:pt x="1074051" y="509307"/>
                          </a:cubicBezTo>
                          <a:cubicBezTo>
                            <a:pt x="1067981" y="505876"/>
                            <a:pt x="1061361" y="503469"/>
                            <a:pt x="1054964" y="501142"/>
                          </a:cubicBezTo>
                          <a:cubicBezTo>
                            <a:pt x="1050927" y="499673"/>
                            <a:pt x="1046775" y="498167"/>
                            <a:pt x="1042790" y="496404"/>
                          </a:cubicBezTo>
                          <a:cubicBezTo>
                            <a:pt x="1042933" y="496375"/>
                            <a:pt x="1043075" y="496342"/>
                            <a:pt x="1043217" y="496314"/>
                          </a:cubicBezTo>
                          <a:cubicBezTo>
                            <a:pt x="1049363" y="494987"/>
                            <a:pt x="1057006" y="493338"/>
                            <a:pt x="1057845" y="486026"/>
                          </a:cubicBezTo>
                          <a:cubicBezTo>
                            <a:pt x="1058044" y="481505"/>
                            <a:pt x="1054500" y="478572"/>
                            <a:pt x="1051813" y="476762"/>
                          </a:cubicBezTo>
                          <a:cubicBezTo>
                            <a:pt x="1049131" y="474957"/>
                            <a:pt x="1046240" y="473421"/>
                            <a:pt x="1043444" y="471938"/>
                          </a:cubicBezTo>
                          <a:cubicBezTo>
                            <a:pt x="1042596" y="471488"/>
                            <a:pt x="1041753" y="471043"/>
                            <a:pt x="1040881" y="470569"/>
                          </a:cubicBezTo>
                          <a:cubicBezTo>
                            <a:pt x="1033986" y="467143"/>
                            <a:pt x="1027262" y="462385"/>
                            <a:pt x="1020765" y="457784"/>
                          </a:cubicBezTo>
                          <a:cubicBezTo>
                            <a:pt x="1007658" y="448506"/>
                            <a:pt x="994153" y="438938"/>
                            <a:pt x="977790" y="438967"/>
                          </a:cubicBezTo>
                          <a:cubicBezTo>
                            <a:pt x="977790" y="438967"/>
                            <a:pt x="977790" y="438967"/>
                            <a:pt x="977790" y="438967"/>
                          </a:cubicBezTo>
                          <a:cubicBezTo>
                            <a:pt x="980842" y="437583"/>
                            <a:pt x="983529" y="435981"/>
                            <a:pt x="985917" y="434124"/>
                          </a:cubicBezTo>
                          <a:cubicBezTo>
                            <a:pt x="987031" y="433257"/>
                            <a:pt x="987614" y="431963"/>
                            <a:pt x="987552" y="430484"/>
                          </a:cubicBezTo>
                          <a:cubicBezTo>
                            <a:pt x="987476" y="428693"/>
                            <a:pt x="986448" y="426850"/>
                            <a:pt x="984993" y="425902"/>
                          </a:cubicBezTo>
                          <a:cubicBezTo>
                            <a:pt x="975279" y="419576"/>
                            <a:pt x="964034" y="418500"/>
                            <a:pt x="953154" y="417463"/>
                          </a:cubicBezTo>
                          <a:cubicBezTo>
                            <a:pt x="947112" y="416885"/>
                            <a:pt x="940867" y="416287"/>
                            <a:pt x="935001" y="414790"/>
                          </a:cubicBezTo>
                          <a:cubicBezTo>
                            <a:pt x="928869" y="413222"/>
                            <a:pt x="922784" y="410066"/>
                            <a:pt x="916899" y="407009"/>
                          </a:cubicBezTo>
                          <a:cubicBezTo>
                            <a:pt x="906677" y="401697"/>
                            <a:pt x="896106" y="396210"/>
                            <a:pt x="884335" y="398262"/>
                          </a:cubicBezTo>
                          <a:cubicBezTo>
                            <a:pt x="875175" y="399371"/>
                            <a:pt x="869882" y="406559"/>
                            <a:pt x="864764" y="413515"/>
                          </a:cubicBezTo>
                          <a:cubicBezTo>
                            <a:pt x="860106" y="419846"/>
                            <a:pt x="855704" y="425826"/>
                            <a:pt x="848843" y="426016"/>
                          </a:cubicBezTo>
                          <a:cubicBezTo>
                            <a:pt x="848629" y="426025"/>
                            <a:pt x="848478" y="426021"/>
                            <a:pt x="848373" y="426011"/>
                          </a:cubicBezTo>
                          <a:cubicBezTo>
                            <a:pt x="848549" y="419031"/>
                            <a:pt x="856377" y="409379"/>
                            <a:pt x="858969" y="406185"/>
                          </a:cubicBezTo>
                          <a:cubicBezTo>
                            <a:pt x="858988" y="406156"/>
                            <a:pt x="859007" y="406133"/>
                            <a:pt x="859026" y="406104"/>
                          </a:cubicBezTo>
                          <a:cubicBezTo>
                            <a:pt x="861343" y="402536"/>
                            <a:pt x="865295" y="399134"/>
                            <a:pt x="869479" y="395528"/>
                          </a:cubicBezTo>
                          <a:cubicBezTo>
                            <a:pt x="876350" y="389609"/>
                            <a:pt x="883453" y="383491"/>
                            <a:pt x="883761" y="375891"/>
                          </a:cubicBezTo>
                          <a:cubicBezTo>
                            <a:pt x="883653" y="368001"/>
                            <a:pt x="874782" y="363234"/>
                            <a:pt x="868508" y="362366"/>
                          </a:cubicBezTo>
                          <a:cubicBezTo>
                            <a:pt x="864518" y="361864"/>
                            <a:pt x="860566" y="362423"/>
                            <a:pt x="856746" y="362968"/>
                          </a:cubicBezTo>
                          <a:cubicBezTo>
                            <a:pt x="852614" y="363556"/>
                            <a:pt x="848710" y="364110"/>
                            <a:pt x="844682" y="363447"/>
                          </a:cubicBezTo>
                          <a:cubicBezTo>
                            <a:pt x="841616" y="363049"/>
                            <a:pt x="838636" y="361798"/>
                            <a:pt x="835754" y="360585"/>
                          </a:cubicBezTo>
                          <a:cubicBezTo>
                            <a:pt x="834565" y="360082"/>
                            <a:pt x="833333" y="359566"/>
                            <a:pt x="832105" y="359116"/>
                          </a:cubicBezTo>
                          <a:cubicBezTo>
                            <a:pt x="832077" y="359106"/>
                            <a:pt x="832044" y="359097"/>
                            <a:pt x="832016" y="359087"/>
                          </a:cubicBezTo>
                          <a:cubicBezTo>
                            <a:pt x="814644" y="354898"/>
                            <a:pt x="802660" y="355368"/>
                            <a:pt x="795386" y="360523"/>
                          </a:cubicBezTo>
                          <a:cubicBezTo>
                            <a:pt x="793983" y="361518"/>
                            <a:pt x="792780" y="362651"/>
                            <a:pt x="791747" y="363907"/>
                          </a:cubicBezTo>
                          <a:cubicBezTo>
                            <a:pt x="793277" y="359571"/>
                            <a:pt x="794201" y="355031"/>
                            <a:pt x="794083" y="350188"/>
                          </a:cubicBezTo>
                          <a:cubicBezTo>
                            <a:pt x="793794" y="347170"/>
                            <a:pt x="791860" y="345232"/>
                            <a:pt x="788738" y="344871"/>
                          </a:cubicBezTo>
                          <a:cubicBezTo>
                            <a:pt x="767451" y="343440"/>
                            <a:pt x="730239" y="354552"/>
                            <a:pt x="713578" y="367309"/>
                          </a:cubicBezTo>
                          <a:cubicBezTo>
                            <a:pt x="703096" y="375914"/>
                            <a:pt x="704063" y="384515"/>
                            <a:pt x="705086" y="393623"/>
                          </a:cubicBezTo>
                          <a:cubicBezTo>
                            <a:pt x="705404" y="396452"/>
                            <a:pt x="705731" y="399356"/>
                            <a:pt x="705759" y="402408"/>
                          </a:cubicBezTo>
                          <a:cubicBezTo>
                            <a:pt x="703939" y="399527"/>
                            <a:pt x="702499" y="396347"/>
                            <a:pt x="701096" y="393253"/>
                          </a:cubicBezTo>
                          <a:cubicBezTo>
                            <a:pt x="698988" y="388604"/>
                            <a:pt x="696813" y="383795"/>
                            <a:pt x="693263" y="379781"/>
                          </a:cubicBezTo>
                          <a:cubicBezTo>
                            <a:pt x="685573" y="372616"/>
                            <a:pt x="674465" y="371465"/>
                            <a:pt x="661979" y="376544"/>
                          </a:cubicBezTo>
                          <a:cubicBezTo>
                            <a:pt x="644095" y="383818"/>
                            <a:pt x="624463" y="404427"/>
                            <a:pt x="623316" y="428286"/>
                          </a:cubicBezTo>
                          <a:cubicBezTo>
                            <a:pt x="622681" y="441507"/>
                            <a:pt x="627719" y="460253"/>
                            <a:pt x="654989" y="475170"/>
                          </a:cubicBezTo>
                          <a:cubicBezTo>
                            <a:pt x="646119" y="479506"/>
                            <a:pt x="643721" y="485396"/>
                            <a:pt x="643313" y="489689"/>
                          </a:cubicBezTo>
                          <a:cubicBezTo>
                            <a:pt x="642583" y="497333"/>
                            <a:pt x="647498" y="505838"/>
                            <a:pt x="656207" y="512212"/>
                          </a:cubicBezTo>
                          <a:cubicBezTo>
                            <a:pt x="645270" y="516481"/>
                            <a:pt x="632315" y="518036"/>
                            <a:pt x="619772" y="519543"/>
                          </a:cubicBezTo>
                          <a:cubicBezTo>
                            <a:pt x="594875" y="522533"/>
                            <a:pt x="569154" y="525618"/>
                            <a:pt x="556771" y="549680"/>
                          </a:cubicBezTo>
                          <a:cubicBezTo>
                            <a:pt x="554909" y="545510"/>
                            <a:pt x="551758" y="542198"/>
                            <a:pt x="548697" y="538980"/>
                          </a:cubicBezTo>
                          <a:cubicBezTo>
                            <a:pt x="548166" y="538426"/>
                            <a:pt x="547640" y="537867"/>
                            <a:pt x="547157" y="537360"/>
                          </a:cubicBezTo>
                          <a:cubicBezTo>
                            <a:pt x="545181" y="534929"/>
                            <a:pt x="543465" y="532195"/>
                            <a:pt x="541807" y="529555"/>
                          </a:cubicBezTo>
                          <a:cubicBezTo>
                            <a:pt x="540376" y="527271"/>
                            <a:pt x="538897" y="524921"/>
                            <a:pt x="537234" y="522722"/>
                          </a:cubicBezTo>
                          <a:cubicBezTo>
                            <a:pt x="542594" y="516311"/>
                            <a:pt x="548626" y="509539"/>
                            <a:pt x="554999" y="502389"/>
                          </a:cubicBezTo>
                          <a:cubicBezTo>
                            <a:pt x="574205" y="480833"/>
                            <a:pt x="595974" y="456400"/>
                            <a:pt x="609394" y="430465"/>
                          </a:cubicBezTo>
                          <a:cubicBezTo>
                            <a:pt x="624998" y="400313"/>
                            <a:pt x="626287" y="373806"/>
                            <a:pt x="613275" y="349345"/>
                          </a:cubicBezTo>
                          <a:cubicBezTo>
                            <a:pt x="599235" y="328267"/>
                            <a:pt x="574191" y="316700"/>
                            <a:pt x="550981" y="320553"/>
                          </a:cubicBezTo>
                          <a:cubicBezTo>
                            <a:pt x="543598" y="321657"/>
                            <a:pt x="536495" y="324173"/>
                            <a:pt x="529629" y="326609"/>
                          </a:cubicBezTo>
                          <a:cubicBezTo>
                            <a:pt x="526359" y="327770"/>
                            <a:pt x="522980" y="328964"/>
                            <a:pt x="519621" y="329992"/>
                          </a:cubicBezTo>
                          <a:cubicBezTo>
                            <a:pt x="512124" y="313089"/>
                            <a:pt x="509470" y="294248"/>
                            <a:pt x="506897" y="276019"/>
                          </a:cubicBezTo>
                          <a:cubicBezTo>
                            <a:pt x="504627" y="259917"/>
                            <a:pt x="502282" y="243261"/>
                            <a:pt x="496605" y="227855"/>
                          </a:cubicBezTo>
                          <a:cubicBezTo>
                            <a:pt x="496401" y="227358"/>
                            <a:pt x="496197" y="226851"/>
                            <a:pt x="495998" y="226344"/>
                          </a:cubicBezTo>
                          <a:cubicBezTo>
                            <a:pt x="494951" y="223704"/>
                            <a:pt x="493866" y="220980"/>
                            <a:pt x="491952" y="218734"/>
                          </a:cubicBezTo>
                          <a:cubicBezTo>
                            <a:pt x="492212" y="218383"/>
                            <a:pt x="492468" y="218027"/>
                            <a:pt x="492719" y="217672"/>
                          </a:cubicBezTo>
                          <a:cubicBezTo>
                            <a:pt x="503452" y="230059"/>
                            <a:pt x="519791" y="237716"/>
                            <a:pt x="537755" y="238730"/>
                          </a:cubicBezTo>
                          <a:cubicBezTo>
                            <a:pt x="555554" y="239730"/>
                            <a:pt x="572409" y="233911"/>
                            <a:pt x="584028" y="222723"/>
                          </a:cubicBezTo>
                          <a:cubicBezTo>
                            <a:pt x="613057" y="192860"/>
                            <a:pt x="611446" y="146583"/>
                            <a:pt x="606049" y="105252"/>
                          </a:cubicBezTo>
                          <a:cubicBezTo>
                            <a:pt x="606039" y="105210"/>
                            <a:pt x="606030" y="105162"/>
                            <a:pt x="606020" y="105115"/>
                          </a:cubicBezTo>
                          <a:cubicBezTo>
                            <a:pt x="599945" y="83910"/>
                            <a:pt x="578963" y="85606"/>
                            <a:pt x="560449" y="87108"/>
                          </a:cubicBezTo>
                          <a:cubicBezTo>
                            <a:pt x="554705" y="87573"/>
                            <a:pt x="549284" y="88013"/>
                            <a:pt x="544484" y="87790"/>
                          </a:cubicBezTo>
                          <a:cubicBezTo>
                            <a:pt x="544242" y="87781"/>
                            <a:pt x="542731" y="87587"/>
                            <a:pt x="541646" y="87189"/>
                          </a:cubicBezTo>
                          <a:cubicBezTo>
                            <a:pt x="541376" y="87089"/>
                            <a:pt x="541177" y="86852"/>
                            <a:pt x="541167" y="86563"/>
                          </a:cubicBezTo>
                          <a:cubicBezTo>
                            <a:pt x="540878" y="80119"/>
                            <a:pt x="551787" y="70134"/>
                            <a:pt x="558994" y="63533"/>
                          </a:cubicBezTo>
                          <a:cubicBezTo>
                            <a:pt x="561226" y="61491"/>
                            <a:pt x="563150" y="59728"/>
                            <a:pt x="564420" y="58392"/>
                          </a:cubicBezTo>
                          <a:cubicBezTo>
                            <a:pt x="576641" y="47417"/>
                            <a:pt x="581550" y="38272"/>
                            <a:pt x="579441" y="30443"/>
                          </a:cubicBezTo>
                          <a:cubicBezTo>
                            <a:pt x="575551" y="16033"/>
                            <a:pt x="548574" y="10432"/>
                            <a:pt x="526894" y="5935"/>
                          </a:cubicBezTo>
                          <a:cubicBezTo>
                            <a:pt x="522701" y="5063"/>
                            <a:pt x="518739" y="4244"/>
                            <a:pt x="515251" y="3414"/>
                          </a:cubicBezTo>
                          <a:cubicBezTo>
                            <a:pt x="499078" y="83"/>
                            <a:pt x="470116" y="-3793"/>
                            <a:pt x="457791" y="7726"/>
                          </a:cubicBezTo>
                          <a:cubicBezTo>
                            <a:pt x="453024" y="12181"/>
                            <a:pt x="451166" y="18512"/>
                            <a:pt x="452265" y="26596"/>
                          </a:cubicBezTo>
                          <a:cubicBezTo>
                            <a:pt x="453521" y="33282"/>
                            <a:pt x="456227" y="39575"/>
                            <a:pt x="458843" y="45659"/>
                          </a:cubicBezTo>
                          <a:cubicBezTo>
                            <a:pt x="460918" y="50483"/>
                            <a:pt x="463055" y="55454"/>
                            <a:pt x="464444" y="60586"/>
                          </a:cubicBezTo>
                          <a:cubicBezTo>
                            <a:pt x="452067" y="53995"/>
                            <a:pt x="441385" y="45934"/>
                            <a:pt x="432676" y="36604"/>
                          </a:cubicBezTo>
                          <a:cubicBezTo>
                            <a:pt x="431231" y="35064"/>
                            <a:pt x="429842" y="33405"/>
                            <a:pt x="428501" y="31799"/>
                          </a:cubicBezTo>
                          <a:cubicBezTo>
                            <a:pt x="426715" y="29666"/>
                            <a:pt x="424871" y="27458"/>
                            <a:pt x="422853" y="25477"/>
                          </a:cubicBezTo>
                          <a:cubicBezTo>
                            <a:pt x="413878" y="16147"/>
                            <a:pt x="405860" y="15749"/>
                            <a:pt x="400714" y="17057"/>
                          </a:cubicBezTo>
                          <a:cubicBezTo>
                            <a:pt x="392322" y="19189"/>
                            <a:pt x="385384" y="27463"/>
                            <a:pt x="382143" y="39253"/>
                          </a:cubicBezTo>
                          <a:cubicBezTo>
                            <a:pt x="378200" y="59610"/>
                            <a:pt x="397449" y="70106"/>
                            <a:pt x="416062" y="80251"/>
                          </a:cubicBezTo>
                          <a:cubicBezTo>
                            <a:pt x="423213" y="84151"/>
                            <a:pt x="430491" y="88117"/>
                            <a:pt x="436462" y="92657"/>
                          </a:cubicBezTo>
                          <a:cubicBezTo>
                            <a:pt x="436528" y="92747"/>
                            <a:pt x="437476" y="93444"/>
                            <a:pt x="437561" y="93510"/>
                          </a:cubicBezTo>
                          <a:cubicBezTo>
                            <a:pt x="441651" y="96761"/>
                            <a:pt x="445044" y="100310"/>
                            <a:pt x="447238" y="104333"/>
                          </a:cubicBezTo>
                          <a:cubicBezTo>
                            <a:pt x="442930" y="102831"/>
                            <a:pt x="438557" y="101386"/>
                            <a:pt x="434311" y="99978"/>
                          </a:cubicBezTo>
                          <a:cubicBezTo>
                            <a:pt x="414641" y="93463"/>
                            <a:pt x="394302" y="86720"/>
                            <a:pt x="377276" y="73859"/>
                          </a:cubicBezTo>
                          <a:cubicBezTo>
                            <a:pt x="368410" y="68087"/>
                            <a:pt x="361023" y="66016"/>
                            <a:pt x="354702" y="67514"/>
                          </a:cubicBezTo>
                          <a:cubicBezTo>
                            <a:pt x="349683" y="68703"/>
                            <a:pt x="345437" y="72224"/>
                            <a:pt x="342097" y="77944"/>
                          </a:cubicBezTo>
                          <a:cubicBezTo>
                            <a:pt x="339415" y="82171"/>
                            <a:pt x="337950" y="87189"/>
                            <a:pt x="337855" y="92439"/>
                          </a:cubicBezTo>
                          <a:cubicBezTo>
                            <a:pt x="337747" y="94880"/>
                            <a:pt x="338116" y="97310"/>
                            <a:pt x="338472" y="99661"/>
                          </a:cubicBezTo>
                          <a:cubicBezTo>
                            <a:pt x="338841" y="102111"/>
                            <a:pt x="339192" y="104428"/>
                            <a:pt x="339050" y="106750"/>
                          </a:cubicBezTo>
                          <a:cubicBezTo>
                            <a:pt x="339031" y="107086"/>
                            <a:pt x="338988" y="107352"/>
                            <a:pt x="338846" y="107631"/>
                          </a:cubicBezTo>
                          <a:cubicBezTo>
                            <a:pt x="336960" y="111351"/>
                            <a:pt x="334231" y="115019"/>
                            <a:pt x="331591" y="118563"/>
                          </a:cubicBezTo>
                          <a:cubicBezTo>
                            <a:pt x="325346" y="126965"/>
                            <a:pt x="318882" y="135656"/>
                            <a:pt x="321711" y="146716"/>
                          </a:cubicBezTo>
                          <a:cubicBezTo>
                            <a:pt x="321721" y="146749"/>
                            <a:pt x="321735" y="146782"/>
                            <a:pt x="321744" y="146815"/>
                          </a:cubicBezTo>
                          <a:cubicBezTo>
                            <a:pt x="329155" y="166485"/>
                            <a:pt x="344272" y="181791"/>
                            <a:pt x="358886" y="196594"/>
                          </a:cubicBezTo>
                          <a:cubicBezTo>
                            <a:pt x="361179" y="198917"/>
                            <a:pt x="363463" y="201229"/>
                            <a:pt x="365700" y="203541"/>
                          </a:cubicBezTo>
                          <a:cubicBezTo>
                            <a:pt x="365401" y="204252"/>
                            <a:pt x="365340" y="205039"/>
                            <a:pt x="365534" y="205816"/>
                          </a:cubicBezTo>
                          <a:cubicBezTo>
                            <a:pt x="366202" y="208484"/>
                            <a:pt x="367254" y="211109"/>
                            <a:pt x="368273" y="213649"/>
                          </a:cubicBezTo>
                          <a:cubicBezTo>
                            <a:pt x="370050" y="218075"/>
                            <a:pt x="371742" y="222288"/>
                            <a:pt x="371524" y="226657"/>
                          </a:cubicBezTo>
                          <a:cubicBezTo>
                            <a:pt x="365056" y="221837"/>
                            <a:pt x="361179" y="214436"/>
                            <a:pt x="357421" y="207261"/>
                          </a:cubicBezTo>
                          <a:cubicBezTo>
                            <a:pt x="355834" y="204229"/>
                            <a:pt x="354190" y="201096"/>
                            <a:pt x="352399" y="198244"/>
                          </a:cubicBezTo>
                          <a:cubicBezTo>
                            <a:pt x="340964" y="178408"/>
                            <a:pt x="325748" y="170868"/>
                            <a:pt x="305846" y="175200"/>
                          </a:cubicBezTo>
                          <a:cubicBezTo>
                            <a:pt x="284266" y="180772"/>
                            <a:pt x="274671" y="178512"/>
                            <a:pt x="265392" y="176332"/>
                          </a:cubicBezTo>
                          <a:cubicBezTo>
                            <a:pt x="254806" y="173844"/>
                            <a:pt x="244803" y="171489"/>
                            <a:pt x="218536" y="182289"/>
                          </a:cubicBezTo>
                          <a:cubicBezTo>
                            <a:pt x="208462" y="185492"/>
                            <a:pt x="196957" y="186492"/>
                            <a:pt x="184774" y="187553"/>
                          </a:cubicBezTo>
                          <a:cubicBezTo>
                            <a:pt x="158010" y="189880"/>
                            <a:pt x="130336" y="192287"/>
                            <a:pt x="118802" y="219629"/>
                          </a:cubicBezTo>
                          <a:cubicBezTo>
                            <a:pt x="88996" y="226623"/>
                            <a:pt x="65014" y="243161"/>
                            <a:pt x="52964" y="265039"/>
                          </a:cubicBezTo>
                          <a:cubicBezTo>
                            <a:pt x="52561" y="265746"/>
                            <a:pt x="52755" y="266613"/>
                            <a:pt x="53428" y="267106"/>
                          </a:cubicBezTo>
                          <a:cubicBezTo>
                            <a:pt x="54077" y="267579"/>
                            <a:pt x="54935" y="267499"/>
                            <a:pt x="55475" y="266907"/>
                          </a:cubicBezTo>
                          <a:cubicBezTo>
                            <a:pt x="85831" y="232968"/>
                            <a:pt x="134065" y="218326"/>
                            <a:pt x="178329" y="229590"/>
                          </a:cubicBezTo>
                          <a:cubicBezTo>
                            <a:pt x="193863" y="233883"/>
                            <a:pt x="208329" y="242327"/>
                            <a:pt x="222323" y="250497"/>
                          </a:cubicBezTo>
                          <a:cubicBezTo>
                            <a:pt x="242438" y="262244"/>
                            <a:pt x="263241" y="274384"/>
                            <a:pt x="287659" y="274507"/>
                          </a:cubicBezTo>
                          <a:cubicBezTo>
                            <a:pt x="291583" y="274597"/>
                            <a:pt x="298781" y="273408"/>
                            <a:pt x="301558" y="269897"/>
                          </a:cubicBezTo>
                          <a:cubicBezTo>
                            <a:pt x="302548" y="268646"/>
                            <a:pt x="302918" y="267172"/>
                            <a:pt x="302652" y="265603"/>
                          </a:cubicBezTo>
                          <a:cubicBezTo>
                            <a:pt x="302932" y="265286"/>
                            <a:pt x="303126" y="264983"/>
                            <a:pt x="303387" y="264580"/>
                          </a:cubicBezTo>
                          <a:lnTo>
                            <a:pt x="303505" y="264395"/>
                          </a:lnTo>
                          <a:cubicBezTo>
                            <a:pt x="304936" y="262201"/>
                            <a:pt x="304974" y="259424"/>
                            <a:pt x="304837" y="257192"/>
                          </a:cubicBezTo>
                          <a:cubicBezTo>
                            <a:pt x="302055" y="234418"/>
                            <a:pt x="263758" y="233850"/>
                            <a:pt x="243182" y="233542"/>
                          </a:cubicBezTo>
                          <a:cubicBezTo>
                            <a:pt x="241258" y="233513"/>
                            <a:pt x="239486" y="233485"/>
                            <a:pt x="237875" y="233442"/>
                          </a:cubicBezTo>
                          <a:cubicBezTo>
                            <a:pt x="236757" y="233461"/>
                            <a:pt x="235638" y="233475"/>
                            <a:pt x="234520" y="233490"/>
                          </a:cubicBezTo>
                          <a:cubicBezTo>
                            <a:pt x="229099" y="233556"/>
                            <a:pt x="223489" y="233622"/>
                            <a:pt x="218015" y="234272"/>
                          </a:cubicBezTo>
                          <a:cubicBezTo>
                            <a:pt x="217636" y="234286"/>
                            <a:pt x="217276" y="234433"/>
                            <a:pt x="216987" y="234674"/>
                          </a:cubicBezTo>
                          <a:cubicBezTo>
                            <a:pt x="190370" y="218383"/>
                            <a:pt x="158716" y="212450"/>
                            <a:pt x="127493" y="217876"/>
                          </a:cubicBezTo>
                          <a:cubicBezTo>
                            <a:pt x="141084" y="199035"/>
                            <a:pt x="164052" y="197736"/>
                            <a:pt x="186281" y="196481"/>
                          </a:cubicBezTo>
                          <a:cubicBezTo>
                            <a:pt x="195829" y="195941"/>
                            <a:pt x="205709" y="195381"/>
                            <a:pt x="214547" y="193410"/>
                          </a:cubicBezTo>
                          <a:cubicBezTo>
                            <a:pt x="219167" y="192444"/>
                            <a:pt x="223768" y="190899"/>
                            <a:pt x="228218" y="189401"/>
                          </a:cubicBezTo>
                          <a:cubicBezTo>
                            <a:pt x="237458" y="186298"/>
                            <a:pt x="247006" y="183089"/>
                            <a:pt x="256905" y="185080"/>
                          </a:cubicBezTo>
                          <a:cubicBezTo>
                            <a:pt x="280864" y="189747"/>
                            <a:pt x="297321" y="209161"/>
                            <a:pt x="306922" y="224647"/>
                          </a:cubicBezTo>
                          <a:cubicBezTo>
                            <a:pt x="307495" y="225529"/>
                            <a:pt x="308045" y="226424"/>
                            <a:pt x="308590" y="227315"/>
                          </a:cubicBezTo>
                          <a:cubicBezTo>
                            <a:pt x="310623" y="230627"/>
                            <a:pt x="312727" y="234049"/>
                            <a:pt x="315992" y="236617"/>
                          </a:cubicBezTo>
                          <a:cubicBezTo>
                            <a:pt x="317669" y="237934"/>
                            <a:pt x="319745" y="238143"/>
                            <a:pt x="321417" y="237162"/>
                          </a:cubicBezTo>
                          <a:cubicBezTo>
                            <a:pt x="323071" y="236191"/>
                            <a:pt x="323891" y="234290"/>
                            <a:pt x="323559" y="232205"/>
                          </a:cubicBezTo>
                          <a:cubicBezTo>
                            <a:pt x="323555" y="232172"/>
                            <a:pt x="323550" y="232144"/>
                            <a:pt x="323540" y="232111"/>
                          </a:cubicBezTo>
                          <a:cubicBezTo>
                            <a:pt x="320019" y="218838"/>
                            <a:pt x="303174" y="198523"/>
                            <a:pt x="290370" y="188861"/>
                          </a:cubicBezTo>
                          <a:cubicBezTo>
                            <a:pt x="294108" y="188605"/>
                            <a:pt x="297970" y="187894"/>
                            <a:pt x="301723" y="187203"/>
                          </a:cubicBezTo>
                          <a:cubicBezTo>
                            <a:pt x="311566" y="185392"/>
                            <a:pt x="321735" y="183521"/>
                            <a:pt x="329985" y="189738"/>
                          </a:cubicBezTo>
                          <a:cubicBezTo>
                            <a:pt x="337624" y="195396"/>
                            <a:pt x="342002" y="204006"/>
                            <a:pt x="346233" y="212332"/>
                          </a:cubicBezTo>
                          <a:cubicBezTo>
                            <a:pt x="348271" y="216341"/>
                            <a:pt x="350380" y="220487"/>
                            <a:pt x="352830" y="224268"/>
                          </a:cubicBezTo>
                          <a:cubicBezTo>
                            <a:pt x="355265" y="229192"/>
                            <a:pt x="366686" y="241000"/>
                            <a:pt x="374689" y="241531"/>
                          </a:cubicBezTo>
                          <a:cubicBezTo>
                            <a:pt x="377295" y="241706"/>
                            <a:pt x="379404" y="240688"/>
                            <a:pt x="380797" y="238588"/>
                          </a:cubicBezTo>
                          <a:cubicBezTo>
                            <a:pt x="380816" y="238555"/>
                            <a:pt x="380835" y="238517"/>
                            <a:pt x="380859" y="238484"/>
                          </a:cubicBezTo>
                          <a:cubicBezTo>
                            <a:pt x="385815" y="228320"/>
                            <a:pt x="383929" y="215165"/>
                            <a:pt x="376300" y="206252"/>
                          </a:cubicBezTo>
                          <a:cubicBezTo>
                            <a:pt x="378139" y="204446"/>
                            <a:pt x="383077" y="204987"/>
                            <a:pt x="385214" y="205224"/>
                          </a:cubicBezTo>
                          <a:lnTo>
                            <a:pt x="385820" y="205285"/>
                          </a:lnTo>
                          <a:cubicBezTo>
                            <a:pt x="389047" y="205811"/>
                            <a:pt x="392137" y="206280"/>
                            <a:pt x="395098" y="206735"/>
                          </a:cubicBezTo>
                          <a:cubicBezTo>
                            <a:pt x="426473" y="211526"/>
                            <a:pt x="442371" y="213947"/>
                            <a:pt x="447977" y="252056"/>
                          </a:cubicBezTo>
                          <a:cubicBezTo>
                            <a:pt x="443707" y="252004"/>
                            <a:pt x="439599" y="252572"/>
                            <a:pt x="435775" y="253733"/>
                          </a:cubicBezTo>
                          <a:cubicBezTo>
                            <a:pt x="433832" y="254325"/>
                            <a:pt x="432467" y="255752"/>
                            <a:pt x="432031" y="257647"/>
                          </a:cubicBezTo>
                          <a:cubicBezTo>
                            <a:pt x="431558" y="259690"/>
                            <a:pt x="432240" y="261993"/>
                            <a:pt x="433728" y="263381"/>
                          </a:cubicBezTo>
                          <a:cubicBezTo>
                            <a:pt x="435083" y="264646"/>
                            <a:pt x="436879" y="265020"/>
                            <a:pt x="438770" y="264442"/>
                          </a:cubicBezTo>
                          <a:cubicBezTo>
                            <a:pt x="451612" y="260765"/>
                            <a:pt x="466709" y="265224"/>
                            <a:pt x="475480" y="275284"/>
                          </a:cubicBezTo>
                          <a:cubicBezTo>
                            <a:pt x="484375" y="285624"/>
                            <a:pt x="476522" y="299414"/>
                            <a:pt x="469140" y="306109"/>
                          </a:cubicBezTo>
                          <a:cubicBezTo>
                            <a:pt x="459795" y="313250"/>
                            <a:pt x="447200" y="300096"/>
                            <a:pt x="437078" y="289519"/>
                          </a:cubicBezTo>
                          <a:cubicBezTo>
                            <a:pt x="434050" y="286359"/>
                            <a:pt x="431193" y="283373"/>
                            <a:pt x="428785" y="281331"/>
                          </a:cubicBezTo>
                          <a:cubicBezTo>
                            <a:pt x="425156" y="277914"/>
                            <a:pt x="414100" y="267523"/>
                            <a:pt x="405452" y="276218"/>
                          </a:cubicBezTo>
                          <a:cubicBezTo>
                            <a:pt x="401268" y="280426"/>
                            <a:pt x="403851" y="287340"/>
                            <a:pt x="405737" y="292386"/>
                          </a:cubicBezTo>
                          <a:cubicBezTo>
                            <a:pt x="406045" y="293211"/>
                            <a:pt x="406334" y="293983"/>
                            <a:pt x="406580" y="294713"/>
                          </a:cubicBezTo>
                          <a:cubicBezTo>
                            <a:pt x="408026" y="298674"/>
                            <a:pt x="410494" y="306863"/>
                            <a:pt x="410940" y="309497"/>
                          </a:cubicBezTo>
                          <a:cubicBezTo>
                            <a:pt x="410944" y="309516"/>
                            <a:pt x="410959" y="309587"/>
                            <a:pt x="410959" y="309606"/>
                          </a:cubicBezTo>
                          <a:cubicBezTo>
                            <a:pt x="411063" y="310066"/>
                            <a:pt x="411110" y="310459"/>
                            <a:pt x="411110" y="310782"/>
                          </a:cubicBezTo>
                          <a:cubicBezTo>
                            <a:pt x="411105" y="311374"/>
                            <a:pt x="410940" y="311980"/>
                            <a:pt x="410935" y="311990"/>
                          </a:cubicBezTo>
                          <a:cubicBezTo>
                            <a:pt x="406428" y="328187"/>
                            <a:pt x="390890" y="337967"/>
                            <a:pt x="374826" y="346094"/>
                          </a:cubicBezTo>
                          <a:cubicBezTo>
                            <a:pt x="372244" y="347170"/>
                            <a:pt x="369254" y="348316"/>
                            <a:pt x="366401" y="348345"/>
                          </a:cubicBezTo>
                          <a:cubicBezTo>
                            <a:pt x="362132" y="347781"/>
                            <a:pt x="360938" y="340801"/>
                            <a:pt x="359563" y="332726"/>
                          </a:cubicBezTo>
                          <a:cubicBezTo>
                            <a:pt x="357099" y="318273"/>
                            <a:pt x="353706" y="298475"/>
                            <a:pt x="329572" y="299646"/>
                          </a:cubicBezTo>
                          <a:cubicBezTo>
                            <a:pt x="326374" y="299783"/>
                            <a:pt x="324042" y="302100"/>
                            <a:pt x="323768" y="305408"/>
                          </a:cubicBezTo>
                          <a:cubicBezTo>
                            <a:pt x="323261" y="310853"/>
                            <a:pt x="322976" y="316435"/>
                            <a:pt x="322701" y="321837"/>
                          </a:cubicBezTo>
                          <a:cubicBezTo>
                            <a:pt x="322000" y="335579"/>
                            <a:pt x="321270" y="349785"/>
                            <a:pt x="316845" y="362954"/>
                          </a:cubicBezTo>
                          <a:cubicBezTo>
                            <a:pt x="310144" y="383605"/>
                            <a:pt x="290924" y="396499"/>
                            <a:pt x="275988" y="403673"/>
                          </a:cubicBezTo>
                          <a:lnTo>
                            <a:pt x="275599" y="403853"/>
                          </a:lnTo>
                          <a:cubicBezTo>
                            <a:pt x="271221" y="405886"/>
                            <a:pt x="266695" y="407981"/>
                            <a:pt x="261862" y="407829"/>
                          </a:cubicBezTo>
                          <a:cubicBezTo>
                            <a:pt x="260867" y="407796"/>
                            <a:pt x="260166" y="407379"/>
                            <a:pt x="259460" y="406360"/>
                          </a:cubicBezTo>
                          <a:cubicBezTo>
                            <a:pt x="256175" y="402427"/>
                            <a:pt x="259886" y="385894"/>
                            <a:pt x="263473" y="369906"/>
                          </a:cubicBezTo>
                          <a:cubicBezTo>
                            <a:pt x="267899" y="350179"/>
                            <a:pt x="272078" y="331542"/>
                            <a:pt x="266624" y="326410"/>
                          </a:cubicBezTo>
                          <a:cubicBezTo>
                            <a:pt x="265141" y="325012"/>
                            <a:pt x="263080" y="324680"/>
                            <a:pt x="260488" y="325429"/>
                          </a:cubicBezTo>
                          <a:cubicBezTo>
                            <a:pt x="260431" y="325453"/>
                            <a:pt x="260369" y="325476"/>
                            <a:pt x="260308" y="325500"/>
                          </a:cubicBezTo>
                          <a:cubicBezTo>
                            <a:pt x="244334" y="333859"/>
                            <a:pt x="236657" y="349833"/>
                            <a:pt x="229236" y="365276"/>
                          </a:cubicBezTo>
                          <a:cubicBezTo>
                            <a:pt x="226019" y="371972"/>
                            <a:pt x="222692" y="378895"/>
                            <a:pt x="218769" y="384970"/>
                          </a:cubicBezTo>
                          <a:cubicBezTo>
                            <a:pt x="205245" y="405156"/>
                            <a:pt x="165464" y="429987"/>
                            <a:pt x="141780" y="429162"/>
                          </a:cubicBezTo>
                          <a:cubicBezTo>
                            <a:pt x="145187" y="425116"/>
                            <a:pt x="149134" y="421491"/>
                            <a:pt x="152968" y="417974"/>
                          </a:cubicBezTo>
                          <a:cubicBezTo>
                            <a:pt x="164601" y="407294"/>
                            <a:pt x="175590" y="397205"/>
                            <a:pt x="170491" y="377355"/>
                          </a:cubicBezTo>
                          <a:cubicBezTo>
                            <a:pt x="169724" y="374170"/>
                            <a:pt x="166421" y="372848"/>
                            <a:pt x="163677" y="373422"/>
                          </a:cubicBezTo>
                          <a:cubicBezTo>
                            <a:pt x="163639" y="373431"/>
                            <a:pt x="163606" y="373441"/>
                            <a:pt x="163568" y="373450"/>
                          </a:cubicBezTo>
                          <a:cubicBezTo>
                            <a:pt x="142083" y="380880"/>
                            <a:pt x="131947" y="392244"/>
                            <a:pt x="121219" y="404275"/>
                          </a:cubicBezTo>
                          <a:cubicBezTo>
                            <a:pt x="104838" y="422637"/>
                            <a:pt x="86291" y="443435"/>
                            <a:pt x="21722" y="456106"/>
                          </a:cubicBezTo>
                          <a:cubicBezTo>
                            <a:pt x="23821" y="446212"/>
                            <a:pt x="24518" y="435967"/>
                            <a:pt x="25190" y="426044"/>
                          </a:cubicBezTo>
                          <a:cubicBezTo>
                            <a:pt x="26096" y="412719"/>
                            <a:pt x="27029" y="398944"/>
                            <a:pt x="31384" y="386074"/>
                          </a:cubicBezTo>
                          <a:cubicBezTo>
                            <a:pt x="47225" y="341663"/>
                            <a:pt x="102914" y="344521"/>
                            <a:pt x="146846" y="354737"/>
                          </a:cubicBezTo>
                          <a:cubicBezTo>
                            <a:pt x="146879" y="354747"/>
                            <a:pt x="146907" y="354751"/>
                            <a:pt x="146940" y="354756"/>
                          </a:cubicBezTo>
                          <a:cubicBezTo>
                            <a:pt x="148912" y="355007"/>
                            <a:pt x="150608" y="354377"/>
                            <a:pt x="151622" y="353027"/>
                          </a:cubicBezTo>
                          <a:cubicBezTo>
                            <a:pt x="152584" y="351747"/>
                            <a:pt x="152774" y="350013"/>
                            <a:pt x="152120" y="348506"/>
                          </a:cubicBezTo>
                          <a:cubicBezTo>
                            <a:pt x="151447" y="346961"/>
                            <a:pt x="150011" y="345895"/>
                            <a:pt x="148120" y="345511"/>
                          </a:cubicBezTo>
                          <a:cubicBezTo>
                            <a:pt x="146268" y="335266"/>
                            <a:pt x="138411" y="326699"/>
                            <a:pt x="125347" y="320690"/>
                          </a:cubicBezTo>
                          <a:cubicBezTo>
                            <a:pt x="103122" y="310474"/>
                            <a:pt x="71060" y="310099"/>
                            <a:pt x="55281" y="319866"/>
                          </a:cubicBezTo>
                          <a:cubicBezTo>
                            <a:pt x="51097" y="321752"/>
                            <a:pt x="46936" y="323912"/>
                            <a:pt x="42908" y="326002"/>
                          </a:cubicBezTo>
                          <a:cubicBezTo>
                            <a:pt x="34345" y="330447"/>
                            <a:pt x="25494" y="335043"/>
                            <a:pt x="16088" y="337133"/>
                          </a:cubicBezTo>
                          <a:cubicBezTo>
                            <a:pt x="14159" y="337536"/>
                            <a:pt x="12756" y="335560"/>
                            <a:pt x="12396" y="334991"/>
                          </a:cubicBezTo>
                          <a:cubicBezTo>
                            <a:pt x="11382" y="333181"/>
                            <a:pt x="11538" y="330836"/>
                            <a:pt x="11775" y="329077"/>
                          </a:cubicBezTo>
                          <a:cubicBezTo>
                            <a:pt x="15301" y="313715"/>
                            <a:pt x="30071" y="291614"/>
                            <a:pt x="44529" y="285037"/>
                          </a:cubicBezTo>
                          <a:cubicBezTo>
                            <a:pt x="83779" y="269115"/>
                            <a:pt x="127929" y="278820"/>
                            <a:pt x="170629" y="288207"/>
                          </a:cubicBezTo>
                          <a:cubicBezTo>
                            <a:pt x="187015" y="291808"/>
                            <a:pt x="202496" y="295210"/>
                            <a:pt x="217579" y="297205"/>
                          </a:cubicBezTo>
                          <a:cubicBezTo>
                            <a:pt x="221266" y="298044"/>
                            <a:pt x="223943" y="295727"/>
                            <a:pt x="224678" y="293016"/>
                          </a:cubicBezTo>
                          <a:cubicBezTo>
                            <a:pt x="225374" y="290453"/>
                            <a:pt x="224417" y="287150"/>
                            <a:pt x="220607" y="285946"/>
                          </a:cubicBezTo>
                          <a:cubicBezTo>
                            <a:pt x="214428" y="284425"/>
                            <a:pt x="208078" y="283425"/>
                            <a:pt x="201937" y="282459"/>
                          </a:cubicBezTo>
                          <a:lnTo>
                            <a:pt x="200155" y="282179"/>
                          </a:lnTo>
                          <a:cubicBezTo>
                            <a:pt x="190389" y="280601"/>
                            <a:pt x="179789" y="278379"/>
                            <a:pt x="168563" y="276033"/>
                          </a:cubicBezTo>
                          <a:cubicBezTo>
                            <a:pt x="123475" y="266603"/>
                            <a:pt x="67360" y="254861"/>
                            <a:pt x="30517" y="280009"/>
                          </a:cubicBezTo>
                          <a:cubicBezTo>
                            <a:pt x="19627" y="288188"/>
                            <a:pt x="-1000" y="314222"/>
                            <a:pt x="38" y="332764"/>
                          </a:cubicBezTo>
                          <a:cubicBezTo>
                            <a:pt x="398" y="339147"/>
                            <a:pt x="3307" y="343990"/>
                            <a:pt x="8719" y="347174"/>
                          </a:cubicBezTo>
                          <a:cubicBezTo>
                            <a:pt x="18215" y="352373"/>
                            <a:pt x="36430" y="342777"/>
                            <a:pt x="51063" y="335067"/>
                          </a:cubicBezTo>
                          <a:cubicBezTo>
                            <a:pt x="56693" y="332101"/>
                            <a:pt x="62029" y="329291"/>
                            <a:pt x="66014" y="327784"/>
                          </a:cubicBezTo>
                          <a:cubicBezTo>
                            <a:pt x="66099" y="327770"/>
                            <a:pt x="66180" y="327751"/>
                            <a:pt x="66265" y="327713"/>
                          </a:cubicBezTo>
                          <a:cubicBezTo>
                            <a:pt x="66289" y="327703"/>
                            <a:pt x="66312" y="327694"/>
                            <a:pt x="66336" y="327680"/>
                          </a:cubicBezTo>
                          <a:lnTo>
                            <a:pt x="66440" y="327632"/>
                          </a:lnTo>
                          <a:lnTo>
                            <a:pt x="66440" y="327627"/>
                          </a:lnTo>
                          <a:cubicBezTo>
                            <a:pt x="66455" y="327618"/>
                            <a:pt x="66469" y="327613"/>
                            <a:pt x="66483" y="327609"/>
                          </a:cubicBezTo>
                          <a:cubicBezTo>
                            <a:pt x="66630" y="327556"/>
                            <a:pt x="66767" y="327504"/>
                            <a:pt x="66909" y="327457"/>
                          </a:cubicBezTo>
                          <a:cubicBezTo>
                            <a:pt x="87205" y="320202"/>
                            <a:pt x="123550" y="326305"/>
                            <a:pt x="136667" y="342516"/>
                          </a:cubicBezTo>
                          <a:cubicBezTo>
                            <a:pt x="94446" y="332276"/>
                            <a:pt x="43335" y="335593"/>
                            <a:pt x="23982" y="375260"/>
                          </a:cubicBezTo>
                          <a:cubicBezTo>
                            <a:pt x="16812" y="390656"/>
                            <a:pt x="15566" y="407549"/>
                            <a:pt x="14363" y="423884"/>
                          </a:cubicBezTo>
                          <a:cubicBezTo>
                            <a:pt x="13453" y="436218"/>
                            <a:pt x="12515" y="448970"/>
                            <a:pt x="9022" y="460911"/>
                          </a:cubicBezTo>
                          <a:cubicBezTo>
                            <a:pt x="8529" y="462537"/>
                            <a:pt x="8894" y="464366"/>
                            <a:pt x="9998" y="465806"/>
                          </a:cubicBezTo>
                          <a:cubicBezTo>
                            <a:pt x="11088" y="467223"/>
                            <a:pt x="12728" y="468048"/>
                            <a:pt x="14458" y="467972"/>
                          </a:cubicBezTo>
                          <a:cubicBezTo>
                            <a:pt x="45969" y="465304"/>
                            <a:pt x="86243" y="450121"/>
                            <a:pt x="110263" y="431840"/>
                          </a:cubicBezTo>
                          <a:cubicBezTo>
                            <a:pt x="116623" y="426461"/>
                            <a:pt x="122370" y="420007"/>
                            <a:pt x="127924" y="413767"/>
                          </a:cubicBezTo>
                          <a:cubicBezTo>
                            <a:pt x="137473" y="403038"/>
                            <a:pt x="147334" y="391959"/>
                            <a:pt x="160583" y="386093"/>
                          </a:cubicBezTo>
                          <a:cubicBezTo>
                            <a:pt x="160825" y="396698"/>
                            <a:pt x="152755" y="403754"/>
                            <a:pt x="144230" y="411208"/>
                          </a:cubicBezTo>
                          <a:cubicBezTo>
                            <a:pt x="137781" y="416847"/>
                            <a:pt x="131113" y="422675"/>
                            <a:pt x="128114" y="430248"/>
                          </a:cubicBezTo>
                          <a:cubicBezTo>
                            <a:pt x="127365" y="431920"/>
                            <a:pt x="127285" y="433569"/>
                            <a:pt x="127882" y="435024"/>
                          </a:cubicBezTo>
                          <a:cubicBezTo>
                            <a:pt x="128474" y="436465"/>
                            <a:pt x="129678" y="437573"/>
                            <a:pt x="131426" y="438251"/>
                          </a:cubicBezTo>
                          <a:cubicBezTo>
                            <a:pt x="155408" y="445639"/>
                            <a:pt x="180177" y="430063"/>
                            <a:pt x="198241" y="418699"/>
                          </a:cubicBezTo>
                          <a:cubicBezTo>
                            <a:pt x="223105" y="403583"/>
                            <a:pt x="230682" y="387538"/>
                            <a:pt x="238003" y="372029"/>
                          </a:cubicBezTo>
                          <a:cubicBezTo>
                            <a:pt x="242846" y="361779"/>
                            <a:pt x="247840" y="351197"/>
                            <a:pt x="257853" y="340820"/>
                          </a:cubicBezTo>
                          <a:cubicBezTo>
                            <a:pt x="257341" y="346862"/>
                            <a:pt x="255290" y="355050"/>
                            <a:pt x="253138" y="363660"/>
                          </a:cubicBezTo>
                          <a:cubicBezTo>
                            <a:pt x="248073" y="383904"/>
                            <a:pt x="242339" y="406815"/>
                            <a:pt x="252342" y="415946"/>
                          </a:cubicBezTo>
                          <a:cubicBezTo>
                            <a:pt x="251660" y="419022"/>
                            <a:pt x="251058" y="422149"/>
                            <a:pt x="250480" y="425182"/>
                          </a:cubicBezTo>
                          <a:cubicBezTo>
                            <a:pt x="249343" y="431105"/>
                            <a:pt x="248172" y="437232"/>
                            <a:pt x="246338" y="443094"/>
                          </a:cubicBezTo>
                          <a:cubicBezTo>
                            <a:pt x="242282" y="450614"/>
                            <a:pt x="237183" y="455059"/>
                            <a:pt x="232250" y="459357"/>
                          </a:cubicBezTo>
                          <a:cubicBezTo>
                            <a:pt x="223147" y="467294"/>
                            <a:pt x="215286" y="474146"/>
                            <a:pt x="220058" y="497100"/>
                          </a:cubicBezTo>
                          <a:cubicBezTo>
                            <a:pt x="221626" y="505047"/>
                            <a:pt x="224029" y="512932"/>
                            <a:pt x="226346" y="520561"/>
                          </a:cubicBezTo>
                          <a:cubicBezTo>
                            <a:pt x="233032" y="542534"/>
                            <a:pt x="239349" y="563294"/>
                            <a:pt x="227218" y="585462"/>
                          </a:cubicBezTo>
                          <a:cubicBezTo>
                            <a:pt x="226109" y="587717"/>
                            <a:pt x="226393" y="590878"/>
                            <a:pt x="227891" y="592982"/>
                          </a:cubicBezTo>
                          <a:cubicBezTo>
                            <a:pt x="228962" y="594484"/>
                            <a:pt x="230483" y="595280"/>
                            <a:pt x="232264" y="595280"/>
                          </a:cubicBezTo>
                          <a:cubicBezTo>
                            <a:pt x="232525" y="595280"/>
                            <a:pt x="232790" y="595266"/>
                            <a:pt x="233060" y="595228"/>
                          </a:cubicBezTo>
                          <a:cubicBezTo>
                            <a:pt x="267378" y="589186"/>
                            <a:pt x="306817" y="568815"/>
                            <a:pt x="329013" y="545648"/>
                          </a:cubicBezTo>
                          <a:cubicBezTo>
                            <a:pt x="335439" y="538014"/>
                            <a:pt x="339481" y="528546"/>
                            <a:pt x="343386" y="519386"/>
                          </a:cubicBezTo>
                          <a:cubicBezTo>
                            <a:pt x="344438" y="516917"/>
                            <a:pt x="345523" y="514368"/>
                            <a:pt x="346627" y="511942"/>
                          </a:cubicBezTo>
                          <a:cubicBezTo>
                            <a:pt x="351086" y="502213"/>
                            <a:pt x="355711" y="492959"/>
                            <a:pt x="363013" y="486581"/>
                          </a:cubicBezTo>
                          <a:cubicBezTo>
                            <a:pt x="364084" y="490859"/>
                            <a:pt x="364364" y="495447"/>
                            <a:pt x="363814" y="499939"/>
                          </a:cubicBezTo>
                          <a:cubicBezTo>
                            <a:pt x="363634" y="501465"/>
                            <a:pt x="362411" y="506767"/>
                            <a:pt x="361061" y="509790"/>
                          </a:cubicBezTo>
                          <a:cubicBezTo>
                            <a:pt x="357493" y="517946"/>
                            <a:pt x="352019" y="525362"/>
                            <a:pt x="346229" y="533209"/>
                          </a:cubicBezTo>
                          <a:cubicBezTo>
                            <a:pt x="338031" y="544316"/>
                            <a:pt x="329558" y="555803"/>
                            <a:pt x="326890" y="569602"/>
                          </a:cubicBezTo>
                          <a:cubicBezTo>
                            <a:pt x="326464" y="571611"/>
                            <a:pt x="327066" y="573909"/>
                            <a:pt x="328416" y="575454"/>
                          </a:cubicBezTo>
                          <a:cubicBezTo>
                            <a:pt x="329582" y="576781"/>
                            <a:pt x="331184" y="577444"/>
                            <a:pt x="332875" y="577307"/>
                          </a:cubicBezTo>
                          <a:cubicBezTo>
                            <a:pt x="362729" y="575430"/>
                            <a:pt x="389815" y="561385"/>
                            <a:pt x="405305" y="539772"/>
                          </a:cubicBezTo>
                          <a:cubicBezTo>
                            <a:pt x="415764" y="526660"/>
                            <a:pt x="420474" y="510672"/>
                            <a:pt x="425028" y="495205"/>
                          </a:cubicBezTo>
                          <a:cubicBezTo>
                            <a:pt x="428596" y="483098"/>
                            <a:pt x="432278" y="470597"/>
                            <a:pt x="438708" y="459613"/>
                          </a:cubicBezTo>
                          <a:cubicBezTo>
                            <a:pt x="439879" y="462826"/>
                            <a:pt x="440447" y="466280"/>
                            <a:pt x="441002" y="469640"/>
                          </a:cubicBezTo>
                          <a:cubicBezTo>
                            <a:pt x="441248" y="471133"/>
                            <a:pt x="441499" y="472677"/>
                            <a:pt x="441793" y="474094"/>
                          </a:cubicBezTo>
                          <a:cubicBezTo>
                            <a:pt x="441912" y="475255"/>
                            <a:pt x="441949" y="476511"/>
                            <a:pt x="441916" y="478023"/>
                          </a:cubicBezTo>
                          <a:cubicBezTo>
                            <a:pt x="441556" y="486533"/>
                            <a:pt x="440144" y="495110"/>
                            <a:pt x="438779" y="503407"/>
                          </a:cubicBezTo>
                          <a:cubicBezTo>
                            <a:pt x="438083" y="507653"/>
                            <a:pt x="437358" y="512041"/>
                            <a:pt x="436789" y="516339"/>
                          </a:cubicBezTo>
                          <a:cubicBezTo>
                            <a:pt x="431136" y="548462"/>
                            <a:pt x="434879" y="567957"/>
                            <a:pt x="447920" y="574269"/>
                          </a:cubicBezTo>
                          <a:cubicBezTo>
                            <a:pt x="450934" y="575729"/>
                            <a:pt x="454331" y="576406"/>
                            <a:pt x="458014" y="576406"/>
                          </a:cubicBezTo>
                          <a:cubicBezTo>
                            <a:pt x="478105" y="576406"/>
                            <a:pt x="506698" y="556201"/>
                            <a:pt x="528145" y="532498"/>
                          </a:cubicBezTo>
                          <a:cubicBezTo>
                            <a:pt x="530680" y="538815"/>
                            <a:pt x="534751" y="544439"/>
                            <a:pt x="539077" y="550140"/>
                          </a:cubicBezTo>
                          <a:cubicBezTo>
                            <a:pt x="540452" y="551780"/>
                            <a:pt x="542863" y="555551"/>
                            <a:pt x="543342" y="556945"/>
                          </a:cubicBezTo>
                          <a:cubicBezTo>
                            <a:pt x="544773" y="562664"/>
                            <a:pt x="544318" y="569170"/>
                            <a:pt x="543882" y="575468"/>
                          </a:cubicBezTo>
                          <a:cubicBezTo>
                            <a:pt x="543773" y="577055"/>
                            <a:pt x="543664" y="578624"/>
                            <a:pt x="543589" y="580126"/>
                          </a:cubicBezTo>
                          <a:cubicBezTo>
                            <a:pt x="543546" y="580643"/>
                            <a:pt x="543494" y="581164"/>
                            <a:pt x="543437" y="581680"/>
                          </a:cubicBezTo>
                          <a:cubicBezTo>
                            <a:pt x="543153" y="584344"/>
                            <a:pt x="542863" y="587097"/>
                            <a:pt x="544470" y="589708"/>
                          </a:cubicBezTo>
                          <a:cubicBezTo>
                            <a:pt x="545574" y="591504"/>
                            <a:pt x="547493" y="592717"/>
                            <a:pt x="549602" y="592954"/>
                          </a:cubicBezTo>
                          <a:cubicBezTo>
                            <a:pt x="551640" y="593190"/>
                            <a:pt x="553625" y="592489"/>
                            <a:pt x="555042" y="591049"/>
                          </a:cubicBezTo>
                          <a:cubicBezTo>
                            <a:pt x="557326" y="588727"/>
                            <a:pt x="557643" y="585798"/>
                            <a:pt x="557947" y="582965"/>
                          </a:cubicBezTo>
                          <a:cubicBezTo>
                            <a:pt x="557989" y="582562"/>
                            <a:pt x="558032" y="582164"/>
                            <a:pt x="558084" y="581761"/>
                          </a:cubicBezTo>
                          <a:cubicBezTo>
                            <a:pt x="558411" y="579069"/>
                            <a:pt x="558818" y="575530"/>
                            <a:pt x="559094" y="571933"/>
                          </a:cubicBezTo>
                          <a:cubicBezTo>
                            <a:pt x="571641" y="541402"/>
                            <a:pt x="586454" y="536815"/>
                            <a:pt x="617222" y="533640"/>
                          </a:cubicBezTo>
                          <a:cubicBezTo>
                            <a:pt x="647829" y="529693"/>
                            <a:pt x="665315" y="525106"/>
                            <a:pt x="669262" y="519993"/>
                          </a:cubicBezTo>
                          <a:cubicBezTo>
                            <a:pt x="682478" y="525949"/>
                            <a:pt x="698760" y="533043"/>
                            <a:pt x="713929" y="526271"/>
                          </a:cubicBezTo>
                          <a:cubicBezTo>
                            <a:pt x="717445" y="524618"/>
                            <a:pt x="719496" y="521537"/>
                            <a:pt x="719719" y="517590"/>
                          </a:cubicBezTo>
                          <a:cubicBezTo>
                            <a:pt x="719724" y="517543"/>
                            <a:pt x="719719" y="517495"/>
                            <a:pt x="719719" y="517453"/>
                          </a:cubicBezTo>
                          <a:cubicBezTo>
                            <a:pt x="719170" y="511416"/>
                            <a:pt x="720908" y="509487"/>
                            <a:pt x="724387" y="505819"/>
                          </a:cubicBezTo>
                          <a:cubicBezTo>
                            <a:pt x="724704" y="505914"/>
                            <a:pt x="724557" y="505871"/>
                            <a:pt x="724875" y="505966"/>
                          </a:cubicBezTo>
                          <a:cubicBezTo>
                            <a:pt x="726060" y="515491"/>
                            <a:pt x="731950" y="532271"/>
                            <a:pt x="737773" y="537194"/>
                          </a:cubicBezTo>
                          <a:cubicBezTo>
                            <a:pt x="737802" y="537213"/>
                            <a:pt x="737825" y="537232"/>
                            <a:pt x="737854" y="537256"/>
                          </a:cubicBezTo>
                          <a:cubicBezTo>
                            <a:pt x="762064" y="553391"/>
                            <a:pt x="801631" y="553500"/>
                            <a:pt x="830139" y="546449"/>
                          </a:cubicBezTo>
                          <a:cubicBezTo>
                            <a:pt x="831589" y="546036"/>
                            <a:pt x="832854" y="545013"/>
                            <a:pt x="833608" y="543638"/>
                          </a:cubicBezTo>
                          <a:cubicBezTo>
                            <a:pt x="834328" y="542316"/>
                            <a:pt x="834498" y="540833"/>
                            <a:pt x="834086" y="539483"/>
                          </a:cubicBezTo>
                          <a:cubicBezTo>
                            <a:pt x="831618" y="530759"/>
                            <a:pt x="825088" y="524087"/>
                            <a:pt x="818776" y="517638"/>
                          </a:cubicBezTo>
                          <a:cubicBezTo>
                            <a:pt x="812843" y="511572"/>
                            <a:pt x="807209" y="505819"/>
                            <a:pt x="804830" y="498612"/>
                          </a:cubicBezTo>
                          <a:cubicBezTo>
                            <a:pt x="804754" y="498380"/>
                            <a:pt x="805001" y="498162"/>
                            <a:pt x="805223" y="498257"/>
                          </a:cubicBezTo>
                          <a:cubicBezTo>
                            <a:pt x="816724" y="503114"/>
                            <a:pt x="823898" y="511160"/>
                            <a:pt x="831471" y="519652"/>
                          </a:cubicBezTo>
                          <a:cubicBezTo>
                            <a:pt x="841934" y="531384"/>
                            <a:pt x="852747" y="543515"/>
                            <a:pt x="875905" y="548282"/>
                          </a:cubicBezTo>
                          <a:cubicBezTo>
                            <a:pt x="900006" y="555087"/>
                            <a:pt x="920766" y="556599"/>
                            <a:pt x="939365" y="552903"/>
                          </a:cubicBezTo>
                          <a:cubicBezTo>
                            <a:pt x="940687" y="552637"/>
                            <a:pt x="941843" y="551822"/>
                            <a:pt x="942620" y="550604"/>
                          </a:cubicBezTo>
                          <a:cubicBezTo>
                            <a:pt x="943516" y="549202"/>
                            <a:pt x="943824" y="547429"/>
                            <a:pt x="943445" y="545870"/>
                          </a:cubicBezTo>
                          <a:cubicBezTo>
                            <a:pt x="940540" y="533398"/>
                            <a:pt x="929418" y="525945"/>
                            <a:pt x="918662" y="518732"/>
                          </a:cubicBezTo>
                          <a:cubicBezTo>
                            <a:pt x="909663" y="512700"/>
                            <a:pt x="901129" y="506980"/>
                            <a:pt x="898039" y="498806"/>
                          </a:cubicBezTo>
                          <a:cubicBezTo>
                            <a:pt x="897959" y="498598"/>
                            <a:pt x="898153" y="498375"/>
                            <a:pt x="898376" y="498422"/>
                          </a:cubicBezTo>
                          <a:cubicBezTo>
                            <a:pt x="920571" y="503185"/>
                            <a:pt x="938289" y="518059"/>
                            <a:pt x="955438" y="532460"/>
                          </a:cubicBezTo>
                          <a:cubicBezTo>
                            <a:pt x="971047" y="545562"/>
                            <a:pt x="987182" y="559110"/>
                            <a:pt x="1006815" y="565346"/>
                          </a:cubicBezTo>
                          <a:cubicBezTo>
                            <a:pt x="1019235" y="569431"/>
                            <a:pt x="1032285" y="569071"/>
                            <a:pt x="1043643" y="564304"/>
                          </a:cubicBezTo>
                          <a:cubicBezTo>
                            <a:pt x="1046467" y="562802"/>
                            <a:pt x="1047936" y="560887"/>
                            <a:pt x="1048017" y="558613"/>
                          </a:cubicBezTo>
                          <a:cubicBezTo>
                            <a:pt x="1048273" y="551344"/>
                            <a:pt x="1033811" y="542302"/>
                            <a:pt x="1019827" y="533555"/>
                          </a:cubicBezTo>
                          <a:cubicBezTo>
                            <a:pt x="1012340" y="528873"/>
                            <a:pt x="1005189" y="524400"/>
                            <a:pt x="1001683" y="520969"/>
                          </a:cubicBezTo>
                          <a:cubicBezTo>
                            <a:pt x="1001479" y="520765"/>
                            <a:pt x="1001673" y="520419"/>
                            <a:pt x="1001953" y="520486"/>
                          </a:cubicBezTo>
                          <a:cubicBezTo>
                            <a:pt x="1019490" y="524708"/>
                            <a:pt x="1035488" y="533578"/>
                            <a:pt x="1050983" y="542179"/>
                          </a:cubicBezTo>
                          <a:cubicBezTo>
                            <a:pt x="1063456" y="549097"/>
                            <a:pt x="1076354" y="556253"/>
                            <a:pt x="1090035" y="560996"/>
                          </a:cubicBezTo>
                          <a:cubicBezTo>
                            <a:pt x="1092167" y="561712"/>
                            <a:pt x="1094290" y="562712"/>
                            <a:pt x="1096346" y="563678"/>
                          </a:cubicBezTo>
                          <a:cubicBezTo>
                            <a:pt x="1098379" y="564631"/>
                            <a:pt x="1100479" y="565621"/>
                            <a:pt x="1102654" y="566375"/>
                          </a:cubicBezTo>
                          <a:cubicBezTo>
                            <a:pt x="1108018" y="568237"/>
                            <a:pt x="1112846" y="569042"/>
                            <a:pt x="1117912" y="568919"/>
                          </a:cubicBezTo>
                          <a:cubicBezTo>
                            <a:pt x="1120125" y="568862"/>
                            <a:pt x="1121897" y="567763"/>
                            <a:pt x="1122774" y="565896"/>
                          </a:cubicBezTo>
                          <a:cubicBezTo>
                            <a:pt x="1123717" y="563858"/>
                            <a:pt x="1123385" y="561323"/>
                            <a:pt x="1121907" y="559437"/>
                          </a:cubicBezTo>
                          <a:close/>
                          <a:moveTo>
                            <a:pt x="988196" y="510449"/>
                          </a:moveTo>
                          <a:cubicBezTo>
                            <a:pt x="987040" y="511762"/>
                            <a:pt x="986533" y="513705"/>
                            <a:pt x="986945" y="515306"/>
                          </a:cubicBezTo>
                          <a:cubicBezTo>
                            <a:pt x="990945" y="529532"/>
                            <a:pt x="1003156" y="537256"/>
                            <a:pt x="1014965" y="544724"/>
                          </a:cubicBezTo>
                          <a:cubicBezTo>
                            <a:pt x="1019680" y="547704"/>
                            <a:pt x="1024556" y="550789"/>
                            <a:pt x="1028731" y="554220"/>
                          </a:cubicBezTo>
                          <a:cubicBezTo>
                            <a:pt x="1028982" y="554414"/>
                            <a:pt x="1029650" y="554940"/>
                            <a:pt x="1030323" y="555490"/>
                          </a:cubicBezTo>
                          <a:cubicBezTo>
                            <a:pt x="1005436" y="559650"/>
                            <a:pt x="982164" y="540284"/>
                            <a:pt x="959646" y="521547"/>
                          </a:cubicBezTo>
                          <a:cubicBezTo>
                            <a:pt x="948112" y="511951"/>
                            <a:pt x="937218" y="502886"/>
                            <a:pt x="926428" y="497228"/>
                          </a:cubicBezTo>
                          <a:cubicBezTo>
                            <a:pt x="921604" y="493878"/>
                            <a:pt x="897631" y="483306"/>
                            <a:pt x="889235" y="487334"/>
                          </a:cubicBezTo>
                          <a:cubicBezTo>
                            <a:pt x="887311" y="488258"/>
                            <a:pt x="886216" y="489902"/>
                            <a:pt x="886084" y="492092"/>
                          </a:cubicBezTo>
                          <a:cubicBezTo>
                            <a:pt x="885150" y="509255"/>
                            <a:pt x="898101" y="518050"/>
                            <a:pt x="910630" y="526556"/>
                          </a:cubicBezTo>
                          <a:cubicBezTo>
                            <a:pt x="917738" y="531380"/>
                            <a:pt x="925068" y="536365"/>
                            <a:pt x="929651" y="542809"/>
                          </a:cubicBezTo>
                          <a:cubicBezTo>
                            <a:pt x="910393" y="544809"/>
                            <a:pt x="889078" y="541449"/>
                            <a:pt x="864594" y="532574"/>
                          </a:cubicBezTo>
                          <a:cubicBezTo>
                            <a:pt x="854079" y="528020"/>
                            <a:pt x="846251" y="519344"/>
                            <a:pt x="838683" y="510951"/>
                          </a:cubicBezTo>
                          <a:cubicBezTo>
                            <a:pt x="834826" y="506677"/>
                            <a:pt x="830836" y="502251"/>
                            <a:pt x="826533" y="498422"/>
                          </a:cubicBezTo>
                          <a:cubicBezTo>
                            <a:pt x="817852" y="490694"/>
                            <a:pt x="808825" y="486344"/>
                            <a:pt x="798921" y="485121"/>
                          </a:cubicBezTo>
                          <a:cubicBezTo>
                            <a:pt x="796571" y="484823"/>
                            <a:pt x="793789" y="486931"/>
                            <a:pt x="793296" y="489357"/>
                          </a:cubicBezTo>
                          <a:cubicBezTo>
                            <a:pt x="790794" y="501730"/>
                            <a:pt x="798229" y="511928"/>
                            <a:pt x="804977" y="519419"/>
                          </a:cubicBezTo>
                          <a:cubicBezTo>
                            <a:pt x="806706" y="521381"/>
                            <a:pt x="808555" y="523295"/>
                            <a:pt x="810346" y="525144"/>
                          </a:cubicBezTo>
                          <a:cubicBezTo>
                            <a:pt x="813952" y="528873"/>
                            <a:pt x="817672" y="532721"/>
                            <a:pt x="820529" y="537104"/>
                          </a:cubicBezTo>
                          <a:cubicBezTo>
                            <a:pt x="800456" y="540890"/>
                            <a:pt x="764907" y="541724"/>
                            <a:pt x="745218" y="528859"/>
                          </a:cubicBezTo>
                          <a:cubicBezTo>
                            <a:pt x="743090" y="527049"/>
                            <a:pt x="741991" y="524257"/>
                            <a:pt x="741034" y="521827"/>
                          </a:cubicBezTo>
                          <a:cubicBezTo>
                            <a:pt x="740389" y="519964"/>
                            <a:pt x="739664" y="517931"/>
                            <a:pt x="738944" y="515918"/>
                          </a:cubicBezTo>
                          <a:cubicBezTo>
                            <a:pt x="738119" y="513605"/>
                            <a:pt x="737300" y="511316"/>
                            <a:pt x="736632" y="509354"/>
                          </a:cubicBezTo>
                          <a:cubicBezTo>
                            <a:pt x="735996" y="507274"/>
                            <a:pt x="735869" y="505123"/>
                            <a:pt x="735750" y="503043"/>
                          </a:cubicBezTo>
                          <a:cubicBezTo>
                            <a:pt x="735584" y="500218"/>
                            <a:pt x="735414" y="497304"/>
                            <a:pt x="733992" y="494489"/>
                          </a:cubicBezTo>
                          <a:cubicBezTo>
                            <a:pt x="733968" y="494451"/>
                            <a:pt x="733949" y="494413"/>
                            <a:pt x="733926" y="494376"/>
                          </a:cubicBezTo>
                          <a:cubicBezTo>
                            <a:pt x="732234" y="491935"/>
                            <a:pt x="730163" y="490698"/>
                            <a:pt x="727780" y="490698"/>
                          </a:cubicBezTo>
                          <a:cubicBezTo>
                            <a:pt x="727780" y="490698"/>
                            <a:pt x="727775" y="490698"/>
                            <a:pt x="727775" y="490698"/>
                          </a:cubicBezTo>
                          <a:cubicBezTo>
                            <a:pt x="723301" y="490698"/>
                            <a:pt x="717971" y="495096"/>
                            <a:pt x="711938" y="503768"/>
                          </a:cubicBezTo>
                          <a:cubicBezTo>
                            <a:pt x="709593" y="507151"/>
                            <a:pt x="708493" y="511421"/>
                            <a:pt x="708673" y="516477"/>
                          </a:cubicBezTo>
                          <a:cubicBezTo>
                            <a:pt x="695552" y="521552"/>
                            <a:pt x="668949" y="509364"/>
                            <a:pt x="658809" y="498711"/>
                          </a:cubicBezTo>
                          <a:cubicBezTo>
                            <a:pt x="655615" y="495470"/>
                            <a:pt x="654378" y="492622"/>
                            <a:pt x="655127" y="490248"/>
                          </a:cubicBezTo>
                          <a:cubicBezTo>
                            <a:pt x="656221" y="486775"/>
                            <a:pt x="661846" y="483856"/>
                            <a:pt x="670575" y="482221"/>
                          </a:cubicBezTo>
                          <a:cubicBezTo>
                            <a:pt x="673830" y="483363"/>
                            <a:pt x="677157" y="484339"/>
                            <a:pt x="680554" y="485135"/>
                          </a:cubicBezTo>
                          <a:cubicBezTo>
                            <a:pt x="682237" y="485386"/>
                            <a:pt x="683715" y="484875"/>
                            <a:pt x="684615" y="483742"/>
                          </a:cubicBezTo>
                          <a:cubicBezTo>
                            <a:pt x="685478" y="482652"/>
                            <a:pt x="685682" y="481131"/>
                            <a:pt x="685141" y="479771"/>
                          </a:cubicBezTo>
                          <a:cubicBezTo>
                            <a:pt x="684648" y="478534"/>
                            <a:pt x="683634" y="477615"/>
                            <a:pt x="682284" y="477151"/>
                          </a:cubicBezTo>
                          <a:cubicBezTo>
                            <a:pt x="682630" y="475739"/>
                            <a:pt x="682341" y="474146"/>
                            <a:pt x="681450" y="472777"/>
                          </a:cubicBezTo>
                          <a:cubicBezTo>
                            <a:pt x="680351" y="471085"/>
                            <a:pt x="678602" y="470166"/>
                            <a:pt x="676787" y="470294"/>
                          </a:cubicBezTo>
                          <a:cubicBezTo>
                            <a:pt x="673451" y="470569"/>
                            <a:pt x="670850" y="470862"/>
                            <a:pt x="668414" y="471246"/>
                          </a:cubicBezTo>
                          <a:cubicBezTo>
                            <a:pt x="649957" y="462385"/>
                            <a:pt x="637139" y="449226"/>
                            <a:pt x="634106" y="436000"/>
                          </a:cubicBezTo>
                          <a:cubicBezTo>
                            <a:pt x="631917" y="426452"/>
                            <a:pt x="634585" y="416889"/>
                            <a:pt x="642053" y="407559"/>
                          </a:cubicBezTo>
                          <a:cubicBezTo>
                            <a:pt x="651843" y="394566"/>
                            <a:pt x="662301" y="386785"/>
                            <a:pt x="673105" y="384434"/>
                          </a:cubicBezTo>
                          <a:cubicBezTo>
                            <a:pt x="677659" y="383586"/>
                            <a:pt x="683739" y="383676"/>
                            <a:pt x="686809" y="388917"/>
                          </a:cubicBezTo>
                          <a:cubicBezTo>
                            <a:pt x="688582" y="391893"/>
                            <a:pt x="690131" y="395129"/>
                            <a:pt x="691633" y="398262"/>
                          </a:cubicBezTo>
                          <a:cubicBezTo>
                            <a:pt x="695126" y="405545"/>
                            <a:pt x="698737" y="413079"/>
                            <a:pt x="705499" y="418316"/>
                          </a:cubicBezTo>
                          <a:cubicBezTo>
                            <a:pt x="705522" y="418335"/>
                            <a:pt x="705551" y="418354"/>
                            <a:pt x="705579" y="418372"/>
                          </a:cubicBezTo>
                          <a:cubicBezTo>
                            <a:pt x="708086" y="419927"/>
                            <a:pt x="710256" y="420102"/>
                            <a:pt x="712023" y="418899"/>
                          </a:cubicBezTo>
                          <a:cubicBezTo>
                            <a:pt x="718198" y="414691"/>
                            <a:pt x="716137" y="394708"/>
                            <a:pt x="715502" y="391211"/>
                          </a:cubicBezTo>
                          <a:cubicBezTo>
                            <a:pt x="715161" y="389254"/>
                            <a:pt x="714957" y="385434"/>
                            <a:pt x="715108" y="383785"/>
                          </a:cubicBezTo>
                          <a:cubicBezTo>
                            <a:pt x="716691" y="368451"/>
                            <a:pt x="765613" y="355955"/>
                            <a:pt x="782956" y="355429"/>
                          </a:cubicBezTo>
                          <a:cubicBezTo>
                            <a:pt x="781070" y="363542"/>
                            <a:pt x="776464" y="371057"/>
                            <a:pt x="772005" y="378336"/>
                          </a:cubicBezTo>
                          <a:cubicBezTo>
                            <a:pt x="765736" y="388571"/>
                            <a:pt x="759254" y="399153"/>
                            <a:pt x="759964" y="411762"/>
                          </a:cubicBezTo>
                          <a:cubicBezTo>
                            <a:pt x="760604" y="418756"/>
                            <a:pt x="764054" y="424917"/>
                            <a:pt x="769939" y="429570"/>
                          </a:cubicBezTo>
                          <a:cubicBezTo>
                            <a:pt x="772024" y="431219"/>
                            <a:pt x="774337" y="431503"/>
                            <a:pt x="776464" y="430361"/>
                          </a:cubicBezTo>
                          <a:cubicBezTo>
                            <a:pt x="791960" y="421694"/>
                            <a:pt x="792922" y="406777"/>
                            <a:pt x="793770" y="393618"/>
                          </a:cubicBezTo>
                          <a:cubicBezTo>
                            <a:pt x="794386" y="384027"/>
                            <a:pt x="794969" y="374971"/>
                            <a:pt x="800741" y="368986"/>
                          </a:cubicBezTo>
                          <a:cubicBezTo>
                            <a:pt x="808749" y="363755"/>
                            <a:pt x="822439" y="366067"/>
                            <a:pt x="831698" y="369631"/>
                          </a:cubicBezTo>
                          <a:cubicBezTo>
                            <a:pt x="840123" y="373498"/>
                            <a:pt x="849060" y="374682"/>
                            <a:pt x="857543" y="373052"/>
                          </a:cubicBezTo>
                          <a:cubicBezTo>
                            <a:pt x="863248" y="371910"/>
                            <a:pt x="869086" y="371432"/>
                            <a:pt x="873166" y="375540"/>
                          </a:cubicBezTo>
                          <a:cubicBezTo>
                            <a:pt x="873228" y="375677"/>
                            <a:pt x="873318" y="375834"/>
                            <a:pt x="873445" y="376004"/>
                          </a:cubicBezTo>
                          <a:cubicBezTo>
                            <a:pt x="873512" y="376374"/>
                            <a:pt x="873218" y="376834"/>
                            <a:pt x="872787" y="377473"/>
                          </a:cubicBezTo>
                          <a:cubicBezTo>
                            <a:pt x="872635" y="377696"/>
                            <a:pt x="872488" y="377914"/>
                            <a:pt x="872365" y="378127"/>
                          </a:cubicBezTo>
                          <a:cubicBezTo>
                            <a:pt x="869072" y="381729"/>
                            <a:pt x="865475" y="385107"/>
                            <a:pt x="861992" y="388377"/>
                          </a:cubicBezTo>
                          <a:cubicBezTo>
                            <a:pt x="854586" y="395333"/>
                            <a:pt x="846923" y="402522"/>
                            <a:pt x="842080" y="412009"/>
                          </a:cubicBezTo>
                          <a:cubicBezTo>
                            <a:pt x="837422" y="419529"/>
                            <a:pt x="836394" y="427433"/>
                            <a:pt x="839460" y="432148"/>
                          </a:cubicBezTo>
                          <a:cubicBezTo>
                            <a:pt x="841171" y="434782"/>
                            <a:pt x="844971" y="437678"/>
                            <a:pt x="853335" y="436517"/>
                          </a:cubicBezTo>
                          <a:cubicBezTo>
                            <a:pt x="861921" y="435086"/>
                            <a:pt x="866608" y="428125"/>
                            <a:pt x="871138" y="421391"/>
                          </a:cubicBezTo>
                          <a:cubicBezTo>
                            <a:pt x="873493" y="417889"/>
                            <a:pt x="875720" y="414586"/>
                            <a:pt x="878388" y="412099"/>
                          </a:cubicBezTo>
                          <a:cubicBezTo>
                            <a:pt x="889173" y="403394"/>
                            <a:pt x="901560" y="410113"/>
                            <a:pt x="913544" y="416610"/>
                          </a:cubicBezTo>
                          <a:cubicBezTo>
                            <a:pt x="919870" y="420041"/>
                            <a:pt x="925845" y="423282"/>
                            <a:pt x="931641" y="424471"/>
                          </a:cubicBezTo>
                          <a:cubicBezTo>
                            <a:pt x="937683" y="426021"/>
                            <a:pt x="943975" y="426656"/>
                            <a:pt x="950060" y="427267"/>
                          </a:cubicBezTo>
                          <a:cubicBezTo>
                            <a:pt x="956912" y="427954"/>
                            <a:pt x="963968" y="428665"/>
                            <a:pt x="970645" y="430703"/>
                          </a:cubicBezTo>
                          <a:cubicBezTo>
                            <a:pt x="965953" y="432404"/>
                            <a:pt x="960746" y="433569"/>
                            <a:pt x="955282" y="434792"/>
                          </a:cubicBezTo>
                          <a:cubicBezTo>
                            <a:pt x="939843" y="438246"/>
                            <a:pt x="923879" y="441824"/>
                            <a:pt x="918505" y="458367"/>
                          </a:cubicBezTo>
                          <a:cubicBezTo>
                            <a:pt x="918074" y="459817"/>
                            <a:pt x="918263" y="461224"/>
                            <a:pt x="919055" y="462428"/>
                          </a:cubicBezTo>
                          <a:cubicBezTo>
                            <a:pt x="919965" y="463811"/>
                            <a:pt x="921595" y="464764"/>
                            <a:pt x="923419" y="464982"/>
                          </a:cubicBezTo>
                          <a:cubicBezTo>
                            <a:pt x="934114" y="466238"/>
                            <a:pt x="943549" y="461679"/>
                            <a:pt x="952676" y="457272"/>
                          </a:cubicBezTo>
                          <a:cubicBezTo>
                            <a:pt x="960954" y="453277"/>
                            <a:pt x="969512" y="449136"/>
                            <a:pt x="978861" y="449534"/>
                          </a:cubicBezTo>
                          <a:cubicBezTo>
                            <a:pt x="992864" y="449903"/>
                            <a:pt x="1004061" y="458414"/>
                            <a:pt x="1014889" y="466640"/>
                          </a:cubicBezTo>
                          <a:cubicBezTo>
                            <a:pt x="1018908" y="469692"/>
                            <a:pt x="1023063" y="472853"/>
                            <a:pt x="1027271" y="475516"/>
                          </a:cubicBezTo>
                          <a:cubicBezTo>
                            <a:pt x="1030067" y="477340"/>
                            <a:pt x="1032991" y="479027"/>
                            <a:pt x="1035825" y="480657"/>
                          </a:cubicBezTo>
                          <a:cubicBezTo>
                            <a:pt x="1038677" y="482301"/>
                            <a:pt x="1041615" y="483993"/>
                            <a:pt x="1044416" y="485827"/>
                          </a:cubicBezTo>
                          <a:cubicBezTo>
                            <a:pt x="1039758" y="488305"/>
                            <a:pt x="1034465" y="489694"/>
                            <a:pt x="1029821" y="490727"/>
                          </a:cubicBezTo>
                          <a:cubicBezTo>
                            <a:pt x="1029745" y="490755"/>
                            <a:pt x="1029669" y="490779"/>
                            <a:pt x="1029598" y="490807"/>
                          </a:cubicBezTo>
                          <a:cubicBezTo>
                            <a:pt x="1027589" y="491836"/>
                            <a:pt x="1026608" y="493125"/>
                            <a:pt x="1026679" y="494641"/>
                          </a:cubicBezTo>
                          <a:cubicBezTo>
                            <a:pt x="1026911" y="499607"/>
                            <a:pt x="1038895" y="504772"/>
                            <a:pt x="1054537" y="511018"/>
                          </a:cubicBezTo>
                          <a:cubicBezTo>
                            <a:pt x="1059835" y="513131"/>
                            <a:pt x="1064844" y="515131"/>
                            <a:pt x="1065939" y="516098"/>
                          </a:cubicBezTo>
                          <a:cubicBezTo>
                            <a:pt x="1065991" y="516145"/>
                            <a:pt x="1066048" y="516183"/>
                            <a:pt x="1066109" y="516216"/>
                          </a:cubicBezTo>
                          <a:cubicBezTo>
                            <a:pt x="1079960" y="523859"/>
                            <a:pt x="1089878" y="536730"/>
                            <a:pt x="1099469" y="549173"/>
                          </a:cubicBezTo>
                          <a:cubicBezTo>
                            <a:pt x="1101649" y="552002"/>
                            <a:pt x="1103891" y="554907"/>
                            <a:pt x="1106151" y="557722"/>
                          </a:cubicBezTo>
                          <a:cubicBezTo>
                            <a:pt x="1106298" y="557907"/>
                            <a:pt x="1106170" y="558181"/>
                            <a:pt x="1105933" y="558186"/>
                          </a:cubicBezTo>
                          <a:cubicBezTo>
                            <a:pt x="1101654" y="558196"/>
                            <a:pt x="1097299" y="557774"/>
                            <a:pt x="1093167" y="556945"/>
                          </a:cubicBezTo>
                          <a:cubicBezTo>
                            <a:pt x="1077781" y="552078"/>
                            <a:pt x="1063816" y="543222"/>
                            <a:pt x="1050306" y="534654"/>
                          </a:cubicBezTo>
                          <a:cubicBezTo>
                            <a:pt x="1032413" y="523305"/>
                            <a:pt x="1013918" y="511572"/>
                            <a:pt x="991911" y="508975"/>
                          </a:cubicBezTo>
                          <a:cubicBezTo>
                            <a:pt x="990490" y="508800"/>
                            <a:pt x="989187" y="509321"/>
                            <a:pt x="988196" y="510449"/>
                          </a:cubicBezTo>
                          <a:close/>
                          <a:moveTo>
                            <a:pt x="934204" y="453348"/>
                          </a:moveTo>
                          <a:cubicBezTo>
                            <a:pt x="938678" y="449918"/>
                            <a:pt x="944449" y="448093"/>
                            <a:pt x="950401" y="446638"/>
                          </a:cubicBezTo>
                          <a:cubicBezTo>
                            <a:pt x="950633" y="446582"/>
                            <a:pt x="950633" y="446695"/>
                            <a:pt x="950406" y="446809"/>
                          </a:cubicBezTo>
                          <a:cubicBezTo>
                            <a:pt x="949998" y="447008"/>
                            <a:pt x="949591" y="447207"/>
                            <a:pt x="949183" y="447406"/>
                          </a:cubicBezTo>
                          <a:cubicBezTo>
                            <a:pt x="944336" y="449780"/>
                            <a:pt x="939351" y="452221"/>
                            <a:pt x="934129" y="453623"/>
                          </a:cubicBezTo>
                          <a:cubicBezTo>
                            <a:pt x="933991" y="453656"/>
                            <a:pt x="934043" y="453476"/>
                            <a:pt x="934204" y="453348"/>
                          </a:cubicBezTo>
                          <a:close/>
                          <a:moveTo>
                            <a:pt x="784629" y="389254"/>
                          </a:moveTo>
                          <a:cubicBezTo>
                            <a:pt x="783492" y="400427"/>
                            <a:pt x="782317" y="411966"/>
                            <a:pt x="774275" y="418808"/>
                          </a:cubicBezTo>
                          <a:cubicBezTo>
                            <a:pt x="768451" y="412781"/>
                            <a:pt x="771290" y="403498"/>
                            <a:pt x="773579" y="398375"/>
                          </a:cubicBezTo>
                          <a:cubicBezTo>
                            <a:pt x="775787" y="392931"/>
                            <a:pt x="779018" y="387609"/>
                            <a:pt x="782146" y="382463"/>
                          </a:cubicBezTo>
                          <a:cubicBezTo>
                            <a:pt x="783719" y="379871"/>
                            <a:pt x="785307" y="377260"/>
                            <a:pt x="786785" y="374597"/>
                          </a:cubicBezTo>
                          <a:cubicBezTo>
                            <a:pt x="785662" y="379103"/>
                            <a:pt x="785150" y="384117"/>
                            <a:pt x="784629" y="389254"/>
                          </a:cubicBezTo>
                          <a:close/>
                          <a:moveTo>
                            <a:pt x="485777" y="226784"/>
                          </a:moveTo>
                          <a:cubicBezTo>
                            <a:pt x="488971" y="242057"/>
                            <a:pt x="491103" y="257737"/>
                            <a:pt x="493165" y="272920"/>
                          </a:cubicBezTo>
                          <a:cubicBezTo>
                            <a:pt x="494136" y="280080"/>
                            <a:pt x="495141" y="287449"/>
                            <a:pt x="496245" y="294741"/>
                          </a:cubicBezTo>
                          <a:cubicBezTo>
                            <a:pt x="494567" y="292775"/>
                            <a:pt x="492743" y="290894"/>
                            <a:pt x="490795" y="289126"/>
                          </a:cubicBezTo>
                          <a:cubicBezTo>
                            <a:pt x="492459" y="271873"/>
                            <a:pt x="477342" y="258349"/>
                            <a:pt x="461909" y="254131"/>
                          </a:cubicBezTo>
                          <a:cubicBezTo>
                            <a:pt x="461435" y="250568"/>
                            <a:pt x="460743" y="246772"/>
                            <a:pt x="459800" y="242583"/>
                          </a:cubicBezTo>
                          <a:cubicBezTo>
                            <a:pt x="470485" y="241924"/>
                            <a:pt x="479607" y="234006"/>
                            <a:pt x="485777" y="226784"/>
                          </a:cubicBezTo>
                          <a:close/>
                          <a:moveTo>
                            <a:pt x="333036" y="140593"/>
                          </a:moveTo>
                          <a:cubicBezTo>
                            <a:pt x="334145" y="135618"/>
                            <a:pt x="337472" y="131410"/>
                            <a:pt x="340685" y="127339"/>
                          </a:cubicBezTo>
                          <a:cubicBezTo>
                            <a:pt x="342168" y="125458"/>
                            <a:pt x="343708" y="123511"/>
                            <a:pt x="344992" y="121534"/>
                          </a:cubicBezTo>
                          <a:cubicBezTo>
                            <a:pt x="345381" y="120975"/>
                            <a:pt x="345788" y="120407"/>
                            <a:pt x="346200" y="119833"/>
                          </a:cubicBezTo>
                          <a:cubicBezTo>
                            <a:pt x="348229" y="117009"/>
                            <a:pt x="350522" y="113815"/>
                            <a:pt x="351446" y="110365"/>
                          </a:cubicBezTo>
                          <a:cubicBezTo>
                            <a:pt x="352432" y="106731"/>
                            <a:pt x="351835" y="102779"/>
                            <a:pt x="351304" y="99291"/>
                          </a:cubicBezTo>
                          <a:cubicBezTo>
                            <a:pt x="351195" y="98590"/>
                            <a:pt x="351091" y="97893"/>
                            <a:pt x="350996" y="97183"/>
                          </a:cubicBezTo>
                          <a:cubicBezTo>
                            <a:pt x="349887" y="90586"/>
                            <a:pt x="351550" y="85393"/>
                            <a:pt x="356227" y="80829"/>
                          </a:cubicBezTo>
                          <a:cubicBezTo>
                            <a:pt x="356540" y="80526"/>
                            <a:pt x="357379" y="80062"/>
                            <a:pt x="358274" y="79977"/>
                          </a:cubicBezTo>
                          <a:cubicBezTo>
                            <a:pt x="361165" y="79706"/>
                            <a:pt x="364667" y="81607"/>
                            <a:pt x="367458" y="83137"/>
                          </a:cubicBezTo>
                          <a:cubicBezTo>
                            <a:pt x="367922" y="83393"/>
                            <a:pt x="368368" y="83635"/>
                            <a:pt x="368789" y="83857"/>
                          </a:cubicBezTo>
                          <a:cubicBezTo>
                            <a:pt x="386062" y="97183"/>
                            <a:pt x="406760" y="104191"/>
                            <a:pt x="426772" y="110972"/>
                          </a:cubicBezTo>
                          <a:cubicBezTo>
                            <a:pt x="435311" y="113863"/>
                            <a:pt x="444134" y="116853"/>
                            <a:pt x="452498" y="120274"/>
                          </a:cubicBezTo>
                          <a:cubicBezTo>
                            <a:pt x="454772" y="121264"/>
                            <a:pt x="457146" y="121198"/>
                            <a:pt x="459013" y="120099"/>
                          </a:cubicBezTo>
                          <a:cubicBezTo>
                            <a:pt x="460847" y="119014"/>
                            <a:pt x="461984" y="117090"/>
                            <a:pt x="462217" y="114616"/>
                          </a:cubicBezTo>
                          <a:cubicBezTo>
                            <a:pt x="462823" y="91231"/>
                            <a:pt x="443082" y="80308"/>
                            <a:pt x="423995" y="69746"/>
                          </a:cubicBezTo>
                          <a:cubicBezTo>
                            <a:pt x="413593" y="63988"/>
                            <a:pt x="403775" y="58553"/>
                            <a:pt x="397108" y="51298"/>
                          </a:cubicBezTo>
                          <a:cubicBezTo>
                            <a:pt x="394591" y="48270"/>
                            <a:pt x="393876" y="44678"/>
                            <a:pt x="395212" y="41646"/>
                          </a:cubicBezTo>
                          <a:cubicBezTo>
                            <a:pt x="397250" y="36296"/>
                            <a:pt x="399368" y="32263"/>
                            <a:pt x="403003" y="30026"/>
                          </a:cubicBezTo>
                          <a:cubicBezTo>
                            <a:pt x="403225" y="29922"/>
                            <a:pt x="404258" y="29557"/>
                            <a:pt x="405215" y="29605"/>
                          </a:cubicBezTo>
                          <a:cubicBezTo>
                            <a:pt x="406158" y="29657"/>
                            <a:pt x="407239" y="30102"/>
                            <a:pt x="407736" y="30358"/>
                          </a:cubicBezTo>
                          <a:cubicBezTo>
                            <a:pt x="411987" y="32543"/>
                            <a:pt x="415257" y="36443"/>
                            <a:pt x="418422" y="40210"/>
                          </a:cubicBezTo>
                          <a:cubicBezTo>
                            <a:pt x="419422" y="41399"/>
                            <a:pt x="420450" y="42627"/>
                            <a:pt x="421497" y="43788"/>
                          </a:cubicBezTo>
                          <a:cubicBezTo>
                            <a:pt x="433875" y="57496"/>
                            <a:pt x="449906" y="68765"/>
                            <a:pt x="469154" y="77280"/>
                          </a:cubicBezTo>
                          <a:cubicBezTo>
                            <a:pt x="469201" y="77299"/>
                            <a:pt x="469249" y="77318"/>
                            <a:pt x="469296" y="77332"/>
                          </a:cubicBezTo>
                          <a:cubicBezTo>
                            <a:pt x="472912" y="78275"/>
                            <a:pt x="475584" y="77764"/>
                            <a:pt x="477233" y="75807"/>
                          </a:cubicBezTo>
                          <a:cubicBezTo>
                            <a:pt x="482313" y="69784"/>
                            <a:pt x="475632" y="51369"/>
                            <a:pt x="469159" y="37049"/>
                          </a:cubicBezTo>
                          <a:cubicBezTo>
                            <a:pt x="468841" y="36158"/>
                            <a:pt x="468424" y="35125"/>
                            <a:pt x="467983" y="34031"/>
                          </a:cubicBezTo>
                          <a:cubicBezTo>
                            <a:pt x="465624" y="28188"/>
                            <a:pt x="462392" y="20194"/>
                            <a:pt x="466827" y="16938"/>
                          </a:cubicBezTo>
                          <a:cubicBezTo>
                            <a:pt x="478944" y="9745"/>
                            <a:pt x="498335" y="13294"/>
                            <a:pt x="512493" y="15891"/>
                          </a:cubicBezTo>
                          <a:cubicBezTo>
                            <a:pt x="513797" y="16128"/>
                            <a:pt x="515067" y="16360"/>
                            <a:pt x="516251" y="16573"/>
                          </a:cubicBezTo>
                          <a:lnTo>
                            <a:pt x="520720" y="17554"/>
                          </a:lnTo>
                          <a:cubicBezTo>
                            <a:pt x="534017" y="20459"/>
                            <a:pt x="547768" y="23463"/>
                            <a:pt x="560562" y="28321"/>
                          </a:cubicBezTo>
                          <a:cubicBezTo>
                            <a:pt x="561837" y="28918"/>
                            <a:pt x="563145" y="29638"/>
                            <a:pt x="564557" y="30534"/>
                          </a:cubicBezTo>
                          <a:cubicBezTo>
                            <a:pt x="565434" y="31088"/>
                            <a:pt x="566789" y="32405"/>
                            <a:pt x="567087" y="33339"/>
                          </a:cubicBezTo>
                          <a:cubicBezTo>
                            <a:pt x="567310" y="38992"/>
                            <a:pt x="557577" y="47882"/>
                            <a:pt x="549749" y="55037"/>
                          </a:cubicBezTo>
                          <a:cubicBezTo>
                            <a:pt x="545863" y="58586"/>
                            <a:pt x="542191" y="61941"/>
                            <a:pt x="539897" y="64690"/>
                          </a:cubicBezTo>
                          <a:cubicBezTo>
                            <a:pt x="530562" y="73627"/>
                            <a:pt x="526496" y="84620"/>
                            <a:pt x="529785" y="92065"/>
                          </a:cubicBezTo>
                          <a:cubicBezTo>
                            <a:pt x="531671" y="96344"/>
                            <a:pt x="536755" y="101258"/>
                            <a:pt x="550185" y="100324"/>
                          </a:cubicBezTo>
                          <a:cubicBezTo>
                            <a:pt x="553109" y="100187"/>
                            <a:pt x="556317" y="99902"/>
                            <a:pt x="559719" y="99599"/>
                          </a:cubicBezTo>
                          <a:cubicBezTo>
                            <a:pt x="569580" y="98718"/>
                            <a:pt x="580754" y="97727"/>
                            <a:pt x="587203" y="100324"/>
                          </a:cubicBezTo>
                          <a:cubicBezTo>
                            <a:pt x="594074" y="103314"/>
                            <a:pt x="594538" y="108631"/>
                            <a:pt x="595079" y="114787"/>
                          </a:cubicBezTo>
                          <a:cubicBezTo>
                            <a:pt x="595197" y="116142"/>
                            <a:pt x="595320" y="117545"/>
                            <a:pt x="595515" y="118909"/>
                          </a:cubicBezTo>
                          <a:cubicBezTo>
                            <a:pt x="598040" y="142683"/>
                            <a:pt x="599253" y="170342"/>
                            <a:pt x="589122" y="195235"/>
                          </a:cubicBezTo>
                          <a:cubicBezTo>
                            <a:pt x="581739" y="213417"/>
                            <a:pt x="566211" y="226045"/>
                            <a:pt x="548597" y="228192"/>
                          </a:cubicBezTo>
                          <a:cubicBezTo>
                            <a:pt x="531334" y="230334"/>
                            <a:pt x="508025" y="224572"/>
                            <a:pt x="496624" y="209441"/>
                          </a:cubicBezTo>
                          <a:cubicBezTo>
                            <a:pt x="497027" y="207266"/>
                            <a:pt x="496335" y="204892"/>
                            <a:pt x="494899" y="203650"/>
                          </a:cubicBezTo>
                          <a:cubicBezTo>
                            <a:pt x="493795" y="202698"/>
                            <a:pt x="492369" y="202489"/>
                            <a:pt x="490862" y="203063"/>
                          </a:cubicBezTo>
                          <a:cubicBezTo>
                            <a:pt x="489161" y="203067"/>
                            <a:pt x="487701" y="204072"/>
                            <a:pt x="487241" y="205541"/>
                          </a:cubicBezTo>
                          <a:cubicBezTo>
                            <a:pt x="485668" y="207171"/>
                            <a:pt x="484531" y="209204"/>
                            <a:pt x="483427" y="211175"/>
                          </a:cubicBezTo>
                          <a:cubicBezTo>
                            <a:pt x="482868" y="212175"/>
                            <a:pt x="482342" y="213113"/>
                            <a:pt x="481763" y="214004"/>
                          </a:cubicBezTo>
                          <a:cubicBezTo>
                            <a:pt x="473940" y="225955"/>
                            <a:pt x="466159" y="232168"/>
                            <a:pt x="457326" y="233485"/>
                          </a:cubicBezTo>
                          <a:cubicBezTo>
                            <a:pt x="454810" y="225576"/>
                            <a:pt x="450858" y="215871"/>
                            <a:pt x="442779" y="209157"/>
                          </a:cubicBezTo>
                          <a:cubicBezTo>
                            <a:pt x="442779" y="209157"/>
                            <a:pt x="442779" y="209157"/>
                            <a:pt x="442779" y="209157"/>
                          </a:cubicBezTo>
                          <a:cubicBezTo>
                            <a:pt x="431363" y="199717"/>
                            <a:pt x="416413" y="197092"/>
                            <a:pt x="403263" y="195775"/>
                          </a:cubicBezTo>
                          <a:cubicBezTo>
                            <a:pt x="401154" y="195642"/>
                            <a:pt x="398946" y="195377"/>
                            <a:pt x="396610" y="195102"/>
                          </a:cubicBezTo>
                          <a:cubicBezTo>
                            <a:pt x="393080" y="194680"/>
                            <a:pt x="389360" y="194239"/>
                            <a:pt x="385706" y="194239"/>
                          </a:cubicBezTo>
                          <a:cubicBezTo>
                            <a:pt x="380736" y="194239"/>
                            <a:pt x="375893" y="195059"/>
                            <a:pt x="371818" y="197864"/>
                          </a:cubicBezTo>
                          <a:cubicBezTo>
                            <a:pt x="368302" y="192756"/>
                            <a:pt x="363425" y="186951"/>
                            <a:pt x="358274" y="180824"/>
                          </a:cubicBezTo>
                          <a:cubicBezTo>
                            <a:pt x="346982" y="167371"/>
                            <a:pt x="334183" y="152141"/>
                            <a:pt x="333036" y="140593"/>
                          </a:cubicBezTo>
                          <a:close/>
                          <a:moveTo>
                            <a:pt x="504912" y="538398"/>
                          </a:moveTo>
                          <a:cubicBezTo>
                            <a:pt x="491866" y="549984"/>
                            <a:pt x="467609" y="571521"/>
                            <a:pt x="451085" y="561470"/>
                          </a:cubicBezTo>
                          <a:cubicBezTo>
                            <a:pt x="449090" y="559357"/>
                            <a:pt x="448252" y="556580"/>
                            <a:pt x="447664" y="553955"/>
                          </a:cubicBezTo>
                          <a:cubicBezTo>
                            <a:pt x="445977" y="542563"/>
                            <a:pt x="446925" y="531048"/>
                            <a:pt x="448517" y="519704"/>
                          </a:cubicBezTo>
                          <a:cubicBezTo>
                            <a:pt x="448579" y="519599"/>
                            <a:pt x="448621" y="519481"/>
                            <a:pt x="448640" y="519348"/>
                          </a:cubicBezTo>
                          <a:cubicBezTo>
                            <a:pt x="448640" y="519348"/>
                            <a:pt x="448640" y="519344"/>
                            <a:pt x="448640" y="519344"/>
                          </a:cubicBezTo>
                          <a:lnTo>
                            <a:pt x="448640" y="519334"/>
                          </a:lnTo>
                          <a:cubicBezTo>
                            <a:pt x="448645" y="519282"/>
                            <a:pt x="448655" y="519230"/>
                            <a:pt x="448659" y="519182"/>
                          </a:cubicBezTo>
                          <a:lnTo>
                            <a:pt x="448692" y="518945"/>
                          </a:lnTo>
                          <a:lnTo>
                            <a:pt x="448683" y="518945"/>
                          </a:lnTo>
                          <a:cubicBezTo>
                            <a:pt x="448692" y="518822"/>
                            <a:pt x="448692" y="518709"/>
                            <a:pt x="448674" y="518604"/>
                          </a:cubicBezTo>
                          <a:cubicBezTo>
                            <a:pt x="449185" y="515064"/>
                            <a:pt x="449749" y="511539"/>
                            <a:pt x="450313" y="508042"/>
                          </a:cubicBezTo>
                          <a:cubicBezTo>
                            <a:pt x="451953" y="497835"/>
                            <a:pt x="453649" y="487282"/>
                            <a:pt x="453862" y="476757"/>
                          </a:cubicBezTo>
                          <a:cubicBezTo>
                            <a:pt x="453284" y="467631"/>
                            <a:pt x="451232" y="451619"/>
                            <a:pt x="443959" y="446904"/>
                          </a:cubicBezTo>
                          <a:cubicBezTo>
                            <a:pt x="441551" y="445340"/>
                            <a:pt x="438784" y="445122"/>
                            <a:pt x="435737" y="446264"/>
                          </a:cubicBezTo>
                          <a:cubicBezTo>
                            <a:pt x="435652" y="446311"/>
                            <a:pt x="435567" y="446364"/>
                            <a:pt x="435481" y="446411"/>
                          </a:cubicBezTo>
                          <a:cubicBezTo>
                            <a:pt x="424018" y="455670"/>
                            <a:pt x="419266" y="471858"/>
                            <a:pt x="414233" y="488993"/>
                          </a:cubicBezTo>
                          <a:cubicBezTo>
                            <a:pt x="405069" y="520201"/>
                            <a:pt x="394696" y="555533"/>
                            <a:pt x="341618" y="564162"/>
                          </a:cubicBezTo>
                          <a:cubicBezTo>
                            <a:pt x="345831" y="555315"/>
                            <a:pt x="351621" y="547339"/>
                            <a:pt x="357237" y="539606"/>
                          </a:cubicBezTo>
                          <a:cubicBezTo>
                            <a:pt x="371036" y="520595"/>
                            <a:pt x="384072" y="502635"/>
                            <a:pt x="372741" y="474781"/>
                          </a:cubicBezTo>
                          <a:cubicBezTo>
                            <a:pt x="371917" y="472748"/>
                            <a:pt x="370495" y="471265"/>
                            <a:pt x="368733" y="470592"/>
                          </a:cubicBezTo>
                          <a:cubicBezTo>
                            <a:pt x="367046" y="469948"/>
                            <a:pt x="365183" y="470085"/>
                            <a:pt x="363349" y="470986"/>
                          </a:cubicBezTo>
                          <a:cubicBezTo>
                            <a:pt x="363312" y="471009"/>
                            <a:pt x="363274" y="471028"/>
                            <a:pt x="363236" y="471052"/>
                          </a:cubicBezTo>
                          <a:cubicBezTo>
                            <a:pt x="343561" y="484107"/>
                            <a:pt x="337984" y="497863"/>
                            <a:pt x="332586" y="511165"/>
                          </a:cubicBezTo>
                          <a:cubicBezTo>
                            <a:pt x="323673" y="533133"/>
                            <a:pt x="314470" y="555845"/>
                            <a:pt x="243699" y="579548"/>
                          </a:cubicBezTo>
                          <a:cubicBezTo>
                            <a:pt x="251319" y="557930"/>
                            <a:pt x="244528" y="536085"/>
                            <a:pt x="237951" y="514941"/>
                          </a:cubicBezTo>
                          <a:cubicBezTo>
                            <a:pt x="236813" y="511278"/>
                            <a:pt x="235634" y="507492"/>
                            <a:pt x="234582" y="503858"/>
                          </a:cubicBezTo>
                          <a:cubicBezTo>
                            <a:pt x="234302" y="502720"/>
                            <a:pt x="234008" y="501578"/>
                            <a:pt x="233714" y="500436"/>
                          </a:cubicBezTo>
                          <a:cubicBezTo>
                            <a:pt x="231871" y="493286"/>
                            <a:pt x="229966" y="485893"/>
                            <a:pt x="232004" y="478904"/>
                          </a:cubicBezTo>
                          <a:cubicBezTo>
                            <a:pt x="233672" y="474251"/>
                            <a:pt x="237558" y="470910"/>
                            <a:pt x="241320" y="467683"/>
                          </a:cubicBezTo>
                          <a:cubicBezTo>
                            <a:pt x="242704" y="466493"/>
                            <a:pt x="244135" y="465266"/>
                            <a:pt x="245424" y="463996"/>
                          </a:cubicBezTo>
                          <a:cubicBezTo>
                            <a:pt x="250186" y="459504"/>
                            <a:pt x="253816" y="454936"/>
                            <a:pt x="256237" y="450387"/>
                          </a:cubicBezTo>
                          <a:cubicBezTo>
                            <a:pt x="259933" y="442596"/>
                            <a:pt x="260881" y="433740"/>
                            <a:pt x="261796" y="425168"/>
                          </a:cubicBezTo>
                          <a:cubicBezTo>
                            <a:pt x="261995" y="423305"/>
                            <a:pt x="262199" y="421391"/>
                            <a:pt x="262431" y="419534"/>
                          </a:cubicBezTo>
                          <a:cubicBezTo>
                            <a:pt x="277130" y="418946"/>
                            <a:pt x="291389" y="409639"/>
                            <a:pt x="304619" y="399641"/>
                          </a:cubicBezTo>
                          <a:cubicBezTo>
                            <a:pt x="332619" y="378971"/>
                            <a:pt x="334126" y="341720"/>
                            <a:pt x="335107" y="311483"/>
                          </a:cubicBezTo>
                          <a:cubicBezTo>
                            <a:pt x="337244" y="311852"/>
                            <a:pt x="339737" y="312966"/>
                            <a:pt x="340680" y="313843"/>
                          </a:cubicBezTo>
                          <a:cubicBezTo>
                            <a:pt x="346125" y="318956"/>
                            <a:pt x="347125" y="326542"/>
                            <a:pt x="348181" y="334570"/>
                          </a:cubicBezTo>
                          <a:cubicBezTo>
                            <a:pt x="349347" y="343431"/>
                            <a:pt x="350555" y="352591"/>
                            <a:pt x="358322" y="358040"/>
                          </a:cubicBezTo>
                          <a:cubicBezTo>
                            <a:pt x="358355" y="358059"/>
                            <a:pt x="358393" y="358083"/>
                            <a:pt x="358426" y="358106"/>
                          </a:cubicBezTo>
                          <a:cubicBezTo>
                            <a:pt x="358781" y="358291"/>
                            <a:pt x="358753" y="358405"/>
                            <a:pt x="358383" y="358305"/>
                          </a:cubicBezTo>
                          <a:cubicBezTo>
                            <a:pt x="356867" y="357907"/>
                            <a:pt x="355346" y="357637"/>
                            <a:pt x="353830" y="357500"/>
                          </a:cubicBezTo>
                          <a:cubicBezTo>
                            <a:pt x="352834" y="357415"/>
                            <a:pt x="351825" y="357779"/>
                            <a:pt x="350996" y="358533"/>
                          </a:cubicBezTo>
                          <a:cubicBezTo>
                            <a:pt x="350356" y="359111"/>
                            <a:pt x="349896" y="359860"/>
                            <a:pt x="349683" y="360637"/>
                          </a:cubicBezTo>
                          <a:cubicBezTo>
                            <a:pt x="349683" y="360637"/>
                            <a:pt x="349683" y="360637"/>
                            <a:pt x="349683" y="360637"/>
                          </a:cubicBezTo>
                          <a:cubicBezTo>
                            <a:pt x="341580" y="360627"/>
                            <a:pt x="335301" y="363902"/>
                            <a:pt x="333193" y="369294"/>
                          </a:cubicBezTo>
                          <a:cubicBezTo>
                            <a:pt x="331113" y="374606"/>
                            <a:pt x="333444" y="380733"/>
                            <a:pt x="339538" y="386055"/>
                          </a:cubicBezTo>
                          <a:cubicBezTo>
                            <a:pt x="345617" y="392201"/>
                            <a:pt x="353498" y="394954"/>
                            <a:pt x="360734" y="394954"/>
                          </a:cubicBezTo>
                          <a:cubicBezTo>
                            <a:pt x="366880" y="394954"/>
                            <a:pt x="372557" y="392969"/>
                            <a:pt x="376257" y="389386"/>
                          </a:cubicBezTo>
                          <a:cubicBezTo>
                            <a:pt x="382366" y="383477"/>
                            <a:pt x="381536" y="375222"/>
                            <a:pt x="374045" y="367295"/>
                          </a:cubicBezTo>
                          <a:cubicBezTo>
                            <a:pt x="374035" y="367285"/>
                            <a:pt x="374021" y="367276"/>
                            <a:pt x="374011" y="367262"/>
                          </a:cubicBezTo>
                          <a:cubicBezTo>
                            <a:pt x="370960" y="364456"/>
                            <a:pt x="367742" y="362224"/>
                            <a:pt x="364449" y="360594"/>
                          </a:cubicBezTo>
                          <a:cubicBezTo>
                            <a:pt x="364164" y="360452"/>
                            <a:pt x="364288" y="360030"/>
                            <a:pt x="364605" y="360073"/>
                          </a:cubicBezTo>
                          <a:cubicBezTo>
                            <a:pt x="374229" y="361395"/>
                            <a:pt x="383986" y="355221"/>
                            <a:pt x="392108" y="350079"/>
                          </a:cubicBezTo>
                          <a:cubicBezTo>
                            <a:pt x="392914" y="349567"/>
                            <a:pt x="393710" y="349065"/>
                            <a:pt x="394497" y="348572"/>
                          </a:cubicBezTo>
                          <a:cubicBezTo>
                            <a:pt x="405135" y="341588"/>
                            <a:pt x="419621" y="330381"/>
                            <a:pt x="422620" y="313715"/>
                          </a:cubicBezTo>
                          <a:cubicBezTo>
                            <a:pt x="423274" y="306725"/>
                            <a:pt x="420867" y="300124"/>
                            <a:pt x="418536" y="293746"/>
                          </a:cubicBezTo>
                          <a:cubicBezTo>
                            <a:pt x="417560" y="291078"/>
                            <a:pt x="416560" y="288335"/>
                            <a:pt x="415802" y="285601"/>
                          </a:cubicBezTo>
                          <a:cubicBezTo>
                            <a:pt x="420739" y="288709"/>
                            <a:pt x="425388" y="293642"/>
                            <a:pt x="430273" y="298831"/>
                          </a:cubicBezTo>
                          <a:cubicBezTo>
                            <a:pt x="434605" y="303427"/>
                            <a:pt x="439082" y="308180"/>
                            <a:pt x="443963" y="311834"/>
                          </a:cubicBezTo>
                          <a:cubicBezTo>
                            <a:pt x="452128" y="318610"/>
                            <a:pt x="460549" y="321249"/>
                            <a:pt x="468315" y="319482"/>
                          </a:cubicBezTo>
                          <a:cubicBezTo>
                            <a:pt x="475750" y="317785"/>
                            <a:pt x="481982" y="312184"/>
                            <a:pt x="486403" y="303238"/>
                          </a:cubicBezTo>
                          <a:cubicBezTo>
                            <a:pt x="493913" y="312108"/>
                            <a:pt x="496448" y="323320"/>
                            <a:pt x="498903" y="334172"/>
                          </a:cubicBezTo>
                          <a:cubicBezTo>
                            <a:pt x="499453" y="336593"/>
                            <a:pt x="500017" y="339100"/>
                            <a:pt x="500633" y="341545"/>
                          </a:cubicBezTo>
                          <a:cubicBezTo>
                            <a:pt x="500642" y="341578"/>
                            <a:pt x="500656" y="341616"/>
                            <a:pt x="500666" y="341649"/>
                          </a:cubicBezTo>
                          <a:cubicBezTo>
                            <a:pt x="503504" y="349259"/>
                            <a:pt x="513730" y="345777"/>
                            <a:pt x="526681" y="341374"/>
                          </a:cubicBezTo>
                          <a:cubicBezTo>
                            <a:pt x="545745" y="334887"/>
                            <a:pt x="571850" y="326002"/>
                            <a:pt x="592202" y="344549"/>
                          </a:cubicBezTo>
                          <a:cubicBezTo>
                            <a:pt x="603409" y="354041"/>
                            <a:pt x="609427" y="365892"/>
                            <a:pt x="610096" y="379776"/>
                          </a:cubicBezTo>
                          <a:cubicBezTo>
                            <a:pt x="612417" y="428167"/>
                            <a:pt x="550223" y="492040"/>
                            <a:pt x="516806" y="526352"/>
                          </a:cubicBezTo>
                          <a:cubicBezTo>
                            <a:pt x="513143" y="530115"/>
                            <a:pt x="509679" y="533669"/>
                            <a:pt x="506731" y="536768"/>
                          </a:cubicBezTo>
                          <a:lnTo>
                            <a:pt x="504912" y="538398"/>
                          </a:lnTo>
                          <a:close/>
                          <a:moveTo>
                            <a:pt x="342163" y="371460"/>
                          </a:moveTo>
                          <a:cubicBezTo>
                            <a:pt x="344011" y="369275"/>
                            <a:pt x="349996" y="368456"/>
                            <a:pt x="353977" y="368456"/>
                          </a:cubicBezTo>
                          <a:cubicBezTo>
                            <a:pt x="354943" y="368456"/>
                            <a:pt x="355791" y="368503"/>
                            <a:pt x="356431" y="368593"/>
                          </a:cubicBezTo>
                          <a:cubicBezTo>
                            <a:pt x="357218" y="369053"/>
                            <a:pt x="358023" y="369503"/>
                            <a:pt x="358838" y="369958"/>
                          </a:cubicBezTo>
                          <a:cubicBezTo>
                            <a:pt x="362847" y="372190"/>
                            <a:pt x="366989" y="374502"/>
                            <a:pt x="368984" y="378412"/>
                          </a:cubicBezTo>
                          <a:cubicBezTo>
                            <a:pt x="369747" y="380236"/>
                            <a:pt x="369268" y="381691"/>
                            <a:pt x="367595" y="382615"/>
                          </a:cubicBezTo>
                          <a:cubicBezTo>
                            <a:pt x="367586" y="382619"/>
                            <a:pt x="367581" y="382624"/>
                            <a:pt x="367572" y="382629"/>
                          </a:cubicBezTo>
                          <a:cubicBezTo>
                            <a:pt x="359303" y="387529"/>
                            <a:pt x="349423" y="382743"/>
                            <a:pt x="343305" y="375829"/>
                          </a:cubicBezTo>
                          <a:cubicBezTo>
                            <a:pt x="343225" y="375739"/>
                            <a:pt x="342708" y="375118"/>
                            <a:pt x="342329" y="374526"/>
                          </a:cubicBezTo>
                          <a:cubicBezTo>
                            <a:pt x="342040" y="374071"/>
                            <a:pt x="341827" y="373588"/>
                            <a:pt x="341798" y="373516"/>
                          </a:cubicBezTo>
                          <a:cubicBezTo>
                            <a:pt x="341538" y="372720"/>
                            <a:pt x="341651" y="372066"/>
                            <a:pt x="342163" y="371460"/>
                          </a:cubicBezTo>
                          <a:close/>
                          <a:moveTo>
                            <a:pt x="293047" y="262253"/>
                          </a:moveTo>
                          <a:cubicBezTo>
                            <a:pt x="272055" y="264831"/>
                            <a:pt x="252788" y="254245"/>
                            <a:pt x="234146" y="244005"/>
                          </a:cubicBezTo>
                          <a:cubicBezTo>
                            <a:pt x="232558" y="243133"/>
                            <a:pt x="231004" y="242280"/>
                            <a:pt x="229469" y="241446"/>
                          </a:cubicBezTo>
                          <a:cubicBezTo>
                            <a:pt x="235468" y="242574"/>
                            <a:pt x="242140" y="243209"/>
                            <a:pt x="249101" y="243877"/>
                          </a:cubicBezTo>
                          <a:cubicBezTo>
                            <a:pt x="265013" y="245393"/>
                            <a:pt x="281470" y="246966"/>
                            <a:pt x="291730" y="254747"/>
                          </a:cubicBezTo>
                          <a:cubicBezTo>
                            <a:pt x="293246" y="256415"/>
                            <a:pt x="293165" y="257761"/>
                            <a:pt x="293056" y="259623"/>
                          </a:cubicBezTo>
                          <a:cubicBezTo>
                            <a:pt x="293014" y="260415"/>
                            <a:pt x="292962" y="261286"/>
                            <a:pt x="293047" y="262253"/>
                          </a:cubicBezTo>
                          <a:close/>
                        </a:path>
                      </a:pathLst>
                    </a:custGeom>
                    <a:grpFill/>
                    <a:ln w="4733" cap="flat">
                      <a:noFill/>
                      <a:prstDash val="solid"/>
                      <a:miter/>
                    </a:ln>
                  </p:spPr>
                  <p:txBody>
                    <a:bodyPr rtlCol="0" anchor="ctr"/>
                    <a:lstStyle/>
                    <a:p>
                      <a:endParaRPr lang="en-GB"/>
                    </a:p>
                  </p:txBody>
                </p:sp>
                <p:sp>
                  <p:nvSpPr>
                    <p:cNvPr id="85" name="Freeform: Shape 84">
                      <a:extLst>
                        <a:ext uri="{FF2B5EF4-FFF2-40B4-BE49-F238E27FC236}">
                          <a16:creationId xmlns:a16="http://schemas.microsoft.com/office/drawing/2014/main" id="{34085C83-C951-4AA1-B915-5E7D17022751}"/>
                        </a:ext>
                      </a:extLst>
                    </p:cNvPr>
                    <p:cNvSpPr/>
                    <p:nvPr/>
                  </p:nvSpPr>
                  <p:spPr>
                    <a:xfrm>
                      <a:off x="13403287" y="3752770"/>
                      <a:ext cx="60908" cy="45308"/>
                    </a:xfrm>
                    <a:custGeom>
                      <a:avLst/>
                      <a:gdLst>
                        <a:gd name="connsiteX0" fmla="*/ 58299 w 60908"/>
                        <a:gd name="connsiteY0" fmla="*/ 3243 h 45308"/>
                        <a:gd name="connsiteX1" fmla="*/ 45121 w 60908"/>
                        <a:gd name="connsiteY1" fmla="*/ 1191 h 45308"/>
                        <a:gd name="connsiteX2" fmla="*/ 12117 w 60908"/>
                        <a:gd name="connsiteY2" fmla="*/ 10053 h 45308"/>
                        <a:gd name="connsiteX3" fmla="*/ 0 w 60908"/>
                        <a:gd name="connsiteY3" fmla="*/ 31988 h 45308"/>
                        <a:gd name="connsiteX4" fmla="*/ 4686 w 60908"/>
                        <a:gd name="connsiteY4" fmla="*/ 42735 h 45308"/>
                        <a:gd name="connsiteX5" fmla="*/ 12680 w 60908"/>
                        <a:gd name="connsiteY5" fmla="*/ 45308 h 45308"/>
                        <a:gd name="connsiteX6" fmla="*/ 17230 w 60908"/>
                        <a:gd name="connsiteY6" fmla="*/ 44706 h 45308"/>
                        <a:gd name="connsiteX7" fmla="*/ 53556 w 60908"/>
                        <a:gd name="connsiteY7" fmla="*/ 20672 h 45308"/>
                        <a:gd name="connsiteX8" fmla="*/ 54518 w 60908"/>
                        <a:gd name="connsiteY8" fmla="*/ 19535 h 45308"/>
                        <a:gd name="connsiteX9" fmla="*/ 60863 w 60908"/>
                        <a:gd name="connsiteY9" fmla="*/ 7285 h 45308"/>
                        <a:gd name="connsiteX10" fmla="*/ 58299 w 60908"/>
                        <a:gd name="connsiteY10" fmla="*/ 3243 h 45308"/>
                        <a:gd name="connsiteX11" fmla="*/ 47860 w 60908"/>
                        <a:gd name="connsiteY11" fmla="*/ 10086 h 45308"/>
                        <a:gd name="connsiteX12" fmla="*/ 47628 w 60908"/>
                        <a:gd name="connsiteY12" fmla="*/ 10417 h 45308"/>
                        <a:gd name="connsiteX13" fmla="*/ 47500 w 60908"/>
                        <a:gd name="connsiteY13" fmla="*/ 10598 h 45308"/>
                        <a:gd name="connsiteX14" fmla="*/ 20703 w 60908"/>
                        <a:gd name="connsiteY14" fmla="*/ 31969 h 45308"/>
                        <a:gd name="connsiteX15" fmla="*/ 20571 w 60908"/>
                        <a:gd name="connsiteY15" fmla="*/ 32026 h 45308"/>
                        <a:gd name="connsiteX16" fmla="*/ 11316 w 60908"/>
                        <a:gd name="connsiteY16" fmla="*/ 34196 h 45308"/>
                        <a:gd name="connsiteX17" fmla="*/ 13832 w 60908"/>
                        <a:gd name="connsiteY17" fmla="*/ 23065 h 45308"/>
                        <a:gd name="connsiteX18" fmla="*/ 45496 w 60908"/>
                        <a:gd name="connsiteY18" fmla="*/ 8982 h 45308"/>
                        <a:gd name="connsiteX19" fmla="*/ 45709 w 60908"/>
                        <a:gd name="connsiteY19" fmla="*/ 8982 h 45308"/>
                        <a:gd name="connsiteX20" fmla="*/ 47860 w 60908"/>
                        <a:gd name="connsiteY20" fmla="*/ 10086 h 45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908" h="45308">
                          <a:moveTo>
                            <a:pt x="58299" y="3243"/>
                          </a:moveTo>
                          <a:cubicBezTo>
                            <a:pt x="54646" y="646"/>
                            <a:pt x="49073" y="-1387"/>
                            <a:pt x="45121" y="1191"/>
                          </a:cubicBezTo>
                          <a:cubicBezTo>
                            <a:pt x="34895" y="-1012"/>
                            <a:pt x="21694" y="2518"/>
                            <a:pt x="12117" y="10053"/>
                          </a:cubicBezTo>
                          <a:cubicBezTo>
                            <a:pt x="4374" y="16146"/>
                            <a:pt x="71" y="23932"/>
                            <a:pt x="0" y="31988"/>
                          </a:cubicBezTo>
                          <a:cubicBezTo>
                            <a:pt x="-10" y="36560"/>
                            <a:pt x="1654" y="40375"/>
                            <a:pt x="4686" y="42735"/>
                          </a:cubicBezTo>
                          <a:cubicBezTo>
                            <a:pt x="6876" y="44441"/>
                            <a:pt x="9629" y="45308"/>
                            <a:pt x="12680" y="45308"/>
                          </a:cubicBezTo>
                          <a:cubicBezTo>
                            <a:pt x="14135" y="45308"/>
                            <a:pt x="15666" y="45109"/>
                            <a:pt x="17230" y="44706"/>
                          </a:cubicBezTo>
                          <a:cubicBezTo>
                            <a:pt x="32171" y="40915"/>
                            <a:pt x="44458" y="29903"/>
                            <a:pt x="53556" y="20672"/>
                          </a:cubicBezTo>
                          <a:cubicBezTo>
                            <a:pt x="53841" y="20326"/>
                            <a:pt x="54167" y="19942"/>
                            <a:pt x="54518" y="19535"/>
                          </a:cubicBezTo>
                          <a:cubicBezTo>
                            <a:pt x="57252" y="16327"/>
                            <a:pt x="61384" y="11474"/>
                            <a:pt x="60863" y="7285"/>
                          </a:cubicBezTo>
                          <a:cubicBezTo>
                            <a:pt x="60655" y="5669"/>
                            <a:pt x="59792" y="4309"/>
                            <a:pt x="58299" y="3243"/>
                          </a:cubicBezTo>
                          <a:close/>
                          <a:moveTo>
                            <a:pt x="47860" y="10086"/>
                          </a:moveTo>
                          <a:cubicBezTo>
                            <a:pt x="47784" y="10195"/>
                            <a:pt x="47704" y="10308"/>
                            <a:pt x="47628" y="10417"/>
                          </a:cubicBezTo>
                          <a:lnTo>
                            <a:pt x="47500" y="10598"/>
                          </a:lnTo>
                          <a:cubicBezTo>
                            <a:pt x="40212" y="19383"/>
                            <a:pt x="30934" y="26780"/>
                            <a:pt x="20703" y="31969"/>
                          </a:cubicBezTo>
                          <a:lnTo>
                            <a:pt x="20571" y="32026"/>
                          </a:lnTo>
                          <a:cubicBezTo>
                            <a:pt x="15690" y="34229"/>
                            <a:pt x="12581" y="34959"/>
                            <a:pt x="11316" y="34196"/>
                          </a:cubicBezTo>
                          <a:cubicBezTo>
                            <a:pt x="10269" y="30372"/>
                            <a:pt x="11112" y="26628"/>
                            <a:pt x="13832" y="23065"/>
                          </a:cubicBezTo>
                          <a:cubicBezTo>
                            <a:pt x="20585" y="14213"/>
                            <a:pt x="36596" y="8982"/>
                            <a:pt x="45496" y="8982"/>
                          </a:cubicBezTo>
                          <a:cubicBezTo>
                            <a:pt x="45567" y="8982"/>
                            <a:pt x="45638" y="8982"/>
                            <a:pt x="45709" y="8982"/>
                          </a:cubicBezTo>
                          <a:cubicBezTo>
                            <a:pt x="46813" y="9020"/>
                            <a:pt x="48524" y="9460"/>
                            <a:pt x="47860" y="10086"/>
                          </a:cubicBezTo>
                          <a:close/>
                        </a:path>
                      </a:pathLst>
                    </a:custGeom>
                    <a:grpFill/>
                    <a:ln w="4733" cap="flat">
                      <a:noFill/>
                      <a:prstDash val="solid"/>
                      <a:miter/>
                    </a:ln>
                  </p:spPr>
                  <p:txBody>
                    <a:bodyPr rtlCol="0" anchor="ctr"/>
                    <a:lstStyle/>
                    <a:p>
                      <a:endParaRPr lang="en-GB"/>
                    </a:p>
                  </p:txBody>
                </p:sp>
                <p:sp>
                  <p:nvSpPr>
                    <p:cNvPr id="86" name="Freeform: Shape 85">
                      <a:extLst>
                        <a:ext uri="{FF2B5EF4-FFF2-40B4-BE49-F238E27FC236}">
                          <a16:creationId xmlns:a16="http://schemas.microsoft.com/office/drawing/2014/main" id="{2EB5FDC3-904B-4072-9661-23EC9F509261}"/>
                        </a:ext>
                      </a:extLst>
                    </p:cNvPr>
                    <p:cNvSpPr/>
                    <p:nvPr/>
                  </p:nvSpPr>
                  <p:spPr>
                    <a:xfrm>
                      <a:off x="13601668" y="3753943"/>
                      <a:ext cx="47521" cy="101629"/>
                    </a:xfrm>
                    <a:custGeom>
                      <a:avLst/>
                      <a:gdLst>
                        <a:gd name="connsiteX0" fmla="*/ 39845 w 47521"/>
                        <a:gd name="connsiteY0" fmla="*/ 50883 h 101629"/>
                        <a:gd name="connsiteX1" fmla="*/ 38456 w 47521"/>
                        <a:gd name="connsiteY1" fmla="*/ 46803 h 101629"/>
                        <a:gd name="connsiteX2" fmla="*/ 38442 w 47521"/>
                        <a:gd name="connsiteY2" fmla="*/ 46765 h 101629"/>
                        <a:gd name="connsiteX3" fmla="*/ 21136 w 47521"/>
                        <a:gd name="connsiteY3" fmla="*/ 9733 h 101629"/>
                        <a:gd name="connsiteX4" fmla="*/ 20672 w 47521"/>
                        <a:gd name="connsiteY4" fmla="*/ 8979 h 101629"/>
                        <a:gd name="connsiteX5" fmla="*/ 15412 w 47521"/>
                        <a:gd name="connsiteY5" fmla="*/ 2241 h 101629"/>
                        <a:gd name="connsiteX6" fmla="*/ 12417 w 47521"/>
                        <a:gd name="connsiteY6" fmla="*/ 407 h 101629"/>
                        <a:gd name="connsiteX7" fmla="*/ 7878 w 47521"/>
                        <a:gd name="connsiteY7" fmla="*/ 1127 h 101629"/>
                        <a:gd name="connsiteX8" fmla="*/ 6736 w 47521"/>
                        <a:gd name="connsiteY8" fmla="*/ 5221 h 101629"/>
                        <a:gd name="connsiteX9" fmla="*/ 7181 w 47521"/>
                        <a:gd name="connsiteY9" fmla="*/ 6117 h 101629"/>
                        <a:gd name="connsiteX10" fmla="*/ 414 w 47521"/>
                        <a:gd name="connsiteY10" fmla="*/ 18362 h 101629"/>
                        <a:gd name="connsiteX11" fmla="*/ 27828 w 47521"/>
                        <a:gd name="connsiteY11" fmla="*/ 100222 h 101629"/>
                        <a:gd name="connsiteX12" fmla="*/ 28022 w 47521"/>
                        <a:gd name="connsiteY12" fmla="*/ 100359 h 101629"/>
                        <a:gd name="connsiteX13" fmla="*/ 33443 w 47521"/>
                        <a:gd name="connsiteY13" fmla="*/ 101629 h 101629"/>
                        <a:gd name="connsiteX14" fmla="*/ 41484 w 47521"/>
                        <a:gd name="connsiteY14" fmla="*/ 99004 h 101629"/>
                        <a:gd name="connsiteX15" fmla="*/ 39845 w 47521"/>
                        <a:gd name="connsiteY15" fmla="*/ 50883 h 101629"/>
                        <a:gd name="connsiteX16" fmla="*/ 36044 w 47521"/>
                        <a:gd name="connsiteY16" fmla="*/ 90669 h 101629"/>
                        <a:gd name="connsiteX17" fmla="*/ 34035 w 47521"/>
                        <a:gd name="connsiteY17" fmla="*/ 90602 h 101629"/>
                        <a:gd name="connsiteX18" fmla="*/ 33680 w 47521"/>
                        <a:gd name="connsiteY18" fmla="*/ 90541 h 101629"/>
                        <a:gd name="connsiteX19" fmla="*/ 11110 w 47521"/>
                        <a:gd name="connsiteY19" fmla="*/ 13798 h 101629"/>
                        <a:gd name="connsiteX20" fmla="*/ 11626 w 47521"/>
                        <a:gd name="connsiteY20" fmla="*/ 13722 h 101629"/>
                        <a:gd name="connsiteX21" fmla="*/ 37523 w 47521"/>
                        <a:gd name="connsiteY21" fmla="*/ 86717 h 101629"/>
                        <a:gd name="connsiteX22" fmla="*/ 36385 w 47521"/>
                        <a:gd name="connsiteY22" fmla="*/ 90342 h 101629"/>
                        <a:gd name="connsiteX23" fmla="*/ 36044 w 47521"/>
                        <a:gd name="connsiteY23" fmla="*/ 90669 h 10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7521" h="101629">
                          <a:moveTo>
                            <a:pt x="39845" y="50883"/>
                          </a:moveTo>
                          <a:cubicBezTo>
                            <a:pt x="39328" y="49386"/>
                            <a:pt x="38854" y="48011"/>
                            <a:pt x="38456" y="46803"/>
                          </a:cubicBezTo>
                          <a:cubicBezTo>
                            <a:pt x="38452" y="46789"/>
                            <a:pt x="38447" y="46775"/>
                            <a:pt x="38442" y="46765"/>
                          </a:cubicBezTo>
                          <a:cubicBezTo>
                            <a:pt x="32727" y="31758"/>
                            <a:pt x="27230" y="19996"/>
                            <a:pt x="21136" y="9733"/>
                          </a:cubicBezTo>
                          <a:lnTo>
                            <a:pt x="20672" y="8979"/>
                          </a:lnTo>
                          <a:cubicBezTo>
                            <a:pt x="19189" y="6558"/>
                            <a:pt x="17654" y="4056"/>
                            <a:pt x="15412" y="2241"/>
                          </a:cubicBezTo>
                          <a:cubicBezTo>
                            <a:pt x="13872" y="994"/>
                            <a:pt x="13417" y="786"/>
                            <a:pt x="12417" y="407"/>
                          </a:cubicBezTo>
                          <a:cubicBezTo>
                            <a:pt x="10953" y="-332"/>
                            <a:pt x="9171" y="-48"/>
                            <a:pt x="7878" y="1127"/>
                          </a:cubicBezTo>
                          <a:cubicBezTo>
                            <a:pt x="6651" y="2241"/>
                            <a:pt x="6210" y="3857"/>
                            <a:pt x="6736" y="5221"/>
                          </a:cubicBezTo>
                          <a:cubicBezTo>
                            <a:pt x="6764" y="5307"/>
                            <a:pt x="6954" y="5700"/>
                            <a:pt x="7181" y="6117"/>
                          </a:cubicBezTo>
                          <a:cubicBezTo>
                            <a:pt x="3561" y="8292"/>
                            <a:pt x="1286" y="12405"/>
                            <a:pt x="414" y="18362"/>
                          </a:cubicBezTo>
                          <a:cubicBezTo>
                            <a:pt x="-3154" y="42756"/>
                            <a:pt x="17199" y="90484"/>
                            <a:pt x="27828" y="100222"/>
                          </a:cubicBezTo>
                          <a:cubicBezTo>
                            <a:pt x="27884" y="100274"/>
                            <a:pt x="27951" y="100321"/>
                            <a:pt x="28022" y="100359"/>
                          </a:cubicBezTo>
                          <a:cubicBezTo>
                            <a:pt x="29633" y="101212"/>
                            <a:pt x="31519" y="101629"/>
                            <a:pt x="33443" y="101629"/>
                          </a:cubicBezTo>
                          <a:cubicBezTo>
                            <a:pt x="36281" y="101629"/>
                            <a:pt x="39210" y="100729"/>
                            <a:pt x="41484" y="99004"/>
                          </a:cubicBezTo>
                          <a:cubicBezTo>
                            <a:pt x="53369" y="90133"/>
                            <a:pt x="44901" y="65563"/>
                            <a:pt x="39845" y="50883"/>
                          </a:cubicBezTo>
                          <a:close/>
                          <a:moveTo>
                            <a:pt x="36044" y="90669"/>
                          </a:moveTo>
                          <a:cubicBezTo>
                            <a:pt x="35461" y="90858"/>
                            <a:pt x="34793" y="90740"/>
                            <a:pt x="34035" y="90602"/>
                          </a:cubicBezTo>
                          <a:cubicBezTo>
                            <a:pt x="33917" y="90583"/>
                            <a:pt x="33798" y="90560"/>
                            <a:pt x="33680" y="90541"/>
                          </a:cubicBezTo>
                          <a:cubicBezTo>
                            <a:pt x="23027" y="73808"/>
                            <a:pt x="6191" y="33004"/>
                            <a:pt x="11110" y="13798"/>
                          </a:cubicBezTo>
                          <a:cubicBezTo>
                            <a:pt x="11171" y="13557"/>
                            <a:pt x="11498" y="13509"/>
                            <a:pt x="11626" y="13722"/>
                          </a:cubicBezTo>
                          <a:cubicBezTo>
                            <a:pt x="23515" y="33440"/>
                            <a:pt x="38750" y="67710"/>
                            <a:pt x="37523" y="86717"/>
                          </a:cubicBezTo>
                          <a:cubicBezTo>
                            <a:pt x="37347" y="87901"/>
                            <a:pt x="37068" y="89242"/>
                            <a:pt x="36385" y="90342"/>
                          </a:cubicBezTo>
                          <a:cubicBezTo>
                            <a:pt x="36281" y="90436"/>
                            <a:pt x="36163" y="90555"/>
                            <a:pt x="36044" y="90669"/>
                          </a:cubicBezTo>
                          <a:close/>
                        </a:path>
                      </a:pathLst>
                    </a:custGeom>
                    <a:grpFill/>
                    <a:ln w="4733" cap="flat">
                      <a:noFill/>
                      <a:prstDash val="solid"/>
                      <a:miter/>
                    </a:ln>
                  </p:spPr>
                  <p:txBody>
                    <a:bodyPr rtlCol="0" anchor="ctr"/>
                    <a:lstStyle/>
                    <a:p>
                      <a:endParaRPr lang="en-GB"/>
                    </a:p>
                  </p:txBody>
                </p:sp>
                <p:sp>
                  <p:nvSpPr>
                    <p:cNvPr id="87" name="Freeform: Shape 86">
                      <a:extLst>
                        <a:ext uri="{FF2B5EF4-FFF2-40B4-BE49-F238E27FC236}">
                          <a16:creationId xmlns:a16="http://schemas.microsoft.com/office/drawing/2014/main" id="{5C69F912-DE96-4ADB-A2EC-1FB934123D48}"/>
                        </a:ext>
                      </a:extLst>
                    </p:cNvPr>
                    <p:cNvSpPr/>
                    <p:nvPr/>
                  </p:nvSpPr>
                  <p:spPr>
                    <a:xfrm>
                      <a:off x="13486520" y="3454816"/>
                      <a:ext cx="74670" cy="44557"/>
                    </a:xfrm>
                    <a:custGeom>
                      <a:avLst/>
                      <a:gdLst>
                        <a:gd name="connsiteX0" fmla="*/ 62594 w 74670"/>
                        <a:gd name="connsiteY0" fmla="*/ 44558 h 44557"/>
                        <a:gd name="connsiteX1" fmla="*/ 71043 w 74670"/>
                        <a:gd name="connsiteY1" fmla="*/ 43785 h 44557"/>
                        <a:gd name="connsiteX2" fmla="*/ 71152 w 74670"/>
                        <a:gd name="connsiteY2" fmla="*/ 43752 h 44557"/>
                        <a:gd name="connsiteX3" fmla="*/ 74550 w 74670"/>
                        <a:gd name="connsiteY3" fmla="*/ 40008 h 44557"/>
                        <a:gd name="connsiteX4" fmla="*/ 65494 w 74670"/>
                        <a:gd name="connsiteY4" fmla="*/ 21836 h 44557"/>
                        <a:gd name="connsiteX5" fmla="*/ 64546 w 74670"/>
                        <a:gd name="connsiteY5" fmla="*/ 19637 h 44557"/>
                        <a:gd name="connsiteX6" fmla="*/ 55012 w 74670"/>
                        <a:gd name="connsiteY6" fmla="*/ 13718 h 44557"/>
                        <a:gd name="connsiteX7" fmla="*/ 54714 w 74670"/>
                        <a:gd name="connsiteY7" fmla="*/ 13529 h 44557"/>
                        <a:gd name="connsiteX8" fmla="*/ 45037 w 74670"/>
                        <a:gd name="connsiteY8" fmla="*/ 8951 h 44557"/>
                        <a:gd name="connsiteX9" fmla="*/ 3162 w 74670"/>
                        <a:gd name="connsiteY9" fmla="*/ 2535 h 44557"/>
                        <a:gd name="connsiteX10" fmla="*/ 347 w 74670"/>
                        <a:gd name="connsiteY10" fmla="*/ 13614 h 44557"/>
                        <a:gd name="connsiteX11" fmla="*/ 62594 w 74670"/>
                        <a:gd name="connsiteY11" fmla="*/ 44558 h 44557"/>
                        <a:gd name="connsiteX12" fmla="*/ 25069 w 74670"/>
                        <a:gd name="connsiteY12" fmla="*/ 12700 h 44557"/>
                        <a:gd name="connsiteX13" fmla="*/ 29457 w 74670"/>
                        <a:gd name="connsiteY13" fmla="*/ 13875 h 44557"/>
                        <a:gd name="connsiteX14" fmla="*/ 48596 w 74670"/>
                        <a:gd name="connsiteY14" fmla="*/ 21139 h 44557"/>
                        <a:gd name="connsiteX15" fmla="*/ 63016 w 74670"/>
                        <a:gd name="connsiteY15" fmla="*/ 34109 h 44557"/>
                        <a:gd name="connsiteX16" fmla="*/ 36522 w 74670"/>
                        <a:gd name="connsiteY16" fmla="*/ 28963 h 44557"/>
                        <a:gd name="connsiteX17" fmla="*/ 35749 w 74670"/>
                        <a:gd name="connsiteY17" fmla="*/ 28683 h 44557"/>
                        <a:gd name="connsiteX18" fmla="*/ 10744 w 74670"/>
                        <a:gd name="connsiteY18" fmla="*/ 10814 h 44557"/>
                        <a:gd name="connsiteX19" fmla="*/ 21827 w 74670"/>
                        <a:gd name="connsiteY19" fmla="*/ 11979 h 44557"/>
                        <a:gd name="connsiteX20" fmla="*/ 25069 w 74670"/>
                        <a:gd name="connsiteY20" fmla="*/ 12700 h 4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4670" h="44557">
                          <a:moveTo>
                            <a:pt x="62594" y="44558"/>
                          </a:moveTo>
                          <a:cubicBezTo>
                            <a:pt x="65774" y="44558"/>
                            <a:pt x="68641" y="44302"/>
                            <a:pt x="71043" y="43785"/>
                          </a:cubicBezTo>
                          <a:cubicBezTo>
                            <a:pt x="71081" y="43776"/>
                            <a:pt x="71119" y="43766"/>
                            <a:pt x="71152" y="43752"/>
                          </a:cubicBezTo>
                          <a:cubicBezTo>
                            <a:pt x="73010" y="43108"/>
                            <a:pt x="74185" y="41809"/>
                            <a:pt x="74550" y="40008"/>
                          </a:cubicBezTo>
                          <a:cubicBezTo>
                            <a:pt x="75687" y="34346"/>
                            <a:pt x="68527" y="24845"/>
                            <a:pt x="65494" y="21836"/>
                          </a:cubicBezTo>
                          <a:cubicBezTo>
                            <a:pt x="65617" y="21007"/>
                            <a:pt x="65271" y="20153"/>
                            <a:pt x="64546" y="19637"/>
                          </a:cubicBezTo>
                          <a:cubicBezTo>
                            <a:pt x="61627" y="17552"/>
                            <a:pt x="58400" y="15552"/>
                            <a:pt x="55012" y="13718"/>
                          </a:cubicBezTo>
                          <a:lnTo>
                            <a:pt x="54714" y="13529"/>
                          </a:lnTo>
                          <a:cubicBezTo>
                            <a:pt x="51714" y="11643"/>
                            <a:pt x="48620" y="9691"/>
                            <a:pt x="45037" y="8951"/>
                          </a:cubicBezTo>
                          <a:cubicBezTo>
                            <a:pt x="22870" y="-218"/>
                            <a:pt x="9171" y="-2317"/>
                            <a:pt x="3162" y="2535"/>
                          </a:cubicBezTo>
                          <a:cubicBezTo>
                            <a:pt x="366" y="4796"/>
                            <a:pt x="-586" y="8496"/>
                            <a:pt x="347" y="13614"/>
                          </a:cubicBezTo>
                          <a:cubicBezTo>
                            <a:pt x="5332" y="32995"/>
                            <a:pt x="41133" y="44558"/>
                            <a:pt x="62594" y="44558"/>
                          </a:cubicBezTo>
                          <a:close/>
                          <a:moveTo>
                            <a:pt x="25069" y="12700"/>
                          </a:moveTo>
                          <a:cubicBezTo>
                            <a:pt x="26523" y="13107"/>
                            <a:pt x="27988" y="13491"/>
                            <a:pt x="29457" y="13875"/>
                          </a:cubicBezTo>
                          <a:cubicBezTo>
                            <a:pt x="36043" y="15604"/>
                            <a:pt x="42848" y="17391"/>
                            <a:pt x="48596" y="21139"/>
                          </a:cubicBezTo>
                          <a:cubicBezTo>
                            <a:pt x="54008" y="24579"/>
                            <a:pt x="59547" y="28413"/>
                            <a:pt x="63016" y="34109"/>
                          </a:cubicBezTo>
                          <a:cubicBezTo>
                            <a:pt x="55107" y="33967"/>
                            <a:pt x="46848" y="32360"/>
                            <a:pt x="36522" y="28963"/>
                          </a:cubicBezTo>
                          <a:lnTo>
                            <a:pt x="35749" y="28683"/>
                          </a:lnTo>
                          <a:cubicBezTo>
                            <a:pt x="26154" y="25219"/>
                            <a:pt x="14279" y="20931"/>
                            <a:pt x="10744" y="10814"/>
                          </a:cubicBezTo>
                          <a:cubicBezTo>
                            <a:pt x="14364" y="10236"/>
                            <a:pt x="18155" y="11117"/>
                            <a:pt x="21827" y="11979"/>
                          </a:cubicBezTo>
                          <a:cubicBezTo>
                            <a:pt x="22941" y="12240"/>
                            <a:pt x="24045" y="12496"/>
                            <a:pt x="25069" y="12700"/>
                          </a:cubicBezTo>
                          <a:close/>
                        </a:path>
                      </a:pathLst>
                    </a:custGeom>
                    <a:grpFill/>
                    <a:ln w="4733" cap="flat">
                      <a:noFill/>
                      <a:prstDash val="solid"/>
                      <a:miter/>
                    </a:ln>
                  </p:spPr>
                  <p:txBody>
                    <a:bodyPr rtlCol="0" anchor="ctr"/>
                    <a:lstStyle/>
                    <a:p>
                      <a:endParaRPr lang="en-GB"/>
                    </a:p>
                  </p:txBody>
                </p:sp>
                <p:sp>
                  <p:nvSpPr>
                    <p:cNvPr id="88" name="Freeform: Shape 87">
                      <a:extLst>
                        <a:ext uri="{FF2B5EF4-FFF2-40B4-BE49-F238E27FC236}">
                          <a16:creationId xmlns:a16="http://schemas.microsoft.com/office/drawing/2014/main" id="{9DD9CC55-85AD-4FDA-B244-682C61803BE3}"/>
                        </a:ext>
                      </a:extLst>
                    </p:cNvPr>
                    <p:cNvSpPr/>
                    <p:nvPr/>
                  </p:nvSpPr>
                  <p:spPr>
                    <a:xfrm>
                      <a:off x="13651458" y="3455678"/>
                      <a:ext cx="41103" cy="40411"/>
                    </a:xfrm>
                    <a:custGeom>
                      <a:avLst/>
                      <a:gdLst>
                        <a:gd name="connsiteX0" fmla="*/ 5669 w 41103"/>
                        <a:gd name="connsiteY0" fmla="*/ 38535 h 40411"/>
                        <a:gd name="connsiteX1" fmla="*/ 5683 w 41103"/>
                        <a:gd name="connsiteY1" fmla="*/ 38545 h 40411"/>
                        <a:gd name="connsiteX2" fmla="*/ 11971 w 41103"/>
                        <a:gd name="connsiteY2" fmla="*/ 40412 h 40411"/>
                        <a:gd name="connsiteX3" fmla="*/ 35774 w 41103"/>
                        <a:gd name="connsiteY3" fmla="*/ 24869 h 40411"/>
                        <a:gd name="connsiteX4" fmla="*/ 36437 w 41103"/>
                        <a:gd name="connsiteY4" fmla="*/ 1669 h 40411"/>
                        <a:gd name="connsiteX5" fmla="*/ 20833 w 41103"/>
                        <a:gd name="connsiteY5" fmla="*/ 2389 h 40411"/>
                        <a:gd name="connsiteX6" fmla="*/ 19151 w 41103"/>
                        <a:gd name="connsiteY6" fmla="*/ 4337 h 40411"/>
                        <a:gd name="connsiteX7" fmla="*/ 19174 w 41103"/>
                        <a:gd name="connsiteY7" fmla="*/ 6384 h 40411"/>
                        <a:gd name="connsiteX8" fmla="*/ 16 w 41103"/>
                        <a:gd name="connsiteY8" fmla="*/ 28366 h 40411"/>
                        <a:gd name="connsiteX9" fmla="*/ 5669 w 41103"/>
                        <a:gd name="connsiteY9" fmla="*/ 38535 h 40411"/>
                        <a:gd name="connsiteX10" fmla="*/ 10294 w 41103"/>
                        <a:gd name="connsiteY10" fmla="*/ 27964 h 40411"/>
                        <a:gd name="connsiteX11" fmla="*/ 10299 w 41103"/>
                        <a:gd name="connsiteY11" fmla="*/ 27954 h 40411"/>
                        <a:gd name="connsiteX12" fmla="*/ 26515 w 41103"/>
                        <a:gd name="connsiteY12" fmla="*/ 10682 h 40411"/>
                        <a:gd name="connsiteX13" fmla="*/ 28600 w 41103"/>
                        <a:gd name="connsiteY13" fmla="*/ 9090 h 40411"/>
                        <a:gd name="connsiteX14" fmla="*/ 31476 w 41103"/>
                        <a:gd name="connsiteY14" fmla="*/ 9677 h 40411"/>
                        <a:gd name="connsiteX15" fmla="*/ 31362 w 41103"/>
                        <a:gd name="connsiteY15" fmla="*/ 10786 h 40411"/>
                        <a:gd name="connsiteX16" fmla="*/ 11967 w 41103"/>
                        <a:gd name="connsiteY16" fmla="*/ 30248 h 40411"/>
                        <a:gd name="connsiteX17" fmla="*/ 10251 w 41103"/>
                        <a:gd name="connsiteY17" fmla="*/ 29328 h 40411"/>
                        <a:gd name="connsiteX18" fmla="*/ 10294 w 41103"/>
                        <a:gd name="connsiteY18" fmla="*/ 27964 h 40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103" h="40411">
                          <a:moveTo>
                            <a:pt x="5669" y="38535"/>
                          </a:moveTo>
                          <a:cubicBezTo>
                            <a:pt x="5674" y="38540"/>
                            <a:pt x="5679" y="38540"/>
                            <a:pt x="5683" y="38545"/>
                          </a:cubicBezTo>
                          <a:cubicBezTo>
                            <a:pt x="7532" y="39829"/>
                            <a:pt x="9673" y="40412"/>
                            <a:pt x="11971" y="40412"/>
                          </a:cubicBezTo>
                          <a:cubicBezTo>
                            <a:pt x="19876" y="40412"/>
                            <a:pt x="29647" y="33550"/>
                            <a:pt x="35774" y="24869"/>
                          </a:cubicBezTo>
                          <a:cubicBezTo>
                            <a:pt x="42621" y="15169"/>
                            <a:pt x="42901" y="6298"/>
                            <a:pt x="36437" y="1669"/>
                          </a:cubicBezTo>
                          <a:cubicBezTo>
                            <a:pt x="30836" y="-1634"/>
                            <a:pt x="24254" y="702"/>
                            <a:pt x="20833" y="2389"/>
                          </a:cubicBezTo>
                          <a:cubicBezTo>
                            <a:pt x="19989" y="2806"/>
                            <a:pt x="19407" y="3479"/>
                            <a:pt x="19151" y="4337"/>
                          </a:cubicBezTo>
                          <a:cubicBezTo>
                            <a:pt x="18956" y="4991"/>
                            <a:pt x="18971" y="5701"/>
                            <a:pt x="19174" y="6384"/>
                          </a:cubicBezTo>
                          <a:cubicBezTo>
                            <a:pt x="11948" y="10620"/>
                            <a:pt x="499" y="19571"/>
                            <a:pt x="16" y="28366"/>
                          </a:cubicBezTo>
                          <a:cubicBezTo>
                            <a:pt x="-197" y="32257"/>
                            <a:pt x="1708" y="35678"/>
                            <a:pt x="5669" y="38535"/>
                          </a:cubicBezTo>
                          <a:close/>
                          <a:moveTo>
                            <a:pt x="10294" y="27964"/>
                          </a:moveTo>
                          <a:cubicBezTo>
                            <a:pt x="10294" y="27959"/>
                            <a:pt x="10299" y="27959"/>
                            <a:pt x="10299" y="27954"/>
                          </a:cubicBezTo>
                          <a:cubicBezTo>
                            <a:pt x="13469" y="20600"/>
                            <a:pt x="20103" y="15558"/>
                            <a:pt x="26515" y="10682"/>
                          </a:cubicBezTo>
                          <a:cubicBezTo>
                            <a:pt x="27216" y="10151"/>
                            <a:pt x="27912" y="9620"/>
                            <a:pt x="28600" y="9090"/>
                          </a:cubicBezTo>
                          <a:cubicBezTo>
                            <a:pt x="28993" y="8947"/>
                            <a:pt x="30016" y="8753"/>
                            <a:pt x="31476" y="9677"/>
                          </a:cubicBezTo>
                          <a:cubicBezTo>
                            <a:pt x="31509" y="9838"/>
                            <a:pt x="31514" y="10227"/>
                            <a:pt x="31362" y="10786"/>
                          </a:cubicBezTo>
                          <a:cubicBezTo>
                            <a:pt x="29253" y="18529"/>
                            <a:pt x="19729" y="29195"/>
                            <a:pt x="11967" y="30248"/>
                          </a:cubicBezTo>
                          <a:cubicBezTo>
                            <a:pt x="11176" y="30148"/>
                            <a:pt x="10522" y="29797"/>
                            <a:pt x="10251" y="29328"/>
                          </a:cubicBezTo>
                          <a:cubicBezTo>
                            <a:pt x="10038" y="28963"/>
                            <a:pt x="10052" y="28504"/>
                            <a:pt x="10294" y="27964"/>
                          </a:cubicBezTo>
                          <a:close/>
                        </a:path>
                      </a:pathLst>
                    </a:custGeom>
                    <a:grpFill/>
                    <a:ln w="4733" cap="flat">
                      <a:noFill/>
                      <a:prstDash val="solid"/>
                      <a:miter/>
                    </a:ln>
                  </p:spPr>
                  <p:txBody>
                    <a:bodyPr rtlCol="0" anchor="ctr"/>
                    <a:lstStyle/>
                    <a:p>
                      <a:endParaRPr lang="en-GB"/>
                    </a:p>
                  </p:txBody>
                </p:sp>
                <p:sp>
                  <p:nvSpPr>
                    <p:cNvPr id="89" name="Freeform: Shape 88">
                      <a:extLst>
                        <a:ext uri="{FF2B5EF4-FFF2-40B4-BE49-F238E27FC236}">
                          <a16:creationId xmlns:a16="http://schemas.microsoft.com/office/drawing/2014/main" id="{C0A6F7F6-2A45-49CF-8BFA-D74B15F5E584}"/>
                        </a:ext>
                      </a:extLst>
                    </p:cNvPr>
                    <p:cNvSpPr/>
                    <p:nvPr/>
                  </p:nvSpPr>
                  <p:spPr>
                    <a:xfrm>
                      <a:off x="13541542" y="3510914"/>
                      <a:ext cx="45972" cy="28704"/>
                    </a:xfrm>
                    <a:custGeom>
                      <a:avLst/>
                      <a:gdLst>
                        <a:gd name="connsiteX0" fmla="*/ 1829 w 45972"/>
                        <a:gd name="connsiteY0" fmla="*/ 4556 h 28704"/>
                        <a:gd name="connsiteX1" fmla="*/ 132 w 45972"/>
                        <a:gd name="connsiteY1" fmla="*/ 9617 h 28704"/>
                        <a:gd name="connsiteX2" fmla="*/ 13239 w 45972"/>
                        <a:gd name="connsiteY2" fmla="*/ 24743 h 28704"/>
                        <a:gd name="connsiteX3" fmla="*/ 30488 w 45972"/>
                        <a:gd name="connsiteY3" fmla="*/ 28704 h 28704"/>
                        <a:gd name="connsiteX4" fmla="*/ 42482 w 45972"/>
                        <a:gd name="connsiteY4" fmla="*/ 26776 h 28704"/>
                        <a:gd name="connsiteX5" fmla="*/ 45599 w 45972"/>
                        <a:gd name="connsiteY5" fmla="*/ 23961 h 28704"/>
                        <a:gd name="connsiteX6" fmla="*/ 45400 w 45972"/>
                        <a:gd name="connsiteY6" fmla="*/ 19644 h 28704"/>
                        <a:gd name="connsiteX7" fmla="*/ 42870 w 45972"/>
                        <a:gd name="connsiteY7" fmla="*/ 15408 h 28704"/>
                        <a:gd name="connsiteX8" fmla="*/ 42951 w 45972"/>
                        <a:gd name="connsiteY8" fmla="*/ 14593 h 28704"/>
                        <a:gd name="connsiteX9" fmla="*/ 34047 w 45972"/>
                        <a:gd name="connsiteY9" fmla="*/ 6144 h 28704"/>
                        <a:gd name="connsiteX10" fmla="*/ 25110 w 45972"/>
                        <a:gd name="connsiteY10" fmla="*/ 325 h 28704"/>
                        <a:gd name="connsiteX11" fmla="*/ 20812 w 45972"/>
                        <a:gd name="connsiteY11" fmla="*/ 936 h 28704"/>
                        <a:gd name="connsiteX12" fmla="*/ 1829 w 45972"/>
                        <a:gd name="connsiteY12" fmla="*/ 4556 h 28704"/>
                        <a:gd name="connsiteX13" fmla="*/ 11273 w 45972"/>
                        <a:gd name="connsiteY13" fmla="*/ 10612 h 28704"/>
                        <a:gd name="connsiteX14" fmla="*/ 24787 w 45972"/>
                        <a:gd name="connsiteY14" fmla="*/ 11058 h 28704"/>
                        <a:gd name="connsiteX15" fmla="*/ 26394 w 45972"/>
                        <a:gd name="connsiteY15" fmla="*/ 12484 h 28704"/>
                        <a:gd name="connsiteX16" fmla="*/ 32929 w 45972"/>
                        <a:gd name="connsiteY16" fmla="*/ 18753 h 28704"/>
                        <a:gd name="connsiteX17" fmla="*/ 11273 w 45972"/>
                        <a:gd name="connsiteY17" fmla="*/ 10612 h 28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972" h="28704">
                          <a:moveTo>
                            <a:pt x="1829" y="4556"/>
                          </a:moveTo>
                          <a:cubicBezTo>
                            <a:pt x="303" y="5954"/>
                            <a:pt x="-289" y="7679"/>
                            <a:pt x="132" y="9617"/>
                          </a:cubicBezTo>
                          <a:cubicBezTo>
                            <a:pt x="2061" y="16104"/>
                            <a:pt x="6596" y="21336"/>
                            <a:pt x="13239" y="24743"/>
                          </a:cubicBezTo>
                          <a:cubicBezTo>
                            <a:pt x="18338" y="27359"/>
                            <a:pt x="24446" y="28704"/>
                            <a:pt x="30488" y="28704"/>
                          </a:cubicBezTo>
                          <a:cubicBezTo>
                            <a:pt x="34634" y="28704"/>
                            <a:pt x="38752" y="28069"/>
                            <a:pt x="42482" y="26776"/>
                          </a:cubicBezTo>
                          <a:cubicBezTo>
                            <a:pt x="43946" y="26269"/>
                            <a:pt x="45055" y="25269"/>
                            <a:pt x="45599" y="23961"/>
                          </a:cubicBezTo>
                          <a:cubicBezTo>
                            <a:pt x="46159" y="22625"/>
                            <a:pt x="46088" y="21089"/>
                            <a:pt x="45400" y="19644"/>
                          </a:cubicBezTo>
                          <a:cubicBezTo>
                            <a:pt x="44723" y="18223"/>
                            <a:pt x="43894" y="16829"/>
                            <a:pt x="42870" y="15408"/>
                          </a:cubicBezTo>
                          <a:cubicBezTo>
                            <a:pt x="42955" y="15157"/>
                            <a:pt x="42984" y="14882"/>
                            <a:pt x="42951" y="14593"/>
                          </a:cubicBezTo>
                          <a:cubicBezTo>
                            <a:pt x="42614" y="11612"/>
                            <a:pt x="35023" y="6750"/>
                            <a:pt x="34047" y="6144"/>
                          </a:cubicBezTo>
                          <a:cubicBezTo>
                            <a:pt x="31000" y="3556"/>
                            <a:pt x="28157" y="1708"/>
                            <a:pt x="25110" y="325"/>
                          </a:cubicBezTo>
                          <a:cubicBezTo>
                            <a:pt x="23764" y="-282"/>
                            <a:pt x="22044" y="-17"/>
                            <a:pt x="20812" y="936"/>
                          </a:cubicBezTo>
                          <a:cubicBezTo>
                            <a:pt x="16490" y="-64"/>
                            <a:pt x="6027" y="704"/>
                            <a:pt x="1829" y="4556"/>
                          </a:cubicBezTo>
                          <a:close/>
                          <a:moveTo>
                            <a:pt x="11273" y="10612"/>
                          </a:moveTo>
                          <a:cubicBezTo>
                            <a:pt x="15083" y="9418"/>
                            <a:pt x="19622" y="9570"/>
                            <a:pt x="24787" y="11058"/>
                          </a:cubicBezTo>
                          <a:cubicBezTo>
                            <a:pt x="25318" y="11536"/>
                            <a:pt x="25854" y="12010"/>
                            <a:pt x="26394" y="12484"/>
                          </a:cubicBezTo>
                          <a:cubicBezTo>
                            <a:pt x="28635" y="14465"/>
                            <a:pt x="30938" y="16503"/>
                            <a:pt x="32929" y="18753"/>
                          </a:cubicBezTo>
                          <a:cubicBezTo>
                            <a:pt x="24968" y="19445"/>
                            <a:pt x="15756" y="17227"/>
                            <a:pt x="11273" y="10612"/>
                          </a:cubicBezTo>
                          <a:close/>
                        </a:path>
                      </a:pathLst>
                    </a:custGeom>
                    <a:grpFill/>
                    <a:ln w="4733" cap="flat">
                      <a:noFill/>
                      <a:prstDash val="solid"/>
                      <a:miter/>
                    </a:ln>
                  </p:spPr>
                  <p:txBody>
                    <a:bodyPr rtlCol="0" anchor="ctr"/>
                    <a:lstStyle/>
                    <a:p>
                      <a:endParaRPr lang="en-GB"/>
                    </a:p>
                  </p:txBody>
                </p:sp>
              </p:grpSp>
            </p:grpSp>
            <p:sp>
              <p:nvSpPr>
                <p:cNvPr id="90" name="Freeform: Shape 89">
                  <a:extLst>
                    <a:ext uri="{FF2B5EF4-FFF2-40B4-BE49-F238E27FC236}">
                      <a16:creationId xmlns:a16="http://schemas.microsoft.com/office/drawing/2014/main" id="{7EE615B9-E35D-4C01-8C57-7ABE146EEEAB}"/>
                    </a:ext>
                  </a:extLst>
                </p:cNvPr>
                <p:cNvSpPr/>
                <p:nvPr/>
              </p:nvSpPr>
              <p:spPr>
                <a:xfrm>
                  <a:off x="12088985" y="2359638"/>
                  <a:ext cx="2786383" cy="1856205"/>
                </a:xfrm>
                <a:custGeom>
                  <a:avLst/>
                  <a:gdLst>
                    <a:gd name="connsiteX0" fmla="*/ 2743464 w 2786383"/>
                    <a:gd name="connsiteY0" fmla="*/ 450550 h 1856205"/>
                    <a:gd name="connsiteX1" fmla="*/ 2723278 w 2786383"/>
                    <a:gd name="connsiteY1" fmla="*/ 456274 h 1856205"/>
                    <a:gd name="connsiteX2" fmla="*/ 2624951 w 2786383"/>
                    <a:gd name="connsiteY2" fmla="*/ 486005 h 1856205"/>
                    <a:gd name="connsiteX3" fmla="*/ 2649971 w 2786383"/>
                    <a:gd name="connsiteY3" fmla="*/ 361179 h 1856205"/>
                    <a:gd name="connsiteX4" fmla="*/ 2747634 w 2786383"/>
                    <a:gd name="connsiteY4" fmla="*/ 244088 h 1856205"/>
                    <a:gd name="connsiteX5" fmla="*/ 2718966 w 2786383"/>
                    <a:gd name="connsiteY5" fmla="*/ 209870 h 1856205"/>
                    <a:gd name="connsiteX6" fmla="*/ 2630495 w 2786383"/>
                    <a:gd name="connsiteY6" fmla="*/ 229355 h 1856205"/>
                    <a:gd name="connsiteX7" fmla="*/ 2534869 w 2786383"/>
                    <a:gd name="connsiteY7" fmla="*/ 346916 h 1856205"/>
                    <a:gd name="connsiteX8" fmla="*/ 2423416 w 2786383"/>
                    <a:gd name="connsiteY8" fmla="*/ 596202 h 1856205"/>
                    <a:gd name="connsiteX9" fmla="*/ 2284290 w 2786383"/>
                    <a:gd name="connsiteY9" fmla="*/ 740072 h 1856205"/>
                    <a:gd name="connsiteX10" fmla="*/ 2293862 w 2786383"/>
                    <a:gd name="connsiteY10" fmla="*/ 282499 h 1856205"/>
                    <a:gd name="connsiteX11" fmla="*/ 2240599 w 2786383"/>
                    <a:gd name="connsiteY11" fmla="*/ 215902 h 1856205"/>
                    <a:gd name="connsiteX12" fmla="*/ 2158100 w 2786383"/>
                    <a:gd name="connsiteY12" fmla="*/ 313428 h 1856205"/>
                    <a:gd name="connsiteX13" fmla="*/ 1972250 w 2786383"/>
                    <a:gd name="connsiteY13" fmla="*/ 1095764 h 1856205"/>
                    <a:gd name="connsiteX14" fmla="*/ 1853116 w 2786383"/>
                    <a:gd name="connsiteY14" fmla="*/ 1144368 h 1856205"/>
                    <a:gd name="connsiteX15" fmla="*/ 1778482 w 2786383"/>
                    <a:gd name="connsiteY15" fmla="*/ 575693 h 1856205"/>
                    <a:gd name="connsiteX16" fmla="*/ 1882894 w 2786383"/>
                    <a:gd name="connsiteY16" fmla="*/ 389900 h 1856205"/>
                    <a:gd name="connsiteX17" fmla="*/ 2060768 w 2786383"/>
                    <a:gd name="connsiteY17" fmla="*/ 169710 h 1856205"/>
                    <a:gd name="connsiteX18" fmla="*/ 2059726 w 2786383"/>
                    <a:gd name="connsiteY18" fmla="*/ 123949 h 1856205"/>
                    <a:gd name="connsiteX19" fmla="*/ 2006747 w 2786383"/>
                    <a:gd name="connsiteY19" fmla="*/ 142458 h 1856205"/>
                    <a:gd name="connsiteX20" fmla="*/ 1835246 w 2786383"/>
                    <a:gd name="connsiteY20" fmla="*/ 275017 h 1856205"/>
                    <a:gd name="connsiteX21" fmla="*/ 1774094 w 2786383"/>
                    <a:gd name="connsiteY21" fmla="*/ 319925 h 1856205"/>
                    <a:gd name="connsiteX22" fmla="*/ 1770407 w 2786383"/>
                    <a:gd name="connsiteY22" fmla="*/ 72046 h 1856205"/>
                    <a:gd name="connsiteX23" fmla="*/ 1696437 w 2786383"/>
                    <a:gd name="connsiteY23" fmla="*/ 17680 h 1856205"/>
                    <a:gd name="connsiteX24" fmla="*/ 1636991 w 2786383"/>
                    <a:gd name="connsiteY24" fmla="*/ 126778 h 1856205"/>
                    <a:gd name="connsiteX25" fmla="*/ 1607749 w 2786383"/>
                    <a:gd name="connsiteY25" fmla="*/ 930068 h 1856205"/>
                    <a:gd name="connsiteX26" fmla="*/ 1552956 w 2786383"/>
                    <a:gd name="connsiteY26" fmla="*/ 907976 h 1856205"/>
                    <a:gd name="connsiteX27" fmla="*/ 1418378 w 2786383"/>
                    <a:gd name="connsiteY27" fmla="*/ 737778 h 1856205"/>
                    <a:gd name="connsiteX28" fmla="*/ 1441394 w 2786383"/>
                    <a:gd name="connsiteY28" fmla="*/ 89612 h 1856205"/>
                    <a:gd name="connsiteX29" fmla="*/ 1391193 w 2786383"/>
                    <a:gd name="connsiteY29" fmla="*/ 32758 h 1856205"/>
                    <a:gd name="connsiteX30" fmla="*/ 1350355 w 2786383"/>
                    <a:gd name="connsiteY30" fmla="*/ 62773 h 1856205"/>
                    <a:gd name="connsiteX31" fmla="*/ 1299249 w 2786383"/>
                    <a:gd name="connsiteY31" fmla="*/ 679318 h 1856205"/>
                    <a:gd name="connsiteX32" fmla="*/ 1295960 w 2786383"/>
                    <a:gd name="connsiteY32" fmla="*/ 678493 h 1856205"/>
                    <a:gd name="connsiteX33" fmla="*/ 1199889 w 2786383"/>
                    <a:gd name="connsiteY33" fmla="*/ 473210 h 1856205"/>
                    <a:gd name="connsiteX34" fmla="*/ 1057417 w 2786383"/>
                    <a:gd name="connsiteY34" fmla="*/ 322014 h 1856205"/>
                    <a:gd name="connsiteX35" fmla="*/ 905629 w 2786383"/>
                    <a:gd name="connsiteY35" fmla="*/ 343083 h 1856205"/>
                    <a:gd name="connsiteX36" fmla="*/ 872596 w 2786383"/>
                    <a:gd name="connsiteY36" fmla="*/ 370894 h 1856205"/>
                    <a:gd name="connsiteX37" fmla="*/ 818504 w 2786383"/>
                    <a:gd name="connsiteY37" fmla="*/ 229355 h 1856205"/>
                    <a:gd name="connsiteX38" fmla="*/ 676264 w 2786383"/>
                    <a:gd name="connsiteY38" fmla="*/ 114064 h 1856205"/>
                    <a:gd name="connsiteX39" fmla="*/ 514553 w 2786383"/>
                    <a:gd name="connsiteY39" fmla="*/ 22793 h 1856205"/>
                    <a:gd name="connsiteX40" fmla="*/ 388136 w 2786383"/>
                    <a:gd name="connsiteY40" fmla="*/ 89214 h 1856205"/>
                    <a:gd name="connsiteX41" fmla="*/ 27 w 2786383"/>
                    <a:gd name="connsiteY41" fmla="*/ 0 h 1856205"/>
                    <a:gd name="connsiteX42" fmla="*/ 159719 w 2786383"/>
                    <a:gd name="connsiteY42" fmla="*/ 97384 h 1856205"/>
                    <a:gd name="connsiteX43" fmla="*/ 412052 w 2786383"/>
                    <a:gd name="connsiteY43" fmla="*/ 128422 h 1856205"/>
                    <a:gd name="connsiteX44" fmla="*/ 602853 w 2786383"/>
                    <a:gd name="connsiteY44" fmla="*/ 120177 h 1856205"/>
                    <a:gd name="connsiteX45" fmla="*/ 718623 w 2786383"/>
                    <a:gd name="connsiteY45" fmla="*/ 208183 h 1856205"/>
                    <a:gd name="connsiteX46" fmla="*/ 784424 w 2786383"/>
                    <a:gd name="connsiteY46" fmla="*/ 388218 h 1856205"/>
                    <a:gd name="connsiteX47" fmla="*/ 604933 w 2786383"/>
                    <a:gd name="connsiteY47" fmla="*/ 261810 h 1856205"/>
                    <a:gd name="connsiteX48" fmla="*/ 595328 w 2786383"/>
                    <a:gd name="connsiteY48" fmla="*/ 271060 h 1856205"/>
                    <a:gd name="connsiteX49" fmla="*/ 718623 w 2786383"/>
                    <a:gd name="connsiteY49" fmla="*/ 405344 h 1856205"/>
                    <a:gd name="connsiteX50" fmla="*/ 803412 w 2786383"/>
                    <a:gd name="connsiteY50" fmla="*/ 442381 h 1856205"/>
                    <a:gd name="connsiteX51" fmla="*/ 850073 w 2786383"/>
                    <a:gd name="connsiteY51" fmla="*/ 528018 h 1856205"/>
                    <a:gd name="connsiteX52" fmla="*/ 1030123 w 2786383"/>
                    <a:gd name="connsiteY52" fmla="*/ 730689 h 1856205"/>
                    <a:gd name="connsiteX53" fmla="*/ 1354047 w 2786383"/>
                    <a:gd name="connsiteY53" fmla="*/ 889192 h 1856205"/>
                    <a:gd name="connsiteX54" fmla="*/ 1435040 w 2786383"/>
                    <a:gd name="connsiteY54" fmla="*/ 1253722 h 1856205"/>
                    <a:gd name="connsiteX55" fmla="*/ 1351952 w 2786383"/>
                    <a:gd name="connsiteY55" fmla="*/ 1845498 h 1856205"/>
                    <a:gd name="connsiteX56" fmla="*/ 1359226 w 2786383"/>
                    <a:gd name="connsiteY56" fmla="*/ 1856103 h 1856205"/>
                    <a:gd name="connsiteX57" fmla="*/ 2166392 w 2786383"/>
                    <a:gd name="connsiteY57" fmla="*/ 1812668 h 1856205"/>
                    <a:gd name="connsiteX58" fmla="*/ 2078253 w 2786383"/>
                    <a:gd name="connsiteY58" fmla="*/ 1543134 h 1856205"/>
                    <a:gd name="connsiteX59" fmla="*/ 2209277 w 2786383"/>
                    <a:gd name="connsiteY59" fmla="*/ 1006279 h 1856205"/>
                    <a:gd name="connsiteX60" fmla="*/ 2566571 w 2786383"/>
                    <a:gd name="connsiteY60" fmla="*/ 688141 h 1856205"/>
                    <a:gd name="connsiteX61" fmla="*/ 2785496 w 2786383"/>
                    <a:gd name="connsiteY61" fmla="*/ 460809 h 1856205"/>
                    <a:gd name="connsiteX62" fmla="*/ 2743464 w 2786383"/>
                    <a:gd name="connsiteY62" fmla="*/ 450550 h 1856205"/>
                    <a:gd name="connsiteX63" fmla="*/ 1099141 w 2786383"/>
                    <a:gd name="connsiteY63" fmla="*/ 668267 h 1856205"/>
                    <a:gd name="connsiteX64" fmla="*/ 1037486 w 2786383"/>
                    <a:gd name="connsiteY64" fmla="*/ 630628 h 1856205"/>
                    <a:gd name="connsiteX65" fmla="*/ 890389 w 2786383"/>
                    <a:gd name="connsiteY65" fmla="*/ 418351 h 1856205"/>
                    <a:gd name="connsiteX66" fmla="*/ 958166 w 2786383"/>
                    <a:gd name="connsiteY66" fmla="*/ 378101 h 1856205"/>
                    <a:gd name="connsiteX67" fmla="*/ 1090479 w 2786383"/>
                    <a:gd name="connsiteY67" fmla="*/ 440367 h 1856205"/>
                    <a:gd name="connsiteX68" fmla="*/ 1184631 w 2786383"/>
                    <a:gd name="connsiteY68" fmla="*/ 667718 h 1856205"/>
                    <a:gd name="connsiteX69" fmla="*/ 1099141 w 2786383"/>
                    <a:gd name="connsiteY69" fmla="*/ 668267 h 185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786383" h="1856205">
                      <a:moveTo>
                        <a:pt x="2743464" y="450550"/>
                      </a:moveTo>
                      <a:cubicBezTo>
                        <a:pt x="2739057" y="450015"/>
                        <a:pt x="2735030" y="450294"/>
                        <a:pt x="2723278" y="456274"/>
                      </a:cubicBezTo>
                      <a:cubicBezTo>
                        <a:pt x="2708825" y="463667"/>
                        <a:pt x="2679872" y="473462"/>
                        <a:pt x="2624951" y="486005"/>
                      </a:cubicBezTo>
                      <a:cubicBezTo>
                        <a:pt x="2624951" y="486005"/>
                        <a:pt x="2620781" y="419469"/>
                        <a:pt x="2649971" y="361179"/>
                      </a:cubicBezTo>
                      <a:cubicBezTo>
                        <a:pt x="2676223" y="308704"/>
                        <a:pt x="2735409" y="265160"/>
                        <a:pt x="2747634" y="244088"/>
                      </a:cubicBezTo>
                      <a:cubicBezTo>
                        <a:pt x="2747634" y="244088"/>
                        <a:pt x="2766683" y="219920"/>
                        <a:pt x="2718966" y="209870"/>
                      </a:cubicBezTo>
                      <a:cubicBezTo>
                        <a:pt x="2671200" y="199819"/>
                        <a:pt x="2630495" y="229355"/>
                        <a:pt x="2630495" y="229355"/>
                      </a:cubicBezTo>
                      <a:cubicBezTo>
                        <a:pt x="2630495" y="229355"/>
                        <a:pt x="2568182" y="263241"/>
                        <a:pt x="2534869" y="346916"/>
                      </a:cubicBezTo>
                      <a:cubicBezTo>
                        <a:pt x="2502694" y="427824"/>
                        <a:pt x="2474641" y="514460"/>
                        <a:pt x="2423416" y="596202"/>
                      </a:cubicBezTo>
                      <a:cubicBezTo>
                        <a:pt x="2380484" y="664680"/>
                        <a:pt x="2332955" y="720094"/>
                        <a:pt x="2284290" y="740072"/>
                      </a:cubicBezTo>
                      <a:cubicBezTo>
                        <a:pt x="2117537" y="808559"/>
                        <a:pt x="2293862" y="282499"/>
                        <a:pt x="2293862" y="282499"/>
                      </a:cubicBezTo>
                      <a:cubicBezTo>
                        <a:pt x="2293862" y="282499"/>
                        <a:pt x="2315233" y="219669"/>
                        <a:pt x="2240599" y="215902"/>
                      </a:cubicBezTo>
                      <a:cubicBezTo>
                        <a:pt x="2183167" y="213002"/>
                        <a:pt x="2158100" y="313428"/>
                        <a:pt x="2158100" y="313428"/>
                      </a:cubicBezTo>
                      <a:cubicBezTo>
                        <a:pt x="2158100" y="313428"/>
                        <a:pt x="2065128" y="919022"/>
                        <a:pt x="1972250" y="1095764"/>
                      </a:cubicBezTo>
                      <a:cubicBezTo>
                        <a:pt x="1879320" y="1272506"/>
                        <a:pt x="1853116" y="1144368"/>
                        <a:pt x="1853116" y="1144368"/>
                      </a:cubicBezTo>
                      <a:cubicBezTo>
                        <a:pt x="1853116" y="1144368"/>
                        <a:pt x="1795138" y="1069862"/>
                        <a:pt x="1778482" y="575693"/>
                      </a:cubicBezTo>
                      <a:cubicBezTo>
                        <a:pt x="1804403" y="512134"/>
                        <a:pt x="1843255" y="429198"/>
                        <a:pt x="1882894" y="389900"/>
                      </a:cubicBezTo>
                      <a:cubicBezTo>
                        <a:pt x="1951969" y="321413"/>
                        <a:pt x="2060768" y="169710"/>
                        <a:pt x="2060768" y="169710"/>
                      </a:cubicBezTo>
                      <a:cubicBezTo>
                        <a:pt x="2060768" y="169710"/>
                        <a:pt x="2080054" y="136762"/>
                        <a:pt x="2059726" y="123949"/>
                      </a:cubicBezTo>
                      <a:cubicBezTo>
                        <a:pt x="2042003" y="112789"/>
                        <a:pt x="2006747" y="142458"/>
                        <a:pt x="2006747" y="142458"/>
                      </a:cubicBezTo>
                      <a:cubicBezTo>
                        <a:pt x="2006747" y="142458"/>
                        <a:pt x="1942444" y="210945"/>
                        <a:pt x="1835246" y="275017"/>
                      </a:cubicBezTo>
                      <a:cubicBezTo>
                        <a:pt x="1808492" y="291005"/>
                        <a:pt x="1788718" y="306168"/>
                        <a:pt x="1774094" y="319925"/>
                      </a:cubicBezTo>
                      <a:cubicBezTo>
                        <a:pt x="1773895" y="250461"/>
                        <a:pt x="1769100" y="153461"/>
                        <a:pt x="1770407" y="72046"/>
                      </a:cubicBezTo>
                      <a:cubicBezTo>
                        <a:pt x="1770407" y="72046"/>
                        <a:pt x="1750704" y="-1161"/>
                        <a:pt x="1696437" y="17680"/>
                      </a:cubicBezTo>
                      <a:cubicBezTo>
                        <a:pt x="1642241" y="36497"/>
                        <a:pt x="1636991" y="126778"/>
                        <a:pt x="1636991" y="126778"/>
                      </a:cubicBezTo>
                      <a:cubicBezTo>
                        <a:pt x="1636991" y="126778"/>
                        <a:pt x="1674450" y="921230"/>
                        <a:pt x="1607749" y="930068"/>
                      </a:cubicBezTo>
                      <a:cubicBezTo>
                        <a:pt x="1541048" y="938905"/>
                        <a:pt x="1552956" y="907976"/>
                        <a:pt x="1552956" y="907976"/>
                      </a:cubicBezTo>
                      <a:cubicBezTo>
                        <a:pt x="1552956" y="907976"/>
                        <a:pt x="1512602" y="808664"/>
                        <a:pt x="1418378" y="737778"/>
                      </a:cubicBezTo>
                      <a:cubicBezTo>
                        <a:pt x="1433556" y="706048"/>
                        <a:pt x="1536683" y="593326"/>
                        <a:pt x="1441394" y="89612"/>
                      </a:cubicBezTo>
                      <a:cubicBezTo>
                        <a:pt x="1441394" y="89612"/>
                        <a:pt x="1431140" y="37279"/>
                        <a:pt x="1391193" y="32758"/>
                      </a:cubicBezTo>
                      <a:cubicBezTo>
                        <a:pt x="1351246" y="28238"/>
                        <a:pt x="1350355" y="62773"/>
                        <a:pt x="1350355" y="62773"/>
                      </a:cubicBezTo>
                      <a:cubicBezTo>
                        <a:pt x="1350355" y="62773"/>
                        <a:pt x="1399301" y="694785"/>
                        <a:pt x="1299249" y="679318"/>
                      </a:cubicBezTo>
                      <a:cubicBezTo>
                        <a:pt x="1298140" y="679024"/>
                        <a:pt x="1297060" y="678773"/>
                        <a:pt x="1295960" y="678493"/>
                      </a:cubicBezTo>
                      <a:cubicBezTo>
                        <a:pt x="1274693" y="671404"/>
                        <a:pt x="1228875" y="553450"/>
                        <a:pt x="1199889" y="473210"/>
                      </a:cubicBezTo>
                      <a:cubicBezTo>
                        <a:pt x="1175353" y="405272"/>
                        <a:pt x="1123976" y="350072"/>
                        <a:pt x="1057417" y="322014"/>
                      </a:cubicBezTo>
                      <a:cubicBezTo>
                        <a:pt x="1006102" y="300383"/>
                        <a:pt x="950366" y="296492"/>
                        <a:pt x="905629" y="343083"/>
                      </a:cubicBezTo>
                      <a:cubicBezTo>
                        <a:pt x="894541" y="354631"/>
                        <a:pt x="883518" y="363805"/>
                        <a:pt x="872596" y="370894"/>
                      </a:cubicBezTo>
                      <a:cubicBezTo>
                        <a:pt x="853527" y="324232"/>
                        <a:pt x="831384" y="277874"/>
                        <a:pt x="818504" y="229355"/>
                      </a:cubicBezTo>
                      <a:cubicBezTo>
                        <a:pt x="786163" y="107515"/>
                        <a:pt x="712648" y="166047"/>
                        <a:pt x="676264" y="114064"/>
                      </a:cubicBezTo>
                      <a:cubicBezTo>
                        <a:pt x="639881" y="62081"/>
                        <a:pt x="550937" y="-6392"/>
                        <a:pt x="514553" y="22793"/>
                      </a:cubicBezTo>
                      <a:cubicBezTo>
                        <a:pt x="478170" y="51973"/>
                        <a:pt x="418454" y="86580"/>
                        <a:pt x="388136" y="89214"/>
                      </a:cubicBezTo>
                      <a:cubicBezTo>
                        <a:pt x="357813" y="91849"/>
                        <a:pt x="200144" y="116362"/>
                        <a:pt x="27" y="0"/>
                      </a:cubicBezTo>
                      <a:cubicBezTo>
                        <a:pt x="27" y="0"/>
                        <a:pt x="-5925" y="24357"/>
                        <a:pt x="159719" y="97384"/>
                      </a:cubicBezTo>
                      <a:cubicBezTo>
                        <a:pt x="323216" y="169463"/>
                        <a:pt x="358989" y="154807"/>
                        <a:pt x="412052" y="128422"/>
                      </a:cubicBezTo>
                      <a:cubicBezTo>
                        <a:pt x="487733" y="90797"/>
                        <a:pt x="571218" y="48974"/>
                        <a:pt x="602853" y="120177"/>
                      </a:cubicBezTo>
                      <a:cubicBezTo>
                        <a:pt x="633986" y="190252"/>
                        <a:pt x="666067" y="191574"/>
                        <a:pt x="718623" y="208183"/>
                      </a:cubicBezTo>
                      <a:cubicBezTo>
                        <a:pt x="753670" y="219257"/>
                        <a:pt x="757139" y="297118"/>
                        <a:pt x="784424" y="388218"/>
                      </a:cubicBezTo>
                      <a:cubicBezTo>
                        <a:pt x="714003" y="373291"/>
                        <a:pt x="651420" y="298572"/>
                        <a:pt x="604933" y="261810"/>
                      </a:cubicBezTo>
                      <a:cubicBezTo>
                        <a:pt x="598769" y="256934"/>
                        <a:pt x="590670" y="264734"/>
                        <a:pt x="595328" y="271060"/>
                      </a:cubicBezTo>
                      <a:cubicBezTo>
                        <a:pt x="621140" y="306126"/>
                        <a:pt x="663783" y="358398"/>
                        <a:pt x="718623" y="405344"/>
                      </a:cubicBezTo>
                      <a:cubicBezTo>
                        <a:pt x="748353" y="430795"/>
                        <a:pt x="776562" y="441239"/>
                        <a:pt x="803412" y="442381"/>
                      </a:cubicBezTo>
                      <a:cubicBezTo>
                        <a:pt x="815211" y="471173"/>
                        <a:pt x="830237" y="500225"/>
                        <a:pt x="850073" y="528018"/>
                      </a:cubicBezTo>
                      <a:cubicBezTo>
                        <a:pt x="844387" y="525487"/>
                        <a:pt x="942614" y="676588"/>
                        <a:pt x="1030123" y="730689"/>
                      </a:cubicBezTo>
                      <a:cubicBezTo>
                        <a:pt x="1173054" y="819060"/>
                        <a:pt x="1296875" y="750009"/>
                        <a:pt x="1354047" y="889192"/>
                      </a:cubicBezTo>
                      <a:cubicBezTo>
                        <a:pt x="1411218" y="1028376"/>
                        <a:pt x="1351663" y="1163143"/>
                        <a:pt x="1435040" y="1253722"/>
                      </a:cubicBezTo>
                      <a:cubicBezTo>
                        <a:pt x="1513966" y="1339468"/>
                        <a:pt x="1410124" y="1747730"/>
                        <a:pt x="1351952" y="1845498"/>
                      </a:cubicBezTo>
                      <a:cubicBezTo>
                        <a:pt x="1348867" y="1850682"/>
                        <a:pt x="1353279" y="1857098"/>
                        <a:pt x="1359226" y="1856103"/>
                      </a:cubicBezTo>
                      <a:cubicBezTo>
                        <a:pt x="1446493" y="1841508"/>
                        <a:pt x="1859058" y="1777285"/>
                        <a:pt x="2166392" y="1812668"/>
                      </a:cubicBezTo>
                      <a:cubicBezTo>
                        <a:pt x="2166392" y="1812668"/>
                        <a:pt x="2092517" y="1677901"/>
                        <a:pt x="2078253" y="1543134"/>
                      </a:cubicBezTo>
                      <a:cubicBezTo>
                        <a:pt x="2063943" y="1408367"/>
                        <a:pt x="2209277" y="1006279"/>
                        <a:pt x="2209277" y="1006279"/>
                      </a:cubicBezTo>
                      <a:cubicBezTo>
                        <a:pt x="2209277" y="1006279"/>
                        <a:pt x="2516341" y="886766"/>
                        <a:pt x="2566571" y="688141"/>
                      </a:cubicBezTo>
                      <a:cubicBezTo>
                        <a:pt x="2615853" y="493416"/>
                        <a:pt x="2698021" y="625918"/>
                        <a:pt x="2785496" y="460809"/>
                      </a:cubicBezTo>
                      <a:cubicBezTo>
                        <a:pt x="2791846" y="448792"/>
                        <a:pt x="2762703" y="452896"/>
                        <a:pt x="2743464" y="450550"/>
                      </a:cubicBezTo>
                      <a:close/>
                      <a:moveTo>
                        <a:pt x="1099141" y="668267"/>
                      </a:moveTo>
                      <a:cubicBezTo>
                        <a:pt x="1079883" y="661491"/>
                        <a:pt x="1058512" y="647521"/>
                        <a:pt x="1037486" y="630628"/>
                      </a:cubicBezTo>
                      <a:cubicBezTo>
                        <a:pt x="969008" y="575608"/>
                        <a:pt x="918272" y="501642"/>
                        <a:pt x="890389" y="418351"/>
                      </a:cubicBezTo>
                      <a:cubicBezTo>
                        <a:pt x="914097" y="405803"/>
                        <a:pt x="936643" y="390535"/>
                        <a:pt x="958166" y="378101"/>
                      </a:cubicBezTo>
                      <a:cubicBezTo>
                        <a:pt x="1026251" y="338756"/>
                        <a:pt x="1090479" y="440367"/>
                        <a:pt x="1090479" y="440367"/>
                      </a:cubicBezTo>
                      <a:cubicBezTo>
                        <a:pt x="1090479" y="440367"/>
                        <a:pt x="1155474" y="621975"/>
                        <a:pt x="1184631" y="667718"/>
                      </a:cubicBezTo>
                      <a:cubicBezTo>
                        <a:pt x="1182517" y="668267"/>
                        <a:pt x="1167430" y="692287"/>
                        <a:pt x="1099141" y="668267"/>
                      </a:cubicBezTo>
                      <a:close/>
                    </a:path>
                  </a:pathLst>
                </a:custGeom>
                <a:solidFill>
                  <a:srgbClr val="FFB74E"/>
                </a:solidFill>
                <a:ln w="4733" cap="flat">
                  <a:noFill/>
                  <a:prstDash val="solid"/>
                  <a:miter/>
                </a:ln>
              </p:spPr>
              <p:txBody>
                <a:bodyPr rtlCol="0" anchor="ctr"/>
                <a:lstStyle/>
                <a:p>
                  <a:endParaRPr lang="en-GB" dirty="0"/>
                </a:p>
              </p:txBody>
            </p:sp>
            <p:sp>
              <p:nvSpPr>
                <p:cNvPr id="91" name="Freeform: Shape 90">
                  <a:extLst>
                    <a:ext uri="{FF2B5EF4-FFF2-40B4-BE49-F238E27FC236}">
                      <a16:creationId xmlns:a16="http://schemas.microsoft.com/office/drawing/2014/main" id="{4EFFD8D5-9A93-4F65-ACC0-96798E5C6F9D}"/>
                    </a:ext>
                  </a:extLst>
                </p:cNvPr>
                <p:cNvSpPr/>
                <p:nvPr/>
              </p:nvSpPr>
              <p:spPr>
                <a:xfrm>
                  <a:off x="13292703" y="4154833"/>
                  <a:ext cx="285934" cy="160495"/>
                </a:xfrm>
                <a:custGeom>
                  <a:avLst/>
                  <a:gdLst>
                    <a:gd name="connsiteX0" fmla="*/ 285579 w 285934"/>
                    <a:gd name="connsiteY0" fmla="*/ 93401 h 160495"/>
                    <a:gd name="connsiteX1" fmla="*/ 134962 w 285934"/>
                    <a:gd name="connsiteY1" fmla="*/ 2068 h 160495"/>
                    <a:gd name="connsiteX2" fmla="*/ 1967 w 285934"/>
                    <a:gd name="connsiteY2" fmla="*/ 29576 h 160495"/>
                    <a:gd name="connsiteX3" fmla="*/ 19595 w 285934"/>
                    <a:gd name="connsiteY3" fmla="*/ 102219 h 160495"/>
                    <a:gd name="connsiteX4" fmla="*/ 17860 w 285934"/>
                    <a:gd name="connsiteY4" fmla="*/ 143431 h 160495"/>
                    <a:gd name="connsiteX5" fmla="*/ 285579 w 285934"/>
                    <a:gd name="connsiteY5" fmla="*/ 93401 h 160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934" h="160495">
                      <a:moveTo>
                        <a:pt x="285579" y="93401"/>
                      </a:moveTo>
                      <a:cubicBezTo>
                        <a:pt x="285579" y="93401"/>
                        <a:pt x="207065" y="10081"/>
                        <a:pt x="134962" y="2068"/>
                      </a:cubicBezTo>
                      <a:cubicBezTo>
                        <a:pt x="62858" y="-5945"/>
                        <a:pt x="11582" y="10617"/>
                        <a:pt x="1967" y="29576"/>
                      </a:cubicBezTo>
                      <a:cubicBezTo>
                        <a:pt x="-7648" y="48535"/>
                        <a:pt x="21196" y="93415"/>
                        <a:pt x="19595" y="102219"/>
                      </a:cubicBezTo>
                      <a:cubicBezTo>
                        <a:pt x="17993" y="111024"/>
                        <a:pt x="-3284" y="118724"/>
                        <a:pt x="17860" y="143431"/>
                      </a:cubicBezTo>
                      <a:cubicBezTo>
                        <a:pt x="39004" y="168143"/>
                        <a:pt x="296796" y="176725"/>
                        <a:pt x="285579" y="93401"/>
                      </a:cubicBezTo>
                      <a:close/>
                    </a:path>
                  </a:pathLst>
                </a:custGeom>
                <a:solidFill>
                  <a:srgbClr val="FFB74E"/>
                </a:solidFill>
                <a:ln w="4733" cap="flat">
                  <a:noFill/>
                  <a:prstDash val="solid"/>
                  <a:miter/>
                </a:ln>
              </p:spPr>
              <p:txBody>
                <a:bodyPr rtlCol="0" anchor="ctr"/>
                <a:lstStyle/>
                <a:p>
                  <a:endParaRPr lang="en-GB"/>
                </a:p>
              </p:txBody>
            </p:sp>
            <p:sp>
              <p:nvSpPr>
                <p:cNvPr id="108" name="Freeform: Shape 107">
                  <a:extLst>
                    <a:ext uri="{FF2B5EF4-FFF2-40B4-BE49-F238E27FC236}">
                      <a16:creationId xmlns:a16="http://schemas.microsoft.com/office/drawing/2014/main" id="{7A99640F-2C7D-442C-B5BA-C29BCAD57493}"/>
                    </a:ext>
                  </a:extLst>
                </p:cNvPr>
                <p:cNvSpPr/>
                <p:nvPr/>
              </p:nvSpPr>
              <p:spPr>
                <a:xfrm>
                  <a:off x="13576821" y="3862791"/>
                  <a:ext cx="1610345" cy="1093639"/>
                </a:xfrm>
                <a:custGeom>
                  <a:avLst/>
                  <a:gdLst>
                    <a:gd name="connsiteX0" fmla="*/ 10009 w 1610345"/>
                    <a:gd name="connsiteY0" fmla="*/ 1013005 h 1093639"/>
                    <a:gd name="connsiteX1" fmla="*/ 194295 w 1610345"/>
                    <a:gd name="connsiteY1" fmla="*/ 922605 h 1093639"/>
                    <a:gd name="connsiteX2" fmla="*/ 195906 w 1610345"/>
                    <a:gd name="connsiteY2" fmla="*/ 910110 h 1093639"/>
                    <a:gd name="connsiteX3" fmla="*/ 190897 w 1610345"/>
                    <a:gd name="connsiteY3" fmla="*/ 896733 h 1093639"/>
                    <a:gd name="connsiteX4" fmla="*/ 207658 w 1610345"/>
                    <a:gd name="connsiteY4" fmla="*/ 905608 h 1093639"/>
                    <a:gd name="connsiteX5" fmla="*/ 240771 w 1610345"/>
                    <a:gd name="connsiteY5" fmla="*/ 909157 h 1093639"/>
                    <a:gd name="connsiteX6" fmla="*/ 272193 w 1610345"/>
                    <a:gd name="connsiteY6" fmla="*/ 894832 h 1093639"/>
                    <a:gd name="connsiteX7" fmla="*/ 305084 w 1610345"/>
                    <a:gd name="connsiteY7" fmla="*/ 875072 h 1093639"/>
                    <a:gd name="connsiteX8" fmla="*/ 335772 w 1610345"/>
                    <a:gd name="connsiteY8" fmla="*/ 856288 h 1093639"/>
                    <a:gd name="connsiteX9" fmla="*/ 345121 w 1610345"/>
                    <a:gd name="connsiteY9" fmla="*/ 832799 h 1093639"/>
                    <a:gd name="connsiteX10" fmla="*/ 348215 w 1610345"/>
                    <a:gd name="connsiteY10" fmla="*/ 835623 h 1093639"/>
                    <a:gd name="connsiteX11" fmla="*/ 371321 w 1610345"/>
                    <a:gd name="connsiteY11" fmla="*/ 860676 h 1093639"/>
                    <a:gd name="connsiteX12" fmla="*/ 389318 w 1610345"/>
                    <a:gd name="connsiteY12" fmla="*/ 862993 h 1093639"/>
                    <a:gd name="connsiteX13" fmla="*/ 410315 w 1610345"/>
                    <a:gd name="connsiteY13" fmla="*/ 841072 h 1093639"/>
                    <a:gd name="connsiteX14" fmla="*/ 409775 w 1610345"/>
                    <a:gd name="connsiteY14" fmla="*/ 853805 h 1093639"/>
                    <a:gd name="connsiteX15" fmla="*/ 423276 w 1610345"/>
                    <a:gd name="connsiteY15" fmla="*/ 861553 h 1093639"/>
                    <a:gd name="connsiteX16" fmla="*/ 435984 w 1610345"/>
                    <a:gd name="connsiteY16" fmla="*/ 850682 h 1093639"/>
                    <a:gd name="connsiteX17" fmla="*/ 438733 w 1610345"/>
                    <a:gd name="connsiteY17" fmla="*/ 908437 h 1093639"/>
                    <a:gd name="connsiteX18" fmla="*/ 449243 w 1610345"/>
                    <a:gd name="connsiteY18" fmla="*/ 935646 h 1093639"/>
                    <a:gd name="connsiteX19" fmla="*/ 457545 w 1610345"/>
                    <a:gd name="connsiteY19" fmla="*/ 940660 h 1093639"/>
                    <a:gd name="connsiteX20" fmla="*/ 445675 w 1610345"/>
                    <a:gd name="connsiteY20" fmla="*/ 953492 h 1093639"/>
                    <a:gd name="connsiteX21" fmla="*/ 441372 w 1610345"/>
                    <a:gd name="connsiteY21" fmla="*/ 993467 h 1093639"/>
                    <a:gd name="connsiteX22" fmla="*/ 456882 w 1610345"/>
                    <a:gd name="connsiteY22" fmla="*/ 1086980 h 1093639"/>
                    <a:gd name="connsiteX23" fmla="*/ 471998 w 1610345"/>
                    <a:gd name="connsiteY23" fmla="*/ 1090979 h 1093639"/>
                    <a:gd name="connsiteX24" fmla="*/ 582409 w 1610345"/>
                    <a:gd name="connsiteY24" fmla="*/ 955563 h 1093639"/>
                    <a:gd name="connsiteX25" fmla="*/ 593213 w 1610345"/>
                    <a:gd name="connsiteY25" fmla="*/ 956709 h 1093639"/>
                    <a:gd name="connsiteX26" fmla="*/ 661355 w 1610345"/>
                    <a:gd name="connsiteY26" fmla="*/ 899514 h 1093639"/>
                    <a:gd name="connsiteX27" fmla="*/ 681730 w 1610345"/>
                    <a:gd name="connsiteY27" fmla="*/ 857956 h 1093639"/>
                    <a:gd name="connsiteX28" fmla="*/ 685759 w 1610345"/>
                    <a:gd name="connsiteY28" fmla="*/ 833292 h 1093639"/>
                    <a:gd name="connsiteX29" fmla="*/ 692251 w 1610345"/>
                    <a:gd name="connsiteY29" fmla="*/ 842229 h 1093639"/>
                    <a:gd name="connsiteX30" fmla="*/ 708220 w 1610345"/>
                    <a:gd name="connsiteY30" fmla="*/ 842229 h 1093639"/>
                    <a:gd name="connsiteX31" fmla="*/ 734945 w 1610345"/>
                    <a:gd name="connsiteY31" fmla="*/ 796610 h 1093639"/>
                    <a:gd name="connsiteX32" fmla="*/ 749588 w 1610345"/>
                    <a:gd name="connsiteY32" fmla="*/ 765548 h 1093639"/>
                    <a:gd name="connsiteX33" fmla="*/ 753806 w 1610345"/>
                    <a:gd name="connsiteY33" fmla="*/ 772779 h 1093639"/>
                    <a:gd name="connsiteX34" fmla="*/ 769775 w 1610345"/>
                    <a:gd name="connsiteY34" fmla="*/ 772779 h 1093639"/>
                    <a:gd name="connsiteX35" fmla="*/ 771717 w 1610345"/>
                    <a:gd name="connsiteY35" fmla="*/ 770068 h 1093639"/>
                    <a:gd name="connsiteX36" fmla="*/ 789677 w 1610345"/>
                    <a:gd name="connsiteY36" fmla="*/ 816683 h 1093639"/>
                    <a:gd name="connsiteX37" fmla="*/ 843460 w 1610345"/>
                    <a:gd name="connsiteY37" fmla="*/ 862017 h 1093639"/>
                    <a:gd name="connsiteX38" fmla="*/ 852464 w 1610345"/>
                    <a:gd name="connsiteY38" fmla="*/ 862121 h 1093639"/>
                    <a:gd name="connsiteX39" fmla="*/ 936717 w 1610345"/>
                    <a:gd name="connsiteY39" fmla="*/ 965443 h 1093639"/>
                    <a:gd name="connsiteX40" fmla="*/ 951880 w 1610345"/>
                    <a:gd name="connsiteY40" fmla="*/ 961443 h 1093639"/>
                    <a:gd name="connsiteX41" fmla="*/ 964059 w 1610345"/>
                    <a:gd name="connsiteY41" fmla="*/ 887610 h 1093639"/>
                    <a:gd name="connsiteX42" fmla="*/ 960031 w 1610345"/>
                    <a:gd name="connsiteY42" fmla="*/ 856217 h 1093639"/>
                    <a:gd name="connsiteX43" fmla="*/ 953350 w 1610345"/>
                    <a:gd name="connsiteY43" fmla="*/ 848242 h 1093639"/>
                    <a:gd name="connsiteX44" fmla="*/ 958231 w 1610345"/>
                    <a:gd name="connsiteY44" fmla="*/ 844370 h 1093639"/>
                    <a:gd name="connsiteX45" fmla="*/ 966381 w 1610345"/>
                    <a:gd name="connsiteY45" fmla="*/ 819929 h 1093639"/>
                    <a:gd name="connsiteX46" fmla="*/ 968418 w 1610345"/>
                    <a:gd name="connsiteY46" fmla="*/ 789246 h 1093639"/>
                    <a:gd name="connsiteX47" fmla="*/ 968182 w 1610345"/>
                    <a:gd name="connsiteY47" fmla="*/ 782920 h 1093639"/>
                    <a:gd name="connsiteX48" fmla="*/ 974816 w 1610345"/>
                    <a:gd name="connsiteY48" fmla="*/ 788416 h 1093639"/>
                    <a:gd name="connsiteX49" fmla="*/ 988321 w 1610345"/>
                    <a:gd name="connsiteY49" fmla="*/ 780669 h 1093639"/>
                    <a:gd name="connsiteX50" fmla="*/ 984719 w 1610345"/>
                    <a:gd name="connsiteY50" fmla="*/ 751157 h 1093639"/>
                    <a:gd name="connsiteX51" fmla="*/ 1030732 w 1610345"/>
                    <a:gd name="connsiteY51" fmla="*/ 785479 h 1093639"/>
                    <a:gd name="connsiteX52" fmla="*/ 1046417 w 1610345"/>
                    <a:gd name="connsiteY52" fmla="*/ 781365 h 1093639"/>
                    <a:gd name="connsiteX53" fmla="*/ 1063096 w 1610345"/>
                    <a:gd name="connsiteY53" fmla="*/ 750360 h 1093639"/>
                    <a:gd name="connsiteX54" fmla="*/ 1066461 w 1610345"/>
                    <a:gd name="connsiteY54" fmla="*/ 745731 h 1093639"/>
                    <a:gd name="connsiteX55" fmla="*/ 1073284 w 1610345"/>
                    <a:gd name="connsiteY55" fmla="*/ 761544 h 1093639"/>
                    <a:gd name="connsiteX56" fmla="*/ 1100295 w 1610345"/>
                    <a:gd name="connsiteY56" fmla="*/ 772428 h 1093639"/>
                    <a:gd name="connsiteX57" fmla="*/ 1162229 w 1610345"/>
                    <a:gd name="connsiteY57" fmla="*/ 791407 h 1093639"/>
                    <a:gd name="connsiteX58" fmla="*/ 1213738 w 1610345"/>
                    <a:gd name="connsiteY58" fmla="*/ 786275 h 1093639"/>
                    <a:gd name="connsiteX59" fmla="*/ 1231082 w 1610345"/>
                    <a:gd name="connsiteY59" fmla="*/ 771187 h 1093639"/>
                    <a:gd name="connsiteX60" fmla="*/ 1231650 w 1610345"/>
                    <a:gd name="connsiteY60" fmla="*/ 771784 h 1093639"/>
                    <a:gd name="connsiteX61" fmla="*/ 1230655 w 1610345"/>
                    <a:gd name="connsiteY61" fmla="*/ 782868 h 1093639"/>
                    <a:gd name="connsiteX62" fmla="*/ 1234351 w 1610345"/>
                    <a:gd name="connsiteY62" fmla="*/ 796975 h 1093639"/>
                    <a:gd name="connsiteX63" fmla="*/ 1432284 w 1610345"/>
                    <a:gd name="connsiteY63" fmla="*/ 841148 h 1093639"/>
                    <a:gd name="connsiteX64" fmla="*/ 1439392 w 1610345"/>
                    <a:gd name="connsiteY64" fmla="*/ 824013 h 1093639"/>
                    <a:gd name="connsiteX65" fmla="*/ 1349690 w 1610345"/>
                    <a:gd name="connsiteY65" fmla="*/ 727662 h 1093639"/>
                    <a:gd name="connsiteX66" fmla="*/ 1358456 w 1610345"/>
                    <a:gd name="connsiteY66" fmla="*/ 728890 h 1093639"/>
                    <a:gd name="connsiteX67" fmla="*/ 1369497 w 1610345"/>
                    <a:gd name="connsiteY67" fmla="*/ 714513 h 1093639"/>
                    <a:gd name="connsiteX68" fmla="*/ 1293063 w 1610345"/>
                    <a:gd name="connsiteY68" fmla="*/ 629857 h 1093639"/>
                    <a:gd name="connsiteX69" fmla="*/ 1296806 w 1610345"/>
                    <a:gd name="connsiteY69" fmla="*/ 629781 h 1093639"/>
                    <a:gd name="connsiteX70" fmla="*/ 1303536 w 1610345"/>
                    <a:gd name="connsiteY70" fmla="*/ 613523 h 1093639"/>
                    <a:gd name="connsiteX71" fmla="*/ 1255201 w 1610345"/>
                    <a:gd name="connsiteY71" fmla="*/ 577177 h 1093639"/>
                    <a:gd name="connsiteX72" fmla="*/ 1292352 w 1610345"/>
                    <a:gd name="connsiteY72" fmla="*/ 562232 h 1093639"/>
                    <a:gd name="connsiteX73" fmla="*/ 1340876 w 1610345"/>
                    <a:gd name="connsiteY73" fmla="*/ 525019 h 1093639"/>
                    <a:gd name="connsiteX74" fmla="*/ 1347462 w 1610345"/>
                    <a:gd name="connsiteY74" fmla="*/ 497483 h 1093639"/>
                    <a:gd name="connsiteX75" fmla="*/ 1351917 w 1610345"/>
                    <a:gd name="connsiteY75" fmla="*/ 482513 h 1093639"/>
                    <a:gd name="connsiteX76" fmla="*/ 1364522 w 1610345"/>
                    <a:gd name="connsiteY76" fmla="*/ 499843 h 1093639"/>
                    <a:gd name="connsiteX77" fmla="*/ 1374473 w 1610345"/>
                    <a:gd name="connsiteY77" fmla="*/ 507410 h 1093639"/>
                    <a:gd name="connsiteX78" fmla="*/ 1607472 w 1610345"/>
                    <a:gd name="connsiteY78" fmla="*/ 393000 h 1093639"/>
                    <a:gd name="connsiteX79" fmla="*/ 1600364 w 1610345"/>
                    <a:gd name="connsiteY79" fmla="*/ 375866 h 1093639"/>
                    <a:gd name="connsiteX80" fmla="*/ 1429204 w 1610345"/>
                    <a:gd name="connsiteY80" fmla="*/ 350324 h 1093639"/>
                    <a:gd name="connsiteX81" fmla="*/ 1445315 w 1610345"/>
                    <a:gd name="connsiteY81" fmla="*/ 340321 h 1093639"/>
                    <a:gd name="connsiteX82" fmla="*/ 1442994 w 1610345"/>
                    <a:gd name="connsiteY82" fmla="*/ 322433 h 1093639"/>
                    <a:gd name="connsiteX83" fmla="*/ 1293442 w 1610345"/>
                    <a:gd name="connsiteY83" fmla="*/ 300317 h 1093639"/>
                    <a:gd name="connsiteX84" fmla="*/ 1304057 w 1610345"/>
                    <a:gd name="connsiteY84" fmla="*/ 291380 h 1093639"/>
                    <a:gd name="connsiteX85" fmla="*/ 1297328 w 1610345"/>
                    <a:gd name="connsiteY85" fmla="*/ 275122 h 1093639"/>
                    <a:gd name="connsiteX86" fmla="*/ 1156258 w 1610345"/>
                    <a:gd name="connsiteY86" fmla="*/ 296451 h 1093639"/>
                    <a:gd name="connsiteX87" fmla="*/ 1132707 w 1610345"/>
                    <a:gd name="connsiteY87" fmla="*/ 308866 h 1093639"/>
                    <a:gd name="connsiteX88" fmla="*/ 1126405 w 1610345"/>
                    <a:gd name="connsiteY88" fmla="*/ 305999 h 1093639"/>
                    <a:gd name="connsiteX89" fmla="*/ 1151662 w 1610345"/>
                    <a:gd name="connsiteY89" fmla="*/ 294138 h 1093639"/>
                    <a:gd name="connsiteX90" fmla="*/ 1182273 w 1610345"/>
                    <a:gd name="connsiteY90" fmla="*/ 255613 h 1093639"/>
                    <a:gd name="connsiteX91" fmla="*/ 1180520 w 1610345"/>
                    <a:gd name="connsiteY91" fmla="*/ 242046 h 1093639"/>
                    <a:gd name="connsiteX92" fmla="*/ 1173270 w 1610345"/>
                    <a:gd name="connsiteY92" fmla="*/ 235417 h 1093639"/>
                    <a:gd name="connsiteX93" fmla="*/ 1202555 w 1610345"/>
                    <a:gd name="connsiteY93" fmla="*/ 237113 h 1093639"/>
                    <a:gd name="connsiteX94" fmla="*/ 1211937 w 1610345"/>
                    <a:gd name="connsiteY94" fmla="*/ 231730 h 1093639"/>
                    <a:gd name="connsiteX95" fmla="*/ 1247146 w 1610345"/>
                    <a:gd name="connsiteY95" fmla="*/ 157788 h 1093639"/>
                    <a:gd name="connsiteX96" fmla="*/ 1243307 w 1610345"/>
                    <a:gd name="connsiteY96" fmla="*/ 143113 h 1093639"/>
                    <a:gd name="connsiteX97" fmla="*/ 1124036 w 1610345"/>
                    <a:gd name="connsiteY97" fmla="*/ 144558 h 1093639"/>
                    <a:gd name="connsiteX98" fmla="*/ 1126642 w 1610345"/>
                    <a:gd name="connsiteY98" fmla="*/ 131892 h 1093639"/>
                    <a:gd name="connsiteX99" fmla="*/ 1116359 w 1610345"/>
                    <a:gd name="connsiteY99" fmla="*/ 118377 h 1093639"/>
                    <a:gd name="connsiteX100" fmla="*/ 1036086 w 1610345"/>
                    <a:gd name="connsiteY100" fmla="*/ 154869 h 1093639"/>
                    <a:gd name="connsiteX101" fmla="*/ 1041678 w 1610345"/>
                    <a:gd name="connsiteY101" fmla="*/ 135384 h 1093639"/>
                    <a:gd name="connsiteX102" fmla="*/ 1031158 w 1610345"/>
                    <a:gd name="connsiteY102" fmla="*/ 121557 h 1093639"/>
                    <a:gd name="connsiteX103" fmla="*/ 959131 w 1610345"/>
                    <a:gd name="connsiteY103" fmla="*/ 150339 h 1093639"/>
                    <a:gd name="connsiteX104" fmla="*/ 931931 w 1610345"/>
                    <a:gd name="connsiteY104" fmla="*/ 186637 h 1093639"/>
                    <a:gd name="connsiteX105" fmla="*/ 928567 w 1610345"/>
                    <a:gd name="connsiteY105" fmla="*/ 147216 h 1093639"/>
                    <a:gd name="connsiteX106" fmla="*/ 920511 w 1610345"/>
                    <a:gd name="connsiteY106" fmla="*/ 136607 h 1093639"/>
                    <a:gd name="connsiteX107" fmla="*/ 876489 w 1610345"/>
                    <a:gd name="connsiteY107" fmla="*/ 142502 h 1093639"/>
                    <a:gd name="connsiteX108" fmla="*/ 848720 w 1610345"/>
                    <a:gd name="connsiteY108" fmla="*/ 179799 h 1093639"/>
                    <a:gd name="connsiteX109" fmla="*/ 834884 w 1610345"/>
                    <a:gd name="connsiteY109" fmla="*/ 228863 h 1093639"/>
                    <a:gd name="connsiteX110" fmla="*/ 831425 w 1610345"/>
                    <a:gd name="connsiteY110" fmla="*/ 245103 h 1093639"/>
                    <a:gd name="connsiteX111" fmla="*/ 810669 w 1610345"/>
                    <a:gd name="connsiteY111" fmla="*/ 186036 h 1093639"/>
                    <a:gd name="connsiteX112" fmla="*/ 791715 w 1610345"/>
                    <a:gd name="connsiteY112" fmla="*/ 181022 h 1093639"/>
                    <a:gd name="connsiteX113" fmla="*/ 719687 w 1610345"/>
                    <a:gd name="connsiteY113" fmla="*/ 358086 h 1093639"/>
                    <a:gd name="connsiteX114" fmla="*/ 699216 w 1610345"/>
                    <a:gd name="connsiteY114" fmla="*/ 354584 h 1093639"/>
                    <a:gd name="connsiteX115" fmla="*/ 690829 w 1610345"/>
                    <a:gd name="connsiteY115" fmla="*/ 310373 h 1093639"/>
                    <a:gd name="connsiteX116" fmla="*/ 680404 w 1610345"/>
                    <a:gd name="connsiteY116" fmla="*/ 302459 h 1093639"/>
                    <a:gd name="connsiteX117" fmla="*/ 649508 w 1610345"/>
                    <a:gd name="connsiteY117" fmla="*/ 306369 h 1093639"/>
                    <a:gd name="connsiteX118" fmla="*/ 575964 w 1610345"/>
                    <a:gd name="connsiteY118" fmla="*/ 93253 h 1093639"/>
                    <a:gd name="connsiteX119" fmla="*/ 555209 w 1610345"/>
                    <a:gd name="connsiteY119" fmla="*/ 95968 h 1093639"/>
                    <a:gd name="connsiteX120" fmla="*/ 524597 w 1610345"/>
                    <a:gd name="connsiteY120" fmla="*/ 171611 h 1093639"/>
                    <a:gd name="connsiteX121" fmla="*/ 520569 w 1610345"/>
                    <a:gd name="connsiteY121" fmla="*/ 146894 h 1093639"/>
                    <a:gd name="connsiteX122" fmla="*/ 506922 w 1610345"/>
                    <a:gd name="connsiteY122" fmla="*/ 87074 h 1093639"/>
                    <a:gd name="connsiteX123" fmla="*/ 476216 w 1610345"/>
                    <a:gd name="connsiteY123" fmla="*/ 41336 h 1093639"/>
                    <a:gd name="connsiteX124" fmla="*/ 425517 w 1610345"/>
                    <a:gd name="connsiteY124" fmla="*/ 32418 h 1093639"/>
                    <a:gd name="connsiteX125" fmla="*/ 417437 w 1610345"/>
                    <a:gd name="connsiteY125" fmla="*/ 43033 h 1093639"/>
                    <a:gd name="connsiteX126" fmla="*/ 410514 w 1610345"/>
                    <a:gd name="connsiteY126" fmla="*/ 96124 h 1093639"/>
                    <a:gd name="connsiteX127" fmla="*/ 376311 w 1610345"/>
                    <a:gd name="connsiteY127" fmla="*/ 44729 h 1093639"/>
                    <a:gd name="connsiteX128" fmla="*/ 294408 w 1610345"/>
                    <a:gd name="connsiteY128" fmla="*/ 8559 h 1093639"/>
                    <a:gd name="connsiteX129" fmla="*/ 283874 w 1610345"/>
                    <a:gd name="connsiteY129" fmla="*/ 22386 h 1093639"/>
                    <a:gd name="connsiteX130" fmla="*/ 290707 w 1610345"/>
                    <a:gd name="connsiteY130" fmla="*/ 53382 h 1093639"/>
                    <a:gd name="connsiteX131" fmla="*/ 193428 w 1610345"/>
                    <a:gd name="connsiteY131" fmla="*/ 200 h 1093639"/>
                    <a:gd name="connsiteX132" fmla="*/ 183135 w 1610345"/>
                    <a:gd name="connsiteY132" fmla="*/ 13715 h 1093639"/>
                    <a:gd name="connsiteX133" fmla="*/ 185751 w 1610345"/>
                    <a:gd name="connsiteY133" fmla="*/ 32593 h 1093639"/>
                    <a:gd name="connsiteX134" fmla="*/ 42469 w 1610345"/>
                    <a:gd name="connsiteY134" fmla="*/ 22827 h 1093639"/>
                    <a:gd name="connsiteX135" fmla="*/ 37540 w 1610345"/>
                    <a:gd name="connsiteY135" fmla="*/ 34939 h 1093639"/>
                    <a:gd name="connsiteX136" fmla="*/ 76497 w 1610345"/>
                    <a:gd name="connsiteY136" fmla="*/ 127158 h 1093639"/>
                    <a:gd name="connsiteX137" fmla="*/ 85884 w 1610345"/>
                    <a:gd name="connsiteY137" fmla="*/ 132541 h 1093639"/>
                    <a:gd name="connsiteX138" fmla="*/ 127319 w 1610345"/>
                    <a:gd name="connsiteY138" fmla="*/ 132001 h 1093639"/>
                    <a:gd name="connsiteX139" fmla="*/ 112288 w 1610345"/>
                    <a:gd name="connsiteY139" fmla="*/ 143516 h 1093639"/>
                    <a:gd name="connsiteX140" fmla="*/ 109620 w 1610345"/>
                    <a:gd name="connsiteY140" fmla="*/ 154566 h 1093639"/>
                    <a:gd name="connsiteX141" fmla="*/ 111245 w 1610345"/>
                    <a:gd name="connsiteY141" fmla="*/ 158565 h 1093639"/>
                    <a:gd name="connsiteX142" fmla="*/ 113382 w 1610345"/>
                    <a:gd name="connsiteY142" fmla="*/ 162555 h 1093639"/>
                    <a:gd name="connsiteX143" fmla="*/ 120438 w 1610345"/>
                    <a:gd name="connsiteY143" fmla="*/ 174374 h 1093639"/>
                    <a:gd name="connsiteX144" fmla="*/ 144506 w 1610345"/>
                    <a:gd name="connsiteY144" fmla="*/ 203872 h 1093639"/>
                    <a:gd name="connsiteX145" fmla="*/ 178776 w 1610345"/>
                    <a:gd name="connsiteY145" fmla="*/ 219955 h 1093639"/>
                    <a:gd name="connsiteX146" fmla="*/ 164873 w 1610345"/>
                    <a:gd name="connsiteY146" fmla="*/ 225546 h 1093639"/>
                    <a:gd name="connsiteX147" fmla="*/ 158290 w 1610345"/>
                    <a:gd name="connsiteY147" fmla="*/ 241729 h 1093639"/>
                    <a:gd name="connsiteX148" fmla="*/ 192755 w 1610345"/>
                    <a:gd name="connsiteY148" fmla="*/ 313453 h 1093639"/>
                    <a:gd name="connsiteX149" fmla="*/ 202393 w 1610345"/>
                    <a:gd name="connsiteY149" fmla="*/ 318978 h 1093639"/>
                    <a:gd name="connsiteX150" fmla="*/ 279993 w 1610345"/>
                    <a:gd name="connsiteY150" fmla="*/ 312576 h 1093639"/>
                    <a:gd name="connsiteX151" fmla="*/ 271610 w 1610345"/>
                    <a:gd name="connsiteY151" fmla="*/ 319381 h 1093639"/>
                    <a:gd name="connsiteX152" fmla="*/ 242515 w 1610345"/>
                    <a:gd name="connsiteY152" fmla="*/ 355428 h 1093639"/>
                    <a:gd name="connsiteX153" fmla="*/ 253490 w 1610345"/>
                    <a:gd name="connsiteY153" fmla="*/ 375591 h 1093639"/>
                    <a:gd name="connsiteX154" fmla="*/ 273283 w 1610345"/>
                    <a:gd name="connsiteY154" fmla="*/ 393081 h 1093639"/>
                    <a:gd name="connsiteX155" fmla="*/ 314448 w 1610345"/>
                    <a:gd name="connsiteY155" fmla="*/ 429436 h 1093639"/>
                    <a:gd name="connsiteX156" fmla="*/ 331370 w 1610345"/>
                    <a:gd name="connsiteY156" fmla="*/ 429436 h 1093639"/>
                    <a:gd name="connsiteX157" fmla="*/ 358437 w 1610345"/>
                    <a:gd name="connsiteY157" fmla="*/ 400298 h 1093639"/>
                    <a:gd name="connsiteX158" fmla="*/ 360034 w 1610345"/>
                    <a:gd name="connsiteY158" fmla="*/ 436335 h 1093639"/>
                    <a:gd name="connsiteX159" fmla="*/ 363119 w 1610345"/>
                    <a:gd name="connsiteY159" fmla="*/ 448011 h 1093639"/>
                    <a:gd name="connsiteX160" fmla="*/ 453375 w 1610345"/>
                    <a:gd name="connsiteY160" fmla="*/ 499482 h 1093639"/>
                    <a:gd name="connsiteX161" fmla="*/ 438667 w 1610345"/>
                    <a:gd name="connsiteY161" fmla="*/ 506917 h 1093639"/>
                    <a:gd name="connsiteX162" fmla="*/ 389631 w 1610345"/>
                    <a:gd name="connsiteY162" fmla="*/ 560843 h 1093639"/>
                    <a:gd name="connsiteX163" fmla="*/ 396498 w 1610345"/>
                    <a:gd name="connsiteY163" fmla="*/ 574192 h 1093639"/>
                    <a:gd name="connsiteX164" fmla="*/ 390735 w 1610345"/>
                    <a:gd name="connsiteY164" fmla="*/ 580291 h 1093639"/>
                    <a:gd name="connsiteX165" fmla="*/ 210193 w 1610345"/>
                    <a:gd name="connsiteY165" fmla="*/ 643395 h 1093639"/>
                    <a:gd name="connsiteX166" fmla="*/ 219443 w 1610345"/>
                    <a:gd name="connsiteY166" fmla="*/ 660208 h 1093639"/>
                    <a:gd name="connsiteX167" fmla="*/ 162489 w 1610345"/>
                    <a:gd name="connsiteY167" fmla="*/ 683086 h 1093639"/>
                    <a:gd name="connsiteX168" fmla="*/ 83254 w 1610345"/>
                    <a:gd name="connsiteY168" fmla="*/ 761122 h 1093639"/>
                    <a:gd name="connsiteX169" fmla="*/ 94006 w 1610345"/>
                    <a:gd name="connsiteY169" fmla="*/ 775110 h 1093639"/>
                    <a:gd name="connsiteX170" fmla="*/ 97399 w 1610345"/>
                    <a:gd name="connsiteY170" fmla="*/ 774352 h 1093639"/>
                    <a:gd name="connsiteX171" fmla="*/ 43213 w 1610345"/>
                    <a:gd name="connsiteY171" fmla="*/ 874958 h 1093639"/>
                    <a:gd name="connsiteX172" fmla="*/ 57590 w 1610345"/>
                    <a:gd name="connsiteY172" fmla="*/ 886014 h 1093639"/>
                    <a:gd name="connsiteX173" fmla="*/ 65570 w 1610345"/>
                    <a:gd name="connsiteY173" fmla="*/ 882834 h 1093639"/>
                    <a:gd name="connsiteX174" fmla="*/ 1347 w 1610345"/>
                    <a:gd name="connsiteY174" fmla="*/ 997898 h 1093639"/>
                    <a:gd name="connsiteX175" fmla="*/ 10009 w 1610345"/>
                    <a:gd name="connsiteY175" fmla="*/ 1013005 h 1093639"/>
                    <a:gd name="connsiteX176" fmla="*/ 74170 w 1610345"/>
                    <a:gd name="connsiteY176" fmla="*/ 34181 h 1093639"/>
                    <a:gd name="connsiteX177" fmla="*/ 147918 w 1610345"/>
                    <a:gd name="connsiteY177" fmla="*/ 70939 h 1093639"/>
                    <a:gd name="connsiteX178" fmla="*/ 220789 w 1610345"/>
                    <a:gd name="connsiteY178" fmla="*/ 112113 h 1093639"/>
                    <a:gd name="connsiteX179" fmla="*/ 473704 w 1610345"/>
                    <a:gd name="connsiteY179" fmla="*/ 288779 h 1093639"/>
                    <a:gd name="connsiteX180" fmla="*/ 585109 w 1610345"/>
                    <a:gd name="connsiteY180" fmla="*/ 392470 h 1093639"/>
                    <a:gd name="connsiteX181" fmla="*/ 634534 w 1610345"/>
                    <a:gd name="connsiteY181" fmla="*/ 446362 h 1093639"/>
                    <a:gd name="connsiteX182" fmla="*/ 666330 w 1610345"/>
                    <a:gd name="connsiteY182" fmla="*/ 484191 h 1093639"/>
                    <a:gd name="connsiteX183" fmla="*/ 664245 w 1610345"/>
                    <a:gd name="connsiteY183" fmla="*/ 483835 h 1093639"/>
                    <a:gd name="connsiteX184" fmla="*/ 661733 w 1610345"/>
                    <a:gd name="connsiteY184" fmla="*/ 483295 h 1093639"/>
                    <a:gd name="connsiteX185" fmla="*/ 657469 w 1610345"/>
                    <a:gd name="connsiteY185" fmla="*/ 481210 h 1093639"/>
                    <a:gd name="connsiteX186" fmla="*/ 539571 w 1610345"/>
                    <a:gd name="connsiteY186" fmla="*/ 473553 h 1093639"/>
                    <a:gd name="connsiteX187" fmla="*/ 539903 w 1610345"/>
                    <a:gd name="connsiteY187" fmla="*/ 471093 h 1093639"/>
                    <a:gd name="connsiteX188" fmla="*/ 528341 w 1610345"/>
                    <a:gd name="connsiteY188" fmla="*/ 448059 h 1093639"/>
                    <a:gd name="connsiteX189" fmla="*/ 503273 w 1610345"/>
                    <a:gd name="connsiteY189" fmla="*/ 458526 h 1093639"/>
                    <a:gd name="connsiteX190" fmla="*/ 481049 w 1610345"/>
                    <a:gd name="connsiteY190" fmla="*/ 477116 h 1093639"/>
                    <a:gd name="connsiteX191" fmla="*/ 475126 w 1610345"/>
                    <a:gd name="connsiteY191" fmla="*/ 481305 h 1093639"/>
                    <a:gd name="connsiteX192" fmla="*/ 464795 w 1610345"/>
                    <a:gd name="connsiteY192" fmla="*/ 477889 h 1093639"/>
                    <a:gd name="connsiteX193" fmla="*/ 384954 w 1610345"/>
                    <a:gd name="connsiteY193" fmla="*/ 434625 h 1093639"/>
                    <a:gd name="connsiteX194" fmla="*/ 371463 w 1610345"/>
                    <a:gd name="connsiteY194" fmla="*/ 373781 h 1093639"/>
                    <a:gd name="connsiteX195" fmla="*/ 352646 w 1610345"/>
                    <a:gd name="connsiteY195" fmla="*/ 371354 h 1093639"/>
                    <a:gd name="connsiteX196" fmla="*/ 322072 w 1610345"/>
                    <a:gd name="connsiteY196" fmla="*/ 404302 h 1093639"/>
                    <a:gd name="connsiteX197" fmla="*/ 295218 w 1610345"/>
                    <a:gd name="connsiteY197" fmla="*/ 380609 h 1093639"/>
                    <a:gd name="connsiteX198" fmla="*/ 278140 w 1610345"/>
                    <a:gd name="connsiteY198" fmla="*/ 365545 h 1093639"/>
                    <a:gd name="connsiteX199" fmla="*/ 269672 w 1610345"/>
                    <a:gd name="connsiteY199" fmla="*/ 358053 h 1093639"/>
                    <a:gd name="connsiteX200" fmla="*/ 266815 w 1610345"/>
                    <a:gd name="connsiteY200" fmla="*/ 355385 h 1093639"/>
                    <a:gd name="connsiteX201" fmla="*/ 269909 w 1610345"/>
                    <a:gd name="connsiteY201" fmla="*/ 351158 h 1093639"/>
                    <a:gd name="connsiteX202" fmla="*/ 278188 w 1610345"/>
                    <a:gd name="connsiteY202" fmla="*/ 344164 h 1093639"/>
                    <a:gd name="connsiteX203" fmla="*/ 295071 w 1610345"/>
                    <a:gd name="connsiteY203" fmla="*/ 330081 h 1093639"/>
                    <a:gd name="connsiteX204" fmla="*/ 329872 w 1610345"/>
                    <a:gd name="connsiteY204" fmla="*/ 301118 h 1093639"/>
                    <a:gd name="connsiteX205" fmla="*/ 318822 w 1610345"/>
                    <a:gd name="connsiteY205" fmla="*/ 282130 h 1093639"/>
                    <a:gd name="connsiteX206" fmla="*/ 209274 w 1610345"/>
                    <a:gd name="connsiteY206" fmla="*/ 296484 h 1093639"/>
                    <a:gd name="connsiteX207" fmla="*/ 182794 w 1610345"/>
                    <a:gd name="connsiteY207" fmla="*/ 241880 h 1093639"/>
                    <a:gd name="connsiteX208" fmla="*/ 240899 w 1610345"/>
                    <a:gd name="connsiteY208" fmla="*/ 218239 h 1093639"/>
                    <a:gd name="connsiteX209" fmla="*/ 235123 w 1610345"/>
                    <a:gd name="connsiteY209" fmla="*/ 197285 h 1093639"/>
                    <a:gd name="connsiteX210" fmla="*/ 156561 w 1610345"/>
                    <a:gd name="connsiteY210" fmla="*/ 184860 h 1093639"/>
                    <a:gd name="connsiteX211" fmla="*/ 134166 w 1610345"/>
                    <a:gd name="connsiteY211" fmla="*/ 153846 h 1093639"/>
                    <a:gd name="connsiteX212" fmla="*/ 148136 w 1610345"/>
                    <a:gd name="connsiteY212" fmla="*/ 144610 h 1093639"/>
                    <a:gd name="connsiteX213" fmla="*/ 168872 w 1610345"/>
                    <a:gd name="connsiteY213" fmla="*/ 126153 h 1093639"/>
                    <a:gd name="connsiteX214" fmla="*/ 159433 w 1610345"/>
                    <a:gd name="connsiteY214" fmla="*/ 109705 h 1093639"/>
                    <a:gd name="connsiteX215" fmla="*/ 92949 w 1610345"/>
                    <a:gd name="connsiteY215" fmla="*/ 110682 h 1093639"/>
                    <a:gd name="connsiteX216" fmla="*/ 61930 w 1610345"/>
                    <a:gd name="connsiteY216" fmla="*/ 37844 h 1093639"/>
                    <a:gd name="connsiteX217" fmla="*/ 74161 w 1610345"/>
                    <a:gd name="connsiteY217" fmla="*/ 34157 h 1093639"/>
                    <a:gd name="connsiteX218" fmla="*/ 74170 w 1610345"/>
                    <a:gd name="connsiteY218" fmla="*/ 34181 h 1093639"/>
                    <a:gd name="connsiteX219" fmla="*/ 680119 w 1610345"/>
                    <a:gd name="connsiteY219" fmla="*/ 471686 h 1093639"/>
                    <a:gd name="connsiteX220" fmla="*/ 643063 w 1610345"/>
                    <a:gd name="connsiteY220" fmla="*/ 427000 h 1093639"/>
                    <a:gd name="connsiteX221" fmla="*/ 585252 w 1610345"/>
                    <a:gd name="connsiteY221" fmla="*/ 365341 h 1093639"/>
                    <a:gd name="connsiteX222" fmla="*/ 345116 w 1610345"/>
                    <a:gd name="connsiteY222" fmla="*/ 168616 h 1093639"/>
                    <a:gd name="connsiteX223" fmla="*/ 212984 w 1610345"/>
                    <a:gd name="connsiteY223" fmla="*/ 87529 h 1093639"/>
                    <a:gd name="connsiteX224" fmla="*/ 94598 w 1610345"/>
                    <a:gd name="connsiteY224" fmla="*/ 30793 h 1093639"/>
                    <a:gd name="connsiteX225" fmla="*/ 191347 w 1610345"/>
                    <a:gd name="connsiteY225" fmla="*/ 65513 h 1093639"/>
                    <a:gd name="connsiteX226" fmla="*/ 208928 w 1610345"/>
                    <a:gd name="connsiteY226" fmla="*/ 55277 h 1093639"/>
                    <a:gd name="connsiteX227" fmla="*/ 206023 w 1610345"/>
                    <a:gd name="connsiteY227" fmla="*/ 21860 h 1093639"/>
                    <a:gd name="connsiteX228" fmla="*/ 294593 w 1610345"/>
                    <a:gd name="connsiteY228" fmla="*/ 101517 h 1093639"/>
                    <a:gd name="connsiteX229" fmla="*/ 314907 w 1610345"/>
                    <a:gd name="connsiteY229" fmla="*/ 96015 h 1093639"/>
                    <a:gd name="connsiteX230" fmla="*/ 308686 w 1610345"/>
                    <a:gd name="connsiteY230" fmla="*/ 30916 h 1093639"/>
                    <a:gd name="connsiteX231" fmla="*/ 406856 w 1610345"/>
                    <a:gd name="connsiteY231" fmla="*/ 141251 h 1093639"/>
                    <a:gd name="connsiteX232" fmla="*/ 419252 w 1610345"/>
                    <a:gd name="connsiteY232" fmla="*/ 146297 h 1093639"/>
                    <a:gd name="connsiteX233" fmla="*/ 427313 w 1610345"/>
                    <a:gd name="connsiteY233" fmla="*/ 135711 h 1093639"/>
                    <a:gd name="connsiteX234" fmla="*/ 438292 w 1610345"/>
                    <a:gd name="connsiteY234" fmla="*/ 51870 h 1093639"/>
                    <a:gd name="connsiteX235" fmla="*/ 488963 w 1610345"/>
                    <a:gd name="connsiteY235" fmla="*/ 103417 h 1093639"/>
                    <a:gd name="connsiteX236" fmla="*/ 508107 w 1610345"/>
                    <a:gd name="connsiteY236" fmla="*/ 213714 h 1093639"/>
                    <a:gd name="connsiteX237" fmla="*/ 529336 w 1610345"/>
                    <a:gd name="connsiteY237" fmla="*/ 216586 h 1093639"/>
                    <a:gd name="connsiteX238" fmla="*/ 568572 w 1610345"/>
                    <a:gd name="connsiteY238" fmla="*/ 122277 h 1093639"/>
                    <a:gd name="connsiteX239" fmla="*/ 623682 w 1610345"/>
                    <a:gd name="connsiteY239" fmla="*/ 316381 h 1093639"/>
                    <a:gd name="connsiteX240" fmla="*/ 634297 w 1610345"/>
                    <a:gd name="connsiteY240" fmla="*/ 330284 h 1093639"/>
                    <a:gd name="connsiteX241" fmla="*/ 672158 w 1610345"/>
                    <a:gd name="connsiteY241" fmla="*/ 325152 h 1093639"/>
                    <a:gd name="connsiteX242" fmla="*/ 680119 w 1610345"/>
                    <a:gd name="connsiteY242" fmla="*/ 471686 h 1093639"/>
                    <a:gd name="connsiteX243" fmla="*/ 1193078 w 1610345"/>
                    <a:gd name="connsiteY243" fmla="*/ 150685 h 1093639"/>
                    <a:gd name="connsiteX244" fmla="*/ 1146971 w 1610345"/>
                    <a:gd name="connsiteY244" fmla="*/ 169384 h 1093639"/>
                    <a:gd name="connsiteX245" fmla="*/ 1081435 w 1610345"/>
                    <a:gd name="connsiteY245" fmla="*/ 199048 h 1093639"/>
                    <a:gd name="connsiteX246" fmla="*/ 859429 w 1610345"/>
                    <a:gd name="connsiteY246" fmla="*/ 338710 h 1093639"/>
                    <a:gd name="connsiteX247" fmla="*/ 760155 w 1610345"/>
                    <a:gd name="connsiteY247" fmla="*/ 422650 h 1093639"/>
                    <a:gd name="connsiteX248" fmla="*/ 715754 w 1610345"/>
                    <a:gd name="connsiteY248" fmla="*/ 466971 h 1093639"/>
                    <a:gd name="connsiteX249" fmla="*/ 696467 w 1610345"/>
                    <a:gd name="connsiteY249" fmla="*/ 488029 h 1093639"/>
                    <a:gd name="connsiteX250" fmla="*/ 695236 w 1610345"/>
                    <a:gd name="connsiteY250" fmla="*/ 487873 h 1093639"/>
                    <a:gd name="connsiteX251" fmla="*/ 696136 w 1610345"/>
                    <a:gd name="connsiteY251" fmla="*/ 485428 h 1093639"/>
                    <a:gd name="connsiteX252" fmla="*/ 702723 w 1610345"/>
                    <a:gd name="connsiteY252" fmla="*/ 397786 h 1093639"/>
                    <a:gd name="connsiteX253" fmla="*/ 702059 w 1610345"/>
                    <a:gd name="connsiteY253" fmla="*/ 381836 h 1093639"/>
                    <a:gd name="connsiteX254" fmla="*/ 703291 w 1610345"/>
                    <a:gd name="connsiteY254" fmla="*/ 377188 h 1093639"/>
                    <a:gd name="connsiteX255" fmla="*/ 731202 w 1610345"/>
                    <a:gd name="connsiteY255" fmla="*/ 382277 h 1093639"/>
                    <a:gd name="connsiteX256" fmla="*/ 744707 w 1610345"/>
                    <a:gd name="connsiteY256" fmla="*/ 368767 h 1093639"/>
                    <a:gd name="connsiteX257" fmla="*/ 796216 w 1610345"/>
                    <a:gd name="connsiteY257" fmla="*/ 212221 h 1093639"/>
                    <a:gd name="connsiteX258" fmla="*/ 824648 w 1610345"/>
                    <a:gd name="connsiteY258" fmla="*/ 290158 h 1093639"/>
                    <a:gd name="connsiteX259" fmla="*/ 835073 w 1610345"/>
                    <a:gd name="connsiteY259" fmla="*/ 298085 h 1093639"/>
                    <a:gd name="connsiteX260" fmla="*/ 845498 w 1610345"/>
                    <a:gd name="connsiteY260" fmla="*/ 290158 h 1093639"/>
                    <a:gd name="connsiteX261" fmla="*/ 865543 w 1610345"/>
                    <a:gd name="connsiteY261" fmla="*/ 197920 h 1093639"/>
                    <a:gd name="connsiteX262" fmla="*/ 907337 w 1610345"/>
                    <a:gd name="connsiteY262" fmla="*/ 155841 h 1093639"/>
                    <a:gd name="connsiteX263" fmla="*/ 913308 w 1610345"/>
                    <a:gd name="connsiteY263" fmla="*/ 225589 h 1093639"/>
                    <a:gd name="connsiteX264" fmla="*/ 933732 w 1610345"/>
                    <a:gd name="connsiteY264" fmla="*/ 231128 h 1093639"/>
                    <a:gd name="connsiteX265" fmla="*/ 1016373 w 1610345"/>
                    <a:gd name="connsiteY265" fmla="*/ 143639 h 1093639"/>
                    <a:gd name="connsiteX266" fmla="*/ 1009265 w 1610345"/>
                    <a:gd name="connsiteY266" fmla="*/ 196460 h 1093639"/>
                    <a:gd name="connsiteX267" fmla="*/ 1029594 w 1610345"/>
                    <a:gd name="connsiteY267" fmla="*/ 201962 h 1093639"/>
                    <a:gd name="connsiteX268" fmla="*/ 1103422 w 1610345"/>
                    <a:gd name="connsiteY268" fmla="*/ 139753 h 1093639"/>
                    <a:gd name="connsiteX269" fmla="*/ 1099916 w 1610345"/>
                    <a:gd name="connsiteY269" fmla="*/ 165740 h 1093639"/>
                    <a:gd name="connsiteX270" fmla="*/ 1117496 w 1610345"/>
                    <a:gd name="connsiteY270" fmla="*/ 175971 h 1093639"/>
                    <a:gd name="connsiteX271" fmla="*/ 1193078 w 1610345"/>
                    <a:gd name="connsiteY271" fmla="*/ 150685 h 1093639"/>
                    <a:gd name="connsiteX272" fmla="*/ 1074327 w 1610345"/>
                    <a:gd name="connsiteY272" fmla="*/ 282410 h 1093639"/>
                    <a:gd name="connsiteX273" fmla="*/ 1065987 w 1610345"/>
                    <a:gd name="connsiteY273" fmla="*/ 302265 h 1093639"/>
                    <a:gd name="connsiteX274" fmla="*/ 1114132 w 1610345"/>
                    <a:gd name="connsiteY274" fmla="*/ 324451 h 1093639"/>
                    <a:gd name="connsiteX275" fmla="*/ 1091244 w 1610345"/>
                    <a:gd name="connsiteY275" fmla="*/ 366720 h 1093639"/>
                    <a:gd name="connsiteX276" fmla="*/ 1000784 w 1610345"/>
                    <a:gd name="connsiteY276" fmla="*/ 350490 h 1093639"/>
                    <a:gd name="connsiteX277" fmla="*/ 989742 w 1610345"/>
                    <a:gd name="connsiteY277" fmla="*/ 369478 h 1093639"/>
                    <a:gd name="connsiteX278" fmla="*/ 1018885 w 1610345"/>
                    <a:gd name="connsiteY278" fmla="*/ 396090 h 1093639"/>
                    <a:gd name="connsiteX279" fmla="*/ 1032485 w 1610345"/>
                    <a:gd name="connsiteY279" fmla="*/ 408524 h 1093639"/>
                    <a:gd name="connsiteX280" fmla="*/ 1039119 w 1610345"/>
                    <a:gd name="connsiteY280" fmla="*/ 414798 h 1093639"/>
                    <a:gd name="connsiteX281" fmla="*/ 1039309 w 1610345"/>
                    <a:gd name="connsiteY281" fmla="*/ 414955 h 1093639"/>
                    <a:gd name="connsiteX282" fmla="*/ 1036276 w 1610345"/>
                    <a:gd name="connsiteY282" fmla="*/ 418025 h 1093639"/>
                    <a:gd name="connsiteX283" fmla="*/ 1028172 w 1610345"/>
                    <a:gd name="connsiteY283" fmla="*/ 424550 h 1093639"/>
                    <a:gd name="connsiteX284" fmla="*/ 1013957 w 1610345"/>
                    <a:gd name="connsiteY284" fmla="*/ 435970 h 1093639"/>
                    <a:gd name="connsiteX285" fmla="*/ 993628 w 1610345"/>
                    <a:gd name="connsiteY285" fmla="*/ 452342 h 1093639"/>
                    <a:gd name="connsiteX286" fmla="*/ 969982 w 1610345"/>
                    <a:gd name="connsiteY286" fmla="*/ 424399 h 1093639"/>
                    <a:gd name="connsiteX287" fmla="*/ 953018 w 1610345"/>
                    <a:gd name="connsiteY287" fmla="*/ 424399 h 1093639"/>
                    <a:gd name="connsiteX288" fmla="*/ 937428 w 1610345"/>
                    <a:gd name="connsiteY288" fmla="*/ 477007 h 1093639"/>
                    <a:gd name="connsiteX289" fmla="*/ 919184 w 1610345"/>
                    <a:gd name="connsiteY289" fmla="*/ 488086 h 1093639"/>
                    <a:gd name="connsiteX290" fmla="*/ 831993 w 1610345"/>
                    <a:gd name="connsiteY290" fmla="*/ 485598 h 1093639"/>
                    <a:gd name="connsiteX291" fmla="*/ 810574 w 1610345"/>
                    <a:gd name="connsiteY291" fmla="*/ 486115 h 1093639"/>
                    <a:gd name="connsiteX292" fmla="*/ 808821 w 1610345"/>
                    <a:gd name="connsiteY292" fmla="*/ 488309 h 1093639"/>
                    <a:gd name="connsiteX293" fmla="*/ 794321 w 1610345"/>
                    <a:gd name="connsiteY293" fmla="*/ 490721 h 1093639"/>
                    <a:gd name="connsiteX294" fmla="*/ 790435 w 1610345"/>
                    <a:gd name="connsiteY294" fmla="*/ 492460 h 1093639"/>
                    <a:gd name="connsiteX295" fmla="*/ 788350 w 1610345"/>
                    <a:gd name="connsiteY295" fmla="*/ 492886 h 1093639"/>
                    <a:gd name="connsiteX296" fmla="*/ 781621 w 1610345"/>
                    <a:gd name="connsiteY296" fmla="*/ 493858 h 1093639"/>
                    <a:gd name="connsiteX297" fmla="*/ 781479 w 1610345"/>
                    <a:gd name="connsiteY297" fmla="*/ 493872 h 1093639"/>
                    <a:gd name="connsiteX298" fmla="*/ 780578 w 1610345"/>
                    <a:gd name="connsiteY298" fmla="*/ 493986 h 1093639"/>
                    <a:gd name="connsiteX299" fmla="*/ 755795 w 1610345"/>
                    <a:gd name="connsiteY299" fmla="*/ 497085 h 1093639"/>
                    <a:gd name="connsiteX300" fmla="*/ 742717 w 1610345"/>
                    <a:gd name="connsiteY300" fmla="*/ 499847 h 1093639"/>
                    <a:gd name="connsiteX301" fmla="*/ 733714 w 1610345"/>
                    <a:gd name="connsiteY301" fmla="*/ 495810 h 1093639"/>
                    <a:gd name="connsiteX302" fmla="*/ 719308 w 1610345"/>
                    <a:gd name="connsiteY302" fmla="*/ 491469 h 1093639"/>
                    <a:gd name="connsiteX303" fmla="*/ 735325 w 1610345"/>
                    <a:gd name="connsiteY303" fmla="*/ 474211 h 1093639"/>
                    <a:gd name="connsiteX304" fmla="*/ 785981 w 1610345"/>
                    <a:gd name="connsiteY304" fmla="*/ 424787 h 1093639"/>
                    <a:gd name="connsiteX305" fmla="*/ 992538 w 1610345"/>
                    <a:gd name="connsiteY305" fmla="*/ 269616 h 1093639"/>
                    <a:gd name="connsiteX306" fmla="*/ 1104323 w 1610345"/>
                    <a:gd name="connsiteY306" fmla="*/ 207141 h 1093639"/>
                    <a:gd name="connsiteX307" fmla="*/ 1160381 w 1610345"/>
                    <a:gd name="connsiteY307" fmla="*/ 178667 h 1093639"/>
                    <a:gd name="connsiteX308" fmla="*/ 1214496 w 1610345"/>
                    <a:gd name="connsiteY308" fmla="*/ 154623 h 1093639"/>
                    <a:gd name="connsiteX309" fmla="*/ 1223500 w 1610345"/>
                    <a:gd name="connsiteY309" fmla="*/ 157651 h 1093639"/>
                    <a:gd name="connsiteX310" fmla="*/ 1195968 w 1610345"/>
                    <a:gd name="connsiteY310" fmla="*/ 214984 h 1093639"/>
                    <a:gd name="connsiteX311" fmla="*/ 1140810 w 1610345"/>
                    <a:gd name="connsiteY311" fmla="*/ 211686 h 1093639"/>
                    <a:gd name="connsiteX312" fmla="*/ 1131380 w 1610345"/>
                    <a:gd name="connsiteY312" fmla="*/ 228134 h 1093639"/>
                    <a:gd name="connsiteX313" fmla="*/ 1158485 w 1610345"/>
                    <a:gd name="connsiteY313" fmla="*/ 251813 h 1093639"/>
                    <a:gd name="connsiteX314" fmla="*/ 1139815 w 1610345"/>
                    <a:gd name="connsiteY314" fmla="*/ 275240 h 1093639"/>
                    <a:gd name="connsiteX315" fmla="*/ 1074327 w 1610345"/>
                    <a:gd name="connsiteY315" fmla="*/ 282410 h 1093639"/>
                    <a:gd name="connsiteX316" fmla="*/ 1553925 w 1610345"/>
                    <a:gd name="connsiteY316" fmla="*/ 393252 h 1093639"/>
                    <a:gd name="connsiteX317" fmla="*/ 1534591 w 1610345"/>
                    <a:gd name="connsiteY317" fmla="*/ 395408 h 1093639"/>
                    <a:gd name="connsiteX318" fmla="*/ 1497014 w 1610345"/>
                    <a:gd name="connsiteY318" fmla="*/ 398407 h 1093639"/>
                    <a:gd name="connsiteX319" fmla="*/ 1422807 w 1610345"/>
                    <a:gd name="connsiteY319" fmla="*/ 400781 h 1093639"/>
                    <a:gd name="connsiteX320" fmla="*/ 1175213 w 1610345"/>
                    <a:gd name="connsiteY320" fmla="*/ 417703 h 1093639"/>
                    <a:gd name="connsiteX321" fmla="*/ 992396 w 1610345"/>
                    <a:gd name="connsiteY321" fmla="*/ 505150 h 1093639"/>
                    <a:gd name="connsiteX322" fmla="*/ 964485 w 1610345"/>
                    <a:gd name="connsiteY322" fmla="*/ 510500 h 1093639"/>
                    <a:gd name="connsiteX323" fmla="*/ 964485 w 1610345"/>
                    <a:gd name="connsiteY323" fmla="*/ 510486 h 1093639"/>
                    <a:gd name="connsiteX324" fmla="*/ 943114 w 1610345"/>
                    <a:gd name="connsiteY324" fmla="*/ 501852 h 1093639"/>
                    <a:gd name="connsiteX325" fmla="*/ 956477 w 1610345"/>
                    <a:gd name="connsiteY325" fmla="*/ 493024 h 1093639"/>
                    <a:gd name="connsiteX326" fmla="*/ 961974 w 1610345"/>
                    <a:gd name="connsiteY326" fmla="*/ 479471 h 1093639"/>
                    <a:gd name="connsiteX327" fmla="*/ 963396 w 1610345"/>
                    <a:gd name="connsiteY327" fmla="*/ 453612 h 1093639"/>
                    <a:gd name="connsiteX328" fmla="*/ 983582 w 1610345"/>
                    <a:gd name="connsiteY328" fmla="*/ 477362 h 1093639"/>
                    <a:gd name="connsiteX329" fmla="*/ 1000499 w 1610345"/>
                    <a:gd name="connsiteY329" fmla="*/ 477362 h 1093639"/>
                    <a:gd name="connsiteX330" fmla="*/ 1036939 w 1610345"/>
                    <a:gd name="connsiteY330" fmla="*/ 447973 h 1093639"/>
                    <a:gd name="connsiteX331" fmla="*/ 1063760 w 1610345"/>
                    <a:gd name="connsiteY331" fmla="*/ 417968 h 1093639"/>
                    <a:gd name="connsiteX332" fmla="*/ 1050302 w 1610345"/>
                    <a:gd name="connsiteY332" fmla="*/ 392583 h 1093639"/>
                    <a:gd name="connsiteX333" fmla="*/ 1059779 w 1610345"/>
                    <a:gd name="connsiteY333" fmla="*/ 385769 h 1093639"/>
                    <a:gd name="connsiteX334" fmla="*/ 1097594 w 1610345"/>
                    <a:gd name="connsiteY334" fmla="*/ 389484 h 1093639"/>
                    <a:gd name="connsiteX335" fmla="*/ 1107261 w 1610345"/>
                    <a:gd name="connsiteY335" fmla="*/ 383959 h 1093639"/>
                    <a:gd name="connsiteX336" fmla="*/ 1135077 w 1610345"/>
                    <a:gd name="connsiteY336" fmla="*/ 332114 h 1093639"/>
                    <a:gd name="connsiteX337" fmla="*/ 1162229 w 1610345"/>
                    <a:gd name="connsiteY337" fmla="*/ 316083 h 1093639"/>
                    <a:gd name="connsiteX338" fmla="*/ 1271644 w 1610345"/>
                    <a:gd name="connsiteY338" fmla="*/ 294219 h 1093639"/>
                    <a:gd name="connsiteX339" fmla="*/ 1257381 w 1610345"/>
                    <a:gd name="connsiteY339" fmla="*/ 306383 h 1093639"/>
                    <a:gd name="connsiteX340" fmla="*/ 1266526 w 1610345"/>
                    <a:gd name="connsiteY340" fmla="*/ 322039 h 1093639"/>
                    <a:gd name="connsiteX341" fmla="*/ 1417879 w 1610345"/>
                    <a:gd name="connsiteY341" fmla="*/ 334308 h 1093639"/>
                    <a:gd name="connsiteX342" fmla="*/ 1401151 w 1610345"/>
                    <a:gd name="connsiteY342" fmla="*/ 348547 h 1093639"/>
                    <a:gd name="connsiteX343" fmla="*/ 1405463 w 1610345"/>
                    <a:gd name="connsiteY343" fmla="*/ 364976 h 1093639"/>
                    <a:gd name="connsiteX344" fmla="*/ 1558995 w 1610345"/>
                    <a:gd name="connsiteY344" fmla="*/ 392057 h 1093639"/>
                    <a:gd name="connsiteX345" fmla="*/ 1553925 w 1610345"/>
                    <a:gd name="connsiteY345" fmla="*/ 393252 h 1093639"/>
                    <a:gd name="connsiteX346" fmla="*/ 1254822 w 1610345"/>
                    <a:gd name="connsiteY346" fmla="*/ 553797 h 1093639"/>
                    <a:gd name="connsiteX347" fmla="*/ 1229518 w 1610345"/>
                    <a:gd name="connsiteY347" fmla="*/ 563829 h 1093639"/>
                    <a:gd name="connsiteX348" fmla="*/ 1209236 w 1610345"/>
                    <a:gd name="connsiteY348" fmla="*/ 556958 h 1093639"/>
                    <a:gd name="connsiteX349" fmla="*/ 1147776 w 1610345"/>
                    <a:gd name="connsiteY349" fmla="*/ 548006 h 1093639"/>
                    <a:gd name="connsiteX350" fmla="*/ 1152230 w 1610345"/>
                    <a:gd name="connsiteY350" fmla="*/ 529398 h 1093639"/>
                    <a:gd name="connsiteX351" fmla="*/ 1018695 w 1610345"/>
                    <a:gd name="connsiteY351" fmla="*/ 502814 h 1093639"/>
                    <a:gd name="connsiteX352" fmla="*/ 1094467 w 1610345"/>
                    <a:gd name="connsiteY352" fmla="*/ 460649 h 1093639"/>
                    <a:gd name="connsiteX353" fmla="*/ 1313060 w 1610345"/>
                    <a:gd name="connsiteY353" fmla="*/ 420916 h 1093639"/>
                    <a:gd name="connsiteX354" fmla="*/ 1444984 w 1610345"/>
                    <a:gd name="connsiteY354" fmla="*/ 417390 h 1093639"/>
                    <a:gd name="connsiteX355" fmla="*/ 1511278 w 1610345"/>
                    <a:gd name="connsiteY355" fmla="*/ 412770 h 1093639"/>
                    <a:gd name="connsiteX356" fmla="*/ 1542931 w 1610345"/>
                    <a:gd name="connsiteY356" fmla="*/ 408671 h 1093639"/>
                    <a:gd name="connsiteX357" fmla="*/ 1559611 w 1610345"/>
                    <a:gd name="connsiteY357" fmla="*/ 405961 h 1093639"/>
                    <a:gd name="connsiteX358" fmla="*/ 1564966 w 1610345"/>
                    <a:gd name="connsiteY358" fmla="*/ 404909 h 1093639"/>
                    <a:gd name="connsiteX359" fmla="*/ 1381391 w 1610345"/>
                    <a:gd name="connsiteY359" fmla="*/ 485930 h 1093639"/>
                    <a:gd name="connsiteX360" fmla="*/ 1355376 w 1610345"/>
                    <a:gd name="connsiteY360" fmla="*/ 461493 h 1093639"/>
                    <a:gd name="connsiteX361" fmla="*/ 1328982 w 1610345"/>
                    <a:gd name="connsiteY361" fmla="*/ 483850 h 1093639"/>
                    <a:gd name="connsiteX362" fmla="*/ 1321542 w 1610345"/>
                    <a:gd name="connsiteY362" fmla="*/ 515788 h 1093639"/>
                    <a:gd name="connsiteX363" fmla="*/ 1295337 w 1610345"/>
                    <a:gd name="connsiteY363" fmla="*/ 537017 h 1093639"/>
                    <a:gd name="connsiteX364" fmla="*/ 1254822 w 1610345"/>
                    <a:gd name="connsiteY364" fmla="*/ 553797 h 1093639"/>
                    <a:gd name="connsiteX365" fmla="*/ 1392906 w 1610345"/>
                    <a:gd name="connsiteY365" fmla="*/ 806277 h 1093639"/>
                    <a:gd name="connsiteX366" fmla="*/ 1391153 w 1610345"/>
                    <a:gd name="connsiteY366" fmla="*/ 805163 h 1093639"/>
                    <a:gd name="connsiteX367" fmla="*/ 1369402 w 1610345"/>
                    <a:gd name="connsiteY367" fmla="*/ 790378 h 1093639"/>
                    <a:gd name="connsiteX368" fmla="*/ 1325001 w 1610345"/>
                    <a:gd name="connsiteY368" fmla="*/ 757393 h 1093639"/>
                    <a:gd name="connsiteX369" fmla="*/ 1170427 w 1610345"/>
                    <a:gd name="connsiteY369" fmla="*/ 646655 h 1093639"/>
                    <a:gd name="connsiteX370" fmla="*/ 1017700 w 1610345"/>
                    <a:gd name="connsiteY370" fmla="*/ 602704 h 1093639"/>
                    <a:gd name="connsiteX371" fmla="*/ 1015141 w 1610345"/>
                    <a:gd name="connsiteY371" fmla="*/ 591275 h 1093639"/>
                    <a:gd name="connsiteX372" fmla="*/ 1000215 w 1610345"/>
                    <a:gd name="connsiteY372" fmla="*/ 565373 h 1093639"/>
                    <a:gd name="connsiteX373" fmla="*/ 1003627 w 1610345"/>
                    <a:gd name="connsiteY373" fmla="*/ 553209 h 1093639"/>
                    <a:gd name="connsiteX374" fmla="*/ 981876 w 1610345"/>
                    <a:gd name="connsiteY374" fmla="*/ 524555 h 1093639"/>
                    <a:gd name="connsiteX375" fmla="*/ 1110294 w 1610345"/>
                    <a:gd name="connsiteY375" fmla="*/ 534378 h 1093639"/>
                    <a:gd name="connsiteX376" fmla="*/ 1085558 w 1610345"/>
                    <a:gd name="connsiteY376" fmla="*/ 546893 h 1093639"/>
                    <a:gd name="connsiteX377" fmla="*/ 1091007 w 1610345"/>
                    <a:gd name="connsiteY377" fmla="*/ 567089 h 1093639"/>
                    <a:gd name="connsiteX378" fmla="*/ 1148203 w 1610345"/>
                    <a:gd name="connsiteY378" fmla="*/ 570145 h 1093639"/>
                    <a:gd name="connsiteX379" fmla="*/ 1201465 w 1610345"/>
                    <a:gd name="connsiteY379" fmla="*/ 575922 h 1093639"/>
                    <a:gd name="connsiteX380" fmla="*/ 1270649 w 1610345"/>
                    <a:gd name="connsiteY380" fmla="*/ 611618 h 1093639"/>
                    <a:gd name="connsiteX381" fmla="*/ 1262499 w 1610345"/>
                    <a:gd name="connsiteY381" fmla="*/ 611860 h 1093639"/>
                    <a:gd name="connsiteX382" fmla="*/ 1257760 w 1610345"/>
                    <a:gd name="connsiteY382" fmla="*/ 629316 h 1093639"/>
                    <a:gd name="connsiteX383" fmla="*/ 1342013 w 1610345"/>
                    <a:gd name="connsiteY383" fmla="*/ 707675 h 1093639"/>
                    <a:gd name="connsiteX384" fmla="*/ 1329692 w 1610345"/>
                    <a:gd name="connsiteY384" fmla="*/ 708182 h 1093639"/>
                    <a:gd name="connsiteX385" fmla="*/ 1321211 w 1610345"/>
                    <a:gd name="connsiteY385" fmla="*/ 722976 h 1093639"/>
                    <a:gd name="connsiteX386" fmla="*/ 1392906 w 1610345"/>
                    <a:gd name="connsiteY386" fmla="*/ 806277 h 1093639"/>
                    <a:gd name="connsiteX387" fmla="*/ 988273 w 1610345"/>
                    <a:gd name="connsiteY387" fmla="*/ 730591 h 1093639"/>
                    <a:gd name="connsiteX388" fmla="*/ 992491 w 1610345"/>
                    <a:gd name="connsiteY388" fmla="*/ 688526 h 1093639"/>
                    <a:gd name="connsiteX389" fmla="*/ 992064 w 1610345"/>
                    <a:gd name="connsiteY389" fmla="*/ 665941 h 1093639"/>
                    <a:gd name="connsiteX390" fmla="*/ 999457 w 1610345"/>
                    <a:gd name="connsiteY390" fmla="*/ 669064 h 1093639"/>
                    <a:gd name="connsiteX391" fmla="*/ 1010497 w 1610345"/>
                    <a:gd name="connsiteY391" fmla="*/ 662795 h 1093639"/>
                    <a:gd name="connsiteX392" fmla="*/ 1018459 w 1610345"/>
                    <a:gd name="connsiteY392" fmla="*/ 618441 h 1093639"/>
                    <a:gd name="connsiteX393" fmla="*/ 1093945 w 1610345"/>
                    <a:gd name="connsiteY393" fmla="*/ 632624 h 1093639"/>
                    <a:gd name="connsiteX394" fmla="*/ 1253638 w 1610345"/>
                    <a:gd name="connsiteY394" fmla="*/ 724336 h 1093639"/>
                    <a:gd name="connsiteX395" fmla="*/ 1329124 w 1610345"/>
                    <a:gd name="connsiteY395" fmla="*/ 781408 h 1093639"/>
                    <a:gd name="connsiteX396" fmla="*/ 1367602 w 1610345"/>
                    <a:gd name="connsiteY396" fmla="*/ 807627 h 1093639"/>
                    <a:gd name="connsiteX397" fmla="*/ 1388120 w 1610345"/>
                    <a:gd name="connsiteY397" fmla="*/ 819810 h 1093639"/>
                    <a:gd name="connsiteX398" fmla="*/ 1393759 w 1610345"/>
                    <a:gd name="connsiteY398" fmla="*/ 823132 h 1093639"/>
                    <a:gd name="connsiteX399" fmla="*/ 1251600 w 1610345"/>
                    <a:gd name="connsiteY399" fmla="*/ 783365 h 1093639"/>
                    <a:gd name="connsiteX400" fmla="*/ 1247335 w 1610345"/>
                    <a:gd name="connsiteY400" fmla="*/ 755796 h 1093639"/>
                    <a:gd name="connsiteX401" fmla="*/ 1217766 w 1610345"/>
                    <a:gd name="connsiteY401" fmla="*/ 755260 h 1093639"/>
                    <a:gd name="connsiteX402" fmla="*/ 1195826 w 1610345"/>
                    <a:gd name="connsiteY402" fmla="*/ 771760 h 1093639"/>
                    <a:gd name="connsiteX403" fmla="*/ 1168057 w 1610345"/>
                    <a:gd name="connsiteY403" fmla="*/ 770310 h 1093639"/>
                    <a:gd name="connsiteX404" fmla="*/ 1094751 w 1610345"/>
                    <a:gd name="connsiteY404" fmla="*/ 747877 h 1093639"/>
                    <a:gd name="connsiteX405" fmla="*/ 1087974 w 1610345"/>
                    <a:gd name="connsiteY405" fmla="*/ 744996 h 1093639"/>
                    <a:gd name="connsiteX406" fmla="*/ 1089538 w 1610345"/>
                    <a:gd name="connsiteY406" fmla="*/ 733226 h 1093639"/>
                    <a:gd name="connsiteX407" fmla="*/ 1067835 w 1610345"/>
                    <a:gd name="connsiteY407" fmla="*/ 716185 h 1093639"/>
                    <a:gd name="connsiteX408" fmla="*/ 1044616 w 1610345"/>
                    <a:gd name="connsiteY408" fmla="*/ 738154 h 1093639"/>
                    <a:gd name="connsiteX409" fmla="*/ 1031869 w 1610345"/>
                    <a:gd name="connsiteY409" fmla="*/ 759321 h 1093639"/>
                    <a:gd name="connsiteX410" fmla="*/ 996234 w 1610345"/>
                    <a:gd name="connsiteY410" fmla="*/ 733192 h 1093639"/>
                    <a:gd name="connsiteX411" fmla="*/ 988273 w 1610345"/>
                    <a:gd name="connsiteY411" fmla="*/ 730591 h 1093639"/>
                    <a:gd name="connsiteX412" fmla="*/ 967945 w 1610345"/>
                    <a:gd name="connsiteY412" fmla="*/ 736211 h 1093639"/>
                    <a:gd name="connsiteX413" fmla="*/ 957235 w 1610345"/>
                    <a:gd name="connsiteY413" fmla="*/ 696766 h 1093639"/>
                    <a:gd name="connsiteX414" fmla="*/ 903689 w 1610345"/>
                    <a:gd name="connsiteY414" fmla="*/ 566392 h 1093639"/>
                    <a:gd name="connsiteX415" fmla="*/ 851421 w 1610345"/>
                    <a:gd name="connsiteY415" fmla="*/ 521138 h 1093639"/>
                    <a:gd name="connsiteX416" fmla="*/ 815929 w 1610345"/>
                    <a:gd name="connsiteY416" fmla="*/ 505306 h 1093639"/>
                    <a:gd name="connsiteX417" fmla="*/ 906579 w 1610345"/>
                    <a:gd name="connsiteY417" fmla="*/ 504401 h 1093639"/>
                    <a:gd name="connsiteX418" fmla="*/ 915346 w 1610345"/>
                    <a:gd name="connsiteY418" fmla="*/ 519328 h 1093639"/>
                    <a:gd name="connsiteX419" fmla="*/ 979080 w 1610345"/>
                    <a:gd name="connsiteY419" fmla="*/ 548897 h 1093639"/>
                    <a:gd name="connsiteX420" fmla="*/ 969982 w 1610345"/>
                    <a:gd name="connsiteY420" fmla="*/ 551911 h 1093639"/>
                    <a:gd name="connsiteX421" fmla="*/ 972162 w 1610345"/>
                    <a:gd name="connsiteY421" fmla="*/ 568311 h 1093639"/>
                    <a:gd name="connsiteX422" fmla="*/ 998888 w 1610345"/>
                    <a:gd name="connsiteY422" fmla="*/ 599719 h 1093639"/>
                    <a:gd name="connsiteX423" fmla="*/ 995760 w 1610345"/>
                    <a:gd name="connsiteY423" fmla="*/ 648186 h 1093639"/>
                    <a:gd name="connsiteX424" fmla="*/ 978844 w 1610345"/>
                    <a:gd name="connsiteY424" fmla="*/ 641069 h 1093639"/>
                    <a:gd name="connsiteX425" fmla="*/ 968703 w 1610345"/>
                    <a:gd name="connsiteY425" fmla="*/ 654251 h 1093639"/>
                    <a:gd name="connsiteX426" fmla="*/ 974152 w 1610345"/>
                    <a:gd name="connsiteY426" fmla="*/ 692829 h 1093639"/>
                    <a:gd name="connsiteX427" fmla="*/ 970693 w 1610345"/>
                    <a:gd name="connsiteY427" fmla="*/ 727179 h 1093639"/>
                    <a:gd name="connsiteX428" fmla="*/ 967945 w 1610345"/>
                    <a:gd name="connsiteY428" fmla="*/ 736211 h 1093639"/>
                    <a:gd name="connsiteX429" fmla="*/ 947900 w 1610345"/>
                    <a:gd name="connsiteY429" fmla="*/ 728615 h 1093639"/>
                    <a:gd name="connsiteX430" fmla="*/ 919468 w 1610345"/>
                    <a:gd name="connsiteY430" fmla="*/ 678072 h 1093639"/>
                    <a:gd name="connsiteX431" fmla="*/ 930273 w 1610345"/>
                    <a:gd name="connsiteY431" fmla="*/ 667970 h 1093639"/>
                    <a:gd name="connsiteX432" fmla="*/ 932073 w 1610345"/>
                    <a:gd name="connsiteY432" fmla="*/ 653877 h 1093639"/>
                    <a:gd name="connsiteX433" fmla="*/ 906011 w 1610345"/>
                    <a:gd name="connsiteY433" fmla="*/ 651531 h 1093639"/>
                    <a:gd name="connsiteX434" fmla="*/ 900324 w 1610345"/>
                    <a:gd name="connsiteY434" fmla="*/ 655152 h 1093639"/>
                    <a:gd name="connsiteX435" fmla="*/ 897102 w 1610345"/>
                    <a:gd name="connsiteY435" fmla="*/ 649375 h 1093639"/>
                    <a:gd name="connsiteX436" fmla="*/ 873788 w 1610345"/>
                    <a:gd name="connsiteY436" fmla="*/ 617153 h 1093639"/>
                    <a:gd name="connsiteX437" fmla="*/ 866585 w 1610345"/>
                    <a:gd name="connsiteY437" fmla="*/ 610059 h 1093639"/>
                    <a:gd name="connsiteX438" fmla="*/ 865590 w 1610345"/>
                    <a:gd name="connsiteY438" fmla="*/ 606429 h 1093639"/>
                    <a:gd name="connsiteX439" fmla="*/ 875541 w 1610345"/>
                    <a:gd name="connsiteY439" fmla="*/ 594137 h 1093639"/>
                    <a:gd name="connsiteX440" fmla="*/ 872366 w 1610345"/>
                    <a:gd name="connsiteY440" fmla="*/ 581859 h 1093639"/>
                    <a:gd name="connsiteX441" fmla="*/ 846162 w 1610345"/>
                    <a:gd name="connsiteY441" fmla="*/ 585551 h 1093639"/>
                    <a:gd name="connsiteX442" fmla="*/ 822705 w 1610345"/>
                    <a:gd name="connsiteY442" fmla="*/ 580395 h 1093639"/>
                    <a:gd name="connsiteX443" fmla="*/ 793373 w 1610345"/>
                    <a:gd name="connsiteY443" fmla="*/ 564829 h 1093639"/>
                    <a:gd name="connsiteX444" fmla="*/ 773708 w 1610345"/>
                    <a:gd name="connsiteY444" fmla="*/ 549921 h 1093639"/>
                    <a:gd name="connsiteX445" fmla="*/ 761435 w 1610345"/>
                    <a:gd name="connsiteY445" fmla="*/ 537643 h 1093639"/>
                    <a:gd name="connsiteX446" fmla="*/ 749967 w 1610345"/>
                    <a:gd name="connsiteY446" fmla="*/ 534487 h 1093639"/>
                    <a:gd name="connsiteX447" fmla="*/ 748071 w 1610345"/>
                    <a:gd name="connsiteY447" fmla="*/ 533331 h 1093639"/>
                    <a:gd name="connsiteX448" fmla="*/ 756743 w 1610345"/>
                    <a:gd name="connsiteY448" fmla="*/ 515101 h 1093639"/>
                    <a:gd name="connsiteX449" fmla="*/ 756838 w 1610345"/>
                    <a:gd name="connsiteY449" fmla="*/ 514784 h 1093639"/>
                    <a:gd name="connsiteX450" fmla="*/ 769727 w 1610345"/>
                    <a:gd name="connsiteY450" fmla="*/ 513234 h 1093639"/>
                    <a:gd name="connsiteX451" fmla="*/ 792094 w 1610345"/>
                    <a:gd name="connsiteY451" fmla="*/ 510358 h 1093639"/>
                    <a:gd name="connsiteX452" fmla="*/ 853648 w 1610345"/>
                    <a:gd name="connsiteY452" fmla="*/ 537823 h 1093639"/>
                    <a:gd name="connsiteX453" fmla="*/ 902836 w 1610345"/>
                    <a:gd name="connsiteY453" fmla="*/ 583575 h 1093639"/>
                    <a:gd name="connsiteX454" fmla="*/ 933021 w 1610345"/>
                    <a:gd name="connsiteY454" fmla="*/ 645660 h 1093639"/>
                    <a:gd name="connsiteX455" fmla="*/ 953586 w 1610345"/>
                    <a:gd name="connsiteY455" fmla="*/ 713792 h 1093639"/>
                    <a:gd name="connsiteX456" fmla="*/ 963348 w 1610345"/>
                    <a:gd name="connsiteY456" fmla="*/ 747982 h 1093639"/>
                    <a:gd name="connsiteX457" fmla="*/ 965244 w 1610345"/>
                    <a:gd name="connsiteY457" fmla="*/ 754256 h 1093639"/>
                    <a:gd name="connsiteX458" fmla="*/ 947900 w 1610345"/>
                    <a:gd name="connsiteY458" fmla="*/ 728615 h 1093639"/>
                    <a:gd name="connsiteX459" fmla="*/ 928187 w 1610345"/>
                    <a:gd name="connsiteY459" fmla="*/ 859624 h 1093639"/>
                    <a:gd name="connsiteX460" fmla="*/ 868859 w 1610345"/>
                    <a:gd name="connsiteY460" fmla="*/ 705083 h 1093639"/>
                    <a:gd name="connsiteX461" fmla="*/ 829671 w 1610345"/>
                    <a:gd name="connsiteY461" fmla="*/ 631823 h 1093639"/>
                    <a:gd name="connsiteX462" fmla="*/ 802471 w 1610345"/>
                    <a:gd name="connsiteY462" fmla="*/ 588678 h 1093639"/>
                    <a:gd name="connsiteX463" fmla="*/ 802613 w 1610345"/>
                    <a:gd name="connsiteY463" fmla="*/ 588759 h 1093639"/>
                    <a:gd name="connsiteX464" fmla="*/ 834789 w 1610345"/>
                    <a:gd name="connsiteY464" fmla="*/ 605680 h 1093639"/>
                    <a:gd name="connsiteX465" fmla="*/ 847251 w 1610345"/>
                    <a:gd name="connsiteY465" fmla="*/ 604533 h 1093639"/>
                    <a:gd name="connsiteX466" fmla="*/ 850379 w 1610345"/>
                    <a:gd name="connsiteY466" fmla="*/ 618740 h 1093639"/>
                    <a:gd name="connsiteX467" fmla="*/ 864926 w 1610345"/>
                    <a:gd name="connsiteY467" fmla="*/ 634060 h 1093639"/>
                    <a:gd name="connsiteX468" fmla="*/ 878242 w 1610345"/>
                    <a:gd name="connsiteY468" fmla="*/ 652493 h 1093639"/>
                    <a:gd name="connsiteX469" fmla="*/ 899329 w 1610345"/>
                    <a:gd name="connsiteY469" fmla="*/ 675817 h 1093639"/>
                    <a:gd name="connsiteX470" fmla="*/ 900514 w 1610345"/>
                    <a:gd name="connsiteY470" fmla="*/ 680864 h 1093639"/>
                    <a:gd name="connsiteX471" fmla="*/ 948564 w 1610345"/>
                    <a:gd name="connsiteY471" fmla="*/ 761956 h 1093639"/>
                    <a:gd name="connsiteX472" fmla="*/ 950364 w 1610345"/>
                    <a:gd name="connsiteY472" fmla="*/ 789251 h 1093639"/>
                    <a:gd name="connsiteX473" fmla="*/ 948611 w 1610345"/>
                    <a:gd name="connsiteY473" fmla="*/ 817389 h 1093639"/>
                    <a:gd name="connsiteX474" fmla="*/ 946621 w 1610345"/>
                    <a:gd name="connsiteY474" fmla="*/ 828520 h 1093639"/>
                    <a:gd name="connsiteX475" fmla="*/ 945199 w 1610345"/>
                    <a:gd name="connsiteY475" fmla="*/ 831818 h 1093639"/>
                    <a:gd name="connsiteX476" fmla="*/ 943304 w 1610345"/>
                    <a:gd name="connsiteY476" fmla="*/ 832415 h 1093639"/>
                    <a:gd name="connsiteX477" fmla="*/ 930651 w 1610345"/>
                    <a:gd name="connsiteY477" fmla="*/ 838139 h 1093639"/>
                    <a:gd name="connsiteX478" fmla="*/ 926624 w 1610345"/>
                    <a:gd name="connsiteY478" fmla="*/ 848346 h 1093639"/>
                    <a:gd name="connsiteX479" fmla="*/ 935343 w 1610345"/>
                    <a:gd name="connsiteY479" fmla="*/ 859795 h 1093639"/>
                    <a:gd name="connsiteX480" fmla="*/ 943825 w 1610345"/>
                    <a:gd name="connsiteY480" fmla="*/ 900282 h 1093639"/>
                    <a:gd name="connsiteX481" fmla="*/ 941977 w 1610345"/>
                    <a:gd name="connsiteY481" fmla="*/ 911223 h 1093639"/>
                    <a:gd name="connsiteX482" fmla="*/ 940508 w 1610345"/>
                    <a:gd name="connsiteY482" fmla="*/ 904788 h 1093639"/>
                    <a:gd name="connsiteX483" fmla="*/ 928187 w 1610345"/>
                    <a:gd name="connsiteY483" fmla="*/ 859624 h 1093639"/>
                    <a:gd name="connsiteX484" fmla="*/ 750820 w 1610345"/>
                    <a:gd name="connsiteY484" fmla="*/ 731439 h 1093639"/>
                    <a:gd name="connsiteX485" fmla="*/ 750583 w 1610345"/>
                    <a:gd name="connsiteY485" fmla="*/ 731060 h 1093639"/>
                    <a:gd name="connsiteX486" fmla="*/ 747314 w 1610345"/>
                    <a:gd name="connsiteY486" fmla="*/ 703827 h 1093639"/>
                    <a:gd name="connsiteX487" fmla="*/ 743096 w 1610345"/>
                    <a:gd name="connsiteY487" fmla="*/ 676196 h 1093639"/>
                    <a:gd name="connsiteX488" fmla="*/ 745039 w 1610345"/>
                    <a:gd name="connsiteY488" fmla="*/ 678489 h 1093639"/>
                    <a:gd name="connsiteX489" fmla="*/ 760013 w 1610345"/>
                    <a:gd name="connsiteY489" fmla="*/ 676561 h 1093639"/>
                    <a:gd name="connsiteX490" fmla="*/ 782853 w 1610345"/>
                    <a:gd name="connsiteY490" fmla="*/ 626535 h 1093639"/>
                    <a:gd name="connsiteX491" fmla="*/ 779583 w 1610345"/>
                    <a:gd name="connsiteY491" fmla="*/ 585536 h 1093639"/>
                    <a:gd name="connsiteX492" fmla="*/ 774513 w 1610345"/>
                    <a:gd name="connsiteY492" fmla="*/ 576429 h 1093639"/>
                    <a:gd name="connsiteX493" fmla="*/ 779962 w 1610345"/>
                    <a:gd name="connsiteY493" fmla="*/ 578973 h 1093639"/>
                    <a:gd name="connsiteX494" fmla="*/ 823037 w 1610345"/>
                    <a:gd name="connsiteY494" fmla="*/ 647906 h 1093639"/>
                    <a:gd name="connsiteX495" fmla="*/ 891795 w 1610345"/>
                    <a:gd name="connsiteY495" fmla="*/ 795671 h 1093639"/>
                    <a:gd name="connsiteX496" fmla="*/ 916341 w 1610345"/>
                    <a:gd name="connsiteY496" fmla="*/ 873812 h 1093639"/>
                    <a:gd name="connsiteX497" fmla="*/ 925676 w 1610345"/>
                    <a:gd name="connsiteY497" fmla="*/ 913716 h 1093639"/>
                    <a:gd name="connsiteX498" fmla="*/ 928472 w 1610345"/>
                    <a:gd name="connsiteY498" fmla="*/ 926690 h 1093639"/>
                    <a:gd name="connsiteX499" fmla="*/ 857013 w 1610345"/>
                    <a:gd name="connsiteY499" fmla="*/ 838741 h 1093639"/>
                    <a:gd name="connsiteX500" fmla="*/ 843319 w 1610345"/>
                    <a:gd name="connsiteY500" fmla="*/ 839646 h 1093639"/>
                    <a:gd name="connsiteX501" fmla="*/ 805788 w 1610345"/>
                    <a:gd name="connsiteY501" fmla="*/ 806817 h 1093639"/>
                    <a:gd name="connsiteX502" fmla="*/ 788255 w 1610345"/>
                    <a:gd name="connsiteY502" fmla="*/ 744357 h 1093639"/>
                    <a:gd name="connsiteX503" fmla="*/ 770959 w 1610345"/>
                    <a:gd name="connsiteY503" fmla="*/ 739665 h 1093639"/>
                    <a:gd name="connsiteX504" fmla="*/ 762572 w 1610345"/>
                    <a:gd name="connsiteY504" fmla="*/ 751308 h 1093639"/>
                    <a:gd name="connsiteX505" fmla="*/ 750820 w 1610345"/>
                    <a:gd name="connsiteY505" fmla="*/ 731439 h 1093639"/>
                    <a:gd name="connsiteX506" fmla="*/ 480243 w 1610345"/>
                    <a:gd name="connsiteY506" fmla="*/ 1052297 h 1093639"/>
                    <a:gd name="connsiteX507" fmla="*/ 481286 w 1610345"/>
                    <a:gd name="connsiteY507" fmla="*/ 1046758 h 1093639"/>
                    <a:gd name="connsiteX508" fmla="*/ 487731 w 1610345"/>
                    <a:gd name="connsiteY508" fmla="*/ 1017056 h 1093639"/>
                    <a:gd name="connsiteX509" fmla="*/ 501709 w 1610345"/>
                    <a:gd name="connsiteY509" fmla="*/ 960325 h 1093639"/>
                    <a:gd name="connsiteX510" fmla="*/ 575822 w 1610345"/>
                    <a:gd name="connsiteY510" fmla="*/ 763235 h 1093639"/>
                    <a:gd name="connsiteX511" fmla="*/ 625956 w 1610345"/>
                    <a:gd name="connsiteY511" fmla="*/ 669515 h 1093639"/>
                    <a:gd name="connsiteX512" fmla="*/ 676187 w 1610345"/>
                    <a:gd name="connsiteY512" fmla="*/ 590223 h 1093639"/>
                    <a:gd name="connsiteX513" fmla="*/ 690118 w 1610345"/>
                    <a:gd name="connsiteY513" fmla="*/ 582916 h 1093639"/>
                    <a:gd name="connsiteX514" fmla="*/ 705518 w 1610345"/>
                    <a:gd name="connsiteY514" fmla="*/ 560748 h 1093639"/>
                    <a:gd name="connsiteX515" fmla="*/ 717650 w 1610345"/>
                    <a:gd name="connsiteY515" fmla="*/ 557787 h 1093639"/>
                    <a:gd name="connsiteX516" fmla="*/ 736604 w 1610345"/>
                    <a:gd name="connsiteY516" fmla="*/ 546272 h 1093639"/>
                    <a:gd name="connsiteX517" fmla="*/ 763330 w 1610345"/>
                    <a:gd name="connsiteY517" fmla="*/ 590393 h 1093639"/>
                    <a:gd name="connsiteX518" fmla="*/ 768543 w 1610345"/>
                    <a:gd name="connsiteY518" fmla="*/ 604126 h 1093639"/>
                    <a:gd name="connsiteX519" fmla="*/ 764088 w 1610345"/>
                    <a:gd name="connsiteY519" fmla="*/ 623455 h 1093639"/>
                    <a:gd name="connsiteX520" fmla="*/ 748925 w 1610345"/>
                    <a:gd name="connsiteY520" fmla="*/ 655441 h 1093639"/>
                    <a:gd name="connsiteX521" fmla="*/ 734282 w 1610345"/>
                    <a:gd name="connsiteY521" fmla="*/ 646617 h 1093639"/>
                    <a:gd name="connsiteX522" fmla="*/ 720303 w 1610345"/>
                    <a:gd name="connsiteY522" fmla="*/ 657346 h 1093639"/>
                    <a:gd name="connsiteX523" fmla="*/ 728690 w 1610345"/>
                    <a:gd name="connsiteY523" fmla="*/ 706339 h 1093639"/>
                    <a:gd name="connsiteX524" fmla="*/ 733239 w 1610345"/>
                    <a:gd name="connsiteY524" fmla="*/ 752024 h 1093639"/>
                    <a:gd name="connsiteX525" fmla="*/ 716512 w 1610345"/>
                    <a:gd name="connsiteY525" fmla="*/ 791824 h 1093639"/>
                    <a:gd name="connsiteX526" fmla="*/ 699453 w 1610345"/>
                    <a:gd name="connsiteY526" fmla="*/ 820753 h 1093639"/>
                    <a:gd name="connsiteX527" fmla="*/ 685995 w 1610345"/>
                    <a:gd name="connsiteY527" fmla="*/ 802125 h 1093639"/>
                    <a:gd name="connsiteX528" fmla="*/ 668699 w 1610345"/>
                    <a:gd name="connsiteY528" fmla="*/ 806817 h 1093639"/>
                    <a:gd name="connsiteX529" fmla="*/ 645338 w 1610345"/>
                    <a:gd name="connsiteY529" fmla="*/ 889516 h 1093639"/>
                    <a:gd name="connsiteX530" fmla="*/ 593971 w 1610345"/>
                    <a:gd name="connsiteY530" fmla="*/ 933926 h 1093639"/>
                    <a:gd name="connsiteX531" fmla="*/ 578949 w 1610345"/>
                    <a:gd name="connsiteY531" fmla="*/ 930841 h 1093639"/>
                    <a:gd name="connsiteX532" fmla="*/ 480243 w 1610345"/>
                    <a:gd name="connsiteY532" fmla="*/ 1052297 h 1093639"/>
                    <a:gd name="connsiteX533" fmla="*/ 455129 w 1610345"/>
                    <a:gd name="connsiteY533" fmla="*/ 836234 h 1093639"/>
                    <a:gd name="connsiteX534" fmla="*/ 455839 w 1610345"/>
                    <a:gd name="connsiteY534" fmla="*/ 828652 h 1093639"/>
                    <a:gd name="connsiteX535" fmla="*/ 474557 w 1610345"/>
                    <a:gd name="connsiteY535" fmla="*/ 801287 h 1093639"/>
                    <a:gd name="connsiteX536" fmla="*/ 518532 w 1610345"/>
                    <a:gd name="connsiteY536" fmla="*/ 723341 h 1093639"/>
                    <a:gd name="connsiteX537" fmla="*/ 518342 w 1610345"/>
                    <a:gd name="connsiteY537" fmla="*/ 714366 h 1093639"/>
                    <a:gd name="connsiteX538" fmla="*/ 547295 w 1610345"/>
                    <a:gd name="connsiteY538" fmla="*/ 686711 h 1093639"/>
                    <a:gd name="connsiteX539" fmla="*/ 564591 w 1610345"/>
                    <a:gd name="connsiteY539" fmla="*/ 662681 h 1093639"/>
                    <a:gd name="connsiteX540" fmla="*/ 583830 w 1610345"/>
                    <a:gd name="connsiteY540" fmla="*/ 642258 h 1093639"/>
                    <a:gd name="connsiteX541" fmla="*/ 585204 w 1610345"/>
                    <a:gd name="connsiteY541" fmla="*/ 621356 h 1093639"/>
                    <a:gd name="connsiteX542" fmla="*/ 604491 w 1610345"/>
                    <a:gd name="connsiteY542" fmla="*/ 624957 h 1093639"/>
                    <a:gd name="connsiteX543" fmla="*/ 644627 w 1610345"/>
                    <a:gd name="connsiteY543" fmla="*/ 604064 h 1093639"/>
                    <a:gd name="connsiteX544" fmla="*/ 654388 w 1610345"/>
                    <a:gd name="connsiteY544" fmla="*/ 599179 h 1093639"/>
                    <a:gd name="connsiteX545" fmla="*/ 607524 w 1610345"/>
                    <a:gd name="connsiteY545" fmla="*/ 673618 h 1093639"/>
                    <a:gd name="connsiteX546" fmla="*/ 517157 w 1610345"/>
                    <a:gd name="connsiteY546" fmla="*/ 865325 h 1093639"/>
                    <a:gd name="connsiteX547" fmla="*/ 483939 w 1610345"/>
                    <a:gd name="connsiteY547" fmla="*/ 967552 h 1093639"/>
                    <a:gd name="connsiteX548" fmla="*/ 470292 w 1610345"/>
                    <a:gd name="connsiteY548" fmla="*/ 1019525 h 1093639"/>
                    <a:gd name="connsiteX549" fmla="*/ 466644 w 1610345"/>
                    <a:gd name="connsiteY549" fmla="*/ 1035921 h 1093639"/>
                    <a:gd name="connsiteX550" fmla="*/ 461715 w 1610345"/>
                    <a:gd name="connsiteY550" fmla="*/ 1006446 h 1093639"/>
                    <a:gd name="connsiteX551" fmla="*/ 458398 w 1610345"/>
                    <a:gd name="connsiteY551" fmla="*/ 971437 h 1093639"/>
                    <a:gd name="connsiteX552" fmla="*/ 475694 w 1610345"/>
                    <a:gd name="connsiteY552" fmla="*/ 953516 h 1093639"/>
                    <a:gd name="connsiteX553" fmla="*/ 484413 w 1610345"/>
                    <a:gd name="connsiteY553" fmla="*/ 942067 h 1093639"/>
                    <a:gd name="connsiteX554" fmla="*/ 479201 w 1610345"/>
                    <a:gd name="connsiteY554" fmla="*/ 928856 h 1093639"/>
                    <a:gd name="connsiteX555" fmla="*/ 465933 w 1610345"/>
                    <a:gd name="connsiteY555" fmla="*/ 923449 h 1093639"/>
                    <a:gd name="connsiteX556" fmla="*/ 456361 w 1610345"/>
                    <a:gd name="connsiteY556" fmla="*/ 904911 h 1093639"/>
                    <a:gd name="connsiteX557" fmla="*/ 455129 w 1610345"/>
                    <a:gd name="connsiteY557" fmla="*/ 836234 h 1093639"/>
                    <a:gd name="connsiteX558" fmla="*/ 433037 w 1610345"/>
                    <a:gd name="connsiteY558" fmla="*/ 828420 h 1093639"/>
                    <a:gd name="connsiteX559" fmla="*/ 440387 w 1610345"/>
                    <a:gd name="connsiteY559" fmla="*/ 804125 h 1093639"/>
                    <a:gd name="connsiteX560" fmla="*/ 454797 w 1610345"/>
                    <a:gd name="connsiteY560" fmla="*/ 753365 h 1093639"/>
                    <a:gd name="connsiteX561" fmla="*/ 524360 w 1610345"/>
                    <a:gd name="connsiteY561" fmla="*/ 587072 h 1093639"/>
                    <a:gd name="connsiteX562" fmla="*/ 662444 w 1610345"/>
                    <a:gd name="connsiteY562" fmla="*/ 501639 h 1093639"/>
                    <a:gd name="connsiteX563" fmla="*/ 691776 w 1610345"/>
                    <a:gd name="connsiteY563" fmla="*/ 505377 h 1093639"/>
                    <a:gd name="connsiteX564" fmla="*/ 724094 w 1610345"/>
                    <a:gd name="connsiteY564" fmla="*/ 511211 h 1093639"/>
                    <a:gd name="connsiteX565" fmla="*/ 736793 w 1610345"/>
                    <a:gd name="connsiteY565" fmla="*/ 516835 h 1093639"/>
                    <a:gd name="connsiteX566" fmla="*/ 729923 w 1610345"/>
                    <a:gd name="connsiteY566" fmla="*/ 527810 h 1093639"/>
                    <a:gd name="connsiteX567" fmla="*/ 715422 w 1610345"/>
                    <a:gd name="connsiteY567" fmla="*/ 538482 h 1093639"/>
                    <a:gd name="connsiteX568" fmla="*/ 699405 w 1610345"/>
                    <a:gd name="connsiteY568" fmla="*/ 541666 h 1093639"/>
                    <a:gd name="connsiteX569" fmla="*/ 687132 w 1610345"/>
                    <a:gd name="connsiteY569" fmla="*/ 553944 h 1093639"/>
                    <a:gd name="connsiteX570" fmla="*/ 661496 w 1610345"/>
                    <a:gd name="connsiteY570" fmla="*/ 576519 h 1093639"/>
                    <a:gd name="connsiteX571" fmla="*/ 624251 w 1610345"/>
                    <a:gd name="connsiteY571" fmla="*/ 595952 h 1093639"/>
                    <a:gd name="connsiteX572" fmla="*/ 590986 w 1610345"/>
                    <a:gd name="connsiteY572" fmla="*/ 604297 h 1093639"/>
                    <a:gd name="connsiteX573" fmla="*/ 558526 w 1610345"/>
                    <a:gd name="connsiteY573" fmla="*/ 598876 h 1093639"/>
                    <a:gd name="connsiteX574" fmla="*/ 555304 w 1610345"/>
                    <a:gd name="connsiteY574" fmla="*/ 611154 h 1093639"/>
                    <a:gd name="connsiteX575" fmla="*/ 568904 w 1610345"/>
                    <a:gd name="connsiteY575" fmla="*/ 628009 h 1093639"/>
                    <a:gd name="connsiteX576" fmla="*/ 568382 w 1610345"/>
                    <a:gd name="connsiteY576" fmla="*/ 632994 h 1093639"/>
                    <a:gd name="connsiteX577" fmla="*/ 559663 w 1610345"/>
                    <a:gd name="connsiteY577" fmla="*/ 641618 h 1093639"/>
                    <a:gd name="connsiteX578" fmla="*/ 528388 w 1610345"/>
                    <a:gd name="connsiteY578" fmla="*/ 683607 h 1093639"/>
                    <a:gd name="connsiteX579" fmla="*/ 522275 w 1610345"/>
                    <a:gd name="connsiteY579" fmla="*/ 695734 h 1093639"/>
                    <a:gd name="connsiteX580" fmla="*/ 520285 w 1610345"/>
                    <a:gd name="connsiteY580" fmla="*/ 694563 h 1093639"/>
                    <a:gd name="connsiteX581" fmla="*/ 513935 w 1610345"/>
                    <a:gd name="connsiteY581" fmla="*/ 690014 h 1093639"/>
                    <a:gd name="connsiteX582" fmla="*/ 481807 w 1610345"/>
                    <a:gd name="connsiteY582" fmla="*/ 691634 h 1093639"/>
                    <a:gd name="connsiteX583" fmla="*/ 483608 w 1610345"/>
                    <a:gd name="connsiteY583" fmla="*/ 705727 h 1093639"/>
                    <a:gd name="connsiteX584" fmla="*/ 499482 w 1610345"/>
                    <a:gd name="connsiteY584" fmla="*/ 720668 h 1093639"/>
                    <a:gd name="connsiteX585" fmla="*/ 461336 w 1610345"/>
                    <a:gd name="connsiteY585" fmla="*/ 788421 h 1093639"/>
                    <a:gd name="connsiteX586" fmla="*/ 433037 w 1610345"/>
                    <a:gd name="connsiteY586" fmla="*/ 828420 h 1093639"/>
                    <a:gd name="connsiteX587" fmla="*/ 427649 w 1610345"/>
                    <a:gd name="connsiteY587" fmla="*/ 787488 h 1093639"/>
                    <a:gd name="connsiteX588" fmla="*/ 422707 w 1610345"/>
                    <a:gd name="connsiteY588" fmla="*/ 738718 h 1093639"/>
                    <a:gd name="connsiteX589" fmla="*/ 430255 w 1610345"/>
                    <a:gd name="connsiteY589" fmla="*/ 688905 h 1093639"/>
                    <a:gd name="connsiteX590" fmla="*/ 420120 w 1610345"/>
                    <a:gd name="connsiteY590" fmla="*/ 675722 h 1093639"/>
                    <a:gd name="connsiteX591" fmla="*/ 395744 w 1610345"/>
                    <a:gd name="connsiteY591" fmla="*/ 685991 h 1093639"/>
                    <a:gd name="connsiteX592" fmla="*/ 390830 w 1610345"/>
                    <a:gd name="connsiteY592" fmla="*/ 619503 h 1093639"/>
                    <a:gd name="connsiteX593" fmla="*/ 427384 w 1610345"/>
                    <a:gd name="connsiteY593" fmla="*/ 576504 h 1093639"/>
                    <a:gd name="connsiteX594" fmla="*/ 429526 w 1610345"/>
                    <a:gd name="connsiteY594" fmla="*/ 560104 h 1093639"/>
                    <a:gd name="connsiteX595" fmla="*/ 414386 w 1610345"/>
                    <a:gd name="connsiteY595" fmla="*/ 555659 h 1093639"/>
                    <a:gd name="connsiteX596" fmla="*/ 445846 w 1610345"/>
                    <a:gd name="connsiteY596" fmla="*/ 523640 h 1093639"/>
                    <a:gd name="connsiteX597" fmla="*/ 502278 w 1610345"/>
                    <a:gd name="connsiteY597" fmla="*/ 513120 h 1093639"/>
                    <a:gd name="connsiteX598" fmla="*/ 507301 w 1610345"/>
                    <a:gd name="connsiteY598" fmla="*/ 495777 h 1093639"/>
                    <a:gd name="connsiteX599" fmla="*/ 507491 w 1610345"/>
                    <a:gd name="connsiteY599" fmla="*/ 494384 h 1093639"/>
                    <a:gd name="connsiteX600" fmla="*/ 639225 w 1610345"/>
                    <a:gd name="connsiteY600" fmla="*/ 496203 h 1093639"/>
                    <a:gd name="connsiteX601" fmla="*/ 576722 w 1610345"/>
                    <a:gd name="connsiteY601" fmla="*/ 524493 h 1093639"/>
                    <a:gd name="connsiteX602" fmla="*/ 471477 w 1610345"/>
                    <a:gd name="connsiteY602" fmla="*/ 664814 h 1093639"/>
                    <a:gd name="connsiteX603" fmla="*/ 445286 w 1610345"/>
                    <a:gd name="connsiteY603" fmla="*/ 758213 h 1093639"/>
                    <a:gd name="connsiteX604" fmla="*/ 432686 w 1610345"/>
                    <a:gd name="connsiteY604" fmla="*/ 802718 h 1093639"/>
                    <a:gd name="connsiteX605" fmla="*/ 427649 w 1610345"/>
                    <a:gd name="connsiteY605" fmla="*/ 787488 h 1093639"/>
                    <a:gd name="connsiteX606" fmla="*/ 44966 w 1610345"/>
                    <a:gd name="connsiteY606" fmla="*/ 986388 h 1093639"/>
                    <a:gd name="connsiteX607" fmla="*/ 53590 w 1610345"/>
                    <a:gd name="connsiteY607" fmla="*/ 978284 h 1093639"/>
                    <a:gd name="connsiteX608" fmla="*/ 72739 w 1610345"/>
                    <a:gd name="connsiteY608" fmla="*/ 958989 h 1093639"/>
                    <a:gd name="connsiteX609" fmla="*/ 108687 w 1610345"/>
                    <a:gd name="connsiteY609" fmla="*/ 918142 h 1093639"/>
                    <a:gd name="connsiteX610" fmla="*/ 232465 w 1610345"/>
                    <a:gd name="connsiteY610" fmla="*/ 775053 h 1093639"/>
                    <a:gd name="connsiteX611" fmla="*/ 379054 w 1610345"/>
                    <a:gd name="connsiteY611" fmla="*/ 693099 h 1093639"/>
                    <a:gd name="connsiteX612" fmla="*/ 381002 w 1610345"/>
                    <a:gd name="connsiteY612" fmla="*/ 700595 h 1093639"/>
                    <a:gd name="connsiteX613" fmla="*/ 392038 w 1610345"/>
                    <a:gd name="connsiteY613" fmla="*/ 706865 h 1093639"/>
                    <a:gd name="connsiteX614" fmla="*/ 405780 w 1610345"/>
                    <a:gd name="connsiteY614" fmla="*/ 701074 h 1093639"/>
                    <a:gd name="connsiteX615" fmla="*/ 404383 w 1610345"/>
                    <a:gd name="connsiteY615" fmla="*/ 734491 h 1093639"/>
                    <a:gd name="connsiteX616" fmla="*/ 411178 w 1610345"/>
                    <a:gd name="connsiteY616" fmla="*/ 801784 h 1093639"/>
                    <a:gd name="connsiteX617" fmla="*/ 411362 w 1610345"/>
                    <a:gd name="connsiteY617" fmla="*/ 802945 h 1093639"/>
                    <a:gd name="connsiteX618" fmla="*/ 410183 w 1610345"/>
                    <a:gd name="connsiteY618" fmla="*/ 804272 h 1093639"/>
                    <a:gd name="connsiteX619" fmla="*/ 381860 w 1610345"/>
                    <a:gd name="connsiteY619" fmla="*/ 837997 h 1093639"/>
                    <a:gd name="connsiteX620" fmla="*/ 362152 w 1610345"/>
                    <a:gd name="connsiteY620" fmla="*/ 818417 h 1093639"/>
                    <a:gd name="connsiteX621" fmla="*/ 329744 w 1610345"/>
                    <a:gd name="connsiteY621" fmla="*/ 805954 h 1093639"/>
                    <a:gd name="connsiteX622" fmla="*/ 320925 w 1610345"/>
                    <a:gd name="connsiteY622" fmla="*/ 830287 h 1093639"/>
                    <a:gd name="connsiteX623" fmla="*/ 323551 w 1610345"/>
                    <a:gd name="connsiteY623" fmla="*/ 836362 h 1093639"/>
                    <a:gd name="connsiteX624" fmla="*/ 323939 w 1610345"/>
                    <a:gd name="connsiteY624" fmla="*/ 837964 h 1093639"/>
                    <a:gd name="connsiteX625" fmla="*/ 311088 w 1610345"/>
                    <a:gd name="connsiteY625" fmla="*/ 846019 h 1093639"/>
                    <a:gd name="connsiteX626" fmla="*/ 247154 w 1610345"/>
                    <a:gd name="connsiteY626" fmla="*/ 883640 h 1093639"/>
                    <a:gd name="connsiteX627" fmla="*/ 218268 w 1610345"/>
                    <a:gd name="connsiteY627" fmla="*/ 887454 h 1093639"/>
                    <a:gd name="connsiteX628" fmla="*/ 192077 w 1610345"/>
                    <a:gd name="connsiteY628" fmla="*/ 875968 h 1093639"/>
                    <a:gd name="connsiteX629" fmla="*/ 177819 w 1610345"/>
                    <a:gd name="connsiteY629" fmla="*/ 878768 h 1093639"/>
                    <a:gd name="connsiteX630" fmla="*/ 170412 w 1610345"/>
                    <a:gd name="connsiteY630" fmla="*/ 892690 h 1093639"/>
                    <a:gd name="connsiteX631" fmla="*/ 174108 w 1610345"/>
                    <a:gd name="connsiteY631" fmla="*/ 913640 h 1093639"/>
                    <a:gd name="connsiteX632" fmla="*/ 44966 w 1610345"/>
                    <a:gd name="connsiteY632" fmla="*/ 986388 h 1093639"/>
                    <a:gd name="connsiteX633" fmla="*/ 42578 w 1610345"/>
                    <a:gd name="connsiteY633" fmla="*/ 969234 h 1093639"/>
                    <a:gd name="connsiteX634" fmla="*/ 91263 w 1610345"/>
                    <a:gd name="connsiteY634" fmla="*/ 873665 h 1093639"/>
                    <a:gd name="connsiteX635" fmla="*/ 80160 w 1610345"/>
                    <a:gd name="connsiteY635" fmla="*/ 859221 h 1093639"/>
                    <a:gd name="connsiteX636" fmla="*/ 68308 w 1610345"/>
                    <a:gd name="connsiteY636" fmla="*/ 861614 h 1093639"/>
                    <a:gd name="connsiteX637" fmla="*/ 131641 w 1610345"/>
                    <a:gd name="connsiteY637" fmla="*/ 765335 h 1093639"/>
                    <a:gd name="connsiteX638" fmla="*/ 122528 w 1610345"/>
                    <a:gd name="connsiteY638" fmla="*/ 749678 h 1093639"/>
                    <a:gd name="connsiteX639" fmla="*/ 114828 w 1610345"/>
                    <a:gd name="connsiteY639" fmla="*/ 751322 h 1093639"/>
                    <a:gd name="connsiteX640" fmla="*/ 174772 w 1610345"/>
                    <a:gd name="connsiteY640" fmla="*/ 699553 h 1093639"/>
                    <a:gd name="connsiteX641" fmla="*/ 223518 w 1610345"/>
                    <a:gd name="connsiteY641" fmla="*/ 682029 h 1093639"/>
                    <a:gd name="connsiteX642" fmla="*/ 279003 w 1610345"/>
                    <a:gd name="connsiteY642" fmla="*/ 665259 h 1093639"/>
                    <a:gd name="connsiteX643" fmla="*/ 279003 w 1610345"/>
                    <a:gd name="connsiteY643" fmla="*/ 644362 h 1093639"/>
                    <a:gd name="connsiteX644" fmla="*/ 252149 w 1610345"/>
                    <a:gd name="connsiteY644" fmla="*/ 638149 h 1093639"/>
                    <a:gd name="connsiteX645" fmla="*/ 379633 w 1610345"/>
                    <a:gd name="connsiteY645" fmla="*/ 597606 h 1093639"/>
                    <a:gd name="connsiteX646" fmla="*/ 374534 w 1610345"/>
                    <a:gd name="connsiteY646" fmla="*/ 610950 h 1093639"/>
                    <a:gd name="connsiteX647" fmla="*/ 375785 w 1610345"/>
                    <a:gd name="connsiteY647" fmla="*/ 679480 h 1093639"/>
                    <a:gd name="connsiteX648" fmla="*/ 288959 w 1610345"/>
                    <a:gd name="connsiteY648" fmla="*/ 710082 h 1093639"/>
                    <a:gd name="connsiteX649" fmla="*/ 151903 w 1610345"/>
                    <a:gd name="connsiteY649" fmla="*/ 836182 h 1093639"/>
                    <a:gd name="connsiteX650" fmla="*/ 89936 w 1610345"/>
                    <a:gd name="connsiteY650" fmla="*/ 914408 h 1093639"/>
                    <a:gd name="connsiteX651" fmla="*/ 57831 w 1610345"/>
                    <a:gd name="connsiteY651" fmla="*/ 952435 h 1093639"/>
                    <a:gd name="connsiteX652" fmla="*/ 42578 w 1610345"/>
                    <a:gd name="connsiteY652" fmla="*/ 969234 h 1093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Lst>
                  <a:rect l="l" t="t" r="r" b="b"/>
                  <a:pathLst>
                    <a:path w="1610345" h="1093639">
                      <a:moveTo>
                        <a:pt x="10009" y="1013005"/>
                      </a:moveTo>
                      <a:cubicBezTo>
                        <a:pt x="79743" y="1004831"/>
                        <a:pt x="145307" y="973067"/>
                        <a:pt x="194295" y="922605"/>
                      </a:cubicBezTo>
                      <a:cubicBezTo>
                        <a:pt x="197195" y="919620"/>
                        <a:pt x="198678" y="913711"/>
                        <a:pt x="195906" y="910110"/>
                      </a:cubicBezTo>
                      <a:cubicBezTo>
                        <a:pt x="192679" y="905921"/>
                        <a:pt x="190859" y="901561"/>
                        <a:pt x="190897" y="896733"/>
                      </a:cubicBezTo>
                      <a:cubicBezTo>
                        <a:pt x="196422" y="897315"/>
                        <a:pt x="203621" y="903585"/>
                        <a:pt x="207658" y="905608"/>
                      </a:cubicBezTo>
                      <a:cubicBezTo>
                        <a:pt x="218144" y="910868"/>
                        <a:pt x="229403" y="911906"/>
                        <a:pt x="240771" y="909157"/>
                      </a:cubicBezTo>
                      <a:cubicBezTo>
                        <a:pt x="251959" y="906451"/>
                        <a:pt x="262384" y="900670"/>
                        <a:pt x="272193" y="894832"/>
                      </a:cubicBezTo>
                      <a:cubicBezTo>
                        <a:pt x="283182" y="888288"/>
                        <a:pt x="294119" y="881659"/>
                        <a:pt x="305084" y="875072"/>
                      </a:cubicBezTo>
                      <a:cubicBezTo>
                        <a:pt x="315272" y="868950"/>
                        <a:pt x="326233" y="863401"/>
                        <a:pt x="335772" y="856288"/>
                      </a:cubicBezTo>
                      <a:cubicBezTo>
                        <a:pt x="343761" y="850327"/>
                        <a:pt x="347258" y="841949"/>
                        <a:pt x="345121" y="832799"/>
                      </a:cubicBezTo>
                      <a:cubicBezTo>
                        <a:pt x="346164" y="833737"/>
                        <a:pt x="347192" y="834685"/>
                        <a:pt x="348215" y="835623"/>
                      </a:cubicBezTo>
                      <a:cubicBezTo>
                        <a:pt x="356588" y="843295"/>
                        <a:pt x="364403" y="851663"/>
                        <a:pt x="371321" y="860676"/>
                      </a:cubicBezTo>
                      <a:cubicBezTo>
                        <a:pt x="375908" y="866656"/>
                        <a:pt x="383334" y="868438"/>
                        <a:pt x="389318" y="862993"/>
                      </a:cubicBezTo>
                      <a:cubicBezTo>
                        <a:pt x="396824" y="856165"/>
                        <a:pt x="403904" y="848882"/>
                        <a:pt x="410315" y="841072"/>
                      </a:cubicBezTo>
                      <a:cubicBezTo>
                        <a:pt x="409974" y="845299"/>
                        <a:pt x="409780" y="849545"/>
                        <a:pt x="409775" y="853805"/>
                      </a:cubicBezTo>
                      <a:cubicBezTo>
                        <a:pt x="409766" y="859965"/>
                        <a:pt x="417675" y="865846"/>
                        <a:pt x="423276" y="861553"/>
                      </a:cubicBezTo>
                      <a:cubicBezTo>
                        <a:pt x="427735" y="858132"/>
                        <a:pt x="431957" y="854492"/>
                        <a:pt x="435984" y="850682"/>
                      </a:cubicBezTo>
                      <a:cubicBezTo>
                        <a:pt x="435008" y="869969"/>
                        <a:pt x="435970" y="889293"/>
                        <a:pt x="438733" y="908437"/>
                      </a:cubicBezTo>
                      <a:cubicBezTo>
                        <a:pt x="440117" y="918047"/>
                        <a:pt x="441780" y="928661"/>
                        <a:pt x="449243" y="935646"/>
                      </a:cubicBezTo>
                      <a:cubicBezTo>
                        <a:pt x="451688" y="937935"/>
                        <a:pt x="454513" y="939617"/>
                        <a:pt x="457545" y="940660"/>
                      </a:cubicBezTo>
                      <a:cubicBezTo>
                        <a:pt x="452712" y="943868"/>
                        <a:pt x="448594" y="948322"/>
                        <a:pt x="445675" y="953492"/>
                      </a:cubicBezTo>
                      <a:cubicBezTo>
                        <a:pt x="438757" y="965737"/>
                        <a:pt x="439439" y="980019"/>
                        <a:pt x="441372" y="993467"/>
                      </a:cubicBezTo>
                      <a:cubicBezTo>
                        <a:pt x="445865" y="1024718"/>
                        <a:pt x="451688" y="1055832"/>
                        <a:pt x="456882" y="1086980"/>
                      </a:cubicBezTo>
                      <a:cubicBezTo>
                        <a:pt x="457924" y="1093438"/>
                        <a:pt x="467876" y="1096030"/>
                        <a:pt x="471998" y="1090979"/>
                      </a:cubicBezTo>
                      <a:cubicBezTo>
                        <a:pt x="508817" y="1045843"/>
                        <a:pt x="545542" y="1000637"/>
                        <a:pt x="582409" y="955563"/>
                      </a:cubicBezTo>
                      <a:cubicBezTo>
                        <a:pt x="585299" y="958121"/>
                        <a:pt x="589754" y="958984"/>
                        <a:pt x="593213" y="956709"/>
                      </a:cubicBezTo>
                      <a:cubicBezTo>
                        <a:pt x="617948" y="940371"/>
                        <a:pt x="643158" y="923307"/>
                        <a:pt x="661355" y="899514"/>
                      </a:cubicBezTo>
                      <a:cubicBezTo>
                        <a:pt x="670879" y="887122"/>
                        <a:pt x="677892" y="873125"/>
                        <a:pt x="681730" y="857956"/>
                      </a:cubicBezTo>
                      <a:cubicBezTo>
                        <a:pt x="683768" y="849863"/>
                        <a:pt x="685000" y="841603"/>
                        <a:pt x="685759" y="833292"/>
                      </a:cubicBezTo>
                      <a:cubicBezTo>
                        <a:pt x="687938" y="836272"/>
                        <a:pt x="690070" y="839248"/>
                        <a:pt x="692251" y="842229"/>
                      </a:cubicBezTo>
                      <a:cubicBezTo>
                        <a:pt x="696231" y="847683"/>
                        <a:pt x="704429" y="848654"/>
                        <a:pt x="708220" y="842229"/>
                      </a:cubicBezTo>
                      <a:cubicBezTo>
                        <a:pt x="717128" y="827022"/>
                        <a:pt x="726037" y="811816"/>
                        <a:pt x="734945" y="796610"/>
                      </a:cubicBezTo>
                      <a:cubicBezTo>
                        <a:pt x="740916" y="786374"/>
                        <a:pt x="746745" y="776646"/>
                        <a:pt x="749588" y="765548"/>
                      </a:cubicBezTo>
                      <a:cubicBezTo>
                        <a:pt x="751009" y="767960"/>
                        <a:pt x="752431" y="770367"/>
                        <a:pt x="753806" y="772779"/>
                      </a:cubicBezTo>
                      <a:cubicBezTo>
                        <a:pt x="757596" y="779209"/>
                        <a:pt x="765794" y="778229"/>
                        <a:pt x="769775" y="772779"/>
                      </a:cubicBezTo>
                      <a:cubicBezTo>
                        <a:pt x="770438" y="771874"/>
                        <a:pt x="771054" y="770974"/>
                        <a:pt x="771717" y="770068"/>
                      </a:cubicBezTo>
                      <a:cubicBezTo>
                        <a:pt x="774086" y="786701"/>
                        <a:pt x="778920" y="802505"/>
                        <a:pt x="789677" y="816683"/>
                      </a:cubicBezTo>
                      <a:cubicBezTo>
                        <a:pt x="803988" y="835594"/>
                        <a:pt x="823890" y="849100"/>
                        <a:pt x="843460" y="862017"/>
                      </a:cubicBezTo>
                      <a:cubicBezTo>
                        <a:pt x="846256" y="863861"/>
                        <a:pt x="849716" y="863638"/>
                        <a:pt x="852464" y="862121"/>
                      </a:cubicBezTo>
                      <a:cubicBezTo>
                        <a:pt x="880612" y="896500"/>
                        <a:pt x="908617" y="931002"/>
                        <a:pt x="936717" y="965443"/>
                      </a:cubicBezTo>
                      <a:cubicBezTo>
                        <a:pt x="940840" y="970490"/>
                        <a:pt x="950838" y="967902"/>
                        <a:pt x="951880" y="961443"/>
                      </a:cubicBezTo>
                      <a:cubicBezTo>
                        <a:pt x="955956" y="936859"/>
                        <a:pt x="960694" y="912294"/>
                        <a:pt x="964059" y="887610"/>
                      </a:cubicBezTo>
                      <a:cubicBezTo>
                        <a:pt x="965528" y="876996"/>
                        <a:pt x="965670" y="865761"/>
                        <a:pt x="960031" y="856217"/>
                      </a:cubicBezTo>
                      <a:cubicBezTo>
                        <a:pt x="958278" y="853165"/>
                        <a:pt x="955956" y="850469"/>
                        <a:pt x="953350" y="848242"/>
                      </a:cubicBezTo>
                      <a:cubicBezTo>
                        <a:pt x="955103" y="847237"/>
                        <a:pt x="956761" y="845948"/>
                        <a:pt x="958231" y="844370"/>
                      </a:cubicBezTo>
                      <a:cubicBezTo>
                        <a:pt x="964248" y="837779"/>
                        <a:pt x="965244" y="828396"/>
                        <a:pt x="966381" y="819929"/>
                      </a:cubicBezTo>
                      <a:cubicBezTo>
                        <a:pt x="967708" y="809750"/>
                        <a:pt x="968466" y="799515"/>
                        <a:pt x="968418" y="789246"/>
                      </a:cubicBezTo>
                      <a:cubicBezTo>
                        <a:pt x="968418" y="787142"/>
                        <a:pt x="968323" y="785033"/>
                        <a:pt x="968182" y="782920"/>
                      </a:cubicBezTo>
                      <a:cubicBezTo>
                        <a:pt x="970314" y="784815"/>
                        <a:pt x="972541" y="786654"/>
                        <a:pt x="974816" y="788416"/>
                      </a:cubicBezTo>
                      <a:cubicBezTo>
                        <a:pt x="980407" y="792719"/>
                        <a:pt x="988368" y="786824"/>
                        <a:pt x="988321" y="780669"/>
                      </a:cubicBezTo>
                      <a:cubicBezTo>
                        <a:pt x="988273" y="770670"/>
                        <a:pt x="987089" y="760781"/>
                        <a:pt x="984719" y="751157"/>
                      </a:cubicBezTo>
                      <a:cubicBezTo>
                        <a:pt x="997940" y="765154"/>
                        <a:pt x="1013815" y="776281"/>
                        <a:pt x="1030732" y="785479"/>
                      </a:cubicBezTo>
                      <a:cubicBezTo>
                        <a:pt x="1035660" y="788161"/>
                        <a:pt x="1043858" y="787156"/>
                        <a:pt x="1046417" y="781365"/>
                      </a:cubicBezTo>
                      <a:cubicBezTo>
                        <a:pt x="1051155" y="770595"/>
                        <a:pt x="1056652" y="760203"/>
                        <a:pt x="1063096" y="750360"/>
                      </a:cubicBezTo>
                      <a:cubicBezTo>
                        <a:pt x="1064139" y="748773"/>
                        <a:pt x="1065276" y="747243"/>
                        <a:pt x="1066461" y="745731"/>
                      </a:cubicBezTo>
                      <a:cubicBezTo>
                        <a:pt x="1066556" y="751645"/>
                        <a:pt x="1068262" y="757118"/>
                        <a:pt x="1073284" y="761544"/>
                      </a:cubicBezTo>
                      <a:cubicBezTo>
                        <a:pt x="1080440" y="767860"/>
                        <a:pt x="1091481" y="769685"/>
                        <a:pt x="1100295" y="772428"/>
                      </a:cubicBezTo>
                      <a:cubicBezTo>
                        <a:pt x="1120861" y="778811"/>
                        <a:pt x="1141379" y="786071"/>
                        <a:pt x="1162229" y="791407"/>
                      </a:cubicBezTo>
                      <a:cubicBezTo>
                        <a:pt x="1179383" y="795790"/>
                        <a:pt x="1198717" y="797439"/>
                        <a:pt x="1213738" y="786275"/>
                      </a:cubicBezTo>
                      <a:cubicBezTo>
                        <a:pt x="1219756" y="781778"/>
                        <a:pt x="1224495" y="774916"/>
                        <a:pt x="1231082" y="771187"/>
                      </a:cubicBezTo>
                      <a:cubicBezTo>
                        <a:pt x="1231366" y="771007"/>
                        <a:pt x="1231603" y="771618"/>
                        <a:pt x="1231650" y="771784"/>
                      </a:cubicBezTo>
                      <a:cubicBezTo>
                        <a:pt x="1232408" y="775395"/>
                        <a:pt x="1232124" y="779460"/>
                        <a:pt x="1230655" y="782868"/>
                      </a:cubicBezTo>
                      <a:cubicBezTo>
                        <a:pt x="1228333" y="788118"/>
                        <a:pt x="1229186" y="793762"/>
                        <a:pt x="1234351" y="796975"/>
                      </a:cubicBezTo>
                      <a:cubicBezTo>
                        <a:pt x="1292874" y="833656"/>
                        <a:pt x="1363716" y="849645"/>
                        <a:pt x="1432284" y="841148"/>
                      </a:cubicBezTo>
                      <a:cubicBezTo>
                        <a:pt x="1440293" y="840163"/>
                        <a:pt x="1446453" y="830581"/>
                        <a:pt x="1439392" y="824013"/>
                      </a:cubicBezTo>
                      <a:cubicBezTo>
                        <a:pt x="1407311" y="794032"/>
                        <a:pt x="1377221" y="761866"/>
                        <a:pt x="1349690" y="727662"/>
                      </a:cubicBezTo>
                      <a:cubicBezTo>
                        <a:pt x="1352628" y="727933"/>
                        <a:pt x="1355566" y="728321"/>
                        <a:pt x="1358456" y="728890"/>
                      </a:cubicBezTo>
                      <a:cubicBezTo>
                        <a:pt x="1366607" y="730463"/>
                        <a:pt x="1374047" y="722322"/>
                        <a:pt x="1369497" y="714513"/>
                      </a:cubicBezTo>
                      <a:cubicBezTo>
                        <a:pt x="1350164" y="681243"/>
                        <a:pt x="1324054" y="652413"/>
                        <a:pt x="1293063" y="629857"/>
                      </a:cubicBezTo>
                      <a:cubicBezTo>
                        <a:pt x="1294295" y="629833"/>
                        <a:pt x="1295527" y="629805"/>
                        <a:pt x="1296806" y="629781"/>
                      </a:cubicBezTo>
                      <a:cubicBezTo>
                        <a:pt x="1304483" y="629624"/>
                        <a:pt x="1310169" y="619077"/>
                        <a:pt x="1303536" y="613523"/>
                      </a:cubicBezTo>
                      <a:cubicBezTo>
                        <a:pt x="1288040" y="600515"/>
                        <a:pt x="1272260" y="587692"/>
                        <a:pt x="1255201" y="577177"/>
                      </a:cubicBezTo>
                      <a:cubicBezTo>
                        <a:pt x="1267664" y="572311"/>
                        <a:pt x="1280032" y="567383"/>
                        <a:pt x="1292352" y="562232"/>
                      </a:cubicBezTo>
                      <a:cubicBezTo>
                        <a:pt x="1311117" y="554389"/>
                        <a:pt x="1331399" y="544073"/>
                        <a:pt x="1340876" y="525019"/>
                      </a:cubicBezTo>
                      <a:cubicBezTo>
                        <a:pt x="1345283" y="516215"/>
                        <a:pt x="1346088" y="507055"/>
                        <a:pt x="1347462" y="497483"/>
                      </a:cubicBezTo>
                      <a:cubicBezTo>
                        <a:pt x="1348126" y="493180"/>
                        <a:pt x="1348410" y="485764"/>
                        <a:pt x="1351917" y="482513"/>
                      </a:cubicBezTo>
                      <a:cubicBezTo>
                        <a:pt x="1358361" y="486205"/>
                        <a:pt x="1362721" y="492683"/>
                        <a:pt x="1364522" y="499843"/>
                      </a:cubicBezTo>
                      <a:cubicBezTo>
                        <a:pt x="1365564" y="503856"/>
                        <a:pt x="1370113" y="507917"/>
                        <a:pt x="1374473" y="507410"/>
                      </a:cubicBezTo>
                      <a:cubicBezTo>
                        <a:pt x="1462564" y="497156"/>
                        <a:pt x="1545680" y="456773"/>
                        <a:pt x="1607472" y="393000"/>
                      </a:cubicBezTo>
                      <a:cubicBezTo>
                        <a:pt x="1613822" y="386456"/>
                        <a:pt x="1608846" y="376501"/>
                        <a:pt x="1600364" y="375866"/>
                      </a:cubicBezTo>
                      <a:cubicBezTo>
                        <a:pt x="1542742" y="371572"/>
                        <a:pt x="1485546" y="363000"/>
                        <a:pt x="1429204" y="350324"/>
                      </a:cubicBezTo>
                      <a:cubicBezTo>
                        <a:pt x="1434322" y="346614"/>
                        <a:pt x="1439677" y="343287"/>
                        <a:pt x="1445315" y="340321"/>
                      </a:cubicBezTo>
                      <a:cubicBezTo>
                        <a:pt x="1453419" y="336080"/>
                        <a:pt x="1450244" y="325219"/>
                        <a:pt x="1442994" y="322433"/>
                      </a:cubicBezTo>
                      <a:cubicBezTo>
                        <a:pt x="1395276" y="304070"/>
                        <a:pt x="1344193" y="296778"/>
                        <a:pt x="1293442" y="300317"/>
                      </a:cubicBezTo>
                      <a:cubicBezTo>
                        <a:pt x="1296996" y="297341"/>
                        <a:pt x="1300550" y="294361"/>
                        <a:pt x="1304057" y="291380"/>
                      </a:cubicBezTo>
                      <a:cubicBezTo>
                        <a:pt x="1310690" y="285827"/>
                        <a:pt x="1305004" y="275269"/>
                        <a:pt x="1297328" y="275122"/>
                      </a:cubicBezTo>
                      <a:cubicBezTo>
                        <a:pt x="1248851" y="274198"/>
                        <a:pt x="1200896" y="275259"/>
                        <a:pt x="1156258" y="296451"/>
                      </a:cubicBezTo>
                      <a:cubicBezTo>
                        <a:pt x="1148250" y="300251"/>
                        <a:pt x="1140431" y="304426"/>
                        <a:pt x="1132707" y="308866"/>
                      </a:cubicBezTo>
                      <a:cubicBezTo>
                        <a:pt x="1130622" y="307909"/>
                        <a:pt x="1128490" y="306956"/>
                        <a:pt x="1126405" y="305999"/>
                      </a:cubicBezTo>
                      <a:cubicBezTo>
                        <a:pt x="1135361" y="304023"/>
                        <a:pt x="1143938" y="300346"/>
                        <a:pt x="1151662" y="294138"/>
                      </a:cubicBezTo>
                      <a:cubicBezTo>
                        <a:pt x="1164172" y="284097"/>
                        <a:pt x="1174739" y="269744"/>
                        <a:pt x="1182273" y="255613"/>
                      </a:cubicBezTo>
                      <a:cubicBezTo>
                        <a:pt x="1184785" y="250884"/>
                        <a:pt x="1183837" y="246074"/>
                        <a:pt x="1180520" y="242046"/>
                      </a:cubicBezTo>
                      <a:cubicBezTo>
                        <a:pt x="1178483" y="239563"/>
                        <a:pt x="1175971" y="237417"/>
                        <a:pt x="1173270" y="235417"/>
                      </a:cubicBezTo>
                      <a:cubicBezTo>
                        <a:pt x="1183032" y="235981"/>
                        <a:pt x="1192794" y="236545"/>
                        <a:pt x="1202555" y="237113"/>
                      </a:cubicBezTo>
                      <a:cubicBezTo>
                        <a:pt x="1206109" y="237317"/>
                        <a:pt x="1210421" y="234957"/>
                        <a:pt x="1211937" y="231730"/>
                      </a:cubicBezTo>
                      <a:cubicBezTo>
                        <a:pt x="1223689" y="207094"/>
                        <a:pt x="1235488" y="182462"/>
                        <a:pt x="1247146" y="157788"/>
                      </a:cubicBezTo>
                      <a:cubicBezTo>
                        <a:pt x="1249515" y="152846"/>
                        <a:pt x="1248804" y="145852"/>
                        <a:pt x="1243307" y="143113"/>
                      </a:cubicBezTo>
                      <a:cubicBezTo>
                        <a:pt x="1207009" y="125049"/>
                        <a:pt x="1159576" y="124064"/>
                        <a:pt x="1124036" y="144558"/>
                      </a:cubicBezTo>
                      <a:cubicBezTo>
                        <a:pt x="1124462" y="140251"/>
                        <a:pt x="1125173" y="135995"/>
                        <a:pt x="1126642" y="131892"/>
                      </a:cubicBezTo>
                      <a:cubicBezTo>
                        <a:pt x="1129248" y="124727"/>
                        <a:pt x="1122661" y="119064"/>
                        <a:pt x="1116359" y="118377"/>
                      </a:cubicBezTo>
                      <a:cubicBezTo>
                        <a:pt x="1083852" y="114852"/>
                        <a:pt x="1056794" y="131721"/>
                        <a:pt x="1036086" y="154869"/>
                      </a:cubicBezTo>
                      <a:cubicBezTo>
                        <a:pt x="1037603" y="148316"/>
                        <a:pt x="1039498" y="141819"/>
                        <a:pt x="1041678" y="135384"/>
                      </a:cubicBezTo>
                      <a:cubicBezTo>
                        <a:pt x="1044189" y="128091"/>
                        <a:pt x="1037697" y="122182"/>
                        <a:pt x="1031158" y="121557"/>
                      </a:cubicBezTo>
                      <a:cubicBezTo>
                        <a:pt x="1004195" y="118984"/>
                        <a:pt x="978085" y="131854"/>
                        <a:pt x="959131" y="150339"/>
                      </a:cubicBezTo>
                      <a:cubicBezTo>
                        <a:pt x="948184" y="160996"/>
                        <a:pt x="939513" y="173469"/>
                        <a:pt x="931931" y="186637"/>
                      </a:cubicBezTo>
                      <a:cubicBezTo>
                        <a:pt x="930841" y="173497"/>
                        <a:pt x="929704" y="160357"/>
                        <a:pt x="928567" y="147216"/>
                      </a:cubicBezTo>
                      <a:cubicBezTo>
                        <a:pt x="928140" y="141876"/>
                        <a:pt x="925439" y="138611"/>
                        <a:pt x="920511" y="136607"/>
                      </a:cubicBezTo>
                      <a:cubicBezTo>
                        <a:pt x="906152" y="130750"/>
                        <a:pt x="889188" y="134072"/>
                        <a:pt x="876489" y="142502"/>
                      </a:cubicBezTo>
                      <a:cubicBezTo>
                        <a:pt x="862983" y="151481"/>
                        <a:pt x="854643" y="165001"/>
                        <a:pt x="848720" y="179799"/>
                      </a:cubicBezTo>
                      <a:cubicBezTo>
                        <a:pt x="842418" y="195513"/>
                        <a:pt x="838627" y="212401"/>
                        <a:pt x="834884" y="228863"/>
                      </a:cubicBezTo>
                      <a:cubicBezTo>
                        <a:pt x="833699" y="234261"/>
                        <a:pt x="832562" y="239682"/>
                        <a:pt x="831425" y="245103"/>
                      </a:cubicBezTo>
                      <a:cubicBezTo>
                        <a:pt x="824458" y="225433"/>
                        <a:pt x="817587" y="205734"/>
                        <a:pt x="810669" y="186036"/>
                      </a:cubicBezTo>
                      <a:cubicBezTo>
                        <a:pt x="808158" y="178847"/>
                        <a:pt x="797448" y="173796"/>
                        <a:pt x="791715" y="181022"/>
                      </a:cubicBezTo>
                      <a:cubicBezTo>
                        <a:pt x="752715" y="229991"/>
                        <a:pt x="709167" y="292707"/>
                        <a:pt x="719687" y="358086"/>
                      </a:cubicBezTo>
                      <a:cubicBezTo>
                        <a:pt x="712864" y="356911"/>
                        <a:pt x="706040" y="355745"/>
                        <a:pt x="699216" y="354584"/>
                      </a:cubicBezTo>
                      <a:cubicBezTo>
                        <a:pt x="697131" y="339676"/>
                        <a:pt x="694240" y="324873"/>
                        <a:pt x="690829" y="310373"/>
                      </a:cubicBezTo>
                      <a:cubicBezTo>
                        <a:pt x="689834" y="306193"/>
                        <a:pt x="684905" y="301900"/>
                        <a:pt x="680404" y="302459"/>
                      </a:cubicBezTo>
                      <a:cubicBezTo>
                        <a:pt x="670121" y="303748"/>
                        <a:pt x="659790" y="305051"/>
                        <a:pt x="649508" y="306369"/>
                      </a:cubicBezTo>
                      <a:cubicBezTo>
                        <a:pt x="667136" y="230029"/>
                        <a:pt x="619133" y="152870"/>
                        <a:pt x="575964" y="93253"/>
                      </a:cubicBezTo>
                      <a:cubicBezTo>
                        <a:pt x="569946" y="84970"/>
                        <a:pt x="558952" y="86595"/>
                        <a:pt x="555209" y="95968"/>
                      </a:cubicBezTo>
                      <a:cubicBezTo>
                        <a:pt x="545021" y="121197"/>
                        <a:pt x="534833" y="146425"/>
                        <a:pt x="524597" y="171611"/>
                      </a:cubicBezTo>
                      <a:cubicBezTo>
                        <a:pt x="523365" y="163352"/>
                        <a:pt x="522038" y="155111"/>
                        <a:pt x="520569" y="146894"/>
                      </a:cubicBezTo>
                      <a:cubicBezTo>
                        <a:pt x="517015" y="126878"/>
                        <a:pt x="513414" y="106384"/>
                        <a:pt x="506922" y="87074"/>
                      </a:cubicBezTo>
                      <a:cubicBezTo>
                        <a:pt x="500904" y="69218"/>
                        <a:pt x="491663" y="52624"/>
                        <a:pt x="476216" y="41336"/>
                      </a:cubicBezTo>
                      <a:cubicBezTo>
                        <a:pt x="461857" y="30840"/>
                        <a:pt x="442571" y="26239"/>
                        <a:pt x="425517" y="32418"/>
                      </a:cubicBezTo>
                      <a:cubicBezTo>
                        <a:pt x="420451" y="34252"/>
                        <a:pt x="418125" y="37778"/>
                        <a:pt x="417437" y="43033"/>
                      </a:cubicBezTo>
                      <a:cubicBezTo>
                        <a:pt x="415130" y="60731"/>
                        <a:pt x="412822" y="78426"/>
                        <a:pt x="410514" y="96124"/>
                      </a:cubicBezTo>
                      <a:cubicBezTo>
                        <a:pt x="401383" y="77544"/>
                        <a:pt x="390712" y="59798"/>
                        <a:pt x="376311" y="44729"/>
                      </a:cubicBezTo>
                      <a:cubicBezTo>
                        <a:pt x="355167" y="22604"/>
                        <a:pt x="325612" y="6886"/>
                        <a:pt x="294408" y="8559"/>
                      </a:cubicBezTo>
                      <a:cubicBezTo>
                        <a:pt x="287490" y="8929"/>
                        <a:pt x="281784" y="15260"/>
                        <a:pt x="283874" y="22386"/>
                      </a:cubicBezTo>
                      <a:cubicBezTo>
                        <a:pt x="286874" y="32622"/>
                        <a:pt x="289148" y="42957"/>
                        <a:pt x="290707" y="53382"/>
                      </a:cubicBezTo>
                      <a:cubicBezTo>
                        <a:pt x="267166" y="22050"/>
                        <a:pt x="234611" y="-2477"/>
                        <a:pt x="193428" y="200"/>
                      </a:cubicBezTo>
                      <a:cubicBezTo>
                        <a:pt x="186798" y="631"/>
                        <a:pt x="180927" y="6711"/>
                        <a:pt x="183135" y="13715"/>
                      </a:cubicBezTo>
                      <a:cubicBezTo>
                        <a:pt x="185064" y="19837"/>
                        <a:pt x="185543" y="26192"/>
                        <a:pt x="185751" y="32593"/>
                      </a:cubicBezTo>
                      <a:cubicBezTo>
                        <a:pt x="144899" y="4517"/>
                        <a:pt x="86936" y="3010"/>
                        <a:pt x="42469" y="22827"/>
                      </a:cubicBezTo>
                      <a:cubicBezTo>
                        <a:pt x="38564" y="24566"/>
                        <a:pt x="35892" y="31011"/>
                        <a:pt x="37540" y="34939"/>
                      </a:cubicBezTo>
                      <a:cubicBezTo>
                        <a:pt x="50472" y="65702"/>
                        <a:pt x="63489" y="96428"/>
                        <a:pt x="76497" y="127158"/>
                      </a:cubicBezTo>
                      <a:cubicBezTo>
                        <a:pt x="77918" y="130522"/>
                        <a:pt x="82448" y="132588"/>
                        <a:pt x="85884" y="132541"/>
                      </a:cubicBezTo>
                      <a:cubicBezTo>
                        <a:pt x="99693" y="132361"/>
                        <a:pt x="113506" y="132181"/>
                        <a:pt x="127319" y="132001"/>
                      </a:cubicBezTo>
                      <a:cubicBezTo>
                        <a:pt x="121912" y="135360"/>
                        <a:pt x="116363" y="138905"/>
                        <a:pt x="112288" y="143516"/>
                      </a:cubicBezTo>
                      <a:cubicBezTo>
                        <a:pt x="109383" y="146799"/>
                        <a:pt x="108578" y="150633"/>
                        <a:pt x="109620" y="154566"/>
                      </a:cubicBezTo>
                      <a:cubicBezTo>
                        <a:pt x="109843" y="155405"/>
                        <a:pt x="111004" y="158068"/>
                        <a:pt x="111245" y="158565"/>
                      </a:cubicBezTo>
                      <a:cubicBezTo>
                        <a:pt x="111904" y="159921"/>
                        <a:pt x="112653" y="161238"/>
                        <a:pt x="113382" y="162555"/>
                      </a:cubicBezTo>
                      <a:cubicBezTo>
                        <a:pt x="115600" y="166569"/>
                        <a:pt x="117960" y="170512"/>
                        <a:pt x="120438" y="174374"/>
                      </a:cubicBezTo>
                      <a:cubicBezTo>
                        <a:pt x="127243" y="184969"/>
                        <a:pt x="134972" y="195560"/>
                        <a:pt x="144506" y="203872"/>
                      </a:cubicBezTo>
                      <a:cubicBezTo>
                        <a:pt x="154689" y="212747"/>
                        <a:pt x="166394" y="217595"/>
                        <a:pt x="178776" y="219955"/>
                      </a:cubicBezTo>
                      <a:cubicBezTo>
                        <a:pt x="174141" y="221817"/>
                        <a:pt x="169507" y="223684"/>
                        <a:pt x="164873" y="225546"/>
                      </a:cubicBezTo>
                      <a:cubicBezTo>
                        <a:pt x="157935" y="228337"/>
                        <a:pt x="154950" y="234772"/>
                        <a:pt x="158290" y="241729"/>
                      </a:cubicBezTo>
                      <a:cubicBezTo>
                        <a:pt x="169772" y="265640"/>
                        <a:pt x="181264" y="289546"/>
                        <a:pt x="192755" y="313453"/>
                      </a:cubicBezTo>
                      <a:cubicBezTo>
                        <a:pt x="194399" y="316874"/>
                        <a:pt x="198721" y="319035"/>
                        <a:pt x="202393" y="318978"/>
                      </a:cubicBezTo>
                      <a:cubicBezTo>
                        <a:pt x="228375" y="318590"/>
                        <a:pt x="254310" y="316438"/>
                        <a:pt x="279993" y="312576"/>
                      </a:cubicBezTo>
                      <a:cubicBezTo>
                        <a:pt x="277197" y="314841"/>
                        <a:pt x="274406" y="317111"/>
                        <a:pt x="271610" y="319381"/>
                      </a:cubicBezTo>
                      <a:cubicBezTo>
                        <a:pt x="260522" y="328384"/>
                        <a:pt x="241909" y="338904"/>
                        <a:pt x="242515" y="355428"/>
                      </a:cubicBezTo>
                      <a:cubicBezTo>
                        <a:pt x="242818" y="363630"/>
                        <a:pt x="247642" y="370250"/>
                        <a:pt x="253490" y="375591"/>
                      </a:cubicBezTo>
                      <a:cubicBezTo>
                        <a:pt x="259986" y="381528"/>
                        <a:pt x="266687" y="387257"/>
                        <a:pt x="273283" y="393081"/>
                      </a:cubicBezTo>
                      <a:cubicBezTo>
                        <a:pt x="287006" y="405198"/>
                        <a:pt x="300725" y="417314"/>
                        <a:pt x="314448" y="429436"/>
                      </a:cubicBezTo>
                      <a:cubicBezTo>
                        <a:pt x="319153" y="433592"/>
                        <a:pt x="326778" y="434378"/>
                        <a:pt x="331370" y="429436"/>
                      </a:cubicBezTo>
                      <a:cubicBezTo>
                        <a:pt x="340392" y="419722"/>
                        <a:pt x="349414" y="410012"/>
                        <a:pt x="358437" y="400298"/>
                      </a:cubicBezTo>
                      <a:cubicBezTo>
                        <a:pt x="362701" y="411699"/>
                        <a:pt x="363407" y="424062"/>
                        <a:pt x="360034" y="436335"/>
                      </a:cubicBezTo>
                      <a:cubicBezTo>
                        <a:pt x="359010" y="440055"/>
                        <a:pt x="359853" y="445486"/>
                        <a:pt x="363119" y="448011"/>
                      </a:cubicBezTo>
                      <a:cubicBezTo>
                        <a:pt x="390764" y="469373"/>
                        <a:pt x="420982" y="486669"/>
                        <a:pt x="453375" y="499482"/>
                      </a:cubicBezTo>
                      <a:cubicBezTo>
                        <a:pt x="448276" y="501463"/>
                        <a:pt x="443348" y="503942"/>
                        <a:pt x="438667" y="506917"/>
                      </a:cubicBezTo>
                      <a:cubicBezTo>
                        <a:pt x="418172" y="519949"/>
                        <a:pt x="401933" y="540178"/>
                        <a:pt x="389631" y="560843"/>
                      </a:cubicBezTo>
                      <a:cubicBezTo>
                        <a:pt x="386148" y="566695"/>
                        <a:pt x="390522" y="573429"/>
                        <a:pt x="396498" y="574192"/>
                      </a:cubicBezTo>
                      <a:cubicBezTo>
                        <a:pt x="394460" y="576106"/>
                        <a:pt x="392541" y="578149"/>
                        <a:pt x="390735" y="580291"/>
                      </a:cubicBezTo>
                      <a:cubicBezTo>
                        <a:pt x="325631" y="579447"/>
                        <a:pt x="261233" y="602979"/>
                        <a:pt x="210193" y="643395"/>
                      </a:cubicBezTo>
                      <a:cubicBezTo>
                        <a:pt x="201914" y="649949"/>
                        <a:pt x="210771" y="661653"/>
                        <a:pt x="219443" y="660208"/>
                      </a:cubicBezTo>
                      <a:cubicBezTo>
                        <a:pt x="199844" y="666425"/>
                        <a:pt x="180576" y="673552"/>
                        <a:pt x="162489" y="683086"/>
                      </a:cubicBezTo>
                      <a:cubicBezTo>
                        <a:pt x="128579" y="700960"/>
                        <a:pt x="105478" y="730828"/>
                        <a:pt x="83254" y="761122"/>
                      </a:cubicBezTo>
                      <a:cubicBezTo>
                        <a:pt x="77980" y="768311"/>
                        <a:pt x="86704" y="776741"/>
                        <a:pt x="94006" y="775110"/>
                      </a:cubicBezTo>
                      <a:cubicBezTo>
                        <a:pt x="95139" y="774859"/>
                        <a:pt x="96271" y="774608"/>
                        <a:pt x="97399" y="774352"/>
                      </a:cubicBezTo>
                      <a:cubicBezTo>
                        <a:pt x="72630" y="803680"/>
                        <a:pt x="54140" y="837964"/>
                        <a:pt x="43213" y="874958"/>
                      </a:cubicBezTo>
                      <a:cubicBezTo>
                        <a:pt x="40606" y="883782"/>
                        <a:pt x="50269" y="889383"/>
                        <a:pt x="57590" y="886014"/>
                      </a:cubicBezTo>
                      <a:cubicBezTo>
                        <a:pt x="60205" y="884810"/>
                        <a:pt x="62869" y="883767"/>
                        <a:pt x="65570" y="882834"/>
                      </a:cubicBezTo>
                      <a:cubicBezTo>
                        <a:pt x="46876" y="922634"/>
                        <a:pt x="25424" y="961078"/>
                        <a:pt x="1347" y="997898"/>
                      </a:cubicBezTo>
                      <a:cubicBezTo>
                        <a:pt x="-2530" y="1003816"/>
                        <a:pt x="2456" y="1013891"/>
                        <a:pt x="10009" y="1013005"/>
                      </a:cubicBezTo>
                      <a:close/>
                      <a:moveTo>
                        <a:pt x="74170" y="34181"/>
                      </a:moveTo>
                      <a:cubicBezTo>
                        <a:pt x="98821" y="46279"/>
                        <a:pt x="123732" y="57917"/>
                        <a:pt x="147918" y="70939"/>
                      </a:cubicBezTo>
                      <a:cubicBezTo>
                        <a:pt x="172488" y="84169"/>
                        <a:pt x="196607" y="98205"/>
                        <a:pt x="220789" y="112113"/>
                      </a:cubicBezTo>
                      <a:cubicBezTo>
                        <a:pt x="310031" y="163442"/>
                        <a:pt x="395071" y="222296"/>
                        <a:pt x="473704" y="288779"/>
                      </a:cubicBezTo>
                      <a:cubicBezTo>
                        <a:pt x="512466" y="321537"/>
                        <a:pt x="549759" y="356034"/>
                        <a:pt x="585109" y="392470"/>
                      </a:cubicBezTo>
                      <a:cubicBezTo>
                        <a:pt x="602074" y="409970"/>
                        <a:pt x="618564" y="427929"/>
                        <a:pt x="634534" y="446362"/>
                      </a:cubicBezTo>
                      <a:cubicBezTo>
                        <a:pt x="645338" y="458825"/>
                        <a:pt x="655620" y="471662"/>
                        <a:pt x="666330" y="484191"/>
                      </a:cubicBezTo>
                      <a:cubicBezTo>
                        <a:pt x="665619" y="484077"/>
                        <a:pt x="664909" y="483968"/>
                        <a:pt x="664245" y="483835"/>
                      </a:cubicBezTo>
                      <a:cubicBezTo>
                        <a:pt x="663392" y="483679"/>
                        <a:pt x="662587" y="483485"/>
                        <a:pt x="661733" y="483295"/>
                      </a:cubicBezTo>
                      <a:cubicBezTo>
                        <a:pt x="660739" y="482300"/>
                        <a:pt x="659317" y="481556"/>
                        <a:pt x="657469" y="481210"/>
                      </a:cubicBezTo>
                      <a:cubicBezTo>
                        <a:pt x="618470" y="473865"/>
                        <a:pt x="578949" y="471321"/>
                        <a:pt x="539571" y="473553"/>
                      </a:cubicBezTo>
                      <a:cubicBezTo>
                        <a:pt x="539666" y="472733"/>
                        <a:pt x="539808" y="471913"/>
                        <a:pt x="539903" y="471093"/>
                      </a:cubicBezTo>
                      <a:cubicBezTo>
                        <a:pt x="540898" y="461839"/>
                        <a:pt x="538718" y="450855"/>
                        <a:pt x="528341" y="448059"/>
                      </a:cubicBezTo>
                      <a:cubicBezTo>
                        <a:pt x="518816" y="445495"/>
                        <a:pt x="510144" y="453105"/>
                        <a:pt x="503273" y="458526"/>
                      </a:cubicBezTo>
                      <a:cubicBezTo>
                        <a:pt x="495739" y="464530"/>
                        <a:pt x="488536" y="471022"/>
                        <a:pt x="481049" y="477116"/>
                      </a:cubicBezTo>
                      <a:cubicBezTo>
                        <a:pt x="479485" y="478377"/>
                        <a:pt x="477590" y="479703"/>
                        <a:pt x="475126" y="481305"/>
                      </a:cubicBezTo>
                      <a:cubicBezTo>
                        <a:pt x="471856" y="479917"/>
                        <a:pt x="468018" y="479092"/>
                        <a:pt x="464795" y="477889"/>
                      </a:cubicBezTo>
                      <a:cubicBezTo>
                        <a:pt x="436302" y="467269"/>
                        <a:pt x="409472" y="452551"/>
                        <a:pt x="384954" y="434625"/>
                      </a:cubicBezTo>
                      <a:cubicBezTo>
                        <a:pt x="388532" y="413528"/>
                        <a:pt x="383940" y="391394"/>
                        <a:pt x="371463" y="373781"/>
                      </a:cubicBezTo>
                      <a:cubicBezTo>
                        <a:pt x="367208" y="367772"/>
                        <a:pt x="358285" y="365275"/>
                        <a:pt x="352646" y="371354"/>
                      </a:cubicBezTo>
                      <a:cubicBezTo>
                        <a:pt x="342453" y="382339"/>
                        <a:pt x="332265" y="393323"/>
                        <a:pt x="322072" y="404302"/>
                      </a:cubicBezTo>
                      <a:cubicBezTo>
                        <a:pt x="313121" y="396403"/>
                        <a:pt x="304170" y="388508"/>
                        <a:pt x="295218" y="380609"/>
                      </a:cubicBezTo>
                      <a:cubicBezTo>
                        <a:pt x="289527" y="375586"/>
                        <a:pt x="283832" y="370568"/>
                        <a:pt x="278140" y="365545"/>
                      </a:cubicBezTo>
                      <a:cubicBezTo>
                        <a:pt x="275316" y="363057"/>
                        <a:pt x="272411" y="360635"/>
                        <a:pt x="269672" y="358053"/>
                      </a:cubicBezTo>
                      <a:cubicBezTo>
                        <a:pt x="269028" y="357446"/>
                        <a:pt x="267606" y="356437"/>
                        <a:pt x="266815" y="355385"/>
                      </a:cubicBezTo>
                      <a:cubicBezTo>
                        <a:pt x="266493" y="354954"/>
                        <a:pt x="269265" y="351751"/>
                        <a:pt x="269909" y="351158"/>
                      </a:cubicBezTo>
                      <a:cubicBezTo>
                        <a:pt x="272568" y="348718"/>
                        <a:pt x="275416" y="346476"/>
                        <a:pt x="278188" y="344164"/>
                      </a:cubicBezTo>
                      <a:cubicBezTo>
                        <a:pt x="283817" y="339468"/>
                        <a:pt x="289447" y="334772"/>
                        <a:pt x="295071" y="330081"/>
                      </a:cubicBezTo>
                      <a:cubicBezTo>
                        <a:pt x="306662" y="320414"/>
                        <a:pt x="318234" y="310728"/>
                        <a:pt x="329872" y="301118"/>
                      </a:cubicBezTo>
                      <a:cubicBezTo>
                        <a:pt x="339179" y="293437"/>
                        <a:pt x="328995" y="279747"/>
                        <a:pt x="318822" y="282130"/>
                      </a:cubicBezTo>
                      <a:cubicBezTo>
                        <a:pt x="282813" y="290579"/>
                        <a:pt x="246211" y="295356"/>
                        <a:pt x="209274" y="296484"/>
                      </a:cubicBezTo>
                      <a:cubicBezTo>
                        <a:pt x="200450" y="278283"/>
                        <a:pt x="191622" y="260081"/>
                        <a:pt x="182794" y="241880"/>
                      </a:cubicBezTo>
                      <a:cubicBezTo>
                        <a:pt x="202161" y="234000"/>
                        <a:pt x="221532" y="226120"/>
                        <a:pt x="240899" y="218239"/>
                      </a:cubicBezTo>
                      <a:cubicBezTo>
                        <a:pt x="253973" y="212923"/>
                        <a:pt x="248988" y="195300"/>
                        <a:pt x="235123" y="197285"/>
                      </a:cubicBezTo>
                      <a:cubicBezTo>
                        <a:pt x="209041" y="201019"/>
                        <a:pt x="176975" y="205355"/>
                        <a:pt x="156561" y="184860"/>
                      </a:cubicBezTo>
                      <a:cubicBezTo>
                        <a:pt x="147605" y="175866"/>
                        <a:pt x="140350" y="165039"/>
                        <a:pt x="134166" y="153846"/>
                      </a:cubicBezTo>
                      <a:cubicBezTo>
                        <a:pt x="138483" y="150609"/>
                        <a:pt x="143496" y="147766"/>
                        <a:pt x="148136" y="144610"/>
                      </a:cubicBezTo>
                      <a:cubicBezTo>
                        <a:pt x="155291" y="139753"/>
                        <a:pt x="164891" y="134223"/>
                        <a:pt x="168872" y="126153"/>
                      </a:cubicBezTo>
                      <a:cubicBezTo>
                        <a:pt x="172416" y="118965"/>
                        <a:pt x="168194" y="109577"/>
                        <a:pt x="159433" y="109705"/>
                      </a:cubicBezTo>
                      <a:cubicBezTo>
                        <a:pt x="137270" y="110032"/>
                        <a:pt x="115107" y="110359"/>
                        <a:pt x="92949" y="110682"/>
                      </a:cubicBezTo>
                      <a:cubicBezTo>
                        <a:pt x="82624" y="86396"/>
                        <a:pt x="72298" y="62111"/>
                        <a:pt x="61930" y="37844"/>
                      </a:cubicBezTo>
                      <a:cubicBezTo>
                        <a:pt x="65911" y="36408"/>
                        <a:pt x="70000" y="35186"/>
                        <a:pt x="74161" y="34157"/>
                      </a:cubicBezTo>
                      <a:cubicBezTo>
                        <a:pt x="74156" y="34171"/>
                        <a:pt x="74161" y="34176"/>
                        <a:pt x="74170" y="34181"/>
                      </a:cubicBezTo>
                      <a:close/>
                      <a:moveTo>
                        <a:pt x="680119" y="471686"/>
                      </a:moveTo>
                      <a:cubicBezTo>
                        <a:pt x="668604" y="456148"/>
                        <a:pt x="655810" y="441519"/>
                        <a:pt x="643063" y="427000"/>
                      </a:cubicBezTo>
                      <a:cubicBezTo>
                        <a:pt x="624488" y="405823"/>
                        <a:pt x="605154" y="385281"/>
                        <a:pt x="585252" y="365341"/>
                      </a:cubicBezTo>
                      <a:cubicBezTo>
                        <a:pt x="512087" y="291992"/>
                        <a:pt x="430815" y="226750"/>
                        <a:pt x="345116" y="168616"/>
                      </a:cubicBezTo>
                      <a:cubicBezTo>
                        <a:pt x="302421" y="139654"/>
                        <a:pt x="258475" y="111923"/>
                        <a:pt x="212984" y="87529"/>
                      </a:cubicBezTo>
                      <a:cubicBezTo>
                        <a:pt x="174625" y="66958"/>
                        <a:pt x="134943" y="47496"/>
                        <a:pt x="94598" y="30793"/>
                      </a:cubicBezTo>
                      <a:cubicBezTo>
                        <a:pt x="130285" y="27727"/>
                        <a:pt x="167976" y="38749"/>
                        <a:pt x="191347" y="65513"/>
                      </a:cubicBezTo>
                      <a:cubicBezTo>
                        <a:pt x="198318" y="73497"/>
                        <a:pt x="211927" y="65034"/>
                        <a:pt x="208928" y="55277"/>
                      </a:cubicBezTo>
                      <a:cubicBezTo>
                        <a:pt x="205615" y="44511"/>
                        <a:pt x="206738" y="33067"/>
                        <a:pt x="206023" y="21860"/>
                      </a:cubicBezTo>
                      <a:cubicBezTo>
                        <a:pt x="248007" y="26362"/>
                        <a:pt x="276757" y="65598"/>
                        <a:pt x="294593" y="101517"/>
                      </a:cubicBezTo>
                      <a:cubicBezTo>
                        <a:pt x="299658" y="111715"/>
                        <a:pt x="314547" y="106156"/>
                        <a:pt x="314907" y="96015"/>
                      </a:cubicBezTo>
                      <a:cubicBezTo>
                        <a:pt x="315694" y="74137"/>
                        <a:pt x="313581" y="52230"/>
                        <a:pt x="308686" y="30916"/>
                      </a:cubicBezTo>
                      <a:cubicBezTo>
                        <a:pt x="361223" y="37635"/>
                        <a:pt x="388200" y="97466"/>
                        <a:pt x="406856" y="141251"/>
                      </a:cubicBezTo>
                      <a:cubicBezTo>
                        <a:pt x="408728" y="145643"/>
                        <a:pt x="414988" y="147468"/>
                        <a:pt x="419252" y="146297"/>
                      </a:cubicBezTo>
                      <a:cubicBezTo>
                        <a:pt x="424342" y="144899"/>
                        <a:pt x="426673" y="140597"/>
                        <a:pt x="427313" y="135711"/>
                      </a:cubicBezTo>
                      <a:cubicBezTo>
                        <a:pt x="430971" y="107763"/>
                        <a:pt x="434634" y="79819"/>
                        <a:pt x="438292" y="51870"/>
                      </a:cubicBezTo>
                      <a:cubicBezTo>
                        <a:pt x="465933" y="47587"/>
                        <a:pt x="482708" y="80539"/>
                        <a:pt x="488963" y="103417"/>
                      </a:cubicBezTo>
                      <a:cubicBezTo>
                        <a:pt x="498724" y="139317"/>
                        <a:pt x="504410" y="176738"/>
                        <a:pt x="508107" y="213714"/>
                      </a:cubicBezTo>
                      <a:cubicBezTo>
                        <a:pt x="509386" y="226252"/>
                        <a:pt x="524692" y="227897"/>
                        <a:pt x="529336" y="216586"/>
                      </a:cubicBezTo>
                      <a:cubicBezTo>
                        <a:pt x="542272" y="185078"/>
                        <a:pt x="555398" y="153671"/>
                        <a:pt x="568572" y="122277"/>
                      </a:cubicBezTo>
                      <a:cubicBezTo>
                        <a:pt x="607571" y="178894"/>
                        <a:pt x="647991" y="247292"/>
                        <a:pt x="623682" y="316381"/>
                      </a:cubicBezTo>
                      <a:cubicBezTo>
                        <a:pt x="621550" y="322504"/>
                        <a:pt x="627378" y="331199"/>
                        <a:pt x="634297" y="330284"/>
                      </a:cubicBezTo>
                      <a:cubicBezTo>
                        <a:pt x="646901" y="328602"/>
                        <a:pt x="659554" y="326882"/>
                        <a:pt x="672158" y="325152"/>
                      </a:cubicBezTo>
                      <a:cubicBezTo>
                        <a:pt x="683152" y="372999"/>
                        <a:pt x="686516" y="422991"/>
                        <a:pt x="680119" y="471686"/>
                      </a:cubicBezTo>
                      <a:close/>
                      <a:moveTo>
                        <a:pt x="1193078" y="150685"/>
                      </a:moveTo>
                      <a:cubicBezTo>
                        <a:pt x="1177535" y="156547"/>
                        <a:pt x="1162276" y="163006"/>
                        <a:pt x="1146971" y="169384"/>
                      </a:cubicBezTo>
                      <a:cubicBezTo>
                        <a:pt x="1124841" y="178615"/>
                        <a:pt x="1102806" y="188163"/>
                        <a:pt x="1081435" y="199048"/>
                      </a:cubicBezTo>
                      <a:cubicBezTo>
                        <a:pt x="1003437" y="238724"/>
                        <a:pt x="928993" y="285628"/>
                        <a:pt x="859429" y="338710"/>
                      </a:cubicBezTo>
                      <a:cubicBezTo>
                        <a:pt x="824979" y="365019"/>
                        <a:pt x="791715" y="392910"/>
                        <a:pt x="760155" y="422650"/>
                      </a:cubicBezTo>
                      <a:cubicBezTo>
                        <a:pt x="744944" y="436999"/>
                        <a:pt x="730112" y="451764"/>
                        <a:pt x="715754" y="466971"/>
                      </a:cubicBezTo>
                      <a:cubicBezTo>
                        <a:pt x="709167" y="473899"/>
                        <a:pt x="702723" y="480864"/>
                        <a:pt x="696467" y="488029"/>
                      </a:cubicBezTo>
                      <a:cubicBezTo>
                        <a:pt x="696041" y="487977"/>
                        <a:pt x="695662" y="487925"/>
                        <a:pt x="695236" y="487873"/>
                      </a:cubicBezTo>
                      <a:cubicBezTo>
                        <a:pt x="695662" y="487143"/>
                        <a:pt x="695994" y="486328"/>
                        <a:pt x="696136" y="485428"/>
                      </a:cubicBezTo>
                      <a:cubicBezTo>
                        <a:pt x="700732" y="456693"/>
                        <a:pt x="703291" y="426905"/>
                        <a:pt x="702723" y="397786"/>
                      </a:cubicBezTo>
                      <a:cubicBezTo>
                        <a:pt x="702628" y="392479"/>
                        <a:pt x="702391" y="387158"/>
                        <a:pt x="702059" y="381836"/>
                      </a:cubicBezTo>
                      <a:cubicBezTo>
                        <a:pt x="702438" y="380287"/>
                        <a:pt x="702865" y="378732"/>
                        <a:pt x="703291" y="377188"/>
                      </a:cubicBezTo>
                      <a:cubicBezTo>
                        <a:pt x="712579" y="378903"/>
                        <a:pt x="721914" y="380609"/>
                        <a:pt x="731202" y="382277"/>
                      </a:cubicBezTo>
                      <a:cubicBezTo>
                        <a:pt x="739068" y="383684"/>
                        <a:pt x="747314" y="377396"/>
                        <a:pt x="744707" y="368767"/>
                      </a:cubicBezTo>
                      <a:cubicBezTo>
                        <a:pt x="727553" y="311671"/>
                        <a:pt x="762335" y="257300"/>
                        <a:pt x="796216" y="212221"/>
                      </a:cubicBezTo>
                      <a:cubicBezTo>
                        <a:pt x="805836" y="238165"/>
                        <a:pt x="815360" y="264119"/>
                        <a:pt x="824648" y="290158"/>
                      </a:cubicBezTo>
                      <a:cubicBezTo>
                        <a:pt x="826306" y="294669"/>
                        <a:pt x="830098" y="298085"/>
                        <a:pt x="835073" y="298085"/>
                      </a:cubicBezTo>
                      <a:cubicBezTo>
                        <a:pt x="839385" y="298085"/>
                        <a:pt x="844835" y="294764"/>
                        <a:pt x="845498" y="290158"/>
                      </a:cubicBezTo>
                      <a:cubicBezTo>
                        <a:pt x="850047" y="259105"/>
                        <a:pt x="856255" y="227930"/>
                        <a:pt x="865543" y="197920"/>
                      </a:cubicBezTo>
                      <a:cubicBezTo>
                        <a:pt x="871324" y="179368"/>
                        <a:pt x="885255" y="152865"/>
                        <a:pt x="907337" y="155841"/>
                      </a:cubicBezTo>
                      <a:cubicBezTo>
                        <a:pt x="909328" y="179089"/>
                        <a:pt x="911318" y="202341"/>
                        <a:pt x="913308" y="225589"/>
                      </a:cubicBezTo>
                      <a:cubicBezTo>
                        <a:pt x="914114" y="235384"/>
                        <a:pt x="928614" y="241838"/>
                        <a:pt x="933732" y="231128"/>
                      </a:cubicBezTo>
                      <a:cubicBezTo>
                        <a:pt x="950601" y="196006"/>
                        <a:pt x="974200" y="149112"/>
                        <a:pt x="1016373" y="143639"/>
                      </a:cubicBezTo>
                      <a:cubicBezTo>
                        <a:pt x="1011824" y="160864"/>
                        <a:pt x="1009455" y="178610"/>
                        <a:pt x="1009265" y="196460"/>
                      </a:cubicBezTo>
                      <a:cubicBezTo>
                        <a:pt x="1009171" y="207170"/>
                        <a:pt x="1024334" y="211444"/>
                        <a:pt x="1029594" y="201962"/>
                      </a:cubicBezTo>
                      <a:cubicBezTo>
                        <a:pt x="1045469" y="173397"/>
                        <a:pt x="1069731" y="143189"/>
                        <a:pt x="1103422" y="139753"/>
                      </a:cubicBezTo>
                      <a:cubicBezTo>
                        <a:pt x="1102664" y="148501"/>
                        <a:pt x="1102854" y="157414"/>
                        <a:pt x="1099916" y="165740"/>
                      </a:cubicBezTo>
                      <a:cubicBezTo>
                        <a:pt x="1096409" y="175805"/>
                        <a:pt x="1110483" y="183301"/>
                        <a:pt x="1117496" y="175971"/>
                      </a:cubicBezTo>
                      <a:cubicBezTo>
                        <a:pt x="1136545" y="156078"/>
                        <a:pt x="1165404" y="148321"/>
                        <a:pt x="1193078" y="150685"/>
                      </a:cubicBezTo>
                      <a:close/>
                      <a:moveTo>
                        <a:pt x="1074327" y="282410"/>
                      </a:moveTo>
                      <a:cubicBezTo>
                        <a:pt x="1063049" y="280263"/>
                        <a:pt x="1054141" y="296811"/>
                        <a:pt x="1065987" y="302265"/>
                      </a:cubicBezTo>
                      <a:cubicBezTo>
                        <a:pt x="1082051" y="309662"/>
                        <a:pt x="1098067" y="317054"/>
                        <a:pt x="1114132" y="324451"/>
                      </a:cubicBezTo>
                      <a:cubicBezTo>
                        <a:pt x="1106502" y="338539"/>
                        <a:pt x="1098873" y="352627"/>
                        <a:pt x="1091244" y="366720"/>
                      </a:cubicBezTo>
                      <a:cubicBezTo>
                        <a:pt x="1060585" y="364327"/>
                        <a:pt x="1030400" y="358849"/>
                        <a:pt x="1000784" y="350490"/>
                      </a:cubicBezTo>
                      <a:cubicBezTo>
                        <a:pt x="990169" y="347495"/>
                        <a:pt x="981213" y="361740"/>
                        <a:pt x="989742" y="369478"/>
                      </a:cubicBezTo>
                      <a:cubicBezTo>
                        <a:pt x="999504" y="378306"/>
                        <a:pt x="1009171" y="387210"/>
                        <a:pt x="1018885" y="396090"/>
                      </a:cubicBezTo>
                      <a:cubicBezTo>
                        <a:pt x="1023387" y="400236"/>
                        <a:pt x="1027936" y="404383"/>
                        <a:pt x="1032485" y="408524"/>
                      </a:cubicBezTo>
                      <a:cubicBezTo>
                        <a:pt x="1034049" y="409993"/>
                        <a:pt x="1037081" y="414078"/>
                        <a:pt x="1039119" y="414798"/>
                      </a:cubicBezTo>
                      <a:cubicBezTo>
                        <a:pt x="1039166" y="414850"/>
                        <a:pt x="1039214" y="414902"/>
                        <a:pt x="1039309" y="414955"/>
                      </a:cubicBezTo>
                      <a:cubicBezTo>
                        <a:pt x="1038218" y="415945"/>
                        <a:pt x="1037034" y="417381"/>
                        <a:pt x="1036276" y="418025"/>
                      </a:cubicBezTo>
                      <a:cubicBezTo>
                        <a:pt x="1033575" y="420243"/>
                        <a:pt x="1030874" y="422375"/>
                        <a:pt x="1028172" y="424550"/>
                      </a:cubicBezTo>
                      <a:cubicBezTo>
                        <a:pt x="1023434" y="428356"/>
                        <a:pt x="1018695" y="432165"/>
                        <a:pt x="1013957" y="435970"/>
                      </a:cubicBezTo>
                      <a:cubicBezTo>
                        <a:pt x="1007181" y="441429"/>
                        <a:pt x="1000404" y="446884"/>
                        <a:pt x="993628" y="452342"/>
                      </a:cubicBezTo>
                      <a:cubicBezTo>
                        <a:pt x="985762" y="443026"/>
                        <a:pt x="977848" y="433715"/>
                        <a:pt x="969982" y="424399"/>
                      </a:cubicBezTo>
                      <a:cubicBezTo>
                        <a:pt x="966144" y="419916"/>
                        <a:pt x="956761" y="419551"/>
                        <a:pt x="953018" y="424399"/>
                      </a:cubicBezTo>
                      <a:cubicBezTo>
                        <a:pt x="941076" y="439837"/>
                        <a:pt x="935485" y="458019"/>
                        <a:pt x="937428" y="477007"/>
                      </a:cubicBezTo>
                      <a:cubicBezTo>
                        <a:pt x="931457" y="480931"/>
                        <a:pt x="925392" y="484613"/>
                        <a:pt x="919184" y="488086"/>
                      </a:cubicBezTo>
                      <a:cubicBezTo>
                        <a:pt x="890183" y="483921"/>
                        <a:pt x="860994" y="483092"/>
                        <a:pt x="831993" y="485598"/>
                      </a:cubicBezTo>
                      <a:cubicBezTo>
                        <a:pt x="825311" y="481258"/>
                        <a:pt x="816829" y="479670"/>
                        <a:pt x="810574" y="486115"/>
                      </a:cubicBezTo>
                      <a:cubicBezTo>
                        <a:pt x="809911" y="486811"/>
                        <a:pt x="809295" y="487546"/>
                        <a:pt x="808821" y="488309"/>
                      </a:cubicBezTo>
                      <a:cubicBezTo>
                        <a:pt x="803988" y="489024"/>
                        <a:pt x="799154" y="489820"/>
                        <a:pt x="794321" y="490721"/>
                      </a:cubicBezTo>
                      <a:cubicBezTo>
                        <a:pt x="792710" y="491024"/>
                        <a:pt x="791430" y="491640"/>
                        <a:pt x="790435" y="492460"/>
                      </a:cubicBezTo>
                      <a:cubicBezTo>
                        <a:pt x="789724" y="492602"/>
                        <a:pt x="789061" y="492758"/>
                        <a:pt x="788350" y="492886"/>
                      </a:cubicBezTo>
                      <a:cubicBezTo>
                        <a:pt x="786123" y="493289"/>
                        <a:pt x="783848" y="493578"/>
                        <a:pt x="781621" y="493858"/>
                      </a:cubicBezTo>
                      <a:cubicBezTo>
                        <a:pt x="781574" y="493863"/>
                        <a:pt x="781526" y="493867"/>
                        <a:pt x="781479" y="493872"/>
                      </a:cubicBezTo>
                      <a:cubicBezTo>
                        <a:pt x="781194" y="493910"/>
                        <a:pt x="780910" y="493948"/>
                        <a:pt x="780578" y="493986"/>
                      </a:cubicBezTo>
                      <a:cubicBezTo>
                        <a:pt x="772333" y="495005"/>
                        <a:pt x="764041" y="495924"/>
                        <a:pt x="755795" y="497085"/>
                      </a:cubicBezTo>
                      <a:cubicBezTo>
                        <a:pt x="751246" y="497724"/>
                        <a:pt x="746934" y="498648"/>
                        <a:pt x="742717" y="499847"/>
                      </a:cubicBezTo>
                      <a:cubicBezTo>
                        <a:pt x="739779" y="498426"/>
                        <a:pt x="736746" y="497075"/>
                        <a:pt x="733714" y="495810"/>
                      </a:cubicBezTo>
                      <a:cubicBezTo>
                        <a:pt x="728975" y="493829"/>
                        <a:pt x="724189" y="492493"/>
                        <a:pt x="719308" y="491469"/>
                      </a:cubicBezTo>
                      <a:cubicBezTo>
                        <a:pt x="724615" y="485665"/>
                        <a:pt x="729875" y="479874"/>
                        <a:pt x="735325" y="474211"/>
                      </a:cubicBezTo>
                      <a:cubicBezTo>
                        <a:pt x="751673" y="457195"/>
                        <a:pt x="768590" y="440733"/>
                        <a:pt x="785981" y="424787"/>
                      </a:cubicBezTo>
                      <a:cubicBezTo>
                        <a:pt x="849526" y="366492"/>
                        <a:pt x="919089" y="314765"/>
                        <a:pt x="992538" y="269616"/>
                      </a:cubicBezTo>
                      <a:cubicBezTo>
                        <a:pt x="1028931" y="247226"/>
                        <a:pt x="1066366" y="226830"/>
                        <a:pt x="1104323" y="207141"/>
                      </a:cubicBezTo>
                      <a:cubicBezTo>
                        <a:pt x="1122899" y="197479"/>
                        <a:pt x="1141379" y="187547"/>
                        <a:pt x="1160381" y="178667"/>
                      </a:cubicBezTo>
                      <a:cubicBezTo>
                        <a:pt x="1178246" y="170317"/>
                        <a:pt x="1196442" y="162627"/>
                        <a:pt x="1214496" y="154623"/>
                      </a:cubicBezTo>
                      <a:cubicBezTo>
                        <a:pt x="1217529" y="155504"/>
                        <a:pt x="1220562" y="156509"/>
                        <a:pt x="1223500" y="157651"/>
                      </a:cubicBezTo>
                      <a:cubicBezTo>
                        <a:pt x="1214307" y="176752"/>
                        <a:pt x="1205114" y="195863"/>
                        <a:pt x="1195968" y="214984"/>
                      </a:cubicBezTo>
                      <a:cubicBezTo>
                        <a:pt x="1177582" y="213884"/>
                        <a:pt x="1159196" y="212785"/>
                        <a:pt x="1140810" y="211686"/>
                      </a:cubicBezTo>
                      <a:cubicBezTo>
                        <a:pt x="1131760" y="211146"/>
                        <a:pt x="1128253" y="221187"/>
                        <a:pt x="1131380" y="228134"/>
                      </a:cubicBezTo>
                      <a:cubicBezTo>
                        <a:pt x="1136356" y="239170"/>
                        <a:pt x="1149055" y="244311"/>
                        <a:pt x="1158485" y="251813"/>
                      </a:cubicBezTo>
                      <a:cubicBezTo>
                        <a:pt x="1153178" y="260309"/>
                        <a:pt x="1147113" y="268417"/>
                        <a:pt x="1139815" y="275240"/>
                      </a:cubicBezTo>
                      <a:cubicBezTo>
                        <a:pt x="1122329" y="291631"/>
                        <a:pt x="1095651" y="286452"/>
                        <a:pt x="1074327" y="282410"/>
                      </a:cubicBezTo>
                      <a:close/>
                      <a:moveTo>
                        <a:pt x="1553925" y="393252"/>
                      </a:moveTo>
                      <a:cubicBezTo>
                        <a:pt x="1547481" y="394057"/>
                        <a:pt x="1541036" y="394777"/>
                        <a:pt x="1534591" y="395408"/>
                      </a:cubicBezTo>
                      <a:cubicBezTo>
                        <a:pt x="1522082" y="396625"/>
                        <a:pt x="1509572" y="397569"/>
                        <a:pt x="1497014" y="398407"/>
                      </a:cubicBezTo>
                      <a:cubicBezTo>
                        <a:pt x="1472326" y="400056"/>
                        <a:pt x="1447542" y="400568"/>
                        <a:pt x="1422807" y="400781"/>
                      </a:cubicBezTo>
                      <a:cubicBezTo>
                        <a:pt x="1340260" y="401502"/>
                        <a:pt x="1256386" y="401075"/>
                        <a:pt x="1175213" y="417703"/>
                      </a:cubicBezTo>
                      <a:cubicBezTo>
                        <a:pt x="1108683" y="431327"/>
                        <a:pt x="1041488" y="457005"/>
                        <a:pt x="992396" y="505150"/>
                      </a:cubicBezTo>
                      <a:cubicBezTo>
                        <a:pt x="983014" y="506434"/>
                        <a:pt x="973726" y="508221"/>
                        <a:pt x="964485" y="510500"/>
                      </a:cubicBezTo>
                      <a:cubicBezTo>
                        <a:pt x="964485" y="510495"/>
                        <a:pt x="964485" y="510490"/>
                        <a:pt x="964485" y="510486"/>
                      </a:cubicBezTo>
                      <a:cubicBezTo>
                        <a:pt x="957804" y="506344"/>
                        <a:pt x="950601" y="503496"/>
                        <a:pt x="943114" y="501852"/>
                      </a:cubicBezTo>
                      <a:cubicBezTo>
                        <a:pt x="947616" y="499028"/>
                        <a:pt x="952070" y="496094"/>
                        <a:pt x="956477" y="493024"/>
                      </a:cubicBezTo>
                      <a:cubicBezTo>
                        <a:pt x="961026" y="489820"/>
                        <a:pt x="963206" y="485077"/>
                        <a:pt x="961974" y="479471"/>
                      </a:cubicBezTo>
                      <a:cubicBezTo>
                        <a:pt x="960078" y="471022"/>
                        <a:pt x="960553" y="461896"/>
                        <a:pt x="963396" y="453612"/>
                      </a:cubicBezTo>
                      <a:cubicBezTo>
                        <a:pt x="970124" y="461531"/>
                        <a:pt x="976853" y="469449"/>
                        <a:pt x="983582" y="477362"/>
                      </a:cubicBezTo>
                      <a:cubicBezTo>
                        <a:pt x="988084" y="482703"/>
                        <a:pt x="995808" y="481158"/>
                        <a:pt x="1000499" y="477362"/>
                      </a:cubicBezTo>
                      <a:cubicBezTo>
                        <a:pt x="1012630" y="467568"/>
                        <a:pt x="1024808" y="457773"/>
                        <a:pt x="1036939" y="447973"/>
                      </a:cubicBezTo>
                      <a:cubicBezTo>
                        <a:pt x="1046653" y="440155"/>
                        <a:pt x="1062244" y="431654"/>
                        <a:pt x="1063760" y="417968"/>
                      </a:cubicBezTo>
                      <a:cubicBezTo>
                        <a:pt x="1064944" y="407368"/>
                        <a:pt x="1057979" y="399421"/>
                        <a:pt x="1050302" y="392583"/>
                      </a:cubicBezTo>
                      <a:cubicBezTo>
                        <a:pt x="1053477" y="390318"/>
                        <a:pt x="1056604" y="388044"/>
                        <a:pt x="1059779" y="385769"/>
                      </a:cubicBezTo>
                      <a:cubicBezTo>
                        <a:pt x="1072337" y="387485"/>
                        <a:pt x="1084942" y="388726"/>
                        <a:pt x="1097594" y="389484"/>
                      </a:cubicBezTo>
                      <a:cubicBezTo>
                        <a:pt x="1101337" y="389712"/>
                        <a:pt x="1105507" y="387229"/>
                        <a:pt x="1107261" y="383959"/>
                      </a:cubicBezTo>
                      <a:cubicBezTo>
                        <a:pt x="1116501" y="366677"/>
                        <a:pt x="1125789" y="349396"/>
                        <a:pt x="1135077" y="332114"/>
                      </a:cubicBezTo>
                      <a:cubicBezTo>
                        <a:pt x="1143843" y="326318"/>
                        <a:pt x="1152846" y="320855"/>
                        <a:pt x="1162229" y="316083"/>
                      </a:cubicBezTo>
                      <a:cubicBezTo>
                        <a:pt x="1196774" y="298526"/>
                        <a:pt x="1233925" y="294806"/>
                        <a:pt x="1271644" y="294219"/>
                      </a:cubicBezTo>
                      <a:cubicBezTo>
                        <a:pt x="1266905" y="298284"/>
                        <a:pt x="1262167" y="302350"/>
                        <a:pt x="1257381" y="306383"/>
                      </a:cubicBezTo>
                      <a:cubicBezTo>
                        <a:pt x="1249420" y="313140"/>
                        <a:pt x="1258376" y="323281"/>
                        <a:pt x="1266526" y="322039"/>
                      </a:cubicBezTo>
                      <a:cubicBezTo>
                        <a:pt x="1317183" y="314325"/>
                        <a:pt x="1369166" y="318841"/>
                        <a:pt x="1417879" y="334308"/>
                      </a:cubicBezTo>
                      <a:cubicBezTo>
                        <a:pt x="1411956" y="338610"/>
                        <a:pt x="1406364" y="343368"/>
                        <a:pt x="1401151" y="348547"/>
                      </a:cubicBezTo>
                      <a:cubicBezTo>
                        <a:pt x="1395986" y="353646"/>
                        <a:pt x="1398261" y="363213"/>
                        <a:pt x="1405463" y="364976"/>
                      </a:cubicBezTo>
                      <a:cubicBezTo>
                        <a:pt x="1456025" y="377311"/>
                        <a:pt x="1507297" y="386328"/>
                        <a:pt x="1558995" y="392057"/>
                      </a:cubicBezTo>
                      <a:cubicBezTo>
                        <a:pt x="1561270" y="392313"/>
                        <a:pt x="1557953" y="392749"/>
                        <a:pt x="1553925" y="393252"/>
                      </a:cubicBezTo>
                      <a:close/>
                      <a:moveTo>
                        <a:pt x="1254822" y="553797"/>
                      </a:moveTo>
                      <a:cubicBezTo>
                        <a:pt x="1246387" y="557142"/>
                        <a:pt x="1237952" y="560483"/>
                        <a:pt x="1229518" y="563829"/>
                      </a:cubicBezTo>
                      <a:cubicBezTo>
                        <a:pt x="1222979" y="561094"/>
                        <a:pt x="1216250" y="558772"/>
                        <a:pt x="1209236" y="556958"/>
                      </a:cubicBezTo>
                      <a:cubicBezTo>
                        <a:pt x="1189240" y="551792"/>
                        <a:pt x="1168531" y="549395"/>
                        <a:pt x="1147776" y="548006"/>
                      </a:cubicBezTo>
                      <a:cubicBezTo>
                        <a:pt x="1156638" y="547229"/>
                        <a:pt x="1161471" y="533639"/>
                        <a:pt x="1152230" y="529398"/>
                      </a:cubicBezTo>
                      <a:cubicBezTo>
                        <a:pt x="1110530" y="510306"/>
                        <a:pt x="1064376" y="500966"/>
                        <a:pt x="1018695" y="502814"/>
                      </a:cubicBezTo>
                      <a:cubicBezTo>
                        <a:pt x="1042152" y="485793"/>
                        <a:pt x="1067741" y="471600"/>
                        <a:pt x="1094467" y="460649"/>
                      </a:cubicBezTo>
                      <a:cubicBezTo>
                        <a:pt x="1163792" y="432289"/>
                        <a:pt x="1238806" y="423702"/>
                        <a:pt x="1313060" y="420916"/>
                      </a:cubicBezTo>
                      <a:cubicBezTo>
                        <a:pt x="1357034" y="419267"/>
                        <a:pt x="1401057" y="419537"/>
                        <a:pt x="1444984" y="417390"/>
                      </a:cubicBezTo>
                      <a:cubicBezTo>
                        <a:pt x="1467113" y="416310"/>
                        <a:pt x="1489243" y="415016"/>
                        <a:pt x="1511278" y="412770"/>
                      </a:cubicBezTo>
                      <a:cubicBezTo>
                        <a:pt x="1521892" y="411690"/>
                        <a:pt x="1532412" y="410244"/>
                        <a:pt x="1542931" y="408671"/>
                      </a:cubicBezTo>
                      <a:cubicBezTo>
                        <a:pt x="1548476" y="407837"/>
                        <a:pt x="1554115" y="407093"/>
                        <a:pt x="1559611" y="405961"/>
                      </a:cubicBezTo>
                      <a:cubicBezTo>
                        <a:pt x="1561792" y="405506"/>
                        <a:pt x="1565346" y="404615"/>
                        <a:pt x="1564966" y="404909"/>
                      </a:cubicBezTo>
                      <a:cubicBezTo>
                        <a:pt x="1512794" y="448191"/>
                        <a:pt x="1448727" y="476865"/>
                        <a:pt x="1381391" y="485930"/>
                      </a:cubicBezTo>
                      <a:cubicBezTo>
                        <a:pt x="1376274" y="474870"/>
                        <a:pt x="1366985" y="465056"/>
                        <a:pt x="1355376" y="461493"/>
                      </a:cubicBezTo>
                      <a:cubicBezTo>
                        <a:pt x="1341729" y="457290"/>
                        <a:pt x="1331730" y="472719"/>
                        <a:pt x="1328982" y="483850"/>
                      </a:cubicBezTo>
                      <a:cubicBezTo>
                        <a:pt x="1326376" y="494360"/>
                        <a:pt x="1327181" y="506221"/>
                        <a:pt x="1321542" y="515788"/>
                      </a:cubicBezTo>
                      <a:cubicBezTo>
                        <a:pt x="1315761" y="525640"/>
                        <a:pt x="1305241" y="532004"/>
                        <a:pt x="1295337" y="537017"/>
                      </a:cubicBezTo>
                      <a:cubicBezTo>
                        <a:pt x="1282306" y="543599"/>
                        <a:pt x="1268375" y="548433"/>
                        <a:pt x="1254822" y="553797"/>
                      </a:cubicBezTo>
                      <a:close/>
                      <a:moveTo>
                        <a:pt x="1392906" y="806277"/>
                      </a:moveTo>
                      <a:cubicBezTo>
                        <a:pt x="1392338" y="805902"/>
                        <a:pt x="1391722" y="805542"/>
                        <a:pt x="1391153" y="805163"/>
                      </a:cubicBezTo>
                      <a:cubicBezTo>
                        <a:pt x="1383808" y="800367"/>
                        <a:pt x="1376605" y="795345"/>
                        <a:pt x="1369402" y="790378"/>
                      </a:cubicBezTo>
                      <a:cubicBezTo>
                        <a:pt x="1354191" y="779929"/>
                        <a:pt x="1339502" y="768818"/>
                        <a:pt x="1325001" y="757393"/>
                      </a:cubicBezTo>
                      <a:cubicBezTo>
                        <a:pt x="1275388" y="718251"/>
                        <a:pt x="1225964" y="677267"/>
                        <a:pt x="1170427" y="646655"/>
                      </a:cubicBezTo>
                      <a:cubicBezTo>
                        <a:pt x="1123846" y="620977"/>
                        <a:pt x="1071247" y="601321"/>
                        <a:pt x="1017700" y="602704"/>
                      </a:cubicBezTo>
                      <a:cubicBezTo>
                        <a:pt x="1017179" y="598861"/>
                        <a:pt x="1016326" y="595042"/>
                        <a:pt x="1015141" y="591275"/>
                      </a:cubicBezTo>
                      <a:cubicBezTo>
                        <a:pt x="1012156" y="581580"/>
                        <a:pt x="1007038" y="572576"/>
                        <a:pt x="1000215" y="565373"/>
                      </a:cubicBezTo>
                      <a:cubicBezTo>
                        <a:pt x="1004243" y="563047"/>
                        <a:pt x="1006422" y="557882"/>
                        <a:pt x="1003627" y="553209"/>
                      </a:cubicBezTo>
                      <a:cubicBezTo>
                        <a:pt x="997608" y="543097"/>
                        <a:pt x="990358" y="533122"/>
                        <a:pt x="981876" y="524555"/>
                      </a:cubicBezTo>
                      <a:cubicBezTo>
                        <a:pt x="1024856" y="518347"/>
                        <a:pt x="1068878" y="521318"/>
                        <a:pt x="1110294" y="534378"/>
                      </a:cubicBezTo>
                      <a:cubicBezTo>
                        <a:pt x="1101575" y="537406"/>
                        <a:pt x="1093282" y="541543"/>
                        <a:pt x="1085558" y="546893"/>
                      </a:cubicBezTo>
                      <a:cubicBezTo>
                        <a:pt x="1076649" y="553048"/>
                        <a:pt x="1080014" y="566449"/>
                        <a:pt x="1091007" y="567089"/>
                      </a:cubicBezTo>
                      <a:cubicBezTo>
                        <a:pt x="1110056" y="568188"/>
                        <a:pt x="1129153" y="569212"/>
                        <a:pt x="1148203" y="570145"/>
                      </a:cubicBezTo>
                      <a:cubicBezTo>
                        <a:pt x="1166020" y="571017"/>
                        <a:pt x="1183979" y="571865"/>
                        <a:pt x="1201465" y="575922"/>
                      </a:cubicBezTo>
                      <a:cubicBezTo>
                        <a:pt x="1227622" y="582011"/>
                        <a:pt x="1249704" y="595767"/>
                        <a:pt x="1270649" y="611618"/>
                      </a:cubicBezTo>
                      <a:cubicBezTo>
                        <a:pt x="1267948" y="611698"/>
                        <a:pt x="1265200" y="611793"/>
                        <a:pt x="1262499" y="611860"/>
                      </a:cubicBezTo>
                      <a:cubicBezTo>
                        <a:pt x="1253305" y="612073"/>
                        <a:pt x="1249610" y="624564"/>
                        <a:pt x="1257760" y="629316"/>
                      </a:cubicBezTo>
                      <a:cubicBezTo>
                        <a:pt x="1291357" y="648892"/>
                        <a:pt x="1320168" y="675718"/>
                        <a:pt x="1342013" y="707675"/>
                      </a:cubicBezTo>
                      <a:cubicBezTo>
                        <a:pt x="1337938" y="707613"/>
                        <a:pt x="1333815" y="707770"/>
                        <a:pt x="1329692" y="708182"/>
                      </a:cubicBezTo>
                      <a:cubicBezTo>
                        <a:pt x="1323248" y="708826"/>
                        <a:pt x="1316187" y="716408"/>
                        <a:pt x="1321211" y="722976"/>
                      </a:cubicBezTo>
                      <a:cubicBezTo>
                        <a:pt x="1343529" y="752104"/>
                        <a:pt x="1367460" y="779906"/>
                        <a:pt x="1392906" y="806277"/>
                      </a:cubicBezTo>
                      <a:close/>
                      <a:moveTo>
                        <a:pt x="988273" y="730591"/>
                      </a:moveTo>
                      <a:cubicBezTo>
                        <a:pt x="989790" y="716579"/>
                        <a:pt x="991401" y="702566"/>
                        <a:pt x="992491" y="688526"/>
                      </a:cubicBezTo>
                      <a:cubicBezTo>
                        <a:pt x="993107" y="681034"/>
                        <a:pt x="993201" y="673348"/>
                        <a:pt x="992064" y="665941"/>
                      </a:cubicBezTo>
                      <a:cubicBezTo>
                        <a:pt x="994528" y="666984"/>
                        <a:pt x="996992" y="668022"/>
                        <a:pt x="999457" y="669064"/>
                      </a:cubicBezTo>
                      <a:cubicBezTo>
                        <a:pt x="1003911" y="670941"/>
                        <a:pt x="1009360" y="667046"/>
                        <a:pt x="1010497" y="662795"/>
                      </a:cubicBezTo>
                      <a:cubicBezTo>
                        <a:pt x="1014241" y="648546"/>
                        <a:pt x="1017937" y="633444"/>
                        <a:pt x="1018459" y="618441"/>
                      </a:cubicBezTo>
                      <a:cubicBezTo>
                        <a:pt x="1044095" y="619929"/>
                        <a:pt x="1069399" y="624716"/>
                        <a:pt x="1093945" y="632624"/>
                      </a:cubicBezTo>
                      <a:cubicBezTo>
                        <a:pt x="1152989" y="651631"/>
                        <a:pt x="1204734" y="687123"/>
                        <a:pt x="1253638" y="724336"/>
                      </a:cubicBezTo>
                      <a:cubicBezTo>
                        <a:pt x="1278752" y="743451"/>
                        <a:pt x="1303346" y="763136"/>
                        <a:pt x="1329124" y="781408"/>
                      </a:cubicBezTo>
                      <a:cubicBezTo>
                        <a:pt x="1341729" y="790383"/>
                        <a:pt x="1354429" y="799415"/>
                        <a:pt x="1367602" y="807627"/>
                      </a:cubicBezTo>
                      <a:cubicBezTo>
                        <a:pt x="1374331" y="811840"/>
                        <a:pt x="1381201" y="815891"/>
                        <a:pt x="1388120" y="819810"/>
                      </a:cubicBezTo>
                      <a:cubicBezTo>
                        <a:pt x="1389968" y="820857"/>
                        <a:pt x="1391863" y="822032"/>
                        <a:pt x="1393759" y="823132"/>
                      </a:cubicBezTo>
                      <a:cubicBezTo>
                        <a:pt x="1343908" y="822469"/>
                        <a:pt x="1294769" y="808897"/>
                        <a:pt x="1251600" y="783365"/>
                      </a:cubicBezTo>
                      <a:cubicBezTo>
                        <a:pt x="1253590" y="773987"/>
                        <a:pt x="1252879" y="763809"/>
                        <a:pt x="1247335" y="755796"/>
                      </a:cubicBezTo>
                      <a:cubicBezTo>
                        <a:pt x="1240417" y="745726"/>
                        <a:pt x="1226011" y="749228"/>
                        <a:pt x="1217766" y="755260"/>
                      </a:cubicBezTo>
                      <a:cubicBezTo>
                        <a:pt x="1210469" y="760572"/>
                        <a:pt x="1204687" y="769031"/>
                        <a:pt x="1195826" y="771760"/>
                      </a:cubicBezTo>
                      <a:cubicBezTo>
                        <a:pt x="1186917" y="774509"/>
                        <a:pt x="1176871" y="772556"/>
                        <a:pt x="1168057" y="770310"/>
                      </a:cubicBezTo>
                      <a:cubicBezTo>
                        <a:pt x="1143369" y="764027"/>
                        <a:pt x="1119060" y="755440"/>
                        <a:pt x="1094751" y="747877"/>
                      </a:cubicBezTo>
                      <a:cubicBezTo>
                        <a:pt x="1092903" y="747313"/>
                        <a:pt x="1088022" y="745290"/>
                        <a:pt x="1087974" y="744996"/>
                      </a:cubicBezTo>
                      <a:cubicBezTo>
                        <a:pt x="1087359" y="741523"/>
                        <a:pt x="1089633" y="736841"/>
                        <a:pt x="1089538" y="733226"/>
                      </a:cubicBezTo>
                      <a:cubicBezTo>
                        <a:pt x="1089254" y="721966"/>
                        <a:pt x="1079208" y="713172"/>
                        <a:pt x="1067835" y="716185"/>
                      </a:cubicBezTo>
                      <a:cubicBezTo>
                        <a:pt x="1057031" y="719052"/>
                        <a:pt x="1050539" y="729487"/>
                        <a:pt x="1044616" y="738154"/>
                      </a:cubicBezTo>
                      <a:cubicBezTo>
                        <a:pt x="1039972" y="744968"/>
                        <a:pt x="1035707" y="752038"/>
                        <a:pt x="1031869" y="759321"/>
                      </a:cubicBezTo>
                      <a:cubicBezTo>
                        <a:pt x="1019454" y="751360"/>
                        <a:pt x="1007749" y="742423"/>
                        <a:pt x="996234" y="733192"/>
                      </a:cubicBezTo>
                      <a:cubicBezTo>
                        <a:pt x="993628" y="731117"/>
                        <a:pt x="990879" y="730378"/>
                        <a:pt x="988273" y="730591"/>
                      </a:cubicBezTo>
                      <a:close/>
                      <a:moveTo>
                        <a:pt x="967945" y="736211"/>
                      </a:moveTo>
                      <a:cubicBezTo>
                        <a:pt x="964817" y="725720"/>
                        <a:pt x="959936" y="707376"/>
                        <a:pt x="957235" y="696766"/>
                      </a:cubicBezTo>
                      <a:cubicBezTo>
                        <a:pt x="945531" y="650683"/>
                        <a:pt x="933542" y="604562"/>
                        <a:pt x="903689" y="566392"/>
                      </a:cubicBezTo>
                      <a:cubicBezTo>
                        <a:pt x="889236" y="547968"/>
                        <a:pt x="872082" y="532245"/>
                        <a:pt x="851421" y="521138"/>
                      </a:cubicBezTo>
                      <a:cubicBezTo>
                        <a:pt x="839954" y="514992"/>
                        <a:pt x="828060" y="509898"/>
                        <a:pt x="815929" y="505306"/>
                      </a:cubicBezTo>
                      <a:cubicBezTo>
                        <a:pt x="845924" y="501155"/>
                        <a:pt x="876442" y="500838"/>
                        <a:pt x="906579" y="504401"/>
                      </a:cubicBezTo>
                      <a:cubicBezTo>
                        <a:pt x="899755" y="510803"/>
                        <a:pt x="907101" y="521186"/>
                        <a:pt x="915346" y="519328"/>
                      </a:cubicBezTo>
                      <a:cubicBezTo>
                        <a:pt x="942261" y="513296"/>
                        <a:pt x="963727" y="528777"/>
                        <a:pt x="979080" y="548897"/>
                      </a:cubicBezTo>
                      <a:cubicBezTo>
                        <a:pt x="976047" y="549575"/>
                        <a:pt x="973062" y="550584"/>
                        <a:pt x="969982" y="551911"/>
                      </a:cubicBezTo>
                      <a:cubicBezTo>
                        <a:pt x="962590" y="555157"/>
                        <a:pt x="965385" y="566364"/>
                        <a:pt x="972162" y="568311"/>
                      </a:cubicBezTo>
                      <a:cubicBezTo>
                        <a:pt x="986520" y="572453"/>
                        <a:pt x="995476" y="585745"/>
                        <a:pt x="998888" y="599719"/>
                      </a:cubicBezTo>
                      <a:cubicBezTo>
                        <a:pt x="1002773" y="615660"/>
                        <a:pt x="999694" y="632335"/>
                        <a:pt x="995760" y="648186"/>
                      </a:cubicBezTo>
                      <a:cubicBezTo>
                        <a:pt x="990122" y="645812"/>
                        <a:pt x="984482" y="643442"/>
                        <a:pt x="978844" y="641069"/>
                      </a:cubicBezTo>
                      <a:cubicBezTo>
                        <a:pt x="971593" y="638022"/>
                        <a:pt x="964580" y="648200"/>
                        <a:pt x="968703" y="654251"/>
                      </a:cubicBezTo>
                      <a:cubicBezTo>
                        <a:pt x="976522" y="665686"/>
                        <a:pt x="975431" y="679650"/>
                        <a:pt x="974152" y="692829"/>
                      </a:cubicBezTo>
                      <a:cubicBezTo>
                        <a:pt x="973062" y="704287"/>
                        <a:pt x="971877" y="715730"/>
                        <a:pt x="970693" y="727179"/>
                      </a:cubicBezTo>
                      <a:cubicBezTo>
                        <a:pt x="970030" y="732913"/>
                        <a:pt x="969982" y="742665"/>
                        <a:pt x="967945" y="736211"/>
                      </a:cubicBezTo>
                      <a:close/>
                      <a:moveTo>
                        <a:pt x="947900" y="728615"/>
                      </a:moveTo>
                      <a:cubicBezTo>
                        <a:pt x="938044" y="712001"/>
                        <a:pt x="928851" y="694980"/>
                        <a:pt x="919468" y="678072"/>
                      </a:cubicBezTo>
                      <a:cubicBezTo>
                        <a:pt x="923022" y="674566"/>
                        <a:pt x="926434" y="670912"/>
                        <a:pt x="930273" y="667970"/>
                      </a:cubicBezTo>
                      <a:cubicBezTo>
                        <a:pt x="934679" y="664563"/>
                        <a:pt x="936670" y="658312"/>
                        <a:pt x="932073" y="653877"/>
                      </a:cubicBezTo>
                      <a:cubicBezTo>
                        <a:pt x="924444" y="646513"/>
                        <a:pt x="914919" y="646352"/>
                        <a:pt x="906011" y="651531"/>
                      </a:cubicBezTo>
                      <a:cubicBezTo>
                        <a:pt x="904210" y="652588"/>
                        <a:pt x="902172" y="653815"/>
                        <a:pt x="900324" y="655152"/>
                      </a:cubicBezTo>
                      <a:cubicBezTo>
                        <a:pt x="899424" y="653142"/>
                        <a:pt x="898002" y="651091"/>
                        <a:pt x="897102" y="649375"/>
                      </a:cubicBezTo>
                      <a:cubicBezTo>
                        <a:pt x="890847" y="637694"/>
                        <a:pt x="882886" y="626791"/>
                        <a:pt x="873788" y="617153"/>
                      </a:cubicBezTo>
                      <a:cubicBezTo>
                        <a:pt x="871466" y="614707"/>
                        <a:pt x="869002" y="612438"/>
                        <a:pt x="866585" y="610059"/>
                      </a:cubicBezTo>
                      <a:cubicBezTo>
                        <a:pt x="864405" y="607836"/>
                        <a:pt x="864216" y="608566"/>
                        <a:pt x="865590" y="606429"/>
                      </a:cubicBezTo>
                      <a:cubicBezTo>
                        <a:pt x="868386" y="602027"/>
                        <a:pt x="872508" y="598425"/>
                        <a:pt x="875541" y="594137"/>
                      </a:cubicBezTo>
                      <a:cubicBezTo>
                        <a:pt x="878147" y="590498"/>
                        <a:pt x="876536" y="583721"/>
                        <a:pt x="872366" y="581859"/>
                      </a:cubicBezTo>
                      <a:cubicBezTo>
                        <a:pt x="862557" y="577490"/>
                        <a:pt x="855070" y="580859"/>
                        <a:pt x="846162" y="585551"/>
                      </a:cubicBezTo>
                      <a:cubicBezTo>
                        <a:pt x="836968" y="590389"/>
                        <a:pt x="830619" y="585821"/>
                        <a:pt x="822705" y="580395"/>
                      </a:cubicBezTo>
                      <a:cubicBezTo>
                        <a:pt x="813417" y="573974"/>
                        <a:pt x="803845" y="569164"/>
                        <a:pt x="793373" y="564829"/>
                      </a:cubicBezTo>
                      <a:cubicBezTo>
                        <a:pt x="789393" y="563165"/>
                        <a:pt x="769775" y="557289"/>
                        <a:pt x="773708" y="549921"/>
                      </a:cubicBezTo>
                      <a:cubicBezTo>
                        <a:pt x="778162" y="541486"/>
                        <a:pt x="769395" y="534084"/>
                        <a:pt x="761435" y="537643"/>
                      </a:cubicBezTo>
                      <a:cubicBezTo>
                        <a:pt x="756980" y="539614"/>
                        <a:pt x="753711" y="536761"/>
                        <a:pt x="749967" y="534487"/>
                      </a:cubicBezTo>
                      <a:cubicBezTo>
                        <a:pt x="749351" y="534089"/>
                        <a:pt x="748687" y="533710"/>
                        <a:pt x="748071" y="533331"/>
                      </a:cubicBezTo>
                      <a:cubicBezTo>
                        <a:pt x="751768" y="527616"/>
                        <a:pt x="754658" y="521285"/>
                        <a:pt x="756743" y="515101"/>
                      </a:cubicBezTo>
                      <a:cubicBezTo>
                        <a:pt x="756791" y="514997"/>
                        <a:pt x="756838" y="514888"/>
                        <a:pt x="756838" y="514784"/>
                      </a:cubicBezTo>
                      <a:cubicBezTo>
                        <a:pt x="761150" y="514153"/>
                        <a:pt x="765510" y="513741"/>
                        <a:pt x="769727" y="513234"/>
                      </a:cubicBezTo>
                      <a:cubicBezTo>
                        <a:pt x="777167" y="512334"/>
                        <a:pt x="784701" y="511642"/>
                        <a:pt x="792094" y="510358"/>
                      </a:cubicBezTo>
                      <a:cubicBezTo>
                        <a:pt x="813323" y="517821"/>
                        <a:pt x="834457" y="525915"/>
                        <a:pt x="853648" y="537823"/>
                      </a:cubicBezTo>
                      <a:cubicBezTo>
                        <a:pt x="873267" y="549982"/>
                        <a:pt x="889662" y="564511"/>
                        <a:pt x="902836" y="583575"/>
                      </a:cubicBezTo>
                      <a:cubicBezTo>
                        <a:pt x="916009" y="602638"/>
                        <a:pt x="925534" y="623806"/>
                        <a:pt x="933021" y="645660"/>
                      </a:cubicBezTo>
                      <a:cubicBezTo>
                        <a:pt x="940697" y="668131"/>
                        <a:pt x="947094" y="690957"/>
                        <a:pt x="953586" y="713792"/>
                      </a:cubicBezTo>
                      <a:cubicBezTo>
                        <a:pt x="956809" y="725194"/>
                        <a:pt x="959984" y="736628"/>
                        <a:pt x="963348" y="747982"/>
                      </a:cubicBezTo>
                      <a:cubicBezTo>
                        <a:pt x="963964" y="750029"/>
                        <a:pt x="964580" y="752128"/>
                        <a:pt x="965244" y="754256"/>
                      </a:cubicBezTo>
                      <a:cubicBezTo>
                        <a:pt x="958752" y="746200"/>
                        <a:pt x="953160" y="737434"/>
                        <a:pt x="947900" y="728615"/>
                      </a:cubicBezTo>
                      <a:close/>
                      <a:moveTo>
                        <a:pt x="928187" y="859624"/>
                      </a:moveTo>
                      <a:cubicBezTo>
                        <a:pt x="912882" y="806485"/>
                        <a:pt x="892790" y="754910"/>
                        <a:pt x="868859" y="705083"/>
                      </a:cubicBezTo>
                      <a:cubicBezTo>
                        <a:pt x="856871" y="680110"/>
                        <a:pt x="843792" y="655659"/>
                        <a:pt x="829671" y="631823"/>
                      </a:cubicBezTo>
                      <a:cubicBezTo>
                        <a:pt x="821047" y="617257"/>
                        <a:pt x="812138" y="602662"/>
                        <a:pt x="802471" y="588678"/>
                      </a:cubicBezTo>
                      <a:cubicBezTo>
                        <a:pt x="802518" y="588707"/>
                        <a:pt x="802566" y="588730"/>
                        <a:pt x="802613" y="588759"/>
                      </a:cubicBezTo>
                      <a:cubicBezTo>
                        <a:pt x="813180" y="594639"/>
                        <a:pt x="822326" y="603913"/>
                        <a:pt x="834789" y="605680"/>
                      </a:cubicBezTo>
                      <a:cubicBezTo>
                        <a:pt x="839195" y="606306"/>
                        <a:pt x="843224" y="605818"/>
                        <a:pt x="847251" y="604533"/>
                      </a:cubicBezTo>
                      <a:cubicBezTo>
                        <a:pt x="846019" y="608902"/>
                        <a:pt x="846541" y="613561"/>
                        <a:pt x="850379" y="618740"/>
                      </a:cubicBezTo>
                      <a:cubicBezTo>
                        <a:pt x="854596" y="624331"/>
                        <a:pt x="860330" y="628786"/>
                        <a:pt x="864926" y="634060"/>
                      </a:cubicBezTo>
                      <a:cubicBezTo>
                        <a:pt x="869902" y="639794"/>
                        <a:pt x="874309" y="645978"/>
                        <a:pt x="878242" y="652493"/>
                      </a:cubicBezTo>
                      <a:cubicBezTo>
                        <a:pt x="883265" y="660886"/>
                        <a:pt x="887482" y="677243"/>
                        <a:pt x="899329" y="675817"/>
                      </a:cubicBezTo>
                      <a:cubicBezTo>
                        <a:pt x="899187" y="677447"/>
                        <a:pt x="899566" y="679153"/>
                        <a:pt x="900514" y="680864"/>
                      </a:cubicBezTo>
                      <a:cubicBezTo>
                        <a:pt x="915441" y="707651"/>
                        <a:pt x="929230" y="737372"/>
                        <a:pt x="948564" y="761956"/>
                      </a:cubicBezTo>
                      <a:cubicBezTo>
                        <a:pt x="948753" y="771016"/>
                        <a:pt x="950317" y="780124"/>
                        <a:pt x="950364" y="789251"/>
                      </a:cubicBezTo>
                      <a:cubicBezTo>
                        <a:pt x="950364" y="798643"/>
                        <a:pt x="949843" y="808072"/>
                        <a:pt x="948611" y="817389"/>
                      </a:cubicBezTo>
                      <a:cubicBezTo>
                        <a:pt x="948137" y="821042"/>
                        <a:pt x="947805" y="825013"/>
                        <a:pt x="946621" y="828520"/>
                      </a:cubicBezTo>
                      <a:cubicBezTo>
                        <a:pt x="946242" y="829600"/>
                        <a:pt x="946005" y="830970"/>
                        <a:pt x="945199" y="831818"/>
                      </a:cubicBezTo>
                      <a:cubicBezTo>
                        <a:pt x="944394" y="832642"/>
                        <a:pt x="943493" y="832510"/>
                        <a:pt x="943304" y="832415"/>
                      </a:cubicBezTo>
                      <a:cubicBezTo>
                        <a:pt x="937997" y="829908"/>
                        <a:pt x="932737" y="832893"/>
                        <a:pt x="930651" y="838139"/>
                      </a:cubicBezTo>
                      <a:cubicBezTo>
                        <a:pt x="929324" y="841541"/>
                        <a:pt x="927951" y="844944"/>
                        <a:pt x="926624" y="848346"/>
                      </a:cubicBezTo>
                      <a:cubicBezTo>
                        <a:pt x="924444" y="853824"/>
                        <a:pt x="929941" y="859932"/>
                        <a:pt x="935343" y="859795"/>
                      </a:cubicBezTo>
                      <a:cubicBezTo>
                        <a:pt x="953492" y="859330"/>
                        <a:pt x="945436" y="890610"/>
                        <a:pt x="943825" y="900282"/>
                      </a:cubicBezTo>
                      <a:cubicBezTo>
                        <a:pt x="943209" y="903930"/>
                        <a:pt x="942593" y="907574"/>
                        <a:pt x="941977" y="911223"/>
                      </a:cubicBezTo>
                      <a:cubicBezTo>
                        <a:pt x="941503" y="909077"/>
                        <a:pt x="941029" y="906930"/>
                        <a:pt x="940508" y="904788"/>
                      </a:cubicBezTo>
                      <a:cubicBezTo>
                        <a:pt x="936907" y="889582"/>
                        <a:pt x="932500" y="874636"/>
                        <a:pt x="928187" y="859624"/>
                      </a:cubicBezTo>
                      <a:close/>
                      <a:moveTo>
                        <a:pt x="750820" y="731439"/>
                      </a:moveTo>
                      <a:cubicBezTo>
                        <a:pt x="750773" y="731311"/>
                        <a:pt x="750678" y="731188"/>
                        <a:pt x="750583" y="731060"/>
                      </a:cubicBezTo>
                      <a:cubicBezTo>
                        <a:pt x="749777" y="721881"/>
                        <a:pt x="748451" y="712703"/>
                        <a:pt x="747314" y="703827"/>
                      </a:cubicBezTo>
                      <a:cubicBezTo>
                        <a:pt x="746129" y="694587"/>
                        <a:pt x="744707" y="685380"/>
                        <a:pt x="743096" y="676196"/>
                      </a:cubicBezTo>
                      <a:cubicBezTo>
                        <a:pt x="743760" y="676940"/>
                        <a:pt x="744423" y="677698"/>
                        <a:pt x="745039" y="678489"/>
                      </a:cubicBezTo>
                      <a:cubicBezTo>
                        <a:pt x="748687" y="683053"/>
                        <a:pt x="757596" y="681740"/>
                        <a:pt x="760013" y="676561"/>
                      </a:cubicBezTo>
                      <a:cubicBezTo>
                        <a:pt x="767737" y="659957"/>
                        <a:pt x="775793" y="643433"/>
                        <a:pt x="782853" y="626535"/>
                      </a:cubicBezTo>
                      <a:cubicBezTo>
                        <a:pt x="788918" y="612130"/>
                        <a:pt x="786691" y="599122"/>
                        <a:pt x="779583" y="585536"/>
                      </a:cubicBezTo>
                      <a:cubicBezTo>
                        <a:pt x="778020" y="582504"/>
                        <a:pt x="776314" y="579461"/>
                        <a:pt x="774513" y="576429"/>
                      </a:cubicBezTo>
                      <a:cubicBezTo>
                        <a:pt x="776314" y="577329"/>
                        <a:pt x="778115" y="578177"/>
                        <a:pt x="779962" y="578973"/>
                      </a:cubicBezTo>
                      <a:cubicBezTo>
                        <a:pt x="794178" y="602041"/>
                        <a:pt x="809437" y="624426"/>
                        <a:pt x="823037" y="647906"/>
                      </a:cubicBezTo>
                      <a:cubicBezTo>
                        <a:pt x="850284" y="695089"/>
                        <a:pt x="873219" y="744461"/>
                        <a:pt x="891795" y="795671"/>
                      </a:cubicBezTo>
                      <a:cubicBezTo>
                        <a:pt x="901082" y="821279"/>
                        <a:pt x="909754" y="847361"/>
                        <a:pt x="916341" y="873812"/>
                      </a:cubicBezTo>
                      <a:cubicBezTo>
                        <a:pt x="919658" y="887066"/>
                        <a:pt x="922738" y="900381"/>
                        <a:pt x="925676" y="913716"/>
                      </a:cubicBezTo>
                      <a:cubicBezTo>
                        <a:pt x="926624" y="918033"/>
                        <a:pt x="927571" y="922359"/>
                        <a:pt x="928472" y="926690"/>
                      </a:cubicBezTo>
                      <a:cubicBezTo>
                        <a:pt x="904589" y="897401"/>
                        <a:pt x="880753" y="868120"/>
                        <a:pt x="857013" y="838741"/>
                      </a:cubicBezTo>
                      <a:cubicBezTo>
                        <a:pt x="853364" y="834239"/>
                        <a:pt x="846635" y="835666"/>
                        <a:pt x="843319" y="839646"/>
                      </a:cubicBezTo>
                      <a:cubicBezTo>
                        <a:pt x="829576" y="830178"/>
                        <a:pt x="816118" y="819947"/>
                        <a:pt x="805788" y="806817"/>
                      </a:cubicBezTo>
                      <a:cubicBezTo>
                        <a:pt x="791288" y="788540"/>
                        <a:pt x="789203" y="766860"/>
                        <a:pt x="788255" y="744357"/>
                      </a:cubicBezTo>
                      <a:cubicBezTo>
                        <a:pt x="787876" y="734676"/>
                        <a:pt x="776267" y="732311"/>
                        <a:pt x="770959" y="739665"/>
                      </a:cubicBezTo>
                      <a:cubicBezTo>
                        <a:pt x="768163" y="743546"/>
                        <a:pt x="765368" y="747427"/>
                        <a:pt x="762572" y="751308"/>
                      </a:cubicBezTo>
                      <a:cubicBezTo>
                        <a:pt x="758638" y="744688"/>
                        <a:pt x="754753" y="738064"/>
                        <a:pt x="750820" y="731439"/>
                      </a:cubicBezTo>
                      <a:close/>
                      <a:moveTo>
                        <a:pt x="480243" y="1052297"/>
                      </a:moveTo>
                      <a:cubicBezTo>
                        <a:pt x="480575" y="1050445"/>
                        <a:pt x="480907" y="1048596"/>
                        <a:pt x="481286" y="1046758"/>
                      </a:cubicBezTo>
                      <a:cubicBezTo>
                        <a:pt x="483324" y="1036831"/>
                        <a:pt x="485456" y="1026931"/>
                        <a:pt x="487731" y="1017056"/>
                      </a:cubicBezTo>
                      <a:cubicBezTo>
                        <a:pt x="492043" y="998083"/>
                        <a:pt x="496450" y="979066"/>
                        <a:pt x="501709" y="960325"/>
                      </a:cubicBezTo>
                      <a:cubicBezTo>
                        <a:pt x="520711" y="892728"/>
                        <a:pt x="545352" y="826525"/>
                        <a:pt x="575822" y="763235"/>
                      </a:cubicBezTo>
                      <a:cubicBezTo>
                        <a:pt x="591175" y="731297"/>
                        <a:pt x="607903" y="700017"/>
                        <a:pt x="625956" y="669515"/>
                      </a:cubicBezTo>
                      <a:cubicBezTo>
                        <a:pt x="641926" y="642570"/>
                        <a:pt x="659459" y="616650"/>
                        <a:pt x="676187" y="590223"/>
                      </a:cubicBezTo>
                      <a:cubicBezTo>
                        <a:pt x="681020" y="588109"/>
                        <a:pt x="685711" y="585778"/>
                        <a:pt x="690118" y="582916"/>
                      </a:cubicBezTo>
                      <a:cubicBezTo>
                        <a:pt x="698174" y="577684"/>
                        <a:pt x="704191" y="569600"/>
                        <a:pt x="705518" y="560748"/>
                      </a:cubicBezTo>
                      <a:cubicBezTo>
                        <a:pt x="709499" y="560682"/>
                        <a:pt x="713480" y="559749"/>
                        <a:pt x="717650" y="557787"/>
                      </a:cubicBezTo>
                      <a:cubicBezTo>
                        <a:pt x="723999" y="554773"/>
                        <a:pt x="730965" y="550849"/>
                        <a:pt x="736604" y="546272"/>
                      </a:cubicBezTo>
                      <a:cubicBezTo>
                        <a:pt x="746887" y="559924"/>
                        <a:pt x="755795" y="575391"/>
                        <a:pt x="763330" y="590393"/>
                      </a:cubicBezTo>
                      <a:cubicBezTo>
                        <a:pt x="765510" y="594748"/>
                        <a:pt x="767595" y="599316"/>
                        <a:pt x="768543" y="604126"/>
                      </a:cubicBezTo>
                      <a:cubicBezTo>
                        <a:pt x="769916" y="611248"/>
                        <a:pt x="767121" y="617157"/>
                        <a:pt x="764088" y="623455"/>
                      </a:cubicBezTo>
                      <a:cubicBezTo>
                        <a:pt x="758970" y="634088"/>
                        <a:pt x="753947" y="644760"/>
                        <a:pt x="748925" y="655441"/>
                      </a:cubicBezTo>
                      <a:cubicBezTo>
                        <a:pt x="744517" y="651854"/>
                        <a:pt x="739590" y="648868"/>
                        <a:pt x="734282" y="646617"/>
                      </a:cubicBezTo>
                      <a:cubicBezTo>
                        <a:pt x="726653" y="643390"/>
                        <a:pt x="718502" y="648617"/>
                        <a:pt x="720303" y="657346"/>
                      </a:cubicBezTo>
                      <a:cubicBezTo>
                        <a:pt x="723620" y="673585"/>
                        <a:pt x="726416" y="689919"/>
                        <a:pt x="728690" y="706339"/>
                      </a:cubicBezTo>
                      <a:cubicBezTo>
                        <a:pt x="730776" y="721369"/>
                        <a:pt x="733524" y="736803"/>
                        <a:pt x="733239" y="752024"/>
                      </a:cubicBezTo>
                      <a:cubicBezTo>
                        <a:pt x="732908" y="767192"/>
                        <a:pt x="723999" y="779219"/>
                        <a:pt x="716512" y="791824"/>
                      </a:cubicBezTo>
                      <a:cubicBezTo>
                        <a:pt x="710826" y="801467"/>
                        <a:pt x="705140" y="811110"/>
                        <a:pt x="699453" y="820753"/>
                      </a:cubicBezTo>
                      <a:cubicBezTo>
                        <a:pt x="694951" y="814546"/>
                        <a:pt x="690497" y="808333"/>
                        <a:pt x="685995" y="802125"/>
                      </a:cubicBezTo>
                      <a:cubicBezTo>
                        <a:pt x="680688" y="794766"/>
                        <a:pt x="669079" y="797145"/>
                        <a:pt x="668699" y="806817"/>
                      </a:cubicBezTo>
                      <a:cubicBezTo>
                        <a:pt x="667467" y="836623"/>
                        <a:pt x="664577" y="865386"/>
                        <a:pt x="645338" y="889516"/>
                      </a:cubicBezTo>
                      <a:cubicBezTo>
                        <a:pt x="631122" y="907361"/>
                        <a:pt x="612736" y="921118"/>
                        <a:pt x="593971" y="933926"/>
                      </a:cubicBezTo>
                      <a:cubicBezTo>
                        <a:pt x="591649" y="928401"/>
                        <a:pt x="583214" y="925605"/>
                        <a:pt x="578949" y="930841"/>
                      </a:cubicBezTo>
                      <a:cubicBezTo>
                        <a:pt x="546158" y="971404"/>
                        <a:pt x="513177" y="1011839"/>
                        <a:pt x="480243" y="1052297"/>
                      </a:cubicBezTo>
                      <a:close/>
                      <a:moveTo>
                        <a:pt x="455129" y="836234"/>
                      </a:moveTo>
                      <a:cubicBezTo>
                        <a:pt x="455413" y="833609"/>
                        <a:pt x="455792" y="831169"/>
                        <a:pt x="455839" y="828652"/>
                      </a:cubicBezTo>
                      <a:cubicBezTo>
                        <a:pt x="462616" y="819971"/>
                        <a:pt x="468776" y="810778"/>
                        <a:pt x="474557" y="801287"/>
                      </a:cubicBezTo>
                      <a:cubicBezTo>
                        <a:pt x="490052" y="775816"/>
                        <a:pt x="503984" y="749365"/>
                        <a:pt x="518532" y="723341"/>
                      </a:cubicBezTo>
                      <a:cubicBezTo>
                        <a:pt x="520285" y="720161"/>
                        <a:pt x="519953" y="717005"/>
                        <a:pt x="518342" y="714366"/>
                      </a:cubicBezTo>
                      <a:cubicBezTo>
                        <a:pt x="534785" y="721242"/>
                        <a:pt x="540898" y="697326"/>
                        <a:pt x="547295" y="686711"/>
                      </a:cubicBezTo>
                      <a:cubicBezTo>
                        <a:pt x="552365" y="678224"/>
                        <a:pt x="558099" y="670164"/>
                        <a:pt x="564591" y="662681"/>
                      </a:cubicBezTo>
                      <a:cubicBezTo>
                        <a:pt x="570657" y="655668"/>
                        <a:pt x="578428" y="649759"/>
                        <a:pt x="583830" y="642258"/>
                      </a:cubicBezTo>
                      <a:cubicBezTo>
                        <a:pt x="589469" y="634501"/>
                        <a:pt x="588569" y="627696"/>
                        <a:pt x="585204" y="621356"/>
                      </a:cubicBezTo>
                      <a:cubicBezTo>
                        <a:pt x="591365" y="624147"/>
                        <a:pt x="597619" y="625782"/>
                        <a:pt x="604491" y="624957"/>
                      </a:cubicBezTo>
                      <a:cubicBezTo>
                        <a:pt x="620081" y="623085"/>
                        <a:pt x="631596" y="611561"/>
                        <a:pt x="644627" y="604064"/>
                      </a:cubicBezTo>
                      <a:cubicBezTo>
                        <a:pt x="647802" y="602249"/>
                        <a:pt x="651071" y="600662"/>
                        <a:pt x="654388" y="599179"/>
                      </a:cubicBezTo>
                      <a:cubicBezTo>
                        <a:pt x="637377" y="623057"/>
                        <a:pt x="622166" y="648333"/>
                        <a:pt x="607524" y="673618"/>
                      </a:cubicBezTo>
                      <a:cubicBezTo>
                        <a:pt x="572173" y="734789"/>
                        <a:pt x="541846" y="799121"/>
                        <a:pt x="517157" y="865325"/>
                      </a:cubicBezTo>
                      <a:cubicBezTo>
                        <a:pt x="504600" y="898945"/>
                        <a:pt x="493938" y="933102"/>
                        <a:pt x="483939" y="967552"/>
                      </a:cubicBezTo>
                      <a:cubicBezTo>
                        <a:pt x="478964" y="984772"/>
                        <a:pt x="474368" y="1002053"/>
                        <a:pt x="470292" y="1019525"/>
                      </a:cubicBezTo>
                      <a:cubicBezTo>
                        <a:pt x="469060" y="1024979"/>
                        <a:pt x="467828" y="1030447"/>
                        <a:pt x="466644" y="1035921"/>
                      </a:cubicBezTo>
                      <a:cubicBezTo>
                        <a:pt x="464985" y="1026097"/>
                        <a:pt x="463374" y="1016274"/>
                        <a:pt x="461715" y="1006446"/>
                      </a:cubicBezTo>
                      <a:cubicBezTo>
                        <a:pt x="459820" y="995107"/>
                        <a:pt x="456692" y="982976"/>
                        <a:pt x="458398" y="971437"/>
                      </a:cubicBezTo>
                      <a:cubicBezTo>
                        <a:pt x="459725" y="962514"/>
                        <a:pt x="465743" y="953113"/>
                        <a:pt x="475694" y="953516"/>
                      </a:cubicBezTo>
                      <a:cubicBezTo>
                        <a:pt x="481096" y="953734"/>
                        <a:pt x="486546" y="947483"/>
                        <a:pt x="484413" y="942067"/>
                      </a:cubicBezTo>
                      <a:cubicBezTo>
                        <a:pt x="482660" y="937665"/>
                        <a:pt x="480954" y="933263"/>
                        <a:pt x="479201" y="928856"/>
                      </a:cubicBezTo>
                      <a:cubicBezTo>
                        <a:pt x="477116" y="923520"/>
                        <a:pt x="471382" y="920250"/>
                        <a:pt x="465933" y="923449"/>
                      </a:cubicBezTo>
                      <a:cubicBezTo>
                        <a:pt x="458967" y="927510"/>
                        <a:pt x="456835" y="908162"/>
                        <a:pt x="456361" y="904911"/>
                      </a:cubicBezTo>
                      <a:cubicBezTo>
                        <a:pt x="453091" y="882237"/>
                        <a:pt x="452807" y="859017"/>
                        <a:pt x="455129" y="836234"/>
                      </a:cubicBezTo>
                      <a:close/>
                      <a:moveTo>
                        <a:pt x="433037" y="828420"/>
                      </a:moveTo>
                      <a:cubicBezTo>
                        <a:pt x="435814" y="820317"/>
                        <a:pt x="438079" y="812001"/>
                        <a:pt x="440387" y="804125"/>
                      </a:cubicBezTo>
                      <a:cubicBezTo>
                        <a:pt x="445334" y="787246"/>
                        <a:pt x="450134" y="770320"/>
                        <a:pt x="454797" y="753365"/>
                      </a:cubicBezTo>
                      <a:cubicBezTo>
                        <a:pt x="470719" y="695587"/>
                        <a:pt x="486972" y="635202"/>
                        <a:pt x="524360" y="587072"/>
                      </a:cubicBezTo>
                      <a:cubicBezTo>
                        <a:pt x="559142" y="542235"/>
                        <a:pt x="610462" y="520039"/>
                        <a:pt x="662444" y="501639"/>
                      </a:cubicBezTo>
                      <a:cubicBezTo>
                        <a:pt x="672158" y="503231"/>
                        <a:pt x="682015" y="504188"/>
                        <a:pt x="691776" y="505377"/>
                      </a:cubicBezTo>
                      <a:cubicBezTo>
                        <a:pt x="702533" y="506685"/>
                        <a:pt x="713906" y="507481"/>
                        <a:pt x="724094" y="511211"/>
                      </a:cubicBezTo>
                      <a:cubicBezTo>
                        <a:pt x="728453" y="512784"/>
                        <a:pt x="732671" y="514727"/>
                        <a:pt x="736793" y="516835"/>
                      </a:cubicBezTo>
                      <a:cubicBezTo>
                        <a:pt x="734945" y="520650"/>
                        <a:pt x="732623" y="524498"/>
                        <a:pt x="729923" y="527810"/>
                      </a:cubicBezTo>
                      <a:cubicBezTo>
                        <a:pt x="725990" y="532610"/>
                        <a:pt x="720635" y="535297"/>
                        <a:pt x="715422" y="538482"/>
                      </a:cubicBezTo>
                      <a:cubicBezTo>
                        <a:pt x="709973" y="541799"/>
                        <a:pt x="705661" y="544528"/>
                        <a:pt x="699405" y="541666"/>
                      </a:cubicBezTo>
                      <a:cubicBezTo>
                        <a:pt x="691492" y="538050"/>
                        <a:pt x="682489" y="545608"/>
                        <a:pt x="687132" y="553944"/>
                      </a:cubicBezTo>
                      <a:cubicBezTo>
                        <a:pt x="693767" y="565952"/>
                        <a:pt x="668557" y="573604"/>
                        <a:pt x="661496" y="576519"/>
                      </a:cubicBezTo>
                      <a:cubicBezTo>
                        <a:pt x="648371" y="581945"/>
                        <a:pt x="635955" y="587839"/>
                        <a:pt x="624251" y="595952"/>
                      </a:cubicBezTo>
                      <a:cubicBezTo>
                        <a:pt x="613731" y="603231"/>
                        <a:pt x="603638" y="610808"/>
                        <a:pt x="590986" y="604297"/>
                      </a:cubicBezTo>
                      <a:cubicBezTo>
                        <a:pt x="580229" y="598748"/>
                        <a:pt x="570515" y="593260"/>
                        <a:pt x="558526" y="598876"/>
                      </a:cubicBezTo>
                      <a:cubicBezTo>
                        <a:pt x="554403" y="600818"/>
                        <a:pt x="552745" y="607424"/>
                        <a:pt x="555304" y="611154"/>
                      </a:cubicBezTo>
                      <a:cubicBezTo>
                        <a:pt x="559379" y="616987"/>
                        <a:pt x="565444" y="621815"/>
                        <a:pt x="568904" y="628009"/>
                      </a:cubicBezTo>
                      <a:cubicBezTo>
                        <a:pt x="570372" y="630695"/>
                        <a:pt x="570467" y="630539"/>
                        <a:pt x="568382" y="632994"/>
                      </a:cubicBezTo>
                      <a:cubicBezTo>
                        <a:pt x="565823" y="636102"/>
                        <a:pt x="562459" y="638723"/>
                        <a:pt x="559663" y="641618"/>
                      </a:cubicBezTo>
                      <a:cubicBezTo>
                        <a:pt x="547437" y="654081"/>
                        <a:pt x="536775" y="668316"/>
                        <a:pt x="528388" y="683607"/>
                      </a:cubicBezTo>
                      <a:cubicBezTo>
                        <a:pt x="526208" y="687578"/>
                        <a:pt x="524265" y="691663"/>
                        <a:pt x="522275" y="695734"/>
                      </a:cubicBezTo>
                      <a:cubicBezTo>
                        <a:pt x="521470" y="695288"/>
                        <a:pt x="520759" y="694880"/>
                        <a:pt x="520285" y="694563"/>
                      </a:cubicBezTo>
                      <a:cubicBezTo>
                        <a:pt x="518200" y="693028"/>
                        <a:pt x="516115" y="691421"/>
                        <a:pt x="513935" y="690014"/>
                      </a:cubicBezTo>
                      <a:cubicBezTo>
                        <a:pt x="503273" y="683186"/>
                        <a:pt x="491285" y="682247"/>
                        <a:pt x="481807" y="691634"/>
                      </a:cubicBezTo>
                      <a:cubicBezTo>
                        <a:pt x="477306" y="696103"/>
                        <a:pt x="479154" y="702306"/>
                        <a:pt x="483608" y="705727"/>
                      </a:cubicBezTo>
                      <a:cubicBezTo>
                        <a:pt x="489342" y="710082"/>
                        <a:pt x="494223" y="715603"/>
                        <a:pt x="499482" y="720668"/>
                      </a:cubicBezTo>
                      <a:cubicBezTo>
                        <a:pt x="486925" y="743324"/>
                        <a:pt x="474604" y="766164"/>
                        <a:pt x="461336" y="788421"/>
                      </a:cubicBezTo>
                      <a:cubicBezTo>
                        <a:pt x="453044" y="802391"/>
                        <a:pt x="443922" y="816232"/>
                        <a:pt x="433037" y="828420"/>
                      </a:cubicBezTo>
                      <a:close/>
                      <a:moveTo>
                        <a:pt x="427649" y="787488"/>
                      </a:moveTo>
                      <a:cubicBezTo>
                        <a:pt x="425953" y="771234"/>
                        <a:pt x="424233" y="754985"/>
                        <a:pt x="422707" y="738718"/>
                      </a:cubicBezTo>
                      <a:cubicBezTo>
                        <a:pt x="421115" y="721715"/>
                        <a:pt x="420048" y="703562"/>
                        <a:pt x="430255" y="688905"/>
                      </a:cubicBezTo>
                      <a:cubicBezTo>
                        <a:pt x="434497" y="682816"/>
                        <a:pt x="427280" y="672708"/>
                        <a:pt x="420120" y="675722"/>
                      </a:cubicBezTo>
                      <a:cubicBezTo>
                        <a:pt x="411993" y="679143"/>
                        <a:pt x="403866" y="682565"/>
                        <a:pt x="395744" y="685991"/>
                      </a:cubicBezTo>
                      <a:cubicBezTo>
                        <a:pt x="390214" y="664340"/>
                        <a:pt x="385570" y="641414"/>
                        <a:pt x="390830" y="619503"/>
                      </a:cubicBezTo>
                      <a:cubicBezTo>
                        <a:pt x="395412" y="600401"/>
                        <a:pt x="407719" y="582072"/>
                        <a:pt x="427384" y="576504"/>
                      </a:cubicBezTo>
                      <a:cubicBezTo>
                        <a:pt x="434245" y="574561"/>
                        <a:pt x="436875" y="563388"/>
                        <a:pt x="429526" y="560104"/>
                      </a:cubicBezTo>
                      <a:cubicBezTo>
                        <a:pt x="424531" y="557872"/>
                        <a:pt x="419494" y="556375"/>
                        <a:pt x="414386" y="555659"/>
                      </a:cubicBezTo>
                      <a:cubicBezTo>
                        <a:pt x="423138" y="543377"/>
                        <a:pt x="433558" y="531942"/>
                        <a:pt x="445846" y="523640"/>
                      </a:cubicBezTo>
                      <a:cubicBezTo>
                        <a:pt x="462426" y="512452"/>
                        <a:pt x="482802" y="508675"/>
                        <a:pt x="502278" y="513120"/>
                      </a:cubicBezTo>
                      <a:cubicBezTo>
                        <a:pt x="511708" y="515281"/>
                        <a:pt x="519858" y="501354"/>
                        <a:pt x="507301" y="495777"/>
                      </a:cubicBezTo>
                      <a:cubicBezTo>
                        <a:pt x="507491" y="494298"/>
                        <a:pt x="507301" y="495857"/>
                        <a:pt x="507491" y="494384"/>
                      </a:cubicBezTo>
                      <a:cubicBezTo>
                        <a:pt x="551181" y="488707"/>
                        <a:pt x="595677" y="489332"/>
                        <a:pt x="639225" y="496203"/>
                      </a:cubicBezTo>
                      <a:cubicBezTo>
                        <a:pt x="617664" y="504036"/>
                        <a:pt x="596482" y="512855"/>
                        <a:pt x="576722" y="524493"/>
                      </a:cubicBezTo>
                      <a:cubicBezTo>
                        <a:pt x="524692" y="555157"/>
                        <a:pt x="491474" y="609277"/>
                        <a:pt x="471477" y="664814"/>
                      </a:cubicBezTo>
                      <a:cubicBezTo>
                        <a:pt x="460483" y="695302"/>
                        <a:pt x="453375" y="726881"/>
                        <a:pt x="445286" y="758213"/>
                      </a:cubicBezTo>
                      <a:cubicBezTo>
                        <a:pt x="442567" y="768718"/>
                        <a:pt x="435814" y="792354"/>
                        <a:pt x="432686" y="802718"/>
                      </a:cubicBezTo>
                      <a:cubicBezTo>
                        <a:pt x="428114" y="814777"/>
                        <a:pt x="428862" y="798576"/>
                        <a:pt x="427649" y="787488"/>
                      </a:cubicBezTo>
                      <a:close/>
                      <a:moveTo>
                        <a:pt x="44966" y="986388"/>
                      </a:moveTo>
                      <a:cubicBezTo>
                        <a:pt x="47899" y="983753"/>
                        <a:pt x="50747" y="981005"/>
                        <a:pt x="53590" y="978284"/>
                      </a:cubicBezTo>
                      <a:cubicBezTo>
                        <a:pt x="60139" y="972020"/>
                        <a:pt x="66584" y="965637"/>
                        <a:pt x="72739" y="958989"/>
                      </a:cubicBezTo>
                      <a:cubicBezTo>
                        <a:pt x="85060" y="945683"/>
                        <a:pt x="96977" y="931983"/>
                        <a:pt x="108687" y="918142"/>
                      </a:cubicBezTo>
                      <a:cubicBezTo>
                        <a:pt x="149472" y="869926"/>
                        <a:pt x="185869" y="818100"/>
                        <a:pt x="232465" y="775053"/>
                      </a:cubicBezTo>
                      <a:cubicBezTo>
                        <a:pt x="274435" y="736282"/>
                        <a:pt x="323375" y="706575"/>
                        <a:pt x="379054" y="693099"/>
                      </a:cubicBezTo>
                      <a:cubicBezTo>
                        <a:pt x="379694" y="695615"/>
                        <a:pt x="380348" y="698112"/>
                        <a:pt x="381002" y="700595"/>
                      </a:cubicBezTo>
                      <a:cubicBezTo>
                        <a:pt x="382111" y="704808"/>
                        <a:pt x="387598" y="708736"/>
                        <a:pt x="392038" y="706865"/>
                      </a:cubicBezTo>
                      <a:cubicBezTo>
                        <a:pt x="396621" y="704936"/>
                        <a:pt x="401203" y="703007"/>
                        <a:pt x="405780" y="701074"/>
                      </a:cubicBezTo>
                      <a:cubicBezTo>
                        <a:pt x="403421" y="711921"/>
                        <a:pt x="403496" y="723412"/>
                        <a:pt x="404383" y="734491"/>
                      </a:cubicBezTo>
                      <a:cubicBezTo>
                        <a:pt x="406174" y="756952"/>
                        <a:pt x="408889" y="779370"/>
                        <a:pt x="411178" y="801784"/>
                      </a:cubicBezTo>
                      <a:cubicBezTo>
                        <a:pt x="411216" y="802177"/>
                        <a:pt x="411287" y="802566"/>
                        <a:pt x="411362" y="802945"/>
                      </a:cubicBezTo>
                      <a:cubicBezTo>
                        <a:pt x="410955" y="803348"/>
                        <a:pt x="410557" y="803784"/>
                        <a:pt x="410183" y="804272"/>
                      </a:cubicBezTo>
                      <a:cubicBezTo>
                        <a:pt x="401250" y="815929"/>
                        <a:pt x="391982" y="827354"/>
                        <a:pt x="381860" y="837997"/>
                      </a:cubicBezTo>
                      <a:cubicBezTo>
                        <a:pt x="375704" y="831074"/>
                        <a:pt x="369141" y="824516"/>
                        <a:pt x="362152" y="818417"/>
                      </a:cubicBezTo>
                      <a:cubicBezTo>
                        <a:pt x="353428" y="810807"/>
                        <a:pt x="342188" y="801021"/>
                        <a:pt x="329744" y="805954"/>
                      </a:cubicBezTo>
                      <a:cubicBezTo>
                        <a:pt x="319722" y="809925"/>
                        <a:pt x="317277" y="821018"/>
                        <a:pt x="320925" y="830287"/>
                      </a:cubicBezTo>
                      <a:cubicBezTo>
                        <a:pt x="321731" y="832339"/>
                        <a:pt x="322802" y="834296"/>
                        <a:pt x="323551" y="836362"/>
                      </a:cubicBezTo>
                      <a:cubicBezTo>
                        <a:pt x="323868" y="837244"/>
                        <a:pt x="324039" y="837822"/>
                        <a:pt x="323939" y="837964"/>
                      </a:cubicBezTo>
                      <a:cubicBezTo>
                        <a:pt x="321352" y="841485"/>
                        <a:pt x="314784" y="843802"/>
                        <a:pt x="311088" y="846019"/>
                      </a:cubicBezTo>
                      <a:cubicBezTo>
                        <a:pt x="290053" y="858629"/>
                        <a:pt x="269298" y="873068"/>
                        <a:pt x="247154" y="883640"/>
                      </a:cubicBezTo>
                      <a:cubicBezTo>
                        <a:pt x="238445" y="887795"/>
                        <a:pt x="227683" y="891316"/>
                        <a:pt x="218268" y="887454"/>
                      </a:cubicBezTo>
                      <a:cubicBezTo>
                        <a:pt x="209349" y="883796"/>
                        <a:pt x="201933" y="877247"/>
                        <a:pt x="192077" y="875968"/>
                      </a:cubicBezTo>
                      <a:cubicBezTo>
                        <a:pt x="187144" y="875328"/>
                        <a:pt x="182112" y="876124"/>
                        <a:pt x="177819" y="878768"/>
                      </a:cubicBezTo>
                      <a:cubicBezTo>
                        <a:pt x="172544" y="882019"/>
                        <a:pt x="171075" y="886814"/>
                        <a:pt x="170412" y="892690"/>
                      </a:cubicBezTo>
                      <a:cubicBezTo>
                        <a:pt x="169568" y="900220"/>
                        <a:pt x="171014" y="907210"/>
                        <a:pt x="174108" y="913640"/>
                      </a:cubicBezTo>
                      <a:cubicBezTo>
                        <a:pt x="138350" y="948659"/>
                        <a:pt x="93428" y="974044"/>
                        <a:pt x="44966" y="986388"/>
                      </a:cubicBezTo>
                      <a:close/>
                      <a:moveTo>
                        <a:pt x="42578" y="969234"/>
                      </a:moveTo>
                      <a:cubicBezTo>
                        <a:pt x="60599" y="938338"/>
                        <a:pt x="76862" y="906437"/>
                        <a:pt x="91263" y="873665"/>
                      </a:cubicBezTo>
                      <a:cubicBezTo>
                        <a:pt x="94892" y="865405"/>
                        <a:pt x="89002" y="857975"/>
                        <a:pt x="80160" y="859221"/>
                      </a:cubicBezTo>
                      <a:cubicBezTo>
                        <a:pt x="76118" y="859790"/>
                        <a:pt x="72180" y="860605"/>
                        <a:pt x="68308" y="861614"/>
                      </a:cubicBezTo>
                      <a:cubicBezTo>
                        <a:pt x="81979" y="825307"/>
                        <a:pt x="103635" y="792373"/>
                        <a:pt x="131641" y="765335"/>
                      </a:cubicBezTo>
                      <a:cubicBezTo>
                        <a:pt x="138672" y="758544"/>
                        <a:pt x="131318" y="747735"/>
                        <a:pt x="122528" y="749678"/>
                      </a:cubicBezTo>
                      <a:cubicBezTo>
                        <a:pt x="119964" y="750242"/>
                        <a:pt x="117396" y="750777"/>
                        <a:pt x="114828" y="751322"/>
                      </a:cubicBezTo>
                      <a:cubicBezTo>
                        <a:pt x="131688" y="730605"/>
                        <a:pt x="150249" y="711769"/>
                        <a:pt x="174772" y="699553"/>
                      </a:cubicBezTo>
                      <a:cubicBezTo>
                        <a:pt x="190248" y="691843"/>
                        <a:pt x="206999" y="686953"/>
                        <a:pt x="223518" y="682029"/>
                      </a:cubicBezTo>
                      <a:cubicBezTo>
                        <a:pt x="242037" y="676509"/>
                        <a:pt x="260531" y="670931"/>
                        <a:pt x="279003" y="665259"/>
                      </a:cubicBezTo>
                      <a:cubicBezTo>
                        <a:pt x="289816" y="661942"/>
                        <a:pt x="288726" y="648072"/>
                        <a:pt x="279003" y="644362"/>
                      </a:cubicBezTo>
                      <a:cubicBezTo>
                        <a:pt x="270255" y="641021"/>
                        <a:pt x="261252" y="639007"/>
                        <a:pt x="252149" y="638149"/>
                      </a:cubicBezTo>
                      <a:cubicBezTo>
                        <a:pt x="290679" y="614731"/>
                        <a:pt x="334658" y="601216"/>
                        <a:pt x="379633" y="597606"/>
                      </a:cubicBezTo>
                      <a:cubicBezTo>
                        <a:pt x="377576" y="601904"/>
                        <a:pt x="375870" y="606377"/>
                        <a:pt x="374534" y="610950"/>
                      </a:cubicBezTo>
                      <a:cubicBezTo>
                        <a:pt x="367995" y="633363"/>
                        <a:pt x="370752" y="656843"/>
                        <a:pt x="375785" y="679480"/>
                      </a:cubicBezTo>
                      <a:cubicBezTo>
                        <a:pt x="344969" y="683328"/>
                        <a:pt x="315884" y="694473"/>
                        <a:pt x="288959" y="710082"/>
                      </a:cubicBezTo>
                      <a:cubicBezTo>
                        <a:pt x="234687" y="741556"/>
                        <a:pt x="191177" y="787995"/>
                        <a:pt x="151903" y="836182"/>
                      </a:cubicBezTo>
                      <a:cubicBezTo>
                        <a:pt x="130882" y="861970"/>
                        <a:pt x="110625" y="888359"/>
                        <a:pt x="89936" y="914408"/>
                      </a:cubicBezTo>
                      <a:cubicBezTo>
                        <a:pt x="79605" y="927415"/>
                        <a:pt x="68858" y="940011"/>
                        <a:pt x="57831" y="952435"/>
                      </a:cubicBezTo>
                      <a:cubicBezTo>
                        <a:pt x="52808" y="958093"/>
                        <a:pt x="47757" y="963718"/>
                        <a:pt x="42578" y="969234"/>
                      </a:cubicBezTo>
                      <a:close/>
                    </a:path>
                  </a:pathLst>
                </a:custGeom>
                <a:solidFill>
                  <a:srgbClr val="FDEADA"/>
                </a:solidFill>
                <a:ln w="4733" cap="flat">
                  <a:noFill/>
                  <a:prstDash val="solid"/>
                  <a:miter/>
                </a:ln>
              </p:spPr>
              <p:txBody>
                <a:bodyPr rtlCol="0" anchor="ctr"/>
                <a:lstStyle/>
                <a:p>
                  <a:endParaRPr lang="en-GB" dirty="0"/>
                </a:p>
              </p:txBody>
            </p:sp>
            <p:sp>
              <p:nvSpPr>
                <p:cNvPr id="109" name="Freeform: Shape 108">
                  <a:extLst>
                    <a:ext uri="{FF2B5EF4-FFF2-40B4-BE49-F238E27FC236}">
                      <a16:creationId xmlns:a16="http://schemas.microsoft.com/office/drawing/2014/main" id="{EDAFE28C-48BD-4BE4-981B-5B2941E0A1AE}"/>
                    </a:ext>
                  </a:extLst>
                </p:cNvPr>
                <p:cNvSpPr/>
                <p:nvPr/>
              </p:nvSpPr>
              <p:spPr>
                <a:xfrm>
                  <a:off x="9290275" y="1979746"/>
                  <a:ext cx="6074655" cy="3411823"/>
                </a:xfrm>
                <a:custGeom>
                  <a:avLst/>
                  <a:gdLst>
                    <a:gd name="connsiteX0" fmla="*/ 5626191 w 6074655"/>
                    <a:gd name="connsiteY0" fmla="*/ 0 h 3411823"/>
                    <a:gd name="connsiteX1" fmla="*/ 5491850 w 6074655"/>
                    <a:gd name="connsiteY1" fmla="*/ 568675 h 3411823"/>
                    <a:gd name="connsiteX2" fmla="*/ 5247621 w 6074655"/>
                    <a:gd name="connsiteY2" fmla="*/ 346328 h 3411823"/>
                    <a:gd name="connsiteX3" fmla="*/ 4716737 w 6074655"/>
                    <a:gd name="connsiteY3" fmla="*/ 0 h 3411823"/>
                    <a:gd name="connsiteX4" fmla="*/ 4363878 w 6074655"/>
                    <a:gd name="connsiteY4" fmla="*/ 0 h 3411823"/>
                    <a:gd name="connsiteX5" fmla="*/ 4511018 w 6074655"/>
                    <a:gd name="connsiteY5" fmla="*/ 285337 h 3411823"/>
                    <a:gd name="connsiteX6" fmla="*/ 4067353 w 6074655"/>
                    <a:gd name="connsiteY6" fmla="*/ 0 h 3411823"/>
                    <a:gd name="connsiteX7" fmla="*/ 3668662 w 6074655"/>
                    <a:gd name="connsiteY7" fmla="*/ 0 h 3411823"/>
                    <a:gd name="connsiteX8" fmla="*/ 3801515 w 6074655"/>
                    <a:gd name="connsiteY8" fmla="*/ 181130 h 3411823"/>
                    <a:gd name="connsiteX9" fmla="*/ 2736007 w 6074655"/>
                    <a:gd name="connsiteY9" fmla="*/ 793438 h 3411823"/>
                    <a:gd name="connsiteX10" fmla="*/ 1354944 w 6074655"/>
                    <a:gd name="connsiteY10" fmla="*/ 725268 h 3411823"/>
                    <a:gd name="connsiteX11" fmla="*/ 991253 w 6074655"/>
                    <a:gd name="connsiteY11" fmla="*/ 442381 h 3411823"/>
                    <a:gd name="connsiteX12" fmla="*/ 1036943 w 6074655"/>
                    <a:gd name="connsiteY12" fmla="*/ 0 h 3411823"/>
                    <a:gd name="connsiteX13" fmla="*/ 0 w 6074655"/>
                    <a:gd name="connsiteY13" fmla="*/ 0 h 3411823"/>
                    <a:gd name="connsiteX14" fmla="*/ 0 w 6074655"/>
                    <a:gd name="connsiteY14" fmla="*/ 3411818 h 3411823"/>
                    <a:gd name="connsiteX15" fmla="*/ 964963 w 6074655"/>
                    <a:gd name="connsiteY15" fmla="*/ 3411818 h 3411823"/>
                    <a:gd name="connsiteX16" fmla="*/ 976862 w 6074655"/>
                    <a:gd name="connsiteY16" fmla="*/ 1026153 h 3411823"/>
                    <a:gd name="connsiteX17" fmla="*/ 1012714 w 6074655"/>
                    <a:gd name="connsiteY17" fmla="*/ 1038388 h 3411823"/>
                    <a:gd name="connsiteX18" fmla="*/ 1472453 w 6074655"/>
                    <a:gd name="connsiteY18" fmla="*/ 1142406 h 3411823"/>
                    <a:gd name="connsiteX19" fmla="*/ 1735263 w 6074655"/>
                    <a:gd name="connsiteY19" fmla="*/ 1158911 h 3411823"/>
                    <a:gd name="connsiteX20" fmla="*/ 2094949 w 6074655"/>
                    <a:gd name="connsiteY20" fmla="*/ 1124783 h 3411823"/>
                    <a:gd name="connsiteX21" fmla="*/ 2430488 w 6074655"/>
                    <a:gd name="connsiteY21" fmla="*/ 1021215 h 3411823"/>
                    <a:gd name="connsiteX22" fmla="*/ 2762065 w 6074655"/>
                    <a:gd name="connsiteY22" fmla="*/ 828301 h 3411823"/>
                    <a:gd name="connsiteX23" fmla="*/ 2763558 w 6074655"/>
                    <a:gd name="connsiteY23" fmla="*/ 827054 h 3411823"/>
                    <a:gd name="connsiteX24" fmla="*/ 3000243 w 6074655"/>
                    <a:gd name="connsiteY24" fmla="*/ 726775 h 3411823"/>
                    <a:gd name="connsiteX25" fmla="*/ 3274469 w 6074655"/>
                    <a:gd name="connsiteY25" fmla="*/ 574087 h 3411823"/>
                    <a:gd name="connsiteX26" fmla="*/ 3828800 w 6074655"/>
                    <a:gd name="connsiteY26" fmla="*/ 211571 h 3411823"/>
                    <a:gd name="connsiteX27" fmla="*/ 4278483 w 6074655"/>
                    <a:gd name="connsiteY27" fmla="*/ 507390 h 3411823"/>
                    <a:gd name="connsiteX28" fmla="*/ 4925820 w 6074655"/>
                    <a:gd name="connsiteY28" fmla="*/ 710252 h 3411823"/>
                    <a:gd name="connsiteX29" fmla="*/ 5247621 w 6074655"/>
                    <a:gd name="connsiteY29" fmla="*/ 1101223 h 3411823"/>
                    <a:gd name="connsiteX30" fmla="*/ 5308180 w 6074655"/>
                    <a:gd name="connsiteY30" fmla="*/ 1567548 h 3411823"/>
                    <a:gd name="connsiteX31" fmla="*/ 5418401 w 6074655"/>
                    <a:gd name="connsiteY31" fmla="*/ 1842797 h 3411823"/>
                    <a:gd name="connsiteX32" fmla="*/ 5491850 w 6074655"/>
                    <a:gd name="connsiteY32" fmla="*/ 2345823 h 3411823"/>
                    <a:gd name="connsiteX33" fmla="*/ 4830526 w 6074655"/>
                    <a:gd name="connsiteY33" fmla="*/ 3043247 h 3411823"/>
                    <a:gd name="connsiteX34" fmla="*/ 4015706 w 6074655"/>
                    <a:gd name="connsiteY34" fmla="*/ 3411818 h 3411823"/>
                    <a:gd name="connsiteX35" fmla="*/ 6074656 w 6074655"/>
                    <a:gd name="connsiteY35" fmla="*/ 3411823 h 3411823"/>
                    <a:gd name="connsiteX36" fmla="*/ 6074656 w 6074655"/>
                    <a:gd name="connsiteY36" fmla="*/ 0 h 3411823"/>
                    <a:gd name="connsiteX37" fmla="*/ 5626191 w 6074655"/>
                    <a:gd name="connsiteY37" fmla="*/ 0 h 3411823"/>
                    <a:gd name="connsiteX38" fmla="*/ 1478717 w 6074655"/>
                    <a:gd name="connsiteY38" fmla="*/ 1102365 h 3411823"/>
                    <a:gd name="connsiteX39" fmla="*/ 1026660 w 6074655"/>
                    <a:gd name="connsiteY39" fmla="*/ 1000337 h 3411823"/>
                    <a:gd name="connsiteX40" fmla="*/ 978151 w 6074655"/>
                    <a:gd name="connsiteY40" fmla="*/ 983624 h 3411823"/>
                    <a:gd name="connsiteX41" fmla="*/ 980676 w 6074655"/>
                    <a:gd name="connsiteY41" fmla="*/ 742981 h 3411823"/>
                    <a:gd name="connsiteX42" fmla="*/ 987050 w 6074655"/>
                    <a:gd name="connsiteY42" fmla="*/ 496790 h 3411823"/>
                    <a:gd name="connsiteX43" fmla="*/ 989168 w 6074655"/>
                    <a:gd name="connsiteY43" fmla="*/ 498979 h 3411823"/>
                    <a:gd name="connsiteX44" fmla="*/ 1335596 w 6074655"/>
                    <a:gd name="connsiteY44" fmla="*/ 760855 h 3411823"/>
                    <a:gd name="connsiteX45" fmla="*/ 1917065 w 6074655"/>
                    <a:gd name="connsiteY45" fmla="*/ 935958 h 3411823"/>
                    <a:gd name="connsiteX46" fmla="*/ 2080909 w 6074655"/>
                    <a:gd name="connsiteY46" fmla="*/ 943644 h 3411823"/>
                    <a:gd name="connsiteX47" fmla="*/ 2300644 w 6074655"/>
                    <a:gd name="connsiteY47" fmla="*/ 930755 h 3411823"/>
                    <a:gd name="connsiteX48" fmla="*/ 2639249 w 6074655"/>
                    <a:gd name="connsiteY48" fmla="*/ 864305 h 3411823"/>
                    <a:gd name="connsiteX49" fmla="*/ 1478717 w 6074655"/>
                    <a:gd name="connsiteY49" fmla="*/ 1102365 h 341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074655" h="3411823">
                      <a:moveTo>
                        <a:pt x="5626191" y="0"/>
                      </a:moveTo>
                      <a:cubicBezTo>
                        <a:pt x="5626191" y="0"/>
                        <a:pt x="5583591" y="555288"/>
                        <a:pt x="5491850" y="568675"/>
                      </a:cubicBezTo>
                      <a:cubicBezTo>
                        <a:pt x="5400110" y="582062"/>
                        <a:pt x="5364097" y="360805"/>
                        <a:pt x="5247621" y="346328"/>
                      </a:cubicBezTo>
                      <a:cubicBezTo>
                        <a:pt x="4970789" y="311921"/>
                        <a:pt x="4716737" y="0"/>
                        <a:pt x="4716737" y="0"/>
                      </a:cubicBezTo>
                      <a:lnTo>
                        <a:pt x="4363878" y="0"/>
                      </a:lnTo>
                      <a:cubicBezTo>
                        <a:pt x="4340526" y="161057"/>
                        <a:pt x="4792142" y="340974"/>
                        <a:pt x="4511018" y="285337"/>
                      </a:cubicBezTo>
                      <a:cubicBezTo>
                        <a:pt x="4231874" y="230090"/>
                        <a:pt x="4069532" y="3151"/>
                        <a:pt x="4067353" y="0"/>
                      </a:cubicBezTo>
                      <a:lnTo>
                        <a:pt x="3668662" y="0"/>
                      </a:lnTo>
                      <a:cubicBezTo>
                        <a:pt x="3668662" y="0"/>
                        <a:pt x="3714902" y="81585"/>
                        <a:pt x="3801515" y="181130"/>
                      </a:cubicBezTo>
                      <a:cubicBezTo>
                        <a:pt x="3423632" y="437775"/>
                        <a:pt x="3036357" y="697566"/>
                        <a:pt x="2736007" y="793438"/>
                      </a:cubicBezTo>
                      <a:cubicBezTo>
                        <a:pt x="2211075" y="960992"/>
                        <a:pt x="1746417" y="938057"/>
                        <a:pt x="1354944" y="725268"/>
                      </a:cubicBezTo>
                      <a:cubicBezTo>
                        <a:pt x="1187528" y="634267"/>
                        <a:pt x="1068048" y="526236"/>
                        <a:pt x="991253" y="442381"/>
                      </a:cubicBezTo>
                      <a:cubicBezTo>
                        <a:pt x="1008445" y="231232"/>
                        <a:pt x="1036943" y="0"/>
                        <a:pt x="1036943" y="0"/>
                      </a:cubicBezTo>
                      <a:lnTo>
                        <a:pt x="0" y="0"/>
                      </a:lnTo>
                      <a:lnTo>
                        <a:pt x="0" y="3411818"/>
                      </a:lnTo>
                      <a:lnTo>
                        <a:pt x="964963" y="3411818"/>
                      </a:lnTo>
                      <a:cubicBezTo>
                        <a:pt x="889737" y="3149577"/>
                        <a:pt x="956922" y="1665003"/>
                        <a:pt x="976862" y="1026153"/>
                      </a:cubicBezTo>
                      <a:cubicBezTo>
                        <a:pt x="988216" y="1030134"/>
                        <a:pt x="1000171" y="1034223"/>
                        <a:pt x="1012714" y="1038388"/>
                      </a:cubicBezTo>
                      <a:cubicBezTo>
                        <a:pt x="1115936" y="1072672"/>
                        <a:pt x="1279481" y="1118547"/>
                        <a:pt x="1472453" y="1142406"/>
                      </a:cubicBezTo>
                      <a:cubicBezTo>
                        <a:pt x="1561501" y="1153414"/>
                        <a:pt x="1649218" y="1158911"/>
                        <a:pt x="1735263" y="1158911"/>
                      </a:cubicBezTo>
                      <a:cubicBezTo>
                        <a:pt x="1859069" y="1158911"/>
                        <a:pt x="1979383" y="1147524"/>
                        <a:pt x="2094949" y="1124783"/>
                      </a:cubicBezTo>
                      <a:cubicBezTo>
                        <a:pt x="2211411" y="1101867"/>
                        <a:pt x="2324305" y="1067024"/>
                        <a:pt x="2430488" y="1021215"/>
                      </a:cubicBezTo>
                      <a:cubicBezTo>
                        <a:pt x="2547310" y="970815"/>
                        <a:pt x="2658872" y="905910"/>
                        <a:pt x="2762065" y="828301"/>
                      </a:cubicBezTo>
                      <a:cubicBezTo>
                        <a:pt x="2762586" y="827907"/>
                        <a:pt x="2763084" y="827490"/>
                        <a:pt x="2763558" y="827054"/>
                      </a:cubicBezTo>
                      <a:cubicBezTo>
                        <a:pt x="2835443" y="803101"/>
                        <a:pt x="2913057" y="770210"/>
                        <a:pt x="3000243" y="726775"/>
                      </a:cubicBezTo>
                      <a:cubicBezTo>
                        <a:pt x="3083084" y="685502"/>
                        <a:pt x="3172787" y="635556"/>
                        <a:pt x="3274469" y="574087"/>
                      </a:cubicBezTo>
                      <a:cubicBezTo>
                        <a:pt x="3452827" y="466264"/>
                        <a:pt x="3643306" y="337562"/>
                        <a:pt x="3828800" y="211571"/>
                      </a:cubicBezTo>
                      <a:cubicBezTo>
                        <a:pt x="3933050" y="324469"/>
                        <a:pt x="4085554" y="451408"/>
                        <a:pt x="4278483" y="507390"/>
                      </a:cubicBezTo>
                      <a:cubicBezTo>
                        <a:pt x="4488974" y="568467"/>
                        <a:pt x="4876016" y="575110"/>
                        <a:pt x="4925820" y="710252"/>
                      </a:cubicBezTo>
                      <a:cubicBezTo>
                        <a:pt x="5002396" y="917889"/>
                        <a:pt x="4838771" y="921761"/>
                        <a:pt x="5247621" y="1101223"/>
                      </a:cubicBezTo>
                      <a:cubicBezTo>
                        <a:pt x="5247621" y="1101223"/>
                        <a:pt x="5228998" y="1469856"/>
                        <a:pt x="5308180" y="1567548"/>
                      </a:cubicBezTo>
                      <a:cubicBezTo>
                        <a:pt x="5308180" y="1567548"/>
                        <a:pt x="5366135" y="1738343"/>
                        <a:pt x="5418401" y="1842797"/>
                      </a:cubicBezTo>
                      <a:cubicBezTo>
                        <a:pt x="5470621" y="1947255"/>
                        <a:pt x="5602830" y="2103465"/>
                        <a:pt x="5491850" y="2345823"/>
                      </a:cubicBezTo>
                      <a:cubicBezTo>
                        <a:pt x="5380872" y="2588185"/>
                        <a:pt x="5158203" y="2915062"/>
                        <a:pt x="4830526" y="3043247"/>
                      </a:cubicBezTo>
                      <a:cubicBezTo>
                        <a:pt x="4502815" y="3171432"/>
                        <a:pt x="4015706" y="3411818"/>
                        <a:pt x="4015706" y="3411818"/>
                      </a:cubicBezTo>
                      <a:lnTo>
                        <a:pt x="6074656" y="3411823"/>
                      </a:lnTo>
                      <a:lnTo>
                        <a:pt x="6074656" y="0"/>
                      </a:lnTo>
                      <a:lnTo>
                        <a:pt x="5626191" y="0"/>
                      </a:lnTo>
                      <a:close/>
                      <a:moveTo>
                        <a:pt x="1478717" y="1102365"/>
                      </a:moveTo>
                      <a:cubicBezTo>
                        <a:pt x="1289048" y="1079027"/>
                        <a:pt x="1128200" y="1034000"/>
                        <a:pt x="1026660" y="1000337"/>
                      </a:cubicBezTo>
                      <a:cubicBezTo>
                        <a:pt x="1009378" y="994608"/>
                        <a:pt x="993182" y="989002"/>
                        <a:pt x="978151" y="983624"/>
                      </a:cubicBezTo>
                      <a:cubicBezTo>
                        <a:pt x="981875" y="857339"/>
                        <a:pt x="983311" y="770665"/>
                        <a:pt x="980676" y="742981"/>
                      </a:cubicBezTo>
                      <a:cubicBezTo>
                        <a:pt x="975824" y="691989"/>
                        <a:pt x="979596" y="599543"/>
                        <a:pt x="987050" y="496790"/>
                      </a:cubicBezTo>
                      <a:cubicBezTo>
                        <a:pt x="987756" y="497520"/>
                        <a:pt x="988462" y="498249"/>
                        <a:pt x="989168" y="498979"/>
                      </a:cubicBezTo>
                      <a:cubicBezTo>
                        <a:pt x="1090172" y="602703"/>
                        <a:pt x="1206729" y="690814"/>
                        <a:pt x="1335596" y="760855"/>
                      </a:cubicBezTo>
                      <a:cubicBezTo>
                        <a:pt x="1512589" y="857059"/>
                        <a:pt x="1708224" y="915975"/>
                        <a:pt x="1917065" y="935958"/>
                      </a:cubicBezTo>
                      <a:cubicBezTo>
                        <a:pt x="1970626" y="941085"/>
                        <a:pt x="2025329" y="943644"/>
                        <a:pt x="2080909" y="943644"/>
                      </a:cubicBezTo>
                      <a:cubicBezTo>
                        <a:pt x="2152917" y="943644"/>
                        <a:pt x="2226390" y="939346"/>
                        <a:pt x="2300644" y="930755"/>
                      </a:cubicBezTo>
                      <a:cubicBezTo>
                        <a:pt x="2410292" y="918069"/>
                        <a:pt x="2523778" y="895779"/>
                        <a:pt x="2639249" y="864305"/>
                      </a:cubicBezTo>
                      <a:cubicBezTo>
                        <a:pt x="2229740" y="1126229"/>
                        <a:pt x="1787629" y="1140369"/>
                        <a:pt x="1478717" y="1102365"/>
                      </a:cubicBezTo>
                      <a:close/>
                    </a:path>
                  </a:pathLst>
                </a:custGeom>
                <a:solidFill>
                  <a:srgbClr val="FFB74E"/>
                </a:solidFill>
                <a:ln w="4733" cap="flat">
                  <a:noFill/>
                  <a:prstDash val="solid"/>
                  <a:miter/>
                </a:ln>
              </p:spPr>
              <p:txBody>
                <a:bodyPr rtlCol="0" anchor="ctr"/>
                <a:lstStyle/>
                <a:p>
                  <a:endParaRPr lang="en-GB" dirty="0"/>
                </a:p>
              </p:txBody>
            </p:sp>
            <p:sp>
              <p:nvSpPr>
                <p:cNvPr id="113" name="Freeform: Shape 112">
                  <a:extLst>
                    <a:ext uri="{FF2B5EF4-FFF2-40B4-BE49-F238E27FC236}">
                      <a16:creationId xmlns:a16="http://schemas.microsoft.com/office/drawing/2014/main" id="{2E007A52-A007-421A-95D2-0E8EE4EBDE90}"/>
                    </a:ext>
                  </a:extLst>
                </p:cNvPr>
                <p:cNvSpPr/>
                <p:nvPr/>
              </p:nvSpPr>
              <p:spPr>
                <a:xfrm>
                  <a:off x="9295415" y="2063256"/>
                  <a:ext cx="878169" cy="1037165"/>
                </a:xfrm>
                <a:custGeom>
                  <a:avLst/>
                  <a:gdLst>
                    <a:gd name="connsiteX0" fmla="*/ 868826 w 878169"/>
                    <a:gd name="connsiteY0" fmla="*/ 630906 h 1037165"/>
                    <a:gd name="connsiteX1" fmla="*/ 748180 w 878169"/>
                    <a:gd name="connsiteY1" fmla="*/ 542407 h 1037165"/>
                    <a:gd name="connsiteX2" fmla="*/ 643579 w 878169"/>
                    <a:gd name="connsiteY2" fmla="*/ 478649 h 1037165"/>
                    <a:gd name="connsiteX3" fmla="*/ 721232 w 878169"/>
                    <a:gd name="connsiteY3" fmla="*/ 441550 h 1037165"/>
                    <a:gd name="connsiteX4" fmla="*/ 744953 w 878169"/>
                    <a:gd name="connsiteY4" fmla="*/ 434518 h 1037165"/>
                    <a:gd name="connsiteX5" fmla="*/ 765315 w 878169"/>
                    <a:gd name="connsiteY5" fmla="*/ 418843 h 1037165"/>
                    <a:gd name="connsiteX6" fmla="*/ 761723 w 878169"/>
                    <a:gd name="connsiteY6" fmla="*/ 411773 h 1037165"/>
                    <a:gd name="connsiteX7" fmla="*/ 767272 w 878169"/>
                    <a:gd name="connsiteY7" fmla="*/ 406337 h 1037165"/>
                    <a:gd name="connsiteX8" fmla="*/ 759055 w 878169"/>
                    <a:gd name="connsiteY8" fmla="*/ 392221 h 1037165"/>
                    <a:gd name="connsiteX9" fmla="*/ 710622 w 878169"/>
                    <a:gd name="connsiteY9" fmla="*/ 411635 h 1037165"/>
                    <a:gd name="connsiteX10" fmla="*/ 419195 w 878169"/>
                    <a:gd name="connsiteY10" fmla="*/ 427187 h 1037165"/>
                    <a:gd name="connsiteX11" fmla="*/ 412125 w 878169"/>
                    <a:gd name="connsiteY11" fmla="*/ 422449 h 1037165"/>
                    <a:gd name="connsiteX12" fmla="*/ 412732 w 878169"/>
                    <a:gd name="connsiteY12" fmla="*/ 420657 h 1037165"/>
                    <a:gd name="connsiteX13" fmla="*/ 419295 w 878169"/>
                    <a:gd name="connsiteY13" fmla="*/ 417795 h 1037165"/>
                    <a:gd name="connsiteX14" fmla="*/ 401155 w 878169"/>
                    <a:gd name="connsiteY14" fmla="*/ 245328 h 1037165"/>
                    <a:gd name="connsiteX15" fmla="*/ 378187 w 878169"/>
                    <a:gd name="connsiteY15" fmla="*/ 162743 h 1037165"/>
                    <a:gd name="connsiteX16" fmla="*/ 407519 w 878169"/>
                    <a:gd name="connsiteY16" fmla="*/ 16025 h 1037165"/>
                    <a:gd name="connsiteX17" fmla="*/ 401676 w 878169"/>
                    <a:gd name="connsiteY17" fmla="*/ 1662 h 1037165"/>
                    <a:gd name="connsiteX18" fmla="*/ 386262 w 878169"/>
                    <a:gd name="connsiteY18" fmla="*/ 3652 h 1037165"/>
                    <a:gd name="connsiteX19" fmla="*/ 234360 w 878169"/>
                    <a:gd name="connsiteY19" fmla="*/ 354819 h 1037165"/>
                    <a:gd name="connsiteX20" fmla="*/ 43620 w 878169"/>
                    <a:gd name="connsiteY20" fmla="*/ 615122 h 1037165"/>
                    <a:gd name="connsiteX21" fmla="*/ 15520 w 878169"/>
                    <a:gd name="connsiteY21" fmla="*/ 706237 h 1037165"/>
                    <a:gd name="connsiteX22" fmla="*/ 2891 w 878169"/>
                    <a:gd name="connsiteY22" fmla="*/ 763318 h 1037165"/>
                    <a:gd name="connsiteX23" fmla="*/ 11004 w 878169"/>
                    <a:gd name="connsiteY23" fmla="*/ 813207 h 1037165"/>
                    <a:gd name="connsiteX24" fmla="*/ 28404 w 878169"/>
                    <a:gd name="connsiteY24" fmla="*/ 808643 h 1037165"/>
                    <a:gd name="connsiteX25" fmla="*/ 52457 w 878169"/>
                    <a:gd name="connsiteY25" fmla="*/ 772075 h 1037165"/>
                    <a:gd name="connsiteX26" fmla="*/ 230839 w 878169"/>
                    <a:gd name="connsiteY26" fmla="*/ 682956 h 1037165"/>
                    <a:gd name="connsiteX27" fmla="*/ 398625 w 878169"/>
                    <a:gd name="connsiteY27" fmla="*/ 509133 h 1037165"/>
                    <a:gd name="connsiteX28" fmla="*/ 407277 w 878169"/>
                    <a:gd name="connsiteY28" fmla="*/ 452577 h 1037165"/>
                    <a:gd name="connsiteX29" fmla="*/ 409571 w 878169"/>
                    <a:gd name="connsiteY29" fmla="*/ 450691 h 1037165"/>
                    <a:gd name="connsiteX30" fmla="*/ 621966 w 878169"/>
                    <a:gd name="connsiteY30" fmla="*/ 464286 h 1037165"/>
                    <a:gd name="connsiteX31" fmla="*/ 572050 w 878169"/>
                    <a:gd name="connsiteY31" fmla="*/ 528457 h 1037165"/>
                    <a:gd name="connsiteX32" fmla="*/ 252490 w 878169"/>
                    <a:gd name="connsiteY32" fmla="*/ 738914 h 1037165"/>
                    <a:gd name="connsiteX33" fmla="*/ 265497 w 878169"/>
                    <a:gd name="connsiteY33" fmla="*/ 883699 h 1037165"/>
                    <a:gd name="connsiteX34" fmla="*/ 262019 w 878169"/>
                    <a:gd name="connsiteY34" fmla="*/ 976742 h 1037165"/>
                    <a:gd name="connsiteX35" fmla="*/ 266909 w 878169"/>
                    <a:gd name="connsiteY35" fmla="*/ 985030 h 1037165"/>
                    <a:gd name="connsiteX36" fmla="*/ 273634 w 878169"/>
                    <a:gd name="connsiteY36" fmla="*/ 988361 h 1037165"/>
                    <a:gd name="connsiteX37" fmla="*/ 285580 w 878169"/>
                    <a:gd name="connsiteY37" fmla="*/ 980414 h 1037165"/>
                    <a:gd name="connsiteX38" fmla="*/ 295038 w 878169"/>
                    <a:gd name="connsiteY38" fmla="*/ 972700 h 1037165"/>
                    <a:gd name="connsiteX39" fmla="*/ 318651 w 878169"/>
                    <a:gd name="connsiteY39" fmla="*/ 958413 h 1037165"/>
                    <a:gd name="connsiteX40" fmla="*/ 343732 w 878169"/>
                    <a:gd name="connsiteY40" fmla="*/ 947353 h 1037165"/>
                    <a:gd name="connsiteX41" fmla="*/ 439860 w 878169"/>
                    <a:gd name="connsiteY41" fmla="*/ 918594 h 1037165"/>
                    <a:gd name="connsiteX42" fmla="*/ 441704 w 878169"/>
                    <a:gd name="connsiteY42" fmla="*/ 1028180 h 1037165"/>
                    <a:gd name="connsiteX43" fmla="*/ 456408 w 878169"/>
                    <a:gd name="connsiteY43" fmla="*/ 1036529 h 1037165"/>
                    <a:gd name="connsiteX44" fmla="*/ 572154 w 878169"/>
                    <a:gd name="connsiteY44" fmla="*/ 867090 h 1037165"/>
                    <a:gd name="connsiteX45" fmla="*/ 622786 w 878169"/>
                    <a:gd name="connsiteY45" fmla="*/ 812771 h 1037165"/>
                    <a:gd name="connsiteX46" fmla="*/ 699633 w 878169"/>
                    <a:gd name="connsiteY46" fmla="*/ 901933 h 1037165"/>
                    <a:gd name="connsiteX47" fmla="*/ 715811 w 878169"/>
                    <a:gd name="connsiteY47" fmla="*/ 892650 h 1037165"/>
                    <a:gd name="connsiteX48" fmla="*/ 709375 w 878169"/>
                    <a:gd name="connsiteY48" fmla="*/ 762712 h 1037165"/>
                    <a:gd name="connsiteX49" fmla="*/ 816071 w 878169"/>
                    <a:gd name="connsiteY49" fmla="*/ 722964 h 1037165"/>
                    <a:gd name="connsiteX50" fmla="*/ 876432 w 878169"/>
                    <a:gd name="connsiteY50" fmla="*/ 649600 h 1037165"/>
                    <a:gd name="connsiteX51" fmla="*/ 868826 w 878169"/>
                    <a:gd name="connsiteY51" fmla="*/ 630906 h 1037165"/>
                    <a:gd name="connsiteX52" fmla="*/ 240681 w 878169"/>
                    <a:gd name="connsiteY52" fmla="*/ 312688 h 1037165"/>
                    <a:gd name="connsiteX53" fmla="*/ 368724 w 878169"/>
                    <a:gd name="connsiteY53" fmla="*/ 51607 h 1037165"/>
                    <a:gd name="connsiteX54" fmla="*/ 373889 w 878169"/>
                    <a:gd name="connsiteY54" fmla="*/ 246958 h 1037165"/>
                    <a:gd name="connsiteX55" fmla="*/ 390285 w 878169"/>
                    <a:gd name="connsiteY55" fmla="*/ 282796 h 1037165"/>
                    <a:gd name="connsiteX56" fmla="*/ 414400 w 878169"/>
                    <a:gd name="connsiteY56" fmla="*/ 360088 h 1037165"/>
                    <a:gd name="connsiteX57" fmla="*/ 411528 w 878169"/>
                    <a:gd name="connsiteY57" fmla="*/ 394657 h 1037165"/>
                    <a:gd name="connsiteX58" fmla="*/ 410021 w 878169"/>
                    <a:gd name="connsiteY58" fmla="*/ 397286 h 1037165"/>
                    <a:gd name="connsiteX59" fmla="*/ 323451 w 878169"/>
                    <a:gd name="connsiteY59" fmla="*/ 266704 h 1037165"/>
                    <a:gd name="connsiteX60" fmla="*/ 317030 w 878169"/>
                    <a:gd name="connsiteY60" fmla="*/ 215754 h 1037165"/>
                    <a:gd name="connsiteX61" fmla="*/ 300246 w 878169"/>
                    <a:gd name="connsiteY61" fmla="*/ 213484 h 1037165"/>
                    <a:gd name="connsiteX62" fmla="*/ 359938 w 878169"/>
                    <a:gd name="connsiteY62" fmla="*/ 375593 h 1037165"/>
                    <a:gd name="connsiteX63" fmla="*/ 261493 w 878169"/>
                    <a:gd name="connsiteY63" fmla="*/ 349625 h 1037165"/>
                    <a:gd name="connsiteX64" fmla="*/ 240681 w 878169"/>
                    <a:gd name="connsiteY64" fmla="*/ 312688 h 1037165"/>
                    <a:gd name="connsiteX65" fmla="*/ 149761 w 878169"/>
                    <a:gd name="connsiteY65" fmla="*/ 638588 h 1037165"/>
                    <a:gd name="connsiteX66" fmla="*/ 28949 w 878169"/>
                    <a:gd name="connsiteY66" fmla="*/ 761252 h 1037165"/>
                    <a:gd name="connsiteX67" fmla="*/ 37294 w 878169"/>
                    <a:gd name="connsiteY67" fmla="*/ 723717 h 1037165"/>
                    <a:gd name="connsiteX68" fmla="*/ 91556 w 878169"/>
                    <a:gd name="connsiteY68" fmla="*/ 557813 h 1037165"/>
                    <a:gd name="connsiteX69" fmla="*/ 230725 w 878169"/>
                    <a:gd name="connsiteY69" fmla="*/ 382426 h 1037165"/>
                    <a:gd name="connsiteX70" fmla="*/ 345050 w 878169"/>
                    <a:gd name="connsiteY70" fmla="*/ 392638 h 1037165"/>
                    <a:gd name="connsiteX71" fmla="*/ 374823 w 878169"/>
                    <a:gd name="connsiteY71" fmla="*/ 416630 h 1037165"/>
                    <a:gd name="connsiteX72" fmla="*/ 384641 w 878169"/>
                    <a:gd name="connsiteY72" fmla="*/ 426500 h 1037165"/>
                    <a:gd name="connsiteX73" fmla="*/ 372633 w 878169"/>
                    <a:gd name="connsiteY73" fmla="*/ 505522 h 1037165"/>
                    <a:gd name="connsiteX74" fmla="*/ 372633 w 878169"/>
                    <a:gd name="connsiteY74" fmla="*/ 505522 h 1037165"/>
                    <a:gd name="connsiteX75" fmla="*/ 372633 w 878169"/>
                    <a:gd name="connsiteY75" fmla="*/ 505522 h 1037165"/>
                    <a:gd name="connsiteX76" fmla="*/ 373647 w 878169"/>
                    <a:gd name="connsiteY76" fmla="*/ 497172 h 1037165"/>
                    <a:gd name="connsiteX77" fmla="*/ 227209 w 878169"/>
                    <a:gd name="connsiteY77" fmla="*/ 656263 h 1037165"/>
                    <a:gd name="connsiteX78" fmla="*/ 81984 w 878169"/>
                    <a:gd name="connsiteY78" fmla="*/ 736711 h 1037165"/>
                    <a:gd name="connsiteX79" fmla="*/ 375784 w 878169"/>
                    <a:gd name="connsiteY79" fmla="*/ 479412 h 1037165"/>
                    <a:gd name="connsiteX80" fmla="*/ 373647 w 878169"/>
                    <a:gd name="connsiteY80" fmla="*/ 497172 h 1037165"/>
                    <a:gd name="connsiteX81" fmla="*/ 700993 w 878169"/>
                    <a:gd name="connsiteY81" fmla="*/ 533432 h 1037165"/>
                    <a:gd name="connsiteX82" fmla="*/ 700993 w 878169"/>
                    <a:gd name="connsiteY82" fmla="*/ 533432 h 1037165"/>
                    <a:gd name="connsiteX83" fmla="*/ 700993 w 878169"/>
                    <a:gd name="connsiteY83" fmla="*/ 533432 h 1037165"/>
                    <a:gd name="connsiteX84" fmla="*/ 541594 w 878169"/>
                    <a:gd name="connsiteY84" fmla="*/ 890755 h 1037165"/>
                    <a:gd name="connsiteX85" fmla="*/ 531032 w 878169"/>
                    <a:gd name="connsiteY85" fmla="*/ 922323 h 1037165"/>
                    <a:gd name="connsiteX86" fmla="*/ 461601 w 878169"/>
                    <a:gd name="connsiteY86" fmla="*/ 1007609 h 1037165"/>
                    <a:gd name="connsiteX87" fmla="*/ 455995 w 878169"/>
                    <a:gd name="connsiteY87" fmla="*/ 914263 h 1037165"/>
                    <a:gd name="connsiteX88" fmla="*/ 543310 w 878169"/>
                    <a:gd name="connsiteY88" fmla="*/ 883632 h 1037165"/>
                    <a:gd name="connsiteX89" fmla="*/ 541594 w 878169"/>
                    <a:gd name="connsiteY89" fmla="*/ 890755 h 1037165"/>
                    <a:gd name="connsiteX90" fmla="*/ 613887 w 878169"/>
                    <a:gd name="connsiteY90" fmla="*/ 762930 h 1037165"/>
                    <a:gd name="connsiteX91" fmla="*/ 493028 w 878169"/>
                    <a:gd name="connsiteY91" fmla="*/ 876614 h 1037165"/>
                    <a:gd name="connsiteX92" fmla="*/ 284964 w 878169"/>
                    <a:gd name="connsiteY92" fmla="*/ 958332 h 1037165"/>
                    <a:gd name="connsiteX93" fmla="*/ 277737 w 878169"/>
                    <a:gd name="connsiteY93" fmla="*/ 740483 h 1037165"/>
                    <a:gd name="connsiteX94" fmla="*/ 286049 w 878169"/>
                    <a:gd name="connsiteY94" fmla="*/ 709568 h 1037165"/>
                    <a:gd name="connsiteX95" fmla="*/ 574954 w 878169"/>
                    <a:gd name="connsiteY95" fmla="*/ 555045 h 1037165"/>
                    <a:gd name="connsiteX96" fmla="*/ 548527 w 878169"/>
                    <a:gd name="connsiteY96" fmla="*/ 604958 h 1037165"/>
                    <a:gd name="connsiteX97" fmla="*/ 449570 w 878169"/>
                    <a:gd name="connsiteY97" fmla="*/ 726764 h 1037165"/>
                    <a:gd name="connsiteX98" fmla="*/ 374917 w 878169"/>
                    <a:gd name="connsiteY98" fmla="*/ 820277 h 1037165"/>
                    <a:gd name="connsiteX99" fmla="*/ 360479 w 878169"/>
                    <a:gd name="connsiteY99" fmla="*/ 831593 h 1037165"/>
                    <a:gd name="connsiteX100" fmla="*/ 365217 w 878169"/>
                    <a:gd name="connsiteY100" fmla="*/ 839729 h 1037165"/>
                    <a:gd name="connsiteX101" fmla="*/ 463667 w 878169"/>
                    <a:gd name="connsiteY101" fmla="*/ 745847 h 1037165"/>
                    <a:gd name="connsiteX102" fmla="*/ 591933 w 878169"/>
                    <a:gd name="connsiteY102" fmla="*/ 579032 h 1037165"/>
                    <a:gd name="connsiteX103" fmla="*/ 613887 w 878169"/>
                    <a:gd name="connsiteY103" fmla="*/ 762930 h 1037165"/>
                    <a:gd name="connsiteX104" fmla="*/ 667330 w 878169"/>
                    <a:gd name="connsiteY104" fmla="*/ 844648 h 1037165"/>
                    <a:gd name="connsiteX105" fmla="*/ 648688 w 878169"/>
                    <a:gd name="connsiteY105" fmla="*/ 817922 h 1037165"/>
                    <a:gd name="connsiteX106" fmla="*/ 630662 w 878169"/>
                    <a:gd name="connsiteY106" fmla="*/ 795972 h 1037165"/>
                    <a:gd name="connsiteX107" fmla="*/ 620967 w 878169"/>
                    <a:gd name="connsiteY107" fmla="*/ 589429 h 1037165"/>
                    <a:gd name="connsiteX108" fmla="*/ 693942 w 878169"/>
                    <a:gd name="connsiteY108" fmla="*/ 873383 h 1037165"/>
                    <a:gd name="connsiteX109" fmla="*/ 667330 w 878169"/>
                    <a:gd name="connsiteY109" fmla="*/ 844648 h 1037165"/>
                    <a:gd name="connsiteX110" fmla="*/ 805447 w 878169"/>
                    <a:gd name="connsiteY110" fmla="*/ 697750 h 1037165"/>
                    <a:gd name="connsiteX111" fmla="*/ 748057 w 878169"/>
                    <a:gd name="connsiteY111" fmla="*/ 741085 h 1037165"/>
                    <a:gd name="connsiteX112" fmla="*/ 733097 w 878169"/>
                    <a:gd name="connsiteY112" fmla="*/ 745297 h 1037165"/>
                    <a:gd name="connsiteX113" fmla="*/ 720184 w 878169"/>
                    <a:gd name="connsiteY113" fmla="*/ 745255 h 1037165"/>
                    <a:gd name="connsiteX114" fmla="*/ 706196 w 878169"/>
                    <a:gd name="connsiteY114" fmla="*/ 742013 h 1037165"/>
                    <a:gd name="connsiteX115" fmla="*/ 604708 w 878169"/>
                    <a:gd name="connsiteY115" fmla="*/ 526452 h 1037165"/>
                    <a:gd name="connsiteX116" fmla="*/ 601429 w 878169"/>
                    <a:gd name="connsiteY116" fmla="*/ 522102 h 1037165"/>
                    <a:gd name="connsiteX117" fmla="*/ 603822 w 878169"/>
                    <a:gd name="connsiteY117" fmla="*/ 518657 h 1037165"/>
                    <a:gd name="connsiteX118" fmla="*/ 612622 w 878169"/>
                    <a:gd name="connsiteY118" fmla="*/ 510043 h 1037165"/>
                    <a:gd name="connsiteX119" fmla="*/ 620749 w 878169"/>
                    <a:gd name="connsiteY119" fmla="*/ 505702 h 1037165"/>
                    <a:gd name="connsiteX120" fmla="*/ 670443 w 878169"/>
                    <a:gd name="connsiteY120" fmla="*/ 513848 h 1037165"/>
                    <a:gd name="connsiteX121" fmla="*/ 841318 w 878169"/>
                    <a:gd name="connsiteY121" fmla="*/ 650032 h 1037165"/>
                    <a:gd name="connsiteX122" fmla="*/ 768917 w 878169"/>
                    <a:gd name="connsiteY122" fmla="*/ 657689 h 1037165"/>
                    <a:gd name="connsiteX123" fmla="*/ 740437 w 878169"/>
                    <a:gd name="connsiteY123" fmla="*/ 650534 h 1037165"/>
                    <a:gd name="connsiteX124" fmla="*/ 731832 w 878169"/>
                    <a:gd name="connsiteY124" fmla="*/ 665314 h 1037165"/>
                    <a:gd name="connsiteX125" fmla="*/ 820516 w 878169"/>
                    <a:gd name="connsiteY125" fmla="*/ 681278 h 1037165"/>
                    <a:gd name="connsiteX126" fmla="*/ 805447 w 878169"/>
                    <a:gd name="connsiteY126" fmla="*/ 697750 h 1037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878169" h="1037165">
                      <a:moveTo>
                        <a:pt x="868826" y="630906"/>
                      </a:moveTo>
                      <a:cubicBezTo>
                        <a:pt x="815772" y="623244"/>
                        <a:pt x="782095" y="579122"/>
                        <a:pt x="748180" y="542407"/>
                      </a:cubicBezTo>
                      <a:cubicBezTo>
                        <a:pt x="719763" y="513156"/>
                        <a:pt x="685066" y="484970"/>
                        <a:pt x="643579" y="478649"/>
                      </a:cubicBezTo>
                      <a:cubicBezTo>
                        <a:pt x="667358" y="462329"/>
                        <a:pt x="694264" y="450426"/>
                        <a:pt x="721232" y="441550"/>
                      </a:cubicBezTo>
                      <a:cubicBezTo>
                        <a:pt x="729079" y="438972"/>
                        <a:pt x="737040" y="436859"/>
                        <a:pt x="744953" y="434518"/>
                      </a:cubicBezTo>
                      <a:cubicBezTo>
                        <a:pt x="752497" y="432286"/>
                        <a:pt x="765581" y="428817"/>
                        <a:pt x="765315" y="418843"/>
                      </a:cubicBezTo>
                      <a:cubicBezTo>
                        <a:pt x="765225" y="415440"/>
                        <a:pt x="763837" y="413204"/>
                        <a:pt x="761723" y="411773"/>
                      </a:cubicBezTo>
                      <a:cubicBezTo>
                        <a:pt x="763671" y="410067"/>
                        <a:pt x="765533" y="408261"/>
                        <a:pt x="767272" y="406337"/>
                      </a:cubicBezTo>
                      <a:cubicBezTo>
                        <a:pt x="772835" y="400172"/>
                        <a:pt x="767467" y="390041"/>
                        <a:pt x="759055" y="392221"/>
                      </a:cubicBezTo>
                      <a:cubicBezTo>
                        <a:pt x="741977" y="396069"/>
                        <a:pt x="726927" y="405560"/>
                        <a:pt x="710622" y="411635"/>
                      </a:cubicBezTo>
                      <a:cubicBezTo>
                        <a:pt x="619180" y="446421"/>
                        <a:pt x="512243" y="466234"/>
                        <a:pt x="419195" y="427187"/>
                      </a:cubicBezTo>
                      <a:cubicBezTo>
                        <a:pt x="417475" y="424709"/>
                        <a:pt x="414850" y="423088"/>
                        <a:pt x="412125" y="422449"/>
                      </a:cubicBezTo>
                      <a:cubicBezTo>
                        <a:pt x="411121" y="422212"/>
                        <a:pt x="410680" y="421525"/>
                        <a:pt x="412732" y="420657"/>
                      </a:cubicBezTo>
                      <a:cubicBezTo>
                        <a:pt x="415603" y="419444"/>
                        <a:pt x="419171" y="417871"/>
                        <a:pt x="419295" y="417795"/>
                      </a:cubicBezTo>
                      <a:cubicBezTo>
                        <a:pt x="469117" y="388875"/>
                        <a:pt x="418754" y="284507"/>
                        <a:pt x="401155" y="245328"/>
                      </a:cubicBezTo>
                      <a:cubicBezTo>
                        <a:pt x="387712" y="219810"/>
                        <a:pt x="379376" y="191625"/>
                        <a:pt x="378187" y="162743"/>
                      </a:cubicBezTo>
                      <a:cubicBezTo>
                        <a:pt x="375576" y="112214"/>
                        <a:pt x="390180" y="62918"/>
                        <a:pt x="407519" y="16025"/>
                      </a:cubicBezTo>
                      <a:cubicBezTo>
                        <a:pt x="409448" y="10812"/>
                        <a:pt x="406235" y="4330"/>
                        <a:pt x="401676" y="1662"/>
                      </a:cubicBezTo>
                      <a:cubicBezTo>
                        <a:pt x="396497" y="-1366"/>
                        <a:pt x="390654" y="8"/>
                        <a:pt x="386262" y="3652"/>
                      </a:cubicBezTo>
                      <a:cubicBezTo>
                        <a:pt x="284949" y="84024"/>
                        <a:pt x="143273" y="218450"/>
                        <a:pt x="234360" y="354819"/>
                      </a:cubicBezTo>
                      <a:cubicBezTo>
                        <a:pt x="117590" y="386748"/>
                        <a:pt x="80392" y="513900"/>
                        <a:pt x="43620" y="615122"/>
                      </a:cubicBezTo>
                      <a:cubicBezTo>
                        <a:pt x="32034" y="644596"/>
                        <a:pt x="23580" y="675658"/>
                        <a:pt x="15520" y="706237"/>
                      </a:cubicBezTo>
                      <a:cubicBezTo>
                        <a:pt x="10558" y="725063"/>
                        <a:pt x="5891" y="744070"/>
                        <a:pt x="2891" y="763318"/>
                      </a:cubicBezTo>
                      <a:cubicBezTo>
                        <a:pt x="659" y="778747"/>
                        <a:pt x="-5221" y="803298"/>
                        <a:pt x="11004" y="813207"/>
                      </a:cubicBezTo>
                      <a:cubicBezTo>
                        <a:pt x="17192" y="816036"/>
                        <a:pt x="24741" y="815097"/>
                        <a:pt x="28404" y="808643"/>
                      </a:cubicBezTo>
                      <a:cubicBezTo>
                        <a:pt x="35626" y="795925"/>
                        <a:pt x="43710" y="783770"/>
                        <a:pt x="52457" y="772075"/>
                      </a:cubicBezTo>
                      <a:cubicBezTo>
                        <a:pt x="116642" y="752893"/>
                        <a:pt x="171388" y="712567"/>
                        <a:pt x="230839" y="682956"/>
                      </a:cubicBezTo>
                      <a:cubicBezTo>
                        <a:pt x="304724" y="645487"/>
                        <a:pt x="390626" y="601664"/>
                        <a:pt x="398625" y="509133"/>
                      </a:cubicBezTo>
                      <a:cubicBezTo>
                        <a:pt x="400999" y="489083"/>
                        <a:pt x="403392" y="472460"/>
                        <a:pt x="407277" y="452577"/>
                      </a:cubicBezTo>
                      <a:cubicBezTo>
                        <a:pt x="408040" y="451947"/>
                        <a:pt x="408808" y="451321"/>
                        <a:pt x="409571" y="450691"/>
                      </a:cubicBezTo>
                      <a:cubicBezTo>
                        <a:pt x="476372" y="479322"/>
                        <a:pt x="551773" y="478019"/>
                        <a:pt x="621966" y="464286"/>
                      </a:cubicBezTo>
                      <a:cubicBezTo>
                        <a:pt x="609272" y="472996"/>
                        <a:pt x="569775" y="513108"/>
                        <a:pt x="572050" y="528457"/>
                      </a:cubicBezTo>
                      <a:cubicBezTo>
                        <a:pt x="467079" y="582335"/>
                        <a:pt x="271956" y="596338"/>
                        <a:pt x="252490" y="738914"/>
                      </a:cubicBezTo>
                      <a:cubicBezTo>
                        <a:pt x="246296" y="787272"/>
                        <a:pt x="260375" y="836090"/>
                        <a:pt x="265497" y="883699"/>
                      </a:cubicBezTo>
                      <a:cubicBezTo>
                        <a:pt x="269212" y="914661"/>
                        <a:pt x="270274" y="946552"/>
                        <a:pt x="262019" y="976742"/>
                      </a:cubicBezTo>
                      <a:cubicBezTo>
                        <a:pt x="260872" y="980831"/>
                        <a:pt x="263583" y="984063"/>
                        <a:pt x="266909" y="985030"/>
                      </a:cubicBezTo>
                      <a:cubicBezTo>
                        <a:pt x="267516" y="988048"/>
                        <a:pt x="270577" y="990645"/>
                        <a:pt x="273634" y="988361"/>
                      </a:cubicBezTo>
                      <a:cubicBezTo>
                        <a:pt x="277543" y="985437"/>
                        <a:pt x="282196" y="983253"/>
                        <a:pt x="285580" y="980414"/>
                      </a:cubicBezTo>
                      <a:cubicBezTo>
                        <a:pt x="288925" y="977604"/>
                        <a:pt x="291797" y="975055"/>
                        <a:pt x="295038" y="972700"/>
                      </a:cubicBezTo>
                      <a:cubicBezTo>
                        <a:pt x="302501" y="967279"/>
                        <a:pt x="310458" y="962640"/>
                        <a:pt x="318651" y="958413"/>
                      </a:cubicBezTo>
                      <a:cubicBezTo>
                        <a:pt x="326763" y="954205"/>
                        <a:pt x="335170" y="950495"/>
                        <a:pt x="343732" y="947353"/>
                      </a:cubicBezTo>
                      <a:cubicBezTo>
                        <a:pt x="375230" y="936018"/>
                        <a:pt x="407467" y="926972"/>
                        <a:pt x="439860" y="918594"/>
                      </a:cubicBezTo>
                      <a:cubicBezTo>
                        <a:pt x="444850" y="955030"/>
                        <a:pt x="430885" y="992261"/>
                        <a:pt x="441704" y="1028180"/>
                      </a:cubicBezTo>
                      <a:cubicBezTo>
                        <a:pt x="443405" y="1033828"/>
                        <a:pt x="450285" y="1039008"/>
                        <a:pt x="456408" y="1036529"/>
                      </a:cubicBezTo>
                      <a:cubicBezTo>
                        <a:pt x="523616" y="1008695"/>
                        <a:pt x="561729" y="936156"/>
                        <a:pt x="572154" y="867090"/>
                      </a:cubicBezTo>
                      <a:cubicBezTo>
                        <a:pt x="592757" y="853253"/>
                        <a:pt x="610954" y="834616"/>
                        <a:pt x="622786" y="812771"/>
                      </a:cubicBezTo>
                      <a:cubicBezTo>
                        <a:pt x="640746" y="844600"/>
                        <a:pt x="665671" y="886002"/>
                        <a:pt x="699633" y="901933"/>
                      </a:cubicBezTo>
                      <a:cubicBezTo>
                        <a:pt x="706840" y="905146"/>
                        <a:pt x="715806" y="901473"/>
                        <a:pt x="715811" y="892650"/>
                      </a:cubicBezTo>
                      <a:cubicBezTo>
                        <a:pt x="715844" y="849382"/>
                        <a:pt x="715119" y="805696"/>
                        <a:pt x="709375" y="762712"/>
                      </a:cubicBezTo>
                      <a:cubicBezTo>
                        <a:pt x="748550" y="778880"/>
                        <a:pt x="788980" y="749164"/>
                        <a:pt x="816071" y="722964"/>
                      </a:cubicBezTo>
                      <a:cubicBezTo>
                        <a:pt x="838887" y="700915"/>
                        <a:pt x="858685" y="675852"/>
                        <a:pt x="876432" y="649600"/>
                      </a:cubicBezTo>
                      <a:cubicBezTo>
                        <a:pt x="880706" y="643165"/>
                        <a:pt x="876687" y="632328"/>
                        <a:pt x="868826" y="630906"/>
                      </a:cubicBezTo>
                      <a:close/>
                      <a:moveTo>
                        <a:pt x="240681" y="312688"/>
                      </a:moveTo>
                      <a:cubicBezTo>
                        <a:pt x="198758" y="207641"/>
                        <a:pt x="296763" y="114835"/>
                        <a:pt x="368724" y="51607"/>
                      </a:cubicBezTo>
                      <a:cubicBezTo>
                        <a:pt x="348997" y="114920"/>
                        <a:pt x="343898" y="186005"/>
                        <a:pt x="373889" y="246958"/>
                      </a:cubicBezTo>
                      <a:cubicBezTo>
                        <a:pt x="379547" y="258814"/>
                        <a:pt x="385115" y="270717"/>
                        <a:pt x="390285" y="282796"/>
                      </a:cubicBezTo>
                      <a:cubicBezTo>
                        <a:pt x="400700" y="307726"/>
                        <a:pt x="410192" y="333296"/>
                        <a:pt x="414400" y="360088"/>
                      </a:cubicBezTo>
                      <a:cubicBezTo>
                        <a:pt x="415670" y="371058"/>
                        <a:pt x="416399" y="384540"/>
                        <a:pt x="411528" y="394657"/>
                      </a:cubicBezTo>
                      <a:cubicBezTo>
                        <a:pt x="411068" y="395557"/>
                        <a:pt x="410566" y="396434"/>
                        <a:pt x="410021" y="397286"/>
                      </a:cubicBezTo>
                      <a:cubicBezTo>
                        <a:pt x="373609" y="358799"/>
                        <a:pt x="333738" y="320449"/>
                        <a:pt x="323451" y="266704"/>
                      </a:cubicBezTo>
                      <a:cubicBezTo>
                        <a:pt x="320067" y="250199"/>
                        <a:pt x="318916" y="232699"/>
                        <a:pt x="317030" y="215754"/>
                      </a:cubicBezTo>
                      <a:cubicBezTo>
                        <a:pt x="316585" y="205888"/>
                        <a:pt x="302971" y="204059"/>
                        <a:pt x="300246" y="213484"/>
                      </a:cubicBezTo>
                      <a:cubicBezTo>
                        <a:pt x="287935" y="273546"/>
                        <a:pt x="318897" y="333391"/>
                        <a:pt x="359938" y="375593"/>
                      </a:cubicBezTo>
                      <a:cubicBezTo>
                        <a:pt x="331540" y="355496"/>
                        <a:pt x="296161" y="345668"/>
                        <a:pt x="261493" y="349625"/>
                      </a:cubicBezTo>
                      <a:cubicBezTo>
                        <a:pt x="253362" y="338120"/>
                        <a:pt x="245211" y="324131"/>
                        <a:pt x="240681" y="312688"/>
                      </a:cubicBezTo>
                      <a:close/>
                      <a:moveTo>
                        <a:pt x="149761" y="638588"/>
                      </a:moveTo>
                      <a:cubicBezTo>
                        <a:pt x="106402" y="676246"/>
                        <a:pt x="63200" y="714856"/>
                        <a:pt x="28949" y="761252"/>
                      </a:cubicBezTo>
                      <a:cubicBezTo>
                        <a:pt x="31266" y="748643"/>
                        <a:pt x="34176" y="736147"/>
                        <a:pt x="37294" y="723717"/>
                      </a:cubicBezTo>
                      <a:cubicBezTo>
                        <a:pt x="50671" y="666977"/>
                        <a:pt x="71270" y="612350"/>
                        <a:pt x="91556" y="557813"/>
                      </a:cubicBezTo>
                      <a:cubicBezTo>
                        <a:pt x="116747" y="486757"/>
                        <a:pt x="154855" y="409204"/>
                        <a:pt x="230725" y="382426"/>
                      </a:cubicBezTo>
                      <a:cubicBezTo>
                        <a:pt x="268004" y="368769"/>
                        <a:pt x="310993" y="371485"/>
                        <a:pt x="345050" y="392638"/>
                      </a:cubicBezTo>
                      <a:cubicBezTo>
                        <a:pt x="356185" y="399376"/>
                        <a:pt x="365658" y="407186"/>
                        <a:pt x="374823" y="416630"/>
                      </a:cubicBezTo>
                      <a:cubicBezTo>
                        <a:pt x="378045" y="419994"/>
                        <a:pt x="380751" y="423828"/>
                        <a:pt x="384641" y="426500"/>
                      </a:cubicBezTo>
                      <a:moveTo>
                        <a:pt x="372633" y="505522"/>
                      </a:moveTo>
                      <a:cubicBezTo>
                        <a:pt x="372685" y="505129"/>
                        <a:pt x="372813" y="504200"/>
                        <a:pt x="372633" y="505522"/>
                      </a:cubicBezTo>
                      <a:lnTo>
                        <a:pt x="372633" y="505522"/>
                      </a:lnTo>
                      <a:close/>
                      <a:moveTo>
                        <a:pt x="373647" y="497172"/>
                      </a:moveTo>
                      <a:cubicBezTo>
                        <a:pt x="367577" y="586614"/>
                        <a:pt x="297289" y="618524"/>
                        <a:pt x="227209" y="656263"/>
                      </a:cubicBezTo>
                      <a:cubicBezTo>
                        <a:pt x="177903" y="681420"/>
                        <a:pt x="130768" y="710596"/>
                        <a:pt x="81984" y="736711"/>
                      </a:cubicBezTo>
                      <a:cubicBezTo>
                        <a:pt x="172828" y="643165"/>
                        <a:pt x="280481" y="568224"/>
                        <a:pt x="375784" y="479412"/>
                      </a:cubicBezTo>
                      <a:cubicBezTo>
                        <a:pt x="375022" y="485321"/>
                        <a:pt x="374339" y="491249"/>
                        <a:pt x="373647" y="497172"/>
                      </a:cubicBezTo>
                      <a:close/>
                      <a:moveTo>
                        <a:pt x="700993" y="533432"/>
                      </a:moveTo>
                      <a:cubicBezTo>
                        <a:pt x="700509" y="533053"/>
                        <a:pt x="699794" y="532480"/>
                        <a:pt x="700993" y="533432"/>
                      </a:cubicBezTo>
                      <a:lnTo>
                        <a:pt x="700993" y="533432"/>
                      </a:lnTo>
                      <a:close/>
                      <a:moveTo>
                        <a:pt x="541594" y="890755"/>
                      </a:moveTo>
                      <a:cubicBezTo>
                        <a:pt x="538841" y="901426"/>
                        <a:pt x="535202" y="912183"/>
                        <a:pt x="531032" y="922323"/>
                      </a:cubicBezTo>
                      <a:cubicBezTo>
                        <a:pt x="516067" y="956892"/>
                        <a:pt x="494293" y="988679"/>
                        <a:pt x="461601" y="1007609"/>
                      </a:cubicBezTo>
                      <a:cubicBezTo>
                        <a:pt x="456929" y="976704"/>
                        <a:pt x="466729" y="944543"/>
                        <a:pt x="455995" y="914263"/>
                      </a:cubicBezTo>
                      <a:cubicBezTo>
                        <a:pt x="485787" y="906117"/>
                        <a:pt x="515347" y="897171"/>
                        <a:pt x="543310" y="883632"/>
                      </a:cubicBezTo>
                      <a:cubicBezTo>
                        <a:pt x="542774" y="886016"/>
                        <a:pt x="542210" y="888390"/>
                        <a:pt x="541594" y="890755"/>
                      </a:cubicBezTo>
                      <a:close/>
                      <a:moveTo>
                        <a:pt x="613887" y="762930"/>
                      </a:moveTo>
                      <a:cubicBezTo>
                        <a:pt x="602780" y="825963"/>
                        <a:pt x="549527" y="858039"/>
                        <a:pt x="493028" y="876614"/>
                      </a:cubicBezTo>
                      <a:cubicBezTo>
                        <a:pt x="422811" y="901009"/>
                        <a:pt x="343145" y="907951"/>
                        <a:pt x="284964" y="958332"/>
                      </a:cubicBezTo>
                      <a:cubicBezTo>
                        <a:pt x="307377" y="886760"/>
                        <a:pt x="268857" y="813401"/>
                        <a:pt x="277737" y="740483"/>
                      </a:cubicBezTo>
                      <a:cubicBezTo>
                        <a:pt x="279254" y="729968"/>
                        <a:pt x="281988" y="719348"/>
                        <a:pt x="286049" y="709568"/>
                      </a:cubicBezTo>
                      <a:cubicBezTo>
                        <a:pt x="325323" y="620477"/>
                        <a:pt x="491777" y="595599"/>
                        <a:pt x="574954" y="555045"/>
                      </a:cubicBezTo>
                      <a:cubicBezTo>
                        <a:pt x="567406" y="572313"/>
                        <a:pt x="558625" y="589064"/>
                        <a:pt x="548527" y="604958"/>
                      </a:cubicBezTo>
                      <a:cubicBezTo>
                        <a:pt x="520436" y="649354"/>
                        <a:pt x="479708" y="683951"/>
                        <a:pt x="449570" y="726764"/>
                      </a:cubicBezTo>
                      <a:cubicBezTo>
                        <a:pt x="427004" y="759575"/>
                        <a:pt x="406510" y="795138"/>
                        <a:pt x="374917" y="820277"/>
                      </a:cubicBezTo>
                      <a:cubicBezTo>
                        <a:pt x="370141" y="824106"/>
                        <a:pt x="364881" y="827347"/>
                        <a:pt x="360479" y="831593"/>
                      </a:cubicBezTo>
                      <a:cubicBezTo>
                        <a:pt x="356612" y="835322"/>
                        <a:pt x="360796" y="840331"/>
                        <a:pt x="365217" y="839729"/>
                      </a:cubicBezTo>
                      <a:cubicBezTo>
                        <a:pt x="405458" y="829877"/>
                        <a:pt x="439576" y="777430"/>
                        <a:pt x="463667" y="745847"/>
                      </a:cubicBezTo>
                      <a:cubicBezTo>
                        <a:pt x="505704" y="690537"/>
                        <a:pt x="563359" y="644175"/>
                        <a:pt x="591933" y="579032"/>
                      </a:cubicBezTo>
                      <a:cubicBezTo>
                        <a:pt x="607490" y="639550"/>
                        <a:pt x="625094" y="701237"/>
                        <a:pt x="613887" y="762930"/>
                      </a:cubicBezTo>
                      <a:close/>
                      <a:moveTo>
                        <a:pt x="667330" y="844648"/>
                      </a:moveTo>
                      <a:cubicBezTo>
                        <a:pt x="660842" y="835928"/>
                        <a:pt x="654938" y="826807"/>
                        <a:pt x="648688" y="817922"/>
                      </a:cubicBezTo>
                      <a:cubicBezTo>
                        <a:pt x="643219" y="810141"/>
                        <a:pt x="638125" y="801834"/>
                        <a:pt x="630662" y="795972"/>
                      </a:cubicBezTo>
                      <a:cubicBezTo>
                        <a:pt x="655663" y="729134"/>
                        <a:pt x="637509" y="656140"/>
                        <a:pt x="620967" y="589429"/>
                      </a:cubicBezTo>
                      <a:cubicBezTo>
                        <a:pt x="676802" y="673336"/>
                        <a:pt x="691255" y="775302"/>
                        <a:pt x="693942" y="873383"/>
                      </a:cubicBezTo>
                      <a:cubicBezTo>
                        <a:pt x="683739" y="865403"/>
                        <a:pt x="675153" y="855158"/>
                        <a:pt x="667330" y="844648"/>
                      </a:cubicBezTo>
                      <a:close/>
                      <a:moveTo>
                        <a:pt x="805447" y="697750"/>
                      </a:moveTo>
                      <a:cubicBezTo>
                        <a:pt x="789387" y="714671"/>
                        <a:pt x="767623" y="732550"/>
                        <a:pt x="748057" y="741085"/>
                      </a:cubicBezTo>
                      <a:cubicBezTo>
                        <a:pt x="743897" y="742933"/>
                        <a:pt x="736860" y="744695"/>
                        <a:pt x="733097" y="745297"/>
                      </a:cubicBezTo>
                      <a:cubicBezTo>
                        <a:pt x="729226" y="745823"/>
                        <a:pt x="723771" y="745586"/>
                        <a:pt x="720184" y="745255"/>
                      </a:cubicBezTo>
                      <a:cubicBezTo>
                        <a:pt x="715469" y="744349"/>
                        <a:pt x="711001" y="742435"/>
                        <a:pt x="706196" y="742013"/>
                      </a:cubicBezTo>
                      <a:cubicBezTo>
                        <a:pt x="692658" y="662845"/>
                        <a:pt x="658952" y="586140"/>
                        <a:pt x="604708" y="526452"/>
                      </a:cubicBezTo>
                      <a:cubicBezTo>
                        <a:pt x="603969" y="524751"/>
                        <a:pt x="602837" y="523278"/>
                        <a:pt x="601429" y="522102"/>
                      </a:cubicBezTo>
                      <a:cubicBezTo>
                        <a:pt x="601865" y="521320"/>
                        <a:pt x="603562" y="519089"/>
                        <a:pt x="603822" y="518657"/>
                      </a:cubicBezTo>
                      <a:cubicBezTo>
                        <a:pt x="606381" y="515544"/>
                        <a:pt x="609376" y="512388"/>
                        <a:pt x="612622" y="510043"/>
                      </a:cubicBezTo>
                      <a:cubicBezTo>
                        <a:pt x="614389" y="508834"/>
                        <a:pt x="617692" y="506754"/>
                        <a:pt x="620749" y="505702"/>
                      </a:cubicBezTo>
                      <a:cubicBezTo>
                        <a:pt x="637343" y="499992"/>
                        <a:pt x="655388" y="506285"/>
                        <a:pt x="670443" y="513848"/>
                      </a:cubicBezTo>
                      <a:cubicBezTo>
                        <a:pt x="738234" y="547331"/>
                        <a:pt x="766950" y="626158"/>
                        <a:pt x="841318" y="650032"/>
                      </a:cubicBezTo>
                      <a:cubicBezTo>
                        <a:pt x="822037" y="664712"/>
                        <a:pt x="791496" y="662143"/>
                        <a:pt x="768917" y="657689"/>
                      </a:cubicBezTo>
                      <a:cubicBezTo>
                        <a:pt x="759368" y="655604"/>
                        <a:pt x="749900" y="652927"/>
                        <a:pt x="740437" y="650534"/>
                      </a:cubicBezTo>
                      <a:cubicBezTo>
                        <a:pt x="732576" y="648548"/>
                        <a:pt x="724478" y="659542"/>
                        <a:pt x="731832" y="665314"/>
                      </a:cubicBezTo>
                      <a:cubicBezTo>
                        <a:pt x="752545" y="682259"/>
                        <a:pt x="794671" y="686258"/>
                        <a:pt x="820516" y="681278"/>
                      </a:cubicBezTo>
                      <a:cubicBezTo>
                        <a:pt x="815640" y="686912"/>
                        <a:pt x="810621" y="692404"/>
                        <a:pt x="805447" y="697750"/>
                      </a:cubicBezTo>
                      <a:close/>
                    </a:path>
                  </a:pathLst>
                </a:custGeom>
                <a:solidFill>
                  <a:srgbClr val="FDEADA"/>
                </a:solidFill>
                <a:ln w="4733" cap="flat">
                  <a:noFill/>
                  <a:prstDash val="solid"/>
                  <a:miter/>
                </a:ln>
              </p:spPr>
              <p:txBody>
                <a:bodyPr rtlCol="0" anchor="ctr"/>
                <a:lstStyle/>
                <a:p>
                  <a:endParaRPr lang="en-GB"/>
                </a:p>
              </p:txBody>
            </p:sp>
            <p:grpSp>
              <p:nvGrpSpPr>
                <p:cNvPr id="119" name="Graphic 8" descr="Jungle with plants and trees">
                  <a:extLst>
                    <a:ext uri="{FF2B5EF4-FFF2-40B4-BE49-F238E27FC236}">
                      <a16:creationId xmlns:a16="http://schemas.microsoft.com/office/drawing/2014/main" id="{2A9A0F5E-14AB-4660-9FE5-22C6C78A2875}"/>
                    </a:ext>
                  </a:extLst>
                </p:cNvPr>
                <p:cNvGrpSpPr/>
                <p:nvPr/>
              </p:nvGrpSpPr>
              <p:grpSpPr>
                <a:xfrm>
                  <a:off x="9321097" y="4087835"/>
                  <a:ext cx="2460809" cy="1302166"/>
                  <a:chOff x="9544935" y="3868760"/>
                  <a:chExt cx="2460809" cy="1302166"/>
                </a:xfrm>
                <a:solidFill>
                  <a:srgbClr val="FDEADA"/>
                </a:solidFill>
              </p:grpSpPr>
              <p:sp>
                <p:nvSpPr>
                  <p:cNvPr id="120" name="Freeform: Shape 119">
                    <a:extLst>
                      <a:ext uri="{FF2B5EF4-FFF2-40B4-BE49-F238E27FC236}">
                        <a16:creationId xmlns:a16="http://schemas.microsoft.com/office/drawing/2014/main" id="{952958C2-3188-4925-86A4-5FCE19E074E2}"/>
                      </a:ext>
                    </a:extLst>
                  </p:cNvPr>
                  <p:cNvSpPr/>
                  <p:nvPr/>
                </p:nvSpPr>
                <p:spPr>
                  <a:xfrm>
                    <a:off x="10274484" y="4653276"/>
                    <a:ext cx="100793" cy="78156"/>
                  </a:xfrm>
                  <a:custGeom>
                    <a:avLst/>
                    <a:gdLst>
                      <a:gd name="connsiteX0" fmla="*/ 87675 w 100793"/>
                      <a:gd name="connsiteY0" fmla="*/ 20869 h 78156"/>
                      <a:gd name="connsiteX1" fmla="*/ 44644 w 100793"/>
                      <a:gd name="connsiteY1" fmla="*/ 19 h 78156"/>
                      <a:gd name="connsiteX2" fmla="*/ 37488 w 100793"/>
                      <a:gd name="connsiteY2" fmla="*/ 6942 h 78156"/>
                      <a:gd name="connsiteX3" fmla="*/ 14923 w 100793"/>
                      <a:gd name="connsiteY3" fmla="*/ 59167 h 78156"/>
                      <a:gd name="connsiteX4" fmla="*/ 87675 w 100793"/>
                      <a:gd name="connsiteY4" fmla="*/ 20869 h 78156"/>
                      <a:gd name="connsiteX5" fmla="*/ 71559 w 100793"/>
                      <a:gd name="connsiteY5" fmla="*/ 57248 h 78156"/>
                      <a:gd name="connsiteX6" fmla="*/ 71559 w 100793"/>
                      <a:gd name="connsiteY6" fmla="*/ 57248 h 78156"/>
                      <a:gd name="connsiteX7" fmla="*/ 71559 w 100793"/>
                      <a:gd name="connsiteY7" fmla="*/ 57248 h 78156"/>
                      <a:gd name="connsiteX8" fmla="*/ 76032 w 100793"/>
                      <a:gd name="connsiteY8" fmla="*/ 54869 h 78156"/>
                      <a:gd name="connsiteX9" fmla="*/ 20187 w 100793"/>
                      <a:gd name="connsiteY9" fmla="*/ 39544 h 78156"/>
                      <a:gd name="connsiteX10" fmla="*/ 17851 w 100793"/>
                      <a:gd name="connsiteY10" fmla="*/ 36417 h 78156"/>
                      <a:gd name="connsiteX11" fmla="*/ 16472 w 100793"/>
                      <a:gd name="connsiteY11" fmla="*/ 33749 h 78156"/>
                      <a:gd name="connsiteX12" fmla="*/ 51240 w 100793"/>
                      <a:gd name="connsiteY12" fmla="*/ 20296 h 78156"/>
                      <a:gd name="connsiteX13" fmla="*/ 79989 w 100793"/>
                      <a:gd name="connsiteY13" fmla="*/ 43036 h 78156"/>
                      <a:gd name="connsiteX14" fmla="*/ 76032 w 100793"/>
                      <a:gd name="connsiteY14" fmla="*/ 54869 h 7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793" h="78156">
                        <a:moveTo>
                          <a:pt x="87675" y="20869"/>
                        </a:moveTo>
                        <a:cubicBezTo>
                          <a:pt x="75701" y="9880"/>
                          <a:pt x="61044" y="1464"/>
                          <a:pt x="44644" y="19"/>
                        </a:cubicBezTo>
                        <a:cubicBezTo>
                          <a:pt x="40947" y="-298"/>
                          <a:pt x="37531" y="3412"/>
                          <a:pt x="37488" y="6942"/>
                        </a:cubicBezTo>
                        <a:cubicBezTo>
                          <a:pt x="1645" y="5924"/>
                          <a:pt x="-13722" y="34133"/>
                          <a:pt x="14923" y="59167"/>
                        </a:cubicBezTo>
                        <a:cubicBezTo>
                          <a:pt x="56519" y="101218"/>
                          <a:pt x="131029" y="66715"/>
                          <a:pt x="87675" y="20869"/>
                        </a:cubicBezTo>
                        <a:close/>
                        <a:moveTo>
                          <a:pt x="71559" y="57248"/>
                        </a:moveTo>
                        <a:cubicBezTo>
                          <a:pt x="71256" y="57366"/>
                          <a:pt x="71128" y="57409"/>
                          <a:pt x="71559" y="57248"/>
                        </a:cubicBezTo>
                        <a:lnTo>
                          <a:pt x="71559" y="57248"/>
                        </a:lnTo>
                        <a:close/>
                        <a:moveTo>
                          <a:pt x="76032" y="54869"/>
                        </a:moveTo>
                        <a:cubicBezTo>
                          <a:pt x="56684" y="66327"/>
                          <a:pt x="33792" y="54916"/>
                          <a:pt x="20187" y="39544"/>
                        </a:cubicBezTo>
                        <a:cubicBezTo>
                          <a:pt x="19993" y="39326"/>
                          <a:pt x="18775" y="37867"/>
                          <a:pt x="17851" y="36417"/>
                        </a:cubicBezTo>
                        <a:cubicBezTo>
                          <a:pt x="17046" y="35151"/>
                          <a:pt x="16510" y="33863"/>
                          <a:pt x="16472" y="33749"/>
                        </a:cubicBezTo>
                        <a:cubicBezTo>
                          <a:pt x="12141" y="20826"/>
                          <a:pt x="42881" y="18974"/>
                          <a:pt x="51240" y="20296"/>
                        </a:cubicBezTo>
                        <a:cubicBezTo>
                          <a:pt x="61731" y="26499"/>
                          <a:pt x="74270" y="31801"/>
                          <a:pt x="79989" y="43036"/>
                        </a:cubicBezTo>
                        <a:cubicBezTo>
                          <a:pt x="82060" y="48007"/>
                          <a:pt x="80667" y="52305"/>
                          <a:pt x="76032" y="54869"/>
                        </a:cubicBezTo>
                        <a:close/>
                      </a:path>
                    </a:pathLst>
                  </a:custGeom>
                  <a:grpFill/>
                  <a:ln w="4733" cap="flat">
                    <a:noFill/>
                    <a:prstDash val="solid"/>
                    <a:miter/>
                  </a:ln>
                </p:spPr>
                <p:txBody>
                  <a:bodyPr rtlCol="0" anchor="ctr"/>
                  <a:lstStyle/>
                  <a:p>
                    <a:endParaRPr lang="en-GB"/>
                  </a:p>
                </p:txBody>
              </p:sp>
              <p:sp>
                <p:nvSpPr>
                  <p:cNvPr id="121" name="Freeform: Shape 120">
                    <a:extLst>
                      <a:ext uri="{FF2B5EF4-FFF2-40B4-BE49-F238E27FC236}">
                        <a16:creationId xmlns:a16="http://schemas.microsoft.com/office/drawing/2014/main" id="{F2328F3B-D27F-41C1-B458-B178BA8968A3}"/>
                      </a:ext>
                    </a:extLst>
                  </p:cNvPr>
                  <p:cNvSpPr/>
                  <p:nvPr/>
                </p:nvSpPr>
                <p:spPr>
                  <a:xfrm>
                    <a:off x="10162439" y="4771129"/>
                    <a:ext cx="129520" cy="95271"/>
                  </a:xfrm>
                  <a:custGeom>
                    <a:avLst/>
                    <a:gdLst>
                      <a:gd name="connsiteX0" fmla="*/ 124679 w 129520"/>
                      <a:gd name="connsiteY0" fmla="*/ 6730 h 95271"/>
                      <a:gd name="connsiteX1" fmla="*/ 97389 w 129520"/>
                      <a:gd name="connsiteY1" fmla="*/ 2754 h 95271"/>
                      <a:gd name="connsiteX2" fmla="*/ 0 w 129520"/>
                      <a:gd name="connsiteY2" fmla="*/ 68124 h 95271"/>
                      <a:gd name="connsiteX3" fmla="*/ 35237 w 129520"/>
                      <a:gd name="connsiteY3" fmla="*/ 94030 h 95271"/>
                      <a:gd name="connsiteX4" fmla="*/ 113860 w 129520"/>
                      <a:gd name="connsiteY4" fmla="*/ 41981 h 95271"/>
                      <a:gd name="connsiteX5" fmla="*/ 124679 w 129520"/>
                      <a:gd name="connsiteY5" fmla="*/ 6730 h 95271"/>
                      <a:gd name="connsiteX6" fmla="*/ 40264 w 129520"/>
                      <a:gd name="connsiteY6" fmla="*/ 71791 h 95271"/>
                      <a:gd name="connsiteX7" fmla="*/ 40264 w 129520"/>
                      <a:gd name="connsiteY7" fmla="*/ 71791 h 95271"/>
                      <a:gd name="connsiteX8" fmla="*/ 40264 w 129520"/>
                      <a:gd name="connsiteY8" fmla="*/ 71791 h 95271"/>
                      <a:gd name="connsiteX9" fmla="*/ 103828 w 129520"/>
                      <a:gd name="connsiteY9" fmla="*/ 22438 h 95271"/>
                      <a:gd name="connsiteX10" fmla="*/ 44231 w 129520"/>
                      <a:gd name="connsiteY10" fmla="*/ 69962 h 95271"/>
                      <a:gd name="connsiteX11" fmla="*/ 20992 w 129520"/>
                      <a:gd name="connsiteY11" fmla="*/ 74208 h 95271"/>
                      <a:gd name="connsiteX12" fmla="*/ 98914 w 129520"/>
                      <a:gd name="connsiteY12" fmla="*/ 15582 h 95271"/>
                      <a:gd name="connsiteX13" fmla="*/ 106136 w 129520"/>
                      <a:gd name="connsiteY13" fmla="*/ 19131 h 95271"/>
                      <a:gd name="connsiteX14" fmla="*/ 103828 w 129520"/>
                      <a:gd name="connsiteY14" fmla="*/ 22438 h 9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520" h="95271">
                        <a:moveTo>
                          <a:pt x="124679" y="6730"/>
                        </a:moveTo>
                        <a:cubicBezTo>
                          <a:pt x="117433" y="1574"/>
                          <a:pt x="105369" y="-3183"/>
                          <a:pt x="97389" y="2754"/>
                        </a:cubicBezTo>
                        <a:cubicBezTo>
                          <a:pt x="58077" y="-6392"/>
                          <a:pt x="384" y="24898"/>
                          <a:pt x="0" y="68124"/>
                        </a:cubicBezTo>
                        <a:cubicBezTo>
                          <a:pt x="-43" y="88803"/>
                          <a:pt x="15856" y="98996"/>
                          <a:pt x="35237" y="94030"/>
                        </a:cubicBezTo>
                        <a:cubicBezTo>
                          <a:pt x="65967" y="86235"/>
                          <a:pt x="92058" y="64105"/>
                          <a:pt x="113860" y="41981"/>
                        </a:cubicBezTo>
                        <a:cubicBezTo>
                          <a:pt x="120788" y="33598"/>
                          <a:pt x="137823" y="16093"/>
                          <a:pt x="124679" y="6730"/>
                        </a:cubicBezTo>
                        <a:close/>
                        <a:moveTo>
                          <a:pt x="40264" y="71791"/>
                        </a:moveTo>
                        <a:cubicBezTo>
                          <a:pt x="41184" y="71389"/>
                          <a:pt x="40966" y="71512"/>
                          <a:pt x="40264" y="71791"/>
                        </a:cubicBezTo>
                        <a:lnTo>
                          <a:pt x="40264" y="71791"/>
                        </a:lnTo>
                        <a:close/>
                        <a:moveTo>
                          <a:pt x="103828" y="22438"/>
                        </a:moveTo>
                        <a:cubicBezTo>
                          <a:pt x="87537" y="42094"/>
                          <a:pt x="66995" y="58414"/>
                          <a:pt x="44231" y="69962"/>
                        </a:cubicBezTo>
                        <a:cubicBezTo>
                          <a:pt x="39013" y="72317"/>
                          <a:pt x="25769" y="78416"/>
                          <a:pt x="20992" y="74208"/>
                        </a:cubicBezTo>
                        <a:cubicBezTo>
                          <a:pt x="10406" y="38792"/>
                          <a:pt x="70819" y="14942"/>
                          <a:pt x="98914" y="15582"/>
                        </a:cubicBezTo>
                        <a:cubicBezTo>
                          <a:pt x="101132" y="17160"/>
                          <a:pt x="103644" y="18107"/>
                          <a:pt x="106136" y="19131"/>
                        </a:cubicBezTo>
                        <a:cubicBezTo>
                          <a:pt x="105388" y="20230"/>
                          <a:pt x="104596" y="21344"/>
                          <a:pt x="103828" y="22438"/>
                        </a:cubicBezTo>
                        <a:close/>
                      </a:path>
                    </a:pathLst>
                  </a:custGeom>
                  <a:grpFill/>
                  <a:ln w="4733" cap="flat">
                    <a:noFill/>
                    <a:prstDash val="solid"/>
                    <a:miter/>
                  </a:ln>
                </p:spPr>
                <p:txBody>
                  <a:bodyPr rtlCol="0" anchor="ctr"/>
                  <a:lstStyle/>
                  <a:p>
                    <a:endParaRPr lang="en-GB"/>
                  </a:p>
                </p:txBody>
              </p:sp>
              <p:sp>
                <p:nvSpPr>
                  <p:cNvPr id="122" name="Freeform: Shape 121">
                    <a:extLst>
                      <a:ext uri="{FF2B5EF4-FFF2-40B4-BE49-F238E27FC236}">
                        <a16:creationId xmlns:a16="http://schemas.microsoft.com/office/drawing/2014/main" id="{7C56787E-42B1-4F93-AAED-3BBE864BD2AD}"/>
                      </a:ext>
                    </a:extLst>
                  </p:cNvPr>
                  <p:cNvSpPr/>
                  <p:nvPr/>
                </p:nvSpPr>
                <p:spPr>
                  <a:xfrm>
                    <a:off x="10597806" y="4773683"/>
                    <a:ext cx="100046" cy="218917"/>
                  </a:xfrm>
                  <a:custGeom>
                    <a:avLst/>
                    <a:gdLst>
                      <a:gd name="connsiteX0" fmla="*/ 80331 w 100046"/>
                      <a:gd name="connsiteY0" fmla="*/ 101295 h 218917"/>
                      <a:gd name="connsiteX1" fmla="*/ 42531 w 100046"/>
                      <a:gd name="connsiteY1" fmla="*/ 20383 h 218917"/>
                      <a:gd name="connsiteX2" fmla="*/ 30428 w 100046"/>
                      <a:gd name="connsiteY2" fmla="*/ 4466 h 218917"/>
                      <a:gd name="connsiteX3" fmla="*/ 24230 w 100046"/>
                      <a:gd name="connsiteY3" fmla="*/ 679 h 218917"/>
                      <a:gd name="connsiteX4" fmla="*/ 14639 w 100046"/>
                      <a:gd name="connsiteY4" fmla="*/ 8707 h 218917"/>
                      <a:gd name="connsiteX5" fmla="*/ 16568 w 100046"/>
                      <a:gd name="connsiteY5" fmla="*/ 12142 h 218917"/>
                      <a:gd name="connsiteX6" fmla="*/ 60376 w 100046"/>
                      <a:gd name="connsiteY6" fmla="*/ 216354 h 218917"/>
                      <a:gd name="connsiteX7" fmla="*/ 87709 w 100046"/>
                      <a:gd name="connsiteY7" fmla="*/ 213544 h 218917"/>
                      <a:gd name="connsiteX8" fmla="*/ 80331 w 100046"/>
                      <a:gd name="connsiteY8" fmla="*/ 101295 h 218917"/>
                      <a:gd name="connsiteX9" fmla="*/ 82316 w 100046"/>
                      <a:gd name="connsiteY9" fmla="*/ 188448 h 218917"/>
                      <a:gd name="connsiteX10" fmla="*/ 79355 w 100046"/>
                      <a:gd name="connsiteY10" fmla="*/ 197542 h 218917"/>
                      <a:gd name="connsiteX11" fmla="*/ 78161 w 100046"/>
                      <a:gd name="connsiteY11" fmla="*/ 198679 h 218917"/>
                      <a:gd name="connsiteX12" fmla="*/ 70583 w 100046"/>
                      <a:gd name="connsiteY12" fmla="*/ 198518 h 218917"/>
                      <a:gd name="connsiteX13" fmla="*/ 21401 w 100046"/>
                      <a:gd name="connsiteY13" fmla="*/ 24008 h 218917"/>
                      <a:gd name="connsiteX14" fmla="*/ 22467 w 100046"/>
                      <a:gd name="connsiteY14" fmla="*/ 22510 h 218917"/>
                      <a:gd name="connsiteX15" fmla="*/ 82316 w 100046"/>
                      <a:gd name="connsiteY15" fmla="*/ 188448 h 218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046" h="218917">
                        <a:moveTo>
                          <a:pt x="80331" y="101295"/>
                        </a:moveTo>
                        <a:cubicBezTo>
                          <a:pt x="69740" y="73484"/>
                          <a:pt x="57742" y="46000"/>
                          <a:pt x="42531" y="20383"/>
                        </a:cubicBezTo>
                        <a:cubicBezTo>
                          <a:pt x="39076" y="14805"/>
                          <a:pt x="35574" y="8631"/>
                          <a:pt x="30428" y="4466"/>
                        </a:cubicBezTo>
                        <a:cubicBezTo>
                          <a:pt x="27140" y="1807"/>
                          <a:pt x="26315" y="1480"/>
                          <a:pt x="24230" y="679"/>
                        </a:cubicBezTo>
                        <a:cubicBezTo>
                          <a:pt x="18942" y="-1984"/>
                          <a:pt x="12696" y="3703"/>
                          <a:pt x="14639" y="8707"/>
                        </a:cubicBezTo>
                        <a:cubicBezTo>
                          <a:pt x="14696" y="8873"/>
                          <a:pt x="16018" y="11512"/>
                          <a:pt x="16568" y="12142"/>
                        </a:cubicBezTo>
                        <a:cubicBezTo>
                          <a:pt x="-29288" y="34367"/>
                          <a:pt x="31556" y="189946"/>
                          <a:pt x="60376" y="216354"/>
                        </a:cubicBezTo>
                        <a:cubicBezTo>
                          <a:pt x="68750" y="220794"/>
                          <a:pt x="80231" y="219216"/>
                          <a:pt x="87709" y="213544"/>
                        </a:cubicBezTo>
                        <a:cubicBezTo>
                          <a:pt x="115259" y="192974"/>
                          <a:pt x="89349" y="128642"/>
                          <a:pt x="80331" y="101295"/>
                        </a:cubicBezTo>
                        <a:close/>
                        <a:moveTo>
                          <a:pt x="82316" y="188448"/>
                        </a:moveTo>
                        <a:cubicBezTo>
                          <a:pt x="81847" y="191614"/>
                          <a:pt x="81122" y="194841"/>
                          <a:pt x="79355" y="197542"/>
                        </a:cubicBezTo>
                        <a:cubicBezTo>
                          <a:pt x="78990" y="197845"/>
                          <a:pt x="78525" y="198309"/>
                          <a:pt x="78161" y="198679"/>
                        </a:cubicBezTo>
                        <a:cubicBezTo>
                          <a:pt x="75697" y="199745"/>
                          <a:pt x="73166" y="198873"/>
                          <a:pt x="70583" y="198518"/>
                        </a:cubicBezTo>
                        <a:cubicBezTo>
                          <a:pt x="47530" y="162755"/>
                          <a:pt x="6872" y="65969"/>
                          <a:pt x="21401" y="24008"/>
                        </a:cubicBezTo>
                        <a:cubicBezTo>
                          <a:pt x="21685" y="23183"/>
                          <a:pt x="22131" y="22586"/>
                          <a:pt x="22467" y="22510"/>
                        </a:cubicBezTo>
                        <a:cubicBezTo>
                          <a:pt x="46596" y="61230"/>
                          <a:pt x="85292" y="143313"/>
                          <a:pt x="82316" y="188448"/>
                        </a:cubicBezTo>
                        <a:close/>
                      </a:path>
                    </a:pathLst>
                  </a:custGeom>
                  <a:grpFill/>
                  <a:ln w="4733" cap="flat">
                    <a:noFill/>
                    <a:prstDash val="solid"/>
                    <a:miter/>
                  </a:ln>
                </p:spPr>
                <p:txBody>
                  <a:bodyPr rtlCol="0" anchor="ctr"/>
                  <a:lstStyle/>
                  <a:p>
                    <a:endParaRPr lang="en-GB"/>
                  </a:p>
                </p:txBody>
              </p:sp>
              <p:sp>
                <p:nvSpPr>
                  <p:cNvPr id="123" name="Freeform: Shape 122">
                    <a:extLst>
                      <a:ext uri="{FF2B5EF4-FFF2-40B4-BE49-F238E27FC236}">
                        <a16:creationId xmlns:a16="http://schemas.microsoft.com/office/drawing/2014/main" id="{8B5B3530-7881-48FA-B266-5D292FBD315E}"/>
                      </a:ext>
                    </a:extLst>
                  </p:cNvPr>
                  <p:cNvSpPr/>
                  <p:nvPr/>
                </p:nvSpPr>
                <p:spPr>
                  <a:xfrm>
                    <a:off x="9544935" y="3868760"/>
                    <a:ext cx="2460809" cy="1302166"/>
                  </a:xfrm>
                  <a:custGeom>
                    <a:avLst/>
                    <a:gdLst>
                      <a:gd name="connsiteX0" fmla="*/ 2458197 w 2460809"/>
                      <a:gd name="connsiteY0" fmla="*/ 1226864 h 1302166"/>
                      <a:gd name="connsiteX1" fmla="*/ 2353800 w 2460809"/>
                      <a:gd name="connsiteY1" fmla="*/ 1117391 h 1302166"/>
                      <a:gd name="connsiteX2" fmla="*/ 2280565 w 2460809"/>
                      <a:gd name="connsiteY2" fmla="*/ 1086974 h 1302166"/>
                      <a:gd name="connsiteX3" fmla="*/ 2280612 w 2460809"/>
                      <a:gd name="connsiteY3" fmla="*/ 1086443 h 1302166"/>
                      <a:gd name="connsiteX4" fmla="*/ 2317190 w 2460809"/>
                      <a:gd name="connsiteY4" fmla="*/ 1064423 h 1302166"/>
                      <a:gd name="connsiteX5" fmla="*/ 2304864 w 2460809"/>
                      <a:gd name="connsiteY5" fmla="*/ 1045899 h 1302166"/>
                      <a:gd name="connsiteX6" fmla="*/ 2281110 w 2460809"/>
                      <a:gd name="connsiteY6" fmla="*/ 1032446 h 1302166"/>
                      <a:gd name="connsiteX7" fmla="*/ 2132411 w 2460809"/>
                      <a:gd name="connsiteY7" fmla="*/ 964025 h 1302166"/>
                      <a:gd name="connsiteX8" fmla="*/ 2132283 w 2460809"/>
                      <a:gd name="connsiteY8" fmla="*/ 963490 h 1302166"/>
                      <a:gd name="connsiteX9" fmla="*/ 2160156 w 2460809"/>
                      <a:gd name="connsiteY9" fmla="*/ 948985 h 1302166"/>
                      <a:gd name="connsiteX10" fmla="*/ 2158265 w 2460809"/>
                      <a:gd name="connsiteY10" fmla="*/ 934314 h 1302166"/>
                      <a:gd name="connsiteX11" fmla="*/ 2049186 w 2460809"/>
                      <a:gd name="connsiteY11" fmla="*/ 910194 h 1302166"/>
                      <a:gd name="connsiteX12" fmla="*/ 1938766 w 2460809"/>
                      <a:gd name="connsiteY12" fmla="*/ 873967 h 1302166"/>
                      <a:gd name="connsiteX13" fmla="*/ 1860787 w 2460809"/>
                      <a:gd name="connsiteY13" fmla="*/ 934873 h 1302166"/>
                      <a:gd name="connsiteX14" fmla="*/ 1858385 w 2460809"/>
                      <a:gd name="connsiteY14" fmla="*/ 934627 h 1302166"/>
                      <a:gd name="connsiteX15" fmla="*/ 1857532 w 2460809"/>
                      <a:gd name="connsiteY15" fmla="*/ 933446 h 1302166"/>
                      <a:gd name="connsiteX16" fmla="*/ 1881249 w 2460809"/>
                      <a:gd name="connsiteY16" fmla="*/ 887984 h 1302166"/>
                      <a:gd name="connsiteX17" fmla="*/ 1935193 w 2460809"/>
                      <a:gd name="connsiteY17" fmla="*/ 822842 h 1302166"/>
                      <a:gd name="connsiteX18" fmla="*/ 1903525 w 2460809"/>
                      <a:gd name="connsiteY18" fmla="*/ 795187 h 1302166"/>
                      <a:gd name="connsiteX19" fmla="*/ 1851229 w 2460809"/>
                      <a:gd name="connsiteY19" fmla="*/ 797557 h 1302166"/>
                      <a:gd name="connsiteX20" fmla="*/ 1823214 w 2460809"/>
                      <a:gd name="connsiteY20" fmla="*/ 787947 h 1302166"/>
                      <a:gd name="connsiteX21" fmla="*/ 1696873 w 2460809"/>
                      <a:gd name="connsiteY21" fmla="*/ 919742 h 1302166"/>
                      <a:gd name="connsiteX22" fmla="*/ 1693541 w 2460809"/>
                      <a:gd name="connsiteY22" fmla="*/ 871356 h 1302166"/>
                      <a:gd name="connsiteX23" fmla="*/ 1738407 w 2460809"/>
                      <a:gd name="connsiteY23" fmla="*/ 766604 h 1302166"/>
                      <a:gd name="connsiteX24" fmla="*/ 1728603 w 2460809"/>
                      <a:gd name="connsiteY24" fmla="*/ 756800 h 1302166"/>
                      <a:gd name="connsiteX25" fmla="*/ 1565119 w 2460809"/>
                      <a:gd name="connsiteY25" fmla="*/ 805565 h 1302166"/>
                      <a:gd name="connsiteX26" fmla="*/ 1548567 w 2460809"/>
                      <a:gd name="connsiteY26" fmla="*/ 887373 h 1302166"/>
                      <a:gd name="connsiteX27" fmla="*/ 1517823 w 2460809"/>
                      <a:gd name="connsiteY27" fmla="*/ 832845 h 1302166"/>
                      <a:gd name="connsiteX28" fmla="*/ 1439896 w 2460809"/>
                      <a:gd name="connsiteY28" fmla="*/ 1040805 h 1302166"/>
                      <a:gd name="connsiteX29" fmla="*/ 1442209 w 2460809"/>
                      <a:gd name="connsiteY29" fmla="*/ 1122429 h 1302166"/>
                      <a:gd name="connsiteX30" fmla="*/ 1219483 w 2460809"/>
                      <a:gd name="connsiteY30" fmla="*/ 1209345 h 1302166"/>
                      <a:gd name="connsiteX31" fmla="*/ 1197017 w 2460809"/>
                      <a:gd name="connsiteY31" fmla="*/ 1178420 h 1302166"/>
                      <a:gd name="connsiteX32" fmla="*/ 1174200 w 2460809"/>
                      <a:gd name="connsiteY32" fmla="*/ 1144947 h 1302166"/>
                      <a:gd name="connsiteX33" fmla="*/ 1341996 w 2460809"/>
                      <a:gd name="connsiteY33" fmla="*/ 765685 h 1302166"/>
                      <a:gd name="connsiteX34" fmla="*/ 1207323 w 2460809"/>
                      <a:gd name="connsiteY34" fmla="*/ 703405 h 1302166"/>
                      <a:gd name="connsiteX35" fmla="*/ 1137064 w 2460809"/>
                      <a:gd name="connsiteY35" fmla="*/ 724577 h 1302166"/>
                      <a:gd name="connsiteX36" fmla="*/ 1085792 w 2460809"/>
                      <a:gd name="connsiteY36" fmla="*/ 498733 h 1302166"/>
                      <a:gd name="connsiteX37" fmla="*/ 1074822 w 2460809"/>
                      <a:gd name="connsiteY37" fmla="*/ 478063 h 1302166"/>
                      <a:gd name="connsiteX38" fmla="*/ 1079015 w 2460809"/>
                      <a:gd name="connsiteY38" fmla="*/ 472206 h 1302166"/>
                      <a:gd name="connsiteX39" fmla="*/ 1278062 w 2460809"/>
                      <a:gd name="connsiteY39" fmla="*/ 485247 h 1302166"/>
                      <a:gd name="connsiteX40" fmla="*/ 1325813 w 2460809"/>
                      <a:gd name="connsiteY40" fmla="*/ 229185 h 1302166"/>
                      <a:gd name="connsiteX41" fmla="*/ 1192662 w 2460809"/>
                      <a:gd name="connsiteY41" fmla="*/ 192669 h 1302166"/>
                      <a:gd name="connsiteX42" fmla="*/ 1185834 w 2460809"/>
                      <a:gd name="connsiteY42" fmla="*/ 191228 h 1302166"/>
                      <a:gd name="connsiteX43" fmla="*/ 1183417 w 2460809"/>
                      <a:gd name="connsiteY43" fmla="*/ 187911 h 1302166"/>
                      <a:gd name="connsiteX44" fmla="*/ 1235130 w 2460809"/>
                      <a:gd name="connsiteY44" fmla="*/ 124560 h 1302166"/>
                      <a:gd name="connsiteX45" fmla="*/ 1128193 w 2460809"/>
                      <a:gd name="connsiteY45" fmla="*/ 7473 h 1302166"/>
                      <a:gd name="connsiteX46" fmla="*/ 992426 w 2460809"/>
                      <a:gd name="connsiteY46" fmla="*/ 55930 h 1302166"/>
                      <a:gd name="connsiteX47" fmla="*/ 1020232 w 2460809"/>
                      <a:gd name="connsiteY47" fmla="*/ 134862 h 1302166"/>
                      <a:gd name="connsiteX48" fmla="*/ 945893 w 2460809"/>
                      <a:gd name="connsiteY48" fmla="*/ 79681 h 1302166"/>
                      <a:gd name="connsiteX49" fmla="*/ 924355 w 2460809"/>
                      <a:gd name="connsiteY49" fmla="*/ 55286 h 1302166"/>
                      <a:gd name="connsiteX50" fmla="*/ 838539 w 2460809"/>
                      <a:gd name="connsiteY50" fmla="*/ 84481 h 1302166"/>
                      <a:gd name="connsiteX51" fmla="*/ 983385 w 2460809"/>
                      <a:gd name="connsiteY51" fmla="*/ 230512 h 1302166"/>
                      <a:gd name="connsiteX52" fmla="*/ 824688 w 2460809"/>
                      <a:gd name="connsiteY52" fmla="*/ 161754 h 1302166"/>
                      <a:gd name="connsiteX53" fmla="*/ 750362 w 2460809"/>
                      <a:gd name="connsiteY53" fmla="*/ 170089 h 1302166"/>
                      <a:gd name="connsiteX54" fmla="*/ 741377 w 2460809"/>
                      <a:gd name="connsiteY54" fmla="*/ 200876 h 1302166"/>
                      <a:gd name="connsiteX55" fmla="*/ 743998 w 2460809"/>
                      <a:gd name="connsiteY55" fmla="*/ 232317 h 1302166"/>
                      <a:gd name="connsiteX56" fmla="*/ 743335 w 2460809"/>
                      <a:gd name="connsiteY56" fmla="*/ 235061 h 1302166"/>
                      <a:gd name="connsiteX57" fmla="*/ 705904 w 2460809"/>
                      <a:gd name="connsiteY57" fmla="*/ 319385 h 1302166"/>
                      <a:gd name="connsiteX58" fmla="*/ 802970 w 2460809"/>
                      <a:gd name="connsiteY58" fmla="*/ 444262 h 1302166"/>
                      <a:gd name="connsiteX59" fmla="*/ 802065 w 2460809"/>
                      <a:gd name="connsiteY59" fmla="*/ 449091 h 1302166"/>
                      <a:gd name="connsiteX60" fmla="*/ 814907 w 2460809"/>
                      <a:gd name="connsiteY60" fmla="*/ 499031 h 1302166"/>
                      <a:gd name="connsiteX61" fmla="*/ 769454 w 2460809"/>
                      <a:gd name="connsiteY61" fmla="*/ 433994 h 1302166"/>
                      <a:gd name="connsiteX62" fmla="*/ 669611 w 2460809"/>
                      <a:gd name="connsiteY62" fmla="*/ 384399 h 1302166"/>
                      <a:gd name="connsiteX63" fmla="*/ 478127 w 2460809"/>
                      <a:gd name="connsiteY63" fmla="*/ 399923 h 1302166"/>
                      <a:gd name="connsiteX64" fmla="*/ 260145 w 2460809"/>
                      <a:gd name="connsiteY64" fmla="*/ 481664 h 1302166"/>
                      <a:gd name="connsiteX65" fmla="*/ 115962 w 2460809"/>
                      <a:gd name="connsiteY65" fmla="*/ 580569 h 1302166"/>
                      <a:gd name="connsiteX66" fmla="*/ 118146 w 2460809"/>
                      <a:gd name="connsiteY66" fmla="*/ 582256 h 1302166"/>
                      <a:gd name="connsiteX67" fmla="*/ 389827 w 2460809"/>
                      <a:gd name="connsiteY67" fmla="*/ 499761 h 1302166"/>
                      <a:gd name="connsiteX68" fmla="*/ 629233 w 2460809"/>
                      <a:gd name="connsiteY68" fmla="*/ 598244 h 1302166"/>
                      <a:gd name="connsiteX69" fmla="*/ 659840 w 2460809"/>
                      <a:gd name="connsiteY69" fmla="*/ 580133 h 1302166"/>
                      <a:gd name="connsiteX70" fmla="*/ 662237 w 2460809"/>
                      <a:gd name="connsiteY70" fmla="*/ 576992 h 1302166"/>
                      <a:gd name="connsiteX71" fmla="*/ 664839 w 2460809"/>
                      <a:gd name="connsiteY71" fmla="*/ 562563 h 1302166"/>
                      <a:gd name="connsiteX72" fmla="*/ 519983 w 2460809"/>
                      <a:gd name="connsiteY72" fmla="*/ 512271 h 1302166"/>
                      <a:gd name="connsiteX73" fmla="*/ 476501 w 2460809"/>
                      <a:gd name="connsiteY73" fmla="*/ 514086 h 1302166"/>
                      <a:gd name="connsiteX74" fmla="*/ 474739 w 2460809"/>
                      <a:gd name="connsiteY74" fmla="*/ 515721 h 1302166"/>
                      <a:gd name="connsiteX75" fmla="*/ 273218 w 2460809"/>
                      <a:gd name="connsiteY75" fmla="*/ 478968 h 1302166"/>
                      <a:gd name="connsiteX76" fmla="*/ 468332 w 2460809"/>
                      <a:gd name="connsiteY76" fmla="*/ 420332 h 1302166"/>
                      <a:gd name="connsiteX77" fmla="*/ 562100 w 2460809"/>
                      <a:gd name="connsiteY77" fmla="*/ 402055 h 1302166"/>
                      <a:gd name="connsiteX78" fmla="*/ 673188 w 2460809"/>
                      <a:gd name="connsiteY78" fmla="*/ 489782 h 1302166"/>
                      <a:gd name="connsiteX79" fmla="*/ 692641 w 2460809"/>
                      <a:gd name="connsiteY79" fmla="*/ 515550 h 1302166"/>
                      <a:gd name="connsiteX80" fmla="*/ 705928 w 2460809"/>
                      <a:gd name="connsiteY80" fmla="*/ 507817 h 1302166"/>
                      <a:gd name="connsiteX81" fmla="*/ 629024 w 2460809"/>
                      <a:gd name="connsiteY81" fmla="*/ 410533 h 1302166"/>
                      <a:gd name="connsiteX82" fmla="*/ 723295 w 2460809"/>
                      <a:gd name="connsiteY82" fmla="*/ 412637 h 1302166"/>
                      <a:gd name="connsiteX83" fmla="*/ 774003 w 2460809"/>
                      <a:gd name="connsiteY83" fmla="*/ 489052 h 1302166"/>
                      <a:gd name="connsiteX84" fmla="*/ 831852 w 2460809"/>
                      <a:gd name="connsiteY84" fmla="*/ 520360 h 1302166"/>
                      <a:gd name="connsiteX85" fmla="*/ 821167 w 2460809"/>
                      <a:gd name="connsiteY85" fmla="*/ 450773 h 1302166"/>
                      <a:gd name="connsiteX86" fmla="*/ 821877 w 2460809"/>
                      <a:gd name="connsiteY86" fmla="*/ 449456 h 1302166"/>
                      <a:gd name="connsiteX87" fmla="*/ 844922 w 2460809"/>
                      <a:gd name="connsiteY87" fmla="*/ 446371 h 1302166"/>
                      <a:gd name="connsiteX88" fmla="*/ 983380 w 2460809"/>
                      <a:gd name="connsiteY88" fmla="*/ 553166 h 1302166"/>
                      <a:gd name="connsiteX89" fmla="*/ 954820 w 2460809"/>
                      <a:gd name="connsiteY89" fmla="*/ 556701 h 1302166"/>
                      <a:gd name="connsiteX90" fmla="*/ 960208 w 2460809"/>
                      <a:gd name="connsiteY90" fmla="*/ 576248 h 1302166"/>
                      <a:gd name="connsiteX91" fmla="*/ 1042897 w 2460809"/>
                      <a:gd name="connsiteY91" fmla="*/ 600671 h 1302166"/>
                      <a:gd name="connsiteX92" fmla="*/ 1028667 w 2460809"/>
                      <a:gd name="connsiteY92" fmla="*/ 671300 h 1302166"/>
                      <a:gd name="connsiteX93" fmla="*/ 937444 w 2460809"/>
                      <a:gd name="connsiteY93" fmla="*/ 616792 h 1302166"/>
                      <a:gd name="connsiteX94" fmla="*/ 889119 w 2460809"/>
                      <a:gd name="connsiteY94" fmla="*/ 605523 h 1302166"/>
                      <a:gd name="connsiteX95" fmla="*/ 892066 w 2460809"/>
                      <a:gd name="connsiteY95" fmla="*/ 643944 h 1302166"/>
                      <a:gd name="connsiteX96" fmla="*/ 901733 w 2460809"/>
                      <a:gd name="connsiteY96" fmla="*/ 676759 h 1302166"/>
                      <a:gd name="connsiteX97" fmla="*/ 902141 w 2460809"/>
                      <a:gd name="connsiteY97" fmla="*/ 679920 h 1302166"/>
                      <a:gd name="connsiteX98" fmla="*/ 901681 w 2460809"/>
                      <a:gd name="connsiteY98" fmla="*/ 683114 h 1302166"/>
                      <a:gd name="connsiteX99" fmla="*/ 821252 w 2460809"/>
                      <a:gd name="connsiteY99" fmla="*/ 759301 h 1302166"/>
                      <a:gd name="connsiteX100" fmla="*/ 801847 w 2460809"/>
                      <a:gd name="connsiteY100" fmla="*/ 764405 h 1302166"/>
                      <a:gd name="connsiteX101" fmla="*/ 721233 w 2460809"/>
                      <a:gd name="connsiteY101" fmla="*/ 657534 h 1302166"/>
                      <a:gd name="connsiteX102" fmla="*/ 710463 w 2460809"/>
                      <a:gd name="connsiteY102" fmla="*/ 668305 h 1302166"/>
                      <a:gd name="connsiteX103" fmla="*/ 695171 w 2460809"/>
                      <a:gd name="connsiteY103" fmla="*/ 795031 h 1302166"/>
                      <a:gd name="connsiteX104" fmla="*/ 604421 w 2460809"/>
                      <a:gd name="connsiteY104" fmla="*/ 885624 h 1302166"/>
                      <a:gd name="connsiteX105" fmla="*/ 572478 w 2460809"/>
                      <a:gd name="connsiteY105" fmla="*/ 894936 h 1302166"/>
                      <a:gd name="connsiteX106" fmla="*/ 565692 w 2460809"/>
                      <a:gd name="connsiteY106" fmla="*/ 890979 h 1302166"/>
                      <a:gd name="connsiteX107" fmla="*/ 570109 w 2460809"/>
                      <a:gd name="connsiteY107" fmla="*/ 714047 h 1302166"/>
                      <a:gd name="connsiteX108" fmla="*/ 479710 w 2460809"/>
                      <a:gd name="connsiteY108" fmla="*/ 843872 h 1302166"/>
                      <a:gd name="connsiteX109" fmla="*/ 304906 w 2460809"/>
                      <a:gd name="connsiteY109" fmla="*/ 941502 h 1302166"/>
                      <a:gd name="connsiteX110" fmla="*/ 370034 w 2460809"/>
                      <a:gd name="connsiteY110" fmla="*/ 826496 h 1302166"/>
                      <a:gd name="connsiteX111" fmla="*/ 357533 w 2460809"/>
                      <a:gd name="connsiteY111" fmla="*/ 819397 h 1302166"/>
                      <a:gd name="connsiteX112" fmla="*/ 42892 w 2460809"/>
                      <a:gd name="connsiteY112" fmla="*/ 1001451 h 1302166"/>
                      <a:gd name="connsiteX113" fmla="*/ 64851 w 2460809"/>
                      <a:gd name="connsiteY113" fmla="*/ 844450 h 1302166"/>
                      <a:gd name="connsiteX114" fmla="*/ 320633 w 2460809"/>
                      <a:gd name="connsiteY114" fmla="*/ 774370 h 1302166"/>
                      <a:gd name="connsiteX115" fmla="*/ 321164 w 2460809"/>
                      <a:gd name="connsiteY115" fmla="*/ 757941 h 1302166"/>
                      <a:gd name="connsiteX116" fmla="*/ 120203 w 2460809"/>
                      <a:gd name="connsiteY116" fmla="*/ 701684 h 1302166"/>
                      <a:gd name="connsiteX117" fmla="*/ 33647 w 2460809"/>
                      <a:gd name="connsiteY117" fmla="*/ 739769 h 1302166"/>
                      <a:gd name="connsiteX118" fmla="*/ 23317 w 2460809"/>
                      <a:gd name="connsiteY118" fmla="*/ 734049 h 1302166"/>
                      <a:gd name="connsiteX119" fmla="*/ 21739 w 2460809"/>
                      <a:gd name="connsiteY119" fmla="*/ 719601 h 1302166"/>
                      <a:gd name="connsiteX120" fmla="*/ 94846 w 2460809"/>
                      <a:gd name="connsiteY120" fmla="*/ 621511 h 1302166"/>
                      <a:gd name="connsiteX121" fmla="*/ 475819 w 2460809"/>
                      <a:gd name="connsiteY121" fmla="*/ 648114 h 1302166"/>
                      <a:gd name="connsiteX122" fmla="*/ 481524 w 2460809"/>
                      <a:gd name="connsiteY122" fmla="*/ 627425 h 1302166"/>
                      <a:gd name="connsiteX123" fmla="*/ 436811 w 2460809"/>
                      <a:gd name="connsiteY123" fmla="*/ 619194 h 1302166"/>
                      <a:gd name="connsiteX124" fmla="*/ 66135 w 2460809"/>
                      <a:gd name="connsiteY124" fmla="*/ 614034 h 1302166"/>
                      <a:gd name="connsiteX125" fmla="*/ 18057 w 2460809"/>
                      <a:gd name="connsiteY125" fmla="*/ 757956 h 1302166"/>
                      <a:gd name="connsiteX126" fmla="*/ 144043 w 2460809"/>
                      <a:gd name="connsiteY126" fmla="*/ 714569 h 1302166"/>
                      <a:gd name="connsiteX127" fmla="*/ 302432 w 2460809"/>
                      <a:gd name="connsiteY127" fmla="*/ 752331 h 1302166"/>
                      <a:gd name="connsiteX128" fmla="*/ 302124 w 2460809"/>
                      <a:gd name="connsiteY128" fmla="*/ 752762 h 1302166"/>
                      <a:gd name="connsiteX129" fmla="*/ 52407 w 2460809"/>
                      <a:gd name="connsiteY129" fmla="*/ 822283 h 1302166"/>
                      <a:gd name="connsiteX130" fmla="*/ 19687 w 2460809"/>
                      <a:gd name="connsiteY130" fmla="*/ 1009966 h 1302166"/>
                      <a:gd name="connsiteX131" fmla="*/ 29467 w 2460809"/>
                      <a:gd name="connsiteY131" fmla="*/ 1022803 h 1302166"/>
                      <a:gd name="connsiteX132" fmla="*/ 238541 w 2460809"/>
                      <a:gd name="connsiteY132" fmla="*/ 943995 h 1302166"/>
                      <a:gd name="connsiteX133" fmla="*/ 352202 w 2460809"/>
                      <a:gd name="connsiteY133" fmla="*/ 842123 h 1302166"/>
                      <a:gd name="connsiteX134" fmla="*/ 280928 w 2460809"/>
                      <a:gd name="connsiteY134" fmla="*/ 942919 h 1302166"/>
                      <a:gd name="connsiteX135" fmla="*/ 286923 w 2460809"/>
                      <a:gd name="connsiteY135" fmla="*/ 957661 h 1302166"/>
                      <a:gd name="connsiteX136" fmla="*/ 431859 w 2460809"/>
                      <a:gd name="connsiteY136" fmla="*/ 914971 h 1302166"/>
                      <a:gd name="connsiteX137" fmla="*/ 566076 w 2460809"/>
                      <a:gd name="connsiteY137" fmla="*/ 740551 h 1302166"/>
                      <a:gd name="connsiteX138" fmla="*/ 553931 w 2460809"/>
                      <a:gd name="connsiteY138" fmla="*/ 909943 h 1302166"/>
                      <a:gd name="connsiteX139" fmla="*/ 540383 w 2460809"/>
                      <a:gd name="connsiteY139" fmla="*/ 971067 h 1302166"/>
                      <a:gd name="connsiteX140" fmla="*/ 482828 w 2460809"/>
                      <a:gd name="connsiteY140" fmla="*/ 1088376 h 1302166"/>
                      <a:gd name="connsiteX141" fmla="*/ 498375 w 2460809"/>
                      <a:gd name="connsiteY141" fmla="*/ 1283580 h 1302166"/>
                      <a:gd name="connsiteX142" fmla="*/ 508990 w 2460809"/>
                      <a:gd name="connsiteY142" fmla="*/ 1302075 h 1302166"/>
                      <a:gd name="connsiteX143" fmla="*/ 718324 w 2460809"/>
                      <a:gd name="connsiteY143" fmla="*/ 1193977 h 1302166"/>
                      <a:gd name="connsiteX144" fmla="*/ 756674 w 2460809"/>
                      <a:gd name="connsiteY144" fmla="*/ 1120481 h 1302166"/>
                      <a:gd name="connsiteX145" fmla="*/ 795654 w 2460809"/>
                      <a:gd name="connsiteY145" fmla="*/ 1062039 h 1302166"/>
                      <a:gd name="connsiteX146" fmla="*/ 798322 w 2460809"/>
                      <a:gd name="connsiteY146" fmla="*/ 1095248 h 1302166"/>
                      <a:gd name="connsiteX147" fmla="*/ 792119 w 2460809"/>
                      <a:gd name="connsiteY147" fmla="*/ 1117453 h 1302166"/>
                      <a:gd name="connsiteX148" fmla="*/ 717267 w 2460809"/>
                      <a:gd name="connsiteY148" fmla="*/ 1248306 h 1302166"/>
                      <a:gd name="connsiteX149" fmla="*/ 728251 w 2460809"/>
                      <a:gd name="connsiteY149" fmla="*/ 1262721 h 1302166"/>
                      <a:gd name="connsiteX150" fmla="*/ 885702 w 2460809"/>
                      <a:gd name="connsiteY150" fmla="*/ 1181135 h 1302166"/>
                      <a:gd name="connsiteX151" fmla="*/ 960966 w 2460809"/>
                      <a:gd name="connsiteY151" fmla="*/ 1001929 h 1302166"/>
                      <a:gd name="connsiteX152" fmla="*/ 969429 w 2460809"/>
                      <a:gd name="connsiteY152" fmla="*/ 1038095 h 1302166"/>
                      <a:gd name="connsiteX153" fmla="*/ 969709 w 2460809"/>
                      <a:gd name="connsiteY153" fmla="*/ 1047013 h 1302166"/>
                      <a:gd name="connsiteX154" fmla="*/ 958426 w 2460809"/>
                      <a:gd name="connsiteY154" fmla="*/ 1131366 h 1302166"/>
                      <a:gd name="connsiteX155" fmla="*/ 1157596 w 2460809"/>
                      <a:gd name="connsiteY155" fmla="*/ 1162574 h 1302166"/>
                      <a:gd name="connsiteX156" fmla="*/ 1182441 w 2460809"/>
                      <a:gd name="connsiteY156" fmla="*/ 1203867 h 1302166"/>
                      <a:gd name="connsiteX157" fmla="*/ 1192221 w 2460809"/>
                      <a:gd name="connsiteY157" fmla="*/ 1219627 h 1302166"/>
                      <a:gd name="connsiteX158" fmla="*/ 1192814 w 2460809"/>
                      <a:gd name="connsiteY158" fmla="*/ 1271156 h 1302166"/>
                      <a:gd name="connsiteX159" fmla="*/ 1194449 w 2460809"/>
                      <a:gd name="connsiteY159" fmla="*/ 1290935 h 1302166"/>
                      <a:gd name="connsiteX160" fmla="*/ 1214422 w 2460809"/>
                      <a:gd name="connsiteY160" fmla="*/ 1293508 h 1302166"/>
                      <a:gd name="connsiteX161" fmla="*/ 1220516 w 2460809"/>
                      <a:gd name="connsiteY161" fmla="*/ 1274330 h 1302166"/>
                      <a:gd name="connsiteX162" fmla="*/ 1222748 w 2460809"/>
                      <a:gd name="connsiteY162" fmla="*/ 1252533 h 1302166"/>
                      <a:gd name="connsiteX163" fmla="*/ 1352075 w 2460809"/>
                      <a:gd name="connsiteY163" fmla="*/ 1166939 h 1302166"/>
                      <a:gd name="connsiteX164" fmla="*/ 1465764 w 2460809"/>
                      <a:gd name="connsiteY164" fmla="*/ 1136431 h 1302166"/>
                      <a:gd name="connsiteX165" fmla="*/ 1563674 w 2460809"/>
                      <a:gd name="connsiteY165" fmla="*/ 1150955 h 1302166"/>
                      <a:gd name="connsiteX166" fmla="*/ 1575203 w 2460809"/>
                      <a:gd name="connsiteY166" fmla="*/ 1133659 h 1302166"/>
                      <a:gd name="connsiteX167" fmla="*/ 1589689 w 2460809"/>
                      <a:gd name="connsiteY167" fmla="*/ 1102592 h 1302166"/>
                      <a:gd name="connsiteX168" fmla="*/ 1590187 w 2460809"/>
                      <a:gd name="connsiteY168" fmla="*/ 1102763 h 1302166"/>
                      <a:gd name="connsiteX169" fmla="*/ 1618197 w 2460809"/>
                      <a:gd name="connsiteY169" fmla="*/ 1175198 h 1302166"/>
                      <a:gd name="connsiteX170" fmla="*/ 1818997 w 2460809"/>
                      <a:gd name="connsiteY170" fmla="*/ 1195095 h 1302166"/>
                      <a:gd name="connsiteX171" fmla="*/ 1826228 w 2460809"/>
                      <a:gd name="connsiteY171" fmla="*/ 1182358 h 1302166"/>
                      <a:gd name="connsiteX172" fmla="*/ 1760707 w 2460809"/>
                      <a:gd name="connsiteY172" fmla="*/ 1087936 h 1302166"/>
                      <a:gd name="connsiteX173" fmla="*/ 1761095 w 2460809"/>
                      <a:gd name="connsiteY173" fmla="*/ 1087599 h 1302166"/>
                      <a:gd name="connsiteX174" fmla="*/ 1920537 w 2460809"/>
                      <a:gd name="connsiteY174" fmla="*/ 1199114 h 1302166"/>
                      <a:gd name="connsiteX175" fmla="*/ 2058825 w 2460809"/>
                      <a:gd name="connsiteY175" fmla="*/ 1209212 h 1302166"/>
                      <a:gd name="connsiteX176" fmla="*/ 2066169 w 2460809"/>
                      <a:gd name="connsiteY176" fmla="*/ 1196275 h 1302166"/>
                      <a:gd name="connsiteX177" fmla="*/ 1965293 w 2460809"/>
                      <a:gd name="connsiteY177" fmla="*/ 1089206 h 1302166"/>
                      <a:gd name="connsiteX178" fmla="*/ 1965630 w 2460809"/>
                      <a:gd name="connsiteY178" fmla="*/ 1088846 h 1302166"/>
                      <a:gd name="connsiteX179" fmla="*/ 2207883 w 2460809"/>
                      <a:gd name="connsiteY179" fmla="*/ 1236578 h 1302166"/>
                      <a:gd name="connsiteX180" fmla="*/ 2287085 w 2460809"/>
                      <a:gd name="connsiteY180" fmla="*/ 1234431 h 1302166"/>
                      <a:gd name="connsiteX181" fmla="*/ 2190028 w 2460809"/>
                      <a:gd name="connsiteY181" fmla="*/ 1137000 h 1302166"/>
                      <a:gd name="connsiteX182" fmla="*/ 2190345 w 2460809"/>
                      <a:gd name="connsiteY182" fmla="*/ 1136597 h 1302166"/>
                      <a:gd name="connsiteX183" fmla="*/ 2390511 w 2460809"/>
                      <a:gd name="connsiteY183" fmla="*/ 1227043 h 1302166"/>
                      <a:gd name="connsiteX184" fmla="*/ 2418213 w 2460809"/>
                      <a:gd name="connsiteY184" fmla="*/ 1238852 h 1302166"/>
                      <a:gd name="connsiteX185" fmla="*/ 2450971 w 2460809"/>
                      <a:gd name="connsiteY185" fmla="*/ 1244320 h 1302166"/>
                      <a:gd name="connsiteX186" fmla="*/ 2458197 w 2460809"/>
                      <a:gd name="connsiteY186" fmla="*/ 1226864 h 1302166"/>
                      <a:gd name="connsiteX187" fmla="*/ 1007817 w 2460809"/>
                      <a:gd name="connsiteY187" fmla="*/ 99711 h 1302166"/>
                      <a:gd name="connsiteX188" fmla="*/ 1007817 w 2460809"/>
                      <a:gd name="connsiteY188" fmla="*/ 99711 h 1302166"/>
                      <a:gd name="connsiteX189" fmla="*/ 1007817 w 2460809"/>
                      <a:gd name="connsiteY189" fmla="*/ 99711 h 1302166"/>
                      <a:gd name="connsiteX190" fmla="*/ 489850 w 2460809"/>
                      <a:gd name="connsiteY190" fmla="*/ 523042 h 1302166"/>
                      <a:gd name="connsiteX191" fmla="*/ 639497 w 2460809"/>
                      <a:gd name="connsiteY191" fmla="*/ 555436 h 1302166"/>
                      <a:gd name="connsiteX192" fmla="*/ 643297 w 2460809"/>
                      <a:gd name="connsiteY192" fmla="*/ 575224 h 1302166"/>
                      <a:gd name="connsiteX193" fmla="*/ 486220 w 2460809"/>
                      <a:gd name="connsiteY193" fmla="*/ 522009 h 1302166"/>
                      <a:gd name="connsiteX194" fmla="*/ 489850 w 2460809"/>
                      <a:gd name="connsiteY194" fmla="*/ 523042 h 1302166"/>
                      <a:gd name="connsiteX195" fmla="*/ 738705 w 2460809"/>
                      <a:gd name="connsiteY195" fmla="*/ 427663 h 1302166"/>
                      <a:gd name="connsiteX196" fmla="*/ 738705 w 2460809"/>
                      <a:gd name="connsiteY196" fmla="*/ 427663 h 1302166"/>
                      <a:gd name="connsiteX197" fmla="*/ 738705 w 2460809"/>
                      <a:gd name="connsiteY197" fmla="*/ 427663 h 1302166"/>
                      <a:gd name="connsiteX198" fmla="*/ 24279 w 2460809"/>
                      <a:gd name="connsiteY198" fmla="*/ 735570 h 1302166"/>
                      <a:gd name="connsiteX199" fmla="*/ 24279 w 2460809"/>
                      <a:gd name="connsiteY199" fmla="*/ 735570 h 1302166"/>
                      <a:gd name="connsiteX200" fmla="*/ 24279 w 2460809"/>
                      <a:gd name="connsiteY200" fmla="*/ 735570 h 1302166"/>
                      <a:gd name="connsiteX201" fmla="*/ 142508 w 2460809"/>
                      <a:gd name="connsiteY201" fmla="*/ 715166 h 1302166"/>
                      <a:gd name="connsiteX202" fmla="*/ 142508 w 2460809"/>
                      <a:gd name="connsiteY202" fmla="*/ 715166 h 1302166"/>
                      <a:gd name="connsiteX203" fmla="*/ 142508 w 2460809"/>
                      <a:gd name="connsiteY203" fmla="*/ 715166 h 1302166"/>
                      <a:gd name="connsiteX204" fmla="*/ 1298372 w 2460809"/>
                      <a:gd name="connsiteY204" fmla="*/ 224005 h 1302166"/>
                      <a:gd name="connsiteX205" fmla="*/ 1298372 w 2460809"/>
                      <a:gd name="connsiteY205" fmla="*/ 224005 h 1302166"/>
                      <a:gd name="connsiteX206" fmla="*/ 1298372 w 2460809"/>
                      <a:gd name="connsiteY206" fmla="*/ 224005 h 1302166"/>
                      <a:gd name="connsiteX207" fmla="*/ 958218 w 2460809"/>
                      <a:gd name="connsiteY207" fmla="*/ 200762 h 1302166"/>
                      <a:gd name="connsiteX208" fmla="*/ 958218 w 2460809"/>
                      <a:gd name="connsiteY208" fmla="*/ 200762 h 1302166"/>
                      <a:gd name="connsiteX209" fmla="*/ 958218 w 2460809"/>
                      <a:gd name="connsiteY209" fmla="*/ 200762 h 1302166"/>
                      <a:gd name="connsiteX210" fmla="*/ 968264 w 2460809"/>
                      <a:gd name="connsiteY210" fmla="*/ 458516 h 1302166"/>
                      <a:gd name="connsiteX211" fmla="*/ 882736 w 2460809"/>
                      <a:gd name="connsiteY211" fmla="*/ 429615 h 1302166"/>
                      <a:gd name="connsiteX212" fmla="*/ 813353 w 2460809"/>
                      <a:gd name="connsiteY212" fmla="*/ 435065 h 1302166"/>
                      <a:gd name="connsiteX213" fmla="*/ 726650 w 2460809"/>
                      <a:gd name="connsiteY213" fmla="*/ 306344 h 1302166"/>
                      <a:gd name="connsiteX214" fmla="*/ 753276 w 2460809"/>
                      <a:gd name="connsiteY214" fmla="*/ 263469 h 1302166"/>
                      <a:gd name="connsiteX215" fmla="*/ 767146 w 2460809"/>
                      <a:gd name="connsiteY215" fmla="*/ 239591 h 1302166"/>
                      <a:gd name="connsiteX216" fmla="*/ 766118 w 2460809"/>
                      <a:gd name="connsiteY216" fmla="*/ 211552 h 1302166"/>
                      <a:gd name="connsiteX217" fmla="*/ 778197 w 2460809"/>
                      <a:gd name="connsiteY217" fmla="*/ 173842 h 1302166"/>
                      <a:gd name="connsiteX218" fmla="*/ 783945 w 2460809"/>
                      <a:gd name="connsiteY218" fmla="*/ 171392 h 1302166"/>
                      <a:gd name="connsiteX219" fmla="*/ 808339 w 2460809"/>
                      <a:gd name="connsiteY219" fmla="*/ 180216 h 1302166"/>
                      <a:gd name="connsiteX220" fmla="*/ 991729 w 2460809"/>
                      <a:gd name="connsiteY220" fmla="*/ 259967 h 1302166"/>
                      <a:gd name="connsiteX221" fmla="*/ 1010163 w 2460809"/>
                      <a:gd name="connsiteY221" fmla="*/ 249390 h 1302166"/>
                      <a:gd name="connsiteX222" fmla="*/ 867767 w 2460809"/>
                      <a:gd name="connsiteY222" fmla="*/ 111823 h 1302166"/>
                      <a:gd name="connsiteX223" fmla="*/ 863265 w 2460809"/>
                      <a:gd name="connsiteY223" fmla="*/ 88580 h 1302166"/>
                      <a:gd name="connsiteX224" fmla="*/ 881381 w 2460809"/>
                      <a:gd name="connsiteY224" fmla="*/ 61963 h 1302166"/>
                      <a:gd name="connsiteX225" fmla="*/ 887266 w 2460809"/>
                      <a:gd name="connsiteY225" fmla="*/ 60830 h 1302166"/>
                      <a:gd name="connsiteX226" fmla="*/ 893625 w 2460809"/>
                      <a:gd name="connsiteY226" fmla="*/ 62711 h 1302166"/>
                      <a:gd name="connsiteX227" fmla="*/ 924417 w 2460809"/>
                      <a:gd name="connsiteY227" fmla="*/ 92631 h 1302166"/>
                      <a:gd name="connsiteX228" fmla="*/ 1028298 w 2460809"/>
                      <a:gd name="connsiteY228" fmla="*/ 165625 h 1302166"/>
                      <a:gd name="connsiteX229" fmla="*/ 1025530 w 2460809"/>
                      <a:gd name="connsiteY229" fmla="*/ 79932 h 1302166"/>
                      <a:gd name="connsiteX230" fmla="*/ 1021299 w 2460809"/>
                      <a:gd name="connsiteY230" fmla="*/ 33327 h 1302166"/>
                      <a:gd name="connsiteX231" fmla="*/ 1131254 w 2460809"/>
                      <a:gd name="connsiteY231" fmla="*/ 32275 h 1302166"/>
                      <a:gd name="connsiteX232" fmla="*/ 1228922 w 2460809"/>
                      <a:gd name="connsiteY232" fmla="*/ 58191 h 1302166"/>
                      <a:gd name="connsiteX233" fmla="*/ 1237926 w 2460809"/>
                      <a:gd name="connsiteY233" fmla="*/ 63176 h 1302166"/>
                      <a:gd name="connsiteX234" fmla="*/ 1244422 w 2460809"/>
                      <a:gd name="connsiteY234" fmla="*/ 70743 h 1302166"/>
                      <a:gd name="connsiteX235" fmla="*/ 1184208 w 2460809"/>
                      <a:gd name="connsiteY235" fmla="*/ 141297 h 1302166"/>
                      <a:gd name="connsiteX236" fmla="*/ 1205172 w 2460809"/>
                      <a:gd name="connsiteY236" fmla="*/ 216016 h 1302166"/>
                      <a:gd name="connsiteX237" fmla="*/ 1287326 w 2460809"/>
                      <a:gd name="connsiteY237" fmla="*/ 216182 h 1302166"/>
                      <a:gd name="connsiteX238" fmla="*/ 1306792 w 2460809"/>
                      <a:gd name="connsiteY238" fmla="*/ 258645 h 1302166"/>
                      <a:gd name="connsiteX239" fmla="*/ 1292624 w 2460809"/>
                      <a:gd name="connsiteY239" fmla="*/ 427127 h 1302166"/>
                      <a:gd name="connsiteX240" fmla="*/ 1202035 w 2460809"/>
                      <a:gd name="connsiteY240" fmla="*/ 500723 h 1302166"/>
                      <a:gd name="connsiteX241" fmla="*/ 1085512 w 2460809"/>
                      <a:gd name="connsiteY241" fmla="*/ 458009 h 1302166"/>
                      <a:gd name="connsiteX242" fmla="*/ 1075471 w 2460809"/>
                      <a:gd name="connsiteY242" fmla="*/ 445618 h 1302166"/>
                      <a:gd name="connsiteX243" fmla="*/ 1069007 w 2460809"/>
                      <a:gd name="connsiteY243" fmla="*/ 450048 h 1302166"/>
                      <a:gd name="connsiteX244" fmla="*/ 1056862 w 2460809"/>
                      <a:gd name="connsiteY244" fmla="*/ 468699 h 1302166"/>
                      <a:gd name="connsiteX245" fmla="*/ 1000060 w 2460809"/>
                      <a:gd name="connsiteY245" fmla="*/ 512593 h 1302166"/>
                      <a:gd name="connsiteX246" fmla="*/ 968264 w 2460809"/>
                      <a:gd name="connsiteY246" fmla="*/ 458516 h 1302166"/>
                      <a:gd name="connsiteX247" fmla="*/ 1009651 w 2460809"/>
                      <a:gd name="connsiteY247" fmla="*/ 557279 h 1302166"/>
                      <a:gd name="connsiteX248" fmla="*/ 1004325 w 2460809"/>
                      <a:gd name="connsiteY248" fmla="*/ 528321 h 1302166"/>
                      <a:gd name="connsiteX249" fmla="*/ 1065041 w 2460809"/>
                      <a:gd name="connsiteY249" fmla="*/ 491023 h 1302166"/>
                      <a:gd name="connsiteX250" fmla="*/ 1090104 w 2460809"/>
                      <a:gd name="connsiteY250" fmla="*/ 652080 h 1302166"/>
                      <a:gd name="connsiteX251" fmla="*/ 1072751 w 2460809"/>
                      <a:gd name="connsiteY251" fmla="*/ 633254 h 1302166"/>
                      <a:gd name="connsiteX252" fmla="*/ 1009651 w 2460809"/>
                      <a:gd name="connsiteY252" fmla="*/ 557279 h 1302166"/>
                      <a:gd name="connsiteX253" fmla="*/ 540194 w 2460809"/>
                      <a:gd name="connsiteY253" fmla="*/ 971569 h 1302166"/>
                      <a:gd name="connsiteX254" fmla="*/ 540194 w 2460809"/>
                      <a:gd name="connsiteY254" fmla="*/ 971569 h 1302166"/>
                      <a:gd name="connsiteX255" fmla="*/ 540194 w 2460809"/>
                      <a:gd name="connsiteY255" fmla="*/ 971569 h 1302166"/>
                      <a:gd name="connsiteX256" fmla="*/ 1111328 w 2460809"/>
                      <a:gd name="connsiteY256" fmla="*/ 1177354 h 1302166"/>
                      <a:gd name="connsiteX257" fmla="*/ 986469 w 2460809"/>
                      <a:gd name="connsiteY257" fmla="*/ 1231664 h 1302166"/>
                      <a:gd name="connsiteX258" fmla="*/ 978224 w 2460809"/>
                      <a:gd name="connsiteY258" fmla="*/ 1213856 h 1302166"/>
                      <a:gd name="connsiteX259" fmla="*/ 991800 w 2460809"/>
                      <a:gd name="connsiteY259" fmla="*/ 1044298 h 1302166"/>
                      <a:gd name="connsiteX260" fmla="*/ 954825 w 2460809"/>
                      <a:gd name="connsiteY260" fmla="*/ 979184 h 1302166"/>
                      <a:gd name="connsiteX261" fmla="*/ 744064 w 2460809"/>
                      <a:gd name="connsiteY261" fmla="*/ 1238606 h 1302166"/>
                      <a:gd name="connsiteX262" fmla="*/ 813945 w 2460809"/>
                      <a:gd name="connsiteY262" fmla="*/ 1040611 h 1302166"/>
                      <a:gd name="connsiteX263" fmla="*/ 796151 w 2460809"/>
                      <a:gd name="connsiteY263" fmla="*/ 1033370 h 1302166"/>
                      <a:gd name="connsiteX264" fmla="*/ 529262 w 2460809"/>
                      <a:gd name="connsiteY264" fmla="*/ 1273051 h 1302166"/>
                      <a:gd name="connsiteX265" fmla="*/ 510696 w 2460809"/>
                      <a:gd name="connsiteY265" fmla="*/ 1104118 h 1302166"/>
                      <a:gd name="connsiteX266" fmla="*/ 505094 w 2460809"/>
                      <a:gd name="connsiteY266" fmla="*/ 1048174 h 1302166"/>
                      <a:gd name="connsiteX267" fmla="*/ 535071 w 2460809"/>
                      <a:gd name="connsiteY267" fmla="*/ 1014657 h 1302166"/>
                      <a:gd name="connsiteX268" fmla="*/ 558352 w 2460809"/>
                      <a:gd name="connsiteY268" fmla="*/ 985410 h 1302166"/>
                      <a:gd name="connsiteX269" fmla="*/ 571980 w 2460809"/>
                      <a:gd name="connsiteY269" fmla="*/ 916577 h 1302166"/>
                      <a:gd name="connsiteX270" fmla="*/ 665156 w 2460809"/>
                      <a:gd name="connsiteY270" fmla="*/ 873275 h 1302166"/>
                      <a:gd name="connsiteX271" fmla="*/ 731298 w 2460809"/>
                      <a:gd name="connsiteY271" fmla="*/ 679166 h 1302166"/>
                      <a:gd name="connsiteX272" fmla="*/ 746936 w 2460809"/>
                      <a:gd name="connsiteY272" fmla="*/ 685151 h 1302166"/>
                      <a:gd name="connsiteX273" fmla="*/ 785414 w 2460809"/>
                      <a:gd name="connsiteY273" fmla="*/ 781962 h 1302166"/>
                      <a:gd name="connsiteX274" fmla="*/ 862473 w 2460809"/>
                      <a:gd name="connsiteY274" fmla="*/ 761149 h 1302166"/>
                      <a:gd name="connsiteX275" fmla="*/ 923265 w 2460809"/>
                      <a:gd name="connsiteY275" fmla="*/ 686189 h 1302166"/>
                      <a:gd name="connsiteX276" fmla="*/ 907173 w 2460809"/>
                      <a:gd name="connsiteY276" fmla="*/ 620473 h 1302166"/>
                      <a:gd name="connsiteX277" fmla="*/ 973490 w 2460809"/>
                      <a:gd name="connsiteY277" fmla="*/ 680668 h 1302166"/>
                      <a:gd name="connsiteX278" fmla="*/ 1064780 w 2460809"/>
                      <a:gd name="connsiteY278" fmla="*/ 659676 h 1302166"/>
                      <a:gd name="connsiteX279" fmla="*/ 1098524 w 2460809"/>
                      <a:gd name="connsiteY279" fmla="*/ 746953 h 1302166"/>
                      <a:gd name="connsiteX280" fmla="*/ 1298798 w 2460809"/>
                      <a:gd name="connsiteY280" fmla="*/ 752478 h 1302166"/>
                      <a:gd name="connsiteX281" fmla="*/ 1111328 w 2460809"/>
                      <a:gd name="connsiteY281" fmla="*/ 1177354 h 1302166"/>
                      <a:gd name="connsiteX282" fmla="*/ 980361 w 2460809"/>
                      <a:gd name="connsiteY282" fmla="*/ 1137350 h 1302166"/>
                      <a:gd name="connsiteX283" fmla="*/ 980361 w 2460809"/>
                      <a:gd name="connsiteY283" fmla="*/ 1137350 h 1302166"/>
                      <a:gd name="connsiteX284" fmla="*/ 980361 w 2460809"/>
                      <a:gd name="connsiteY284" fmla="*/ 1137350 h 1302166"/>
                      <a:gd name="connsiteX285" fmla="*/ 1744842 w 2460809"/>
                      <a:gd name="connsiteY285" fmla="*/ 818136 h 1302166"/>
                      <a:gd name="connsiteX286" fmla="*/ 1744842 w 2460809"/>
                      <a:gd name="connsiteY286" fmla="*/ 818136 h 1302166"/>
                      <a:gd name="connsiteX287" fmla="*/ 1744842 w 2460809"/>
                      <a:gd name="connsiteY287" fmla="*/ 818136 h 1302166"/>
                      <a:gd name="connsiteX288" fmla="*/ 1966952 w 2460809"/>
                      <a:gd name="connsiteY288" fmla="*/ 1095167 h 1302166"/>
                      <a:gd name="connsiteX289" fmla="*/ 1966952 w 2460809"/>
                      <a:gd name="connsiteY289" fmla="*/ 1095167 h 1302166"/>
                      <a:gd name="connsiteX290" fmla="*/ 1966952 w 2460809"/>
                      <a:gd name="connsiteY290" fmla="*/ 1095167 h 1302166"/>
                      <a:gd name="connsiteX291" fmla="*/ 2254421 w 2460809"/>
                      <a:gd name="connsiteY291" fmla="*/ 1219959 h 1302166"/>
                      <a:gd name="connsiteX292" fmla="*/ 2254421 w 2460809"/>
                      <a:gd name="connsiteY292" fmla="*/ 1219959 h 1302166"/>
                      <a:gd name="connsiteX293" fmla="*/ 2254421 w 2460809"/>
                      <a:gd name="connsiteY293" fmla="*/ 1219959 h 1302166"/>
                      <a:gd name="connsiteX294" fmla="*/ 2396183 w 2460809"/>
                      <a:gd name="connsiteY294" fmla="*/ 1222120 h 1302166"/>
                      <a:gd name="connsiteX295" fmla="*/ 2174244 w 2460809"/>
                      <a:gd name="connsiteY295" fmla="*/ 1116899 h 1302166"/>
                      <a:gd name="connsiteX296" fmla="*/ 2165652 w 2460809"/>
                      <a:gd name="connsiteY296" fmla="*/ 1128181 h 1302166"/>
                      <a:gd name="connsiteX297" fmla="*/ 2256620 w 2460809"/>
                      <a:gd name="connsiteY297" fmla="*/ 1212496 h 1302166"/>
                      <a:gd name="connsiteX298" fmla="*/ 2263444 w 2460809"/>
                      <a:gd name="connsiteY298" fmla="*/ 1218149 h 1302166"/>
                      <a:gd name="connsiteX299" fmla="*/ 2029781 w 2460809"/>
                      <a:gd name="connsiteY299" fmla="*/ 1090841 h 1302166"/>
                      <a:gd name="connsiteX300" fmla="*/ 1944386 w 2460809"/>
                      <a:gd name="connsiteY300" fmla="*/ 1077918 h 1302166"/>
                      <a:gd name="connsiteX301" fmla="*/ 2041543 w 2460809"/>
                      <a:gd name="connsiteY301" fmla="*/ 1190774 h 1302166"/>
                      <a:gd name="connsiteX302" fmla="*/ 1894346 w 2460809"/>
                      <a:gd name="connsiteY302" fmla="*/ 1168535 h 1302166"/>
                      <a:gd name="connsiteX303" fmla="*/ 1810268 w 2460809"/>
                      <a:gd name="connsiteY303" fmla="*/ 1093243 h 1302166"/>
                      <a:gd name="connsiteX304" fmla="*/ 1750803 w 2460809"/>
                      <a:gd name="connsiteY304" fmla="*/ 1064560 h 1302166"/>
                      <a:gd name="connsiteX305" fmla="*/ 1740743 w 2460809"/>
                      <a:gd name="connsiteY305" fmla="*/ 1072218 h 1302166"/>
                      <a:gd name="connsiteX306" fmla="*/ 1765896 w 2460809"/>
                      <a:gd name="connsiteY306" fmla="*/ 1136417 h 1302166"/>
                      <a:gd name="connsiteX307" fmla="*/ 1801824 w 2460809"/>
                      <a:gd name="connsiteY307" fmla="*/ 1178046 h 1302166"/>
                      <a:gd name="connsiteX308" fmla="*/ 1631972 w 2460809"/>
                      <a:gd name="connsiteY308" fmla="*/ 1160162 h 1302166"/>
                      <a:gd name="connsiteX309" fmla="*/ 1622069 w 2460809"/>
                      <a:gd name="connsiteY309" fmla="*/ 1143748 h 1302166"/>
                      <a:gd name="connsiteX310" fmla="*/ 1612378 w 2460809"/>
                      <a:gd name="connsiteY310" fmla="*/ 1116306 h 1302166"/>
                      <a:gd name="connsiteX311" fmla="*/ 1606715 w 2460809"/>
                      <a:gd name="connsiteY311" fmla="*/ 1084017 h 1302166"/>
                      <a:gd name="connsiteX312" fmla="*/ 1561855 w 2460809"/>
                      <a:gd name="connsiteY312" fmla="*/ 1104621 h 1302166"/>
                      <a:gd name="connsiteX313" fmla="*/ 1555121 w 2460809"/>
                      <a:gd name="connsiteY313" fmla="*/ 1132683 h 1302166"/>
                      <a:gd name="connsiteX314" fmla="*/ 1442100 w 2460809"/>
                      <a:gd name="connsiteY314" fmla="*/ 1093793 h 1302166"/>
                      <a:gd name="connsiteX315" fmla="*/ 1469555 w 2460809"/>
                      <a:gd name="connsiteY315" fmla="*/ 1054021 h 1302166"/>
                      <a:gd name="connsiteX316" fmla="*/ 1491585 w 2460809"/>
                      <a:gd name="connsiteY316" fmla="*/ 1060509 h 1302166"/>
                      <a:gd name="connsiteX317" fmla="*/ 1492324 w 2460809"/>
                      <a:gd name="connsiteY317" fmla="*/ 1046492 h 1302166"/>
                      <a:gd name="connsiteX318" fmla="*/ 1483179 w 2460809"/>
                      <a:gd name="connsiteY318" fmla="*/ 1032048 h 1302166"/>
                      <a:gd name="connsiteX319" fmla="*/ 1464324 w 2460809"/>
                      <a:gd name="connsiteY319" fmla="*/ 1034219 h 1302166"/>
                      <a:gd name="connsiteX320" fmla="*/ 1405143 w 2460809"/>
                      <a:gd name="connsiteY320" fmla="*/ 891083 h 1302166"/>
                      <a:gd name="connsiteX321" fmla="*/ 1474555 w 2460809"/>
                      <a:gd name="connsiteY321" fmla="*/ 839551 h 1302166"/>
                      <a:gd name="connsiteX322" fmla="*/ 1506782 w 2460809"/>
                      <a:gd name="connsiteY322" fmla="*/ 850359 h 1302166"/>
                      <a:gd name="connsiteX323" fmla="*/ 1547283 w 2460809"/>
                      <a:gd name="connsiteY323" fmla="*/ 914298 h 1302166"/>
                      <a:gd name="connsiteX324" fmla="*/ 1565930 w 2460809"/>
                      <a:gd name="connsiteY324" fmla="*/ 856804 h 1302166"/>
                      <a:gd name="connsiteX325" fmla="*/ 1565053 w 2460809"/>
                      <a:gd name="connsiteY325" fmla="*/ 839949 h 1302166"/>
                      <a:gd name="connsiteX326" fmla="*/ 1718562 w 2460809"/>
                      <a:gd name="connsiteY326" fmla="*/ 775825 h 1302166"/>
                      <a:gd name="connsiteX327" fmla="*/ 1667602 w 2460809"/>
                      <a:gd name="connsiteY327" fmla="*/ 901366 h 1302166"/>
                      <a:gd name="connsiteX328" fmla="*/ 1688708 w 2460809"/>
                      <a:gd name="connsiteY328" fmla="*/ 939010 h 1302166"/>
                      <a:gd name="connsiteX329" fmla="*/ 1700739 w 2460809"/>
                      <a:gd name="connsiteY329" fmla="*/ 940564 h 1302166"/>
                      <a:gd name="connsiteX330" fmla="*/ 1753689 w 2460809"/>
                      <a:gd name="connsiteY330" fmla="*/ 806086 h 1302166"/>
                      <a:gd name="connsiteX331" fmla="*/ 1823812 w 2460809"/>
                      <a:gd name="connsiteY331" fmla="*/ 807223 h 1302166"/>
                      <a:gd name="connsiteX332" fmla="*/ 1879258 w 2460809"/>
                      <a:gd name="connsiteY332" fmla="*/ 814587 h 1302166"/>
                      <a:gd name="connsiteX333" fmla="*/ 1915765 w 2460809"/>
                      <a:gd name="connsiteY333" fmla="*/ 820975 h 1302166"/>
                      <a:gd name="connsiteX334" fmla="*/ 1916428 w 2460809"/>
                      <a:gd name="connsiteY334" fmla="*/ 822127 h 1302166"/>
                      <a:gd name="connsiteX335" fmla="*/ 1913860 w 2460809"/>
                      <a:gd name="connsiteY335" fmla="*/ 828974 h 1302166"/>
                      <a:gd name="connsiteX336" fmla="*/ 1847481 w 2460809"/>
                      <a:gd name="connsiteY336" fmla="*/ 903176 h 1302166"/>
                      <a:gd name="connsiteX337" fmla="*/ 1870089 w 2460809"/>
                      <a:gd name="connsiteY337" fmla="*/ 953828 h 1302166"/>
                      <a:gd name="connsiteX338" fmla="*/ 1924100 w 2460809"/>
                      <a:gd name="connsiteY338" fmla="*/ 900679 h 1302166"/>
                      <a:gd name="connsiteX339" fmla="*/ 2042765 w 2460809"/>
                      <a:gd name="connsiteY339" fmla="*/ 927438 h 1302166"/>
                      <a:gd name="connsiteX340" fmla="*/ 2133923 w 2460809"/>
                      <a:gd name="connsiteY340" fmla="*/ 942952 h 1302166"/>
                      <a:gd name="connsiteX341" fmla="*/ 2015414 w 2460809"/>
                      <a:gd name="connsiteY341" fmla="*/ 1004394 h 1302166"/>
                      <a:gd name="connsiteX342" fmla="*/ 2024460 w 2460809"/>
                      <a:gd name="connsiteY342" fmla="*/ 1016269 h 1302166"/>
                      <a:gd name="connsiteX343" fmla="*/ 2145935 w 2460809"/>
                      <a:gd name="connsiteY343" fmla="*/ 982359 h 1302166"/>
                      <a:gd name="connsiteX344" fmla="*/ 2253246 w 2460809"/>
                      <a:gd name="connsiteY344" fmla="*/ 1039715 h 1302166"/>
                      <a:gd name="connsiteX345" fmla="*/ 2293681 w 2460809"/>
                      <a:gd name="connsiteY345" fmla="*/ 1064228 h 1302166"/>
                      <a:gd name="connsiteX346" fmla="*/ 2258160 w 2460809"/>
                      <a:gd name="connsiteY346" fmla="*/ 1076847 h 1302166"/>
                      <a:gd name="connsiteX347" fmla="*/ 2338324 w 2460809"/>
                      <a:gd name="connsiteY347" fmla="*/ 1128954 h 1302166"/>
                      <a:gd name="connsiteX348" fmla="*/ 2429908 w 2460809"/>
                      <a:gd name="connsiteY348" fmla="*/ 1224361 h 1302166"/>
                      <a:gd name="connsiteX349" fmla="*/ 2429699 w 2460809"/>
                      <a:gd name="connsiteY349" fmla="*/ 1224826 h 1302166"/>
                      <a:gd name="connsiteX350" fmla="*/ 2396183 w 2460809"/>
                      <a:gd name="connsiteY350" fmla="*/ 1222120 h 1302166"/>
                      <a:gd name="connsiteX351" fmla="*/ 2102202 w 2460809"/>
                      <a:gd name="connsiteY351" fmla="*/ 972180 h 1302166"/>
                      <a:gd name="connsiteX352" fmla="*/ 2040983 w 2460809"/>
                      <a:gd name="connsiteY352" fmla="*/ 997011 h 1302166"/>
                      <a:gd name="connsiteX353" fmla="*/ 2040718 w 2460809"/>
                      <a:gd name="connsiteY353" fmla="*/ 996527 h 1302166"/>
                      <a:gd name="connsiteX354" fmla="*/ 2102041 w 2460809"/>
                      <a:gd name="connsiteY354" fmla="*/ 971654 h 1302166"/>
                      <a:gd name="connsiteX355" fmla="*/ 2102202 w 2460809"/>
                      <a:gd name="connsiteY355" fmla="*/ 972180 h 1302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Lst>
                    <a:rect l="l" t="t" r="r" b="b"/>
                    <a:pathLst>
                      <a:path w="2460809" h="1302166">
                        <a:moveTo>
                          <a:pt x="2458197" y="1226864"/>
                        </a:moveTo>
                        <a:cubicBezTo>
                          <a:pt x="2426709" y="1187770"/>
                          <a:pt x="2397415" y="1143999"/>
                          <a:pt x="2353800" y="1117391"/>
                        </a:cubicBezTo>
                        <a:cubicBezTo>
                          <a:pt x="2330699" y="1104336"/>
                          <a:pt x="2304419" y="1098295"/>
                          <a:pt x="2280565" y="1086974"/>
                        </a:cubicBezTo>
                        <a:cubicBezTo>
                          <a:pt x="2280328" y="1086860"/>
                          <a:pt x="2280356" y="1086505"/>
                          <a:pt x="2280612" y="1086443"/>
                        </a:cubicBezTo>
                        <a:cubicBezTo>
                          <a:pt x="2294008" y="1083102"/>
                          <a:pt x="2315256" y="1081231"/>
                          <a:pt x="2317190" y="1064423"/>
                        </a:cubicBezTo>
                        <a:cubicBezTo>
                          <a:pt x="2317564" y="1056012"/>
                          <a:pt x="2311242" y="1050202"/>
                          <a:pt x="2304864" y="1045899"/>
                        </a:cubicBezTo>
                        <a:cubicBezTo>
                          <a:pt x="2297330" y="1040815"/>
                          <a:pt x="2289089" y="1036777"/>
                          <a:pt x="2281110" y="1032446"/>
                        </a:cubicBezTo>
                        <a:cubicBezTo>
                          <a:pt x="2232472" y="1008294"/>
                          <a:pt x="2191232" y="956633"/>
                          <a:pt x="2132411" y="964025"/>
                        </a:cubicBezTo>
                        <a:cubicBezTo>
                          <a:pt x="2132074" y="964068"/>
                          <a:pt x="2131966" y="963599"/>
                          <a:pt x="2132283" y="963490"/>
                        </a:cubicBezTo>
                        <a:cubicBezTo>
                          <a:pt x="2142319" y="960049"/>
                          <a:pt x="2151721" y="955538"/>
                          <a:pt x="2160156" y="948985"/>
                        </a:cubicBezTo>
                        <a:cubicBezTo>
                          <a:pt x="2165188" y="945075"/>
                          <a:pt x="2162743" y="937228"/>
                          <a:pt x="2158265" y="934314"/>
                        </a:cubicBezTo>
                        <a:cubicBezTo>
                          <a:pt x="2125597" y="913042"/>
                          <a:pt x="2085314" y="919420"/>
                          <a:pt x="2049186" y="910194"/>
                        </a:cubicBezTo>
                        <a:cubicBezTo>
                          <a:pt x="2012334" y="900783"/>
                          <a:pt x="1978940" y="866968"/>
                          <a:pt x="1938766" y="873967"/>
                        </a:cubicBezTo>
                        <a:cubicBezTo>
                          <a:pt x="1901037" y="878526"/>
                          <a:pt x="1893351" y="933987"/>
                          <a:pt x="1860787" y="934873"/>
                        </a:cubicBezTo>
                        <a:cubicBezTo>
                          <a:pt x="1860673" y="934878"/>
                          <a:pt x="1859190" y="934982"/>
                          <a:pt x="1858385" y="934627"/>
                        </a:cubicBezTo>
                        <a:cubicBezTo>
                          <a:pt x="1857622" y="934295"/>
                          <a:pt x="1857532" y="933503"/>
                          <a:pt x="1857532" y="933446"/>
                        </a:cubicBezTo>
                        <a:cubicBezTo>
                          <a:pt x="1857446" y="919307"/>
                          <a:pt x="1870700" y="900992"/>
                          <a:pt x="1881249" y="887984"/>
                        </a:cubicBezTo>
                        <a:cubicBezTo>
                          <a:pt x="1894972" y="866826"/>
                          <a:pt x="1934160" y="848189"/>
                          <a:pt x="1935193" y="822842"/>
                        </a:cubicBezTo>
                        <a:cubicBezTo>
                          <a:pt x="1934980" y="807351"/>
                          <a:pt x="1917120" y="797068"/>
                          <a:pt x="1903525" y="795187"/>
                        </a:cubicBezTo>
                        <a:cubicBezTo>
                          <a:pt x="1885973" y="792965"/>
                          <a:pt x="1868795" y="800461"/>
                          <a:pt x="1851229" y="797557"/>
                        </a:cubicBezTo>
                        <a:cubicBezTo>
                          <a:pt x="1841406" y="796282"/>
                          <a:pt x="1832388" y="791340"/>
                          <a:pt x="1823214" y="787947"/>
                        </a:cubicBezTo>
                        <a:cubicBezTo>
                          <a:pt x="1677335" y="752767"/>
                          <a:pt x="1750562" y="877588"/>
                          <a:pt x="1696873" y="919742"/>
                        </a:cubicBezTo>
                        <a:cubicBezTo>
                          <a:pt x="1682832" y="906953"/>
                          <a:pt x="1686599" y="886927"/>
                          <a:pt x="1693541" y="871356"/>
                        </a:cubicBezTo>
                        <a:cubicBezTo>
                          <a:pt x="1707700" y="836456"/>
                          <a:pt x="1739340" y="806181"/>
                          <a:pt x="1738407" y="766604"/>
                        </a:cubicBezTo>
                        <a:cubicBezTo>
                          <a:pt x="1737857" y="760841"/>
                          <a:pt x="1734322" y="757463"/>
                          <a:pt x="1728603" y="756800"/>
                        </a:cubicBezTo>
                        <a:cubicBezTo>
                          <a:pt x="1682932" y="753748"/>
                          <a:pt x="1601536" y="777692"/>
                          <a:pt x="1565119" y="805565"/>
                        </a:cubicBezTo>
                        <a:cubicBezTo>
                          <a:pt x="1534081" y="831044"/>
                          <a:pt x="1550434" y="855254"/>
                          <a:pt x="1548567" y="887373"/>
                        </a:cubicBezTo>
                        <a:cubicBezTo>
                          <a:pt x="1535882" y="870821"/>
                          <a:pt x="1531759" y="848653"/>
                          <a:pt x="1517823" y="832845"/>
                        </a:cubicBezTo>
                        <a:cubicBezTo>
                          <a:pt x="1449288" y="768987"/>
                          <a:pt x="1267414" y="950463"/>
                          <a:pt x="1439896" y="1040805"/>
                        </a:cubicBezTo>
                        <a:cubicBezTo>
                          <a:pt x="1395343" y="1059774"/>
                          <a:pt x="1408825" y="1099967"/>
                          <a:pt x="1442209" y="1122429"/>
                        </a:cubicBezTo>
                        <a:cubicBezTo>
                          <a:pt x="1369560" y="1153159"/>
                          <a:pt x="1258776" y="1124447"/>
                          <a:pt x="1219483" y="1209345"/>
                        </a:cubicBezTo>
                        <a:cubicBezTo>
                          <a:pt x="1215502" y="1196773"/>
                          <a:pt x="1205760" y="1187803"/>
                          <a:pt x="1197017" y="1178420"/>
                        </a:cubicBezTo>
                        <a:cubicBezTo>
                          <a:pt x="1188511" y="1167948"/>
                          <a:pt x="1182517" y="1155547"/>
                          <a:pt x="1174200" y="1144947"/>
                        </a:cubicBezTo>
                        <a:cubicBezTo>
                          <a:pt x="1256762" y="1045776"/>
                          <a:pt x="1416056" y="904991"/>
                          <a:pt x="1341996" y="765685"/>
                        </a:cubicBezTo>
                        <a:cubicBezTo>
                          <a:pt x="1313189" y="722444"/>
                          <a:pt x="1259434" y="694747"/>
                          <a:pt x="1207323" y="703405"/>
                        </a:cubicBezTo>
                        <a:cubicBezTo>
                          <a:pt x="1183014" y="707030"/>
                          <a:pt x="1160472" y="717620"/>
                          <a:pt x="1137064" y="724577"/>
                        </a:cubicBezTo>
                        <a:cubicBezTo>
                          <a:pt x="1105111" y="654137"/>
                          <a:pt x="1112432" y="571045"/>
                          <a:pt x="1085792" y="498733"/>
                        </a:cubicBezTo>
                        <a:cubicBezTo>
                          <a:pt x="1082825" y="491535"/>
                          <a:pt x="1080342" y="483816"/>
                          <a:pt x="1074822" y="478063"/>
                        </a:cubicBezTo>
                        <a:cubicBezTo>
                          <a:pt x="1076210" y="476191"/>
                          <a:pt x="1077651" y="474234"/>
                          <a:pt x="1079015" y="472206"/>
                        </a:cubicBezTo>
                        <a:cubicBezTo>
                          <a:pt x="1126307" y="529345"/>
                          <a:pt x="1224150" y="537149"/>
                          <a:pt x="1278062" y="485247"/>
                        </a:cubicBezTo>
                        <a:cubicBezTo>
                          <a:pt x="1342801" y="418641"/>
                          <a:pt x="1336996" y="314779"/>
                          <a:pt x="1325813" y="229185"/>
                        </a:cubicBezTo>
                        <a:cubicBezTo>
                          <a:pt x="1308972" y="170383"/>
                          <a:pt x="1237788" y="194778"/>
                          <a:pt x="1192662" y="192669"/>
                        </a:cubicBezTo>
                        <a:cubicBezTo>
                          <a:pt x="1192027" y="192640"/>
                          <a:pt x="1188478" y="192195"/>
                          <a:pt x="1185834" y="191228"/>
                        </a:cubicBezTo>
                        <a:cubicBezTo>
                          <a:pt x="1184426" y="190716"/>
                          <a:pt x="1183474" y="189404"/>
                          <a:pt x="1183417" y="187911"/>
                        </a:cubicBezTo>
                        <a:cubicBezTo>
                          <a:pt x="1182683" y="168416"/>
                          <a:pt x="1222463" y="137862"/>
                          <a:pt x="1235130" y="124560"/>
                        </a:cubicBezTo>
                        <a:cubicBezTo>
                          <a:pt x="1332263" y="37303"/>
                          <a:pt x="1192259" y="22732"/>
                          <a:pt x="1128193" y="7473"/>
                        </a:cubicBezTo>
                        <a:cubicBezTo>
                          <a:pt x="1084209" y="-1592"/>
                          <a:pt x="982698" y="-15452"/>
                          <a:pt x="992426" y="55930"/>
                        </a:cubicBezTo>
                        <a:cubicBezTo>
                          <a:pt x="997610" y="83509"/>
                          <a:pt x="1014001" y="107534"/>
                          <a:pt x="1020232" y="134862"/>
                        </a:cubicBezTo>
                        <a:cubicBezTo>
                          <a:pt x="992521" y="120627"/>
                          <a:pt x="967117" y="102412"/>
                          <a:pt x="945893" y="79681"/>
                        </a:cubicBezTo>
                        <a:cubicBezTo>
                          <a:pt x="938467" y="71762"/>
                          <a:pt x="932103" y="62896"/>
                          <a:pt x="924355" y="55286"/>
                        </a:cubicBezTo>
                        <a:cubicBezTo>
                          <a:pt x="888327" y="17846"/>
                          <a:pt x="850797" y="39904"/>
                          <a:pt x="838539" y="84481"/>
                        </a:cubicBezTo>
                        <a:cubicBezTo>
                          <a:pt x="823991" y="159607"/>
                          <a:pt x="958132" y="171316"/>
                          <a:pt x="983385" y="230512"/>
                        </a:cubicBezTo>
                        <a:cubicBezTo>
                          <a:pt x="928819" y="211173"/>
                          <a:pt x="871629" y="197218"/>
                          <a:pt x="824688" y="161754"/>
                        </a:cubicBezTo>
                        <a:cubicBezTo>
                          <a:pt x="797516" y="144074"/>
                          <a:pt x="769250" y="137724"/>
                          <a:pt x="750362" y="170089"/>
                        </a:cubicBezTo>
                        <a:cubicBezTo>
                          <a:pt x="744529" y="179282"/>
                          <a:pt x="741572" y="190025"/>
                          <a:pt x="741377" y="200876"/>
                        </a:cubicBezTo>
                        <a:cubicBezTo>
                          <a:pt x="740918" y="211386"/>
                          <a:pt x="744628" y="221887"/>
                          <a:pt x="743998" y="232317"/>
                        </a:cubicBezTo>
                        <a:cubicBezTo>
                          <a:pt x="743941" y="233260"/>
                          <a:pt x="743808" y="234132"/>
                          <a:pt x="743335" y="235061"/>
                        </a:cubicBezTo>
                        <a:cubicBezTo>
                          <a:pt x="729479" y="262360"/>
                          <a:pt x="697318" y="285849"/>
                          <a:pt x="705904" y="319385"/>
                        </a:cubicBezTo>
                        <a:cubicBezTo>
                          <a:pt x="724745" y="369378"/>
                          <a:pt x="766705" y="406642"/>
                          <a:pt x="802970" y="444262"/>
                        </a:cubicBezTo>
                        <a:cubicBezTo>
                          <a:pt x="802037" y="445570"/>
                          <a:pt x="801610" y="447271"/>
                          <a:pt x="802065" y="449091"/>
                        </a:cubicBezTo>
                        <a:cubicBezTo>
                          <a:pt x="806268" y="465908"/>
                          <a:pt x="817594" y="481783"/>
                          <a:pt x="814907" y="499031"/>
                        </a:cubicBezTo>
                        <a:cubicBezTo>
                          <a:pt x="792114" y="484076"/>
                          <a:pt x="783390" y="456194"/>
                          <a:pt x="769454" y="433994"/>
                        </a:cubicBezTo>
                        <a:cubicBezTo>
                          <a:pt x="746813" y="394715"/>
                          <a:pt x="715713" y="374358"/>
                          <a:pt x="669611" y="384399"/>
                        </a:cubicBezTo>
                        <a:cubicBezTo>
                          <a:pt x="566195" y="411087"/>
                          <a:pt x="584562" y="356185"/>
                          <a:pt x="478127" y="399923"/>
                        </a:cubicBezTo>
                        <a:cubicBezTo>
                          <a:pt x="405886" y="422896"/>
                          <a:pt x="295732" y="395156"/>
                          <a:pt x="260145" y="481664"/>
                        </a:cubicBezTo>
                        <a:cubicBezTo>
                          <a:pt x="202115" y="495056"/>
                          <a:pt x="145379" y="527155"/>
                          <a:pt x="115962" y="580569"/>
                        </a:cubicBezTo>
                        <a:cubicBezTo>
                          <a:pt x="115194" y="581910"/>
                          <a:pt x="117056" y="583450"/>
                          <a:pt x="118146" y="582256"/>
                        </a:cubicBezTo>
                        <a:cubicBezTo>
                          <a:pt x="185118" y="507381"/>
                          <a:pt x="292552" y="474992"/>
                          <a:pt x="389827" y="499761"/>
                        </a:cubicBezTo>
                        <a:cubicBezTo>
                          <a:pt x="473199" y="522791"/>
                          <a:pt x="538995" y="597809"/>
                          <a:pt x="629233" y="598244"/>
                        </a:cubicBezTo>
                        <a:cubicBezTo>
                          <a:pt x="639933" y="598467"/>
                          <a:pt x="663460" y="594103"/>
                          <a:pt x="659840" y="580133"/>
                        </a:cubicBezTo>
                        <a:cubicBezTo>
                          <a:pt x="660882" y="579143"/>
                          <a:pt x="661304" y="578423"/>
                          <a:pt x="662237" y="576992"/>
                        </a:cubicBezTo>
                        <a:cubicBezTo>
                          <a:pt x="664953" y="572836"/>
                          <a:pt x="665128" y="567401"/>
                          <a:pt x="664839" y="562563"/>
                        </a:cubicBezTo>
                        <a:cubicBezTo>
                          <a:pt x="658394" y="509817"/>
                          <a:pt x="560006" y="513338"/>
                          <a:pt x="519983" y="512271"/>
                        </a:cubicBezTo>
                        <a:cubicBezTo>
                          <a:pt x="505464" y="512508"/>
                          <a:pt x="490874" y="512371"/>
                          <a:pt x="476501" y="514086"/>
                        </a:cubicBezTo>
                        <a:cubicBezTo>
                          <a:pt x="475582" y="514067"/>
                          <a:pt x="474886" y="514877"/>
                          <a:pt x="474739" y="515721"/>
                        </a:cubicBezTo>
                        <a:cubicBezTo>
                          <a:pt x="414809" y="478437"/>
                          <a:pt x="342516" y="465709"/>
                          <a:pt x="273218" y="478968"/>
                        </a:cubicBezTo>
                        <a:cubicBezTo>
                          <a:pt x="315681" y="413665"/>
                          <a:pt x="402872" y="434956"/>
                          <a:pt x="468332" y="420332"/>
                        </a:cubicBezTo>
                        <a:cubicBezTo>
                          <a:pt x="499522" y="413793"/>
                          <a:pt x="529323" y="395459"/>
                          <a:pt x="562100" y="402055"/>
                        </a:cubicBezTo>
                        <a:cubicBezTo>
                          <a:pt x="610771" y="411537"/>
                          <a:pt x="647917" y="449015"/>
                          <a:pt x="673188" y="489782"/>
                        </a:cubicBezTo>
                        <a:cubicBezTo>
                          <a:pt x="679154" y="498956"/>
                          <a:pt x="683912" y="508675"/>
                          <a:pt x="692641" y="515550"/>
                        </a:cubicBezTo>
                        <a:cubicBezTo>
                          <a:pt x="699028" y="520578"/>
                          <a:pt x="707226" y="515944"/>
                          <a:pt x="705928" y="507817"/>
                        </a:cubicBezTo>
                        <a:cubicBezTo>
                          <a:pt x="697573" y="476343"/>
                          <a:pt x="656186" y="428971"/>
                          <a:pt x="629024" y="410533"/>
                        </a:cubicBezTo>
                        <a:cubicBezTo>
                          <a:pt x="659972" y="410523"/>
                          <a:pt x="695673" y="391805"/>
                          <a:pt x="723295" y="412637"/>
                        </a:cubicBezTo>
                        <a:cubicBezTo>
                          <a:pt x="748628" y="431397"/>
                          <a:pt x="757432" y="463529"/>
                          <a:pt x="774003" y="489052"/>
                        </a:cubicBezTo>
                        <a:cubicBezTo>
                          <a:pt x="780647" y="502699"/>
                          <a:pt x="818864" y="539936"/>
                          <a:pt x="831852" y="520360"/>
                        </a:cubicBezTo>
                        <a:cubicBezTo>
                          <a:pt x="842903" y="497709"/>
                          <a:pt x="837894" y="469406"/>
                          <a:pt x="821167" y="450773"/>
                        </a:cubicBezTo>
                        <a:cubicBezTo>
                          <a:pt x="821366" y="450186"/>
                          <a:pt x="821702" y="449655"/>
                          <a:pt x="821877" y="449456"/>
                        </a:cubicBezTo>
                        <a:cubicBezTo>
                          <a:pt x="826806" y="443864"/>
                          <a:pt x="840069" y="445897"/>
                          <a:pt x="844922" y="446371"/>
                        </a:cubicBezTo>
                        <a:cubicBezTo>
                          <a:pt x="927388" y="459781"/>
                          <a:pt x="970031" y="457512"/>
                          <a:pt x="983380" y="553166"/>
                        </a:cubicBezTo>
                        <a:cubicBezTo>
                          <a:pt x="973779" y="552824"/>
                          <a:pt x="964018" y="553905"/>
                          <a:pt x="954820" y="556701"/>
                        </a:cubicBezTo>
                        <a:cubicBezTo>
                          <a:pt x="942376" y="560496"/>
                          <a:pt x="947684" y="580067"/>
                          <a:pt x="960208" y="576248"/>
                        </a:cubicBezTo>
                        <a:cubicBezTo>
                          <a:pt x="988791" y="568059"/>
                          <a:pt x="1023137" y="578010"/>
                          <a:pt x="1042897" y="600671"/>
                        </a:cubicBezTo>
                        <a:cubicBezTo>
                          <a:pt x="1062113" y="623004"/>
                          <a:pt x="1047612" y="654142"/>
                          <a:pt x="1028667" y="671300"/>
                        </a:cubicBezTo>
                        <a:cubicBezTo>
                          <a:pt x="1000164" y="693088"/>
                          <a:pt x="960516" y="636353"/>
                          <a:pt x="937444" y="616792"/>
                        </a:cubicBezTo>
                        <a:cubicBezTo>
                          <a:pt x="924986" y="605078"/>
                          <a:pt x="904856" y="589701"/>
                          <a:pt x="889119" y="605523"/>
                        </a:cubicBezTo>
                        <a:cubicBezTo>
                          <a:pt x="879452" y="615237"/>
                          <a:pt x="888479" y="633287"/>
                          <a:pt x="892066" y="643944"/>
                        </a:cubicBezTo>
                        <a:cubicBezTo>
                          <a:pt x="895293" y="652782"/>
                          <a:pt x="900729" y="670826"/>
                          <a:pt x="901733" y="676759"/>
                        </a:cubicBezTo>
                        <a:cubicBezTo>
                          <a:pt x="901757" y="676892"/>
                          <a:pt x="902145" y="678427"/>
                          <a:pt x="902141" y="679920"/>
                        </a:cubicBezTo>
                        <a:cubicBezTo>
                          <a:pt x="902131" y="681460"/>
                          <a:pt x="901724" y="682952"/>
                          <a:pt x="901681" y="683114"/>
                        </a:cubicBezTo>
                        <a:cubicBezTo>
                          <a:pt x="891213" y="720729"/>
                          <a:pt x="854148" y="742659"/>
                          <a:pt x="821252" y="759301"/>
                        </a:cubicBezTo>
                        <a:cubicBezTo>
                          <a:pt x="815196" y="761823"/>
                          <a:pt x="808448" y="764372"/>
                          <a:pt x="801847" y="764405"/>
                        </a:cubicBezTo>
                        <a:cubicBezTo>
                          <a:pt x="772292" y="760913"/>
                          <a:pt x="802786" y="653616"/>
                          <a:pt x="721233" y="657534"/>
                        </a:cubicBezTo>
                        <a:cubicBezTo>
                          <a:pt x="715050" y="657795"/>
                          <a:pt x="710965" y="662278"/>
                          <a:pt x="710463" y="668305"/>
                        </a:cubicBezTo>
                        <a:cubicBezTo>
                          <a:pt x="706529" y="710593"/>
                          <a:pt x="708809" y="754478"/>
                          <a:pt x="695171" y="795031"/>
                        </a:cubicBezTo>
                        <a:cubicBezTo>
                          <a:pt x="681353" y="837612"/>
                          <a:pt x="643501" y="866845"/>
                          <a:pt x="604421" y="885624"/>
                        </a:cubicBezTo>
                        <a:cubicBezTo>
                          <a:pt x="594337" y="890301"/>
                          <a:pt x="583893" y="895310"/>
                          <a:pt x="572478" y="894936"/>
                        </a:cubicBezTo>
                        <a:cubicBezTo>
                          <a:pt x="569545" y="894841"/>
                          <a:pt x="567427" y="893495"/>
                          <a:pt x="565692" y="890979"/>
                        </a:cubicBezTo>
                        <a:cubicBezTo>
                          <a:pt x="547121" y="868726"/>
                          <a:pt x="617002" y="700523"/>
                          <a:pt x="570109" y="714047"/>
                        </a:cubicBezTo>
                        <a:cubicBezTo>
                          <a:pt x="520429" y="740048"/>
                          <a:pt x="508094" y="799931"/>
                          <a:pt x="479710" y="843872"/>
                        </a:cubicBezTo>
                        <a:cubicBezTo>
                          <a:pt x="450325" y="887714"/>
                          <a:pt x="358699" y="946573"/>
                          <a:pt x="304906" y="941502"/>
                        </a:cubicBezTo>
                        <a:cubicBezTo>
                          <a:pt x="334475" y="904038"/>
                          <a:pt x="385046" y="884904"/>
                          <a:pt x="370034" y="826496"/>
                        </a:cubicBezTo>
                        <a:cubicBezTo>
                          <a:pt x="368688" y="820909"/>
                          <a:pt x="362779" y="818321"/>
                          <a:pt x="357533" y="819397"/>
                        </a:cubicBezTo>
                        <a:cubicBezTo>
                          <a:pt x="238617" y="860524"/>
                          <a:pt x="281250" y="955576"/>
                          <a:pt x="42892" y="1001451"/>
                        </a:cubicBezTo>
                        <a:cubicBezTo>
                          <a:pt x="54592" y="949861"/>
                          <a:pt x="47721" y="895045"/>
                          <a:pt x="64851" y="844450"/>
                        </a:cubicBezTo>
                        <a:cubicBezTo>
                          <a:pt x="101755" y="740982"/>
                          <a:pt x="233916" y="754203"/>
                          <a:pt x="320633" y="774370"/>
                        </a:cubicBezTo>
                        <a:cubicBezTo>
                          <a:pt x="332859" y="775944"/>
                          <a:pt x="334513" y="759368"/>
                          <a:pt x="321164" y="757941"/>
                        </a:cubicBezTo>
                        <a:cubicBezTo>
                          <a:pt x="310455" y="688283"/>
                          <a:pt x="171731" y="669637"/>
                          <a:pt x="120203" y="701684"/>
                        </a:cubicBezTo>
                        <a:cubicBezTo>
                          <a:pt x="91444" y="714611"/>
                          <a:pt x="64372" y="732940"/>
                          <a:pt x="33647" y="739769"/>
                        </a:cubicBezTo>
                        <a:cubicBezTo>
                          <a:pt x="29245" y="740683"/>
                          <a:pt x="25530" y="737547"/>
                          <a:pt x="23317" y="734049"/>
                        </a:cubicBezTo>
                        <a:cubicBezTo>
                          <a:pt x="20895" y="729723"/>
                          <a:pt x="21094" y="724378"/>
                          <a:pt x="21739" y="719601"/>
                        </a:cubicBezTo>
                        <a:cubicBezTo>
                          <a:pt x="29572" y="685464"/>
                          <a:pt x="62330" y="636296"/>
                          <a:pt x="94846" y="621511"/>
                        </a:cubicBezTo>
                        <a:cubicBezTo>
                          <a:pt x="214246" y="573078"/>
                          <a:pt x="354534" y="632055"/>
                          <a:pt x="475819" y="648114"/>
                        </a:cubicBezTo>
                        <a:cubicBezTo>
                          <a:pt x="489429" y="651185"/>
                          <a:pt x="495210" y="631775"/>
                          <a:pt x="481524" y="627425"/>
                        </a:cubicBezTo>
                        <a:cubicBezTo>
                          <a:pt x="466768" y="623786"/>
                          <a:pt x="451804" y="621563"/>
                          <a:pt x="436811" y="619194"/>
                        </a:cubicBezTo>
                        <a:cubicBezTo>
                          <a:pt x="326751" y="601381"/>
                          <a:pt x="165580" y="546167"/>
                          <a:pt x="66135" y="614034"/>
                        </a:cubicBezTo>
                        <a:cubicBezTo>
                          <a:pt x="35040" y="637386"/>
                          <a:pt x="-32159" y="728406"/>
                          <a:pt x="18057" y="757956"/>
                        </a:cubicBezTo>
                        <a:cubicBezTo>
                          <a:pt x="46380" y="773461"/>
                          <a:pt x="113773" y="724999"/>
                          <a:pt x="144043" y="714569"/>
                        </a:cubicBezTo>
                        <a:cubicBezTo>
                          <a:pt x="189065" y="698472"/>
                          <a:pt x="274706" y="711147"/>
                          <a:pt x="302432" y="752331"/>
                        </a:cubicBezTo>
                        <a:cubicBezTo>
                          <a:pt x="302579" y="752544"/>
                          <a:pt x="302380" y="752829"/>
                          <a:pt x="302124" y="752762"/>
                        </a:cubicBezTo>
                        <a:cubicBezTo>
                          <a:pt x="216540" y="730889"/>
                          <a:pt x="96775" y="731353"/>
                          <a:pt x="52407" y="822283"/>
                        </a:cubicBezTo>
                        <a:cubicBezTo>
                          <a:pt x="24980" y="881179"/>
                          <a:pt x="37570" y="948790"/>
                          <a:pt x="19687" y="1009966"/>
                        </a:cubicBezTo>
                        <a:cubicBezTo>
                          <a:pt x="17820" y="1016131"/>
                          <a:pt x="22975" y="1023026"/>
                          <a:pt x="29467" y="1022803"/>
                        </a:cubicBezTo>
                        <a:cubicBezTo>
                          <a:pt x="96315" y="1017141"/>
                          <a:pt x="185108" y="984657"/>
                          <a:pt x="238541" y="943995"/>
                        </a:cubicBezTo>
                        <a:cubicBezTo>
                          <a:pt x="277128" y="911379"/>
                          <a:pt x="304039" y="861959"/>
                          <a:pt x="352202" y="842123"/>
                        </a:cubicBezTo>
                        <a:cubicBezTo>
                          <a:pt x="356026" y="886847"/>
                          <a:pt x="296258" y="904276"/>
                          <a:pt x="280928" y="942919"/>
                        </a:cubicBezTo>
                        <a:cubicBezTo>
                          <a:pt x="278090" y="949260"/>
                          <a:pt x="280431" y="955140"/>
                          <a:pt x="286923" y="957661"/>
                        </a:cubicBezTo>
                        <a:cubicBezTo>
                          <a:pt x="337920" y="973360"/>
                          <a:pt x="390017" y="941289"/>
                          <a:pt x="431859" y="914971"/>
                        </a:cubicBezTo>
                        <a:cubicBezTo>
                          <a:pt x="523836" y="859045"/>
                          <a:pt x="505995" y="799310"/>
                          <a:pt x="566076" y="740551"/>
                        </a:cubicBezTo>
                        <a:cubicBezTo>
                          <a:pt x="565669" y="782009"/>
                          <a:pt x="520580" y="882066"/>
                          <a:pt x="553931" y="909943"/>
                        </a:cubicBezTo>
                        <a:cubicBezTo>
                          <a:pt x="549330" y="930310"/>
                          <a:pt x="546657" y="951060"/>
                          <a:pt x="540383" y="971067"/>
                        </a:cubicBezTo>
                        <a:cubicBezTo>
                          <a:pt x="514344" y="1019538"/>
                          <a:pt x="467100" y="1012743"/>
                          <a:pt x="482828" y="1088376"/>
                        </a:cubicBezTo>
                        <a:cubicBezTo>
                          <a:pt x="495939" y="1154779"/>
                          <a:pt x="534901" y="1216827"/>
                          <a:pt x="498375" y="1283580"/>
                        </a:cubicBezTo>
                        <a:cubicBezTo>
                          <a:pt x="494764" y="1290916"/>
                          <a:pt x="498934" y="1303350"/>
                          <a:pt x="508990" y="1302075"/>
                        </a:cubicBezTo>
                        <a:cubicBezTo>
                          <a:pt x="580211" y="1289537"/>
                          <a:pt x="668137" y="1246358"/>
                          <a:pt x="718324" y="1193977"/>
                        </a:cubicBezTo>
                        <a:cubicBezTo>
                          <a:pt x="736070" y="1172909"/>
                          <a:pt x="745443" y="1145250"/>
                          <a:pt x="756674" y="1120481"/>
                        </a:cubicBezTo>
                        <a:cubicBezTo>
                          <a:pt x="766369" y="1099342"/>
                          <a:pt x="777254" y="1076819"/>
                          <a:pt x="795654" y="1062039"/>
                        </a:cubicBezTo>
                        <a:cubicBezTo>
                          <a:pt x="798829" y="1072767"/>
                          <a:pt x="799677" y="1084136"/>
                          <a:pt x="798322" y="1095248"/>
                        </a:cubicBezTo>
                        <a:cubicBezTo>
                          <a:pt x="797938" y="1098522"/>
                          <a:pt x="795223" y="1110497"/>
                          <a:pt x="792119" y="1117453"/>
                        </a:cubicBezTo>
                        <a:cubicBezTo>
                          <a:pt x="772785" y="1161650"/>
                          <a:pt x="727038" y="1197716"/>
                          <a:pt x="717267" y="1248306"/>
                        </a:cubicBezTo>
                        <a:cubicBezTo>
                          <a:pt x="715850" y="1254992"/>
                          <a:pt x="720433" y="1263327"/>
                          <a:pt x="728251" y="1262721"/>
                        </a:cubicBezTo>
                        <a:cubicBezTo>
                          <a:pt x="789209" y="1258887"/>
                          <a:pt x="849561" y="1231545"/>
                          <a:pt x="885702" y="1181135"/>
                        </a:cubicBezTo>
                        <a:cubicBezTo>
                          <a:pt x="927218" y="1129077"/>
                          <a:pt x="926606" y="1057433"/>
                          <a:pt x="960966" y="1001929"/>
                        </a:cubicBezTo>
                        <a:cubicBezTo>
                          <a:pt x="966117" y="1013312"/>
                          <a:pt x="966989" y="1025997"/>
                          <a:pt x="969429" y="1038095"/>
                        </a:cubicBezTo>
                        <a:cubicBezTo>
                          <a:pt x="969728" y="1041057"/>
                          <a:pt x="969775" y="1044037"/>
                          <a:pt x="969709" y="1047013"/>
                        </a:cubicBezTo>
                        <a:cubicBezTo>
                          <a:pt x="968505" y="1075398"/>
                          <a:pt x="962151" y="1103256"/>
                          <a:pt x="958426" y="1131366"/>
                        </a:cubicBezTo>
                        <a:cubicBezTo>
                          <a:pt x="922280" y="1336724"/>
                          <a:pt x="1071903" y="1258759"/>
                          <a:pt x="1157596" y="1162574"/>
                        </a:cubicBezTo>
                        <a:cubicBezTo>
                          <a:pt x="1163036" y="1177804"/>
                          <a:pt x="1172746" y="1191087"/>
                          <a:pt x="1182441" y="1203867"/>
                        </a:cubicBezTo>
                        <a:cubicBezTo>
                          <a:pt x="1185559" y="1207591"/>
                          <a:pt x="1191008" y="1216059"/>
                          <a:pt x="1192221" y="1219627"/>
                        </a:cubicBezTo>
                        <a:cubicBezTo>
                          <a:pt x="1196245" y="1235720"/>
                          <a:pt x="1193648" y="1254490"/>
                          <a:pt x="1192814" y="1271156"/>
                        </a:cubicBezTo>
                        <a:cubicBezTo>
                          <a:pt x="1192278" y="1277965"/>
                          <a:pt x="1190643" y="1284760"/>
                          <a:pt x="1194449" y="1290935"/>
                        </a:cubicBezTo>
                        <a:cubicBezTo>
                          <a:pt x="1198699" y="1297834"/>
                          <a:pt x="1208565" y="1299464"/>
                          <a:pt x="1214422" y="1293508"/>
                        </a:cubicBezTo>
                        <a:cubicBezTo>
                          <a:pt x="1219597" y="1288248"/>
                          <a:pt x="1219668" y="1281253"/>
                          <a:pt x="1220516" y="1274330"/>
                        </a:cubicBezTo>
                        <a:cubicBezTo>
                          <a:pt x="1221397" y="1267080"/>
                          <a:pt x="1222198" y="1259816"/>
                          <a:pt x="1222748" y="1252533"/>
                        </a:cubicBezTo>
                        <a:cubicBezTo>
                          <a:pt x="1250568" y="1184633"/>
                          <a:pt x="1283009" y="1174056"/>
                          <a:pt x="1352075" y="1166939"/>
                        </a:cubicBezTo>
                        <a:cubicBezTo>
                          <a:pt x="1372783" y="1164266"/>
                          <a:pt x="1457344" y="1153173"/>
                          <a:pt x="1465764" y="1136431"/>
                        </a:cubicBezTo>
                        <a:cubicBezTo>
                          <a:pt x="1495760" y="1149960"/>
                          <a:pt x="1531257" y="1165422"/>
                          <a:pt x="1563674" y="1150955"/>
                        </a:cubicBezTo>
                        <a:cubicBezTo>
                          <a:pt x="1570758" y="1147624"/>
                          <a:pt x="1574767" y="1141411"/>
                          <a:pt x="1575203" y="1133659"/>
                        </a:cubicBezTo>
                        <a:cubicBezTo>
                          <a:pt x="1573720" y="1117377"/>
                          <a:pt x="1579643" y="1113506"/>
                          <a:pt x="1589689" y="1102592"/>
                        </a:cubicBezTo>
                        <a:cubicBezTo>
                          <a:pt x="1589865" y="1102403"/>
                          <a:pt x="1590177" y="1102507"/>
                          <a:pt x="1590187" y="1102763"/>
                        </a:cubicBezTo>
                        <a:cubicBezTo>
                          <a:pt x="1590779" y="1121196"/>
                          <a:pt x="1604493" y="1163598"/>
                          <a:pt x="1618197" y="1175198"/>
                        </a:cubicBezTo>
                        <a:cubicBezTo>
                          <a:pt x="1671483" y="1210709"/>
                          <a:pt x="1758390" y="1210098"/>
                          <a:pt x="1818997" y="1195095"/>
                        </a:cubicBezTo>
                        <a:cubicBezTo>
                          <a:pt x="1824271" y="1193608"/>
                          <a:pt x="1827873" y="1187746"/>
                          <a:pt x="1826228" y="1182358"/>
                        </a:cubicBezTo>
                        <a:cubicBezTo>
                          <a:pt x="1815547" y="1144643"/>
                          <a:pt x="1769180" y="1124698"/>
                          <a:pt x="1760707" y="1087936"/>
                        </a:cubicBezTo>
                        <a:cubicBezTo>
                          <a:pt x="1760655" y="1087713"/>
                          <a:pt x="1760882" y="1087519"/>
                          <a:pt x="1761095" y="1087599"/>
                        </a:cubicBezTo>
                        <a:cubicBezTo>
                          <a:pt x="1826223" y="1111861"/>
                          <a:pt x="1831379" y="1180747"/>
                          <a:pt x="1920537" y="1199114"/>
                        </a:cubicBezTo>
                        <a:cubicBezTo>
                          <a:pt x="1965326" y="1211761"/>
                          <a:pt x="2012741" y="1218372"/>
                          <a:pt x="2058825" y="1209212"/>
                        </a:cubicBezTo>
                        <a:cubicBezTo>
                          <a:pt x="2064520" y="1208075"/>
                          <a:pt x="2067430" y="1201479"/>
                          <a:pt x="2066169" y="1196275"/>
                        </a:cubicBezTo>
                        <a:cubicBezTo>
                          <a:pt x="2054342" y="1145454"/>
                          <a:pt x="1977050" y="1132792"/>
                          <a:pt x="1965293" y="1089206"/>
                        </a:cubicBezTo>
                        <a:cubicBezTo>
                          <a:pt x="1965236" y="1089002"/>
                          <a:pt x="1965421" y="1088808"/>
                          <a:pt x="1965630" y="1088846"/>
                        </a:cubicBezTo>
                        <a:cubicBezTo>
                          <a:pt x="2061469" y="1106796"/>
                          <a:pt x="2116323" y="1207506"/>
                          <a:pt x="2207883" y="1236578"/>
                        </a:cubicBezTo>
                        <a:cubicBezTo>
                          <a:pt x="2233766" y="1245088"/>
                          <a:pt x="2261814" y="1245031"/>
                          <a:pt x="2287085" y="1234431"/>
                        </a:cubicBezTo>
                        <a:cubicBezTo>
                          <a:pt x="2329145" y="1212036"/>
                          <a:pt x="2202154" y="1160115"/>
                          <a:pt x="2190028" y="1137000"/>
                        </a:cubicBezTo>
                        <a:cubicBezTo>
                          <a:pt x="2189919" y="1136791"/>
                          <a:pt x="2190113" y="1136550"/>
                          <a:pt x="2190345" y="1136597"/>
                        </a:cubicBezTo>
                        <a:cubicBezTo>
                          <a:pt x="2263070" y="1151666"/>
                          <a:pt x="2321208" y="1203033"/>
                          <a:pt x="2390511" y="1227043"/>
                        </a:cubicBezTo>
                        <a:cubicBezTo>
                          <a:pt x="2399912" y="1230199"/>
                          <a:pt x="2408698" y="1235554"/>
                          <a:pt x="2418213" y="1238852"/>
                        </a:cubicBezTo>
                        <a:cubicBezTo>
                          <a:pt x="2429069" y="1242620"/>
                          <a:pt x="2439456" y="1244610"/>
                          <a:pt x="2450971" y="1244320"/>
                        </a:cubicBezTo>
                        <a:cubicBezTo>
                          <a:pt x="2460553" y="1244084"/>
                          <a:pt x="2463500" y="1233626"/>
                          <a:pt x="2458197" y="1226864"/>
                        </a:cubicBezTo>
                        <a:close/>
                        <a:moveTo>
                          <a:pt x="1007817" y="99711"/>
                        </a:moveTo>
                        <a:cubicBezTo>
                          <a:pt x="1007121" y="98066"/>
                          <a:pt x="1007585" y="99152"/>
                          <a:pt x="1007817" y="99711"/>
                        </a:cubicBezTo>
                        <a:lnTo>
                          <a:pt x="1007817" y="99711"/>
                        </a:lnTo>
                        <a:close/>
                        <a:moveTo>
                          <a:pt x="489850" y="523042"/>
                        </a:moveTo>
                        <a:cubicBezTo>
                          <a:pt x="533740" y="534917"/>
                          <a:pt x="603530" y="527985"/>
                          <a:pt x="639497" y="555436"/>
                        </a:cubicBezTo>
                        <a:cubicBezTo>
                          <a:pt x="645695" y="562117"/>
                          <a:pt x="641885" y="567320"/>
                          <a:pt x="643297" y="575224"/>
                        </a:cubicBezTo>
                        <a:cubicBezTo>
                          <a:pt x="586215" y="583275"/>
                          <a:pt x="534450" y="546916"/>
                          <a:pt x="486220" y="522009"/>
                        </a:cubicBezTo>
                        <a:cubicBezTo>
                          <a:pt x="487381" y="522412"/>
                          <a:pt x="488585" y="522763"/>
                          <a:pt x="489850" y="523042"/>
                        </a:cubicBezTo>
                        <a:close/>
                        <a:moveTo>
                          <a:pt x="738705" y="427663"/>
                        </a:moveTo>
                        <a:cubicBezTo>
                          <a:pt x="738563" y="427478"/>
                          <a:pt x="738492" y="427383"/>
                          <a:pt x="738705" y="427663"/>
                        </a:cubicBezTo>
                        <a:lnTo>
                          <a:pt x="738705" y="427663"/>
                        </a:lnTo>
                        <a:close/>
                        <a:moveTo>
                          <a:pt x="24279" y="735570"/>
                        </a:moveTo>
                        <a:cubicBezTo>
                          <a:pt x="23909" y="735168"/>
                          <a:pt x="23478" y="734423"/>
                          <a:pt x="24279" y="735570"/>
                        </a:cubicBezTo>
                        <a:lnTo>
                          <a:pt x="24279" y="735570"/>
                        </a:lnTo>
                        <a:close/>
                        <a:moveTo>
                          <a:pt x="142508" y="715166"/>
                        </a:moveTo>
                        <a:cubicBezTo>
                          <a:pt x="143152" y="714881"/>
                          <a:pt x="142892" y="715000"/>
                          <a:pt x="142508" y="715166"/>
                        </a:cubicBezTo>
                        <a:lnTo>
                          <a:pt x="142508" y="715166"/>
                        </a:lnTo>
                        <a:close/>
                        <a:moveTo>
                          <a:pt x="1298372" y="224005"/>
                        </a:moveTo>
                        <a:cubicBezTo>
                          <a:pt x="1298343" y="223977"/>
                          <a:pt x="1298348" y="223977"/>
                          <a:pt x="1298372" y="224005"/>
                        </a:cubicBezTo>
                        <a:lnTo>
                          <a:pt x="1298372" y="224005"/>
                        </a:lnTo>
                        <a:close/>
                        <a:moveTo>
                          <a:pt x="958218" y="200762"/>
                        </a:moveTo>
                        <a:cubicBezTo>
                          <a:pt x="956877" y="199763"/>
                          <a:pt x="957554" y="200260"/>
                          <a:pt x="958218" y="200762"/>
                        </a:cubicBezTo>
                        <a:lnTo>
                          <a:pt x="958218" y="200762"/>
                        </a:lnTo>
                        <a:close/>
                        <a:moveTo>
                          <a:pt x="968264" y="458516"/>
                        </a:moveTo>
                        <a:cubicBezTo>
                          <a:pt x="944362" y="438746"/>
                          <a:pt x="912836" y="432643"/>
                          <a:pt x="882736" y="429615"/>
                        </a:cubicBezTo>
                        <a:cubicBezTo>
                          <a:pt x="860568" y="428203"/>
                          <a:pt x="832397" y="420285"/>
                          <a:pt x="813353" y="435065"/>
                        </a:cubicBezTo>
                        <a:cubicBezTo>
                          <a:pt x="789081" y="398781"/>
                          <a:pt x="730123" y="344519"/>
                          <a:pt x="726650" y="306344"/>
                        </a:cubicBezTo>
                        <a:cubicBezTo>
                          <a:pt x="730223" y="289659"/>
                          <a:pt x="744230" y="277377"/>
                          <a:pt x="753276" y="263469"/>
                        </a:cubicBezTo>
                        <a:cubicBezTo>
                          <a:pt x="758337" y="256200"/>
                          <a:pt x="764824" y="248281"/>
                          <a:pt x="767146" y="239591"/>
                        </a:cubicBezTo>
                        <a:cubicBezTo>
                          <a:pt x="769610" y="230516"/>
                          <a:pt x="767317" y="220489"/>
                          <a:pt x="766118" y="211552"/>
                        </a:cubicBezTo>
                        <a:cubicBezTo>
                          <a:pt x="763559" y="196355"/>
                          <a:pt x="767577" y="184196"/>
                          <a:pt x="778197" y="173842"/>
                        </a:cubicBezTo>
                        <a:cubicBezTo>
                          <a:pt x="779163" y="172899"/>
                          <a:pt x="781424" y="171629"/>
                          <a:pt x="783945" y="171392"/>
                        </a:cubicBezTo>
                        <a:cubicBezTo>
                          <a:pt x="792152" y="170625"/>
                          <a:pt x="801672" y="176719"/>
                          <a:pt x="808339" y="180216"/>
                        </a:cubicBezTo>
                        <a:cubicBezTo>
                          <a:pt x="862184" y="221821"/>
                          <a:pt x="930345" y="234862"/>
                          <a:pt x="991729" y="259967"/>
                        </a:cubicBezTo>
                        <a:cubicBezTo>
                          <a:pt x="1000610" y="263834"/>
                          <a:pt x="1009239" y="259256"/>
                          <a:pt x="1010163" y="249390"/>
                        </a:cubicBezTo>
                        <a:cubicBezTo>
                          <a:pt x="1012158" y="172311"/>
                          <a:pt x="910348" y="158167"/>
                          <a:pt x="867767" y="111823"/>
                        </a:cubicBezTo>
                        <a:cubicBezTo>
                          <a:pt x="862341" y="105307"/>
                          <a:pt x="859701" y="96654"/>
                          <a:pt x="863265" y="88580"/>
                        </a:cubicBezTo>
                        <a:cubicBezTo>
                          <a:pt x="867492" y="77487"/>
                          <a:pt x="872391" y="67488"/>
                          <a:pt x="881381" y="61963"/>
                        </a:cubicBezTo>
                        <a:cubicBezTo>
                          <a:pt x="881509" y="61882"/>
                          <a:pt x="884366" y="60669"/>
                          <a:pt x="887266" y="60830"/>
                        </a:cubicBezTo>
                        <a:cubicBezTo>
                          <a:pt x="890256" y="60996"/>
                          <a:pt x="893294" y="62536"/>
                          <a:pt x="893625" y="62711"/>
                        </a:cubicBezTo>
                        <a:cubicBezTo>
                          <a:pt x="906325" y="69246"/>
                          <a:pt x="914788" y="81988"/>
                          <a:pt x="924417" y="92631"/>
                        </a:cubicBezTo>
                        <a:cubicBezTo>
                          <a:pt x="953053" y="124347"/>
                          <a:pt x="989365" y="148396"/>
                          <a:pt x="1028298" y="165625"/>
                        </a:cubicBezTo>
                        <a:cubicBezTo>
                          <a:pt x="1068671" y="176169"/>
                          <a:pt x="1032430" y="95200"/>
                          <a:pt x="1025530" y="79932"/>
                        </a:cubicBezTo>
                        <a:cubicBezTo>
                          <a:pt x="1021156" y="67649"/>
                          <a:pt x="1008040" y="43046"/>
                          <a:pt x="1021299" y="33327"/>
                        </a:cubicBezTo>
                        <a:cubicBezTo>
                          <a:pt x="1050981" y="15709"/>
                          <a:pt x="1098425" y="26447"/>
                          <a:pt x="1131254" y="32275"/>
                        </a:cubicBezTo>
                        <a:cubicBezTo>
                          <a:pt x="1164093" y="39511"/>
                          <a:pt x="1197429" y="46235"/>
                          <a:pt x="1228922" y="58191"/>
                        </a:cubicBezTo>
                        <a:cubicBezTo>
                          <a:pt x="1232036" y="59641"/>
                          <a:pt x="1235026" y="61337"/>
                          <a:pt x="1237926" y="63176"/>
                        </a:cubicBezTo>
                        <a:cubicBezTo>
                          <a:pt x="1239816" y="64375"/>
                          <a:pt x="1243659" y="67753"/>
                          <a:pt x="1244422" y="70743"/>
                        </a:cubicBezTo>
                        <a:cubicBezTo>
                          <a:pt x="1245598" y="90343"/>
                          <a:pt x="1199780" y="122594"/>
                          <a:pt x="1184208" y="141297"/>
                        </a:cubicBezTo>
                        <a:cubicBezTo>
                          <a:pt x="1150896" y="173117"/>
                          <a:pt x="1147110" y="220015"/>
                          <a:pt x="1205172" y="216016"/>
                        </a:cubicBezTo>
                        <a:cubicBezTo>
                          <a:pt x="1230690" y="214812"/>
                          <a:pt x="1267774" y="208306"/>
                          <a:pt x="1287326" y="216182"/>
                        </a:cubicBezTo>
                        <a:cubicBezTo>
                          <a:pt x="1307077" y="224778"/>
                          <a:pt x="1304414" y="241856"/>
                          <a:pt x="1306792" y="258645"/>
                        </a:cubicBezTo>
                        <a:cubicBezTo>
                          <a:pt x="1312749" y="314741"/>
                          <a:pt x="1314237" y="374031"/>
                          <a:pt x="1292624" y="427127"/>
                        </a:cubicBezTo>
                        <a:cubicBezTo>
                          <a:pt x="1277048" y="465487"/>
                          <a:pt x="1243953" y="495615"/>
                          <a:pt x="1202035" y="500723"/>
                        </a:cubicBezTo>
                        <a:cubicBezTo>
                          <a:pt x="1161619" y="505732"/>
                          <a:pt x="1110437" y="491909"/>
                          <a:pt x="1085512" y="458009"/>
                        </a:cubicBezTo>
                        <a:cubicBezTo>
                          <a:pt x="1087180" y="451579"/>
                          <a:pt x="1083403" y="442263"/>
                          <a:pt x="1075471" y="445618"/>
                        </a:cubicBezTo>
                        <a:cubicBezTo>
                          <a:pt x="1072566" y="445480"/>
                          <a:pt x="1069637" y="447139"/>
                          <a:pt x="1069007" y="450048"/>
                        </a:cubicBezTo>
                        <a:cubicBezTo>
                          <a:pt x="1063866" y="455161"/>
                          <a:pt x="1060847" y="462544"/>
                          <a:pt x="1056862" y="468699"/>
                        </a:cubicBezTo>
                        <a:cubicBezTo>
                          <a:pt x="1043622" y="488924"/>
                          <a:pt x="1025469" y="509637"/>
                          <a:pt x="1000060" y="512593"/>
                        </a:cubicBezTo>
                        <a:cubicBezTo>
                          <a:pt x="993781" y="492445"/>
                          <a:pt x="984830" y="472301"/>
                          <a:pt x="968264" y="458516"/>
                        </a:cubicBezTo>
                        <a:close/>
                        <a:moveTo>
                          <a:pt x="1009651" y="557279"/>
                        </a:moveTo>
                        <a:cubicBezTo>
                          <a:pt x="1008433" y="547631"/>
                          <a:pt x="1006557" y="537955"/>
                          <a:pt x="1004325" y="528321"/>
                        </a:cubicBezTo>
                        <a:cubicBezTo>
                          <a:pt x="1028885" y="528032"/>
                          <a:pt x="1050181" y="509333"/>
                          <a:pt x="1065041" y="491023"/>
                        </a:cubicBezTo>
                        <a:cubicBezTo>
                          <a:pt x="1076504" y="544229"/>
                          <a:pt x="1081650" y="598425"/>
                          <a:pt x="1090104" y="652080"/>
                        </a:cubicBezTo>
                        <a:cubicBezTo>
                          <a:pt x="1085019" y="645309"/>
                          <a:pt x="1079229" y="639030"/>
                          <a:pt x="1072751" y="633254"/>
                        </a:cubicBezTo>
                        <a:cubicBezTo>
                          <a:pt x="1077025" y="595837"/>
                          <a:pt x="1044328" y="566183"/>
                          <a:pt x="1009651" y="557279"/>
                        </a:cubicBezTo>
                        <a:close/>
                        <a:moveTo>
                          <a:pt x="540194" y="971569"/>
                        </a:moveTo>
                        <a:cubicBezTo>
                          <a:pt x="540018" y="971995"/>
                          <a:pt x="539848" y="972346"/>
                          <a:pt x="540194" y="971569"/>
                        </a:cubicBezTo>
                        <a:lnTo>
                          <a:pt x="540194" y="971569"/>
                        </a:lnTo>
                        <a:close/>
                        <a:moveTo>
                          <a:pt x="1111328" y="1177354"/>
                        </a:moveTo>
                        <a:cubicBezTo>
                          <a:pt x="1083593" y="1201843"/>
                          <a:pt x="1025871" y="1256006"/>
                          <a:pt x="986469" y="1231664"/>
                        </a:cubicBezTo>
                        <a:cubicBezTo>
                          <a:pt x="981669" y="1226697"/>
                          <a:pt x="979693" y="1220386"/>
                          <a:pt x="978224" y="1213856"/>
                        </a:cubicBezTo>
                        <a:cubicBezTo>
                          <a:pt x="969813" y="1157082"/>
                          <a:pt x="990649" y="1100910"/>
                          <a:pt x="991800" y="1044298"/>
                        </a:cubicBezTo>
                        <a:cubicBezTo>
                          <a:pt x="990568" y="1024822"/>
                          <a:pt x="984735" y="968025"/>
                          <a:pt x="954825" y="979184"/>
                        </a:cubicBezTo>
                        <a:cubicBezTo>
                          <a:pt x="884987" y="1035593"/>
                          <a:pt x="931222" y="1210705"/>
                          <a:pt x="744064" y="1238606"/>
                        </a:cubicBezTo>
                        <a:cubicBezTo>
                          <a:pt x="774922" y="1169914"/>
                          <a:pt x="849129" y="1127124"/>
                          <a:pt x="813945" y="1040611"/>
                        </a:cubicBezTo>
                        <a:cubicBezTo>
                          <a:pt x="810889" y="1033058"/>
                          <a:pt x="803781" y="1029613"/>
                          <a:pt x="796151" y="1033370"/>
                        </a:cubicBezTo>
                        <a:cubicBezTo>
                          <a:pt x="683405" y="1108194"/>
                          <a:pt x="786456" y="1188125"/>
                          <a:pt x="529262" y="1273051"/>
                        </a:cubicBezTo>
                        <a:cubicBezTo>
                          <a:pt x="551363" y="1216595"/>
                          <a:pt x="526452" y="1158665"/>
                          <a:pt x="510696" y="1104118"/>
                        </a:cubicBezTo>
                        <a:cubicBezTo>
                          <a:pt x="506151" y="1085552"/>
                          <a:pt x="499707" y="1066655"/>
                          <a:pt x="505094" y="1048174"/>
                        </a:cubicBezTo>
                        <a:cubicBezTo>
                          <a:pt x="510331" y="1033584"/>
                          <a:pt x="524452" y="1025087"/>
                          <a:pt x="535071" y="1014657"/>
                        </a:cubicBezTo>
                        <a:cubicBezTo>
                          <a:pt x="544060" y="1006171"/>
                          <a:pt x="552519" y="996371"/>
                          <a:pt x="558352" y="985410"/>
                        </a:cubicBezTo>
                        <a:cubicBezTo>
                          <a:pt x="568365" y="964314"/>
                          <a:pt x="569047" y="939232"/>
                          <a:pt x="571980" y="916577"/>
                        </a:cubicBezTo>
                        <a:cubicBezTo>
                          <a:pt x="605847" y="915970"/>
                          <a:pt x="638952" y="893078"/>
                          <a:pt x="665156" y="873275"/>
                        </a:cubicBezTo>
                        <a:cubicBezTo>
                          <a:pt x="726062" y="828310"/>
                          <a:pt x="729062" y="748293"/>
                          <a:pt x="731298" y="679166"/>
                        </a:cubicBezTo>
                        <a:cubicBezTo>
                          <a:pt x="736615" y="679470"/>
                          <a:pt x="744088" y="682507"/>
                          <a:pt x="746936" y="685151"/>
                        </a:cubicBezTo>
                        <a:cubicBezTo>
                          <a:pt x="773226" y="709849"/>
                          <a:pt x="754371" y="760178"/>
                          <a:pt x="785414" y="781962"/>
                        </a:cubicBezTo>
                        <a:cubicBezTo>
                          <a:pt x="811689" y="795637"/>
                          <a:pt x="840538" y="774825"/>
                          <a:pt x="862473" y="761149"/>
                        </a:cubicBezTo>
                        <a:cubicBezTo>
                          <a:pt x="889560" y="743361"/>
                          <a:pt x="917228" y="719691"/>
                          <a:pt x="923265" y="686189"/>
                        </a:cubicBezTo>
                        <a:cubicBezTo>
                          <a:pt x="925412" y="663263"/>
                          <a:pt x="912063" y="642309"/>
                          <a:pt x="907173" y="620473"/>
                        </a:cubicBezTo>
                        <a:cubicBezTo>
                          <a:pt x="929900" y="632329"/>
                          <a:pt x="949290" y="662567"/>
                          <a:pt x="973490" y="680668"/>
                        </a:cubicBezTo>
                        <a:cubicBezTo>
                          <a:pt x="1009011" y="710129"/>
                          <a:pt x="1045466" y="701784"/>
                          <a:pt x="1064780" y="659676"/>
                        </a:cubicBezTo>
                        <a:cubicBezTo>
                          <a:pt x="1087123" y="684170"/>
                          <a:pt x="1090848" y="716355"/>
                          <a:pt x="1098524" y="746953"/>
                        </a:cubicBezTo>
                        <a:cubicBezTo>
                          <a:pt x="1112352" y="784118"/>
                          <a:pt x="1223051" y="683445"/>
                          <a:pt x="1298798" y="752478"/>
                        </a:cubicBezTo>
                        <a:cubicBezTo>
                          <a:pt x="1433366" y="866480"/>
                          <a:pt x="1193093" y="1091523"/>
                          <a:pt x="1111328" y="1177354"/>
                        </a:cubicBezTo>
                        <a:close/>
                        <a:moveTo>
                          <a:pt x="980361" y="1137350"/>
                        </a:moveTo>
                        <a:cubicBezTo>
                          <a:pt x="980584" y="1135640"/>
                          <a:pt x="980433" y="1136834"/>
                          <a:pt x="980361" y="1137350"/>
                        </a:cubicBezTo>
                        <a:lnTo>
                          <a:pt x="980361" y="1137350"/>
                        </a:lnTo>
                        <a:close/>
                        <a:moveTo>
                          <a:pt x="1744842" y="818136"/>
                        </a:moveTo>
                        <a:cubicBezTo>
                          <a:pt x="1745008" y="817738"/>
                          <a:pt x="1745377" y="816942"/>
                          <a:pt x="1744842" y="818136"/>
                        </a:cubicBezTo>
                        <a:lnTo>
                          <a:pt x="1744842" y="818136"/>
                        </a:lnTo>
                        <a:close/>
                        <a:moveTo>
                          <a:pt x="1966952" y="1095167"/>
                        </a:moveTo>
                        <a:cubicBezTo>
                          <a:pt x="1966933" y="1095115"/>
                          <a:pt x="1966933" y="1095120"/>
                          <a:pt x="1966952" y="1095167"/>
                        </a:cubicBezTo>
                        <a:lnTo>
                          <a:pt x="1966952" y="1095167"/>
                        </a:lnTo>
                        <a:close/>
                        <a:moveTo>
                          <a:pt x="2254421" y="1219959"/>
                        </a:moveTo>
                        <a:cubicBezTo>
                          <a:pt x="2253535" y="1220101"/>
                          <a:pt x="2253962" y="1220030"/>
                          <a:pt x="2254421" y="1219959"/>
                        </a:cubicBezTo>
                        <a:lnTo>
                          <a:pt x="2254421" y="1219959"/>
                        </a:lnTo>
                        <a:close/>
                        <a:moveTo>
                          <a:pt x="2396183" y="1222120"/>
                        </a:moveTo>
                        <a:cubicBezTo>
                          <a:pt x="2317317" y="1197228"/>
                          <a:pt x="2258454" y="1126826"/>
                          <a:pt x="2174244" y="1116899"/>
                        </a:cubicBezTo>
                        <a:cubicBezTo>
                          <a:pt x="2168287" y="1116145"/>
                          <a:pt x="2164364" y="1123177"/>
                          <a:pt x="2165652" y="1128181"/>
                        </a:cubicBezTo>
                        <a:cubicBezTo>
                          <a:pt x="2177731" y="1171156"/>
                          <a:pt x="2225009" y="1186528"/>
                          <a:pt x="2256620" y="1212496"/>
                        </a:cubicBezTo>
                        <a:cubicBezTo>
                          <a:pt x="2257596" y="1213249"/>
                          <a:pt x="2261752" y="1216538"/>
                          <a:pt x="2263444" y="1218149"/>
                        </a:cubicBezTo>
                        <a:cubicBezTo>
                          <a:pt x="2177987" y="1236497"/>
                          <a:pt x="2100823" y="1128034"/>
                          <a:pt x="2029781" y="1090841"/>
                        </a:cubicBezTo>
                        <a:cubicBezTo>
                          <a:pt x="2017219" y="1081994"/>
                          <a:pt x="1946031" y="1051520"/>
                          <a:pt x="1944386" y="1077918"/>
                        </a:cubicBezTo>
                        <a:cubicBezTo>
                          <a:pt x="1941164" y="1137047"/>
                          <a:pt x="2015234" y="1149316"/>
                          <a:pt x="2041543" y="1190774"/>
                        </a:cubicBezTo>
                        <a:cubicBezTo>
                          <a:pt x="1991702" y="1196721"/>
                          <a:pt x="1941036" y="1185462"/>
                          <a:pt x="1894346" y="1168535"/>
                        </a:cubicBezTo>
                        <a:cubicBezTo>
                          <a:pt x="1859005" y="1153225"/>
                          <a:pt x="1838160" y="1118083"/>
                          <a:pt x="1810268" y="1093243"/>
                        </a:cubicBezTo>
                        <a:cubicBezTo>
                          <a:pt x="1793115" y="1077966"/>
                          <a:pt x="1773795" y="1067399"/>
                          <a:pt x="1750803" y="1064560"/>
                        </a:cubicBezTo>
                        <a:cubicBezTo>
                          <a:pt x="1746581" y="1064039"/>
                          <a:pt x="1741568" y="1068152"/>
                          <a:pt x="1740743" y="1072218"/>
                        </a:cubicBezTo>
                        <a:cubicBezTo>
                          <a:pt x="1735630" y="1097494"/>
                          <a:pt x="1749713" y="1118448"/>
                          <a:pt x="1765896" y="1136417"/>
                        </a:cubicBezTo>
                        <a:cubicBezTo>
                          <a:pt x="1778003" y="1150145"/>
                          <a:pt x="1792309" y="1162266"/>
                          <a:pt x="1801824" y="1178046"/>
                        </a:cubicBezTo>
                        <a:cubicBezTo>
                          <a:pt x="1753234" y="1187874"/>
                          <a:pt x="1674345" y="1187935"/>
                          <a:pt x="1631972" y="1160162"/>
                        </a:cubicBezTo>
                        <a:cubicBezTo>
                          <a:pt x="1626883" y="1155893"/>
                          <a:pt x="1624315" y="1149443"/>
                          <a:pt x="1622069" y="1143748"/>
                        </a:cubicBezTo>
                        <a:cubicBezTo>
                          <a:pt x="1619036" y="1134981"/>
                          <a:pt x="1615174" y="1124480"/>
                          <a:pt x="1612378" y="1116306"/>
                        </a:cubicBezTo>
                        <a:cubicBezTo>
                          <a:pt x="1609009" y="1105279"/>
                          <a:pt x="1611895" y="1094276"/>
                          <a:pt x="1606715" y="1084017"/>
                        </a:cubicBezTo>
                        <a:cubicBezTo>
                          <a:pt x="1592466" y="1063489"/>
                          <a:pt x="1570484" y="1092224"/>
                          <a:pt x="1561855" y="1104621"/>
                        </a:cubicBezTo>
                        <a:cubicBezTo>
                          <a:pt x="1556130" y="1112861"/>
                          <a:pt x="1554562" y="1122841"/>
                          <a:pt x="1555121" y="1132683"/>
                        </a:cubicBezTo>
                        <a:cubicBezTo>
                          <a:pt x="1524552" y="1146169"/>
                          <a:pt x="1463817" y="1116619"/>
                          <a:pt x="1442100" y="1093793"/>
                        </a:cubicBezTo>
                        <a:cubicBezTo>
                          <a:pt x="1417885" y="1069199"/>
                          <a:pt x="1446905" y="1058177"/>
                          <a:pt x="1469555" y="1054021"/>
                        </a:cubicBezTo>
                        <a:cubicBezTo>
                          <a:pt x="1476810" y="1056590"/>
                          <a:pt x="1484179" y="1058755"/>
                          <a:pt x="1491585" y="1060509"/>
                        </a:cubicBezTo>
                        <a:cubicBezTo>
                          <a:pt x="1501953" y="1062030"/>
                          <a:pt x="1503190" y="1048079"/>
                          <a:pt x="1492324" y="1046492"/>
                        </a:cubicBezTo>
                        <a:cubicBezTo>
                          <a:pt x="1495585" y="1040421"/>
                          <a:pt x="1490334" y="1031513"/>
                          <a:pt x="1483179" y="1032048"/>
                        </a:cubicBezTo>
                        <a:cubicBezTo>
                          <a:pt x="1477175" y="1032536"/>
                          <a:pt x="1470768" y="1033181"/>
                          <a:pt x="1464324" y="1034219"/>
                        </a:cubicBezTo>
                        <a:cubicBezTo>
                          <a:pt x="1407209" y="1007009"/>
                          <a:pt x="1356624" y="951681"/>
                          <a:pt x="1405143" y="891083"/>
                        </a:cubicBezTo>
                        <a:cubicBezTo>
                          <a:pt x="1422448" y="868120"/>
                          <a:pt x="1445663" y="845834"/>
                          <a:pt x="1474555" y="839551"/>
                        </a:cubicBezTo>
                        <a:cubicBezTo>
                          <a:pt x="1486922" y="837252"/>
                          <a:pt x="1499944" y="838697"/>
                          <a:pt x="1506782" y="850359"/>
                        </a:cubicBezTo>
                        <a:cubicBezTo>
                          <a:pt x="1519690" y="872038"/>
                          <a:pt x="1526485" y="898196"/>
                          <a:pt x="1547283" y="914298"/>
                        </a:cubicBezTo>
                        <a:cubicBezTo>
                          <a:pt x="1572507" y="929916"/>
                          <a:pt x="1568223" y="869418"/>
                          <a:pt x="1565930" y="856804"/>
                        </a:cubicBezTo>
                        <a:cubicBezTo>
                          <a:pt x="1565186" y="852539"/>
                          <a:pt x="1564688" y="843905"/>
                          <a:pt x="1565053" y="839949"/>
                        </a:cubicBezTo>
                        <a:cubicBezTo>
                          <a:pt x="1568868" y="802954"/>
                          <a:pt x="1685936" y="775749"/>
                          <a:pt x="1718562" y="775825"/>
                        </a:cubicBezTo>
                        <a:cubicBezTo>
                          <a:pt x="1709743" y="820127"/>
                          <a:pt x="1664920" y="853928"/>
                          <a:pt x="1667602" y="901366"/>
                        </a:cubicBezTo>
                        <a:cubicBezTo>
                          <a:pt x="1669000" y="916629"/>
                          <a:pt x="1676752" y="929547"/>
                          <a:pt x="1688708" y="939010"/>
                        </a:cubicBezTo>
                        <a:cubicBezTo>
                          <a:pt x="1692338" y="941881"/>
                          <a:pt x="1696498" y="942839"/>
                          <a:pt x="1700739" y="940564"/>
                        </a:cubicBezTo>
                        <a:cubicBezTo>
                          <a:pt x="1757921" y="908592"/>
                          <a:pt x="1722120" y="838465"/>
                          <a:pt x="1753689" y="806086"/>
                        </a:cubicBezTo>
                        <a:cubicBezTo>
                          <a:pt x="1772639" y="793519"/>
                          <a:pt x="1803909" y="799561"/>
                          <a:pt x="1823812" y="807223"/>
                        </a:cubicBezTo>
                        <a:cubicBezTo>
                          <a:pt x="1841288" y="815251"/>
                          <a:pt x="1860271" y="818236"/>
                          <a:pt x="1879258" y="814587"/>
                        </a:cubicBezTo>
                        <a:cubicBezTo>
                          <a:pt x="1891887" y="812062"/>
                          <a:pt x="1906008" y="810777"/>
                          <a:pt x="1915765" y="820975"/>
                        </a:cubicBezTo>
                        <a:cubicBezTo>
                          <a:pt x="1915670" y="820984"/>
                          <a:pt x="1916168" y="821814"/>
                          <a:pt x="1916428" y="822127"/>
                        </a:cubicBezTo>
                        <a:cubicBezTo>
                          <a:pt x="1917390" y="824638"/>
                          <a:pt x="1915002" y="826922"/>
                          <a:pt x="1913860" y="828974"/>
                        </a:cubicBezTo>
                        <a:cubicBezTo>
                          <a:pt x="1891133" y="853885"/>
                          <a:pt x="1863029" y="872735"/>
                          <a:pt x="1847481" y="903176"/>
                        </a:cubicBezTo>
                        <a:cubicBezTo>
                          <a:pt x="1832151" y="927912"/>
                          <a:pt x="1833293" y="958922"/>
                          <a:pt x="1870089" y="953828"/>
                        </a:cubicBezTo>
                        <a:cubicBezTo>
                          <a:pt x="1897464" y="949264"/>
                          <a:pt x="1906245" y="917297"/>
                          <a:pt x="1924100" y="900679"/>
                        </a:cubicBezTo>
                        <a:cubicBezTo>
                          <a:pt x="1961237" y="870693"/>
                          <a:pt x="2005301" y="919714"/>
                          <a:pt x="2042765" y="927438"/>
                        </a:cubicBezTo>
                        <a:cubicBezTo>
                          <a:pt x="2072676" y="935110"/>
                          <a:pt x="2104657" y="932343"/>
                          <a:pt x="2133923" y="942952"/>
                        </a:cubicBezTo>
                        <a:cubicBezTo>
                          <a:pt x="2093777" y="959902"/>
                          <a:pt x="2031573" y="954676"/>
                          <a:pt x="2015414" y="1004394"/>
                        </a:cubicBezTo>
                        <a:cubicBezTo>
                          <a:pt x="2013504" y="1010810"/>
                          <a:pt x="2018641" y="1015577"/>
                          <a:pt x="2024460" y="1016269"/>
                        </a:cubicBezTo>
                        <a:cubicBezTo>
                          <a:pt x="2068581" y="1021434"/>
                          <a:pt x="2102325" y="980558"/>
                          <a:pt x="2145935" y="982359"/>
                        </a:cubicBezTo>
                        <a:cubicBezTo>
                          <a:pt x="2188924" y="983496"/>
                          <a:pt x="2219190" y="1018136"/>
                          <a:pt x="2253246" y="1039715"/>
                        </a:cubicBezTo>
                        <a:cubicBezTo>
                          <a:pt x="2266458" y="1048335"/>
                          <a:pt x="2280650" y="1055339"/>
                          <a:pt x="2293681" y="1064228"/>
                        </a:cubicBezTo>
                        <a:cubicBezTo>
                          <a:pt x="2282858" y="1070673"/>
                          <a:pt x="2270310" y="1074142"/>
                          <a:pt x="2258160" y="1076847"/>
                        </a:cubicBezTo>
                        <a:cubicBezTo>
                          <a:pt x="2229041" y="1091751"/>
                          <a:pt x="2329131" y="1120841"/>
                          <a:pt x="2338324" y="1128954"/>
                        </a:cubicBezTo>
                        <a:cubicBezTo>
                          <a:pt x="2377574" y="1150614"/>
                          <a:pt x="2402135" y="1190556"/>
                          <a:pt x="2429908" y="1224361"/>
                        </a:cubicBezTo>
                        <a:cubicBezTo>
                          <a:pt x="2430054" y="1224542"/>
                          <a:pt x="2429936" y="1224816"/>
                          <a:pt x="2429699" y="1224826"/>
                        </a:cubicBezTo>
                        <a:cubicBezTo>
                          <a:pt x="2418611" y="1225233"/>
                          <a:pt x="2407029" y="1224309"/>
                          <a:pt x="2396183" y="1222120"/>
                        </a:cubicBezTo>
                        <a:close/>
                        <a:moveTo>
                          <a:pt x="2102202" y="972180"/>
                        </a:moveTo>
                        <a:cubicBezTo>
                          <a:pt x="2081793" y="980355"/>
                          <a:pt x="2062729" y="993215"/>
                          <a:pt x="2040983" y="997011"/>
                        </a:cubicBezTo>
                        <a:cubicBezTo>
                          <a:pt x="2040713" y="997058"/>
                          <a:pt x="2040533" y="996722"/>
                          <a:pt x="2040718" y="996527"/>
                        </a:cubicBezTo>
                        <a:cubicBezTo>
                          <a:pt x="2055683" y="980539"/>
                          <a:pt x="2080788" y="976715"/>
                          <a:pt x="2102041" y="971654"/>
                        </a:cubicBezTo>
                        <a:cubicBezTo>
                          <a:pt x="2102382" y="971569"/>
                          <a:pt x="2102529" y="972048"/>
                          <a:pt x="2102202" y="972180"/>
                        </a:cubicBezTo>
                        <a:close/>
                      </a:path>
                    </a:pathLst>
                  </a:custGeom>
                  <a:grpFill/>
                  <a:ln w="4733" cap="flat">
                    <a:noFill/>
                    <a:prstDash val="solid"/>
                    <a:miter/>
                  </a:ln>
                </p:spPr>
                <p:txBody>
                  <a:bodyPr rtlCol="0" anchor="ctr"/>
                  <a:lstStyle/>
                  <a:p>
                    <a:endParaRPr lang="en-GB"/>
                  </a:p>
                </p:txBody>
              </p:sp>
              <p:sp>
                <p:nvSpPr>
                  <p:cNvPr id="124" name="Freeform: Shape 123">
                    <a:extLst>
                      <a:ext uri="{FF2B5EF4-FFF2-40B4-BE49-F238E27FC236}">
                        <a16:creationId xmlns:a16="http://schemas.microsoft.com/office/drawing/2014/main" id="{0FE73510-F3D3-406F-A774-3A85C2CFB7EA}"/>
                      </a:ext>
                    </a:extLst>
                  </p:cNvPr>
                  <p:cNvSpPr/>
                  <p:nvPr/>
                </p:nvSpPr>
                <p:spPr>
                  <a:xfrm>
                    <a:off x="10345081" y="4117379"/>
                    <a:ext cx="159749" cy="93617"/>
                  </a:xfrm>
                  <a:custGeom>
                    <a:avLst/>
                    <a:gdLst>
                      <a:gd name="connsiteX0" fmla="*/ 153414 w 159749"/>
                      <a:gd name="connsiteY0" fmla="*/ 91910 h 93617"/>
                      <a:gd name="connsiteX1" fmla="*/ 139331 w 159749"/>
                      <a:gd name="connsiteY1" fmla="*/ 46395 h 93617"/>
                      <a:gd name="connsiteX2" fmla="*/ 138392 w 159749"/>
                      <a:gd name="connsiteY2" fmla="*/ 42628 h 93617"/>
                      <a:gd name="connsiteX3" fmla="*/ 117566 w 159749"/>
                      <a:gd name="connsiteY3" fmla="*/ 29701 h 93617"/>
                      <a:gd name="connsiteX4" fmla="*/ 96176 w 159749"/>
                      <a:gd name="connsiteY4" fmla="*/ 19484 h 93617"/>
                      <a:gd name="connsiteX5" fmla="*/ 716 w 159749"/>
                      <a:gd name="connsiteY5" fmla="*/ 27213 h 93617"/>
                      <a:gd name="connsiteX6" fmla="*/ 153414 w 159749"/>
                      <a:gd name="connsiteY6" fmla="*/ 91910 h 93617"/>
                      <a:gd name="connsiteX7" fmla="*/ 77420 w 159749"/>
                      <a:gd name="connsiteY7" fmla="*/ 63359 h 93617"/>
                      <a:gd name="connsiteX8" fmla="*/ 18950 w 159749"/>
                      <a:gd name="connsiteY8" fmla="*/ 20309 h 93617"/>
                      <a:gd name="connsiteX9" fmla="*/ 19163 w 159749"/>
                      <a:gd name="connsiteY9" fmla="*/ 19939 h 93617"/>
                      <a:gd name="connsiteX10" fmla="*/ 53523 w 159749"/>
                      <a:gd name="connsiteY10" fmla="*/ 23725 h 93617"/>
                      <a:gd name="connsiteX11" fmla="*/ 105701 w 159749"/>
                      <a:gd name="connsiteY11" fmla="*/ 42495 h 93617"/>
                      <a:gd name="connsiteX12" fmla="*/ 139786 w 159749"/>
                      <a:gd name="connsiteY12" fmla="*/ 74789 h 93617"/>
                      <a:gd name="connsiteX13" fmla="*/ 77420 w 159749"/>
                      <a:gd name="connsiteY13" fmla="*/ 63359 h 93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9749" h="93617">
                        <a:moveTo>
                          <a:pt x="153414" y="91910"/>
                        </a:moveTo>
                        <a:cubicBezTo>
                          <a:pt x="170990" y="85797"/>
                          <a:pt x="147254" y="53508"/>
                          <a:pt x="139331" y="46395"/>
                        </a:cubicBezTo>
                        <a:cubicBezTo>
                          <a:pt x="139932" y="45220"/>
                          <a:pt x="139743" y="43590"/>
                          <a:pt x="138392" y="42628"/>
                        </a:cubicBezTo>
                        <a:cubicBezTo>
                          <a:pt x="131768" y="37903"/>
                          <a:pt x="124788" y="33615"/>
                          <a:pt x="117566" y="29701"/>
                        </a:cubicBezTo>
                        <a:cubicBezTo>
                          <a:pt x="110766" y="25417"/>
                          <a:pt x="103995" y="21043"/>
                          <a:pt x="96176" y="19484"/>
                        </a:cubicBezTo>
                        <a:cubicBezTo>
                          <a:pt x="73573" y="10125"/>
                          <a:pt x="-8482" y="-23225"/>
                          <a:pt x="716" y="27213"/>
                        </a:cubicBezTo>
                        <a:cubicBezTo>
                          <a:pt x="12643" y="73595"/>
                          <a:pt x="111813" y="100913"/>
                          <a:pt x="153414" y="91910"/>
                        </a:cubicBezTo>
                        <a:close/>
                        <a:moveTo>
                          <a:pt x="77420" y="63359"/>
                        </a:moveTo>
                        <a:cubicBezTo>
                          <a:pt x="55082" y="55280"/>
                          <a:pt x="26352" y="45495"/>
                          <a:pt x="18950" y="20309"/>
                        </a:cubicBezTo>
                        <a:cubicBezTo>
                          <a:pt x="18903" y="20148"/>
                          <a:pt x="19002" y="19977"/>
                          <a:pt x="19163" y="19939"/>
                        </a:cubicBezTo>
                        <a:cubicBezTo>
                          <a:pt x="30555" y="17314"/>
                          <a:pt x="42350" y="21498"/>
                          <a:pt x="53523" y="23725"/>
                        </a:cubicBezTo>
                        <a:cubicBezTo>
                          <a:pt x="71350" y="28696"/>
                          <a:pt x="90039" y="32279"/>
                          <a:pt x="105701" y="42495"/>
                        </a:cubicBezTo>
                        <a:cubicBezTo>
                          <a:pt x="118883" y="50878"/>
                          <a:pt x="132175" y="60194"/>
                          <a:pt x="139786" y="74789"/>
                        </a:cubicBezTo>
                        <a:cubicBezTo>
                          <a:pt x="118561" y="74945"/>
                          <a:pt x="97995" y="70131"/>
                          <a:pt x="77420" y="63359"/>
                        </a:cubicBezTo>
                        <a:close/>
                      </a:path>
                    </a:pathLst>
                  </a:custGeom>
                  <a:grpFill/>
                  <a:ln w="4733" cap="flat">
                    <a:noFill/>
                    <a:prstDash val="solid"/>
                    <a:miter/>
                  </a:ln>
                </p:spPr>
                <p:txBody>
                  <a:bodyPr rtlCol="0" anchor="ctr"/>
                  <a:lstStyle/>
                  <a:p>
                    <a:endParaRPr lang="en-GB"/>
                  </a:p>
                </p:txBody>
              </p:sp>
              <p:sp>
                <p:nvSpPr>
                  <p:cNvPr id="125" name="Freeform: Shape 124">
                    <a:extLst>
                      <a:ext uri="{FF2B5EF4-FFF2-40B4-BE49-F238E27FC236}">
                        <a16:creationId xmlns:a16="http://schemas.microsoft.com/office/drawing/2014/main" id="{6993F0B6-EA28-4065-B358-1AF7FFA9255C}"/>
                      </a:ext>
                    </a:extLst>
                  </p:cNvPr>
                  <p:cNvSpPr/>
                  <p:nvPr/>
                </p:nvSpPr>
                <p:spPr>
                  <a:xfrm>
                    <a:off x="10707044" y="4119162"/>
                    <a:ext cx="86087" cy="84625"/>
                  </a:xfrm>
                  <a:custGeom>
                    <a:avLst/>
                    <a:gdLst>
                      <a:gd name="connsiteX0" fmla="*/ 11575 w 86087"/>
                      <a:gd name="connsiteY0" fmla="*/ 80834 h 84625"/>
                      <a:gd name="connsiteX1" fmla="*/ 76835 w 86087"/>
                      <a:gd name="connsiteY1" fmla="*/ 3386 h 84625"/>
                      <a:gd name="connsiteX2" fmla="*/ 44556 w 86087"/>
                      <a:gd name="connsiteY2" fmla="*/ 5035 h 84625"/>
                      <a:gd name="connsiteX3" fmla="*/ 42637 w 86087"/>
                      <a:gd name="connsiteY3" fmla="*/ 12825 h 84625"/>
                      <a:gd name="connsiteX4" fmla="*/ 11575 w 86087"/>
                      <a:gd name="connsiteY4" fmla="*/ 80834 h 84625"/>
                      <a:gd name="connsiteX5" fmla="*/ 18621 w 86087"/>
                      <a:gd name="connsiteY5" fmla="*/ 58477 h 84625"/>
                      <a:gd name="connsiteX6" fmla="*/ 59648 w 86087"/>
                      <a:gd name="connsiteY6" fmla="*/ 16090 h 84625"/>
                      <a:gd name="connsiteX7" fmla="*/ 68557 w 86087"/>
                      <a:gd name="connsiteY7" fmla="*/ 17748 h 84625"/>
                      <a:gd name="connsiteX8" fmla="*/ 68742 w 86087"/>
                      <a:gd name="connsiteY8" fmla="*/ 22174 h 84625"/>
                      <a:gd name="connsiteX9" fmla="*/ 24208 w 86087"/>
                      <a:gd name="connsiteY9" fmla="*/ 66414 h 84625"/>
                      <a:gd name="connsiteX10" fmla="*/ 18621 w 86087"/>
                      <a:gd name="connsiteY10" fmla="*/ 58477 h 8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87" h="84625">
                        <a:moveTo>
                          <a:pt x="11575" y="80834"/>
                        </a:moveTo>
                        <a:cubicBezTo>
                          <a:pt x="42215" y="102139"/>
                          <a:pt x="110892" y="27790"/>
                          <a:pt x="76835" y="3386"/>
                        </a:cubicBezTo>
                        <a:cubicBezTo>
                          <a:pt x="66747" y="-2566"/>
                          <a:pt x="54383" y="192"/>
                          <a:pt x="44556" y="5035"/>
                        </a:cubicBezTo>
                        <a:cubicBezTo>
                          <a:pt x="41329" y="6627"/>
                          <a:pt x="41106" y="10228"/>
                          <a:pt x="42637" y="12825"/>
                        </a:cubicBezTo>
                        <a:cubicBezTo>
                          <a:pt x="21199" y="24932"/>
                          <a:pt x="-20184" y="57975"/>
                          <a:pt x="11575" y="80834"/>
                        </a:cubicBezTo>
                        <a:close/>
                        <a:moveTo>
                          <a:pt x="18621" y="58477"/>
                        </a:moveTo>
                        <a:cubicBezTo>
                          <a:pt x="26610" y="39949"/>
                          <a:pt x="44139" y="28036"/>
                          <a:pt x="59648" y="16090"/>
                        </a:cubicBezTo>
                        <a:cubicBezTo>
                          <a:pt x="61349" y="15346"/>
                          <a:pt x="64562" y="15024"/>
                          <a:pt x="68557" y="17748"/>
                        </a:cubicBezTo>
                        <a:cubicBezTo>
                          <a:pt x="69604" y="18985"/>
                          <a:pt x="68855" y="21757"/>
                          <a:pt x="68742" y="22174"/>
                        </a:cubicBezTo>
                        <a:cubicBezTo>
                          <a:pt x="63979" y="39669"/>
                          <a:pt x="42452" y="64154"/>
                          <a:pt x="24208" y="66414"/>
                        </a:cubicBezTo>
                        <a:cubicBezTo>
                          <a:pt x="19972" y="65993"/>
                          <a:pt x="16612" y="63012"/>
                          <a:pt x="18621" y="58477"/>
                        </a:cubicBezTo>
                        <a:close/>
                      </a:path>
                    </a:pathLst>
                  </a:custGeom>
                  <a:grpFill/>
                  <a:ln w="4733" cap="flat">
                    <a:noFill/>
                    <a:prstDash val="solid"/>
                    <a:miter/>
                  </a:ln>
                </p:spPr>
                <p:txBody>
                  <a:bodyPr rtlCol="0" anchor="ctr"/>
                  <a:lstStyle/>
                  <a:p>
                    <a:endParaRPr lang="en-GB"/>
                  </a:p>
                </p:txBody>
              </p:sp>
              <p:sp>
                <p:nvSpPr>
                  <p:cNvPr id="126" name="Freeform: Shape 125">
                    <a:extLst>
                      <a:ext uri="{FF2B5EF4-FFF2-40B4-BE49-F238E27FC236}">
                        <a16:creationId xmlns:a16="http://schemas.microsoft.com/office/drawing/2014/main" id="{298C592A-54A6-4B66-9C41-2FD9587AEC59}"/>
                      </a:ext>
                    </a:extLst>
                  </p:cNvPr>
                  <p:cNvSpPr/>
                  <p:nvPr/>
                </p:nvSpPr>
                <p:spPr>
                  <a:xfrm>
                    <a:off x="10465821" y="4240404"/>
                    <a:ext cx="96763" cy="58881"/>
                  </a:xfrm>
                  <a:custGeom>
                    <a:avLst/>
                    <a:gdLst>
                      <a:gd name="connsiteX0" fmla="*/ 95707 w 96763"/>
                      <a:gd name="connsiteY0" fmla="*/ 41926 h 58881"/>
                      <a:gd name="connsiteX1" fmla="*/ 89547 w 96763"/>
                      <a:gd name="connsiteY1" fmla="*/ 31856 h 58881"/>
                      <a:gd name="connsiteX2" fmla="*/ 71426 w 96763"/>
                      <a:gd name="connsiteY2" fmla="*/ 13082 h 58881"/>
                      <a:gd name="connsiteX3" fmla="*/ 52192 w 96763"/>
                      <a:gd name="connsiteY3" fmla="*/ 529 h 58881"/>
                      <a:gd name="connsiteX4" fmla="*/ 44146 w 96763"/>
                      <a:gd name="connsiteY4" fmla="*/ 2268 h 58881"/>
                      <a:gd name="connsiteX5" fmla="*/ 223 w 96763"/>
                      <a:gd name="connsiteY5" fmla="*/ 18446 h 58881"/>
                      <a:gd name="connsiteX6" fmla="*/ 90499 w 96763"/>
                      <a:gd name="connsiteY6" fmla="*/ 54735 h 58881"/>
                      <a:gd name="connsiteX7" fmla="*/ 95707 w 96763"/>
                      <a:gd name="connsiteY7" fmla="*/ 41926 h 58881"/>
                      <a:gd name="connsiteX8" fmla="*/ 19576 w 96763"/>
                      <a:gd name="connsiteY8" fmla="*/ 20124 h 58881"/>
                      <a:gd name="connsiteX9" fmla="*/ 53372 w 96763"/>
                      <a:gd name="connsiteY9" fmla="*/ 20337 h 58881"/>
                      <a:gd name="connsiteX10" fmla="*/ 74260 w 96763"/>
                      <a:gd name="connsiteY10" fmla="*/ 40689 h 58881"/>
                      <a:gd name="connsiteX11" fmla="*/ 19576 w 96763"/>
                      <a:gd name="connsiteY11" fmla="*/ 20124 h 58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6763" h="58881">
                        <a:moveTo>
                          <a:pt x="95707" y="41926"/>
                        </a:moveTo>
                        <a:cubicBezTo>
                          <a:pt x="94010" y="38372"/>
                          <a:pt x="91906" y="35027"/>
                          <a:pt x="89547" y="31856"/>
                        </a:cubicBezTo>
                        <a:cubicBezTo>
                          <a:pt x="93773" y="28061"/>
                          <a:pt x="74833" y="14973"/>
                          <a:pt x="71426" y="13082"/>
                        </a:cubicBezTo>
                        <a:cubicBezTo>
                          <a:pt x="65574" y="8102"/>
                          <a:pt x="59342" y="3771"/>
                          <a:pt x="52192" y="529"/>
                        </a:cubicBezTo>
                        <a:cubicBezTo>
                          <a:pt x="49548" y="-670"/>
                          <a:pt x="46107" y="278"/>
                          <a:pt x="44146" y="2268"/>
                        </a:cubicBezTo>
                        <a:cubicBezTo>
                          <a:pt x="33806" y="-888"/>
                          <a:pt x="-3203" y="2496"/>
                          <a:pt x="223" y="18446"/>
                        </a:cubicBezTo>
                        <a:cubicBezTo>
                          <a:pt x="10985" y="54611"/>
                          <a:pt x="58163" y="65946"/>
                          <a:pt x="90499" y="54735"/>
                        </a:cubicBezTo>
                        <a:cubicBezTo>
                          <a:pt x="96129" y="52782"/>
                          <a:pt x="98233" y="47224"/>
                          <a:pt x="95707" y="41926"/>
                        </a:cubicBezTo>
                        <a:close/>
                        <a:moveTo>
                          <a:pt x="19576" y="20124"/>
                        </a:moveTo>
                        <a:cubicBezTo>
                          <a:pt x="30205" y="15935"/>
                          <a:pt x="42160" y="17043"/>
                          <a:pt x="53372" y="20337"/>
                        </a:cubicBezTo>
                        <a:cubicBezTo>
                          <a:pt x="60579" y="26814"/>
                          <a:pt x="68223" y="33093"/>
                          <a:pt x="74260" y="40689"/>
                        </a:cubicBezTo>
                        <a:cubicBezTo>
                          <a:pt x="54054" y="43575"/>
                          <a:pt x="29745" y="37889"/>
                          <a:pt x="19576" y="20124"/>
                        </a:cubicBezTo>
                        <a:close/>
                      </a:path>
                    </a:pathLst>
                  </a:custGeom>
                  <a:grpFill/>
                  <a:ln w="4733" cap="flat">
                    <a:noFill/>
                    <a:prstDash val="solid"/>
                    <a:miter/>
                  </a:ln>
                </p:spPr>
                <p:txBody>
                  <a:bodyPr rtlCol="0" anchor="ctr"/>
                  <a:lstStyle/>
                  <a:p>
                    <a:endParaRPr lang="en-GB"/>
                  </a:p>
                </p:txBody>
              </p:sp>
            </p:grpSp>
          </p:grpSp>
          <p:pic>
            <p:nvPicPr>
              <p:cNvPr id="141" name="Graphic 140" descr="Sparrow with solid fill">
                <a:extLst>
                  <a:ext uri="{FF2B5EF4-FFF2-40B4-BE49-F238E27FC236}">
                    <a16:creationId xmlns:a16="http://schemas.microsoft.com/office/drawing/2014/main" id="{E0428E87-F001-4D12-9DB9-56D959D51B4A}"/>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flipH="1">
                <a:off x="6462181" y="2747827"/>
                <a:ext cx="346703" cy="346703"/>
              </a:xfrm>
              <a:prstGeom prst="rect">
                <a:avLst/>
              </a:prstGeom>
            </p:spPr>
          </p:pic>
          <p:pic>
            <p:nvPicPr>
              <p:cNvPr id="142" name="Graphic 141" descr="Sparrow with solid fill">
                <a:extLst>
                  <a:ext uri="{FF2B5EF4-FFF2-40B4-BE49-F238E27FC236}">
                    <a16:creationId xmlns:a16="http://schemas.microsoft.com/office/drawing/2014/main" id="{21927A38-3199-4D43-A6E6-130AEC68FCCB}"/>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166164" y="2705824"/>
                <a:ext cx="346703" cy="346703"/>
              </a:xfrm>
              <a:prstGeom prst="rect">
                <a:avLst/>
              </a:prstGeom>
            </p:spPr>
          </p:pic>
          <p:pic>
            <p:nvPicPr>
              <p:cNvPr id="143" name="Graphic 142" descr="Sparrow with solid fill">
                <a:extLst>
                  <a:ext uri="{FF2B5EF4-FFF2-40B4-BE49-F238E27FC236}">
                    <a16:creationId xmlns:a16="http://schemas.microsoft.com/office/drawing/2014/main" id="{6F55B332-4CE5-4A07-9F09-1900184A8F95}"/>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369168" y="2422455"/>
                <a:ext cx="346703" cy="346703"/>
              </a:xfrm>
              <a:prstGeom prst="rect">
                <a:avLst/>
              </a:prstGeom>
            </p:spPr>
          </p:pic>
          <p:pic>
            <p:nvPicPr>
              <p:cNvPr id="144" name="Graphic 143" descr="Sparrow with solid fill">
                <a:extLst>
                  <a:ext uri="{FF2B5EF4-FFF2-40B4-BE49-F238E27FC236}">
                    <a16:creationId xmlns:a16="http://schemas.microsoft.com/office/drawing/2014/main" id="{7FF43DD3-48DE-442A-BFD2-0014E73C3A77}"/>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708500" y="4178676"/>
                <a:ext cx="346703" cy="346703"/>
              </a:xfrm>
              <a:prstGeom prst="rect">
                <a:avLst/>
              </a:prstGeom>
            </p:spPr>
          </p:pic>
          <p:pic>
            <p:nvPicPr>
              <p:cNvPr id="145" name="Graphic 144" descr="Sparrow with solid fill">
                <a:extLst>
                  <a:ext uri="{FF2B5EF4-FFF2-40B4-BE49-F238E27FC236}">
                    <a16:creationId xmlns:a16="http://schemas.microsoft.com/office/drawing/2014/main" id="{6A491EB5-4965-47AB-948A-0BA7E6E4545E}"/>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443260" y="4209079"/>
                <a:ext cx="346703" cy="346703"/>
              </a:xfrm>
              <a:prstGeom prst="rect">
                <a:avLst/>
              </a:prstGeom>
            </p:spPr>
          </p:pic>
          <p:pic>
            <p:nvPicPr>
              <p:cNvPr id="146" name="Graphic 145" descr="Sparrow with solid fill">
                <a:extLst>
                  <a:ext uri="{FF2B5EF4-FFF2-40B4-BE49-F238E27FC236}">
                    <a16:creationId xmlns:a16="http://schemas.microsoft.com/office/drawing/2014/main" id="{466E297D-9313-4BAE-9170-64598F7AFCDD}"/>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flipH="1">
                <a:off x="7986777" y="4078074"/>
                <a:ext cx="346703" cy="346703"/>
              </a:xfrm>
              <a:prstGeom prst="rect">
                <a:avLst/>
              </a:prstGeom>
            </p:spPr>
          </p:pic>
        </p:grpSp>
      </p:grpSp>
    </p:spTree>
    <p:extLst>
      <p:ext uri="{BB962C8B-B14F-4D97-AF65-F5344CB8AC3E}">
        <p14:creationId xmlns:p14="http://schemas.microsoft.com/office/powerpoint/2010/main" val="5737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0" y="0"/>
            <a:ext cx="9144000" cy="1590676"/>
          </a:xfrm>
        </p:spPr>
        <p:txBody>
          <a:bodyPr/>
          <a:lstStyle/>
          <a:p>
            <a:pPr eaLnBrk="1" hangingPunct="1"/>
            <a:r>
              <a:rPr lang="en-US" sz="4800" b="0" dirty="0">
                <a:solidFill>
                  <a:srgbClr val="FFB74E"/>
                </a:solidFill>
                <a:latin typeface="Gill Sans" charset="0"/>
                <a:ea typeface="Gill Sans" charset="0"/>
                <a:cs typeface="Gill Sans" charset="0"/>
              </a:rPr>
              <a:t>Quantitative Calibration</a:t>
            </a:r>
            <a:br>
              <a:rPr lang="en-US" sz="4800" b="0" dirty="0">
                <a:solidFill>
                  <a:srgbClr val="FFC000"/>
                </a:solidFill>
                <a:latin typeface="Gill Sans" charset="0"/>
                <a:ea typeface="Gill Sans" charset="0"/>
                <a:cs typeface="Gill Sans" charset="0"/>
              </a:rPr>
            </a:br>
            <a:r>
              <a:rPr lang="en-US" sz="2800" b="0" dirty="0">
                <a:solidFill>
                  <a:schemeClr val="accent6">
                    <a:lumMod val="20000"/>
                    <a:lumOff val="80000"/>
                  </a:schemeClr>
                </a:solidFill>
                <a:latin typeface="Gill Sans" charset="0"/>
                <a:ea typeface="Gill Sans" charset="0"/>
                <a:cs typeface="Gill Sans" charset="0"/>
              </a:rPr>
              <a:t>Fitting parameters</a:t>
            </a:r>
          </a:p>
        </p:txBody>
      </p:sp>
      <p:sp>
        <p:nvSpPr>
          <p:cNvPr id="5" name="Rectangle 4"/>
          <p:cNvSpPr/>
          <p:nvPr/>
        </p:nvSpPr>
        <p:spPr>
          <a:xfrm>
            <a:off x="256741" y="1811780"/>
            <a:ext cx="8658657" cy="646331"/>
          </a:xfrm>
          <a:prstGeom prst="rect">
            <a:avLst/>
          </a:prstGeom>
        </p:spPr>
        <p:txBody>
          <a:bodyPr wrap="square">
            <a:spAutoFit/>
          </a:bodyPr>
          <a:lstStyle/>
          <a:p>
            <a:pPr algn="ctr"/>
            <a:r>
              <a:rPr lang="en-GB" dirty="0">
                <a:solidFill>
                  <a:schemeClr val="accent6">
                    <a:lumMod val="20000"/>
                    <a:lumOff val="80000"/>
                  </a:schemeClr>
                </a:solidFill>
                <a:latin typeface="Gill Sans" charset="0"/>
                <a:ea typeface="Gill Sans" charset="0"/>
                <a:cs typeface="Gill Sans" charset="0"/>
              </a:rPr>
              <a:t>Once you have a model that you’re mostly happy with, quantitative calibration</a:t>
            </a:r>
          </a:p>
          <a:p>
            <a:pPr algn="ctr"/>
            <a:r>
              <a:rPr lang="en-GB" dirty="0">
                <a:solidFill>
                  <a:schemeClr val="accent6">
                    <a:lumMod val="20000"/>
                    <a:lumOff val="80000"/>
                  </a:schemeClr>
                </a:solidFill>
                <a:latin typeface="Gill Sans" charset="0"/>
                <a:ea typeface="Gill Sans" charset="0"/>
                <a:cs typeface="Gill Sans" charset="0"/>
              </a:rPr>
              <a:t>methods more accurately compare your model </a:t>
            </a:r>
            <a:r>
              <a:rPr lang="en-GB" dirty="0">
                <a:solidFill>
                  <a:srgbClr val="FFB74E"/>
                </a:solidFill>
                <a:latin typeface="Gill Sans" charset="0"/>
                <a:ea typeface="Gill Sans" charset="0"/>
                <a:cs typeface="Gill Sans" charset="0"/>
              </a:rPr>
              <a:t>against</a:t>
            </a:r>
            <a:r>
              <a:rPr lang="en-GB" dirty="0">
                <a:solidFill>
                  <a:schemeClr val="accent6">
                    <a:lumMod val="20000"/>
                    <a:lumOff val="80000"/>
                  </a:schemeClr>
                </a:solidFill>
                <a:latin typeface="Gill Sans" charset="0"/>
                <a:ea typeface="Gill Sans" charset="0"/>
                <a:cs typeface="Gill Sans" charset="0"/>
              </a:rPr>
              <a:t> </a:t>
            </a:r>
            <a:r>
              <a:rPr lang="en-GB" dirty="0">
                <a:solidFill>
                  <a:srgbClr val="FFB74E"/>
                </a:solidFill>
                <a:latin typeface="Gill Sans" charset="0"/>
                <a:ea typeface="Gill Sans" charset="0"/>
                <a:cs typeface="Gill Sans" charset="0"/>
              </a:rPr>
              <a:t>observed behaviour</a:t>
            </a:r>
            <a:r>
              <a:rPr lang="en-GB" dirty="0">
                <a:solidFill>
                  <a:schemeClr val="accent6">
                    <a:lumMod val="20000"/>
                    <a:lumOff val="80000"/>
                  </a:schemeClr>
                </a:solidFill>
                <a:latin typeface="Gill Sans" charset="0"/>
                <a:ea typeface="Gill Sans" charset="0"/>
                <a:cs typeface="Gill Sans" charset="0"/>
              </a:rPr>
              <a:t>.</a:t>
            </a:r>
          </a:p>
        </p:txBody>
      </p:sp>
      <p:sp>
        <p:nvSpPr>
          <p:cNvPr id="4" name="Rettangolo 3"/>
          <p:cNvSpPr/>
          <p:nvPr/>
        </p:nvSpPr>
        <p:spPr>
          <a:xfrm>
            <a:off x="4821382" y="6581000"/>
            <a:ext cx="4322617" cy="261610"/>
          </a:xfrm>
          <a:prstGeom prst="rect">
            <a:avLst/>
          </a:prstGeom>
        </p:spPr>
        <p:txBody>
          <a:bodyPr wrap="square">
            <a:spAutoFit/>
          </a:bodyPr>
          <a:lstStyle/>
          <a:p>
            <a:r>
              <a:rPr lang="en-GB" sz="1100" dirty="0">
                <a:solidFill>
                  <a:schemeClr val="accent6">
                    <a:lumMod val="20000"/>
                    <a:lumOff val="80000"/>
                  </a:schemeClr>
                </a:solidFill>
                <a:latin typeface="Gill Sans" charset="0"/>
              </a:rPr>
              <a:t>Credits: Prof. Ed Manley, School of Geography, University of Leeds</a:t>
            </a:r>
          </a:p>
        </p:txBody>
      </p:sp>
      <p:sp>
        <p:nvSpPr>
          <p:cNvPr id="8" name="TextBox 7">
            <a:extLst>
              <a:ext uri="{FF2B5EF4-FFF2-40B4-BE49-F238E27FC236}">
                <a16:creationId xmlns:a16="http://schemas.microsoft.com/office/drawing/2014/main" id="{4BA87371-0357-4590-9CE0-B8A3398C1C05}"/>
              </a:ext>
            </a:extLst>
          </p:cNvPr>
          <p:cNvSpPr txBox="1"/>
          <p:nvPr/>
        </p:nvSpPr>
        <p:spPr>
          <a:xfrm>
            <a:off x="447674" y="4648327"/>
            <a:ext cx="8467724" cy="1477328"/>
          </a:xfrm>
          <a:prstGeom prst="rect">
            <a:avLst/>
          </a:prstGeom>
          <a:noFill/>
        </p:spPr>
        <p:txBody>
          <a:bodyPr wrap="square">
            <a:spAutoFit/>
          </a:bodyPr>
          <a:lstStyle/>
          <a:p>
            <a:pPr algn="ctr"/>
            <a:r>
              <a:rPr lang="en-GB" sz="1800" dirty="0">
                <a:solidFill>
                  <a:schemeClr val="accent6">
                    <a:lumMod val="20000"/>
                    <a:lumOff val="80000"/>
                  </a:schemeClr>
                </a:solidFill>
                <a:latin typeface="Gill Sans" charset="0"/>
                <a:ea typeface="Gill Sans" charset="0"/>
                <a:cs typeface="Gill Sans" charset="0"/>
              </a:rPr>
              <a:t>You do not need to test every parameter, but make</a:t>
            </a:r>
          </a:p>
          <a:p>
            <a:pPr algn="ctr"/>
            <a:r>
              <a:rPr lang="en-GB" sz="1800" dirty="0">
                <a:solidFill>
                  <a:schemeClr val="accent6">
                    <a:lumMod val="20000"/>
                    <a:lumOff val="80000"/>
                  </a:schemeClr>
                </a:solidFill>
                <a:latin typeface="Gill Sans" charset="0"/>
                <a:ea typeface="Gill Sans" charset="0"/>
                <a:cs typeface="Gill Sans" charset="0"/>
              </a:rPr>
              <a:t>careful note of the </a:t>
            </a:r>
            <a:r>
              <a:rPr lang="en-GB" sz="1800" dirty="0">
                <a:solidFill>
                  <a:srgbClr val="FFB74E"/>
                </a:solidFill>
                <a:latin typeface="Gill Sans" charset="0"/>
                <a:ea typeface="Gill Sans" charset="0"/>
                <a:cs typeface="Gill Sans" charset="0"/>
              </a:rPr>
              <a:t>assumptions</a:t>
            </a:r>
            <a:r>
              <a:rPr lang="en-GB" sz="1800" dirty="0">
                <a:solidFill>
                  <a:schemeClr val="accent6">
                    <a:lumMod val="20000"/>
                    <a:lumOff val="80000"/>
                  </a:schemeClr>
                </a:solidFill>
                <a:latin typeface="Gill Sans" charset="0"/>
                <a:ea typeface="Gill Sans" charset="0"/>
                <a:cs typeface="Gill Sans" charset="0"/>
              </a:rPr>
              <a:t> you do make.</a:t>
            </a:r>
          </a:p>
          <a:p>
            <a:pPr algn="ctr"/>
            <a:endParaRPr lang="en-GB" sz="1800" dirty="0">
              <a:solidFill>
                <a:schemeClr val="accent6">
                  <a:lumMod val="20000"/>
                  <a:lumOff val="80000"/>
                </a:schemeClr>
              </a:solidFill>
              <a:latin typeface="Gill Sans" charset="0"/>
              <a:ea typeface="Gill Sans" charset="0"/>
              <a:cs typeface="Gill Sans" charset="0"/>
            </a:endParaRPr>
          </a:p>
          <a:p>
            <a:pPr algn="ctr"/>
            <a:r>
              <a:rPr lang="en-GB" sz="1800" dirty="0">
                <a:solidFill>
                  <a:schemeClr val="accent6">
                    <a:lumMod val="20000"/>
                    <a:lumOff val="80000"/>
                  </a:schemeClr>
                </a:solidFill>
                <a:latin typeface="Gill Sans" charset="0"/>
                <a:ea typeface="Gill Sans" charset="0"/>
                <a:cs typeface="Gill Sans" charset="0"/>
              </a:rPr>
              <a:t>A basic quantitative calibration should always incorporate</a:t>
            </a:r>
          </a:p>
          <a:p>
            <a:pPr algn="ctr"/>
            <a:r>
              <a:rPr lang="en-GB" sz="1800" dirty="0">
                <a:solidFill>
                  <a:schemeClr val="accent6">
                    <a:lumMod val="20000"/>
                    <a:lumOff val="80000"/>
                  </a:schemeClr>
                </a:solidFill>
                <a:latin typeface="Gill Sans" charset="0"/>
                <a:ea typeface="Gill Sans" charset="0"/>
                <a:cs typeface="Gill Sans" charset="0"/>
              </a:rPr>
              <a:t>a parameter space search and analysis of </a:t>
            </a:r>
            <a:r>
              <a:rPr lang="en-GB" sz="1800" dirty="0">
                <a:solidFill>
                  <a:srgbClr val="FFB74E"/>
                </a:solidFill>
                <a:latin typeface="Gill Sans" charset="0"/>
                <a:ea typeface="Gill Sans" charset="0"/>
                <a:cs typeface="Gill Sans" charset="0"/>
              </a:rPr>
              <a:t>model sensitivity</a:t>
            </a:r>
            <a:r>
              <a:rPr lang="en-GB" sz="1800" dirty="0">
                <a:solidFill>
                  <a:schemeClr val="accent6">
                    <a:lumMod val="20000"/>
                    <a:lumOff val="80000"/>
                  </a:schemeClr>
                </a:solidFill>
                <a:latin typeface="Gill Sans" charset="0"/>
                <a:ea typeface="Gill Sans" charset="0"/>
                <a:cs typeface="Gill Sans" charset="0"/>
              </a:rPr>
              <a:t>.</a:t>
            </a:r>
          </a:p>
        </p:txBody>
      </p:sp>
      <p:grpSp>
        <p:nvGrpSpPr>
          <p:cNvPr id="475" name="Group 474">
            <a:extLst>
              <a:ext uri="{FF2B5EF4-FFF2-40B4-BE49-F238E27FC236}">
                <a16:creationId xmlns:a16="http://schemas.microsoft.com/office/drawing/2014/main" id="{2C72D069-4AA7-4CCF-85B5-A912C5C6C0DF}"/>
              </a:ext>
            </a:extLst>
          </p:cNvPr>
          <p:cNvGrpSpPr/>
          <p:nvPr/>
        </p:nvGrpSpPr>
        <p:grpSpPr>
          <a:xfrm>
            <a:off x="211820" y="2683425"/>
            <a:ext cx="8784203" cy="1434712"/>
            <a:chOff x="211820" y="2683425"/>
            <a:chExt cx="8784203" cy="1434712"/>
          </a:xfrm>
        </p:grpSpPr>
        <p:sp>
          <p:nvSpPr>
            <p:cNvPr id="6" name="TextBox 5">
              <a:extLst>
                <a:ext uri="{FF2B5EF4-FFF2-40B4-BE49-F238E27FC236}">
                  <a16:creationId xmlns:a16="http://schemas.microsoft.com/office/drawing/2014/main" id="{AE50AE24-C602-40E2-926C-A2456FFE1AFF}"/>
                </a:ext>
              </a:extLst>
            </p:cNvPr>
            <p:cNvSpPr txBox="1"/>
            <p:nvPr/>
          </p:nvSpPr>
          <p:spPr>
            <a:xfrm>
              <a:off x="2353200" y="2964515"/>
              <a:ext cx="4572000" cy="923330"/>
            </a:xfrm>
            <a:prstGeom prst="rect">
              <a:avLst/>
            </a:prstGeom>
            <a:noFill/>
          </p:spPr>
          <p:txBody>
            <a:bodyPr wrap="square">
              <a:spAutoFit/>
            </a:bodyPr>
            <a:lstStyle/>
            <a:p>
              <a:pPr algn="ctr"/>
              <a:r>
                <a:rPr lang="en-GB" sz="1800" dirty="0">
                  <a:solidFill>
                    <a:schemeClr val="accent6">
                      <a:lumMod val="20000"/>
                      <a:lumOff val="80000"/>
                    </a:schemeClr>
                  </a:solidFill>
                  <a:latin typeface="Gill Sans" charset="0"/>
                  <a:ea typeface="Gill Sans" charset="0"/>
                  <a:cs typeface="Gill Sans" charset="0"/>
                </a:rPr>
                <a:t>Observed data should be </a:t>
              </a:r>
              <a:r>
                <a:rPr lang="en-GB" sz="1800" dirty="0">
                  <a:solidFill>
                    <a:srgbClr val="FFB74E"/>
                  </a:solidFill>
                  <a:latin typeface="Gill Sans" charset="0"/>
                  <a:ea typeface="Gill Sans" charset="0"/>
                  <a:cs typeface="Gill Sans" charset="0"/>
                </a:rPr>
                <a:t>representative</a:t>
              </a:r>
              <a:r>
                <a:rPr lang="en-GB" sz="1800" dirty="0">
                  <a:solidFill>
                    <a:schemeClr val="accent6">
                      <a:lumMod val="20000"/>
                      <a:lumOff val="80000"/>
                    </a:schemeClr>
                  </a:solidFill>
                  <a:latin typeface="Gill Sans" charset="0"/>
                  <a:ea typeface="Gill Sans" charset="0"/>
                  <a:cs typeface="Gill Sans" charset="0"/>
                </a:rPr>
                <a:t> of the population you want to simulate, ideally from a similar location or context.</a:t>
              </a:r>
            </a:p>
          </p:txBody>
        </p:sp>
        <p:grpSp>
          <p:nvGrpSpPr>
            <p:cNvPr id="237" name="Group 236">
              <a:extLst>
                <a:ext uri="{FF2B5EF4-FFF2-40B4-BE49-F238E27FC236}">
                  <a16:creationId xmlns:a16="http://schemas.microsoft.com/office/drawing/2014/main" id="{E4F70CEE-ABDB-4F2A-9679-A56FAD6D3ABE}"/>
                </a:ext>
              </a:extLst>
            </p:cNvPr>
            <p:cNvGrpSpPr/>
            <p:nvPr/>
          </p:nvGrpSpPr>
          <p:grpSpPr>
            <a:xfrm>
              <a:off x="7186549" y="3049683"/>
              <a:ext cx="1809474" cy="1068454"/>
              <a:chOff x="7186549" y="2885009"/>
              <a:chExt cx="1809474" cy="1068454"/>
            </a:xfrm>
          </p:grpSpPr>
          <p:sp>
            <p:nvSpPr>
              <p:cNvPr id="184" name="Freeform: Shape 183">
                <a:extLst>
                  <a:ext uri="{FF2B5EF4-FFF2-40B4-BE49-F238E27FC236}">
                    <a16:creationId xmlns:a16="http://schemas.microsoft.com/office/drawing/2014/main" id="{107FB1A3-865E-4CB1-B23A-A3AA02C8E158}"/>
                  </a:ext>
                </a:extLst>
              </p:cNvPr>
              <p:cNvSpPr/>
              <p:nvPr/>
            </p:nvSpPr>
            <p:spPr>
              <a:xfrm>
                <a:off x="7186549" y="3208203"/>
                <a:ext cx="217237" cy="278788"/>
              </a:xfrm>
              <a:custGeom>
                <a:avLst/>
                <a:gdLst>
                  <a:gd name="connsiteX0" fmla="*/ 111513 w 192802"/>
                  <a:gd name="connsiteY0" fmla="*/ 202131 h 247430"/>
                  <a:gd name="connsiteX1" fmla="*/ 176472 w 192802"/>
                  <a:gd name="connsiteY1" fmla="*/ 242975 h 247430"/>
                  <a:gd name="connsiteX2" fmla="*/ 179268 w 192802"/>
                  <a:gd name="connsiteY2" fmla="*/ 243254 h 247430"/>
                  <a:gd name="connsiteX3" fmla="*/ 183795 w 192802"/>
                  <a:gd name="connsiteY3" fmla="*/ 214052 h 247430"/>
                  <a:gd name="connsiteX4" fmla="*/ 178903 w 192802"/>
                  <a:gd name="connsiteY4" fmla="*/ 211926 h 247430"/>
                  <a:gd name="connsiteX5" fmla="*/ 175364 w 192802"/>
                  <a:gd name="connsiteY5" fmla="*/ 210405 h 247430"/>
                  <a:gd name="connsiteX6" fmla="*/ 122686 w 192802"/>
                  <a:gd name="connsiteY6" fmla="*/ 165973 h 247430"/>
                  <a:gd name="connsiteX7" fmla="*/ 122698 w 192802"/>
                  <a:gd name="connsiteY7" fmla="*/ 165963 h 247430"/>
                  <a:gd name="connsiteX8" fmla="*/ 169934 w 192802"/>
                  <a:gd name="connsiteY8" fmla="*/ 191466 h 247430"/>
                  <a:gd name="connsiteX9" fmla="*/ 174916 w 192802"/>
                  <a:gd name="connsiteY9" fmla="*/ 191708 h 247430"/>
                  <a:gd name="connsiteX10" fmla="*/ 177684 w 192802"/>
                  <a:gd name="connsiteY10" fmla="*/ 164173 h 247430"/>
                  <a:gd name="connsiteX11" fmla="*/ 169037 w 192802"/>
                  <a:gd name="connsiteY11" fmla="*/ 160350 h 247430"/>
                  <a:gd name="connsiteX12" fmla="*/ 168516 w 192802"/>
                  <a:gd name="connsiteY12" fmla="*/ 160131 h 247430"/>
                  <a:gd name="connsiteX13" fmla="*/ 118201 w 192802"/>
                  <a:gd name="connsiteY13" fmla="*/ 114709 h 247430"/>
                  <a:gd name="connsiteX14" fmla="*/ 118213 w 192802"/>
                  <a:gd name="connsiteY14" fmla="*/ 114700 h 247430"/>
                  <a:gd name="connsiteX15" fmla="*/ 164405 w 192802"/>
                  <a:gd name="connsiteY15" fmla="*/ 140235 h 247430"/>
                  <a:gd name="connsiteX16" fmla="*/ 168089 w 192802"/>
                  <a:gd name="connsiteY16" fmla="*/ 140519 h 247430"/>
                  <a:gd name="connsiteX17" fmla="*/ 171550 w 192802"/>
                  <a:gd name="connsiteY17" fmla="*/ 114284 h 247430"/>
                  <a:gd name="connsiteX18" fmla="*/ 162072 w 192802"/>
                  <a:gd name="connsiteY18" fmla="*/ 110030 h 247430"/>
                  <a:gd name="connsiteX19" fmla="*/ 115722 w 192802"/>
                  <a:gd name="connsiteY19" fmla="*/ 65094 h 247430"/>
                  <a:gd name="connsiteX20" fmla="*/ 115733 w 192802"/>
                  <a:gd name="connsiteY20" fmla="*/ 65086 h 247430"/>
                  <a:gd name="connsiteX21" fmla="*/ 157883 w 192802"/>
                  <a:gd name="connsiteY21" fmla="*/ 88729 h 247430"/>
                  <a:gd name="connsiteX22" fmla="*/ 164555 w 192802"/>
                  <a:gd name="connsiteY22" fmla="*/ 88626 h 247430"/>
                  <a:gd name="connsiteX23" fmla="*/ 165399 w 192802"/>
                  <a:gd name="connsiteY23" fmla="*/ 64387 h 247430"/>
                  <a:gd name="connsiteX24" fmla="*/ 155087 w 192802"/>
                  <a:gd name="connsiteY24" fmla="*/ 59705 h 247430"/>
                  <a:gd name="connsiteX25" fmla="*/ 97302 w 192802"/>
                  <a:gd name="connsiteY25" fmla="*/ 4 h 247430"/>
                  <a:gd name="connsiteX26" fmla="*/ 28823 w 192802"/>
                  <a:gd name="connsiteY26" fmla="*/ 64275 h 247430"/>
                  <a:gd name="connsiteX27" fmla="*/ 39558 w 192802"/>
                  <a:gd name="connsiteY27" fmla="*/ 88050 h 247430"/>
                  <a:gd name="connsiteX28" fmla="*/ 79079 w 192802"/>
                  <a:gd name="connsiteY28" fmla="*/ 64741 h 247430"/>
                  <a:gd name="connsiteX29" fmla="*/ 79090 w 192802"/>
                  <a:gd name="connsiteY29" fmla="*/ 64749 h 247430"/>
                  <a:gd name="connsiteX30" fmla="*/ 22288 w 192802"/>
                  <a:gd name="connsiteY30" fmla="*/ 114059 h 247430"/>
                  <a:gd name="connsiteX31" fmla="*/ 33470 w 192802"/>
                  <a:gd name="connsiteY31" fmla="*/ 139248 h 247430"/>
                  <a:gd name="connsiteX32" fmla="*/ 76580 w 192802"/>
                  <a:gd name="connsiteY32" fmla="*/ 114159 h 247430"/>
                  <a:gd name="connsiteX33" fmla="*/ 76591 w 192802"/>
                  <a:gd name="connsiteY33" fmla="*/ 114168 h 247430"/>
                  <a:gd name="connsiteX34" fmla="*/ 15779 w 192802"/>
                  <a:gd name="connsiteY34" fmla="*/ 163834 h 247430"/>
                  <a:gd name="connsiteX35" fmla="*/ 27357 w 192802"/>
                  <a:gd name="connsiteY35" fmla="*/ 190456 h 247430"/>
                  <a:gd name="connsiteX36" fmla="*/ 72312 w 192802"/>
                  <a:gd name="connsiteY36" fmla="*/ 164979 h 247430"/>
                  <a:gd name="connsiteX37" fmla="*/ 72323 w 192802"/>
                  <a:gd name="connsiteY37" fmla="*/ 164989 h 247430"/>
                  <a:gd name="connsiteX38" fmla="*/ 9299 w 192802"/>
                  <a:gd name="connsiteY38" fmla="*/ 213595 h 247430"/>
                  <a:gd name="connsiteX39" fmla="*/ 1216 w 192802"/>
                  <a:gd name="connsiteY39" fmla="*/ 233593 h 247430"/>
                  <a:gd name="connsiteX40" fmla="*/ 29069 w 192802"/>
                  <a:gd name="connsiteY40" fmla="*/ 238344 h 247430"/>
                  <a:gd name="connsiteX41" fmla="*/ 82776 w 192802"/>
                  <a:gd name="connsiteY41" fmla="*/ 201780 h 247430"/>
                  <a:gd name="connsiteX42" fmla="*/ 82789 w 192802"/>
                  <a:gd name="connsiteY42" fmla="*/ 201785 h 247430"/>
                  <a:gd name="connsiteX43" fmla="*/ 82789 w 192802"/>
                  <a:gd name="connsiteY43" fmla="*/ 246346 h 247430"/>
                  <a:gd name="connsiteX44" fmla="*/ 111501 w 192802"/>
                  <a:gd name="connsiteY44" fmla="*/ 247430 h 247430"/>
                  <a:gd name="connsiteX45" fmla="*/ 111501 w 192802"/>
                  <a:gd name="connsiteY45" fmla="*/ 202137 h 247430"/>
                  <a:gd name="connsiteX46" fmla="*/ 111513 w 192802"/>
                  <a:gd name="connsiteY46" fmla="*/ 202131 h 247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92802" h="247430">
                    <a:moveTo>
                      <a:pt x="111513" y="202131"/>
                    </a:moveTo>
                    <a:cubicBezTo>
                      <a:pt x="128761" y="221553"/>
                      <a:pt x="151649" y="236348"/>
                      <a:pt x="176472" y="242975"/>
                    </a:cubicBezTo>
                    <a:cubicBezTo>
                      <a:pt x="177382" y="243218"/>
                      <a:pt x="178329" y="243327"/>
                      <a:pt x="179268" y="243254"/>
                    </a:cubicBezTo>
                    <a:cubicBezTo>
                      <a:pt x="194126" y="242108"/>
                      <a:pt x="198351" y="220111"/>
                      <a:pt x="183795" y="214052"/>
                    </a:cubicBezTo>
                    <a:lnTo>
                      <a:pt x="178903" y="211926"/>
                    </a:lnTo>
                    <a:cubicBezTo>
                      <a:pt x="178903" y="211926"/>
                      <a:pt x="175572" y="210484"/>
                      <a:pt x="175364" y="210405"/>
                    </a:cubicBezTo>
                    <a:cubicBezTo>
                      <a:pt x="153261" y="201931"/>
                      <a:pt x="134697" y="186031"/>
                      <a:pt x="122686" y="165973"/>
                    </a:cubicBezTo>
                    <a:cubicBezTo>
                      <a:pt x="122682" y="165966"/>
                      <a:pt x="122692" y="165958"/>
                      <a:pt x="122698" y="165963"/>
                    </a:cubicBezTo>
                    <a:cubicBezTo>
                      <a:pt x="136480" y="177745"/>
                      <a:pt x="152727" y="186686"/>
                      <a:pt x="169934" y="191466"/>
                    </a:cubicBezTo>
                    <a:cubicBezTo>
                      <a:pt x="171555" y="191916"/>
                      <a:pt x="173266" y="192030"/>
                      <a:pt x="174916" y="191708"/>
                    </a:cubicBezTo>
                    <a:cubicBezTo>
                      <a:pt x="187678" y="189214"/>
                      <a:pt x="190910" y="169777"/>
                      <a:pt x="177684" y="164173"/>
                    </a:cubicBezTo>
                    <a:lnTo>
                      <a:pt x="169037" y="160350"/>
                    </a:lnTo>
                    <a:cubicBezTo>
                      <a:pt x="168865" y="160273"/>
                      <a:pt x="168691" y="160200"/>
                      <a:pt x="168516" y="160131"/>
                    </a:cubicBezTo>
                    <a:cubicBezTo>
                      <a:pt x="146515" y="151413"/>
                      <a:pt x="128833" y="135276"/>
                      <a:pt x="118201" y="114709"/>
                    </a:cubicBezTo>
                    <a:cubicBezTo>
                      <a:pt x="118197" y="114702"/>
                      <a:pt x="118207" y="114694"/>
                      <a:pt x="118213" y="114700"/>
                    </a:cubicBezTo>
                    <a:cubicBezTo>
                      <a:pt x="131467" y="126510"/>
                      <a:pt x="147442" y="135527"/>
                      <a:pt x="164405" y="140235"/>
                    </a:cubicBezTo>
                    <a:cubicBezTo>
                      <a:pt x="165602" y="140568"/>
                      <a:pt x="166858" y="140685"/>
                      <a:pt x="168089" y="140519"/>
                    </a:cubicBezTo>
                    <a:cubicBezTo>
                      <a:pt x="180801" y="138803"/>
                      <a:pt x="184303" y="119762"/>
                      <a:pt x="171550" y="114284"/>
                    </a:cubicBezTo>
                    <a:cubicBezTo>
                      <a:pt x="171550" y="114284"/>
                      <a:pt x="162070" y="110032"/>
                      <a:pt x="162072" y="110030"/>
                    </a:cubicBezTo>
                    <a:cubicBezTo>
                      <a:pt x="133115" y="98455"/>
                      <a:pt x="122573" y="79740"/>
                      <a:pt x="115722" y="65094"/>
                    </a:cubicBezTo>
                    <a:cubicBezTo>
                      <a:pt x="115718" y="65086"/>
                      <a:pt x="115727" y="65080"/>
                      <a:pt x="115733" y="65086"/>
                    </a:cubicBezTo>
                    <a:cubicBezTo>
                      <a:pt x="127847" y="75946"/>
                      <a:pt x="142450" y="84299"/>
                      <a:pt x="157883" y="88729"/>
                    </a:cubicBezTo>
                    <a:cubicBezTo>
                      <a:pt x="160072" y="89357"/>
                      <a:pt x="162414" y="89399"/>
                      <a:pt x="164555" y="88626"/>
                    </a:cubicBezTo>
                    <a:cubicBezTo>
                      <a:pt x="174367" y="85085"/>
                      <a:pt x="176525" y="69004"/>
                      <a:pt x="165399" y="64387"/>
                    </a:cubicBezTo>
                    <a:cubicBezTo>
                      <a:pt x="165399" y="64387"/>
                      <a:pt x="155086" y="59706"/>
                      <a:pt x="155087" y="59705"/>
                    </a:cubicBezTo>
                    <a:cubicBezTo>
                      <a:pt x="108605" y="40546"/>
                      <a:pt x="116246" y="-484"/>
                      <a:pt x="97302" y="4"/>
                    </a:cubicBezTo>
                    <a:cubicBezTo>
                      <a:pt x="75680" y="789"/>
                      <a:pt x="90790" y="41341"/>
                      <a:pt x="28823" y="64275"/>
                    </a:cubicBezTo>
                    <a:cubicBezTo>
                      <a:pt x="13278" y="71378"/>
                      <a:pt x="24022" y="94993"/>
                      <a:pt x="39558" y="88050"/>
                    </a:cubicBezTo>
                    <a:cubicBezTo>
                      <a:pt x="53904" y="82426"/>
                      <a:pt x="67608" y="74770"/>
                      <a:pt x="79079" y="64741"/>
                    </a:cubicBezTo>
                    <a:cubicBezTo>
                      <a:pt x="79085" y="64736"/>
                      <a:pt x="79094" y="64742"/>
                      <a:pt x="79090" y="64749"/>
                    </a:cubicBezTo>
                    <a:cubicBezTo>
                      <a:pt x="72143" y="79999"/>
                      <a:pt x="60449" y="100200"/>
                      <a:pt x="22288" y="114059"/>
                    </a:cubicBezTo>
                    <a:cubicBezTo>
                      <a:pt x="5828" y="121708"/>
                      <a:pt x="16834" y="146310"/>
                      <a:pt x="33470" y="139248"/>
                    </a:cubicBezTo>
                    <a:cubicBezTo>
                      <a:pt x="49193" y="133256"/>
                      <a:pt x="64091" y="124993"/>
                      <a:pt x="76580" y="114159"/>
                    </a:cubicBezTo>
                    <a:cubicBezTo>
                      <a:pt x="76586" y="114154"/>
                      <a:pt x="76596" y="114162"/>
                      <a:pt x="76591" y="114168"/>
                    </a:cubicBezTo>
                    <a:cubicBezTo>
                      <a:pt x="64070" y="137924"/>
                      <a:pt x="41410" y="154993"/>
                      <a:pt x="15779" y="163834"/>
                    </a:cubicBezTo>
                    <a:cubicBezTo>
                      <a:pt x="-1622" y="171758"/>
                      <a:pt x="9779" y="197766"/>
                      <a:pt x="27357" y="190456"/>
                    </a:cubicBezTo>
                    <a:cubicBezTo>
                      <a:pt x="43589" y="184464"/>
                      <a:pt x="59080" y="176032"/>
                      <a:pt x="72312" y="164979"/>
                    </a:cubicBezTo>
                    <a:cubicBezTo>
                      <a:pt x="72318" y="164974"/>
                      <a:pt x="72327" y="164982"/>
                      <a:pt x="72323" y="164989"/>
                    </a:cubicBezTo>
                    <a:cubicBezTo>
                      <a:pt x="58352" y="188111"/>
                      <a:pt x="35368" y="204888"/>
                      <a:pt x="9299" y="213595"/>
                    </a:cubicBezTo>
                    <a:cubicBezTo>
                      <a:pt x="1544" y="216886"/>
                      <a:pt x="-2075" y="225839"/>
                      <a:pt x="1216" y="233593"/>
                    </a:cubicBezTo>
                    <a:cubicBezTo>
                      <a:pt x="6917" y="245978"/>
                      <a:pt x="19100" y="243738"/>
                      <a:pt x="29069" y="238344"/>
                    </a:cubicBezTo>
                    <a:cubicBezTo>
                      <a:pt x="49858" y="230654"/>
                      <a:pt x="68233" y="217955"/>
                      <a:pt x="82776" y="201780"/>
                    </a:cubicBezTo>
                    <a:cubicBezTo>
                      <a:pt x="82781" y="201775"/>
                      <a:pt x="82789" y="201778"/>
                      <a:pt x="82789" y="201785"/>
                    </a:cubicBezTo>
                    <a:lnTo>
                      <a:pt x="82789" y="246346"/>
                    </a:lnTo>
                    <a:cubicBezTo>
                      <a:pt x="92526" y="246410"/>
                      <a:pt x="102109" y="246777"/>
                      <a:pt x="111501" y="247430"/>
                    </a:cubicBezTo>
                    <a:lnTo>
                      <a:pt x="111501" y="202137"/>
                    </a:lnTo>
                    <a:cubicBezTo>
                      <a:pt x="111500" y="202129"/>
                      <a:pt x="111508" y="202126"/>
                      <a:pt x="111513" y="202131"/>
                    </a:cubicBezTo>
                    <a:close/>
                  </a:path>
                </a:pathLst>
              </a:custGeom>
              <a:solidFill>
                <a:srgbClr val="E5E5E5"/>
              </a:solidFill>
              <a:ln w="754" cap="flat">
                <a:noFill/>
                <a:prstDash val="solid"/>
                <a:miter/>
              </a:ln>
            </p:spPr>
            <p:txBody>
              <a:bodyPr rtlCol="0" anchor="ctr"/>
              <a:lstStyle/>
              <a:p>
                <a:endParaRPr lang="en-GB"/>
              </a:p>
            </p:txBody>
          </p:sp>
          <p:sp>
            <p:nvSpPr>
              <p:cNvPr id="144" name="Freeform: Shape 143">
                <a:extLst>
                  <a:ext uri="{FF2B5EF4-FFF2-40B4-BE49-F238E27FC236}">
                    <a16:creationId xmlns:a16="http://schemas.microsoft.com/office/drawing/2014/main" id="{5E775A91-7CAA-4C9B-8830-EF71377B55EA}"/>
                  </a:ext>
                </a:extLst>
              </p:cNvPr>
              <p:cNvSpPr/>
              <p:nvPr/>
            </p:nvSpPr>
            <p:spPr>
              <a:xfrm>
                <a:off x="8477222" y="3060308"/>
                <a:ext cx="232788" cy="489831"/>
              </a:xfrm>
              <a:custGeom>
                <a:avLst/>
                <a:gdLst>
                  <a:gd name="connsiteX0" fmla="*/ 206604 w 206604"/>
                  <a:gd name="connsiteY0" fmla="*/ 414366 h 434734"/>
                  <a:gd name="connsiteX1" fmla="*/ 205728 w 206604"/>
                  <a:gd name="connsiteY1" fmla="*/ 413320 h 434734"/>
                  <a:gd name="connsiteX2" fmla="*/ 201149 w 206604"/>
                  <a:gd name="connsiteY2" fmla="*/ 408741 h 434734"/>
                  <a:gd name="connsiteX3" fmla="*/ 201043 w 206604"/>
                  <a:gd name="connsiteY3" fmla="*/ 393977 h 434734"/>
                  <a:gd name="connsiteX4" fmla="*/ 201219 w 206604"/>
                  <a:gd name="connsiteY4" fmla="*/ 393786 h 434734"/>
                  <a:gd name="connsiteX5" fmla="*/ 200432 w 206604"/>
                  <a:gd name="connsiteY5" fmla="*/ 372689 h 434734"/>
                  <a:gd name="connsiteX6" fmla="*/ 196101 w 206604"/>
                  <a:gd name="connsiteY6" fmla="*/ 368358 h 434734"/>
                  <a:gd name="connsiteX7" fmla="*/ 195993 w 206604"/>
                  <a:gd name="connsiteY7" fmla="*/ 353595 h 434734"/>
                  <a:gd name="connsiteX8" fmla="*/ 196173 w 206604"/>
                  <a:gd name="connsiteY8" fmla="*/ 353400 h 434734"/>
                  <a:gd name="connsiteX9" fmla="*/ 195383 w 206604"/>
                  <a:gd name="connsiteY9" fmla="*/ 332305 h 434734"/>
                  <a:gd name="connsiteX10" fmla="*/ 191052 w 206604"/>
                  <a:gd name="connsiteY10" fmla="*/ 327974 h 434734"/>
                  <a:gd name="connsiteX11" fmla="*/ 190946 w 206604"/>
                  <a:gd name="connsiteY11" fmla="*/ 313210 h 434734"/>
                  <a:gd name="connsiteX12" fmla="*/ 191123 w 206604"/>
                  <a:gd name="connsiteY12" fmla="*/ 313018 h 434734"/>
                  <a:gd name="connsiteX13" fmla="*/ 190336 w 206604"/>
                  <a:gd name="connsiteY13" fmla="*/ 291922 h 434734"/>
                  <a:gd name="connsiteX14" fmla="*/ 186004 w 206604"/>
                  <a:gd name="connsiteY14" fmla="*/ 287591 h 434734"/>
                  <a:gd name="connsiteX15" fmla="*/ 185898 w 206604"/>
                  <a:gd name="connsiteY15" fmla="*/ 272826 h 434734"/>
                  <a:gd name="connsiteX16" fmla="*/ 186075 w 206604"/>
                  <a:gd name="connsiteY16" fmla="*/ 272635 h 434734"/>
                  <a:gd name="connsiteX17" fmla="*/ 185288 w 206604"/>
                  <a:gd name="connsiteY17" fmla="*/ 251538 h 434734"/>
                  <a:gd name="connsiteX18" fmla="*/ 180957 w 206604"/>
                  <a:gd name="connsiteY18" fmla="*/ 247207 h 434734"/>
                  <a:gd name="connsiteX19" fmla="*/ 180849 w 206604"/>
                  <a:gd name="connsiteY19" fmla="*/ 232444 h 434734"/>
                  <a:gd name="connsiteX20" fmla="*/ 181029 w 206604"/>
                  <a:gd name="connsiteY20" fmla="*/ 232249 h 434734"/>
                  <a:gd name="connsiteX21" fmla="*/ 180239 w 206604"/>
                  <a:gd name="connsiteY21" fmla="*/ 211154 h 434734"/>
                  <a:gd name="connsiteX22" fmla="*/ 175908 w 206604"/>
                  <a:gd name="connsiteY22" fmla="*/ 206823 h 434734"/>
                  <a:gd name="connsiteX23" fmla="*/ 175802 w 206604"/>
                  <a:gd name="connsiteY23" fmla="*/ 192059 h 434734"/>
                  <a:gd name="connsiteX24" fmla="*/ 175978 w 206604"/>
                  <a:gd name="connsiteY24" fmla="*/ 191868 h 434734"/>
                  <a:gd name="connsiteX25" fmla="*/ 175191 w 206604"/>
                  <a:gd name="connsiteY25" fmla="*/ 170771 h 434734"/>
                  <a:gd name="connsiteX26" fmla="*/ 170861 w 206604"/>
                  <a:gd name="connsiteY26" fmla="*/ 166440 h 434734"/>
                  <a:gd name="connsiteX27" fmla="*/ 170755 w 206604"/>
                  <a:gd name="connsiteY27" fmla="*/ 151676 h 434734"/>
                  <a:gd name="connsiteX28" fmla="*/ 170931 w 206604"/>
                  <a:gd name="connsiteY28" fmla="*/ 151484 h 434734"/>
                  <a:gd name="connsiteX29" fmla="*/ 170144 w 206604"/>
                  <a:gd name="connsiteY29" fmla="*/ 130387 h 434734"/>
                  <a:gd name="connsiteX30" fmla="*/ 165813 w 206604"/>
                  <a:gd name="connsiteY30" fmla="*/ 126056 h 434734"/>
                  <a:gd name="connsiteX31" fmla="*/ 165705 w 206604"/>
                  <a:gd name="connsiteY31" fmla="*/ 111293 h 434734"/>
                  <a:gd name="connsiteX32" fmla="*/ 165885 w 206604"/>
                  <a:gd name="connsiteY32" fmla="*/ 111098 h 434734"/>
                  <a:gd name="connsiteX33" fmla="*/ 165095 w 206604"/>
                  <a:gd name="connsiteY33" fmla="*/ 90003 h 434734"/>
                  <a:gd name="connsiteX34" fmla="*/ 160764 w 206604"/>
                  <a:gd name="connsiteY34" fmla="*/ 85672 h 434734"/>
                  <a:gd name="connsiteX35" fmla="*/ 160658 w 206604"/>
                  <a:gd name="connsiteY35" fmla="*/ 70908 h 434734"/>
                  <a:gd name="connsiteX36" fmla="*/ 160835 w 206604"/>
                  <a:gd name="connsiteY36" fmla="*/ 70717 h 434734"/>
                  <a:gd name="connsiteX37" fmla="*/ 160048 w 206604"/>
                  <a:gd name="connsiteY37" fmla="*/ 49620 h 434734"/>
                  <a:gd name="connsiteX38" fmla="*/ 114863 w 206604"/>
                  <a:gd name="connsiteY38" fmla="*/ 4436 h 434734"/>
                  <a:gd name="connsiteX39" fmla="*/ 93446 w 206604"/>
                  <a:gd name="connsiteY39" fmla="*/ 4436 h 434734"/>
                  <a:gd name="connsiteX40" fmla="*/ 48263 w 206604"/>
                  <a:gd name="connsiteY40" fmla="*/ 49620 h 434734"/>
                  <a:gd name="connsiteX41" fmla="*/ 47476 w 206604"/>
                  <a:gd name="connsiteY41" fmla="*/ 70717 h 434734"/>
                  <a:gd name="connsiteX42" fmla="*/ 47652 w 206604"/>
                  <a:gd name="connsiteY42" fmla="*/ 70908 h 434734"/>
                  <a:gd name="connsiteX43" fmla="*/ 47546 w 206604"/>
                  <a:gd name="connsiteY43" fmla="*/ 85672 h 434734"/>
                  <a:gd name="connsiteX44" fmla="*/ 43214 w 206604"/>
                  <a:gd name="connsiteY44" fmla="*/ 90005 h 434734"/>
                  <a:gd name="connsiteX45" fmla="*/ 42427 w 206604"/>
                  <a:gd name="connsiteY45" fmla="*/ 111100 h 434734"/>
                  <a:gd name="connsiteX46" fmla="*/ 42604 w 206604"/>
                  <a:gd name="connsiteY46" fmla="*/ 111291 h 434734"/>
                  <a:gd name="connsiteX47" fmla="*/ 42498 w 206604"/>
                  <a:gd name="connsiteY47" fmla="*/ 126055 h 434734"/>
                  <a:gd name="connsiteX48" fmla="*/ 38166 w 206604"/>
                  <a:gd name="connsiteY48" fmla="*/ 130387 h 434734"/>
                  <a:gd name="connsiteX49" fmla="*/ 37379 w 206604"/>
                  <a:gd name="connsiteY49" fmla="*/ 151483 h 434734"/>
                  <a:gd name="connsiteX50" fmla="*/ 37556 w 206604"/>
                  <a:gd name="connsiteY50" fmla="*/ 151675 h 434734"/>
                  <a:gd name="connsiteX51" fmla="*/ 37450 w 206604"/>
                  <a:gd name="connsiteY51" fmla="*/ 166439 h 434734"/>
                  <a:gd name="connsiteX52" fmla="*/ 33118 w 206604"/>
                  <a:gd name="connsiteY52" fmla="*/ 170770 h 434734"/>
                  <a:gd name="connsiteX53" fmla="*/ 32331 w 206604"/>
                  <a:gd name="connsiteY53" fmla="*/ 191867 h 434734"/>
                  <a:gd name="connsiteX54" fmla="*/ 32508 w 206604"/>
                  <a:gd name="connsiteY54" fmla="*/ 192058 h 434734"/>
                  <a:gd name="connsiteX55" fmla="*/ 32402 w 206604"/>
                  <a:gd name="connsiteY55" fmla="*/ 206823 h 434734"/>
                  <a:gd name="connsiteX56" fmla="*/ 28070 w 206604"/>
                  <a:gd name="connsiteY56" fmla="*/ 211155 h 434734"/>
                  <a:gd name="connsiteX57" fmla="*/ 27284 w 206604"/>
                  <a:gd name="connsiteY57" fmla="*/ 232250 h 434734"/>
                  <a:gd name="connsiteX58" fmla="*/ 27460 w 206604"/>
                  <a:gd name="connsiteY58" fmla="*/ 232441 h 434734"/>
                  <a:gd name="connsiteX59" fmla="*/ 27354 w 206604"/>
                  <a:gd name="connsiteY59" fmla="*/ 247205 h 434734"/>
                  <a:gd name="connsiteX60" fmla="*/ 23022 w 206604"/>
                  <a:gd name="connsiteY60" fmla="*/ 251538 h 434734"/>
                  <a:gd name="connsiteX61" fmla="*/ 22235 w 206604"/>
                  <a:gd name="connsiteY61" fmla="*/ 272633 h 434734"/>
                  <a:gd name="connsiteX62" fmla="*/ 22411 w 206604"/>
                  <a:gd name="connsiteY62" fmla="*/ 272826 h 434734"/>
                  <a:gd name="connsiteX63" fmla="*/ 22305 w 206604"/>
                  <a:gd name="connsiteY63" fmla="*/ 287590 h 434734"/>
                  <a:gd name="connsiteX64" fmla="*/ 17975 w 206604"/>
                  <a:gd name="connsiteY64" fmla="*/ 291921 h 434734"/>
                  <a:gd name="connsiteX65" fmla="*/ 17188 w 206604"/>
                  <a:gd name="connsiteY65" fmla="*/ 313018 h 434734"/>
                  <a:gd name="connsiteX66" fmla="*/ 17364 w 206604"/>
                  <a:gd name="connsiteY66" fmla="*/ 313209 h 434734"/>
                  <a:gd name="connsiteX67" fmla="*/ 17258 w 206604"/>
                  <a:gd name="connsiteY67" fmla="*/ 327973 h 434734"/>
                  <a:gd name="connsiteX68" fmla="*/ 12926 w 206604"/>
                  <a:gd name="connsiteY68" fmla="*/ 332305 h 434734"/>
                  <a:gd name="connsiteX69" fmla="*/ 12139 w 206604"/>
                  <a:gd name="connsiteY69" fmla="*/ 353400 h 434734"/>
                  <a:gd name="connsiteX70" fmla="*/ 12316 w 206604"/>
                  <a:gd name="connsiteY70" fmla="*/ 353592 h 434734"/>
                  <a:gd name="connsiteX71" fmla="*/ 12210 w 206604"/>
                  <a:gd name="connsiteY71" fmla="*/ 368356 h 434734"/>
                  <a:gd name="connsiteX72" fmla="*/ 7879 w 206604"/>
                  <a:gd name="connsiteY72" fmla="*/ 372688 h 434734"/>
                  <a:gd name="connsiteX73" fmla="*/ 7092 w 206604"/>
                  <a:gd name="connsiteY73" fmla="*/ 393784 h 434734"/>
                  <a:gd name="connsiteX74" fmla="*/ 7269 w 206604"/>
                  <a:gd name="connsiteY74" fmla="*/ 393976 h 434734"/>
                  <a:gd name="connsiteX75" fmla="*/ 7163 w 206604"/>
                  <a:gd name="connsiteY75" fmla="*/ 408740 h 434734"/>
                  <a:gd name="connsiteX76" fmla="*/ 2584 w 206604"/>
                  <a:gd name="connsiteY76" fmla="*/ 413319 h 434734"/>
                  <a:gd name="connsiteX77" fmla="*/ 312 w 206604"/>
                  <a:gd name="connsiteY77" fmla="*/ 417817 h 434734"/>
                  <a:gd name="connsiteX78" fmla="*/ 14308 w 206604"/>
                  <a:gd name="connsiteY78" fmla="*/ 434735 h 434734"/>
                  <a:gd name="connsiteX79" fmla="*/ 64900 w 206604"/>
                  <a:gd name="connsiteY79" fmla="*/ 433978 h 434734"/>
                  <a:gd name="connsiteX80" fmla="*/ 88909 w 206604"/>
                  <a:gd name="connsiteY80" fmla="*/ 426892 h 434734"/>
                  <a:gd name="connsiteX81" fmla="*/ 90270 w 206604"/>
                  <a:gd name="connsiteY81" fmla="*/ 427361 h 434734"/>
                  <a:gd name="connsiteX82" fmla="*/ 193855 w 206604"/>
                  <a:gd name="connsiteY82" fmla="*/ 414927 h 434734"/>
                  <a:gd name="connsiteX83" fmla="*/ 196909 w 206604"/>
                  <a:gd name="connsiteY83" fmla="*/ 414937 h 434734"/>
                  <a:gd name="connsiteX84" fmla="*/ 198374 w 206604"/>
                  <a:gd name="connsiteY84" fmla="*/ 414193 h 434734"/>
                  <a:gd name="connsiteX85" fmla="*/ 206604 w 206604"/>
                  <a:gd name="connsiteY85" fmla="*/ 414366 h 434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206604" h="434734">
                    <a:moveTo>
                      <a:pt x="206604" y="414366"/>
                    </a:moveTo>
                    <a:cubicBezTo>
                      <a:pt x="206604" y="414366"/>
                      <a:pt x="206256" y="413850"/>
                      <a:pt x="205728" y="413320"/>
                    </a:cubicBezTo>
                    <a:lnTo>
                      <a:pt x="201149" y="408741"/>
                    </a:lnTo>
                    <a:cubicBezTo>
                      <a:pt x="197082" y="404675"/>
                      <a:pt x="197117" y="398178"/>
                      <a:pt x="201043" y="393977"/>
                    </a:cubicBezTo>
                    <a:cubicBezTo>
                      <a:pt x="201102" y="393914"/>
                      <a:pt x="201161" y="393850"/>
                      <a:pt x="201219" y="393786"/>
                    </a:cubicBezTo>
                    <a:cubicBezTo>
                      <a:pt x="206664" y="387761"/>
                      <a:pt x="206175" y="378431"/>
                      <a:pt x="200432" y="372689"/>
                    </a:cubicBezTo>
                    <a:lnTo>
                      <a:pt x="196101" y="368358"/>
                    </a:lnTo>
                    <a:cubicBezTo>
                      <a:pt x="192036" y="364293"/>
                      <a:pt x="192068" y="357795"/>
                      <a:pt x="195993" y="353595"/>
                    </a:cubicBezTo>
                    <a:cubicBezTo>
                      <a:pt x="196054" y="353531"/>
                      <a:pt x="196114" y="353465"/>
                      <a:pt x="196173" y="353400"/>
                    </a:cubicBezTo>
                    <a:cubicBezTo>
                      <a:pt x="201615" y="347374"/>
                      <a:pt x="201124" y="338046"/>
                      <a:pt x="195383" y="332305"/>
                    </a:cubicBezTo>
                    <a:lnTo>
                      <a:pt x="191052" y="327974"/>
                    </a:lnTo>
                    <a:cubicBezTo>
                      <a:pt x="186987" y="323909"/>
                      <a:pt x="187021" y="317411"/>
                      <a:pt x="190946" y="313210"/>
                    </a:cubicBezTo>
                    <a:cubicBezTo>
                      <a:pt x="191005" y="313146"/>
                      <a:pt x="191064" y="313083"/>
                      <a:pt x="191123" y="313018"/>
                    </a:cubicBezTo>
                    <a:cubicBezTo>
                      <a:pt x="196567" y="306994"/>
                      <a:pt x="196077" y="297664"/>
                      <a:pt x="190336" y="291922"/>
                    </a:cubicBezTo>
                    <a:lnTo>
                      <a:pt x="186004" y="287591"/>
                    </a:lnTo>
                    <a:cubicBezTo>
                      <a:pt x="181939" y="283525"/>
                      <a:pt x="181973" y="277027"/>
                      <a:pt x="185898" y="272826"/>
                    </a:cubicBezTo>
                    <a:cubicBezTo>
                      <a:pt x="185957" y="272763"/>
                      <a:pt x="186017" y="272699"/>
                      <a:pt x="186075" y="272635"/>
                    </a:cubicBezTo>
                    <a:cubicBezTo>
                      <a:pt x="191520" y="266609"/>
                      <a:pt x="191030" y="257281"/>
                      <a:pt x="185288" y="251538"/>
                    </a:cubicBezTo>
                    <a:lnTo>
                      <a:pt x="180957" y="247207"/>
                    </a:lnTo>
                    <a:cubicBezTo>
                      <a:pt x="176892" y="243142"/>
                      <a:pt x="176924" y="236645"/>
                      <a:pt x="180849" y="232444"/>
                    </a:cubicBezTo>
                    <a:cubicBezTo>
                      <a:pt x="180909" y="232380"/>
                      <a:pt x="180969" y="232314"/>
                      <a:pt x="181029" y="232249"/>
                    </a:cubicBezTo>
                    <a:cubicBezTo>
                      <a:pt x="186471" y="226223"/>
                      <a:pt x="185979" y="216896"/>
                      <a:pt x="180239" y="211154"/>
                    </a:cubicBezTo>
                    <a:lnTo>
                      <a:pt x="175908" y="206823"/>
                    </a:lnTo>
                    <a:cubicBezTo>
                      <a:pt x="171842" y="202758"/>
                      <a:pt x="171876" y="196260"/>
                      <a:pt x="175802" y="192059"/>
                    </a:cubicBezTo>
                    <a:cubicBezTo>
                      <a:pt x="175861" y="191996"/>
                      <a:pt x="175920" y="191932"/>
                      <a:pt x="175978" y="191868"/>
                    </a:cubicBezTo>
                    <a:cubicBezTo>
                      <a:pt x="181423" y="185843"/>
                      <a:pt x="180934" y="176513"/>
                      <a:pt x="175191" y="170771"/>
                    </a:cubicBezTo>
                    <a:lnTo>
                      <a:pt x="170861" y="166440"/>
                    </a:lnTo>
                    <a:cubicBezTo>
                      <a:pt x="166795" y="162374"/>
                      <a:pt x="166829" y="155877"/>
                      <a:pt x="170755" y="151676"/>
                    </a:cubicBezTo>
                    <a:cubicBezTo>
                      <a:pt x="170814" y="151612"/>
                      <a:pt x="170873" y="151548"/>
                      <a:pt x="170931" y="151484"/>
                    </a:cubicBezTo>
                    <a:cubicBezTo>
                      <a:pt x="176376" y="145459"/>
                      <a:pt x="175887" y="136130"/>
                      <a:pt x="170144" y="130387"/>
                    </a:cubicBezTo>
                    <a:lnTo>
                      <a:pt x="165813" y="126056"/>
                    </a:lnTo>
                    <a:cubicBezTo>
                      <a:pt x="161748" y="121991"/>
                      <a:pt x="161779" y="115494"/>
                      <a:pt x="165705" y="111293"/>
                    </a:cubicBezTo>
                    <a:cubicBezTo>
                      <a:pt x="165766" y="111229"/>
                      <a:pt x="165826" y="111163"/>
                      <a:pt x="165885" y="111098"/>
                    </a:cubicBezTo>
                    <a:cubicBezTo>
                      <a:pt x="171327" y="105072"/>
                      <a:pt x="170837" y="95745"/>
                      <a:pt x="165095" y="90003"/>
                    </a:cubicBezTo>
                    <a:lnTo>
                      <a:pt x="160764" y="85672"/>
                    </a:lnTo>
                    <a:cubicBezTo>
                      <a:pt x="156698" y="81607"/>
                      <a:pt x="156733" y="75109"/>
                      <a:pt x="160658" y="70908"/>
                    </a:cubicBezTo>
                    <a:cubicBezTo>
                      <a:pt x="160717" y="70845"/>
                      <a:pt x="160776" y="70781"/>
                      <a:pt x="160835" y="70717"/>
                    </a:cubicBezTo>
                    <a:cubicBezTo>
                      <a:pt x="166280" y="64691"/>
                      <a:pt x="165790" y="55363"/>
                      <a:pt x="160048" y="49620"/>
                    </a:cubicBezTo>
                    <a:lnTo>
                      <a:pt x="114863" y="4436"/>
                    </a:lnTo>
                    <a:cubicBezTo>
                      <a:pt x="108950" y="-1479"/>
                      <a:pt x="99361" y="-1479"/>
                      <a:pt x="93446" y="4436"/>
                    </a:cubicBezTo>
                    <a:lnTo>
                      <a:pt x="48263" y="49620"/>
                    </a:lnTo>
                    <a:cubicBezTo>
                      <a:pt x="42520" y="55363"/>
                      <a:pt x="42031" y="64692"/>
                      <a:pt x="47476" y="70717"/>
                    </a:cubicBezTo>
                    <a:cubicBezTo>
                      <a:pt x="47534" y="70781"/>
                      <a:pt x="47593" y="70845"/>
                      <a:pt x="47652" y="70908"/>
                    </a:cubicBezTo>
                    <a:cubicBezTo>
                      <a:pt x="51578" y="75109"/>
                      <a:pt x="51612" y="81607"/>
                      <a:pt x="47546" y="85672"/>
                    </a:cubicBezTo>
                    <a:lnTo>
                      <a:pt x="43214" y="90005"/>
                    </a:lnTo>
                    <a:cubicBezTo>
                      <a:pt x="37472" y="95746"/>
                      <a:pt x="36983" y="105075"/>
                      <a:pt x="42427" y="111100"/>
                    </a:cubicBezTo>
                    <a:cubicBezTo>
                      <a:pt x="42485" y="111164"/>
                      <a:pt x="42545" y="111228"/>
                      <a:pt x="42604" y="111291"/>
                    </a:cubicBezTo>
                    <a:cubicBezTo>
                      <a:pt x="46530" y="115492"/>
                      <a:pt x="46564" y="121990"/>
                      <a:pt x="42498" y="126055"/>
                    </a:cubicBezTo>
                    <a:lnTo>
                      <a:pt x="38166" y="130387"/>
                    </a:lnTo>
                    <a:cubicBezTo>
                      <a:pt x="32424" y="136129"/>
                      <a:pt x="31935" y="145458"/>
                      <a:pt x="37379" y="151483"/>
                    </a:cubicBezTo>
                    <a:cubicBezTo>
                      <a:pt x="37438" y="151548"/>
                      <a:pt x="37497" y="151612"/>
                      <a:pt x="37556" y="151675"/>
                    </a:cubicBezTo>
                    <a:cubicBezTo>
                      <a:pt x="41482" y="155876"/>
                      <a:pt x="41515" y="162373"/>
                      <a:pt x="37450" y="166439"/>
                    </a:cubicBezTo>
                    <a:lnTo>
                      <a:pt x="33118" y="170770"/>
                    </a:lnTo>
                    <a:cubicBezTo>
                      <a:pt x="27376" y="176513"/>
                      <a:pt x="26887" y="185842"/>
                      <a:pt x="32331" y="191867"/>
                    </a:cubicBezTo>
                    <a:cubicBezTo>
                      <a:pt x="32390" y="191931"/>
                      <a:pt x="32448" y="191996"/>
                      <a:pt x="32508" y="192058"/>
                    </a:cubicBezTo>
                    <a:cubicBezTo>
                      <a:pt x="36434" y="196260"/>
                      <a:pt x="36468" y="202757"/>
                      <a:pt x="32402" y="206823"/>
                    </a:cubicBezTo>
                    <a:lnTo>
                      <a:pt x="28070" y="211155"/>
                    </a:lnTo>
                    <a:cubicBezTo>
                      <a:pt x="22328" y="216896"/>
                      <a:pt x="21839" y="226225"/>
                      <a:pt x="27284" y="232250"/>
                    </a:cubicBezTo>
                    <a:cubicBezTo>
                      <a:pt x="27342" y="232314"/>
                      <a:pt x="27400" y="232378"/>
                      <a:pt x="27460" y="232441"/>
                    </a:cubicBezTo>
                    <a:cubicBezTo>
                      <a:pt x="31386" y="236642"/>
                      <a:pt x="31420" y="243140"/>
                      <a:pt x="27354" y="247205"/>
                    </a:cubicBezTo>
                    <a:lnTo>
                      <a:pt x="23022" y="251538"/>
                    </a:lnTo>
                    <a:cubicBezTo>
                      <a:pt x="17280" y="257279"/>
                      <a:pt x="16791" y="266608"/>
                      <a:pt x="22235" y="272633"/>
                    </a:cubicBezTo>
                    <a:cubicBezTo>
                      <a:pt x="22294" y="272698"/>
                      <a:pt x="22352" y="272762"/>
                      <a:pt x="22411" y="272826"/>
                    </a:cubicBezTo>
                    <a:cubicBezTo>
                      <a:pt x="26338" y="277027"/>
                      <a:pt x="26372" y="283524"/>
                      <a:pt x="22305" y="287590"/>
                    </a:cubicBezTo>
                    <a:lnTo>
                      <a:pt x="17975" y="291921"/>
                    </a:lnTo>
                    <a:cubicBezTo>
                      <a:pt x="12232" y="297664"/>
                      <a:pt x="11743" y="306993"/>
                      <a:pt x="17188" y="313018"/>
                    </a:cubicBezTo>
                    <a:cubicBezTo>
                      <a:pt x="17246" y="313082"/>
                      <a:pt x="17305" y="313146"/>
                      <a:pt x="17364" y="313209"/>
                    </a:cubicBezTo>
                    <a:cubicBezTo>
                      <a:pt x="21291" y="317410"/>
                      <a:pt x="21325" y="323908"/>
                      <a:pt x="17258" y="327973"/>
                    </a:cubicBezTo>
                    <a:lnTo>
                      <a:pt x="12926" y="332305"/>
                    </a:lnTo>
                    <a:cubicBezTo>
                      <a:pt x="7184" y="338047"/>
                      <a:pt x="6695" y="347376"/>
                      <a:pt x="12139" y="353400"/>
                    </a:cubicBezTo>
                    <a:cubicBezTo>
                      <a:pt x="12198" y="353465"/>
                      <a:pt x="12256" y="353529"/>
                      <a:pt x="12316" y="353592"/>
                    </a:cubicBezTo>
                    <a:cubicBezTo>
                      <a:pt x="16242" y="357793"/>
                      <a:pt x="16276" y="364291"/>
                      <a:pt x="12210" y="368356"/>
                    </a:cubicBezTo>
                    <a:lnTo>
                      <a:pt x="7879" y="372688"/>
                    </a:lnTo>
                    <a:cubicBezTo>
                      <a:pt x="2137" y="378430"/>
                      <a:pt x="1647" y="387759"/>
                      <a:pt x="7092" y="393784"/>
                    </a:cubicBezTo>
                    <a:cubicBezTo>
                      <a:pt x="7151" y="393848"/>
                      <a:pt x="7210" y="393913"/>
                      <a:pt x="7269" y="393976"/>
                    </a:cubicBezTo>
                    <a:cubicBezTo>
                      <a:pt x="11195" y="398177"/>
                      <a:pt x="11228" y="404674"/>
                      <a:pt x="7163" y="408740"/>
                    </a:cubicBezTo>
                    <a:lnTo>
                      <a:pt x="2584" y="413319"/>
                    </a:lnTo>
                    <a:cubicBezTo>
                      <a:pt x="1401" y="414502"/>
                      <a:pt x="691" y="416068"/>
                      <a:pt x="312" y="417817"/>
                    </a:cubicBezTo>
                    <a:cubicBezTo>
                      <a:pt x="-1578" y="426555"/>
                      <a:pt x="5368" y="434735"/>
                      <a:pt x="14308" y="434735"/>
                    </a:cubicBezTo>
                    <a:lnTo>
                      <a:pt x="64900" y="433978"/>
                    </a:lnTo>
                    <a:cubicBezTo>
                      <a:pt x="72391" y="431388"/>
                      <a:pt x="80748" y="429020"/>
                      <a:pt x="88909" y="426892"/>
                    </a:cubicBezTo>
                    <a:cubicBezTo>
                      <a:pt x="89280" y="426795"/>
                      <a:pt x="89898" y="427457"/>
                      <a:pt x="90270" y="427361"/>
                    </a:cubicBezTo>
                    <a:cubicBezTo>
                      <a:pt x="121115" y="419429"/>
                      <a:pt x="156385" y="414927"/>
                      <a:pt x="193855" y="414927"/>
                    </a:cubicBezTo>
                    <a:cubicBezTo>
                      <a:pt x="194875" y="414927"/>
                      <a:pt x="195893" y="414931"/>
                      <a:pt x="196909" y="414937"/>
                    </a:cubicBezTo>
                    <a:cubicBezTo>
                      <a:pt x="197397" y="414941"/>
                      <a:pt x="197886" y="414188"/>
                      <a:pt x="198374" y="414193"/>
                    </a:cubicBezTo>
                    <a:cubicBezTo>
                      <a:pt x="201276" y="414225"/>
                      <a:pt x="206604" y="414366"/>
                      <a:pt x="206604" y="414366"/>
                    </a:cubicBezTo>
                    <a:close/>
                  </a:path>
                </a:pathLst>
              </a:custGeom>
              <a:solidFill>
                <a:srgbClr val="FFB74E"/>
              </a:solidFill>
              <a:ln w="754" cap="flat">
                <a:noFill/>
                <a:prstDash val="solid"/>
                <a:miter/>
              </a:ln>
            </p:spPr>
            <p:txBody>
              <a:bodyPr rtlCol="0" anchor="ctr"/>
              <a:lstStyle/>
              <a:p>
                <a:endParaRPr lang="en-GB"/>
              </a:p>
            </p:txBody>
          </p:sp>
          <p:sp>
            <p:nvSpPr>
              <p:cNvPr id="143" name="Freeform: Shape 142">
                <a:extLst>
                  <a:ext uri="{FF2B5EF4-FFF2-40B4-BE49-F238E27FC236}">
                    <a16:creationId xmlns:a16="http://schemas.microsoft.com/office/drawing/2014/main" id="{09004586-21B2-44CC-8FD0-EF82738D8D59}"/>
                  </a:ext>
                </a:extLst>
              </p:cNvPr>
              <p:cNvSpPr/>
              <p:nvPr/>
            </p:nvSpPr>
            <p:spPr>
              <a:xfrm>
                <a:off x="8550591" y="3125892"/>
                <a:ext cx="234708" cy="489832"/>
              </a:xfrm>
              <a:custGeom>
                <a:avLst/>
                <a:gdLst>
                  <a:gd name="connsiteX0" fmla="*/ 207997 w 208308"/>
                  <a:gd name="connsiteY0" fmla="*/ 417818 h 434735"/>
                  <a:gd name="connsiteX1" fmla="*/ 205725 w 208308"/>
                  <a:gd name="connsiteY1" fmla="*/ 413320 h 434735"/>
                  <a:gd name="connsiteX2" fmla="*/ 201146 w 208308"/>
                  <a:gd name="connsiteY2" fmla="*/ 408741 h 434735"/>
                  <a:gd name="connsiteX3" fmla="*/ 201040 w 208308"/>
                  <a:gd name="connsiteY3" fmla="*/ 393977 h 434735"/>
                  <a:gd name="connsiteX4" fmla="*/ 201217 w 208308"/>
                  <a:gd name="connsiteY4" fmla="*/ 393786 h 434735"/>
                  <a:gd name="connsiteX5" fmla="*/ 200430 w 208308"/>
                  <a:gd name="connsiteY5" fmla="*/ 372689 h 434735"/>
                  <a:gd name="connsiteX6" fmla="*/ 196098 w 208308"/>
                  <a:gd name="connsiteY6" fmla="*/ 368358 h 434735"/>
                  <a:gd name="connsiteX7" fmla="*/ 195991 w 208308"/>
                  <a:gd name="connsiteY7" fmla="*/ 353595 h 434735"/>
                  <a:gd name="connsiteX8" fmla="*/ 196170 w 208308"/>
                  <a:gd name="connsiteY8" fmla="*/ 353400 h 434735"/>
                  <a:gd name="connsiteX9" fmla="*/ 195380 w 208308"/>
                  <a:gd name="connsiteY9" fmla="*/ 332305 h 434735"/>
                  <a:gd name="connsiteX10" fmla="*/ 191050 w 208308"/>
                  <a:gd name="connsiteY10" fmla="*/ 327974 h 434735"/>
                  <a:gd name="connsiteX11" fmla="*/ 190944 w 208308"/>
                  <a:gd name="connsiteY11" fmla="*/ 313210 h 434735"/>
                  <a:gd name="connsiteX12" fmla="*/ 191120 w 208308"/>
                  <a:gd name="connsiteY12" fmla="*/ 313018 h 434735"/>
                  <a:gd name="connsiteX13" fmla="*/ 190333 w 208308"/>
                  <a:gd name="connsiteY13" fmla="*/ 291922 h 434735"/>
                  <a:gd name="connsiteX14" fmla="*/ 186002 w 208308"/>
                  <a:gd name="connsiteY14" fmla="*/ 287591 h 434735"/>
                  <a:gd name="connsiteX15" fmla="*/ 185896 w 208308"/>
                  <a:gd name="connsiteY15" fmla="*/ 272826 h 434735"/>
                  <a:gd name="connsiteX16" fmla="*/ 186072 w 208308"/>
                  <a:gd name="connsiteY16" fmla="*/ 272635 h 434735"/>
                  <a:gd name="connsiteX17" fmla="*/ 185285 w 208308"/>
                  <a:gd name="connsiteY17" fmla="*/ 251538 h 434735"/>
                  <a:gd name="connsiteX18" fmla="*/ 180954 w 208308"/>
                  <a:gd name="connsiteY18" fmla="*/ 247207 h 434735"/>
                  <a:gd name="connsiteX19" fmla="*/ 180846 w 208308"/>
                  <a:gd name="connsiteY19" fmla="*/ 232444 h 434735"/>
                  <a:gd name="connsiteX20" fmla="*/ 181026 w 208308"/>
                  <a:gd name="connsiteY20" fmla="*/ 232249 h 434735"/>
                  <a:gd name="connsiteX21" fmla="*/ 180236 w 208308"/>
                  <a:gd name="connsiteY21" fmla="*/ 211154 h 434735"/>
                  <a:gd name="connsiteX22" fmla="*/ 175905 w 208308"/>
                  <a:gd name="connsiteY22" fmla="*/ 206823 h 434735"/>
                  <a:gd name="connsiteX23" fmla="*/ 175799 w 208308"/>
                  <a:gd name="connsiteY23" fmla="*/ 192059 h 434735"/>
                  <a:gd name="connsiteX24" fmla="*/ 175976 w 208308"/>
                  <a:gd name="connsiteY24" fmla="*/ 191868 h 434735"/>
                  <a:gd name="connsiteX25" fmla="*/ 175189 w 208308"/>
                  <a:gd name="connsiteY25" fmla="*/ 170771 h 434735"/>
                  <a:gd name="connsiteX26" fmla="*/ 170858 w 208308"/>
                  <a:gd name="connsiteY26" fmla="*/ 166440 h 434735"/>
                  <a:gd name="connsiteX27" fmla="*/ 170752 w 208308"/>
                  <a:gd name="connsiteY27" fmla="*/ 151676 h 434735"/>
                  <a:gd name="connsiteX28" fmla="*/ 170929 w 208308"/>
                  <a:gd name="connsiteY28" fmla="*/ 151484 h 434735"/>
                  <a:gd name="connsiteX29" fmla="*/ 170142 w 208308"/>
                  <a:gd name="connsiteY29" fmla="*/ 130387 h 434735"/>
                  <a:gd name="connsiteX30" fmla="*/ 165810 w 208308"/>
                  <a:gd name="connsiteY30" fmla="*/ 126056 h 434735"/>
                  <a:gd name="connsiteX31" fmla="*/ 165703 w 208308"/>
                  <a:gd name="connsiteY31" fmla="*/ 111293 h 434735"/>
                  <a:gd name="connsiteX32" fmla="*/ 165882 w 208308"/>
                  <a:gd name="connsiteY32" fmla="*/ 111098 h 434735"/>
                  <a:gd name="connsiteX33" fmla="*/ 165092 w 208308"/>
                  <a:gd name="connsiteY33" fmla="*/ 90003 h 434735"/>
                  <a:gd name="connsiteX34" fmla="*/ 160762 w 208308"/>
                  <a:gd name="connsiteY34" fmla="*/ 85672 h 434735"/>
                  <a:gd name="connsiteX35" fmla="*/ 160656 w 208308"/>
                  <a:gd name="connsiteY35" fmla="*/ 70908 h 434735"/>
                  <a:gd name="connsiteX36" fmla="*/ 160832 w 208308"/>
                  <a:gd name="connsiteY36" fmla="*/ 70717 h 434735"/>
                  <a:gd name="connsiteX37" fmla="*/ 160045 w 208308"/>
                  <a:gd name="connsiteY37" fmla="*/ 49620 h 434735"/>
                  <a:gd name="connsiteX38" fmla="*/ 114861 w 208308"/>
                  <a:gd name="connsiteY38" fmla="*/ 4436 h 434735"/>
                  <a:gd name="connsiteX39" fmla="*/ 93444 w 208308"/>
                  <a:gd name="connsiteY39" fmla="*/ 4436 h 434735"/>
                  <a:gd name="connsiteX40" fmla="*/ 48260 w 208308"/>
                  <a:gd name="connsiteY40" fmla="*/ 49620 h 434735"/>
                  <a:gd name="connsiteX41" fmla="*/ 47473 w 208308"/>
                  <a:gd name="connsiteY41" fmla="*/ 70717 h 434735"/>
                  <a:gd name="connsiteX42" fmla="*/ 47650 w 208308"/>
                  <a:gd name="connsiteY42" fmla="*/ 70908 h 434735"/>
                  <a:gd name="connsiteX43" fmla="*/ 47544 w 208308"/>
                  <a:gd name="connsiteY43" fmla="*/ 85672 h 434735"/>
                  <a:gd name="connsiteX44" fmla="*/ 43212 w 208308"/>
                  <a:gd name="connsiteY44" fmla="*/ 90005 h 434735"/>
                  <a:gd name="connsiteX45" fmla="*/ 42425 w 208308"/>
                  <a:gd name="connsiteY45" fmla="*/ 111100 h 434735"/>
                  <a:gd name="connsiteX46" fmla="*/ 42601 w 208308"/>
                  <a:gd name="connsiteY46" fmla="*/ 111291 h 434735"/>
                  <a:gd name="connsiteX47" fmla="*/ 42495 w 208308"/>
                  <a:gd name="connsiteY47" fmla="*/ 126055 h 434735"/>
                  <a:gd name="connsiteX48" fmla="*/ 38164 w 208308"/>
                  <a:gd name="connsiteY48" fmla="*/ 130387 h 434735"/>
                  <a:gd name="connsiteX49" fmla="*/ 37377 w 208308"/>
                  <a:gd name="connsiteY49" fmla="*/ 151483 h 434735"/>
                  <a:gd name="connsiteX50" fmla="*/ 37553 w 208308"/>
                  <a:gd name="connsiteY50" fmla="*/ 151675 h 434735"/>
                  <a:gd name="connsiteX51" fmla="*/ 37447 w 208308"/>
                  <a:gd name="connsiteY51" fmla="*/ 166439 h 434735"/>
                  <a:gd name="connsiteX52" fmla="*/ 33116 w 208308"/>
                  <a:gd name="connsiteY52" fmla="*/ 170770 h 434735"/>
                  <a:gd name="connsiteX53" fmla="*/ 32329 w 208308"/>
                  <a:gd name="connsiteY53" fmla="*/ 191867 h 434735"/>
                  <a:gd name="connsiteX54" fmla="*/ 32505 w 208308"/>
                  <a:gd name="connsiteY54" fmla="*/ 192058 h 434735"/>
                  <a:gd name="connsiteX55" fmla="*/ 32399 w 208308"/>
                  <a:gd name="connsiteY55" fmla="*/ 206823 h 434735"/>
                  <a:gd name="connsiteX56" fmla="*/ 28067 w 208308"/>
                  <a:gd name="connsiteY56" fmla="*/ 211155 h 434735"/>
                  <a:gd name="connsiteX57" fmla="*/ 27281 w 208308"/>
                  <a:gd name="connsiteY57" fmla="*/ 232250 h 434735"/>
                  <a:gd name="connsiteX58" fmla="*/ 27458 w 208308"/>
                  <a:gd name="connsiteY58" fmla="*/ 232441 h 434735"/>
                  <a:gd name="connsiteX59" fmla="*/ 27352 w 208308"/>
                  <a:gd name="connsiteY59" fmla="*/ 247205 h 434735"/>
                  <a:gd name="connsiteX60" fmla="*/ 23019 w 208308"/>
                  <a:gd name="connsiteY60" fmla="*/ 251538 h 434735"/>
                  <a:gd name="connsiteX61" fmla="*/ 22232 w 208308"/>
                  <a:gd name="connsiteY61" fmla="*/ 272633 h 434735"/>
                  <a:gd name="connsiteX62" fmla="*/ 22409 w 208308"/>
                  <a:gd name="connsiteY62" fmla="*/ 272826 h 434735"/>
                  <a:gd name="connsiteX63" fmla="*/ 22303 w 208308"/>
                  <a:gd name="connsiteY63" fmla="*/ 287590 h 434735"/>
                  <a:gd name="connsiteX64" fmla="*/ 17972 w 208308"/>
                  <a:gd name="connsiteY64" fmla="*/ 291921 h 434735"/>
                  <a:gd name="connsiteX65" fmla="*/ 17185 w 208308"/>
                  <a:gd name="connsiteY65" fmla="*/ 313018 h 434735"/>
                  <a:gd name="connsiteX66" fmla="*/ 17362 w 208308"/>
                  <a:gd name="connsiteY66" fmla="*/ 313209 h 434735"/>
                  <a:gd name="connsiteX67" fmla="*/ 17256 w 208308"/>
                  <a:gd name="connsiteY67" fmla="*/ 327973 h 434735"/>
                  <a:gd name="connsiteX68" fmla="*/ 12924 w 208308"/>
                  <a:gd name="connsiteY68" fmla="*/ 332305 h 434735"/>
                  <a:gd name="connsiteX69" fmla="*/ 12137 w 208308"/>
                  <a:gd name="connsiteY69" fmla="*/ 353400 h 434735"/>
                  <a:gd name="connsiteX70" fmla="*/ 12313 w 208308"/>
                  <a:gd name="connsiteY70" fmla="*/ 353592 h 434735"/>
                  <a:gd name="connsiteX71" fmla="*/ 12208 w 208308"/>
                  <a:gd name="connsiteY71" fmla="*/ 368356 h 434735"/>
                  <a:gd name="connsiteX72" fmla="*/ 7877 w 208308"/>
                  <a:gd name="connsiteY72" fmla="*/ 372688 h 434735"/>
                  <a:gd name="connsiteX73" fmla="*/ 7090 w 208308"/>
                  <a:gd name="connsiteY73" fmla="*/ 393784 h 434735"/>
                  <a:gd name="connsiteX74" fmla="*/ 7266 w 208308"/>
                  <a:gd name="connsiteY74" fmla="*/ 393976 h 434735"/>
                  <a:gd name="connsiteX75" fmla="*/ 7160 w 208308"/>
                  <a:gd name="connsiteY75" fmla="*/ 408740 h 434735"/>
                  <a:gd name="connsiteX76" fmla="*/ 2581 w 208308"/>
                  <a:gd name="connsiteY76" fmla="*/ 413319 h 434735"/>
                  <a:gd name="connsiteX77" fmla="*/ 310 w 208308"/>
                  <a:gd name="connsiteY77" fmla="*/ 417817 h 434735"/>
                  <a:gd name="connsiteX78" fmla="*/ 8 w 208308"/>
                  <a:gd name="connsiteY78" fmla="*/ 420204 h 434735"/>
                  <a:gd name="connsiteX79" fmla="*/ 21214 w 208308"/>
                  <a:gd name="connsiteY79" fmla="*/ 417877 h 434735"/>
                  <a:gd name="connsiteX80" fmla="*/ 22729 w 208308"/>
                  <a:gd name="connsiteY80" fmla="*/ 418721 h 434735"/>
                  <a:gd name="connsiteX81" fmla="*/ 45122 w 208308"/>
                  <a:gd name="connsiteY81" fmla="*/ 417948 h 434735"/>
                  <a:gd name="connsiteX82" fmla="*/ 110583 w 208308"/>
                  <a:gd name="connsiteY82" fmla="*/ 424903 h 434735"/>
                  <a:gd name="connsiteX83" fmla="*/ 112098 w 208308"/>
                  <a:gd name="connsiteY83" fmla="*/ 423936 h 434735"/>
                  <a:gd name="connsiteX84" fmla="*/ 143087 w 208308"/>
                  <a:gd name="connsiteY84" fmla="*/ 433425 h 434735"/>
                  <a:gd name="connsiteX85" fmla="*/ 194000 w 208308"/>
                  <a:gd name="connsiteY85" fmla="*/ 434736 h 434735"/>
                  <a:gd name="connsiteX86" fmla="*/ 207997 w 208308"/>
                  <a:gd name="connsiteY86" fmla="*/ 417818 h 434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208308" h="434735">
                    <a:moveTo>
                      <a:pt x="207997" y="417818"/>
                    </a:moveTo>
                    <a:cubicBezTo>
                      <a:pt x="207618" y="416069"/>
                      <a:pt x="206908" y="414503"/>
                      <a:pt x="205725" y="413320"/>
                    </a:cubicBezTo>
                    <a:lnTo>
                      <a:pt x="201146" y="408741"/>
                    </a:lnTo>
                    <a:cubicBezTo>
                      <a:pt x="197080" y="404675"/>
                      <a:pt x="197115" y="398178"/>
                      <a:pt x="201040" y="393977"/>
                    </a:cubicBezTo>
                    <a:cubicBezTo>
                      <a:pt x="201099" y="393914"/>
                      <a:pt x="201158" y="393850"/>
                      <a:pt x="201217" y="393786"/>
                    </a:cubicBezTo>
                    <a:cubicBezTo>
                      <a:pt x="206661" y="387761"/>
                      <a:pt x="206172" y="378431"/>
                      <a:pt x="200430" y="372689"/>
                    </a:cubicBezTo>
                    <a:lnTo>
                      <a:pt x="196098" y="368358"/>
                    </a:lnTo>
                    <a:cubicBezTo>
                      <a:pt x="192034" y="364293"/>
                      <a:pt x="192065" y="357795"/>
                      <a:pt x="195991" y="353595"/>
                    </a:cubicBezTo>
                    <a:cubicBezTo>
                      <a:pt x="196051" y="353531"/>
                      <a:pt x="196111" y="353465"/>
                      <a:pt x="196170" y="353400"/>
                    </a:cubicBezTo>
                    <a:cubicBezTo>
                      <a:pt x="201613" y="347374"/>
                      <a:pt x="201122" y="338046"/>
                      <a:pt x="195380" y="332305"/>
                    </a:cubicBezTo>
                    <a:lnTo>
                      <a:pt x="191050" y="327974"/>
                    </a:lnTo>
                    <a:cubicBezTo>
                      <a:pt x="186984" y="323909"/>
                      <a:pt x="187018" y="317411"/>
                      <a:pt x="190944" y="313210"/>
                    </a:cubicBezTo>
                    <a:cubicBezTo>
                      <a:pt x="191003" y="313146"/>
                      <a:pt x="191062" y="313083"/>
                      <a:pt x="191120" y="313018"/>
                    </a:cubicBezTo>
                    <a:cubicBezTo>
                      <a:pt x="196565" y="306994"/>
                      <a:pt x="196075" y="297664"/>
                      <a:pt x="190333" y="291922"/>
                    </a:cubicBezTo>
                    <a:lnTo>
                      <a:pt x="186002" y="287591"/>
                    </a:lnTo>
                    <a:cubicBezTo>
                      <a:pt x="181936" y="283525"/>
                      <a:pt x="181970" y="277027"/>
                      <a:pt x="185896" y="272826"/>
                    </a:cubicBezTo>
                    <a:cubicBezTo>
                      <a:pt x="185955" y="272763"/>
                      <a:pt x="186014" y="272699"/>
                      <a:pt x="186072" y="272635"/>
                    </a:cubicBezTo>
                    <a:cubicBezTo>
                      <a:pt x="191517" y="266609"/>
                      <a:pt x="191027" y="257281"/>
                      <a:pt x="185285" y="251538"/>
                    </a:cubicBezTo>
                    <a:lnTo>
                      <a:pt x="180954" y="247207"/>
                    </a:lnTo>
                    <a:cubicBezTo>
                      <a:pt x="176889" y="243142"/>
                      <a:pt x="176921" y="236645"/>
                      <a:pt x="180846" y="232444"/>
                    </a:cubicBezTo>
                    <a:cubicBezTo>
                      <a:pt x="180906" y="232380"/>
                      <a:pt x="180967" y="232314"/>
                      <a:pt x="181026" y="232249"/>
                    </a:cubicBezTo>
                    <a:cubicBezTo>
                      <a:pt x="186468" y="226223"/>
                      <a:pt x="185977" y="216896"/>
                      <a:pt x="180236" y="211154"/>
                    </a:cubicBezTo>
                    <a:lnTo>
                      <a:pt x="175905" y="206823"/>
                    </a:lnTo>
                    <a:cubicBezTo>
                      <a:pt x="171839" y="202758"/>
                      <a:pt x="171874" y="196260"/>
                      <a:pt x="175799" y="192059"/>
                    </a:cubicBezTo>
                    <a:cubicBezTo>
                      <a:pt x="175858" y="191996"/>
                      <a:pt x="175918" y="191932"/>
                      <a:pt x="175976" y="191868"/>
                    </a:cubicBezTo>
                    <a:cubicBezTo>
                      <a:pt x="181421" y="185843"/>
                      <a:pt x="180931" y="176513"/>
                      <a:pt x="175189" y="170771"/>
                    </a:cubicBezTo>
                    <a:lnTo>
                      <a:pt x="170858" y="166440"/>
                    </a:lnTo>
                    <a:cubicBezTo>
                      <a:pt x="166792" y="162374"/>
                      <a:pt x="166827" y="155877"/>
                      <a:pt x="170752" y="151676"/>
                    </a:cubicBezTo>
                    <a:cubicBezTo>
                      <a:pt x="170811" y="151612"/>
                      <a:pt x="170870" y="151548"/>
                      <a:pt x="170929" y="151484"/>
                    </a:cubicBezTo>
                    <a:cubicBezTo>
                      <a:pt x="176373" y="145459"/>
                      <a:pt x="175884" y="136130"/>
                      <a:pt x="170142" y="130387"/>
                    </a:cubicBezTo>
                    <a:lnTo>
                      <a:pt x="165810" y="126056"/>
                    </a:lnTo>
                    <a:cubicBezTo>
                      <a:pt x="161746" y="121991"/>
                      <a:pt x="161777" y="115494"/>
                      <a:pt x="165703" y="111293"/>
                    </a:cubicBezTo>
                    <a:cubicBezTo>
                      <a:pt x="165764" y="111229"/>
                      <a:pt x="165823" y="111163"/>
                      <a:pt x="165882" y="111098"/>
                    </a:cubicBezTo>
                    <a:cubicBezTo>
                      <a:pt x="171325" y="105072"/>
                      <a:pt x="170834" y="95745"/>
                      <a:pt x="165092" y="90003"/>
                    </a:cubicBezTo>
                    <a:lnTo>
                      <a:pt x="160762" y="85672"/>
                    </a:lnTo>
                    <a:cubicBezTo>
                      <a:pt x="156696" y="81607"/>
                      <a:pt x="156730" y="75109"/>
                      <a:pt x="160656" y="70908"/>
                    </a:cubicBezTo>
                    <a:cubicBezTo>
                      <a:pt x="160715" y="70845"/>
                      <a:pt x="160774" y="70781"/>
                      <a:pt x="160832" y="70717"/>
                    </a:cubicBezTo>
                    <a:cubicBezTo>
                      <a:pt x="166277" y="64691"/>
                      <a:pt x="165788" y="55363"/>
                      <a:pt x="160045" y="49620"/>
                    </a:cubicBezTo>
                    <a:lnTo>
                      <a:pt x="114861" y="4436"/>
                    </a:lnTo>
                    <a:cubicBezTo>
                      <a:pt x="108947" y="-1479"/>
                      <a:pt x="99358" y="-1479"/>
                      <a:pt x="93444" y="4436"/>
                    </a:cubicBezTo>
                    <a:lnTo>
                      <a:pt x="48260" y="49620"/>
                    </a:lnTo>
                    <a:cubicBezTo>
                      <a:pt x="42518" y="55363"/>
                      <a:pt x="42029" y="64692"/>
                      <a:pt x="47473" y="70717"/>
                    </a:cubicBezTo>
                    <a:cubicBezTo>
                      <a:pt x="47532" y="70781"/>
                      <a:pt x="47591" y="70845"/>
                      <a:pt x="47650" y="70908"/>
                    </a:cubicBezTo>
                    <a:cubicBezTo>
                      <a:pt x="51576" y="75109"/>
                      <a:pt x="51609" y="81607"/>
                      <a:pt x="47544" y="85672"/>
                    </a:cubicBezTo>
                    <a:lnTo>
                      <a:pt x="43212" y="90005"/>
                    </a:lnTo>
                    <a:cubicBezTo>
                      <a:pt x="37470" y="95746"/>
                      <a:pt x="36981" y="105075"/>
                      <a:pt x="42425" y="111100"/>
                    </a:cubicBezTo>
                    <a:cubicBezTo>
                      <a:pt x="42483" y="111164"/>
                      <a:pt x="42542" y="111228"/>
                      <a:pt x="42601" y="111291"/>
                    </a:cubicBezTo>
                    <a:cubicBezTo>
                      <a:pt x="46527" y="115492"/>
                      <a:pt x="46561" y="121990"/>
                      <a:pt x="42495" y="126055"/>
                    </a:cubicBezTo>
                    <a:lnTo>
                      <a:pt x="38164" y="130387"/>
                    </a:lnTo>
                    <a:cubicBezTo>
                      <a:pt x="32421" y="136129"/>
                      <a:pt x="31932" y="145458"/>
                      <a:pt x="37377" y="151483"/>
                    </a:cubicBezTo>
                    <a:cubicBezTo>
                      <a:pt x="37436" y="151548"/>
                      <a:pt x="37494" y="151612"/>
                      <a:pt x="37553" y="151675"/>
                    </a:cubicBezTo>
                    <a:cubicBezTo>
                      <a:pt x="41479" y="155876"/>
                      <a:pt x="41513" y="162373"/>
                      <a:pt x="37447" y="166439"/>
                    </a:cubicBezTo>
                    <a:lnTo>
                      <a:pt x="33116" y="170770"/>
                    </a:lnTo>
                    <a:cubicBezTo>
                      <a:pt x="27373" y="176513"/>
                      <a:pt x="26884" y="185842"/>
                      <a:pt x="32329" y="191867"/>
                    </a:cubicBezTo>
                    <a:cubicBezTo>
                      <a:pt x="32387" y="191931"/>
                      <a:pt x="32446" y="191996"/>
                      <a:pt x="32505" y="192058"/>
                    </a:cubicBezTo>
                    <a:cubicBezTo>
                      <a:pt x="36432" y="196260"/>
                      <a:pt x="36466" y="202757"/>
                      <a:pt x="32399" y="206823"/>
                    </a:cubicBezTo>
                    <a:lnTo>
                      <a:pt x="28067" y="211155"/>
                    </a:lnTo>
                    <a:cubicBezTo>
                      <a:pt x="22326" y="216896"/>
                      <a:pt x="21836" y="226225"/>
                      <a:pt x="27281" y="232250"/>
                    </a:cubicBezTo>
                    <a:cubicBezTo>
                      <a:pt x="27339" y="232314"/>
                      <a:pt x="27398" y="232378"/>
                      <a:pt x="27458" y="232441"/>
                    </a:cubicBezTo>
                    <a:cubicBezTo>
                      <a:pt x="31384" y="236642"/>
                      <a:pt x="31418" y="243140"/>
                      <a:pt x="27352" y="247205"/>
                    </a:cubicBezTo>
                    <a:lnTo>
                      <a:pt x="23019" y="251538"/>
                    </a:lnTo>
                    <a:cubicBezTo>
                      <a:pt x="17278" y="257279"/>
                      <a:pt x="16789" y="266608"/>
                      <a:pt x="22232" y="272633"/>
                    </a:cubicBezTo>
                    <a:cubicBezTo>
                      <a:pt x="22292" y="272698"/>
                      <a:pt x="22350" y="272762"/>
                      <a:pt x="22409" y="272826"/>
                    </a:cubicBezTo>
                    <a:cubicBezTo>
                      <a:pt x="26335" y="277027"/>
                      <a:pt x="26369" y="283524"/>
                      <a:pt x="22303" y="287590"/>
                    </a:cubicBezTo>
                    <a:lnTo>
                      <a:pt x="17972" y="291921"/>
                    </a:lnTo>
                    <a:cubicBezTo>
                      <a:pt x="12230" y="297664"/>
                      <a:pt x="11741" y="306993"/>
                      <a:pt x="17185" y="313018"/>
                    </a:cubicBezTo>
                    <a:cubicBezTo>
                      <a:pt x="17244" y="313082"/>
                      <a:pt x="17302" y="313146"/>
                      <a:pt x="17362" y="313209"/>
                    </a:cubicBezTo>
                    <a:cubicBezTo>
                      <a:pt x="21288" y="317410"/>
                      <a:pt x="21322" y="323908"/>
                      <a:pt x="17256" y="327973"/>
                    </a:cubicBezTo>
                    <a:lnTo>
                      <a:pt x="12924" y="332305"/>
                    </a:lnTo>
                    <a:cubicBezTo>
                      <a:pt x="7181" y="338047"/>
                      <a:pt x="6693" y="347376"/>
                      <a:pt x="12137" y="353400"/>
                    </a:cubicBezTo>
                    <a:cubicBezTo>
                      <a:pt x="12195" y="353465"/>
                      <a:pt x="12253" y="353529"/>
                      <a:pt x="12313" y="353592"/>
                    </a:cubicBezTo>
                    <a:cubicBezTo>
                      <a:pt x="16239" y="357793"/>
                      <a:pt x="16273" y="364291"/>
                      <a:pt x="12208" y="368356"/>
                    </a:cubicBezTo>
                    <a:lnTo>
                      <a:pt x="7877" y="372688"/>
                    </a:lnTo>
                    <a:cubicBezTo>
                      <a:pt x="2134" y="378430"/>
                      <a:pt x="1645" y="387759"/>
                      <a:pt x="7090" y="393784"/>
                    </a:cubicBezTo>
                    <a:cubicBezTo>
                      <a:pt x="7149" y="393848"/>
                      <a:pt x="7207" y="393913"/>
                      <a:pt x="7266" y="393976"/>
                    </a:cubicBezTo>
                    <a:cubicBezTo>
                      <a:pt x="11192" y="398177"/>
                      <a:pt x="11226" y="404674"/>
                      <a:pt x="7160" y="408740"/>
                    </a:cubicBezTo>
                    <a:lnTo>
                      <a:pt x="2581" y="413319"/>
                    </a:lnTo>
                    <a:cubicBezTo>
                      <a:pt x="1398" y="414502"/>
                      <a:pt x="688" y="416068"/>
                      <a:pt x="310" y="417817"/>
                    </a:cubicBezTo>
                    <a:cubicBezTo>
                      <a:pt x="66" y="418945"/>
                      <a:pt x="-29" y="419110"/>
                      <a:pt x="8" y="420204"/>
                    </a:cubicBezTo>
                    <a:cubicBezTo>
                      <a:pt x="6885" y="419199"/>
                      <a:pt x="13966" y="418417"/>
                      <a:pt x="21214" y="417877"/>
                    </a:cubicBezTo>
                    <a:cubicBezTo>
                      <a:pt x="21718" y="417840"/>
                      <a:pt x="22223" y="418757"/>
                      <a:pt x="22729" y="418721"/>
                    </a:cubicBezTo>
                    <a:cubicBezTo>
                      <a:pt x="30039" y="418211"/>
                      <a:pt x="37515" y="417948"/>
                      <a:pt x="45122" y="417948"/>
                    </a:cubicBezTo>
                    <a:cubicBezTo>
                      <a:pt x="68525" y="417948"/>
                      <a:pt x="90711" y="420441"/>
                      <a:pt x="110583" y="424903"/>
                    </a:cubicBezTo>
                    <a:cubicBezTo>
                      <a:pt x="111090" y="425016"/>
                      <a:pt x="111594" y="423821"/>
                      <a:pt x="112098" y="423936"/>
                    </a:cubicBezTo>
                    <a:cubicBezTo>
                      <a:pt x="123237" y="426508"/>
                      <a:pt x="133633" y="429703"/>
                      <a:pt x="143087" y="433425"/>
                    </a:cubicBezTo>
                    <a:lnTo>
                      <a:pt x="194000" y="434736"/>
                    </a:lnTo>
                    <a:cubicBezTo>
                      <a:pt x="202940" y="434737"/>
                      <a:pt x="209887" y="426556"/>
                      <a:pt x="207997" y="417818"/>
                    </a:cubicBezTo>
                    <a:close/>
                  </a:path>
                </a:pathLst>
              </a:custGeom>
              <a:solidFill>
                <a:srgbClr val="E5E5E5"/>
              </a:solidFill>
              <a:ln w="754"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C83D3B5B-4B0F-490F-A975-B92A7D780821}"/>
                  </a:ext>
                </a:extLst>
              </p:cNvPr>
              <p:cNvSpPr/>
              <p:nvPr/>
            </p:nvSpPr>
            <p:spPr>
              <a:xfrm>
                <a:off x="7542824" y="3028449"/>
                <a:ext cx="202217" cy="642414"/>
              </a:xfrm>
              <a:custGeom>
                <a:avLst/>
                <a:gdLst>
                  <a:gd name="connsiteX0" fmla="*/ 164870 w 179471"/>
                  <a:gd name="connsiteY0" fmla="*/ 101912 h 570155"/>
                  <a:gd name="connsiteX1" fmla="*/ 179471 w 179471"/>
                  <a:gd name="connsiteY1" fmla="*/ 87116 h 570155"/>
                  <a:gd name="connsiteX2" fmla="*/ 179471 w 179471"/>
                  <a:gd name="connsiteY2" fmla="*/ 69620 h 570155"/>
                  <a:gd name="connsiteX3" fmla="*/ 174111 w 179471"/>
                  <a:gd name="connsiteY3" fmla="*/ 69620 h 570155"/>
                  <a:gd name="connsiteX4" fmla="*/ 95305 w 179471"/>
                  <a:gd name="connsiteY4" fmla="*/ 3140 h 570155"/>
                  <a:gd name="connsiteX5" fmla="*/ 85171 w 179471"/>
                  <a:gd name="connsiteY5" fmla="*/ 2958 h 570155"/>
                  <a:gd name="connsiteX6" fmla="*/ 5361 w 179471"/>
                  <a:gd name="connsiteY6" fmla="*/ 69620 h 570155"/>
                  <a:gd name="connsiteX7" fmla="*/ 0 w 179471"/>
                  <a:gd name="connsiteY7" fmla="*/ 69620 h 570155"/>
                  <a:gd name="connsiteX8" fmla="*/ 0 w 179471"/>
                  <a:gd name="connsiteY8" fmla="*/ 87116 h 570155"/>
                  <a:gd name="connsiteX9" fmla="*/ 14794 w 179471"/>
                  <a:gd name="connsiteY9" fmla="*/ 101912 h 570155"/>
                  <a:gd name="connsiteX10" fmla="*/ 14794 w 179471"/>
                  <a:gd name="connsiteY10" fmla="*/ 101912 h 570155"/>
                  <a:gd name="connsiteX11" fmla="*/ 76502 w 179471"/>
                  <a:gd name="connsiteY11" fmla="*/ 60546 h 570155"/>
                  <a:gd name="connsiteX12" fmla="*/ 76522 w 179471"/>
                  <a:gd name="connsiteY12" fmla="*/ 60555 h 570155"/>
                  <a:gd name="connsiteX13" fmla="*/ 5361 w 179471"/>
                  <a:gd name="connsiteY13" fmla="*/ 120749 h 570155"/>
                  <a:gd name="connsiteX14" fmla="*/ 0 w 179471"/>
                  <a:gd name="connsiteY14" fmla="*/ 120749 h 570155"/>
                  <a:gd name="connsiteX15" fmla="*/ 0 w 179471"/>
                  <a:gd name="connsiteY15" fmla="*/ 138245 h 570155"/>
                  <a:gd name="connsiteX16" fmla="*/ 14794 w 179471"/>
                  <a:gd name="connsiteY16" fmla="*/ 153041 h 570155"/>
                  <a:gd name="connsiteX17" fmla="*/ 14794 w 179471"/>
                  <a:gd name="connsiteY17" fmla="*/ 153041 h 570155"/>
                  <a:gd name="connsiteX18" fmla="*/ 76502 w 179471"/>
                  <a:gd name="connsiteY18" fmla="*/ 111675 h 570155"/>
                  <a:gd name="connsiteX19" fmla="*/ 76522 w 179471"/>
                  <a:gd name="connsiteY19" fmla="*/ 111684 h 570155"/>
                  <a:gd name="connsiteX20" fmla="*/ 5361 w 179471"/>
                  <a:gd name="connsiteY20" fmla="*/ 171877 h 570155"/>
                  <a:gd name="connsiteX21" fmla="*/ 0 w 179471"/>
                  <a:gd name="connsiteY21" fmla="*/ 171877 h 570155"/>
                  <a:gd name="connsiteX22" fmla="*/ 0 w 179471"/>
                  <a:gd name="connsiteY22" fmla="*/ 189375 h 570155"/>
                  <a:gd name="connsiteX23" fmla="*/ 14794 w 179471"/>
                  <a:gd name="connsiteY23" fmla="*/ 204169 h 570155"/>
                  <a:gd name="connsiteX24" fmla="*/ 14794 w 179471"/>
                  <a:gd name="connsiteY24" fmla="*/ 204169 h 570155"/>
                  <a:gd name="connsiteX25" fmla="*/ 84628 w 179471"/>
                  <a:gd name="connsiteY25" fmla="*/ 147081 h 570155"/>
                  <a:gd name="connsiteX26" fmla="*/ 84649 w 179471"/>
                  <a:gd name="connsiteY26" fmla="*/ 147084 h 570155"/>
                  <a:gd name="connsiteX27" fmla="*/ 80183 w 179471"/>
                  <a:gd name="connsiteY27" fmla="*/ 341478 h 570155"/>
                  <a:gd name="connsiteX28" fmla="*/ 80183 w 179471"/>
                  <a:gd name="connsiteY28" fmla="*/ 569836 h 570155"/>
                  <a:gd name="connsiteX29" fmla="*/ 102120 w 179471"/>
                  <a:gd name="connsiteY29" fmla="*/ 570155 h 570155"/>
                  <a:gd name="connsiteX30" fmla="*/ 102120 w 179471"/>
                  <a:gd name="connsiteY30" fmla="*/ 342014 h 570155"/>
                  <a:gd name="connsiteX31" fmla="*/ 98921 w 179471"/>
                  <a:gd name="connsiteY31" fmla="*/ 155648 h 570155"/>
                  <a:gd name="connsiteX32" fmla="*/ 98942 w 179471"/>
                  <a:gd name="connsiteY32" fmla="*/ 155644 h 570155"/>
                  <a:gd name="connsiteX33" fmla="*/ 164755 w 179471"/>
                  <a:gd name="connsiteY33" fmla="*/ 204169 h 570155"/>
                  <a:gd name="connsiteX34" fmla="*/ 179471 w 179471"/>
                  <a:gd name="connsiteY34" fmla="*/ 189375 h 570155"/>
                  <a:gd name="connsiteX35" fmla="*/ 179471 w 179471"/>
                  <a:gd name="connsiteY35" fmla="*/ 171877 h 570155"/>
                  <a:gd name="connsiteX36" fmla="*/ 174111 w 179471"/>
                  <a:gd name="connsiteY36" fmla="*/ 171877 h 570155"/>
                  <a:gd name="connsiteX37" fmla="*/ 102950 w 179471"/>
                  <a:gd name="connsiteY37" fmla="*/ 111685 h 570155"/>
                  <a:gd name="connsiteX38" fmla="*/ 102970 w 179471"/>
                  <a:gd name="connsiteY38" fmla="*/ 111675 h 570155"/>
                  <a:gd name="connsiteX39" fmla="*/ 164871 w 179471"/>
                  <a:gd name="connsiteY39" fmla="*/ 153041 h 570155"/>
                  <a:gd name="connsiteX40" fmla="*/ 179471 w 179471"/>
                  <a:gd name="connsiteY40" fmla="*/ 138245 h 570155"/>
                  <a:gd name="connsiteX41" fmla="*/ 179471 w 179471"/>
                  <a:gd name="connsiteY41" fmla="*/ 120749 h 570155"/>
                  <a:gd name="connsiteX42" fmla="*/ 174111 w 179471"/>
                  <a:gd name="connsiteY42" fmla="*/ 120749 h 570155"/>
                  <a:gd name="connsiteX43" fmla="*/ 102950 w 179471"/>
                  <a:gd name="connsiteY43" fmla="*/ 60556 h 570155"/>
                  <a:gd name="connsiteX44" fmla="*/ 102970 w 179471"/>
                  <a:gd name="connsiteY44" fmla="*/ 60547 h 570155"/>
                  <a:gd name="connsiteX45" fmla="*/ 164870 w 179471"/>
                  <a:gd name="connsiteY45" fmla="*/ 101912 h 570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79471" h="570155">
                    <a:moveTo>
                      <a:pt x="164870" y="101912"/>
                    </a:moveTo>
                    <a:cubicBezTo>
                      <a:pt x="172965" y="101883"/>
                      <a:pt x="179471" y="95211"/>
                      <a:pt x="179471" y="87116"/>
                    </a:cubicBezTo>
                    <a:lnTo>
                      <a:pt x="179471" y="69620"/>
                    </a:lnTo>
                    <a:lnTo>
                      <a:pt x="174111" y="69620"/>
                    </a:lnTo>
                    <a:cubicBezTo>
                      <a:pt x="132534" y="66590"/>
                      <a:pt x="105698" y="23442"/>
                      <a:pt x="95305" y="3140"/>
                    </a:cubicBezTo>
                    <a:cubicBezTo>
                      <a:pt x="93208" y="-958"/>
                      <a:pt x="87394" y="-1072"/>
                      <a:pt x="85171" y="2958"/>
                    </a:cubicBezTo>
                    <a:cubicBezTo>
                      <a:pt x="73621" y="23889"/>
                      <a:pt x="43968" y="69620"/>
                      <a:pt x="5361" y="69620"/>
                    </a:cubicBezTo>
                    <a:lnTo>
                      <a:pt x="0" y="69620"/>
                    </a:lnTo>
                    <a:lnTo>
                      <a:pt x="0" y="87116"/>
                    </a:lnTo>
                    <a:cubicBezTo>
                      <a:pt x="0" y="95288"/>
                      <a:pt x="6624" y="101912"/>
                      <a:pt x="14794" y="101912"/>
                    </a:cubicBezTo>
                    <a:lnTo>
                      <a:pt x="14794" y="101912"/>
                    </a:lnTo>
                    <a:cubicBezTo>
                      <a:pt x="38503" y="101912"/>
                      <a:pt x="60756" y="86579"/>
                      <a:pt x="76502" y="60546"/>
                    </a:cubicBezTo>
                    <a:cubicBezTo>
                      <a:pt x="76542" y="60479"/>
                      <a:pt x="76551" y="60484"/>
                      <a:pt x="76522" y="60555"/>
                    </a:cubicBezTo>
                    <a:cubicBezTo>
                      <a:pt x="61116" y="97878"/>
                      <a:pt x="34323" y="120749"/>
                      <a:pt x="5361" y="120749"/>
                    </a:cubicBezTo>
                    <a:lnTo>
                      <a:pt x="0" y="120749"/>
                    </a:lnTo>
                    <a:lnTo>
                      <a:pt x="0" y="138245"/>
                    </a:lnTo>
                    <a:cubicBezTo>
                      <a:pt x="0" y="146416"/>
                      <a:pt x="6624" y="153041"/>
                      <a:pt x="14794" y="153041"/>
                    </a:cubicBezTo>
                    <a:lnTo>
                      <a:pt x="14794" y="153041"/>
                    </a:lnTo>
                    <a:cubicBezTo>
                      <a:pt x="38503" y="153041"/>
                      <a:pt x="60756" y="137707"/>
                      <a:pt x="76502" y="111675"/>
                    </a:cubicBezTo>
                    <a:cubicBezTo>
                      <a:pt x="76542" y="111609"/>
                      <a:pt x="76551" y="111613"/>
                      <a:pt x="76522" y="111684"/>
                    </a:cubicBezTo>
                    <a:cubicBezTo>
                      <a:pt x="61116" y="149007"/>
                      <a:pt x="34323" y="171877"/>
                      <a:pt x="5361" y="171877"/>
                    </a:cubicBezTo>
                    <a:lnTo>
                      <a:pt x="0" y="171877"/>
                    </a:lnTo>
                    <a:lnTo>
                      <a:pt x="0" y="189375"/>
                    </a:lnTo>
                    <a:cubicBezTo>
                      <a:pt x="0" y="197545"/>
                      <a:pt x="6624" y="204169"/>
                      <a:pt x="14794" y="204169"/>
                    </a:cubicBezTo>
                    <a:lnTo>
                      <a:pt x="14794" y="204169"/>
                    </a:lnTo>
                    <a:cubicBezTo>
                      <a:pt x="42944" y="204169"/>
                      <a:pt x="69042" y="182560"/>
                      <a:pt x="84628" y="147081"/>
                    </a:cubicBezTo>
                    <a:cubicBezTo>
                      <a:pt x="84640" y="147053"/>
                      <a:pt x="84650" y="147055"/>
                      <a:pt x="84649" y="147084"/>
                    </a:cubicBezTo>
                    <a:lnTo>
                      <a:pt x="80183" y="341478"/>
                    </a:lnTo>
                    <a:lnTo>
                      <a:pt x="80183" y="569836"/>
                    </a:lnTo>
                    <a:lnTo>
                      <a:pt x="102120" y="570155"/>
                    </a:lnTo>
                    <a:lnTo>
                      <a:pt x="102120" y="342014"/>
                    </a:lnTo>
                    <a:lnTo>
                      <a:pt x="98921" y="155648"/>
                    </a:lnTo>
                    <a:cubicBezTo>
                      <a:pt x="98921" y="155624"/>
                      <a:pt x="98930" y="155622"/>
                      <a:pt x="98942" y="155644"/>
                    </a:cubicBezTo>
                    <a:cubicBezTo>
                      <a:pt x="114797" y="186037"/>
                      <a:pt x="138917" y="204205"/>
                      <a:pt x="164755" y="204169"/>
                    </a:cubicBezTo>
                    <a:cubicBezTo>
                      <a:pt x="172893" y="204157"/>
                      <a:pt x="179471" y="197513"/>
                      <a:pt x="179471" y="189375"/>
                    </a:cubicBezTo>
                    <a:lnTo>
                      <a:pt x="179471" y="171877"/>
                    </a:lnTo>
                    <a:lnTo>
                      <a:pt x="174111" y="171877"/>
                    </a:lnTo>
                    <a:cubicBezTo>
                      <a:pt x="145149" y="171877"/>
                      <a:pt x="118355" y="149007"/>
                      <a:pt x="102950" y="111685"/>
                    </a:cubicBezTo>
                    <a:cubicBezTo>
                      <a:pt x="102921" y="111613"/>
                      <a:pt x="102930" y="111609"/>
                      <a:pt x="102970" y="111675"/>
                    </a:cubicBezTo>
                    <a:cubicBezTo>
                      <a:pt x="118758" y="137779"/>
                      <a:pt x="141089" y="153124"/>
                      <a:pt x="164871" y="153041"/>
                    </a:cubicBezTo>
                    <a:cubicBezTo>
                      <a:pt x="172965" y="153011"/>
                      <a:pt x="179471" y="146340"/>
                      <a:pt x="179471" y="138245"/>
                    </a:cubicBezTo>
                    <a:lnTo>
                      <a:pt x="179471" y="120749"/>
                    </a:lnTo>
                    <a:lnTo>
                      <a:pt x="174111" y="120749"/>
                    </a:lnTo>
                    <a:cubicBezTo>
                      <a:pt x="145149" y="120749"/>
                      <a:pt x="118355" y="97878"/>
                      <a:pt x="102950" y="60556"/>
                    </a:cubicBezTo>
                    <a:cubicBezTo>
                      <a:pt x="102921" y="60485"/>
                      <a:pt x="102930" y="60479"/>
                      <a:pt x="102970" y="60547"/>
                    </a:cubicBezTo>
                    <a:cubicBezTo>
                      <a:pt x="118758" y="86650"/>
                      <a:pt x="141089" y="101996"/>
                      <a:pt x="164870" y="101912"/>
                    </a:cubicBezTo>
                    <a:close/>
                  </a:path>
                </a:pathLst>
              </a:custGeom>
              <a:solidFill>
                <a:srgbClr val="E4E4E4"/>
              </a:solidFill>
              <a:ln w="1081"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6C1FB446-3E68-4F51-9565-B0FC8118CF3C}"/>
                  </a:ext>
                </a:extLst>
              </p:cNvPr>
              <p:cNvSpPr/>
              <p:nvPr/>
            </p:nvSpPr>
            <p:spPr>
              <a:xfrm>
                <a:off x="7386143" y="3288992"/>
                <a:ext cx="185008" cy="232534"/>
              </a:xfrm>
              <a:custGeom>
                <a:avLst/>
                <a:gdLst>
                  <a:gd name="connsiteX0" fmla="*/ 157012 w 164198"/>
                  <a:gd name="connsiteY0" fmla="*/ 174655 h 206378"/>
                  <a:gd name="connsiteX1" fmla="*/ 143790 w 164198"/>
                  <a:gd name="connsiteY1" fmla="*/ 164585 h 206378"/>
                  <a:gd name="connsiteX2" fmla="*/ 144140 w 164198"/>
                  <a:gd name="connsiteY2" fmla="*/ 155244 h 206378"/>
                  <a:gd name="connsiteX3" fmla="*/ 152393 w 164198"/>
                  <a:gd name="connsiteY3" fmla="*/ 140529 h 206378"/>
                  <a:gd name="connsiteX4" fmla="*/ 145186 w 164198"/>
                  <a:gd name="connsiteY4" fmla="*/ 126155 h 206378"/>
                  <a:gd name="connsiteX5" fmla="*/ 132586 w 164198"/>
                  <a:gd name="connsiteY5" fmla="*/ 116559 h 206378"/>
                  <a:gd name="connsiteX6" fmla="*/ 133263 w 164198"/>
                  <a:gd name="connsiteY6" fmla="*/ 107094 h 206378"/>
                  <a:gd name="connsiteX7" fmla="*/ 142065 w 164198"/>
                  <a:gd name="connsiteY7" fmla="*/ 91867 h 206378"/>
                  <a:gd name="connsiteX8" fmla="*/ 135142 w 164198"/>
                  <a:gd name="connsiteY8" fmla="*/ 77890 h 206378"/>
                  <a:gd name="connsiteX9" fmla="*/ 119651 w 164198"/>
                  <a:gd name="connsiteY9" fmla="*/ 65869 h 206378"/>
                  <a:gd name="connsiteX10" fmla="*/ 120086 w 164198"/>
                  <a:gd name="connsiteY10" fmla="*/ 56735 h 206378"/>
                  <a:gd name="connsiteX11" fmla="*/ 130259 w 164198"/>
                  <a:gd name="connsiteY11" fmla="*/ 43690 h 206378"/>
                  <a:gd name="connsiteX12" fmla="*/ 122996 w 164198"/>
                  <a:gd name="connsiteY12" fmla="*/ 29145 h 206378"/>
                  <a:gd name="connsiteX13" fmla="*/ 86830 w 164198"/>
                  <a:gd name="connsiteY13" fmla="*/ 1596 h 206378"/>
                  <a:gd name="connsiteX14" fmla="*/ 77370 w 164198"/>
                  <a:gd name="connsiteY14" fmla="*/ 1596 h 206378"/>
                  <a:gd name="connsiteX15" fmla="*/ 41204 w 164198"/>
                  <a:gd name="connsiteY15" fmla="*/ 29145 h 206378"/>
                  <a:gd name="connsiteX16" fmla="*/ 33939 w 164198"/>
                  <a:gd name="connsiteY16" fmla="*/ 43690 h 206378"/>
                  <a:gd name="connsiteX17" fmla="*/ 44053 w 164198"/>
                  <a:gd name="connsiteY17" fmla="*/ 56698 h 206378"/>
                  <a:gd name="connsiteX18" fmla="*/ 44549 w 164198"/>
                  <a:gd name="connsiteY18" fmla="*/ 65868 h 206378"/>
                  <a:gd name="connsiteX19" fmla="*/ 29056 w 164198"/>
                  <a:gd name="connsiteY19" fmla="*/ 77890 h 206378"/>
                  <a:gd name="connsiteX20" fmla="*/ 22132 w 164198"/>
                  <a:gd name="connsiteY20" fmla="*/ 91867 h 206378"/>
                  <a:gd name="connsiteX21" fmla="*/ 30936 w 164198"/>
                  <a:gd name="connsiteY21" fmla="*/ 107093 h 206378"/>
                  <a:gd name="connsiteX22" fmla="*/ 31613 w 164198"/>
                  <a:gd name="connsiteY22" fmla="*/ 116558 h 206378"/>
                  <a:gd name="connsiteX23" fmla="*/ 19014 w 164198"/>
                  <a:gd name="connsiteY23" fmla="*/ 126154 h 206378"/>
                  <a:gd name="connsiteX24" fmla="*/ 11805 w 164198"/>
                  <a:gd name="connsiteY24" fmla="*/ 140530 h 206378"/>
                  <a:gd name="connsiteX25" fmla="*/ 20061 w 164198"/>
                  <a:gd name="connsiteY25" fmla="*/ 155245 h 206378"/>
                  <a:gd name="connsiteX26" fmla="*/ 20409 w 164198"/>
                  <a:gd name="connsiteY26" fmla="*/ 164583 h 206378"/>
                  <a:gd name="connsiteX27" fmla="*/ 7180 w 164198"/>
                  <a:gd name="connsiteY27" fmla="*/ 174661 h 206378"/>
                  <a:gd name="connsiteX28" fmla="*/ 0 w 164198"/>
                  <a:gd name="connsiteY28" fmla="*/ 188695 h 206378"/>
                  <a:gd name="connsiteX29" fmla="*/ 16231 w 164198"/>
                  <a:gd name="connsiteY29" fmla="*/ 206379 h 206378"/>
                  <a:gd name="connsiteX30" fmla="*/ 147967 w 164198"/>
                  <a:gd name="connsiteY30" fmla="*/ 206379 h 206378"/>
                  <a:gd name="connsiteX31" fmla="*/ 164198 w 164198"/>
                  <a:gd name="connsiteY31" fmla="*/ 188646 h 206378"/>
                  <a:gd name="connsiteX32" fmla="*/ 157012 w 164198"/>
                  <a:gd name="connsiteY32" fmla="*/ 174655 h 20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64198" h="206378">
                    <a:moveTo>
                      <a:pt x="157012" y="174655"/>
                    </a:moveTo>
                    <a:lnTo>
                      <a:pt x="143790" y="164585"/>
                    </a:lnTo>
                    <a:cubicBezTo>
                      <a:pt x="140645" y="162188"/>
                      <a:pt x="140781" y="157331"/>
                      <a:pt x="144140" y="155244"/>
                    </a:cubicBezTo>
                    <a:cubicBezTo>
                      <a:pt x="148922" y="152274"/>
                      <a:pt x="152333" y="147044"/>
                      <a:pt x="152393" y="140529"/>
                    </a:cubicBezTo>
                    <a:cubicBezTo>
                      <a:pt x="152447" y="134882"/>
                      <a:pt x="149677" y="129577"/>
                      <a:pt x="145186" y="126155"/>
                    </a:cubicBezTo>
                    <a:lnTo>
                      <a:pt x="132586" y="116559"/>
                    </a:lnTo>
                    <a:cubicBezTo>
                      <a:pt x="129335" y="114081"/>
                      <a:pt x="129716" y="109127"/>
                      <a:pt x="133263" y="107094"/>
                    </a:cubicBezTo>
                    <a:cubicBezTo>
                      <a:pt x="138376" y="104162"/>
                      <a:pt x="142065" y="98713"/>
                      <a:pt x="142065" y="91867"/>
                    </a:cubicBezTo>
                    <a:cubicBezTo>
                      <a:pt x="142065" y="86383"/>
                      <a:pt x="139506" y="81213"/>
                      <a:pt x="135142" y="77890"/>
                    </a:cubicBezTo>
                    <a:lnTo>
                      <a:pt x="119651" y="65869"/>
                    </a:lnTo>
                    <a:cubicBezTo>
                      <a:pt x="116592" y="63495"/>
                      <a:pt x="116801" y="58784"/>
                      <a:pt x="120086" y="56735"/>
                    </a:cubicBezTo>
                    <a:cubicBezTo>
                      <a:pt x="124840" y="53771"/>
                      <a:pt x="130166" y="49224"/>
                      <a:pt x="130259" y="43690"/>
                    </a:cubicBezTo>
                    <a:cubicBezTo>
                      <a:pt x="130356" y="37978"/>
                      <a:pt x="127540" y="32606"/>
                      <a:pt x="122996" y="29145"/>
                    </a:cubicBezTo>
                    <a:lnTo>
                      <a:pt x="86830" y="1596"/>
                    </a:lnTo>
                    <a:cubicBezTo>
                      <a:pt x="84036" y="-532"/>
                      <a:pt x="80164" y="-532"/>
                      <a:pt x="77370" y="1596"/>
                    </a:cubicBezTo>
                    <a:lnTo>
                      <a:pt x="41204" y="29145"/>
                    </a:lnTo>
                    <a:cubicBezTo>
                      <a:pt x="36660" y="32606"/>
                      <a:pt x="33843" y="37978"/>
                      <a:pt x="33939" y="43690"/>
                    </a:cubicBezTo>
                    <a:cubicBezTo>
                      <a:pt x="34032" y="49201"/>
                      <a:pt x="39314" y="53733"/>
                      <a:pt x="44053" y="56698"/>
                    </a:cubicBezTo>
                    <a:cubicBezTo>
                      <a:pt x="47362" y="58766"/>
                      <a:pt x="47631" y="63477"/>
                      <a:pt x="44549" y="65868"/>
                    </a:cubicBezTo>
                    <a:lnTo>
                      <a:pt x="29056" y="77890"/>
                    </a:lnTo>
                    <a:cubicBezTo>
                      <a:pt x="24694" y="81213"/>
                      <a:pt x="22132" y="86383"/>
                      <a:pt x="22132" y="91867"/>
                    </a:cubicBezTo>
                    <a:cubicBezTo>
                      <a:pt x="22132" y="98712"/>
                      <a:pt x="25823" y="104161"/>
                      <a:pt x="30936" y="107093"/>
                    </a:cubicBezTo>
                    <a:cubicBezTo>
                      <a:pt x="34482" y="109127"/>
                      <a:pt x="34865" y="114081"/>
                      <a:pt x="31613" y="116558"/>
                    </a:cubicBezTo>
                    <a:lnTo>
                      <a:pt x="19014" y="126154"/>
                    </a:lnTo>
                    <a:cubicBezTo>
                      <a:pt x="14521" y="129576"/>
                      <a:pt x="11753" y="134882"/>
                      <a:pt x="11805" y="140530"/>
                    </a:cubicBezTo>
                    <a:cubicBezTo>
                      <a:pt x="11867" y="147045"/>
                      <a:pt x="15278" y="152275"/>
                      <a:pt x="20061" y="155245"/>
                    </a:cubicBezTo>
                    <a:cubicBezTo>
                      <a:pt x="23420" y="157332"/>
                      <a:pt x="23556" y="162188"/>
                      <a:pt x="20409" y="164583"/>
                    </a:cubicBezTo>
                    <a:lnTo>
                      <a:pt x="7180" y="174661"/>
                    </a:lnTo>
                    <a:cubicBezTo>
                      <a:pt x="2785" y="178009"/>
                      <a:pt x="42" y="183168"/>
                      <a:pt x="0" y="188695"/>
                    </a:cubicBezTo>
                    <a:cubicBezTo>
                      <a:pt x="-71" y="198642"/>
                      <a:pt x="7640" y="205677"/>
                      <a:pt x="16231" y="206379"/>
                    </a:cubicBezTo>
                    <a:lnTo>
                      <a:pt x="147967" y="206379"/>
                    </a:lnTo>
                    <a:cubicBezTo>
                      <a:pt x="156573" y="205676"/>
                      <a:pt x="164295" y="198620"/>
                      <a:pt x="164198" y="188646"/>
                    </a:cubicBezTo>
                    <a:cubicBezTo>
                      <a:pt x="164144" y="183136"/>
                      <a:pt x="161397" y="177995"/>
                      <a:pt x="157012" y="174655"/>
                    </a:cubicBezTo>
                    <a:close/>
                  </a:path>
                </a:pathLst>
              </a:custGeom>
              <a:solidFill>
                <a:srgbClr val="D0D0D0"/>
              </a:solidFill>
              <a:ln w="1081"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B74922FC-0064-4EF4-A407-48678621033F}"/>
                  </a:ext>
                </a:extLst>
              </p:cNvPr>
              <p:cNvSpPr/>
              <p:nvPr/>
            </p:nvSpPr>
            <p:spPr>
              <a:xfrm>
                <a:off x="7322491" y="3302015"/>
                <a:ext cx="170890" cy="356644"/>
              </a:xfrm>
              <a:custGeom>
                <a:avLst/>
                <a:gdLst>
                  <a:gd name="connsiteX0" fmla="*/ 149788 w 151668"/>
                  <a:gd name="connsiteY0" fmla="*/ 300935 h 316528"/>
                  <a:gd name="connsiteX1" fmla="*/ 139166 w 151668"/>
                  <a:gd name="connsiteY1" fmla="*/ 290314 h 316528"/>
                  <a:gd name="connsiteX2" fmla="*/ 146505 w 151668"/>
                  <a:gd name="connsiteY2" fmla="*/ 286712 h 316528"/>
                  <a:gd name="connsiteX3" fmla="*/ 145932 w 151668"/>
                  <a:gd name="connsiteY3" fmla="*/ 271352 h 316528"/>
                  <a:gd name="connsiteX4" fmla="*/ 135491 w 151668"/>
                  <a:gd name="connsiteY4" fmla="*/ 260911 h 316528"/>
                  <a:gd name="connsiteX5" fmla="*/ 142831 w 151668"/>
                  <a:gd name="connsiteY5" fmla="*/ 257308 h 316528"/>
                  <a:gd name="connsiteX6" fmla="*/ 142256 w 151668"/>
                  <a:gd name="connsiteY6" fmla="*/ 241948 h 316528"/>
                  <a:gd name="connsiteX7" fmla="*/ 131816 w 151668"/>
                  <a:gd name="connsiteY7" fmla="*/ 231508 h 316528"/>
                  <a:gd name="connsiteX8" fmla="*/ 139154 w 151668"/>
                  <a:gd name="connsiteY8" fmla="*/ 227907 h 316528"/>
                  <a:gd name="connsiteX9" fmla="*/ 138581 w 151668"/>
                  <a:gd name="connsiteY9" fmla="*/ 212546 h 316528"/>
                  <a:gd name="connsiteX10" fmla="*/ 128141 w 151668"/>
                  <a:gd name="connsiteY10" fmla="*/ 202105 h 316528"/>
                  <a:gd name="connsiteX11" fmla="*/ 135479 w 151668"/>
                  <a:gd name="connsiteY11" fmla="*/ 198503 h 316528"/>
                  <a:gd name="connsiteX12" fmla="*/ 134906 w 151668"/>
                  <a:gd name="connsiteY12" fmla="*/ 183143 h 316528"/>
                  <a:gd name="connsiteX13" fmla="*/ 124465 w 151668"/>
                  <a:gd name="connsiteY13" fmla="*/ 172702 h 316528"/>
                  <a:gd name="connsiteX14" fmla="*/ 131805 w 151668"/>
                  <a:gd name="connsiteY14" fmla="*/ 169098 h 316528"/>
                  <a:gd name="connsiteX15" fmla="*/ 131229 w 151668"/>
                  <a:gd name="connsiteY15" fmla="*/ 153739 h 316528"/>
                  <a:gd name="connsiteX16" fmla="*/ 120790 w 151668"/>
                  <a:gd name="connsiteY16" fmla="*/ 143299 h 316528"/>
                  <a:gd name="connsiteX17" fmla="*/ 128129 w 151668"/>
                  <a:gd name="connsiteY17" fmla="*/ 139698 h 316528"/>
                  <a:gd name="connsiteX18" fmla="*/ 127555 w 151668"/>
                  <a:gd name="connsiteY18" fmla="*/ 124337 h 316528"/>
                  <a:gd name="connsiteX19" fmla="*/ 117115 w 151668"/>
                  <a:gd name="connsiteY19" fmla="*/ 113896 h 316528"/>
                  <a:gd name="connsiteX20" fmla="*/ 124452 w 151668"/>
                  <a:gd name="connsiteY20" fmla="*/ 110294 h 316528"/>
                  <a:gd name="connsiteX21" fmla="*/ 123880 w 151668"/>
                  <a:gd name="connsiteY21" fmla="*/ 94934 h 316528"/>
                  <a:gd name="connsiteX22" fmla="*/ 113440 w 151668"/>
                  <a:gd name="connsiteY22" fmla="*/ 84493 h 316528"/>
                  <a:gd name="connsiteX23" fmla="*/ 120779 w 151668"/>
                  <a:gd name="connsiteY23" fmla="*/ 80889 h 316528"/>
                  <a:gd name="connsiteX24" fmla="*/ 120204 w 151668"/>
                  <a:gd name="connsiteY24" fmla="*/ 65530 h 316528"/>
                  <a:gd name="connsiteX25" fmla="*/ 109763 w 151668"/>
                  <a:gd name="connsiteY25" fmla="*/ 55090 h 316528"/>
                  <a:gd name="connsiteX26" fmla="*/ 117102 w 151668"/>
                  <a:gd name="connsiteY26" fmla="*/ 51487 h 316528"/>
                  <a:gd name="connsiteX27" fmla="*/ 116529 w 151668"/>
                  <a:gd name="connsiteY27" fmla="*/ 36128 h 316528"/>
                  <a:gd name="connsiteX28" fmla="*/ 83630 w 151668"/>
                  <a:gd name="connsiteY28" fmla="*/ 3229 h 316528"/>
                  <a:gd name="connsiteX29" fmla="*/ 68037 w 151668"/>
                  <a:gd name="connsiteY29" fmla="*/ 3229 h 316528"/>
                  <a:gd name="connsiteX30" fmla="*/ 35139 w 151668"/>
                  <a:gd name="connsiteY30" fmla="*/ 36128 h 316528"/>
                  <a:gd name="connsiteX31" fmla="*/ 34567 w 151668"/>
                  <a:gd name="connsiteY31" fmla="*/ 51487 h 316528"/>
                  <a:gd name="connsiteX32" fmla="*/ 41904 w 151668"/>
                  <a:gd name="connsiteY32" fmla="*/ 55090 h 316528"/>
                  <a:gd name="connsiteX33" fmla="*/ 31463 w 151668"/>
                  <a:gd name="connsiteY33" fmla="*/ 65531 h 316528"/>
                  <a:gd name="connsiteX34" fmla="*/ 30891 w 151668"/>
                  <a:gd name="connsiteY34" fmla="*/ 80890 h 316528"/>
                  <a:gd name="connsiteX35" fmla="*/ 38229 w 151668"/>
                  <a:gd name="connsiteY35" fmla="*/ 84493 h 316528"/>
                  <a:gd name="connsiteX36" fmla="*/ 27789 w 151668"/>
                  <a:gd name="connsiteY36" fmla="*/ 94934 h 316528"/>
                  <a:gd name="connsiteX37" fmla="*/ 27215 w 151668"/>
                  <a:gd name="connsiteY37" fmla="*/ 110294 h 316528"/>
                  <a:gd name="connsiteX38" fmla="*/ 34554 w 151668"/>
                  <a:gd name="connsiteY38" fmla="*/ 113896 h 316528"/>
                  <a:gd name="connsiteX39" fmla="*/ 24113 w 151668"/>
                  <a:gd name="connsiteY39" fmla="*/ 124337 h 316528"/>
                  <a:gd name="connsiteX40" fmla="*/ 23540 w 151668"/>
                  <a:gd name="connsiteY40" fmla="*/ 139697 h 316528"/>
                  <a:gd name="connsiteX41" fmla="*/ 30879 w 151668"/>
                  <a:gd name="connsiteY41" fmla="*/ 143299 h 316528"/>
                  <a:gd name="connsiteX42" fmla="*/ 20437 w 151668"/>
                  <a:gd name="connsiteY42" fmla="*/ 153740 h 316528"/>
                  <a:gd name="connsiteX43" fmla="*/ 19865 w 151668"/>
                  <a:gd name="connsiteY43" fmla="*/ 169100 h 316528"/>
                  <a:gd name="connsiteX44" fmla="*/ 27203 w 151668"/>
                  <a:gd name="connsiteY44" fmla="*/ 172702 h 316528"/>
                  <a:gd name="connsiteX45" fmla="*/ 16762 w 151668"/>
                  <a:gd name="connsiteY45" fmla="*/ 183143 h 316528"/>
                  <a:gd name="connsiteX46" fmla="*/ 16190 w 151668"/>
                  <a:gd name="connsiteY46" fmla="*/ 198503 h 316528"/>
                  <a:gd name="connsiteX47" fmla="*/ 23528 w 151668"/>
                  <a:gd name="connsiteY47" fmla="*/ 202105 h 316528"/>
                  <a:gd name="connsiteX48" fmla="*/ 13087 w 151668"/>
                  <a:gd name="connsiteY48" fmla="*/ 212546 h 316528"/>
                  <a:gd name="connsiteX49" fmla="*/ 12514 w 151668"/>
                  <a:gd name="connsiteY49" fmla="*/ 227907 h 316528"/>
                  <a:gd name="connsiteX50" fmla="*/ 19853 w 151668"/>
                  <a:gd name="connsiteY50" fmla="*/ 231508 h 316528"/>
                  <a:gd name="connsiteX51" fmla="*/ 9412 w 151668"/>
                  <a:gd name="connsiteY51" fmla="*/ 241949 h 316528"/>
                  <a:gd name="connsiteX52" fmla="*/ 8838 w 151668"/>
                  <a:gd name="connsiteY52" fmla="*/ 257309 h 316528"/>
                  <a:gd name="connsiteX53" fmla="*/ 16177 w 151668"/>
                  <a:gd name="connsiteY53" fmla="*/ 260911 h 316528"/>
                  <a:gd name="connsiteX54" fmla="*/ 5736 w 151668"/>
                  <a:gd name="connsiteY54" fmla="*/ 271352 h 316528"/>
                  <a:gd name="connsiteX55" fmla="*/ 5163 w 151668"/>
                  <a:gd name="connsiteY55" fmla="*/ 286713 h 316528"/>
                  <a:gd name="connsiteX56" fmla="*/ 12501 w 151668"/>
                  <a:gd name="connsiteY56" fmla="*/ 290314 h 316528"/>
                  <a:gd name="connsiteX57" fmla="*/ 1881 w 151668"/>
                  <a:gd name="connsiteY57" fmla="*/ 300936 h 316528"/>
                  <a:gd name="connsiteX58" fmla="*/ 227 w 151668"/>
                  <a:gd name="connsiteY58" fmla="*/ 304210 h 316528"/>
                  <a:gd name="connsiteX59" fmla="*/ 10418 w 151668"/>
                  <a:gd name="connsiteY59" fmla="*/ 316529 h 316528"/>
                  <a:gd name="connsiteX60" fmla="*/ 141251 w 151668"/>
                  <a:gd name="connsiteY60" fmla="*/ 316529 h 316528"/>
                  <a:gd name="connsiteX61" fmla="*/ 151441 w 151668"/>
                  <a:gd name="connsiteY61" fmla="*/ 304210 h 316528"/>
                  <a:gd name="connsiteX62" fmla="*/ 149788 w 151668"/>
                  <a:gd name="connsiteY62" fmla="*/ 300935 h 316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51668" h="316528">
                    <a:moveTo>
                      <a:pt x="149788" y="300935"/>
                    </a:moveTo>
                    <a:lnTo>
                      <a:pt x="139166" y="290314"/>
                    </a:lnTo>
                    <a:cubicBezTo>
                      <a:pt x="141873" y="290106"/>
                      <a:pt x="144518" y="288912"/>
                      <a:pt x="146505" y="286712"/>
                    </a:cubicBezTo>
                    <a:cubicBezTo>
                      <a:pt x="150469" y="282325"/>
                      <a:pt x="150113" y="275533"/>
                      <a:pt x="145932" y="271352"/>
                    </a:cubicBezTo>
                    <a:lnTo>
                      <a:pt x="135491" y="260911"/>
                    </a:lnTo>
                    <a:cubicBezTo>
                      <a:pt x="138198" y="260703"/>
                      <a:pt x="140844" y="259508"/>
                      <a:pt x="142831" y="257308"/>
                    </a:cubicBezTo>
                    <a:cubicBezTo>
                      <a:pt x="146794" y="252920"/>
                      <a:pt x="146436" y="246129"/>
                      <a:pt x="142256" y="241948"/>
                    </a:cubicBezTo>
                    <a:lnTo>
                      <a:pt x="131816" y="231508"/>
                    </a:lnTo>
                    <a:cubicBezTo>
                      <a:pt x="134522" y="231300"/>
                      <a:pt x="137166" y="230106"/>
                      <a:pt x="139154" y="227907"/>
                    </a:cubicBezTo>
                    <a:cubicBezTo>
                      <a:pt x="143119" y="223519"/>
                      <a:pt x="142762" y="216727"/>
                      <a:pt x="138581" y="212546"/>
                    </a:cubicBezTo>
                    <a:lnTo>
                      <a:pt x="128141" y="202105"/>
                    </a:lnTo>
                    <a:cubicBezTo>
                      <a:pt x="130847" y="201896"/>
                      <a:pt x="133491" y="200703"/>
                      <a:pt x="135479" y="198503"/>
                    </a:cubicBezTo>
                    <a:cubicBezTo>
                      <a:pt x="139443" y="194116"/>
                      <a:pt x="139087" y="187324"/>
                      <a:pt x="134906" y="183143"/>
                    </a:cubicBezTo>
                    <a:lnTo>
                      <a:pt x="124465" y="172702"/>
                    </a:lnTo>
                    <a:cubicBezTo>
                      <a:pt x="127172" y="172493"/>
                      <a:pt x="129818" y="171298"/>
                      <a:pt x="131805" y="169098"/>
                    </a:cubicBezTo>
                    <a:cubicBezTo>
                      <a:pt x="135767" y="164712"/>
                      <a:pt x="135410" y="157920"/>
                      <a:pt x="131229" y="153739"/>
                    </a:cubicBezTo>
                    <a:lnTo>
                      <a:pt x="120790" y="143299"/>
                    </a:lnTo>
                    <a:cubicBezTo>
                      <a:pt x="123496" y="143090"/>
                      <a:pt x="126141" y="141896"/>
                      <a:pt x="128129" y="139698"/>
                    </a:cubicBezTo>
                    <a:cubicBezTo>
                      <a:pt x="132092" y="135310"/>
                      <a:pt x="131736" y="128518"/>
                      <a:pt x="127555" y="124337"/>
                    </a:cubicBezTo>
                    <a:lnTo>
                      <a:pt x="117115" y="113896"/>
                    </a:lnTo>
                    <a:cubicBezTo>
                      <a:pt x="119821" y="113687"/>
                      <a:pt x="122465" y="112493"/>
                      <a:pt x="124452" y="110294"/>
                    </a:cubicBezTo>
                    <a:cubicBezTo>
                      <a:pt x="128417" y="105907"/>
                      <a:pt x="128061" y="99115"/>
                      <a:pt x="123880" y="94934"/>
                    </a:cubicBezTo>
                    <a:lnTo>
                      <a:pt x="113440" y="84493"/>
                    </a:lnTo>
                    <a:cubicBezTo>
                      <a:pt x="116146" y="84284"/>
                      <a:pt x="118791" y="83089"/>
                      <a:pt x="120779" y="80889"/>
                    </a:cubicBezTo>
                    <a:cubicBezTo>
                      <a:pt x="124741" y="76503"/>
                      <a:pt x="124384" y="69710"/>
                      <a:pt x="120204" y="65530"/>
                    </a:cubicBezTo>
                    <a:lnTo>
                      <a:pt x="109763" y="55090"/>
                    </a:lnTo>
                    <a:cubicBezTo>
                      <a:pt x="112470" y="54881"/>
                      <a:pt x="115115" y="53687"/>
                      <a:pt x="117102" y="51487"/>
                    </a:cubicBezTo>
                    <a:cubicBezTo>
                      <a:pt x="121066" y="47101"/>
                      <a:pt x="120710" y="40308"/>
                      <a:pt x="116529" y="36128"/>
                    </a:cubicBezTo>
                    <a:lnTo>
                      <a:pt x="83630" y="3229"/>
                    </a:lnTo>
                    <a:cubicBezTo>
                      <a:pt x="79325" y="-1076"/>
                      <a:pt x="72344" y="-1076"/>
                      <a:pt x="68037" y="3229"/>
                    </a:cubicBezTo>
                    <a:lnTo>
                      <a:pt x="35139" y="36128"/>
                    </a:lnTo>
                    <a:cubicBezTo>
                      <a:pt x="30959" y="40308"/>
                      <a:pt x="30603" y="47101"/>
                      <a:pt x="34567" y="51487"/>
                    </a:cubicBezTo>
                    <a:cubicBezTo>
                      <a:pt x="36554" y="53687"/>
                      <a:pt x="39198" y="54881"/>
                      <a:pt x="41904" y="55090"/>
                    </a:cubicBezTo>
                    <a:lnTo>
                      <a:pt x="31463" y="65531"/>
                    </a:lnTo>
                    <a:cubicBezTo>
                      <a:pt x="27283" y="69713"/>
                      <a:pt x="26927" y="76504"/>
                      <a:pt x="30891" y="80890"/>
                    </a:cubicBezTo>
                    <a:cubicBezTo>
                      <a:pt x="32879" y="83090"/>
                      <a:pt x="35523" y="84284"/>
                      <a:pt x="38229" y="84493"/>
                    </a:cubicBezTo>
                    <a:lnTo>
                      <a:pt x="27789" y="94934"/>
                    </a:lnTo>
                    <a:cubicBezTo>
                      <a:pt x="23607" y="99115"/>
                      <a:pt x="23251" y="105907"/>
                      <a:pt x="27215" y="110294"/>
                    </a:cubicBezTo>
                    <a:cubicBezTo>
                      <a:pt x="29203" y="112493"/>
                      <a:pt x="31848" y="113687"/>
                      <a:pt x="34554" y="113896"/>
                    </a:cubicBezTo>
                    <a:lnTo>
                      <a:pt x="24113" y="124337"/>
                    </a:lnTo>
                    <a:cubicBezTo>
                      <a:pt x="19932" y="128518"/>
                      <a:pt x="19576" y="135310"/>
                      <a:pt x="23540" y="139697"/>
                    </a:cubicBezTo>
                    <a:cubicBezTo>
                      <a:pt x="25528" y="141896"/>
                      <a:pt x="28172" y="143090"/>
                      <a:pt x="30879" y="143299"/>
                    </a:cubicBezTo>
                    <a:lnTo>
                      <a:pt x="20437" y="153740"/>
                    </a:lnTo>
                    <a:cubicBezTo>
                      <a:pt x="16257" y="157922"/>
                      <a:pt x="15901" y="164713"/>
                      <a:pt x="19865" y="169100"/>
                    </a:cubicBezTo>
                    <a:cubicBezTo>
                      <a:pt x="21852" y="171300"/>
                      <a:pt x="24496" y="172493"/>
                      <a:pt x="27203" y="172702"/>
                    </a:cubicBezTo>
                    <a:lnTo>
                      <a:pt x="16762" y="183143"/>
                    </a:lnTo>
                    <a:cubicBezTo>
                      <a:pt x="12582" y="187324"/>
                      <a:pt x="12225" y="194116"/>
                      <a:pt x="16190" y="198503"/>
                    </a:cubicBezTo>
                    <a:cubicBezTo>
                      <a:pt x="18177" y="200703"/>
                      <a:pt x="20821" y="201896"/>
                      <a:pt x="23528" y="202105"/>
                    </a:cubicBezTo>
                    <a:lnTo>
                      <a:pt x="13087" y="212546"/>
                    </a:lnTo>
                    <a:cubicBezTo>
                      <a:pt x="8906" y="216727"/>
                      <a:pt x="8550" y="223519"/>
                      <a:pt x="12514" y="227907"/>
                    </a:cubicBezTo>
                    <a:cubicBezTo>
                      <a:pt x="14501" y="230106"/>
                      <a:pt x="17147" y="231300"/>
                      <a:pt x="19853" y="231508"/>
                    </a:cubicBezTo>
                    <a:lnTo>
                      <a:pt x="9412" y="241949"/>
                    </a:lnTo>
                    <a:cubicBezTo>
                      <a:pt x="5230" y="246131"/>
                      <a:pt x="4875" y="252922"/>
                      <a:pt x="8838" y="257309"/>
                    </a:cubicBezTo>
                    <a:cubicBezTo>
                      <a:pt x="10826" y="259509"/>
                      <a:pt x="13470" y="260703"/>
                      <a:pt x="16177" y="260911"/>
                    </a:cubicBezTo>
                    <a:lnTo>
                      <a:pt x="5736" y="271352"/>
                    </a:lnTo>
                    <a:cubicBezTo>
                      <a:pt x="1555" y="275533"/>
                      <a:pt x="1200" y="282325"/>
                      <a:pt x="5163" y="286713"/>
                    </a:cubicBezTo>
                    <a:cubicBezTo>
                      <a:pt x="7151" y="288912"/>
                      <a:pt x="9795" y="290106"/>
                      <a:pt x="12501" y="290314"/>
                    </a:cubicBezTo>
                    <a:lnTo>
                      <a:pt x="1881" y="300936"/>
                    </a:lnTo>
                    <a:cubicBezTo>
                      <a:pt x="1019" y="301796"/>
                      <a:pt x="503" y="302937"/>
                      <a:pt x="227" y="304210"/>
                    </a:cubicBezTo>
                    <a:cubicBezTo>
                      <a:pt x="-1149" y="310572"/>
                      <a:pt x="3909" y="316529"/>
                      <a:pt x="10418" y="316529"/>
                    </a:cubicBezTo>
                    <a:lnTo>
                      <a:pt x="141251" y="316529"/>
                    </a:lnTo>
                    <a:cubicBezTo>
                      <a:pt x="147760" y="316529"/>
                      <a:pt x="152818" y="310572"/>
                      <a:pt x="151441" y="304210"/>
                    </a:cubicBezTo>
                    <a:cubicBezTo>
                      <a:pt x="151166" y="302937"/>
                      <a:pt x="150648" y="301796"/>
                      <a:pt x="149788" y="300935"/>
                    </a:cubicBezTo>
                    <a:close/>
                  </a:path>
                </a:pathLst>
              </a:custGeom>
              <a:solidFill>
                <a:srgbClr val="737373"/>
              </a:solidFill>
              <a:ln w="1081"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D8674AC5-C8F8-4E43-A215-D6232A9F4FF8}"/>
                  </a:ext>
                </a:extLst>
              </p:cNvPr>
              <p:cNvSpPr/>
              <p:nvPr/>
            </p:nvSpPr>
            <p:spPr>
              <a:xfrm>
                <a:off x="7881717" y="3372228"/>
                <a:ext cx="185008" cy="231054"/>
              </a:xfrm>
              <a:custGeom>
                <a:avLst/>
                <a:gdLst>
                  <a:gd name="connsiteX0" fmla="*/ 77019 w 164198"/>
                  <a:gd name="connsiteY0" fmla="*/ 193214 h 205065"/>
                  <a:gd name="connsiteX1" fmla="*/ 114345 w 164198"/>
                  <a:gd name="connsiteY1" fmla="*/ 202546 h 205065"/>
                  <a:gd name="connsiteX2" fmla="*/ 157918 w 164198"/>
                  <a:gd name="connsiteY2" fmla="*/ 202297 h 205065"/>
                  <a:gd name="connsiteX3" fmla="*/ 164198 w 164198"/>
                  <a:gd name="connsiteY3" fmla="*/ 188646 h 205065"/>
                  <a:gd name="connsiteX4" fmla="*/ 157012 w 164198"/>
                  <a:gd name="connsiteY4" fmla="*/ 174655 h 205065"/>
                  <a:gd name="connsiteX5" fmla="*/ 143790 w 164198"/>
                  <a:gd name="connsiteY5" fmla="*/ 164585 h 205065"/>
                  <a:gd name="connsiteX6" fmla="*/ 144140 w 164198"/>
                  <a:gd name="connsiteY6" fmla="*/ 155244 h 205065"/>
                  <a:gd name="connsiteX7" fmla="*/ 152393 w 164198"/>
                  <a:gd name="connsiteY7" fmla="*/ 140529 h 205065"/>
                  <a:gd name="connsiteX8" fmla="*/ 145186 w 164198"/>
                  <a:gd name="connsiteY8" fmla="*/ 126155 h 205065"/>
                  <a:gd name="connsiteX9" fmla="*/ 132586 w 164198"/>
                  <a:gd name="connsiteY9" fmla="*/ 116559 h 205065"/>
                  <a:gd name="connsiteX10" fmla="*/ 133263 w 164198"/>
                  <a:gd name="connsiteY10" fmla="*/ 107094 h 205065"/>
                  <a:gd name="connsiteX11" fmla="*/ 142066 w 164198"/>
                  <a:gd name="connsiteY11" fmla="*/ 91867 h 205065"/>
                  <a:gd name="connsiteX12" fmla="*/ 135142 w 164198"/>
                  <a:gd name="connsiteY12" fmla="*/ 77890 h 205065"/>
                  <a:gd name="connsiteX13" fmla="*/ 119651 w 164198"/>
                  <a:gd name="connsiteY13" fmla="*/ 65869 h 205065"/>
                  <a:gd name="connsiteX14" fmla="*/ 120086 w 164198"/>
                  <a:gd name="connsiteY14" fmla="*/ 56735 h 205065"/>
                  <a:gd name="connsiteX15" fmla="*/ 130259 w 164198"/>
                  <a:gd name="connsiteY15" fmla="*/ 43689 h 205065"/>
                  <a:gd name="connsiteX16" fmla="*/ 122996 w 164198"/>
                  <a:gd name="connsiteY16" fmla="*/ 29145 h 205065"/>
                  <a:gd name="connsiteX17" fmla="*/ 86830 w 164198"/>
                  <a:gd name="connsiteY17" fmla="*/ 1596 h 205065"/>
                  <a:gd name="connsiteX18" fmla="*/ 77370 w 164198"/>
                  <a:gd name="connsiteY18" fmla="*/ 1596 h 205065"/>
                  <a:gd name="connsiteX19" fmla="*/ 41204 w 164198"/>
                  <a:gd name="connsiteY19" fmla="*/ 29145 h 205065"/>
                  <a:gd name="connsiteX20" fmla="*/ 33939 w 164198"/>
                  <a:gd name="connsiteY20" fmla="*/ 43689 h 205065"/>
                  <a:gd name="connsiteX21" fmla="*/ 44054 w 164198"/>
                  <a:gd name="connsiteY21" fmla="*/ 56698 h 205065"/>
                  <a:gd name="connsiteX22" fmla="*/ 44549 w 164198"/>
                  <a:gd name="connsiteY22" fmla="*/ 65868 h 205065"/>
                  <a:gd name="connsiteX23" fmla="*/ 29056 w 164198"/>
                  <a:gd name="connsiteY23" fmla="*/ 77890 h 205065"/>
                  <a:gd name="connsiteX24" fmla="*/ 22132 w 164198"/>
                  <a:gd name="connsiteY24" fmla="*/ 91867 h 205065"/>
                  <a:gd name="connsiteX25" fmla="*/ 30936 w 164198"/>
                  <a:gd name="connsiteY25" fmla="*/ 107093 h 205065"/>
                  <a:gd name="connsiteX26" fmla="*/ 31613 w 164198"/>
                  <a:gd name="connsiteY26" fmla="*/ 116558 h 205065"/>
                  <a:gd name="connsiteX27" fmla="*/ 19014 w 164198"/>
                  <a:gd name="connsiteY27" fmla="*/ 126154 h 205065"/>
                  <a:gd name="connsiteX28" fmla="*/ 11805 w 164198"/>
                  <a:gd name="connsiteY28" fmla="*/ 140530 h 205065"/>
                  <a:gd name="connsiteX29" fmla="*/ 20061 w 164198"/>
                  <a:gd name="connsiteY29" fmla="*/ 155245 h 205065"/>
                  <a:gd name="connsiteX30" fmla="*/ 20409 w 164198"/>
                  <a:gd name="connsiteY30" fmla="*/ 164583 h 205065"/>
                  <a:gd name="connsiteX31" fmla="*/ 7182 w 164198"/>
                  <a:gd name="connsiteY31" fmla="*/ 174661 h 205065"/>
                  <a:gd name="connsiteX32" fmla="*/ 0 w 164198"/>
                  <a:gd name="connsiteY32" fmla="*/ 188694 h 205065"/>
                  <a:gd name="connsiteX33" fmla="*/ 9599 w 164198"/>
                  <a:gd name="connsiteY33" fmla="*/ 204474 h 205065"/>
                  <a:gd name="connsiteX34" fmla="*/ 77019 w 164198"/>
                  <a:gd name="connsiteY34" fmla="*/ 193214 h 20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64198" h="205065">
                    <a:moveTo>
                      <a:pt x="77019" y="193214"/>
                    </a:moveTo>
                    <a:cubicBezTo>
                      <a:pt x="95595" y="194494"/>
                      <a:pt x="90768" y="199274"/>
                      <a:pt x="114345" y="202546"/>
                    </a:cubicBezTo>
                    <a:cubicBezTo>
                      <a:pt x="132640" y="205085"/>
                      <a:pt x="145190" y="203546"/>
                      <a:pt x="157918" y="202297"/>
                    </a:cubicBezTo>
                    <a:cubicBezTo>
                      <a:pt x="161716" y="199145"/>
                      <a:pt x="164253" y="194383"/>
                      <a:pt x="164198" y="188646"/>
                    </a:cubicBezTo>
                    <a:cubicBezTo>
                      <a:pt x="164144" y="183136"/>
                      <a:pt x="161397" y="177995"/>
                      <a:pt x="157012" y="174655"/>
                    </a:cubicBezTo>
                    <a:lnTo>
                      <a:pt x="143790" y="164585"/>
                    </a:lnTo>
                    <a:cubicBezTo>
                      <a:pt x="140645" y="162188"/>
                      <a:pt x="140781" y="157331"/>
                      <a:pt x="144140" y="155244"/>
                    </a:cubicBezTo>
                    <a:cubicBezTo>
                      <a:pt x="148922" y="152274"/>
                      <a:pt x="152333" y="147044"/>
                      <a:pt x="152393" y="140529"/>
                    </a:cubicBezTo>
                    <a:cubicBezTo>
                      <a:pt x="152447" y="134882"/>
                      <a:pt x="149677" y="129577"/>
                      <a:pt x="145186" y="126155"/>
                    </a:cubicBezTo>
                    <a:lnTo>
                      <a:pt x="132586" y="116559"/>
                    </a:lnTo>
                    <a:cubicBezTo>
                      <a:pt x="129335" y="114081"/>
                      <a:pt x="129716" y="109127"/>
                      <a:pt x="133263" y="107094"/>
                    </a:cubicBezTo>
                    <a:cubicBezTo>
                      <a:pt x="138376" y="104162"/>
                      <a:pt x="142066" y="98713"/>
                      <a:pt x="142066" y="91867"/>
                    </a:cubicBezTo>
                    <a:cubicBezTo>
                      <a:pt x="142066" y="86383"/>
                      <a:pt x="139506" y="81213"/>
                      <a:pt x="135142" y="77890"/>
                    </a:cubicBezTo>
                    <a:lnTo>
                      <a:pt x="119651" y="65869"/>
                    </a:lnTo>
                    <a:cubicBezTo>
                      <a:pt x="116591" y="63495"/>
                      <a:pt x="116801" y="58784"/>
                      <a:pt x="120086" y="56735"/>
                    </a:cubicBezTo>
                    <a:cubicBezTo>
                      <a:pt x="124840" y="53771"/>
                      <a:pt x="130166" y="49223"/>
                      <a:pt x="130259" y="43689"/>
                    </a:cubicBezTo>
                    <a:cubicBezTo>
                      <a:pt x="130356" y="37979"/>
                      <a:pt x="127540" y="32606"/>
                      <a:pt x="122996" y="29145"/>
                    </a:cubicBezTo>
                    <a:lnTo>
                      <a:pt x="86830" y="1596"/>
                    </a:lnTo>
                    <a:cubicBezTo>
                      <a:pt x="84036" y="-532"/>
                      <a:pt x="80164" y="-532"/>
                      <a:pt x="77370" y="1596"/>
                    </a:cubicBezTo>
                    <a:lnTo>
                      <a:pt x="41204" y="29145"/>
                    </a:lnTo>
                    <a:cubicBezTo>
                      <a:pt x="36660" y="32606"/>
                      <a:pt x="33844" y="37978"/>
                      <a:pt x="33939" y="43689"/>
                    </a:cubicBezTo>
                    <a:cubicBezTo>
                      <a:pt x="34032" y="49201"/>
                      <a:pt x="39314" y="53732"/>
                      <a:pt x="44054" y="56698"/>
                    </a:cubicBezTo>
                    <a:cubicBezTo>
                      <a:pt x="47362" y="58766"/>
                      <a:pt x="47631" y="63477"/>
                      <a:pt x="44549" y="65868"/>
                    </a:cubicBezTo>
                    <a:lnTo>
                      <a:pt x="29056" y="77890"/>
                    </a:lnTo>
                    <a:cubicBezTo>
                      <a:pt x="24694" y="81212"/>
                      <a:pt x="22132" y="86382"/>
                      <a:pt x="22132" y="91867"/>
                    </a:cubicBezTo>
                    <a:cubicBezTo>
                      <a:pt x="22132" y="98712"/>
                      <a:pt x="25823" y="104161"/>
                      <a:pt x="30936" y="107093"/>
                    </a:cubicBezTo>
                    <a:cubicBezTo>
                      <a:pt x="34484" y="109127"/>
                      <a:pt x="34865" y="114081"/>
                      <a:pt x="31613" y="116558"/>
                    </a:cubicBezTo>
                    <a:lnTo>
                      <a:pt x="19014" y="126154"/>
                    </a:lnTo>
                    <a:cubicBezTo>
                      <a:pt x="14521" y="129576"/>
                      <a:pt x="11753" y="134882"/>
                      <a:pt x="11805" y="140530"/>
                    </a:cubicBezTo>
                    <a:cubicBezTo>
                      <a:pt x="11867" y="147045"/>
                      <a:pt x="15278" y="152275"/>
                      <a:pt x="20061" y="155245"/>
                    </a:cubicBezTo>
                    <a:cubicBezTo>
                      <a:pt x="23420" y="157331"/>
                      <a:pt x="23556" y="162188"/>
                      <a:pt x="20409" y="164583"/>
                    </a:cubicBezTo>
                    <a:lnTo>
                      <a:pt x="7182" y="174661"/>
                    </a:lnTo>
                    <a:cubicBezTo>
                      <a:pt x="2785" y="178009"/>
                      <a:pt x="42" y="183168"/>
                      <a:pt x="0" y="188694"/>
                    </a:cubicBezTo>
                    <a:cubicBezTo>
                      <a:pt x="-52" y="195952"/>
                      <a:pt x="4046" y="201646"/>
                      <a:pt x="9599" y="204474"/>
                    </a:cubicBezTo>
                    <a:cubicBezTo>
                      <a:pt x="32116" y="208451"/>
                      <a:pt x="44656" y="190987"/>
                      <a:pt x="77019" y="193214"/>
                    </a:cubicBezTo>
                    <a:close/>
                  </a:path>
                </a:pathLst>
              </a:custGeom>
              <a:solidFill>
                <a:srgbClr val="505050"/>
              </a:solidFill>
              <a:ln w="1081"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20DFFE30-0911-49D5-BBDA-C47AE0E414B4}"/>
                  </a:ext>
                </a:extLst>
              </p:cNvPr>
              <p:cNvSpPr/>
              <p:nvPr/>
            </p:nvSpPr>
            <p:spPr>
              <a:xfrm>
                <a:off x="7425312" y="3079859"/>
                <a:ext cx="202218" cy="571810"/>
              </a:xfrm>
              <a:custGeom>
                <a:avLst/>
                <a:gdLst>
                  <a:gd name="connsiteX0" fmla="*/ 164871 w 179472"/>
                  <a:gd name="connsiteY0" fmla="*/ 101912 h 507492"/>
                  <a:gd name="connsiteX1" fmla="*/ 179472 w 179472"/>
                  <a:gd name="connsiteY1" fmla="*/ 87116 h 507492"/>
                  <a:gd name="connsiteX2" fmla="*/ 179472 w 179472"/>
                  <a:gd name="connsiteY2" fmla="*/ 69620 h 507492"/>
                  <a:gd name="connsiteX3" fmla="*/ 174112 w 179472"/>
                  <a:gd name="connsiteY3" fmla="*/ 69620 h 507492"/>
                  <a:gd name="connsiteX4" fmla="*/ 95307 w 179472"/>
                  <a:gd name="connsiteY4" fmla="*/ 3140 h 507492"/>
                  <a:gd name="connsiteX5" fmla="*/ 85171 w 179472"/>
                  <a:gd name="connsiteY5" fmla="*/ 2958 h 507492"/>
                  <a:gd name="connsiteX6" fmla="*/ 5362 w 179472"/>
                  <a:gd name="connsiteY6" fmla="*/ 69620 h 507492"/>
                  <a:gd name="connsiteX7" fmla="*/ 0 w 179472"/>
                  <a:gd name="connsiteY7" fmla="*/ 69620 h 507492"/>
                  <a:gd name="connsiteX8" fmla="*/ 0 w 179472"/>
                  <a:gd name="connsiteY8" fmla="*/ 87116 h 507492"/>
                  <a:gd name="connsiteX9" fmla="*/ 14796 w 179472"/>
                  <a:gd name="connsiteY9" fmla="*/ 101912 h 507492"/>
                  <a:gd name="connsiteX10" fmla="*/ 14796 w 179472"/>
                  <a:gd name="connsiteY10" fmla="*/ 101912 h 507492"/>
                  <a:gd name="connsiteX11" fmla="*/ 76503 w 179472"/>
                  <a:gd name="connsiteY11" fmla="*/ 60546 h 507492"/>
                  <a:gd name="connsiteX12" fmla="*/ 76522 w 179472"/>
                  <a:gd name="connsiteY12" fmla="*/ 60555 h 507492"/>
                  <a:gd name="connsiteX13" fmla="*/ 5362 w 179472"/>
                  <a:gd name="connsiteY13" fmla="*/ 120749 h 507492"/>
                  <a:gd name="connsiteX14" fmla="*/ 1 w 179472"/>
                  <a:gd name="connsiteY14" fmla="*/ 120749 h 507492"/>
                  <a:gd name="connsiteX15" fmla="*/ 1 w 179472"/>
                  <a:gd name="connsiteY15" fmla="*/ 138245 h 507492"/>
                  <a:gd name="connsiteX16" fmla="*/ 14796 w 179472"/>
                  <a:gd name="connsiteY16" fmla="*/ 153041 h 507492"/>
                  <a:gd name="connsiteX17" fmla="*/ 14796 w 179472"/>
                  <a:gd name="connsiteY17" fmla="*/ 153041 h 507492"/>
                  <a:gd name="connsiteX18" fmla="*/ 76503 w 179472"/>
                  <a:gd name="connsiteY18" fmla="*/ 111675 h 507492"/>
                  <a:gd name="connsiteX19" fmla="*/ 76523 w 179472"/>
                  <a:gd name="connsiteY19" fmla="*/ 111684 h 507492"/>
                  <a:gd name="connsiteX20" fmla="*/ 5362 w 179472"/>
                  <a:gd name="connsiteY20" fmla="*/ 171877 h 507492"/>
                  <a:gd name="connsiteX21" fmla="*/ 1 w 179472"/>
                  <a:gd name="connsiteY21" fmla="*/ 171877 h 507492"/>
                  <a:gd name="connsiteX22" fmla="*/ 1 w 179472"/>
                  <a:gd name="connsiteY22" fmla="*/ 189375 h 507492"/>
                  <a:gd name="connsiteX23" fmla="*/ 14796 w 179472"/>
                  <a:gd name="connsiteY23" fmla="*/ 204169 h 507492"/>
                  <a:gd name="connsiteX24" fmla="*/ 14796 w 179472"/>
                  <a:gd name="connsiteY24" fmla="*/ 204169 h 507492"/>
                  <a:gd name="connsiteX25" fmla="*/ 83023 w 179472"/>
                  <a:gd name="connsiteY25" fmla="*/ 150610 h 507492"/>
                  <a:gd name="connsiteX26" fmla="*/ 83042 w 179472"/>
                  <a:gd name="connsiteY26" fmla="*/ 150615 h 507492"/>
                  <a:gd name="connsiteX27" fmla="*/ 78658 w 179472"/>
                  <a:gd name="connsiteY27" fmla="*/ 341478 h 507492"/>
                  <a:gd name="connsiteX28" fmla="*/ 78658 w 179472"/>
                  <a:gd name="connsiteY28" fmla="*/ 507145 h 507492"/>
                  <a:gd name="connsiteX29" fmla="*/ 102121 w 179472"/>
                  <a:gd name="connsiteY29" fmla="*/ 507493 h 507492"/>
                  <a:gd name="connsiteX30" fmla="*/ 102121 w 179472"/>
                  <a:gd name="connsiteY30" fmla="*/ 342014 h 507492"/>
                  <a:gd name="connsiteX31" fmla="*/ 98922 w 179472"/>
                  <a:gd name="connsiteY31" fmla="*/ 155649 h 507492"/>
                  <a:gd name="connsiteX32" fmla="*/ 98942 w 179472"/>
                  <a:gd name="connsiteY32" fmla="*/ 155644 h 507492"/>
                  <a:gd name="connsiteX33" fmla="*/ 164756 w 179472"/>
                  <a:gd name="connsiteY33" fmla="*/ 204169 h 507492"/>
                  <a:gd name="connsiteX34" fmla="*/ 179472 w 179472"/>
                  <a:gd name="connsiteY34" fmla="*/ 189375 h 507492"/>
                  <a:gd name="connsiteX35" fmla="*/ 179472 w 179472"/>
                  <a:gd name="connsiteY35" fmla="*/ 171877 h 507492"/>
                  <a:gd name="connsiteX36" fmla="*/ 174112 w 179472"/>
                  <a:gd name="connsiteY36" fmla="*/ 171877 h 507492"/>
                  <a:gd name="connsiteX37" fmla="*/ 102951 w 179472"/>
                  <a:gd name="connsiteY37" fmla="*/ 111685 h 507492"/>
                  <a:gd name="connsiteX38" fmla="*/ 102971 w 179472"/>
                  <a:gd name="connsiteY38" fmla="*/ 111675 h 507492"/>
                  <a:gd name="connsiteX39" fmla="*/ 164872 w 179472"/>
                  <a:gd name="connsiteY39" fmla="*/ 153041 h 507492"/>
                  <a:gd name="connsiteX40" fmla="*/ 179472 w 179472"/>
                  <a:gd name="connsiteY40" fmla="*/ 138245 h 507492"/>
                  <a:gd name="connsiteX41" fmla="*/ 179472 w 179472"/>
                  <a:gd name="connsiteY41" fmla="*/ 120749 h 507492"/>
                  <a:gd name="connsiteX42" fmla="*/ 174112 w 179472"/>
                  <a:gd name="connsiteY42" fmla="*/ 120749 h 507492"/>
                  <a:gd name="connsiteX43" fmla="*/ 102951 w 179472"/>
                  <a:gd name="connsiteY43" fmla="*/ 60556 h 507492"/>
                  <a:gd name="connsiteX44" fmla="*/ 102971 w 179472"/>
                  <a:gd name="connsiteY44" fmla="*/ 60547 h 507492"/>
                  <a:gd name="connsiteX45" fmla="*/ 164871 w 179472"/>
                  <a:gd name="connsiteY45" fmla="*/ 101912 h 50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79472" h="507492">
                    <a:moveTo>
                      <a:pt x="164871" y="101912"/>
                    </a:moveTo>
                    <a:cubicBezTo>
                      <a:pt x="172966" y="101883"/>
                      <a:pt x="179472" y="95211"/>
                      <a:pt x="179472" y="87116"/>
                    </a:cubicBezTo>
                    <a:lnTo>
                      <a:pt x="179472" y="69620"/>
                    </a:lnTo>
                    <a:lnTo>
                      <a:pt x="174112" y="69620"/>
                    </a:lnTo>
                    <a:cubicBezTo>
                      <a:pt x="132535" y="66590"/>
                      <a:pt x="105699" y="23442"/>
                      <a:pt x="95307" y="3140"/>
                    </a:cubicBezTo>
                    <a:cubicBezTo>
                      <a:pt x="93209" y="-958"/>
                      <a:pt x="87394" y="-1072"/>
                      <a:pt x="85171" y="2958"/>
                    </a:cubicBezTo>
                    <a:cubicBezTo>
                      <a:pt x="73621" y="23889"/>
                      <a:pt x="43969" y="69620"/>
                      <a:pt x="5362" y="69620"/>
                    </a:cubicBezTo>
                    <a:lnTo>
                      <a:pt x="0" y="69620"/>
                    </a:lnTo>
                    <a:lnTo>
                      <a:pt x="0" y="87116"/>
                    </a:lnTo>
                    <a:cubicBezTo>
                      <a:pt x="0" y="95288"/>
                      <a:pt x="6624" y="101912"/>
                      <a:pt x="14796" y="101912"/>
                    </a:cubicBezTo>
                    <a:lnTo>
                      <a:pt x="14796" y="101912"/>
                    </a:lnTo>
                    <a:cubicBezTo>
                      <a:pt x="38504" y="101912"/>
                      <a:pt x="60757" y="86579"/>
                      <a:pt x="76503" y="60546"/>
                    </a:cubicBezTo>
                    <a:cubicBezTo>
                      <a:pt x="76544" y="60479"/>
                      <a:pt x="76552" y="60484"/>
                      <a:pt x="76522" y="60555"/>
                    </a:cubicBezTo>
                    <a:cubicBezTo>
                      <a:pt x="61117" y="97878"/>
                      <a:pt x="34324" y="120749"/>
                      <a:pt x="5362" y="120749"/>
                    </a:cubicBezTo>
                    <a:lnTo>
                      <a:pt x="1" y="120749"/>
                    </a:lnTo>
                    <a:lnTo>
                      <a:pt x="1" y="138245"/>
                    </a:lnTo>
                    <a:cubicBezTo>
                      <a:pt x="1" y="146416"/>
                      <a:pt x="6625" y="153041"/>
                      <a:pt x="14796" y="153041"/>
                    </a:cubicBezTo>
                    <a:lnTo>
                      <a:pt x="14796" y="153041"/>
                    </a:lnTo>
                    <a:cubicBezTo>
                      <a:pt x="38504" y="153041"/>
                      <a:pt x="60757" y="137707"/>
                      <a:pt x="76503" y="111675"/>
                    </a:cubicBezTo>
                    <a:cubicBezTo>
                      <a:pt x="76544" y="111609"/>
                      <a:pt x="76552" y="111613"/>
                      <a:pt x="76523" y="111684"/>
                    </a:cubicBezTo>
                    <a:cubicBezTo>
                      <a:pt x="61117" y="149007"/>
                      <a:pt x="34324" y="171877"/>
                      <a:pt x="5362" y="171877"/>
                    </a:cubicBezTo>
                    <a:lnTo>
                      <a:pt x="1" y="171877"/>
                    </a:lnTo>
                    <a:lnTo>
                      <a:pt x="1" y="189375"/>
                    </a:lnTo>
                    <a:cubicBezTo>
                      <a:pt x="1" y="197545"/>
                      <a:pt x="6625" y="204169"/>
                      <a:pt x="14796" y="204169"/>
                    </a:cubicBezTo>
                    <a:lnTo>
                      <a:pt x="14796" y="204169"/>
                    </a:lnTo>
                    <a:cubicBezTo>
                      <a:pt x="41999" y="204169"/>
                      <a:pt x="67285" y="183987"/>
                      <a:pt x="83023" y="150610"/>
                    </a:cubicBezTo>
                    <a:cubicBezTo>
                      <a:pt x="83035" y="150585"/>
                      <a:pt x="83043" y="150587"/>
                      <a:pt x="83042" y="150615"/>
                    </a:cubicBezTo>
                    <a:lnTo>
                      <a:pt x="78658" y="341478"/>
                    </a:lnTo>
                    <a:lnTo>
                      <a:pt x="78658" y="507145"/>
                    </a:lnTo>
                    <a:lnTo>
                      <a:pt x="102121" y="507493"/>
                    </a:lnTo>
                    <a:lnTo>
                      <a:pt x="102121" y="342014"/>
                    </a:lnTo>
                    <a:lnTo>
                      <a:pt x="98922" y="155649"/>
                    </a:lnTo>
                    <a:cubicBezTo>
                      <a:pt x="98922" y="155624"/>
                      <a:pt x="98931" y="155622"/>
                      <a:pt x="98942" y="155644"/>
                    </a:cubicBezTo>
                    <a:cubicBezTo>
                      <a:pt x="114798" y="186037"/>
                      <a:pt x="138918" y="204206"/>
                      <a:pt x="164756" y="204169"/>
                    </a:cubicBezTo>
                    <a:cubicBezTo>
                      <a:pt x="172894" y="204157"/>
                      <a:pt x="179472" y="197514"/>
                      <a:pt x="179472" y="189375"/>
                    </a:cubicBezTo>
                    <a:lnTo>
                      <a:pt x="179472" y="171877"/>
                    </a:lnTo>
                    <a:lnTo>
                      <a:pt x="174112" y="171877"/>
                    </a:lnTo>
                    <a:cubicBezTo>
                      <a:pt x="145150" y="171877"/>
                      <a:pt x="118356" y="149007"/>
                      <a:pt x="102951" y="111685"/>
                    </a:cubicBezTo>
                    <a:cubicBezTo>
                      <a:pt x="102922" y="111613"/>
                      <a:pt x="102931" y="111609"/>
                      <a:pt x="102971" y="111675"/>
                    </a:cubicBezTo>
                    <a:cubicBezTo>
                      <a:pt x="118759" y="137779"/>
                      <a:pt x="141090" y="153124"/>
                      <a:pt x="164872" y="153041"/>
                    </a:cubicBezTo>
                    <a:cubicBezTo>
                      <a:pt x="172966" y="153011"/>
                      <a:pt x="179472" y="146340"/>
                      <a:pt x="179472" y="138245"/>
                    </a:cubicBezTo>
                    <a:lnTo>
                      <a:pt x="179472" y="120749"/>
                    </a:lnTo>
                    <a:lnTo>
                      <a:pt x="174112" y="120749"/>
                    </a:lnTo>
                    <a:cubicBezTo>
                      <a:pt x="145150" y="120749"/>
                      <a:pt x="118356" y="97878"/>
                      <a:pt x="102951" y="60556"/>
                    </a:cubicBezTo>
                    <a:cubicBezTo>
                      <a:pt x="102922" y="60485"/>
                      <a:pt x="102931" y="60479"/>
                      <a:pt x="102971" y="60547"/>
                    </a:cubicBezTo>
                    <a:cubicBezTo>
                      <a:pt x="118759" y="86650"/>
                      <a:pt x="141090" y="101996"/>
                      <a:pt x="164871" y="101912"/>
                    </a:cubicBezTo>
                    <a:close/>
                  </a:path>
                </a:pathLst>
              </a:custGeom>
              <a:solidFill>
                <a:srgbClr val="FFB74E"/>
              </a:solidFill>
              <a:ln w="1081" cap="flat">
                <a:noFill/>
                <a:prstDash val="solid"/>
                <a:miter/>
              </a:ln>
            </p:spPr>
            <p:txBody>
              <a:bodyPr rtlCol="0" anchor="ctr"/>
              <a:lstStyle/>
              <a:p>
                <a:endParaRPr lang="en-GB"/>
              </a:p>
            </p:txBody>
          </p:sp>
          <p:grpSp>
            <p:nvGrpSpPr>
              <p:cNvPr id="23" name="Graphic 11" descr="A cozy cabin in the woods covered in snow">
                <a:extLst>
                  <a:ext uri="{FF2B5EF4-FFF2-40B4-BE49-F238E27FC236}">
                    <a16:creationId xmlns:a16="http://schemas.microsoft.com/office/drawing/2014/main" id="{3989A865-BD40-4781-8EF3-DF298D598572}"/>
                  </a:ext>
                </a:extLst>
              </p:cNvPr>
              <p:cNvGrpSpPr/>
              <p:nvPr/>
            </p:nvGrpSpPr>
            <p:grpSpPr>
              <a:xfrm>
                <a:off x="7875670" y="3227749"/>
                <a:ext cx="81025" cy="274360"/>
                <a:chOff x="8226375" y="3618463"/>
                <a:chExt cx="71911" cy="243500"/>
              </a:xfrm>
            </p:grpSpPr>
            <p:sp>
              <p:nvSpPr>
                <p:cNvPr id="24" name="Freeform: Shape 23">
                  <a:extLst>
                    <a:ext uri="{FF2B5EF4-FFF2-40B4-BE49-F238E27FC236}">
                      <a16:creationId xmlns:a16="http://schemas.microsoft.com/office/drawing/2014/main" id="{D412DFED-E67A-40C5-B311-6E9DE18A2F8F}"/>
                    </a:ext>
                  </a:extLst>
                </p:cNvPr>
                <p:cNvSpPr/>
                <p:nvPr/>
              </p:nvSpPr>
              <p:spPr>
                <a:xfrm>
                  <a:off x="8241375" y="3618463"/>
                  <a:ext cx="43455" cy="31505"/>
                </a:xfrm>
                <a:custGeom>
                  <a:avLst/>
                  <a:gdLst>
                    <a:gd name="connsiteX0" fmla="*/ 31805 w 43455"/>
                    <a:gd name="connsiteY0" fmla="*/ 19057 h 31505"/>
                    <a:gd name="connsiteX1" fmla="*/ 31805 w 43455"/>
                    <a:gd name="connsiteY1" fmla="*/ 10864 h 31505"/>
                    <a:gd name="connsiteX2" fmla="*/ 39372 w 43455"/>
                    <a:gd name="connsiteY2" fmla="*/ 10864 h 31505"/>
                    <a:gd name="connsiteX3" fmla="*/ 39377 w 43455"/>
                    <a:gd name="connsiteY3" fmla="*/ 10844 h 31505"/>
                    <a:gd name="connsiteX4" fmla="*/ 22028 w 43455"/>
                    <a:gd name="connsiteY4" fmla="*/ 0 h 31505"/>
                    <a:gd name="connsiteX5" fmla="*/ 4677 w 43455"/>
                    <a:gd name="connsiteY5" fmla="*/ 10844 h 31505"/>
                    <a:gd name="connsiteX6" fmla="*/ 4682 w 43455"/>
                    <a:gd name="connsiteY6" fmla="*/ 10864 h 31505"/>
                    <a:gd name="connsiteX7" fmla="*/ 12250 w 43455"/>
                    <a:gd name="connsiteY7" fmla="*/ 10864 h 31505"/>
                    <a:gd name="connsiteX8" fmla="*/ 12250 w 43455"/>
                    <a:gd name="connsiteY8" fmla="*/ 19057 h 31505"/>
                    <a:gd name="connsiteX9" fmla="*/ 0 w 43455"/>
                    <a:gd name="connsiteY9" fmla="*/ 19057 h 31505"/>
                    <a:gd name="connsiteX10" fmla="*/ 0 w 43455"/>
                    <a:gd name="connsiteY10" fmla="*/ 31505 h 31505"/>
                    <a:gd name="connsiteX11" fmla="*/ 43455 w 43455"/>
                    <a:gd name="connsiteY11" fmla="*/ 31505 h 31505"/>
                    <a:gd name="connsiteX12" fmla="*/ 43455 w 43455"/>
                    <a:gd name="connsiteY12" fmla="*/ 19057 h 31505"/>
                    <a:gd name="connsiteX13" fmla="*/ 31805 w 43455"/>
                    <a:gd name="connsiteY13" fmla="*/ 19057 h 31505"/>
                    <a:gd name="connsiteX14" fmla="*/ 14423 w 43455"/>
                    <a:gd name="connsiteY14" fmla="*/ 10864 h 31505"/>
                    <a:gd name="connsiteX15" fmla="*/ 29632 w 43455"/>
                    <a:gd name="connsiteY15" fmla="*/ 10864 h 31505"/>
                    <a:gd name="connsiteX16" fmla="*/ 29632 w 43455"/>
                    <a:gd name="connsiteY16" fmla="*/ 19057 h 31505"/>
                    <a:gd name="connsiteX17" fmla="*/ 14423 w 43455"/>
                    <a:gd name="connsiteY17" fmla="*/ 19057 h 31505"/>
                    <a:gd name="connsiteX18" fmla="*/ 14423 w 43455"/>
                    <a:gd name="connsiteY18" fmla="*/ 10864 h 31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455" h="31505">
                      <a:moveTo>
                        <a:pt x="31805" y="19057"/>
                      </a:moveTo>
                      <a:lnTo>
                        <a:pt x="31805" y="10864"/>
                      </a:lnTo>
                      <a:lnTo>
                        <a:pt x="39372" y="10864"/>
                      </a:lnTo>
                      <a:cubicBezTo>
                        <a:pt x="39392" y="10864"/>
                        <a:pt x="39395" y="10855"/>
                        <a:pt x="39377" y="10844"/>
                      </a:cubicBezTo>
                      <a:lnTo>
                        <a:pt x="22028" y="0"/>
                      </a:lnTo>
                      <a:lnTo>
                        <a:pt x="4677" y="10844"/>
                      </a:lnTo>
                      <a:cubicBezTo>
                        <a:pt x="4660" y="10855"/>
                        <a:pt x="4662" y="10864"/>
                        <a:pt x="4682" y="10864"/>
                      </a:cubicBezTo>
                      <a:lnTo>
                        <a:pt x="12250" y="10864"/>
                      </a:lnTo>
                      <a:lnTo>
                        <a:pt x="12250" y="19057"/>
                      </a:lnTo>
                      <a:lnTo>
                        <a:pt x="0" y="19057"/>
                      </a:lnTo>
                      <a:lnTo>
                        <a:pt x="0" y="31505"/>
                      </a:lnTo>
                      <a:lnTo>
                        <a:pt x="43455" y="31505"/>
                      </a:lnTo>
                      <a:lnTo>
                        <a:pt x="43455" y="19057"/>
                      </a:lnTo>
                      <a:lnTo>
                        <a:pt x="31805" y="19057"/>
                      </a:lnTo>
                      <a:close/>
                      <a:moveTo>
                        <a:pt x="14423" y="10864"/>
                      </a:moveTo>
                      <a:lnTo>
                        <a:pt x="29632" y="10864"/>
                      </a:lnTo>
                      <a:lnTo>
                        <a:pt x="29632" y="19057"/>
                      </a:lnTo>
                      <a:lnTo>
                        <a:pt x="14423" y="19057"/>
                      </a:lnTo>
                      <a:lnTo>
                        <a:pt x="14423" y="10864"/>
                      </a:lnTo>
                      <a:close/>
                    </a:path>
                  </a:pathLst>
                </a:custGeom>
                <a:solidFill>
                  <a:srgbClr val="505050"/>
                </a:solidFill>
                <a:ln w="1081"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4A7BFCCA-4252-4F1C-8774-442F44F0F526}"/>
                    </a:ext>
                  </a:extLst>
                </p:cNvPr>
                <p:cNvSpPr/>
                <p:nvPr/>
              </p:nvSpPr>
              <p:spPr>
                <a:xfrm>
                  <a:off x="8247894" y="3646709"/>
                  <a:ext cx="50392" cy="215254"/>
                </a:xfrm>
                <a:custGeom>
                  <a:avLst/>
                  <a:gdLst>
                    <a:gd name="connsiteX0" fmla="*/ 50392 w 50392"/>
                    <a:gd name="connsiteY0" fmla="*/ 215254 h 215254"/>
                    <a:gd name="connsiteX1" fmla="*/ 0 w 50392"/>
                    <a:gd name="connsiteY1" fmla="*/ 215254 h 215254"/>
                    <a:gd name="connsiteX2" fmla="*/ 0 w 50392"/>
                    <a:gd name="connsiteY2" fmla="*/ 11806 h 215254"/>
                    <a:gd name="connsiteX3" fmla="*/ 15207 w 50392"/>
                    <a:gd name="connsiteY3" fmla="*/ 0 h 215254"/>
                    <a:gd name="connsiteX4" fmla="*/ 41491 w 50392"/>
                    <a:gd name="connsiteY4" fmla="*/ 0 h 215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92" h="215254">
                      <a:moveTo>
                        <a:pt x="50392" y="215254"/>
                      </a:moveTo>
                      <a:lnTo>
                        <a:pt x="0" y="215254"/>
                      </a:lnTo>
                      <a:lnTo>
                        <a:pt x="0" y="11806"/>
                      </a:lnTo>
                      <a:lnTo>
                        <a:pt x="15207" y="0"/>
                      </a:lnTo>
                      <a:lnTo>
                        <a:pt x="41491" y="0"/>
                      </a:lnTo>
                      <a:close/>
                    </a:path>
                  </a:pathLst>
                </a:custGeom>
                <a:solidFill>
                  <a:srgbClr val="E4E4E4"/>
                </a:solidFill>
                <a:ln w="1081"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ED931AE6-D3FA-4C58-9160-E42EA49B1900}"/>
                    </a:ext>
                  </a:extLst>
                </p:cNvPr>
                <p:cNvSpPr/>
                <p:nvPr/>
              </p:nvSpPr>
              <p:spPr>
                <a:xfrm>
                  <a:off x="8226375" y="3646709"/>
                  <a:ext cx="36728" cy="215254"/>
                </a:xfrm>
                <a:custGeom>
                  <a:avLst/>
                  <a:gdLst>
                    <a:gd name="connsiteX0" fmla="*/ 36729 w 36728"/>
                    <a:gd name="connsiteY0" fmla="*/ 215254 h 215254"/>
                    <a:gd name="connsiteX1" fmla="*/ 0 w 36728"/>
                    <a:gd name="connsiteY1" fmla="*/ 215254 h 215254"/>
                    <a:gd name="connsiteX2" fmla="*/ 10864 w 36728"/>
                    <a:gd name="connsiteY2" fmla="*/ 0 h 215254"/>
                    <a:gd name="connsiteX3" fmla="*/ 36729 w 36728"/>
                    <a:gd name="connsiteY3" fmla="*/ 0 h 215254"/>
                  </a:gdLst>
                  <a:ahLst/>
                  <a:cxnLst>
                    <a:cxn ang="0">
                      <a:pos x="connsiteX0" y="connsiteY0"/>
                    </a:cxn>
                    <a:cxn ang="0">
                      <a:pos x="connsiteX1" y="connsiteY1"/>
                    </a:cxn>
                    <a:cxn ang="0">
                      <a:pos x="connsiteX2" y="connsiteY2"/>
                    </a:cxn>
                    <a:cxn ang="0">
                      <a:pos x="connsiteX3" y="connsiteY3"/>
                    </a:cxn>
                  </a:cxnLst>
                  <a:rect l="l" t="t" r="r" b="b"/>
                  <a:pathLst>
                    <a:path w="36728" h="215254">
                      <a:moveTo>
                        <a:pt x="36729" y="215254"/>
                      </a:moveTo>
                      <a:lnTo>
                        <a:pt x="0" y="215254"/>
                      </a:lnTo>
                      <a:lnTo>
                        <a:pt x="10864" y="0"/>
                      </a:lnTo>
                      <a:lnTo>
                        <a:pt x="36729" y="0"/>
                      </a:lnTo>
                      <a:close/>
                    </a:path>
                  </a:pathLst>
                </a:custGeom>
                <a:solidFill>
                  <a:srgbClr val="D0D0D0"/>
                </a:solidFill>
                <a:ln w="1081"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6E112561-09AC-4CAD-BD06-F378EFB54BB9}"/>
                    </a:ext>
                  </a:extLst>
                </p:cNvPr>
                <p:cNvSpPr/>
                <p:nvPr/>
              </p:nvSpPr>
              <p:spPr>
                <a:xfrm>
                  <a:off x="8237238" y="3665178"/>
                  <a:ext cx="52146" cy="34764"/>
                </a:xfrm>
                <a:custGeom>
                  <a:avLst/>
                  <a:gdLst>
                    <a:gd name="connsiteX0" fmla="*/ 52147 w 52146"/>
                    <a:gd name="connsiteY0" fmla="*/ 2173 h 34764"/>
                    <a:gd name="connsiteX1" fmla="*/ 52147 w 52146"/>
                    <a:gd name="connsiteY1" fmla="*/ 0 h 34764"/>
                    <a:gd name="connsiteX2" fmla="*/ 0 w 52146"/>
                    <a:gd name="connsiteY2" fmla="*/ 0 h 34764"/>
                    <a:gd name="connsiteX3" fmla="*/ 0 w 52146"/>
                    <a:gd name="connsiteY3" fmla="*/ 2173 h 34764"/>
                    <a:gd name="connsiteX4" fmla="*/ 11950 w 52146"/>
                    <a:gd name="connsiteY4" fmla="*/ 2173 h 34764"/>
                    <a:gd name="connsiteX5" fmla="*/ 11950 w 52146"/>
                    <a:gd name="connsiteY5" fmla="*/ 10864 h 34764"/>
                    <a:gd name="connsiteX6" fmla="*/ 0 w 52146"/>
                    <a:gd name="connsiteY6" fmla="*/ 10864 h 34764"/>
                    <a:gd name="connsiteX7" fmla="*/ 0 w 52146"/>
                    <a:gd name="connsiteY7" fmla="*/ 13037 h 34764"/>
                    <a:gd name="connsiteX8" fmla="*/ 38024 w 52146"/>
                    <a:gd name="connsiteY8" fmla="*/ 13037 h 34764"/>
                    <a:gd name="connsiteX9" fmla="*/ 38024 w 52146"/>
                    <a:gd name="connsiteY9" fmla="*/ 21728 h 34764"/>
                    <a:gd name="connsiteX10" fmla="*/ 0 w 52146"/>
                    <a:gd name="connsiteY10" fmla="*/ 21728 h 34764"/>
                    <a:gd name="connsiteX11" fmla="*/ 0 w 52146"/>
                    <a:gd name="connsiteY11" fmla="*/ 23901 h 34764"/>
                    <a:gd name="connsiteX12" fmla="*/ 18173 w 52146"/>
                    <a:gd name="connsiteY12" fmla="*/ 23901 h 34764"/>
                    <a:gd name="connsiteX13" fmla="*/ 18173 w 52146"/>
                    <a:gd name="connsiteY13" fmla="*/ 32592 h 34764"/>
                    <a:gd name="connsiteX14" fmla="*/ 0 w 52146"/>
                    <a:gd name="connsiteY14" fmla="*/ 32592 h 34764"/>
                    <a:gd name="connsiteX15" fmla="*/ 0 w 52146"/>
                    <a:gd name="connsiteY15" fmla="*/ 34764 h 34764"/>
                    <a:gd name="connsiteX16" fmla="*/ 52147 w 52146"/>
                    <a:gd name="connsiteY16" fmla="*/ 34764 h 34764"/>
                    <a:gd name="connsiteX17" fmla="*/ 52147 w 52146"/>
                    <a:gd name="connsiteY17" fmla="*/ 32592 h 34764"/>
                    <a:gd name="connsiteX18" fmla="*/ 20346 w 52146"/>
                    <a:gd name="connsiteY18" fmla="*/ 32592 h 34764"/>
                    <a:gd name="connsiteX19" fmla="*/ 20346 w 52146"/>
                    <a:gd name="connsiteY19" fmla="*/ 23901 h 34764"/>
                    <a:gd name="connsiteX20" fmla="*/ 52147 w 52146"/>
                    <a:gd name="connsiteY20" fmla="*/ 23901 h 34764"/>
                    <a:gd name="connsiteX21" fmla="*/ 52147 w 52146"/>
                    <a:gd name="connsiteY21" fmla="*/ 21728 h 34764"/>
                    <a:gd name="connsiteX22" fmla="*/ 40196 w 52146"/>
                    <a:gd name="connsiteY22" fmla="*/ 21728 h 34764"/>
                    <a:gd name="connsiteX23" fmla="*/ 40196 w 52146"/>
                    <a:gd name="connsiteY23" fmla="*/ 13037 h 34764"/>
                    <a:gd name="connsiteX24" fmla="*/ 52147 w 52146"/>
                    <a:gd name="connsiteY24" fmla="*/ 13037 h 34764"/>
                    <a:gd name="connsiteX25" fmla="*/ 52147 w 52146"/>
                    <a:gd name="connsiteY25" fmla="*/ 10864 h 34764"/>
                    <a:gd name="connsiteX26" fmla="*/ 14123 w 52146"/>
                    <a:gd name="connsiteY26" fmla="*/ 10864 h 34764"/>
                    <a:gd name="connsiteX27" fmla="*/ 14123 w 52146"/>
                    <a:gd name="connsiteY27" fmla="*/ 2173 h 3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46" h="34764">
                      <a:moveTo>
                        <a:pt x="52147" y="2173"/>
                      </a:moveTo>
                      <a:lnTo>
                        <a:pt x="52147" y="0"/>
                      </a:lnTo>
                      <a:lnTo>
                        <a:pt x="0" y="0"/>
                      </a:lnTo>
                      <a:lnTo>
                        <a:pt x="0" y="2173"/>
                      </a:lnTo>
                      <a:lnTo>
                        <a:pt x="11950" y="2173"/>
                      </a:lnTo>
                      <a:lnTo>
                        <a:pt x="11950" y="10864"/>
                      </a:lnTo>
                      <a:lnTo>
                        <a:pt x="0" y="10864"/>
                      </a:lnTo>
                      <a:lnTo>
                        <a:pt x="0" y="13037"/>
                      </a:lnTo>
                      <a:lnTo>
                        <a:pt x="38024" y="13037"/>
                      </a:lnTo>
                      <a:lnTo>
                        <a:pt x="38024" y="21728"/>
                      </a:lnTo>
                      <a:lnTo>
                        <a:pt x="0" y="21728"/>
                      </a:lnTo>
                      <a:lnTo>
                        <a:pt x="0" y="23901"/>
                      </a:lnTo>
                      <a:lnTo>
                        <a:pt x="18173" y="23901"/>
                      </a:lnTo>
                      <a:lnTo>
                        <a:pt x="18173" y="32592"/>
                      </a:lnTo>
                      <a:lnTo>
                        <a:pt x="0" y="32592"/>
                      </a:lnTo>
                      <a:lnTo>
                        <a:pt x="0" y="34764"/>
                      </a:lnTo>
                      <a:lnTo>
                        <a:pt x="52147" y="34764"/>
                      </a:lnTo>
                      <a:lnTo>
                        <a:pt x="52147" y="32592"/>
                      </a:lnTo>
                      <a:lnTo>
                        <a:pt x="20346" y="32592"/>
                      </a:lnTo>
                      <a:lnTo>
                        <a:pt x="20346" y="23901"/>
                      </a:lnTo>
                      <a:lnTo>
                        <a:pt x="52147" y="23901"/>
                      </a:lnTo>
                      <a:lnTo>
                        <a:pt x="52147" y="21728"/>
                      </a:lnTo>
                      <a:lnTo>
                        <a:pt x="40196" y="21728"/>
                      </a:lnTo>
                      <a:lnTo>
                        <a:pt x="40196" y="13037"/>
                      </a:lnTo>
                      <a:lnTo>
                        <a:pt x="52147" y="13037"/>
                      </a:lnTo>
                      <a:lnTo>
                        <a:pt x="52147" y="10864"/>
                      </a:lnTo>
                      <a:lnTo>
                        <a:pt x="14123" y="10864"/>
                      </a:lnTo>
                      <a:lnTo>
                        <a:pt x="14123" y="2173"/>
                      </a:lnTo>
                      <a:close/>
                    </a:path>
                  </a:pathLst>
                </a:custGeom>
                <a:solidFill>
                  <a:srgbClr val="F2F2F2"/>
                </a:solidFill>
                <a:ln w="1081" cap="flat">
                  <a:noFill/>
                  <a:prstDash val="solid"/>
                  <a:miter/>
                </a:ln>
              </p:spPr>
              <p:txBody>
                <a:bodyPr rtlCol="0" anchor="ctr"/>
                <a:lstStyle/>
                <a:p>
                  <a:endParaRPr lang="en-GB"/>
                </a:p>
              </p:txBody>
            </p:sp>
          </p:grpSp>
          <p:sp>
            <p:nvSpPr>
              <p:cNvPr id="28" name="Freeform: Shape 27">
                <a:extLst>
                  <a:ext uri="{FF2B5EF4-FFF2-40B4-BE49-F238E27FC236}">
                    <a16:creationId xmlns:a16="http://schemas.microsoft.com/office/drawing/2014/main" id="{44E6A27D-1664-4782-AE04-58AEED80A1C7}"/>
                  </a:ext>
                </a:extLst>
              </p:cNvPr>
              <p:cNvSpPr/>
              <p:nvPr/>
            </p:nvSpPr>
            <p:spPr>
              <a:xfrm>
                <a:off x="7799810" y="2885009"/>
                <a:ext cx="264468" cy="344442"/>
              </a:xfrm>
              <a:custGeom>
                <a:avLst/>
                <a:gdLst>
                  <a:gd name="connsiteX0" fmla="*/ 113089 w 234720"/>
                  <a:gd name="connsiteY0" fmla="*/ 305699 h 305699"/>
                  <a:gd name="connsiteX1" fmla="*/ 128299 w 234720"/>
                  <a:gd name="connsiteY1" fmla="*/ 286144 h 305699"/>
                  <a:gd name="connsiteX2" fmla="*/ 93534 w 234720"/>
                  <a:gd name="connsiteY2" fmla="*/ 231825 h 305699"/>
                  <a:gd name="connsiteX3" fmla="*/ 154372 w 234720"/>
                  <a:gd name="connsiteY3" fmla="*/ 214443 h 305699"/>
                  <a:gd name="connsiteX4" fmla="*/ 160890 w 234720"/>
                  <a:gd name="connsiteY4" fmla="*/ 164469 h 305699"/>
                  <a:gd name="connsiteX5" fmla="*/ 213037 w 234720"/>
                  <a:gd name="connsiteY5" fmla="*/ 127532 h 305699"/>
                  <a:gd name="connsiteX6" fmla="*/ 193482 w 234720"/>
                  <a:gd name="connsiteY6" fmla="*/ 10202 h 305699"/>
                  <a:gd name="connsiteX7" fmla="*/ 80498 w 234720"/>
                  <a:gd name="connsiteY7" fmla="*/ 49312 h 305699"/>
                  <a:gd name="connsiteX8" fmla="*/ 71807 w 234720"/>
                  <a:gd name="connsiteY8" fmla="*/ 136223 h 305699"/>
                  <a:gd name="connsiteX9" fmla="*/ 8796 w 234720"/>
                  <a:gd name="connsiteY9" fmla="*/ 181851 h 305699"/>
                  <a:gd name="connsiteX10" fmla="*/ 15315 w 234720"/>
                  <a:gd name="connsiteY10" fmla="*/ 257898 h 305699"/>
                  <a:gd name="connsiteX11" fmla="*/ 91318 w 234720"/>
                  <a:gd name="connsiteY11" fmla="*/ 269424 h 305699"/>
                  <a:gd name="connsiteX12" fmla="*/ 113089 w 234720"/>
                  <a:gd name="connsiteY12" fmla="*/ 305699 h 305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4720" h="305699">
                    <a:moveTo>
                      <a:pt x="113089" y="305699"/>
                    </a:moveTo>
                    <a:cubicBezTo>
                      <a:pt x="126231" y="296925"/>
                      <a:pt x="128299" y="290589"/>
                      <a:pt x="128299" y="286144"/>
                    </a:cubicBezTo>
                    <a:cubicBezTo>
                      <a:pt x="128299" y="247696"/>
                      <a:pt x="88410" y="240810"/>
                      <a:pt x="93534" y="231825"/>
                    </a:cubicBezTo>
                    <a:cubicBezTo>
                      <a:pt x="103065" y="215112"/>
                      <a:pt x="139869" y="232067"/>
                      <a:pt x="154372" y="214443"/>
                    </a:cubicBezTo>
                    <a:cubicBezTo>
                      <a:pt x="166276" y="199977"/>
                      <a:pt x="148986" y="179437"/>
                      <a:pt x="160890" y="164469"/>
                    </a:cubicBezTo>
                    <a:cubicBezTo>
                      <a:pt x="173672" y="148399"/>
                      <a:pt x="195681" y="140097"/>
                      <a:pt x="213037" y="127532"/>
                    </a:cubicBezTo>
                    <a:cubicBezTo>
                      <a:pt x="240943" y="107329"/>
                      <a:pt x="249077" y="38840"/>
                      <a:pt x="193482" y="10202"/>
                    </a:cubicBezTo>
                    <a:cubicBezTo>
                      <a:pt x="143665" y="-15460"/>
                      <a:pt x="90314" y="10889"/>
                      <a:pt x="80498" y="49312"/>
                    </a:cubicBezTo>
                    <a:cubicBezTo>
                      <a:pt x="73773" y="75634"/>
                      <a:pt x="82754" y="107100"/>
                      <a:pt x="71807" y="136223"/>
                    </a:cubicBezTo>
                    <a:cubicBezTo>
                      <a:pt x="61410" y="163880"/>
                      <a:pt x="25845" y="153455"/>
                      <a:pt x="8796" y="181851"/>
                    </a:cubicBezTo>
                    <a:cubicBezTo>
                      <a:pt x="-4714" y="204354"/>
                      <a:pt x="-2753" y="241234"/>
                      <a:pt x="15315" y="257898"/>
                    </a:cubicBezTo>
                    <a:cubicBezTo>
                      <a:pt x="34894" y="275956"/>
                      <a:pt x="56999" y="252264"/>
                      <a:pt x="91318" y="269424"/>
                    </a:cubicBezTo>
                    <a:cubicBezTo>
                      <a:pt x="113046" y="280287"/>
                      <a:pt x="109591" y="300066"/>
                      <a:pt x="113089" y="305699"/>
                    </a:cubicBezTo>
                    <a:close/>
                  </a:path>
                </a:pathLst>
              </a:custGeom>
              <a:solidFill>
                <a:srgbClr val="E8E8E8"/>
              </a:solidFill>
              <a:ln w="1081" cap="flat">
                <a:noFill/>
                <a:prstDash val="solid"/>
                <a:miter/>
              </a:ln>
            </p:spPr>
            <p:txBody>
              <a:bodyPr rtlCol="0" anchor="ctr"/>
              <a:lstStyle/>
              <a:p>
                <a:endParaRPr lang="en-GB"/>
              </a:p>
            </p:txBody>
          </p:sp>
          <p:grpSp>
            <p:nvGrpSpPr>
              <p:cNvPr id="29" name="Graphic 11" descr="A cozy cabin in the woods covered in snow">
                <a:extLst>
                  <a:ext uri="{FF2B5EF4-FFF2-40B4-BE49-F238E27FC236}">
                    <a16:creationId xmlns:a16="http://schemas.microsoft.com/office/drawing/2014/main" id="{6C937FD5-259E-4790-BD07-27C19F7FC74D}"/>
                  </a:ext>
                </a:extLst>
              </p:cNvPr>
              <p:cNvGrpSpPr/>
              <p:nvPr/>
            </p:nvGrpSpPr>
            <p:grpSpPr>
              <a:xfrm>
                <a:off x="7373801" y="3319479"/>
                <a:ext cx="612023" cy="357503"/>
                <a:chOff x="7780957" y="3699875"/>
                <a:chExt cx="543182" cy="317291"/>
              </a:xfrm>
            </p:grpSpPr>
            <p:sp>
              <p:nvSpPr>
                <p:cNvPr id="30" name="Freeform: Shape 29">
                  <a:extLst>
                    <a:ext uri="{FF2B5EF4-FFF2-40B4-BE49-F238E27FC236}">
                      <a16:creationId xmlns:a16="http://schemas.microsoft.com/office/drawing/2014/main" id="{BECFE453-25E8-4DF9-B8A4-13C88D5EF82D}"/>
                    </a:ext>
                  </a:extLst>
                </p:cNvPr>
                <p:cNvSpPr/>
                <p:nvPr/>
              </p:nvSpPr>
              <p:spPr>
                <a:xfrm>
                  <a:off x="7978678" y="3854209"/>
                  <a:ext cx="338953" cy="162957"/>
                </a:xfrm>
                <a:custGeom>
                  <a:avLst/>
                  <a:gdLst>
                    <a:gd name="connsiteX0" fmla="*/ 311594 w 338953"/>
                    <a:gd name="connsiteY0" fmla="*/ 162958 h 162957"/>
                    <a:gd name="connsiteX1" fmla="*/ 0 w 338953"/>
                    <a:gd name="connsiteY1" fmla="*/ 162958 h 162957"/>
                    <a:gd name="connsiteX2" fmla="*/ 0 w 338953"/>
                    <a:gd name="connsiteY2" fmla="*/ 0 h 162957"/>
                    <a:gd name="connsiteX3" fmla="*/ 338954 w 338953"/>
                    <a:gd name="connsiteY3" fmla="*/ 0 h 162957"/>
                    <a:gd name="connsiteX4" fmla="*/ 338954 w 338953"/>
                    <a:gd name="connsiteY4" fmla="*/ 131455 h 162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8953" h="162957">
                      <a:moveTo>
                        <a:pt x="311594" y="162958"/>
                      </a:moveTo>
                      <a:lnTo>
                        <a:pt x="0" y="162958"/>
                      </a:lnTo>
                      <a:lnTo>
                        <a:pt x="0" y="0"/>
                      </a:lnTo>
                      <a:lnTo>
                        <a:pt x="338954" y="0"/>
                      </a:lnTo>
                      <a:lnTo>
                        <a:pt x="338954" y="131455"/>
                      </a:lnTo>
                      <a:close/>
                    </a:path>
                  </a:pathLst>
                </a:custGeom>
                <a:solidFill>
                  <a:schemeClr val="tx1">
                    <a:lumMod val="95000"/>
                  </a:schemeClr>
                </a:solidFill>
                <a:ln w="1081" cap="flat">
                  <a:noFill/>
                  <a:prstDash val="solid"/>
                  <a:miter/>
                </a:ln>
              </p:spPr>
              <p:txBody>
                <a:bodyPr rtlCol="0" anchor="ctr"/>
                <a:lstStyle/>
                <a:p>
                  <a:endParaRPr lang="en-GB"/>
                </a:p>
              </p:txBody>
            </p:sp>
            <p:grpSp>
              <p:nvGrpSpPr>
                <p:cNvPr id="31" name="Graphic 11" descr="A cozy cabin in the woods covered in snow">
                  <a:extLst>
                    <a:ext uri="{FF2B5EF4-FFF2-40B4-BE49-F238E27FC236}">
                      <a16:creationId xmlns:a16="http://schemas.microsoft.com/office/drawing/2014/main" id="{49389CD7-349B-4C05-BDAE-06D5B9D684B6}"/>
                    </a:ext>
                  </a:extLst>
                </p:cNvPr>
                <p:cNvGrpSpPr/>
                <p:nvPr/>
              </p:nvGrpSpPr>
              <p:grpSpPr>
                <a:xfrm>
                  <a:off x="8009097" y="3909615"/>
                  <a:ext cx="117330" cy="76047"/>
                  <a:chOff x="8009097" y="3909615"/>
                  <a:chExt cx="117330" cy="76047"/>
                </a:xfrm>
              </p:grpSpPr>
              <p:sp>
                <p:nvSpPr>
                  <p:cNvPr id="32" name="Freeform: Shape 31">
                    <a:extLst>
                      <a:ext uri="{FF2B5EF4-FFF2-40B4-BE49-F238E27FC236}">
                        <a16:creationId xmlns:a16="http://schemas.microsoft.com/office/drawing/2014/main" id="{E764D39A-AFD5-4490-8981-14B4AB781D3C}"/>
                      </a:ext>
                    </a:extLst>
                  </p:cNvPr>
                  <p:cNvSpPr/>
                  <p:nvPr/>
                </p:nvSpPr>
                <p:spPr>
                  <a:xfrm>
                    <a:off x="8052552" y="3909615"/>
                    <a:ext cx="32591" cy="32591"/>
                  </a:xfrm>
                  <a:custGeom>
                    <a:avLst/>
                    <a:gdLst>
                      <a:gd name="connsiteX0" fmla="*/ 0 w 32591"/>
                      <a:gd name="connsiteY0" fmla="*/ 0 h 32591"/>
                      <a:gd name="connsiteX1" fmla="*/ 32592 w 32591"/>
                      <a:gd name="connsiteY1" fmla="*/ 0 h 32591"/>
                      <a:gd name="connsiteX2" fmla="*/ 32592 w 32591"/>
                      <a:gd name="connsiteY2" fmla="*/ 32592 h 32591"/>
                      <a:gd name="connsiteX3" fmla="*/ 0 w 32591"/>
                      <a:gd name="connsiteY3" fmla="*/ 32592 h 32591"/>
                    </a:gdLst>
                    <a:ahLst/>
                    <a:cxnLst>
                      <a:cxn ang="0">
                        <a:pos x="connsiteX0" y="connsiteY0"/>
                      </a:cxn>
                      <a:cxn ang="0">
                        <a:pos x="connsiteX1" y="connsiteY1"/>
                      </a:cxn>
                      <a:cxn ang="0">
                        <a:pos x="connsiteX2" y="connsiteY2"/>
                      </a:cxn>
                      <a:cxn ang="0">
                        <a:pos x="connsiteX3" y="connsiteY3"/>
                      </a:cxn>
                    </a:cxnLst>
                    <a:rect l="l" t="t" r="r" b="b"/>
                    <a:pathLst>
                      <a:path w="32591" h="32591">
                        <a:moveTo>
                          <a:pt x="0" y="0"/>
                        </a:moveTo>
                        <a:lnTo>
                          <a:pt x="32592" y="0"/>
                        </a:lnTo>
                        <a:lnTo>
                          <a:pt x="32592" y="32592"/>
                        </a:lnTo>
                        <a:lnTo>
                          <a:pt x="0" y="32592"/>
                        </a:lnTo>
                        <a:close/>
                      </a:path>
                    </a:pathLst>
                  </a:custGeom>
                  <a:solidFill>
                    <a:srgbClr val="737373"/>
                  </a:solidFill>
                  <a:ln w="1081"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D9D128F7-5E36-45E1-84E0-7FA30E9A47BE}"/>
                      </a:ext>
                    </a:extLst>
                  </p:cNvPr>
                  <p:cNvSpPr/>
                  <p:nvPr/>
                </p:nvSpPr>
                <p:spPr>
                  <a:xfrm>
                    <a:off x="8052552" y="3953070"/>
                    <a:ext cx="32591" cy="32591"/>
                  </a:xfrm>
                  <a:custGeom>
                    <a:avLst/>
                    <a:gdLst>
                      <a:gd name="connsiteX0" fmla="*/ 0 w 32591"/>
                      <a:gd name="connsiteY0" fmla="*/ 0 h 32591"/>
                      <a:gd name="connsiteX1" fmla="*/ 32592 w 32591"/>
                      <a:gd name="connsiteY1" fmla="*/ 0 h 32591"/>
                      <a:gd name="connsiteX2" fmla="*/ 32592 w 32591"/>
                      <a:gd name="connsiteY2" fmla="*/ 32592 h 32591"/>
                      <a:gd name="connsiteX3" fmla="*/ 0 w 32591"/>
                      <a:gd name="connsiteY3" fmla="*/ 32592 h 32591"/>
                    </a:gdLst>
                    <a:ahLst/>
                    <a:cxnLst>
                      <a:cxn ang="0">
                        <a:pos x="connsiteX0" y="connsiteY0"/>
                      </a:cxn>
                      <a:cxn ang="0">
                        <a:pos x="connsiteX1" y="connsiteY1"/>
                      </a:cxn>
                      <a:cxn ang="0">
                        <a:pos x="connsiteX2" y="connsiteY2"/>
                      </a:cxn>
                      <a:cxn ang="0">
                        <a:pos x="connsiteX3" y="connsiteY3"/>
                      </a:cxn>
                    </a:cxnLst>
                    <a:rect l="l" t="t" r="r" b="b"/>
                    <a:pathLst>
                      <a:path w="32591" h="32591">
                        <a:moveTo>
                          <a:pt x="0" y="0"/>
                        </a:moveTo>
                        <a:lnTo>
                          <a:pt x="32592" y="0"/>
                        </a:lnTo>
                        <a:lnTo>
                          <a:pt x="32592" y="32592"/>
                        </a:lnTo>
                        <a:lnTo>
                          <a:pt x="0" y="32592"/>
                        </a:lnTo>
                        <a:close/>
                      </a:path>
                    </a:pathLst>
                  </a:custGeom>
                  <a:solidFill>
                    <a:srgbClr val="505050"/>
                  </a:solidFill>
                  <a:ln w="1081"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1B12A63A-224D-43AE-A0AC-F97F1E3F02FD}"/>
                      </a:ext>
                    </a:extLst>
                  </p:cNvPr>
                  <p:cNvSpPr/>
                  <p:nvPr/>
                </p:nvSpPr>
                <p:spPr>
                  <a:xfrm>
                    <a:off x="8009097" y="3909615"/>
                    <a:ext cx="32591" cy="32591"/>
                  </a:xfrm>
                  <a:custGeom>
                    <a:avLst/>
                    <a:gdLst>
                      <a:gd name="connsiteX0" fmla="*/ 0 w 32591"/>
                      <a:gd name="connsiteY0" fmla="*/ 0 h 32591"/>
                      <a:gd name="connsiteX1" fmla="*/ 32592 w 32591"/>
                      <a:gd name="connsiteY1" fmla="*/ 0 h 32591"/>
                      <a:gd name="connsiteX2" fmla="*/ 32592 w 32591"/>
                      <a:gd name="connsiteY2" fmla="*/ 32592 h 32591"/>
                      <a:gd name="connsiteX3" fmla="*/ 0 w 32591"/>
                      <a:gd name="connsiteY3" fmla="*/ 32592 h 32591"/>
                    </a:gdLst>
                    <a:ahLst/>
                    <a:cxnLst>
                      <a:cxn ang="0">
                        <a:pos x="connsiteX0" y="connsiteY0"/>
                      </a:cxn>
                      <a:cxn ang="0">
                        <a:pos x="connsiteX1" y="connsiteY1"/>
                      </a:cxn>
                      <a:cxn ang="0">
                        <a:pos x="connsiteX2" y="connsiteY2"/>
                      </a:cxn>
                      <a:cxn ang="0">
                        <a:pos x="connsiteX3" y="connsiteY3"/>
                      </a:cxn>
                    </a:cxnLst>
                    <a:rect l="l" t="t" r="r" b="b"/>
                    <a:pathLst>
                      <a:path w="32591" h="32591">
                        <a:moveTo>
                          <a:pt x="0" y="0"/>
                        </a:moveTo>
                        <a:lnTo>
                          <a:pt x="32592" y="0"/>
                        </a:lnTo>
                        <a:lnTo>
                          <a:pt x="32592" y="32592"/>
                        </a:lnTo>
                        <a:lnTo>
                          <a:pt x="0" y="32592"/>
                        </a:lnTo>
                        <a:close/>
                      </a:path>
                    </a:pathLst>
                  </a:custGeom>
                  <a:solidFill>
                    <a:srgbClr val="FFB74E"/>
                  </a:solidFill>
                  <a:ln w="1081"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09FDB4D6-345E-4A55-9A02-69E3DE149E08}"/>
                      </a:ext>
                    </a:extLst>
                  </p:cNvPr>
                  <p:cNvSpPr/>
                  <p:nvPr/>
                </p:nvSpPr>
                <p:spPr>
                  <a:xfrm>
                    <a:off x="8009097" y="3953070"/>
                    <a:ext cx="32591" cy="32591"/>
                  </a:xfrm>
                  <a:custGeom>
                    <a:avLst/>
                    <a:gdLst>
                      <a:gd name="connsiteX0" fmla="*/ 0 w 32591"/>
                      <a:gd name="connsiteY0" fmla="*/ 0 h 32591"/>
                      <a:gd name="connsiteX1" fmla="*/ 32592 w 32591"/>
                      <a:gd name="connsiteY1" fmla="*/ 0 h 32591"/>
                      <a:gd name="connsiteX2" fmla="*/ 32592 w 32591"/>
                      <a:gd name="connsiteY2" fmla="*/ 32592 h 32591"/>
                      <a:gd name="connsiteX3" fmla="*/ 0 w 32591"/>
                      <a:gd name="connsiteY3" fmla="*/ 32592 h 32591"/>
                    </a:gdLst>
                    <a:ahLst/>
                    <a:cxnLst>
                      <a:cxn ang="0">
                        <a:pos x="connsiteX0" y="connsiteY0"/>
                      </a:cxn>
                      <a:cxn ang="0">
                        <a:pos x="connsiteX1" y="connsiteY1"/>
                      </a:cxn>
                      <a:cxn ang="0">
                        <a:pos x="connsiteX2" y="connsiteY2"/>
                      </a:cxn>
                      <a:cxn ang="0">
                        <a:pos x="connsiteX3" y="connsiteY3"/>
                      </a:cxn>
                    </a:cxnLst>
                    <a:rect l="l" t="t" r="r" b="b"/>
                    <a:pathLst>
                      <a:path w="32591" h="32591">
                        <a:moveTo>
                          <a:pt x="0" y="0"/>
                        </a:moveTo>
                        <a:lnTo>
                          <a:pt x="32592" y="0"/>
                        </a:lnTo>
                        <a:lnTo>
                          <a:pt x="32592" y="32592"/>
                        </a:lnTo>
                        <a:lnTo>
                          <a:pt x="0" y="32592"/>
                        </a:lnTo>
                        <a:close/>
                      </a:path>
                    </a:pathLst>
                  </a:custGeom>
                  <a:solidFill>
                    <a:srgbClr val="505050"/>
                  </a:solidFill>
                  <a:ln w="1081"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1B2EC3F6-33E0-4A58-8074-964FA821A4A6}"/>
                      </a:ext>
                    </a:extLst>
                  </p:cNvPr>
                  <p:cNvSpPr/>
                  <p:nvPr/>
                </p:nvSpPr>
                <p:spPr>
                  <a:xfrm>
                    <a:off x="8093836" y="3909615"/>
                    <a:ext cx="32591" cy="32591"/>
                  </a:xfrm>
                  <a:custGeom>
                    <a:avLst/>
                    <a:gdLst>
                      <a:gd name="connsiteX0" fmla="*/ 0 w 32591"/>
                      <a:gd name="connsiteY0" fmla="*/ 0 h 32591"/>
                      <a:gd name="connsiteX1" fmla="*/ 32592 w 32591"/>
                      <a:gd name="connsiteY1" fmla="*/ 0 h 32591"/>
                      <a:gd name="connsiteX2" fmla="*/ 32592 w 32591"/>
                      <a:gd name="connsiteY2" fmla="*/ 32592 h 32591"/>
                      <a:gd name="connsiteX3" fmla="*/ 0 w 32591"/>
                      <a:gd name="connsiteY3" fmla="*/ 32592 h 32591"/>
                    </a:gdLst>
                    <a:ahLst/>
                    <a:cxnLst>
                      <a:cxn ang="0">
                        <a:pos x="connsiteX0" y="connsiteY0"/>
                      </a:cxn>
                      <a:cxn ang="0">
                        <a:pos x="connsiteX1" y="connsiteY1"/>
                      </a:cxn>
                      <a:cxn ang="0">
                        <a:pos x="connsiteX2" y="connsiteY2"/>
                      </a:cxn>
                      <a:cxn ang="0">
                        <a:pos x="connsiteX3" y="connsiteY3"/>
                      </a:cxn>
                    </a:cxnLst>
                    <a:rect l="l" t="t" r="r" b="b"/>
                    <a:pathLst>
                      <a:path w="32591" h="32591">
                        <a:moveTo>
                          <a:pt x="0" y="0"/>
                        </a:moveTo>
                        <a:lnTo>
                          <a:pt x="32592" y="0"/>
                        </a:lnTo>
                        <a:lnTo>
                          <a:pt x="32592" y="32592"/>
                        </a:lnTo>
                        <a:lnTo>
                          <a:pt x="0" y="32592"/>
                        </a:lnTo>
                        <a:close/>
                      </a:path>
                    </a:pathLst>
                  </a:custGeom>
                  <a:solidFill>
                    <a:srgbClr val="FFB74E"/>
                  </a:solidFill>
                  <a:ln w="1081" cap="flat">
                    <a:noFill/>
                    <a:prstDash val="solid"/>
                    <a:miter/>
                  </a:ln>
                </p:spPr>
                <p:txBody>
                  <a:bodyPr rtlCol="0" anchor="ctr"/>
                  <a:lstStyle/>
                  <a:p>
                    <a:endParaRPr lang="en-GB"/>
                  </a:p>
                </p:txBody>
              </p:sp>
              <p:sp>
                <p:nvSpPr>
                  <p:cNvPr id="37" name="Freeform: Shape 36">
                    <a:extLst>
                      <a:ext uri="{FF2B5EF4-FFF2-40B4-BE49-F238E27FC236}">
                        <a16:creationId xmlns:a16="http://schemas.microsoft.com/office/drawing/2014/main" id="{70BD3F11-A180-4811-ADA8-DC138243416C}"/>
                      </a:ext>
                    </a:extLst>
                  </p:cNvPr>
                  <p:cNvSpPr/>
                  <p:nvPr/>
                </p:nvSpPr>
                <p:spPr>
                  <a:xfrm>
                    <a:off x="8093836" y="3953070"/>
                    <a:ext cx="32591" cy="32591"/>
                  </a:xfrm>
                  <a:custGeom>
                    <a:avLst/>
                    <a:gdLst>
                      <a:gd name="connsiteX0" fmla="*/ 0 w 32591"/>
                      <a:gd name="connsiteY0" fmla="*/ 0 h 32591"/>
                      <a:gd name="connsiteX1" fmla="*/ 32592 w 32591"/>
                      <a:gd name="connsiteY1" fmla="*/ 0 h 32591"/>
                      <a:gd name="connsiteX2" fmla="*/ 32592 w 32591"/>
                      <a:gd name="connsiteY2" fmla="*/ 32592 h 32591"/>
                      <a:gd name="connsiteX3" fmla="*/ 0 w 32591"/>
                      <a:gd name="connsiteY3" fmla="*/ 32592 h 32591"/>
                    </a:gdLst>
                    <a:ahLst/>
                    <a:cxnLst>
                      <a:cxn ang="0">
                        <a:pos x="connsiteX0" y="connsiteY0"/>
                      </a:cxn>
                      <a:cxn ang="0">
                        <a:pos x="connsiteX1" y="connsiteY1"/>
                      </a:cxn>
                      <a:cxn ang="0">
                        <a:pos x="connsiteX2" y="connsiteY2"/>
                      </a:cxn>
                      <a:cxn ang="0">
                        <a:pos x="connsiteX3" y="connsiteY3"/>
                      </a:cxn>
                    </a:cxnLst>
                    <a:rect l="l" t="t" r="r" b="b"/>
                    <a:pathLst>
                      <a:path w="32591" h="32591">
                        <a:moveTo>
                          <a:pt x="0" y="0"/>
                        </a:moveTo>
                        <a:lnTo>
                          <a:pt x="32592" y="0"/>
                        </a:lnTo>
                        <a:lnTo>
                          <a:pt x="32592" y="32592"/>
                        </a:lnTo>
                        <a:lnTo>
                          <a:pt x="0" y="32592"/>
                        </a:lnTo>
                        <a:close/>
                      </a:path>
                    </a:pathLst>
                  </a:custGeom>
                  <a:solidFill>
                    <a:srgbClr val="737373"/>
                  </a:solidFill>
                  <a:ln w="1081" cap="flat">
                    <a:noFill/>
                    <a:prstDash val="solid"/>
                    <a:miter/>
                  </a:ln>
                </p:spPr>
                <p:txBody>
                  <a:bodyPr rtlCol="0" anchor="ctr"/>
                  <a:lstStyle/>
                  <a:p>
                    <a:endParaRPr lang="en-GB"/>
                  </a:p>
                </p:txBody>
              </p:sp>
            </p:grpSp>
            <p:sp>
              <p:nvSpPr>
                <p:cNvPr id="38" name="Freeform: Shape 37">
                  <a:extLst>
                    <a:ext uri="{FF2B5EF4-FFF2-40B4-BE49-F238E27FC236}">
                      <a16:creationId xmlns:a16="http://schemas.microsoft.com/office/drawing/2014/main" id="{05B153DD-F364-4EDB-952A-C383924C6AF0}"/>
                    </a:ext>
                  </a:extLst>
                </p:cNvPr>
                <p:cNvSpPr/>
                <p:nvPr/>
              </p:nvSpPr>
              <p:spPr>
                <a:xfrm>
                  <a:off x="7789648" y="3726378"/>
                  <a:ext cx="196028" cy="290788"/>
                </a:xfrm>
                <a:custGeom>
                  <a:avLst/>
                  <a:gdLst>
                    <a:gd name="connsiteX0" fmla="*/ 196029 w 196028"/>
                    <a:gd name="connsiteY0" fmla="*/ 129398 h 290788"/>
                    <a:gd name="connsiteX1" fmla="*/ 99513 w 196028"/>
                    <a:gd name="connsiteY1" fmla="*/ 869 h 290788"/>
                    <a:gd name="connsiteX2" fmla="*/ 96035 w 196028"/>
                    <a:gd name="connsiteY2" fmla="*/ 869 h 290788"/>
                    <a:gd name="connsiteX3" fmla="*/ 0 w 196028"/>
                    <a:gd name="connsiteY3" fmla="*/ 128917 h 290788"/>
                    <a:gd name="connsiteX4" fmla="*/ 0 w 196028"/>
                    <a:gd name="connsiteY4" fmla="*/ 290789 h 290788"/>
                    <a:gd name="connsiteX5" fmla="*/ 195550 w 196028"/>
                    <a:gd name="connsiteY5" fmla="*/ 290789 h 290788"/>
                    <a:gd name="connsiteX6" fmla="*/ 195550 w 196028"/>
                    <a:gd name="connsiteY6" fmla="*/ 136626 h 290788"/>
                    <a:gd name="connsiteX7" fmla="*/ 196029 w 196028"/>
                    <a:gd name="connsiteY7" fmla="*/ 129398 h 290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6028" h="290788">
                      <a:moveTo>
                        <a:pt x="196029" y="129398"/>
                      </a:moveTo>
                      <a:lnTo>
                        <a:pt x="99513" y="869"/>
                      </a:lnTo>
                      <a:cubicBezTo>
                        <a:pt x="98643" y="-290"/>
                        <a:pt x="96905" y="-290"/>
                        <a:pt x="96035" y="869"/>
                      </a:cubicBezTo>
                      <a:lnTo>
                        <a:pt x="0" y="128917"/>
                      </a:lnTo>
                      <a:lnTo>
                        <a:pt x="0" y="290789"/>
                      </a:lnTo>
                      <a:lnTo>
                        <a:pt x="195550" y="290789"/>
                      </a:lnTo>
                      <a:lnTo>
                        <a:pt x="195550" y="136626"/>
                      </a:lnTo>
                      <a:lnTo>
                        <a:pt x="196029" y="129398"/>
                      </a:lnTo>
                      <a:close/>
                    </a:path>
                  </a:pathLst>
                </a:custGeom>
                <a:solidFill>
                  <a:srgbClr val="D0D0D0"/>
                </a:solidFill>
                <a:ln w="1081" cap="flat">
                  <a:noFill/>
                  <a:prstDash val="solid"/>
                  <a:miter/>
                </a:ln>
              </p:spPr>
              <p:txBody>
                <a:bodyPr rtlCol="0" anchor="ctr"/>
                <a:lstStyle/>
                <a:p>
                  <a:endParaRPr lang="en-GB"/>
                </a:p>
              </p:txBody>
            </p:sp>
            <p:grpSp>
              <p:nvGrpSpPr>
                <p:cNvPr id="39" name="Graphic 11" descr="A cozy cabin in the woods covered in snow">
                  <a:extLst>
                    <a:ext uri="{FF2B5EF4-FFF2-40B4-BE49-F238E27FC236}">
                      <a16:creationId xmlns:a16="http://schemas.microsoft.com/office/drawing/2014/main" id="{EFE7723D-3481-4A13-A60F-4D08B326FE54}"/>
                    </a:ext>
                  </a:extLst>
                </p:cNvPr>
                <p:cNvGrpSpPr/>
                <p:nvPr/>
              </p:nvGrpSpPr>
              <p:grpSpPr>
                <a:xfrm>
                  <a:off x="7826584" y="3909615"/>
                  <a:ext cx="119502" cy="76047"/>
                  <a:chOff x="7826584" y="3909615"/>
                  <a:chExt cx="119502" cy="76047"/>
                </a:xfrm>
              </p:grpSpPr>
              <p:sp>
                <p:nvSpPr>
                  <p:cNvPr id="40" name="Freeform: Shape 39">
                    <a:extLst>
                      <a:ext uri="{FF2B5EF4-FFF2-40B4-BE49-F238E27FC236}">
                        <a16:creationId xmlns:a16="http://schemas.microsoft.com/office/drawing/2014/main" id="{3831F9F5-1475-4B9E-B63E-6179498CE07F}"/>
                      </a:ext>
                    </a:extLst>
                  </p:cNvPr>
                  <p:cNvSpPr/>
                  <p:nvPr/>
                </p:nvSpPr>
                <p:spPr>
                  <a:xfrm>
                    <a:off x="7869125" y="3909615"/>
                    <a:ext cx="32591" cy="32591"/>
                  </a:xfrm>
                  <a:custGeom>
                    <a:avLst/>
                    <a:gdLst>
                      <a:gd name="connsiteX0" fmla="*/ 0 w 32591"/>
                      <a:gd name="connsiteY0" fmla="*/ 0 h 32591"/>
                      <a:gd name="connsiteX1" fmla="*/ 32592 w 32591"/>
                      <a:gd name="connsiteY1" fmla="*/ 0 h 32591"/>
                      <a:gd name="connsiteX2" fmla="*/ 32592 w 32591"/>
                      <a:gd name="connsiteY2" fmla="*/ 32592 h 32591"/>
                      <a:gd name="connsiteX3" fmla="*/ 0 w 32591"/>
                      <a:gd name="connsiteY3" fmla="*/ 32592 h 32591"/>
                    </a:gdLst>
                    <a:ahLst/>
                    <a:cxnLst>
                      <a:cxn ang="0">
                        <a:pos x="connsiteX0" y="connsiteY0"/>
                      </a:cxn>
                      <a:cxn ang="0">
                        <a:pos x="connsiteX1" y="connsiteY1"/>
                      </a:cxn>
                      <a:cxn ang="0">
                        <a:pos x="connsiteX2" y="connsiteY2"/>
                      </a:cxn>
                      <a:cxn ang="0">
                        <a:pos x="connsiteX3" y="connsiteY3"/>
                      </a:cxn>
                    </a:cxnLst>
                    <a:rect l="l" t="t" r="r" b="b"/>
                    <a:pathLst>
                      <a:path w="32591" h="32591">
                        <a:moveTo>
                          <a:pt x="0" y="0"/>
                        </a:moveTo>
                        <a:lnTo>
                          <a:pt x="32592" y="0"/>
                        </a:lnTo>
                        <a:lnTo>
                          <a:pt x="32592" y="32592"/>
                        </a:lnTo>
                        <a:lnTo>
                          <a:pt x="0" y="32592"/>
                        </a:lnTo>
                        <a:close/>
                      </a:path>
                    </a:pathLst>
                  </a:custGeom>
                  <a:solidFill>
                    <a:srgbClr val="FFFFFF"/>
                  </a:solidFill>
                  <a:ln w="1081"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C1CC6509-C2FF-4418-823C-CD903FAB6A69}"/>
                      </a:ext>
                    </a:extLst>
                  </p:cNvPr>
                  <p:cNvSpPr/>
                  <p:nvPr/>
                </p:nvSpPr>
                <p:spPr>
                  <a:xfrm>
                    <a:off x="7913495" y="3909615"/>
                    <a:ext cx="32591" cy="32591"/>
                  </a:xfrm>
                  <a:custGeom>
                    <a:avLst/>
                    <a:gdLst>
                      <a:gd name="connsiteX0" fmla="*/ 0 w 32591"/>
                      <a:gd name="connsiteY0" fmla="*/ 0 h 32591"/>
                      <a:gd name="connsiteX1" fmla="*/ 32592 w 32591"/>
                      <a:gd name="connsiteY1" fmla="*/ 0 h 32591"/>
                      <a:gd name="connsiteX2" fmla="*/ 32592 w 32591"/>
                      <a:gd name="connsiteY2" fmla="*/ 32592 h 32591"/>
                      <a:gd name="connsiteX3" fmla="*/ 0 w 32591"/>
                      <a:gd name="connsiteY3" fmla="*/ 32592 h 32591"/>
                    </a:gdLst>
                    <a:ahLst/>
                    <a:cxnLst>
                      <a:cxn ang="0">
                        <a:pos x="connsiteX0" y="connsiteY0"/>
                      </a:cxn>
                      <a:cxn ang="0">
                        <a:pos x="connsiteX1" y="connsiteY1"/>
                      </a:cxn>
                      <a:cxn ang="0">
                        <a:pos x="connsiteX2" y="connsiteY2"/>
                      </a:cxn>
                      <a:cxn ang="0">
                        <a:pos x="connsiteX3" y="connsiteY3"/>
                      </a:cxn>
                    </a:cxnLst>
                    <a:rect l="l" t="t" r="r" b="b"/>
                    <a:pathLst>
                      <a:path w="32591" h="32591">
                        <a:moveTo>
                          <a:pt x="0" y="0"/>
                        </a:moveTo>
                        <a:lnTo>
                          <a:pt x="32592" y="0"/>
                        </a:lnTo>
                        <a:lnTo>
                          <a:pt x="32592" y="32592"/>
                        </a:lnTo>
                        <a:lnTo>
                          <a:pt x="0" y="32592"/>
                        </a:lnTo>
                        <a:close/>
                      </a:path>
                    </a:pathLst>
                  </a:custGeom>
                  <a:solidFill>
                    <a:srgbClr val="E4E4E4"/>
                  </a:solidFill>
                  <a:ln w="1081"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CF935D14-A7A7-41A3-B633-C77306B44E00}"/>
                      </a:ext>
                    </a:extLst>
                  </p:cNvPr>
                  <p:cNvSpPr/>
                  <p:nvPr/>
                </p:nvSpPr>
                <p:spPr>
                  <a:xfrm>
                    <a:off x="7869125" y="3953070"/>
                    <a:ext cx="32591" cy="32591"/>
                  </a:xfrm>
                  <a:custGeom>
                    <a:avLst/>
                    <a:gdLst>
                      <a:gd name="connsiteX0" fmla="*/ 0 w 32591"/>
                      <a:gd name="connsiteY0" fmla="*/ 0 h 32591"/>
                      <a:gd name="connsiteX1" fmla="*/ 32592 w 32591"/>
                      <a:gd name="connsiteY1" fmla="*/ 0 h 32591"/>
                      <a:gd name="connsiteX2" fmla="*/ 32592 w 32591"/>
                      <a:gd name="connsiteY2" fmla="*/ 32592 h 32591"/>
                      <a:gd name="connsiteX3" fmla="*/ 0 w 32591"/>
                      <a:gd name="connsiteY3" fmla="*/ 32592 h 32591"/>
                    </a:gdLst>
                    <a:ahLst/>
                    <a:cxnLst>
                      <a:cxn ang="0">
                        <a:pos x="connsiteX0" y="connsiteY0"/>
                      </a:cxn>
                      <a:cxn ang="0">
                        <a:pos x="connsiteX1" y="connsiteY1"/>
                      </a:cxn>
                      <a:cxn ang="0">
                        <a:pos x="connsiteX2" y="connsiteY2"/>
                      </a:cxn>
                      <a:cxn ang="0">
                        <a:pos x="connsiteX3" y="connsiteY3"/>
                      </a:cxn>
                    </a:cxnLst>
                    <a:rect l="l" t="t" r="r" b="b"/>
                    <a:pathLst>
                      <a:path w="32591" h="32591">
                        <a:moveTo>
                          <a:pt x="0" y="0"/>
                        </a:moveTo>
                        <a:lnTo>
                          <a:pt x="32592" y="0"/>
                        </a:lnTo>
                        <a:lnTo>
                          <a:pt x="32592" y="32592"/>
                        </a:lnTo>
                        <a:lnTo>
                          <a:pt x="0" y="32592"/>
                        </a:lnTo>
                        <a:close/>
                      </a:path>
                    </a:pathLst>
                  </a:custGeom>
                  <a:solidFill>
                    <a:srgbClr val="F0F0F0"/>
                  </a:solidFill>
                  <a:ln w="1081"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728B9EC1-6F93-4909-B0B0-339ED59635BB}"/>
                      </a:ext>
                    </a:extLst>
                  </p:cNvPr>
                  <p:cNvSpPr/>
                  <p:nvPr/>
                </p:nvSpPr>
                <p:spPr>
                  <a:xfrm>
                    <a:off x="7826584" y="3909615"/>
                    <a:ext cx="32591" cy="32591"/>
                  </a:xfrm>
                  <a:custGeom>
                    <a:avLst/>
                    <a:gdLst>
                      <a:gd name="connsiteX0" fmla="*/ 0 w 32591"/>
                      <a:gd name="connsiteY0" fmla="*/ 0 h 32591"/>
                      <a:gd name="connsiteX1" fmla="*/ 32592 w 32591"/>
                      <a:gd name="connsiteY1" fmla="*/ 0 h 32591"/>
                      <a:gd name="connsiteX2" fmla="*/ 32592 w 32591"/>
                      <a:gd name="connsiteY2" fmla="*/ 32592 h 32591"/>
                      <a:gd name="connsiteX3" fmla="*/ 0 w 32591"/>
                      <a:gd name="connsiteY3" fmla="*/ 32592 h 32591"/>
                    </a:gdLst>
                    <a:ahLst/>
                    <a:cxnLst>
                      <a:cxn ang="0">
                        <a:pos x="connsiteX0" y="connsiteY0"/>
                      </a:cxn>
                      <a:cxn ang="0">
                        <a:pos x="connsiteX1" y="connsiteY1"/>
                      </a:cxn>
                      <a:cxn ang="0">
                        <a:pos x="connsiteX2" y="connsiteY2"/>
                      </a:cxn>
                      <a:cxn ang="0">
                        <a:pos x="connsiteX3" y="connsiteY3"/>
                      </a:cxn>
                    </a:cxnLst>
                    <a:rect l="l" t="t" r="r" b="b"/>
                    <a:pathLst>
                      <a:path w="32591" h="32591">
                        <a:moveTo>
                          <a:pt x="0" y="0"/>
                        </a:moveTo>
                        <a:lnTo>
                          <a:pt x="32592" y="0"/>
                        </a:lnTo>
                        <a:lnTo>
                          <a:pt x="32592" y="32592"/>
                        </a:lnTo>
                        <a:lnTo>
                          <a:pt x="0" y="32592"/>
                        </a:lnTo>
                        <a:close/>
                      </a:path>
                    </a:pathLst>
                  </a:custGeom>
                  <a:solidFill>
                    <a:srgbClr val="F0F0F0"/>
                  </a:solidFill>
                  <a:ln w="1081"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41D4598D-D95A-4004-9503-B004F7264DDB}"/>
                      </a:ext>
                    </a:extLst>
                  </p:cNvPr>
                  <p:cNvSpPr/>
                  <p:nvPr/>
                </p:nvSpPr>
                <p:spPr>
                  <a:xfrm>
                    <a:off x="7826584" y="3953070"/>
                    <a:ext cx="32591" cy="32591"/>
                  </a:xfrm>
                  <a:custGeom>
                    <a:avLst/>
                    <a:gdLst>
                      <a:gd name="connsiteX0" fmla="*/ 0 w 32591"/>
                      <a:gd name="connsiteY0" fmla="*/ 0 h 32591"/>
                      <a:gd name="connsiteX1" fmla="*/ 32592 w 32591"/>
                      <a:gd name="connsiteY1" fmla="*/ 0 h 32591"/>
                      <a:gd name="connsiteX2" fmla="*/ 32592 w 32591"/>
                      <a:gd name="connsiteY2" fmla="*/ 32592 h 32591"/>
                      <a:gd name="connsiteX3" fmla="*/ 0 w 32591"/>
                      <a:gd name="connsiteY3" fmla="*/ 32592 h 32591"/>
                    </a:gdLst>
                    <a:ahLst/>
                    <a:cxnLst>
                      <a:cxn ang="0">
                        <a:pos x="connsiteX0" y="connsiteY0"/>
                      </a:cxn>
                      <a:cxn ang="0">
                        <a:pos x="connsiteX1" y="connsiteY1"/>
                      </a:cxn>
                      <a:cxn ang="0">
                        <a:pos x="connsiteX2" y="connsiteY2"/>
                      </a:cxn>
                      <a:cxn ang="0">
                        <a:pos x="connsiteX3" y="connsiteY3"/>
                      </a:cxn>
                    </a:cxnLst>
                    <a:rect l="l" t="t" r="r" b="b"/>
                    <a:pathLst>
                      <a:path w="32591" h="32591">
                        <a:moveTo>
                          <a:pt x="0" y="0"/>
                        </a:moveTo>
                        <a:lnTo>
                          <a:pt x="32592" y="0"/>
                        </a:lnTo>
                        <a:lnTo>
                          <a:pt x="32592" y="32592"/>
                        </a:lnTo>
                        <a:lnTo>
                          <a:pt x="0" y="32592"/>
                        </a:lnTo>
                        <a:close/>
                      </a:path>
                    </a:pathLst>
                  </a:custGeom>
                  <a:solidFill>
                    <a:srgbClr val="E4E4E4"/>
                  </a:solidFill>
                  <a:ln w="1081"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E06C4932-340D-43CA-8689-B8CEEBA91A36}"/>
                      </a:ext>
                    </a:extLst>
                  </p:cNvPr>
                  <p:cNvSpPr/>
                  <p:nvPr/>
                </p:nvSpPr>
                <p:spPr>
                  <a:xfrm>
                    <a:off x="7913495" y="3953070"/>
                    <a:ext cx="32591" cy="32591"/>
                  </a:xfrm>
                  <a:custGeom>
                    <a:avLst/>
                    <a:gdLst>
                      <a:gd name="connsiteX0" fmla="*/ 0 w 32591"/>
                      <a:gd name="connsiteY0" fmla="*/ 0 h 32591"/>
                      <a:gd name="connsiteX1" fmla="*/ 32592 w 32591"/>
                      <a:gd name="connsiteY1" fmla="*/ 0 h 32591"/>
                      <a:gd name="connsiteX2" fmla="*/ 32592 w 32591"/>
                      <a:gd name="connsiteY2" fmla="*/ 32592 h 32591"/>
                      <a:gd name="connsiteX3" fmla="*/ 0 w 32591"/>
                      <a:gd name="connsiteY3" fmla="*/ 32592 h 32591"/>
                    </a:gdLst>
                    <a:ahLst/>
                    <a:cxnLst>
                      <a:cxn ang="0">
                        <a:pos x="connsiteX0" y="connsiteY0"/>
                      </a:cxn>
                      <a:cxn ang="0">
                        <a:pos x="connsiteX1" y="connsiteY1"/>
                      </a:cxn>
                      <a:cxn ang="0">
                        <a:pos x="connsiteX2" y="connsiteY2"/>
                      </a:cxn>
                      <a:cxn ang="0">
                        <a:pos x="connsiteX3" y="connsiteY3"/>
                      </a:cxn>
                    </a:cxnLst>
                    <a:rect l="l" t="t" r="r" b="b"/>
                    <a:pathLst>
                      <a:path w="32591" h="32591">
                        <a:moveTo>
                          <a:pt x="0" y="0"/>
                        </a:moveTo>
                        <a:lnTo>
                          <a:pt x="32592" y="0"/>
                        </a:lnTo>
                        <a:lnTo>
                          <a:pt x="32592" y="32592"/>
                        </a:lnTo>
                        <a:lnTo>
                          <a:pt x="0" y="32592"/>
                        </a:lnTo>
                        <a:close/>
                      </a:path>
                    </a:pathLst>
                  </a:custGeom>
                  <a:solidFill>
                    <a:srgbClr val="FFFFFF"/>
                  </a:solidFill>
                  <a:ln w="1081" cap="flat">
                    <a:noFill/>
                    <a:prstDash val="solid"/>
                    <a:miter/>
                  </a:ln>
                </p:spPr>
                <p:txBody>
                  <a:bodyPr rtlCol="0" anchor="ctr"/>
                  <a:lstStyle/>
                  <a:p>
                    <a:endParaRPr lang="en-GB"/>
                  </a:p>
                </p:txBody>
              </p:sp>
            </p:grpSp>
            <p:sp>
              <p:nvSpPr>
                <p:cNvPr id="46" name="Freeform: Shape 45">
                  <a:extLst>
                    <a:ext uri="{FF2B5EF4-FFF2-40B4-BE49-F238E27FC236}">
                      <a16:creationId xmlns:a16="http://schemas.microsoft.com/office/drawing/2014/main" id="{7C7B4ECB-3C5A-47AD-AE7A-04D078146E8C}"/>
                    </a:ext>
                  </a:extLst>
                </p:cNvPr>
                <p:cNvSpPr/>
                <p:nvPr/>
              </p:nvSpPr>
              <p:spPr>
                <a:xfrm>
                  <a:off x="7962328" y="3842042"/>
                  <a:ext cx="361270" cy="39327"/>
                </a:xfrm>
                <a:custGeom>
                  <a:avLst/>
                  <a:gdLst>
                    <a:gd name="connsiteX0" fmla="*/ 361270 w 361270"/>
                    <a:gd name="connsiteY0" fmla="*/ 39327 h 39327"/>
                    <a:gd name="connsiteX1" fmla="*/ 13776 w 361270"/>
                    <a:gd name="connsiteY1" fmla="*/ 39327 h 39327"/>
                    <a:gd name="connsiteX2" fmla="*/ 0 w 361270"/>
                    <a:gd name="connsiteY2" fmla="*/ 580 h 39327"/>
                    <a:gd name="connsiteX3" fmla="*/ 327944 w 361270"/>
                    <a:gd name="connsiteY3" fmla="*/ 0 h 39327"/>
                    <a:gd name="connsiteX4" fmla="*/ 361270 w 361270"/>
                    <a:gd name="connsiteY4" fmla="*/ 13254 h 393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270" h="39327">
                      <a:moveTo>
                        <a:pt x="361270" y="39327"/>
                      </a:moveTo>
                      <a:lnTo>
                        <a:pt x="13776" y="39327"/>
                      </a:lnTo>
                      <a:lnTo>
                        <a:pt x="0" y="580"/>
                      </a:lnTo>
                      <a:lnTo>
                        <a:pt x="327944" y="0"/>
                      </a:lnTo>
                      <a:lnTo>
                        <a:pt x="361270" y="13254"/>
                      </a:lnTo>
                      <a:close/>
                    </a:path>
                  </a:pathLst>
                </a:custGeom>
                <a:solidFill>
                  <a:srgbClr val="505050"/>
                </a:solidFill>
                <a:ln w="1081"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875F47D8-5977-414B-AF24-1515F061E49F}"/>
                    </a:ext>
                  </a:extLst>
                </p:cNvPr>
                <p:cNvSpPr/>
                <p:nvPr/>
              </p:nvSpPr>
              <p:spPr>
                <a:xfrm>
                  <a:off x="7780957" y="3724937"/>
                  <a:ext cx="195150" cy="156431"/>
                </a:xfrm>
                <a:custGeom>
                  <a:avLst/>
                  <a:gdLst>
                    <a:gd name="connsiteX0" fmla="*/ 97766 w 195150"/>
                    <a:gd name="connsiteY0" fmla="*/ 4 h 156431"/>
                    <a:gd name="connsiteX1" fmla="*/ 0 w 195150"/>
                    <a:gd name="connsiteY1" fmla="*/ 130358 h 156431"/>
                    <a:gd name="connsiteX2" fmla="*/ 0 w 195150"/>
                    <a:gd name="connsiteY2" fmla="*/ 156432 h 156431"/>
                    <a:gd name="connsiteX3" fmla="*/ 97766 w 195150"/>
                    <a:gd name="connsiteY3" fmla="*/ 28250 h 156431"/>
                    <a:gd name="connsiteX4" fmla="*/ 97782 w 195150"/>
                    <a:gd name="connsiteY4" fmla="*/ 28250 h 156431"/>
                    <a:gd name="connsiteX5" fmla="*/ 195131 w 195150"/>
                    <a:gd name="connsiteY5" fmla="*/ 156407 h 156431"/>
                    <a:gd name="connsiteX6" fmla="*/ 195151 w 195150"/>
                    <a:gd name="connsiteY6" fmla="*/ 156400 h 156431"/>
                    <a:gd name="connsiteX7" fmla="*/ 195151 w 195150"/>
                    <a:gd name="connsiteY7" fmla="*/ 107617 h 156431"/>
                    <a:gd name="connsiteX8" fmla="*/ 124590 w 195150"/>
                    <a:gd name="connsiteY8" fmla="*/ 15130 h 156431"/>
                    <a:gd name="connsiteX9" fmla="*/ 97783 w 195150"/>
                    <a:gd name="connsiteY9" fmla="*/ 4 h 156431"/>
                    <a:gd name="connsiteX10" fmla="*/ 97766 w 195150"/>
                    <a:gd name="connsiteY10" fmla="*/ 4 h 156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5150" h="156431">
                      <a:moveTo>
                        <a:pt x="97766" y="4"/>
                      </a:moveTo>
                      <a:lnTo>
                        <a:pt x="0" y="130358"/>
                      </a:lnTo>
                      <a:lnTo>
                        <a:pt x="0" y="156432"/>
                      </a:lnTo>
                      <a:lnTo>
                        <a:pt x="97766" y="28250"/>
                      </a:lnTo>
                      <a:cubicBezTo>
                        <a:pt x="97770" y="28245"/>
                        <a:pt x="97779" y="28245"/>
                        <a:pt x="97782" y="28250"/>
                      </a:cubicBezTo>
                      <a:lnTo>
                        <a:pt x="195131" y="156407"/>
                      </a:lnTo>
                      <a:cubicBezTo>
                        <a:pt x="195138" y="156414"/>
                        <a:pt x="195151" y="156410"/>
                        <a:pt x="195151" y="156400"/>
                      </a:cubicBezTo>
                      <a:lnTo>
                        <a:pt x="195151" y="107617"/>
                      </a:lnTo>
                      <a:lnTo>
                        <a:pt x="124590" y="15130"/>
                      </a:lnTo>
                      <a:lnTo>
                        <a:pt x="97783" y="4"/>
                      </a:lnTo>
                      <a:cubicBezTo>
                        <a:pt x="97779" y="-1"/>
                        <a:pt x="97770" y="-1"/>
                        <a:pt x="97766" y="4"/>
                      </a:cubicBezTo>
                      <a:close/>
                    </a:path>
                  </a:pathLst>
                </a:custGeom>
                <a:solidFill>
                  <a:srgbClr val="737373"/>
                </a:solidFill>
                <a:ln w="1081" cap="flat">
                  <a:noFill/>
                  <a:prstDash val="solid"/>
                  <a:miter/>
                </a:ln>
              </p:spPr>
              <p:txBody>
                <a:bodyPr rtlCol="0" anchor="ctr"/>
                <a:lstStyle/>
                <a:p>
                  <a:endParaRPr lang="en-GB"/>
                </a:p>
              </p:txBody>
            </p:sp>
            <p:grpSp>
              <p:nvGrpSpPr>
                <p:cNvPr id="48" name="Graphic 11" descr="A cozy cabin in the woods covered in snow">
                  <a:extLst>
                    <a:ext uri="{FF2B5EF4-FFF2-40B4-BE49-F238E27FC236}">
                      <a16:creationId xmlns:a16="http://schemas.microsoft.com/office/drawing/2014/main" id="{E1E9407E-095F-4667-8243-DF9FD0E4C476}"/>
                    </a:ext>
                  </a:extLst>
                </p:cNvPr>
                <p:cNvGrpSpPr/>
                <p:nvPr/>
              </p:nvGrpSpPr>
              <p:grpSpPr>
                <a:xfrm>
                  <a:off x="7878353" y="3699875"/>
                  <a:ext cx="445786" cy="177434"/>
                  <a:chOff x="7878353" y="3699875"/>
                  <a:chExt cx="445786" cy="177434"/>
                </a:xfrm>
              </p:grpSpPr>
              <p:sp>
                <p:nvSpPr>
                  <p:cNvPr id="49" name="Freeform: Shape 48">
                    <a:extLst>
                      <a:ext uri="{FF2B5EF4-FFF2-40B4-BE49-F238E27FC236}">
                        <a16:creationId xmlns:a16="http://schemas.microsoft.com/office/drawing/2014/main" id="{4E21404E-1257-4967-BFE3-D80CC6591151}"/>
                      </a:ext>
                    </a:extLst>
                  </p:cNvPr>
                  <p:cNvSpPr/>
                  <p:nvPr/>
                </p:nvSpPr>
                <p:spPr>
                  <a:xfrm>
                    <a:off x="7878353" y="3699875"/>
                    <a:ext cx="445786" cy="177434"/>
                  </a:xfrm>
                  <a:custGeom>
                    <a:avLst/>
                    <a:gdLst>
                      <a:gd name="connsiteX0" fmla="*/ 345849 w 445786"/>
                      <a:gd name="connsiteY0" fmla="*/ 25054 h 177434"/>
                      <a:gd name="connsiteX1" fmla="*/ 328557 w 445786"/>
                      <a:gd name="connsiteY1" fmla="*/ 25054 h 177434"/>
                      <a:gd name="connsiteX2" fmla="*/ 294340 w 445786"/>
                      <a:gd name="connsiteY2" fmla="*/ 15722 h 177434"/>
                      <a:gd name="connsiteX3" fmla="*/ 213465 w 445786"/>
                      <a:gd name="connsiteY3" fmla="*/ 15722 h 177434"/>
                      <a:gd name="connsiteX4" fmla="*/ 176139 w 445786"/>
                      <a:gd name="connsiteY4" fmla="*/ 6391 h 177434"/>
                      <a:gd name="connsiteX5" fmla="*/ 101484 w 445786"/>
                      <a:gd name="connsiteY5" fmla="*/ 15722 h 177434"/>
                      <a:gd name="connsiteX6" fmla="*/ 64157 w 445786"/>
                      <a:gd name="connsiteY6" fmla="*/ 169 h 177434"/>
                      <a:gd name="connsiteX7" fmla="*/ 11277 w 445786"/>
                      <a:gd name="connsiteY7" fmla="*/ 25054 h 177434"/>
                      <a:gd name="connsiteX8" fmla="*/ 12 w 445786"/>
                      <a:gd name="connsiteY8" fmla="*/ 25054 h 177434"/>
                      <a:gd name="connsiteX9" fmla="*/ 4 w 445786"/>
                      <a:gd name="connsiteY9" fmla="*/ 25071 h 177434"/>
                      <a:gd name="connsiteX10" fmla="*/ 97766 w 445786"/>
                      <a:gd name="connsiteY10" fmla="*/ 155420 h 177434"/>
                      <a:gd name="connsiteX11" fmla="*/ 98701 w 445786"/>
                      <a:gd name="connsiteY11" fmla="*/ 155420 h 177434"/>
                      <a:gd name="connsiteX12" fmla="*/ 126052 w 445786"/>
                      <a:gd name="connsiteY12" fmla="*/ 168415 h 177434"/>
                      <a:gd name="connsiteX13" fmla="*/ 133008 w 445786"/>
                      <a:gd name="connsiteY13" fmla="*/ 172802 h 177434"/>
                      <a:gd name="connsiteX14" fmla="*/ 146045 w 445786"/>
                      <a:gd name="connsiteY14" fmla="*/ 164111 h 177434"/>
                      <a:gd name="connsiteX15" fmla="*/ 152563 w 445786"/>
                      <a:gd name="connsiteY15" fmla="*/ 170630 h 177434"/>
                      <a:gd name="connsiteX16" fmla="*/ 161254 w 445786"/>
                      <a:gd name="connsiteY16" fmla="*/ 161939 h 177434"/>
                      <a:gd name="connsiteX17" fmla="*/ 172118 w 445786"/>
                      <a:gd name="connsiteY17" fmla="*/ 168457 h 177434"/>
                      <a:gd name="connsiteX18" fmla="*/ 185154 w 445786"/>
                      <a:gd name="connsiteY18" fmla="*/ 161939 h 177434"/>
                      <a:gd name="connsiteX19" fmla="*/ 239474 w 445786"/>
                      <a:gd name="connsiteY19" fmla="*/ 177148 h 177434"/>
                      <a:gd name="connsiteX20" fmla="*/ 298139 w 445786"/>
                      <a:gd name="connsiteY20" fmla="*/ 161939 h 177434"/>
                      <a:gd name="connsiteX21" fmla="*/ 339421 w 445786"/>
                      <a:gd name="connsiteY21" fmla="*/ 166284 h 177434"/>
                      <a:gd name="connsiteX22" fmla="*/ 347005 w 445786"/>
                      <a:gd name="connsiteY22" fmla="*/ 164365 h 177434"/>
                      <a:gd name="connsiteX23" fmla="*/ 398415 w 445786"/>
                      <a:gd name="connsiteY23" fmla="*/ 155420 h 177434"/>
                      <a:gd name="connsiteX24" fmla="*/ 445774 w 445786"/>
                      <a:gd name="connsiteY24" fmla="*/ 155420 h 177434"/>
                      <a:gd name="connsiteX25" fmla="*/ 445783 w 445786"/>
                      <a:gd name="connsiteY25" fmla="*/ 155403 h 177434"/>
                      <a:gd name="connsiteX26" fmla="*/ 345849 w 445786"/>
                      <a:gd name="connsiteY26" fmla="*/ 25054 h 177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5786" h="177434">
                        <a:moveTo>
                          <a:pt x="345849" y="25054"/>
                        </a:moveTo>
                        <a:cubicBezTo>
                          <a:pt x="345849" y="25054"/>
                          <a:pt x="328557" y="25054"/>
                          <a:pt x="328557" y="25054"/>
                        </a:cubicBezTo>
                        <a:cubicBezTo>
                          <a:pt x="321626" y="22224"/>
                          <a:pt x="309678" y="17946"/>
                          <a:pt x="294340" y="15722"/>
                        </a:cubicBezTo>
                        <a:cubicBezTo>
                          <a:pt x="261734" y="10997"/>
                          <a:pt x="247600" y="20460"/>
                          <a:pt x="213465" y="15722"/>
                        </a:cubicBezTo>
                        <a:cubicBezTo>
                          <a:pt x="189888" y="12450"/>
                          <a:pt x="194715" y="7670"/>
                          <a:pt x="176139" y="6391"/>
                        </a:cubicBezTo>
                        <a:cubicBezTo>
                          <a:pt x="140475" y="3936"/>
                          <a:pt x="128885" y="25398"/>
                          <a:pt x="101484" y="15722"/>
                        </a:cubicBezTo>
                        <a:cubicBezTo>
                          <a:pt x="86074" y="10281"/>
                          <a:pt x="79490" y="1522"/>
                          <a:pt x="64157" y="169"/>
                        </a:cubicBezTo>
                        <a:cubicBezTo>
                          <a:pt x="42900" y="-1706"/>
                          <a:pt x="24139" y="12356"/>
                          <a:pt x="11277" y="25054"/>
                        </a:cubicBezTo>
                        <a:lnTo>
                          <a:pt x="12" y="25054"/>
                        </a:lnTo>
                        <a:cubicBezTo>
                          <a:pt x="1" y="25054"/>
                          <a:pt x="-4" y="25062"/>
                          <a:pt x="4" y="25071"/>
                        </a:cubicBezTo>
                        <a:lnTo>
                          <a:pt x="97766" y="155420"/>
                        </a:lnTo>
                        <a:cubicBezTo>
                          <a:pt x="97766" y="155420"/>
                          <a:pt x="98701" y="155420"/>
                          <a:pt x="98701" y="155420"/>
                        </a:cubicBezTo>
                        <a:cubicBezTo>
                          <a:pt x="109307" y="155420"/>
                          <a:pt x="119200" y="160319"/>
                          <a:pt x="126052" y="168415"/>
                        </a:cubicBezTo>
                        <a:cubicBezTo>
                          <a:pt x="128252" y="171013"/>
                          <a:pt x="130630" y="172802"/>
                          <a:pt x="133008" y="172802"/>
                        </a:cubicBezTo>
                        <a:cubicBezTo>
                          <a:pt x="140074" y="172802"/>
                          <a:pt x="142016" y="163481"/>
                          <a:pt x="146045" y="164111"/>
                        </a:cubicBezTo>
                        <a:cubicBezTo>
                          <a:pt x="149367" y="164632"/>
                          <a:pt x="149686" y="170531"/>
                          <a:pt x="152563" y="170630"/>
                        </a:cubicBezTo>
                        <a:cubicBezTo>
                          <a:pt x="155961" y="170746"/>
                          <a:pt x="156898" y="162556"/>
                          <a:pt x="161254" y="161939"/>
                        </a:cubicBezTo>
                        <a:cubicBezTo>
                          <a:pt x="165118" y="161392"/>
                          <a:pt x="166821" y="167492"/>
                          <a:pt x="172118" y="168457"/>
                        </a:cubicBezTo>
                        <a:cubicBezTo>
                          <a:pt x="177406" y="169421"/>
                          <a:pt x="181263" y="164349"/>
                          <a:pt x="185154" y="161939"/>
                        </a:cubicBezTo>
                        <a:cubicBezTo>
                          <a:pt x="198327" y="153777"/>
                          <a:pt x="214715" y="174363"/>
                          <a:pt x="239474" y="177148"/>
                        </a:cubicBezTo>
                        <a:cubicBezTo>
                          <a:pt x="264976" y="180018"/>
                          <a:pt x="266951" y="160355"/>
                          <a:pt x="298139" y="161939"/>
                        </a:cubicBezTo>
                        <a:cubicBezTo>
                          <a:pt x="315000" y="162796"/>
                          <a:pt x="321874" y="168922"/>
                          <a:pt x="339421" y="166284"/>
                        </a:cubicBezTo>
                        <a:cubicBezTo>
                          <a:pt x="341917" y="165909"/>
                          <a:pt x="344470" y="165235"/>
                          <a:pt x="347005" y="164365"/>
                        </a:cubicBezTo>
                        <a:cubicBezTo>
                          <a:pt x="363579" y="158675"/>
                          <a:pt x="380892" y="155420"/>
                          <a:pt x="398415" y="155420"/>
                        </a:cubicBezTo>
                        <a:lnTo>
                          <a:pt x="445774" y="155420"/>
                        </a:lnTo>
                        <a:cubicBezTo>
                          <a:pt x="445786" y="155420"/>
                          <a:pt x="445791" y="155413"/>
                          <a:pt x="445783" y="155403"/>
                        </a:cubicBezTo>
                        <a:lnTo>
                          <a:pt x="345849" y="25054"/>
                        </a:lnTo>
                        <a:close/>
                      </a:path>
                    </a:pathLst>
                  </a:custGeom>
                  <a:solidFill>
                    <a:srgbClr val="FFFFFF"/>
                  </a:solidFill>
                  <a:ln w="1081" cap="flat">
                    <a:noFill/>
                    <a:prstDash val="solid"/>
                    <a:miter/>
                  </a:ln>
                </p:spPr>
                <p:txBody>
                  <a:bodyPr rtlCol="0" anchor="ctr"/>
                  <a:lstStyle/>
                  <a:p>
                    <a:endParaRPr lang="en-GB"/>
                  </a:p>
                </p:txBody>
              </p:sp>
              <p:grpSp>
                <p:nvGrpSpPr>
                  <p:cNvPr id="50" name="Graphic 11" descr="A cozy cabin in the woods covered in snow">
                    <a:extLst>
                      <a:ext uri="{FF2B5EF4-FFF2-40B4-BE49-F238E27FC236}">
                        <a16:creationId xmlns:a16="http://schemas.microsoft.com/office/drawing/2014/main" id="{45DBF801-CA94-44FE-A528-C2DC2EC33AAA}"/>
                      </a:ext>
                    </a:extLst>
                  </p:cNvPr>
                  <p:cNvGrpSpPr/>
                  <p:nvPr/>
                </p:nvGrpSpPr>
                <p:grpSpPr>
                  <a:xfrm>
                    <a:off x="7984729" y="3731447"/>
                    <a:ext cx="115625" cy="108638"/>
                    <a:chOff x="7984729" y="3731447"/>
                    <a:chExt cx="115625" cy="108638"/>
                  </a:xfrm>
                </p:grpSpPr>
                <p:sp>
                  <p:nvSpPr>
                    <p:cNvPr id="51" name="Freeform: Shape 50">
                      <a:extLst>
                        <a:ext uri="{FF2B5EF4-FFF2-40B4-BE49-F238E27FC236}">
                          <a16:creationId xmlns:a16="http://schemas.microsoft.com/office/drawing/2014/main" id="{36EFC0FF-6406-41A0-AB0F-BF3F7E009E4F}"/>
                        </a:ext>
                      </a:extLst>
                    </p:cNvPr>
                    <p:cNvSpPr/>
                    <p:nvPr/>
                  </p:nvSpPr>
                  <p:spPr>
                    <a:xfrm>
                      <a:off x="7984729" y="3774903"/>
                      <a:ext cx="77256" cy="65174"/>
                    </a:xfrm>
                    <a:custGeom>
                      <a:avLst/>
                      <a:gdLst>
                        <a:gd name="connsiteX0" fmla="*/ 50430 w 77256"/>
                        <a:gd name="connsiteY0" fmla="*/ 65169 h 65174"/>
                        <a:gd name="connsiteX1" fmla="*/ 0 w 77256"/>
                        <a:gd name="connsiteY1" fmla="*/ 0 h 65174"/>
                        <a:gd name="connsiteX2" fmla="*/ 77256 w 77256"/>
                        <a:gd name="connsiteY2" fmla="*/ 0 h 65174"/>
                        <a:gd name="connsiteX3" fmla="*/ 50449 w 77256"/>
                        <a:gd name="connsiteY3" fmla="*/ 65166 h 65174"/>
                        <a:gd name="connsiteX4" fmla="*/ 50430 w 77256"/>
                        <a:gd name="connsiteY4" fmla="*/ 65169 h 65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56" h="65174">
                          <a:moveTo>
                            <a:pt x="50430" y="65169"/>
                          </a:moveTo>
                          <a:lnTo>
                            <a:pt x="0" y="0"/>
                          </a:lnTo>
                          <a:lnTo>
                            <a:pt x="77256" y="0"/>
                          </a:lnTo>
                          <a:lnTo>
                            <a:pt x="50449" y="65166"/>
                          </a:lnTo>
                          <a:cubicBezTo>
                            <a:pt x="50444" y="65176"/>
                            <a:pt x="50437" y="65177"/>
                            <a:pt x="50430" y="65169"/>
                          </a:cubicBezTo>
                          <a:close/>
                        </a:path>
                      </a:pathLst>
                    </a:custGeom>
                    <a:solidFill>
                      <a:srgbClr val="737373"/>
                    </a:solidFill>
                    <a:ln w="1081" cap="flat">
                      <a:noFill/>
                      <a:prstDash val="solid"/>
                      <a:miter/>
                    </a:ln>
                  </p:spPr>
                  <p:txBody>
                    <a:bodyPr rtlCol="0" anchor="ctr"/>
                    <a:lstStyle/>
                    <a:p>
                      <a:endParaRPr lang="en-GB"/>
                    </a:p>
                  </p:txBody>
                </p:sp>
                <p:sp>
                  <p:nvSpPr>
                    <p:cNvPr id="52" name="Freeform: Shape 51">
                      <a:extLst>
                        <a:ext uri="{FF2B5EF4-FFF2-40B4-BE49-F238E27FC236}">
                          <a16:creationId xmlns:a16="http://schemas.microsoft.com/office/drawing/2014/main" id="{00B5B387-118D-47D6-98E3-7D16ECF75608}"/>
                        </a:ext>
                      </a:extLst>
                    </p:cNvPr>
                    <p:cNvSpPr/>
                    <p:nvPr/>
                  </p:nvSpPr>
                  <p:spPr>
                    <a:xfrm>
                      <a:off x="8035171" y="3731447"/>
                      <a:ext cx="65183" cy="108638"/>
                    </a:xfrm>
                    <a:custGeom>
                      <a:avLst/>
                      <a:gdLst>
                        <a:gd name="connsiteX0" fmla="*/ 65183 w 65183"/>
                        <a:gd name="connsiteY0" fmla="*/ 108639 h 108638"/>
                        <a:gd name="connsiteX1" fmla="*/ 11 w 65183"/>
                        <a:gd name="connsiteY1" fmla="*/ 108639 h 108638"/>
                        <a:gd name="connsiteX2" fmla="*/ 0 w 65183"/>
                        <a:gd name="connsiteY2" fmla="*/ 108628 h 108638"/>
                        <a:gd name="connsiteX3" fmla="*/ 0 w 65183"/>
                        <a:gd name="connsiteY3" fmla="*/ 43455 h 108638"/>
                        <a:gd name="connsiteX4" fmla="*/ 32592 w 65183"/>
                        <a:gd name="connsiteY4" fmla="*/ 0 h 108638"/>
                        <a:gd name="connsiteX5" fmla="*/ 65183 w 65183"/>
                        <a:gd name="connsiteY5" fmla="*/ 43455 h 108638"/>
                        <a:gd name="connsiteX6" fmla="*/ 65183 w 65183"/>
                        <a:gd name="connsiteY6" fmla="*/ 108639 h 108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83" h="108638">
                          <a:moveTo>
                            <a:pt x="65183" y="108639"/>
                          </a:moveTo>
                          <a:lnTo>
                            <a:pt x="11" y="108639"/>
                          </a:lnTo>
                          <a:cubicBezTo>
                            <a:pt x="4" y="108639"/>
                            <a:pt x="0" y="108634"/>
                            <a:pt x="0" y="108628"/>
                          </a:cubicBezTo>
                          <a:lnTo>
                            <a:pt x="0" y="43455"/>
                          </a:lnTo>
                          <a:lnTo>
                            <a:pt x="32592" y="0"/>
                          </a:lnTo>
                          <a:lnTo>
                            <a:pt x="65183" y="43455"/>
                          </a:lnTo>
                          <a:lnTo>
                            <a:pt x="65183" y="108639"/>
                          </a:lnTo>
                          <a:close/>
                        </a:path>
                      </a:pathLst>
                    </a:custGeom>
                    <a:solidFill>
                      <a:srgbClr val="D0D0D0"/>
                    </a:solidFill>
                    <a:ln w="1081" cap="flat">
                      <a:noFill/>
                      <a:prstDash val="solid"/>
                      <a:miter/>
                    </a:ln>
                  </p:spPr>
                  <p:txBody>
                    <a:bodyPr rtlCol="0" anchor="ctr"/>
                    <a:lstStyle/>
                    <a:p>
                      <a:endParaRPr lang="en-GB"/>
                    </a:p>
                  </p:txBody>
                </p:sp>
                <p:sp>
                  <p:nvSpPr>
                    <p:cNvPr id="53" name="Freeform: Shape 52">
                      <a:extLst>
                        <a:ext uri="{FF2B5EF4-FFF2-40B4-BE49-F238E27FC236}">
                          <a16:creationId xmlns:a16="http://schemas.microsoft.com/office/drawing/2014/main" id="{5C53F902-D609-4E0C-ADE6-1B185DA5E7E4}"/>
                        </a:ext>
                      </a:extLst>
                    </p:cNvPr>
                    <p:cNvSpPr/>
                    <p:nvPr/>
                  </p:nvSpPr>
                  <p:spPr>
                    <a:xfrm>
                      <a:off x="8052085" y="3790112"/>
                      <a:ext cx="32591" cy="32591"/>
                    </a:xfrm>
                    <a:custGeom>
                      <a:avLst/>
                      <a:gdLst>
                        <a:gd name="connsiteX0" fmla="*/ 0 w 32591"/>
                        <a:gd name="connsiteY0" fmla="*/ 0 h 32591"/>
                        <a:gd name="connsiteX1" fmla="*/ 32592 w 32591"/>
                        <a:gd name="connsiteY1" fmla="*/ 0 h 32591"/>
                        <a:gd name="connsiteX2" fmla="*/ 32592 w 32591"/>
                        <a:gd name="connsiteY2" fmla="*/ 32592 h 32591"/>
                        <a:gd name="connsiteX3" fmla="*/ 0 w 32591"/>
                        <a:gd name="connsiteY3" fmla="*/ 32592 h 32591"/>
                      </a:gdLst>
                      <a:ahLst/>
                      <a:cxnLst>
                        <a:cxn ang="0">
                          <a:pos x="connsiteX0" y="connsiteY0"/>
                        </a:cxn>
                        <a:cxn ang="0">
                          <a:pos x="connsiteX1" y="connsiteY1"/>
                        </a:cxn>
                        <a:cxn ang="0">
                          <a:pos x="connsiteX2" y="connsiteY2"/>
                        </a:cxn>
                        <a:cxn ang="0">
                          <a:pos x="connsiteX3" y="connsiteY3"/>
                        </a:cxn>
                      </a:cxnLst>
                      <a:rect l="l" t="t" r="r" b="b"/>
                      <a:pathLst>
                        <a:path w="32591" h="32591">
                          <a:moveTo>
                            <a:pt x="0" y="0"/>
                          </a:moveTo>
                          <a:lnTo>
                            <a:pt x="32592" y="0"/>
                          </a:lnTo>
                          <a:lnTo>
                            <a:pt x="32592" y="32592"/>
                          </a:lnTo>
                          <a:lnTo>
                            <a:pt x="0" y="32592"/>
                          </a:lnTo>
                          <a:close/>
                        </a:path>
                      </a:pathLst>
                    </a:custGeom>
                    <a:solidFill>
                      <a:srgbClr val="FFFFFF"/>
                    </a:solidFill>
                    <a:ln w="1081" cap="flat">
                      <a:noFill/>
                      <a:prstDash val="solid"/>
                      <a:miter/>
                    </a:ln>
                  </p:spPr>
                  <p:txBody>
                    <a:bodyPr rtlCol="0" anchor="ctr"/>
                    <a:lstStyle/>
                    <a:p>
                      <a:endParaRPr lang="en-GB"/>
                    </a:p>
                  </p:txBody>
                </p:sp>
              </p:grpSp>
              <p:grpSp>
                <p:nvGrpSpPr>
                  <p:cNvPr id="54" name="Graphic 11" descr="A cozy cabin in the woods covered in snow">
                    <a:extLst>
                      <a:ext uri="{FF2B5EF4-FFF2-40B4-BE49-F238E27FC236}">
                        <a16:creationId xmlns:a16="http://schemas.microsoft.com/office/drawing/2014/main" id="{DA0328E1-1FBE-4976-A512-243FB0DB4B36}"/>
                      </a:ext>
                    </a:extLst>
                  </p:cNvPr>
                  <p:cNvGrpSpPr/>
                  <p:nvPr/>
                </p:nvGrpSpPr>
                <p:grpSpPr>
                  <a:xfrm>
                    <a:off x="8141168" y="3731447"/>
                    <a:ext cx="115626" cy="108638"/>
                    <a:chOff x="8141168" y="3731447"/>
                    <a:chExt cx="115626" cy="108638"/>
                  </a:xfrm>
                </p:grpSpPr>
                <p:sp>
                  <p:nvSpPr>
                    <p:cNvPr id="55" name="Freeform: Shape 54">
                      <a:extLst>
                        <a:ext uri="{FF2B5EF4-FFF2-40B4-BE49-F238E27FC236}">
                          <a16:creationId xmlns:a16="http://schemas.microsoft.com/office/drawing/2014/main" id="{209F8F7F-1C5F-45F8-9CEC-424A878CA55A}"/>
                        </a:ext>
                      </a:extLst>
                    </p:cNvPr>
                    <p:cNvSpPr/>
                    <p:nvPr/>
                  </p:nvSpPr>
                  <p:spPr>
                    <a:xfrm>
                      <a:off x="8141168" y="3774903"/>
                      <a:ext cx="79865" cy="65174"/>
                    </a:xfrm>
                    <a:custGeom>
                      <a:avLst/>
                      <a:gdLst>
                        <a:gd name="connsiteX0" fmla="*/ 50431 w 79865"/>
                        <a:gd name="connsiteY0" fmla="*/ 65169 h 65174"/>
                        <a:gd name="connsiteX1" fmla="*/ 0 w 79865"/>
                        <a:gd name="connsiteY1" fmla="*/ 0 h 65174"/>
                        <a:gd name="connsiteX2" fmla="*/ 79866 w 79865"/>
                        <a:gd name="connsiteY2" fmla="*/ 0 h 65174"/>
                        <a:gd name="connsiteX3" fmla="*/ 50450 w 79865"/>
                        <a:gd name="connsiteY3" fmla="*/ 65167 h 65174"/>
                        <a:gd name="connsiteX4" fmla="*/ 50431 w 79865"/>
                        <a:gd name="connsiteY4" fmla="*/ 65169 h 65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65" h="65174">
                          <a:moveTo>
                            <a:pt x="50431" y="65169"/>
                          </a:moveTo>
                          <a:lnTo>
                            <a:pt x="0" y="0"/>
                          </a:lnTo>
                          <a:lnTo>
                            <a:pt x="79866" y="0"/>
                          </a:lnTo>
                          <a:lnTo>
                            <a:pt x="50450" y="65167"/>
                          </a:lnTo>
                          <a:cubicBezTo>
                            <a:pt x="50446" y="65177"/>
                            <a:pt x="50438" y="65177"/>
                            <a:pt x="50431" y="65169"/>
                          </a:cubicBezTo>
                          <a:close/>
                        </a:path>
                      </a:pathLst>
                    </a:custGeom>
                    <a:solidFill>
                      <a:srgbClr val="737373"/>
                    </a:solidFill>
                    <a:ln w="1081" cap="flat">
                      <a:noFill/>
                      <a:prstDash val="solid"/>
                      <a:miter/>
                    </a:ln>
                  </p:spPr>
                  <p:txBody>
                    <a:bodyPr rtlCol="0" anchor="ctr"/>
                    <a:lstStyle/>
                    <a:p>
                      <a:endParaRPr lang="en-GB"/>
                    </a:p>
                  </p:txBody>
                </p:sp>
                <p:sp>
                  <p:nvSpPr>
                    <p:cNvPr id="56" name="Freeform: Shape 55">
                      <a:extLst>
                        <a:ext uri="{FF2B5EF4-FFF2-40B4-BE49-F238E27FC236}">
                          <a16:creationId xmlns:a16="http://schemas.microsoft.com/office/drawing/2014/main" id="{9DD49EF9-ED65-458E-9DBF-C008F6851243}"/>
                        </a:ext>
                      </a:extLst>
                    </p:cNvPr>
                    <p:cNvSpPr/>
                    <p:nvPr/>
                  </p:nvSpPr>
                  <p:spPr>
                    <a:xfrm>
                      <a:off x="8191611" y="3731447"/>
                      <a:ext cx="65183" cy="108638"/>
                    </a:xfrm>
                    <a:custGeom>
                      <a:avLst/>
                      <a:gdLst>
                        <a:gd name="connsiteX0" fmla="*/ 65183 w 65183"/>
                        <a:gd name="connsiteY0" fmla="*/ 108639 h 108638"/>
                        <a:gd name="connsiteX1" fmla="*/ 10 w 65183"/>
                        <a:gd name="connsiteY1" fmla="*/ 108639 h 108638"/>
                        <a:gd name="connsiteX2" fmla="*/ 0 w 65183"/>
                        <a:gd name="connsiteY2" fmla="*/ 108628 h 108638"/>
                        <a:gd name="connsiteX3" fmla="*/ 0 w 65183"/>
                        <a:gd name="connsiteY3" fmla="*/ 43455 h 108638"/>
                        <a:gd name="connsiteX4" fmla="*/ 32592 w 65183"/>
                        <a:gd name="connsiteY4" fmla="*/ 0 h 108638"/>
                        <a:gd name="connsiteX5" fmla="*/ 65183 w 65183"/>
                        <a:gd name="connsiteY5" fmla="*/ 43455 h 108638"/>
                        <a:gd name="connsiteX6" fmla="*/ 65183 w 65183"/>
                        <a:gd name="connsiteY6" fmla="*/ 108639 h 108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83" h="108638">
                          <a:moveTo>
                            <a:pt x="65183" y="108639"/>
                          </a:moveTo>
                          <a:lnTo>
                            <a:pt x="10" y="108639"/>
                          </a:lnTo>
                          <a:cubicBezTo>
                            <a:pt x="4" y="108639"/>
                            <a:pt x="0" y="108634"/>
                            <a:pt x="0" y="108628"/>
                          </a:cubicBezTo>
                          <a:lnTo>
                            <a:pt x="0" y="43455"/>
                          </a:lnTo>
                          <a:lnTo>
                            <a:pt x="32592" y="0"/>
                          </a:lnTo>
                          <a:lnTo>
                            <a:pt x="65183" y="43455"/>
                          </a:lnTo>
                          <a:lnTo>
                            <a:pt x="65183" y="108639"/>
                          </a:lnTo>
                          <a:close/>
                        </a:path>
                      </a:pathLst>
                    </a:custGeom>
                    <a:solidFill>
                      <a:srgbClr val="D0D0D0"/>
                    </a:solidFill>
                    <a:ln w="1081" cap="flat">
                      <a:noFill/>
                      <a:prstDash val="solid"/>
                      <a:miter/>
                    </a:ln>
                  </p:spPr>
                  <p:txBody>
                    <a:bodyPr rtlCol="0" anchor="ctr"/>
                    <a:lstStyle/>
                    <a:p>
                      <a:endParaRPr lang="en-GB"/>
                    </a:p>
                  </p:txBody>
                </p:sp>
                <p:sp>
                  <p:nvSpPr>
                    <p:cNvPr id="57" name="Freeform: Shape 56">
                      <a:extLst>
                        <a:ext uri="{FF2B5EF4-FFF2-40B4-BE49-F238E27FC236}">
                          <a16:creationId xmlns:a16="http://schemas.microsoft.com/office/drawing/2014/main" id="{F12EDF3C-AE0B-4517-9E6A-B3DD9675FC66}"/>
                        </a:ext>
                      </a:extLst>
                    </p:cNvPr>
                    <p:cNvSpPr/>
                    <p:nvPr/>
                  </p:nvSpPr>
                  <p:spPr>
                    <a:xfrm>
                      <a:off x="8208993" y="3790112"/>
                      <a:ext cx="32591" cy="32591"/>
                    </a:xfrm>
                    <a:custGeom>
                      <a:avLst/>
                      <a:gdLst>
                        <a:gd name="connsiteX0" fmla="*/ 0 w 32591"/>
                        <a:gd name="connsiteY0" fmla="*/ 0 h 32591"/>
                        <a:gd name="connsiteX1" fmla="*/ 32592 w 32591"/>
                        <a:gd name="connsiteY1" fmla="*/ 0 h 32591"/>
                        <a:gd name="connsiteX2" fmla="*/ 32592 w 32591"/>
                        <a:gd name="connsiteY2" fmla="*/ 32592 h 32591"/>
                        <a:gd name="connsiteX3" fmla="*/ 0 w 32591"/>
                        <a:gd name="connsiteY3" fmla="*/ 32592 h 32591"/>
                      </a:gdLst>
                      <a:ahLst/>
                      <a:cxnLst>
                        <a:cxn ang="0">
                          <a:pos x="connsiteX0" y="connsiteY0"/>
                        </a:cxn>
                        <a:cxn ang="0">
                          <a:pos x="connsiteX1" y="connsiteY1"/>
                        </a:cxn>
                        <a:cxn ang="0">
                          <a:pos x="connsiteX2" y="connsiteY2"/>
                        </a:cxn>
                        <a:cxn ang="0">
                          <a:pos x="connsiteX3" y="connsiteY3"/>
                        </a:cxn>
                      </a:cxnLst>
                      <a:rect l="l" t="t" r="r" b="b"/>
                      <a:pathLst>
                        <a:path w="32591" h="32591">
                          <a:moveTo>
                            <a:pt x="0" y="0"/>
                          </a:moveTo>
                          <a:lnTo>
                            <a:pt x="32592" y="0"/>
                          </a:lnTo>
                          <a:lnTo>
                            <a:pt x="32592" y="32592"/>
                          </a:lnTo>
                          <a:lnTo>
                            <a:pt x="0" y="32592"/>
                          </a:lnTo>
                          <a:close/>
                        </a:path>
                      </a:pathLst>
                    </a:custGeom>
                    <a:solidFill>
                      <a:srgbClr val="FFFFFF"/>
                    </a:solidFill>
                    <a:ln w="1081" cap="flat">
                      <a:noFill/>
                      <a:prstDash val="solid"/>
                      <a:miter/>
                    </a:ln>
                  </p:spPr>
                  <p:txBody>
                    <a:bodyPr rtlCol="0" anchor="ctr"/>
                    <a:lstStyle/>
                    <a:p>
                      <a:endParaRPr lang="en-GB"/>
                    </a:p>
                  </p:txBody>
                </p:sp>
              </p:grpSp>
            </p:grpSp>
          </p:grpSp>
          <p:grpSp>
            <p:nvGrpSpPr>
              <p:cNvPr id="58" name="Graphic 11" descr="A cozy cabin in the woods covered in snow">
                <a:extLst>
                  <a:ext uri="{FF2B5EF4-FFF2-40B4-BE49-F238E27FC236}">
                    <a16:creationId xmlns:a16="http://schemas.microsoft.com/office/drawing/2014/main" id="{8E4A0C90-5E5F-4CCE-B7C0-31EDCEE11B70}"/>
                  </a:ext>
                </a:extLst>
              </p:cNvPr>
              <p:cNvGrpSpPr/>
              <p:nvPr/>
            </p:nvGrpSpPr>
            <p:grpSpPr>
              <a:xfrm>
                <a:off x="7359008" y="3615415"/>
                <a:ext cx="619483" cy="105167"/>
                <a:chOff x="7767828" y="3962524"/>
                <a:chExt cx="549803" cy="93338"/>
              </a:xfrm>
            </p:grpSpPr>
            <p:sp>
              <p:nvSpPr>
                <p:cNvPr id="59" name="Freeform: Shape 58">
                  <a:extLst>
                    <a:ext uri="{FF2B5EF4-FFF2-40B4-BE49-F238E27FC236}">
                      <a16:creationId xmlns:a16="http://schemas.microsoft.com/office/drawing/2014/main" id="{9680E7A6-0EB2-48CA-9E9D-D78306AB187D}"/>
                    </a:ext>
                  </a:extLst>
                </p:cNvPr>
                <p:cNvSpPr/>
                <p:nvPr/>
              </p:nvSpPr>
              <p:spPr>
                <a:xfrm>
                  <a:off x="7977683" y="3985662"/>
                  <a:ext cx="339948" cy="70200"/>
                </a:xfrm>
                <a:custGeom>
                  <a:avLst/>
                  <a:gdLst>
                    <a:gd name="connsiteX0" fmla="*/ 24987 w 339948"/>
                    <a:gd name="connsiteY0" fmla="*/ 0 h 70200"/>
                    <a:gd name="connsiteX1" fmla="*/ 7515 w 339948"/>
                    <a:gd name="connsiteY1" fmla="*/ 0 h 70200"/>
                    <a:gd name="connsiteX2" fmla="*/ 0 w 339948"/>
                    <a:gd name="connsiteY2" fmla="*/ 18034 h 70200"/>
                    <a:gd name="connsiteX3" fmla="*/ 7515 w 339948"/>
                    <a:gd name="connsiteY3" fmla="*/ 36902 h 70200"/>
                    <a:gd name="connsiteX4" fmla="*/ 24390 w 339948"/>
                    <a:gd name="connsiteY4" fmla="*/ 40282 h 70200"/>
                    <a:gd name="connsiteX5" fmla="*/ 100944 w 339948"/>
                    <a:gd name="connsiteY5" fmla="*/ 69529 h 70200"/>
                    <a:gd name="connsiteX6" fmla="*/ 244347 w 339948"/>
                    <a:gd name="connsiteY6" fmla="*/ 43455 h 70200"/>
                    <a:gd name="connsiteX7" fmla="*/ 325381 w 339948"/>
                    <a:gd name="connsiteY7" fmla="*/ 70200 h 70200"/>
                    <a:gd name="connsiteX8" fmla="*/ 339937 w 339948"/>
                    <a:gd name="connsiteY8" fmla="*/ 70200 h 70200"/>
                    <a:gd name="connsiteX9" fmla="*/ 339949 w 339948"/>
                    <a:gd name="connsiteY9" fmla="*/ 70189 h 70200"/>
                    <a:gd name="connsiteX10" fmla="*/ 339949 w 339948"/>
                    <a:gd name="connsiteY10" fmla="*/ 0 h 70200"/>
                    <a:gd name="connsiteX11" fmla="*/ 24987 w 339948"/>
                    <a:gd name="connsiteY11" fmla="*/ 0 h 7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9948" h="70200">
                      <a:moveTo>
                        <a:pt x="24987" y="0"/>
                      </a:moveTo>
                      <a:lnTo>
                        <a:pt x="7515" y="0"/>
                      </a:lnTo>
                      <a:cubicBezTo>
                        <a:pt x="7515" y="0"/>
                        <a:pt x="0" y="5867"/>
                        <a:pt x="0" y="18034"/>
                      </a:cubicBezTo>
                      <a:cubicBezTo>
                        <a:pt x="0" y="30202"/>
                        <a:pt x="7515" y="36902"/>
                        <a:pt x="7515" y="36902"/>
                      </a:cubicBezTo>
                      <a:cubicBezTo>
                        <a:pt x="13834" y="37461"/>
                        <a:pt x="19351" y="38659"/>
                        <a:pt x="24390" y="40282"/>
                      </a:cubicBezTo>
                      <a:cubicBezTo>
                        <a:pt x="48846" y="48160"/>
                        <a:pt x="62034" y="66053"/>
                        <a:pt x="100944" y="69529"/>
                      </a:cubicBezTo>
                      <a:cubicBezTo>
                        <a:pt x="162150" y="74995"/>
                        <a:pt x="181071" y="39056"/>
                        <a:pt x="244347" y="43455"/>
                      </a:cubicBezTo>
                      <a:cubicBezTo>
                        <a:pt x="278544" y="45834"/>
                        <a:pt x="306261" y="58643"/>
                        <a:pt x="325381" y="70200"/>
                      </a:cubicBezTo>
                      <a:lnTo>
                        <a:pt x="339937" y="70200"/>
                      </a:lnTo>
                      <a:cubicBezTo>
                        <a:pt x="339943" y="70200"/>
                        <a:pt x="339949" y="70196"/>
                        <a:pt x="339949" y="70189"/>
                      </a:cubicBezTo>
                      <a:lnTo>
                        <a:pt x="339949" y="0"/>
                      </a:lnTo>
                      <a:lnTo>
                        <a:pt x="24987" y="0"/>
                      </a:lnTo>
                      <a:close/>
                    </a:path>
                  </a:pathLst>
                </a:custGeom>
                <a:solidFill>
                  <a:srgbClr val="737373"/>
                </a:solidFill>
                <a:ln w="1081" cap="flat">
                  <a:noFill/>
                  <a:prstDash val="solid"/>
                  <a:miter/>
                </a:ln>
              </p:spPr>
              <p:txBody>
                <a:bodyPr rtlCol="0" anchor="ctr"/>
                <a:lstStyle/>
                <a:p>
                  <a:endParaRPr lang="en-GB"/>
                </a:p>
              </p:txBody>
            </p:sp>
            <p:sp>
              <p:nvSpPr>
                <p:cNvPr id="60" name="Freeform: Shape 59">
                  <a:extLst>
                    <a:ext uri="{FF2B5EF4-FFF2-40B4-BE49-F238E27FC236}">
                      <a16:creationId xmlns:a16="http://schemas.microsoft.com/office/drawing/2014/main" id="{9D9FDED7-7410-4D0B-B27E-DA6CC8838846}"/>
                    </a:ext>
                  </a:extLst>
                </p:cNvPr>
                <p:cNvSpPr/>
                <p:nvPr/>
              </p:nvSpPr>
              <p:spPr>
                <a:xfrm>
                  <a:off x="7996151" y="3995439"/>
                  <a:ext cx="160693" cy="34764"/>
                </a:xfrm>
                <a:custGeom>
                  <a:avLst/>
                  <a:gdLst>
                    <a:gd name="connsiteX0" fmla="*/ 160694 w 160693"/>
                    <a:gd name="connsiteY0" fmla="*/ 13037 h 34764"/>
                    <a:gd name="connsiteX1" fmla="*/ 160694 w 160693"/>
                    <a:gd name="connsiteY1" fmla="*/ 10864 h 34764"/>
                    <a:gd name="connsiteX2" fmla="*/ 111750 w 160693"/>
                    <a:gd name="connsiteY2" fmla="*/ 10864 h 34764"/>
                    <a:gd name="connsiteX3" fmla="*/ 111750 w 160693"/>
                    <a:gd name="connsiteY3" fmla="*/ 2173 h 34764"/>
                    <a:gd name="connsiteX4" fmla="*/ 136793 w 160693"/>
                    <a:gd name="connsiteY4" fmla="*/ 2173 h 34764"/>
                    <a:gd name="connsiteX5" fmla="*/ 136793 w 160693"/>
                    <a:gd name="connsiteY5" fmla="*/ 0 h 34764"/>
                    <a:gd name="connsiteX6" fmla="*/ 0 w 160693"/>
                    <a:gd name="connsiteY6" fmla="*/ 0 h 34764"/>
                    <a:gd name="connsiteX7" fmla="*/ 0 w 160693"/>
                    <a:gd name="connsiteY7" fmla="*/ 2173 h 34764"/>
                    <a:gd name="connsiteX8" fmla="*/ 22576 w 160693"/>
                    <a:gd name="connsiteY8" fmla="*/ 2173 h 34764"/>
                    <a:gd name="connsiteX9" fmla="*/ 22576 w 160693"/>
                    <a:gd name="connsiteY9" fmla="*/ 10864 h 34764"/>
                    <a:gd name="connsiteX10" fmla="*/ 12946 w 160693"/>
                    <a:gd name="connsiteY10" fmla="*/ 10864 h 34764"/>
                    <a:gd name="connsiteX11" fmla="*/ 12946 w 160693"/>
                    <a:gd name="connsiteY11" fmla="*/ 13037 h 34764"/>
                    <a:gd name="connsiteX12" fmla="*/ 46624 w 160693"/>
                    <a:gd name="connsiteY12" fmla="*/ 13037 h 34764"/>
                    <a:gd name="connsiteX13" fmla="*/ 46624 w 160693"/>
                    <a:gd name="connsiteY13" fmla="*/ 21728 h 34764"/>
                    <a:gd name="connsiteX14" fmla="*/ 23810 w 160693"/>
                    <a:gd name="connsiteY14" fmla="*/ 21728 h 34764"/>
                    <a:gd name="connsiteX15" fmla="*/ 23810 w 160693"/>
                    <a:gd name="connsiteY15" fmla="*/ 23901 h 34764"/>
                    <a:gd name="connsiteX16" fmla="*/ 85825 w 160693"/>
                    <a:gd name="connsiteY16" fmla="*/ 23901 h 34764"/>
                    <a:gd name="connsiteX17" fmla="*/ 85825 w 160693"/>
                    <a:gd name="connsiteY17" fmla="*/ 32592 h 34764"/>
                    <a:gd name="connsiteX18" fmla="*/ 76047 w 160693"/>
                    <a:gd name="connsiteY18" fmla="*/ 32592 h 34764"/>
                    <a:gd name="connsiteX19" fmla="*/ 76047 w 160693"/>
                    <a:gd name="connsiteY19" fmla="*/ 34764 h 34764"/>
                    <a:gd name="connsiteX20" fmla="*/ 145576 w 160693"/>
                    <a:gd name="connsiteY20" fmla="*/ 34764 h 34764"/>
                    <a:gd name="connsiteX21" fmla="*/ 145576 w 160693"/>
                    <a:gd name="connsiteY21" fmla="*/ 32592 h 34764"/>
                    <a:gd name="connsiteX22" fmla="*/ 111750 w 160693"/>
                    <a:gd name="connsiteY22" fmla="*/ 32592 h 34764"/>
                    <a:gd name="connsiteX23" fmla="*/ 111750 w 160693"/>
                    <a:gd name="connsiteY23" fmla="*/ 23901 h 34764"/>
                    <a:gd name="connsiteX24" fmla="*/ 145576 w 160693"/>
                    <a:gd name="connsiteY24" fmla="*/ 23901 h 34764"/>
                    <a:gd name="connsiteX25" fmla="*/ 145576 w 160693"/>
                    <a:gd name="connsiteY25" fmla="*/ 21728 h 34764"/>
                    <a:gd name="connsiteX26" fmla="*/ 135798 w 160693"/>
                    <a:gd name="connsiteY26" fmla="*/ 21728 h 34764"/>
                    <a:gd name="connsiteX27" fmla="*/ 135798 w 160693"/>
                    <a:gd name="connsiteY27" fmla="*/ 13037 h 34764"/>
                    <a:gd name="connsiteX28" fmla="*/ 160694 w 160693"/>
                    <a:gd name="connsiteY28" fmla="*/ 13037 h 34764"/>
                    <a:gd name="connsiteX29" fmla="*/ 109577 w 160693"/>
                    <a:gd name="connsiteY29" fmla="*/ 10864 h 34764"/>
                    <a:gd name="connsiteX30" fmla="*/ 87997 w 160693"/>
                    <a:gd name="connsiteY30" fmla="*/ 10864 h 34764"/>
                    <a:gd name="connsiteX31" fmla="*/ 87997 w 160693"/>
                    <a:gd name="connsiteY31" fmla="*/ 2173 h 34764"/>
                    <a:gd name="connsiteX32" fmla="*/ 109577 w 160693"/>
                    <a:gd name="connsiteY32" fmla="*/ 2173 h 34764"/>
                    <a:gd name="connsiteX33" fmla="*/ 109577 w 160693"/>
                    <a:gd name="connsiteY33" fmla="*/ 10864 h 34764"/>
                    <a:gd name="connsiteX34" fmla="*/ 81535 w 160693"/>
                    <a:gd name="connsiteY34" fmla="*/ 21728 h 34764"/>
                    <a:gd name="connsiteX35" fmla="*/ 81535 w 160693"/>
                    <a:gd name="connsiteY35" fmla="*/ 13037 h 34764"/>
                    <a:gd name="connsiteX36" fmla="*/ 100886 w 160693"/>
                    <a:gd name="connsiteY36" fmla="*/ 13037 h 34764"/>
                    <a:gd name="connsiteX37" fmla="*/ 100886 w 160693"/>
                    <a:gd name="connsiteY37" fmla="*/ 21728 h 34764"/>
                    <a:gd name="connsiteX38" fmla="*/ 81535 w 160693"/>
                    <a:gd name="connsiteY38" fmla="*/ 21728 h 34764"/>
                    <a:gd name="connsiteX39" fmla="*/ 57488 w 160693"/>
                    <a:gd name="connsiteY39" fmla="*/ 10864 h 34764"/>
                    <a:gd name="connsiteX40" fmla="*/ 57488 w 160693"/>
                    <a:gd name="connsiteY40" fmla="*/ 2173 h 34764"/>
                    <a:gd name="connsiteX41" fmla="*/ 85825 w 160693"/>
                    <a:gd name="connsiteY41" fmla="*/ 2173 h 34764"/>
                    <a:gd name="connsiteX42" fmla="*/ 85825 w 160693"/>
                    <a:gd name="connsiteY42" fmla="*/ 10864 h 34764"/>
                    <a:gd name="connsiteX43" fmla="*/ 57488 w 160693"/>
                    <a:gd name="connsiteY43" fmla="*/ 10864 h 34764"/>
                    <a:gd name="connsiteX44" fmla="*/ 24749 w 160693"/>
                    <a:gd name="connsiteY44" fmla="*/ 2173 h 34764"/>
                    <a:gd name="connsiteX45" fmla="*/ 55316 w 160693"/>
                    <a:gd name="connsiteY45" fmla="*/ 2173 h 34764"/>
                    <a:gd name="connsiteX46" fmla="*/ 55316 w 160693"/>
                    <a:gd name="connsiteY46" fmla="*/ 10864 h 34764"/>
                    <a:gd name="connsiteX47" fmla="*/ 24749 w 160693"/>
                    <a:gd name="connsiteY47" fmla="*/ 10864 h 34764"/>
                    <a:gd name="connsiteX48" fmla="*/ 24749 w 160693"/>
                    <a:gd name="connsiteY48" fmla="*/ 2173 h 34764"/>
                    <a:gd name="connsiteX49" fmla="*/ 48797 w 160693"/>
                    <a:gd name="connsiteY49" fmla="*/ 13037 h 34764"/>
                    <a:gd name="connsiteX50" fmla="*/ 79363 w 160693"/>
                    <a:gd name="connsiteY50" fmla="*/ 13037 h 34764"/>
                    <a:gd name="connsiteX51" fmla="*/ 79363 w 160693"/>
                    <a:gd name="connsiteY51" fmla="*/ 21728 h 34764"/>
                    <a:gd name="connsiteX52" fmla="*/ 48797 w 160693"/>
                    <a:gd name="connsiteY52" fmla="*/ 21728 h 34764"/>
                    <a:gd name="connsiteX53" fmla="*/ 48797 w 160693"/>
                    <a:gd name="connsiteY53" fmla="*/ 13037 h 34764"/>
                    <a:gd name="connsiteX54" fmla="*/ 109577 w 160693"/>
                    <a:gd name="connsiteY54" fmla="*/ 32592 h 34764"/>
                    <a:gd name="connsiteX55" fmla="*/ 87997 w 160693"/>
                    <a:gd name="connsiteY55" fmla="*/ 32592 h 34764"/>
                    <a:gd name="connsiteX56" fmla="*/ 87997 w 160693"/>
                    <a:gd name="connsiteY56" fmla="*/ 23901 h 34764"/>
                    <a:gd name="connsiteX57" fmla="*/ 109577 w 160693"/>
                    <a:gd name="connsiteY57" fmla="*/ 23901 h 34764"/>
                    <a:gd name="connsiteX58" fmla="*/ 109577 w 160693"/>
                    <a:gd name="connsiteY58" fmla="*/ 32592 h 34764"/>
                    <a:gd name="connsiteX59" fmla="*/ 133626 w 160693"/>
                    <a:gd name="connsiteY59" fmla="*/ 21728 h 34764"/>
                    <a:gd name="connsiteX60" fmla="*/ 103059 w 160693"/>
                    <a:gd name="connsiteY60" fmla="*/ 21728 h 34764"/>
                    <a:gd name="connsiteX61" fmla="*/ 103059 w 160693"/>
                    <a:gd name="connsiteY61" fmla="*/ 13037 h 34764"/>
                    <a:gd name="connsiteX62" fmla="*/ 133626 w 160693"/>
                    <a:gd name="connsiteY62" fmla="*/ 13037 h 34764"/>
                    <a:gd name="connsiteX63" fmla="*/ 133626 w 160693"/>
                    <a:gd name="connsiteY63" fmla="*/ 21728 h 3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60693" h="34764">
                      <a:moveTo>
                        <a:pt x="160694" y="13037"/>
                      </a:moveTo>
                      <a:lnTo>
                        <a:pt x="160694" y="10864"/>
                      </a:lnTo>
                      <a:lnTo>
                        <a:pt x="111750" y="10864"/>
                      </a:lnTo>
                      <a:lnTo>
                        <a:pt x="111750" y="2173"/>
                      </a:lnTo>
                      <a:lnTo>
                        <a:pt x="136793" y="2173"/>
                      </a:lnTo>
                      <a:lnTo>
                        <a:pt x="136793" y="0"/>
                      </a:lnTo>
                      <a:lnTo>
                        <a:pt x="0" y="0"/>
                      </a:lnTo>
                      <a:lnTo>
                        <a:pt x="0" y="2173"/>
                      </a:lnTo>
                      <a:lnTo>
                        <a:pt x="22576" y="2173"/>
                      </a:lnTo>
                      <a:lnTo>
                        <a:pt x="22576" y="10864"/>
                      </a:lnTo>
                      <a:lnTo>
                        <a:pt x="12946" y="10864"/>
                      </a:lnTo>
                      <a:lnTo>
                        <a:pt x="12946" y="13037"/>
                      </a:lnTo>
                      <a:lnTo>
                        <a:pt x="46624" y="13037"/>
                      </a:lnTo>
                      <a:lnTo>
                        <a:pt x="46624" y="21728"/>
                      </a:lnTo>
                      <a:lnTo>
                        <a:pt x="23810" y="21728"/>
                      </a:lnTo>
                      <a:lnTo>
                        <a:pt x="23810" y="23901"/>
                      </a:lnTo>
                      <a:lnTo>
                        <a:pt x="85825" y="23901"/>
                      </a:lnTo>
                      <a:lnTo>
                        <a:pt x="85825" y="32592"/>
                      </a:lnTo>
                      <a:lnTo>
                        <a:pt x="76047" y="32592"/>
                      </a:lnTo>
                      <a:lnTo>
                        <a:pt x="76047" y="34764"/>
                      </a:lnTo>
                      <a:lnTo>
                        <a:pt x="145576" y="34764"/>
                      </a:lnTo>
                      <a:lnTo>
                        <a:pt x="145576" y="32592"/>
                      </a:lnTo>
                      <a:lnTo>
                        <a:pt x="111750" y="32592"/>
                      </a:lnTo>
                      <a:lnTo>
                        <a:pt x="111750" y="23901"/>
                      </a:lnTo>
                      <a:lnTo>
                        <a:pt x="145576" y="23901"/>
                      </a:lnTo>
                      <a:lnTo>
                        <a:pt x="145576" y="21728"/>
                      </a:lnTo>
                      <a:lnTo>
                        <a:pt x="135798" y="21728"/>
                      </a:lnTo>
                      <a:lnTo>
                        <a:pt x="135798" y="13037"/>
                      </a:lnTo>
                      <a:lnTo>
                        <a:pt x="160694" y="13037"/>
                      </a:lnTo>
                      <a:close/>
                      <a:moveTo>
                        <a:pt x="109577" y="10864"/>
                      </a:moveTo>
                      <a:lnTo>
                        <a:pt x="87997" y="10864"/>
                      </a:lnTo>
                      <a:lnTo>
                        <a:pt x="87997" y="2173"/>
                      </a:lnTo>
                      <a:lnTo>
                        <a:pt x="109577" y="2173"/>
                      </a:lnTo>
                      <a:lnTo>
                        <a:pt x="109577" y="10864"/>
                      </a:lnTo>
                      <a:close/>
                      <a:moveTo>
                        <a:pt x="81535" y="21728"/>
                      </a:moveTo>
                      <a:lnTo>
                        <a:pt x="81535" y="13037"/>
                      </a:lnTo>
                      <a:lnTo>
                        <a:pt x="100886" y="13037"/>
                      </a:lnTo>
                      <a:lnTo>
                        <a:pt x="100886" y="21728"/>
                      </a:lnTo>
                      <a:lnTo>
                        <a:pt x="81535" y="21728"/>
                      </a:lnTo>
                      <a:close/>
                      <a:moveTo>
                        <a:pt x="57488" y="10864"/>
                      </a:moveTo>
                      <a:lnTo>
                        <a:pt x="57488" y="2173"/>
                      </a:lnTo>
                      <a:lnTo>
                        <a:pt x="85825" y="2173"/>
                      </a:lnTo>
                      <a:lnTo>
                        <a:pt x="85825" y="10864"/>
                      </a:lnTo>
                      <a:lnTo>
                        <a:pt x="57488" y="10864"/>
                      </a:lnTo>
                      <a:close/>
                      <a:moveTo>
                        <a:pt x="24749" y="2173"/>
                      </a:moveTo>
                      <a:lnTo>
                        <a:pt x="55316" y="2173"/>
                      </a:lnTo>
                      <a:lnTo>
                        <a:pt x="55316" y="10864"/>
                      </a:lnTo>
                      <a:lnTo>
                        <a:pt x="24749" y="10864"/>
                      </a:lnTo>
                      <a:lnTo>
                        <a:pt x="24749" y="2173"/>
                      </a:lnTo>
                      <a:close/>
                      <a:moveTo>
                        <a:pt x="48797" y="13037"/>
                      </a:moveTo>
                      <a:lnTo>
                        <a:pt x="79363" y="13037"/>
                      </a:lnTo>
                      <a:lnTo>
                        <a:pt x="79363" y="21728"/>
                      </a:lnTo>
                      <a:lnTo>
                        <a:pt x="48797" y="21728"/>
                      </a:lnTo>
                      <a:lnTo>
                        <a:pt x="48797" y="13037"/>
                      </a:lnTo>
                      <a:close/>
                      <a:moveTo>
                        <a:pt x="109577" y="32592"/>
                      </a:moveTo>
                      <a:lnTo>
                        <a:pt x="87997" y="32592"/>
                      </a:lnTo>
                      <a:lnTo>
                        <a:pt x="87997" y="23901"/>
                      </a:lnTo>
                      <a:lnTo>
                        <a:pt x="109577" y="23901"/>
                      </a:lnTo>
                      <a:lnTo>
                        <a:pt x="109577" y="32592"/>
                      </a:lnTo>
                      <a:close/>
                      <a:moveTo>
                        <a:pt x="133626" y="21728"/>
                      </a:moveTo>
                      <a:lnTo>
                        <a:pt x="103059" y="21728"/>
                      </a:lnTo>
                      <a:lnTo>
                        <a:pt x="103059" y="13037"/>
                      </a:lnTo>
                      <a:lnTo>
                        <a:pt x="133626" y="13037"/>
                      </a:lnTo>
                      <a:lnTo>
                        <a:pt x="133626" y="21728"/>
                      </a:lnTo>
                      <a:close/>
                    </a:path>
                  </a:pathLst>
                </a:custGeom>
                <a:solidFill>
                  <a:srgbClr val="505050"/>
                </a:solidFill>
                <a:ln w="1081" cap="flat">
                  <a:noFill/>
                  <a:prstDash val="solid"/>
                  <a:miter/>
                </a:ln>
              </p:spPr>
              <p:txBody>
                <a:bodyPr rtlCol="0" anchor="ctr"/>
                <a:lstStyle/>
                <a:p>
                  <a:endParaRPr lang="en-GB"/>
                </a:p>
              </p:txBody>
            </p:sp>
            <p:sp>
              <p:nvSpPr>
                <p:cNvPr id="61" name="Freeform: Shape 60">
                  <a:extLst>
                    <a:ext uri="{FF2B5EF4-FFF2-40B4-BE49-F238E27FC236}">
                      <a16:creationId xmlns:a16="http://schemas.microsoft.com/office/drawing/2014/main" id="{A51CA85D-83E6-47D0-A9CD-8DD9CD5179DA}"/>
                    </a:ext>
                  </a:extLst>
                </p:cNvPr>
                <p:cNvSpPr/>
                <p:nvPr/>
              </p:nvSpPr>
              <p:spPr>
                <a:xfrm>
                  <a:off x="7767828" y="3985662"/>
                  <a:ext cx="217369" cy="60924"/>
                </a:xfrm>
                <a:custGeom>
                  <a:avLst/>
                  <a:gdLst>
                    <a:gd name="connsiteX0" fmla="*/ 110904 w 217369"/>
                    <a:gd name="connsiteY0" fmla="*/ 60838 h 60924"/>
                    <a:gd name="connsiteX1" fmla="*/ 199987 w 217369"/>
                    <a:gd name="connsiteY1" fmla="*/ 36937 h 60924"/>
                    <a:gd name="connsiteX2" fmla="*/ 217370 w 217369"/>
                    <a:gd name="connsiteY2" fmla="*/ 36902 h 60924"/>
                    <a:gd name="connsiteX3" fmla="*/ 217370 w 217369"/>
                    <a:gd name="connsiteY3" fmla="*/ 0 h 60924"/>
                    <a:gd name="connsiteX4" fmla="*/ 0 w 217369"/>
                    <a:gd name="connsiteY4" fmla="*/ 0 h 60924"/>
                    <a:gd name="connsiteX5" fmla="*/ 0 w 217369"/>
                    <a:gd name="connsiteY5" fmla="*/ 38148 h 60924"/>
                    <a:gd name="connsiteX6" fmla="*/ 110904 w 217369"/>
                    <a:gd name="connsiteY6" fmla="*/ 60838 h 60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369" h="60924">
                      <a:moveTo>
                        <a:pt x="110904" y="60838"/>
                      </a:moveTo>
                      <a:cubicBezTo>
                        <a:pt x="153287" y="59351"/>
                        <a:pt x="158230" y="40322"/>
                        <a:pt x="199987" y="36937"/>
                      </a:cubicBezTo>
                      <a:cubicBezTo>
                        <a:pt x="206444" y="36415"/>
                        <a:pt x="212176" y="36444"/>
                        <a:pt x="217370" y="36902"/>
                      </a:cubicBezTo>
                      <a:lnTo>
                        <a:pt x="217370" y="0"/>
                      </a:lnTo>
                      <a:lnTo>
                        <a:pt x="0" y="0"/>
                      </a:lnTo>
                      <a:lnTo>
                        <a:pt x="0" y="38148"/>
                      </a:lnTo>
                      <a:cubicBezTo>
                        <a:pt x="41088" y="37618"/>
                        <a:pt x="61444" y="62574"/>
                        <a:pt x="110904" y="60838"/>
                      </a:cubicBezTo>
                      <a:close/>
                    </a:path>
                  </a:pathLst>
                </a:custGeom>
                <a:solidFill>
                  <a:srgbClr val="F0F0F0"/>
                </a:solidFill>
                <a:ln w="1081" cap="flat">
                  <a:noFill/>
                  <a:prstDash val="solid"/>
                  <a:miter/>
                </a:ln>
              </p:spPr>
              <p:txBody>
                <a:bodyPr rtlCol="0" anchor="ctr"/>
                <a:lstStyle/>
                <a:p>
                  <a:endParaRPr lang="en-GB"/>
                </a:p>
              </p:txBody>
            </p:sp>
            <p:sp>
              <p:nvSpPr>
                <p:cNvPr id="62" name="Freeform: Shape 61">
                  <a:extLst>
                    <a:ext uri="{FF2B5EF4-FFF2-40B4-BE49-F238E27FC236}">
                      <a16:creationId xmlns:a16="http://schemas.microsoft.com/office/drawing/2014/main" id="{865F61E4-FD26-40F2-A70D-E80C4B7CF9BB}"/>
                    </a:ext>
                  </a:extLst>
                </p:cNvPr>
                <p:cNvSpPr/>
                <p:nvPr/>
              </p:nvSpPr>
              <p:spPr>
                <a:xfrm>
                  <a:off x="7944008" y="3962524"/>
                  <a:ext cx="208450" cy="23789"/>
                </a:xfrm>
                <a:custGeom>
                  <a:avLst/>
                  <a:gdLst>
                    <a:gd name="connsiteX0" fmla="*/ 208435 w 208450"/>
                    <a:gd name="connsiteY0" fmla="*/ 23790 h 23789"/>
                    <a:gd name="connsiteX1" fmla="*/ 208449 w 208450"/>
                    <a:gd name="connsiteY1" fmla="*/ 23780 h 23789"/>
                    <a:gd name="connsiteX2" fmla="*/ 188602 w 208450"/>
                    <a:gd name="connsiteY2" fmla="*/ 7246 h 23789"/>
                    <a:gd name="connsiteX3" fmla="*/ 172058 w 208450"/>
                    <a:gd name="connsiteY3" fmla="*/ 13864 h 23789"/>
                    <a:gd name="connsiteX4" fmla="*/ 119116 w 208450"/>
                    <a:gd name="connsiteY4" fmla="*/ 628 h 23789"/>
                    <a:gd name="connsiteX5" fmla="*/ 95953 w 208450"/>
                    <a:gd name="connsiteY5" fmla="*/ 13864 h 23789"/>
                    <a:gd name="connsiteX6" fmla="*/ 49630 w 208450"/>
                    <a:gd name="connsiteY6" fmla="*/ 628 h 23789"/>
                    <a:gd name="connsiteX7" fmla="*/ 0 w 208450"/>
                    <a:gd name="connsiteY7" fmla="*/ 23776 h 23789"/>
                    <a:gd name="connsiteX8" fmla="*/ 11 w 208450"/>
                    <a:gd name="connsiteY8" fmla="*/ 23790 h 23789"/>
                    <a:gd name="connsiteX9" fmla="*/ 208435 w 208450"/>
                    <a:gd name="connsiteY9" fmla="*/ 23790 h 23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8450" h="23789">
                      <a:moveTo>
                        <a:pt x="208435" y="23790"/>
                      </a:moveTo>
                      <a:cubicBezTo>
                        <a:pt x="208445" y="23790"/>
                        <a:pt x="208455" y="23790"/>
                        <a:pt x="208449" y="23780"/>
                      </a:cubicBezTo>
                      <a:cubicBezTo>
                        <a:pt x="208139" y="23331"/>
                        <a:pt x="197443" y="7905"/>
                        <a:pt x="188602" y="7246"/>
                      </a:cubicBezTo>
                      <a:cubicBezTo>
                        <a:pt x="181654" y="6728"/>
                        <a:pt x="179707" y="11439"/>
                        <a:pt x="172058" y="13864"/>
                      </a:cubicBezTo>
                      <a:cubicBezTo>
                        <a:pt x="152787" y="19972"/>
                        <a:pt x="140158" y="-3398"/>
                        <a:pt x="119116" y="628"/>
                      </a:cubicBezTo>
                      <a:cubicBezTo>
                        <a:pt x="107007" y="2945"/>
                        <a:pt x="108569" y="11187"/>
                        <a:pt x="95953" y="13864"/>
                      </a:cubicBezTo>
                      <a:cubicBezTo>
                        <a:pt x="84249" y="16348"/>
                        <a:pt x="62418" y="3256"/>
                        <a:pt x="49630" y="628"/>
                      </a:cubicBezTo>
                      <a:cubicBezTo>
                        <a:pt x="39403" y="-1473"/>
                        <a:pt x="6627" y="627"/>
                        <a:pt x="0" y="23776"/>
                      </a:cubicBezTo>
                      <a:cubicBezTo>
                        <a:pt x="-2" y="23783"/>
                        <a:pt x="4" y="23790"/>
                        <a:pt x="11" y="23790"/>
                      </a:cubicBezTo>
                      <a:lnTo>
                        <a:pt x="208435" y="23790"/>
                      </a:lnTo>
                      <a:close/>
                    </a:path>
                  </a:pathLst>
                </a:custGeom>
                <a:solidFill>
                  <a:srgbClr val="FFFFFF"/>
                </a:solidFill>
                <a:ln w="1081" cap="flat">
                  <a:noFill/>
                  <a:prstDash val="solid"/>
                  <a:miter/>
                </a:ln>
              </p:spPr>
              <p:txBody>
                <a:bodyPr rtlCol="0" anchor="ctr"/>
                <a:lstStyle/>
                <a:p>
                  <a:endParaRPr lang="en-GB"/>
                </a:p>
              </p:txBody>
            </p:sp>
          </p:grpSp>
          <p:grpSp>
            <p:nvGrpSpPr>
              <p:cNvPr id="63" name="Graphic 11" descr="A cozy cabin in the woods covered in snow">
                <a:extLst>
                  <a:ext uri="{FF2B5EF4-FFF2-40B4-BE49-F238E27FC236}">
                    <a16:creationId xmlns:a16="http://schemas.microsoft.com/office/drawing/2014/main" id="{E4281343-A784-4D73-9675-9D1D828D74E0}"/>
                  </a:ext>
                </a:extLst>
              </p:cNvPr>
              <p:cNvGrpSpPr/>
              <p:nvPr/>
            </p:nvGrpSpPr>
            <p:grpSpPr>
              <a:xfrm>
                <a:off x="7988950" y="3634142"/>
                <a:ext cx="65243" cy="37234"/>
                <a:chOff x="8326913" y="3979144"/>
                <a:chExt cx="57904" cy="33046"/>
              </a:xfrm>
              <a:solidFill>
                <a:srgbClr val="E4E4E4"/>
              </a:solidFill>
            </p:grpSpPr>
            <p:sp>
              <p:nvSpPr>
                <p:cNvPr id="64" name="Freeform: Shape 63">
                  <a:extLst>
                    <a:ext uri="{FF2B5EF4-FFF2-40B4-BE49-F238E27FC236}">
                      <a16:creationId xmlns:a16="http://schemas.microsoft.com/office/drawing/2014/main" id="{A172D775-F9CD-4E06-B234-2D81A7FFE1AC}"/>
                    </a:ext>
                  </a:extLst>
                </p:cNvPr>
                <p:cNvSpPr/>
                <p:nvPr/>
              </p:nvSpPr>
              <p:spPr>
                <a:xfrm>
                  <a:off x="8348521" y="4003200"/>
                  <a:ext cx="36296" cy="8990"/>
                </a:xfrm>
                <a:custGeom>
                  <a:avLst/>
                  <a:gdLst>
                    <a:gd name="connsiteX0" fmla="*/ 36296 w 36296"/>
                    <a:gd name="connsiteY0" fmla="*/ 2458 h 8990"/>
                    <a:gd name="connsiteX1" fmla="*/ 18148 w 36296"/>
                    <a:gd name="connsiteY1" fmla="*/ 8990 h 8990"/>
                    <a:gd name="connsiteX2" fmla="*/ 0 w 36296"/>
                    <a:gd name="connsiteY2" fmla="*/ 2458 h 8990"/>
                    <a:gd name="connsiteX3" fmla="*/ 17422 w 36296"/>
                    <a:gd name="connsiteY3" fmla="*/ 280 h 8990"/>
                    <a:gd name="connsiteX4" fmla="*/ 36296 w 36296"/>
                    <a:gd name="connsiteY4" fmla="*/ 2458 h 8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96" h="8990">
                      <a:moveTo>
                        <a:pt x="36296" y="2458"/>
                      </a:moveTo>
                      <a:cubicBezTo>
                        <a:pt x="36296" y="6066"/>
                        <a:pt x="28171" y="8990"/>
                        <a:pt x="18148" y="8990"/>
                      </a:cubicBezTo>
                      <a:cubicBezTo>
                        <a:pt x="8125" y="8990"/>
                        <a:pt x="0" y="6066"/>
                        <a:pt x="0" y="2458"/>
                      </a:cubicBezTo>
                      <a:cubicBezTo>
                        <a:pt x="0" y="-1151"/>
                        <a:pt x="7399" y="280"/>
                        <a:pt x="17422" y="280"/>
                      </a:cubicBezTo>
                      <a:cubicBezTo>
                        <a:pt x="27445" y="280"/>
                        <a:pt x="36296" y="-1151"/>
                        <a:pt x="36296" y="2458"/>
                      </a:cubicBezTo>
                      <a:close/>
                    </a:path>
                  </a:pathLst>
                </a:custGeom>
                <a:solidFill>
                  <a:srgbClr val="E4E4E4"/>
                </a:solidFill>
                <a:ln w="1081" cap="flat">
                  <a:noFill/>
                  <a:prstDash val="solid"/>
                  <a:miter/>
                </a:ln>
              </p:spPr>
              <p:txBody>
                <a:bodyPr rtlCol="0" anchor="ctr"/>
                <a:lstStyle/>
                <a:p>
                  <a:endParaRPr lang="en-GB"/>
                </a:p>
              </p:txBody>
            </p:sp>
            <p:sp>
              <p:nvSpPr>
                <p:cNvPr id="65" name="Freeform: Shape 64">
                  <a:extLst>
                    <a:ext uri="{FF2B5EF4-FFF2-40B4-BE49-F238E27FC236}">
                      <a16:creationId xmlns:a16="http://schemas.microsoft.com/office/drawing/2014/main" id="{39C4ABF2-A9DF-4874-98C8-A5D8D3015B5D}"/>
                    </a:ext>
                  </a:extLst>
                </p:cNvPr>
                <p:cNvSpPr/>
                <p:nvPr/>
              </p:nvSpPr>
              <p:spPr>
                <a:xfrm>
                  <a:off x="8326913" y="3979144"/>
                  <a:ext cx="36296" cy="8990"/>
                </a:xfrm>
                <a:custGeom>
                  <a:avLst/>
                  <a:gdLst>
                    <a:gd name="connsiteX0" fmla="*/ 36296 w 36296"/>
                    <a:gd name="connsiteY0" fmla="*/ 2457 h 8990"/>
                    <a:gd name="connsiteX1" fmla="*/ 18148 w 36296"/>
                    <a:gd name="connsiteY1" fmla="*/ 8991 h 8990"/>
                    <a:gd name="connsiteX2" fmla="*/ 0 w 36296"/>
                    <a:gd name="connsiteY2" fmla="*/ 2457 h 8990"/>
                    <a:gd name="connsiteX3" fmla="*/ 17422 w 36296"/>
                    <a:gd name="connsiteY3" fmla="*/ 280 h 8990"/>
                    <a:gd name="connsiteX4" fmla="*/ 36296 w 36296"/>
                    <a:gd name="connsiteY4" fmla="*/ 2457 h 8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96" h="8990">
                      <a:moveTo>
                        <a:pt x="36296" y="2457"/>
                      </a:moveTo>
                      <a:cubicBezTo>
                        <a:pt x="36296" y="6066"/>
                        <a:pt x="28171" y="8991"/>
                        <a:pt x="18148" y="8991"/>
                      </a:cubicBezTo>
                      <a:cubicBezTo>
                        <a:pt x="8125" y="8991"/>
                        <a:pt x="0" y="6066"/>
                        <a:pt x="0" y="2457"/>
                      </a:cubicBezTo>
                      <a:cubicBezTo>
                        <a:pt x="0" y="-1151"/>
                        <a:pt x="7399" y="280"/>
                        <a:pt x="17422" y="280"/>
                      </a:cubicBezTo>
                      <a:cubicBezTo>
                        <a:pt x="27444" y="280"/>
                        <a:pt x="36296" y="-1151"/>
                        <a:pt x="36296" y="2457"/>
                      </a:cubicBezTo>
                      <a:close/>
                    </a:path>
                  </a:pathLst>
                </a:custGeom>
                <a:solidFill>
                  <a:srgbClr val="E4E4E4"/>
                </a:solidFill>
                <a:ln w="1081" cap="flat">
                  <a:noFill/>
                  <a:prstDash val="solid"/>
                  <a:miter/>
                </a:ln>
              </p:spPr>
              <p:txBody>
                <a:bodyPr rtlCol="0" anchor="ctr"/>
                <a:lstStyle/>
                <a:p>
                  <a:endParaRPr lang="en-GB"/>
                </a:p>
              </p:txBody>
            </p:sp>
          </p:grpSp>
          <p:sp>
            <p:nvSpPr>
              <p:cNvPr id="66" name="Freeform: Shape 65">
                <a:extLst>
                  <a:ext uri="{FF2B5EF4-FFF2-40B4-BE49-F238E27FC236}">
                    <a16:creationId xmlns:a16="http://schemas.microsoft.com/office/drawing/2014/main" id="{C08B4960-3630-45E5-A7B3-BCC97A40BA44}"/>
                  </a:ext>
                </a:extLst>
              </p:cNvPr>
              <p:cNvSpPr/>
              <p:nvPr/>
            </p:nvSpPr>
            <p:spPr>
              <a:xfrm>
                <a:off x="7268021" y="3458841"/>
                <a:ext cx="161691" cy="230613"/>
              </a:xfrm>
              <a:custGeom>
                <a:avLst/>
                <a:gdLst>
                  <a:gd name="connsiteX0" fmla="*/ 136402 w 143504"/>
                  <a:gd name="connsiteY0" fmla="*/ 183183 h 204673"/>
                  <a:gd name="connsiteX1" fmla="*/ 131924 w 143504"/>
                  <a:gd name="connsiteY1" fmla="*/ 181280 h 204673"/>
                  <a:gd name="connsiteX2" fmla="*/ 131458 w 143504"/>
                  <a:gd name="connsiteY2" fmla="*/ 181094 h 204673"/>
                  <a:gd name="connsiteX3" fmla="*/ 93572 w 143504"/>
                  <a:gd name="connsiteY3" fmla="*/ 151158 h 204673"/>
                  <a:gd name="connsiteX4" fmla="*/ 93589 w 143504"/>
                  <a:gd name="connsiteY4" fmla="*/ 151142 h 204673"/>
                  <a:gd name="connsiteX5" fmla="*/ 118881 w 143504"/>
                  <a:gd name="connsiteY5" fmla="*/ 165865 h 204673"/>
                  <a:gd name="connsiteX6" fmla="*/ 124103 w 143504"/>
                  <a:gd name="connsiteY6" fmla="*/ 168135 h 204673"/>
                  <a:gd name="connsiteX7" fmla="*/ 128321 w 143504"/>
                  <a:gd name="connsiteY7" fmla="*/ 169016 h 204673"/>
                  <a:gd name="connsiteX8" fmla="*/ 138145 w 143504"/>
                  <a:gd name="connsiteY8" fmla="*/ 162401 h 204673"/>
                  <a:gd name="connsiteX9" fmla="*/ 132205 w 143504"/>
                  <a:gd name="connsiteY9" fmla="*/ 148549 h 204673"/>
                  <a:gd name="connsiteX10" fmla="*/ 127122 w 143504"/>
                  <a:gd name="connsiteY10" fmla="*/ 146340 h 204673"/>
                  <a:gd name="connsiteX11" fmla="*/ 126692 w 143504"/>
                  <a:gd name="connsiteY11" fmla="*/ 146165 h 204673"/>
                  <a:gd name="connsiteX12" fmla="*/ 90276 w 143504"/>
                  <a:gd name="connsiteY12" fmla="*/ 115565 h 204673"/>
                  <a:gd name="connsiteX13" fmla="*/ 90293 w 143504"/>
                  <a:gd name="connsiteY13" fmla="*/ 115551 h 204673"/>
                  <a:gd name="connsiteX14" fmla="*/ 114316 w 143504"/>
                  <a:gd name="connsiteY14" fmla="*/ 129913 h 204673"/>
                  <a:gd name="connsiteX15" fmla="*/ 120149 w 143504"/>
                  <a:gd name="connsiteY15" fmla="*/ 132492 h 204673"/>
                  <a:gd name="connsiteX16" fmla="*/ 124222 w 143504"/>
                  <a:gd name="connsiteY16" fmla="*/ 133356 h 204673"/>
                  <a:gd name="connsiteX17" fmla="*/ 133559 w 143504"/>
                  <a:gd name="connsiteY17" fmla="*/ 127091 h 204673"/>
                  <a:gd name="connsiteX18" fmla="*/ 127979 w 143504"/>
                  <a:gd name="connsiteY18" fmla="*/ 113902 h 204673"/>
                  <a:gd name="connsiteX19" fmla="*/ 122298 w 143504"/>
                  <a:gd name="connsiteY19" fmla="*/ 111390 h 204673"/>
                  <a:gd name="connsiteX20" fmla="*/ 121937 w 143504"/>
                  <a:gd name="connsiteY20" fmla="*/ 111238 h 204673"/>
                  <a:gd name="connsiteX21" fmla="*/ 87062 w 143504"/>
                  <a:gd name="connsiteY21" fmla="*/ 79801 h 204673"/>
                  <a:gd name="connsiteX22" fmla="*/ 87078 w 143504"/>
                  <a:gd name="connsiteY22" fmla="*/ 79787 h 204673"/>
                  <a:gd name="connsiteX23" fmla="*/ 109753 w 143504"/>
                  <a:gd name="connsiteY23" fmla="*/ 93963 h 204673"/>
                  <a:gd name="connsiteX24" fmla="*/ 116208 w 143504"/>
                  <a:gd name="connsiteY24" fmla="*/ 96858 h 204673"/>
                  <a:gd name="connsiteX25" fmla="*/ 120122 w 143504"/>
                  <a:gd name="connsiteY25" fmla="*/ 97699 h 204673"/>
                  <a:gd name="connsiteX26" fmla="*/ 128974 w 143504"/>
                  <a:gd name="connsiteY26" fmla="*/ 91778 h 204673"/>
                  <a:gd name="connsiteX27" fmla="*/ 123741 w 143504"/>
                  <a:gd name="connsiteY27" fmla="*/ 79253 h 204673"/>
                  <a:gd name="connsiteX28" fmla="*/ 117459 w 143504"/>
                  <a:gd name="connsiteY28" fmla="*/ 76435 h 204673"/>
                  <a:gd name="connsiteX29" fmla="*/ 117189 w 143504"/>
                  <a:gd name="connsiteY29" fmla="*/ 76319 h 204673"/>
                  <a:gd name="connsiteX30" fmla="*/ 84450 w 143504"/>
                  <a:gd name="connsiteY30" fmla="*/ 44547 h 204673"/>
                  <a:gd name="connsiteX31" fmla="*/ 84467 w 143504"/>
                  <a:gd name="connsiteY31" fmla="*/ 44534 h 204673"/>
                  <a:gd name="connsiteX32" fmla="*/ 105189 w 143504"/>
                  <a:gd name="connsiteY32" fmla="*/ 58010 h 204673"/>
                  <a:gd name="connsiteX33" fmla="*/ 112282 w 143504"/>
                  <a:gd name="connsiteY33" fmla="*/ 61229 h 204673"/>
                  <a:gd name="connsiteX34" fmla="*/ 116020 w 143504"/>
                  <a:gd name="connsiteY34" fmla="*/ 62040 h 204673"/>
                  <a:gd name="connsiteX35" fmla="*/ 124393 w 143504"/>
                  <a:gd name="connsiteY35" fmla="*/ 56455 h 204673"/>
                  <a:gd name="connsiteX36" fmla="*/ 119485 w 143504"/>
                  <a:gd name="connsiteY36" fmla="*/ 44595 h 204673"/>
                  <a:gd name="connsiteX37" fmla="*/ 112605 w 143504"/>
                  <a:gd name="connsiteY37" fmla="*/ 41474 h 204673"/>
                  <a:gd name="connsiteX38" fmla="*/ 112457 w 143504"/>
                  <a:gd name="connsiteY38" fmla="*/ 41409 h 204673"/>
                  <a:gd name="connsiteX39" fmla="*/ 81196 w 143504"/>
                  <a:gd name="connsiteY39" fmla="*/ 6639 h 204673"/>
                  <a:gd name="connsiteX40" fmla="*/ 81173 w 143504"/>
                  <a:gd name="connsiteY40" fmla="*/ 6559 h 204673"/>
                  <a:gd name="connsiteX41" fmla="*/ 77613 w 143504"/>
                  <a:gd name="connsiteY41" fmla="*/ 2220 h 204673"/>
                  <a:gd name="connsiteX42" fmla="*/ 72464 w 143504"/>
                  <a:gd name="connsiteY42" fmla="*/ 0 h 204673"/>
                  <a:gd name="connsiteX43" fmla="*/ 63809 w 143504"/>
                  <a:gd name="connsiteY43" fmla="*/ 6381 h 204673"/>
                  <a:gd name="connsiteX44" fmla="*/ 32298 w 143504"/>
                  <a:gd name="connsiteY44" fmla="*/ 41304 h 204673"/>
                  <a:gd name="connsiteX45" fmla="*/ 32120 w 143504"/>
                  <a:gd name="connsiteY45" fmla="*/ 41383 h 204673"/>
                  <a:gd name="connsiteX46" fmla="*/ 25168 w 143504"/>
                  <a:gd name="connsiteY46" fmla="*/ 44523 h 204673"/>
                  <a:gd name="connsiteX47" fmla="*/ 20131 w 143504"/>
                  <a:gd name="connsiteY47" fmla="*/ 56078 h 204673"/>
                  <a:gd name="connsiteX48" fmla="*/ 32350 w 143504"/>
                  <a:gd name="connsiteY48" fmla="*/ 61165 h 204673"/>
                  <a:gd name="connsiteX49" fmla="*/ 39494 w 143504"/>
                  <a:gd name="connsiteY49" fmla="*/ 57937 h 204673"/>
                  <a:gd name="connsiteX50" fmla="*/ 60469 w 143504"/>
                  <a:gd name="connsiteY50" fmla="*/ 44394 h 204673"/>
                  <a:gd name="connsiteX51" fmla="*/ 60487 w 143504"/>
                  <a:gd name="connsiteY51" fmla="*/ 44406 h 204673"/>
                  <a:gd name="connsiteX52" fmla="*/ 27385 w 143504"/>
                  <a:gd name="connsiteY52" fmla="*/ 76117 h 204673"/>
                  <a:gd name="connsiteX53" fmla="*/ 27069 w 143504"/>
                  <a:gd name="connsiteY53" fmla="*/ 76250 h 204673"/>
                  <a:gd name="connsiteX54" fmla="*/ 20654 w 143504"/>
                  <a:gd name="connsiteY54" fmla="*/ 79098 h 204673"/>
                  <a:gd name="connsiteX55" fmla="*/ 15246 w 143504"/>
                  <a:gd name="connsiteY55" fmla="*/ 91276 h 204673"/>
                  <a:gd name="connsiteX56" fmla="*/ 28119 w 143504"/>
                  <a:gd name="connsiteY56" fmla="*/ 96732 h 204673"/>
                  <a:gd name="connsiteX57" fmla="*/ 34683 w 143504"/>
                  <a:gd name="connsiteY57" fmla="*/ 93818 h 204673"/>
                  <a:gd name="connsiteX58" fmla="*/ 57784 w 143504"/>
                  <a:gd name="connsiteY58" fmla="*/ 79588 h 204673"/>
                  <a:gd name="connsiteX59" fmla="*/ 57801 w 143504"/>
                  <a:gd name="connsiteY59" fmla="*/ 79601 h 204673"/>
                  <a:gd name="connsiteX60" fmla="*/ 22455 w 143504"/>
                  <a:gd name="connsiteY60" fmla="*/ 110941 h 204673"/>
                  <a:gd name="connsiteX61" fmla="*/ 22034 w 143504"/>
                  <a:gd name="connsiteY61" fmla="*/ 111112 h 204673"/>
                  <a:gd name="connsiteX62" fmla="*/ 16142 w 143504"/>
                  <a:gd name="connsiteY62" fmla="*/ 113674 h 204673"/>
                  <a:gd name="connsiteX63" fmla="*/ 10354 w 143504"/>
                  <a:gd name="connsiteY63" fmla="*/ 126456 h 204673"/>
                  <a:gd name="connsiteX64" fmla="*/ 23872 w 143504"/>
                  <a:gd name="connsiteY64" fmla="*/ 132307 h 204673"/>
                  <a:gd name="connsiteX65" fmla="*/ 29874 w 143504"/>
                  <a:gd name="connsiteY65" fmla="*/ 129696 h 204673"/>
                  <a:gd name="connsiteX66" fmla="*/ 54887 w 143504"/>
                  <a:gd name="connsiteY66" fmla="*/ 114778 h 204673"/>
                  <a:gd name="connsiteX67" fmla="*/ 54904 w 143504"/>
                  <a:gd name="connsiteY67" fmla="*/ 114792 h 204673"/>
                  <a:gd name="connsiteX68" fmla="*/ 17511 w 143504"/>
                  <a:gd name="connsiteY68" fmla="*/ 145771 h 204673"/>
                  <a:gd name="connsiteX69" fmla="*/ 17018 w 143504"/>
                  <a:gd name="connsiteY69" fmla="*/ 145966 h 204673"/>
                  <a:gd name="connsiteX70" fmla="*/ 11660 w 143504"/>
                  <a:gd name="connsiteY70" fmla="*/ 148240 h 204673"/>
                  <a:gd name="connsiteX71" fmla="*/ 5459 w 143504"/>
                  <a:gd name="connsiteY71" fmla="*/ 161621 h 204673"/>
                  <a:gd name="connsiteX72" fmla="*/ 19606 w 143504"/>
                  <a:gd name="connsiteY72" fmla="*/ 167888 h 204673"/>
                  <a:gd name="connsiteX73" fmla="*/ 25061 w 143504"/>
                  <a:gd name="connsiteY73" fmla="*/ 165574 h 204673"/>
                  <a:gd name="connsiteX74" fmla="*/ 51398 w 143504"/>
                  <a:gd name="connsiteY74" fmla="*/ 150571 h 204673"/>
                  <a:gd name="connsiteX75" fmla="*/ 51414 w 143504"/>
                  <a:gd name="connsiteY75" fmla="*/ 150585 h 204673"/>
                  <a:gd name="connsiteX76" fmla="*/ 12555 w 143504"/>
                  <a:gd name="connsiteY76" fmla="*/ 180607 h 204673"/>
                  <a:gd name="connsiteX77" fmla="*/ 12030 w 143504"/>
                  <a:gd name="connsiteY77" fmla="*/ 180808 h 204673"/>
                  <a:gd name="connsiteX78" fmla="*/ 7196 w 143504"/>
                  <a:gd name="connsiteY78" fmla="*/ 182799 h 204673"/>
                  <a:gd name="connsiteX79" fmla="*/ 733 w 143504"/>
                  <a:gd name="connsiteY79" fmla="*/ 197248 h 204673"/>
                  <a:gd name="connsiteX80" fmla="*/ 15310 w 143504"/>
                  <a:gd name="connsiteY80" fmla="*/ 203482 h 204673"/>
                  <a:gd name="connsiteX81" fmla="*/ 20236 w 143504"/>
                  <a:gd name="connsiteY81" fmla="*/ 201454 h 204673"/>
                  <a:gd name="connsiteX82" fmla="*/ 62380 w 143504"/>
                  <a:gd name="connsiteY82" fmla="*/ 172666 h 204673"/>
                  <a:gd name="connsiteX83" fmla="*/ 62380 w 143504"/>
                  <a:gd name="connsiteY83" fmla="*/ 203134 h 204673"/>
                  <a:gd name="connsiteX84" fmla="*/ 82326 w 143504"/>
                  <a:gd name="connsiteY84" fmla="*/ 203134 h 204673"/>
                  <a:gd name="connsiteX85" fmla="*/ 82326 w 143504"/>
                  <a:gd name="connsiteY85" fmla="*/ 172963 h 204673"/>
                  <a:gd name="connsiteX86" fmla="*/ 123458 w 143504"/>
                  <a:gd name="connsiteY86" fmla="*/ 201819 h 204673"/>
                  <a:gd name="connsiteX87" fmla="*/ 128081 w 143504"/>
                  <a:gd name="connsiteY87" fmla="*/ 203785 h 204673"/>
                  <a:gd name="connsiteX88" fmla="*/ 132422 w 143504"/>
                  <a:gd name="connsiteY88" fmla="*/ 204673 h 204673"/>
                  <a:gd name="connsiteX89" fmla="*/ 142738 w 143504"/>
                  <a:gd name="connsiteY89" fmla="*/ 197694 h 204673"/>
                  <a:gd name="connsiteX90" fmla="*/ 136402 w 143504"/>
                  <a:gd name="connsiteY90" fmla="*/ 183183 h 204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43504" h="204673">
                    <a:moveTo>
                      <a:pt x="136402" y="183183"/>
                    </a:moveTo>
                    <a:lnTo>
                      <a:pt x="131924" y="181280"/>
                    </a:lnTo>
                    <a:cubicBezTo>
                      <a:pt x="131770" y="181214"/>
                      <a:pt x="131616" y="181153"/>
                      <a:pt x="131458" y="181094"/>
                    </a:cubicBezTo>
                    <a:cubicBezTo>
                      <a:pt x="115909" y="175297"/>
                      <a:pt x="102689" y="164672"/>
                      <a:pt x="93572" y="151158"/>
                    </a:cubicBezTo>
                    <a:cubicBezTo>
                      <a:pt x="93550" y="151124"/>
                      <a:pt x="93557" y="151117"/>
                      <a:pt x="93589" y="151142"/>
                    </a:cubicBezTo>
                    <a:cubicBezTo>
                      <a:pt x="101149" y="157288"/>
                      <a:pt x="109663" y="162302"/>
                      <a:pt x="118881" y="165865"/>
                    </a:cubicBezTo>
                    <a:lnTo>
                      <a:pt x="124103" y="168135"/>
                    </a:lnTo>
                    <a:cubicBezTo>
                      <a:pt x="125479" y="168732"/>
                      <a:pt x="126911" y="169016"/>
                      <a:pt x="128321" y="169016"/>
                    </a:cubicBezTo>
                    <a:cubicBezTo>
                      <a:pt x="132493" y="169016"/>
                      <a:pt x="136464" y="166537"/>
                      <a:pt x="138145" y="162401"/>
                    </a:cubicBezTo>
                    <a:cubicBezTo>
                      <a:pt x="140335" y="157013"/>
                      <a:pt x="137538" y="150868"/>
                      <a:pt x="132205" y="148549"/>
                    </a:cubicBezTo>
                    <a:lnTo>
                      <a:pt x="127122" y="146340"/>
                    </a:lnTo>
                    <a:cubicBezTo>
                      <a:pt x="126980" y="146278"/>
                      <a:pt x="126837" y="146220"/>
                      <a:pt x="126692" y="146165"/>
                    </a:cubicBezTo>
                    <a:cubicBezTo>
                      <a:pt x="111423" y="140308"/>
                      <a:pt x="98615" y="129353"/>
                      <a:pt x="90276" y="115565"/>
                    </a:cubicBezTo>
                    <a:cubicBezTo>
                      <a:pt x="90258" y="115534"/>
                      <a:pt x="90264" y="115527"/>
                      <a:pt x="90293" y="115551"/>
                    </a:cubicBezTo>
                    <a:cubicBezTo>
                      <a:pt x="97373" y="121510"/>
                      <a:pt x="105451" y="126377"/>
                      <a:pt x="114316" y="129913"/>
                    </a:cubicBezTo>
                    <a:lnTo>
                      <a:pt x="120149" y="132492"/>
                    </a:lnTo>
                    <a:cubicBezTo>
                      <a:pt x="121475" y="133079"/>
                      <a:pt x="122859" y="133357"/>
                      <a:pt x="124222" y="133356"/>
                    </a:cubicBezTo>
                    <a:cubicBezTo>
                      <a:pt x="128179" y="133356"/>
                      <a:pt x="131950" y="131013"/>
                      <a:pt x="133559" y="127091"/>
                    </a:cubicBezTo>
                    <a:cubicBezTo>
                      <a:pt x="135655" y="121983"/>
                      <a:pt x="133030" y="116136"/>
                      <a:pt x="127979" y="113902"/>
                    </a:cubicBezTo>
                    <a:lnTo>
                      <a:pt x="122298" y="111390"/>
                    </a:lnTo>
                    <a:cubicBezTo>
                      <a:pt x="122178" y="111337"/>
                      <a:pt x="122057" y="111287"/>
                      <a:pt x="121937" y="111238"/>
                    </a:cubicBezTo>
                    <a:cubicBezTo>
                      <a:pt x="106687" y="105195"/>
                      <a:pt x="94460" y="94037"/>
                      <a:pt x="87062" y="79801"/>
                    </a:cubicBezTo>
                    <a:cubicBezTo>
                      <a:pt x="87047" y="79771"/>
                      <a:pt x="87054" y="79766"/>
                      <a:pt x="87078" y="79787"/>
                    </a:cubicBezTo>
                    <a:cubicBezTo>
                      <a:pt x="93710" y="85659"/>
                      <a:pt x="101339" y="90475"/>
                      <a:pt x="109753" y="93963"/>
                    </a:cubicBezTo>
                    <a:lnTo>
                      <a:pt x="116208" y="96858"/>
                    </a:lnTo>
                    <a:cubicBezTo>
                      <a:pt x="117481" y="97429"/>
                      <a:pt x="118811" y="97699"/>
                      <a:pt x="120122" y="97699"/>
                    </a:cubicBezTo>
                    <a:cubicBezTo>
                      <a:pt x="123866" y="97699"/>
                      <a:pt x="127438" y="95489"/>
                      <a:pt x="128974" y="91778"/>
                    </a:cubicBezTo>
                    <a:cubicBezTo>
                      <a:pt x="130976" y="86944"/>
                      <a:pt x="128515" y="81394"/>
                      <a:pt x="123741" y="79253"/>
                    </a:cubicBezTo>
                    <a:lnTo>
                      <a:pt x="117459" y="76435"/>
                    </a:lnTo>
                    <a:cubicBezTo>
                      <a:pt x="117370" y="76395"/>
                      <a:pt x="117280" y="76357"/>
                      <a:pt x="117189" y="76319"/>
                    </a:cubicBezTo>
                    <a:cubicBezTo>
                      <a:pt x="102466" y="70249"/>
                      <a:pt x="90860" y="58881"/>
                      <a:pt x="84450" y="44547"/>
                    </a:cubicBezTo>
                    <a:cubicBezTo>
                      <a:pt x="84438" y="44520"/>
                      <a:pt x="84446" y="44515"/>
                      <a:pt x="84467" y="44534"/>
                    </a:cubicBezTo>
                    <a:cubicBezTo>
                      <a:pt x="90503" y="50090"/>
                      <a:pt x="97483" y="54668"/>
                      <a:pt x="105189" y="58010"/>
                    </a:cubicBezTo>
                    <a:lnTo>
                      <a:pt x="112282" y="61229"/>
                    </a:lnTo>
                    <a:cubicBezTo>
                      <a:pt x="113497" y="61780"/>
                      <a:pt x="114769" y="62040"/>
                      <a:pt x="116020" y="62040"/>
                    </a:cubicBezTo>
                    <a:cubicBezTo>
                      <a:pt x="119557" y="62040"/>
                      <a:pt x="122933" y="59959"/>
                      <a:pt x="124393" y="56455"/>
                    </a:cubicBezTo>
                    <a:cubicBezTo>
                      <a:pt x="126297" y="51890"/>
                      <a:pt x="123988" y="46639"/>
                      <a:pt x="119485" y="44595"/>
                    </a:cubicBezTo>
                    <a:lnTo>
                      <a:pt x="112605" y="41474"/>
                    </a:lnTo>
                    <a:cubicBezTo>
                      <a:pt x="112556" y="41451"/>
                      <a:pt x="112506" y="41429"/>
                      <a:pt x="112457" y="41409"/>
                    </a:cubicBezTo>
                    <a:cubicBezTo>
                      <a:pt x="97451" y="34920"/>
                      <a:pt x="86061" y="22250"/>
                      <a:pt x="81196" y="6639"/>
                    </a:cubicBezTo>
                    <a:lnTo>
                      <a:pt x="81173" y="6559"/>
                    </a:lnTo>
                    <a:cubicBezTo>
                      <a:pt x="80654" y="4677"/>
                      <a:pt x="79356" y="3097"/>
                      <a:pt x="77613" y="2220"/>
                    </a:cubicBezTo>
                    <a:cubicBezTo>
                      <a:pt x="73214" y="0"/>
                      <a:pt x="72977" y="0"/>
                      <a:pt x="72464" y="0"/>
                    </a:cubicBezTo>
                    <a:cubicBezTo>
                      <a:pt x="68496" y="0"/>
                      <a:pt x="64985" y="2583"/>
                      <a:pt x="63809" y="6381"/>
                    </a:cubicBezTo>
                    <a:cubicBezTo>
                      <a:pt x="58935" y="22121"/>
                      <a:pt x="47449" y="34850"/>
                      <a:pt x="32298" y="41304"/>
                    </a:cubicBezTo>
                    <a:cubicBezTo>
                      <a:pt x="32238" y="41329"/>
                      <a:pt x="32179" y="41355"/>
                      <a:pt x="32120" y="41383"/>
                    </a:cubicBezTo>
                    <a:lnTo>
                      <a:pt x="25168" y="44523"/>
                    </a:lnTo>
                    <a:cubicBezTo>
                      <a:pt x="20770" y="46509"/>
                      <a:pt x="18431" y="51562"/>
                      <a:pt x="20131" y="56078"/>
                    </a:cubicBezTo>
                    <a:cubicBezTo>
                      <a:pt x="21993" y="61029"/>
                      <a:pt x="27606" y="63309"/>
                      <a:pt x="32350" y="61165"/>
                    </a:cubicBezTo>
                    <a:lnTo>
                      <a:pt x="39494" y="57937"/>
                    </a:lnTo>
                    <a:cubicBezTo>
                      <a:pt x="47302" y="54599"/>
                      <a:pt x="54367" y="49996"/>
                      <a:pt x="60469" y="44394"/>
                    </a:cubicBezTo>
                    <a:cubicBezTo>
                      <a:pt x="60491" y="44375"/>
                      <a:pt x="60498" y="44380"/>
                      <a:pt x="60487" y="44406"/>
                    </a:cubicBezTo>
                    <a:cubicBezTo>
                      <a:pt x="53992" y="58800"/>
                      <a:pt x="42266" y="70144"/>
                      <a:pt x="27385" y="76117"/>
                    </a:cubicBezTo>
                    <a:cubicBezTo>
                      <a:pt x="27280" y="76160"/>
                      <a:pt x="27174" y="76205"/>
                      <a:pt x="27069" y="76250"/>
                    </a:cubicBezTo>
                    <a:lnTo>
                      <a:pt x="20654" y="79098"/>
                    </a:lnTo>
                    <a:cubicBezTo>
                      <a:pt x="15992" y="81167"/>
                      <a:pt x="13483" y="86491"/>
                      <a:pt x="15246" y="91276"/>
                    </a:cubicBezTo>
                    <a:cubicBezTo>
                      <a:pt x="17178" y="96519"/>
                      <a:pt x="23094" y="98962"/>
                      <a:pt x="28119" y="96732"/>
                    </a:cubicBezTo>
                    <a:lnTo>
                      <a:pt x="34683" y="93818"/>
                    </a:lnTo>
                    <a:cubicBezTo>
                      <a:pt x="43264" y="90353"/>
                      <a:pt x="51037" y="85517"/>
                      <a:pt x="57784" y="79588"/>
                    </a:cubicBezTo>
                    <a:cubicBezTo>
                      <a:pt x="57809" y="79566"/>
                      <a:pt x="57816" y="79571"/>
                      <a:pt x="57801" y="79601"/>
                    </a:cubicBezTo>
                    <a:cubicBezTo>
                      <a:pt x="50226" y="93816"/>
                      <a:pt x="37659" y="105130"/>
                      <a:pt x="22455" y="110941"/>
                    </a:cubicBezTo>
                    <a:cubicBezTo>
                      <a:pt x="22314" y="110994"/>
                      <a:pt x="22174" y="111052"/>
                      <a:pt x="22034" y="111112"/>
                    </a:cubicBezTo>
                    <a:lnTo>
                      <a:pt x="16142" y="113674"/>
                    </a:lnTo>
                    <a:cubicBezTo>
                      <a:pt x="11218" y="115815"/>
                      <a:pt x="8534" y="121404"/>
                      <a:pt x="10354" y="126456"/>
                    </a:cubicBezTo>
                    <a:cubicBezTo>
                      <a:pt x="12350" y="131994"/>
                      <a:pt x="18559" y="134615"/>
                      <a:pt x="23872" y="132307"/>
                    </a:cubicBezTo>
                    <a:lnTo>
                      <a:pt x="29874" y="129696"/>
                    </a:lnTo>
                    <a:cubicBezTo>
                      <a:pt x="39059" y="126157"/>
                      <a:pt x="47494" y="121064"/>
                      <a:pt x="54887" y="114778"/>
                    </a:cubicBezTo>
                    <a:cubicBezTo>
                      <a:pt x="54916" y="114754"/>
                      <a:pt x="54923" y="114760"/>
                      <a:pt x="54904" y="114792"/>
                    </a:cubicBezTo>
                    <a:cubicBezTo>
                      <a:pt x="46393" y="128917"/>
                      <a:pt x="33233" y="140008"/>
                      <a:pt x="17511" y="145771"/>
                    </a:cubicBezTo>
                    <a:cubicBezTo>
                      <a:pt x="17344" y="145832"/>
                      <a:pt x="17180" y="145896"/>
                      <a:pt x="17018" y="145966"/>
                    </a:cubicBezTo>
                    <a:lnTo>
                      <a:pt x="11660" y="148240"/>
                    </a:lnTo>
                    <a:cubicBezTo>
                      <a:pt x="6464" y="150445"/>
                      <a:pt x="3591" y="156293"/>
                      <a:pt x="5459" y="161621"/>
                    </a:cubicBezTo>
                    <a:cubicBezTo>
                      <a:pt x="7505" y="167457"/>
                      <a:pt x="14010" y="170265"/>
                      <a:pt x="19606" y="167888"/>
                    </a:cubicBezTo>
                    <a:lnTo>
                      <a:pt x="25061" y="165574"/>
                    </a:lnTo>
                    <a:cubicBezTo>
                      <a:pt x="34683" y="162015"/>
                      <a:pt x="43555" y="156904"/>
                      <a:pt x="51398" y="150571"/>
                    </a:cubicBezTo>
                    <a:cubicBezTo>
                      <a:pt x="51429" y="150545"/>
                      <a:pt x="51437" y="150551"/>
                      <a:pt x="51414" y="150585"/>
                    </a:cubicBezTo>
                    <a:cubicBezTo>
                      <a:pt x="42078" y="164307"/>
                      <a:pt x="28520" y="174960"/>
                      <a:pt x="12555" y="180607"/>
                    </a:cubicBezTo>
                    <a:cubicBezTo>
                      <a:pt x="12379" y="180670"/>
                      <a:pt x="12204" y="180737"/>
                      <a:pt x="12030" y="180808"/>
                    </a:cubicBezTo>
                    <a:lnTo>
                      <a:pt x="7196" y="182799"/>
                    </a:lnTo>
                    <a:cubicBezTo>
                      <a:pt x="1539" y="185128"/>
                      <a:pt x="-1491" y="191549"/>
                      <a:pt x="733" y="197248"/>
                    </a:cubicBezTo>
                    <a:cubicBezTo>
                      <a:pt x="2999" y="203052"/>
                      <a:pt x="9576" y="205844"/>
                      <a:pt x="15310" y="203482"/>
                    </a:cubicBezTo>
                    <a:lnTo>
                      <a:pt x="20236" y="201454"/>
                    </a:lnTo>
                    <a:cubicBezTo>
                      <a:pt x="36695" y="195579"/>
                      <a:pt x="51148" y="185549"/>
                      <a:pt x="62380" y="172666"/>
                    </a:cubicBezTo>
                    <a:lnTo>
                      <a:pt x="62380" y="203134"/>
                    </a:lnTo>
                    <a:lnTo>
                      <a:pt x="82326" y="203134"/>
                    </a:lnTo>
                    <a:lnTo>
                      <a:pt x="82326" y="172963"/>
                    </a:lnTo>
                    <a:cubicBezTo>
                      <a:pt x="93296" y="185740"/>
                      <a:pt x="107405" y="195787"/>
                      <a:pt x="123458" y="201819"/>
                    </a:cubicBezTo>
                    <a:lnTo>
                      <a:pt x="128081" y="203785"/>
                    </a:lnTo>
                    <a:cubicBezTo>
                      <a:pt x="129500" y="204388"/>
                      <a:pt x="130972" y="204673"/>
                      <a:pt x="132422" y="204673"/>
                    </a:cubicBezTo>
                    <a:cubicBezTo>
                      <a:pt x="136815" y="204673"/>
                      <a:pt x="140991" y="202049"/>
                      <a:pt x="142738" y="197694"/>
                    </a:cubicBezTo>
                    <a:cubicBezTo>
                      <a:pt x="145013" y="192020"/>
                      <a:pt x="142029" y="185574"/>
                      <a:pt x="136402" y="183183"/>
                    </a:cubicBezTo>
                    <a:close/>
                  </a:path>
                </a:pathLst>
              </a:custGeom>
              <a:solidFill>
                <a:srgbClr val="FFB74E"/>
              </a:solidFill>
              <a:ln w="1081" cap="flat">
                <a:noFill/>
                <a:prstDash val="solid"/>
                <a:miter/>
              </a:ln>
            </p:spPr>
            <p:txBody>
              <a:bodyPr rtlCol="0" anchor="ctr"/>
              <a:lstStyle/>
              <a:p>
                <a:endParaRPr lang="en-GB"/>
              </a:p>
            </p:txBody>
          </p:sp>
          <p:grpSp>
            <p:nvGrpSpPr>
              <p:cNvPr id="74" name="Graphic 11" descr="A cozy cabin in the woods covered in snow">
                <a:extLst>
                  <a:ext uri="{FF2B5EF4-FFF2-40B4-BE49-F238E27FC236}">
                    <a16:creationId xmlns:a16="http://schemas.microsoft.com/office/drawing/2014/main" id="{2128C673-B116-4D4A-999E-837D81941E75}"/>
                  </a:ext>
                </a:extLst>
              </p:cNvPr>
              <p:cNvGrpSpPr/>
              <p:nvPr/>
            </p:nvGrpSpPr>
            <p:grpSpPr>
              <a:xfrm>
                <a:off x="7780557" y="3739412"/>
                <a:ext cx="120147" cy="37350"/>
                <a:chOff x="8141960" y="4072573"/>
                <a:chExt cx="106633" cy="33149"/>
              </a:xfrm>
              <a:solidFill>
                <a:srgbClr val="E4E4E4"/>
              </a:solidFill>
            </p:grpSpPr>
            <p:sp>
              <p:nvSpPr>
                <p:cNvPr id="75" name="Freeform: Shape 74">
                  <a:extLst>
                    <a:ext uri="{FF2B5EF4-FFF2-40B4-BE49-F238E27FC236}">
                      <a16:creationId xmlns:a16="http://schemas.microsoft.com/office/drawing/2014/main" id="{458EA775-F71B-478E-B6C4-B41A9B73C81F}"/>
                    </a:ext>
                  </a:extLst>
                </p:cNvPr>
                <p:cNvSpPr/>
                <p:nvPr/>
              </p:nvSpPr>
              <p:spPr>
                <a:xfrm>
                  <a:off x="8141960" y="4072573"/>
                  <a:ext cx="38877" cy="9630"/>
                </a:xfrm>
                <a:custGeom>
                  <a:avLst/>
                  <a:gdLst>
                    <a:gd name="connsiteX0" fmla="*/ 38877 w 38877"/>
                    <a:gd name="connsiteY0" fmla="*/ 2632 h 9630"/>
                    <a:gd name="connsiteX1" fmla="*/ 19439 w 38877"/>
                    <a:gd name="connsiteY1" fmla="*/ 9630 h 9630"/>
                    <a:gd name="connsiteX2" fmla="*/ 0 w 38877"/>
                    <a:gd name="connsiteY2" fmla="*/ 2632 h 9630"/>
                    <a:gd name="connsiteX3" fmla="*/ 18661 w 38877"/>
                    <a:gd name="connsiteY3" fmla="*/ 300 h 9630"/>
                    <a:gd name="connsiteX4" fmla="*/ 38877 w 38877"/>
                    <a:gd name="connsiteY4" fmla="*/ 2632 h 9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77" h="9630">
                      <a:moveTo>
                        <a:pt x="38877" y="2632"/>
                      </a:moveTo>
                      <a:cubicBezTo>
                        <a:pt x="38877" y="6497"/>
                        <a:pt x="30174" y="9630"/>
                        <a:pt x="19439" y="9630"/>
                      </a:cubicBezTo>
                      <a:cubicBezTo>
                        <a:pt x="8703" y="9630"/>
                        <a:pt x="0" y="6497"/>
                        <a:pt x="0" y="2632"/>
                      </a:cubicBezTo>
                      <a:cubicBezTo>
                        <a:pt x="0" y="-1232"/>
                        <a:pt x="7925" y="300"/>
                        <a:pt x="18661" y="300"/>
                      </a:cubicBezTo>
                      <a:cubicBezTo>
                        <a:pt x="29397" y="300"/>
                        <a:pt x="38877" y="-1232"/>
                        <a:pt x="38877" y="2632"/>
                      </a:cubicBezTo>
                      <a:close/>
                    </a:path>
                  </a:pathLst>
                </a:custGeom>
                <a:solidFill>
                  <a:srgbClr val="E4E4E4"/>
                </a:solidFill>
                <a:ln w="1081" cap="flat">
                  <a:noFill/>
                  <a:prstDash val="solid"/>
                  <a:miter/>
                </a:ln>
              </p:spPr>
              <p:txBody>
                <a:bodyPr rtlCol="0" anchor="ctr"/>
                <a:lstStyle/>
                <a:p>
                  <a:endParaRPr lang="en-GB"/>
                </a:p>
              </p:txBody>
            </p:sp>
            <p:sp>
              <p:nvSpPr>
                <p:cNvPr id="76" name="Freeform: Shape 75">
                  <a:extLst>
                    <a:ext uri="{FF2B5EF4-FFF2-40B4-BE49-F238E27FC236}">
                      <a16:creationId xmlns:a16="http://schemas.microsoft.com/office/drawing/2014/main" id="{5117EAED-FCE7-48AF-82D4-788D22E3F275}"/>
                    </a:ext>
                  </a:extLst>
                </p:cNvPr>
                <p:cNvSpPr/>
                <p:nvPr/>
              </p:nvSpPr>
              <p:spPr>
                <a:xfrm>
                  <a:off x="8211256" y="4096474"/>
                  <a:ext cx="37336" cy="9249"/>
                </a:xfrm>
                <a:custGeom>
                  <a:avLst/>
                  <a:gdLst>
                    <a:gd name="connsiteX0" fmla="*/ 37337 w 37336"/>
                    <a:gd name="connsiteY0" fmla="*/ 2528 h 9249"/>
                    <a:gd name="connsiteX1" fmla="*/ 18668 w 37336"/>
                    <a:gd name="connsiteY1" fmla="*/ 9249 h 9249"/>
                    <a:gd name="connsiteX2" fmla="*/ 0 w 37336"/>
                    <a:gd name="connsiteY2" fmla="*/ 2528 h 9249"/>
                    <a:gd name="connsiteX3" fmla="*/ 17921 w 37336"/>
                    <a:gd name="connsiteY3" fmla="*/ 288 h 9249"/>
                    <a:gd name="connsiteX4" fmla="*/ 37337 w 37336"/>
                    <a:gd name="connsiteY4" fmla="*/ 2528 h 9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36" h="9249">
                      <a:moveTo>
                        <a:pt x="37337" y="2528"/>
                      </a:moveTo>
                      <a:cubicBezTo>
                        <a:pt x="37337" y="6240"/>
                        <a:pt x="28978" y="9249"/>
                        <a:pt x="18668" y="9249"/>
                      </a:cubicBezTo>
                      <a:cubicBezTo>
                        <a:pt x="8358" y="9249"/>
                        <a:pt x="0" y="6240"/>
                        <a:pt x="0" y="2528"/>
                      </a:cubicBezTo>
                      <a:cubicBezTo>
                        <a:pt x="0" y="-1183"/>
                        <a:pt x="7611" y="288"/>
                        <a:pt x="17921" y="288"/>
                      </a:cubicBezTo>
                      <a:cubicBezTo>
                        <a:pt x="28232" y="288"/>
                        <a:pt x="37337" y="-1183"/>
                        <a:pt x="37337" y="2528"/>
                      </a:cubicBezTo>
                      <a:close/>
                    </a:path>
                  </a:pathLst>
                </a:custGeom>
                <a:solidFill>
                  <a:srgbClr val="E4E4E4"/>
                </a:solidFill>
                <a:ln w="1081" cap="flat">
                  <a:noFill/>
                  <a:prstDash val="solid"/>
                  <a:miter/>
                </a:ln>
              </p:spPr>
              <p:txBody>
                <a:bodyPr rtlCol="0" anchor="ctr"/>
                <a:lstStyle/>
                <a:p>
                  <a:endParaRPr lang="en-GB"/>
                </a:p>
              </p:txBody>
            </p:sp>
          </p:grpSp>
          <p:sp>
            <p:nvSpPr>
              <p:cNvPr id="190" name="Freeform: Shape 189">
                <a:extLst>
                  <a:ext uri="{FF2B5EF4-FFF2-40B4-BE49-F238E27FC236}">
                    <a16:creationId xmlns:a16="http://schemas.microsoft.com/office/drawing/2014/main" id="{F76D89DE-7C85-420B-8DF4-1463CD7F8F91}"/>
                  </a:ext>
                </a:extLst>
              </p:cNvPr>
              <p:cNvSpPr/>
              <p:nvPr/>
            </p:nvSpPr>
            <p:spPr>
              <a:xfrm>
                <a:off x="8037745" y="3157571"/>
                <a:ext cx="234709" cy="489832"/>
              </a:xfrm>
              <a:custGeom>
                <a:avLst/>
                <a:gdLst>
                  <a:gd name="connsiteX0" fmla="*/ 234357 w 234709"/>
                  <a:gd name="connsiteY0" fmla="*/ 470771 h 489832"/>
                  <a:gd name="connsiteX1" fmla="*/ 231798 w 234709"/>
                  <a:gd name="connsiteY1" fmla="*/ 465703 h 489832"/>
                  <a:gd name="connsiteX2" fmla="*/ 226639 w 234709"/>
                  <a:gd name="connsiteY2" fmla="*/ 460544 h 489832"/>
                  <a:gd name="connsiteX3" fmla="*/ 226519 w 234709"/>
                  <a:gd name="connsiteY3" fmla="*/ 443909 h 489832"/>
                  <a:gd name="connsiteX4" fmla="*/ 226718 w 234709"/>
                  <a:gd name="connsiteY4" fmla="*/ 443693 h 489832"/>
                  <a:gd name="connsiteX5" fmla="*/ 225832 w 234709"/>
                  <a:gd name="connsiteY5" fmla="*/ 419923 h 489832"/>
                  <a:gd name="connsiteX6" fmla="*/ 220951 w 234709"/>
                  <a:gd name="connsiteY6" fmla="*/ 415042 h 489832"/>
                  <a:gd name="connsiteX7" fmla="*/ 220830 w 234709"/>
                  <a:gd name="connsiteY7" fmla="*/ 398409 h 489832"/>
                  <a:gd name="connsiteX8" fmla="*/ 221032 w 234709"/>
                  <a:gd name="connsiteY8" fmla="*/ 398189 h 489832"/>
                  <a:gd name="connsiteX9" fmla="*/ 220142 w 234709"/>
                  <a:gd name="connsiteY9" fmla="*/ 374420 h 489832"/>
                  <a:gd name="connsiteX10" fmla="*/ 215263 w 234709"/>
                  <a:gd name="connsiteY10" fmla="*/ 369541 h 489832"/>
                  <a:gd name="connsiteX11" fmla="*/ 215143 w 234709"/>
                  <a:gd name="connsiteY11" fmla="*/ 352905 h 489832"/>
                  <a:gd name="connsiteX12" fmla="*/ 215342 w 234709"/>
                  <a:gd name="connsiteY12" fmla="*/ 352689 h 489832"/>
                  <a:gd name="connsiteX13" fmla="*/ 214456 w 234709"/>
                  <a:gd name="connsiteY13" fmla="*/ 328919 h 489832"/>
                  <a:gd name="connsiteX14" fmla="*/ 209575 w 234709"/>
                  <a:gd name="connsiteY14" fmla="*/ 324039 h 489832"/>
                  <a:gd name="connsiteX15" fmla="*/ 209456 w 234709"/>
                  <a:gd name="connsiteY15" fmla="*/ 307404 h 489832"/>
                  <a:gd name="connsiteX16" fmla="*/ 209655 w 234709"/>
                  <a:gd name="connsiteY16" fmla="*/ 307188 h 489832"/>
                  <a:gd name="connsiteX17" fmla="*/ 208768 w 234709"/>
                  <a:gd name="connsiteY17" fmla="*/ 283418 h 489832"/>
                  <a:gd name="connsiteX18" fmla="*/ 203888 w 234709"/>
                  <a:gd name="connsiteY18" fmla="*/ 278537 h 489832"/>
                  <a:gd name="connsiteX19" fmla="*/ 203766 w 234709"/>
                  <a:gd name="connsiteY19" fmla="*/ 261904 h 489832"/>
                  <a:gd name="connsiteX20" fmla="*/ 203969 w 234709"/>
                  <a:gd name="connsiteY20" fmla="*/ 261683 h 489832"/>
                  <a:gd name="connsiteX21" fmla="*/ 203079 w 234709"/>
                  <a:gd name="connsiteY21" fmla="*/ 237915 h 489832"/>
                  <a:gd name="connsiteX22" fmla="*/ 198199 w 234709"/>
                  <a:gd name="connsiteY22" fmla="*/ 233035 h 489832"/>
                  <a:gd name="connsiteX23" fmla="*/ 198080 w 234709"/>
                  <a:gd name="connsiteY23" fmla="*/ 216400 h 489832"/>
                  <a:gd name="connsiteX24" fmla="*/ 198278 w 234709"/>
                  <a:gd name="connsiteY24" fmla="*/ 216184 h 489832"/>
                  <a:gd name="connsiteX25" fmla="*/ 197392 w 234709"/>
                  <a:gd name="connsiteY25" fmla="*/ 192414 h 489832"/>
                  <a:gd name="connsiteX26" fmla="*/ 192512 w 234709"/>
                  <a:gd name="connsiteY26" fmla="*/ 187534 h 489832"/>
                  <a:gd name="connsiteX27" fmla="*/ 192393 w 234709"/>
                  <a:gd name="connsiteY27" fmla="*/ 170898 h 489832"/>
                  <a:gd name="connsiteX28" fmla="*/ 192592 w 234709"/>
                  <a:gd name="connsiteY28" fmla="*/ 170683 h 489832"/>
                  <a:gd name="connsiteX29" fmla="*/ 191705 w 234709"/>
                  <a:gd name="connsiteY29" fmla="*/ 146912 h 489832"/>
                  <a:gd name="connsiteX30" fmla="*/ 186825 w 234709"/>
                  <a:gd name="connsiteY30" fmla="*/ 142032 h 489832"/>
                  <a:gd name="connsiteX31" fmla="*/ 186704 w 234709"/>
                  <a:gd name="connsiteY31" fmla="*/ 125398 h 489832"/>
                  <a:gd name="connsiteX32" fmla="*/ 186906 w 234709"/>
                  <a:gd name="connsiteY32" fmla="*/ 125178 h 489832"/>
                  <a:gd name="connsiteX33" fmla="*/ 186016 w 234709"/>
                  <a:gd name="connsiteY33" fmla="*/ 101410 h 489832"/>
                  <a:gd name="connsiteX34" fmla="*/ 181136 w 234709"/>
                  <a:gd name="connsiteY34" fmla="*/ 96530 h 489832"/>
                  <a:gd name="connsiteX35" fmla="*/ 181017 w 234709"/>
                  <a:gd name="connsiteY35" fmla="*/ 79895 h 489832"/>
                  <a:gd name="connsiteX36" fmla="*/ 181216 w 234709"/>
                  <a:gd name="connsiteY36" fmla="*/ 79679 h 489832"/>
                  <a:gd name="connsiteX37" fmla="*/ 180329 w 234709"/>
                  <a:gd name="connsiteY37" fmla="*/ 55909 h 489832"/>
                  <a:gd name="connsiteX38" fmla="*/ 129418 w 234709"/>
                  <a:gd name="connsiteY38" fmla="*/ 4998 h 489832"/>
                  <a:gd name="connsiteX39" fmla="*/ 105287 w 234709"/>
                  <a:gd name="connsiteY39" fmla="*/ 4998 h 489832"/>
                  <a:gd name="connsiteX40" fmla="*/ 54377 w 234709"/>
                  <a:gd name="connsiteY40" fmla="*/ 55909 h 489832"/>
                  <a:gd name="connsiteX41" fmla="*/ 53490 w 234709"/>
                  <a:gd name="connsiteY41" fmla="*/ 79679 h 489832"/>
                  <a:gd name="connsiteX42" fmla="*/ 53689 w 234709"/>
                  <a:gd name="connsiteY42" fmla="*/ 79895 h 489832"/>
                  <a:gd name="connsiteX43" fmla="*/ 53569 w 234709"/>
                  <a:gd name="connsiteY43" fmla="*/ 96530 h 489832"/>
                  <a:gd name="connsiteX44" fmla="*/ 48688 w 234709"/>
                  <a:gd name="connsiteY44" fmla="*/ 101412 h 489832"/>
                  <a:gd name="connsiteX45" fmla="*/ 47801 w 234709"/>
                  <a:gd name="connsiteY45" fmla="*/ 125180 h 489832"/>
                  <a:gd name="connsiteX46" fmla="*/ 48000 w 234709"/>
                  <a:gd name="connsiteY46" fmla="*/ 125396 h 489832"/>
                  <a:gd name="connsiteX47" fmla="*/ 47881 w 234709"/>
                  <a:gd name="connsiteY47" fmla="*/ 142031 h 489832"/>
                  <a:gd name="connsiteX48" fmla="*/ 43000 w 234709"/>
                  <a:gd name="connsiteY48" fmla="*/ 146912 h 489832"/>
                  <a:gd name="connsiteX49" fmla="*/ 42114 w 234709"/>
                  <a:gd name="connsiteY49" fmla="*/ 170682 h 489832"/>
                  <a:gd name="connsiteX50" fmla="*/ 42313 w 234709"/>
                  <a:gd name="connsiteY50" fmla="*/ 170898 h 489832"/>
                  <a:gd name="connsiteX51" fmla="*/ 42193 w 234709"/>
                  <a:gd name="connsiteY51" fmla="*/ 187533 h 489832"/>
                  <a:gd name="connsiteX52" fmla="*/ 37313 w 234709"/>
                  <a:gd name="connsiteY52" fmla="*/ 192413 h 489832"/>
                  <a:gd name="connsiteX53" fmla="*/ 36426 w 234709"/>
                  <a:gd name="connsiteY53" fmla="*/ 216183 h 489832"/>
                  <a:gd name="connsiteX54" fmla="*/ 36625 w 234709"/>
                  <a:gd name="connsiteY54" fmla="*/ 216399 h 489832"/>
                  <a:gd name="connsiteX55" fmla="*/ 36506 w 234709"/>
                  <a:gd name="connsiteY55" fmla="*/ 233035 h 489832"/>
                  <a:gd name="connsiteX56" fmla="*/ 31624 w 234709"/>
                  <a:gd name="connsiteY56" fmla="*/ 237916 h 489832"/>
                  <a:gd name="connsiteX57" fmla="*/ 30739 w 234709"/>
                  <a:gd name="connsiteY57" fmla="*/ 261684 h 489832"/>
                  <a:gd name="connsiteX58" fmla="*/ 30937 w 234709"/>
                  <a:gd name="connsiteY58" fmla="*/ 261900 h 489832"/>
                  <a:gd name="connsiteX59" fmla="*/ 30818 w 234709"/>
                  <a:gd name="connsiteY59" fmla="*/ 278535 h 489832"/>
                  <a:gd name="connsiteX60" fmla="*/ 25937 w 234709"/>
                  <a:gd name="connsiteY60" fmla="*/ 283417 h 489832"/>
                  <a:gd name="connsiteX61" fmla="*/ 25050 w 234709"/>
                  <a:gd name="connsiteY61" fmla="*/ 307186 h 489832"/>
                  <a:gd name="connsiteX62" fmla="*/ 25249 w 234709"/>
                  <a:gd name="connsiteY62" fmla="*/ 307403 h 489832"/>
                  <a:gd name="connsiteX63" fmla="*/ 25130 w 234709"/>
                  <a:gd name="connsiteY63" fmla="*/ 324038 h 489832"/>
                  <a:gd name="connsiteX64" fmla="*/ 20250 w 234709"/>
                  <a:gd name="connsiteY64" fmla="*/ 328918 h 489832"/>
                  <a:gd name="connsiteX65" fmla="*/ 19363 w 234709"/>
                  <a:gd name="connsiteY65" fmla="*/ 352689 h 489832"/>
                  <a:gd name="connsiteX66" fmla="*/ 19562 w 234709"/>
                  <a:gd name="connsiteY66" fmla="*/ 352904 h 489832"/>
                  <a:gd name="connsiteX67" fmla="*/ 19443 w 234709"/>
                  <a:gd name="connsiteY67" fmla="*/ 369540 h 489832"/>
                  <a:gd name="connsiteX68" fmla="*/ 14562 w 234709"/>
                  <a:gd name="connsiteY68" fmla="*/ 374421 h 489832"/>
                  <a:gd name="connsiteX69" fmla="*/ 13675 w 234709"/>
                  <a:gd name="connsiteY69" fmla="*/ 398189 h 489832"/>
                  <a:gd name="connsiteX70" fmla="*/ 13874 w 234709"/>
                  <a:gd name="connsiteY70" fmla="*/ 398405 h 489832"/>
                  <a:gd name="connsiteX71" fmla="*/ 13755 w 234709"/>
                  <a:gd name="connsiteY71" fmla="*/ 415041 h 489832"/>
                  <a:gd name="connsiteX72" fmla="*/ 8875 w 234709"/>
                  <a:gd name="connsiteY72" fmla="*/ 419921 h 489832"/>
                  <a:gd name="connsiteX73" fmla="*/ 7988 w 234709"/>
                  <a:gd name="connsiteY73" fmla="*/ 443691 h 489832"/>
                  <a:gd name="connsiteX74" fmla="*/ 8187 w 234709"/>
                  <a:gd name="connsiteY74" fmla="*/ 443907 h 489832"/>
                  <a:gd name="connsiteX75" fmla="*/ 8068 w 234709"/>
                  <a:gd name="connsiteY75" fmla="*/ 460542 h 489832"/>
                  <a:gd name="connsiteX76" fmla="*/ 2908 w 234709"/>
                  <a:gd name="connsiteY76" fmla="*/ 465702 h 489832"/>
                  <a:gd name="connsiteX77" fmla="*/ 349 w 234709"/>
                  <a:gd name="connsiteY77" fmla="*/ 470770 h 489832"/>
                  <a:gd name="connsiteX78" fmla="*/ 8 w 234709"/>
                  <a:gd name="connsiteY78" fmla="*/ 473459 h 489832"/>
                  <a:gd name="connsiteX79" fmla="*/ 23902 w 234709"/>
                  <a:gd name="connsiteY79" fmla="*/ 470838 h 489832"/>
                  <a:gd name="connsiteX80" fmla="*/ 25609 w 234709"/>
                  <a:gd name="connsiteY80" fmla="*/ 471789 h 489832"/>
                  <a:gd name="connsiteX81" fmla="*/ 50840 w 234709"/>
                  <a:gd name="connsiteY81" fmla="*/ 470917 h 489832"/>
                  <a:gd name="connsiteX82" fmla="*/ 124598 w 234709"/>
                  <a:gd name="connsiteY82" fmla="*/ 478754 h 489832"/>
                  <a:gd name="connsiteX83" fmla="*/ 126305 w 234709"/>
                  <a:gd name="connsiteY83" fmla="*/ 477665 h 489832"/>
                  <a:gd name="connsiteX84" fmla="*/ 161222 w 234709"/>
                  <a:gd name="connsiteY84" fmla="*/ 488356 h 489832"/>
                  <a:gd name="connsiteX85" fmla="*/ 218587 w 234709"/>
                  <a:gd name="connsiteY85" fmla="*/ 489833 h 489832"/>
                  <a:gd name="connsiteX86" fmla="*/ 234357 w 234709"/>
                  <a:gd name="connsiteY86" fmla="*/ 470771 h 489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234709" h="489832">
                    <a:moveTo>
                      <a:pt x="234357" y="470771"/>
                    </a:moveTo>
                    <a:cubicBezTo>
                      <a:pt x="233931" y="468800"/>
                      <a:pt x="233131" y="467035"/>
                      <a:pt x="231798" y="465703"/>
                    </a:cubicBezTo>
                    <a:lnTo>
                      <a:pt x="226639" y="460544"/>
                    </a:lnTo>
                    <a:cubicBezTo>
                      <a:pt x="222057" y="455962"/>
                      <a:pt x="222096" y="448642"/>
                      <a:pt x="226519" y="443909"/>
                    </a:cubicBezTo>
                    <a:cubicBezTo>
                      <a:pt x="226586" y="443837"/>
                      <a:pt x="226653" y="443765"/>
                      <a:pt x="226718" y="443693"/>
                    </a:cubicBezTo>
                    <a:cubicBezTo>
                      <a:pt x="232853" y="436904"/>
                      <a:pt x="232302" y="426393"/>
                      <a:pt x="225832" y="419923"/>
                    </a:cubicBezTo>
                    <a:lnTo>
                      <a:pt x="220951" y="415042"/>
                    </a:lnTo>
                    <a:cubicBezTo>
                      <a:pt x="216371" y="410462"/>
                      <a:pt x="216407" y="403141"/>
                      <a:pt x="220830" y="398409"/>
                    </a:cubicBezTo>
                    <a:cubicBezTo>
                      <a:pt x="220898" y="398336"/>
                      <a:pt x="220966" y="398262"/>
                      <a:pt x="221032" y="398189"/>
                    </a:cubicBezTo>
                    <a:cubicBezTo>
                      <a:pt x="227165" y="391399"/>
                      <a:pt x="226612" y="380889"/>
                      <a:pt x="220142" y="374420"/>
                    </a:cubicBezTo>
                    <a:lnTo>
                      <a:pt x="215263" y="369541"/>
                    </a:lnTo>
                    <a:cubicBezTo>
                      <a:pt x="210682" y="364960"/>
                      <a:pt x="210720" y="357639"/>
                      <a:pt x="215143" y="352905"/>
                    </a:cubicBezTo>
                    <a:cubicBezTo>
                      <a:pt x="215210" y="352834"/>
                      <a:pt x="215276" y="352762"/>
                      <a:pt x="215342" y="352689"/>
                    </a:cubicBezTo>
                    <a:cubicBezTo>
                      <a:pt x="221477" y="345901"/>
                      <a:pt x="220925" y="335389"/>
                      <a:pt x="214456" y="328919"/>
                    </a:cubicBezTo>
                    <a:lnTo>
                      <a:pt x="209575" y="324039"/>
                    </a:lnTo>
                    <a:cubicBezTo>
                      <a:pt x="204994" y="319458"/>
                      <a:pt x="205033" y="312137"/>
                      <a:pt x="209456" y="307404"/>
                    </a:cubicBezTo>
                    <a:cubicBezTo>
                      <a:pt x="209522" y="307332"/>
                      <a:pt x="209589" y="307260"/>
                      <a:pt x="209655" y="307188"/>
                    </a:cubicBezTo>
                    <a:cubicBezTo>
                      <a:pt x="215789" y="300398"/>
                      <a:pt x="215237" y="289888"/>
                      <a:pt x="208768" y="283418"/>
                    </a:cubicBezTo>
                    <a:lnTo>
                      <a:pt x="203888" y="278537"/>
                    </a:lnTo>
                    <a:cubicBezTo>
                      <a:pt x="199308" y="273957"/>
                      <a:pt x="199343" y="266636"/>
                      <a:pt x="203766" y="261904"/>
                    </a:cubicBezTo>
                    <a:cubicBezTo>
                      <a:pt x="203834" y="261831"/>
                      <a:pt x="203902" y="261757"/>
                      <a:pt x="203969" y="261683"/>
                    </a:cubicBezTo>
                    <a:cubicBezTo>
                      <a:pt x="210101" y="254894"/>
                      <a:pt x="209547" y="244384"/>
                      <a:pt x="203079" y="237915"/>
                    </a:cubicBezTo>
                    <a:lnTo>
                      <a:pt x="198199" y="233035"/>
                    </a:lnTo>
                    <a:cubicBezTo>
                      <a:pt x="193617" y="228455"/>
                      <a:pt x="193657" y="221134"/>
                      <a:pt x="198080" y="216400"/>
                    </a:cubicBezTo>
                    <a:cubicBezTo>
                      <a:pt x="198146" y="216328"/>
                      <a:pt x="198213" y="216257"/>
                      <a:pt x="198278" y="216184"/>
                    </a:cubicBezTo>
                    <a:cubicBezTo>
                      <a:pt x="204413" y="209396"/>
                      <a:pt x="203862" y="198884"/>
                      <a:pt x="197392" y="192414"/>
                    </a:cubicBezTo>
                    <a:lnTo>
                      <a:pt x="192512" y="187534"/>
                    </a:lnTo>
                    <a:cubicBezTo>
                      <a:pt x="187931" y="182953"/>
                      <a:pt x="187970" y="175632"/>
                      <a:pt x="192393" y="170898"/>
                    </a:cubicBezTo>
                    <a:cubicBezTo>
                      <a:pt x="192459" y="170827"/>
                      <a:pt x="192526" y="170755"/>
                      <a:pt x="192592" y="170683"/>
                    </a:cubicBezTo>
                    <a:cubicBezTo>
                      <a:pt x="198727" y="163894"/>
                      <a:pt x="198175" y="153383"/>
                      <a:pt x="191705" y="146912"/>
                    </a:cubicBezTo>
                    <a:lnTo>
                      <a:pt x="186825" y="142032"/>
                    </a:lnTo>
                    <a:cubicBezTo>
                      <a:pt x="182245" y="137452"/>
                      <a:pt x="182280" y="130131"/>
                      <a:pt x="186704" y="125398"/>
                    </a:cubicBezTo>
                    <a:cubicBezTo>
                      <a:pt x="186772" y="125326"/>
                      <a:pt x="186839" y="125252"/>
                      <a:pt x="186906" y="125178"/>
                    </a:cubicBezTo>
                    <a:cubicBezTo>
                      <a:pt x="193038" y="118389"/>
                      <a:pt x="192485" y="107879"/>
                      <a:pt x="186016" y="101410"/>
                    </a:cubicBezTo>
                    <a:lnTo>
                      <a:pt x="181136" y="96530"/>
                    </a:lnTo>
                    <a:cubicBezTo>
                      <a:pt x="176555" y="91950"/>
                      <a:pt x="176594" y="84629"/>
                      <a:pt x="181017" y="79895"/>
                    </a:cubicBezTo>
                    <a:cubicBezTo>
                      <a:pt x="181083" y="79823"/>
                      <a:pt x="181150" y="79752"/>
                      <a:pt x="181216" y="79679"/>
                    </a:cubicBezTo>
                    <a:cubicBezTo>
                      <a:pt x="187350" y="72890"/>
                      <a:pt x="186799" y="62379"/>
                      <a:pt x="180329" y="55909"/>
                    </a:cubicBezTo>
                    <a:lnTo>
                      <a:pt x="129418" y="4998"/>
                    </a:lnTo>
                    <a:cubicBezTo>
                      <a:pt x="122755" y="-1666"/>
                      <a:pt x="111951" y="-1666"/>
                      <a:pt x="105287" y="4998"/>
                    </a:cubicBezTo>
                    <a:lnTo>
                      <a:pt x="54377" y="55909"/>
                    </a:lnTo>
                    <a:cubicBezTo>
                      <a:pt x="47906" y="62379"/>
                      <a:pt x="47355" y="72891"/>
                      <a:pt x="53490" y="79679"/>
                    </a:cubicBezTo>
                    <a:cubicBezTo>
                      <a:pt x="53556" y="79752"/>
                      <a:pt x="53622" y="79824"/>
                      <a:pt x="53689" y="79895"/>
                    </a:cubicBezTo>
                    <a:cubicBezTo>
                      <a:pt x="58112" y="84629"/>
                      <a:pt x="58150" y="91950"/>
                      <a:pt x="53569" y="96530"/>
                    </a:cubicBezTo>
                    <a:lnTo>
                      <a:pt x="48688" y="101412"/>
                    </a:lnTo>
                    <a:cubicBezTo>
                      <a:pt x="42219" y="107881"/>
                      <a:pt x="41668" y="118392"/>
                      <a:pt x="47801" y="125180"/>
                    </a:cubicBezTo>
                    <a:cubicBezTo>
                      <a:pt x="47867" y="125253"/>
                      <a:pt x="47934" y="125325"/>
                      <a:pt x="48000" y="125396"/>
                    </a:cubicBezTo>
                    <a:cubicBezTo>
                      <a:pt x="52424" y="130129"/>
                      <a:pt x="52462" y="137450"/>
                      <a:pt x="47881" y="142031"/>
                    </a:cubicBezTo>
                    <a:lnTo>
                      <a:pt x="43000" y="146912"/>
                    </a:lnTo>
                    <a:cubicBezTo>
                      <a:pt x="36530" y="153382"/>
                      <a:pt x="35979" y="163892"/>
                      <a:pt x="42114" y="170682"/>
                    </a:cubicBezTo>
                    <a:cubicBezTo>
                      <a:pt x="42180" y="170754"/>
                      <a:pt x="42246" y="170827"/>
                      <a:pt x="42313" y="170898"/>
                    </a:cubicBezTo>
                    <a:cubicBezTo>
                      <a:pt x="46736" y="175631"/>
                      <a:pt x="46774" y="182952"/>
                      <a:pt x="42193" y="187533"/>
                    </a:cubicBezTo>
                    <a:lnTo>
                      <a:pt x="37313" y="192413"/>
                    </a:lnTo>
                    <a:cubicBezTo>
                      <a:pt x="30843" y="198883"/>
                      <a:pt x="30291" y="209395"/>
                      <a:pt x="36426" y="216183"/>
                    </a:cubicBezTo>
                    <a:cubicBezTo>
                      <a:pt x="36492" y="216256"/>
                      <a:pt x="36558" y="216328"/>
                      <a:pt x="36625" y="216399"/>
                    </a:cubicBezTo>
                    <a:cubicBezTo>
                      <a:pt x="41049" y="221133"/>
                      <a:pt x="41087" y="228454"/>
                      <a:pt x="36506" y="233035"/>
                    </a:cubicBezTo>
                    <a:lnTo>
                      <a:pt x="31624" y="237916"/>
                    </a:lnTo>
                    <a:cubicBezTo>
                      <a:pt x="25155" y="244385"/>
                      <a:pt x="24604" y="254896"/>
                      <a:pt x="30739" y="261684"/>
                    </a:cubicBezTo>
                    <a:cubicBezTo>
                      <a:pt x="30804" y="261757"/>
                      <a:pt x="30870" y="261829"/>
                      <a:pt x="30937" y="261900"/>
                    </a:cubicBezTo>
                    <a:cubicBezTo>
                      <a:pt x="35361" y="266634"/>
                      <a:pt x="35400" y="273955"/>
                      <a:pt x="30818" y="278535"/>
                    </a:cubicBezTo>
                    <a:lnTo>
                      <a:pt x="25937" y="283417"/>
                    </a:lnTo>
                    <a:cubicBezTo>
                      <a:pt x="19468" y="289886"/>
                      <a:pt x="18916" y="300398"/>
                      <a:pt x="25050" y="307186"/>
                    </a:cubicBezTo>
                    <a:cubicBezTo>
                      <a:pt x="25117" y="307258"/>
                      <a:pt x="25182" y="307331"/>
                      <a:pt x="25249" y="307403"/>
                    </a:cubicBezTo>
                    <a:cubicBezTo>
                      <a:pt x="29673" y="312136"/>
                      <a:pt x="29711" y="319457"/>
                      <a:pt x="25130" y="324038"/>
                    </a:cubicBezTo>
                    <a:lnTo>
                      <a:pt x="20250" y="328918"/>
                    </a:lnTo>
                    <a:cubicBezTo>
                      <a:pt x="13780" y="335388"/>
                      <a:pt x="13229" y="345900"/>
                      <a:pt x="19363" y="352689"/>
                    </a:cubicBezTo>
                    <a:cubicBezTo>
                      <a:pt x="19429" y="352761"/>
                      <a:pt x="19495" y="352834"/>
                      <a:pt x="19562" y="352904"/>
                    </a:cubicBezTo>
                    <a:cubicBezTo>
                      <a:pt x="23986" y="357638"/>
                      <a:pt x="24024" y="364959"/>
                      <a:pt x="19443" y="369540"/>
                    </a:cubicBezTo>
                    <a:lnTo>
                      <a:pt x="14562" y="374421"/>
                    </a:lnTo>
                    <a:cubicBezTo>
                      <a:pt x="8091" y="380890"/>
                      <a:pt x="7541" y="391401"/>
                      <a:pt x="13675" y="398189"/>
                    </a:cubicBezTo>
                    <a:cubicBezTo>
                      <a:pt x="13741" y="398262"/>
                      <a:pt x="13806" y="398334"/>
                      <a:pt x="13874" y="398405"/>
                    </a:cubicBezTo>
                    <a:cubicBezTo>
                      <a:pt x="18298" y="403139"/>
                      <a:pt x="18336" y="410460"/>
                      <a:pt x="13755" y="415041"/>
                    </a:cubicBezTo>
                    <a:lnTo>
                      <a:pt x="8875" y="419921"/>
                    </a:lnTo>
                    <a:cubicBezTo>
                      <a:pt x="2405" y="426391"/>
                      <a:pt x="1853" y="436903"/>
                      <a:pt x="7988" y="443691"/>
                    </a:cubicBezTo>
                    <a:cubicBezTo>
                      <a:pt x="8055" y="443764"/>
                      <a:pt x="8120" y="443836"/>
                      <a:pt x="8187" y="443907"/>
                    </a:cubicBezTo>
                    <a:cubicBezTo>
                      <a:pt x="12611" y="448640"/>
                      <a:pt x="12648" y="455961"/>
                      <a:pt x="8068" y="460542"/>
                    </a:cubicBezTo>
                    <a:lnTo>
                      <a:pt x="2908" y="465702"/>
                    </a:lnTo>
                    <a:cubicBezTo>
                      <a:pt x="1575" y="467035"/>
                      <a:pt x="776" y="468799"/>
                      <a:pt x="349" y="470770"/>
                    </a:cubicBezTo>
                    <a:cubicBezTo>
                      <a:pt x="74" y="472041"/>
                      <a:pt x="-32" y="472227"/>
                      <a:pt x="8" y="473459"/>
                    </a:cubicBezTo>
                    <a:cubicBezTo>
                      <a:pt x="7758" y="472327"/>
                      <a:pt x="15736" y="471446"/>
                      <a:pt x="23902" y="470838"/>
                    </a:cubicBezTo>
                    <a:cubicBezTo>
                      <a:pt x="24471" y="470795"/>
                      <a:pt x="25039" y="471829"/>
                      <a:pt x="25609" y="471789"/>
                    </a:cubicBezTo>
                    <a:cubicBezTo>
                      <a:pt x="33846" y="471214"/>
                      <a:pt x="42270" y="470917"/>
                      <a:pt x="50840" y="470917"/>
                    </a:cubicBezTo>
                    <a:cubicBezTo>
                      <a:pt x="77210" y="470917"/>
                      <a:pt x="102207" y="473727"/>
                      <a:pt x="124598" y="478754"/>
                    </a:cubicBezTo>
                    <a:cubicBezTo>
                      <a:pt x="125169" y="478882"/>
                      <a:pt x="125737" y="477534"/>
                      <a:pt x="126305" y="477665"/>
                    </a:cubicBezTo>
                    <a:cubicBezTo>
                      <a:pt x="138856" y="480563"/>
                      <a:pt x="150569" y="484162"/>
                      <a:pt x="161222" y="488356"/>
                    </a:cubicBezTo>
                    <a:lnTo>
                      <a:pt x="218587" y="489833"/>
                    </a:lnTo>
                    <a:cubicBezTo>
                      <a:pt x="228660" y="489834"/>
                      <a:pt x="236487" y="480617"/>
                      <a:pt x="234357" y="470771"/>
                    </a:cubicBezTo>
                    <a:close/>
                  </a:path>
                </a:pathLst>
              </a:custGeom>
              <a:solidFill>
                <a:srgbClr val="E5E5E5"/>
              </a:solidFill>
              <a:ln w="853" cap="flat">
                <a:noFill/>
                <a:prstDash val="solid"/>
                <a:miter/>
              </a:ln>
            </p:spPr>
            <p:txBody>
              <a:bodyPr rtlCol="0" anchor="ctr"/>
              <a:lstStyle/>
              <a:p>
                <a:endParaRPr lang="en-GB"/>
              </a:p>
            </p:txBody>
          </p:sp>
          <p:sp>
            <p:nvSpPr>
              <p:cNvPr id="191" name="Freeform: Shape 190">
                <a:extLst>
                  <a:ext uri="{FF2B5EF4-FFF2-40B4-BE49-F238E27FC236}">
                    <a16:creationId xmlns:a16="http://schemas.microsoft.com/office/drawing/2014/main" id="{5DD4B3C8-C11F-45AA-8ED6-9D455FB70298}"/>
                  </a:ext>
                </a:extLst>
              </p:cNvPr>
              <p:cNvSpPr/>
              <p:nvPr/>
            </p:nvSpPr>
            <p:spPr>
              <a:xfrm>
                <a:off x="8272376" y="3181057"/>
                <a:ext cx="232788" cy="489831"/>
              </a:xfrm>
              <a:custGeom>
                <a:avLst/>
                <a:gdLst>
                  <a:gd name="connsiteX0" fmla="*/ 232788 w 232788"/>
                  <a:gd name="connsiteY0" fmla="*/ 466881 h 489831"/>
                  <a:gd name="connsiteX1" fmla="*/ 231801 w 232788"/>
                  <a:gd name="connsiteY1" fmla="*/ 465703 h 489831"/>
                  <a:gd name="connsiteX2" fmla="*/ 226642 w 232788"/>
                  <a:gd name="connsiteY2" fmla="*/ 460544 h 489831"/>
                  <a:gd name="connsiteX3" fmla="*/ 226522 w 232788"/>
                  <a:gd name="connsiteY3" fmla="*/ 443909 h 489831"/>
                  <a:gd name="connsiteX4" fmla="*/ 226721 w 232788"/>
                  <a:gd name="connsiteY4" fmla="*/ 443693 h 489831"/>
                  <a:gd name="connsiteX5" fmla="*/ 225834 w 232788"/>
                  <a:gd name="connsiteY5" fmla="*/ 419923 h 489831"/>
                  <a:gd name="connsiteX6" fmla="*/ 220954 w 232788"/>
                  <a:gd name="connsiteY6" fmla="*/ 415042 h 489831"/>
                  <a:gd name="connsiteX7" fmla="*/ 220833 w 232788"/>
                  <a:gd name="connsiteY7" fmla="*/ 398409 h 489831"/>
                  <a:gd name="connsiteX8" fmla="*/ 221035 w 232788"/>
                  <a:gd name="connsiteY8" fmla="*/ 398189 h 489831"/>
                  <a:gd name="connsiteX9" fmla="*/ 220145 w 232788"/>
                  <a:gd name="connsiteY9" fmla="*/ 374420 h 489831"/>
                  <a:gd name="connsiteX10" fmla="*/ 215266 w 232788"/>
                  <a:gd name="connsiteY10" fmla="*/ 369541 h 489831"/>
                  <a:gd name="connsiteX11" fmla="*/ 215146 w 232788"/>
                  <a:gd name="connsiteY11" fmla="*/ 352905 h 489831"/>
                  <a:gd name="connsiteX12" fmla="*/ 215345 w 232788"/>
                  <a:gd name="connsiteY12" fmla="*/ 352689 h 489831"/>
                  <a:gd name="connsiteX13" fmla="*/ 214458 w 232788"/>
                  <a:gd name="connsiteY13" fmla="*/ 328919 h 489831"/>
                  <a:gd name="connsiteX14" fmla="*/ 209578 w 232788"/>
                  <a:gd name="connsiteY14" fmla="*/ 324039 h 489831"/>
                  <a:gd name="connsiteX15" fmla="*/ 209459 w 232788"/>
                  <a:gd name="connsiteY15" fmla="*/ 307404 h 489831"/>
                  <a:gd name="connsiteX16" fmla="*/ 209657 w 232788"/>
                  <a:gd name="connsiteY16" fmla="*/ 307188 h 489831"/>
                  <a:gd name="connsiteX17" fmla="*/ 208771 w 232788"/>
                  <a:gd name="connsiteY17" fmla="*/ 283418 h 489831"/>
                  <a:gd name="connsiteX18" fmla="*/ 203890 w 232788"/>
                  <a:gd name="connsiteY18" fmla="*/ 278537 h 489831"/>
                  <a:gd name="connsiteX19" fmla="*/ 203769 w 232788"/>
                  <a:gd name="connsiteY19" fmla="*/ 261904 h 489831"/>
                  <a:gd name="connsiteX20" fmla="*/ 203971 w 232788"/>
                  <a:gd name="connsiteY20" fmla="*/ 261683 h 489831"/>
                  <a:gd name="connsiteX21" fmla="*/ 203081 w 232788"/>
                  <a:gd name="connsiteY21" fmla="*/ 237915 h 489831"/>
                  <a:gd name="connsiteX22" fmla="*/ 198202 w 232788"/>
                  <a:gd name="connsiteY22" fmla="*/ 233035 h 489831"/>
                  <a:gd name="connsiteX23" fmla="*/ 198083 w 232788"/>
                  <a:gd name="connsiteY23" fmla="*/ 216400 h 489831"/>
                  <a:gd name="connsiteX24" fmla="*/ 198281 w 232788"/>
                  <a:gd name="connsiteY24" fmla="*/ 216184 h 489831"/>
                  <a:gd name="connsiteX25" fmla="*/ 197395 w 232788"/>
                  <a:gd name="connsiteY25" fmla="*/ 192414 h 489831"/>
                  <a:gd name="connsiteX26" fmla="*/ 192515 w 232788"/>
                  <a:gd name="connsiteY26" fmla="*/ 187534 h 489831"/>
                  <a:gd name="connsiteX27" fmla="*/ 192396 w 232788"/>
                  <a:gd name="connsiteY27" fmla="*/ 170898 h 489831"/>
                  <a:gd name="connsiteX28" fmla="*/ 192595 w 232788"/>
                  <a:gd name="connsiteY28" fmla="*/ 170683 h 489831"/>
                  <a:gd name="connsiteX29" fmla="*/ 191708 w 232788"/>
                  <a:gd name="connsiteY29" fmla="*/ 146912 h 489831"/>
                  <a:gd name="connsiteX30" fmla="*/ 186828 w 232788"/>
                  <a:gd name="connsiteY30" fmla="*/ 142032 h 489831"/>
                  <a:gd name="connsiteX31" fmla="*/ 186706 w 232788"/>
                  <a:gd name="connsiteY31" fmla="*/ 125398 h 489831"/>
                  <a:gd name="connsiteX32" fmla="*/ 186909 w 232788"/>
                  <a:gd name="connsiteY32" fmla="*/ 125178 h 489831"/>
                  <a:gd name="connsiteX33" fmla="*/ 186019 w 232788"/>
                  <a:gd name="connsiteY33" fmla="*/ 101410 h 489831"/>
                  <a:gd name="connsiteX34" fmla="*/ 181139 w 232788"/>
                  <a:gd name="connsiteY34" fmla="*/ 96530 h 489831"/>
                  <a:gd name="connsiteX35" fmla="*/ 181020 w 232788"/>
                  <a:gd name="connsiteY35" fmla="*/ 79895 h 489831"/>
                  <a:gd name="connsiteX36" fmla="*/ 181218 w 232788"/>
                  <a:gd name="connsiteY36" fmla="*/ 79679 h 489831"/>
                  <a:gd name="connsiteX37" fmla="*/ 180332 w 232788"/>
                  <a:gd name="connsiteY37" fmla="*/ 55909 h 489831"/>
                  <a:gd name="connsiteX38" fmla="*/ 129421 w 232788"/>
                  <a:gd name="connsiteY38" fmla="*/ 4998 h 489831"/>
                  <a:gd name="connsiteX39" fmla="*/ 105290 w 232788"/>
                  <a:gd name="connsiteY39" fmla="*/ 4998 h 489831"/>
                  <a:gd name="connsiteX40" fmla="*/ 54379 w 232788"/>
                  <a:gd name="connsiteY40" fmla="*/ 55909 h 489831"/>
                  <a:gd name="connsiteX41" fmla="*/ 53493 w 232788"/>
                  <a:gd name="connsiteY41" fmla="*/ 79679 h 489831"/>
                  <a:gd name="connsiteX42" fmla="*/ 53692 w 232788"/>
                  <a:gd name="connsiteY42" fmla="*/ 79895 h 489831"/>
                  <a:gd name="connsiteX43" fmla="*/ 53572 w 232788"/>
                  <a:gd name="connsiteY43" fmla="*/ 96530 h 489831"/>
                  <a:gd name="connsiteX44" fmla="*/ 48691 w 232788"/>
                  <a:gd name="connsiteY44" fmla="*/ 101412 h 489831"/>
                  <a:gd name="connsiteX45" fmla="*/ 47804 w 232788"/>
                  <a:gd name="connsiteY45" fmla="*/ 125180 h 489831"/>
                  <a:gd name="connsiteX46" fmla="*/ 48003 w 232788"/>
                  <a:gd name="connsiteY46" fmla="*/ 125396 h 489831"/>
                  <a:gd name="connsiteX47" fmla="*/ 47884 w 232788"/>
                  <a:gd name="connsiteY47" fmla="*/ 142031 h 489831"/>
                  <a:gd name="connsiteX48" fmla="*/ 43003 w 232788"/>
                  <a:gd name="connsiteY48" fmla="*/ 146912 h 489831"/>
                  <a:gd name="connsiteX49" fmla="*/ 42117 w 232788"/>
                  <a:gd name="connsiteY49" fmla="*/ 170682 h 489831"/>
                  <a:gd name="connsiteX50" fmla="*/ 42316 w 232788"/>
                  <a:gd name="connsiteY50" fmla="*/ 170898 h 489831"/>
                  <a:gd name="connsiteX51" fmla="*/ 42196 w 232788"/>
                  <a:gd name="connsiteY51" fmla="*/ 187533 h 489831"/>
                  <a:gd name="connsiteX52" fmla="*/ 37316 w 232788"/>
                  <a:gd name="connsiteY52" fmla="*/ 192413 h 489831"/>
                  <a:gd name="connsiteX53" fmla="*/ 36429 w 232788"/>
                  <a:gd name="connsiteY53" fmla="*/ 216183 h 489831"/>
                  <a:gd name="connsiteX54" fmla="*/ 36628 w 232788"/>
                  <a:gd name="connsiteY54" fmla="*/ 216399 h 489831"/>
                  <a:gd name="connsiteX55" fmla="*/ 36508 w 232788"/>
                  <a:gd name="connsiteY55" fmla="*/ 233035 h 489831"/>
                  <a:gd name="connsiteX56" fmla="*/ 31627 w 232788"/>
                  <a:gd name="connsiteY56" fmla="*/ 237916 h 489831"/>
                  <a:gd name="connsiteX57" fmla="*/ 30741 w 232788"/>
                  <a:gd name="connsiteY57" fmla="*/ 261684 h 489831"/>
                  <a:gd name="connsiteX58" fmla="*/ 30940 w 232788"/>
                  <a:gd name="connsiteY58" fmla="*/ 261900 h 489831"/>
                  <a:gd name="connsiteX59" fmla="*/ 30821 w 232788"/>
                  <a:gd name="connsiteY59" fmla="*/ 278535 h 489831"/>
                  <a:gd name="connsiteX60" fmla="*/ 25940 w 232788"/>
                  <a:gd name="connsiteY60" fmla="*/ 283417 h 489831"/>
                  <a:gd name="connsiteX61" fmla="*/ 25053 w 232788"/>
                  <a:gd name="connsiteY61" fmla="*/ 307186 h 489831"/>
                  <a:gd name="connsiteX62" fmla="*/ 25252 w 232788"/>
                  <a:gd name="connsiteY62" fmla="*/ 307403 h 489831"/>
                  <a:gd name="connsiteX63" fmla="*/ 25132 w 232788"/>
                  <a:gd name="connsiteY63" fmla="*/ 324038 h 489831"/>
                  <a:gd name="connsiteX64" fmla="*/ 20253 w 232788"/>
                  <a:gd name="connsiteY64" fmla="*/ 328918 h 489831"/>
                  <a:gd name="connsiteX65" fmla="*/ 19366 w 232788"/>
                  <a:gd name="connsiteY65" fmla="*/ 352689 h 489831"/>
                  <a:gd name="connsiteX66" fmla="*/ 19565 w 232788"/>
                  <a:gd name="connsiteY66" fmla="*/ 352904 h 489831"/>
                  <a:gd name="connsiteX67" fmla="*/ 19446 w 232788"/>
                  <a:gd name="connsiteY67" fmla="*/ 369540 h 489831"/>
                  <a:gd name="connsiteX68" fmla="*/ 14564 w 232788"/>
                  <a:gd name="connsiteY68" fmla="*/ 374421 h 489831"/>
                  <a:gd name="connsiteX69" fmla="*/ 13678 w 232788"/>
                  <a:gd name="connsiteY69" fmla="*/ 398189 h 489831"/>
                  <a:gd name="connsiteX70" fmla="*/ 13877 w 232788"/>
                  <a:gd name="connsiteY70" fmla="*/ 398405 h 489831"/>
                  <a:gd name="connsiteX71" fmla="*/ 13758 w 232788"/>
                  <a:gd name="connsiteY71" fmla="*/ 415041 h 489831"/>
                  <a:gd name="connsiteX72" fmla="*/ 8878 w 232788"/>
                  <a:gd name="connsiteY72" fmla="*/ 419921 h 489831"/>
                  <a:gd name="connsiteX73" fmla="*/ 7991 w 232788"/>
                  <a:gd name="connsiteY73" fmla="*/ 443691 h 489831"/>
                  <a:gd name="connsiteX74" fmla="*/ 8190 w 232788"/>
                  <a:gd name="connsiteY74" fmla="*/ 443907 h 489831"/>
                  <a:gd name="connsiteX75" fmla="*/ 8070 w 232788"/>
                  <a:gd name="connsiteY75" fmla="*/ 460542 h 489831"/>
                  <a:gd name="connsiteX76" fmla="*/ 2911 w 232788"/>
                  <a:gd name="connsiteY76" fmla="*/ 465702 h 489831"/>
                  <a:gd name="connsiteX77" fmla="*/ 352 w 232788"/>
                  <a:gd name="connsiteY77" fmla="*/ 470770 h 489831"/>
                  <a:gd name="connsiteX78" fmla="*/ 16122 w 232788"/>
                  <a:gd name="connsiteY78" fmla="*/ 489832 h 489831"/>
                  <a:gd name="connsiteX79" fmla="*/ 73125 w 232788"/>
                  <a:gd name="connsiteY79" fmla="*/ 488979 h 489831"/>
                  <a:gd name="connsiteX80" fmla="*/ 100177 w 232788"/>
                  <a:gd name="connsiteY80" fmla="*/ 480995 h 489831"/>
                  <a:gd name="connsiteX81" fmla="*/ 101711 w 232788"/>
                  <a:gd name="connsiteY81" fmla="*/ 481524 h 489831"/>
                  <a:gd name="connsiteX82" fmla="*/ 218423 w 232788"/>
                  <a:gd name="connsiteY82" fmla="*/ 467513 h 489831"/>
                  <a:gd name="connsiteX83" fmla="*/ 221865 w 232788"/>
                  <a:gd name="connsiteY83" fmla="*/ 467525 h 489831"/>
                  <a:gd name="connsiteX84" fmla="*/ 223515 w 232788"/>
                  <a:gd name="connsiteY84" fmla="*/ 466686 h 489831"/>
                  <a:gd name="connsiteX85" fmla="*/ 232788 w 232788"/>
                  <a:gd name="connsiteY85" fmla="*/ 466881 h 489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232788" h="489831">
                    <a:moveTo>
                      <a:pt x="232788" y="466881"/>
                    </a:moveTo>
                    <a:cubicBezTo>
                      <a:pt x="232788" y="466881"/>
                      <a:pt x="232397" y="466300"/>
                      <a:pt x="231801" y="465703"/>
                    </a:cubicBezTo>
                    <a:lnTo>
                      <a:pt x="226642" y="460544"/>
                    </a:lnTo>
                    <a:cubicBezTo>
                      <a:pt x="222060" y="455962"/>
                      <a:pt x="222099" y="448642"/>
                      <a:pt x="226522" y="443909"/>
                    </a:cubicBezTo>
                    <a:cubicBezTo>
                      <a:pt x="226589" y="443837"/>
                      <a:pt x="226655" y="443765"/>
                      <a:pt x="226721" y="443693"/>
                    </a:cubicBezTo>
                    <a:cubicBezTo>
                      <a:pt x="232856" y="436904"/>
                      <a:pt x="232305" y="426393"/>
                      <a:pt x="225834" y="419923"/>
                    </a:cubicBezTo>
                    <a:lnTo>
                      <a:pt x="220954" y="415042"/>
                    </a:lnTo>
                    <a:cubicBezTo>
                      <a:pt x="216374" y="410462"/>
                      <a:pt x="216410" y="403141"/>
                      <a:pt x="220833" y="398409"/>
                    </a:cubicBezTo>
                    <a:cubicBezTo>
                      <a:pt x="220901" y="398336"/>
                      <a:pt x="220969" y="398262"/>
                      <a:pt x="221035" y="398189"/>
                    </a:cubicBezTo>
                    <a:cubicBezTo>
                      <a:pt x="227167" y="391399"/>
                      <a:pt x="226614" y="380889"/>
                      <a:pt x="220145" y="374420"/>
                    </a:cubicBezTo>
                    <a:lnTo>
                      <a:pt x="215266" y="369541"/>
                    </a:lnTo>
                    <a:cubicBezTo>
                      <a:pt x="210685" y="364960"/>
                      <a:pt x="210723" y="357639"/>
                      <a:pt x="215146" y="352905"/>
                    </a:cubicBezTo>
                    <a:cubicBezTo>
                      <a:pt x="215213" y="352834"/>
                      <a:pt x="215279" y="352762"/>
                      <a:pt x="215345" y="352689"/>
                    </a:cubicBezTo>
                    <a:cubicBezTo>
                      <a:pt x="221480" y="345901"/>
                      <a:pt x="220928" y="335389"/>
                      <a:pt x="214458" y="328919"/>
                    </a:cubicBezTo>
                    <a:lnTo>
                      <a:pt x="209578" y="324039"/>
                    </a:lnTo>
                    <a:cubicBezTo>
                      <a:pt x="204997" y="319458"/>
                      <a:pt x="205036" y="312137"/>
                      <a:pt x="209459" y="307404"/>
                    </a:cubicBezTo>
                    <a:cubicBezTo>
                      <a:pt x="209525" y="307332"/>
                      <a:pt x="209592" y="307260"/>
                      <a:pt x="209657" y="307188"/>
                    </a:cubicBezTo>
                    <a:cubicBezTo>
                      <a:pt x="215792" y="300398"/>
                      <a:pt x="215240" y="289888"/>
                      <a:pt x="208771" y="283418"/>
                    </a:cubicBezTo>
                    <a:lnTo>
                      <a:pt x="203890" y="278537"/>
                    </a:lnTo>
                    <a:cubicBezTo>
                      <a:pt x="199310" y="273957"/>
                      <a:pt x="199346" y="266636"/>
                      <a:pt x="203769" y="261904"/>
                    </a:cubicBezTo>
                    <a:cubicBezTo>
                      <a:pt x="203837" y="261831"/>
                      <a:pt x="203905" y="261757"/>
                      <a:pt x="203971" y="261683"/>
                    </a:cubicBezTo>
                    <a:cubicBezTo>
                      <a:pt x="210104" y="254894"/>
                      <a:pt x="209550" y="244384"/>
                      <a:pt x="203081" y="237915"/>
                    </a:cubicBezTo>
                    <a:lnTo>
                      <a:pt x="198202" y="233035"/>
                    </a:lnTo>
                    <a:cubicBezTo>
                      <a:pt x="193620" y="228455"/>
                      <a:pt x="193660" y="221134"/>
                      <a:pt x="198083" y="216400"/>
                    </a:cubicBezTo>
                    <a:cubicBezTo>
                      <a:pt x="198149" y="216328"/>
                      <a:pt x="198216" y="216257"/>
                      <a:pt x="198281" y="216184"/>
                    </a:cubicBezTo>
                    <a:cubicBezTo>
                      <a:pt x="204416" y="209396"/>
                      <a:pt x="203865" y="198884"/>
                      <a:pt x="197395" y="192414"/>
                    </a:cubicBezTo>
                    <a:lnTo>
                      <a:pt x="192515" y="187534"/>
                    </a:lnTo>
                    <a:cubicBezTo>
                      <a:pt x="187934" y="182953"/>
                      <a:pt x="187973" y="175632"/>
                      <a:pt x="192396" y="170898"/>
                    </a:cubicBezTo>
                    <a:cubicBezTo>
                      <a:pt x="192462" y="170827"/>
                      <a:pt x="192529" y="170755"/>
                      <a:pt x="192595" y="170683"/>
                    </a:cubicBezTo>
                    <a:cubicBezTo>
                      <a:pt x="198729" y="163894"/>
                      <a:pt x="198178" y="153383"/>
                      <a:pt x="191708" y="146912"/>
                    </a:cubicBezTo>
                    <a:lnTo>
                      <a:pt x="186828" y="142032"/>
                    </a:lnTo>
                    <a:cubicBezTo>
                      <a:pt x="182248" y="137452"/>
                      <a:pt x="182283" y="130131"/>
                      <a:pt x="186706" y="125398"/>
                    </a:cubicBezTo>
                    <a:cubicBezTo>
                      <a:pt x="186775" y="125326"/>
                      <a:pt x="186842" y="125252"/>
                      <a:pt x="186909" y="125178"/>
                    </a:cubicBezTo>
                    <a:cubicBezTo>
                      <a:pt x="193041" y="118389"/>
                      <a:pt x="192488" y="107879"/>
                      <a:pt x="186019" y="101410"/>
                    </a:cubicBezTo>
                    <a:lnTo>
                      <a:pt x="181139" y="96530"/>
                    </a:lnTo>
                    <a:cubicBezTo>
                      <a:pt x="176557" y="91950"/>
                      <a:pt x="176597" y="84629"/>
                      <a:pt x="181020" y="79895"/>
                    </a:cubicBezTo>
                    <a:cubicBezTo>
                      <a:pt x="181086" y="79823"/>
                      <a:pt x="181153" y="79752"/>
                      <a:pt x="181218" y="79679"/>
                    </a:cubicBezTo>
                    <a:cubicBezTo>
                      <a:pt x="187353" y="72890"/>
                      <a:pt x="186802" y="62379"/>
                      <a:pt x="180332" y="55909"/>
                    </a:cubicBezTo>
                    <a:lnTo>
                      <a:pt x="129421" y="4998"/>
                    </a:lnTo>
                    <a:cubicBezTo>
                      <a:pt x="122758" y="-1666"/>
                      <a:pt x="111953" y="-1666"/>
                      <a:pt x="105290" y="4998"/>
                    </a:cubicBezTo>
                    <a:lnTo>
                      <a:pt x="54379" y="55909"/>
                    </a:lnTo>
                    <a:cubicBezTo>
                      <a:pt x="47909" y="62379"/>
                      <a:pt x="47358" y="72891"/>
                      <a:pt x="53493" y="79679"/>
                    </a:cubicBezTo>
                    <a:cubicBezTo>
                      <a:pt x="53558" y="79752"/>
                      <a:pt x="53625" y="79824"/>
                      <a:pt x="53692" y="79895"/>
                    </a:cubicBezTo>
                    <a:cubicBezTo>
                      <a:pt x="58115" y="84629"/>
                      <a:pt x="58153" y="91950"/>
                      <a:pt x="53572" y="96530"/>
                    </a:cubicBezTo>
                    <a:lnTo>
                      <a:pt x="48691" y="101412"/>
                    </a:lnTo>
                    <a:cubicBezTo>
                      <a:pt x="42222" y="107881"/>
                      <a:pt x="41670" y="118392"/>
                      <a:pt x="47804" y="125180"/>
                    </a:cubicBezTo>
                    <a:cubicBezTo>
                      <a:pt x="47870" y="125253"/>
                      <a:pt x="47937" y="125325"/>
                      <a:pt x="48003" y="125396"/>
                    </a:cubicBezTo>
                    <a:cubicBezTo>
                      <a:pt x="52427" y="130129"/>
                      <a:pt x="52465" y="137450"/>
                      <a:pt x="47884" y="142031"/>
                    </a:cubicBezTo>
                    <a:lnTo>
                      <a:pt x="43003" y="146912"/>
                    </a:lnTo>
                    <a:cubicBezTo>
                      <a:pt x="36533" y="153382"/>
                      <a:pt x="35982" y="163892"/>
                      <a:pt x="42117" y="170682"/>
                    </a:cubicBezTo>
                    <a:cubicBezTo>
                      <a:pt x="42183" y="170754"/>
                      <a:pt x="42249" y="170827"/>
                      <a:pt x="42316" y="170898"/>
                    </a:cubicBezTo>
                    <a:cubicBezTo>
                      <a:pt x="46739" y="175631"/>
                      <a:pt x="46777" y="182952"/>
                      <a:pt x="42196" y="187533"/>
                    </a:cubicBezTo>
                    <a:lnTo>
                      <a:pt x="37316" y="192413"/>
                    </a:lnTo>
                    <a:cubicBezTo>
                      <a:pt x="30846" y="198883"/>
                      <a:pt x="30294" y="209395"/>
                      <a:pt x="36429" y="216183"/>
                    </a:cubicBezTo>
                    <a:cubicBezTo>
                      <a:pt x="36495" y="216256"/>
                      <a:pt x="36560" y="216328"/>
                      <a:pt x="36628" y="216399"/>
                    </a:cubicBezTo>
                    <a:cubicBezTo>
                      <a:pt x="41052" y="221133"/>
                      <a:pt x="41090" y="228454"/>
                      <a:pt x="36508" y="233035"/>
                    </a:cubicBezTo>
                    <a:lnTo>
                      <a:pt x="31627" y="237916"/>
                    </a:lnTo>
                    <a:cubicBezTo>
                      <a:pt x="25158" y="244385"/>
                      <a:pt x="24607" y="254896"/>
                      <a:pt x="30741" y="261684"/>
                    </a:cubicBezTo>
                    <a:cubicBezTo>
                      <a:pt x="30807" y="261757"/>
                      <a:pt x="30873" y="261829"/>
                      <a:pt x="30940" y="261900"/>
                    </a:cubicBezTo>
                    <a:cubicBezTo>
                      <a:pt x="35364" y="266634"/>
                      <a:pt x="35402" y="273955"/>
                      <a:pt x="30821" y="278535"/>
                    </a:cubicBezTo>
                    <a:lnTo>
                      <a:pt x="25940" y="283417"/>
                    </a:lnTo>
                    <a:cubicBezTo>
                      <a:pt x="19470" y="289886"/>
                      <a:pt x="18919" y="300398"/>
                      <a:pt x="25053" y="307186"/>
                    </a:cubicBezTo>
                    <a:cubicBezTo>
                      <a:pt x="25120" y="307258"/>
                      <a:pt x="25185" y="307331"/>
                      <a:pt x="25252" y="307403"/>
                    </a:cubicBezTo>
                    <a:cubicBezTo>
                      <a:pt x="29676" y="312136"/>
                      <a:pt x="29714" y="319457"/>
                      <a:pt x="25132" y="324038"/>
                    </a:cubicBezTo>
                    <a:lnTo>
                      <a:pt x="20253" y="328918"/>
                    </a:lnTo>
                    <a:cubicBezTo>
                      <a:pt x="13783" y="335388"/>
                      <a:pt x="13231" y="345900"/>
                      <a:pt x="19366" y="352689"/>
                    </a:cubicBezTo>
                    <a:cubicBezTo>
                      <a:pt x="19432" y="352761"/>
                      <a:pt x="19498" y="352834"/>
                      <a:pt x="19565" y="352904"/>
                    </a:cubicBezTo>
                    <a:cubicBezTo>
                      <a:pt x="23989" y="357638"/>
                      <a:pt x="24027" y="364959"/>
                      <a:pt x="19446" y="369540"/>
                    </a:cubicBezTo>
                    <a:lnTo>
                      <a:pt x="14564" y="374421"/>
                    </a:lnTo>
                    <a:cubicBezTo>
                      <a:pt x="8094" y="380890"/>
                      <a:pt x="7544" y="391401"/>
                      <a:pt x="13678" y="398189"/>
                    </a:cubicBezTo>
                    <a:cubicBezTo>
                      <a:pt x="13743" y="398262"/>
                      <a:pt x="13809" y="398334"/>
                      <a:pt x="13877" y="398405"/>
                    </a:cubicBezTo>
                    <a:cubicBezTo>
                      <a:pt x="18300" y="403139"/>
                      <a:pt x="18339" y="410460"/>
                      <a:pt x="13758" y="415041"/>
                    </a:cubicBezTo>
                    <a:lnTo>
                      <a:pt x="8878" y="419921"/>
                    </a:lnTo>
                    <a:cubicBezTo>
                      <a:pt x="2408" y="426391"/>
                      <a:pt x="1856" y="436903"/>
                      <a:pt x="7991" y="443691"/>
                    </a:cubicBezTo>
                    <a:cubicBezTo>
                      <a:pt x="8058" y="443764"/>
                      <a:pt x="8123" y="443836"/>
                      <a:pt x="8190" y="443907"/>
                    </a:cubicBezTo>
                    <a:cubicBezTo>
                      <a:pt x="12614" y="448640"/>
                      <a:pt x="12651" y="455961"/>
                      <a:pt x="8070" y="460542"/>
                    </a:cubicBezTo>
                    <a:lnTo>
                      <a:pt x="2911" y="465702"/>
                    </a:lnTo>
                    <a:cubicBezTo>
                      <a:pt x="1578" y="467035"/>
                      <a:pt x="778" y="468799"/>
                      <a:pt x="352" y="470770"/>
                    </a:cubicBezTo>
                    <a:cubicBezTo>
                      <a:pt x="-1778" y="480615"/>
                      <a:pt x="6049" y="489832"/>
                      <a:pt x="16122" y="489832"/>
                    </a:cubicBezTo>
                    <a:lnTo>
                      <a:pt x="73125" y="488979"/>
                    </a:lnTo>
                    <a:cubicBezTo>
                      <a:pt x="81566" y="486061"/>
                      <a:pt x="90982" y="483392"/>
                      <a:pt x="100177" y="480995"/>
                    </a:cubicBezTo>
                    <a:cubicBezTo>
                      <a:pt x="100595" y="480886"/>
                      <a:pt x="101292" y="481631"/>
                      <a:pt x="101711" y="481524"/>
                    </a:cubicBezTo>
                    <a:cubicBezTo>
                      <a:pt x="136465" y="472586"/>
                      <a:pt x="176204" y="467513"/>
                      <a:pt x="218423" y="467513"/>
                    </a:cubicBezTo>
                    <a:cubicBezTo>
                      <a:pt x="219573" y="467513"/>
                      <a:pt x="220719" y="467518"/>
                      <a:pt x="221865" y="467525"/>
                    </a:cubicBezTo>
                    <a:cubicBezTo>
                      <a:pt x="222415" y="467529"/>
                      <a:pt x="222965" y="466680"/>
                      <a:pt x="223515" y="466686"/>
                    </a:cubicBezTo>
                    <a:cubicBezTo>
                      <a:pt x="226785" y="466723"/>
                      <a:pt x="232788" y="466881"/>
                      <a:pt x="232788" y="466881"/>
                    </a:cubicBezTo>
                    <a:close/>
                  </a:path>
                </a:pathLst>
              </a:custGeom>
              <a:solidFill>
                <a:srgbClr val="FFB74E"/>
              </a:solidFill>
              <a:ln w="853" cap="flat">
                <a:noFill/>
                <a:prstDash val="solid"/>
                <a:miter/>
              </a:ln>
            </p:spPr>
            <p:txBody>
              <a:bodyPr rtlCol="0" anchor="ctr"/>
              <a:lstStyle/>
              <a:p>
                <a:endParaRPr lang="en-GB"/>
              </a:p>
            </p:txBody>
          </p:sp>
          <p:sp>
            <p:nvSpPr>
              <p:cNvPr id="192" name="Freeform: Shape 191">
                <a:extLst>
                  <a:ext uri="{FF2B5EF4-FFF2-40B4-BE49-F238E27FC236}">
                    <a16:creationId xmlns:a16="http://schemas.microsoft.com/office/drawing/2014/main" id="{01FCD9B0-E17F-406F-9F75-8FF5026B3BB1}"/>
                  </a:ext>
                </a:extLst>
              </p:cNvPr>
              <p:cNvSpPr/>
              <p:nvPr/>
            </p:nvSpPr>
            <p:spPr>
              <a:xfrm>
                <a:off x="8154505" y="3208791"/>
                <a:ext cx="227327" cy="489832"/>
              </a:xfrm>
              <a:custGeom>
                <a:avLst/>
                <a:gdLst>
                  <a:gd name="connsiteX0" fmla="*/ 222830 w 227327"/>
                  <a:gd name="connsiteY0" fmla="*/ 443909 h 489832"/>
                  <a:gd name="connsiteX1" fmla="*/ 223029 w 227327"/>
                  <a:gd name="connsiteY1" fmla="*/ 443693 h 489832"/>
                  <a:gd name="connsiteX2" fmla="*/ 222142 w 227327"/>
                  <a:gd name="connsiteY2" fmla="*/ 419923 h 489832"/>
                  <a:gd name="connsiteX3" fmla="*/ 217262 w 227327"/>
                  <a:gd name="connsiteY3" fmla="*/ 415042 h 489832"/>
                  <a:gd name="connsiteX4" fmla="*/ 217141 w 227327"/>
                  <a:gd name="connsiteY4" fmla="*/ 398409 h 489832"/>
                  <a:gd name="connsiteX5" fmla="*/ 217343 w 227327"/>
                  <a:gd name="connsiteY5" fmla="*/ 398189 h 489832"/>
                  <a:gd name="connsiteX6" fmla="*/ 216453 w 227327"/>
                  <a:gd name="connsiteY6" fmla="*/ 374420 h 489832"/>
                  <a:gd name="connsiteX7" fmla="*/ 211574 w 227327"/>
                  <a:gd name="connsiteY7" fmla="*/ 369541 h 489832"/>
                  <a:gd name="connsiteX8" fmla="*/ 211454 w 227327"/>
                  <a:gd name="connsiteY8" fmla="*/ 352905 h 489832"/>
                  <a:gd name="connsiteX9" fmla="*/ 211653 w 227327"/>
                  <a:gd name="connsiteY9" fmla="*/ 352689 h 489832"/>
                  <a:gd name="connsiteX10" fmla="*/ 210766 w 227327"/>
                  <a:gd name="connsiteY10" fmla="*/ 328919 h 489832"/>
                  <a:gd name="connsiteX11" fmla="*/ 205886 w 227327"/>
                  <a:gd name="connsiteY11" fmla="*/ 324039 h 489832"/>
                  <a:gd name="connsiteX12" fmla="*/ 205766 w 227327"/>
                  <a:gd name="connsiteY12" fmla="*/ 307404 h 489832"/>
                  <a:gd name="connsiteX13" fmla="*/ 205965 w 227327"/>
                  <a:gd name="connsiteY13" fmla="*/ 307188 h 489832"/>
                  <a:gd name="connsiteX14" fmla="*/ 205079 w 227327"/>
                  <a:gd name="connsiteY14" fmla="*/ 283418 h 489832"/>
                  <a:gd name="connsiteX15" fmla="*/ 200198 w 227327"/>
                  <a:gd name="connsiteY15" fmla="*/ 278537 h 489832"/>
                  <a:gd name="connsiteX16" fmla="*/ 200077 w 227327"/>
                  <a:gd name="connsiteY16" fmla="*/ 261904 h 489832"/>
                  <a:gd name="connsiteX17" fmla="*/ 200279 w 227327"/>
                  <a:gd name="connsiteY17" fmla="*/ 261683 h 489832"/>
                  <a:gd name="connsiteX18" fmla="*/ 199389 w 227327"/>
                  <a:gd name="connsiteY18" fmla="*/ 237915 h 489832"/>
                  <a:gd name="connsiteX19" fmla="*/ 194510 w 227327"/>
                  <a:gd name="connsiteY19" fmla="*/ 233035 h 489832"/>
                  <a:gd name="connsiteX20" fmla="*/ 194390 w 227327"/>
                  <a:gd name="connsiteY20" fmla="*/ 216400 h 489832"/>
                  <a:gd name="connsiteX21" fmla="*/ 194589 w 227327"/>
                  <a:gd name="connsiteY21" fmla="*/ 216184 h 489832"/>
                  <a:gd name="connsiteX22" fmla="*/ 193703 w 227327"/>
                  <a:gd name="connsiteY22" fmla="*/ 192414 h 489832"/>
                  <a:gd name="connsiteX23" fmla="*/ 188823 w 227327"/>
                  <a:gd name="connsiteY23" fmla="*/ 187534 h 489832"/>
                  <a:gd name="connsiteX24" fmla="*/ 188704 w 227327"/>
                  <a:gd name="connsiteY24" fmla="*/ 170898 h 489832"/>
                  <a:gd name="connsiteX25" fmla="*/ 188902 w 227327"/>
                  <a:gd name="connsiteY25" fmla="*/ 170683 h 489832"/>
                  <a:gd name="connsiteX26" fmla="*/ 188016 w 227327"/>
                  <a:gd name="connsiteY26" fmla="*/ 146912 h 489832"/>
                  <a:gd name="connsiteX27" fmla="*/ 183135 w 227327"/>
                  <a:gd name="connsiteY27" fmla="*/ 142032 h 489832"/>
                  <a:gd name="connsiteX28" fmla="*/ 183014 w 227327"/>
                  <a:gd name="connsiteY28" fmla="*/ 125398 h 489832"/>
                  <a:gd name="connsiteX29" fmla="*/ 183217 w 227327"/>
                  <a:gd name="connsiteY29" fmla="*/ 125178 h 489832"/>
                  <a:gd name="connsiteX30" fmla="*/ 182326 w 227327"/>
                  <a:gd name="connsiteY30" fmla="*/ 101410 h 489832"/>
                  <a:gd name="connsiteX31" fmla="*/ 177447 w 227327"/>
                  <a:gd name="connsiteY31" fmla="*/ 96530 h 489832"/>
                  <a:gd name="connsiteX32" fmla="*/ 177328 w 227327"/>
                  <a:gd name="connsiteY32" fmla="*/ 79895 h 489832"/>
                  <a:gd name="connsiteX33" fmla="*/ 177526 w 227327"/>
                  <a:gd name="connsiteY33" fmla="*/ 79679 h 489832"/>
                  <a:gd name="connsiteX34" fmla="*/ 176640 w 227327"/>
                  <a:gd name="connsiteY34" fmla="*/ 55909 h 489832"/>
                  <a:gd name="connsiteX35" fmla="*/ 125729 w 227327"/>
                  <a:gd name="connsiteY35" fmla="*/ 4998 h 489832"/>
                  <a:gd name="connsiteX36" fmla="*/ 101597 w 227327"/>
                  <a:gd name="connsiteY36" fmla="*/ 4998 h 489832"/>
                  <a:gd name="connsiteX37" fmla="*/ 50687 w 227327"/>
                  <a:gd name="connsiteY37" fmla="*/ 55909 h 489832"/>
                  <a:gd name="connsiteX38" fmla="*/ 49801 w 227327"/>
                  <a:gd name="connsiteY38" fmla="*/ 79679 h 489832"/>
                  <a:gd name="connsiteX39" fmla="*/ 49999 w 227327"/>
                  <a:gd name="connsiteY39" fmla="*/ 79895 h 489832"/>
                  <a:gd name="connsiteX40" fmla="*/ 49880 w 227327"/>
                  <a:gd name="connsiteY40" fmla="*/ 96530 h 489832"/>
                  <a:gd name="connsiteX41" fmla="*/ 44999 w 227327"/>
                  <a:gd name="connsiteY41" fmla="*/ 101412 h 489832"/>
                  <a:gd name="connsiteX42" fmla="*/ 44112 w 227327"/>
                  <a:gd name="connsiteY42" fmla="*/ 125180 h 489832"/>
                  <a:gd name="connsiteX43" fmla="*/ 44311 w 227327"/>
                  <a:gd name="connsiteY43" fmla="*/ 125396 h 489832"/>
                  <a:gd name="connsiteX44" fmla="*/ 44191 w 227327"/>
                  <a:gd name="connsiteY44" fmla="*/ 142031 h 489832"/>
                  <a:gd name="connsiteX45" fmla="*/ 39311 w 227327"/>
                  <a:gd name="connsiteY45" fmla="*/ 146912 h 489832"/>
                  <a:gd name="connsiteX46" fmla="*/ 38425 w 227327"/>
                  <a:gd name="connsiteY46" fmla="*/ 170682 h 489832"/>
                  <a:gd name="connsiteX47" fmla="*/ 38623 w 227327"/>
                  <a:gd name="connsiteY47" fmla="*/ 170898 h 489832"/>
                  <a:gd name="connsiteX48" fmla="*/ 38504 w 227327"/>
                  <a:gd name="connsiteY48" fmla="*/ 187533 h 489832"/>
                  <a:gd name="connsiteX49" fmla="*/ 33624 w 227327"/>
                  <a:gd name="connsiteY49" fmla="*/ 192413 h 489832"/>
                  <a:gd name="connsiteX50" fmla="*/ 32737 w 227327"/>
                  <a:gd name="connsiteY50" fmla="*/ 216183 h 489832"/>
                  <a:gd name="connsiteX51" fmla="*/ 32936 w 227327"/>
                  <a:gd name="connsiteY51" fmla="*/ 216399 h 489832"/>
                  <a:gd name="connsiteX52" fmla="*/ 32816 w 227327"/>
                  <a:gd name="connsiteY52" fmla="*/ 233035 h 489832"/>
                  <a:gd name="connsiteX53" fmla="*/ 27935 w 227327"/>
                  <a:gd name="connsiteY53" fmla="*/ 237916 h 489832"/>
                  <a:gd name="connsiteX54" fmla="*/ 27049 w 227327"/>
                  <a:gd name="connsiteY54" fmla="*/ 261684 h 489832"/>
                  <a:gd name="connsiteX55" fmla="*/ 27248 w 227327"/>
                  <a:gd name="connsiteY55" fmla="*/ 261900 h 489832"/>
                  <a:gd name="connsiteX56" fmla="*/ 27129 w 227327"/>
                  <a:gd name="connsiteY56" fmla="*/ 278535 h 489832"/>
                  <a:gd name="connsiteX57" fmla="*/ 22247 w 227327"/>
                  <a:gd name="connsiteY57" fmla="*/ 283417 h 489832"/>
                  <a:gd name="connsiteX58" fmla="*/ 21361 w 227327"/>
                  <a:gd name="connsiteY58" fmla="*/ 307186 h 489832"/>
                  <a:gd name="connsiteX59" fmla="*/ 21560 w 227327"/>
                  <a:gd name="connsiteY59" fmla="*/ 307403 h 489832"/>
                  <a:gd name="connsiteX60" fmla="*/ 21440 w 227327"/>
                  <a:gd name="connsiteY60" fmla="*/ 324038 h 489832"/>
                  <a:gd name="connsiteX61" fmla="*/ 16561 w 227327"/>
                  <a:gd name="connsiteY61" fmla="*/ 328918 h 489832"/>
                  <a:gd name="connsiteX62" fmla="*/ 15674 w 227327"/>
                  <a:gd name="connsiteY62" fmla="*/ 352689 h 489832"/>
                  <a:gd name="connsiteX63" fmla="*/ 15873 w 227327"/>
                  <a:gd name="connsiteY63" fmla="*/ 352904 h 489832"/>
                  <a:gd name="connsiteX64" fmla="*/ 15753 w 227327"/>
                  <a:gd name="connsiteY64" fmla="*/ 369540 h 489832"/>
                  <a:gd name="connsiteX65" fmla="*/ 10872 w 227327"/>
                  <a:gd name="connsiteY65" fmla="*/ 374421 h 489832"/>
                  <a:gd name="connsiteX66" fmla="*/ 9986 w 227327"/>
                  <a:gd name="connsiteY66" fmla="*/ 398189 h 489832"/>
                  <a:gd name="connsiteX67" fmla="*/ 10184 w 227327"/>
                  <a:gd name="connsiteY67" fmla="*/ 398405 h 489832"/>
                  <a:gd name="connsiteX68" fmla="*/ 10066 w 227327"/>
                  <a:gd name="connsiteY68" fmla="*/ 415041 h 489832"/>
                  <a:gd name="connsiteX69" fmla="*/ 5186 w 227327"/>
                  <a:gd name="connsiteY69" fmla="*/ 419921 h 489832"/>
                  <a:gd name="connsiteX70" fmla="*/ 4299 w 227327"/>
                  <a:gd name="connsiteY70" fmla="*/ 443691 h 489832"/>
                  <a:gd name="connsiteX71" fmla="*/ 4498 w 227327"/>
                  <a:gd name="connsiteY71" fmla="*/ 443907 h 489832"/>
                  <a:gd name="connsiteX72" fmla="*/ 7745 w 227327"/>
                  <a:gd name="connsiteY72" fmla="*/ 451003 h 489832"/>
                  <a:gd name="connsiteX73" fmla="*/ 90308 w 227327"/>
                  <a:gd name="connsiteY73" fmla="*/ 489833 h 489832"/>
                  <a:gd name="connsiteX74" fmla="*/ 134475 w 227327"/>
                  <a:gd name="connsiteY74" fmla="*/ 489833 h 489832"/>
                  <a:gd name="connsiteX75" fmla="*/ 219626 w 227327"/>
                  <a:gd name="connsiteY75" fmla="*/ 453779 h 489832"/>
                  <a:gd name="connsiteX76" fmla="*/ 222830 w 227327"/>
                  <a:gd name="connsiteY76" fmla="*/ 443909 h 489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227327" h="489832">
                    <a:moveTo>
                      <a:pt x="222830" y="443909"/>
                    </a:moveTo>
                    <a:cubicBezTo>
                      <a:pt x="222897" y="443837"/>
                      <a:pt x="222963" y="443765"/>
                      <a:pt x="223029" y="443693"/>
                    </a:cubicBezTo>
                    <a:cubicBezTo>
                      <a:pt x="229164" y="436904"/>
                      <a:pt x="228612" y="426393"/>
                      <a:pt x="222142" y="419923"/>
                    </a:cubicBezTo>
                    <a:lnTo>
                      <a:pt x="217262" y="415042"/>
                    </a:lnTo>
                    <a:cubicBezTo>
                      <a:pt x="212682" y="410462"/>
                      <a:pt x="212718" y="403141"/>
                      <a:pt x="217141" y="398409"/>
                    </a:cubicBezTo>
                    <a:cubicBezTo>
                      <a:pt x="217209" y="398336"/>
                      <a:pt x="217276" y="398262"/>
                      <a:pt x="217343" y="398189"/>
                    </a:cubicBezTo>
                    <a:cubicBezTo>
                      <a:pt x="223475" y="391399"/>
                      <a:pt x="222922" y="380889"/>
                      <a:pt x="216453" y="374420"/>
                    </a:cubicBezTo>
                    <a:lnTo>
                      <a:pt x="211574" y="369541"/>
                    </a:lnTo>
                    <a:cubicBezTo>
                      <a:pt x="206993" y="364960"/>
                      <a:pt x="207031" y="357639"/>
                      <a:pt x="211454" y="352905"/>
                    </a:cubicBezTo>
                    <a:cubicBezTo>
                      <a:pt x="211521" y="352834"/>
                      <a:pt x="211587" y="352762"/>
                      <a:pt x="211653" y="352689"/>
                    </a:cubicBezTo>
                    <a:cubicBezTo>
                      <a:pt x="217788" y="345901"/>
                      <a:pt x="217236" y="335389"/>
                      <a:pt x="210766" y="328919"/>
                    </a:cubicBezTo>
                    <a:lnTo>
                      <a:pt x="205886" y="324039"/>
                    </a:lnTo>
                    <a:cubicBezTo>
                      <a:pt x="201305" y="319458"/>
                      <a:pt x="201343" y="312137"/>
                      <a:pt x="205766" y="307404"/>
                    </a:cubicBezTo>
                    <a:cubicBezTo>
                      <a:pt x="205833" y="307332"/>
                      <a:pt x="205900" y="307260"/>
                      <a:pt x="205965" y="307188"/>
                    </a:cubicBezTo>
                    <a:cubicBezTo>
                      <a:pt x="212100" y="300398"/>
                      <a:pt x="211548" y="289888"/>
                      <a:pt x="205079" y="283418"/>
                    </a:cubicBezTo>
                    <a:lnTo>
                      <a:pt x="200198" y="278537"/>
                    </a:lnTo>
                    <a:cubicBezTo>
                      <a:pt x="195618" y="273957"/>
                      <a:pt x="195654" y="266636"/>
                      <a:pt x="200077" y="261904"/>
                    </a:cubicBezTo>
                    <a:cubicBezTo>
                      <a:pt x="200145" y="261831"/>
                      <a:pt x="200213" y="261757"/>
                      <a:pt x="200279" y="261683"/>
                    </a:cubicBezTo>
                    <a:cubicBezTo>
                      <a:pt x="206412" y="254894"/>
                      <a:pt x="205858" y="244384"/>
                      <a:pt x="199389" y="237915"/>
                    </a:cubicBezTo>
                    <a:lnTo>
                      <a:pt x="194510" y="233035"/>
                    </a:lnTo>
                    <a:cubicBezTo>
                      <a:pt x="189928" y="228455"/>
                      <a:pt x="189967" y="221134"/>
                      <a:pt x="194390" y="216400"/>
                    </a:cubicBezTo>
                    <a:cubicBezTo>
                      <a:pt x="194457" y="216328"/>
                      <a:pt x="194524" y="216257"/>
                      <a:pt x="194589" y="216184"/>
                    </a:cubicBezTo>
                    <a:cubicBezTo>
                      <a:pt x="200724" y="209396"/>
                      <a:pt x="200173" y="198884"/>
                      <a:pt x="193703" y="192414"/>
                    </a:cubicBezTo>
                    <a:lnTo>
                      <a:pt x="188823" y="187534"/>
                    </a:lnTo>
                    <a:cubicBezTo>
                      <a:pt x="184241" y="182953"/>
                      <a:pt x="184281" y="175632"/>
                      <a:pt x="188704" y="170898"/>
                    </a:cubicBezTo>
                    <a:cubicBezTo>
                      <a:pt x="188770" y="170827"/>
                      <a:pt x="188837" y="170755"/>
                      <a:pt x="188902" y="170683"/>
                    </a:cubicBezTo>
                    <a:cubicBezTo>
                      <a:pt x="195037" y="163894"/>
                      <a:pt x="194486" y="153383"/>
                      <a:pt x="188016" y="146912"/>
                    </a:cubicBezTo>
                    <a:lnTo>
                      <a:pt x="183135" y="142032"/>
                    </a:lnTo>
                    <a:cubicBezTo>
                      <a:pt x="178556" y="137452"/>
                      <a:pt x="178591" y="130131"/>
                      <a:pt x="183014" y="125398"/>
                    </a:cubicBezTo>
                    <a:cubicBezTo>
                      <a:pt x="183083" y="125326"/>
                      <a:pt x="183150" y="125252"/>
                      <a:pt x="183217" y="125178"/>
                    </a:cubicBezTo>
                    <a:cubicBezTo>
                      <a:pt x="189349" y="118389"/>
                      <a:pt x="188796" y="107879"/>
                      <a:pt x="182326" y="101410"/>
                    </a:cubicBezTo>
                    <a:lnTo>
                      <a:pt x="177447" y="96530"/>
                    </a:lnTo>
                    <a:cubicBezTo>
                      <a:pt x="172865" y="91950"/>
                      <a:pt x="172905" y="84629"/>
                      <a:pt x="177328" y="79895"/>
                    </a:cubicBezTo>
                    <a:cubicBezTo>
                      <a:pt x="177394" y="79823"/>
                      <a:pt x="177461" y="79752"/>
                      <a:pt x="177526" y="79679"/>
                    </a:cubicBezTo>
                    <a:cubicBezTo>
                      <a:pt x="183661" y="72890"/>
                      <a:pt x="183110" y="62379"/>
                      <a:pt x="176640" y="55909"/>
                    </a:cubicBezTo>
                    <a:lnTo>
                      <a:pt x="125729" y="4998"/>
                    </a:lnTo>
                    <a:cubicBezTo>
                      <a:pt x="119066" y="-1666"/>
                      <a:pt x="108261" y="-1666"/>
                      <a:pt x="101597" y="4998"/>
                    </a:cubicBezTo>
                    <a:lnTo>
                      <a:pt x="50687" y="55909"/>
                    </a:lnTo>
                    <a:cubicBezTo>
                      <a:pt x="44217" y="62379"/>
                      <a:pt x="43666" y="72891"/>
                      <a:pt x="49801" y="79679"/>
                    </a:cubicBezTo>
                    <a:cubicBezTo>
                      <a:pt x="49866" y="79752"/>
                      <a:pt x="49933" y="79824"/>
                      <a:pt x="49999" y="79895"/>
                    </a:cubicBezTo>
                    <a:cubicBezTo>
                      <a:pt x="54423" y="84629"/>
                      <a:pt x="54461" y="91950"/>
                      <a:pt x="49880" y="96530"/>
                    </a:cubicBezTo>
                    <a:lnTo>
                      <a:pt x="44999" y="101412"/>
                    </a:lnTo>
                    <a:cubicBezTo>
                      <a:pt x="38529" y="107881"/>
                      <a:pt x="37978" y="118392"/>
                      <a:pt x="44112" y="125180"/>
                    </a:cubicBezTo>
                    <a:cubicBezTo>
                      <a:pt x="44178" y="125253"/>
                      <a:pt x="44244" y="125325"/>
                      <a:pt x="44311" y="125396"/>
                    </a:cubicBezTo>
                    <a:cubicBezTo>
                      <a:pt x="48735" y="130129"/>
                      <a:pt x="48773" y="137450"/>
                      <a:pt x="44191" y="142031"/>
                    </a:cubicBezTo>
                    <a:lnTo>
                      <a:pt x="39311" y="146912"/>
                    </a:lnTo>
                    <a:cubicBezTo>
                      <a:pt x="32841" y="153382"/>
                      <a:pt x="32290" y="163892"/>
                      <a:pt x="38425" y="170682"/>
                    </a:cubicBezTo>
                    <a:cubicBezTo>
                      <a:pt x="38491" y="170754"/>
                      <a:pt x="38557" y="170827"/>
                      <a:pt x="38623" y="170898"/>
                    </a:cubicBezTo>
                    <a:cubicBezTo>
                      <a:pt x="43047" y="175631"/>
                      <a:pt x="43085" y="182952"/>
                      <a:pt x="38504" y="187533"/>
                    </a:cubicBezTo>
                    <a:lnTo>
                      <a:pt x="33624" y="192413"/>
                    </a:lnTo>
                    <a:cubicBezTo>
                      <a:pt x="27153" y="198883"/>
                      <a:pt x="26602" y="209395"/>
                      <a:pt x="32737" y="216183"/>
                    </a:cubicBezTo>
                    <a:cubicBezTo>
                      <a:pt x="32803" y="216256"/>
                      <a:pt x="32868" y="216328"/>
                      <a:pt x="32936" y="216399"/>
                    </a:cubicBezTo>
                    <a:cubicBezTo>
                      <a:pt x="37360" y="221133"/>
                      <a:pt x="37398" y="228454"/>
                      <a:pt x="32816" y="233035"/>
                    </a:cubicBezTo>
                    <a:lnTo>
                      <a:pt x="27935" y="237916"/>
                    </a:lnTo>
                    <a:cubicBezTo>
                      <a:pt x="21466" y="244385"/>
                      <a:pt x="20915" y="254896"/>
                      <a:pt x="27049" y="261684"/>
                    </a:cubicBezTo>
                    <a:cubicBezTo>
                      <a:pt x="27115" y="261757"/>
                      <a:pt x="27181" y="261829"/>
                      <a:pt x="27248" y="261900"/>
                    </a:cubicBezTo>
                    <a:cubicBezTo>
                      <a:pt x="31672" y="266634"/>
                      <a:pt x="31710" y="273955"/>
                      <a:pt x="27129" y="278535"/>
                    </a:cubicBezTo>
                    <a:lnTo>
                      <a:pt x="22247" y="283417"/>
                    </a:lnTo>
                    <a:cubicBezTo>
                      <a:pt x="15778" y="289886"/>
                      <a:pt x="15227" y="300398"/>
                      <a:pt x="21361" y="307186"/>
                    </a:cubicBezTo>
                    <a:cubicBezTo>
                      <a:pt x="21427" y="307258"/>
                      <a:pt x="21493" y="307331"/>
                      <a:pt x="21560" y="307403"/>
                    </a:cubicBezTo>
                    <a:cubicBezTo>
                      <a:pt x="25983" y="312136"/>
                      <a:pt x="26022" y="319457"/>
                      <a:pt x="21440" y="324038"/>
                    </a:cubicBezTo>
                    <a:lnTo>
                      <a:pt x="16561" y="328918"/>
                    </a:lnTo>
                    <a:cubicBezTo>
                      <a:pt x="10091" y="335388"/>
                      <a:pt x="9539" y="345900"/>
                      <a:pt x="15674" y="352689"/>
                    </a:cubicBezTo>
                    <a:cubicBezTo>
                      <a:pt x="15740" y="352761"/>
                      <a:pt x="15806" y="352834"/>
                      <a:pt x="15873" y="352904"/>
                    </a:cubicBezTo>
                    <a:cubicBezTo>
                      <a:pt x="20297" y="357638"/>
                      <a:pt x="20335" y="364959"/>
                      <a:pt x="15753" y="369540"/>
                    </a:cubicBezTo>
                    <a:lnTo>
                      <a:pt x="10872" y="374421"/>
                    </a:lnTo>
                    <a:cubicBezTo>
                      <a:pt x="4402" y="380890"/>
                      <a:pt x="3852" y="391401"/>
                      <a:pt x="9986" y="398189"/>
                    </a:cubicBezTo>
                    <a:cubicBezTo>
                      <a:pt x="10051" y="398262"/>
                      <a:pt x="10117" y="398334"/>
                      <a:pt x="10184" y="398405"/>
                    </a:cubicBezTo>
                    <a:cubicBezTo>
                      <a:pt x="14608" y="403139"/>
                      <a:pt x="14647" y="410460"/>
                      <a:pt x="10066" y="415041"/>
                    </a:cubicBezTo>
                    <a:lnTo>
                      <a:pt x="5186" y="419921"/>
                    </a:lnTo>
                    <a:cubicBezTo>
                      <a:pt x="-1285" y="426391"/>
                      <a:pt x="-1836" y="436903"/>
                      <a:pt x="4299" y="443691"/>
                    </a:cubicBezTo>
                    <a:cubicBezTo>
                      <a:pt x="4365" y="443764"/>
                      <a:pt x="4431" y="443836"/>
                      <a:pt x="4498" y="443907"/>
                    </a:cubicBezTo>
                    <a:cubicBezTo>
                      <a:pt x="6395" y="445936"/>
                      <a:pt x="7478" y="448443"/>
                      <a:pt x="7745" y="451003"/>
                    </a:cubicBezTo>
                    <a:cubicBezTo>
                      <a:pt x="43663" y="459055"/>
                      <a:pt x="72881" y="472808"/>
                      <a:pt x="90308" y="489833"/>
                    </a:cubicBezTo>
                    <a:lnTo>
                      <a:pt x="134475" y="489833"/>
                    </a:lnTo>
                    <a:cubicBezTo>
                      <a:pt x="156561" y="474879"/>
                      <a:pt x="185722" y="462490"/>
                      <a:pt x="219626" y="453779"/>
                    </a:cubicBezTo>
                    <a:cubicBezTo>
                      <a:pt x="219172" y="450314"/>
                      <a:pt x="220249" y="446671"/>
                      <a:pt x="222830" y="443909"/>
                    </a:cubicBezTo>
                    <a:close/>
                  </a:path>
                </a:pathLst>
              </a:custGeom>
              <a:solidFill>
                <a:srgbClr val="D1D1D1"/>
              </a:solidFill>
              <a:ln w="853" cap="flat">
                <a:noFill/>
                <a:prstDash val="solid"/>
                <a:miter/>
              </a:ln>
            </p:spPr>
            <p:txBody>
              <a:bodyPr rtlCol="0" anchor="ctr"/>
              <a:lstStyle/>
              <a:p>
                <a:endParaRPr lang="en-GB"/>
              </a:p>
            </p:txBody>
          </p:sp>
          <p:sp>
            <p:nvSpPr>
              <p:cNvPr id="193" name="Freeform: Shape 192">
                <a:extLst>
                  <a:ext uri="{FF2B5EF4-FFF2-40B4-BE49-F238E27FC236}">
                    <a16:creationId xmlns:a16="http://schemas.microsoft.com/office/drawing/2014/main" id="{55F24533-F993-4548-AA1A-B111271A26FB}"/>
                  </a:ext>
                </a:extLst>
              </p:cNvPr>
              <p:cNvSpPr/>
              <p:nvPr/>
            </p:nvSpPr>
            <p:spPr>
              <a:xfrm>
                <a:off x="7930230" y="3261426"/>
                <a:ext cx="232547" cy="395168"/>
              </a:xfrm>
              <a:custGeom>
                <a:avLst/>
                <a:gdLst>
                  <a:gd name="connsiteX0" fmla="*/ 133478 w 232547"/>
                  <a:gd name="connsiteY0" fmla="*/ 326271 h 395168"/>
                  <a:gd name="connsiteX1" fmla="*/ 212941 w 232547"/>
                  <a:gd name="connsiteY1" fmla="*/ 377121 h 395168"/>
                  <a:gd name="connsiteX2" fmla="*/ 217419 w 232547"/>
                  <a:gd name="connsiteY2" fmla="*/ 377427 h 395168"/>
                  <a:gd name="connsiteX3" fmla="*/ 221770 w 232547"/>
                  <a:gd name="connsiteY3" fmla="*/ 342966 h 395168"/>
                  <a:gd name="connsiteX4" fmla="*/ 151875 w 232547"/>
                  <a:gd name="connsiteY4" fmla="*/ 291002 h 395168"/>
                  <a:gd name="connsiteX5" fmla="*/ 151887 w 232547"/>
                  <a:gd name="connsiteY5" fmla="*/ 290990 h 395168"/>
                  <a:gd name="connsiteX6" fmla="*/ 208062 w 232547"/>
                  <a:gd name="connsiteY6" fmla="*/ 319733 h 395168"/>
                  <a:gd name="connsiteX7" fmla="*/ 214920 w 232547"/>
                  <a:gd name="connsiteY7" fmla="*/ 286780 h 395168"/>
                  <a:gd name="connsiteX8" fmla="*/ 146123 w 232547"/>
                  <a:gd name="connsiteY8" fmla="*/ 232690 h 395168"/>
                  <a:gd name="connsiteX9" fmla="*/ 146135 w 232547"/>
                  <a:gd name="connsiteY9" fmla="*/ 232679 h 395168"/>
                  <a:gd name="connsiteX10" fmla="*/ 185344 w 232547"/>
                  <a:gd name="connsiteY10" fmla="*/ 256312 h 395168"/>
                  <a:gd name="connsiteX11" fmla="*/ 216379 w 232547"/>
                  <a:gd name="connsiteY11" fmla="*/ 252150 h 395168"/>
                  <a:gd name="connsiteX12" fmla="*/ 141069 w 232547"/>
                  <a:gd name="connsiteY12" fmla="*/ 174946 h 395168"/>
                  <a:gd name="connsiteX13" fmla="*/ 141083 w 232547"/>
                  <a:gd name="connsiteY13" fmla="*/ 174936 h 395168"/>
                  <a:gd name="connsiteX14" fmla="*/ 188416 w 232547"/>
                  <a:gd name="connsiteY14" fmla="*/ 202699 h 395168"/>
                  <a:gd name="connsiteX15" fmla="*/ 201124 w 232547"/>
                  <a:gd name="connsiteY15" fmla="*/ 174366 h 395168"/>
                  <a:gd name="connsiteX16" fmla="*/ 136854 w 232547"/>
                  <a:gd name="connsiteY16" fmla="*/ 117784 h 395168"/>
                  <a:gd name="connsiteX17" fmla="*/ 136868 w 232547"/>
                  <a:gd name="connsiteY17" fmla="*/ 117775 h 395168"/>
                  <a:gd name="connsiteX18" fmla="*/ 170541 w 232547"/>
                  <a:gd name="connsiteY18" fmla="*/ 139690 h 395168"/>
                  <a:gd name="connsiteX19" fmla="*/ 188111 w 232547"/>
                  <a:gd name="connsiteY19" fmla="*/ 146228 h 395168"/>
                  <a:gd name="connsiteX20" fmla="*/ 194192 w 232547"/>
                  <a:gd name="connsiteY20" fmla="*/ 118145 h 395168"/>
                  <a:gd name="connsiteX21" fmla="*/ 135346 w 232547"/>
                  <a:gd name="connsiteY21" fmla="*/ 66237 h 395168"/>
                  <a:gd name="connsiteX22" fmla="*/ 135360 w 232547"/>
                  <a:gd name="connsiteY22" fmla="*/ 66228 h 395168"/>
                  <a:gd name="connsiteX23" fmla="*/ 163132 w 232547"/>
                  <a:gd name="connsiteY23" fmla="*/ 84535 h 395168"/>
                  <a:gd name="connsiteX24" fmla="*/ 194075 w 232547"/>
                  <a:gd name="connsiteY24" fmla="*/ 83462 h 395168"/>
                  <a:gd name="connsiteX25" fmla="*/ 130691 w 232547"/>
                  <a:gd name="connsiteY25" fmla="*/ 9507 h 395168"/>
                  <a:gd name="connsiteX26" fmla="*/ 104244 w 232547"/>
                  <a:gd name="connsiteY26" fmla="*/ 9509 h 395168"/>
                  <a:gd name="connsiteX27" fmla="*/ 47687 w 232547"/>
                  <a:gd name="connsiteY27" fmla="*/ 65078 h 395168"/>
                  <a:gd name="connsiteX28" fmla="*/ 59244 w 232547"/>
                  <a:gd name="connsiteY28" fmla="*/ 90291 h 395168"/>
                  <a:gd name="connsiteX29" fmla="*/ 99499 w 232547"/>
                  <a:gd name="connsiteY29" fmla="*/ 66297 h 395168"/>
                  <a:gd name="connsiteX30" fmla="*/ 99512 w 232547"/>
                  <a:gd name="connsiteY30" fmla="*/ 66307 h 395168"/>
                  <a:gd name="connsiteX31" fmla="*/ 32960 w 232547"/>
                  <a:gd name="connsiteY31" fmla="*/ 137463 h 395168"/>
                  <a:gd name="connsiteX32" fmla="*/ 63993 w 232547"/>
                  <a:gd name="connsiteY32" fmla="*/ 139574 h 395168"/>
                  <a:gd name="connsiteX33" fmla="*/ 98086 w 232547"/>
                  <a:gd name="connsiteY33" fmla="*/ 117540 h 395168"/>
                  <a:gd name="connsiteX34" fmla="*/ 98100 w 232547"/>
                  <a:gd name="connsiteY34" fmla="*/ 117550 h 395168"/>
                  <a:gd name="connsiteX35" fmla="*/ 32943 w 232547"/>
                  <a:gd name="connsiteY35" fmla="*/ 174112 h 395168"/>
                  <a:gd name="connsiteX36" fmla="*/ 45544 w 232547"/>
                  <a:gd name="connsiteY36" fmla="*/ 202495 h 395168"/>
                  <a:gd name="connsiteX37" fmla="*/ 93764 w 232547"/>
                  <a:gd name="connsiteY37" fmla="*/ 174594 h 395168"/>
                  <a:gd name="connsiteX38" fmla="*/ 93778 w 232547"/>
                  <a:gd name="connsiteY38" fmla="*/ 174604 h 395168"/>
                  <a:gd name="connsiteX39" fmla="*/ 17132 w 232547"/>
                  <a:gd name="connsiteY39" fmla="*/ 251716 h 395168"/>
                  <a:gd name="connsiteX40" fmla="*/ 48390 w 232547"/>
                  <a:gd name="connsiteY40" fmla="*/ 255957 h 395168"/>
                  <a:gd name="connsiteX41" fmla="*/ 88926 w 232547"/>
                  <a:gd name="connsiteY41" fmla="*/ 231909 h 395168"/>
                  <a:gd name="connsiteX42" fmla="*/ 88938 w 232547"/>
                  <a:gd name="connsiteY42" fmla="*/ 231920 h 395168"/>
                  <a:gd name="connsiteX43" fmla="*/ 9199 w 232547"/>
                  <a:gd name="connsiteY43" fmla="*/ 308796 h 395168"/>
                  <a:gd name="connsiteX44" fmla="*/ 40583 w 232547"/>
                  <a:gd name="connsiteY44" fmla="*/ 314148 h 395168"/>
                  <a:gd name="connsiteX45" fmla="*/ 83329 w 232547"/>
                  <a:gd name="connsiteY45" fmla="*/ 289806 h 395168"/>
                  <a:gd name="connsiteX46" fmla="*/ 83342 w 232547"/>
                  <a:gd name="connsiteY46" fmla="*/ 289817 h 395168"/>
                  <a:gd name="connsiteX47" fmla="*/ 11051 w 232547"/>
                  <a:gd name="connsiteY47" fmla="*/ 342314 h 395168"/>
                  <a:gd name="connsiteX48" fmla="*/ 24768 w 232547"/>
                  <a:gd name="connsiteY48" fmla="*/ 375633 h 395168"/>
                  <a:gd name="connsiteX49" fmla="*/ 101097 w 232547"/>
                  <a:gd name="connsiteY49" fmla="*/ 325675 h 395168"/>
                  <a:gd name="connsiteX50" fmla="*/ 101112 w 232547"/>
                  <a:gd name="connsiteY50" fmla="*/ 325680 h 395168"/>
                  <a:gd name="connsiteX51" fmla="*/ 101112 w 232547"/>
                  <a:gd name="connsiteY51" fmla="*/ 395169 h 395168"/>
                  <a:gd name="connsiteX52" fmla="*/ 133462 w 232547"/>
                  <a:gd name="connsiteY52" fmla="*/ 391400 h 395168"/>
                  <a:gd name="connsiteX53" fmla="*/ 133462 w 232547"/>
                  <a:gd name="connsiteY53" fmla="*/ 326274 h 395168"/>
                  <a:gd name="connsiteX54" fmla="*/ 133478 w 232547"/>
                  <a:gd name="connsiteY54" fmla="*/ 326271 h 395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32547" h="395168">
                    <a:moveTo>
                      <a:pt x="133478" y="326271"/>
                    </a:moveTo>
                    <a:cubicBezTo>
                      <a:pt x="154178" y="350025"/>
                      <a:pt x="182393" y="369200"/>
                      <a:pt x="212941" y="377121"/>
                    </a:cubicBezTo>
                    <a:cubicBezTo>
                      <a:pt x="214400" y="377499"/>
                      <a:pt x="215924" y="377617"/>
                      <a:pt x="217419" y="377427"/>
                    </a:cubicBezTo>
                    <a:cubicBezTo>
                      <a:pt x="234297" y="375280"/>
                      <a:pt x="238857" y="349929"/>
                      <a:pt x="221770" y="342966"/>
                    </a:cubicBezTo>
                    <a:cubicBezTo>
                      <a:pt x="193728" y="332925"/>
                      <a:pt x="168177" y="315907"/>
                      <a:pt x="151875" y="291002"/>
                    </a:cubicBezTo>
                    <a:cubicBezTo>
                      <a:pt x="151870" y="290995"/>
                      <a:pt x="151879" y="290984"/>
                      <a:pt x="151887" y="290990"/>
                    </a:cubicBezTo>
                    <a:cubicBezTo>
                      <a:pt x="168370" y="303693"/>
                      <a:pt x="187776" y="315098"/>
                      <a:pt x="208062" y="319733"/>
                    </a:cubicBezTo>
                    <a:cubicBezTo>
                      <a:pt x="226171" y="320089"/>
                      <a:pt x="231932" y="293868"/>
                      <a:pt x="214920" y="286780"/>
                    </a:cubicBezTo>
                    <a:cubicBezTo>
                      <a:pt x="186753" y="276530"/>
                      <a:pt x="161177" y="258805"/>
                      <a:pt x="146123" y="232690"/>
                    </a:cubicBezTo>
                    <a:cubicBezTo>
                      <a:pt x="146117" y="232682"/>
                      <a:pt x="146129" y="232673"/>
                      <a:pt x="146135" y="232679"/>
                    </a:cubicBezTo>
                    <a:cubicBezTo>
                      <a:pt x="157833" y="242591"/>
                      <a:pt x="171139" y="250641"/>
                      <a:pt x="185344" y="256312"/>
                    </a:cubicBezTo>
                    <a:cubicBezTo>
                      <a:pt x="196239" y="262220"/>
                      <a:pt x="209608" y="266066"/>
                      <a:pt x="216379" y="252150"/>
                    </a:cubicBezTo>
                    <a:cubicBezTo>
                      <a:pt x="227646" y="220784"/>
                      <a:pt x="169854" y="233605"/>
                      <a:pt x="141069" y="174946"/>
                    </a:cubicBezTo>
                    <a:cubicBezTo>
                      <a:pt x="141065" y="174938"/>
                      <a:pt x="141075" y="174929"/>
                      <a:pt x="141083" y="174936"/>
                    </a:cubicBezTo>
                    <a:cubicBezTo>
                      <a:pt x="154351" y="187250"/>
                      <a:pt x="171570" y="195620"/>
                      <a:pt x="188416" y="202699"/>
                    </a:cubicBezTo>
                    <a:cubicBezTo>
                      <a:pt x="207060" y="210751"/>
                      <a:pt x="219671" y="183085"/>
                      <a:pt x="201124" y="174366"/>
                    </a:cubicBezTo>
                    <a:cubicBezTo>
                      <a:pt x="173314" y="164001"/>
                      <a:pt x="148518" y="145455"/>
                      <a:pt x="136854" y="117784"/>
                    </a:cubicBezTo>
                    <a:cubicBezTo>
                      <a:pt x="136851" y="117776"/>
                      <a:pt x="136861" y="117768"/>
                      <a:pt x="136868" y="117775"/>
                    </a:cubicBezTo>
                    <a:cubicBezTo>
                      <a:pt x="146672" y="126813"/>
                      <a:pt x="158016" y="134258"/>
                      <a:pt x="170541" y="139690"/>
                    </a:cubicBezTo>
                    <a:cubicBezTo>
                      <a:pt x="174561" y="141175"/>
                      <a:pt x="183736" y="146663"/>
                      <a:pt x="188111" y="146228"/>
                    </a:cubicBezTo>
                    <a:cubicBezTo>
                      <a:pt x="203296" y="146777"/>
                      <a:pt x="208522" y="124091"/>
                      <a:pt x="194192" y="118145"/>
                    </a:cubicBezTo>
                    <a:cubicBezTo>
                      <a:pt x="168876" y="108548"/>
                      <a:pt x="145937" y="91627"/>
                      <a:pt x="135346" y="66237"/>
                    </a:cubicBezTo>
                    <a:cubicBezTo>
                      <a:pt x="135343" y="66229"/>
                      <a:pt x="135353" y="66221"/>
                      <a:pt x="135360" y="66228"/>
                    </a:cubicBezTo>
                    <a:cubicBezTo>
                      <a:pt x="143563" y="73638"/>
                      <a:pt x="152903" y="79847"/>
                      <a:pt x="163132" y="84535"/>
                    </a:cubicBezTo>
                    <a:cubicBezTo>
                      <a:pt x="173098" y="89419"/>
                      <a:pt x="187152" y="97515"/>
                      <a:pt x="194075" y="83462"/>
                    </a:cubicBezTo>
                    <a:cubicBezTo>
                      <a:pt x="204553" y="55666"/>
                      <a:pt x="149239" y="68365"/>
                      <a:pt x="130691" y="9507"/>
                    </a:cubicBezTo>
                    <a:cubicBezTo>
                      <a:pt x="127141" y="-3154"/>
                      <a:pt x="107793" y="-3185"/>
                      <a:pt x="104244" y="9509"/>
                    </a:cubicBezTo>
                    <a:cubicBezTo>
                      <a:pt x="96275" y="36688"/>
                      <a:pt x="73502" y="55421"/>
                      <a:pt x="47687" y="65078"/>
                    </a:cubicBezTo>
                    <a:cubicBezTo>
                      <a:pt x="31271" y="72692"/>
                      <a:pt x="42693" y="97782"/>
                      <a:pt x="59244" y="90291"/>
                    </a:cubicBezTo>
                    <a:cubicBezTo>
                      <a:pt x="73363" y="84176"/>
                      <a:pt x="88357" y="76851"/>
                      <a:pt x="99499" y="66297"/>
                    </a:cubicBezTo>
                    <a:cubicBezTo>
                      <a:pt x="99505" y="66290"/>
                      <a:pt x="99516" y="66299"/>
                      <a:pt x="99512" y="66307"/>
                    </a:cubicBezTo>
                    <a:cubicBezTo>
                      <a:pt x="76031" y="120961"/>
                      <a:pt x="22540" y="108785"/>
                      <a:pt x="32960" y="137463"/>
                    </a:cubicBezTo>
                    <a:cubicBezTo>
                      <a:pt x="40177" y="151635"/>
                      <a:pt x="53327" y="144879"/>
                      <a:pt x="63993" y="139574"/>
                    </a:cubicBezTo>
                    <a:cubicBezTo>
                      <a:pt x="76689" y="134146"/>
                      <a:pt x="88172" y="126657"/>
                      <a:pt x="98086" y="117540"/>
                    </a:cubicBezTo>
                    <a:cubicBezTo>
                      <a:pt x="98093" y="117534"/>
                      <a:pt x="98103" y="117542"/>
                      <a:pt x="98100" y="117550"/>
                    </a:cubicBezTo>
                    <a:cubicBezTo>
                      <a:pt x="86272" y="145472"/>
                      <a:pt x="61035" y="163793"/>
                      <a:pt x="32943" y="174112"/>
                    </a:cubicBezTo>
                    <a:cubicBezTo>
                      <a:pt x="14437" y="182706"/>
                      <a:pt x="26748" y="210463"/>
                      <a:pt x="45544" y="202495"/>
                    </a:cubicBezTo>
                    <a:cubicBezTo>
                      <a:pt x="62675" y="195358"/>
                      <a:pt x="80267" y="187065"/>
                      <a:pt x="93764" y="174594"/>
                    </a:cubicBezTo>
                    <a:cubicBezTo>
                      <a:pt x="93771" y="174587"/>
                      <a:pt x="93782" y="174595"/>
                      <a:pt x="93778" y="174604"/>
                    </a:cubicBezTo>
                    <a:cubicBezTo>
                      <a:pt x="63983" y="233631"/>
                      <a:pt x="6071" y="220102"/>
                      <a:pt x="17132" y="251716"/>
                    </a:cubicBezTo>
                    <a:cubicBezTo>
                      <a:pt x="24009" y="265811"/>
                      <a:pt x="37173" y="261858"/>
                      <a:pt x="48390" y="255957"/>
                    </a:cubicBezTo>
                    <a:cubicBezTo>
                      <a:pt x="63095" y="250292"/>
                      <a:pt x="76862" y="242096"/>
                      <a:pt x="88926" y="231909"/>
                    </a:cubicBezTo>
                    <a:cubicBezTo>
                      <a:pt x="88933" y="231903"/>
                      <a:pt x="88944" y="231912"/>
                      <a:pt x="88938" y="231920"/>
                    </a:cubicBezTo>
                    <a:cubicBezTo>
                      <a:pt x="56101" y="289722"/>
                      <a:pt x="-1901" y="276131"/>
                      <a:pt x="9199" y="308796"/>
                    </a:cubicBezTo>
                    <a:cubicBezTo>
                      <a:pt x="15671" y="322737"/>
                      <a:pt x="29262" y="320254"/>
                      <a:pt x="40583" y="314148"/>
                    </a:cubicBezTo>
                    <a:cubicBezTo>
                      <a:pt x="56199" y="308372"/>
                      <a:pt x="70603" y="300085"/>
                      <a:pt x="83329" y="289806"/>
                    </a:cubicBezTo>
                    <a:cubicBezTo>
                      <a:pt x="83337" y="289800"/>
                      <a:pt x="83347" y="289809"/>
                      <a:pt x="83342" y="289817"/>
                    </a:cubicBezTo>
                    <a:cubicBezTo>
                      <a:pt x="66598" y="315408"/>
                      <a:pt x="40017" y="332391"/>
                      <a:pt x="11051" y="342314"/>
                    </a:cubicBezTo>
                    <a:cubicBezTo>
                      <a:pt x="-10686" y="351697"/>
                      <a:pt x="2714" y="384276"/>
                      <a:pt x="24768" y="375633"/>
                    </a:cubicBezTo>
                    <a:cubicBezTo>
                      <a:pt x="54025" y="365272"/>
                      <a:pt x="81224" y="349137"/>
                      <a:pt x="101097" y="325675"/>
                    </a:cubicBezTo>
                    <a:cubicBezTo>
                      <a:pt x="101102" y="325669"/>
                      <a:pt x="101112" y="325672"/>
                      <a:pt x="101112" y="325680"/>
                    </a:cubicBezTo>
                    <a:lnTo>
                      <a:pt x="101112" y="395169"/>
                    </a:lnTo>
                    <a:cubicBezTo>
                      <a:pt x="111483" y="393439"/>
                      <a:pt x="122301" y="392167"/>
                      <a:pt x="133462" y="391400"/>
                    </a:cubicBezTo>
                    <a:lnTo>
                      <a:pt x="133462" y="326274"/>
                    </a:lnTo>
                    <a:cubicBezTo>
                      <a:pt x="133464" y="326268"/>
                      <a:pt x="133473" y="326265"/>
                      <a:pt x="133478" y="326271"/>
                    </a:cubicBezTo>
                    <a:close/>
                  </a:path>
                </a:pathLst>
              </a:custGeom>
              <a:solidFill>
                <a:srgbClr val="FFB74E"/>
              </a:solidFill>
              <a:ln w="853" cap="flat">
                <a:noFill/>
                <a:prstDash val="solid"/>
                <a:miter/>
              </a:ln>
            </p:spPr>
            <p:txBody>
              <a:bodyPr rtlCol="0" anchor="ctr"/>
              <a:lstStyle/>
              <a:p>
                <a:endParaRPr lang="en-GB"/>
              </a:p>
            </p:txBody>
          </p:sp>
          <p:sp>
            <p:nvSpPr>
              <p:cNvPr id="211" name="Freeform: Shape 210">
                <a:extLst>
                  <a:ext uri="{FF2B5EF4-FFF2-40B4-BE49-F238E27FC236}">
                    <a16:creationId xmlns:a16="http://schemas.microsoft.com/office/drawing/2014/main" id="{7835C0AD-2480-4FB4-A259-8DF156ADFF0D}"/>
                  </a:ext>
                </a:extLst>
              </p:cNvPr>
              <p:cNvSpPr/>
              <p:nvPr/>
            </p:nvSpPr>
            <p:spPr>
              <a:xfrm>
                <a:off x="8401007" y="3371027"/>
                <a:ext cx="217237" cy="278788"/>
              </a:xfrm>
              <a:custGeom>
                <a:avLst/>
                <a:gdLst>
                  <a:gd name="connsiteX0" fmla="*/ 125646 w 217237"/>
                  <a:gd name="connsiteY0" fmla="*/ 227749 h 278788"/>
                  <a:gd name="connsiteX1" fmla="*/ 198838 w 217237"/>
                  <a:gd name="connsiteY1" fmla="*/ 273769 h 278788"/>
                  <a:gd name="connsiteX2" fmla="*/ 201988 w 217237"/>
                  <a:gd name="connsiteY2" fmla="*/ 274083 h 278788"/>
                  <a:gd name="connsiteX3" fmla="*/ 207089 w 217237"/>
                  <a:gd name="connsiteY3" fmla="*/ 241181 h 278788"/>
                  <a:gd name="connsiteX4" fmla="*/ 201576 w 217237"/>
                  <a:gd name="connsiteY4" fmla="*/ 238785 h 278788"/>
                  <a:gd name="connsiteX5" fmla="*/ 197589 w 217237"/>
                  <a:gd name="connsiteY5" fmla="*/ 237071 h 278788"/>
                  <a:gd name="connsiteX6" fmla="*/ 138235 w 217237"/>
                  <a:gd name="connsiteY6" fmla="*/ 187008 h 278788"/>
                  <a:gd name="connsiteX7" fmla="*/ 138248 w 217237"/>
                  <a:gd name="connsiteY7" fmla="*/ 186997 h 278788"/>
                  <a:gd name="connsiteX8" fmla="*/ 191471 w 217237"/>
                  <a:gd name="connsiteY8" fmla="*/ 215732 h 278788"/>
                  <a:gd name="connsiteX9" fmla="*/ 197084 w 217237"/>
                  <a:gd name="connsiteY9" fmla="*/ 216004 h 278788"/>
                  <a:gd name="connsiteX10" fmla="*/ 200203 w 217237"/>
                  <a:gd name="connsiteY10" fmla="*/ 184980 h 278788"/>
                  <a:gd name="connsiteX11" fmla="*/ 190460 w 217237"/>
                  <a:gd name="connsiteY11" fmla="*/ 180672 h 278788"/>
                  <a:gd name="connsiteX12" fmla="*/ 189873 w 217237"/>
                  <a:gd name="connsiteY12" fmla="*/ 180425 h 278788"/>
                  <a:gd name="connsiteX13" fmla="*/ 133182 w 217237"/>
                  <a:gd name="connsiteY13" fmla="*/ 129247 h 278788"/>
                  <a:gd name="connsiteX14" fmla="*/ 133195 w 217237"/>
                  <a:gd name="connsiteY14" fmla="*/ 129237 h 278788"/>
                  <a:gd name="connsiteX15" fmla="*/ 185241 w 217237"/>
                  <a:gd name="connsiteY15" fmla="*/ 158009 h 278788"/>
                  <a:gd name="connsiteX16" fmla="*/ 189392 w 217237"/>
                  <a:gd name="connsiteY16" fmla="*/ 158328 h 278788"/>
                  <a:gd name="connsiteX17" fmla="*/ 193292 w 217237"/>
                  <a:gd name="connsiteY17" fmla="*/ 128767 h 278788"/>
                  <a:gd name="connsiteX18" fmla="*/ 182612 w 217237"/>
                  <a:gd name="connsiteY18" fmla="*/ 123975 h 278788"/>
                  <a:gd name="connsiteX19" fmla="*/ 130388 w 217237"/>
                  <a:gd name="connsiteY19" fmla="*/ 73344 h 278788"/>
                  <a:gd name="connsiteX20" fmla="*/ 130401 w 217237"/>
                  <a:gd name="connsiteY20" fmla="*/ 73334 h 278788"/>
                  <a:gd name="connsiteX21" fmla="*/ 177893 w 217237"/>
                  <a:gd name="connsiteY21" fmla="*/ 99974 h 278788"/>
                  <a:gd name="connsiteX22" fmla="*/ 185410 w 217237"/>
                  <a:gd name="connsiteY22" fmla="*/ 99858 h 278788"/>
                  <a:gd name="connsiteX23" fmla="*/ 186361 w 217237"/>
                  <a:gd name="connsiteY23" fmla="*/ 72547 h 278788"/>
                  <a:gd name="connsiteX24" fmla="*/ 174743 w 217237"/>
                  <a:gd name="connsiteY24" fmla="*/ 67272 h 278788"/>
                  <a:gd name="connsiteX25" fmla="*/ 109633 w 217237"/>
                  <a:gd name="connsiteY25" fmla="*/ 5 h 278788"/>
                  <a:gd name="connsiteX26" fmla="*/ 32476 w 217237"/>
                  <a:gd name="connsiteY26" fmla="*/ 72421 h 278788"/>
                  <a:gd name="connsiteX27" fmla="*/ 44572 w 217237"/>
                  <a:gd name="connsiteY27" fmla="*/ 99209 h 278788"/>
                  <a:gd name="connsiteX28" fmla="*/ 89101 w 217237"/>
                  <a:gd name="connsiteY28" fmla="*/ 72946 h 278788"/>
                  <a:gd name="connsiteX29" fmla="*/ 89114 w 217237"/>
                  <a:gd name="connsiteY29" fmla="*/ 72956 h 278788"/>
                  <a:gd name="connsiteX30" fmla="*/ 25113 w 217237"/>
                  <a:gd name="connsiteY30" fmla="*/ 128515 h 278788"/>
                  <a:gd name="connsiteX31" fmla="*/ 37712 w 217237"/>
                  <a:gd name="connsiteY31" fmla="*/ 156896 h 278788"/>
                  <a:gd name="connsiteX32" fmla="*/ 86286 w 217237"/>
                  <a:gd name="connsiteY32" fmla="*/ 128628 h 278788"/>
                  <a:gd name="connsiteX33" fmla="*/ 86298 w 217237"/>
                  <a:gd name="connsiteY33" fmla="*/ 128638 h 278788"/>
                  <a:gd name="connsiteX34" fmla="*/ 17778 w 217237"/>
                  <a:gd name="connsiteY34" fmla="*/ 184597 h 278788"/>
                  <a:gd name="connsiteX35" fmla="*/ 30824 w 217237"/>
                  <a:gd name="connsiteY35" fmla="*/ 214594 h 278788"/>
                  <a:gd name="connsiteX36" fmla="*/ 81476 w 217237"/>
                  <a:gd name="connsiteY36" fmla="*/ 185888 h 278788"/>
                  <a:gd name="connsiteX37" fmla="*/ 81489 w 217237"/>
                  <a:gd name="connsiteY37" fmla="*/ 185900 h 278788"/>
                  <a:gd name="connsiteX38" fmla="*/ 10477 w 217237"/>
                  <a:gd name="connsiteY38" fmla="*/ 240665 h 278788"/>
                  <a:gd name="connsiteX39" fmla="*/ 1370 w 217237"/>
                  <a:gd name="connsiteY39" fmla="*/ 263198 h 278788"/>
                  <a:gd name="connsiteX40" fmla="*/ 32753 w 217237"/>
                  <a:gd name="connsiteY40" fmla="*/ 268551 h 278788"/>
                  <a:gd name="connsiteX41" fmla="*/ 93267 w 217237"/>
                  <a:gd name="connsiteY41" fmla="*/ 227353 h 278788"/>
                  <a:gd name="connsiteX42" fmla="*/ 93281 w 217237"/>
                  <a:gd name="connsiteY42" fmla="*/ 227359 h 278788"/>
                  <a:gd name="connsiteX43" fmla="*/ 93281 w 217237"/>
                  <a:gd name="connsiteY43" fmla="*/ 277567 h 278788"/>
                  <a:gd name="connsiteX44" fmla="*/ 125632 w 217237"/>
                  <a:gd name="connsiteY44" fmla="*/ 278789 h 278788"/>
                  <a:gd name="connsiteX45" fmla="*/ 125632 w 217237"/>
                  <a:gd name="connsiteY45" fmla="*/ 227755 h 278788"/>
                  <a:gd name="connsiteX46" fmla="*/ 125646 w 217237"/>
                  <a:gd name="connsiteY46" fmla="*/ 227749 h 278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17237" h="278788">
                    <a:moveTo>
                      <a:pt x="125646" y="227749"/>
                    </a:moveTo>
                    <a:cubicBezTo>
                      <a:pt x="145080" y="249632"/>
                      <a:pt x="170868" y="266303"/>
                      <a:pt x="198838" y="273769"/>
                    </a:cubicBezTo>
                    <a:cubicBezTo>
                      <a:pt x="199863" y="274042"/>
                      <a:pt x="200930" y="274165"/>
                      <a:pt x="201988" y="274083"/>
                    </a:cubicBezTo>
                    <a:cubicBezTo>
                      <a:pt x="218729" y="272791"/>
                      <a:pt x="223490" y="248008"/>
                      <a:pt x="207089" y="241181"/>
                    </a:cubicBezTo>
                    <a:lnTo>
                      <a:pt x="201576" y="238785"/>
                    </a:lnTo>
                    <a:cubicBezTo>
                      <a:pt x="201576" y="238785"/>
                      <a:pt x="197823" y="237161"/>
                      <a:pt x="197589" y="237071"/>
                    </a:cubicBezTo>
                    <a:cubicBezTo>
                      <a:pt x="172684" y="227523"/>
                      <a:pt x="151769" y="209608"/>
                      <a:pt x="138235" y="187008"/>
                    </a:cubicBezTo>
                    <a:cubicBezTo>
                      <a:pt x="138230" y="187000"/>
                      <a:pt x="138241" y="186991"/>
                      <a:pt x="138248" y="186997"/>
                    </a:cubicBezTo>
                    <a:cubicBezTo>
                      <a:pt x="153777" y="200272"/>
                      <a:pt x="172083" y="210346"/>
                      <a:pt x="191471" y="215732"/>
                    </a:cubicBezTo>
                    <a:cubicBezTo>
                      <a:pt x="193297" y="216239"/>
                      <a:pt x="195225" y="216368"/>
                      <a:pt x="197084" y="216004"/>
                    </a:cubicBezTo>
                    <a:cubicBezTo>
                      <a:pt x="211463" y="213194"/>
                      <a:pt x="215105" y="191294"/>
                      <a:pt x="200203" y="184980"/>
                    </a:cubicBezTo>
                    <a:lnTo>
                      <a:pt x="190460" y="180672"/>
                    </a:lnTo>
                    <a:cubicBezTo>
                      <a:pt x="190267" y="180586"/>
                      <a:pt x="190070" y="180504"/>
                      <a:pt x="189873" y="180425"/>
                    </a:cubicBezTo>
                    <a:cubicBezTo>
                      <a:pt x="165083" y="170602"/>
                      <a:pt x="145161" y="152421"/>
                      <a:pt x="133182" y="129247"/>
                    </a:cubicBezTo>
                    <a:cubicBezTo>
                      <a:pt x="133177" y="129239"/>
                      <a:pt x="133188" y="129230"/>
                      <a:pt x="133195" y="129237"/>
                    </a:cubicBezTo>
                    <a:cubicBezTo>
                      <a:pt x="148129" y="142544"/>
                      <a:pt x="166129" y="152703"/>
                      <a:pt x="185241" y="158009"/>
                    </a:cubicBezTo>
                    <a:cubicBezTo>
                      <a:pt x="186590" y="158383"/>
                      <a:pt x="188005" y="158515"/>
                      <a:pt x="189392" y="158328"/>
                    </a:cubicBezTo>
                    <a:cubicBezTo>
                      <a:pt x="203715" y="156394"/>
                      <a:pt x="207662" y="134941"/>
                      <a:pt x="193292" y="128767"/>
                    </a:cubicBezTo>
                    <a:cubicBezTo>
                      <a:pt x="193292" y="128767"/>
                      <a:pt x="182610" y="123977"/>
                      <a:pt x="182612" y="123975"/>
                    </a:cubicBezTo>
                    <a:cubicBezTo>
                      <a:pt x="149986" y="110932"/>
                      <a:pt x="138107" y="89846"/>
                      <a:pt x="130388" y="73344"/>
                    </a:cubicBezTo>
                    <a:cubicBezTo>
                      <a:pt x="130384" y="73335"/>
                      <a:pt x="130394" y="73328"/>
                      <a:pt x="130401" y="73334"/>
                    </a:cubicBezTo>
                    <a:cubicBezTo>
                      <a:pt x="144050" y="85571"/>
                      <a:pt x="160503" y="94982"/>
                      <a:pt x="177893" y="99974"/>
                    </a:cubicBezTo>
                    <a:cubicBezTo>
                      <a:pt x="180358" y="100682"/>
                      <a:pt x="182998" y="100730"/>
                      <a:pt x="185410" y="99858"/>
                    </a:cubicBezTo>
                    <a:cubicBezTo>
                      <a:pt x="196466" y="95868"/>
                      <a:pt x="198898" y="77750"/>
                      <a:pt x="186361" y="72547"/>
                    </a:cubicBezTo>
                    <a:cubicBezTo>
                      <a:pt x="186361" y="72547"/>
                      <a:pt x="174741" y="67273"/>
                      <a:pt x="174743" y="67272"/>
                    </a:cubicBezTo>
                    <a:cubicBezTo>
                      <a:pt x="122370" y="45685"/>
                      <a:pt x="130979" y="-546"/>
                      <a:pt x="109633" y="5"/>
                    </a:cubicBezTo>
                    <a:cubicBezTo>
                      <a:pt x="85272" y="889"/>
                      <a:pt x="102296" y="46580"/>
                      <a:pt x="32476" y="72421"/>
                    </a:cubicBezTo>
                    <a:cubicBezTo>
                      <a:pt x="14961" y="80424"/>
                      <a:pt x="27066" y="107032"/>
                      <a:pt x="44572" y="99209"/>
                    </a:cubicBezTo>
                    <a:cubicBezTo>
                      <a:pt x="60735" y="92873"/>
                      <a:pt x="76177" y="84246"/>
                      <a:pt x="89101" y="72946"/>
                    </a:cubicBezTo>
                    <a:cubicBezTo>
                      <a:pt x="89108" y="72940"/>
                      <a:pt x="89118" y="72947"/>
                      <a:pt x="89114" y="72956"/>
                    </a:cubicBezTo>
                    <a:cubicBezTo>
                      <a:pt x="81286" y="90138"/>
                      <a:pt x="68110" y="112898"/>
                      <a:pt x="25113" y="128515"/>
                    </a:cubicBezTo>
                    <a:cubicBezTo>
                      <a:pt x="6567" y="137133"/>
                      <a:pt x="18968" y="164852"/>
                      <a:pt x="37712" y="156896"/>
                    </a:cubicBezTo>
                    <a:cubicBezTo>
                      <a:pt x="55427" y="150144"/>
                      <a:pt x="72214" y="140834"/>
                      <a:pt x="86286" y="128628"/>
                    </a:cubicBezTo>
                    <a:cubicBezTo>
                      <a:pt x="86292" y="128622"/>
                      <a:pt x="86303" y="128630"/>
                      <a:pt x="86298" y="128638"/>
                    </a:cubicBezTo>
                    <a:cubicBezTo>
                      <a:pt x="72190" y="155404"/>
                      <a:pt x="46658" y="174636"/>
                      <a:pt x="17778" y="184597"/>
                    </a:cubicBezTo>
                    <a:cubicBezTo>
                      <a:pt x="-1828" y="193526"/>
                      <a:pt x="11018" y="222830"/>
                      <a:pt x="30824" y="214594"/>
                    </a:cubicBezTo>
                    <a:cubicBezTo>
                      <a:pt x="49113" y="207843"/>
                      <a:pt x="66567" y="198342"/>
                      <a:pt x="81476" y="185888"/>
                    </a:cubicBezTo>
                    <a:cubicBezTo>
                      <a:pt x="81484" y="185882"/>
                      <a:pt x="81494" y="185891"/>
                      <a:pt x="81489" y="185900"/>
                    </a:cubicBezTo>
                    <a:cubicBezTo>
                      <a:pt x="65747" y="211952"/>
                      <a:pt x="39850" y="230855"/>
                      <a:pt x="10477" y="240665"/>
                    </a:cubicBezTo>
                    <a:cubicBezTo>
                      <a:pt x="1739" y="244373"/>
                      <a:pt x="-2338" y="254461"/>
                      <a:pt x="1370" y="263198"/>
                    </a:cubicBezTo>
                    <a:cubicBezTo>
                      <a:pt x="7794" y="277153"/>
                      <a:pt x="21521" y="274629"/>
                      <a:pt x="32753" y="268551"/>
                    </a:cubicBezTo>
                    <a:cubicBezTo>
                      <a:pt x="56177" y="259886"/>
                      <a:pt x="76881" y="245578"/>
                      <a:pt x="93267" y="227353"/>
                    </a:cubicBezTo>
                    <a:cubicBezTo>
                      <a:pt x="93272" y="227347"/>
                      <a:pt x="93281" y="227350"/>
                      <a:pt x="93281" y="227359"/>
                    </a:cubicBezTo>
                    <a:lnTo>
                      <a:pt x="93281" y="277567"/>
                    </a:lnTo>
                    <a:cubicBezTo>
                      <a:pt x="104253" y="277639"/>
                      <a:pt x="115050" y="278052"/>
                      <a:pt x="125632" y="278789"/>
                    </a:cubicBezTo>
                    <a:lnTo>
                      <a:pt x="125632" y="227755"/>
                    </a:lnTo>
                    <a:cubicBezTo>
                      <a:pt x="125631" y="227746"/>
                      <a:pt x="125641" y="227743"/>
                      <a:pt x="125646" y="227749"/>
                    </a:cubicBezTo>
                    <a:close/>
                  </a:path>
                </a:pathLst>
              </a:custGeom>
              <a:solidFill>
                <a:srgbClr val="E5E5E5"/>
              </a:solidFill>
              <a:ln w="853" cap="flat">
                <a:noFill/>
                <a:prstDash val="solid"/>
                <a:miter/>
              </a:ln>
            </p:spPr>
            <p:txBody>
              <a:bodyPr rtlCol="0" anchor="ctr"/>
              <a:lstStyle/>
              <a:p>
                <a:endParaRPr lang="en-GB"/>
              </a:p>
            </p:txBody>
          </p:sp>
          <p:grpSp>
            <p:nvGrpSpPr>
              <p:cNvPr id="212" name="Graphic 13" descr="Winter woods with falling snow">
                <a:extLst>
                  <a:ext uri="{FF2B5EF4-FFF2-40B4-BE49-F238E27FC236}">
                    <a16:creationId xmlns:a16="http://schemas.microsoft.com/office/drawing/2014/main" id="{773E0410-7DD1-4BF6-B747-7629B6BEE937}"/>
                  </a:ext>
                </a:extLst>
              </p:cNvPr>
              <p:cNvGrpSpPr/>
              <p:nvPr/>
            </p:nvGrpSpPr>
            <p:grpSpPr>
              <a:xfrm>
                <a:off x="8088373" y="3712595"/>
                <a:ext cx="319153" cy="50169"/>
                <a:chOff x="8088373" y="3712595"/>
                <a:chExt cx="319153" cy="50169"/>
              </a:xfrm>
              <a:solidFill>
                <a:srgbClr val="E5E5E5"/>
              </a:solidFill>
            </p:grpSpPr>
            <p:sp>
              <p:nvSpPr>
                <p:cNvPr id="213" name="Freeform: Shape 212">
                  <a:extLst>
                    <a:ext uri="{FF2B5EF4-FFF2-40B4-BE49-F238E27FC236}">
                      <a16:creationId xmlns:a16="http://schemas.microsoft.com/office/drawing/2014/main" id="{6B23844E-4DEF-4D41-B1A9-76735CBAF0E9}"/>
                    </a:ext>
                  </a:extLst>
                </p:cNvPr>
                <p:cNvSpPr/>
                <p:nvPr/>
              </p:nvSpPr>
              <p:spPr>
                <a:xfrm>
                  <a:off x="8134454" y="3753525"/>
                  <a:ext cx="38061" cy="9238"/>
                </a:xfrm>
                <a:custGeom>
                  <a:avLst/>
                  <a:gdLst>
                    <a:gd name="connsiteX0" fmla="*/ 0 w 38061"/>
                    <a:gd name="connsiteY0" fmla="*/ 2190 h 9238"/>
                    <a:gd name="connsiteX1" fmla="*/ 18326 w 38061"/>
                    <a:gd name="connsiteY1" fmla="*/ 780 h 9238"/>
                    <a:gd name="connsiteX2" fmla="*/ 38061 w 38061"/>
                    <a:gd name="connsiteY2" fmla="*/ 2190 h 9238"/>
                    <a:gd name="connsiteX3" fmla="*/ 19031 w 38061"/>
                    <a:gd name="connsiteY3" fmla="*/ 9239 h 9238"/>
                    <a:gd name="connsiteX4" fmla="*/ 0 w 38061"/>
                    <a:gd name="connsiteY4" fmla="*/ 2190 h 9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 h="9238">
                      <a:moveTo>
                        <a:pt x="0" y="2190"/>
                      </a:moveTo>
                      <a:cubicBezTo>
                        <a:pt x="0" y="-1703"/>
                        <a:pt x="7815" y="780"/>
                        <a:pt x="18326" y="780"/>
                      </a:cubicBezTo>
                      <a:cubicBezTo>
                        <a:pt x="28837" y="780"/>
                        <a:pt x="38061" y="-1703"/>
                        <a:pt x="38061" y="2190"/>
                      </a:cubicBezTo>
                      <a:cubicBezTo>
                        <a:pt x="38061" y="6083"/>
                        <a:pt x="29541" y="9239"/>
                        <a:pt x="19031" y="9239"/>
                      </a:cubicBezTo>
                      <a:cubicBezTo>
                        <a:pt x="8520" y="9238"/>
                        <a:pt x="0" y="6082"/>
                        <a:pt x="0" y="2190"/>
                      </a:cubicBezTo>
                      <a:close/>
                    </a:path>
                  </a:pathLst>
                </a:custGeom>
                <a:solidFill>
                  <a:srgbClr val="E5E5E5"/>
                </a:solidFill>
                <a:ln w="853" cap="flat">
                  <a:noFill/>
                  <a:prstDash val="solid"/>
                  <a:miter/>
                </a:ln>
              </p:spPr>
              <p:txBody>
                <a:bodyPr rtlCol="0" anchor="ctr"/>
                <a:lstStyle/>
                <a:p>
                  <a:endParaRPr lang="en-GB"/>
                </a:p>
              </p:txBody>
            </p:sp>
            <p:sp>
              <p:nvSpPr>
                <p:cNvPr id="214" name="Freeform: Shape 213">
                  <a:extLst>
                    <a:ext uri="{FF2B5EF4-FFF2-40B4-BE49-F238E27FC236}">
                      <a16:creationId xmlns:a16="http://schemas.microsoft.com/office/drawing/2014/main" id="{C505F1EC-D5DA-4C2A-AF0D-8E064E24AA7E}"/>
                    </a:ext>
                  </a:extLst>
                </p:cNvPr>
                <p:cNvSpPr/>
                <p:nvPr/>
              </p:nvSpPr>
              <p:spPr>
                <a:xfrm>
                  <a:off x="8088373" y="3715978"/>
                  <a:ext cx="29123" cy="5823"/>
                </a:xfrm>
                <a:custGeom>
                  <a:avLst/>
                  <a:gdLst>
                    <a:gd name="connsiteX0" fmla="*/ 0 w 29123"/>
                    <a:gd name="connsiteY0" fmla="*/ 1676 h 5823"/>
                    <a:gd name="connsiteX1" fmla="*/ 14022 w 29123"/>
                    <a:gd name="connsiteY1" fmla="*/ 597 h 5823"/>
                    <a:gd name="connsiteX2" fmla="*/ 29123 w 29123"/>
                    <a:gd name="connsiteY2" fmla="*/ 1676 h 5823"/>
                    <a:gd name="connsiteX3" fmla="*/ 15617 w 29123"/>
                    <a:gd name="connsiteY3" fmla="*/ 5824 h 5823"/>
                    <a:gd name="connsiteX4" fmla="*/ 0 w 29123"/>
                    <a:gd name="connsiteY4" fmla="*/ 1676 h 5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3" h="5823">
                      <a:moveTo>
                        <a:pt x="0" y="1676"/>
                      </a:moveTo>
                      <a:cubicBezTo>
                        <a:pt x="0" y="-1303"/>
                        <a:pt x="5980" y="597"/>
                        <a:pt x="14022" y="597"/>
                      </a:cubicBezTo>
                      <a:cubicBezTo>
                        <a:pt x="22064" y="597"/>
                        <a:pt x="29123" y="-1303"/>
                        <a:pt x="29123" y="1676"/>
                      </a:cubicBezTo>
                      <a:cubicBezTo>
                        <a:pt x="29123" y="4654"/>
                        <a:pt x="23659" y="5824"/>
                        <a:pt x="15617" y="5824"/>
                      </a:cubicBezTo>
                      <a:cubicBezTo>
                        <a:pt x="7575" y="5825"/>
                        <a:pt x="0" y="4655"/>
                        <a:pt x="0" y="1676"/>
                      </a:cubicBezTo>
                      <a:close/>
                    </a:path>
                  </a:pathLst>
                </a:custGeom>
                <a:solidFill>
                  <a:srgbClr val="E5E5E5"/>
                </a:solidFill>
                <a:ln w="853" cap="flat">
                  <a:noFill/>
                  <a:prstDash val="solid"/>
                  <a:miter/>
                </a:ln>
              </p:spPr>
              <p:txBody>
                <a:bodyPr rtlCol="0" anchor="ctr"/>
                <a:lstStyle/>
                <a:p>
                  <a:endParaRPr lang="en-GB"/>
                </a:p>
              </p:txBody>
            </p:sp>
            <p:sp>
              <p:nvSpPr>
                <p:cNvPr id="215" name="Freeform: Shape 214">
                  <a:extLst>
                    <a:ext uri="{FF2B5EF4-FFF2-40B4-BE49-F238E27FC236}">
                      <a16:creationId xmlns:a16="http://schemas.microsoft.com/office/drawing/2014/main" id="{5405E0B6-A802-4D02-A2A9-16E7A98F91A8}"/>
                    </a:ext>
                  </a:extLst>
                </p:cNvPr>
                <p:cNvSpPr/>
                <p:nvPr/>
              </p:nvSpPr>
              <p:spPr>
                <a:xfrm>
                  <a:off x="8294774" y="3717684"/>
                  <a:ext cx="29123" cy="5823"/>
                </a:xfrm>
                <a:custGeom>
                  <a:avLst/>
                  <a:gdLst>
                    <a:gd name="connsiteX0" fmla="*/ 0 w 29123"/>
                    <a:gd name="connsiteY0" fmla="*/ 1676 h 5823"/>
                    <a:gd name="connsiteX1" fmla="*/ 14022 w 29123"/>
                    <a:gd name="connsiteY1" fmla="*/ 597 h 5823"/>
                    <a:gd name="connsiteX2" fmla="*/ 29123 w 29123"/>
                    <a:gd name="connsiteY2" fmla="*/ 1676 h 5823"/>
                    <a:gd name="connsiteX3" fmla="*/ 15617 w 29123"/>
                    <a:gd name="connsiteY3" fmla="*/ 5824 h 5823"/>
                    <a:gd name="connsiteX4" fmla="*/ 0 w 29123"/>
                    <a:gd name="connsiteY4" fmla="*/ 1676 h 5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3" h="5823">
                      <a:moveTo>
                        <a:pt x="0" y="1676"/>
                      </a:moveTo>
                      <a:cubicBezTo>
                        <a:pt x="0" y="-1303"/>
                        <a:pt x="5980" y="597"/>
                        <a:pt x="14022" y="597"/>
                      </a:cubicBezTo>
                      <a:cubicBezTo>
                        <a:pt x="22064" y="597"/>
                        <a:pt x="29123" y="-1303"/>
                        <a:pt x="29123" y="1676"/>
                      </a:cubicBezTo>
                      <a:cubicBezTo>
                        <a:pt x="29123" y="4654"/>
                        <a:pt x="23659" y="5824"/>
                        <a:pt x="15617" y="5824"/>
                      </a:cubicBezTo>
                      <a:cubicBezTo>
                        <a:pt x="7575" y="5824"/>
                        <a:pt x="0" y="4655"/>
                        <a:pt x="0" y="1676"/>
                      </a:cubicBezTo>
                      <a:close/>
                    </a:path>
                  </a:pathLst>
                </a:custGeom>
                <a:solidFill>
                  <a:srgbClr val="E5E5E5"/>
                </a:solidFill>
                <a:ln w="853" cap="flat">
                  <a:noFill/>
                  <a:prstDash val="solid"/>
                  <a:miter/>
                </a:ln>
              </p:spPr>
              <p:txBody>
                <a:bodyPr rtlCol="0" anchor="ctr"/>
                <a:lstStyle/>
                <a:p>
                  <a:endParaRPr lang="en-GB"/>
                </a:p>
              </p:txBody>
            </p:sp>
            <p:sp>
              <p:nvSpPr>
                <p:cNvPr id="216" name="Freeform: Shape 215">
                  <a:extLst>
                    <a:ext uri="{FF2B5EF4-FFF2-40B4-BE49-F238E27FC236}">
                      <a16:creationId xmlns:a16="http://schemas.microsoft.com/office/drawing/2014/main" id="{67F64E8A-0511-41CA-8D8A-4168767B3E6A}"/>
                    </a:ext>
                  </a:extLst>
                </p:cNvPr>
                <p:cNvSpPr/>
                <p:nvPr/>
              </p:nvSpPr>
              <p:spPr>
                <a:xfrm>
                  <a:off x="8378403" y="3712595"/>
                  <a:ext cx="29123" cy="5823"/>
                </a:xfrm>
                <a:custGeom>
                  <a:avLst/>
                  <a:gdLst>
                    <a:gd name="connsiteX0" fmla="*/ 0 w 29123"/>
                    <a:gd name="connsiteY0" fmla="*/ 1676 h 5823"/>
                    <a:gd name="connsiteX1" fmla="*/ 14022 w 29123"/>
                    <a:gd name="connsiteY1" fmla="*/ 597 h 5823"/>
                    <a:gd name="connsiteX2" fmla="*/ 29123 w 29123"/>
                    <a:gd name="connsiteY2" fmla="*/ 1676 h 5823"/>
                    <a:gd name="connsiteX3" fmla="*/ 15617 w 29123"/>
                    <a:gd name="connsiteY3" fmla="*/ 5824 h 5823"/>
                    <a:gd name="connsiteX4" fmla="*/ 0 w 29123"/>
                    <a:gd name="connsiteY4" fmla="*/ 1676 h 5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3" h="5823">
                      <a:moveTo>
                        <a:pt x="0" y="1676"/>
                      </a:moveTo>
                      <a:cubicBezTo>
                        <a:pt x="0" y="-1303"/>
                        <a:pt x="5980" y="597"/>
                        <a:pt x="14022" y="597"/>
                      </a:cubicBezTo>
                      <a:cubicBezTo>
                        <a:pt x="22064" y="597"/>
                        <a:pt x="29123" y="-1303"/>
                        <a:pt x="29123" y="1676"/>
                      </a:cubicBezTo>
                      <a:cubicBezTo>
                        <a:pt x="29123" y="4654"/>
                        <a:pt x="23659" y="5824"/>
                        <a:pt x="15617" y="5824"/>
                      </a:cubicBezTo>
                      <a:cubicBezTo>
                        <a:pt x="7575" y="5824"/>
                        <a:pt x="0" y="4655"/>
                        <a:pt x="0" y="1676"/>
                      </a:cubicBezTo>
                      <a:close/>
                    </a:path>
                  </a:pathLst>
                </a:custGeom>
                <a:solidFill>
                  <a:srgbClr val="E5E5E5"/>
                </a:solidFill>
                <a:ln w="853" cap="flat">
                  <a:noFill/>
                  <a:prstDash val="solid"/>
                  <a:miter/>
                </a:ln>
              </p:spPr>
              <p:txBody>
                <a:bodyPr rtlCol="0" anchor="ctr"/>
                <a:lstStyle/>
                <a:p>
                  <a:endParaRPr lang="en-GB"/>
                </a:p>
              </p:txBody>
            </p:sp>
          </p:grpSp>
          <p:sp>
            <p:nvSpPr>
              <p:cNvPr id="146" name="Freeform: Shape 145">
                <a:extLst>
                  <a:ext uri="{FF2B5EF4-FFF2-40B4-BE49-F238E27FC236}">
                    <a16:creationId xmlns:a16="http://schemas.microsoft.com/office/drawing/2014/main" id="{1E15A3E4-1576-4B37-9B53-16E423C0B6AB}"/>
                  </a:ext>
                </a:extLst>
              </p:cNvPr>
              <p:cNvSpPr/>
              <p:nvPr/>
            </p:nvSpPr>
            <p:spPr>
              <a:xfrm>
                <a:off x="8657540" y="3313382"/>
                <a:ext cx="232547" cy="395168"/>
              </a:xfrm>
              <a:custGeom>
                <a:avLst/>
                <a:gdLst>
                  <a:gd name="connsiteX0" fmla="*/ 118465 w 206390"/>
                  <a:gd name="connsiteY0" fmla="*/ 289571 h 350719"/>
                  <a:gd name="connsiteX1" fmla="*/ 188989 w 206390"/>
                  <a:gd name="connsiteY1" fmla="*/ 334702 h 350719"/>
                  <a:gd name="connsiteX2" fmla="*/ 192964 w 206390"/>
                  <a:gd name="connsiteY2" fmla="*/ 334973 h 350719"/>
                  <a:gd name="connsiteX3" fmla="*/ 196825 w 206390"/>
                  <a:gd name="connsiteY3" fmla="*/ 304389 h 350719"/>
                  <a:gd name="connsiteX4" fmla="*/ 134792 w 206390"/>
                  <a:gd name="connsiteY4" fmla="*/ 258270 h 350719"/>
                  <a:gd name="connsiteX5" fmla="*/ 134802 w 206390"/>
                  <a:gd name="connsiteY5" fmla="*/ 258259 h 350719"/>
                  <a:gd name="connsiteX6" fmla="*/ 184659 w 206390"/>
                  <a:gd name="connsiteY6" fmla="*/ 283769 h 350719"/>
                  <a:gd name="connsiteX7" fmla="*/ 190745 w 206390"/>
                  <a:gd name="connsiteY7" fmla="*/ 254523 h 350719"/>
                  <a:gd name="connsiteX8" fmla="*/ 129686 w 206390"/>
                  <a:gd name="connsiteY8" fmla="*/ 206517 h 350719"/>
                  <a:gd name="connsiteX9" fmla="*/ 129698 w 206390"/>
                  <a:gd name="connsiteY9" fmla="*/ 206507 h 350719"/>
                  <a:gd name="connsiteX10" fmla="*/ 164497 w 206390"/>
                  <a:gd name="connsiteY10" fmla="*/ 227481 h 350719"/>
                  <a:gd name="connsiteX11" fmla="*/ 192041 w 206390"/>
                  <a:gd name="connsiteY11" fmla="*/ 223788 h 350719"/>
                  <a:gd name="connsiteX12" fmla="*/ 125201 w 206390"/>
                  <a:gd name="connsiteY12" fmla="*/ 155268 h 350719"/>
                  <a:gd name="connsiteX13" fmla="*/ 125213 w 206390"/>
                  <a:gd name="connsiteY13" fmla="*/ 155259 h 350719"/>
                  <a:gd name="connsiteX14" fmla="*/ 167223 w 206390"/>
                  <a:gd name="connsiteY14" fmla="*/ 179899 h 350719"/>
                  <a:gd name="connsiteX15" fmla="*/ 178501 w 206390"/>
                  <a:gd name="connsiteY15" fmla="*/ 154753 h 350719"/>
                  <a:gd name="connsiteX16" fmla="*/ 121461 w 206390"/>
                  <a:gd name="connsiteY16" fmla="*/ 104536 h 350719"/>
                  <a:gd name="connsiteX17" fmla="*/ 121473 w 206390"/>
                  <a:gd name="connsiteY17" fmla="*/ 104527 h 350719"/>
                  <a:gd name="connsiteX18" fmla="*/ 151359 w 206390"/>
                  <a:gd name="connsiteY18" fmla="*/ 123977 h 350719"/>
                  <a:gd name="connsiteX19" fmla="*/ 166952 w 206390"/>
                  <a:gd name="connsiteY19" fmla="*/ 129780 h 350719"/>
                  <a:gd name="connsiteX20" fmla="*/ 172349 w 206390"/>
                  <a:gd name="connsiteY20" fmla="*/ 104856 h 350719"/>
                  <a:gd name="connsiteX21" fmla="*/ 120122 w 206390"/>
                  <a:gd name="connsiteY21" fmla="*/ 58787 h 350719"/>
                  <a:gd name="connsiteX22" fmla="*/ 120135 w 206390"/>
                  <a:gd name="connsiteY22" fmla="*/ 58779 h 350719"/>
                  <a:gd name="connsiteX23" fmla="*/ 144782 w 206390"/>
                  <a:gd name="connsiteY23" fmla="*/ 75026 h 350719"/>
                  <a:gd name="connsiteX24" fmla="*/ 172245 w 206390"/>
                  <a:gd name="connsiteY24" fmla="*/ 74074 h 350719"/>
                  <a:gd name="connsiteX25" fmla="*/ 115991 w 206390"/>
                  <a:gd name="connsiteY25" fmla="*/ 8438 h 350719"/>
                  <a:gd name="connsiteX26" fmla="*/ 92519 w 206390"/>
                  <a:gd name="connsiteY26" fmla="*/ 8439 h 350719"/>
                  <a:gd name="connsiteX27" fmla="*/ 42323 w 206390"/>
                  <a:gd name="connsiteY27" fmla="*/ 57758 h 350719"/>
                  <a:gd name="connsiteX28" fmla="*/ 52580 w 206390"/>
                  <a:gd name="connsiteY28" fmla="*/ 80135 h 350719"/>
                  <a:gd name="connsiteX29" fmla="*/ 88307 w 206390"/>
                  <a:gd name="connsiteY29" fmla="*/ 58840 h 350719"/>
                  <a:gd name="connsiteX30" fmla="*/ 88319 w 206390"/>
                  <a:gd name="connsiteY30" fmla="*/ 58849 h 350719"/>
                  <a:gd name="connsiteX31" fmla="*/ 29253 w 206390"/>
                  <a:gd name="connsiteY31" fmla="*/ 122001 h 350719"/>
                  <a:gd name="connsiteX32" fmla="*/ 56795 w 206390"/>
                  <a:gd name="connsiteY32" fmla="*/ 123874 h 350719"/>
                  <a:gd name="connsiteX33" fmla="*/ 87053 w 206390"/>
                  <a:gd name="connsiteY33" fmla="*/ 104319 h 350719"/>
                  <a:gd name="connsiteX34" fmla="*/ 87066 w 206390"/>
                  <a:gd name="connsiteY34" fmla="*/ 104327 h 350719"/>
                  <a:gd name="connsiteX35" fmla="*/ 29238 w 206390"/>
                  <a:gd name="connsiteY35" fmla="*/ 154528 h 350719"/>
                  <a:gd name="connsiteX36" fmla="*/ 40421 w 206390"/>
                  <a:gd name="connsiteY36" fmla="*/ 179718 h 350719"/>
                  <a:gd name="connsiteX37" fmla="*/ 83217 w 206390"/>
                  <a:gd name="connsiteY37" fmla="*/ 154955 h 350719"/>
                  <a:gd name="connsiteX38" fmla="*/ 83230 w 206390"/>
                  <a:gd name="connsiteY38" fmla="*/ 154964 h 350719"/>
                  <a:gd name="connsiteX39" fmla="*/ 15205 w 206390"/>
                  <a:gd name="connsiteY39" fmla="*/ 223403 h 350719"/>
                  <a:gd name="connsiteX40" fmla="*/ 42947 w 206390"/>
                  <a:gd name="connsiteY40" fmla="*/ 227166 h 350719"/>
                  <a:gd name="connsiteX41" fmla="*/ 78923 w 206390"/>
                  <a:gd name="connsiteY41" fmla="*/ 205824 h 350719"/>
                  <a:gd name="connsiteX42" fmla="*/ 78934 w 206390"/>
                  <a:gd name="connsiteY42" fmla="*/ 205834 h 350719"/>
                  <a:gd name="connsiteX43" fmla="*/ 8165 w 206390"/>
                  <a:gd name="connsiteY43" fmla="*/ 274062 h 350719"/>
                  <a:gd name="connsiteX44" fmla="*/ 36018 w 206390"/>
                  <a:gd name="connsiteY44" fmla="*/ 278812 h 350719"/>
                  <a:gd name="connsiteX45" fmla="*/ 73956 w 206390"/>
                  <a:gd name="connsiteY45" fmla="*/ 257208 h 350719"/>
                  <a:gd name="connsiteX46" fmla="*/ 73968 w 206390"/>
                  <a:gd name="connsiteY46" fmla="*/ 257218 h 350719"/>
                  <a:gd name="connsiteX47" fmla="*/ 9808 w 206390"/>
                  <a:gd name="connsiteY47" fmla="*/ 303810 h 350719"/>
                  <a:gd name="connsiteX48" fmla="*/ 21982 w 206390"/>
                  <a:gd name="connsiteY48" fmla="*/ 333381 h 350719"/>
                  <a:gd name="connsiteX49" fmla="*/ 89725 w 206390"/>
                  <a:gd name="connsiteY49" fmla="*/ 289043 h 350719"/>
                  <a:gd name="connsiteX50" fmla="*/ 89738 w 206390"/>
                  <a:gd name="connsiteY50" fmla="*/ 289047 h 350719"/>
                  <a:gd name="connsiteX51" fmla="*/ 89738 w 206390"/>
                  <a:gd name="connsiteY51" fmla="*/ 350720 h 350719"/>
                  <a:gd name="connsiteX52" fmla="*/ 118450 w 206390"/>
                  <a:gd name="connsiteY52" fmla="*/ 347375 h 350719"/>
                  <a:gd name="connsiteX53" fmla="*/ 118450 w 206390"/>
                  <a:gd name="connsiteY53" fmla="*/ 289574 h 350719"/>
                  <a:gd name="connsiteX54" fmla="*/ 118465 w 206390"/>
                  <a:gd name="connsiteY54" fmla="*/ 289571 h 350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06390" h="350719">
                    <a:moveTo>
                      <a:pt x="118465" y="289571"/>
                    </a:moveTo>
                    <a:cubicBezTo>
                      <a:pt x="136836" y="310654"/>
                      <a:pt x="161878" y="327672"/>
                      <a:pt x="188989" y="334702"/>
                    </a:cubicBezTo>
                    <a:cubicBezTo>
                      <a:pt x="190284" y="335038"/>
                      <a:pt x="191637" y="335142"/>
                      <a:pt x="192964" y="334973"/>
                    </a:cubicBezTo>
                    <a:cubicBezTo>
                      <a:pt x="207943" y="333068"/>
                      <a:pt x="211990" y="310568"/>
                      <a:pt x="196825" y="304389"/>
                    </a:cubicBezTo>
                    <a:cubicBezTo>
                      <a:pt x="171937" y="295477"/>
                      <a:pt x="149261" y="280374"/>
                      <a:pt x="134792" y="258270"/>
                    </a:cubicBezTo>
                    <a:cubicBezTo>
                      <a:pt x="134787" y="258263"/>
                      <a:pt x="134796" y="258254"/>
                      <a:pt x="134802" y="258259"/>
                    </a:cubicBezTo>
                    <a:cubicBezTo>
                      <a:pt x="149432" y="269534"/>
                      <a:pt x="166654" y="279655"/>
                      <a:pt x="184659" y="283769"/>
                    </a:cubicBezTo>
                    <a:cubicBezTo>
                      <a:pt x="200731" y="284085"/>
                      <a:pt x="205844" y="260813"/>
                      <a:pt x="190745" y="254523"/>
                    </a:cubicBezTo>
                    <a:cubicBezTo>
                      <a:pt x="165747" y="245426"/>
                      <a:pt x="143048" y="229695"/>
                      <a:pt x="129686" y="206517"/>
                    </a:cubicBezTo>
                    <a:cubicBezTo>
                      <a:pt x="129682" y="206509"/>
                      <a:pt x="129692" y="206502"/>
                      <a:pt x="129698" y="206507"/>
                    </a:cubicBezTo>
                    <a:cubicBezTo>
                      <a:pt x="140080" y="215304"/>
                      <a:pt x="151889" y="222449"/>
                      <a:pt x="164497" y="227481"/>
                    </a:cubicBezTo>
                    <a:cubicBezTo>
                      <a:pt x="174166" y="232725"/>
                      <a:pt x="186031" y="236139"/>
                      <a:pt x="192041" y="223788"/>
                    </a:cubicBezTo>
                    <a:cubicBezTo>
                      <a:pt x="202040" y="195950"/>
                      <a:pt x="150749" y="207329"/>
                      <a:pt x="125201" y="155268"/>
                    </a:cubicBezTo>
                    <a:cubicBezTo>
                      <a:pt x="125198" y="155260"/>
                      <a:pt x="125207" y="155253"/>
                      <a:pt x="125213" y="155259"/>
                    </a:cubicBezTo>
                    <a:cubicBezTo>
                      <a:pt x="136990" y="166188"/>
                      <a:pt x="152271" y="173617"/>
                      <a:pt x="167223" y="179899"/>
                    </a:cubicBezTo>
                    <a:cubicBezTo>
                      <a:pt x="183769" y="187046"/>
                      <a:pt x="194962" y="162491"/>
                      <a:pt x="178501" y="154753"/>
                    </a:cubicBezTo>
                    <a:cubicBezTo>
                      <a:pt x="153819" y="145554"/>
                      <a:pt x="131812" y="129094"/>
                      <a:pt x="121461" y="104536"/>
                    </a:cubicBezTo>
                    <a:cubicBezTo>
                      <a:pt x="121458" y="104528"/>
                      <a:pt x="121467" y="104521"/>
                      <a:pt x="121473" y="104527"/>
                    </a:cubicBezTo>
                    <a:cubicBezTo>
                      <a:pt x="130174" y="112549"/>
                      <a:pt x="140242" y="119157"/>
                      <a:pt x="151359" y="123977"/>
                    </a:cubicBezTo>
                    <a:cubicBezTo>
                      <a:pt x="154926" y="125295"/>
                      <a:pt x="163069" y="130166"/>
                      <a:pt x="166952" y="129780"/>
                    </a:cubicBezTo>
                    <a:cubicBezTo>
                      <a:pt x="180429" y="130267"/>
                      <a:pt x="185067" y="110133"/>
                      <a:pt x="172349" y="104856"/>
                    </a:cubicBezTo>
                    <a:cubicBezTo>
                      <a:pt x="149881" y="96338"/>
                      <a:pt x="129521" y="81321"/>
                      <a:pt x="120122" y="58787"/>
                    </a:cubicBezTo>
                    <a:cubicBezTo>
                      <a:pt x="120119" y="58779"/>
                      <a:pt x="120128" y="58773"/>
                      <a:pt x="120135" y="58779"/>
                    </a:cubicBezTo>
                    <a:cubicBezTo>
                      <a:pt x="127415" y="65356"/>
                      <a:pt x="135705" y="70865"/>
                      <a:pt x="144782" y="75026"/>
                    </a:cubicBezTo>
                    <a:cubicBezTo>
                      <a:pt x="153628" y="79361"/>
                      <a:pt x="166101" y="86547"/>
                      <a:pt x="172245" y="74074"/>
                    </a:cubicBezTo>
                    <a:cubicBezTo>
                      <a:pt x="181545" y="49405"/>
                      <a:pt x="132452" y="60675"/>
                      <a:pt x="115991" y="8438"/>
                    </a:cubicBezTo>
                    <a:cubicBezTo>
                      <a:pt x="112840" y="-2799"/>
                      <a:pt x="95669" y="-2826"/>
                      <a:pt x="92519" y="8439"/>
                    </a:cubicBezTo>
                    <a:cubicBezTo>
                      <a:pt x="85446" y="32562"/>
                      <a:pt x="65234" y="49187"/>
                      <a:pt x="42323" y="57758"/>
                    </a:cubicBezTo>
                    <a:cubicBezTo>
                      <a:pt x="27754" y="64516"/>
                      <a:pt x="37891" y="86783"/>
                      <a:pt x="52580" y="80135"/>
                    </a:cubicBezTo>
                    <a:cubicBezTo>
                      <a:pt x="65111" y="74708"/>
                      <a:pt x="78419" y="68206"/>
                      <a:pt x="88307" y="58840"/>
                    </a:cubicBezTo>
                    <a:cubicBezTo>
                      <a:pt x="88313" y="58834"/>
                      <a:pt x="88322" y="58841"/>
                      <a:pt x="88319" y="58849"/>
                    </a:cubicBezTo>
                    <a:cubicBezTo>
                      <a:pt x="67479" y="107355"/>
                      <a:pt x="20004" y="96548"/>
                      <a:pt x="29253" y="122001"/>
                    </a:cubicBezTo>
                    <a:cubicBezTo>
                      <a:pt x="35658" y="134579"/>
                      <a:pt x="47329" y="128583"/>
                      <a:pt x="56795" y="123874"/>
                    </a:cubicBezTo>
                    <a:cubicBezTo>
                      <a:pt x="68062" y="119057"/>
                      <a:pt x="78254" y="112410"/>
                      <a:pt x="87053" y="104319"/>
                    </a:cubicBezTo>
                    <a:cubicBezTo>
                      <a:pt x="87060" y="104314"/>
                      <a:pt x="87069" y="104321"/>
                      <a:pt x="87066" y="104327"/>
                    </a:cubicBezTo>
                    <a:cubicBezTo>
                      <a:pt x="76568" y="129109"/>
                      <a:pt x="54169" y="145369"/>
                      <a:pt x="29238" y="154528"/>
                    </a:cubicBezTo>
                    <a:cubicBezTo>
                      <a:pt x="12813" y="162155"/>
                      <a:pt x="23739" y="186790"/>
                      <a:pt x="40421" y="179718"/>
                    </a:cubicBezTo>
                    <a:cubicBezTo>
                      <a:pt x="55625" y="173383"/>
                      <a:pt x="71238" y="166024"/>
                      <a:pt x="83217" y="154955"/>
                    </a:cubicBezTo>
                    <a:cubicBezTo>
                      <a:pt x="83223" y="154949"/>
                      <a:pt x="83233" y="154957"/>
                      <a:pt x="83230" y="154964"/>
                    </a:cubicBezTo>
                    <a:cubicBezTo>
                      <a:pt x="56786" y="207352"/>
                      <a:pt x="5388" y="195345"/>
                      <a:pt x="15205" y="223403"/>
                    </a:cubicBezTo>
                    <a:cubicBezTo>
                      <a:pt x="21309" y="235912"/>
                      <a:pt x="32992" y="232404"/>
                      <a:pt x="42947" y="227166"/>
                    </a:cubicBezTo>
                    <a:cubicBezTo>
                      <a:pt x="55998" y="222139"/>
                      <a:pt x="68216" y="214864"/>
                      <a:pt x="78923" y="205824"/>
                    </a:cubicBezTo>
                    <a:cubicBezTo>
                      <a:pt x="78930" y="205818"/>
                      <a:pt x="78939" y="205826"/>
                      <a:pt x="78934" y="205834"/>
                    </a:cubicBezTo>
                    <a:cubicBezTo>
                      <a:pt x="49791" y="257134"/>
                      <a:pt x="-1687" y="245071"/>
                      <a:pt x="8165" y="274062"/>
                    </a:cubicBezTo>
                    <a:cubicBezTo>
                      <a:pt x="13908" y="286435"/>
                      <a:pt x="25970" y="284232"/>
                      <a:pt x="36018" y="278812"/>
                    </a:cubicBezTo>
                    <a:cubicBezTo>
                      <a:pt x="49877" y="273686"/>
                      <a:pt x="62662" y="266331"/>
                      <a:pt x="73956" y="257208"/>
                    </a:cubicBezTo>
                    <a:cubicBezTo>
                      <a:pt x="73963" y="257203"/>
                      <a:pt x="73972" y="257211"/>
                      <a:pt x="73968" y="257218"/>
                    </a:cubicBezTo>
                    <a:cubicBezTo>
                      <a:pt x="59107" y="279931"/>
                      <a:pt x="35516" y="295003"/>
                      <a:pt x="9808" y="303810"/>
                    </a:cubicBezTo>
                    <a:cubicBezTo>
                      <a:pt x="-9484" y="312138"/>
                      <a:pt x="2409" y="341052"/>
                      <a:pt x="21982" y="333381"/>
                    </a:cubicBezTo>
                    <a:cubicBezTo>
                      <a:pt x="47948" y="324186"/>
                      <a:pt x="72088" y="309866"/>
                      <a:pt x="89725" y="289043"/>
                    </a:cubicBezTo>
                    <a:cubicBezTo>
                      <a:pt x="89730" y="289037"/>
                      <a:pt x="89738" y="289040"/>
                      <a:pt x="89738" y="289047"/>
                    </a:cubicBezTo>
                    <a:lnTo>
                      <a:pt x="89738" y="350720"/>
                    </a:lnTo>
                    <a:cubicBezTo>
                      <a:pt x="98943" y="349184"/>
                      <a:pt x="108545" y="348055"/>
                      <a:pt x="118450" y="347375"/>
                    </a:cubicBezTo>
                    <a:lnTo>
                      <a:pt x="118450" y="289574"/>
                    </a:lnTo>
                    <a:cubicBezTo>
                      <a:pt x="118452" y="289569"/>
                      <a:pt x="118460" y="289566"/>
                      <a:pt x="118465" y="289571"/>
                    </a:cubicBezTo>
                    <a:close/>
                  </a:path>
                </a:pathLst>
              </a:custGeom>
              <a:solidFill>
                <a:srgbClr val="FFB74E"/>
              </a:solidFill>
              <a:ln w="754" cap="flat">
                <a:noFill/>
                <a:prstDash val="solid"/>
                <a:miter/>
              </a:ln>
            </p:spPr>
            <p:txBody>
              <a:bodyPr rtlCol="0" anchor="ctr"/>
              <a:lstStyle/>
              <a:p>
                <a:endParaRPr lang="en-GB"/>
              </a:p>
            </p:txBody>
          </p:sp>
          <p:grpSp>
            <p:nvGrpSpPr>
              <p:cNvPr id="112" name="Graphic 11" descr="A cozy cabin in the woods covered in snow">
                <a:extLst>
                  <a:ext uri="{FF2B5EF4-FFF2-40B4-BE49-F238E27FC236}">
                    <a16:creationId xmlns:a16="http://schemas.microsoft.com/office/drawing/2014/main" id="{F004318F-27B4-4BD1-ADD8-D0FE22498A1B}"/>
                  </a:ext>
                </a:extLst>
              </p:cNvPr>
              <p:cNvGrpSpPr/>
              <p:nvPr/>
            </p:nvGrpSpPr>
            <p:grpSpPr>
              <a:xfrm flipH="1">
                <a:off x="8106825" y="3521526"/>
                <a:ext cx="612023" cy="357503"/>
                <a:chOff x="7780957" y="3699875"/>
                <a:chExt cx="543182" cy="317291"/>
              </a:xfrm>
            </p:grpSpPr>
            <p:sp>
              <p:nvSpPr>
                <p:cNvPr id="113" name="Freeform: Shape 112">
                  <a:extLst>
                    <a:ext uri="{FF2B5EF4-FFF2-40B4-BE49-F238E27FC236}">
                      <a16:creationId xmlns:a16="http://schemas.microsoft.com/office/drawing/2014/main" id="{66435CC9-C1B6-4624-91F2-4F908FF37F88}"/>
                    </a:ext>
                  </a:extLst>
                </p:cNvPr>
                <p:cNvSpPr/>
                <p:nvPr/>
              </p:nvSpPr>
              <p:spPr>
                <a:xfrm>
                  <a:off x="7978678" y="3854209"/>
                  <a:ext cx="338953" cy="162957"/>
                </a:xfrm>
                <a:custGeom>
                  <a:avLst/>
                  <a:gdLst>
                    <a:gd name="connsiteX0" fmla="*/ 311594 w 338953"/>
                    <a:gd name="connsiteY0" fmla="*/ 162958 h 162957"/>
                    <a:gd name="connsiteX1" fmla="*/ 0 w 338953"/>
                    <a:gd name="connsiteY1" fmla="*/ 162958 h 162957"/>
                    <a:gd name="connsiteX2" fmla="*/ 0 w 338953"/>
                    <a:gd name="connsiteY2" fmla="*/ 0 h 162957"/>
                    <a:gd name="connsiteX3" fmla="*/ 338954 w 338953"/>
                    <a:gd name="connsiteY3" fmla="*/ 0 h 162957"/>
                    <a:gd name="connsiteX4" fmla="*/ 338954 w 338953"/>
                    <a:gd name="connsiteY4" fmla="*/ 131455 h 162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8953" h="162957">
                      <a:moveTo>
                        <a:pt x="311594" y="162958"/>
                      </a:moveTo>
                      <a:lnTo>
                        <a:pt x="0" y="162958"/>
                      </a:lnTo>
                      <a:lnTo>
                        <a:pt x="0" y="0"/>
                      </a:lnTo>
                      <a:lnTo>
                        <a:pt x="338954" y="0"/>
                      </a:lnTo>
                      <a:lnTo>
                        <a:pt x="338954" y="131455"/>
                      </a:lnTo>
                      <a:close/>
                    </a:path>
                  </a:pathLst>
                </a:custGeom>
                <a:solidFill>
                  <a:schemeClr val="tx1">
                    <a:lumMod val="95000"/>
                  </a:schemeClr>
                </a:solidFill>
                <a:ln w="1081" cap="flat">
                  <a:noFill/>
                  <a:prstDash val="solid"/>
                  <a:miter/>
                </a:ln>
              </p:spPr>
              <p:txBody>
                <a:bodyPr rtlCol="0" anchor="ctr"/>
                <a:lstStyle/>
                <a:p>
                  <a:endParaRPr lang="en-GB"/>
                </a:p>
              </p:txBody>
            </p:sp>
            <p:grpSp>
              <p:nvGrpSpPr>
                <p:cNvPr id="114" name="Graphic 11" descr="A cozy cabin in the woods covered in snow">
                  <a:extLst>
                    <a:ext uri="{FF2B5EF4-FFF2-40B4-BE49-F238E27FC236}">
                      <a16:creationId xmlns:a16="http://schemas.microsoft.com/office/drawing/2014/main" id="{B69BF5BB-FF95-44A9-97CB-7CE6EC72A0D9}"/>
                    </a:ext>
                  </a:extLst>
                </p:cNvPr>
                <p:cNvGrpSpPr/>
                <p:nvPr/>
              </p:nvGrpSpPr>
              <p:grpSpPr>
                <a:xfrm>
                  <a:off x="8009097" y="3909615"/>
                  <a:ext cx="117330" cy="76047"/>
                  <a:chOff x="8009097" y="3909615"/>
                  <a:chExt cx="117330" cy="76047"/>
                </a:xfrm>
              </p:grpSpPr>
              <p:sp>
                <p:nvSpPr>
                  <p:cNvPr id="135" name="Freeform: Shape 134">
                    <a:extLst>
                      <a:ext uri="{FF2B5EF4-FFF2-40B4-BE49-F238E27FC236}">
                        <a16:creationId xmlns:a16="http://schemas.microsoft.com/office/drawing/2014/main" id="{1175CD97-BAB8-4C8D-B96F-A78FBAABAD62}"/>
                      </a:ext>
                    </a:extLst>
                  </p:cNvPr>
                  <p:cNvSpPr/>
                  <p:nvPr/>
                </p:nvSpPr>
                <p:spPr>
                  <a:xfrm>
                    <a:off x="8052552" y="3909615"/>
                    <a:ext cx="32591" cy="32591"/>
                  </a:xfrm>
                  <a:custGeom>
                    <a:avLst/>
                    <a:gdLst>
                      <a:gd name="connsiteX0" fmla="*/ 0 w 32591"/>
                      <a:gd name="connsiteY0" fmla="*/ 0 h 32591"/>
                      <a:gd name="connsiteX1" fmla="*/ 32592 w 32591"/>
                      <a:gd name="connsiteY1" fmla="*/ 0 h 32591"/>
                      <a:gd name="connsiteX2" fmla="*/ 32592 w 32591"/>
                      <a:gd name="connsiteY2" fmla="*/ 32592 h 32591"/>
                      <a:gd name="connsiteX3" fmla="*/ 0 w 32591"/>
                      <a:gd name="connsiteY3" fmla="*/ 32592 h 32591"/>
                    </a:gdLst>
                    <a:ahLst/>
                    <a:cxnLst>
                      <a:cxn ang="0">
                        <a:pos x="connsiteX0" y="connsiteY0"/>
                      </a:cxn>
                      <a:cxn ang="0">
                        <a:pos x="connsiteX1" y="connsiteY1"/>
                      </a:cxn>
                      <a:cxn ang="0">
                        <a:pos x="connsiteX2" y="connsiteY2"/>
                      </a:cxn>
                      <a:cxn ang="0">
                        <a:pos x="connsiteX3" y="connsiteY3"/>
                      </a:cxn>
                    </a:cxnLst>
                    <a:rect l="l" t="t" r="r" b="b"/>
                    <a:pathLst>
                      <a:path w="32591" h="32591">
                        <a:moveTo>
                          <a:pt x="0" y="0"/>
                        </a:moveTo>
                        <a:lnTo>
                          <a:pt x="32592" y="0"/>
                        </a:lnTo>
                        <a:lnTo>
                          <a:pt x="32592" y="32592"/>
                        </a:lnTo>
                        <a:lnTo>
                          <a:pt x="0" y="32592"/>
                        </a:lnTo>
                        <a:close/>
                      </a:path>
                    </a:pathLst>
                  </a:custGeom>
                  <a:solidFill>
                    <a:srgbClr val="737373"/>
                  </a:solidFill>
                  <a:ln w="1081" cap="flat">
                    <a:noFill/>
                    <a:prstDash val="solid"/>
                    <a:miter/>
                  </a:ln>
                </p:spPr>
                <p:txBody>
                  <a:bodyPr rtlCol="0" anchor="ctr"/>
                  <a:lstStyle/>
                  <a:p>
                    <a:endParaRPr lang="en-GB"/>
                  </a:p>
                </p:txBody>
              </p:sp>
              <p:sp>
                <p:nvSpPr>
                  <p:cNvPr id="136" name="Freeform: Shape 135">
                    <a:extLst>
                      <a:ext uri="{FF2B5EF4-FFF2-40B4-BE49-F238E27FC236}">
                        <a16:creationId xmlns:a16="http://schemas.microsoft.com/office/drawing/2014/main" id="{8B35AA0D-C675-4CFB-AC68-5774A97FA387}"/>
                      </a:ext>
                    </a:extLst>
                  </p:cNvPr>
                  <p:cNvSpPr/>
                  <p:nvPr/>
                </p:nvSpPr>
                <p:spPr>
                  <a:xfrm>
                    <a:off x="8052552" y="3953070"/>
                    <a:ext cx="32591" cy="32591"/>
                  </a:xfrm>
                  <a:custGeom>
                    <a:avLst/>
                    <a:gdLst>
                      <a:gd name="connsiteX0" fmla="*/ 0 w 32591"/>
                      <a:gd name="connsiteY0" fmla="*/ 0 h 32591"/>
                      <a:gd name="connsiteX1" fmla="*/ 32592 w 32591"/>
                      <a:gd name="connsiteY1" fmla="*/ 0 h 32591"/>
                      <a:gd name="connsiteX2" fmla="*/ 32592 w 32591"/>
                      <a:gd name="connsiteY2" fmla="*/ 32592 h 32591"/>
                      <a:gd name="connsiteX3" fmla="*/ 0 w 32591"/>
                      <a:gd name="connsiteY3" fmla="*/ 32592 h 32591"/>
                    </a:gdLst>
                    <a:ahLst/>
                    <a:cxnLst>
                      <a:cxn ang="0">
                        <a:pos x="connsiteX0" y="connsiteY0"/>
                      </a:cxn>
                      <a:cxn ang="0">
                        <a:pos x="connsiteX1" y="connsiteY1"/>
                      </a:cxn>
                      <a:cxn ang="0">
                        <a:pos x="connsiteX2" y="connsiteY2"/>
                      </a:cxn>
                      <a:cxn ang="0">
                        <a:pos x="connsiteX3" y="connsiteY3"/>
                      </a:cxn>
                    </a:cxnLst>
                    <a:rect l="l" t="t" r="r" b="b"/>
                    <a:pathLst>
                      <a:path w="32591" h="32591">
                        <a:moveTo>
                          <a:pt x="0" y="0"/>
                        </a:moveTo>
                        <a:lnTo>
                          <a:pt x="32592" y="0"/>
                        </a:lnTo>
                        <a:lnTo>
                          <a:pt x="32592" y="32592"/>
                        </a:lnTo>
                        <a:lnTo>
                          <a:pt x="0" y="32592"/>
                        </a:lnTo>
                        <a:close/>
                      </a:path>
                    </a:pathLst>
                  </a:custGeom>
                  <a:solidFill>
                    <a:srgbClr val="FFB74E"/>
                  </a:solidFill>
                  <a:ln w="1081" cap="flat">
                    <a:noFill/>
                    <a:prstDash val="solid"/>
                    <a:miter/>
                  </a:ln>
                </p:spPr>
                <p:txBody>
                  <a:bodyPr rtlCol="0" anchor="ctr"/>
                  <a:lstStyle/>
                  <a:p>
                    <a:endParaRPr lang="en-GB"/>
                  </a:p>
                </p:txBody>
              </p:sp>
              <p:sp>
                <p:nvSpPr>
                  <p:cNvPr id="137" name="Freeform: Shape 136">
                    <a:extLst>
                      <a:ext uri="{FF2B5EF4-FFF2-40B4-BE49-F238E27FC236}">
                        <a16:creationId xmlns:a16="http://schemas.microsoft.com/office/drawing/2014/main" id="{A08017FE-BD4D-48F6-A8DB-9F8D6F7F3937}"/>
                      </a:ext>
                    </a:extLst>
                  </p:cNvPr>
                  <p:cNvSpPr/>
                  <p:nvPr/>
                </p:nvSpPr>
                <p:spPr>
                  <a:xfrm>
                    <a:off x="8009097" y="3909615"/>
                    <a:ext cx="32591" cy="32591"/>
                  </a:xfrm>
                  <a:custGeom>
                    <a:avLst/>
                    <a:gdLst>
                      <a:gd name="connsiteX0" fmla="*/ 0 w 32591"/>
                      <a:gd name="connsiteY0" fmla="*/ 0 h 32591"/>
                      <a:gd name="connsiteX1" fmla="*/ 32592 w 32591"/>
                      <a:gd name="connsiteY1" fmla="*/ 0 h 32591"/>
                      <a:gd name="connsiteX2" fmla="*/ 32592 w 32591"/>
                      <a:gd name="connsiteY2" fmla="*/ 32592 h 32591"/>
                      <a:gd name="connsiteX3" fmla="*/ 0 w 32591"/>
                      <a:gd name="connsiteY3" fmla="*/ 32592 h 32591"/>
                    </a:gdLst>
                    <a:ahLst/>
                    <a:cxnLst>
                      <a:cxn ang="0">
                        <a:pos x="connsiteX0" y="connsiteY0"/>
                      </a:cxn>
                      <a:cxn ang="0">
                        <a:pos x="connsiteX1" y="connsiteY1"/>
                      </a:cxn>
                      <a:cxn ang="0">
                        <a:pos x="connsiteX2" y="connsiteY2"/>
                      </a:cxn>
                      <a:cxn ang="0">
                        <a:pos x="connsiteX3" y="connsiteY3"/>
                      </a:cxn>
                    </a:cxnLst>
                    <a:rect l="l" t="t" r="r" b="b"/>
                    <a:pathLst>
                      <a:path w="32591" h="32591">
                        <a:moveTo>
                          <a:pt x="0" y="0"/>
                        </a:moveTo>
                        <a:lnTo>
                          <a:pt x="32592" y="0"/>
                        </a:lnTo>
                        <a:lnTo>
                          <a:pt x="32592" y="32592"/>
                        </a:lnTo>
                        <a:lnTo>
                          <a:pt x="0" y="32592"/>
                        </a:lnTo>
                        <a:close/>
                      </a:path>
                    </a:pathLst>
                  </a:custGeom>
                  <a:solidFill>
                    <a:srgbClr val="FFB74E"/>
                  </a:solidFill>
                  <a:ln w="1081" cap="flat">
                    <a:noFill/>
                    <a:prstDash val="solid"/>
                    <a:miter/>
                  </a:ln>
                </p:spPr>
                <p:txBody>
                  <a:bodyPr rtlCol="0" anchor="ctr"/>
                  <a:lstStyle/>
                  <a:p>
                    <a:endParaRPr lang="en-GB"/>
                  </a:p>
                </p:txBody>
              </p:sp>
              <p:sp>
                <p:nvSpPr>
                  <p:cNvPr id="138" name="Freeform: Shape 137">
                    <a:extLst>
                      <a:ext uri="{FF2B5EF4-FFF2-40B4-BE49-F238E27FC236}">
                        <a16:creationId xmlns:a16="http://schemas.microsoft.com/office/drawing/2014/main" id="{19466ECD-42A8-4D91-8AB8-62DAF74E3482}"/>
                      </a:ext>
                    </a:extLst>
                  </p:cNvPr>
                  <p:cNvSpPr/>
                  <p:nvPr/>
                </p:nvSpPr>
                <p:spPr>
                  <a:xfrm>
                    <a:off x="8009097" y="3953070"/>
                    <a:ext cx="32591" cy="32591"/>
                  </a:xfrm>
                  <a:custGeom>
                    <a:avLst/>
                    <a:gdLst>
                      <a:gd name="connsiteX0" fmla="*/ 0 w 32591"/>
                      <a:gd name="connsiteY0" fmla="*/ 0 h 32591"/>
                      <a:gd name="connsiteX1" fmla="*/ 32592 w 32591"/>
                      <a:gd name="connsiteY1" fmla="*/ 0 h 32591"/>
                      <a:gd name="connsiteX2" fmla="*/ 32592 w 32591"/>
                      <a:gd name="connsiteY2" fmla="*/ 32592 h 32591"/>
                      <a:gd name="connsiteX3" fmla="*/ 0 w 32591"/>
                      <a:gd name="connsiteY3" fmla="*/ 32592 h 32591"/>
                    </a:gdLst>
                    <a:ahLst/>
                    <a:cxnLst>
                      <a:cxn ang="0">
                        <a:pos x="connsiteX0" y="connsiteY0"/>
                      </a:cxn>
                      <a:cxn ang="0">
                        <a:pos x="connsiteX1" y="connsiteY1"/>
                      </a:cxn>
                      <a:cxn ang="0">
                        <a:pos x="connsiteX2" y="connsiteY2"/>
                      </a:cxn>
                      <a:cxn ang="0">
                        <a:pos x="connsiteX3" y="connsiteY3"/>
                      </a:cxn>
                    </a:cxnLst>
                    <a:rect l="l" t="t" r="r" b="b"/>
                    <a:pathLst>
                      <a:path w="32591" h="32591">
                        <a:moveTo>
                          <a:pt x="0" y="0"/>
                        </a:moveTo>
                        <a:lnTo>
                          <a:pt x="32592" y="0"/>
                        </a:lnTo>
                        <a:lnTo>
                          <a:pt x="32592" y="32592"/>
                        </a:lnTo>
                        <a:lnTo>
                          <a:pt x="0" y="32592"/>
                        </a:lnTo>
                        <a:close/>
                      </a:path>
                    </a:pathLst>
                  </a:custGeom>
                  <a:solidFill>
                    <a:srgbClr val="505050"/>
                  </a:solidFill>
                  <a:ln w="1081" cap="flat">
                    <a:noFill/>
                    <a:prstDash val="solid"/>
                    <a:miter/>
                  </a:ln>
                </p:spPr>
                <p:txBody>
                  <a:bodyPr rtlCol="0" anchor="ctr"/>
                  <a:lstStyle/>
                  <a:p>
                    <a:endParaRPr lang="en-GB"/>
                  </a:p>
                </p:txBody>
              </p:sp>
              <p:sp>
                <p:nvSpPr>
                  <p:cNvPr id="139" name="Freeform: Shape 138">
                    <a:extLst>
                      <a:ext uri="{FF2B5EF4-FFF2-40B4-BE49-F238E27FC236}">
                        <a16:creationId xmlns:a16="http://schemas.microsoft.com/office/drawing/2014/main" id="{3B1180F5-FF18-4F90-9AA6-01C58F7C0C77}"/>
                      </a:ext>
                    </a:extLst>
                  </p:cNvPr>
                  <p:cNvSpPr/>
                  <p:nvPr/>
                </p:nvSpPr>
                <p:spPr>
                  <a:xfrm>
                    <a:off x="8093836" y="3909615"/>
                    <a:ext cx="32591" cy="32591"/>
                  </a:xfrm>
                  <a:custGeom>
                    <a:avLst/>
                    <a:gdLst>
                      <a:gd name="connsiteX0" fmla="*/ 0 w 32591"/>
                      <a:gd name="connsiteY0" fmla="*/ 0 h 32591"/>
                      <a:gd name="connsiteX1" fmla="*/ 32592 w 32591"/>
                      <a:gd name="connsiteY1" fmla="*/ 0 h 32591"/>
                      <a:gd name="connsiteX2" fmla="*/ 32592 w 32591"/>
                      <a:gd name="connsiteY2" fmla="*/ 32592 h 32591"/>
                      <a:gd name="connsiteX3" fmla="*/ 0 w 32591"/>
                      <a:gd name="connsiteY3" fmla="*/ 32592 h 32591"/>
                    </a:gdLst>
                    <a:ahLst/>
                    <a:cxnLst>
                      <a:cxn ang="0">
                        <a:pos x="connsiteX0" y="connsiteY0"/>
                      </a:cxn>
                      <a:cxn ang="0">
                        <a:pos x="connsiteX1" y="connsiteY1"/>
                      </a:cxn>
                      <a:cxn ang="0">
                        <a:pos x="connsiteX2" y="connsiteY2"/>
                      </a:cxn>
                      <a:cxn ang="0">
                        <a:pos x="connsiteX3" y="connsiteY3"/>
                      </a:cxn>
                    </a:cxnLst>
                    <a:rect l="l" t="t" r="r" b="b"/>
                    <a:pathLst>
                      <a:path w="32591" h="32591">
                        <a:moveTo>
                          <a:pt x="0" y="0"/>
                        </a:moveTo>
                        <a:lnTo>
                          <a:pt x="32592" y="0"/>
                        </a:lnTo>
                        <a:lnTo>
                          <a:pt x="32592" y="32592"/>
                        </a:lnTo>
                        <a:lnTo>
                          <a:pt x="0" y="32592"/>
                        </a:lnTo>
                        <a:close/>
                      </a:path>
                    </a:pathLst>
                  </a:custGeom>
                  <a:solidFill>
                    <a:srgbClr val="FFB74E"/>
                  </a:solidFill>
                  <a:ln w="1081" cap="flat">
                    <a:noFill/>
                    <a:prstDash val="solid"/>
                    <a:miter/>
                  </a:ln>
                </p:spPr>
                <p:txBody>
                  <a:bodyPr rtlCol="0" anchor="ctr"/>
                  <a:lstStyle/>
                  <a:p>
                    <a:endParaRPr lang="en-GB"/>
                  </a:p>
                </p:txBody>
              </p:sp>
              <p:sp>
                <p:nvSpPr>
                  <p:cNvPr id="140" name="Freeform: Shape 139">
                    <a:extLst>
                      <a:ext uri="{FF2B5EF4-FFF2-40B4-BE49-F238E27FC236}">
                        <a16:creationId xmlns:a16="http://schemas.microsoft.com/office/drawing/2014/main" id="{17F44EC7-BCB8-4F32-8CB4-32056086AFEE}"/>
                      </a:ext>
                    </a:extLst>
                  </p:cNvPr>
                  <p:cNvSpPr/>
                  <p:nvPr/>
                </p:nvSpPr>
                <p:spPr>
                  <a:xfrm>
                    <a:off x="8093836" y="3953070"/>
                    <a:ext cx="32591" cy="32591"/>
                  </a:xfrm>
                  <a:custGeom>
                    <a:avLst/>
                    <a:gdLst>
                      <a:gd name="connsiteX0" fmla="*/ 0 w 32591"/>
                      <a:gd name="connsiteY0" fmla="*/ 0 h 32591"/>
                      <a:gd name="connsiteX1" fmla="*/ 32592 w 32591"/>
                      <a:gd name="connsiteY1" fmla="*/ 0 h 32591"/>
                      <a:gd name="connsiteX2" fmla="*/ 32592 w 32591"/>
                      <a:gd name="connsiteY2" fmla="*/ 32592 h 32591"/>
                      <a:gd name="connsiteX3" fmla="*/ 0 w 32591"/>
                      <a:gd name="connsiteY3" fmla="*/ 32592 h 32591"/>
                    </a:gdLst>
                    <a:ahLst/>
                    <a:cxnLst>
                      <a:cxn ang="0">
                        <a:pos x="connsiteX0" y="connsiteY0"/>
                      </a:cxn>
                      <a:cxn ang="0">
                        <a:pos x="connsiteX1" y="connsiteY1"/>
                      </a:cxn>
                      <a:cxn ang="0">
                        <a:pos x="connsiteX2" y="connsiteY2"/>
                      </a:cxn>
                      <a:cxn ang="0">
                        <a:pos x="connsiteX3" y="connsiteY3"/>
                      </a:cxn>
                    </a:cxnLst>
                    <a:rect l="l" t="t" r="r" b="b"/>
                    <a:pathLst>
                      <a:path w="32591" h="32591">
                        <a:moveTo>
                          <a:pt x="0" y="0"/>
                        </a:moveTo>
                        <a:lnTo>
                          <a:pt x="32592" y="0"/>
                        </a:lnTo>
                        <a:lnTo>
                          <a:pt x="32592" y="32592"/>
                        </a:lnTo>
                        <a:lnTo>
                          <a:pt x="0" y="32592"/>
                        </a:lnTo>
                        <a:close/>
                      </a:path>
                    </a:pathLst>
                  </a:custGeom>
                  <a:solidFill>
                    <a:srgbClr val="737373"/>
                  </a:solidFill>
                  <a:ln w="1081" cap="flat">
                    <a:noFill/>
                    <a:prstDash val="solid"/>
                    <a:miter/>
                  </a:ln>
                </p:spPr>
                <p:txBody>
                  <a:bodyPr rtlCol="0" anchor="ctr"/>
                  <a:lstStyle/>
                  <a:p>
                    <a:endParaRPr lang="en-GB"/>
                  </a:p>
                </p:txBody>
              </p:sp>
            </p:grpSp>
            <p:sp>
              <p:nvSpPr>
                <p:cNvPr id="115" name="Freeform: Shape 114">
                  <a:extLst>
                    <a:ext uri="{FF2B5EF4-FFF2-40B4-BE49-F238E27FC236}">
                      <a16:creationId xmlns:a16="http://schemas.microsoft.com/office/drawing/2014/main" id="{37825292-F24C-4AD7-950C-34110EE96504}"/>
                    </a:ext>
                  </a:extLst>
                </p:cNvPr>
                <p:cNvSpPr/>
                <p:nvPr/>
              </p:nvSpPr>
              <p:spPr>
                <a:xfrm>
                  <a:off x="7789648" y="3726378"/>
                  <a:ext cx="196028" cy="290788"/>
                </a:xfrm>
                <a:custGeom>
                  <a:avLst/>
                  <a:gdLst>
                    <a:gd name="connsiteX0" fmla="*/ 196029 w 196028"/>
                    <a:gd name="connsiteY0" fmla="*/ 129398 h 290788"/>
                    <a:gd name="connsiteX1" fmla="*/ 99513 w 196028"/>
                    <a:gd name="connsiteY1" fmla="*/ 869 h 290788"/>
                    <a:gd name="connsiteX2" fmla="*/ 96035 w 196028"/>
                    <a:gd name="connsiteY2" fmla="*/ 869 h 290788"/>
                    <a:gd name="connsiteX3" fmla="*/ 0 w 196028"/>
                    <a:gd name="connsiteY3" fmla="*/ 128917 h 290788"/>
                    <a:gd name="connsiteX4" fmla="*/ 0 w 196028"/>
                    <a:gd name="connsiteY4" fmla="*/ 290789 h 290788"/>
                    <a:gd name="connsiteX5" fmla="*/ 195550 w 196028"/>
                    <a:gd name="connsiteY5" fmla="*/ 290789 h 290788"/>
                    <a:gd name="connsiteX6" fmla="*/ 195550 w 196028"/>
                    <a:gd name="connsiteY6" fmla="*/ 136626 h 290788"/>
                    <a:gd name="connsiteX7" fmla="*/ 196029 w 196028"/>
                    <a:gd name="connsiteY7" fmla="*/ 129398 h 290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6028" h="290788">
                      <a:moveTo>
                        <a:pt x="196029" y="129398"/>
                      </a:moveTo>
                      <a:lnTo>
                        <a:pt x="99513" y="869"/>
                      </a:lnTo>
                      <a:cubicBezTo>
                        <a:pt x="98643" y="-290"/>
                        <a:pt x="96905" y="-290"/>
                        <a:pt x="96035" y="869"/>
                      </a:cubicBezTo>
                      <a:lnTo>
                        <a:pt x="0" y="128917"/>
                      </a:lnTo>
                      <a:lnTo>
                        <a:pt x="0" y="290789"/>
                      </a:lnTo>
                      <a:lnTo>
                        <a:pt x="195550" y="290789"/>
                      </a:lnTo>
                      <a:lnTo>
                        <a:pt x="195550" y="136626"/>
                      </a:lnTo>
                      <a:lnTo>
                        <a:pt x="196029" y="129398"/>
                      </a:lnTo>
                      <a:close/>
                    </a:path>
                  </a:pathLst>
                </a:custGeom>
                <a:solidFill>
                  <a:srgbClr val="D0D0D0"/>
                </a:solidFill>
                <a:ln w="1081" cap="flat">
                  <a:noFill/>
                  <a:prstDash val="solid"/>
                  <a:miter/>
                </a:ln>
              </p:spPr>
              <p:txBody>
                <a:bodyPr rtlCol="0" anchor="ctr"/>
                <a:lstStyle/>
                <a:p>
                  <a:endParaRPr lang="en-GB"/>
                </a:p>
              </p:txBody>
            </p:sp>
            <p:grpSp>
              <p:nvGrpSpPr>
                <p:cNvPr id="116" name="Graphic 11" descr="A cozy cabin in the woods covered in snow">
                  <a:extLst>
                    <a:ext uri="{FF2B5EF4-FFF2-40B4-BE49-F238E27FC236}">
                      <a16:creationId xmlns:a16="http://schemas.microsoft.com/office/drawing/2014/main" id="{D3D541B3-873F-43DC-A5CE-2EABEBE1FAED}"/>
                    </a:ext>
                  </a:extLst>
                </p:cNvPr>
                <p:cNvGrpSpPr/>
                <p:nvPr/>
              </p:nvGrpSpPr>
              <p:grpSpPr>
                <a:xfrm>
                  <a:off x="7826584" y="3909615"/>
                  <a:ext cx="119502" cy="76047"/>
                  <a:chOff x="7826584" y="3909615"/>
                  <a:chExt cx="119502" cy="76047"/>
                </a:xfrm>
              </p:grpSpPr>
              <p:sp>
                <p:nvSpPr>
                  <p:cNvPr id="129" name="Freeform: Shape 128">
                    <a:extLst>
                      <a:ext uri="{FF2B5EF4-FFF2-40B4-BE49-F238E27FC236}">
                        <a16:creationId xmlns:a16="http://schemas.microsoft.com/office/drawing/2014/main" id="{331CA584-B130-418C-91F6-8FFF75FB39DA}"/>
                      </a:ext>
                    </a:extLst>
                  </p:cNvPr>
                  <p:cNvSpPr/>
                  <p:nvPr/>
                </p:nvSpPr>
                <p:spPr>
                  <a:xfrm>
                    <a:off x="7869125" y="3909615"/>
                    <a:ext cx="32591" cy="32591"/>
                  </a:xfrm>
                  <a:custGeom>
                    <a:avLst/>
                    <a:gdLst>
                      <a:gd name="connsiteX0" fmla="*/ 0 w 32591"/>
                      <a:gd name="connsiteY0" fmla="*/ 0 h 32591"/>
                      <a:gd name="connsiteX1" fmla="*/ 32592 w 32591"/>
                      <a:gd name="connsiteY1" fmla="*/ 0 h 32591"/>
                      <a:gd name="connsiteX2" fmla="*/ 32592 w 32591"/>
                      <a:gd name="connsiteY2" fmla="*/ 32592 h 32591"/>
                      <a:gd name="connsiteX3" fmla="*/ 0 w 32591"/>
                      <a:gd name="connsiteY3" fmla="*/ 32592 h 32591"/>
                    </a:gdLst>
                    <a:ahLst/>
                    <a:cxnLst>
                      <a:cxn ang="0">
                        <a:pos x="connsiteX0" y="connsiteY0"/>
                      </a:cxn>
                      <a:cxn ang="0">
                        <a:pos x="connsiteX1" y="connsiteY1"/>
                      </a:cxn>
                      <a:cxn ang="0">
                        <a:pos x="connsiteX2" y="connsiteY2"/>
                      </a:cxn>
                      <a:cxn ang="0">
                        <a:pos x="connsiteX3" y="connsiteY3"/>
                      </a:cxn>
                    </a:cxnLst>
                    <a:rect l="l" t="t" r="r" b="b"/>
                    <a:pathLst>
                      <a:path w="32591" h="32591">
                        <a:moveTo>
                          <a:pt x="0" y="0"/>
                        </a:moveTo>
                        <a:lnTo>
                          <a:pt x="32592" y="0"/>
                        </a:lnTo>
                        <a:lnTo>
                          <a:pt x="32592" y="32592"/>
                        </a:lnTo>
                        <a:lnTo>
                          <a:pt x="0" y="32592"/>
                        </a:lnTo>
                        <a:close/>
                      </a:path>
                    </a:pathLst>
                  </a:custGeom>
                  <a:solidFill>
                    <a:srgbClr val="FFFFFF"/>
                  </a:solidFill>
                  <a:ln w="1081" cap="flat">
                    <a:noFill/>
                    <a:prstDash val="solid"/>
                    <a:miter/>
                  </a:ln>
                </p:spPr>
                <p:txBody>
                  <a:bodyPr rtlCol="0" anchor="ctr"/>
                  <a:lstStyle/>
                  <a:p>
                    <a:endParaRPr lang="en-GB"/>
                  </a:p>
                </p:txBody>
              </p:sp>
              <p:sp>
                <p:nvSpPr>
                  <p:cNvPr id="130" name="Freeform: Shape 129">
                    <a:extLst>
                      <a:ext uri="{FF2B5EF4-FFF2-40B4-BE49-F238E27FC236}">
                        <a16:creationId xmlns:a16="http://schemas.microsoft.com/office/drawing/2014/main" id="{43E1EBDD-A042-4CB0-8EF5-091DBC121649}"/>
                      </a:ext>
                    </a:extLst>
                  </p:cNvPr>
                  <p:cNvSpPr/>
                  <p:nvPr/>
                </p:nvSpPr>
                <p:spPr>
                  <a:xfrm>
                    <a:off x="7913495" y="3909615"/>
                    <a:ext cx="32591" cy="32591"/>
                  </a:xfrm>
                  <a:custGeom>
                    <a:avLst/>
                    <a:gdLst>
                      <a:gd name="connsiteX0" fmla="*/ 0 w 32591"/>
                      <a:gd name="connsiteY0" fmla="*/ 0 h 32591"/>
                      <a:gd name="connsiteX1" fmla="*/ 32592 w 32591"/>
                      <a:gd name="connsiteY1" fmla="*/ 0 h 32591"/>
                      <a:gd name="connsiteX2" fmla="*/ 32592 w 32591"/>
                      <a:gd name="connsiteY2" fmla="*/ 32592 h 32591"/>
                      <a:gd name="connsiteX3" fmla="*/ 0 w 32591"/>
                      <a:gd name="connsiteY3" fmla="*/ 32592 h 32591"/>
                    </a:gdLst>
                    <a:ahLst/>
                    <a:cxnLst>
                      <a:cxn ang="0">
                        <a:pos x="connsiteX0" y="connsiteY0"/>
                      </a:cxn>
                      <a:cxn ang="0">
                        <a:pos x="connsiteX1" y="connsiteY1"/>
                      </a:cxn>
                      <a:cxn ang="0">
                        <a:pos x="connsiteX2" y="connsiteY2"/>
                      </a:cxn>
                      <a:cxn ang="0">
                        <a:pos x="connsiteX3" y="connsiteY3"/>
                      </a:cxn>
                    </a:cxnLst>
                    <a:rect l="l" t="t" r="r" b="b"/>
                    <a:pathLst>
                      <a:path w="32591" h="32591">
                        <a:moveTo>
                          <a:pt x="0" y="0"/>
                        </a:moveTo>
                        <a:lnTo>
                          <a:pt x="32592" y="0"/>
                        </a:lnTo>
                        <a:lnTo>
                          <a:pt x="32592" y="32592"/>
                        </a:lnTo>
                        <a:lnTo>
                          <a:pt x="0" y="32592"/>
                        </a:lnTo>
                        <a:close/>
                      </a:path>
                    </a:pathLst>
                  </a:custGeom>
                  <a:solidFill>
                    <a:srgbClr val="E4E4E4"/>
                  </a:solidFill>
                  <a:ln w="1081" cap="flat">
                    <a:noFill/>
                    <a:prstDash val="solid"/>
                    <a:miter/>
                  </a:ln>
                </p:spPr>
                <p:txBody>
                  <a:bodyPr rtlCol="0" anchor="ctr"/>
                  <a:lstStyle/>
                  <a:p>
                    <a:endParaRPr lang="en-GB"/>
                  </a:p>
                </p:txBody>
              </p:sp>
              <p:sp>
                <p:nvSpPr>
                  <p:cNvPr id="131" name="Freeform: Shape 130">
                    <a:extLst>
                      <a:ext uri="{FF2B5EF4-FFF2-40B4-BE49-F238E27FC236}">
                        <a16:creationId xmlns:a16="http://schemas.microsoft.com/office/drawing/2014/main" id="{77A3FA79-9AA9-4B76-AC5B-9E3DA038E365}"/>
                      </a:ext>
                    </a:extLst>
                  </p:cNvPr>
                  <p:cNvSpPr/>
                  <p:nvPr/>
                </p:nvSpPr>
                <p:spPr>
                  <a:xfrm>
                    <a:off x="7869125" y="3953070"/>
                    <a:ext cx="32591" cy="32591"/>
                  </a:xfrm>
                  <a:custGeom>
                    <a:avLst/>
                    <a:gdLst>
                      <a:gd name="connsiteX0" fmla="*/ 0 w 32591"/>
                      <a:gd name="connsiteY0" fmla="*/ 0 h 32591"/>
                      <a:gd name="connsiteX1" fmla="*/ 32592 w 32591"/>
                      <a:gd name="connsiteY1" fmla="*/ 0 h 32591"/>
                      <a:gd name="connsiteX2" fmla="*/ 32592 w 32591"/>
                      <a:gd name="connsiteY2" fmla="*/ 32592 h 32591"/>
                      <a:gd name="connsiteX3" fmla="*/ 0 w 32591"/>
                      <a:gd name="connsiteY3" fmla="*/ 32592 h 32591"/>
                    </a:gdLst>
                    <a:ahLst/>
                    <a:cxnLst>
                      <a:cxn ang="0">
                        <a:pos x="connsiteX0" y="connsiteY0"/>
                      </a:cxn>
                      <a:cxn ang="0">
                        <a:pos x="connsiteX1" y="connsiteY1"/>
                      </a:cxn>
                      <a:cxn ang="0">
                        <a:pos x="connsiteX2" y="connsiteY2"/>
                      </a:cxn>
                      <a:cxn ang="0">
                        <a:pos x="connsiteX3" y="connsiteY3"/>
                      </a:cxn>
                    </a:cxnLst>
                    <a:rect l="l" t="t" r="r" b="b"/>
                    <a:pathLst>
                      <a:path w="32591" h="32591">
                        <a:moveTo>
                          <a:pt x="0" y="0"/>
                        </a:moveTo>
                        <a:lnTo>
                          <a:pt x="32592" y="0"/>
                        </a:lnTo>
                        <a:lnTo>
                          <a:pt x="32592" y="32592"/>
                        </a:lnTo>
                        <a:lnTo>
                          <a:pt x="0" y="32592"/>
                        </a:lnTo>
                        <a:close/>
                      </a:path>
                    </a:pathLst>
                  </a:custGeom>
                  <a:solidFill>
                    <a:srgbClr val="F0F0F0"/>
                  </a:solidFill>
                  <a:ln w="1081" cap="flat">
                    <a:noFill/>
                    <a:prstDash val="solid"/>
                    <a:miter/>
                  </a:ln>
                </p:spPr>
                <p:txBody>
                  <a:bodyPr rtlCol="0" anchor="ctr"/>
                  <a:lstStyle/>
                  <a:p>
                    <a:endParaRPr lang="en-GB"/>
                  </a:p>
                </p:txBody>
              </p:sp>
              <p:sp>
                <p:nvSpPr>
                  <p:cNvPr id="132" name="Freeform: Shape 131">
                    <a:extLst>
                      <a:ext uri="{FF2B5EF4-FFF2-40B4-BE49-F238E27FC236}">
                        <a16:creationId xmlns:a16="http://schemas.microsoft.com/office/drawing/2014/main" id="{7E09B95A-C0AC-4FB3-9E89-D78A6C5E55A4}"/>
                      </a:ext>
                    </a:extLst>
                  </p:cNvPr>
                  <p:cNvSpPr/>
                  <p:nvPr/>
                </p:nvSpPr>
                <p:spPr>
                  <a:xfrm>
                    <a:off x="7826584" y="3909615"/>
                    <a:ext cx="32591" cy="32591"/>
                  </a:xfrm>
                  <a:custGeom>
                    <a:avLst/>
                    <a:gdLst>
                      <a:gd name="connsiteX0" fmla="*/ 0 w 32591"/>
                      <a:gd name="connsiteY0" fmla="*/ 0 h 32591"/>
                      <a:gd name="connsiteX1" fmla="*/ 32592 w 32591"/>
                      <a:gd name="connsiteY1" fmla="*/ 0 h 32591"/>
                      <a:gd name="connsiteX2" fmla="*/ 32592 w 32591"/>
                      <a:gd name="connsiteY2" fmla="*/ 32592 h 32591"/>
                      <a:gd name="connsiteX3" fmla="*/ 0 w 32591"/>
                      <a:gd name="connsiteY3" fmla="*/ 32592 h 32591"/>
                    </a:gdLst>
                    <a:ahLst/>
                    <a:cxnLst>
                      <a:cxn ang="0">
                        <a:pos x="connsiteX0" y="connsiteY0"/>
                      </a:cxn>
                      <a:cxn ang="0">
                        <a:pos x="connsiteX1" y="connsiteY1"/>
                      </a:cxn>
                      <a:cxn ang="0">
                        <a:pos x="connsiteX2" y="connsiteY2"/>
                      </a:cxn>
                      <a:cxn ang="0">
                        <a:pos x="connsiteX3" y="connsiteY3"/>
                      </a:cxn>
                    </a:cxnLst>
                    <a:rect l="l" t="t" r="r" b="b"/>
                    <a:pathLst>
                      <a:path w="32591" h="32591">
                        <a:moveTo>
                          <a:pt x="0" y="0"/>
                        </a:moveTo>
                        <a:lnTo>
                          <a:pt x="32592" y="0"/>
                        </a:lnTo>
                        <a:lnTo>
                          <a:pt x="32592" y="32592"/>
                        </a:lnTo>
                        <a:lnTo>
                          <a:pt x="0" y="32592"/>
                        </a:lnTo>
                        <a:close/>
                      </a:path>
                    </a:pathLst>
                  </a:custGeom>
                  <a:solidFill>
                    <a:srgbClr val="F0F0F0"/>
                  </a:solidFill>
                  <a:ln w="1081" cap="flat">
                    <a:noFill/>
                    <a:prstDash val="solid"/>
                    <a:miter/>
                  </a:ln>
                </p:spPr>
                <p:txBody>
                  <a:bodyPr rtlCol="0" anchor="ctr"/>
                  <a:lstStyle/>
                  <a:p>
                    <a:endParaRPr lang="en-GB"/>
                  </a:p>
                </p:txBody>
              </p:sp>
              <p:sp>
                <p:nvSpPr>
                  <p:cNvPr id="133" name="Freeform: Shape 132">
                    <a:extLst>
                      <a:ext uri="{FF2B5EF4-FFF2-40B4-BE49-F238E27FC236}">
                        <a16:creationId xmlns:a16="http://schemas.microsoft.com/office/drawing/2014/main" id="{042AB3CB-0E17-433A-9E23-8D023F97C9A0}"/>
                      </a:ext>
                    </a:extLst>
                  </p:cNvPr>
                  <p:cNvSpPr/>
                  <p:nvPr/>
                </p:nvSpPr>
                <p:spPr>
                  <a:xfrm>
                    <a:off x="7826584" y="3953070"/>
                    <a:ext cx="32591" cy="32591"/>
                  </a:xfrm>
                  <a:custGeom>
                    <a:avLst/>
                    <a:gdLst>
                      <a:gd name="connsiteX0" fmla="*/ 0 w 32591"/>
                      <a:gd name="connsiteY0" fmla="*/ 0 h 32591"/>
                      <a:gd name="connsiteX1" fmla="*/ 32592 w 32591"/>
                      <a:gd name="connsiteY1" fmla="*/ 0 h 32591"/>
                      <a:gd name="connsiteX2" fmla="*/ 32592 w 32591"/>
                      <a:gd name="connsiteY2" fmla="*/ 32592 h 32591"/>
                      <a:gd name="connsiteX3" fmla="*/ 0 w 32591"/>
                      <a:gd name="connsiteY3" fmla="*/ 32592 h 32591"/>
                    </a:gdLst>
                    <a:ahLst/>
                    <a:cxnLst>
                      <a:cxn ang="0">
                        <a:pos x="connsiteX0" y="connsiteY0"/>
                      </a:cxn>
                      <a:cxn ang="0">
                        <a:pos x="connsiteX1" y="connsiteY1"/>
                      </a:cxn>
                      <a:cxn ang="0">
                        <a:pos x="connsiteX2" y="connsiteY2"/>
                      </a:cxn>
                      <a:cxn ang="0">
                        <a:pos x="connsiteX3" y="connsiteY3"/>
                      </a:cxn>
                    </a:cxnLst>
                    <a:rect l="l" t="t" r="r" b="b"/>
                    <a:pathLst>
                      <a:path w="32591" h="32591">
                        <a:moveTo>
                          <a:pt x="0" y="0"/>
                        </a:moveTo>
                        <a:lnTo>
                          <a:pt x="32592" y="0"/>
                        </a:lnTo>
                        <a:lnTo>
                          <a:pt x="32592" y="32592"/>
                        </a:lnTo>
                        <a:lnTo>
                          <a:pt x="0" y="32592"/>
                        </a:lnTo>
                        <a:close/>
                      </a:path>
                    </a:pathLst>
                  </a:custGeom>
                  <a:solidFill>
                    <a:srgbClr val="E4E4E4"/>
                  </a:solidFill>
                  <a:ln w="1081" cap="flat">
                    <a:noFill/>
                    <a:prstDash val="solid"/>
                    <a:miter/>
                  </a:ln>
                </p:spPr>
                <p:txBody>
                  <a:bodyPr rtlCol="0" anchor="ctr"/>
                  <a:lstStyle/>
                  <a:p>
                    <a:endParaRPr lang="en-GB"/>
                  </a:p>
                </p:txBody>
              </p:sp>
              <p:sp>
                <p:nvSpPr>
                  <p:cNvPr id="134" name="Freeform: Shape 133">
                    <a:extLst>
                      <a:ext uri="{FF2B5EF4-FFF2-40B4-BE49-F238E27FC236}">
                        <a16:creationId xmlns:a16="http://schemas.microsoft.com/office/drawing/2014/main" id="{87B18CA3-566B-45F8-BAA8-2F3870FFBCFA}"/>
                      </a:ext>
                    </a:extLst>
                  </p:cNvPr>
                  <p:cNvSpPr/>
                  <p:nvPr/>
                </p:nvSpPr>
                <p:spPr>
                  <a:xfrm>
                    <a:off x="7913495" y="3953070"/>
                    <a:ext cx="32591" cy="32591"/>
                  </a:xfrm>
                  <a:custGeom>
                    <a:avLst/>
                    <a:gdLst>
                      <a:gd name="connsiteX0" fmla="*/ 0 w 32591"/>
                      <a:gd name="connsiteY0" fmla="*/ 0 h 32591"/>
                      <a:gd name="connsiteX1" fmla="*/ 32592 w 32591"/>
                      <a:gd name="connsiteY1" fmla="*/ 0 h 32591"/>
                      <a:gd name="connsiteX2" fmla="*/ 32592 w 32591"/>
                      <a:gd name="connsiteY2" fmla="*/ 32592 h 32591"/>
                      <a:gd name="connsiteX3" fmla="*/ 0 w 32591"/>
                      <a:gd name="connsiteY3" fmla="*/ 32592 h 32591"/>
                    </a:gdLst>
                    <a:ahLst/>
                    <a:cxnLst>
                      <a:cxn ang="0">
                        <a:pos x="connsiteX0" y="connsiteY0"/>
                      </a:cxn>
                      <a:cxn ang="0">
                        <a:pos x="connsiteX1" y="connsiteY1"/>
                      </a:cxn>
                      <a:cxn ang="0">
                        <a:pos x="connsiteX2" y="connsiteY2"/>
                      </a:cxn>
                      <a:cxn ang="0">
                        <a:pos x="connsiteX3" y="connsiteY3"/>
                      </a:cxn>
                    </a:cxnLst>
                    <a:rect l="l" t="t" r="r" b="b"/>
                    <a:pathLst>
                      <a:path w="32591" h="32591">
                        <a:moveTo>
                          <a:pt x="0" y="0"/>
                        </a:moveTo>
                        <a:lnTo>
                          <a:pt x="32592" y="0"/>
                        </a:lnTo>
                        <a:lnTo>
                          <a:pt x="32592" y="32592"/>
                        </a:lnTo>
                        <a:lnTo>
                          <a:pt x="0" y="32592"/>
                        </a:lnTo>
                        <a:close/>
                      </a:path>
                    </a:pathLst>
                  </a:custGeom>
                  <a:solidFill>
                    <a:srgbClr val="FFFFFF"/>
                  </a:solidFill>
                  <a:ln w="1081" cap="flat">
                    <a:noFill/>
                    <a:prstDash val="solid"/>
                    <a:miter/>
                  </a:ln>
                </p:spPr>
                <p:txBody>
                  <a:bodyPr rtlCol="0" anchor="ctr"/>
                  <a:lstStyle/>
                  <a:p>
                    <a:endParaRPr lang="en-GB"/>
                  </a:p>
                </p:txBody>
              </p:sp>
            </p:grpSp>
            <p:sp>
              <p:nvSpPr>
                <p:cNvPr id="117" name="Freeform: Shape 116">
                  <a:extLst>
                    <a:ext uri="{FF2B5EF4-FFF2-40B4-BE49-F238E27FC236}">
                      <a16:creationId xmlns:a16="http://schemas.microsoft.com/office/drawing/2014/main" id="{1098C0DC-9671-4AD8-AFE8-DF79F9B5242D}"/>
                    </a:ext>
                  </a:extLst>
                </p:cNvPr>
                <p:cNvSpPr/>
                <p:nvPr/>
              </p:nvSpPr>
              <p:spPr>
                <a:xfrm>
                  <a:off x="7962328" y="3842042"/>
                  <a:ext cx="361270" cy="39327"/>
                </a:xfrm>
                <a:custGeom>
                  <a:avLst/>
                  <a:gdLst>
                    <a:gd name="connsiteX0" fmla="*/ 361270 w 361270"/>
                    <a:gd name="connsiteY0" fmla="*/ 39327 h 39327"/>
                    <a:gd name="connsiteX1" fmla="*/ 13776 w 361270"/>
                    <a:gd name="connsiteY1" fmla="*/ 39327 h 39327"/>
                    <a:gd name="connsiteX2" fmla="*/ 0 w 361270"/>
                    <a:gd name="connsiteY2" fmla="*/ 580 h 39327"/>
                    <a:gd name="connsiteX3" fmla="*/ 327944 w 361270"/>
                    <a:gd name="connsiteY3" fmla="*/ 0 h 39327"/>
                    <a:gd name="connsiteX4" fmla="*/ 361270 w 361270"/>
                    <a:gd name="connsiteY4" fmla="*/ 13254 h 393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270" h="39327">
                      <a:moveTo>
                        <a:pt x="361270" y="39327"/>
                      </a:moveTo>
                      <a:lnTo>
                        <a:pt x="13776" y="39327"/>
                      </a:lnTo>
                      <a:lnTo>
                        <a:pt x="0" y="580"/>
                      </a:lnTo>
                      <a:lnTo>
                        <a:pt x="327944" y="0"/>
                      </a:lnTo>
                      <a:lnTo>
                        <a:pt x="361270" y="13254"/>
                      </a:lnTo>
                      <a:close/>
                    </a:path>
                  </a:pathLst>
                </a:custGeom>
                <a:solidFill>
                  <a:srgbClr val="505050"/>
                </a:solidFill>
                <a:ln w="1081" cap="flat">
                  <a:noFill/>
                  <a:prstDash val="solid"/>
                  <a:miter/>
                </a:ln>
              </p:spPr>
              <p:txBody>
                <a:bodyPr rtlCol="0" anchor="ctr"/>
                <a:lstStyle/>
                <a:p>
                  <a:endParaRPr lang="en-GB"/>
                </a:p>
              </p:txBody>
            </p:sp>
            <p:sp>
              <p:nvSpPr>
                <p:cNvPr id="118" name="Freeform: Shape 117">
                  <a:extLst>
                    <a:ext uri="{FF2B5EF4-FFF2-40B4-BE49-F238E27FC236}">
                      <a16:creationId xmlns:a16="http://schemas.microsoft.com/office/drawing/2014/main" id="{C2BF2A06-D49E-484C-B631-ADF00F697CB6}"/>
                    </a:ext>
                  </a:extLst>
                </p:cNvPr>
                <p:cNvSpPr/>
                <p:nvPr/>
              </p:nvSpPr>
              <p:spPr>
                <a:xfrm>
                  <a:off x="7780957" y="3724937"/>
                  <a:ext cx="195150" cy="156431"/>
                </a:xfrm>
                <a:custGeom>
                  <a:avLst/>
                  <a:gdLst>
                    <a:gd name="connsiteX0" fmla="*/ 97766 w 195150"/>
                    <a:gd name="connsiteY0" fmla="*/ 4 h 156431"/>
                    <a:gd name="connsiteX1" fmla="*/ 0 w 195150"/>
                    <a:gd name="connsiteY1" fmla="*/ 130358 h 156431"/>
                    <a:gd name="connsiteX2" fmla="*/ 0 w 195150"/>
                    <a:gd name="connsiteY2" fmla="*/ 156432 h 156431"/>
                    <a:gd name="connsiteX3" fmla="*/ 97766 w 195150"/>
                    <a:gd name="connsiteY3" fmla="*/ 28250 h 156431"/>
                    <a:gd name="connsiteX4" fmla="*/ 97782 w 195150"/>
                    <a:gd name="connsiteY4" fmla="*/ 28250 h 156431"/>
                    <a:gd name="connsiteX5" fmla="*/ 195131 w 195150"/>
                    <a:gd name="connsiteY5" fmla="*/ 156407 h 156431"/>
                    <a:gd name="connsiteX6" fmla="*/ 195151 w 195150"/>
                    <a:gd name="connsiteY6" fmla="*/ 156400 h 156431"/>
                    <a:gd name="connsiteX7" fmla="*/ 195151 w 195150"/>
                    <a:gd name="connsiteY7" fmla="*/ 107617 h 156431"/>
                    <a:gd name="connsiteX8" fmla="*/ 124590 w 195150"/>
                    <a:gd name="connsiteY8" fmla="*/ 15130 h 156431"/>
                    <a:gd name="connsiteX9" fmla="*/ 97783 w 195150"/>
                    <a:gd name="connsiteY9" fmla="*/ 4 h 156431"/>
                    <a:gd name="connsiteX10" fmla="*/ 97766 w 195150"/>
                    <a:gd name="connsiteY10" fmla="*/ 4 h 156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5150" h="156431">
                      <a:moveTo>
                        <a:pt x="97766" y="4"/>
                      </a:moveTo>
                      <a:lnTo>
                        <a:pt x="0" y="130358"/>
                      </a:lnTo>
                      <a:lnTo>
                        <a:pt x="0" y="156432"/>
                      </a:lnTo>
                      <a:lnTo>
                        <a:pt x="97766" y="28250"/>
                      </a:lnTo>
                      <a:cubicBezTo>
                        <a:pt x="97770" y="28245"/>
                        <a:pt x="97779" y="28245"/>
                        <a:pt x="97782" y="28250"/>
                      </a:cubicBezTo>
                      <a:lnTo>
                        <a:pt x="195131" y="156407"/>
                      </a:lnTo>
                      <a:cubicBezTo>
                        <a:pt x="195138" y="156414"/>
                        <a:pt x="195151" y="156410"/>
                        <a:pt x="195151" y="156400"/>
                      </a:cubicBezTo>
                      <a:lnTo>
                        <a:pt x="195151" y="107617"/>
                      </a:lnTo>
                      <a:lnTo>
                        <a:pt x="124590" y="15130"/>
                      </a:lnTo>
                      <a:lnTo>
                        <a:pt x="97783" y="4"/>
                      </a:lnTo>
                      <a:cubicBezTo>
                        <a:pt x="97779" y="-1"/>
                        <a:pt x="97770" y="-1"/>
                        <a:pt x="97766" y="4"/>
                      </a:cubicBezTo>
                      <a:close/>
                    </a:path>
                  </a:pathLst>
                </a:custGeom>
                <a:solidFill>
                  <a:srgbClr val="737373"/>
                </a:solidFill>
                <a:ln w="1081" cap="flat">
                  <a:noFill/>
                  <a:prstDash val="solid"/>
                  <a:miter/>
                </a:ln>
              </p:spPr>
              <p:txBody>
                <a:bodyPr rtlCol="0" anchor="ctr"/>
                <a:lstStyle/>
                <a:p>
                  <a:endParaRPr lang="en-GB"/>
                </a:p>
              </p:txBody>
            </p:sp>
            <p:grpSp>
              <p:nvGrpSpPr>
                <p:cNvPr id="119" name="Graphic 11" descr="A cozy cabin in the woods covered in snow">
                  <a:extLst>
                    <a:ext uri="{FF2B5EF4-FFF2-40B4-BE49-F238E27FC236}">
                      <a16:creationId xmlns:a16="http://schemas.microsoft.com/office/drawing/2014/main" id="{1D3F5440-6FC6-48B4-9758-315102BE0586}"/>
                    </a:ext>
                  </a:extLst>
                </p:cNvPr>
                <p:cNvGrpSpPr/>
                <p:nvPr/>
              </p:nvGrpSpPr>
              <p:grpSpPr>
                <a:xfrm>
                  <a:off x="7878353" y="3699875"/>
                  <a:ext cx="445786" cy="177434"/>
                  <a:chOff x="7878353" y="3699875"/>
                  <a:chExt cx="445786" cy="177434"/>
                </a:xfrm>
              </p:grpSpPr>
              <p:sp>
                <p:nvSpPr>
                  <p:cNvPr id="120" name="Freeform: Shape 119">
                    <a:extLst>
                      <a:ext uri="{FF2B5EF4-FFF2-40B4-BE49-F238E27FC236}">
                        <a16:creationId xmlns:a16="http://schemas.microsoft.com/office/drawing/2014/main" id="{C9FE7B06-A8FB-4B10-A354-EDFA5478735D}"/>
                      </a:ext>
                    </a:extLst>
                  </p:cNvPr>
                  <p:cNvSpPr/>
                  <p:nvPr/>
                </p:nvSpPr>
                <p:spPr>
                  <a:xfrm>
                    <a:off x="7878353" y="3699875"/>
                    <a:ext cx="445786" cy="177434"/>
                  </a:xfrm>
                  <a:custGeom>
                    <a:avLst/>
                    <a:gdLst>
                      <a:gd name="connsiteX0" fmla="*/ 345849 w 445786"/>
                      <a:gd name="connsiteY0" fmla="*/ 25054 h 177434"/>
                      <a:gd name="connsiteX1" fmla="*/ 328557 w 445786"/>
                      <a:gd name="connsiteY1" fmla="*/ 25054 h 177434"/>
                      <a:gd name="connsiteX2" fmla="*/ 294340 w 445786"/>
                      <a:gd name="connsiteY2" fmla="*/ 15722 h 177434"/>
                      <a:gd name="connsiteX3" fmla="*/ 213465 w 445786"/>
                      <a:gd name="connsiteY3" fmla="*/ 15722 h 177434"/>
                      <a:gd name="connsiteX4" fmla="*/ 176139 w 445786"/>
                      <a:gd name="connsiteY4" fmla="*/ 6391 h 177434"/>
                      <a:gd name="connsiteX5" fmla="*/ 101484 w 445786"/>
                      <a:gd name="connsiteY5" fmla="*/ 15722 h 177434"/>
                      <a:gd name="connsiteX6" fmla="*/ 64157 w 445786"/>
                      <a:gd name="connsiteY6" fmla="*/ 169 h 177434"/>
                      <a:gd name="connsiteX7" fmla="*/ 11277 w 445786"/>
                      <a:gd name="connsiteY7" fmla="*/ 25054 h 177434"/>
                      <a:gd name="connsiteX8" fmla="*/ 12 w 445786"/>
                      <a:gd name="connsiteY8" fmla="*/ 25054 h 177434"/>
                      <a:gd name="connsiteX9" fmla="*/ 4 w 445786"/>
                      <a:gd name="connsiteY9" fmla="*/ 25071 h 177434"/>
                      <a:gd name="connsiteX10" fmla="*/ 97766 w 445786"/>
                      <a:gd name="connsiteY10" fmla="*/ 155420 h 177434"/>
                      <a:gd name="connsiteX11" fmla="*/ 98701 w 445786"/>
                      <a:gd name="connsiteY11" fmla="*/ 155420 h 177434"/>
                      <a:gd name="connsiteX12" fmla="*/ 126052 w 445786"/>
                      <a:gd name="connsiteY12" fmla="*/ 168415 h 177434"/>
                      <a:gd name="connsiteX13" fmla="*/ 133008 w 445786"/>
                      <a:gd name="connsiteY13" fmla="*/ 172802 h 177434"/>
                      <a:gd name="connsiteX14" fmla="*/ 146045 w 445786"/>
                      <a:gd name="connsiteY14" fmla="*/ 164111 h 177434"/>
                      <a:gd name="connsiteX15" fmla="*/ 152563 w 445786"/>
                      <a:gd name="connsiteY15" fmla="*/ 170630 h 177434"/>
                      <a:gd name="connsiteX16" fmla="*/ 161254 w 445786"/>
                      <a:gd name="connsiteY16" fmla="*/ 161939 h 177434"/>
                      <a:gd name="connsiteX17" fmla="*/ 172118 w 445786"/>
                      <a:gd name="connsiteY17" fmla="*/ 168457 h 177434"/>
                      <a:gd name="connsiteX18" fmla="*/ 185154 w 445786"/>
                      <a:gd name="connsiteY18" fmla="*/ 161939 h 177434"/>
                      <a:gd name="connsiteX19" fmla="*/ 239474 w 445786"/>
                      <a:gd name="connsiteY19" fmla="*/ 177148 h 177434"/>
                      <a:gd name="connsiteX20" fmla="*/ 298139 w 445786"/>
                      <a:gd name="connsiteY20" fmla="*/ 161939 h 177434"/>
                      <a:gd name="connsiteX21" fmla="*/ 339421 w 445786"/>
                      <a:gd name="connsiteY21" fmla="*/ 166284 h 177434"/>
                      <a:gd name="connsiteX22" fmla="*/ 347005 w 445786"/>
                      <a:gd name="connsiteY22" fmla="*/ 164365 h 177434"/>
                      <a:gd name="connsiteX23" fmla="*/ 398415 w 445786"/>
                      <a:gd name="connsiteY23" fmla="*/ 155420 h 177434"/>
                      <a:gd name="connsiteX24" fmla="*/ 445774 w 445786"/>
                      <a:gd name="connsiteY24" fmla="*/ 155420 h 177434"/>
                      <a:gd name="connsiteX25" fmla="*/ 445783 w 445786"/>
                      <a:gd name="connsiteY25" fmla="*/ 155403 h 177434"/>
                      <a:gd name="connsiteX26" fmla="*/ 345849 w 445786"/>
                      <a:gd name="connsiteY26" fmla="*/ 25054 h 177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5786" h="177434">
                        <a:moveTo>
                          <a:pt x="345849" y="25054"/>
                        </a:moveTo>
                        <a:cubicBezTo>
                          <a:pt x="345849" y="25054"/>
                          <a:pt x="328557" y="25054"/>
                          <a:pt x="328557" y="25054"/>
                        </a:cubicBezTo>
                        <a:cubicBezTo>
                          <a:pt x="321626" y="22224"/>
                          <a:pt x="309678" y="17946"/>
                          <a:pt x="294340" y="15722"/>
                        </a:cubicBezTo>
                        <a:cubicBezTo>
                          <a:pt x="261734" y="10997"/>
                          <a:pt x="247600" y="20460"/>
                          <a:pt x="213465" y="15722"/>
                        </a:cubicBezTo>
                        <a:cubicBezTo>
                          <a:pt x="189888" y="12450"/>
                          <a:pt x="194715" y="7670"/>
                          <a:pt x="176139" y="6391"/>
                        </a:cubicBezTo>
                        <a:cubicBezTo>
                          <a:pt x="140475" y="3936"/>
                          <a:pt x="128885" y="25398"/>
                          <a:pt x="101484" y="15722"/>
                        </a:cubicBezTo>
                        <a:cubicBezTo>
                          <a:pt x="86074" y="10281"/>
                          <a:pt x="79490" y="1522"/>
                          <a:pt x="64157" y="169"/>
                        </a:cubicBezTo>
                        <a:cubicBezTo>
                          <a:pt x="42900" y="-1706"/>
                          <a:pt x="24139" y="12356"/>
                          <a:pt x="11277" y="25054"/>
                        </a:cubicBezTo>
                        <a:lnTo>
                          <a:pt x="12" y="25054"/>
                        </a:lnTo>
                        <a:cubicBezTo>
                          <a:pt x="1" y="25054"/>
                          <a:pt x="-4" y="25062"/>
                          <a:pt x="4" y="25071"/>
                        </a:cubicBezTo>
                        <a:lnTo>
                          <a:pt x="97766" y="155420"/>
                        </a:lnTo>
                        <a:cubicBezTo>
                          <a:pt x="97766" y="155420"/>
                          <a:pt x="98701" y="155420"/>
                          <a:pt x="98701" y="155420"/>
                        </a:cubicBezTo>
                        <a:cubicBezTo>
                          <a:pt x="109307" y="155420"/>
                          <a:pt x="119200" y="160319"/>
                          <a:pt x="126052" y="168415"/>
                        </a:cubicBezTo>
                        <a:cubicBezTo>
                          <a:pt x="128252" y="171013"/>
                          <a:pt x="130630" y="172802"/>
                          <a:pt x="133008" y="172802"/>
                        </a:cubicBezTo>
                        <a:cubicBezTo>
                          <a:pt x="140074" y="172802"/>
                          <a:pt x="142016" y="163481"/>
                          <a:pt x="146045" y="164111"/>
                        </a:cubicBezTo>
                        <a:cubicBezTo>
                          <a:pt x="149367" y="164632"/>
                          <a:pt x="149686" y="170531"/>
                          <a:pt x="152563" y="170630"/>
                        </a:cubicBezTo>
                        <a:cubicBezTo>
                          <a:pt x="155961" y="170746"/>
                          <a:pt x="156898" y="162556"/>
                          <a:pt x="161254" y="161939"/>
                        </a:cubicBezTo>
                        <a:cubicBezTo>
                          <a:pt x="165118" y="161392"/>
                          <a:pt x="166821" y="167492"/>
                          <a:pt x="172118" y="168457"/>
                        </a:cubicBezTo>
                        <a:cubicBezTo>
                          <a:pt x="177406" y="169421"/>
                          <a:pt x="181263" y="164349"/>
                          <a:pt x="185154" y="161939"/>
                        </a:cubicBezTo>
                        <a:cubicBezTo>
                          <a:pt x="198327" y="153777"/>
                          <a:pt x="214715" y="174363"/>
                          <a:pt x="239474" y="177148"/>
                        </a:cubicBezTo>
                        <a:cubicBezTo>
                          <a:pt x="264976" y="180018"/>
                          <a:pt x="266951" y="160355"/>
                          <a:pt x="298139" y="161939"/>
                        </a:cubicBezTo>
                        <a:cubicBezTo>
                          <a:pt x="315000" y="162796"/>
                          <a:pt x="321874" y="168922"/>
                          <a:pt x="339421" y="166284"/>
                        </a:cubicBezTo>
                        <a:cubicBezTo>
                          <a:pt x="341917" y="165909"/>
                          <a:pt x="344470" y="165235"/>
                          <a:pt x="347005" y="164365"/>
                        </a:cubicBezTo>
                        <a:cubicBezTo>
                          <a:pt x="363579" y="158675"/>
                          <a:pt x="380892" y="155420"/>
                          <a:pt x="398415" y="155420"/>
                        </a:cubicBezTo>
                        <a:lnTo>
                          <a:pt x="445774" y="155420"/>
                        </a:lnTo>
                        <a:cubicBezTo>
                          <a:pt x="445786" y="155420"/>
                          <a:pt x="445791" y="155413"/>
                          <a:pt x="445783" y="155403"/>
                        </a:cubicBezTo>
                        <a:lnTo>
                          <a:pt x="345849" y="25054"/>
                        </a:lnTo>
                        <a:close/>
                      </a:path>
                    </a:pathLst>
                  </a:custGeom>
                  <a:solidFill>
                    <a:srgbClr val="FFFFFF"/>
                  </a:solidFill>
                  <a:ln w="1081" cap="flat">
                    <a:noFill/>
                    <a:prstDash val="solid"/>
                    <a:miter/>
                  </a:ln>
                </p:spPr>
                <p:txBody>
                  <a:bodyPr rtlCol="0" anchor="ctr"/>
                  <a:lstStyle/>
                  <a:p>
                    <a:endParaRPr lang="en-GB"/>
                  </a:p>
                </p:txBody>
              </p:sp>
              <p:grpSp>
                <p:nvGrpSpPr>
                  <p:cNvPr id="121" name="Graphic 11" descr="A cozy cabin in the woods covered in snow">
                    <a:extLst>
                      <a:ext uri="{FF2B5EF4-FFF2-40B4-BE49-F238E27FC236}">
                        <a16:creationId xmlns:a16="http://schemas.microsoft.com/office/drawing/2014/main" id="{39577022-D3BF-4F54-A40C-5D5BB40E722A}"/>
                      </a:ext>
                    </a:extLst>
                  </p:cNvPr>
                  <p:cNvGrpSpPr/>
                  <p:nvPr/>
                </p:nvGrpSpPr>
                <p:grpSpPr>
                  <a:xfrm>
                    <a:off x="7984729" y="3731447"/>
                    <a:ext cx="115625" cy="108638"/>
                    <a:chOff x="7984729" y="3731447"/>
                    <a:chExt cx="115625" cy="108638"/>
                  </a:xfrm>
                </p:grpSpPr>
                <p:sp>
                  <p:nvSpPr>
                    <p:cNvPr id="126" name="Freeform: Shape 125">
                      <a:extLst>
                        <a:ext uri="{FF2B5EF4-FFF2-40B4-BE49-F238E27FC236}">
                          <a16:creationId xmlns:a16="http://schemas.microsoft.com/office/drawing/2014/main" id="{E8A9FF09-3239-4C97-8CE9-7AB8EA1C91A2}"/>
                        </a:ext>
                      </a:extLst>
                    </p:cNvPr>
                    <p:cNvSpPr/>
                    <p:nvPr/>
                  </p:nvSpPr>
                  <p:spPr>
                    <a:xfrm>
                      <a:off x="7984729" y="3774903"/>
                      <a:ext cx="77256" cy="65174"/>
                    </a:xfrm>
                    <a:custGeom>
                      <a:avLst/>
                      <a:gdLst>
                        <a:gd name="connsiteX0" fmla="*/ 50430 w 77256"/>
                        <a:gd name="connsiteY0" fmla="*/ 65169 h 65174"/>
                        <a:gd name="connsiteX1" fmla="*/ 0 w 77256"/>
                        <a:gd name="connsiteY1" fmla="*/ 0 h 65174"/>
                        <a:gd name="connsiteX2" fmla="*/ 77256 w 77256"/>
                        <a:gd name="connsiteY2" fmla="*/ 0 h 65174"/>
                        <a:gd name="connsiteX3" fmla="*/ 50449 w 77256"/>
                        <a:gd name="connsiteY3" fmla="*/ 65166 h 65174"/>
                        <a:gd name="connsiteX4" fmla="*/ 50430 w 77256"/>
                        <a:gd name="connsiteY4" fmla="*/ 65169 h 65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56" h="65174">
                          <a:moveTo>
                            <a:pt x="50430" y="65169"/>
                          </a:moveTo>
                          <a:lnTo>
                            <a:pt x="0" y="0"/>
                          </a:lnTo>
                          <a:lnTo>
                            <a:pt x="77256" y="0"/>
                          </a:lnTo>
                          <a:lnTo>
                            <a:pt x="50449" y="65166"/>
                          </a:lnTo>
                          <a:cubicBezTo>
                            <a:pt x="50444" y="65176"/>
                            <a:pt x="50437" y="65177"/>
                            <a:pt x="50430" y="65169"/>
                          </a:cubicBezTo>
                          <a:close/>
                        </a:path>
                      </a:pathLst>
                    </a:custGeom>
                    <a:solidFill>
                      <a:srgbClr val="737373"/>
                    </a:solidFill>
                    <a:ln w="1081" cap="flat">
                      <a:noFill/>
                      <a:prstDash val="solid"/>
                      <a:miter/>
                    </a:ln>
                  </p:spPr>
                  <p:txBody>
                    <a:bodyPr rtlCol="0" anchor="ctr"/>
                    <a:lstStyle/>
                    <a:p>
                      <a:endParaRPr lang="en-GB"/>
                    </a:p>
                  </p:txBody>
                </p:sp>
                <p:sp>
                  <p:nvSpPr>
                    <p:cNvPr id="127" name="Freeform: Shape 126">
                      <a:extLst>
                        <a:ext uri="{FF2B5EF4-FFF2-40B4-BE49-F238E27FC236}">
                          <a16:creationId xmlns:a16="http://schemas.microsoft.com/office/drawing/2014/main" id="{F6326EEF-3EEB-4D70-8EBB-08D705A8D72B}"/>
                        </a:ext>
                      </a:extLst>
                    </p:cNvPr>
                    <p:cNvSpPr/>
                    <p:nvPr/>
                  </p:nvSpPr>
                  <p:spPr>
                    <a:xfrm>
                      <a:off x="8035171" y="3731447"/>
                      <a:ext cx="65183" cy="108638"/>
                    </a:xfrm>
                    <a:custGeom>
                      <a:avLst/>
                      <a:gdLst>
                        <a:gd name="connsiteX0" fmla="*/ 65183 w 65183"/>
                        <a:gd name="connsiteY0" fmla="*/ 108639 h 108638"/>
                        <a:gd name="connsiteX1" fmla="*/ 11 w 65183"/>
                        <a:gd name="connsiteY1" fmla="*/ 108639 h 108638"/>
                        <a:gd name="connsiteX2" fmla="*/ 0 w 65183"/>
                        <a:gd name="connsiteY2" fmla="*/ 108628 h 108638"/>
                        <a:gd name="connsiteX3" fmla="*/ 0 w 65183"/>
                        <a:gd name="connsiteY3" fmla="*/ 43455 h 108638"/>
                        <a:gd name="connsiteX4" fmla="*/ 32592 w 65183"/>
                        <a:gd name="connsiteY4" fmla="*/ 0 h 108638"/>
                        <a:gd name="connsiteX5" fmla="*/ 65183 w 65183"/>
                        <a:gd name="connsiteY5" fmla="*/ 43455 h 108638"/>
                        <a:gd name="connsiteX6" fmla="*/ 65183 w 65183"/>
                        <a:gd name="connsiteY6" fmla="*/ 108639 h 108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83" h="108638">
                          <a:moveTo>
                            <a:pt x="65183" y="108639"/>
                          </a:moveTo>
                          <a:lnTo>
                            <a:pt x="11" y="108639"/>
                          </a:lnTo>
                          <a:cubicBezTo>
                            <a:pt x="4" y="108639"/>
                            <a:pt x="0" y="108634"/>
                            <a:pt x="0" y="108628"/>
                          </a:cubicBezTo>
                          <a:lnTo>
                            <a:pt x="0" y="43455"/>
                          </a:lnTo>
                          <a:lnTo>
                            <a:pt x="32592" y="0"/>
                          </a:lnTo>
                          <a:lnTo>
                            <a:pt x="65183" y="43455"/>
                          </a:lnTo>
                          <a:lnTo>
                            <a:pt x="65183" y="108639"/>
                          </a:lnTo>
                          <a:close/>
                        </a:path>
                      </a:pathLst>
                    </a:custGeom>
                    <a:solidFill>
                      <a:srgbClr val="D0D0D0"/>
                    </a:solidFill>
                    <a:ln w="1081" cap="flat">
                      <a:noFill/>
                      <a:prstDash val="solid"/>
                      <a:miter/>
                    </a:ln>
                  </p:spPr>
                  <p:txBody>
                    <a:bodyPr rtlCol="0" anchor="ctr"/>
                    <a:lstStyle/>
                    <a:p>
                      <a:endParaRPr lang="en-GB"/>
                    </a:p>
                  </p:txBody>
                </p:sp>
                <p:sp>
                  <p:nvSpPr>
                    <p:cNvPr id="128" name="Freeform: Shape 127">
                      <a:extLst>
                        <a:ext uri="{FF2B5EF4-FFF2-40B4-BE49-F238E27FC236}">
                          <a16:creationId xmlns:a16="http://schemas.microsoft.com/office/drawing/2014/main" id="{2F7759BF-19CA-4D33-9E73-865C4BE014DE}"/>
                        </a:ext>
                      </a:extLst>
                    </p:cNvPr>
                    <p:cNvSpPr/>
                    <p:nvPr/>
                  </p:nvSpPr>
                  <p:spPr>
                    <a:xfrm>
                      <a:off x="8052085" y="3790112"/>
                      <a:ext cx="32591" cy="32591"/>
                    </a:xfrm>
                    <a:custGeom>
                      <a:avLst/>
                      <a:gdLst>
                        <a:gd name="connsiteX0" fmla="*/ 0 w 32591"/>
                        <a:gd name="connsiteY0" fmla="*/ 0 h 32591"/>
                        <a:gd name="connsiteX1" fmla="*/ 32592 w 32591"/>
                        <a:gd name="connsiteY1" fmla="*/ 0 h 32591"/>
                        <a:gd name="connsiteX2" fmla="*/ 32592 w 32591"/>
                        <a:gd name="connsiteY2" fmla="*/ 32592 h 32591"/>
                        <a:gd name="connsiteX3" fmla="*/ 0 w 32591"/>
                        <a:gd name="connsiteY3" fmla="*/ 32592 h 32591"/>
                      </a:gdLst>
                      <a:ahLst/>
                      <a:cxnLst>
                        <a:cxn ang="0">
                          <a:pos x="connsiteX0" y="connsiteY0"/>
                        </a:cxn>
                        <a:cxn ang="0">
                          <a:pos x="connsiteX1" y="connsiteY1"/>
                        </a:cxn>
                        <a:cxn ang="0">
                          <a:pos x="connsiteX2" y="connsiteY2"/>
                        </a:cxn>
                        <a:cxn ang="0">
                          <a:pos x="connsiteX3" y="connsiteY3"/>
                        </a:cxn>
                      </a:cxnLst>
                      <a:rect l="l" t="t" r="r" b="b"/>
                      <a:pathLst>
                        <a:path w="32591" h="32591">
                          <a:moveTo>
                            <a:pt x="0" y="0"/>
                          </a:moveTo>
                          <a:lnTo>
                            <a:pt x="32592" y="0"/>
                          </a:lnTo>
                          <a:lnTo>
                            <a:pt x="32592" y="32592"/>
                          </a:lnTo>
                          <a:lnTo>
                            <a:pt x="0" y="32592"/>
                          </a:lnTo>
                          <a:close/>
                        </a:path>
                      </a:pathLst>
                    </a:custGeom>
                    <a:solidFill>
                      <a:srgbClr val="FFFFFF"/>
                    </a:solidFill>
                    <a:ln w="1081" cap="flat">
                      <a:noFill/>
                      <a:prstDash val="solid"/>
                      <a:miter/>
                    </a:ln>
                  </p:spPr>
                  <p:txBody>
                    <a:bodyPr rtlCol="0" anchor="ctr"/>
                    <a:lstStyle/>
                    <a:p>
                      <a:endParaRPr lang="en-GB"/>
                    </a:p>
                  </p:txBody>
                </p:sp>
              </p:grpSp>
              <p:grpSp>
                <p:nvGrpSpPr>
                  <p:cNvPr id="122" name="Graphic 11" descr="A cozy cabin in the woods covered in snow">
                    <a:extLst>
                      <a:ext uri="{FF2B5EF4-FFF2-40B4-BE49-F238E27FC236}">
                        <a16:creationId xmlns:a16="http://schemas.microsoft.com/office/drawing/2014/main" id="{57156B64-A613-41D2-9F67-3A29D61BEAF7}"/>
                      </a:ext>
                    </a:extLst>
                  </p:cNvPr>
                  <p:cNvGrpSpPr/>
                  <p:nvPr/>
                </p:nvGrpSpPr>
                <p:grpSpPr>
                  <a:xfrm>
                    <a:off x="8141168" y="3731447"/>
                    <a:ext cx="115626" cy="108638"/>
                    <a:chOff x="8141168" y="3731447"/>
                    <a:chExt cx="115626" cy="108638"/>
                  </a:xfrm>
                </p:grpSpPr>
                <p:sp>
                  <p:nvSpPr>
                    <p:cNvPr id="123" name="Freeform: Shape 122">
                      <a:extLst>
                        <a:ext uri="{FF2B5EF4-FFF2-40B4-BE49-F238E27FC236}">
                          <a16:creationId xmlns:a16="http://schemas.microsoft.com/office/drawing/2014/main" id="{BB814D57-7E34-47B3-BD50-2F83DBCB2A77}"/>
                        </a:ext>
                      </a:extLst>
                    </p:cNvPr>
                    <p:cNvSpPr/>
                    <p:nvPr/>
                  </p:nvSpPr>
                  <p:spPr>
                    <a:xfrm>
                      <a:off x="8141168" y="3774903"/>
                      <a:ext cx="79865" cy="65174"/>
                    </a:xfrm>
                    <a:custGeom>
                      <a:avLst/>
                      <a:gdLst>
                        <a:gd name="connsiteX0" fmla="*/ 50431 w 79865"/>
                        <a:gd name="connsiteY0" fmla="*/ 65169 h 65174"/>
                        <a:gd name="connsiteX1" fmla="*/ 0 w 79865"/>
                        <a:gd name="connsiteY1" fmla="*/ 0 h 65174"/>
                        <a:gd name="connsiteX2" fmla="*/ 79866 w 79865"/>
                        <a:gd name="connsiteY2" fmla="*/ 0 h 65174"/>
                        <a:gd name="connsiteX3" fmla="*/ 50450 w 79865"/>
                        <a:gd name="connsiteY3" fmla="*/ 65167 h 65174"/>
                        <a:gd name="connsiteX4" fmla="*/ 50431 w 79865"/>
                        <a:gd name="connsiteY4" fmla="*/ 65169 h 65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65" h="65174">
                          <a:moveTo>
                            <a:pt x="50431" y="65169"/>
                          </a:moveTo>
                          <a:lnTo>
                            <a:pt x="0" y="0"/>
                          </a:lnTo>
                          <a:lnTo>
                            <a:pt x="79866" y="0"/>
                          </a:lnTo>
                          <a:lnTo>
                            <a:pt x="50450" y="65167"/>
                          </a:lnTo>
                          <a:cubicBezTo>
                            <a:pt x="50446" y="65177"/>
                            <a:pt x="50438" y="65177"/>
                            <a:pt x="50431" y="65169"/>
                          </a:cubicBezTo>
                          <a:close/>
                        </a:path>
                      </a:pathLst>
                    </a:custGeom>
                    <a:solidFill>
                      <a:srgbClr val="737373"/>
                    </a:solidFill>
                    <a:ln w="1081" cap="flat">
                      <a:noFill/>
                      <a:prstDash val="solid"/>
                      <a:miter/>
                    </a:ln>
                  </p:spPr>
                  <p:txBody>
                    <a:bodyPr rtlCol="0" anchor="ctr"/>
                    <a:lstStyle/>
                    <a:p>
                      <a:endParaRPr lang="en-GB"/>
                    </a:p>
                  </p:txBody>
                </p:sp>
                <p:sp>
                  <p:nvSpPr>
                    <p:cNvPr id="124" name="Freeform: Shape 123">
                      <a:extLst>
                        <a:ext uri="{FF2B5EF4-FFF2-40B4-BE49-F238E27FC236}">
                          <a16:creationId xmlns:a16="http://schemas.microsoft.com/office/drawing/2014/main" id="{8A8E33D8-6C11-495D-8E63-A1AC2D14840F}"/>
                        </a:ext>
                      </a:extLst>
                    </p:cNvPr>
                    <p:cNvSpPr/>
                    <p:nvPr/>
                  </p:nvSpPr>
                  <p:spPr>
                    <a:xfrm>
                      <a:off x="8191611" y="3731447"/>
                      <a:ext cx="65183" cy="108638"/>
                    </a:xfrm>
                    <a:custGeom>
                      <a:avLst/>
                      <a:gdLst>
                        <a:gd name="connsiteX0" fmla="*/ 65183 w 65183"/>
                        <a:gd name="connsiteY0" fmla="*/ 108639 h 108638"/>
                        <a:gd name="connsiteX1" fmla="*/ 10 w 65183"/>
                        <a:gd name="connsiteY1" fmla="*/ 108639 h 108638"/>
                        <a:gd name="connsiteX2" fmla="*/ 0 w 65183"/>
                        <a:gd name="connsiteY2" fmla="*/ 108628 h 108638"/>
                        <a:gd name="connsiteX3" fmla="*/ 0 w 65183"/>
                        <a:gd name="connsiteY3" fmla="*/ 43455 h 108638"/>
                        <a:gd name="connsiteX4" fmla="*/ 32592 w 65183"/>
                        <a:gd name="connsiteY4" fmla="*/ 0 h 108638"/>
                        <a:gd name="connsiteX5" fmla="*/ 65183 w 65183"/>
                        <a:gd name="connsiteY5" fmla="*/ 43455 h 108638"/>
                        <a:gd name="connsiteX6" fmla="*/ 65183 w 65183"/>
                        <a:gd name="connsiteY6" fmla="*/ 108639 h 108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83" h="108638">
                          <a:moveTo>
                            <a:pt x="65183" y="108639"/>
                          </a:moveTo>
                          <a:lnTo>
                            <a:pt x="10" y="108639"/>
                          </a:lnTo>
                          <a:cubicBezTo>
                            <a:pt x="4" y="108639"/>
                            <a:pt x="0" y="108634"/>
                            <a:pt x="0" y="108628"/>
                          </a:cubicBezTo>
                          <a:lnTo>
                            <a:pt x="0" y="43455"/>
                          </a:lnTo>
                          <a:lnTo>
                            <a:pt x="32592" y="0"/>
                          </a:lnTo>
                          <a:lnTo>
                            <a:pt x="65183" y="43455"/>
                          </a:lnTo>
                          <a:lnTo>
                            <a:pt x="65183" y="108639"/>
                          </a:lnTo>
                          <a:close/>
                        </a:path>
                      </a:pathLst>
                    </a:custGeom>
                    <a:solidFill>
                      <a:srgbClr val="D0D0D0"/>
                    </a:solidFill>
                    <a:ln w="1081" cap="flat">
                      <a:noFill/>
                      <a:prstDash val="solid"/>
                      <a:miter/>
                    </a:ln>
                  </p:spPr>
                  <p:txBody>
                    <a:bodyPr rtlCol="0" anchor="ctr"/>
                    <a:lstStyle/>
                    <a:p>
                      <a:endParaRPr lang="en-GB"/>
                    </a:p>
                  </p:txBody>
                </p:sp>
                <p:sp>
                  <p:nvSpPr>
                    <p:cNvPr id="125" name="Freeform: Shape 124">
                      <a:extLst>
                        <a:ext uri="{FF2B5EF4-FFF2-40B4-BE49-F238E27FC236}">
                          <a16:creationId xmlns:a16="http://schemas.microsoft.com/office/drawing/2014/main" id="{AA148872-E081-4610-8765-1B65D2B1126C}"/>
                        </a:ext>
                      </a:extLst>
                    </p:cNvPr>
                    <p:cNvSpPr/>
                    <p:nvPr/>
                  </p:nvSpPr>
                  <p:spPr>
                    <a:xfrm>
                      <a:off x="8208993" y="3790112"/>
                      <a:ext cx="32591" cy="32591"/>
                    </a:xfrm>
                    <a:custGeom>
                      <a:avLst/>
                      <a:gdLst>
                        <a:gd name="connsiteX0" fmla="*/ 0 w 32591"/>
                        <a:gd name="connsiteY0" fmla="*/ 0 h 32591"/>
                        <a:gd name="connsiteX1" fmla="*/ 32592 w 32591"/>
                        <a:gd name="connsiteY1" fmla="*/ 0 h 32591"/>
                        <a:gd name="connsiteX2" fmla="*/ 32592 w 32591"/>
                        <a:gd name="connsiteY2" fmla="*/ 32592 h 32591"/>
                        <a:gd name="connsiteX3" fmla="*/ 0 w 32591"/>
                        <a:gd name="connsiteY3" fmla="*/ 32592 h 32591"/>
                      </a:gdLst>
                      <a:ahLst/>
                      <a:cxnLst>
                        <a:cxn ang="0">
                          <a:pos x="connsiteX0" y="connsiteY0"/>
                        </a:cxn>
                        <a:cxn ang="0">
                          <a:pos x="connsiteX1" y="connsiteY1"/>
                        </a:cxn>
                        <a:cxn ang="0">
                          <a:pos x="connsiteX2" y="connsiteY2"/>
                        </a:cxn>
                        <a:cxn ang="0">
                          <a:pos x="connsiteX3" y="connsiteY3"/>
                        </a:cxn>
                      </a:cxnLst>
                      <a:rect l="l" t="t" r="r" b="b"/>
                      <a:pathLst>
                        <a:path w="32591" h="32591">
                          <a:moveTo>
                            <a:pt x="0" y="0"/>
                          </a:moveTo>
                          <a:lnTo>
                            <a:pt x="32592" y="0"/>
                          </a:lnTo>
                          <a:lnTo>
                            <a:pt x="32592" y="32592"/>
                          </a:lnTo>
                          <a:lnTo>
                            <a:pt x="0" y="32592"/>
                          </a:lnTo>
                          <a:close/>
                        </a:path>
                      </a:pathLst>
                    </a:custGeom>
                    <a:solidFill>
                      <a:srgbClr val="FFFFFF"/>
                    </a:solidFill>
                    <a:ln w="1081" cap="flat">
                      <a:noFill/>
                      <a:prstDash val="solid"/>
                      <a:miter/>
                    </a:ln>
                  </p:spPr>
                  <p:txBody>
                    <a:bodyPr rtlCol="0" anchor="ctr"/>
                    <a:lstStyle/>
                    <a:p>
                      <a:endParaRPr lang="en-GB"/>
                    </a:p>
                  </p:txBody>
                </p:sp>
              </p:grpSp>
            </p:grpSp>
          </p:grpSp>
          <p:sp>
            <p:nvSpPr>
              <p:cNvPr id="164" name="Freeform: Shape 163">
                <a:extLst>
                  <a:ext uri="{FF2B5EF4-FFF2-40B4-BE49-F238E27FC236}">
                    <a16:creationId xmlns:a16="http://schemas.microsoft.com/office/drawing/2014/main" id="{AA6C8A54-F1C5-4688-B795-AB404F54F0FA}"/>
                  </a:ext>
                </a:extLst>
              </p:cNvPr>
              <p:cNvSpPr/>
              <p:nvPr/>
            </p:nvSpPr>
            <p:spPr>
              <a:xfrm>
                <a:off x="8778786" y="3486991"/>
                <a:ext cx="217237" cy="278788"/>
              </a:xfrm>
              <a:custGeom>
                <a:avLst/>
                <a:gdLst>
                  <a:gd name="connsiteX0" fmla="*/ 111513 w 192802"/>
                  <a:gd name="connsiteY0" fmla="*/ 202131 h 247430"/>
                  <a:gd name="connsiteX1" fmla="*/ 176472 w 192802"/>
                  <a:gd name="connsiteY1" fmla="*/ 242975 h 247430"/>
                  <a:gd name="connsiteX2" fmla="*/ 179268 w 192802"/>
                  <a:gd name="connsiteY2" fmla="*/ 243254 h 247430"/>
                  <a:gd name="connsiteX3" fmla="*/ 183795 w 192802"/>
                  <a:gd name="connsiteY3" fmla="*/ 214052 h 247430"/>
                  <a:gd name="connsiteX4" fmla="*/ 178903 w 192802"/>
                  <a:gd name="connsiteY4" fmla="*/ 211926 h 247430"/>
                  <a:gd name="connsiteX5" fmla="*/ 175364 w 192802"/>
                  <a:gd name="connsiteY5" fmla="*/ 210405 h 247430"/>
                  <a:gd name="connsiteX6" fmla="*/ 122686 w 192802"/>
                  <a:gd name="connsiteY6" fmla="*/ 165973 h 247430"/>
                  <a:gd name="connsiteX7" fmla="*/ 122698 w 192802"/>
                  <a:gd name="connsiteY7" fmla="*/ 165963 h 247430"/>
                  <a:gd name="connsiteX8" fmla="*/ 169934 w 192802"/>
                  <a:gd name="connsiteY8" fmla="*/ 191466 h 247430"/>
                  <a:gd name="connsiteX9" fmla="*/ 174916 w 192802"/>
                  <a:gd name="connsiteY9" fmla="*/ 191708 h 247430"/>
                  <a:gd name="connsiteX10" fmla="*/ 177684 w 192802"/>
                  <a:gd name="connsiteY10" fmla="*/ 164173 h 247430"/>
                  <a:gd name="connsiteX11" fmla="*/ 169037 w 192802"/>
                  <a:gd name="connsiteY11" fmla="*/ 160350 h 247430"/>
                  <a:gd name="connsiteX12" fmla="*/ 168516 w 192802"/>
                  <a:gd name="connsiteY12" fmla="*/ 160131 h 247430"/>
                  <a:gd name="connsiteX13" fmla="*/ 118201 w 192802"/>
                  <a:gd name="connsiteY13" fmla="*/ 114709 h 247430"/>
                  <a:gd name="connsiteX14" fmla="*/ 118213 w 192802"/>
                  <a:gd name="connsiteY14" fmla="*/ 114700 h 247430"/>
                  <a:gd name="connsiteX15" fmla="*/ 164405 w 192802"/>
                  <a:gd name="connsiteY15" fmla="*/ 140235 h 247430"/>
                  <a:gd name="connsiteX16" fmla="*/ 168089 w 192802"/>
                  <a:gd name="connsiteY16" fmla="*/ 140519 h 247430"/>
                  <a:gd name="connsiteX17" fmla="*/ 171550 w 192802"/>
                  <a:gd name="connsiteY17" fmla="*/ 114284 h 247430"/>
                  <a:gd name="connsiteX18" fmla="*/ 162072 w 192802"/>
                  <a:gd name="connsiteY18" fmla="*/ 110030 h 247430"/>
                  <a:gd name="connsiteX19" fmla="*/ 115722 w 192802"/>
                  <a:gd name="connsiteY19" fmla="*/ 65094 h 247430"/>
                  <a:gd name="connsiteX20" fmla="*/ 115733 w 192802"/>
                  <a:gd name="connsiteY20" fmla="*/ 65086 h 247430"/>
                  <a:gd name="connsiteX21" fmla="*/ 157883 w 192802"/>
                  <a:gd name="connsiteY21" fmla="*/ 88729 h 247430"/>
                  <a:gd name="connsiteX22" fmla="*/ 164555 w 192802"/>
                  <a:gd name="connsiteY22" fmla="*/ 88626 h 247430"/>
                  <a:gd name="connsiteX23" fmla="*/ 165399 w 192802"/>
                  <a:gd name="connsiteY23" fmla="*/ 64387 h 247430"/>
                  <a:gd name="connsiteX24" fmla="*/ 155087 w 192802"/>
                  <a:gd name="connsiteY24" fmla="*/ 59705 h 247430"/>
                  <a:gd name="connsiteX25" fmla="*/ 97302 w 192802"/>
                  <a:gd name="connsiteY25" fmla="*/ 4 h 247430"/>
                  <a:gd name="connsiteX26" fmla="*/ 28823 w 192802"/>
                  <a:gd name="connsiteY26" fmla="*/ 64275 h 247430"/>
                  <a:gd name="connsiteX27" fmla="*/ 39558 w 192802"/>
                  <a:gd name="connsiteY27" fmla="*/ 88050 h 247430"/>
                  <a:gd name="connsiteX28" fmla="*/ 79079 w 192802"/>
                  <a:gd name="connsiteY28" fmla="*/ 64741 h 247430"/>
                  <a:gd name="connsiteX29" fmla="*/ 79090 w 192802"/>
                  <a:gd name="connsiteY29" fmla="*/ 64749 h 247430"/>
                  <a:gd name="connsiteX30" fmla="*/ 22288 w 192802"/>
                  <a:gd name="connsiteY30" fmla="*/ 114059 h 247430"/>
                  <a:gd name="connsiteX31" fmla="*/ 33470 w 192802"/>
                  <a:gd name="connsiteY31" fmla="*/ 139248 h 247430"/>
                  <a:gd name="connsiteX32" fmla="*/ 76580 w 192802"/>
                  <a:gd name="connsiteY32" fmla="*/ 114159 h 247430"/>
                  <a:gd name="connsiteX33" fmla="*/ 76591 w 192802"/>
                  <a:gd name="connsiteY33" fmla="*/ 114168 h 247430"/>
                  <a:gd name="connsiteX34" fmla="*/ 15779 w 192802"/>
                  <a:gd name="connsiteY34" fmla="*/ 163834 h 247430"/>
                  <a:gd name="connsiteX35" fmla="*/ 27357 w 192802"/>
                  <a:gd name="connsiteY35" fmla="*/ 190456 h 247430"/>
                  <a:gd name="connsiteX36" fmla="*/ 72312 w 192802"/>
                  <a:gd name="connsiteY36" fmla="*/ 164979 h 247430"/>
                  <a:gd name="connsiteX37" fmla="*/ 72323 w 192802"/>
                  <a:gd name="connsiteY37" fmla="*/ 164989 h 247430"/>
                  <a:gd name="connsiteX38" fmla="*/ 9299 w 192802"/>
                  <a:gd name="connsiteY38" fmla="*/ 213595 h 247430"/>
                  <a:gd name="connsiteX39" fmla="*/ 1216 w 192802"/>
                  <a:gd name="connsiteY39" fmla="*/ 233593 h 247430"/>
                  <a:gd name="connsiteX40" fmla="*/ 29069 w 192802"/>
                  <a:gd name="connsiteY40" fmla="*/ 238344 h 247430"/>
                  <a:gd name="connsiteX41" fmla="*/ 82776 w 192802"/>
                  <a:gd name="connsiteY41" fmla="*/ 201780 h 247430"/>
                  <a:gd name="connsiteX42" fmla="*/ 82789 w 192802"/>
                  <a:gd name="connsiteY42" fmla="*/ 201785 h 247430"/>
                  <a:gd name="connsiteX43" fmla="*/ 82789 w 192802"/>
                  <a:gd name="connsiteY43" fmla="*/ 246346 h 247430"/>
                  <a:gd name="connsiteX44" fmla="*/ 111501 w 192802"/>
                  <a:gd name="connsiteY44" fmla="*/ 247430 h 247430"/>
                  <a:gd name="connsiteX45" fmla="*/ 111501 w 192802"/>
                  <a:gd name="connsiteY45" fmla="*/ 202137 h 247430"/>
                  <a:gd name="connsiteX46" fmla="*/ 111513 w 192802"/>
                  <a:gd name="connsiteY46" fmla="*/ 202131 h 247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92802" h="247430">
                    <a:moveTo>
                      <a:pt x="111513" y="202131"/>
                    </a:moveTo>
                    <a:cubicBezTo>
                      <a:pt x="128761" y="221553"/>
                      <a:pt x="151649" y="236348"/>
                      <a:pt x="176472" y="242975"/>
                    </a:cubicBezTo>
                    <a:cubicBezTo>
                      <a:pt x="177382" y="243218"/>
                      <a:pt x="178329" y="243327"/>
                      <a:pt x="179268" y="243254"/>
                    </a:cubicBezTo>
                    <a:cubicBezTo>
                      <a:pt x="194126" y="242108"/>
                      <a:pt x="198351" y="220111"/>
                      <a:pt x="183795" y="214052"/>
                    </a:cubicBezTo>
                    <a:lnTo>
                      <a:pt x="178903" y="211926"/>
                    </a:lnTo>
                    <a:cubicBezTo>
                      <a:pt x="178903" y="211926"/>
                      <a:pt x="175572" y="210484"/>
                      <a:pt x="175364" y="210405"/>
                    </a:cubicBezTo>
                    <a:cubicBezTo>
                      <a:pt x="153261" y="201931"/>
                      <a:pt x="134697" y="186031"/>
                      <a:pt x="122686" y="165973"/>
                    </a:cubicBezTo>
                    <a:cubicBezTo>
                      <a:pt x="122682" y="165966"/>
                      <a:pt x="122692" y="165958"/>
                      <a:pt x="122698" y="165963"/>
                    </a:cubicBezTo>
                    <a:cubicBezTo>
                      <a:pt x="136480" y="177745"/>
                      <a:pt x="152727" y="186686"/>
                      <a:pt x="169934" y="191466"/>
                    </a:cubicBezTo>
                    <a:cubicBezTo>
                      <a:pt x="171555" y="191916"/>
                      <a:pt x="173266" y="192030"/>
                      <a:pt x="174916" y="191708"/>
                    </a:cubicBezTo>
                    <a:cubicBezTo>
                      <a:pt x="187678" y="189214"/>
                      <a:pt x="190910" y="169777"/>
                      <a:pt x="177684" y="164173"/>
                    </a:cubicBezTo>
                    <a:lnTo>
                      <a:pt x="169037" y="160350"/>
                    </a:lnTo>
                    <a:cubicBezTo>
                      <a:pt x="168865" y="160273"/>
                      <a:pt x="168691" y="160200"/>
                      <a:pt x="168516" y="160131"/>
                    </a:cubicBezTo>
                    <a:cubicBezTo>
                      <a:pt x="146515" y="151413"/>
                      <a:pt x="128833" y="135276"/>
                      <a:pt x="118201" y="114709"/>
                    </a:cubicBezTo>
                    <a:cubicBezTo>
                      <a:pt x="118197" y="114702"/>
                      <a:pt x="118207" y="114694"/>
                      <a:pt x="118213" y="114700"/>
                    </a:cubicBezTo>
                    <a:cubicBezTo>
                      <a:pt x="131467" y="126510"/>
                      <a:pt x="147442" y="135527"/>
                      <a:pt x="164405" y="140235"/>
                    </a:cubicBezTo>
                    <a:cubicBezTo>
                      <a:pt x="165602" y="140568"/>
                      <a:pt x="166858" y="140685"/>
                      <a:pt x="168089" y="140519"/>
                    </a:cubicBezTo>
                    <a:cubicBezTo>
                      <a:pt x="180801" y="138803"/>
                      <a:pt x="184303" y="119762"/>
                      <a:pt x="171550" y="114284"/>
                    </a:cubicBezTo>
                    <a:cubicBezTo>
                      <a:pt x="171550" y="114284"/>
                      <a:pt x="162070" y="110032"/>
                      <a:pt x="162072" y="110030"/>
                    </a:cubicBezTo>
                    <a:cubicBezTo>
                      <a:pt x="133115" y="98455"/>
                      <a:pt x="122573" y="79740"/>
                      <a:pt x="115722" y="65094"/>
                    </a:cubicBezTo>
                    <a:cubicBezTo>
                      <a:pt x="115718" y="65086"/>
                      <a:pt x="115727" y="65080"/>
                      <a:pt x="115733" y="65086"/>
                    </a:cubicBezTo>
                    <a:cubicBezTo>
                      <a:pt x="127847" y="75946"/>
                      <a:pt x="142450" y="84299"/>
                      <a:pt x="157883" y="88729"/>
                    </a:cubicBezTo>
                    <a:cubicBezTo>
                      <a:pt x="160072" y="89357"/>
                      <a:pt x="162414" y="89399"/>
                      <a:pt x="164555" y="88626"/>
                    </a:cubicBezTo>
                    <a:cubicBezTo>
                      <a:pt x="174367" y="85085"/>
                      <a:pt x="176525" y="69004"/>
                      <a:pt x="165399" y="64387"/>
                    </a:cubicBezTo>
                    <a:cubicBezTo>
                      <a:pt x="165399" y="64387"/>
                      <a:pt x="155086" y="59706"/>
                      <a:pt x="155087" y="59705"/>
                    </a:cubicBezTo>
                    <a:cubicBezTo>
                      <a:pt x="108605" y="40546"/>
                      <a:pt x="116246" y="-484"/>
                      <a:pt x="97302" y="4"/>
                    </a:cubicBezTo>
                    <a:cubicBezTo>
                      <a:pt x="75680" y="789"/>
                      <a:pt x="90790" y="41341"/>
                      <a:pt x="28823" y="64275"/>
                    </a:cubicBezTo>
                    <a:cubicBezTo>
                      <a:pt x="13278" y="71378"/>
                      <a:pt x="24022" y="94993"/>
                      <a:pt x="39558" y="88050"/>
                    </a:cubicBezTo>
                    <a:cubicBezTo>
                      <a:pt x="53904" y="82426"/>
                      <a:pt x="67608" y="74770"/>
                      <a:pt x="79079" y="64741"/>
                    </a:cubicBezTo>
                    <a:cubicBezTo>
                      <a:pt x="79085" y="64736"/>
                      <a:pt x="79094" y="64742"/>
                      <a:pt x="79090" y="64749"/>
                    </a:cubicBezTo>
                    <a:cubicBezTo>
                      <a:pt x="72143" y="79999"/>
                      <a:pt x="60449" y="100200"/>
                      <a:pt x="22288" y="114059"/>
                    </a:cubicBezTo>
                    <a:cubicBezTo>
                      <a:pt x="5828" y="121708"/>
                      <a:pt x="16834" y="146310"/>
                      <a:pt x="33470" y="139248"/>
                    </a:cubicBezTo>
                    <a:cubicBezTo>
                      <a:pt x="49193" y="133256"/>
                      <a:pt x="64091" y="124993"/>
                      <a:pt x="76580" y="114159"/>
                    </a:cubicBezTo>
                    <a:cubicBezTo>
                      <a:pt x="76586" y="114154"/>
                      <a:pt x="76596" y="114162"/>
                      <a:pt x="76591" y="114168"/>
                    </a:cubicBezTo>
                    <a:cubicBezTo>
                      <a:pt x="64070" y="137924"/>
                      <a:pt x="41410" y="154993"/>
                      <a:pt x="15779" y="163834"/>
                    </a:cubicBezTo>
                    <a:cubicBezTo>
                      <a:pt x="-1622" y="171758"/>
                      <a:pt x="9779" y="197766"/>
                      <a:pt x="27357" y="190456"/>
                    </a:cubicBezTo>
                    <a:cubicBezTo>
                      <a:pt x="43589" y="184464"/>
                      <a:pt x="59080" y="176032"/>
                      <a:pt x="72312" y="164979"/>
                    </a:cubicBezTo>
                    <a:cubicBezTo>
                      <a:pt x="72318" y="164974"/>
                      <a:pt x="72327" y="164982"/>
                      <a:pt x="72323" y="164989"/>
                    </a:cubicBezTo>
                    <a:cubicBezTo>
                      <a:pt x="58352" y="188111"/>
                      <a:pt x="35368" y="204888"/>
                      <a:pt x="9299" y="213595"/>
                    </a:cubicBezTo>
                    <a:cubicBezTo>
                      <a:pt x="1544" y="216886"/>
                      <a:pt x="-2075" y="225839"/>
                      <a:pt x="1216" y="233593"/>
                    </a:cubicBezTo>
                    <a:cubicBezTo>
                      <a:pt x="6917" y="245978"/>
                      <a:pt x="19100" y="243738"/>
                      <a:pt x="29069" y="238344"/>
                    </a:cubicBezTo>
                    <a:cubicBezTo>
                      <a:pt x="49858" y="230654"/>
                      <a:pt x="68233" y="217955"/>
                      <a:pt x="82776" y="201780"/>
                    </a:cubicBezTo>
                    <a:cubicBezTo>
                      <a:pt x="82781" y="201775"/>
                      <a:pt x="82789" y="201778"/>
                      <a:pt x="82789" y="201785"/>
                    </a:cubicBezTo>
                    <a:lnTo>
                      <a:pt x="82789" y="246346"/>
                    </a:lnTo>
                    <a:cubicBezTo>
                      <a:pt x="92526" y="246410"/>
                      <a:pt x="102109" y="246777"/>
                      <a:pt x="111501" y="247430"/>
                    </a:cubicBezTo>
                    <a:lnTo>
                      <a:pt x="111501" y="202137"/>
                    </a:lnTo>
                    <a:cubicBezTo>
                      <a:pt x="111500" y="202129"/>
                      <a:pt x="111508" y="202126"/>
                      <a:pt x="111513" y="202131"/>
                    </a:cubicBezTo>
                    <a:close/>
                  </a:path>
                </a:pathLst>
              </a:custGeom>
              <a:solidFill>
                <a:srgbClr val="E5E5E5"/>
              </a:solidFill>
              <a:ln w="754" cap="flat">
                <a:noFill/>
                <a:prstDash val="solid"/>
                <a:miter/>
              </a:ln>
            </p:spPr>
            <p:txBody>
              <a:bodyPr rtlCol="0" anchor="ctr"/>
              <a:lstStyle/>
              <a:p>
                <a:endParaRPr lang="en-GB"/>
              </a:p>
            </p:txBody>
          </p:sp>
          <p:grpSp>
            <p:nvGrpSpPr>
              <p:cNvPr id="231" name="Graphic 11" descr="A cozy cabin in the woods covered in snow">
                <a:extLst>
                  <a:ext uri="{FF2B5EF4-FFF2-40B4-BE49-F238E27FC236}">
                    <a16:creationId xmlns:a16="http://schemas.microsoft.com/office/drawing/2014/main" id="{FE01DEF7-F28C-4E36-A141-AC761CA43492}"/>
                  </a:ext>
                </a:extLst>
              </p:cNvPr>
              <p:cNvGrpSpPr/>
              <p:nvPr/>
            </p:nvGrpSpPr>
            <p:grpSpPr>
              <a:xfrm>
                <a:off x="8592132" y="3916113"/>
                <a:ext cx="120147" cy="37350"/>
                <a:chOff x="8141960" y="4072573"/>
                <a:chExt cx="106633" cy="33149"/>
              </a:xfrm>
              <a:solidFill>
                <a:srgbClr val="E4E4E4"/>
              </a:solidFill>
            </p:grpSpPr>
            <p:sp>
              <p:nvSpPr>
                <p:cNvPr id="232" name="Freeform: Shape 231">
                  <a:extLst>
                    <a:ext uri="{FF2B5EF4-FFF2-40B4-BE49-F238E27FC236}">
                      <a16:creationId xmlns:a16="http://schemas.microsoft.com/office/drawing/2014/main" id="{84F66A90-4770-4EBF-9BB6-ABFE50A60581}"/>
                    </a:ext>
                  </a:extLst>
                </p:cNvPr>
                <p:cNvSpPr/>
                <p:nvPr/>
              </p:nvSpPr>
              <p:spPr>
                <a:xfrm>
                  <a:off x="8141960" y="4072573"/>
                  <a:ext cx="38877" cy="9630"/>
                </a:xfrm>
                <a:custGeom>
                  <a:avLst/>
                  <a:gdLst>
                    <a:gd name="connsiteX0" fmla="*/ 38877 w 38877"/>
                    <a:gd name="connsiteY0" fmla="*/ 2632 h 9630"/>
                    <a:gd name="connsiteX1" fmla="*/ 19439 w 38877"/>
                    <a:gd name="connsiteY1" fmla="*/ 9630 h 9630"/>
                    <a:gd name="connsiteX2" fmla="*/ 0 w 38877"/>
                    <a:gd name="connsiteY2" fmla="*/ 2632 h 9630"/>
                    <a:gd name="connsiteX3" fmla="*/ 18661 w 38877"/>
                    <a:gd name="connsiteY3" fmla="*/ 300 h 9630"/>
                    <a:gd name="connsiteX4" fmla="*/ 38877 w 38877"/>
                    <a:gd name="connsiteY4" fmla="*/ 2632 h 9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77" h="9630">
                      <a:moveTo>
                        <a:pt x="38877" y="2632"/>
                      </a:moveTo>
                      <a:cubicBezTo>
                        <a:pt x="38877" y="6497"/>
                        <a:pt x="30174" y="9630"/>
                        <a:pt x="19439" y="9630"/>
                      </a:cubicBezTo>
                      <a:cubicBezTo>
                        <a:pt x="8703" y="9630"/>
                        <a:pt x="0" y="6497"/>
                        <a:pt x="0" y="2632"/>
                      </a:cubicBezTo>
                      <a:cubicBezTo>
                        <a:pt x="0" y="-1232"/>
                        <a:pt x="7925" y="300"/>
                        <a:pt x="18661" y="300"/>
                      </a:cubicBezTo>
                      <a:cubicBezTo>
                        <a:pt x="29397" y="300"/>
                        <a:pt x="38877" y="-1232"/>
                        <a:pt x="38877" y="2632"/>
                      </a:cubicBezTo>
                      <a:close/>
                    </a:path>
                  </a:pathLst>
                </a:custGeom>
                <a:solidFill>
                  <a:srgbClr val="E4E4E4"/>
                </a:solidFill>
                <a:ln w="1081" cap="flat">
                  <a:noFill/>
                  <a:prstDash val="solid"/>
                  <a:miter/>
                </a:ln>
              </p:spPr>
              <p:txBody>
                <a:bodyPr rtlCol="0" anchor="ctr"/>
                <a:lstStyle/>
                <a:p>
                  <a:endParaRPr lang="en-GB"/>
                </a:p>
              </p:txBody>
            </p:sp>
            <p:sp>
              <p:nvSpPr>
                <p:cNvPr id="233" name="Freeform: Shape 232">
                  <a:extLst>
                    <a:ext uri="{FF2B5EF4-FFF2-40B4-BE49-F238E27FC236}">
                      <a16:creationId xmlns:a16="http://schemas.microsoft.com/office/drawing/2014/main" id="{6D5EC2C8-4DF2-4F1E-90A7-75755524D3A3}"/>
                    </a:ext>
                  </a:extLst>
                </p:cNvPr>
                <p:cNvSpPr/>
                <p:nvPr/>
              </p:nvSpPr>
              <p:spPr>
                <a:xfrm>
                  <a:off x="8211256" y="4096474"/>
                  <a:ext cx="37336" cy="9249"/>
                </a:xfrm>
                <a:custGeom>
                  <a:avLst/>
                  <a:gdLst>
                    <a:gd name="connsiteX0" fmla="*/ 37337 w 37336"/>
                    <a:gd name="connsiteY0" fmla="*/ 2528 h 9249"/>
                    <a:gd name="connsiteX1" fmla="*/ 18668 w 37336"/>
                    <a:gd name="connsiteY1" fmla="*/ 9249 h 9249"/>
                    <a:gd name="connsiteX2" fmla="*/ 0 w 37336"/>
                    <a:gd name="connsiteY2" fmla="*/ 2528 h 9249"/>
                    <a:gd name="connsiteX3" fmla="*/ 17921 w 37336"/>
                    <a:gd name="connsiteY3" fmla="*/ 288 h 9249"/>
                    <a:gd name="connsiteX4" fmla="*/ 37337 w 37336"/>
                    <a:gd name="connsiteY4" fmla="*/ 2528 h 9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36" h="9249">
                      <a:moveTo>
                        <a:pt x="37337" y="2528"/>
                      </a:moveTo>
                      <a:cubicBezTo>
                        <a:pt x="37337" y="6240"/>
                        <a:pt x="28978" y="9249"/>
                        <a:pt x="18668" y="9249"/>
                      </a:cubicBezTo>
                      <a:cubicBezTo>
                        <a:pt x="8358" y="9249"/>
                        <a:pt x="0" y="6240"/>
                        <a:pt x="0" y="2528"/>
                      </a:cubicBezTo>
                      <a:cubicBezTo>
                        <a:pt x="0" y="-1183"/>
                        <a:pt x="7611" y="288"/>
                        <a:pt x="17921" y="288"/>
                      </a:cubicBezTo>
                      <a:cubicBezTo>
                        <a:pt x="28232" y="288"/>
                        <a:pt x="37337" y="-1183"/>
                        <a:pt x="37337" y="2528"/>
                      </a:cubicBezTo>
                      <a:close/>
                    </a:path>
                  </a:pathLst>
                </a:custGeom>
                <a:solidFill>
                  <a:srgbClr val="E4E4E4"/>
                </a:solidFill>
                <a:ln w="1081" cap="flat">
                  <a:noFill/>
                  <a:prstDash val="solid"/>
                  <a:miter/>
                </a:ln>
              </p:spPr>
              <p:txBody>
                <a:bodyPr rtlCol="0" anchor="ctr"/>
                <a:lstStyle/>
                <a:p>
                  <a:endParaRPr lang="en-GB"/>
                </a:p>
              </p:txBody>
            </p:sp>
          </p:grpSp>
          <p:grpSp>
            <p:nvGrpSpPr>
              <p:cNvPr id="234" name="Graphic 11" descr="A cozy cabin in the woods covered in snow">
                <a:extLst>
                  <a:ext uri="{FF2B5EF4-FFF2-40B4-BE49-F238E27FC236}">
                    <a16:creationId xmlns:a16="http://schemas.microsoft.com/office/drawing/2014/main" id="{7931B036-0290-4983-BFAD-83D20208D4C2}"/>
                  </a:ext>
                </a:extLst>
              </p:cNvPr>
              <p:cNvGrpSpPr/>
              <p:nvPr/>
            </p:nvGrpSpPr>
            <p:grpSpPr>
              <a:xfrm>
                <a:off x="7335792" y="3745826"/>
                <a:ext cx="120147" cy="37350"/>
                <a:chOff x="8141960" y="4072573"/>
                <a:chExt cx="106633" cy="33149"/>
              </a:xfrm>
              <a:solidFill>
                <a:srgbClr val="E4E4E4"/>
              </a:solidFill>
            </p:grpSpPr>
            <p:sp>
              <p:nvSpPr>
                <p:cNvPr id="235" name="Freeform: Shape 234">
                  <a:extLst>
                    <a:ext uri="{FF2B5EF4-FFF2-40B4-BE49-F238E27FC236}">
                      <a16:creationId xmlns:a16="http://schemas.microsoft.com/office/drawing/2014/main" id="{82CDA113-2893-4F0C-ABF0-D71335B2953B}"/>
                    </a:ext>
                  </a:extLst>
                </p:cNvPr>
                <p:cNvSpPr/>
                <p:nvPr/>
              </p:nvSpPr>
              <p:spPr>
                <a:xfrm>
                  <a:off x="8141960" y="4072573"/>
                  <a:ext cx="38877" cy="9630"/>
                </a:xfrm>
                <a:custGeom>
                  <a:avLst/>
                  <a:gdLst>
                    <a:gd name="connsiteX0" fmla="*/ 38877 w 38877"/>
                    <a:gd name="connsiteY0" fmla="*/ 2632 h 9630"/>
                    <a:gd name="connsiteX1" fmla="*/ 19439 w 38877"/>
                    <a:gd name="connsiteY1" fmla="*/ 9630 h 9630"/>
                    <a:gd name="connsiteX2" fmla="*/ 0 w 38877"/>
                    <a:gd name="connsiteY2" fmla="*/ 2632 h 9630"/>
                    <a:gd name="connsiteX3" fmla="*/ 18661 w 38877"/>
                    <a:gd name="connsiteY3" fmla="*/ 300 h 9630"/>
                    <a:gd name="connsiteX4" fmla="*/ 38877 w 38877"/>
                    <a:gd name="connsiteY4" fmla="*/ 2632 h 9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77" h="9630">
                      <a:moveTo>
                        <a:pt x="38877" y="2632"/>
                      </a:moveTo>
                      <a:cubicBezTo>
                        <a:pt x="38877" y="6497"/>
                        <a:pt x="30174" y="9630"/>
                        <a:pt x="19439" y="9630"/>
                      </a:cubicBezTo>
                      <a:cubicBezTo>
                        <a:pt x="8703" y="9630"/>
                        <a:pt x="0" y="6497"/>
                        <a:pt x="0" y="2632"/>
                      </a:cubicBezTo>
                      <a:cubicBezTo>
                        <a:pt x="0" y="-1232"/>
                        <a:pt x="7925" y="300"/>
                        <a:pt x="18661" y="300"/>
                      </a:cubicBezTo>
                      <a:cubicBezTo>
                        <a:pt x="29397" y="300"/>
                        <a:pt x="38877" y="-1232"/>
                        <a:pt x="38877" y="2632"/>
                      </a:cubicBezTo>
                      <a:close/>
                    </a:path>
                  </a:pathLst>
                </a:custGeom>
                <a:solidFill>
                  <a:srgbClr val="E4E4E4"/>
                </a:solidFill>
                <a:ln w="1081" cap="flat">
                  <a:noFill/>
                  <a:prstDash val="solid"/>
                  <a:miter/>
                </a:ln>
              </p:spPr>
              <p:txBody>
                <a:bodyPr rtlCol="0" anchor="ctr"/>
                <a:lstStyle/>
                <a:p>
                  <a:endParaRPr lang="en-GB"/>
                </a:p>
              </p:txBody>
            </p:sp>
            <p:sp>
              <p:nvSpPr>
                <p:cNvPr id="236" name="Freeform: Shape 235">
                  <a:extLst>
                    <a:ext uri="{FF2B5EF4-FFF2-40B4-BE49-F238E27FC236}">
                      <a16:creationId xmlns:a16="http://schemas.microsoft.com/office/drawing/2014/main" id="{26F8B6FE-B6F1-4C93-8A0A-20C9DE4FA582}"/>
                    </a:ext>
                  </a:extLst>
                </p:cNvPr>
                <p:cNvSpPr/>
                <p:nvPr/>
              </p:nvSpPr>
              <p:spPr>
                <a:xfrm>
                  <a:off x="8211256" y="4096474"/>
                  <a:ext cx="37336" cy="9249"/>
                </a:xfrm>
                <a:custGeom>
                  <a:avLst/>
                  <a:gdLst>
                    <a:gd name="connsiteX0" fmla="*/ 37337 w 37336"/>
                    <a:gd name="connsiteY0" fmla="*/ 2528 h 9249"/>
                    <a:gd name="connsiteX1" fmla="*/ 18668 w 37336"/>
                    <a:gd name="connsiteY1" fmla="*/ 9249 h 9249"/>
                    <a:gd name="connsiteX2" fmla="*/ 0 w 37336"/>
                    <a:gd name="connsiteY2" fmla="*/ 2528 h 9249"/>
                    <a:gd name="connsiteX3" fmla="*/ 17921 w 37336"/>
                    <a:gd name="connsiteY3" fmla="*/ 288 h 9249"/>
                    <a:gd name="connsiteX4" fmla="*/ 37337 w 37336"/>
                    <a:gd name="connsiteY4" fmla="*/ 2528 h 9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36" h="9249">
                      <a:moveTo>
                        <a:pt x="37337" y="2528"/>
                      </a:moveTo>
                      <a:cubicBezTo>
                        <a:pt x="37337" y="6240"/>
                        <a:pt x="28978" y="9249"/>
                        <a:pt x="18668" y="9249"/>
                      </a:cubicBezTo>
                      <a:cubicBezTo>
                        <a:pt x="8358" y="9249"/>
                        <a:pt x="0" y="6240"/>
                        <a:pt x="0" y="2528"/>
                      </a:cubicBezTo>
                      <a:cubicBezTo>
                        <a:pt x="0" y="-1183"/>
                        <a:pt x="7611" y="288"/>
                        <a:pt x="17921" y="288"/>
                      </a:cubicBezTo>
                      <a:cubicBezTo>
                        <a:pt x="28232" y="288"/>
                        <a:pt x="37337" y="-1183"/>
                        <a:pt x="37337" y="2528"/>
                      </a:cubicBezTo>
                      <a:close/>
                    </a:path>
                  </a:pathLst>
                </a:custGeom>
                <a:solidFill>
                  <a:srgbClr val="E4E4E4"/>
                </a:solidFill>
                <a:ln w="1081" cap="flat">
                  <a:noFill/>
                  <a:prstDash val="solid"/>
                  <a:miter/>
                </a:ln>
              </p:spPr>
              <p:txBody>
                <a:bodyPr rtlCol="0" anchor="ctr"/>
                <a:lstStyle/>
                <a:p>
                  <a:endParaRPr lang="en-GB"/>
                </a:p>
              </p:txBody>
            </p:sp>
          </p:grpSp>
        </p:grpSp>
        <p:grpSp>
          <p:nvGrpSpPr>
            <p:cNvPr id="474" name="Group 473">
              <a:extLst>
                <a:ext uri="{FF2B5EF4-FFF2-40B4-BE49-F238E27FC236}">
                  <a16:creationId xmlns:a16="http://schemas.microsoft.com/office/drawing/2014/main" id="{FD99A5DB-2D0A-4C4C-9B37-25FE28843A15}"/>
                </a:ext>
              </a:extLst>
            </p:cNvPr>
            <p:cNvGrpSpPr/>
            <p:nvPr/>
          </p:nvGrpSpPr>
          <p:grpSpPr>
            <a:xfrm>
              <a:off x="211820" y="2683425"/>
              <a:ext cx="2141379" cy="1419078"/>
              <a:chOff x="211820" y="2683425"/>
              <a:chExt cx="2141379" cy="1419078"/>
            </a:xfrm>
          </p:grpSpPr>
          <p:sp>
            <p:nvSpPr>
              <p:cNvPr id="360" name="Freeform: Shape 359">
                <a:extLst>
                  <a:ext uri="{FF2B5EF4-FFF2-40B4-BE49-F238E27FC236}">
                    <a16:creationId xmlns:a16="http://schemas.microsoft.com/office/drawing/2014/main" id="{4840CB31-890E-4601-9EC4-D8E23E43D99F}"/>
                  </a:ext>
                </a:extLst>
              </p:cNvPr>
              <p:cNvSpPr/>
              <p:nvPr/>
            </p:nvSpPr>
            <p:spPr>
              <a:xfrm>
                <a:off x="1755401" y="2893100"/>
                <a:ext cx="195480" cy="260979"/>
              </a:xfrm>
              <a:custGeom>
                <a:avLst/>
                <a:gdLst>
                  <a:gd name="connsiteX0" fmla="*/ 138297 w 195480"/>
                  <a:gd name="connsiteY0" fmla="*/ 214137 h 260979"/>
                  <a:gd name="connsiteX1" fmla="*/ 138297 w 195480"/>
                  <a:gd name="connsiteY1" fmla="*/ 0 h 260979"/>
                  <a:gd name="connsiteX2" fmla="*/ 0 w 195480"/>
                  <a:gd name="connsiteY2" fmla="*/ 0 h 260979"/>
                  <a:gd name="connsiteX3" fmla="*/ 0 w 195480"/>
                  <a:gd name="connsiteY3" fmla="*/ 260979 h 260979"/>
                  <a:gd name="connsiteX4" fmla="*/ 181867 w 195480"/>
                  <a:gd name="connsiteY4" fmla="*/ 260979 h 260979"/>
                  <a:gd name="connsiteX5" fmla="*/ 195480 w 195480"/>
                  <a:gd name="connsiteY5" fmla="*/ 245936 h 260979"/>
                  <a:gd name="connsiteX6" fmla="*/ 195480 w 195480"/>
                  <a:gd name="connsiteY6" fmla="*/ 214137 h 260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480" h="260979">
                    <a:moveTo>
                      <a:pt x="138297" y="214137"/>
                    </a:moveTo>
                    <a:lnTo>
                      <a:pt x="138297" y="0"/>
                    </a:lnTo>
                    <a:lnTo>
                      <a:pt x="0" y="0"/>
                    </a:lnTo>
                    <a:lnTo>
                      <a:pt x="0" y="260979"/>
                    </a:lnTo>
                    <a:lnTo>
                      <a:pt x="181867" y="260979"/>
                    </a:lnTo>
                    <a:lnTo>
                      <a:pt x="195480" y="245936"/>
                    </a:lnTo>
                    <a:lnTo>
                      <a:pt x="195480" y="214137"/>
                    </a:lnTo>
                    <a:close/>
                  </a:path>
                </a:pathLst>
              </a:custGeom>
              <a:solidFill>
                <a:srgbClr val="FFFFFF"/>
              </a:solidFill>
              <a:ln w="2223" cap="flat">
                <a:noFill/>
                <a:prstDash val="solid"/>
                <a:miter/>
              </a:ln>
            </p:spPr>
            <p:txBody>
              <a:bodyPr rtlCol="0" anchor="ctr"/>
              <a:lstStyle/>
              <a:p>
                <a:endParaRPr lang="en-GB"/>
              </a:p>
            </p:txBody>
          </p:sp>
          <p:grpSp>
            <p:nvGrpSpPr>
              <p:cNvPr id="361" name="Graphic 357" descr="A city block with various buildings, skyscrapers and trees">
                <a:extLst>
                  <a:ext uri="{FF2B5EF4-FFF2-40B4-BE49-F238E27FC236}">
                    <a16:creationId xmlns:a16="http://schemas.microsoft.com/office/drawing/2014/main" id="{A488B7B3-2AA6-48B3-94E6-773B92A09ACB}"/>
                  </a:ext>
                </a:extLst>
              </p:cNvPr>
              <p:cNvGrpSpPr/>
              <p:nvPr/>
            </p:nvGrpSpPr>
            <p:grpSpPr>
              <a:xfrm>
                <a:off x="1612643" y="2763726"/>
                <a:ext cx="169524" cy="1338355"/>
                <a:chOff x="1612643" y="2763726"/>
                <a:chExt cx="169524" cy="1338355"/>
              </a:xfrm>
            </p:grpSpPr>
            <p:sp>
              <p:nvSpPr>
                <p:cNvPr id="362" name="Freeform: Shape 361">
                  <a:extLst>
                    <a:ext uri="{FF2B5EF4-FFF2-40B4-BE49-F238E27FC236}">
                      <a16:creationId xmlns:a16="http://schemas.microsoft.com/office/drawing/2014/main" id="{C7EF9804-FDB2-48C4-A53D-68008CA1EE2B}"/>
                    </a:ext>
                  </a:extLst>
                </p:cNvPr>
                <p:cNvSpPr/>
                <p:nvPr/>
              </p:nvSpPr>
              <p:spPr>
                <a:xfrm>
                  <a:off x="1612643" y="2763726"/>
                  <a:ext cx="169524" cy="1338355"/>
                </a:xfrm>
                <a:custGeom>
                  <a:avLst/>
                  <a:gdLst>
                    <a:gd name="connsiteX0" fmla="*/ 0 w 169524"/>
                    <a:gd name="connsiteY0" fmla="*/ 0 h 1338355"/>
                    <a:gd name="connsiteX1" fmla="*/ 169525 w 169524"/>
                    <a:gd name="connsiteY1" fmla="*/ 0 h 1338355"/>
                    <a:gd name="connsiteX2" fmla="*/ 169525 w 169524"/>
                    <a:gd name="connsiteY2" fmla="*/ 1338355 h 1338355"/>
                    <a:gd name="connsiteX3" fmla="*/ 0 w 169524"/>
                    <a:gd name="connsiteY3" fmla="*/ 1338355 h 1338355"/>
                  </a:gdLst>
                  <a:ahLst/>
                  <a:cxnLst>
                    <a:cxn ang="0">
                      <a:pos x="connsiteX0" y="connsiteY0"/>
                    </a:cxn>
                    <a:cxn ang="0">
                      <a:pos x="connsiteX1" y="connsiteY1"/>
                    </a:cxn>
                    <a:cxn ang="0">
                      <a:pos x="connsiteX2" y="connsiteY2"/>
                    </a:cxn>
                    <a:cxn ang="0">
                      <a:pos x="connsiteX3" y="connsiteY3"/>
                    </a:cxn>
                  </a:cxnLst>
                  <a:rect l="l" t="t" r="r" b="b"/>
                  <a:pathLst>
                    <a:path w="169524" h="1338355">
                      <a:moveTo>
                        <a:pt x="0" y="0"/>
                      </a:moveTo>
                      <a:lnTo>
                        <a:pt x="169525" y="0"/>
                      </a:lnTo>
                      <a:lnTo>
                        <a:pt x="169525" y="1338355"/>
                      </a:lnTo>
                      <a:lnTo>
                        <a:pt x="0" y="1338355"/>
                      </a:lnTo>
                      <a:close/>
                    </a:path>
                  </a:pathLst>
                </a:custGeom>
                <a:solidFill>
                  <a:srgbClr val="737373"/>
                </a:solidFill>
                <a:ln w="2223" cap="flat">
                  <a:noFill/>
                  <a:prstDash val="solid"/>
                  <a:miter/>
                </a:ln>
              </p:spPr>
              <p:txBody>
                <a:bodyPr rtlCol="0" anchor="ctr"/>
                <a:lstStyle/>
                <a:p>
                  <a:endParaRPr lang="en-GB" dirty="0"/>
                </a:p>
              </p:txBody>
            </p:sp>
            <p:sp>
              <p:nvSpPr>
                <p:cNvPr id="363" name="Freeform: Shape 362">
                  <a:extLst>
                    <a:ext uri="{FF2B5EF4-FFF2-40B4-BE49-F238E27FC236}">
                      <a16:creationId xmlns:a16="http://schemas.microsoft.com/office/drawing/2014/main" id="{68A8CF2E-9CD5-4337-8652-17A47676A4D0}"/>
                    </a:ext>
                  </a:extLst>
                </p:cNvPr>
                <p:cNvSpPr/>
                <p:nvPr/>
              </p:nvSpPr>
              <p:spPr>
                <a:xfrm>
                  <a:off x="1753170" y="2790493"/>
                  <a:ext cx="4461" cy="508574"/>
                </a:xfrm>
                <a:custGeom>
                  <a:avLst/>
                  <a:gdLst>
                    <a:gd name="connsiteX0" fmla="*/ 0 w 4461"/>
                    <a:gd name="connsiteY0" fmla="*/ 0 h 508574"/>
                    <a:gd name="connsiteX1" fmla="*/ 4461 w 4461"/>
                    <a:gd name="connsiteY1" fmla="*/ 0 h 508574"/>
                    <a:gd name="connsiteX2" fmla="*/ 4461 w 4461"/>
                    <a:gd name="connsiteY2" fmla="*/ 508575 h 508574"/>
                    <a:gd name="connsiteX3" fmla="*/ 0 w 4461"/>
                    <a:gd name="connsiteY3" fmla="*/ 508575 h 508574"/>
                  </a:gdLst>
                  <a:ahLst/>
                  <a:cxnLst>
                    <a:cxn ang="0">
                      <a:pos x="connsiteX0" y="connsiteY0"/>
                    </a:cxn>
                    <a:cxn ang="0">
                      <a:pos x="connsiteX1" y="connsiteY1"/>
                    </a:cxn>
                    <a:cxn ang="0">
                      <a:pos x="connsiteX2" y="connsiteY2"/>
                    </a:cxn>
                    <a:cxn ang="0">
                      <a:pos x="connsiteX3" y="connsiteY3"/>
                    </a:cxn>
                  </a:cxnLst>
                  <a:rect l="l" t="t" r="r" b="b"/>
                  <a:pathLst>
                    <a:path w="4461" h="508574">
                      <a:moveTo>
                        <a:pt x="0" y="0"/>
                      </a:moveTo>
                      <a:lnTo>
                        <a:pt x="4461" y="0"/>
                      </a:lnTo>
                      <a:lnTo>
                        <a:pt x="4461" y="508575"/>
                      </a:lnTo>
                      <a:lnTo>
                        <a:pt x="0" y="508575"/>
                      </a:lnTo>
                      <a:close/>
                    </a:path>
                  </a:pathLst>
                </a:custGeom>
                <a:solidFill>
                  <a:srgbClr val="505050"/>
                </a:solidFill>
                <a:ln w="2223" cap="flat">
                  <a:noFill/>
                  <a:prstDash val="solid"/>
                  <a:miter/>
                </a:ln>
              </p:spPr>
              <p:txBody>
                <a:bodyPr rtlCol="0" anchor="ctr"/>
                <a:lstStyle/>
                <a:p>
                  <a:endParaRPr lang="en-GB"/>
                </a:p>
              </p:txBody>
            </p:sp>
            <p:sp>
              <p:nvSpPr>
                <p:cNvPr id="364" name="Freeform: Shape 363">
                  <a:extLst>
                    <a:ext uri="{FF2B5EF4-FFF2-40B4-BE49-F238E27FC236}">
                      <a16:creationId xmlns:a16="http://schemas.microsoft.com/office/drawing/2014/main" id="{D50AB391-4403-49A9-A847-9D578AF49D39}"/>
                    </a:ext>
                  </a:extLst>
                </p:cNvPr>
                <p:cNvSpPr/>
                <p:nvPr/>
              </p:nvSpPr>
              <p:spPr>
                <a:xfrm>
                  <a:off x="1735326" y="2790493"/>
                  <a:ext cx="4461" cy="508574"/>
                </a:xfrm>
                <a:custGeom>
                  <a:avLst/>
                  <a:gdLst>
                    <a:gd name="connsiteX0" fmla="*/ 0 w 4461"/>
                    <a:gd name="connsiteY0" fmla="*/ 0 h 508574"/>
                    <a:gd name="connsiteX1" fmla="*/ 4461 w 4461"/>
                    <a:gd name="connsiteY1" fmla="*/ 0 h 508574"/>
                    <a:gd name="connsiteX2" fmla="*/ 4461 w 4461"/>
                    <a:gd name="connsiteY2" fmla="*/ 508575 h 508574"/>
                    <a:gd name="connsiteX3" fmla="*/ 0 w 4461"/>
                    <a:gd name="connsiteY3" fmla="*/ 508575 h 508574"/>
                  </a:gdLst>
                  <a:ahLst/>
                  <a:cxnLst>
                    <a:cxn ang="0">
                      <a:pos x="connsiteX0" y="connsiteY0"/>
                    </a:cxn>
                    <a:cxn ang="0">
                      <a:pos x="connsiteX1" y="connsiteY1"/>
                    </a:cxn>
                    <a:cxn ang="0">
                      <a:pos x="connsiteX2" y="connsiteY2"/>
                    </a:cxn>
                    <a:cxn ang="0">
                      <a:pos x="connsiteX3" y="connsiteY3"/>
                    </a:cxn>
                  </a:cxnLst>
                  <a:rect l="l" t="t" r="r" b="b"/>
                  <a:pathLst>
                    <a:path w="4461" h="508574">
                      <a:moveTo>
                        <a:pt x="0" y="0"/>
                      </a:moveTo>
                      <a:lnTo>
                        <a:pt x="4461" y="0"/>
                      </a:lnTo>
                      <a:lnTo>
                        <a:pt x="4461" y="508575"/>
                      </a:lnTo>
                      <a:lnTo>
                        <a:pt x="0" y="508575"/>
                      </a:lnTo>
                      <a:close/>
                    </a:path>
                  </a:pathLst>
                </a:custGeom>
                <a:solidFill>
                  <a:srgbClr val="505050"/>
                </a:solidFill>
                <a:ln w="2223" cap="flat">
                  <a:noFill/>
                  <a:prstDash val="solid"/>
                  <a:miter/>
                </a:ln>
              </p:spPr>
              <p:txBody>
                <a:bodyPr rtlCol="0" anchor="ctr"/>
                <a:lstStyle/>
                <a:p>
                  <a:endParaRPr lang="en-GB"/>
                </a:p>
              </p:txBody>
            </p:sp>
            <p:grpSp>
              <p:nvGrpSpPr>
                <p:cNvPr id="365" name="Graphic 357" descr="A city block with various buildings, skyscrapers and trees">
                  <a:extLst>
                    <a:ext uri="{FF2B5EF4-FFF2-40B4-BE49-F238E27FC236}">
                      <a16:creationId xmlns:a16="http://schemas.microsoft.com/office/drawing/2014/main" id="{1BB416A2-CE8B-46FE-9586-EA2CC6E1DECE}"/>
                    </a:ext>
                  </a:extLst>
                </p:cNvPr>
                <p:cNvGrpSpPr/>
                <p:nvPr/>
              </p:nvGrpSpPr>
              <p:grpSpPr>
                <a:xfrm>
                  <a:off x="1612643" y="2775994"/>
                  <a:ext cx="169524" cy="95915"/>
                  <a:chOff x="1612643" y="2775994"/>
                  <a:chExt cx="169524" cy="95915"/>
                </a:xfrm>
                <a:solidFill>
                  <a:srgbClr val="D2D2D2"/>
                </a:solidFill>
              </p:grpSpPr>
              <p:sp>
                <p:nvSpPr>
                  <p:cNvPr id="366" name="Freeform: Shape 365">
                    <a:extLst>
                      <a:ext uri="{FF2B5EF4-FFF2-40B4-BE49-F238E27FC236}">
                        <a16:creationId xmlns:a16="http://schemas.microsoft.com/office/drawing/2014/main" id="{0C585A8B-D41D-44C9-8BBD-25A0CB298C8F}"/>
                      </a:ext>
                    </a:extLst>
                  </p:cNvPr>
                  <p:cNvSpPr/>
                  <p:nvPr/>
                </p:nvSpPr>
                <p:spPr>
                  <a:xfrm>
                    <a:off x="1612643" y="2789378"/>
                    <a:ext cx="169524" cy="2230"/>
                  </a:xfrm>
                  <a:custGeom>
                    <a:avLst/>
                    <a:gdLst>
                      <a:gd name="connsiteX0" fmla="*/ 0 w 169524"/>
                      <a:gd name="connsiteY0" fmla="*/ 0 h 2230"/>
                      <a:gd name="connsiteX1" fmla="*/ 169525 w 169524"/>
                      <a:gd name="connsiteY1" fmla="*/ 0 h 2230"/>
                      <a:gd name="connsiteX2" fmla="*/ 169525 w 169524"/>
                      <a:gd name="connsiteY2" fmla="*/ 2231 h 2230"/>
                      <a:gd name="connsiteX3" fmla="*/ 0 w 169524"/>
                      <a:gd name="connsiteY3" fmla="*/ 2231 h 2230"/>
                    </a:gdLst>
                    <a:ahLst/>
                    <a:cxnLst>
                      <a:cxn ang="0">
                        <a:pos x="connsiteX0" y="connsiteY0"/>
                      </a:cxn>
                      <a:cxn ang="0">
                        <a:pos x="connsiteX1" y="connsiteY1"/>
                      </a:cxn>
                      <a:cxn ang="0">
                        <a:pos x="connsiteX2" y="connsiteY2"/>
                      </a:cxn>
                      <a:cxn ang="0">
                        <a:pos x="connsiteX3" y="connsiteY3"/>
                      </a:cxn>
                    </a:cxnLst>
                    <a:rect l="l" t="t" r="r" b="b"/>
                    <a:pathLst>
                      <a:path w="169524" h="2230">
                        <a:moveTo>
                          <a:pt x="0" y="0"/>
                        </a:moveTo>
                        <a:lnTo>
                          <a:pt x="169525" y="0"/>
                        </a:lnTo>
                        <a:lnTo>
                          <a:pt x="169525" y="2231"/>
                        </a:lnTo>
                        <a:lnTo>
                          <a:pt x="0" y="2231"/>
                        </a:lnTo>
                        <a:close/>
                      </a:path>
                    </a:pathLst>
                  </a:custGeom>
                  <a:solidFill>
                    <a:srgbClr val="D2D2D2"/>
                  </a:solidFill>
                  <a:ln w="2223" cap="flat">
                    <a:noFill/>
                    <a:prstDash val="solid"/>
                    <a:miter/>
                  </a:ln>
                </p:spPr>
                <p:txBody>
                  <a:bodyPr rtlCol="0" anchor="ctr"/>
                  <a:lstStyle/>
                  <a:p>
                    <a:endParaRPr lang="en-GB"/>
                  </a:p>
                </p:txBody>
              </p:sp>
              <p:sp>
                <p:nvSpPr>
                  <p:cNvPr id="367" name="Freeform: Shape 366">
                    <a:extLst>
                      <a:ext uri="{FF2B5EF4-FFF2-40B4-BE49-F238E27FC236}">
                        <a16:creationId xmlns:a16="http://schemas.microsoft.com/office/drawing/2014/main" id="{233DBD98-B20C-4C4C-965E-B10323FB0540}"/>
                      </a:ext>
                    </a:extLst>
                  </p:cNvPr>
                  <p:cNvSpPr/>
                  <p:nvPr/>
                </p:nvSpPr>
                <p:spPr>
                  <a:xfrm>
                    <a:off x="1612643" y="2816145"/>
                    <a:ext cx="169524" cy="2230"/>
                  </a:xfrm>
                  <a:custGeom>
                    <a:avLst/>
                    <a:gdLst>
                      <a:gd name="connsiteX0" fmla="*/ 0 w 169524"/>
                      <a:gd name="connsiteY0" fmla="*/ 0 h 2230"/>
                      <a:gd name="connsiteX1" fmla="*/ 169525 w 169524"/>
                      <a:gd name="connsiteY1" fmla="*/ 0 h 2230"/>
                      <a:gd name="connsiteX2" fmla="*/ 169525 w 169524"/>
                      <a:gd name="connsiteY2" fmla="*/ 2231 h 2230"/>
                      <a:gd name="connsiteX3" fmla="*/ 0 w 169524"/>
                      <a:gd name="connsiteY3" fmla="*/ 2231 h 2230"/>
                    </a:gdLst>
                    <a:ahLst/>
                    <a:cxnLst>
                      <a:cxn ang="0">
                        <a:pos x="connsiteX0" y="connsiteY0"/>
                      </a:cxn>
                      <a:cxn ang="0">
                        <a:pos x="connsiteX1" y="connsiteY1"/>
                      </a:cxn>
                      <a:cxn ang="0">
                        <a:pos x="connsiteX2" y="connsiteY2"/>
                      </a:cxn>
                      <a:cxn ang="0">
                        <a:pos x="connsiteX3" y="connsiteY3"/>
                      </a:cxn>
                    </a:cxnLst>
                    <a:rect l="l" t="t" r="r" b="b"/>
                    <a:pathLst>
                      <a:path w="169524" h="2230">
                        <a:moveTo>
                          <a:pt x="0" y="0"/>
                        </a:moveTo>
                        <a:lnTo>
                          <a:pt x="169525" y="0"/>
                        </a:lnTo>
                        <a:lnTo>
                          <a:pt x="169525" y="2231"/>
                        </a:lnTo>
                        <a:lnTo>
                          <a:pt x="0" y="2231"/>
                        </a:lnTo>
                        <a:close/>
                      </a:path>
                    </a:pathLst>
                  </a:custGeom>
                  <a:solidFill>
                    <a:srgbClr val="D2D2D2"/>
                  </a:solidFill>
                  <a:ln w="2223" cap="flat">
                    <a:noFill/>
                    <a:prstDash val="solid"/>
                    <a:miter/>
                  </a:ln>
                </p:spPr>
                <p:txBody>
                  <a:bodyPr rtlCol="0" anchor="ctr"/>
                  <a:lstStyle/>
                  <a:p>
                    <a:endParaRPr lang="en-GB"/>
                  </a:p>
                </p:txBody>
              </p:sp>
              <p:sp>
                <p:nvSpPr>
                  <p:cNvPr id="368" name="Freeform: Shape 367">
                    <a:extLst>
                      <a:ext uri="{FF2B5EF4-FFF2-40B4-BE49-F238E27FC236}">
                        <a16:creationId xmlns:a16="http://schemas.microsoft.com/office/drawing/2014/main" id="{E9332FD9-315B-435D-82A2-5AA5A1B27E4E}"/>
                      </a:ext>
                    </a:extLst>
                  </p:cNvPr>
                  <p:cNvSpPr/>
                  <p:nvPr/>
                </p:nvSpPr>
                <p:spPr>
                  <a:xfrm>
                    <a:off x="1612643" y="2842912"/>
                    <a:ext cx="169524" cy="2230"/>
                  </a:xfrm>
                  <a:custGeom>
                    <a:avLst/>
                    <a:gdLst>
                      <a:gd name="connsiteX0" fmla="*/ 0 w 169524"/>
                      <a:gd name="connsiteY0" fmla="*/ 0 h 2230"/>
                      <a:gd name="connsiteX1" fmla="*/ 169525 w 169524"/>
                      <a:gd name="connsiteY1" fmla="*/ 0 h 2230"/>
                      <a:gd name="connsiteX2" fmla="*/ 169525 w 169524"/>
                      <a:gd name="connsiteY2" fmla="*/ 2231 h 2230"/>
                      <a:gd name="connsiteX3" fmla="*/ 0 w 169524"/>
                      <a:gd name="connsiteY3" fmla="*/ 2231 h 2230"/>
                    </a:gdLst>
                    <a:ahLst/>
                    <a:cxnLst>
                      <a:cxn ang="0">
                        <a:pos x="connsiteX0" y="connsiteY0"/>
                      </a:cxn>
                      <a:cxn ang="0">
                        <a:pos x="connsiteX1" y="connsiteY1"/>
                      </a:cxn>
                      <a:cxn ang="0">
                        <a:pos x="connsiteX2" y="connsiteY2"/>
                      </a:cxn>
                      <a:cxn ang="0">
                        <a:pos x="connsiteX3" y="connsiteY3"/>
                      </a:cxn>
                    </a:cxnLst>
                    <a:rect l="l" t="t" r="r" b="b"/>
                    <a:pathLst>
                      <a:path w="169524" h="2230">
                        <a:moveTo>
                          <a:pt x="0" y="0"/>
                        </a:moveTo>
                        <a:lnTo>
                          <a:pt x="169525" y="0"/>
                        </a:lnTo>
                        <a:lnTo>
                          <a:pt x="169525" y="2231"/>
                        </a:lnTo>
                        <a:lnTo>
                          <a:pt x="0" y="2231"/>
                        </a:lnTo>
                        <a:close/>
                      </a:path>
                    </a:pathLst>
                  </a:custGeom>
                  <a:solidFill>
                    <a:srgbClr val="D2D2D2"/>
                  </a:solidFill>
                  <a:ln w="2223" cap="flat">
                    <a:noFill/>
                    <a:prstDash val="solid"/>
                    <a:miter/>
                  </a:ln>
                </p:spPr>
                <p:txBody>
                  <a:bodyPr rtlCol="0" anchor="ctr"/>
                  <a:lstStyle/>
                  <a:p>
                    <a:endParaRPr lang="en-GB"/>
                  </a:p>
                </p:txBody>
              </p:sp>
              <p:sp>
                <p:nvSpPr>
                  <p:cNvPr id="369" name="Freeform: Shape 368">
                    <a:extLst>
                      <a:ext uri="{FF2B5EF4-FFF2-40B4-BE49-F238E27FC236}">
                        <a16:creationId xmlns:a16="http://schemas.microsoft.com/office/drawing/2014/main" id="{E8C2BE9D-77BE-4130-9DFC-E03CEC965EB2}"/>
                      </a:ext>
                    </a:extLst>
                  </p:cNvPr>
                  <p:cNvSpPr/>
                  <p:nvPr/>
                </p:nvSpPr>
                <p:spPr>
                  <a:xfrm>
                    <a:off x="1612643" y="2869679"/>
                    <a:ext cx="169524" cy="2230"/>
                  </a:xfrm>
                  <a:custGeom>
                    <a:avLst/>
                    <a:gdLst>
                      <a:gd name="connsiteX0" fmla="*/ 0 w 169524"/>
                      <a:gd name="connsiteY0" fmla="*/ 0 h 2230"/>
                      <a:gd name="connsiteX1" fmla="*/ 169525 w 169524"/>
                      <a:gd name="connsiteY1" fmla="*/ 0 h 2230"/>
                      <a:gd name="connsiteX2" fmla="*/ 169525 w 169524"/>
                      <a:gd name="connsiteY2" fmla="*/ 2231 h 2230"/>
                      <a:gd name="connsiteX3" fmla="*/ 0 w 169524"/>
                      <a:gd name="connsiteY3" fmla="*/ 2231 h 2230"/>
                    </a:gdLst>
                    <a:ahLst/>
                    <a:cxnLst>
                      <a:cxn ang="0">
                        <a:pos x="connsiteX0" y="connsiteY0"/>
                      </a:cxn>
                      <a:cxn ang="0">
                        <a:pos x="connsiteX1" y="connsiteY1"/>
                      </a:cxn>
                      <a:cxn ang="0">
                        <a:pos x="connsiteX2" y="connsiteY2"/>
                      </a:cxn>
                      <a:cxn ang="0">
                        <a:pos x="connsiteX3" y="connsiteY3"/>
                      </a:cxn>
                    </a:cxnLst>
                    <a:rect l="l" t="t" r="r" b="b"/>
                    <a:pathLst>
                      <a:path w="169524" h="2230">
                        <a:moveTo>
                          <a:pt x="0" y="0"/>
                        </a:moveTo>
                        <a:lnTo>
                          <a:pt x="169525" y="0"/>
                        </a:lnTo>
                        <a:lnTo>
                          <a:pt x="169525" y="2231"/>
                        </a:lnTo>
                        <a:lnTo>
                          <a:pt x="0" y="2231"/>
                        </a:lnTo>
                        <a:close/>
                      </a:path>
                    </a:pathLst>
                  </a:custGeom>
                  <a:solidFill>
                    <a:srgbClr val="D2D2D2"/>
                  </a:solidFill>
                  <a:ln w="2223" cap="flat">
                    <a:noFill/>
                    <a:prstDash val="solid"/>
                    <a:miter/>
                  </a:ln>
                </p:spPr>
                <p:txBody>
                  <a:bodyPr rtlCol="0" anchor="ctr"/>
                  <a:lstStyle/>
                  <a:p>
                    <a:endParaRPr lang="en-GB"/>
                  </a:p>
                </p:txBody>
              </p:sp>
              <p:sp>
                <p:nvSpPr>
                  <p:cNvPr id="370" name="Freeform: Shape 369">
                    <a:extLst>
                      <a:ext uri="{FF2B5EF4-FFF2-40B4-BE49-F238E27FC236}">
                        <a16:creationId xmlns:a16="http://schemas.microsoft.com/office/drawing/2014/main" id="{60E79DD5-2F81-42D0-8B0E-A14ABBF0F179}"/>
                      </a:ext>
                    </a:extLst>
                  </p:cNvPr>
                  <p:cNvSpPr/>
                  <p:nvPr/>
                </p:nvSpPr>
                <p:spPr>
                  <a:xfrm>
                    <a:off x="1612643" y="2775994"/>
                    <a:ext cx="169524" cy="2230"/>
                  </a:xfrm>
                  <a:custGeom>
                    <a:avLst/>
                    <a:gdLst>
                      <a:gd name="connsiteX0" fmla="*/ 0 w 169524"/>
                      <a:gd name="connsiteY0" fmla="*/ 0 h 2230"/>
                      <a:gd name="connsiteX1" fmla="*/ 169525 w 169524"/>
                      <a:gd name="connsiteY1" fmla="*/ 0 h 2230"/>
                      <a:gd name="connsiteX2" fmla="*/ 169525 w 169524"/>
                      <a:gd name="connsiteY2" fmla="*/ 2231 h 2230"/>
                      <a:gd name="connsiteX3" fmla="*/ 0 w 169524"/>
                      <a:gd name="connsiteY3" fmla="*/ 2231 h 2230"/>
                    </a:gdLst>
                    <a:ahLst/>
                    <a:cxnLst>
                      <a:cxn ang="0">
                        <a:pos x="connsiteX0" y="connsiteY0"/>
                      </a:cxn>
                      <a:cxn ang="0">
                        <a:pos x="connsiteX1" y="connsiteY1"/>
                      </a:cxn>
                      <a:cxn ang="0">
                        <a:pos x="connsiteX2" y="connsiteY2"/>
                      </a:cxn>
                      <a:cxn ang="0">
                        <a:pos x="connsiteX3" y="connsiteY3"/>
                      </a:cxn>
                    </a:cxnLst>
                    <a:rect l="l" t="t" r="r" b="b"/>
                    <a:pathLst>
                      <a:path w="169524" h="2230">
                        <a:moveTo>
                          <a:pt x="0" y="0"/>
                        </a:moveTo>
                        <a:lnTo>
                          <a:pt x="169525" y="0"/>
                        </a:lnTo>
                        <a:lnTo>
                          <a:pt x="169525" y="2231"/>
                        </a:lnTo>
                        <a:lnTo>
                          <a:pt x="0" y="2231"/>
                        </a:lnTo>
                        <a:close/>
                      </a:path>
                    </a:pathLst>
                  </a:custGeom>
                  <a:solidFill>
                    <a:srgbClr val="D2D2D2"/>
                  </a:solidFill>
                  <a:ln w="2223" cap="flat">
                    <a:noFill/>
                    <a:prstDash val="solid"/>
                    <a:miter/>
                  </a:ln>
                </p:spPr>
                <p:txBody>
                  <a:bodyPr rtlCol="0" anchor="ctr"/>
                  <a:lstStyle/>
                  <a:p>
                    <a:endParaRPr lang="en-GB"/>
                  </a:p>
                </p:txBody>
              </p:sp>
              <p:sp>
                <p:nvSpPr>
                  <p:cNvPr id="371" name="Freeform: Shape 370">
                    <a:extLst>
                      <a:ext uri="{FF2B5EF4-FFF2-40B4-BE49-F238E27FC236}">
                        <a16:creationId xmlns:a16="http://schemas.microsoft.com/office/drawing/2014/main" id="{9A7BFAED-597A-4ED5-AD6D-71C775369078}"/>
                      </a:ext>
                    </a:extLst>
                  </p:cNvPr>
                  <p:cNvSpPr/>
                  <p:nvPr/>
                </p:nvSpPr>
                <p:spPr>
                  <a:xfrm>
                    <a:off x="1612643" y="2802761"/>
                    <a:ext cx="169524" cy="2230"/>
                  </a:xfrm>
                  <a:custGeom>
                    <a:avLst/>
                    <a:gdLst>
                      <a:gd name="connsiteX0" fmla="*/ 0 w 169524"/>
                      <a:gd name="connsiteY0" fmla="*/ 0 h 2230"/>
                      <a:gd name="connsiteX1" fmla="*/ 169525 w 169524"/>
                      <a:gd name="connsiteY1" fmla="*/ 0 h 2230"/>
                      <a:gd name="connsiteX2" fmla="*/ 169525 w 169524"/>
                      <a:gd name="connsiteY2" fmla="*/ 2231 h 2230"/>
                      <a:gd name="connsiteX3" fmla="*/ 0 w 169524"/>
                      <a:gd name="connsiteY3" fmla="*/ 2231 h 2230"/>
                    </a:gdLst>
                    <a:ahLst/>
                    <a:cxnLst>
                      <a:cxn ang="0">
                        <a:pos x="connsiteX0" y="connsiteY0"/>
                      </a:cxn>
                      <a:cxn ang="0">
                        <a:pos x="connsiteX1" y="connsiteY1"/>
                      </a:cxn>
                      <a:cxn ang="0">
                        <a:pos x="connsiteX2" y="connsiteY2"/>
                      </a:cxn>
                      <a:cxn ang="0">
                        <a:pos x="connsiteX3" y="connsiteY3"/>
                      </a:cxn>
                    </a:cxnLst>
                    <a:rect l="l" t="t" r="r" b="b"/>
                    <a:pathLst>
                      <a:path w="169524" h="2230">
                        <a:moveTo>
                          <a:pt x="0" y="0"/>
                        </a:moveTo>
                        <a:lnTo>
                          <a:pt x="169525" y="0"/>
                        </a:lnTo>
                        <a:lnTo>
                          <a:pt x="169525" y="2231"/>
                        </a:lnTo>
                        <a:lnTo>
                          <a:pt x="0" y="2231"/>
                        </a:lnTo>
                        <a:close/>
                      </a:path>
                    </a:pathLst>
                  </a:custGeom>
                  <a:solidFill>
                    <a:srgbClr val="D2D2D2"/>
                  </a:solidFill>
                  <a:ln w="2223" cap="flat">
                    <a:noFill/>
                    <a:prstDash val="solid"/>
                    <a:miter/>
                  </a:ln>
                </p:spPr>
                <p:txBody>
                  <a:bodyPr rtlCol="0" anchor="ctr"/>
                  <a:lstStyle/>
                  <a:p>
                    <a:endParaRPr lang="en-GB"/>
                  </a:p>
                </p:txBody>
              </p:sp>
              <p:sp>
                <p:nvSpPr>
                  <p:cNvPr id="372" name="Freeform: Shape 371">
                    <a:extLst>
                      <a:ext uri="{FF2B5EF4-FFF2-40B4-BE49-F238E27FC236}">
                        <a16:creationId xmlns:a16="http://schemas.microsoft.com/office/drawing/2014/main" id="{24B83C60-5050-452E-8C19-35AE6830B436}"/>
                      </a:ext>
                    </a:extLst>
                  </p:cNvPr>
                  <p:cNvSpPr/>
                  <p:nvPr/>
                </p:nvSpPr>
                <p:spPr>
                  <a:xfrm>
                    <a:off x="1612643" y="2829528"/>
                    <a:ext cx="169524" cy="2230"/>
                  </a:xfrm>
                  <a:custGeom>
                    <a:avLst/>
                    <a:gdLst>
                      <a:gd name="connsiteX0" fmla="*/ 0 w 169524"/>
                      <a:gd name="connsiteY0" fmla="*/ 0 h 2230"/>
                      <a:gd name="connsiteX1" fmla="*/ 169525 w 169524"/>
                      <a:gd name="connsiteY1" fmla="*/ 0 h 2230"/>
                      <a:gd name="connsiteX2" fmla="*/ 169525 w 169524"/>
                      <a:gd name="connsiteY2" fmla="*/ 2231 h 2230"/>
                      <a:gd name="connsiteX3" fmla="*/ 0 w 169524"/>
                      <a:gd name="connsiteY3" fmla="*/ 2231 h 2230"/>
                    </a:gdLst>
                    <a:ahLst/>
                    <a:cxnLst>
                      <a:cxn ang="0">
                        <a:pos x="connsiteX0" y="connsiteY0"/>
                      </a:cxn>
                      <a:cxn ang="0">
                        <a:pos x="connsiteX1" y="connsiteY1"/>
                      </a:cxn>
                      <a:cxn ang="0">
                        <a:pos x="connsiteX2" y="connsiteY2"/>
                      </a:cxn>
                      <a:cxn ang="0">
                        <a:pos x="connsiteX3" y="connsiteY3"/>
                      </a:cxn>
                    </a:cxnLst>
                    <a:rect l="l" t="t" r="r" b="b"/>
                    <a:pathLst>
                      <a:path w="169524" h="2230">
                        <a:moveTo>
                          <a:pt x="0" y="0"/>
                        </a:moveTo>
                        <a:lnTo>
                          <a:pt x="169525" y="0"/>
                        </a:lnTo>
                        <a:lnTo>
                          <a:pt x="169525" y="2231"/>
                        </a:lnTo>
                        <a:lnTo>
                          <a:pt x="0" y="2231"/>
                        </a:lnTo>
                        <a:close/>
                      </a:path>
                    </a:pathLst>
                  </a:custGeom>
                  <a:solidFill>
                    <a:srgbClr val="D2D2D2"/>
                  </a:solidFill>
                  <a:ln w="2223" cap="flat">
                    <a:noFill/>
                    <a:prstDash val="solid"/>
                    <a:miter/>
                  </a:ln>
                </p:spPr>
                <p:txBody>
                  <a:bodyPr rtlCol="0" anchor="ctr"/>
                  <a:lstStyle/>
                  <a:p>
                    <a:endParaRPr lang="en-GB"/>
                  </a:p>
                </p:txBody>
              </p:sp>
              <p:sp>
                <p:nvSpPr>
                  <p:cNvPr id="373" name="Freeform: Shape 372">
                    <a:extLst>
                      <a:ext uri="{FF2B5EF4-FFF2-40B4-BE49-F238E27FC236}">
                        <a16:creationId xmlns:a16="http://schemas.microsoft.com/office/drawing/2014/main" id="{AE78B678-1A6F-4C5E-8B66-A5BEAE8EF0D0}"/>
                      </a:ext>
                    </a:extLst>
                  </p:cNvPr>
                  <p:cNvSpPr/>
                  <p:nvPr/>
                </p:nvSpPr>
                <p:spPr>
                  <a:xfrm>
                    <a:off x="1612643" y="2856295"/>
                    <a:ext cx="169524" cy="2230"/>
                  </a:xfrm>
                  <a:custGeom>
                    <a:avLst/>
                    <a:gdLst>
                      <a:gd name="connsiteX0" fmla="*/ 0 w 169524"/>
                      <a:gd name="connsiteY0" fmla="*/ 0 h 2230"/>
                      <a:gd name="connsiteX1" fmla="*/ 169525 w 169524"/>
                      <a:gd name="connsiteY1" fmla="*/ 0 h 2230"/>
                      <a:gd name="connsiteX2" fmla="*/ 169525 w 169524"/>
                      <a:gd name="connsiteY2" fmla="*/ 2231 h 2230"/>
                      <a:gd name="connsiteX3" fmla="*/ 0 w 169524"/>
                      <a:gd name="connsiteY3" fmla="*/ 2231 h 2230"/>
                    </a:gdLst>
                    <a:ahLst/>
                    <a:cxnLst>
                      <a:cxn ang="0">
                        <a:pos x="connsiteX0" y="connsiteY0"/>
                      </a:cxn>
                      <a:cxn ang="0">
                        <a:pos x="connsiteX1" y="connsiteY1"/>
                      </a:cxn>
                      <a:cxn ang="0">
                        <a:pos x="connsiteX2" y="connsiteY2"/>
                      </a:cxn>
                      <a:cxn ang="0">
                        <a:pos x="connsiteX3" y="connsiteY3"/>
                      </a:cxn>
                    </a:cxnLst>
                    <a:rect l="l" t="t" r="r" b="b"/>
                    <a:pathLst>
                      <a:path w="169524" h="2230">
                        <a:moveTo>
                          <a:pt x="0" y="0"/>
                        </a:moveTo>
                        <a:lnTo>
                          <a:pt x="169525" y="0"/>
                        </a:lnTo>
                        <a:lnTo>
                          <a:pt x="169525" y="2231"/>
                        </a:lnTo>
                        <a:lnTo>
                          <a:pt x="0" y="2231"/>
                        </a:lnTo>
                        <a:close/>
                      </a:path>
                    </a:pathLst>
                  </a:custGeom>
                  <a:solidFill>
                    <a:srgbClr val="D2D2D2"/>
                  </a:solidFill>
                  <a:ln w="2223" cap="flat">
                    <a:noFill/>
                    <a:prstDash val="solid"/>
                    <a:miter/>
                  </a:ln>
                </p:spPr>
                <p:txBody>
                  <a:bodyPr rtlCol="0" anchor="ctr"/>
                  <a:lstStyle/>
                  <a:p>
                    <a:endParaRPr lang="en-GB"/>
                  </a:p>
                </p:txBody>
              </p:sp>
            </p:grpSp>
          </p:grpSp>
          <p:grpSp>
            <p:nvGrpSpPr>
              <p:cNvPr id="374" name="Graphic 357" descr="A city block with various buildings, skyscrapers and trees">
                <a:extLst>
                  <a:ext uri="{FF2B5EF4-FFF2-40B4-BE49-F238E27FC236}">
                    <a16:creationId xmlns:a16="http://schemas.microsoft.com/office/drawing/2014/main" id="{B4B325DD-640F-4C2D-8519-3D47DAFC195C}"/>
                  </a:ext>
                </a:extLst>
              </p:cNvPr>
              <p:cNvGrpSpPr/>
              <p:nvPr/>
            </p:nvGrpSpPr>
            <p:grpSpPr>
              <a:xfrm>
                <a:off x="1407429" y="2897561"/>
                <a:ext cx="276593" cy="899350"/>
                <a:chOff x="1407429" y="2897561"/>
                <a:chExt cx="276593" cy="899350"/>
              </a:xfrm>
            </p:grpSpPr>
            <p:sp>
              <p:nvSpPr>
                <p:cNvPr id="375" name="Freeform: Shape 374">
                  <a:extLst>
                    <a:ext uri="{FF2B5EF4-FFF2-40B4-BE49-F238E27FC236}">
                      <a16:creationId xmlns:a16="http://schemas.microsoft.com/office/drawing/2014/main" id="{2464453C-CB7B-43C9-85B4-896926C3ED5E}"/>
                    </a:ext>
                  </a:extLst>
                </p:cNvPr>
                <p:cNvSpPr/>
                <p:nvPr/>
              </p:nvSpPr>
              <p:spPr>
                <a:xfrm>
                  <a:off x="1407429" y="2897561"/>
                  <a:ext cx="276504" cy="899350"/>
                </a:xfrm>
                <a:custGeom>
                  <a:avLst/>
                  <a:gdLst>
                    <a:gd name="connsiteX0" fmla="*/ 276504 w 276504"/>
                    <a:gd name="connsiteY0" fmla="*/ 131605 h 899350"/>
                    <a:gd name="connsiteX1" fmla="*/ 276504 w 276504"/>
                    <a:gd name="connsiteY1" fmla="*/ 0 h 899350"/>
                    <a:gd name="connsiteX2" fmla="*/ 0 w 276504"/>
                    <a:gd name="connsiteY2" fmla="*/ 0 h 899350"/>
                    <a:gd name="connsiteX3" fmla="*/ 0 w 276504"/>
                    <a:gd name="connsiteY3" fmla="*/ 899350 h 899350"/>
                    <a:gd name="connsiteX4" fmla="*/ 245365 w 276504"/>
                    <a:gd name="connsiteY4" fmla="*/ 899350 h 899350"/>
                    <a:gd name="connsiteX5" fmla="*/ 245365 w 276504"/>
                    <a:gd name="connsiteY5" fmla="*/ 131605 h 89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504" h="899350">
                      <a:moveTo>
                        <a:pt x="276504" y="131605"/>
                      </a:moveTo>
                      <a:lnTo>
                        <a:pt x="276504" y="0"/>
                      </a:lnTo>
                      <a:lnTo>
                        <a:pt x="0" y="0"/>
                      </a:lnTo>
                      <a:lnTo>
                        <a:pt x="0" y="899350"/>
                      </a:lnTo>
                      <a:lnTo>
                        <a:pt x="245365" y="899350"/>
                      </a:lnTo>
                      <a:lnTo>
                        <a:pt x="245365" y="131605"/>
                      </a:lnTo>
                      <a:close/>
                    </a:path>
                  </a:pathLst>
                </a:custGeom>
                <a:solidFill>
                  <a:srgbClr val="E6E6E6"/>
                </a:solidFill>
                <a:ln w="2223" cap="flat">
                  <a:noFill/>
                  <a:prstDash val="solid"/>
                  <a:miter/>
                </a:ln>
              </p:spPr>
              <p:txBody>
                <a:bodyPr rtlCol="0" anchor="ctr"/>
                <a:lstStyle/>
                <a:p>
                  <a:endParaRPr lang="en-GB"/>
                </a:p>
              </p:txBody>
            </p:sp>
            <p:sp>
              <p:nvSpPr>
                <p:cNvPr id="376" name="Freeform: Shape 375">
                  <a:extLst>
                    <a:ext uri="{FF2B5EF4-FFF2-40B4-BE49-F238E27FC236}">
                      <a16:creationId xmlns:a16="http://schemas.microsoft.com/office/drawing/2014/main" id="{723F2B9E-523A-4CDE-82D7-64A04F2F1F97}"/>
                    </a:ext>
                  </a:extLst>
                </p:cNvPr>
                <p:cNvSpPr/>
                <p:nvPr/>
              </p:nvSpPr>
              <p:spPr>
                <a:xfrm>
                  <a:off x="1407429" y="2897561"/>
                  <a:ext cx="276593" cy="669177"/>
                </a:xfrm>
                <a:custGeom>
                  <a:avLst/>
                  <a:gdLst>
                    <a:gd name="connsiteX0" fmla="*/ 276593 w 276593"/>
                    <a:gd name="connsiteY0" fmla="*/ 69148 h 669177"/>
                    <a:gd name="connsiteX1" fmla="*/ 276593 w 276593"/>
                    <a:gd name="connsiteY1" fmla="*/ 64687 h 669177"/>
                    <a:gd name="connsiteX2" fmla="*/ 207445 w 276593"/>
                    <a:gd name="connsiteY2" fmla="*/ 64687 h 669177"/>
                    <a:gd name="connsiteX3" fmla="*/ 207445 w 276593"/>
                    <a:gd name="connsiteY3" fmla="*/ 0 h 669177"/>
                    <a:gd name="connsiteX4" fmla="*/ 202984 w 276593"/>
                    <a:gd name="connsiteY4" fmla="*/ 0 h 669177"/>
                    <a:gd name="connsiteX5" fmla="*/ 202984 w 276593"/>
                    <a:gd name="connsiteY5" fmla="*/ 64687 h 669177"/>
                    <a:gd name="connsiteX6" fmla="*/ 143942 w 276593"/>
                    <a:gd name="connsiteY6" fmla="*/ 64687 h 669177"/>
                    <a:gd name="connsiteX7" fmla="*/ 143942 w 276593"/>
                    <a:gd name="connsiteY7" fmla="*/ 0 h 669177"/>
                    <a:gd name="connsiteX8" fmla="*/ 139481 w 276593"/>
                    <a:gd name="connsiteY8" fmla="*/ 0 h 669177"/>
                    <a:gd name="connsiteX9" fmla="*/ 139481 w 276593"/>
                    <a:gd name="connsiteY9" fmla="*/ 64687 h 669177"/>
                    <a:gd name="connsiteX10" fmla="*/ 78071 w 276593"/>
                    <a:gd name="connsiteY10" fmla="*/ 64687 h 669177"/>
                    <a:gd name="connsiteX11" fmla="*/ 78071 w 276593"/>
                    <a:gd name="connsiteY11" fmla="*/ 0 h 669177"/>
                    <a:gd name="connsiteX12" fmla="*/ 73610 w 276593"/>
                    <a:gd name="connsiteY12" fmla="*/ 0 h 669177"/>
                    <a:gd name="connsiteX13" fmla="*/ 73610 w 276593"/>
                    <a:gd name="connsiteY13" fmla="*/ 64687 h 669177"/>
                    <a:gd name="connsiteX14" fmla="*/ 0 w 276593"/>
                    <a:gd name="connsiteY14" fmla="*/ 64687 h 669177"/>
                    <a:gd name="connsiteX15" fmla="*/ 0 w 276593"/>
                    <a:gd name="connsiteY15" fmla="*/ 69148 h 669177"/>
                    <a:gd name="connsiteX16" fmla="*/ 73610 w 276593"/>
                    <a:gd name="connsiteY16" fmla="*/ 69148 h 669177"/>
                    <a:gd name="connsiteX17" fmla="*/ 73610 w 276593"/>
                    <a:gd name="connsiteY17" fmla="*/ 131605 h 669177"/>
                    <a:gd name="connsiteX18" fmla="*/ 0 w 276593"/>
                    <a:gd name="connsiteY18" fmla="*/ 131605 h 669177"/>
                    <a:gd name="connsiteX19" fmla="*/ 0 w 276593"/>
                    <a:gd name="connsiteY19" fmla="*/ 136066 h 669177"/>
                    <a:gd name="connsiteX20" fmla="*/ 73610 w 276593"/>
                    <a:gd name="connsiteY20" fmla="*/ 136066 h 669177"/>
                    <a:gd name="connsiteX21" fmla="*/ 73610 w 276593"/>
                    <a:gd name="connsiteY21" fmla="*/ 198523 h 669177"/>
                    <a:gd name="connsiteX22" fmla="*/ 0 w 276593"/>
                    <a:gd name="connsiteY22" fmla="*/ 198523 h 669177"/>
                    <a:gd name="connsiteX23" fmla="*/ 0 w 276593"/>
                    <a:gd name="connsiteY23" fmla="*/ 202984 h 669177"/>
                    <a:gd name="connsiteX24" fmla="*/ 73610 w 276593"/>
                    <a:gd name="connsiteY24" fmla="*/ 202984 h 669177"/>
                    <a:gd name="connsiteX25" fmla="*/ 73610 w 276593"/>
                    <a:gd name="connsiteY25" fmla="*/ 265440 h 669177"/>
                    <a:gd name="connsiteX26" fmla="*/ 0 w 276593"/>
                    <a:gd name="connsiteY26" fmla="*/ 265440 h 669177"/>
                    <a:gd name="connsiteX27" fmla="*/ 0 w 276593"/>
                    <a:gd name="connsiteY27" fmla="*/ 269902 h 669177"/>
                    <a:gd name="connsiteX28" fmla="*/ 73610 w 276593"/>
                    <a:gd name="connsiteY28" fmla="*/ 269902 h 669177"/>
                    <a:gd name="connsiteX29" fmla="*/ 73610 w 276593"/>
                    <a:gd name="connsiteY29" fmla="*/ 332358 h 669177"/>
                    <a:gd name="connsiteX30" fmla="*/ 0 w 276593"/>
                    <a:gd name="connsiteY30" fmla="*/ 332358 h 669177"/>
                    <a:gd name="connsiteX31" fmla="*/ 0 w 276593"/>
                    <a:gd name="connsiteY31" fmla="*/ 336819 h 669177"/>
                    <a:gd name="connsiteX32" fmla="*/ 73610 w 276593"/>
                    <a:gd name="connsiteY32" fmla="*/ 336819 h 669177"/>
                    <a:gd name="connsiteX33" fmla="*/ 73610 w 276593"/>
                    <a:gd name="connsiteY33" fmla="*/ 399276 h 669177"/>
                    <a:gd name="connsiteX34" fmla="*/ 0 w 276593"/>
                    <a:gd name="connsiteY34" fmla="*/ 399276 h 669177"/>
                    <a:gd name="connsiteX35" fmla="*/ 0 w 276593"/>
                    <a:gd name="connsiteY35" fmla="*/ 403737 h 669177"/>
                    <a:gd name="connsiteX36" fmla="*/ 73610 w 276593"/>
                    <a:gd name="connsiteY36" fmla="*/ 403737 h 669177"/>
                    <a:gd name="connsiteX37" fmla="*/ 73610 w 276593"/>
                    <a:gd name="connsiteY37" fmla="*/ 466194 h 669177"/>
                    <a:gd name="connsiteX38" fmla="*/ 0 w 276593"/>
                    <a:gd name="connsiteY38" fmla="*/ 466194 h 669177"/>
                    <a:gd name="connsiteX39" fmla="*/ 0 w 276593"/>
                    <a:gd name="connsiteY39" fmla="*/ 470655 h 669177"/>
                    <a:gd name="connsiteX40" fmla="*/ 73610 w 276593"/>
                    <a:gd name="connsiteY40" fmla="*/ 470655 h 669177"/>
                    <a:gd name="connsiteX41" fmla="*/ 73610 w 276593"/>
                    <a:gd name="connsiteY41" fmla="*/ 533111 h 669177"/>
                    <a:gd name="connsiteX42" fmla="*/ 0 w 276593"/>
                    <a:gd name="connsiteY42" fmla="*/ 533111 h 669177"/>
                    <a:gd name="connsiteX43" fmla="*/ 0 w 276593"/>
                    <a:gd name="connsiteY43" fmla="*/ 537573 h 669177"/>
                    <a:gd name="connsiteX44" fmla="*/ 73610 w 276593"/>
                    <a:gd name="connsiteY44" fmla="*/ 537573 h 669177"/>
                    <a:gd name="connsiteX45" fmla="*/ 73610 w 276593"/>
                    <a:gd name="connsiteY45" fmla="*/ 600029 h 669177"/>
                    <a:gd name="connsiteX46" fmla="*/ 0 w 276593"/>
                    <a:gd name="connsiteY46" fmla="*/ 600029 h 669177"/>
                    <a:gd name="connsiteX47" fmla="*/ 0 w 276593"/>
                    <a:gd name="connsiteY47" fmla="*/ 604490 h 669177"/>
                    <a:gd name="connsiteX48" fmla="*/ 73610 w 276593"/>
                    <a:gd name="connsiteY48" fmla="*/ 604490 h 669177"/>
                    <a:gd name="connsiteX49" fmla="*/ 73610 w 276593"/>
                    <a:gd name="connsiteY49" fmla="*/ 669178 h 669177"/>
                    <a:gd name="connsiteX50" fmla="*/ 78071 w 276593"/>
                    <a:gd name="connsiteY50" fmla="*/ 669178 h 669177"/>
                    <a:gd name="connsiteX51" fmla="*/ 78071 w 276593"/>
                    <a:gd name="connsiteY51" fmla="*/ 604490 h 669177"/>
                    <a:gd name="connsiteX52" fmla="*/ 139481 w 276593"/>
                    <a:gd name="connsiteY52" fmla="*/ 604490 h 669177"/>
                    <a:gd name="connsiteX53" fmla="*/ 139481 w 276593"/>
                    <a:gd name="connsiteY53" fmla="*/ 669178 h 669177"/>
                    <a:gd name="connsiteX54" fmla="*/ 143942 w 276593"/>
                    <a:gd name="connsiteY54" fmla="*/ 669178 h 669177"/>
                    <a:gd name="connsiteX55" fmla="*/ 143942 w 276593"/>
                    <a:gd name="connsiteY55" fmla="*/ 604490 h 669177"/>
                    <a:gd name="connsiteX56" fmla="*/ 202984 w 276593"/>
                    <a:gd name="connsiteY56" fmla="*/ 604490 h 669177"/>
                    <a:gd name="connsiteX57" fmla="*/ 202984 w 276593"/>
                    <a:gd name="connsiteY57" fmla="*/ 669178 h 669177"/>
                    <a:gd name="connsiteX58" fmla="*/ 207445 w 276593"/>
                    <a:gd name="connsiteY58" fmla="*/ 669178 h 669177"/>
                    <a:gd name="connsiteX59" fmla="*/ 207445 w 276593"/>
                    <a:gd name="connsiteY59" fmla="*/ 604490 h 669177"/>
                    <a:gd name="connsiteX60" fmla="*/ 245365 w 276593"/>
                    <a:gd name="connsiteY60" fmla="*/ 604490 h 669177"/>
                    <a:gd name="connsiteX61" fmla="*/ 245365 w 276593"/>
                    <a:gd name="connsiteY61" fmla="*/ 600029 h 669177"/>
                    <a:gd name="connsiteX62" fmla="*/ 207445 w 276593"/>
                    <a:gd name="connsiteY62" fmla="*/ 600029 h 669177"/>
                    <a:gd name="connsiteX63" fmla="*/ 207445 w 276593"/>
                    <a:gd name="connsiteY63" fmla="*/ 537573 h 669177"/>
                    <a:gd name="connsiteX64" fmla="*/ 245365 w 276593"/>
                    <a:gd name="connsiteY64" fmla="*/ 537573 h 669177"/>
                    <a:gd name="connsiteX65" fmla="*/ 245365 w 276593"/>
                    <a:gd name="connsiteY65" fmla="*/ 533111 h 669177"/>
                    <a:gd name="connsiteX66" fmla="*/ 207445 w 276593"/>
                    <a:gd name="connsiteY66" fmla="*/ 533111 h 669177"/>
                    <a:gd name="connsiteX67" fmla="*/ 207445 w 276593"/>
                    <a:gd name="connsiteY67" fmla="*/ 470655 h 669177"/>
                    <a:gd name="connsiteX68" fmla="*/ 245365 w 276593"/>
                    <a:gd name="connsiteY68" fmla="*/ 470655 h 669177"/>
                    <a:gd name="connsiteX69" fmla="*/ 245365 w 276593"/>
                    <a:gd name="connsiteY69" fmla="*/ 466194 h 669177"/>
                    <a:gd name="connsiteX70" fmla="*/ 207445 w 276593"/>
                    <a:gd name="connsiteY70" fmla="*/ 466194 h 669177"/>
                    <a:gd name="connsiteX71" fmla="*/ 207445 w 276593"/>
                    <a:gd name="connsiteY71" fmla="*/ 403737 h 669177"/>
                    <a:gd name="connsiteX72" fmla="*/ 245365 w 276593"/>
                    <a:gd name="connsiteY72" fmla="*/ 403737 h 669177"/>
                    <a:gd name="connsiteX73" fmla="*/ 245365 w 276593"/>
                    <a:gd name="connsiteY73" fmla="*/ 399276 h 669177"/>
                    <a:gd name="connsiteX74" fmla="*/ 207445 w 276593"/>
                    <a:gd name="connsiteY74" fmla="*/ 399276 h 669177"/>
                    <a:gd name="connsiteX75" fmla="*/ 207445 w 276593"/>
                    <a:gd name="connsiteY75" fmla="*/ 336819 h 669177"/>
                    <a:gd name="connsiteX76" fmla="*/ 245365 w 276593"/>
                    <a:gd name="connsiteY76" fmla="*/ 336819 h 669177"/>
                    <a:gd name="connsiteX77" fmla="*/ 245365 w 276593"/>
                    <a:gd name="connsiteY77" fmla="*/ 332358 h 669177"/>
                    <a:gd name="connsiteX78" fmla="*/ 207445 w 276593"/>
                    <a:gd name="connsiteY78" fmla="*/ 332358 h 669177"/>
                    <a:gd name="connsiteX79" fmla="*/ 207445 w 276593"/>
                    <a:gd name="connsiteY79" fmla="*/ 269902 h 669177"/>
                    <a:gd name="connsiteX80" fmla="*/ 245365 w 276593"/>
                    <a:gd name="connsiteY80" fmla="*/ 269902 h 669177"/>
                    <a:gd name="connsiteX81" fmla="*/ 245365 w 276593"/>
                    <a:gd name="connsiteY81" fmla="*/ 265440 h 669177"/>
                    <a:gd name="connsiteX82" fmla="*/ 207445 w 276593"/>
                    <a:gd name="connsiteY82" fmla="*/ 265440 h 669177"/>
                    <a:gd name="connsiteX83" fmla="*/ 207445 w 276593"/>
                    <a:gd name="connsiteY83" fmla="*/ 202984 h 669177"/>
                    <a:gd name="connsiteX84" fmla="*/ 245365 w 276593"/>
                    <a:gd name="connsiteY84" fmla="*/ 202984 h 669177"/>
                    <a:gd name="connsiteX85" fmla="*/ 245365 w 276593"/>
                    <a:gd name="connsiteY85" fmla="*/ 198523 h 669177"/>
                    <a:gd name="connsiteX86" fmla="*/ 207445 w 276593"/>
                    <a:gd name="connsiteY86" fmla="*/ 198523 h 669177"/>
                    <a:gd name="connsiteX87" fmla="*/ 207445 w 276593"/>
                    <a:gd name="connsiteY87" fmla="*/ 136066 h 669177"/>
                    <a:gd name="connsiteX88" fmla="*/ 245365 w 276593"/>
                    <a:gd name="connsiteY88" fmla="*/ 136066 h 669177"/>
                    <a:gd name="connsiteX89" fmla="*/ 245365 w 276593"/>
                    <a:gd name="connsiteY89" fmla="*/ 131605 h 669177"/>
                    <a:gd name="connsiteX90" fmla="*/ 207445 w 276593"/>
                    <a:gd name="connsiteY90" fmla="*/ 131605 h 669177"/>
                    <a:gd name="connsiteX91" fmla="*/ 207445 w 276593"/>
                    <a:gd name="connsiteY91" fmla="*/ 69148 h 669177"/>
                    <a:gd name="connsiteX92" fmla="*/ 276593 w 276593"/>
                    <a:gd name="connsiteY92" fmla="*/ 69148 h 669177"/>
                    <a:gd name="connsiteX93" fmla="*/ 78071 w 276593"/>
                    <a:gd name="connsiteY93" fmla="*/ 69148 h 669177"/>
                    <a:gd name="connsiteX94" fmla="*/ 139481 w 276593"/>
                    <a:gd name="connsiteY94" fmla="*/ 69148 h 669177"/>
                    <a:gd name="connsiteX95" fmla="*/ 139481 w 276593"/>
                    <a:gd name="connsiteY95" fmla="*/ 131605 h 669177"/>
                    <a:gd name="connsiteX96" fmla="*/ 78071 w 276593"/>
                    <a:gd name="connsiteY96" fmla="*/ 131605 h 669177"/>
                    <a:gd name="connsiteX97" fmla="*/ 78071 w 276593"/>
                    <a:gd name="connsiteY97" fmla="*/ 69148 h 669177"/>
                    <a:gd name="connsiteX98" fmla="*/ 78071 w 276593"/>
                    <a:gd name="connsiteY98" fmla="*/ 136066 h 669177"/>
                    <a:gd name="connsiteX99" fmla="*/ 139481 w 276593"/>
                    <a:gd name="connsiteY99" fmla="*/ 136066 h 669177"/>
                    <a:gd name="connsiteX100" fmla="*/ 139481 w 276593"/>
                    <a:gd name="connsiteY100" fmla="*/ 198523 h 669177"/>
                    <a:gd name="connsiteX101" fmla="*/ 78071 w 276593"/>
                    <a:gd name="connsiteY101" fmla="*/ 198523 h 669177"/>
                    <a:gd name="connsiteX102" fmla="*/ 78071 w 276593"/>
                    <a:gd name="connsiteY102" fmla="*/ 136066 h 669177"/>
                    <a:gd name="connsiteX103" fmla="*/ 78071 w 276593"/>
                    <a:gd name="connsiteY103" fmla="*/ 202984 h 669177"/>
                    <a:gd name="connsiteX104" fmla="*/ 139481 w 276593"/>
                    <a:gd name="connsiteY104" fmla="*/ 202984 h 669177"/>
                    <a:gd name="connsiteX105" fmla="*/ 139481 w 276593"/>
                    <a:gd name="connsiteY105" fmla="*/ 265440 h 669177"/>
                    <a:gd name="connsiteX106" fmla="*/ 78071 w 276593"/>
                    <a:gd name="connsiteY106" fmla="*/ 265440 h 669177"/>
                    <a:gd name="connsiteX107" fmla="*/ 78071 w 276593"/>
                    <a:gd name="connsiteY107" fmla="*/ 202984 h 669177"/>
                    <a:gd name="connsiteX108" fmla="*/ 78071 w 276593"/>
                    <a:gd name="connsiteY108" fmla="*/ 269902 h 669177"/>
                    <a:gd name="connsiteX109" fmla="*/ 139481 w 276593"/>
                    <a:gd name="connsiteY109" fmla="*/ 269902 h 669177"/>
                    <a:gd name="connsiteX110" fmla="*/ 139481 w 276593"/>
                    <a:gd name="connsiteY110" fmla="*/ 332358 h 669177"/>
                    <a:gd name="connsiteX111" fmla="*/ 78071 w 276593"/>
                    <a:gd name="connsiteY111" fmla="*/ 332358 h 669177"/>
                    <a:gd name="connsiteX112" fmla="*/ 78071 w 276593"/>
                    <a:gd name="connsiteY112" fmla="*/ 269902 h 669177"/>
                    <a:gd name="connsiteX113" fmla="*/ 78071 w 276593"/>
                    <a:gd name="connsiteY113" fmla="*/ 336819 h 669177"/>
                    <a:gd name="connsiteX114" fmla="*/ 139481 w 276593"/>
                    <a:gd name="connsiteY114" fmla="*/ 336819 h 669177"/>
                    <a:gd name="connsiteX115" fmla="*/ 139481 w 276593"/>
                    <a:gd name="connsiteY115" fmla="*/ 399276 h 669177"/>
                    <a:gd name="connsiteX116" fmla="*/ 78071 w 276593"/>
                    <a:gd name="connsiteY116" fmla="*/ 399276 h 669177"/>
                    <a:gd name="connsiteX117" fmla="*/ 78071 w 276593"/>
                    <a:gd name="connsiteY117" fmla="*/ 336819 h 669177"/>
                    <a:gd name="connsiteX118" fmla="*/ 78071 w 276593"/>
                    <a:gd name="connsiteY118" fmla="*/ 403737 h 669177"/>
                    <a:gd name="connsiteX119" fmla="*/ 139481 w 276593"/>
                    <a:gd name="connsiteY119" fmla="*/ 403737 h 669177"/>
                    <a:gd name="connsiteX120" fmla="*/ 139481 w 276593"/>
                    <a:gd name="connsiteY120" fmla="*/ 466194 h 669177"/>
                    <a:gd name="connsiteX121" fmla="*/ 78071 w 276593"/>
                    <a:gd name="connsiteY121" fmla="*/ 466194 h 669177"/>
                    <a:gd name="connsiteX122" fmla="*/ 78071 w 276593"/>
                    <a:gd name="connsiteY122" fmla="*/ 403737 h 669177"/>
                    <a:gd name="connsiteX123" fmla="*/ 78071 w 276593"/>
                    <a:gd name="connsiteY123" fmla="*/ 470655 h 669177"/>
                    <a:gd name="connsiteX124" fmla="*/ 139481 w 276593"/>
                    <a:gd name="connsiteY124" fmla="*/ 470655 h 669177"/>
                    <a:gd name="connsiteX125" fmla="*/ 139481 w 276593"/>
                    <a:gd name="connsiteY125" fmla="*/ 533111 h 669177"/>
                    <a:gd name="connsiteX126" fmla="*/ 78071 w 276593"/>
                    <a:gd name="connsiteY126" fmla="*/ 533111 h 669177"/>
                    <a:gd name="connsiteX127" fmla="*/ 78071 w 276593"/>
                    <a:gd name="connsiteY127" fmla="*/ 470655 h 669177"/>
                    <a:gd name="connsiteX128" fmla="*/ 78071 w 276593"/>
                    <a:gd name="connsiteY128" fmla="*/ 600029 h 669177"/>
                    <a:gd name="connsiteX129" fmla="*/ 78071 w 276593"/>
                    <a:gd name="connsiteY129" fmla="*/ 537573 h 669177"/>
                    <a:gd name="connsiteX130" fmla="*/ 139481 w 276593"/>
                    <a:gd name="connsiteY130" fmla="*/ 537573 h 669177"/>
                    <a:gd name="connsiteX131" fmla="*/ 139481 w 276593"/>
                    <a:gd name="connsiteY131" fmla="*/ 600029 h 669177"/>
                    <a:gd name="connsiteX132" fmla="*/ 78071 w 276593"/>
                    <a:gd name="connsiteY132" fmla="*/ 600029 h 669177"/>
                    <a:gd name="connsiteX133" fmla="*/ 202984 w 276593"/>
                    <a:gd name="connsiteY133" fmla="*/ 600029 h 669177"/>
                    <a:gd name="connsiteX134" fmla="*/ 143942 w 276593"/>
                    <a:gd name="connsiteY134" fmla="*/ 600029 h 669177"/>
                    <a:gd name="connsiteX135" fmla="*/ 143942 w 276593"/>
                    <a:gd name="connsiteY135" fmla="*/ 537573 h 669177"/>
                    <a:gd name="connsiteX136" fmla="*/ 202984 w 276593"/>
                    <a:gd name="connsiteY136" fmla="*/ 537573 h 669177"/>
                    <a:gd name="connsiteX137" fmla="*/ 202984 w 276593"/>
                    <a:gd name="connsiteY137" fmla="*/ 600029 h 669177"/>
                    <a:gd name="connsiteX138" fmla="*/ 202984 w 276593"/>
                    <a:gd name="connsiteY138" fmla="*/ 533111 h 669177"/>
                    <a:gd name="connsiteX139" fmla="*/ 143942 w 276593"/>
                    <a:gd name="connsiteY139" fmla="*/ 533111 h 669177"/>
                    <a:gd name="connsiteX140" fmla="*/ 143942 w 276593"/>
                    <a:gd name="connsiteY140" fmla="*/ 470655 h 669177"/>
                    <a:gd name="connsiteX141" fmla="*/ 202984 w 276593"/>
                    <a:gd name="connsiteY141" fmla="*/ 470655 h 669177"/>
                    <a:gd name="connsiteX142" fmla="*/ 202984 w 276593"/>
                    <a:gd name="connsiteY142" fmla="*/ 533111 h 669177"/>
                    <a:gd name="connsiteX143" fmla="*/ 202984 w 276593"/>
                    <a:gd name="connsiteY143" fmla="*/ 466194 h 669177"/>
                    <a:gd name="connsiteX144" fmla="*/ 143942 w 276593"/>
                    <a:gd name="connsiteY144" fmla="*/ 466194 h 669177"/>
                    <a:gd name="connsiteX145" fmla="*/ 143942 w 276593"/>
                    <a:gd name="connsiteY145" fmla="*/ 403737 h 669177"/>
                    <a:gd name="connsiteX146" fmla="*/ 202984 w 276593"/>
                    <a:gd name="connsiteY146" fmla="*/ 403737 h 669177"/>
                    <a:gd name="connsiteX147" fmla="*/ 202984 w 276593"/>
                    <a:gd name="connsiteY147" fmla="*/ 466194 h 669177"/>
                    <a:gd name="connsiteX148" fmla="*/ 202984 w 276593"/>
                    <a:gd name="connsiteY148" fmla="*/ 399276 h 669177"/>
                    <a:gd name="connsiteX149" fmla="*/ 143942 w 276593"/>
                    <a:gd name="connsiteY149" fmla="*/ 399276 h 669177"/>
                    <a:gd name="connsiteX150" fmla="*/ 143942 w 276593"/>
                    <a:gd name="connsiteY150" fmla="*/ 336819 h 669177"/>
                    <a:gd name="connsiteX151" fmla="*/ 202984 w 276593"/>
                    <a:gd name="connsiteY151" fmla="*/ 336819 h 669177"/>
                    <a:gd name="connsiteX152" fmla="*/ 202984 w 276593"/>
                    <a:gd name="connsiteY152" fmla="*/ 399276 h 669177"/>
                    <a:gd name="connsiteX153" fmla="*/ 202984 w 276593"/>
                    <a:gd name="connsiteY153" fmla="*/ 332358 h 669177"/>
                    <a:gd name="connsiteX154" fmla="*/ 143942 w 276593"/>
                    <a:gd name="connsiteY154" fmla="*/ 332358 h 669177"/>
                    <a:gd name="connsiteX155" fmla="*/ 143942 w 276593"/>
                    <a:gd name="connsiteY155" fmla="*/ 269902 h 669177"/>
                    <a:gd name="connsiteX156" fmla="*/ 202984 w 276593"/>
                    <a:gd name="connsiteY156" fmla="*/ 269902 h 669177"/>
                    <a:gd name="connsiteX157" fmla="*/ 202984 w 276593"/>
                    <a:gd name="connsiteY157" fmla="*/ 332358 h 669177"/>
                    <a:gd name="connsiteX158" fmla="*/ 202984 w 276593"/>
                    <a:gd name="connsiteY158" fmla="*/ 265440 h 669177"/>
                    <a:gd name="connsiteX159" fmla="*/ 143942 w 276593"/>
                    <a:gd name="connsiteY159" fmla="*/ 265440 h 669177"/>
                    <a:gd name="connsiteX160" fmla="*/ 143942 w 276593"/>
                    <a:gd name="connsiteY160" fmla="*/ 202984 h 669177"/>
                    <a:gd name="connsiteX161" fmla="*/ 202984 w 276593"/>
                    <a:gd name="connsiteY161" fmla="*/ 202984 h 669177"/>
                    <a:gd name="connsiteX162" fmla="*/ 202984 w 276593"/>
                    <a:gd name="connsiteY162" fmla="*/ 265440 h 669177"/>
                    <a:gd name="connsiteX163" fmla="*/ 202984 w 276593"/>
                    <a:gd name="connsiteY163" fmla="*/ 198523 h 669177"/>
                    <a:gd name="connsiteX164" fmla="*/ 143942 w 276593"/>
                    <a:gd name="connsiteY164" fmla="*/ 198523 h 669177"/>
                    <a:gd name="connsiteX165" fmla="*/ 143942 w 276593"/>
                    <a:gd name="connsiteY165" fmla="*/ 136066 h 669177"/>
                    <a:gd name="connsiteX166" fmla="*/ 202984 w 276593"/>
                    <a:gd name="connsiteY166" fmla="*/ 136066 h 669177"/>
                    <a:gd name="connsiteX167" fmla="*/ 202984 w 276593"/>
                    <a:gd name="connsiteY167" fmla="*/ 198523 h 669177"/>
                    <a:gd name="connsiteX168" fmla="*/ 202984 w 276593"/>
                    <a:gd name="connsiteY168" fmla="*/ 131603 h 669177"/>
                    <a:gd name="connsiteX169" fmla="*/ 143942 w 276593"/>
                    <a:gd name="connsiteY169" fmla="*/ 131603 h 669177"/>
                    <a:gd name="connsiteX170" fmla="*/ 143942 w 276593"/>
                    <a:gd name="connsiteY170" fmla="*/ 69146 h 669177"/>
                    <a:gd name="connsiteX171" fmla="*/ 202984 w 276593"/>
                    <a:gd name="connsiteY171" fmla="*/ 69146 h 669177"/>
                    <a:gd name="connsiteX172" fmla="*/ 202984 w 276593"/>
                    <a:gd name="connsiteY172" fmla="*/ 131603 h 66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Lst>
                  <a:rect l="l" t="t" r="r" b="b"/>
                  <a:pathLst>
                    <a:path w="276593" h="669177">
                      <a:moveTo>
                        <a:pt x="276593" y="69148"/>
                      </a:moveTo>
                      <a:lnTo>
                        <a:pt x="276593" y="64687"/>
                      </a:lnTo>
                      <a:lnTo>
                        <a:pt x="207445" y="64687"/>
                      </a:lnTo>
                      <a:lnTo>
                        <a:pt x="207445" y="0"/>
                      </a:lnTo>
                      <a:lnTo>
                        <a:pt x="202984" y="0"/>
                      </a:lnTo>
                      <a:lnTo>
                        <a:pt x="202984" y="64687"/>
                      </a:lnTo>
                      <a:lnTo>
                        <a:pt x="143942" y="64687"/>
                      </a:lnTo>
                      <a:lnTo>
                        <a:pt x="143942" y="0"/>
                      </a:lnTo>
                      <a:lnTo>
                        <a:pt x="139481" y="0"/>
                      </a:lnTo>
                      <a:lnTo>
                        <a:pt x="139481" y="64687"/>
                      </a:lnTo>
                      <a:lnTo>
                        <a:pt x="78071" y="64687"/>
                      </a:lnTo>
                      <a:lnTo>
                        <a:pt x="78071" y="0"/>
                      </a:lnTo>
                      <a:lnTo>
                        <a:pt x="73610" y="0"/>
                      </a:lnTo>
                      <a:lnTo>
                        <a:pt x="73610" y="64687"/>
                      </a:lnTo>
                      <a:lnTo>
                        <a:pt x="0" y="64687"/>
                      </a:lnTo>
                      <a:lnTo>
                        <a:pt x="0" y="69148"/>
                      </a:lnTo>
                      <a:lnTo>
                        <a:pt x="73610" y="69148"/>
                      </a:lnTo>
                      <a:lnTo>
                        <a:pt x="73610" y="131605"/>
                      </a:lnTo>
                      <a:lnTo>
                        <a:pt x="0" y="131605"/>
                      </a:lnTo>
                      <a:lnTo>
                        <a:pt x="0" y="136066"/>
                      </a:lnTo>
                      <a:lnTo>
                        <a:pt x="73610" y="136066"/>
                      </a:lnTo>
                      <a:lnTo>
                        <a:pt x="73610" y="198523"/>
                      </a:lnTo>
                      <a:lnTo>
                        <a:pt x="0" y="198523"/>
                      </a:lnTo>
                      <a:lnTo>
                        <a:pt x="0" y="202984"/>
                      </a:lnTo>
                      <a:lnTo>
                        <a:pt x="73610" y="202984"/>
                      </a:lnTo>
                      <a:lnTo>
                        <a:pt x="73610" y="265440"/>
                      </a:lnTo>
                      <a:lnTo>
                        <a:pt x="0" y="265440"/>
                      </a:lnTo>
                      <a:lnTo>
                        <a:pt x="0" y="269902"/>
                      </a:lnTo>
                      <a:lnTo>
                        <a:pt x="73610" y="269902"/>
                      </a:lnTo>
                      <a:lnTo>
                        <a:pt x="73610" y="332358"/>
                      </a:lnTo>
                      <a:lnTo>
                        <a:pt x="0" y="332358"/>
                      </a:lnTo>
                      <a:lnTo>
                        <a:pt x="0" y="336819"/>
                      </a:lnTo>
                      <a:lnTo>
                        <a:pt x="73610" y="336819"/>
                      </a:lnTo>
                      <a:lnTo>
                        <a:pt x="73610" y="399276"/>
                      </a:lnTo>
                      <a:lnTo>
                        <a:pt x="0" y="399276"/>
                      </a:lnTo>
                      <a:lnTo>
                        <a:pt x="0" y="403737"/>
                      </a:lnTo>
                      <a:lnTo>
                        <a:pt x="73610" y="403737"/>
                      </a:lnTo>
                      <a:lnTo>
                        <a:pt x="73610" y="466194"/>
                      </a:lnTo>
                      <a:lnTo>
                        <a:pt x="0" y="466194"/>
                      </a:lnTo>
                      <a:lnTo>
                        <a:pt x="0" y="470655"/>
                      </a:lnTo>
                      <a:lnTo>
                        <a:pt x="73610" y="470655"/>
                      </a:lnTo>
                      <a:lnTo>
                        <a:pt x="73610" y="533111"/>
                      </a:lnTo>
                      <a:lnTo>
                        <a:pt x="0" y="533111"/>
                      </a:lnTo>
                      <a:lnTo>
                        <a:pt x="0" y="537573"/>
                      </a:lnTo>
                      <a:lnTo>
                        <a:pt x="73610" y="537573"/>
                      </a:lnTo>
                      <a:lnTo>
                        <a:pt x="73610" y="600029"/>
                      </a:lnTo>
                      <a:lnTo>
                        <a:pt x="0" y="600029"/>
                      </a:lnTo>
                      <a:lnTo>
                        <a:pt x="0" y="604490"/>
                      </a:lnTo>
                      <a:lnTo>
                        <a:pt x="73610" y="604490"/>
                      </a:lnTo>
                      <a:lnTo>
                        <a:pt x="73610" y="669178"/>
                      </a:lnTo>
                      <a:lnTo>
                        <a:pt x="78071" y="669178"/>
                      </a:lnTo>
                      <a:lnTo>
                        <a:pt x="78071" y="604490"/>
                      </a:lnTo>
                      <a:lnTo>
                        <a:pt x="139481" y="604490"/>
                      </a:lnTo>
                      <a:lnTo>
                        <a:pt x="139481" y="669178"/>
                      </a:lnTo>
                      <a:lnTo>
                        <a:pt x="143942" y="669178"/>
                      </a:lnTo>
                      <a:lnTo>
                        <a:pt x="143942" y="604490"/>
                      </a:lnTo>
                      <a:lnTo>
                        <a:pt x="202984" y="604490"/>
                      </a:lnTo>
                      <a:lnTo>
                        <a:pt x="202984" y="669178"/>
                      </a:lnTo>
                      <a:lnTo>
                        <a:pt x="207445" y="669178"/>
                      </a:lnTo>
                      <a:lnTo>
                        <a:pt x="207445" y="604490"/>
                      </a:lnTo>
                      <a:lnTo>
                        <a:pt x="245365" y="604490"/>
                      </a:lnTo>
                      <a:lnTo>
                        <a:pt x="245365" y="600029"/>
                      </a:lnTo>
                      <a:lnTo>
                        <a:pt x="207445" y="600029"/>
                      </a:lnTo>
                      <a:lnTo>
                        <a:pt x="207445" y="537573"/>
                      </a:lnTo>
                      <a:lnTo>
                        <a:pt x="245365" y="537573"/>
                      </a:lnTo>
                      <a:lnTo>
                        <a:pt x="245365" y="533111"/>
                      </a:lnTo>
                      <a:lnTo>
                        <a:pt x="207445" y="533111"/>
                      </a:lnTo>
                      <a:lnTo>
                        <a:pt x="207445" y="470655"/>
                      </a:lnTo>
                      <a:lnTo>
                        <a:pt x="245365" y="470655"/>
                      </a:lnTo>
                      <a:lnTo>
                        <a:pt x="245365" y="466194"/>
                      </a:lnTo>
                      <a:lnTo>
                        <a:pt x="207445" y="466194"/>
                      </a:lnTo>
                      <a:lnTo>
                        <a:pt x="207445" y="403737"/>
                      </a:lnTo>
                      <a:lnTo>
                        <a:pt x="245365" y="403737"/>
                      </a:lnTo>
                      <a:lnTo>
                        <a:pt x="245365" y="399276"/>
                      </a:lnTo>
                      <a:lnTo>
                        <a:pt x="207445" y="399276"/>
                      </a:lnTo>
                      <a:lnTo>
                        <a:pt x="207445" y="336819"/>
                      </a:lnTo>
                      <a:lnTo>
                        <a:pt x="245365" y="336819"/>
                      </a:lnTo>
                      <a:lnTo>
                        <a:pt x="245365" y="332358"/>
                      </a:lnTo>
                      <a:lnTo>
                        <a:pt x="207445" y="332358"/>
                      </a:lnTo>
                      <a:lnTo>
                        <a:pt x="207445" y="269902"/>
                      </a:lnTo>
                      <a:lnTo>
                        <a:pt x="245365" y="269902"/>
                      </a:lnTo>
                      <a:lnTo>
                        <a:pt x="245365" y="265440"/>
                      </a:lnTo>
                      <a:lnTo>
                        <a:pt x="207445" y="265440"/>
                      </a:lnTo>
                      <a:lnTo>
                        <a:pt x="207445" y="202984"/>
                      </a:lnTo>
                      <a:lnTo>
                        <a:pt x="245365" y="202984"/>
                      </a:lnTo>
                      <a:lnTo>
                        <a:pt x="245365" y="198523"/>
                      </a:lnTo>
                      <a:lnTo>
                        <a:pt x="207445" y="198523"/>
                      </a:lnTo>
                      <a:lnTo>
                        <a:pt x="207445" y="136066"/>
                      </a:lnTo>
                      <a:lnTo>
                        <a:pt x="245365" y="136066"/>
                      </a:lnTo>
                      <a:lnTo>
                        <a:pt x="245365" y="131605"/>
                      </a:lnTo>
                      <a:lnTo>
                        <a:pt x="207445" y="131605"/>
                      </a:lnTo>
                      <a:lnTo>
                        <a:pt x="207445" y="69148"/>
                      </a:lnTo>
                      <a:lnTo>
                        <a:pt x="276593" y="69148"/>
                      </a:lnTo>
                      <a:close/>
                      <a:moveTo>
                        <a:pt x="78071" y="69148"/>
                      </a:moveTo>
                      <a:lnTo>
                        <a:pt x="139481" y="69148"/>
                      </a:lnTo>
                      <a:lnTo>
                        <a:pt x="139481" y="131605"/>
                      </a:lnTo>
                      <a:lnTo>
                        <a:pt x="78071" y="131605"/>
                      </a:lnTo>
                      <a:lnTo>
                        <a:pt x="78071" y="69148"/>
                      </a:lnTo>
                      <a:close/>
                      <a:moveTo>
                        <a:pt x="78071" y="136066"/>
                      </a:moveTo>
                      <a:lnTo>
                        <a:pt x="139481" y="136066"/>
                      </a:lnTo>
                      <a:lnTo>
                        <a:pt x="139481" y="198523"/>
                      </a:lnTo>
                      <a:lnTo>
                        <a:pt x="78071" y="198523"/>
                      </a:lnTo>
                      <a:lnTo>
                        <a:pt x="78071" y="136066"/>
                      </a:lnTo>
                      <a:close/>
                      <a:moveTo>
                        <a:pt x="78071" y="202984"/>
                      </a:moveTo>
                      <a:lnTo>
                        <a:pt x="139481" y="202984"/>
                      </a:lnTo>
                      <a:lnTo>
                        <a:pt x="139481" y="265440"/>
                      </a:lnTo>
                      <a:lnTo>
                        <a:pt x="78071" y="265440"/>
                      </a:lnTo>
                      <a:lnTo>
                        <a:pt x="78071" y="202984"/>
                      </a:lnTo>
                      <a:close/>
                      <a:moveTo>
                        <a:pt x="78071" y="269902"/>
                      </a:moveTo>
                      <a:lnTo>
                        <a:pt x="139481" y="269902"/>
                      </a:lnTo>
                      <a:lnTo>
                        <a:pt x="139481" y="332358"/>
                      </a:lnTo>
                      <a:lnTo>
                        <a:pt x="78071" y="332358"/>
                      </a:lnTo>
                      <a:lnTo>
                        <a:pt x="78071" y="269902"/>
                      </a:lnTo>
                      <a:close/>
                      <a:moveTo>
                        <a:pt x="78071" y="336819"/>
                      </a:moveTo>
                      <a:lnTo>
                        <a:pt x="139481" y="336819"/>
                      </a:lnTo>
                      <a:lnTo>
                        <a:pt x="139481" y="399276"/>
                      </a:lnTo>
                      <a:lnTo>
                        <a:pt x="78071" y="399276"/>
                      </a:lnTo>
                      <a:lnTo>
                        <a:pt x="78071" y="336819"/>
                      </a:lnTo>
                      <a:close/>
                      <a:moveTo>
                        <a:pt x="78071" y="403737"/>
                      </a:moveTo>
                      <a:lnTo>
                        <a:pt x="139481" y="403737"/>
                      </a:lnTo>
                      <a:lnTo>
                        <a:pt x="139481" y="466194"/>
                      </a:lnTo>
                      <a:lnTo>
                        <a:pt x="78071" y="466194"/>
                      </a:lnTo>
                      <a:lnTo>
                        <a:pt x="78071" y="403737"/>
                      </a:lnTo>
                      <a:close/>
                      <a:moveTo>
                        <a:pt x="78071" y="470655"/>
                      </a:moveTo>
                      <a:lnTo>
                        <a:pt x="139481" y="470655"/>
                      </a:lnTo>
                      <a:lnTo>
                        <a:pt x="139481" y="533111"/>
                      </a:lnTo>
                      <a:lnTo>
                        <a:pt x="78071" y="533111"/>
                      </a:lnTo>
                      <a:lnTo>
                        <a:pt x="78071" y="470655"/>
                      </a:lnTo>
                      <a:close/>
                      <a:moveTo>
                        <a:pt x="78071" y="600029"/>
                      </a:moveTo>
                      <a:lnTo>
                        <a:pt x="78071" y="537573"/>
                      </a:lnTo>
                      <a:lnTo>
                        <a:pt x="139481" y="537573"/>
                      </a:lnTo>
                      <a:lnTo>
                        <a:pt x="139481" y="600029"/>
                      </a:lnTo>
                      <a:lnTo>
                        <a:pt x="78071" y="600029"/>
                      </a:lnTo>
                      <a:close/>
                      <a:moveTo>
                        <a:pt x="202984" y="600029"/>
                      </a:moveTo>
                      <a:lnTo>
                        <a:pt x="143942" y="600029"/>
                      </a:lnTo>
                      <a:lnTo>
                        <a:pt x="143942" y="537573"/>
                      </a:lnTo>
                      <a:lnTo>
                        <a:pt x="202984" y="537573"/>
                      </a:lnTo>
                      <a:lnTo>
                        <a:pt x="202984" y="600029"/>
                      </a:lnTo>
                      <a:close/>
                      <a:moveTo>
                        <a:pt x="202984" y="533111"/>
                      </a:moveTo>
                      <a:lnTo>
                        <a:pt x="143942" y="533111"/>
                      </a:lnTo>
                      <a:lnTo>
                        <a:pt x="143942" y="470655"/>
                      </a:lnTo>
                      <a:lnTo>
                        <a:pt x="202984" y="470655"/>
                      </a:lnTo>
                      <a:lnTo>
                        <a:pt x="202984" y="533111"/>
                      </a:lnTo>
                      <a:close/>
                      <a:moveTo>
                        <a:pt x="202984" y="466194"/>
                      </a:moveTo>
                      <a:lnTo>
                        <a:pt x="143942" y="466194"/>
                      </a:lnTo>
                      <a:lnTo>
                        <a:pt x="143942" y="403737"/>
                      </a:lnTo>
                      <a:lnTo>
                        <a:pt x="202984" y="403737"/>
                      </a:lnTo>
                      <a:lnTo>
                        <a:pt x="202984" y="466194"/>
                      </a:lnTo>
                      <a:close/>
                      <a:moveTo>
                        <a:pt x="202984" y="399276"/>
                      </a:moveTo>
                      <a:lnTo>
                        <a:pt x="143942" y="399276"/>
                      </a:lnTo>
                      <a:lnTo>
                        <a:pt x="143942" y="336819"/>
                      </a:lnTo>
                      <a:lnTo>
                        <a:pt x="202984" y="336819"/>
                      </a:lnTo>
                      <a:lnTo>
                        <a:pt x="202984" y="399276"/>
                      </a:lnTo>
                      <a:close/>
                      <a:moveTo>
                        <a:pt x="202984" y="332358"/>
                      </a:moveTo>
                      <a:lnTo>
                        <a:pt x="143942" y="332358"/>
                      </a:lnTo>
                      <a:lnTo>
                        <a:pt x="143942" y="269902"/>
                      </a:lnTo>
                      <a:lnTo>
                        <a:pt x="202984" y="269902"/>
                      </a:lnTo>
                      <a:lnTo>
                        <a:pt x="202984" y="332358"/>
                      </a:lnTo>
                      <a:close/>
                      <a:moveTo>
                        <a:pt x="202984" y="265440"/>
                      </a:moveTo>
                      <a:lnTo>
                        <a:pt x="143942" y="265440"/>
                      </a:lnTo>
                      <a:lnTo>
                        <a:pt x="143942" y="202984"/>
                      </a:lnTo>
                      <a:lnTo>
                        <a:pt x="202984" y="202984"/>
                      </a:lnTo>
                      <a:lnTo>
                        <a:pt x="202984" y="265440"/>
                      </a:lnTo>
                      <a:close/>
                      <a:moveTo>
                        <a:pt x="202984" y="198523"/>
                      </a:moveTo>
                      <a:lnTo>
                        <a:pt x="143942" y="198523"/>
                      </a:lnTo>
                      <a:lnTo>
                        <a:pt x="143942" y="136066"/>
                      </a:lnTo>
                      <a:lnTo>
                        <a:pt x="202984" y="136066"/>
                      </a:lnTo>
                      <a:lnTo>
                        <a:pt x="202984" y="198523"/>
                      </a:lnTo>
                      <a:close/>
                      <a:moveTo>
                        <a:pt x="202984" y="131603"/>
                      </a:moveTo>
                      <a:lnTo>
                        <a:pt x="143942" y="131603"/>
                      </a:lnTo>
                      <a:lnTo>
                        <a:pt x="143942" y="69146"/>
                      </a:lnTo>
                      <a:lnTo>
                        <a:pt x="202984" y="69146"/>
                      </a:lnTo>
                      <a:lnTo>
                        <a:pt x="202984" y="131603"/>
                      </a:lnTo>
                      <a:close/>
                    </a:path>
                  </a:pathLst>
                </a:custGeom>
                <a:solidFill>
                  <a:srgbClr val="FFFFFF"/>
                </a:solidFill>
                <a:ln w="2223" cap="flat">
                  <a:noFill/>
                  <a:prstDash val="solid"/>
                  <a:miter/>
                </a:ln>
              </p:spPr>
              <p:txBody>
                <a:bodyPr rtlCol="0" anchor="ctr"/>
                <a:lstStyle/>
                <a:p>
                  <a:endParaRPr lang="en-GB"/>
                </a:p>
              </p:txBody>
            </p:sp>
          </p:grpSp>
          <p:sp>
            <p:nvSpPr>
              <p:cNvPr id="377" name="Freeform: Shape 376">
                <a:extLst>
                  <a:ext uri="{FF2B5EF4-FFF2-40B4-BE49-F238E27FC236}">
                    <a16:creationId xmlns:a16="http://schemas.microsoft.com/office/drawing/2014/main" id="{79FB3E17-FA1B-458A-91DA-228E0BE07E90}"/>
                  </a:ext>
                </a:extLst>
              </p:cNvPr>
              <p:cNvSpPr/>
              <p:nvPr/>
            </p:nvSpPr>
            <p:spPr>
              <a:xfrm>
                <a:off x="211820" y="3704653"/>
                <a:ext cx="468434" cy="397850"/>
              </a:xfrm>
              <a:custGeom>
                <a:avLst/>
                <a:gdLst>
                  <a:gd name="connsiteX0" fmla="*/ 363223 w 468434"/>
                  <a:gd name="connsiteY0" fmla="*/ 231465 h 397850"/>
                  <a:gd name="connsiteX1" fmla="*/ 468384 w 468434"/>
                  <a:gd name="connsiteY1" fmla="*/ 112532 h 397850"/>
                  <a:gd name="connsiteX2" fmla="*/ 355891 w 468434"/>
                  <a:gd name="connsiteY2" fmla="*/ 50 h 397850"/>
                  <a:gd name="connsiteX3" fmla="*/ 276696 w 468434"/>
                  <a:gd name="connsiteY3" fmla="*/ 28176 h 397850"/>
                  <a:gd name="connsiteX4" fmla="*/ 232454 w 468434"/>
                  <a:gd name="connsiteY4" fmla="*/ 44613 h 397850"/>
                  <a:gd name="connsiteX5" fmla="*/ 231993 w 468434"/>
                  <a:gd name="connsiteY5" fmla="*/ 44613 h 397850"/>
                  <a:gd name="connsiteX6" fmla="*/ 116002 w 468434"/>
                  <a:gd name="connsiteY6" fmla="*/ 160604 h 397850"/>
                  <a:gd name="connsiteX7" fmla="*/ 116002 w 468434"/>
                  <a:gd name="connsiteY7" fmla="*/ 160972 h 397850"/>
                  <a:gd name="connsiteX8" fmla="*/ 89123 w 468434"/>
                  <a:gd name="connsiteY8" fmla="*/ 215360 h 397850"/>
                  <a:gd name="connsiteX9" fmla="*/ 11 w 468434"/>
                  <a:gd name="connsiteY9" fmla="*/ 397849 h 397850"/>
                  <a:gd name="connsiteX10" fmla="*/ 133831 w 468434"/>
                  <a:gd name="connsiteY10" fmla="*/ 397849 h 397850"/>
                  <a:gd name="connsiteX11" fmla="*/ 353783 w 468434"/>
                  <a:gd name="connsiteY11" fmla="*/ 347438 h 397850"/>
                  <a:gd name="connsiteX12" fmla="*/ 363223 w 468434"/>
                  <a:gd name="connsiteY12" fmla="*/ 231465 h 39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8434" h="397850">
                    <a:moveTo>
                      <a:pt x="363223" y="231465"/>
                    </a:moveTo>
                    <a:cubicBezTo>
                      <a:pt x="423348" y="225920"/>
                      <a:pt x="470189" y="174511"/>
                      <a:pt x="468384" y="112532"/>
                    </a:cubicBezTo>
                    <a:cubicBezTo>
                      <a:pt x="466611" y="51577"/>
                      <a:pt x="416846" y="1819"/>
                      <a:pt x="355891" y="50"/>
                    </a:cubicBezTo>
                    <a:cubicBezTo>
                      <a:pt x="325586" y="-829"/>
                      <a:pt x="297817" y="9927"/>
                      <a:pt x="276696" y="28176"/>
                    </a:cubicBezTo>
                    <a:cubicBezTo>
                      <a:pt x="264365" y="38827"/>
                      <a:pt x="248747" y="44680"/>
                      <a:pt x="232454" y="44613"/>
                    </a:cubicBezTo>
                    <a:cubicBezTo>
                      <a:pt x="232300" y="44613"/>
                      <a:pt x="232147" y="44613"/>
                      <a:pt x="231993" y="44613"/>
                    </a:cubicBezTo>
                    <a:cubicBezTo>
                      <a:pt x="167932" y="44613"/>
                      <a:pt x="116002" y="96543"/>
                      <a:pt x="116002" y="160604"/>
                    </a:cubicBezTo>
                    <a:cubicBezTo>
                      <a:pt x="116002" y="160726"/>
                      <a:pt x="116002" y="160849"/>
                      <a:pt x="116002" y="160972"/>
                    </a:cubicBezTo>
                    <a:cubicBezTo>
                      <a:pt x="116069" y="182390"/>
                      <a:pt x="106435" y="202751"/>
                      <a:pt x="89123" y="215360"/>
                    </a:cubicBezTo>
                    <a:cubicBezTo>
                      <a:pt x="34563" y="255100"/>
                      <a:pt x="-718" y="325014"/>
                      <a:pt x="11" y="397849"/>
                    </a:cubicBezTo>
                    <a:cubicBezTo>
                      <a:pt x="13" y="397851"/>
                      <a:pt x="133831" y="397849"/>
                      <a:pt x="133831" y="397849"/>
                    </a:cubicBezTo>
                    <a:lnTo>
                      <a:pt x="353783" y="347438"/>
                    </a:lnTo>
                    <a:cubicBezTo>
                      <a:pt x="353783" y="347438"/>
                      <a:pt x="406472" y="271455"/>
                      <a:pt x="363223" y="231465"/>
                    </a:cubicBezTo>
                    <a:close/>
                  </a:path>
                </a:pathLst>
              </a:custGeom>
              <a:solidFill>
                <a:srgbClr val="FFB74E"/>
              </a:solidFill>
              <a:ln w="2223" cap="flat">
                <a:noFill/>
                <a:prstDash val="solid"/>
                <a:miter/>
              </a:ln>
            </p:spPr>
            <p:txBody>
              <a:bodyPr rtlCol="0" anchor="ctr"/>
              <a:lstStyle/>
              <a:p>
                <a:endParaRPr lang="en-GB"/>
              </a:p>
            </p:txBody>
          </p:sp>
          <p:grpSp>
            <p:nvGrpSpPr>
              <p:cNvPr id="378" name="Graphic 357" descr="A city block with various buildings, skyscrapers and trees">
                <a:extLst>
                  <a:ext uri="{FF2B5EF4-FFF2-40B4-BE49-F238E27FC236}">
                    <a16:creationId xmlns:a16="http://schemas.microsoft.com/office/drawing/2014/main" id="{0F469D8A-E28E-4BA9-BF5B-1B0390D05458}"/>
                  </a:ext>
                </a:extLst>
              </p:cNvPr>
              <p:cNvGrpSpPr/>
              <p:nvPr/>
            </p:nvGrpSpPr>
            <p:grpSpPr>
              <a:xfrm>
                <a:off x="479665" y="3459671"/>
                <a:ext cx="158372" cy="265438"/>
                <a:chOff x="479665" y="3459671"/>
                <a:chExt cx="158372" cy="265438"/>
              </a:xfrm>
            </p:grpSpPr>
            <p:sp>
              <p:nvSpPr>
                <p:cNvPr id="379" name="Freeform: Shape 378">
                  <a:extLst>
                    <a:ext uri="{FF2B5EF4-FFF2-40B4-BE49-F238E27FC236}">
                      <a16:creationId xmlns:a16="http://schemas.microsoft.com/office/drawing/2014/main" id="{A8DCF6BA-6222-4909-ACC9-9F33148FDDC4}"/>
                    </a:ext>
                  </a:extLst>
                </p:cNvPr>
                <p:cNvSpPr/>
                <p:nvPr/>
              </p:nvSpPr>
              <p:spPr>
                <a:xfrm>
                  <a:off x="479665" y="3459671"/>
                  <a:ext cx="158372" cy="265438"/>
                </a:xfrm>
                <a:custGeom>
                  <a:avLst/>
                  <a:gdLst>
                    <a:gd name="connsiteX0" fmla="*/ 24077 w 158372"/>
                    <a:gd name="connsiteY0" fmla="*/ 265438 h 265438"/>
                    <a:gd name="connsiteX1" fmla="*/ 158372 w 158372"/>
                    <a:gd name="connsiteY1" fmla="*/ 265438 h 265438"/>
                    <a:gd name="connsiteX2" fmla="*/ 158372 w 158372"/>
                    <a:gd name="connsiteY2" fmla="*/ 22877 h 265438"/>
                    <a:gd name="connsiteX3" fmla="*/ 133822 w 158372"/>
                    <a:gd name="connsiteY3" fmla="*/ 0 h 265438"/>
                    <a:gd name="connsiteX4" fmla="*/ 0 w 158372"/>
                    <a:gd name="connsiteY4" fmla="*/ 0 h 265438"/>
                    <a:gd name="connsiteX5" fmla="*/ 0 w 158372"/>
                    <a:gd name="connsiteY5" fmla="*/ 241395 h 265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372" h="265438">
                      <a:moveTo>
                        <a:pt x="24077" y="265438"/>
                      </a:moveTo>
                      <a:lnTo>
                        <a:pt x="158372" y="265438"/>
                      </a:lnTo>
                      <a:lnTo>
                        <a:pt x="158372" y="22877"/>
                      </a:lnTo>
                      <a:lnTo>
                        <a:pt x="133822" y="0"/>
                      </a:lnTo>
                      <a:lnTo>
                        <a:pt x="0" y="0"/>
                      </a:lnTo>
                      <a:lnTo>
                        <a:pt x="0" y="241395"/>
                      </a:lnTo>
                      <a:close/>
                    </a:path>
                  </a:pathLst>
                </a:custGeom>
                <a:solidFill>
                  <a:srgbClr val="737373"/>
                </a:solidFill>
                <a:ln w="2223" cap="flat">
                  <a:noFill/>
                  <a:prstDash val="solid"/>
                  <a:miter/>
                </a:ln>
              </p:spPr>
              <p:txBody>
                <a:bodyPr rtlCol="0" anchor="ctr"/>
                <a:lstStyle/>
                <a:p>
                  <a:endParaRPr lang="en-GB"/>
                </a:p>
              </p:txBody>
            </p:sp>
            <p:sp>
              <p:nvSpPr>
                <p:cNvPr id="380" name="Freeform: Shape 379">
                  <a:extLst>
                    <a:ext uri="{FF2B5EF4-FFF2-40B4-BE49-F238E27FC236}">
                      <a16:creationId xmlns:a16="http://schemas.microsoft.com/office/drawing/2014/main" id="{8EEF4413-21F1-43DE-BE0A-DCBAEFD7BB4F}"/>
                    </a:ext>
                  </a:extLst>
                </p:cNvPr>
                <p:cNvSpPr/>
                <p:nvPr/>
              </p:nvSpPr>
              <p:spPr>
                <a:xfrm>
                  <a:off x="480582" y="3566739"/>
                  <a:ext cx="148370" cy="66917"/>
                </a:xfrm>
                <a:custGeom>
                  <a:avLst/>
                  <a:gdLst>
                    <a:gd name="connsiteX0" fmla="*/ 0 w 148370"/>
                    <a:gd name="connsiteY0" fmla="*/ 0 h 66917"/>
                    <a:gd name="connsiteX1" fmla="*/ 148370 w 148370"/>
                    <a:gd name="connsiteY1" fmla="*/ 0 h 66917"/>
                    <a:gd name="connsiteX2" fmla="*/ 148370 w 148370"/>
                    <a:gd name="connsiteY2" fmla="*/ 66918 h 66917"/>
                    <a:gd name="connsiteX3" fmla="*/ 0 w 148370"/>
                    <a:gd name="connsiteY3" fmla="*/ 66918 h 66917"/>
                  </a:gdLst>
                  <a:ahLst/>
                  <a:cxnLst>
                    <a:cxn ang="0">
                      <a:pos x="connsiteX0" y="connsiteY0"/>
                    </a:cxn>
                    <a:cxn ang="0">
                      <a:pos x="connsiteX1" y="connsiteY1"/>
                    </a:cxn>
                    <a:cxn ang="0">
                      <a:pos x="connsiteX2" y="connsiteY2"/>
                    </a:cxn>
                    <a:cxn ang="0">
                      <a:pos x="connsiteX3" y="connsiteY3"/>
                    </a:cxn>
                  </a:cxnLst>
                  <a:rect l="l" t="t" r="r" b="b"/>
                  <a:pathLst>
                    <a:path w="148370" h="66917">
                      <a:moveTo>
                        <a:pt x="0" y="0"/>
                      </a:moveTo>
                      <a:lnTo>
                        <a:pt x="148370" y="0"/>
                      </a:lnTo>
                      <a:lnTo>
                        <a:pt x="148370" y="66918"/>
                      </a:lnTo>
                      <a:lnTo>
                        <a:pt x="0" y="66918"/>
                      </a:lnTo>
                      <a:close/>
                    </a:path>
                  </a:pathLst>
                </a:custGeom>
                <a:solidFill>
                  <a:srgbClr val="505050"/>
                </a:solidFill>
                <a:ln w="2223" cap="flat">
                  <a:noFill/>
                  <a:prstDash val="solid"/>
                  <a:miter/>
                </a:ln>
              </p:spPr>
              <p:txBody>
                <a:bodyPr rtlCol="0" anchor="ctr"/>
                <a:lstStyle/>
                <a:p>
                  <a:endParaRPr lang="en-GB"/>
                </a:p>
              </p:txBody>
            </p:sp>
          </p:grpSp>
          <p:grpSp>
            <p:nvGrpSpPr>
              <p:cNvPr id="381" name="Graphic 357" descr="A city block with various buildings, skyscrapers and trees">
                <a:extLst>
                  <a:ext uri="{FF2B5EF4-FFF2-40B4-BE49-F238E27FC236}">
                    <a16:creationId xmlns:a16="http://schemas.microsoft.com/office/drawing/2014/main" id="{D6FC8CD6-1260-425F-8EFB-3D476E8D5FA8}"/>
                  </a:ext>
                </a:extLst>
              </p:cNvPr>
              <p:cNvGrpSpPr/>
              <p:nvPr/>
            </p:nvGrpSpPr>
            <p:grpSpPr>
              <a:xfrm>
                <a:off x="903315" y="3031397"/>
                <a:ext cx="334588" cy="1066222"/>
                <a:chOff x="903315" y="3031397"/>
                <a:chExt cx="334588" cy="1066222"/>
              </a:xfrm>
            </p:grpSpPr>
            <p:sp>
              <p:nvSpPr>
                <p:cNvPr id="382" name="Freeform: Shape 381">
                  <a:extLst>
                    <a:ext uri="{FF2B5EF4-FFF2-40B4-BE49-F238E27FC236}">
                      <a16:creationId xmlns:a16="http://schemas.microsoft.com/office/drawing/2014/main" id="{C4C985B0-EE83-46A3-A7AC-B9B48F9AC151}"/>
                    </a:ext>
                  </a:extLst>
                </p:cNvPr>
                <p:cNvSpPr/>
                <p:nvPr/>
              </p:nvSpPr>
              <p:spPr>
                <a:xfrm>
                  <a:off x="903315" y="3031397"/>
                  <a:ext cx="334475" cy="1061986"/>
                </a:xfrm>
                <a:custGeom>
                  <a:avLst/>
                  <a:gdLst>
                    <a:gd name="connsiteX0" fmla="*/ 334475 w 334475"/>
                    <a:gd name="connsiteY0" fmla="*/ 1061987 h 1061986"/>
                    <a:gd name="connsiteX1" fmla="*/ 0 w 334475"/>
                    <a:gd name="connsiteY1" fmla="*/ 1061759 h 1061986"/>
                    <a:gd name="connsiteX2" fmla="*/ 0 w 334475"/>
                    <a:gd name="connsiteY2" fmla="*/ 80074 h 1061986"/>
                    <a:gd name="connsiteX3" fmla="*/ 142713 w 334475"/>
                    <a:gd name="connsiteY3" fmla="*/ 80301 h 1061986"/>
                    <a:gd name="connsiteX4" fmla="*/ 142713 w 334475"/>
                    <a:gd name="connsiteY4" fmla="*/ 0 h 1061986"/>
                    <a:gd name="connsiteX5" fmla="*/ 334475 w 334475"/>
                    <a:gd name="connsiteY5" fmla="*/ 0 h 106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4475" h="1061986">
                      <a:moveTo>
                        <a:pt x="334475" y="1061987"/>
                      </a:moveTo>
                      <a:lnTo>
                        <a:pt x="0" y="1061759"/>
                      </a:lnTo>
                      <a:lnTo>
                        <a:pt x="0" y="80074"/>
                      </a:lnTo>
                      <a:lnTo>
                        <a:pt x="142713" y="80301"/>
                      </a:lnTo>
                      <a:lnTo>
                        <a:pt x="142713" y="0"/>
                      </a:lnTo>
                      <a:lnTo>
                        <a:pt x="334475" y="0"/>
                      </a:lnTo>
                      <a:close/>
                    </a:path>
                  </a:pathLst>
                </a:custGeom>
                <a:solidFill>
                  <a:srgbClr val="737373"/>
                </a:solidFill>
                <a:ln w="2223" cap="flat">
                  <a:noFill/>
                  <a:prstDash val="solid"/>
                  <a:miter/>
                </a:ln>
              </p:spPr>
              <p:txBody>
                <a:bodyPr rtlCol="0" anchor="ctr"/>
                <a:lstStyle/>
                <a:p>
                  <a:endParaRPr lang="en-GB"/>
                </a:p>
              </p:txBody>
            </p:sp>
            <p:sp>
              <p:nvSpPr>
                <p:cNvPr id="383" name="Freeform: Shape 382">
                  <a:extLst>
                    <a:ext uri="{FF2B5EF4-FFF2-40B4-BE49-F238E27FC236}">
                      <a16:creationId xmlns:a16="http://schemas.microsoft.com/office/drawing/2014/main" id="{EB8C9846-4B60-4255-856B-28B7DDC222E7}"/>
                    </a:ext>
                  </a:extLst>
                </p:cNvPr>
                <p:cNvSpPr/>
                <p:nvPr/>
              </p:nvSpPr>
              <p:spPr>
                <a:xfrm>
                  <a:off x="988077" y="3058164"/>
                  <a:ext cx="249826" cy="1039455"/>
                </a:xfrm>
                <a:custGeom>
                  <a:avLst/>
                  <a:gdLst>
                    <a:gd name="connsiteX0" fmla="*/ 249826 w 249826"/>
                    <a:gd name="connsiteY0" fmla="*/ 1039456 h 1039455"/>
                    <a:gd name="connsiteX1" fmla="*/ 248501 w 249826"/>
                    <a:gd name="connsiteY1" fmla="*/ 0 h 1039455"/>
                    <a:gd name="connsiteX2" fmla="*/ 160603 w 249826"/>
                    <a:gd name="connsiteY2" fmla="*/ 0 h 1039455"/>
                    <a:gd name="connsiteX3" fmla="*/ 160603 w 249826"/>
                    <a:gd name="connsiteY3" fmla="*/ 62457 h 1039455"/>
                    <a:gd name="connsiteX4" fmla="*/ 386 w 249826"/>
                    <a:gd name="connsiteY4" fmla="*/ 62457 h 1039455"/>
                    <a:gd name="connsiteX5" fmla="*/ 0 w 249826"/>
                    <a:gd name="connsiteY5" fmla="*/ 1039456 h 1039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826" h="1039455">
                      <a:moveTo>
                        <a:pt x="249826" y="1039456"/>
                      </a:moveTo>
                      <a:lnTo>
                        <a:pt x="248501" y="0"/>
                      </a:lnTo>
                      <a:lnTo>
                        <a:pt x="160603" y="0"/>
                      </a:lnTo>
                      <a:lnTo>
                        <a:pt x="160603" y="62457"/>
                      </a:lnTo>
                      <a:lnTo>
                        <a:pt x="386" y="62457"/>
                      </a:lnTo>
                      <a:lnTo>
                        <a:pt x="0" y="1039456"/>
                      </a:lnTo>
                      <a:close/>
                    </a:path>
                  </a:pathLst>
                </a:custGeom>
                <a:solidFill>
                  <a:srgbClr val="F2F2F2"/>
                </a:solidFill>
                <a:ln w="2223" cap="flat">
                  <a:noFill/>
                  <a:prstDash val="solid"/>
                  <a:miter/>
                </a:ln>
              </p:spPr>
              <p:txBody>
                <a:bodyPr rtlCol="0" anchor="ctr"/>
                <a:lstStyle/>
                <a:p>
                  <a:endParaRPr lang="en-GB"/>
                </a:p>
              </p:txBody>
            </p:sp>
            <p:grpSp>
              <p:nvGrpSpPr>
                <p:cNvPr id="384" name="Graphic 357" descr="A city block with various buildings, skyscrapers and trees">
                  <a:extLst>
                    <a:ext uri="{FF2B5EF4-FFF2-40B4-BE49-F238E27FC236}">
                      <a16:creationId xmlns:a16="http://schemas.microsoft.com/office/drawing/2014/main" id="{4B1944DB-A471-4F69-BD51-763EDE8520F6}"/>
                    </a:ext>
                  </a:extLst>
                </p:cNvPr>
                <p:cNvGrpSpPr/>
                <p:nvPr/>
              </p:nvGrpSpPr>
              <p:grpSpPr>
                <a:xfrm>
                  <a:off x="1019306" y="3160771"/>
                  <a:ext cx="156141" cy="249826"/>
                  <a:chOff x="1019306" y="3160771"/>
                  <a:chExt cx="156141" cy="249826"/>
                </a:xfrm>
              </p:grpSpPr>
              <p:sp>
                <p:nvSpPr>
                  <p:cNvPr id="385" name="Freeform: Shape 384">
                    <a:extLst>
                      <a:ext uri="{FF2B5EF4-FFF2-40B4-BE49-F238E27FC236}">
                        <a16:creationId xmlns:a16="http://schemas.microsoft.com/office/drawing/2014/main" id="{A305CE32-A771-4435-B871-F5B89EF95C8F}"/>
                      </a:ext>
                    </a:extLst>
                  </p:cNvPr>
                  <p:cNvSpPr/>
                  <p:nvPr/>
                </p:nvSpPr>
                <p:spPr>
                  <a:xfrm>
                    <a:off x="1019306" y="3160771"/>
                    <a:ext cx="26767" cy="26767"/>
                  </a:xfrm>
                  <a:custGeom>
                    <a:avLst/>
                    <a:gdLst>
                      <a:gd name="connsiteX0" fmla="*/ 0 w 26767"/>
                      <a:gd name="connsiteY0" fmla="*/ 0 h 26767"/>
                      <a:gd name="connsiteX1" fmla="*/ 26767 w 26767"/>
                      <a:gd name="connsiteY1" fmla="*/ 0 h 26767"/>
                      <a:gd name="connsiteX2" fmla="*/ 26767 w 26767"/>
                      <a:gd name="connsiteY2" fmla="*/ 26767 h 26767"/>
                      <a:gd name="connsiteX3" fmla="*/ 0 w 26767"/>
                      <a:gd name="connsiteY3" fmla="*/ 26767 h 26767"/>
                    </a:gdLst>
                    <a:ahLst/>
                    <a:cxnLst>
                      <a:cxn ang="0">
                        <a:pos x="connsiteX0" y="connsiteY0"/>
                      </a:cxn>
                      <a:cxn ang="0">
                        <a:pos x="connsiteX1" y="connsiteY1"/>
                      </a:cxn>
                      <a:cxn ang="0">
                        <a:pos x="connsiteX2" y="connsiteY2"/>
                      </a:cxn>
                      <a:cxn ang="0">
                        <a:pos x="connsiteX3" y="connsiteY3"/>
                      </a:cxn>
                    </a:cxnLst>
                    <a:rect l="l" t="t" r="r" b="b"/>
                    <a:pathLst>
                      <a:path w="26767" h="26767">
                        <a:moveTo>
                          <a:pt x="0" y="0"/>
                        </a:moveTo>
                        <a:lnTo>
                          <a:pt x="26767" y="0"/>
                        </a:lnTo>
                        <a:lnTo>
                          <a:pt x="26767" y="26767"/>
                        </a:lnTo>
                        <a:lnTo>
                          <a:pt x="0" y="26767"/>
                        </a:lnTo>
                        <a:close/>
                      </a:path>
                    </a:pathLst>
                  </a:custGeom>
                  <a:solidFill>
                    <a:srgbClr val="FFFFFF"/>
                  </a:solidFill>
                  <a:ln w="2223" cap="flat">
                    <a:noFill/>
                    <a:prstDash val="solid"/>
                    <a:miter/>
                  </a:ln>
                </p:spPr>
                <p:txBody>
                  <a:bodyPr rtlCol="0" anchor="ctr"/>
                  <a:lstStyle/>
                  <a:p>
                    <a:endParaRPr lang="en-GB"/>
                  </a:p>
                </p:txBody>
              </p:sp>
              <p:sp>
                <p:nvSpPr>
                  <p:cNvPr id="386" name="Freeform: Shape 385">
                    <a:extLst>
                      <a:ext uri="{FF2B5EF4-FFF2-40B4-BE49-F238E27FC236}">
                        <a16:creationId xmlns:a16="http://schemas.microsoft.com/office/drawing/2014/main" id="{D1434003-D969-4CF4-BD12-1AA3710CD30F}"/>
                      </a:ext>
                    </a:extLst>
                  </p:cNvPr>
                  <p:cNvSpPr/>
                  <p:nvPr/>
                </p:nvSpPr>
                <p:spPr>
                  <a:xfrm>
                    <a:off x="1086223" y="3160771"/>
                    <a:ext cx="26767" cy="26767"/>
                  </a:xfrm>
                  <a:custGeom>
                    <a:avLst/>
                    <a:gdLst>
                      <a:gd name="connsiteX0" fmla="*/ 0 w 26767"/>
                      <a:gd name="connsiteY0" fmla="*/ 0 h 26767"/>
                      <a:gd name="connsiteX1" fmla="*/ 26767 w 26767"/>
                      <a:gd name="connsiteY1" fmla="*/ 0 h 26767"/>
                      <a:gd name="connsiteX2" fmla="*/ 26767 w 26767"/>
                      <a:gd name="connsiteY2" fmla="*/ 26767 h 26767"/>
                      <a:gd name="connsiteX3" fmla="*/ 0 w 26767"/>
                      <a:gd name="connsiteY3" fmla="*/ 26767 h 26767"/>
                    </a:gdLst>
                    <a:ahLst/>
                    <a:cxnLst>
                      <a:cxn ang="0">
                        <a:pos x="connsiteX0" y="connsiteY0"/>
                      </a:cxn>
                      <a:cxn ang="0">
                        <a:pos x="connsiteX1" y="connsiteY1"/>
                      </a:cxn>
                      <a:cxn ang="0">
                        <a:pos x="connsiteX2" y="connsiteY2"/>
                      </a:cxn>
                      <a:cxn ang="0">
                        <a:pos x="connsiteX3" y="connsiteY3"/>
                      </a:cxn>
                    </a:cxnLst>
                    <a:rect l="l" t="t" r="r" b="b"/>
                    <a:pathLst>
                      <a:path w="26767" h="26767">
                        <a:moveTo>
                          <a:pt x="0" y="0"/>
                        </a:moveTo>
                        <a:lnTo>
                          <a:pt x="26767" y="0"/>
                        </a:lnTo>
                        <a:lnTo>
                          <a:pt x="26767" y="26767"/>
                        </a:lnTo>
                        <a:lnTo>
                          <a:pt x="0" y="26767"/>
                        </a:lnTo>
                        <a:close/>
                      </a:path>
                    </a:pathLst>
                  </a:custGeom>
                  <a:solidFill>
                    <a:srgbClr val="FFFFFF"/>
                  </a:solidFill>
                  <a:ln w="2223" cap="flat">
                    <a:noFill/>
                    <a:prstDash val="solid"/>
                    <a:miter/>
                  </a:ln>
                </p:spPr>
                <p:txBody>
                  <a:bodyPr rtlCol="0" anchor="ctr"/>
                  <a:lstStyle/>
                  <a:p>
                    <a:endParaRPr lang="en-GB"/>
                  </a:p>
                </p:txBody>
              </p:sp>
              <p:sp>
                <p:nvSpPr>
                  <p:cNvPr id="387" name="Freeform: Shape 386">
                    <a:extLst>
                      <a:ext uri="{FF2B5EF4-FFF2-40B4-BE49-F238E27FC236}">
                        <a16:creationId xmlns:a16="http://schemas.microsoft.com/office/drawing/2014/main" id="{47BDA167-B9DF-48F3-9A4D-F07E4949903E}"/>
                      </a:ext>
                    </a:extLst>
                  </p:cNvPr>
                  <p:cNvSpPr/>
                  <p:nvPr/>
                </p:nvSpPr>
                <p:spPr>
                  <a:xfrm>
                    <a:off x="1148680" y="3160771"/>
                    <a:ext cx="26767" cy="26767"/>
                  </a:xfrm>
                  <a:custGeom>
                    <a:avLst/>
                    <a:gdLst>
                      <a:gd name="connsiteX0" fmla="*/ 0 w 26767"/>
                      <a:gd name="connsiteY0" fmla="*/ 0 h 26767"/>
                      <a:gd name="connsiteX1" fmla="*/ 26767 w 26767"/>
                      <a:gd name="connsiteY1" fmla="*/ 0 h 26767"/>
                      <a:gd name="connsiteX2" fmla="*/ 26767 w 26767"/>
                      <a:gd name="connsiteY2" fmla="*/ 26767 h 26767"/>
                      <a:gd name="connsiteX3" fmla="*/ 0 w 26767"/>
                      <a:gd name="connsiteY3" fmla="*/ 26767 h 26767"/>
                    </a:gdLst>
                    <a:ahLst/>
                    <a:cxnLst>
                      <a:cxn ang="0">
                        <a:pos x="connsiteX0" y="connsiteY0"/>
                      </a:cxn>
                      <a:cxn ang="0">
                        <a:pos x="connsiteX1" y="connsiteY1"/>
                      </a:cxn>
                      <a:cxn ang="0">
                        <a:pos x="connsiteX2" y="connsiteY2"/>
                      </a:cxn>
                      <a:cxn ang="0">
                        <a:pos x="connsiteX3" y="connsiteY3"/>
                      </a:cxn>
                    </a:cxnLst>
                    <a:rect l="l" t="t" r="r" b="b"/>
                    <a:pathLst>
                      <a:path w="26767" h="26767">
                        <a:moveTo>
                          <a:pt x="0" y="0"/>
                        </a:moveTo>
                        <a:lnTo>
                          <a:pt x="26767" y="0"/>
                        </a:lnTo>
                        <a:lnTo>
                          <a:pt x="26767" y="26767"/>
                        </a:lnTo>
                        <a:lnTo>
                          <a:pt x="0" y="26767"/>
                        </a:lnTo>
                        <a:close/>
                      </a:path>
                    </a:pathLst>
                  </a:custGeom>
                  <a:solidFill>
                    <a:srgbClr val="FFFFFF"/>
                  </a:solidFill>
                  <a:ln w="2223" cap="flat">
                    <a:noFill/>
                    <a:prstDash val="solid"/>
                    <a:miter/>
                  </a:ln>
                </p:spPr>
                <p:txBody>
                  <a:bodyPr rtlCol="0" anchor="ctr"/>
                  <a:lstStyle/>
                  <a:p>
                    <a:endParaRPr lang="en-GB"/>
                  </a:p>
                </p:txBody>
              </p:sp>
              <p:sp>
                <p:nvSpPr>
                  <p:cNvPr id="388" name="Freeform: Shape 387">
                    <a:extLst>
                      <a:ext uri="{FF2B5EF4-FFF2-40B4-BE49-F238E27FC236}">
                        <a16:creationId xmlns:a16="http://schemas.microsoft.com/office/drawing/2014/main" id="{EC5233F3-79D7-4ECC-835C-862F877BFF14}"/>
                      </a:ext>
                    </a:extLst>
                  </p:cNvPr>
                  <p:cNvSpPr/>
                  <p:nvPr/>
                </p:nvSpPr>
                <p:spPr>
                  <a:xfrm>
                    <a:off x="1019306" y="3218767"/>
                    <a:ext cx="26767" cy="26767"/>
                  </a:xfrm>
                  <a:custGeom>
                    <a:avLst/>
                    <a:gdLst>
                      <a:gd name="connsiteX0" fmla="*/ 0 w 26767"/>
                      <a:gd name="connsiteY0" fmla="*/ 0 h 26767"/>
                      <a:gd name="connsiteX1" fmla="*/ 26767 w 26767"/>
                      <a:gd name="connsiteY1" fmla="*/ 0 h 26767"/>
                      <a:gd name="connsiteX2" fmla="*/ 26767 w 26767"/>
                      <a:gd name="connsiteY2" fmla="*/ 26767 h 26767"/>
                      <a:gd name="connsiteX3" fmla="*/ 0 w 26767"/>
                      <a:gd name="connsiteY3" fmla="*/ 26767 h 26767"/>
                    </a:gdLst>
                    <a:ahLst/>
                    <a:cxnLst>
                      <a:cxn ang="0">
                        <a:pos x="connsiteX0" y="connsiteY0"/>
                      </a:cxn>
                      <a:cxn ang="0">
                        <a:pos x="connsiteX1" y="connsiteY1"/>
                      </a:cxn>
                      <a:cxn ang="0">
                        <a:pos x="connsiteX2" y="connsiteY2"/>
                      </a:cxn>
                      <a:cxn ang="0">
                        <a:pos x="connsiteX3" y="connsiteY3"/>
                      </a:cxn>
                    </a:cxnLst>
                    <a:rect l="l" t="t" r="r" b="b"/>
                    <a:pathLst>
                      <a:path w="26767" h="26767">
                        <a:moveTo>
                          <a:pt x="0" y="0"/>
                        </a:moveTo>
                        <a:lnTo>
                          <a:pt x="26767" y="0"/>
                        </a:lnTo>
                        <a:lnTo>
                          <a:pt x="26767" y="26767"/>
                        </a:lnTo>
                        <a:lnTo>
                          <a:pt x="0" y="26767"/>
                        </a:lnTo>
                        <a:close/>
                      </a:path>
                    </a:pathLst>
                  </a:custGeom>
                  <a:solidFill>
                    <a:schemeClr val="tx1"/>
                  </a:solidFill>
                  <a:ln w="2223" cap="flat">
                    <a:noFill/>
                    <a:prstDash val="solid"/>
                    <a:miter/>
                  </a:ln>
                </p:spPr>
                <p:txBody>
                  <a:bodyPr rtlCol="0" anchor="ctr"/>
                  <a:lstStyle/>
                  <a:p>
                    <a:endParaRPr lang="en-GB"/>
                  </a:p>
                </p:txBody>
              </p:sp>
              <p:sp>
                <p:nvSpPr>
                  <p:cNvPr id="389" name="Freeform: Shape 388">
                    <a:extLst>
                      <a:ext uri="{FF2B5EF4-FFF2-40B4-BE49-F238E27FC236}">
                        <a16:creationId xmlns:a16="http://schemas.microsoft.com/office/drawing/2014/main" id="{2038CA4D-22D9-4209-8C57-21FD9F3589B4}"/>
                      </a:ext>
                    </a:extLst>
                  </p:cNvPr>
                  <p:cNvSpPr/>
                  <p:nvPr/>
                </p:nvSpPr>
                <p:spPr>
                  <a:xfrm>
                    <a:off x="1086223" y="3218767"/>
                    <a:ext cx="26767" cy="26767"/>
                  </a:xfrm>
                  <a:custGeom>
                    <a:avLst/>
                    <a:gdLst>
                      <a:gd name="connsiteX0" fmla="*/ 0 w 26767"/>
                      <a:gd name="connsiteY0" fmla="*/ 0 h 26767"/>
                      <a:gd name="connsiteX1" fmla="*/ 26767 w 26767"/>
                      <a:gd name="connsiteY1" fmla="*/ 0 h 26767"/>
                      <a:gd name="connsiteX2" fmla="*/ 26767 w 26767"/>
                      <a:gd name="connsiteY2" fmla="*/ 26767 h 26767"/>
                      <a:gd name="connsiteX3" fmla="*/ 0 w 26767"/>
                      <a:gd name="connsiteY3" fmla="*/ 26767 h 26767"/>
                    </a:gdLst>
                    <a:ahLst/>
                    <a:cxnLst>
                      <a:cxn ang="0">
                        <a:pos x="connsiteX0" y="connsiteY0"/>
                      </a:cxn>
                      <a:cxn ang="0">
                        <a:pos x="connsiteX1" y="connsiteY1"/>
                      </a:cxn>
                      <a:cxn ang="0">
                        <a:pos x="connsiteX2" y="connsiteY2"/>
                      </a:cxn>
                      <a:cxn ang="0">
                        <a:pos x="connsiteX3" y="connsiteY3"/>
                      </a:cxn>
                    </a:cxnLst>
                    <a:rect l="l" t="t" r="r" b="b"/>
                    <a:pathLst>
                      <a:path w="26767" h="26767">
                        <a:moveTo>
                          <a:pt x="0" y="0"/>
                        </a:moveTo>
                        <a:lnTo>
                          <a:pt x="26767" y="0"/>
                        </a:lnTo>
                        <a:lnTo>
                          <a:pt x="26767" y="26767"/>
                        </a:lnTo>
                        <a:lnTo>
                          <a:pt x="0" y="26767"/>
                        </a:lnTo>
                        <a:close/>
                      </a:path>
                    </a:pathLst>
                  </a:custGeom>
                  <a:solidFill>
                    <a:srgbClr val="FFFFFF"/>
                  </a:solidFill>
                  <a:ln w="2223" cap="flat">
                    <a:noFill/>
                    <a:prstDash val="solid"/>
                    <a:miter/>
                  </a:ln>
                </p:spPr>
                <p:txBody>
                  <a:bodyPr rtlCol="0" anchor="ctr"/>
                  <a:lstStyle/>
                  <a:p>
                    <a:endParaRPr lang="en-GB"/>
                  </a:p>
                </p:txBody>
              </p:sp>
              <p:sp>
                <p:nvSpPr>
                  <p:cNvPr id="390" name="Freeform: Shape 389">
                    <a:extLst>
                      <a:ext uri="{FF2B5EF4-FFF2-40B4-BE49-F238E27FC236}">
                        <a16:creationId xmlns:a16="http://schemas.microsoft.com/office/drawing/2014/main" id="{769A4E73-B9F3-4C9B-8C2A-F8E0A5E634E0}"/>
                      </a:ext>
                    </a:extLst>
                  </p:cNvPr>
                  <p:cNvSpPr/>
                  <p:nvPr/>
                </p:nvSpPr>
                <p:spPr>
                  <a:xfrm>
                    <a:off x="1148680" y="3218767"/>
                    <a:ext cx="26767" cy="26767"/>
                  </a:xfrm>
                  <a:custGeom>
                    <a:avLst/>
                    <a:gdLst>
                      <a:gd name="connsiteX0" fmla="*/ 0 w 26767"/>
                      <a:gd name="connsiteY0" fmla="*/ 0 h 26767"/>
                      <a:gd name="connsiteX1" fmla="*/ 26767 w 26767"/>
                      <a:gd name="connsiteY1" fmla="*/ 0 h 26767"/>
                      <a:gd name="connsiteX2" fmla="*/ 26767 w 26767"/>
                      <a:gd name="connsiteY2" fmla="*/ 26767 h 26767"/>
                      <a:gd name="connsiteX3" fmla="*/ 0 w 26767"/>
                      <a:gd name="connsiteY3" fmla="*/ 26767 h 26767"/>
                    </a:gdLst>
                    <a:ahLst/>
                    <a:cxnLst>
                      <a:cxn ang="0">
                        <a:pos x="connsiteX0" y="connsiteY0"/>
                      </a:cxn>
                      <a:cxn ang="0">
                        <a:pos x="connsiteX1" y="connsiteY1"/>
                      </a:cxn>
                      <a:cxn ang="0">
                        <a:pos x="connsiteX2" y="connsiteY2"/>
                      </a:cxn>
                      <a:cxn ang="0">
                        <a:pos x="connsiteX3" y="connsiteY3"/>
                      </a:cxn>
                    </a:cxnLst>
                    <a:rect l="l" t="t" r="r" b="b"/>
                    <a:pathLst>
                      <a:path w="26767" h="26767">
                        <a:moveTo>
                          <a:pt x="0" y="0"/>
                        </a:moveTo>
                        <a:lnTo>
                          <a:pt x="26767" y="0"/>
                        </a:lnTo>
                        <a:lnTo>
                          <a:pt x="26767" y="26767"/>
                        </a:lnTo>
                        <a:lnTo>
                          <a:pt x="0" y="26767"/>
                        </a:lnTo>
                        <a:close/>
                      </a:path>
                    </a:pathLst>
                  </a:custGeom>
                  <a:solidFill>
                    <a:srgbClr val="FFFFFF"/>
                  </a:solidFill>
                  <a:ln w="2223" cap="flat">
                    <a:noFill/>
                    <a:prstDash val="solid"/>
                    <a:miter/>
                  </a:ln>
                </p:spPr>
                <p:txBody>
                  <a:bodyPr rtlCol="0" anchor="ctr"/>
                  <a:lstStyle/>
                  <a:p>
                    <a:endParaRPr lang="en-GB"/>
                  </a:p>
                </p:txBody>
              </p:sp>
              <p:sp>
                <p:nvSpPr>
                  <p:cNvPr id="391" name="Freeform: Shape 390">
                    <a:extLst>
                      <a:ext uri="{FF2B5EF4-FFF2-40B4-BE49-F238E27FC236}">
                        <a16:creationId xmlns:a16="http://schemas.microsoft.com/office/drawing/2014/main" id="{87755B43-FD6E-422E-984C-4A5D5A40A87D}"/>
                      </a:ext>
                    </a:extLst>
                  </p:cNvPr>
                  <p:cNvSpPr/>
                  <p:nvPr/>
                </p:nvSpPr>
                <p:spPr>
                  <a:xfrm>
                    <a:off x="1019306" y="3272301"/>
                    <a:ext cx="26767" cy="26767"/>
                  </a:xfrm>
                  <a:custGeom>
                    <a:avLst/>
                    <a:gdLst>
                      <a:gd name="connsiteX0" fmla="*/ 0 w 26767"/>
                      <a:gd name="connsiteY0" fmla="*/ 0 h 26767"/>
                      <a:gd name="connsiteX1" fmla="*/ 26767 w 26767"/>
                      <a:gd name="connsiteY1" fmla="*/ 0 h 26767"/>
                      <a:gd name="connsiteX2" fmla="*/ 26767 w 26767"/>
                      <a:gd name="connsiteY2" fmla="*/ 26767 h 26767"/>
                      <a:gd name="connsiteX3" fmla="*/ 0 w 26767"/>
                      <a:gd name="connsiteY3" fmla="*/ 26767 h 26767"/>
                    </a:gdLst>
                    <a:ahLst/>
                    <a:cxnLst>
                      <a:cxn ang="0">
                        <a:pos x="connsiteX0" y="connsiteY0"/>
                      </a:cxn>
                      <a:cxn ang="0">
                        <a:pos x="connsiteX1" y="connsiteY1"/>
                      </a:cxn>
                      <a:cxn ang="0">
                        <a:pos x="connsiteX2" y="connsiteY2"/>
                      </a:cxn>
                      <a:cxn ang="0">
                        <a:pos x="connsiteX3" y="connsiteY3"/>
                      </a:cxn>
                    </a:cxnLst>
                    <a:rect l="l" t="t" r="r" b="b"/>
                    <a:pathLst>
                      <a:path w="26767" h="26767">
                        <a:moveTo>
                          <a:pt x="0" y="0"/>
                        </a:moveTo>
                        <a:lnTo>
                          <a:pt x="26767" y="0"/>
                        </a:lnTo>
                        <a:lnTo>
                          <a:pt x="26767" y="26767"/>
                        </a:lnTo>
                        <a:lnTo>
                          <a:pt x="0" y="26767"/>
                        </a:lnTo>
                        <a:close/>
                      </a:path>
                    </a:pathLst>
                  </a:custGeom>
                  <a:solidFill>
                    <a:srgbClr val="FFFFFF"/>
                  </a:solidFill>
                  <a:ln w="2223" cap="flat">
                    <a:noFill/>
                    <a:prstDash val="solid"/>
                    <a:miter/>
                  </a:ln>
                </p:spPr>
                <p:txBody>
                  <a:bodyPr rtlCol="0" anchor="ctr"/>
                  <a:lstStyle/>
                  <a:p>
                    <a:endParaRPr lang="en-GB"/>
                  </a:p>
                </p:txBody>
              </p:sp>
              <p:sp>
                <p:nvSpPr>
                  <p:cNvPr id="392" name="Freeform: Shape 391">
                    <a:extLst>
                      <a:ext uri="{FF2B5EF4-FFF2-40B4-BE49-F238E27FC236}">
                        <a16:creationId xmlns:a16="http://schemas.microsoft.com/office/drawing/2014/main" id="{B5357C94-1899-4DC3-9C37-32FDA6489251}"/>
                      </a:ext>
                    </a:extLst>
                  </p:cNvPr>
                  <p:cNvSpPr/>
                  <p:nvPr/>
                </p:nvSpPr>
                <p:spPr>
                  <a:xfrm>
                    <a:off x="1086223" y="3272301"/>
                    <a:ext cx="26767" cy="26767"/>
                  </a:xfrm>
                  <a:custGeom>
                    <a:avLst/>
                    <a:gdLst>
                      <a:gd name="connsiteX0" fmla="*/ 0 w 26767"/>
                      <a:gd name="connsiteY0" fmla="*/ 0 h 26767"/>
                      <a:gd name="connsiteX1" fmla="*/ 26767 w 26767"/>
                      <a:gd name="connsiteY1" fmla="*/ 0 h 26767"/>
                      <a:gd name="connsiteX2" fmla="*/ 26767 w 26767"/>
                      <a:gd name="connsiteY2" fmla="*/ 26767 h 26767"/>
                      <a:gd name="connsiteX3" fmla="*/ 0 w 26767"/>
                      <a:gd name="connsiteY3" fmla="*/ 26767 h 26767"/>
                    </a:gdLst>
                    <a:ahLst/>
                    <a:cxnLst>
                      <a:cxn ang="0">
                        <a:pos x="connsiteX0" y="connsiteY0"/>
                      </a:cxn>
                      <a:cxn ang="0">
                        <a:pos x="connsiteX1" y="connsiteY1"/>
                      </a:cxn>
                      <a:cxn ang="0">
                        <a:pos x="connsiteX2" y="connsiteY2"/>
                      </a:cxn>
                      <a:cxn ang="0">
                        <a:pos x="connsiteX3" y="connsiteY3"/>
                      </a:cxn>
                    </a:cxnLst>
                    <a:rect l="l" t="t" r="r" b="b"/>
                    <a:pathLst>
                      <a:path w="26767" h="26767">
                        <a:moveTo>
                          <a:pt x="0" y="0"/>
                        </a:moveTo>
                        <a:lnTo>
                          <a:pt x="26767" y="0"/>
                        </a:lnTo>
                        <a:lnTo>
                          <a:pt x="26767" y="26767"/>
                        </a:lnTo>
                        <a:lnTo>
                          <a:pt x="0" y="26767"/>
                        </a:lnTo>
                        <a:close/>
                      </a:path>
                    </a:pathLst>
                  </a:custGeom>
                  <a:solidFill>
                    <a:srgbClr val="FFFFFF"/>
                  </a:solidFill>
                  <a:ln w="2223" cap="flat">
                    <a:noFill/>
                    <a:prstDash val="solid"/>
                    <a:miter/>
                  </a:ln>
                </p:spPr>
                <p:txBody>
                  <a:bodyPr rtlCol="0" anchor="ctr"/>
                  <a:lstStyle/>
                  <a:p>
                    <a:endParaRPr lang="en-GB"/>
                  </a:p>
                </p:txBody>
              </p:sp>
              <p:sp>
                <p:nvSpPr>
                  <p:cNvPr id="393" name="Freeform: Shape 392">
                    <a:extLst>
                      <a:ext uri="{FF2B5EF4-FFF2-40B4-BE49-F238E27FC236}">
                        <a16:creationId xmlns:a16="http://schemas.microsoft.com/office/drawing/2014/main" id="{5838BAB4-266A-48D3-9440-B05781A6E6DC}"/>
                      </a:ext>
                    </a:extLst>
                  </p:cNvPr>
                  <p:cNvSpPr/>
                  <p:nvPr/>
                </p:nvSpPr>
                <p:spPr>
                  <a:xfrm>
                    <a:off x="1148680" y="3272301"/>
                    <a:ext cx="26767" cy="26767"/>
                  </a:xfrm>
                  <a:custGeom>
                    <a:avLst/>
                    <a:gdLst>
                      <a:gd name="connsiteX0" fmla="*/ 0 w 26767"/>
                      <a:gd name="connsiteY0" fmla="*/ 0 h 26767"/>
                      <a:gd name="connsiteX1" fmla="*/ 26767 w 26767"/>
                      <a:gd name="connsiteY1" fmla="*/ 0 h 26767"/>
                      <a:gd name="connsiteX2" fmla="*/ 26767 w 26767"/>
                      <a:gd name="connsiteY2" fmla="*/ 26767 h 26767"/>
                      <a:gd name="connsiteX3" fmla="*/ 0 w 26767"/>
                      <a:gd name="connsiteY3" fmla="*/ 26767 h 26767"/>
                    </a:gdLst>
                    <a:ahLst/>
                    <a:cxnLst>
                      <a:cxn ang="0">
                        <a:pos x="connsiteX0" y="connsiteY0"/>
                      </a:cxn>
                      <a:cxn ang="0">
                        <a:pos x="connsiteX1" y="connsiteY1"/>
                      </a:cxn>
                      <a:cxn ang="0">
                        <a:pos x="connsiteX2" y="connsiteY2"/>
                      </a:cxn>
                      <a:cxn ang="0">
                        <a:pos x="connsiteX3" y="connsiteY3"/>
                      </a:cxn>
                    </a:cxnLst>
                    <a:rect l="l" t="t" r="r" b="b"/>
                    <a:pathLst>
                      <a:path w="26767" h="26767">
                        <a:moveTo>
                          <a:pt x="0" y="0"/>
                        </a:moveTo>
                        <a:lnTo>
                          <a:pt x="26767" y="0"/>
                        </a:lnTo>
                        <a:lnTo>
                          <a:pt x="26767" y="26767"/>
                        </a:lnTo>
                        <a:lnTo>
                          <a:pt x="0" y="26767"/>
                        </a:lnTo>
                        <a:close/>
                      </a:path>
                    </a:pathLst>
                  </a:custGeom>
                  <a:solidFill>
                    <a:srgbClr val="FFFFFF"/>
                  </a:solidFill>
                  <a:ln w="2223" cap="flat">
                    <a:noFill/>
                    <a:prstDash val="solid"/>
                    <a:miter/>
                  </a:ln>
                </p:spPr>
                <p:txBody>
                  <a:bodyPr rtlCol="0" anchor="ctr"/>
                  <a:lstStyle/>
                  <a:p>
                    <a:endParaRPr lang="en-GB"/>
                  </a:p>
                </p:txBody>
              </p:sp>
              <p:sp>
                <p:nvSpPr>
                  <p:cNvPr id="394" name="Freeform: Shape 393">
                    <a:extLst>
                      <a:ext uri="{FF2B5EF4-FFF2-40B4-BE49-F238E27FC236}">
                        <a16:creationId xmlns:a16="http://schemas.microsoft.com/office/drawing/2014/main" id="{93C6CA01-8F83-4C32-91E5-93B6025CF10D}"/>
                      </a:ext>
                    </a:extLst>
                  </p:cNvPr>
                  <p:cNvSpPr/>
                  <p:nvPr/>
                </p:nvSpPr>
                <p:spPr>
                  <a:xfrm>
                    <a:off x="1019306" y="3330296"/>
                    <a:ext cx="26767" cy="26767"/>
                  </a:xfrm>
                  <a:custGeom>
                    <a:avLst/>
                    <a:gdLst>
                      <a:gd name="connsiteX0" fmla="*/ 0 w 26767"/>
                      <a:gd name="connsiteY0" fmla="*/ 0 h 26767"/>
                      <a:gd name="connsiteX1" fmla="*/ 26767 w 26767"/>
                      <a:gd name="connsiteY1" fmla="*/ 0 h 26767"/>
                      <a:gd name="connsiteX2" fmla="*/ 26767 w 26767"/>
                      <a:gd name="connsiteY2" fmla="*/ 26767 h 26767"/>
                      <a:gd name="connsiteX3" fmla="*/ 0 w 26767"/>
                      <a:gd name="connsiteY3" fmla="*/ 26767 h 26767"/>
                    </a:gdLst>
                    <a:ahLst/>
                    <a:cxnLst>
                      <a:cxn ang="0">
                        <a:pos x="connsiteX0" y="connsiteY0"/>
                      </a:cxn>
                      <a:cxn ang="0">
                        <a:pos x="connsiteX1" y="connsiteY1"/>
                      </a:cxn>
                      <a:cxn ang="0">
                        <a:pos x="connsiteX2" y="connsiteY2"/>
                      </a:cxn>
                      <a:cxn ang="0">
                        <a:pos x="connsiteX3" y="connsiteY3"/>
                      </a:cxn>
                    </a:cxnLst>
                    <a:rect l="l" t="t" r="r" b="b"/>
                    <a:pathLst>
                      <a:path w="26767" h="26767">
                        <a:moveTo>
                          <a:pt x="0" y="0"/>
                        </a:moveTo>
                        <a:lnTo>
                          <a:pt x="26767" y="0"/>
                        </a:lnTo>
                        <a:lnTo>
                          <a:pt x="26767" y="26767"/>
                        </a:lnTo>
                        <a:lnTo>
                          <a:pt x="0" y="26767"/>
                        </a:lnTo>
                        <a:close/>
                      </a:path>
                    </a:pathLst>
                  </a:custGeom>
                  <a:solidFill>
                    <a:srgbClr val="FFFFFF"/>
                  </a:solidFill>
                  <a:ln w="2223" cap="flat">
                    <a:noFill/>
                    <a:prstDash val="solid"/>
                    <a:miter/>
                  </a:ln>
                </p:spPr>
                <p:txBody>
                  <a:bodyPr rtlCol="0" anchor="ctr"/>
                  <a:lstStyle/>
                  <a:p>
                    <a:endParaRPr lang="en-GB"/>
                  </a:p>
                </p:txBody>
              </p:sp>
              <p:sp>
                <p:nvSpPr>
                  <p:cNvPr id="395" name="Freeform: Shape 394">
                    <a:extLst>
                      <a:ext uri="{FF2B5EF4-FFF2-40B4-BE49-F238E27FC236}">
                        <a16:creationId xmlns:a16="http://schemas.microsoft.com/office/drawing/2014/main" id="{D7BA1BF3-A1CA-4290-A967-690148E7341F}"/>
                      </a:ext>
                    </a:extLst>
                  </p:cNvPr>
                  <p:cNvSpPr/>
                  <p:nvPr/>
                </p:nvSpPr>
                <p:spPr>
                  <a:xfrm>
                    <a:off x="1086223" y="3330296"/>
                    <a:ext cx="26767" cy="26767"/>
                  </a:xfrm>
                  <a:custGeom>
                    <a:avLst/>
                    <a:gdLst>
                      <a:gd name="connsiteX0" fmla="*/ 0 w 26767"/>
                      <a:gd name="connsiteY0" fmla="*/ 0 h 26767"/>
                      <a:gd name="connsiteX1" fmla="*/ 26767 w 26767"/>
                      <a:gd name="connsiteY1" fmla="*/ 0 h 26767"/>
                      <a:gd name="connsiteX2" fmla="*/ 26767 w 26767"/>
                      <a:gd name="connsiteY2" fmla="*/ 26767 h 26767"/>
                      <a:gd name="connsiteX3" fmla="*/ 0 w 26767"/>
                      <a:gd name="connsiteY3" fmla="*/ 26767 h 26767"/>
                    </a:gdLst>
                    <a:ahLst/>
                    <a:cxnLst>
                      <a:cxn ang="0">
                        <a:pos x="connsiteX0" y="connsiteY0"/>
                      </a:cxn>
                      <a:cxn ang="0">
                        <a:pos x="connsiteX1" y="connsiteY1"/>
                      </a:cxn>
                      <a:cxn ang="0">
                        <a:pos x="connsiteX2" y="connsiteY2"/>
                      </a:cxn>
                      <a:cxn ang="0">
                        <a:pos x="connsiteX3" y="connsiteY3"/>
                      </a:cxn>
                    </a:cxnLst>
                    <a:rect l="l" t="t" r="r" b="b"/>
                    <a:pathLst>
                      <a:path w="26767" h="26767">
                        <a:moveTo>
                          <a:pt x="0" y="0"/>
                        </a:moveTo>
                        <a:lnTo>
                          <a:pt x="26767" y="0"/>
                        </a:lnTo>
                        <a:lnTo>
                          <a:pt x="26767" y="26767"/>
                        </a:lnTo>
                        <a:lnTo>
                          <a:pt x="0" y="26767"/>
                        </a:lnTo>
                        <a:close/>
                      </a:path>
                    </a:pathLst>
                  </a:custGeom>
                  <a:solidFill>
                    <a:schemeClr val="tx1"/>
                  </a:solidFill>
                  <a:ln w="2223" cap="flat">
                    <a:noFill/>
                    <a:prstDash val="solid"/>
                    <a:miter/>
                  </a:ln>
                </p:spPr>
                <p:txBody>
                  <a:bodyPr rtlCol="0" anchor="ctr"/>
                  <a:lstStyle/>
                  <a:p>
                    <a:endParaRPr lang="en-GB"/>
                  </a:p>
                </p:txBody>
              </p:sp>
              <p:sp>
                <p:nvSpPr>
                  <p:cNvPr id="396" name="Freeform: Shape 395">
                    <a:extLst>
                      <a:ext uri="{FF2B5EF4-FFF2-40B4-BE49-F238E27FC236}">
                        <a16:creationId xmlns:a16="http://schemas.microsoft.com/office/drawing/2014/main" id="{8BA83342-FA46-414E-80CA-5A7A910F37BF}"/>
                      </a:ext>
                    </a:extLst>
                  </p:cNvPr>
                  <p:cNvSpPr/>
                  <p:nvPr/>
                </p:nvSpPr>
                <p:spPr>
                  <a:xfrm>
                    <a:off x="1148680" y="3330296"/>
                    <a:ext cx="26767" cy="26767"/>
                  </a:xfrm>
                  <a:custGeom>
                    <a:avLst/>
                    <a:gdLst>
                      <a:gd name="connsiteX0" fmla="*/ 0 w 26767"/>
                      <a:gd name="connsiteY0" fmla="*/ 0 h 26767"/>
                      <a:gd name="connsiteX1" fmla="*/ 26767 w 26767"/>
                      <a:gd name="connsiteY1" fmla="*/ 0 h 26767"/>
                      <a:gd name="connsiteX2" fmla="*/ 26767 w 26767"/>
                      <a:gd name="connsiteY2" fmla="*/ 26767 h 26767"/>
                      <a:gd name="connsiteX3" fmla="*/ 0 w 26767"/>
                      <a:gd name="connsiteY3" fmla="*/ 26767 h 26767"/>
                    </a:gdLst>
                    <a:ahLst/>
                    <a:cxnLst>
                      <a:cxn ang="0">
                        <a:pos x="connsiteX0" y="connsiteY0"/>
                      </a:cxn>
                      <a:cxn ang="0">
                        <a:pos x="connsiteX1" y="connsiteY1"/>
                      </a:cxn>
                      <a:cxn ang="0">
                        <a:pos x="connsiteX2" y="connsiteY2"/>
                      </a:cxn>
                      <a:cxn ang="0">
                        <a:pos x="connsiteX3" y="connsiteY3"/>
                      </a:cxn>
                    </a:cxnLst>
                    <a:rect l="l" t="t" r="r" b="b"/>
                    <a:pathLst>
                      <a:path w="26767" h="26767">
                        <a:moveTo>
                          <a:pt x="0" y="0"/>
                        </a:moveTo>
                        <a:lnTo>
                          <a:pt x="26767" y="0"/>
                        </a:lnTo>
                        <a:lnTo>
                          <a:pt x="26767" y="26767"/>
                        </a:lnTo>
                        <a:lnTo>
                          <a:pt x="0" y="26767"/>
                        </a:lnTo>
                        <a:close/>
                      </a:path>
                    </a:pathLst>
                  </a:custGeom>
                  <a:solidFill>
                    <a:srgbClr val="FFFFFF"/>
                  </a:solidFill>
                  <a:ln w="2223" cap="flat">
                    <a:noFill/>
                    <a:prstDash val="solid"/>
                    <a:miter/>
                  </a:ln>
                </p:spPr>
                <p:txBody>
                  <a:bodyPr rtlCol="0" anchor="ctr"/>
                  <a:lstStyle/>
                  <a:p>
                    <a:endParaRPr lang="en-GB"/>
                  </a:p>
                </p:txBody>
              </p:sp>
              <p:sp>
                <p:nvSpPr>
                  <p:cNvPr id="397" name="Freeform: Shape 396">
                    <a:extLst>
                      <a:ext uri="{FF2B5EF4-FFF2-40B4-BE49-F238E27FC236}">
                        <a16:creationId xmlns:a16="http://schemas.microsoft.com/office/drawing/2014/main" id="{0CC7FBC2-8395-447B-A10D-45153A62D9FC}"/>
                      </a:ext>
                    </a:extLst>
                  </p:cNvPr>
                  <p:cNvSpPr/>
                  <p:nvPr/>
                </p:nvSpPr>
                <p:spPr>
                  <a:xfrm>
                    <a:off x="1019306" y="3383830"/>
                    <a:ext cx="26767" cy="26767"/>
                  </a:xfrm>
                  <a:custGeom>
                    <a:avLst/>
                    <a:gdLst>
                      <a:gd name="connsiteX0" fmla="*/ 0 w 26767"/>
                      <a:gd name="connsiteY0" fmla="*/ 0 h 26767"/>
                      <a:gd name="connsiteX1" fmla="*/ 26767 w 26767"/>
                      <a:gd name="connsiteY1" fmla="*/ 0 h 26767"/>
                      <a:gd name="connsiteX2" fmla="*/ 26767 w 26767"/>
                      <a:gd name="connsiteY2" fmla="*/ 26767 h 26767"/>
                      <a:gd name="connsiteX3" fmla="*/ 0 w 26767"/>
                      <a:gd name="connsiteY3" fmla="*/ 26767 h 26767"/>
                    </a:gdLst>
                    <a:ahLst/>
                    <a:cxnLst>
                      <a:cxn ang="0">
                        <a:pos x="connsiteX0" y="connsiteY0"/>
                      </a:cxn>
                      <a:cxn ang="0">
                        <a:pos x="connsiteX1" y="connsiteY1"/>
                      </a:cxn>
                      <a:cxn ang="0">
                        <a:pos x="connsiteX2" y="connsiteY2"/>
                      </a:cxn>
                      <a:cxn ang="0">
                        <a:pos x="connsiteX3" y="connsiteY3"/>
                      </a:cxn>
                    </a:cxnLst>
                    <a:rect l="l" t="t" r="r" b="b"/>
                    <a:pathLst>
                      <a:path w="26767" h="26767">
                        <a:moveTo>
                          <a:pt x="0" y="0"/>
                        </a:moveTo>
                        <a:lnTo>
                          <a:pt x="26767" y="0"/>
                        </a:lnTo>
                        <a:lnTo>
                          <a:pt x="26767" y="26767"/>
                        </a:lnTo>
                        <a:lnTo>
                          <a:pt x="0" y="26767"/>
                        </a:lnTo>
                        <a:close/>
                      </a:path>
                    </a:pathLst>
                  </a:custGeom>
                  <a:solidFill>
                    <a:srgbClr val="FFFFFF"/>
                  </a:solidFill>
                  <a:ln w="2223" cap="flat">
                    <a:noFill/>
                    <a:prstDash val="solid"/>
                    <a:miter/>
                  </a:ln>
                </p:spPr>
                <p:txBody>
                  <a:bodyPr rtlCol="0" anchor="ctr"/>
                  <a:lstStyle/>
                  <a:p>
                    <a:endParaRPr lang="en-GB"/>
                  </a:p>
                </p:txBody>
              </p:sp>
              <p:sp>
                <p:nvSpPr>
                  <p:cNvPr id="398" name="Freeform: Shape 397">
                    <a:extLst>
                      <a:ext uri="{FF2B5EF4-FFF2-40B4-BE49-F238E27FC236}">
                        <a16:creationId xmlns:a16="http://schemas.microsoft.com/office/drawing/2014/main" id="{576697B3-57EE-4028-BB07-58C169EE8887}"/>
                      </a:ext>
                    </a:extLst>
                  </p:cNvPr>
                  <p:cNvSpPr/>
                  <p:nvPr/>
                </p:nvSpPr>
                <p:spPr>
                  <a:xfrm>
                    <a:off x="1086223" y="3383830"/>
                    <a:ext cx="26767" cy="26767"/>
                  </a:xfrm>
                  <a:custGeom>
                    <a:avLst/>
                    <a:gdLst>
                      <a:gd name="connsiteX0" fmla="*/ 0 w 26767"/>
                      <a:gd name="connsiteY0" fmla="*/ 0 h 26767"/>
                      <a:gd name="connsiteX1" fmla="*/ 26767 w 26767"/>
                      <a:gd name="connsiteY1" fmla="*/ 0 h 26767"/>
                      <a:gd name="connsiteX2" fmla="*/ 26767 w 26767"/>
                      <a:gd name="connsiteY2" fmla="*/ 26767 h 26767"/>
                      <a:gd name="connsiteX3" fmla="*/ 0 w 26767"/>
                      <a:gd name="connsiteY3" fmla="*/ 26767 h 26767"/>
                    </a:gdLst>
                    <a:ahLst/>
                    <a:cxnLst>
                      <a:cxn ang="0">
                        <a:pos x="connsiteX0" y="connsiteY0"/>
                      </a:cxn>
                      <a:cxn ang="0">
                        <a:pos x="connsiteX1" y="connsiteY1"/>
                      </a:cxn>
                      <a:cxn ang="0">
                        <a:pos x="connsiteX2" y="connsiteY2"/>
                      </a:cxn>
                      <a:cxn ang="0">
                        <a:pos x="connsiteX3" y="connsiteY3"/>
                      </a:cxn>
                    </a:cxnLst>
                    <a:rect l="l" t="t" r="r" b="b"/>
                    <a:pathLst>
                      <a:path w="26767" h="26767">
                        <a:moveTo>
                          <a:pt x="0" y="0"/>
                        </a:moveTo>
                        <a:lnTo>
                          <a:pt x="26767" y="0"/>
                        </a:lnTo>
                        <a:lnTo>
                          <a:pt x="26767" y="26767"/>
                        </a:lnTo>
                        <a:lnTo>
                          <a:pt x="0" y="26767"/>
                        </a:lnTo>
                        <a:close/>
                      </a:path>
                    </a:pathLst>
                  </a:custGeom>
                  <a:solidFill>
                    <a:srgbClr val="FFFFFF"/>
                  </a:solidFill>
                  <a:ln w="2223" cap="flat">
                    <a:noFill/>
                    <a:prstDash val="solid"/>
                    <a:miter/>
                  </a:ln>
                </p:spPr>
                <p:txBody>
                  <a:bodyPr rtlCol="0" anchor="ctr"/>
                  <a:lstStyle/>
                  <a:p>
                    <a:endParaRPr lang="en-GB"/>
                  </a:p>
                </p:txBody>
              </p:sp>
              <p:sp>
                <p:nvSpPr>
                  <p:cNvPr id="399" name="Freeform: Shape 398">
                    <a:extLst>
                      <a:ext uri="{FF2B5EF4-FFF2-40B4-BE49-F238E27FC236}">
                        <a16:creationId xmlns:a16="http://schemas.microsoft.com/office/drawing/2014/main" id="{043A5EC1-94DD-4B89-B8BD-FF40CDAE234F}"/>
                      </a:ext>
                    </a:extLst>
                  </p:cNvPr>
                  <p:cNvSpPr/>
                  <p:nvPr/>
                </p:nvSpPr>
                <p:spPr>
                  <a:xfrm>
                    <a:off x="1148680" y="3383830"/>
                    <a:ext cx="26767" cy="26767"/>
                  </a:xfrm>
                  <a:custGeom>
                    <a:avLst/>
                    <a:gdLst>
                      <a:gd name="connsiteX0" fmla="*/ 0 w 26767"/>
                      <a:gd name="connsiteY0" fmla="*/ 0 h 26767"/>
                      <a:gd name="connsiteX1" fmla="*/ 26767 w 26767"/>
                      <a:gd name="connsiteY1" fmla="*/ 0 h 26767"/>
                      <a:gd name="connsiteX2" fmla="*/ 26767 w 26767"/>
                      <a:gd name="connsiteY2" fmla="*/ 26767 h 26767"/>
                      <a:gd name="connsiteX3" fmla="*/ 0 w 26767"/>
                      <a:gd name="connsiteY3" fmla="*/ 26767 h 26767"/>
                    </a:gdLst>
                    <a:ahLst/>
                    <a:cxnLst>
                      <a:cxn ang="0">
                        <a:pos x="connsiteX0" y="connsiteY0"/>
                      </a:cxn>
                      <a:cxn ang="0">
                        <a:pos x="connsiteX1" y="connsiteY1"/>
                      </a:cxn>
                      <a:cxn ang="0">
                        <a:pos x="connsiteX2" y="connsiteY2"/>
                      </a:cxn>
                      <a:cxn ang="0">
                        <a:pos x="connsiteX3" y="connsiteY3"/>
                      </a:cxn>
                    </a:cxnLst>
                    <a:rect l="l" t="t" r="r" b="b"/>
                    <a:pathLst>
                      <a:path w="26767" h="26767">
                        <a:moveTo>
                          <a:pt x="0" y="0"/>
                        </a:moveTo>
                        <a:lnTo>
                          <a:pt x="26767" y="0"/>
                        </a:lnTo>
                        <a:lnTo>
                          <a:pt x="26767" y="26767"/>
                        </a:lnTo>
                        <a:lnTo>
                          <a:pt x="0" y="26767"/>
                        </a:lnTo>
                        <a:close/>
                      </a:path>
                    </a:pathLst>
                  </a:custGeom>
                  <a:solidFill>
                    <a:srgbClr val="FFFFFF"/>
                  </a:solidFill>
                  <a:ln w="2223" cap="flat">
                    <a:noFill/>
                    <a:prstDash val="solid"/>
                    <a:miter/>
                  </a:ln>
                </p:spPr>
                <p:txBody>
                  <a:bodyPr rtlCol="0" anchor="ctr"/>
                  <a:lstStyle/>
                  <a:p>
                    <a:endParaRPr lang="en-GB"/>
                  </a:p>
                </p:txBody>
              </p:sp>
            </p:grpSp>
          </p:grpSp>
          <p:grpSp>
            <p:nvGrpSpPr>
              <p:cNvPr id="400" name="Graphic 357" descr="A city block with various buildings, skyscrapers and trees">
                <a:extLst>
                  <a:ext uri="{FF2B5EF4-FFF2-40B4-BE49-F238E27FC236}">
                    <a16:creationId xmlns:a16="http://schemas.microsoft.com/office/drawing/2014/main" id="{C0118748-0FAB-4D98-BBFF-DD952ACA92ED}"/>
                  </a:ext>
                </a:extLst>
              </p:cNvPr>
              <p:cNvGrpSpPr/>
              <p:nvPr/>
            </p:nvGrpSpPr>
            <p:grpSpPr>
              <a:xfrm>
                <a:off x="613338" y="2848488"/>
                <a:ext cx="344403" cy="1249356"/>
                <a:chOff x="613338" y="2848488"/>
                <a:chExt cx="344403" cy="1249356"/>
              </a:xfrm>
            </p:grpSpPr>
            <p:sp>
              <p:nvSpPr>
                <p:cNvPr id="401" name="Freeform: Shape 400">
                  <a:extLst>
                    <a:ext uri="{FF2B5EF4-FFF2-40B4-BE49-F238E27FC236}">
                      <a16:creationId xmlns:a16="http://schemas.microsoft.com/office/drawing/2014/main" id="{A4236244-ADBA-49C5-B37C-E7EE2AA8ADDE}"/>
                    </a:ext>
                  </a:extLst>
                </p:cNvPr>
                <p:cNvSpPr/>
                <p:nvPr/>
              </p:nvSpPr>
              <p:spPr>
                <a:xfrm>
                  <a:off x="865395" y="2897561"/>
                  <a:ext cx="92346" cy="596417"/>
                </a:xfrm>
                <a:custGeom>
                  <a:avLst/>
                  <a:gdLst>
                    <a:gd name="connsiteX0" fmla="*/ 92346 w 92346"/>
                    <a:gd name="connsiteY0" fmla="*/ 596418 h 596417"/>
                    <a:gd name="connsiteX1" fmla="*/ 0 w 92346"/>
                    <a:gd name="connsiteY1" fmla="*/ 596418 h 596417"/>
                    <a:gd name="connsiteX2" fmla="*/ 0 w 92346"/>
                    <a:gd name="connsiteY2" fmla="*/ 22281 h 596417"/>
                    <a:gd name="connsiteX3" fmla="*/ 15614 w 92346"/>
                    <a:gd name="connsiteY3" fmla="*/ 0 h 596417"/>
                    <a:gd name="connsiteX4" fmla="*/ 46842 w 92346"/>
                    <a:gd name="connsiteY4" fmla="*/ 0 h 596417"/>
                    <a:gd name="connsiteX5" fmla="*/ 46842 w 92346"/>
                    <a:gd name="connsiteY5" fmla="*/ 133923 h 596417"/>
                    <a:gd name="connsiteX6" fmla="*/ 41340 w 92346"/>
                    <a:gd name="connsiteY6" fmla="*/ 147491 h 596417"/>
                    <a:gd name="connsiteX7" fmla="*/ 46842 w 92346"/>
                    <a:gd name="connsiteY7" fmla="*/ 160578 h 596417"/>
                    <a:gd name="connsiteX8" fmla="*/ 46842 w 92346"/>
                    <a:gd name="connsiteY8" fmla="*/ 267758 h 596417"/>
                    <a:gd name="connsiteX9" fmla="*/ 41935 w 92346"/>
                    <a:gd name="connsiteY9" fmla="*/ 280434 h 596417"/>
                    <a:gd name="connsiteX10" fmla="*/ 46842 w 92346"/>
                    <a:gd name="connsiteY10" fmla="*/ 294376 h 596417"/>
                    <a:gd name="connsiteX11" fmla="*/ 46842 w 92346"/>
                    <a:gd name="connsiteY11" fmla="*/ 401556 h 596417"/>
                    <a:gd name="connsiteX12" fmla="*/ 41340 w 92346"/>
                    <a:gd name="connsiteY12" fmla="*/ 414567 h 596417"/>
                    <a:gd name="connsiteX13" fmla="*/ 46842 w 92346"/>
                    <a:gd name="connsiteY13" fmla="*/ 428249 h 596417"/>
                    <a:gd name="connsiteX14" fmla="*/ 46842 w 92346"/>
                    <a:gd name="connsiteY14" fmla="*/ 536210 h 596417"/>
                    <a:gd name="connsiteX15" fmla="*/ 92346 w 92346"/>
                    <a:gd name="connsiteY15" fmla="*/ 596418 h 596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2346" h="596417">
                      <a:moveTo>
                        <a:pt x="92346" y="596418"/>
                      </a:moveTo>
                      <a:lnTo>
                        <a:pt x="0" y="596418"/>
                      </a:lnTo>
                      <a:lnTo>
                        <a:pt x="0" y="22281"/>
                      </a:lnTo>
                      <a:lnTo>
                        <a:pt x="15614" y="0"/>
                      </a:lnTo>
                      <a:lnTo>
                        <a:pt x="46842" y="0"/>
                      </a:lnTo>
                      <a:lnTo>
                        <a:pt x="46842" y="133923"/>
                      </a:lnTo>
                      <a:cubicBezTo>
                        <a:pt x="46842" y="133923"/>
                        <a:pt x="41340" y="137677"/>
                        <a:pt x="41340" y="147491"/>
                      </a:cubicBezTo>
                      <a:cubicBezTo>
                        <a:pt x="41340" y="157306"/>
                        <a:pt x="46842" y="160578"/>
                        <a:pt x="46842" y="160578"/>
                      </a:cubicBezTo>
                      <a:lnTo>
                        <a:pt x="46842" y="267758"/>
                      </a:lnTo>
                      <a:cubicBezTo>
                        <a:pt x="46842" y="267758"/>
                        <a:pt x="41935" y="272108"/>
                        <a:pt x="41935" y="280434"/>
                      </a:cubicBezTo>
                      <a:cubicBezTo>
                        <a:pt x="41935" y="288761"/>
                        <a:pt x="46842" y="294376"/>
                        <a:pt x="46842" y="294376"/>
                      </a:cubicBezTo>
                      <a:lnTo>
                        <a:pt x="46842" y="401556"/>
                      </a:lnTo>
                      <a:cubicBezTo>
                        <a:pt x="46842" y="401556"/>
                        <a:pt x="41340" y="405348"/>
                        <a:pt x="41340" y="414567"/>
                      </a:cubicBezTo>
                      <a:cubicBezTo>
                        <a:pt x="41340" y="423786"/>
                        <a:pt x="46842" y="428249"/>
                        <a:pt x="46842" y="428249"/>
                      </a:cubicBezTo>
                      <a:lnTo>
                        <a:pt x="46842" y="536210"/>
                      </a:lnTo>
                      <a:lnTo>
                        <a:pt x="92346" y="596418"/>
                      </a:lnTo>
                      <a:close/>
                    </a:path>
                  </a:pathLst>
                </a:custGeom>
                <a:solidFill>
                  <a:srgbClr val="D2D2D2"/>
                </a:solidFill>
                <a:ln w="2223" cap="flat">
                  <a:noFill/>
                  <a:prstDash val="solid"/>
                  <a:miter/>
                </a:ln>
              </p:spPr>
              <p:txBody>
                <a:bodyPr rtlCol="0" anchor="ctr"/>
                <a:lstStyle/>
                <a:p>
                  <a:endParaRPr lang="en-GB"/>
                </a:p>
              </p:txBody>
            </p:sp>
            <p:sp>
              <p:nvSpPr>
                <p:cNvPr id="402" name="Freeform: Shape 401">
                  <a:extLst>
                    <a:ext uri="{FF2B5EF4-FFF2-40B4-BE49-F238E27FC236}">
                      <a16:creationId xmlns:a16="http://schemas.microsoft.com/office/drawing/2014/main" id="{508A151B-1ABC-47D6-A345-E2B80283D6D7}"/>
                    </a:ext>
                  </a:extLst>
                </p:cNvPr>
                <p:cNvSpPr/>
                <p:nvPr/>
              </p:nvSpPr>
              <p:spPr>
                <a:xfrm>
                  <a:off x="657950" y="2848488"/>
                  <a:ext cx="167698" cy="64687"/>
                </a:xfrm>
                <a:custGeom>
                  <a:avLst/>
                  <a:gdLst>
                    <a:gd name="connsiteX0" fmla="*/ 111530 w 167698"/>
                    <a:gd name="connsiteY0" fmla="*/ 22531 h 64687"/>
                    <a:gd name="connsiteX1" fmla="*/ 111530 w 167698"/>
                    <a:gd name="connsiteY1" fmla="*/ 0 h 64687"/>
                    <a:gd name="connsiteX2" fmla="*/ 0 w 167698"/>
                    <a:gd name="connsiteY2" fmla="*/ 0 h 64687"/>
                    <a:gd name="connsiteX3" fmla="*/ 0 w 167698"/>
                    <a:gd name="connsiteY3" fmla="*/ 64687 h 64687"/>
                    <a:gd name="connsiteX4" fmla="*/ 167698 w 167698"/>
                    <a:gd name="connsiteY4" fmla="*/ 64687 h 64687"/>
                    <a:gd name="connsiteX5" fmla="*/ 167698 w 167698"/>
                    <a:gd name="connsiteY5" fmla="*/ 22531 h 6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698" h="64687">
                      <a:moveTo>
                        <a:pt x="111530" y="22531"/>
                      </a:moveTo>
                      <a:lnTo>
                        <a:pt x="111530" y="0"/>
                      </a:lnTo>
                      <a:lnTo>
                        <a:pt x="0" y="0"/>
                      </a:lnTo>
                      <a:lnTo>
                        <a:pt x="0" y="64687"/>
                      </a:lnTo>
                      <a:lnTo>
                        <a:pt x="167698" y="64687"/>
                      </a:lnTo>
                      <a:lnTo>
                        <a:pt x="167698" y="22531"/>
                      </a:lnTo>
                      <a:close/>
                    </a:path>
                  </a:pathLst>
                </a:custGeom>
                <a:solidFill>
                  <a:srgbClr val="D2D2D2"/>
                </a:solidFill>
                <a:ln w="2223" cap="flat">
                  <a:noFill/>
                  <a:prstDash val="solid"/>
                  <a:miter/>
                </a:ln>
              </p:spPr>
              <p:txBody>
                <a:bodyPr rtlCol="0" anchor="ctr"/>
                <a:lstStyle/>
                <a:p>
                  <a:endParaRPr lang="en-GB"/>
                </a:p>
              </p:txBody>
            </p:sp>
            <p:sp>
              <p:nvSpPr>
                <p:cNvPr id="403" name="Freeform: Shape 402">
                  <a:extLst>
                    <a:ext uri="{FF2B5EF4-FFF2-40B4-BE49-F238E27FC236}">
                      <a16:creationId xmlns:a16="http://schemas.microsoft.com/office/drawing/2014/main" id="{850A3339-E60F-4756-8A96-3A8D70504DE1}"/>
                    </a:ext>
                  </a:extLst>
                </p:cNvPr>
                <p:cNvSpPr/>
                <p:nvPr/>
              </p:nvSpPr>
              <p:spPr>
                <a:xfrm>
                  <a:off x="613338" y="2870794"/>
                  <a:ext cx="267671" cy="1227050"/>
                </a:xfrm>
                <a:custGeom>
                  <a:avLst/>
                  <a:gdLst>
                    <a:gd name="connsiteX0" fmla="*/ 267671 w 267671"/>
                    <a:gd name="connsiteY0" fmla="*/ 1227051 h 1227050"/>
                    <a:gd name="connsiteX1" fmla="*/ 0 w 267671"/>
                    <a:gd name="connsiteY1" fmla="*/ 1227051 h 1227050"/>
                    <a:gd name="connsiteX2" fmla="*/ 0 w 267671"/>
                    <a:gd name="connsiteY2" fmla="*/ 0 h 1227050"/>
                    <a:gd name="connsiteX3" fmla="*/ 133791 w 267671"/>
                    <a:gd name="connsiteY3" fmla="*/ 225 h 1227050"/>
                    <a:gd name="connsiteX4" fmla="*/ 133791 w 267671"/>
                    <a:gd name="connsiteY4" fmla="*/ 26767 h 1227050"/>
                    <a:gd name="connsiteX5" fmla="*/ 267671 w 267671"/>
                    <a:gd name="connsiteY5" fmla="*/ 26767 h 12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671" h="1227050">
                      <a:moveTo>
                        <a:pt x="267671" y="1227051"/>
                      </a:moveTo>
                      <a:lnTo>
                        <a:pt x="0" y="1227051"/>
                      </a:lnTo>
                      <a:lnTo>
                        <a:pt x="0" y="0"/>
                      </a:lnTo>
                      <a:lnTo>
                        <a:pt x="133791" y="225"/>
                      </a:lnTo>
                      <a:lnTo>
                        <a:pt x="133791" y="26767"/>
                      </a:lnTo>
                      <a:lnTo>
                        <a:pt x="267671" y="26767"/>
                      </a:lnTo>
                      <a:close/>
                    </a:path>
                  </a:pathLst>
                </a:custGeom>
                <a:solidFill>
                  <a:srgbClr val="E6E6E6"/>
                </a:solidFill>
                <a:ln w="2223" cap="flat">
                  <a:noFill/>
                  <a:prstDash val="solid"/>
                  <a:miter/>
                </a:ln>
              </p:spPr>
              <p:txBody>
                <a:bodyPr rtlCol="0" anchor="ctr"/>
                <a:lstStyle/>
                <a:p>
                  <a:endParaRPr lang="en-GB"/>
                </a:p>
              </p:txBody>
            </p:sp>
            <p:grpSp>
              <p:nvGrpSpPr>
                <p:cNvPr id="404" name="Graphic 357" descr="A city block with various buildings, skyscrapers and trees">
                  <a:extLst>
                    <a:ext uri="{FF2B5EF4-FFF2-40B4-BE49-F238E27FC236}">
                      <a16:creationId xmlns:a16="http://schemas.microsoft.com/office/drawing/2014/main" id="{A5DF38E4-6BA4-435D-9328-44F462371AF8}"/>
                    </a:ext>
                  </a:extLst>
                </p:cNvPr>
                <p:cNvGrpSpPr/>
                <p:nvPr/>
              </p:nvGrpSpPr>
              <p:grpSpPr>
                <a:xfrm>
                  <a:off x="613338" y="3031397"/>
                  <a:ext cx="298899" cy="294438"/>
                  <a:chOff x="613338" y="3031397"/>
                  <a:chExt cx="298899" cy="294438"/>
                </a:xfrm>
              </p:grpSpPr>
              <p:sp>
                <p:nvSpPr>
                  <p:cNvPr id="405" name="Freeform: Shape 404">
                    <a:extLst>
                      <a:ext uri="{FF2B5EF4-FFF2-40B4-BE49-F238E27FC236}">
                        <a16:creationId xmlns:a16="http://schemas.microsoft.com/office/drawing/2014/main" id="{C892A803-CD3F-429B-B01C-C96F98FC13D7}"/>
                      </a:ext>
                    </a:extLst>
                  </p:cNvPr>
                  <p:cNvSpPr/>
                  <p:nvPr/>
                </p:nvSpPr>
                <p:spPr>
                  <a:xfrm>
                    <a:off x="873425" y="3031397"/>
                    <a:ext cx="38812" cy="26767"/>
                  </a:xfrm>
                  <a:custGeom>
                    <a:avLst/>
                    <a:gdLst>
                      <a:gd name="connsiteX0" fmla="*/ 38812 w 38812"/>
                      <a:gd name="connsiteY0" fmla="*/ 0 h 26767"/>
                      <a:gd name="connsiteX1" fmla="*/ 7584 w 38812"/>
                      <a:gd name="connsiteY1" fmla="*/ 0 h 26767"/>
                      <a:gd name="connsiteX2" fmla="*/ 0 w 38812"/>
                      <a:gd name="connsiteY2" fmla="*/ 13359 h 26767"/>
                      <a:gd name="connsiteX3" fmla="*/ 7584 w 38812"/>
                      <a:gd name="connsiteY3" fmla="*/ 26767 h 26767"/>
                      <a:gd name="connsiteX4" fmla="*/ 38812 w 38812"/>
                      <a:gd name="connsiteY4" fmla="*/ 26767 h 26767"/>
                      <a:gd name="connsiteX5" fmla="*/ 38812 w 38812"/>
                      <a:gd name="connsiteY5" fmla="*/ 0 h 26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812" h="26767">
                        <a:moveTo>
                          <a:pt x="38812" y="0"/>
                        </a:moveTo>
                        <a:lnTo>
                          <a:pt x="7584" y="0"/>
                        </a:lnTo>
                        <a:cubicBezTo>
                          <a:pt x="7584" y="0"/>
                          <a:pt x="0" y="3098"/>
                          <a:pt x="0" y="13359"/>
                        </a:cubicBezTo>
                        <a:cubicBezTo>
                          <a:pt x="0" y="23620"/>
                          <a:pt x="7584" y="26767"/>
                          <a:pt x="7584" y="26767"/>
                        </a:cubicBezTo>
                        <a:lnTo>
                          <a:pt x="38812" y="26767"/>
                        </a:lnTo>
                        <a:lnTo>
                          <a:pt x="38812" y="0"/>
                        </a:lnTo>
                        <a:close/>
                      </a:path>
                    </a:pathLst>
                  </a:custGeom>
                  <a:solidFill>
                    <a:srgbClr val="E6E6E6"/>
                  </a:solidFill>
                  <a:ln w="2223" cap="flat">
                    <a:noFill/>
                    <a:prstDash val="solid"/>
                    <a:miter/>
                  </a:ln>
                </p:spPr>
                <p:txBody>
                  <a:bodyPr rtlCol="0" anchor="ctr"/>
                  <a:lstStyle/>
                  <a:p>
                    <a:endParaRPr lang="en-GB"/>
                  </a:p>
                </p:txBody>
              </p:sp>
              <p:sp>
                <p:nvSpPr>
                  <p:cNvPr id="406" name="Freeform: Shape 405">
                    <a:extLst>
                      <a:ext uri="{FF2B5EF4-FFF2-40B4-BE49-F238E27FC236}">
                        <a16:creationId xmlns:a16="http://schemas.microsoft.com/office/drawing/2014/main" id="{8CE6F58F-2F89-43C3-9762-9D05AA699F1A}"/>
                      </a:ext>
                    </a:extLst>
                  </p:cNvPr>
                  <p:cNvSpPr/>
                  <p:nvPr/>
                </p:nvSpPr>
                <p:spPr>
                  <a:xfrm>
                    <a:off x="874317" y="3165232"/>
                    <a:ext cx="37920" cy="26767"/>
                  </a:xfrm>
                  <a:custGeom>
                    <a:avLst/>
                    <a:gdLst>
                      <a:gd name="connsiteX0" fmla="*/ 37920 w 37920"/>
                      <a:gd name="connsiteY0" fmla="*/ 26767 h 26767"/>
                      <a:gd name="connsiteX1" fmla="*/ 37920 w 37920"/>
                      <a:gd name="connsiteY1" fmla="*/ 0 h 26767"/>
                      <a:gd name="connsiteX2" fmla="*/ 6692 w 37920"/>
                      <a:gd name="connsiteY2" fmla="*/ 0 h 26767"/>
                      <a:gd name="connsiteX3" fmla="*/ 0 w 37920"/>
                      <a:gd name="connsiteY3" fmla="*/ 13359 h 26767"/>
                      <a:gd name="connsiteX4" fmla="*/ 6692 w 37920"/>
                      <a:gd name="connsiteY4" fmla="*/ 26767 h 26767"/>
                      <a:gd name="connsiteX5" fmla="*/ 37920 w 37920"/>
                      <a:gd name="connsiteY5" fmla="*/ 26767 h 26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920" h="26767">
                        <a:moveTo>
                          <a:pt x="37920" y="26767"/>
                        </a:moveTo>
                        <a:lnTo>
                          <a:pt x="37920" y="0"/>
                        </a:lnTo>
                        <a:lnTo>
                          <a:pt x="6692" y="0"/>
                        </a:lnTo>
                        <a:cubicBezTo>
                          <a:pt x="6692" y="0"/>
                          <a:pt x="0" y="5775"/>
                          <a:pt x="0" y="13359"/>
                        </a:cubicBezTo>
                        <a:cubicBezTo>
                          <a:pt x="0" y="20943"/>
                          <a:pt x="6692" y="26767"/>
                          <a:pt x="6692" y="26767"/>
                        </a:cubicBezTo>
                        <a:lnTo>
                          <a:pt x="37920" y="26767"/>
                        </a:lnTo>
                        <a:close/>
                      </a:path>
                    </a:pathLst>
                  </a:custGeom>
                  <a:solidFill>
                    <a:srgbClr val="E6E6E6"/>
                  </a:solidFill>
                  <a:ln w="2223" cap="flat">
                    <a:noFill/>
                    <a:prstDash val="solid"/>
                    <a:miter/>
                  </a:ln>
                </p:spPr>
                <p:txBody>
                  <a:bodyPr rtlCol="0" anchor="ctr"/>
                  <a:lstStyle/>
                  <a:p>
                    <a:endParaRPr lang="en-GB"/>
                  </a:p>
                </p:txBody>
              </p:sp>
              <p:sp>
                <p:nvSpPr>
                  <p:cNvPr id="407" name="Freeform: Shape 406">
                    <a:extLst>
                      <a:ext uri="{FF2B5EF4-FFF2-40B4-BE49-F238E27FC236}">
                        <a16:creationId xmlns:a16="http://schemas.microsoft.com/office/drawing/2014/main" id="{F499AFDA-FF21-48BE-965C-21554192E034}"/>
                      </a:ext>
                    </a:extLst>
                  </p:cNvPr>
                  <p:cNvSpPr/>
                  <p:nvPr/>
                </p:nvSpPr>
                <p:spPr>
                  <a:xfrm>
                    <a:off x="873983" y="3299068"/>
                    <a:ext cx="38254" cy="26767"/>
                  </a:xfrm>
                  <a:custGeom>
                    <a:avLst/>
                    <a:gdLst>
                      <a:gd name="connsiteX0" fmla="*/ 38255 w 38254"/>
                      <a:gd name="connsiteY0" fmla="*/ 26767 h 26767"/>
                      <a:gd name="connsiteX1" fmla="*/ 38255 w 38254"/>
                      <a:gd name="connsiteY1" fmla="*/ 0 h 26767"/>
                      <a:gd name="connsiteX2" fmla="*/ 7026 w 38254"/>
                      <a:gd name="connsiteY2" fmla="*/ 0 h 26767"/>
                      <a:gd name="connsiteX3" fmla="*/ 0 w 38254"/>
                      <a:gd name="connsiteY3" fmla="*/ 12690 h 26767"/>
                      <a:gd name="connsiteX4" fmla="*/ 7026 w 38254"/>
                      <a:gd name="connsiteY4" fmla="*/ 26767 h 26767"/>
                      <a:gd name="connsiteX5" fmla="*/ 38255 w 38254"/>
                      <a:gd name="connsiteY5" fmla="*/ 26767 h 26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254" h="26767">
                        <a:moveTo>
                          <a:pt x="38255" y="26767"/>
                        </a:moveTo>
                        <a:lnTo>
                          <a:pt x="38255" y="0"/>
                        </a:lnTo>
                        <a:lnTo>
                          <a:pt x="7026" y="0"/>
                        </a:lnTo>
                        <a:cubicBezTo>
                          <a:pt x="7026" y="0"/>
                          <a:pt x="0" y="3991"/>
                          <a:pt x="0" y="12690"/>
                        </a:cubicBezTo>
                        <a:cubicBezTo>
                          <a:pt x="0" y="21389"/>
                          <a:pt x="7026" y="26767"/>
                          <a:pt x="7026" y="26767"/>
                        </a:cubicBezTo>
                        <a:lnTo>
                          <a:pt x="38255" y="26767"/>
                        </a:lnTo>
                        <a:close/>
                      </a:path>
                    </a:pathLst>
                  </a:custGeom>
                  <a:solidFill>
                    <a:srgbClr val="E6E6E6"/>
                  </a:solidFill>
                  <a:ln w="2223" cap="flat">
                    <a:noFill/>
                    <a:prstDash val="solid"/>
                    <a:miter/>
                  </a:ln>
                </p:spPr>
                <p:txBody>
                  <a:bodyPr rtlCol="0" anchor="ctr"/>
                  <a:lstStyle/>
                  <a:p>
                    <a:endParaRPr lang="en-GB"/>
                  </a:p>
                </p:txBody>
              </p:sp>
              <p:sp>
                <p:nvSpPr>
                  <p:cNvPr id="408" name="Freeform: Shape 407">
                    <a:extLst>
                      <a:ext uri="{FF2B5EF4-FFF2-40B4-BE49-F238E27FC236}">
                        <a16:creationId xmlns:a16="http://schemas.microsoft.com/office/drawing/2014/main" id="{A335F6E1-5D9D-437A-949F-0ED047D30216}"/>
                      </a:ext>
                    </a:extLst>
                  </p:cNvPr>
                  <p:cNvSpPr/>
                  <p:nvPr/>
                </p:nvSpPr>
                <p:spPr>
                  <a:xfrm>
                    <a:off x="613338" y="3031397"/>
                    <a:ext cx="267671" cy="26767"/>
                  </a:xfrm>
                  <a:custGeom>
                    <a:avLst/>
                    <a:gdLst>
                      <a:gd name="connsiteX0" fmla="*/ 0 w 267671"/>
                      <a:gd name="connsiteY0" fmla="*/ 0 h 26767"/>
                      <a:gd name="connsiteX1" fmla="*/ 267671 w 267671"/>
                      <a:gd name="connsiteY1" fmla="*/ 0 h 26767"/>
                      <a:gd name="connsiteX2" fmla="*/ 267671 w 267671"/>
                      <a:gd name="connsiteY2" fmla="*/ 26767 h 26767"/>
                      <a:gd name="connsiteX3" fmla="*/ 0 w 267671"/>
                      <a:gd name="connsiteY3" fmla="*/ 26767 h 26767"/>
                    </a:gdLst>
                    <a:ahLst/>
                    <a:cxnLst>
                      <a:cxn ang="0">
                        <a:pos x="connsiteX0" y="connsiteY0"/>
                      </a:cxn>
                      <a:cxn ang="0">
                        <a:pos x="connsiteX1" y="connsiteY1"/>
                      </a:cxn>
                      <a:cxn ang="0">
                        <a:pos x="connsiteX2" y="connsiteY2"/>
                      </a:cxn>
                      <a:cxn ang="0">
                        <a:pos x="connsiteX3" y="connsiteY3"/>
                      </a:cxn>
                    </a:cxnLst>
                    <a:rect l="l" t="t" r="r" b="b"/>
                    <a:pathLst>
                      <a:path w="267671" h="26767">
                        <a:moveTo>
                          <a:pt x="0" y="0"/>
                        </a:moveTo>
                        <a:lnTo>
                          <a:pt x="267671" y="0"/>
                        </a:lnTo>
                        <a:lnTo>
                          <a:pt x="267671" y="26767"/>
                        </a:lnTo>
                        <a:lnTo>
                          <a:pt x="0" y="26767"/>
                        </a:lnTo>
                        <a:close/>
                      </a:path>
                    </a:pathLst>
                  </a:custGeom>
                  <a:solidFill>
                    <a:srgbClr val="F2F2F2"/>
                  </a:solidFill>
                  <a:ln w="2223" cap="flat">
                    <a:noFill/>
                    <a:prstDash val="solid"/>
                    <a:miter/>
                  </a:ln>
                </p:spPr>
                <p:txBody>
                  <a:bodyPr rtlCol="0" anchor="ctr"/>
                  <a:lstStyle/>
                  <a:p>
                    <a:endParaRPr lang="en-GB"/>
                  </a:p>
                </p:txBody>
              </p:sp>
              <p:sp>
                <p:nvSpPr>
                  <p:cNvPr id="409" name="Freeform: Shape 408">
                    <a:extLst>
                      <a:ext uri="{FF2B5EF4-FFF2-40B4-BE49-F238E27FC236}">
                        <a16:creationId xmlns:a16="http://schemas.microsoft.com/office/drawing/2014/main" id="{D5E2ADC2-1C06-4BDC-8482-6513DD5FD26C}"/>
                      </a:ext>
                    </a:extLst>
                  </p:cNvPr>
                  <p:cNvSpPr/>
                  <p:nvPr/>
                </p:nvSpPr>
                <p:spPr>
                  <a:xfrm>
                    <a:off x="613338" y="3299068"/>
                    <a:ext cx="267671" cy="26767"/>
                  </a:xfrm>
                  <a:custGeom>
                    <a:avLst/>
                    <a:gdLst>
                      <a:gd name="connsiteX0" fmla="*/ 0 w 267671"/>
                      <a:gd name="connsiteY0" fmla="*/ 0 h 26767"/>
                      <a:gd name="connsiteX1" fmla="*/ 267671 w 267671"/>
                      <a:gd name="connsiteY1" fmla="*/ 0 h 26767"/>
                      <a:gd name="connsiteX2" fmla="*/ 267671 w 267671"/>
                      <a:gd name="connsiteY2" fmla="*/ 26767 h 26767"/>
                      <a:gd name="connsiteX3" fmla="*/ 0 w 267671"/>
                      <a:gd name="connsiteY3" fmla="*/ 26767 h 26767"/>
                    </a:gdLst>
                    <a:ahLst/>
                    <a:cxnLst>
                      <a:cxn ang="0">
                        <a:pos x="connsiteX0" y="connsiteY0"/>
                      </a:cxn>
                      <a:cxn ang="0">
                        <a:pos x="connsiteX1" y="connsiteY1"/>
                      </a:cxn>
                      <a:cxn ang="0">
                        <a:pos x="connsiteX2" y="connsiteY2"/>
                      </a:cxn>
                      <a:cxn ang="0">
                        <a:pos x="connsiteX3" y="connsiteY3"/>
                      </a:cxn>
                    </a:cxnLst>
                    <a:rect l="l" t="t" r="r" b="b"/>
                    <a:pathLst>
                      <a:path w="267671" h="26767">
                        <a:moveTo>
                          <a:pt x="0" y="0"/>
                        </a:moveTo>
                        <a:lnTo>
                          <a:pt x="267671" y="0"/>
                        </a:lnTo>
                        <a:lnTo>
                          <a:pt x="267671" y="26767"/>
                        </a:lnTo>
                        <a:lnTo>
                          <a:pt x="0" y="26767"/>
                        </a:lnTo>
                        <a:close/>
                      </a:path>
                    </a:pathLst>
                  </a:custGeom>
                  <a:solidFill>
                    <a:srgbClr val="F2F2F2"/>
                  </a:solidFill>
                  <a:ln w="2223" cap="flat">
                    <a:noFill/>
                    <a:prstDash val="solid"/>
                    <a:miter/>
                  </a:ln>
                </p:spPr>
                <p:txBody>
                  <a:bodyPr rtlCol="0" anchor="ctr"/>
                  <a:lstStyle/>
                  <a:p>
                    <a:endParaRPr lang="en-GB"/>
                  </a:p>
                </p:txBody>
              </p:sp>
              <p:sp>
                <p:nvSpPr>
                  <p:cNvPr id="410" name="Freeform: Shape 409">
                    <a:extLst>
                      <a:ext uri="{FF2B5EF4-FFF2-40B4-BE49-F238E27FC236}">
                        <a16:creationId xmlns:a16="http://schemas.microsoft.com/office/drawing/2014/main" id="{E86F98DA-1192-40B4-A845-9456A1387D07}"/>
                      </a:ext>
                    </a:extLst>
                  </p:cNvPr>
                  <p:cNvSpPr/>
                  <p:nvPr/>
                </p:nvSpPr>
                <p:spPr>
                  <a:xfrm>
                    <a:off x="613338" y="3165232"/>
                    <a:ext cx="267671" cy="26767"/>
                  </a:xfrm>
                  <a:custGeom>
                    <a:avLst/>
                    <a:gdLst>
                      <a:gd name="connsiteX0" fmla="*/ 0 w 267671"/>
                      <a:gd name="connsiteY0" fmla="*/ 0 h 26767"/>
                      <a:gd name="connsiteX1" fmla="*/ 267671 w 267671"/>
                      <a:gd name="connsiteY1" fmla="*/ 0 h 26767"/>
                      <a:gd name="connsiteX2" fmla="*/ 267671 w 267671"/>
                      <a:gd name="connsiteY2" fmla="*/ 26767 h 26767"/>
                      <a:gd name="connsiteX3" fmla="*/ 0 w 267671"/>
                      <a:gd name="connsiteY3" fmla="*/ 26767 h 26767"/>
                    </a:gdLst>
                    <a:ahLst/>
                    <a:cxnLst>
                      <a:cxn ang="0">
                        <a:pos x="connsiteX0" y="connsiteY0"/>
                      </a:cxn>
                      <a:cxn ang="0">
                        <a:pos x="connsiteX1" y="connsiteY1"/>
                      </a:cxn>
                      <a:cxn ang="0">
                        <a:pos x="connsiteX2" y="connsiteY2"/>
                      </a:cxn>
                      <a:cxn ang="0">
                        <a:pos x="connsiteX3" y="connsiteY3"/>
                      </a:cxn>
                    </a:cxnLst>
                    <a:rect l="l" t="t" r="r" b="b"/>
                    <a:pathLst>
                      <a:path w="267671" h="26767">
                        <a:moveTo>
                          <a:pt x="0" y="0"/>
                        </a:moveTo>
                        <a:lnTo>
                          <a:pt x="267671" y="0"/>
                        </a:lnTo>
                        <a:lnTo>
                          <a:pt x="267671" y="26767"/>
                        </a:lnTo>
                        <a:lnTo>
                          <a:pt x="0" y="26767"/>
                        </a:lnTo>
                        <a:close/>
                      </a:path>
                    </a:pathLst>
                  </a:custGeom>
                  <a:solidFill>
                    <a:srgbClr val="F2F2F2"/>
                  </a:solidFill>
                  <a:ln w="2223" cap="flat">
                    <a:noFill/>
                    <a:prstDash val="solid"/>
                    <a:miter/>
                  </a:ln>
                </p:spPr>
                <p:txBody>
                  <a:bodyPr rtlCol="0" anchor="ctr"/>
                  <a:lstStyle/>
                  <a:p>
                    <a:endParaRPr lang="en-GB"/>
                  </a:p>
                </p:txBody>
              </p:sp>
            </p:grpSp>
            <p:grpSp>
              <p:nvGrpSpPr>
                <p:cNvPr id="411" name="Graphic 357" descr="A city block with various buildings, skyscrapers and trees">
                  <a:extLst>
                    <a:ext uri="{FF2B5EF4-FFF2-40B4-BE49-F238E27FC236}">
                      <a16:creationId xmlns:a16="http://schemas.microsoft.com/office/drawing/2014/main" id="{854850AD-572D-4137-97C3-5BA4B378A4CC}"/>
                    </a:ext>
                  </a:extLst>
                </p:cNvPr>
                <p:cNvGrpSpPr/>
                <p:nvPr/>
              </p:nvGrpSpPr>
              <p:grpSpPr>
                <a:xfrm>
                  <a:off x="613338" y="2923213"/>
                  <a:ext cx="298899" cy="350202"/>
                  <a:chOff x="613338" y="2923213"/>
                  <a:chExt cx="298899" cy="350202"/>
                </a:xfrm>
                <a:solidFill>
                  <a:srgbClr val="D2D2D2"/>
                </a:solidFill>
              </p:grpSpPr>
              <p:sp>
                <p:nvSpPr>
                  <p:cNvPr id="412" name="Freeform: Shape 411">
                    <a:extLst>
                      <a:ext uri="{FF2B5EF4-FFF2-40B4-BE49-F238E27FC236}">
                        <a16:creationId xmlns:a16="http://schemas.microsoft.com/office/drawing/2014/main" id="{878CD07C-1BA7-4074-ADC7-89C66F585C30}"/>
                      </a:ext>
                    </a:extLst>
                  </p:cNvPr>
                  <p:cNvSpPr/>
                  <p:nvPr/>
                </p:nvSpPr>
                <p:spPr>
                  <a:xfrm>
                    <a:off x="613338" y="2923213"/>
                    <a:ext cx="298899" cy="2230"/>
                  </a:xfrm>
                  <a:custGeom>
                    <a:avLst/>
                    <a:gdLst>
                      <a:gd name="connsiteX0" fmla="*/ 0 w 298899"/>
                      <a:gd name="connsiteY0" fmla="*/ 0 h 2230"/>
                      <a:gd name="connsiteX1" fmla="*/ 298899 w 298899"/>
                      <a:gd name="connsiteY1" fmla="*/ 0 h 2230"/>
                      <a:gd name="connsiteX2" fmla="*/ 298899 w 298899"/>
                      <a:gd name="connsiteY2" fmla="*/ 2231 h 2230"/>
                      <a:gd name="connsiteX3" fmla="*/ 0 w 298899"/>
                      <a:gd name="connsiteY3" fmla="*/ 2231 h 2230"/>
                    </a:gdLst>
                    <a:ahLst/>
                    <a:cxnLst>
                      <a:cxn ang="0">
                        <a:pos x="connsiteX0" y="connsiteY0"/>
                      </a:cxn>
                      <a:cxn ang="0">
                        <a:pos x="connsiteX1" y="connsiteY1"/>
                      </a:cxn>
                      <a:cxn ang="0">
                        <a:pos x="connsiteX2" y="connsiteY2"/>
                      </a:cxn>
                      <a:cxn ang="0">
                        <a:pos x="connsiteX3" y="connsiteY3"/>
                      </a:cxn>
                    </a:cxnLst>
                    <a:rect l="l" t="t" r="r" b="b"/>
                    <a:pathLst>
                      <a:path w="298899" h="2230">
                        <a:moveTo>
                          <a:pt x="0" y="0"/>
                        </a:moveTo>
                        <a:lnTo>
                          <a:pt x="298899" y="0"/>
                        </a:lnTo>
                        <a:lnTo>
                          <a:pt x="298899" y="2231"/>
                        </a:lnTo>
                        <a:lnTo>
                          <a:pt x="0" y="2231"/>
                        </a:lnTo>
                        <a:close/>
                      </a:path>
                    </a:pathLst>
                  </a:custGeom>
                  <a:solidFill>
                    <a:srgbClr val="D2D2D2"/>
                  </a:solidFill>
                  <a:ln w="2223" cap="flat">
                    <a:noFill/>
                    <a:prstDash val="solid"/>
                    <a:miter/>
                  </a:ln>
                </p:spPr>
                <p:txBody>
                  <a:bodyPr rtlCol="0" anchor="ctr"/>
                  <a:lstStyle/>
                  <a:p>
                    <a:endParaRPr lang="en-GB"/>
                  </a:p>
                </p:txBody>
              </p:sp>
              <p:sp>
                <p:nvSpPr>
                  <p:cNvPr id="413" name="Freeform: Shape 412">
                    <a:extLst>
                      <a:ext uri="{FF2B5EF4-FFF2-40B4-BE49-F238E27FC236}">
                        <a16:creationId xmlns:a16="http://schemas.microsoft.com/office/drawing/2014/main" id="{8FCA471D-E208-4D62-A98D-F513C59BD8E6}"/>
                      </a:ext>
                    </a:extLst>
                  </p:cNvPr>
                  <p:cNvSpPr/>
                  <p:nvPr/>
                </p:nvSpPr>
                <p:spPr>
                  <a:xfrm>
                    <a:off x="613338" y="2949980"/>
                    <a:ext cx="298899" cy="2230"/>
                  </a:xfrm>
                  <a:custGeom>
                    <a:avLst/>
                    <a:gdLst>
                      <a:gd name="connsiteX0" fmla="*/ 0 w 298899"/>
                      <a:gd name="connsiteY0" fmla="*/ 0 h 2230"/>
                      <a:gd name="connsiteX1" fmla="*/ 298899 w 298899"/>
                      <a:gd name="connsiteY1" fmla="*/ 0 h 2230"/>
                      <a:gd name="connsiteX2" fmla="*/ 298899 w 298899"/>
                      <a:gd name="connsiteY2" fmla="*/ 2231 h 2230"/>
                      <a:gd name="connsiteX3" fmla="*/ 0 w 298899"/>
                      <a:gd name="connsiteY3" fmla="*/ 2231 h 2230"/>
                    </a:gdLst>
                    <a:ahLst/>
                    <a:cxnLst>
                      <a:cxn ang="0">
                        <a:pos x="connsiteX0" y="connsiteY0"/>
                      </a:cxn>
                      <a:cxn ang="0">
                        <a:pos x="connsiteX1" y="connsiteY1"/>
                      </a:cxn>
                      <a:cxn ang="0">
                        <a:pos x="connsiteX2" y="connsiteY2"/>
                      </a:cxn>
                      <a:cxn ang="0">
                        <a:pos x="connsiteX3" y="connsiteY3"/>
                      </a:cxn>
                    </a:cxnLst>
                    <a:rect l="l" t="t" r="r" b="b"/>
                    <a:pathLst>
                      <a:path w="298899" h="2230">
                        <a:moveTo>
                          <a:pt x="0" y="0"/>
                        </a:moveTo>
                        <a:lnTo>
                          <a:pt x="298899" y="0"/>
                        </a:lnTo>
                        <a:lnTo>
                          <a:pt x="298899" y="2231"/>
                        </a:lnTo>
                        <a:lnTo>
                          <a:pt x="0" y="2231"/>
                        </a:lnTo>
                        <a:close/>
                      </a:path>
                    </a:pathLst>
                  </a:custGeom>
                  <a:solidFill>
                    <a:srgbClr val="D2D2D2"/>
                  </a:solidFill>
                  <a:ln w="2223" cap="flat">
                    <a:noFill/>
                    <a:prstDash val="solid"/>
                    <a:miter/>
                  </a:ln>
                </p:spPr>
                <p:txBody>
                  <a:bodyPr rtlCol="0" anchor="ctr"/>
                  <a:lstStyle/>
                  <a:p>
                    <a:endParaRPr lang="en-GB"/>
                  </a:p>
                </p:txBody>
              </p:sp>
              <p:sp>
                <p:nvSpPr>
                  <p:cNvPr id="414" name="Freeform: Shape 413">
                    <a:extLst>
                      <a:ext uri="{FF2B5EF4-FFF2-40B4-BE49-F238E27FC236}">
                        <a16:creationId xmlns:a16="http://schemas.microsoft.com/office/drawing/2014/main" id="{6B0AD0B1-037B-4A56-A6DF-97972EDB1143}"/>
                      </a:ext>
                    </a:extLst>
                  </p:cNvPr>
                  <p:cNvSpPr/>
                  <p:nvPr/>
                </p:nvSpPr>
                <p:spPr>
                  <a:xfrm>
                    <a:off x="613338" y="2976747"/>
                    <a:ext cx="298899" cy="2230"/>
                  </a:xfrm>
                  <a:custGeom>
                    <a:avLst/>
                    <a:gdLst>
                      <a:gd name="connsiteX0" fmla="*/ 0 w 298899"/>
                      <a:gd name="connsiteY0" fmla="*/ 0 h 2230"/>
                      <a:gd name="connsiteX1" fmla="*/ 298899 w 298899"/>
                      <a:gd name="connsiteY1" fmla="*/ 0 h 2230"/>
                      <a:gd name="connsiteX2" fmla="*/ 298899 w 298899"/>
                      <a:gd name="connsiteY2" fmla="*/ 2231 h 2230"/>
                      <a:gd name="connsiteX3" fmla="*/ 0 w 298899"/>
                      <a:gd name="connsiteY3" fmla="*/ 2231 h 2230"/>
                    </a:gdLst>
                    <a:ahLst/>
                    <a:cxnLst>
                      <a:cxn ang="0">
                        <a:pos x="connsiteX0" y="connsiteY0"/>
                      </a:cxn>
                      <a:cxn ang="0">
                        <a:pos x="connsiteX1" y="connsiteY1"/>
                      </a:cxn>
                      <a:cxn ang="0">
                        <a:pos x="connsiteX2" y="connsiteY2"/>
                      </a:cxn>
                      <a:cxn ang="0">
                        <a:pos x="connsiteX3" y="connsiteY3"/>
                      </a:cxn>
                    </a:cxnLst>
                    <a:rect l="l" t="t" r="r" b="b"/>
                    <a:pathLst>
                      <a:path w="298899" h="2230">
                        <a:moveTo>
                          <a:pt x="0" y="0"/>
                        </a:moveTo>
                        <a:lnTo>
                          <a:pt x="298899" y="0"/>
                        </a:lnTo>
                        <a:lnTo>
                          <a:pt x="298899" y="2231"/>
                        </a:lnTo>
                        <a:lnTo>
                          <a:pt x="0" y="2231"/>
                        </a:lnTo>
                        <a:close/>
                      </a:path>
                    </a:pathLst>
                  </a:custGeom>
                  <a:solidFill>
                    <a:srgbClr val="D2D2D2"/>
                  </a:solidFill>
                  <a:ln w="2223" cap="flat">
                    <a:noFill/>
                    <a:prstDash val="solid"/>
                    <a:miter/>
                  </a:ln>
                </p:spPr>
                <p:txBody>
                  <a:bodyPr rtlCol="0" anchor="ctr"/>
                  <a:lstStyle/>
                  <a:p>
                    <a:endParaRPr lang="en-GB"/>
                  </a:p>
                </p:txBody>
              </p:sp>
              <p:sp>
                <p:nvSpPr>
                  <p:cNvPr id="415" name="Freeform: Shape 414">
                    <a:extLst>
                      <a:ext uri="{FF2B5EF4-FFF2-40B4-BE49-F238E27FC236}">
                        <a16:creationId xmlns:a16="http://schemas.microsoft.com/office/drawing/2014/main" id="{07FEA699-F658-419E-AB6F-4F5C8A748A1F}"/>
                      </a:ext>
                    </a:extLst>
                  </p:cNvPr>
                  <p:cNvSpPr/>
                  <p:nvPr/>
                </p:nvSpPr>
                <p:spPr>
                  <a:xfrm>
                    <a:off x="613338" y="3003515"/>
                    <a:ext cx="298899" cy="2230"/>
                  </a:xfrm>
                  <a:custGeom>
                    <a:avLst/>
                    <a:gdLst>
                      <a:gd name="connsiteX0" fmla="*/ 0 w 298899"/>
                      <a:gd name="connsiteY0" fmla="*/ 0 h 2230"/>
                      <a:gd name="connsiteX1" fmla="*/ 298899 w 298899"/>
                      <a:gd name="connsiteY1" fmla="*/ 0 h 2230"/>
                      <a:gd name="connsiteX2" fmla="*/ 298899 w 298899"/>
                      <a:gd name="connsiteY2" fmla="*/ 2231 h 2230"/>
                      <a:gd name="connsiteX3" fmla="*/ 0 w 298899"/>
                      <a:gd name="connsiteY3" fmla="*/ 2231 h 2230"/>
                    </a:gdLst>
                    <a:ahLst/>
                    <a:cxnLst>
                      <a:cxn ang="0">
                        <a:pos x="connsiteX0" y="connsiteY0"/>
                      </a:cxn>
                      <a:cxn ang="0">
                        <a:pos x="connsiteX1" y="connsiteY1"/>
                      </a:cxn>
                      <a:cxn ang="0">
                        <a:pos x="connsiteX2" y="connsiteY2"/>
                      </a:cxn>
                      <a:cxn ang="0">
                        <a:pos x="connsiteX3" y="connsiteY3"/>
                      </a:cxn>
                    </a:cxnLst>
                    <a:rect l="l" t="t" r="r" b="b"/>
                    <a:pathLst>
                      <a:path w="298899" h="2230">
                        <a:moveTo>
                          <a:pt x="0" y="0"/>
                        </a:moveTo>
                        <a:lnTo>
                          <a:pt x="298899" y="0"/>
                        </a:lnTo>
                        <a:lnTo>
                          <a:pt x="298899" y="2231"/>
                        </a:lnTo>
                        <a:lnTo>
                          <a:pt x="0" y="2231"/>
                        </a:lnTo>
                        <a:close/>
                      </a:path>
                    </a:pathLst>
                  </a:custGeom>
                  <a:solidFill>
                    <a:srgbClr val="D2D2D2"/>
                  </a:solidFill>
                  <a:ln w="2223" cap="flat">
                    <a:noFill/>
                    <a:prstDash val="solid"/>
                    <a:miter/>
                  </a:ln>
                </p:spPr>
                <p:txBody>
                  <a:bodyPr rtlCol="0" anchor="ctr"/>
                  <a:lstStyle/>
                  <a:p>
                    <a:endParaRPr lang="en-GB"/>
                  </a:p>
                </p:txBody>
              </p:sp>
              <p:sp>
                <p:nvSpPr>
                  <p:cNvPr id="416" name="Freeform: Shape 415">
                    <a:extLst>
                      <a:ext uri="{FF2B5EF4-FFF2-40B4-BE49-F238E27FC236}">
                        <a16:creationId xmlns:a16="http://schemas.microsoft.com/office/drawing/2014/main" id="{47089935-D24C-4F60-8CDD-F37F101969A5}"/>
                      </a:ext>
                    </a:extLst>
                  </p:cNvPr>
                  <p:cNvSpPr/>
                  <p:nvPr/>
                </p:nvSpPr>
                <p:spPr>
                  <a:xfrm>
                    <a:off x="613338" y="3083816"/>
                    <a:ext cx="298899" cy="2230"/>
                  </a:xfrm>
                  <a:custGeom>
                    <a:avLst/>
                    <a:gdLst>
                      <a:gd name="connsiteX0" fmla="*/ 0 w 298899"/>
                      <a:gd name="connsiteY0" fmla="*/ 0 h 2230"/>
                      <a:gd name="connsiteX1" fmla="*/ 298899 w 298899"/>
                      <a:gd name="connsiteY1" fmla="*/ 0 h 2230"/>
                      <a:gd name="connsiteX2" fmla="*/ 298899 w 298899"/>
                      <a:gd name="connsiteY2" fmla="*/ 2231 h 2230"/>
                      <a:gd name="connsiteX3" fmla="*/ 0 w 298899"/>
                      <a:gd name="connsiteY3" fmla="*/ 2231 h 2230"/>
                    </a:gdLst>
                    <a:ahLst/>
                    <a:cxnLst>
                      <a:cxn ang="0">
                        <a:pos x="connsiteX0" y="connsiteY0"/>
                      </a:cxn>
                      <a:cxn ang="0">
                        <a:pos x="connsiteX1" y="connsiteY1"/>
                      </a:cxn>
                      <a:cxn ang="0">
                        <a:pos x="connsiteX2" y="connsiteY2"/>
                      </a:cxn>
                      <a:cxn ang="0">
                        <a:pos x="connsiteX3" y="connsiteY3"/>
                      </a:cxn>
                    </a:cxnLst>
                    <a:rect l="l" t="t" r="r" b="b"/>
                    <a:pathLst>
                      <a:path w="298899" h="2230">
                        <a:moveTo>
                          <a:pt x="0" y="0"/>
                        </a:moveTo>
                        <a:lnTo>
                          <a:pt x="298899" y="0"/>
                        </a:lnTo>
                        <a:lnTo>
                          <a:pt x="298899" y="2231"/>
                        </a:lnTo>
                        <a:lnTo>
                          <a:pt x="0" y="2231"/>
                        </a:lnTo>
                        <a:close/>
                      </a:path>
                    </a:pathLst>
                  </a:custGeom>
                  <a:solidFill>
                    <a:srgbClr val="D2D2D2"/>
                  </a:solidFill>
                  <a:ln w="2223" cap="flat">
                    <a:noFill/>
                    <a:prstDash val="solid"/>
                    <a:miter/>
                  </a:ln>
                </p:spPr>
                <p:txBody>
                  <a:bodyPr rtlCol="0" anchor="ctr"/>
                  <a:lstStyle/>
                  <a:p>
                    <a:endParaRPr lang="en-GB"/>
                  </a:p>
                </p:txBody>
              </p:sp>
              <p:sp>
                <p:nvSpPr>
                  <p:cNvPr id="417" name="Freeform: Shape 416">
                    <a:extLst>
                      <a:ext uri="{FF2B5EF4-FFF2-40B4-BE49-F238E27FC236}">
                        <a16:creationId xmlns:a16="http://schemas.microsoft.com/office/drawing/2014/main" id="{B9903BF8-658B-4CCA-B711-CFE84906AA5E}"/>
                      </a:ext>
                    </a:extLst>
                  </p:cNvPr>
                  <p:cNvSpPr/>
                  <p:nvPr/>
                </p:nvSpPr>
                <p:spPr>
                  <a:xfrm>
                    <a:off x="613338" y="3110583"/>
                    <a:ext cx="298899" cy="2230"/>
                  </a:xfrm>
                  <a:custGeom>
                    <a:avLst/>
                    <a:gdLst>
                      <a:gd name="connsiteX0" fmla="*/ 0 w 298899"/>
                      <a:gd name="connsiteY0" fmla="*/ 0 h 2230"/>
                      <a:gd name="connsiteX1" fmla="*/ 298899 w 298899"/>
                      <a:gd name="connsiteY1" fmla="*/ 0 h 2230"/>
                      <a:gd name="connsiteX2" fmla="*/ 298899 w 298899"/>
                      <a:gd name="connsiteY2" fmla="*/ 2231 h 2230"/>
                      <a:gd name="connsiteX3" fmla="*/ 0 w 298899"/>
                      <a:gd name="connsiteY3" fmla="*/ 2231 h 2230"/>
                    </a:gdLst>
                    <a:ahLst/>
                    <a:cxnLst>
                      <a:cxn ang="0">
                        <a:pos x="connsiteX0" y="connsiteY0"/>
                      </a:cxn>
                      <a:cxn ang="0">
                        <a:pos x="connsiteX1" y="connsiteY1"/>
                      </a:cxn>
                      <a:cxn ang="0">
                        <a:pos x="connsiteX2" y="connsiteY2"/>
                      </a:cxn>
                      <a:cxn ang="0">
                        <a:pos x="connsiteX3" y="connsiteY3"/>
                      </a:cxn>
                    </a:cxnLst>
                    <a:rect l="l" t="t" r="r" b="b"/>
                    <a:pathLst>
                      <a:path w="298899" h="2230">
                        <a:moveTo>
                          <a:pt x="0" y="0"/>
                        </a:moveTo>
                        <a:lnTo>
                          <a:pt x="298899" y="0"/>
                        </a:lnTo>
                        <a:lnTo>
                          <a:pt x="298899" y="2231"/>
                        </a:lnTo>
                        <a:lnTo>
                          <a:pt x="0" y="2231"/>
                        </a:lnTo>
                        <a:close/>
                      </a:path>
                    </a:pathLst>
                  </a:custGeom>
                  <a:solidFill>
                    <a:srgbClr val="D2D2D2"/>
                  </a:solidFill>
                  <a:ln w="2223" cap="flat">
                    <a:noFill/>
                    <a:prstDash val="solid"/>
                    <a:miter/>
                  </a:ln>
                </p:spPr>
                <p:txBody>
                  <a:bodyPr rtlCol="0" anchor="ctr"/>
                  <a:lstStyle/>
                  <a:p>
                    <a:endParaRPr lang="en-GB"/>
                  </a:p>
                </p:txBody>
              </p:sp>
              <p:sp>
                <p:nvSpPr>
                  <p:cNvPr id="418" name="Freeform: Shape 417">
                    <a:extLst>
                      <a:ext uri="{FF2B5EF4-FFF2-40B4-BE49-F238E27FC236}">
                        <a16:creationId xmlns:a16="http://schemas.microsoft.com/office/drawing/2014/main" id="{3F2C7467-DD27-4990-8C8F-D7EBA2495058}"/>
                      </a:ext>
                    </a:extLst>
                  </p:cNvPr>
                  <p:cNvSpPr/>
                  <p:nvPr/>
                </p:nvSpPr>
                <p:spPr>
                  <a:xfrm>
                    <a:off x="613338" y="3137350"/>
                    <a:ext cx="298899" cy="2230"/>
                  </a:xfrm>
                  <a:custGeom>
                    <a:avLst/>
                    <a:gdLst>
                      <a:gd name="connsiteX0" fmla="*/ 0 w 298899"/>
                      <a:gd name="connsiteY0" fmla="*/ 0 h 2230"/>
                      <a:gd name="connsiteX1" fmla="*/ 298899 w 298899"/>
                      <a:gd name="connsiteY1" fmla="*/ 0 h 2230"/>
                      <a:gd name="connsiteX2" fmla="*/ 298899 w 298899"/>
                      <a:gd name="connsiteY2" fmla="*/ 2231 h 2230"/>
                      <a:gd name="connsiteX3" fmla="*/ 0 w 298899"/>
                      <a:gd name="connsiteY3" fmla="*/ 2231 h 2230"/>
                    </a:gdLst>
                    <a:ahLst/>
                    <a:cxnLst>
                      <a:cxn ang="0">
                        <a:pos x="connsiteX0" y="connsiteY0"/>
                      </a:cxn>
                      <a:cxn ang="0">
                        <a:pos x="connsiteX1" y="connsiteY1"/>
                      </a:cxn>
                      <a:cxn ang="0">
                        <a:pos x="connsiteX2" y="connsiteY2"/>
                      </a:cxn>
                      <a:cxn ang="0">
                        <a:pos x="connsiteX3" y="connsiteY3"/>
                      </a:cxn>
                    </a:cxnLst>
                    <a:rect l="l" t="t" r="r" b="b"/>
                    <a:pathLst>
                      <a:path w="298899" h="2230">
                        <a:moveTo>
                          <a:pt x="0" y="0"/>
                        </a:moveTo>
                        <a:lnTo>
                          <a:pt x="298899" y="0"/>
                        </a:lnTo>
                        <a:lnTo>
                          <a:pt x="298899" y="2231"/>
                        </a:lnTo>
                        <a:lnTo>
                          <a:pt x="0" y="2231"/>
                        </a:lnTo>
                        <a:close/>
                      </a:path>
                    </a:pathLst>
                  </a:custGeom>
                  <a:solidFill>
                    <a:srgbClr val="D2D2D2"/>
                  </a:solidFill>
                  <a:ln w="2223" cap="flat">
                    <a:noFill/>
                    <a:prstDash val="solid"/>
                    <a:miter/>
                  </a:ln>
                </p:spPr>
                <p:txBody>
                  <a:bodyPr rtlCol="0" anchor="ctr"/>
                  <a:lstStyle/>
                  <a:p>
                    <a:endParaRPr lang="en-GB"/>
                  </a:p>
                </p:txBody>
              </p:sp>
              <p:sp>
                <p:nvSpPr>
                  <p:cNvPr id="419" name="Freeform: Shape 418">
                    <a:extLst>
                      <a:ext uri="{FF2B5EF4-FFF2-40B4-BE49-F238E27FC236}">
                        <a16:creationId xmlns:a16="http://schemas.microsoft.com/office/drawing/2014/main" id="{DFFAD450-28FF-474F-9D8C-553071BF96BE}"/>
                      </a:ext>
                    </a:extLst>
                  </p:cNvPr>
                  <p:cNvSpPr/>
                  <p:nvPr/>
                </p:nvSpPr>
                <p:spPr>
                  <a:xfrm>
                    <a:off x="613338" y="3217651"/>
                    <a:ext cx="298899" cy="2230"/>
                  </a:xfrm>
                  <a:custGeom>
                    <a:avLst/>
                    <a:gdLst>
                      <a:gd name="connsiteX0" fmla="*/ 0 w 298899"/>
                      <a:gd name="connsiteY0" fmla="*/ 0 h 2230"/>
                      <a:gd name="connsiteX1" fmla="*/ 298899 w 298899"/>
                      <a:gd name="connsiteY1" fmla="*/ 0 h 2230"/>
                      <a:gd name="connsiteX2" fmla="*/ 298899 w 298899"/>
                      <a:gd name="connsiteY2" fmla="*/ 2231 h 2230"/>
                      <a:gd name="connsiteX3" fmla="*/ 0 w 298899"/>
                      <a:gd name="connsiteY3" fmla="*/ 2231 h 2230"/>
                    </a:gdLst>
                    <a:ahLst/>
                    <a:cxnLst>
                      <a:cxn ang="0">
                        <a:pos x="connsiteX0" y="connsiteY0"/>
                      </a:cxn>
                      <a:cxn ang="0">
                        <a:pos x="connsiteX1" y="connsiteY1"/>
                      </a:cxn>
                      <a:cxn ang="0">
                        <a:pos x="connsiteX2" y="connsiteY2"/>
                      </a:cxn>
                      <a:cxn ang="0">
                        <a:pos x="connsiteX3" y="connsiteY3"/>
                      </a:cxn>
                    </a:cxnLst>
                    <a:rect l="l" t="t" r="r" b="b"/>
                    <a:pathLst>
                      <a:path w="298899" h="2230">
                        <a:moveTo>
                          <a:pt x="0" y="0"/>
                        </a:moveTo>
                        <a:lnTo>
                          <a:pt x="298899" y="0"/>
                        </a:lnTo>
                        <a:lnTo>
                          <a:pt x="298899" y="2231"/>
                        </a:lnTo>
                        <a:lnTo>
                          <a:pt x="0" y="2231"/>
                        </a:lnTo>
                        <a:close/>
                      </a:path>
                    </a:pathLst>
                  </a:custGeom>
                  <a:solidFill>
                    <a:srgbClr val="D2D2D2"/>
                  </a:solidFill>
                  <a:ln w="2223" cap="flat">
                    <a:noFill/>
                    <a:prstDash val="solid"/>
                    <a:miter/>
                  </a:ln>
                </p:spPr>
                <p:txBody>
                  <a:bodyPr rtlCol="0" anchor="ctr"/>
                  <a:lstStyle/>
                  <a:p>
                    <a:endParaRPr lang="en-GB"/>
                  </a:p>
                </p:txBody>
              </p:sp>
              <p:sp>
                <p:nvSpPr>
                  <p:cNvPr id="420" name="Freeform: Shape 419">
                    <a:extLst>
                      <a:ext uri="{FF2B5EF4-FFF2-40B4-BE49-F238E27FC236}">
                        <a16:creationId xmlns:a16="http://schemas.microsoft.com/office/drawing/2014/main" id="{51418F14-550F-485E-8324-9E6883640862}"/>
                      </a:ext>
                    </a:extLst>
                  </p:cNvPr>
                  <p:cNvSpPr/>
                  <p:nvPr/>
                </p:nvSpPr>
                <p:spPr>
                  <a:xfrm>
                    <a:off x="613338" y="3244418"/>
                    <a:ext cx="298899" cy="2230"/>
                  </a:xfrm>
                  <a:custGeom>
                    <a:avLst/>
                    <a:gdLst>
                      <a:gd name="connsiteX0" fmla="*/ 0 w 298899"/>
                      <a:gd name="connsiteY0" fmla="*/ 0 h 2230"/>
                      <a:gd name="connsiteX1" fmla="*/ 298899 w 298899"/>
                      <a:gd name="connsiteY1" fmla="*/ 0 h 2230"/>
                      <a:gd name="connsiteX2" fmla="*/ 298899 w 298899"/>
                      <a:gd name="connsiteY2" fmla="*/ 2231 h 2230"/>
                      <a:gd name="connsiteX3" fmla="*/ 0 w 298899"/>
                      <a:gd name="connsiteY3" fmla="*/ 2231 h 2230"/>
                    </a:gdLst>
                    <a:ahLst/>
                    <a:cxnLst>
                      <a:cxn ang="0">
                        <a:pos x="connsiteX0" y="connsiteY0"/>
                      </a:cxn>
                      <a:cxn ang="0">
                        <a:pos x="connsiteX1" y="connsiteY1"/>
                      </a:cxn>
                      <a:cxn ang="0">
                        <a:pos x="connsiteX2" y="connsiteY2"/>
                      </a:cxn>
                      <a:cxn ang="0">
                        <a:pos x="connsiteX3" y="connsiteY3"/>
                      </a:cxn>
                    </a:cxnLst>
                    <a:rect l="l" t="t" r="r" b="b"/>
                    <a:pathLst>
                      <a:path w="298899" h="2230">
                        <a:moveTo>
                          <a:pt x="0" y="0"/>
                        </a:moveTo>
                        <a:lnTo>
                          <a:pt x="298899" y="0"/>
                        </a:lnTo>
                        <a:lnTo>
                          <a:pt x="298899" y="2231"/>
                        </a:lnTo>
                        <a:lnTo>
                          <a:pt x="0" y="2231"/>
                        </a:lnTo>
                        <a:close/>
                      </a:path>
                    </a:pathLst>
                  </a:custGeom>
                  <a:solidFill>
                    <a:srgbClr val="D2D2D2"/>
                  </a:solidFill>
                  <a:ln w="2223" cap="flat">
                    <a:noFill/>
                    <a:prstDash val="solid"/>
                    <a:miter/>
                  </a:ln>
                </p:spPr>
                <p:txBody>
                  <a:bodyPr rtlCol="0" anchor="ctr"/>
                  <a:lstStyle/>
                  <a:p>
                    <a:endParaRPr lang="en-GB"/>
                  </a:p>
                </p:txBody>
              </p:sp>
              <p:sp>
                <p:nvSpPr>
                  <p:cNvPr id="421" name="Freeform: Shape 420">
                    <a:extLst>
                      <a:ext uri="{FF2B5EF4-FFF2-40B4-BE49-F238E27FC236}">
                        <a16:creationId xmlns:a16="http://schemas.microsoft.com/office/drawing/2014/main" id="{FF8D5597-DA3A-4645-AF04-86FD371F0C63}"/>
                      </a:ext>
                    </a:extLst>
                  </p:cNvPr>
                  <p:cNvSpPr/>
                  <p:nvPr/>
                </p:nvSpPr>
                <p:spPr>
                  <a:xfrm>
                    <a:off x="613338" y="3271186"/>
                    <a:ext cx="298899" cy="2230"/>
                  </a:xfrm>
                  <a:custGeom>
                    <a:avLst/>
                    <a:gdLst>
                      <a:gd name="connsiteX0" fmla="*/ 0 w 298899"/>
                      <a:gd name="connsiteY0" fmla="*/ 0 h 2230"/>
                      <a:gd name="connsiteX1" fmla="*/ 298899 w 298899"/>
                      <a:gd name="connsiteY1" fmla="*/ 0 h 2230"/>
                      <a:gd name="connsiteX2" fmla="*/ 298899 w 298899"/>
                      <a:gd name="connsiteY2" fmla="*/ 2231 h 2230"/>
                      <a:gd name="connsiteX3" fmla="*/ 0 w 298899"/>
                      <a:gd name="connsiteY3" fmla="*/ 2231 h 2230"/>
                    </a:gdLst>
                    <a:ahLst/>
                    <a:cxnLst>
                      <a:cxn ang="0">
                        <a:pos x="connsiteX0" y="connsiteY0"/>
                      </a:cxn>
                      <a:cxn ang="0">
                        <a:pos x="connsiteX1" y="connsiteY1"/>
                      </a:cxn>
                      <a:cxn ang="0">
                        <a:pos x="connsiteX2" y="connsiteY2"/>
                      </a:cxn>
                      <a:cxn ang="0">
                        <a:pos x="connsiteX3" y="connsiteY3"/>
                      </a:cxn>
                    </a:cxnLst>
                    <a:rect l="l" t="t" r="r" b="b"/>
                    <a:pathLst>
                      <a:path w="298899" h="2230">
                        <a:moveTo>
                          <a:pt x="0" y="0"/>
                        </a:moveTo>
                        <a:lnTo>
                          <a:pt x="298899" y="0"/>
                        </a:lnTo>
                        <a:lnTo>
                          <a:pt x="298899" y="2231"/>
                        </a:lnTo>
                        <a:lnTo>
                          <a:pt x="0" y="2231"/>
                        </a:lnTo>
                        <a:close/>
                      </a:path>
                    </a:pathLst>
                  </a:custGeom>
                  <a:solidFill>
                    <a:srgbClr val="D2D2D2"/>
                  </a:solidFill>
                  <a:ln w="2223" cap="flat">
                    <a:noFill/>
                    <a:prstDash val="solid"/>
                    <a:miter/>
                  </a:ln>
                </p:spPr>
                <p:txBody>
                  <a:bodyPr rtlCol="0" anchor="ctr"/>
                  <a:lstStyle/>
                  <a:p>
                    <a:endParaRPr lang="en-GB"/>
                  </a:p>
                </p:txBody>
              </p:sp>
            </p:grpSp>
          </p:grpSp>
          <p:grpSp>
            <p:nvGrpSpPr>
              <p:cNvPr id="422" name="Graphic 357" descr="A city block with various buildings, skyscrapers and trees">
                <a:extLst>
                  <a:ext uri="{FF2B5EF4-FFF2-40B4-BE49-F238E27FC236}">
                    <a16:creationId xmlns:a16="http://schemas.microsoft.com/office/drawing/2014/main" id="{D412E6B6-9D06-4EF7-8ABD-6F6533AB7D3D}"/>
                  </a:ext>
                </a:extLst>
              </p:cNvPr>
              <p:cNvGrpSpPr/>
              <p:nvPr/>
            </p:nvGrpSpPr>
            <p:grpSpPr>
              <a:xfrm>
                <a:off x="1684022" y="3138465"/>
                <a:ext cx="360124" cy="963615"/>
                <a:chOff x="1684022" y="3138465"/>
                <a:chExt cx="360124" cy="963615"/>
              </a:xfrm>
            </p:grpSpPr>
            <p:sp>
              <p:nvSpPr>
                <p:cNvPr id="423" name="Freeform: Shape 422">
                  <a:extLst>
                    <a:ext uri="{FF2B5EF4-FFF2-40B4-BE49-F238E27FC236}">
                      <a16:creationId xmlns:a16="http://schemas.microsoft.com/office/drawing/2014/main" id="{F06D2798-4D2E-44B3-A235-C218D935BBAF}"/>
                    </a:ext>
                  </a:extLst>
                </p:cNvPr>
                <p:cNvSpPr/>
                <p:nvPr/>
              </p:nvSpPr>
              <p:spPr>
                <a:xfrm>
                  <a:off x="1684022" y="3138465"/>
                  <a:ext cx="267671" cy="46842"/>
                </a:xfrm>
                <a:custGeom>
                  <a:avLst/>
                  <a:gdLst>
                    <a:gd name="connsiteX0" fmla="*/ 21860 w 267671"/>
                    <a:gd name="connsiteY0" fmla="*/ 46842 h 46842"/>
                    <a:gd name="connsiteX1" fmla="*/ 267671 w 267671"/>
                    <a:gd name="connsiteY1" fmla="*/ 46842 h 46842"/>
                    <a:gd name="connsiteX2" fmla="*/ 267671 w 267671"/>
                    <a:gd name="connsiteY2" fmla="*/ 0 h 46842"/>
                    <a:gd name="connsiteX3" fmla="*/ 0 w 267671"/>
                    <a:gd name="connsiteY3" fmla="*/ 0 h 46842"/>
                    <a:gd name="connsiteX4" fmla="*/ 0 w 267671"/>
                    <a:gd name="connsiteY4" fmla="*/ 26966 h 46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671" h="46842">
                      <a:moveTo>
                        <a:pt x="21860" y="46842"/>
                      </a:moveTo>
                      <a:lnTo>
                        <a:pt x="267671" y="46842"/>
                      </a:lnTo>
                      <a:lnTo>
                        <a:pt x="267671" y="0"/>
                      </a:lnTo>
                      <a:lnTo>
                        <a:pt x="0" y="0"/>
                      </a:lnTo>
                      <a:lnTo>
                        <a:pt x="0" y="26966"/>
                      </a:lnTo>
                      <a:close/>
                    </a:path>
                  </a:pathLst>
                </a:custGeom>
                <a:solidFill>
                  <a:srgbClr val="505050"/>
                </a:solidFill>
                <a:ln w="2223" cap="flat">
                  <a:noFill/>
                  <a:prstDash val="solid"/>
                  <a:miter/>
                </a:ln>
              </p:spPr>
              <p:txBody>
                <a:bodyPr rtlCol="0" anchor="ctr"/>
                <a:lstStyle/>
                <a:p>
                  <a:endParaRPr lang="en-GB"/>
                </a:p>
              </p:txBody>
            </p:sp>
            <p:sp>
              <p:nvSpPr>
                <p:cNvPr id="424" name="Freeform: Shape 423">
                  <a:extLst>
                    <a:ext uri="{FF2B5EF4-FFF2-40B4-BE49-F238E27FC236}">
                      <a16:creationId xmlns:a16="http://schemas.microsoft.com/office/drawing/2014/main" id="{5EC1E25D-5DBD-43FC-BE28-F9EA7A49E14B}"/>
                    </a:ext>
                  </a:extLst>
                </p:cNvPr>
                <p:cNvSpPr/>
                <p:nvPr/>
              </p:nvSpPr>
              <p:spPr>
                <a:xfrm>
                  <a:off x="1684022" y="3165232"/>
                  <a:ext cx="360124" cy="936848"/>
                </a:xfrm>
                <a:custGeom>
                  <a:avLst/>
                  <a:gdLst>
                    <a:gd name="connsiteX0" fmla="*/ 357553 w 360124"/>
                    <a:gd name="connsiteY0" fmla="*/ 936848 h 936848"/>
                    <a:gd name="connsiteX1" fmla="*/ 0 w 360124"/>
                    <a:gd name="connsiteY1" fmla="*/ 936848 h 936848"/>
                    <a:gd name="connsiteX2" fmla="*/ 0 w 360124"/>
                    <a:gd name="connsiteY2" fmla="*/ 0 h 936848"/>
                    <a:gd name="connsiteX3" fmla="*/ 360125 w 360124"/>
                    <a:gd name="connsiteY3" fmla="*/ 0 h 936848"/>
                  </a:gdLst>
                  <a:ahLst/>
                  <a:cxnLst>
                    <a:cxn ang="0">
                      <a:pos x="connsiteX0" y="connsiteY0"/>
                    </a:cxn>
                    <a:cxn ang="0">
                      <a:pos x="connsiteX1" y="connsiteY1"/>
                    </a:cxn>
                    <a:cxn ang="0">
                      <a:pos x="connsiteX2" y="connsiteY2"/>
                    </a:cxn>
                    <a:cxn ang="0">
                      <a:pos x="connsiteX3" y="connsiteY3"/>
                    </a:cxn>
                  </a:cxnLst>
                  <a:rect l="l" t="t" r="r" b="b"/>
                  <a:pathLst>
                    <a:path w="360124" h="936848">
                      <a:moveTo>
                        <a:pt x="357553" y="936848"/>
                      </a:moveTo>
                      <a:lnTo>
                        <a:pt x="0" y="936848"/>
                      </a:lnTo>
                      <a:lnTo>
                        <a:pt x="0" y="0"/>
                      </a:lnTo>
                      <a:lnTo>
                        <a:pt x="360125" y="0"/>
                      </a:lnTo>
                      <a:close/>
                    </a:path>
                  </a:pathLst>
                </a:custGeom>
                <a:solidFill>
                  <a:srgbClr val="D2D2D2"/>
                </a:solidFill>
                <a:ln w="2223" cap="flat">
                  <a:noFill/>
                  <a:prstDash val="solid"/>
                  <a:miter/>
                </a:ln>
              </p:spPr>
              <p:txBody>
                <a:bodyPr rtlCol="0" anchor="ctr"/>
                <a:lstStyle/>
                <a:p>
                  <a:endParaRPr lang="en-GB"/>
                </a:p>
              </p:txBody>
            </p:sp>
            <p:sp>
              <p:nvSpPr>
                <p:cNvPr id="425" name="Freeform: Shape 424">
                  <a:extLst>
                    <a:ext uri="{FF2B5EF4-FFF2-40B4-BE49-F238E27FC236}">
                      <a16:creationId xmlns:a16="http://schemas.microsoft.com/office/drawing/2014/main" id="{871A0FC8-7BF6-4C21-9203-E328813A4747}"/>
                    </a:ext>
                  </a:extLst>
                </p:cNvPr>
                <p:cNvSpPr/>
                <p:nvPr/>
              </p:nvSpPr>
              <p:spPr>
                <a:xfrm>
                  <a:off x="1949462" y="3165232"/>
                  <a:ext cx="4461" cy="535341"/>
                </a:xfrm>
                <a:custGeom>
                  <a:avLst/>
                  <a:gdLst>
                    <a:gd name="connsiteX0" fmla="*/ 0 w 4461"/>
                    <a:gd name="connsiteY0" fmla="*/ 0 h 535341"/>
                    <a:gd name="connsiteX1" fmla="*/ 4461 w 4461"/>
                    <a:gd name="connsiteY1" fmla="*/ 0 h 535341"/>
                    <a:gd name="connsiteX2" fmla="*/ 4461 w 4461"/>
                    <a:gd name="connsiteY2" fmla="*/ 535342 h 535341"/>
                    <a:gd name="connsiteX3" fmla="*/ 0 w 4461"/>
                    <a:gd name="connsiteY3" fmla="*/ 535342 h 535341"/>
                  </a:gdLst>
                  <a:ahLst/>
                  <a:cxnLst>
                    <a:cxn ang="0">
                      <a:pos x="connsiteX0" y="connsiteY0"/>
                    </a:cxn>
                    <a:cxn ang="0">
                      <a:pos x="connsiteX1" y="connsiteY1"/>
                    </a:cxn>
                    <a:cxn ang="0">
                      <a:pos x="connsiteX2" y="connsiteY2"/>
                    </a:cxn>
                    <a:cxn ang="0">
                      <a:pos x="connsiteX3" y="connsiteY3"/>
                    </a:cxn>
                  </a:cxnLst>
                  <a:rect l="l" t="t" r="r" b="b"/>
                  <a:pathLst>
                    <a:path w="4461" h="535341">
                      <a:moveTo>
                        <a:pt x="0" y="0"/>
                      </a:moveTo>
                      <a:lnTo>
                        <a:pt x="4461" y="0"/>
                      </a:lnTo>
                      <a:lnTo>
                        <a:pt x="4461" y="535342"/>
                      </a:lnTo>
                      <a:lnTo>
                        <a:pt x="0" y="535342"/>
                      </a:lnTo>
                      <a:close/>
                    </a:path>
                  </a:pathLst>
                </a:custGeom>
                <a:solidFill>
                  <a:srgbClr val="E6E6E6"/>
                </a:solidFill>
                <a:ln w="2223" cap="flat">
                  <a:noFill/>
                  <a:prstDash val="solid"/>
                  <a:miter/>
                </a:ln>
              </p:spPr>
              <p:txBody>
                <a:bodyPr rtlCol="0" anchor="ctr"/>
                <a:lstStyle/>
                <a:p>
                  <a:endParaRPr lang="en-GB"/>
                </a:p>
              </p:txBody>
            </p:sp>
            <p:sp>
              <p:nvSpPr>
                <p:cNvPr id="426" name="Freeform: Shape 425">
                  <a:extLst>
                    <a:ext uri="{FF2B5EF4-FFF2-40B4-BE49-F238E27FC236}">
                      <a16:creationId xmlns:a16="http://schemas.microsoft.com/office/drawing/2014/main" id="{0B7D6A7B-7F5C-4976-82EC-019A0425BC9C}"/>
                    </a:ext>
                  </a:extLst>
                </p:cNvPr>
                <p:cNvSpPr/>
                <p:nvPr/>
              </p:nvSpPr>
              <p:spPr>
                <a:xfrm>
                  <a:off x="1967307" y="3165232"/>
                  <a:ext cx="4461" cy="535341"/>
                </a:xfrm>
                <a:custGeom>
                  <a:avLst/>
                  <a:gdLst>
                    <a:gd name="connsiteX0" fmla="*/ 0 w 4461"/>
                    <a:gd name="connsiteY0" fmla="*/ 0 h 535341"/>
                    <a:gd name="connsiteX1" fmla="*/ 4461 w 4461"/>
                    <a:gd name="connsiteY1" fmla="*/ 0 h 535341"/>
                    <a:gd name="connsiteX2" fmla="*/ 4461 w 4461"/>
                    <a:gd name="connsiteY2" fmla="*/ 535342 h 535341"/>
                    <a:gd name="connsiteX3" fmla="*/ 0 w 4461"/>
                    <a:gd name="connsiteY3" fmla="*/ 535342 h 535341"/>
                  </a:gdLst>
                  <a:ahLst/>
                  <a:cxnLst>
                    <a:cxn ang="0">
                      <a:pos x="connsiteX0" y="connsiteY0"/>
                    </a:cxn>
                    <a:cxn ang="0">
                      <a:pos x="connsiteX1" y="connsiteY1"/>
                    </a:cxn>
                    <a:cxn ang="0">
                      <a:pos x="connsiteX2" y="connsiteY2"/>
                    </a:cxn>
                    <a:cxn ang="0">
                      <a:pos x="connsiteX3" y="connsiteY3"/>
                    </a:cxn>
                  </a:cxnLst>
                  <a:rect l="l" t="t" r="r" b="b"/>
                  <a:pathLst>
                    <a:path w="4461" h="535341">
                      <a:moveTo>
                        <a:pt x="0" y="0"/>
                      </a:moveTo>
                      <a:lnTo>
                        <a:pt x="4461" y="0"/>
                      </a:lnTo>
                      <a:lnTo>
                        <a:pt x="4461" y="535342"/>
                      </a:lnTo>
                      <a:lnTo>
                        <a:pt x="0" y="535342"/>
                      </a:lnTo>
                      <a:close/>
                    </a:path>
                  </a:pathLst>
                </a:custGeom>
                <a:solidFill>
                  <a:srgbClr val="E6E6E6"/>
                </a:solidFill>
                <a:ln w="2223" cap="flat">
                  <a:noFill/>
                  <a:prstDash val="solid"/>
                  <a:miter/>
                </a:ln>
              </p:spPr>
              <p:txBody>
                <a:bodyPr rtlCol="0" anchor="ctr"/>
                <a:lstStyle/>
                <a:p>
                  <a:endParaRPr lang="en-GB"/>
                </a:p>
              </p:txBody>
            </p:sp>
            <p:sp>
              <p:nvSpPr>
                <p:cNvPr id="427" name="Freeform: Shape 426">
                  <a:extLst>
                    <a:ext uri="{FF2B5EF4-FFF2-40B4-BE49-F238E27FC236}">
                      <a16:creationId xmlns:a16="http://schemas.microsoft.com/office/drawing/2014/main" id="{775EDE8D-29C2-457D-9A2D-2D4507E3511B}"/>
                    </a:ext>
                  </a:extLst>
                </p:cNvPr>
                <p:cNvSpPr/>
                <p:nvPr/>
              </p:nvSpPr>
              <p:spPr>
                <a:xfrm>
                  <a:off x="1985152" y="3165232"/>
                  <a:ext cx="4461" cy="535341"/>
                </a:xfrm>
                <a:custGeom>
                  <a:avLst/>
                  <a:gdLst>
                    <a:gd name="connsiteX0" fmla="*/ 0 w 4461"/>
                    <a:gd name="connsiteY0" fmla="*/ 0 h 535341"/>
                    <a:gd name="connsiteX1" fmla="*/ 4461 w 4461"/>
                    <a:gd name="connsiteY1" fmla="*/ 0 h 535341"/>
                    <a:gd name="connsiteX2" fmla="*/ 4461 w 4461"/>
                    <a:gd name="connsiteY2" fmla="*/ 535342 h 535341"/>
                    <a:gd name="connsiteX3" fmla="*/ 0 w 4461"/>
                    <a:gd name="connsiteY3" fmla="*/ 535342 h 535341"/>
                  </a:gdLst>
                  <a:ahLst/>
                  <a:cxnLst>
                    <a:cxn ang="0">
                      <a:pos x="connsiteX0" y="connsiteY0"/>
                    </a:cxn>
                    <a:cxn ang="0">
                      <a:pos x="connsiteX1" y="connsiteY1"/>
                    </a:cxn>
                    <a:cxn ang="0">
                      <a:pos x="connsiteX2" y="connsiteY2"/>
                    </a:cxn>
                    <a:cxn ang="0">
                      <a:pos x="connsiteX3" y="connsiteY3"/>
                    </a:cxn>
                  </a:cxnLst>
                  <a:rect l="l" t="t" r="r" b="b"/>
                  <a:pathLst>
                    <a:path w="4461" h="535341">
                      <a:moveTo>
                        <a:pt x="0" y="0"/>
                      </a:moveTo>
                      <a:lnTo>
                        <a:pt x="4461" y="0"/>
                      </a:lnTo>
                      <a:lnTo>
                        <a:pt x="4461" y="535342"/>
                      </a:lnTo>
                      <a:lnTo>
                        <a:pt x="0" y="535342"/>
                      </a:lnTo>
                      <a:close/>
                    </a:path>
                  </a:pathLst>
                </a:custGeom>
                <a:solidFill>
                  <a:srgbClr val="E6E6E6"/>
                </a:solidFill>
                <a:ln w="2223" cap="flat">
                  <a:noFill/>
                  <a:prstDash val="solid"/>
                  <a:miter/>
                </a:ln>
              </p:spPr>
              <p:txBody>
                <a:bodyPr rtlCol="0" anchor="ctr"/>
                <a:lstStyle/>
                <a:p>
                  <a:endParaRPr lang="en-GB"/>
                </a:p>
              </p:txBody>
            </p:sp>
            <p:sp>
              <p:nvSpPr>
                <p:cNvPr id="428" name="Freeform: Shape 427">
                  <a:extLst>
                    <a:ext uri="{FF2B5EF4-FFF2-40B4-BE49-F238E27FC236}">
                      <a16:creationId xmlns:a16="http://schemas.microsoft.com/office/drawing/2014/main" id="{3445D30F-8585-436D-8DDF-6D0394488595}"/>
                    </a:ext>
                  </a:extLst>
                </p:cNvPr>
                <p:cNvSpPr/>
                <p:nvPr/>
              </p:nvSpPr>
              <p:spPr>
                <a:xfrm>
                  <a:off x="1684022" y="3299068"/>
                  <a:ext cx="267671" cy="26767"/>
                </a:xfrm>
                <a:custGeom>
                  <a:avLst/>
                  <a:gdLst>
                    <a:gd name="connsiteX0" fmla="*/ 0 w 267671"/>
                    <a:gd name="connsiteY0" fmla="*/ 0 h 26767"/>
                    <a:gd name="connsiteX1" fmla="*/ 267671 w 267671"/>
                    <a:gd name="connsiteY1" fmla="*/ 0 h 26767"/>
                    <a:gd name="connsiteX2" fmla="*/ 267671 w 267671"/>
                    <a:gd name="connsiteY2" fmla="*/ 26767 h 26767"/>
                    <a:gd name="connsiteX3" fmla="*/ 0 w 267671"/>
                    <a:gd name="connsiteY3" fmla="*/ 26767 h 26767"/>
                  </a:gdLst>
                  <a:ahLst/>
                  <a:cxnLst>
                    <a:cxn ang="0">
                      <a:pos x="connsiteX0" y="connsiteY0"/>
                    </a:cxn>
                    <a:cxn ang="0">
                      <a:pos x="connsiteX1" y="connsiteY1"/>
                    </a:cxn>
                    <a:cxn ang="0">
                      <a:pos x="connsiteX2" y="connsiteY2"/>
                    </a:cxn>
                    <a:cxn ang="0">
                      <a:pos x="connsiteX3" y="connsiteY3"/>
                    </a:cxn>
                  </a:cxnLst>
                  <a:rect l="l" t="t" r="r" b="b"/>
                  <a:pathLst>
                    <a:path w="267671" h="26767">
                      <a:moveTo>
                        <a:pt x="0" y="0"/>
                      </a:moveTo>
                      <a:lnTo>
                        <a:pt x="267671" y="0"/>
                      </a:lnTo>
                      <a:lnTo>
                        <a:pt x="267671" y="26767"/>
                      </a:lnTo>
                      <a:lnTo>
                        <a:pt x="0" y="26767"/>
                      </a:lnTo>
                      <a:close/>
                    </a:path>
                  </a:pathLst>
                </a:custGeom>
                <a:solidFill>
                  <a:srgbClr val="E6E6E6"/>
                </a:solidFill>
                <a:ln w="2223" cap="flat">
                  <a:noFill/>
                  <a:prstDash val="solid"/>
                  <a:miter/>
                </a:ln>
              </p:spPr>
              <p:txBody>
                <a:bodyPr rtlCol="0" anchor="ctr"/>
                <a:lstStyle/>
                <a:p>
                  <a:endParaRPr lang="en-GB"/>
                </a:p>
              </p:txBody>
            </p:sp>
            <p:sp>
              <p:nvSpPr>
                <p:cNvPr id="429" name="Freeform: Shape 428">
                  <a:extLst>
                    <a:ext uri="{FF2B5EF4-FFF2-40B4-BE49-F238E27FC236}">
                      <a16:creationId xmlns:a16="http://schemas.microsoft.com/office/drawing/2014/main" id="{408354C0-E994-4063-987B-D674ADB1863A}"/>
                    </a:ext>
                  </a:extLst>
                </p:cNvPr>
                <p:cNvSpPr/>
                <p:nvPr/>
              </p:nvSpPr>
              <p:spPr>
                <a:xfrm>
                  <a:off x="1684022" y="3352602"/>
                  <a:ext cx="267671" cy="26767"/>
                </a:xfrm>
                <a:custGeom>
                  <a:avLst/>
                  <a:gdLst>
                    <a:gd name="connsiteX0" fmla="*/ 0 w 267671"/>
                    <a:gd name="connsiteY0" fmla="*/ 0 h 26767"/>
                    <a:gd name="connsiteX1" fmla="*/ 267671 w 267671"/>
                    <a:gd name="connsiteY1" fmla="*/ 0 h 26767"/>
                    <a:gd name="connsiteX2" fmla="*/ 267671 w 267671"/>
                    <a:gd name="connsiteY2" fmla="*/ 26767 h 26767"/>
                    <a:gd name="connsiteX3" fmla="*/ 0 w 267671"/>
                    <a:gd name="connsiteY3" fmla="*/ 26767 h 26767"/>
                  </a:gdLst>
                  <a:ahLst/>
                  <a:cxnLst>
                    <a:cxn ang="0">
                      <a:pos x="connsiteX0" y="connsiteY0"/>
                    </a:cxn>
                    <a:cxn ang="0">
                      <a:pos x="connsiteX1" y="connsiteY1"/>
                    </a:cxn>
                    <a:cxn ang="0">
                      <a:pos x="connsiteX2" y="connsiteY2"/>
                    </a:cxn>
                    <a:cxn ang="0">
                      <a:pos x="connsiteX3" y="connsiteY3"/>
                    </a:cxn>
                  </a:cxnLst>
                  <a:rect l="l" t="t" r="r" b="b"/>
                  <a:pathLst>
                    <a:path w="267671" h="26767">
                      <a:moveTo>
                        <a:pt x="0" y="0"/>
                      </a:moveTo>
                      <a:lnTo>
                        <a:pt x="267671" y="0"/>
                      </a:lnTo>
                      <a:lnTo>
                        <a:pt x="267671" y="26767"/>
                      </a:lnTo>
                      <a:lnTo>
                        <a:pt x="0" y="26767"/>
                      </a:lnTo>
                      <a:close/>
                    </a:path>
                  </a:pathLst>
                </a:custGeom>
                <a:solidFill>
                  <a:srgbClr val="E6E6E6"/>
                </a:solidFill>
                <a:ln w="2223" cap="flat">
                  <a:noFill/>
                  <a:prstDash val="solid"/>
                  <a:miter/>
                </a:ln>
              </p:spPr>
              <p:txBody>
                <a:bodyPr rtlCol="0" anchor="ctr"/>
                <a:lstStyle/>
                <a:p>
                  <a:endParaRPr lang="en-GB"/>
                </a:p>
              </p:txBody>
            </p:sp>
            <p:sp>
              <p:nvSpPr>
                <p:cNvPr id="430" name="Freeform: Shape 429">
                  <a:extLst>
                    <a:ext uri="{FF2B5EF4-FFF2-40B4-BE49-F238E27FC236}">
                      <a16:creationId xmlns:a16="http://schemas.microsoft.com/office/drawing/2014/main" id="{4352D01B-827B-47BE-ACEC-E96C3A0EF9BD}"/>
                    </a:ext>
                  </a:extLst>
                </p:cNvPr>
                <p:cNvSpPr/>
                <p:nvPr/>
              </p:nvSpPr>
              <p:spPr>
                <a:xfrm>
                  <a:off x="1684022" y="3410598"/>
                  <a:ext cx="267671" cy="26767"/>
                </a:xfrm>
                <a:custGeom>
                  <a:avLst/>
                  <a:gdLst>
                    <a:gd name="connsiteX0" fmla="*/ 0 w 267671"/>
                    <a:gd name="connsiteY0" fmla="*/ 0 h 26767"/>
                    <a:gd name="connsiteX1" fmla="*/ 267671 w 267671"/>
                    <a:gd name="connsiteY1" fmla="*/ 0 h 26767"/>
                    <a:gd name="connsiteX2" fmla="*/ 267671 w 267671"/>
                    <a:gd name="connsiteY2" fmla="*/ 26767 h 26767"/>
                    <a:gd name="connsiteX3" fmla="*/ 0 w 267671"/>
                    <a:gd name="connsiteY3" fmla="*/ 26767 h 26767"/>
                  </a:gdLst>
                  <a:ahLst/>
                  <a:cxnLst>
                    <a:cxn ang="0">
                      <a:pos x="connsiteX0" y="connsiteY0"/>
                    </a:cxn>
                    <a:cxn ang="0">
                      <a:pos x="connsiteX1" y="connsiteY1"/>
                    </a:cxn>
                    <a:cxn ang="0">
                      <a:pos x="connsiteX2" y="connsiteY2"/>
                    </a:cxn>
                    <a:cxn ang="0">
                      <a:pos x="connsiteX3" y="connsiteY3"/>
                    </a:cxn>
                  </a:cxnLst>
                  <a:rect l="l" t="t" r="r" b="b"/>
                  <a:pathLst>
                    <a:path w="267671" h="26767">
                      <a:moveTo>
                        <a:pt x="0" y="0"/>
                      </a:moveTo>
                      <a:lnTo>
                        <a:pt x="267671" y="0"/>
                      </a:lnTo>
                      <a:lnTo>
                        <a:pt x="267671" y="26767"/>
                      </a:lnTo>
                      <a:lnTo>
                        <a:pt x="0" y="26767"/>
                      </a:lnTo>
                      <a:close/>
                    </a:path>
                  </a:pathLst>
                </a:custGeom>
                <a:solidFill>
                  <a:srgbClr val="E6E6E6"/>
                </a:solidFill>
                <a:ln w="2223" cap="flat">
                  <a:noFill/>
                  <a:prstDash val="solid"/>
                  <a:miter/>
                </a:ln>
              </p:spPr>
              <p:txBody>
                <a:bodyPr rtlCol="0" anchor="ctr"/>
                <a:lstStyle/>
                <a:p>
                  <a:endParaRPr lang="en-GB"/>
                </a:p>
              </p:txBody>
            </p:sp>
            <p:sp>
              <p:nvSpPr>
                <p:cNvPr id="431" name="Freeform: Shape 430">
                  <a:extLst>
                    <a:ext uri="{FF2B5EF4-FFF2-40B4-BE49-F238E27FC236}">
                      <a16:creationId xmlns:a16="http://schemas.microsoft.com/office/drawing/2014/main" id="{2A0BB3D8-8CE3-4D4B-BCEB-5404612826EC}"/>
                    </a:ext>
                  </a:extLst>
                </p:cNvPr>
                <p:cNvSpPr/>
                <p:nvPr/>
              </p:nvSpPr>
              <p:spPr>
                <a:xfrm>
                  <a:off x="1684022" y="3464132"/>
                  <a:ext cx="267671" cy="26767"/>
                </a:xfrm>
                <a:custGeom>
                  <a:avLst/>
                  <a:gdLst>
                    <a:gd name="connsiteX0" fmla="*/ 0 w 267671"/>
                    <a:gd name="connsiteY0" fmla="*/ 0 h 26767"/>
                    <a:gd name="connsiteX1" fmla="*/ 267671 w 267671"/>
                    <a:gd name="connsiteY1" fmla="*/ 0 h 26767"/>
                    <a:gd name="connsiteX2" fmla="*/ 267671 w 267671"/>
                    <a:gd name="connsiteY2" fmla="*/ 26767 h 26767"/>
                    <a:gd name="connsiteX3" fmla="*/ 0 w 267671"/>
                    <a:gd name="connsiteY3" fmla="*/ 26767 h 26767"/>
                  </a:gdLst>
                  <a:ahLst/>
                  <a:cxnLst>
                    <a:cxn ang="0">
                      <a:pos x="connsiteX0" y="connsiteY0"/>
                    </a:cxn>
                    <a:cxn ang="0">
                      <a:pos x="connsiteX1" y="connsiteY1"/>
                    </a:cxn>
                    <a:cxn ang="0">
                      <a:pos x="connsiteX2" y="connsiteY2"/>
                    </a:cxn>
                    <a:cxn ang="0">
                      <a:pos x="connsiteX3" y="connsiteY3"/>
                    </a:cxn>
                  </a:cxnLst>
                  <a:rect l="l" t="t" r="r" b="b"/>
                  <a:pathLst>
                    <a:path w="267671" h="26767">
                      <a:moveTo>
                        <a:pt x="0" y="0"/>
                      </a:moveTo>
                      <a:lnTo>
                        <a:pt x="267671" y="0"/>
                      </a:lnTo>
                      <a:lnTo>
                        <a:pt x="267671" y="26767"/>
                      </a:lnTo>
                      <a:lnTo>
                        <a:pt x="0" y="26767"/>
                      </a:lnTo>
                      <a:close/>
                    </a:path>
                  </a:pathLst>
                </a:custGeom>
                <a:solidFill>
                  <a:srgbClr val="E6E6E6"/>
                </a:solidFill>
                <a:ln w="2223" cap="flat">
                  <a:noFill/>
                  <a:prstDash val="solid"/>
                  <a:miter/>
                </a:ln>
              </p:spPr>
              <p:txBody>
                <a:bodyPr rtlCol="0" anchor="ctr"/>
                <a:lstStyle/>
                <a:p>
                  <a:endParaRPr lang="en-GB"/>
                </a:p>
              </p:txBody>
            </p:sp>
          </p:grpSp>
          <p:sp>
            <p:nvSpPr>
              <p:cNvPr id="432" name="Freeform: Shape 431">
                <a:extLst>
                  <a:ext uri="{FF2B5EF4-FFF2-40B4-BE49-F238E27FC236}">
                    <a16:creationId xmlns:a16="http://schemas.microsoft.com/office/drawing/2014/main" id="{584E5278-3067-4A5B-AD71-2D6871255C66}"/>
                  </a:ext>
                </a:extLst>
              </p:cNvPr>
              <p:cNvSpPr/>
              <p:nvPr/>
            </p:nvSpPr>
            <p:spPr>
              <a:xfrm>
                <a:off x="1431965" y="3461900"/>
                <a:ext cx="827549" cy="412661"/>
              </a:xfrm>
              <a:custGeom>
                <a:avLst/>
                <a:gdLst>
                  <a:gd name="connsiteX0" fmla="*/ 730809 w 827549"/>
                  <a:gd name="connsiteY0" fmla="*/ 198686 h 412661"/>
                  <a:gd name="connsiteX1" fmla="*/ 646898 w 827549"/>
                  <a:gd name="connsiteY1" fmla="*/ 234554 h 412661"/>
                  <a:gd name="connsiteX2" fmla="*/ 613714 w 827549"/>
                  <a:gd name="connsiteY2" fmla="*/ 180380 h 412661"/>
                  <a:gd name="connsiteX3" fmla="*/ 534075 w 827549"/>
                  <a:gd name="connsiteY3" fmla="*/ 141552 h 412661"/>
                  <a:gd name="connsiteX4" fmla="*/ 476769 w 827549"/>
                  <a:gd name="connsiteY4" fmla="*/ 106396 h 412661"/>
                  <a:gd name="connsiteX5" fmla="*/ 361356 w 827549"/>
                  <a:gd name="connsiteY5" fmla="*/ 42380 h 412661"/>
                  <a:gd name="connsiteX6" fmla="*/ 320790 w 827549"/>
                  <a:gd name="connsiteY6" fmla="*/ 48532 h 412661"/>
                  <a:gd name="connsiteX7" fmla="*/ 257004 w 827549"/>
                  <a:gd name="connsiteY7" fmla="*/ 35721 h 412661"/>
                  <a:gd name="connsiteX8" fmla="*/ 152291 w 827549"/>
                  <a:gd name="connsiteY8" fmla="*/ 77 h 412661"/>
                  <a:gd name="connsiteX9" fmla="*/ 45 w 827549"/>
                  <a:gd name="connsiteY9" fmla="*/ 153463 h 412661"/>
                  <a:gd name="connsiteX10" fmla="*/ 157257 w 827549"/>
                  <a:gd name="connsiteY10" fmla="*/ 314514 h 412661"/>
                  <a:gd name="connsiteX11" fmla="*/ 263620 w 827549"/>
                  <a:gd name="connsiteY11" fmla="*/ 273063 h 412661"/>
                  <a:gd name="connsiteX12" fmla="*/ 361356 w 827549"/>
                  <a:gd name="connsiteY12" fmla="*/ 314514 h 412661"/>
                  <a:gd name="connsiteX13" fmla="*/ 386194 w 827549"/>
                  <a:gd name="connsiteY13" fmla="*/ 312212 h 412661"/>
                  <a:gd name="connsiteX14" fmla="*/ 421285 w 827549"/>
                  <a:gd name="connsiteY14" fmla="*/ 372808 h 412661"/>
                  <a:gd name="connsiteX15" fmla="*/ 613714 w 827549"/>
                  <a:gd name="connsiteY15" fmla="*/ 372808 h 412661"/>
                  <a:gd name="connsiteX16" fmla="*/ 633513 w 827549"/>
                  <a:gd name="connsiteY16" fmla="*/ 347683 h 412661"/>
                  <a:gd name="connsiteX17" fmla="*/ 724942 w 827549"/>
                  <a:gd name="connsiteY17" fmla="*/ 403738 h 412661"/>
                  <a:gd name="connsiteX18" fmla="*/ 827474 w 827549"/>
                  <a:gd name="connsiteY18" fmla="*/ 297140 h 412661"/>
                  <a:gd name="connsiteX19" fmla="*/ 730809 w 827549"/>
                  <a:gd name="connsiteY19" fmla="*/ 198686 h 412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7549" h="412661">
                    <a:moveTo>
                      <a:pt x="730809" y="198686"/>
                    </a:moveTo>
                    <a:cubicBezTo>
                      <a:pt x="697200" y="196815"/>
                      <a:pt x="666889" y="211144"/>
                      <a:pt x="646898" y="234554"/>
                    </a:cubicBezTo>
                    <a:cubicBezTo>
                      <a:pt x="640481" y="214749"/>
                      <a:pt x="629446" y="196112"/>
                      <a:pt x="613714" y="180380"/>
                    </a:cubicBezTo>
                    <a:cubicBezTo>
                      <a:pt x="591368" y="158036"/>
                      <a:pt x="563186" y="145098"/>
                      <a:pt x="534075" y="141552"/>
                    </a:cubicBezTo>
                    <a:cubicBezTo>
                      <a:pt x="510687" y="138703"/>
                      <a:pt x="489260" y="126373"/>
                      <a:pt x="476769" y="106396"/>
                    </a:cubicBezTo>
                    <a:cubicBezTo>
                      <a:pt x="452732" y="67953"/>
                      <a:pt x="410039" y="42380"/>
                      <a:pt x="361356" y="42380"/>
                    </a:cubicBezTo>
                    <a:cubicBezTo>
                      <a:pt x="347227" y="42380"/>
                      <a:pt x="333603" y="44535"/>
                      <a:pt x="320790" y="48532"/>
                    </a:cubicBezTo>
                    <a:cubicBezTo>
                      <a:pt x="298826" y="55384"/>
                      <a:pt x="274775" y="50336"/>
                      <a:pt x="257004" y="35721"/>
                    </a:cubicBezTo>
                    <a:cubicBezTo>
                      <a:pt x="228687" y="12434"/>
                      <a:pt x="192096" y="-1150"/>
                      <a:pt x="152291" y="77"/>
                    </a:cubicBezTo>
                    <a:cubicBezTo>
                      <a:pt x="69336" y="2635"/>
                      <a:pt x="1999" y="70492"/>
                      <a:pt x="45" y="153463"/>
                    </a:cubicBezTo>
                    <a:cubicBezTo>
                      <a:pt x="-2041" y="242047"/>
                      <a:pt x="69144" y="314514"/>
                      <a:pt x="157257" y="314514"/>
                    </a:cubicBezTo>
                    <a:cubicBezTo>
                      <a:pt x="198280" y="314514"/>
                      <a:pt x="235622" y="298793"/>
                      <a:pt x="263620" y="273063"/>
                    </a:cubicBezTo>
                    <a:cubicBezTo>
                      <a:pt x="288355" y="298610"/>
                      <a:pt x="322990" y="314514"/>
                      <a:pt x="361356" y="314514"/>
                    </a:cubicBezTo>
                    <a:cubicBezTo>
                      <a:pt x="369843" y="314514"/>
                      <a:pt x="378134" y="313698"/>
                      <a:pt x="386194" y="312212"/>
                    </a:cubicBezTo>
                    <a:cubicBezTo>
                      <a:pt x="392192" y="334407"/>
                      <a:pt x="403864" y="355385"/>
                      <a:pt x="421285" y="372808"/>
                    </a:cubicBezTo>
                    <a:cubicBezTo>
                      <a:pt x="474422" y="425946"/>
                      <a:pt x="560577" y="425946"/>
                      <a:pt x="613714" y="372808"/>
                    </a:cubicBezTo>
                    <a:cubicBezTo>
                      <a:pt x="621454" y="365071"/>
                      <a:pt x="628030" y="356617"/>
                      <a:pt x="633513" y="347683"/>
                    </a:cubicBezTo>
                    <a:cubicBezTo>
                      <a:pt x="650483" y="380946"/>
                      <a:pt x="685042" y="403738"/>
                      <a:pt x="724942" y="403738"/>
                    </a:cubicBezTo>
                    <a:cubicBezTo>
                      <a:pt x="782936" y="403738"/>
                      <a:pt x="829691" y="355626"/>
                      <a:pt x="827474" y="297140"/>
                    </a:cubicBezTo>
                    <a:cubicBezTo>
                      <a:pt x="825484" y="244663"/>
                      <a:pt x="783241" y="201608"/>
                      <a:pt x="730809" y="198686"/>
                    </a:cubicBezTo>
                    <a:close/>
                  </a:path>
                </a:pathLst>
              </a:custGeom>
              <a:solidFill>
                <a:srgbClr val="FFB74E"/>
              </a:solidFill>
              <a:ln w="2223" cap="flat">
                <a:noFill/>
                <a:prstDash val="solid"/>
                <a:miter/>
              </a:ln>
            </p:spPr>
            <p:txBody>
              <a:bodyPr rtlCol="0" anchor="ctr"/>
              <a:lstStyle/>
              <a:p>
                <a:endParaRPr lang="en-GB"/>
              </a:p>
            </p:txBody>
          </p:sp>
          <p:grpSp>
            <p:nvGrpSpPr>
              <p:cNvPr id="433" name="Graphic 357" descr="A city block with various buildings, skyscrapers and trees">
                <a:extLst>
                  <a:ext uri="{FF2B5EF4-FFF2-40B4-BE49-F238E27FC236}">
                    <a16:creationId xmlns:a16="http://schemas.microsoft.com/office/drawing/2014/main" id="{9579467A-558A-4D55-85A5-E92D286DA7CF}"/>
                  </a:ext>
                </a:extLst>
              </p:cNvPr>
              <p:cNvGrpSpPr/>
              <p:nvPr/>
            </p:nvGrpSpPr>
            <p:grpSpPr>
              <a:xfrm>
                <a:off x="1228868" y="2683425"/>
                <a:ext cx="187483" cy="1409733"/>
                <a:chOff x="1228868" y="2683425"/>
                <a:chExt cx="187483" cy="1409733"/>
              </a:xfrm>
            </p:grpSpPr>
            <p:sp>
              <p:nvSpPr>
                <p:cNvPr id="434" name="Freeform: Shape 433">
                  <a:extLst>
                    <a:ext uri="{FF2B5EF4-FFF2-40B4-BE49-F238E27FC236}">
                      <a16:creationId xmlns:a16="http://schemas.microsoft.com/office/drawing/2014/main" id="{CAF1524D-5E44-4DE9-9BA7-5327805FBC82}"/>
                    </a:ext>
                  </a:extLst>
                </p:cNvPr>
                <p:cNvSpPr/>
                <p:nvPr/>
              </p:nvSpPr>
              <p:spPr>
                <a:xfrm>
                  <a:off x="1260210" y="2683425"/>
                  <a:ext cx="107068" cy="86993"/>
                </a:xfrm>
                <a:custGeom>
                  <a:avLst/>
                  <a:gdLst>
                    <a:gd name="connsiteX0" fmla="*/ 63572 w 107068"/>
                    <a:gd name="connsiteY0" fmla="*/ 53534 h 86993"/>
                    <a:gd name="connsiteX1" fmla="*/ 63572 w 107068"/>
                    <a:gd name="connsiteY1" fmla="*/ 0 h 86993"/>
                    <a:gd name="connsiteX2" fmla="*/ 61341 w 107068"/>
                    <a:gd name="connsiteY2" fmla="*/ 0 h 86993"/>
                    <a:gd name="connsiteX3" fmla="*/ 61341 w 107068"/>
                    <a:gd name="connsiteY3" fmla="*/ 53534 h 86993"/>
                    <a:gd name="connsiteX4" fmla="*/ 41266 w 107068"/>
                    <a:gd name="connsiteY4" fmla="*/ 53534 h 86993"/>
                    <a:gd name="connsiteX5" fmla="*/ 41266 w 107068"/>
                    <a:gd name="connsiteY5" fmla="*/ 0 h 86993"/>
                    <a:gd name="connsiteX6" fmla="*/ 39035 w 107068"/>
                    <a:gd name="connsiteY6" fmla="*/ 0 h 86993"/>
                    <a:gd name="connsiteX7" fmla="*/ 39035 w 107068"/>
                    <a:gd name="connsiteY7" fmla="*/ 53534 h 86993"/>
                    <a:gd name="connsiteX8" fmla="*/ 0 w 107068"/>
                    <a:gd name="connsiteY8" fmla="*/ 53534 h 86993"/>
                    <a:gd name="connsiteX9" fmla="*/ 0 w 107068"/>
                    <a:gd name="connsiteY9" fmla="*/ 86993 h 86993"/>
                    <a:gd name="connsiteX10" fmla="*/ 107068 w 107068"/>
                    <a:gd name="connsiteY10" fmla="*/ 86993 h 86993"/>
                    <a:gd name="connsiteX11" fmla="*/ 107068 w 107068"/>
                    <a:gd name="connsiteY11" fmla="*/ 53534 h 86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7068" h="86993">
                      <a:moveTo>
                        <a:pt x="63572" y="53534"/>
                      </a:moveTo>
                      <a:lnTo>
                        <a:pt x="63572" y="0"/>
                      </a:lnTo>
                      <a:lnTo>
                        <a:pt x="61341" y="0"/>
                      </a:lnTo>
                      <a:lnTo>
                        <a:pt x="61341" y="53534"/>
                      </a:lnTo>
                      <a:lnTo>
                        <a:pt x="41266" y="53534"/>
                      </a:lnTo>
                      <a:lnTo>
                        <a:pt x="41266" y="0"/>
                      </a:lnTo>
                      <a:lnTo>
                        <a:pt x="39035" y="0"/>
                      </a:lnTo>
                      <a:lnTo>
                        <a:pt x="39035" y="53534"/>
                      </a:lnTo>
                      <a:lnTo>
                        <a:pt x="0" y="53534"/>
                      </a:lnTo>
                      <a:lnTo>
                        <a:pt x="0" y="86993"/>
                      </a:lnTo>
                      <a:lnTo>
                        <a:pt x="107068" y="86993"/>
                      </a:lnTo>
                      <a:lnTo>
                        <a:pt x="107068" y="53534"/>
                      </a:lnTo>
                      <a:close/>
                    </a:path>
                  </a:pathLst>
                </a:custGeom>
                <a:solidFill>
                  <a:srgbClr val="505050"/>
                </a:solidFill>
                <a:ln w="2223" cap="flat">
                  <a:noFill/>
                  <a:prstDash val="solid"/>
                  <a:miter/>
                </a:ln>
              </p:spPr>
              <p:txBody>
                <a:bodyPr rtlCol="0" anchor="ctr"/>
                <a:lstStyle/>
                <a:p>
                  <a:endParaRPr lang="en-GB"/>
                </a:p>
              </p:txBody>
            </p:sp>
            <p:sp>
              <p:nvSpPr>
                <p:cNvPr id="435" name="Freeform: Shape 434">
                  <a:extLst>
                    <a:ext uri="{FF2B5EF4-FFF2-40B4-BE49-F238E27FC236}">
                      <a16:creationId xmlns:a16="http://schemas.microsoft.com/office/drawing/2014/main" id="{03CA1289-A4C3-439B-89F0-883B1F541519}"/>
                    </a:ext>
                  </a:extLst>
                </p:cNvPr>
                <p:cNvSpPr/>
                <p:nvPr/>
              </p:nvSpPr>
              <p:spPr>
                <a:xfrm>
                  <a:off x="1228868" y="2763726"/>
                  <a:ext cx="183022" cy="1329432"/>
                </a:xfrm>
                <a:custGeom>
                  <a:avLst/>
                  <a:gdLst>
                    <a:gd name="connsiteX0" fmla="*/ 0 w 183022"/>
                    <a:gd name="connsiteY0" fmla="*/ 1329433 h 1329432"/>
                    <a:gd name="connsiteX1" fmla="*/ 0 w 183022"/>
                    <a:gd name="connsiteY1" fmla="*/ 0 h 1329432"/>
                    <a:gd name="connsiteX2" fmla="*/ 125473 w 183022"/>
                    <a:gd name="connsiteY2" fmla="*/ 0 h 1329432"/>
                    <a:gd name="connsiteX3" fmla="*/ 183022 w 183022"/>
                    <a:gd name="connsiteY3" fmla="*/ 22306 h 1329432"/>
                    <a:gd name="connsiteX4" fmla="*/ 183022 w 183022"/>
                    <a:gd name="connsiteY4" fmla="*/ 1329430 h 132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022" h="1329432">
                      <a:moveTo>
                        <a:pt x="0" y="1329433"/>
                      </a:moveTo>
                      <a:lnTo>
                        <a:pt x="0" y="0"/>
                      </a:lnTo>
                      <a:lnTo>
                        <a:pt x="125473" y="0"/>
                      </a:lnTo>
                      <a:lnTo>
                        <a:pt x="183022" y="22306"/>
                      </a:lnTo>
                      <a:lnTo>
                        <a:pt x="183022" y="1329430"/>
                      </a:lnTo>
                      <a:close/>
                    </a:path>
                  </a:pathLst>
                </a:custGeom>
                <a:solidFill>
                  <a:srgbClr val="D2D2D2"/>
                </a:solidFill>
                <a:ln w="2223" cap="flat">
                  <a:noFill/>
                  <a:prstDash val="solid"/>
                  <a:miter/>
                </a:ln>
              </p:spPr>
              <p:txBody>
                <a:bodyPr rtlCol="0" anchor="ctr"/>
                <a:lstStyle/>
                <a:p>
                  <a:endParaRPr lang="en-GB"/>
                </a:p>
              </p:txBody>
            </p:sp>
            <p:sp>
              <p:nvSpPr>
                <p:cNvPr id="436" name="Freeform: Shape 435">
                  <a:extLst>
                    <a:ext uri="{FF2B5EF4-FFF2-40B4-BE49-F238E27FC236}">
                      <a16:creationId xmlns:a16="http://schemas.microsoft.com/office/drawing/2014/main" id="{C926F4B6-B502-4EE6-90AD-A7B0C5FCCA80}"/>
                    </a:ext>
                  </a:extLst>
                </p:cNvPr>
                <p:cNvSpPr/>
                <p:nvPr/>
              </p:nvSpPr>
              <p:spPr>
                <a:xfrm>
                  <a:off x="1284746" y="2790493"/>
                  <a:ext cx="22305" cy="794090"/>
                </a:xfrm>
                <a:custGeom>
                  <a:avLst/>
                  <a:gdLst>
                    <a:gd name="connsiteX0" fmla="*/ 22306 w 22305"/>
                    <a:gd name="connsiteY0" fmla="*/ 794091 h 794090"/>
                    <a:gd name="connsiteX1" fmla="*/ 0 w 22305"/>
                    <a:gd name="connsiteY1" fmla="*/ 778477 h 794090"/>
                    <a:gd name="connsiteX2" fmla="*/ 0 w 22305"/>
                    <a:gd name="connsiteY2" fmla="*/ 0 h 794090"/>
                    <a:gd name="connsiteX3" fmla="*/ 22306 w 22305"/>
                    <a:gd name="connsiteY3" fmla="*/ 0 h 794090"/>
                  </a:gdLst>
                  <a:ahLst/>
                  <a:cxnLst>
                    <a:cxn ang="0">
                      <a:pos x="connsiteX0" y="connsiteY0"/>
                    </a:cxn>
                    <a:cxn ang="0">
                      <a:pos x="connsiteX1" y="connsiteY1"/>
                    </a:cxn>
                    <a:cxn ang="0">
                      <a:pos x="connsiteX2" y="connsiteY2"/>
                    </a:cxn>
                    <a:cxn ang="0">
                      <a:pos x="connsiteX3" y="connsiteY3"/>
                    </a:cxn>
                  </a:cxnLst>
                  <a:rect l="l" t="t" r="r" b="b"/>
                  <a:pathLst>
                    <a:path w="22305" h="794090">
                      <a:moveTo>
                        <a:pt x="22306" y="794091"/>
                      </a:moveTo>
                      <a:lnTo>
                        <a:pt x="0" y="778477"/>
                      </a:lnTo>
                      <a:lnTo>
                        <a:pt x="0" y="0"/>
                      </a:lnTo>
                      <a:lnTo>
                        <a:pt x="22306" y="0"/>
                      </a:lnTo>
                      <a:close/>
                    </a:path>
                  </a:pathLst>
                </a:custGeom>
                <a:solidFill>
                  <a:srgbClr val="FFB74E"/>
                </a:solidFill>
                <a:ln w="2223" cap="flat">
                  <a:noFill/>
                  <a:prstDash val="solid"/>
                  <a:miter/>
                </a:ln>
              </p:spPr>
              <p:txBody>
                <a:bodyPr rtlCol="0" anchor="ctr"/>
                <a:lstStyle/>
                <a:p>
                  <a:endParaRPr lang="en-GB"/>
                </a:p>
              </p:txBody>
            </p:sp>
            <p:sp>
              <p:nvSpPr>
                <p:cNvPr id="437" name="Freeform: Shape 436">
                  <a:extLst>
                    <a:ext uri="{FF2B5EF4-FFF2-40B4-BE49-F238E27FC236}">
                      <a16:creationId xmlns:a16="http://schemas.microsoft.com/office/drawing/2014/main" id="{1B0168D1-CB64-445E-9166-95D66D482A35}"/>
                    </a:ext>
                  </a:extLst>
                </p:cNvPr>
                <p:cNvSpPr/>
                <p:nvPr/>
              </p:nvSpPr>
              <p:spPr>
                <a:xfrm>
                  <a:off x="1353894" y="2763726"/>
                  <a:ext cx="62456" cy="820857"/>
                </a:xfrm>
                <a:custGeom>
                  <a:avLst/>
                  <a:gdLst>
                    <a:gd name="connsiteX0" fmla="*/ 0 w 62456"/>
                    <a:gd name="connsiteY0" fmla="*/ 0 h 820857"/>
                    <a:gd name="connsiteX1" fmla="*/ 0 w 62456"/>
                    <a:gd name="connsiteY1" fmla="*/ 579954 h 820857"/>
                    <a:gd name="connsiteX2" fmla="*/ 31228 w 62456"/>
                    <a:gd name="connsiteY2" fmla="*/ 579954 h 820857"/>
                    <a:gd name="connsiteX3" fmla="*/ 31228 w 62456"/>
                    <a:gd name="connsiteY3" fmla="*/ 820858 h 820857"/>
                    <a:gd name="connsiteX4" fmla="*/ 62457 w 62456"/>
                    <a:gd name="connsiteY4" fmla="*/ 820858 h 820857"/>
                    <a:gd name="connsiteX5" fmla="*/ 62457 w 62456"/>
                    <a:gd name="connsiteY5" fmla="*/ 0 h 820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56" h="820857">
                      <a:moveTo>
                        <a:pt x="0" y="0"/>
                      </a:moveTo>
                      <a:lnTo>
                        <a:pt x="0" y="579954"/>
                      </a:lnTo>
                      <a:lnTo>
                        <a:pt x="31228" y="579954"/>
                      </a:lnTo>
                      <a:lnTo>
                        <a:pt x="31228" y="820858"/>
                      </a:lnTo>
                      <a:lnTo>
                        <a:pt x="62457" y="820858"/>
                      </a:lnTo>
                      <a:lnTo>
                        <a:pt x="62457" y="0"/>
                      </a:lnTo>
                      <a:close/>
                    </a:path>
                  </a:pathLst>
                </a:custGeom>
                <a:solidFill>
                  <a:srgbClr val="505050"/>
                </a:solidFill>
                <a:ln w="2223" cap="flat">
                  <a:noFill/>
                  <a:prstDash val="solid"/>
                  <a:miter/>
                </a:ln>
              </p:spPr>
              <p:txBody>
                <a:bodyPr rtlCol="0" anchor="ctr"/>
                <a:lstStyle/>
                <a:p>
                  <a:endParaRPr lang="en-GB"/>
                </a:p>
              </p:txBody>
            </p:sp>
          </p:grpSp>
          <p:grpSp>
            <p:nvGrpSpPr>
              <p:cNvPr id="438" name="Graphic 357" descr="A city block with various buildings, skyscrapers and trees">
                <a:extLst>
                  <a:ext uri="{FF2B5EF4-FFF2-40B4-BE49-F238E27FC236}">
                    <a16:creationId xmlns:a16="http://schemas.microsoft.com/office/drawing/2014/main" id="{E2BBD111-40BE-4316-A27E-D4802B7A788C}"/>
                  </a:ext>
                </a:extLst>
              </p:cNvPr>
              <p:cNvGrpSpPr/>
              <p:nvPr/>
            </p:nvGrpSpPr>
            <p:grpSpPr>
              <a:xfrm>
                <a:off x="912237" y="3433325"/>
                <a:ext cx="372508" cy="669177"/>
                <a:chOff x="912237" y="3433325"/>
                <a:chExt cx="372508" cy="669177"/>
              </a:xfrm>
            </p:grpSpPr>
            <p:sp>
              <p:nvSpPr>
                <p:cNvPr id="439" name="Freeform: Shape 438">
                  <a:extLst>
                    <a:ext uri="{FF2B5EF4-FFF2-40B4-BE49-F238E27FC236}">
                      <a16:creationId xmlns:a16="http://schemas.microsoft.com/office/drawing/2014/main" id="{3FE85B7C-EDA0-47FA-86E4-09D3C951FBA4}"/>
                    </a:ext>
                  </a:extLst>
                </p:cNvPr>
                <p:cNvSpPr/>
                <p:nvPr/>
              </p:nvSpPr>
              <p:spPr>
                <a:xfrm>
                  <a:off x="912237" y="3433325"/>
                  <a:ext cx="372508" cy="669177"/>
                </a:xfrm>
                <a:custGeom>
                  <a:avLst/>
                  <a:gdLst>
                    <a:gd name="connsiteX0" fmla="*/ 372509 w 372508"/>
                    <a:gd name="connsiteY0" fmla="*/ 669178 h 669177"/>
                    <a:gd name="connsiteX1" fmla="*/ 235700 w 372508"/>
                    <a:gd name="connsiteY1" fmla="*/ 669178 h 669177"/>
                    <a:gd name="connsiteX2" fmla="*/ 765 w 372508"/>
                    <a:gd name="connsiteY2" fmla="*/ 641072 h 669177"/>
                    <a:gd name="connsiteX3" fmla="*/ 0 w 372508"/>
                    <a:gd name="connsiteY3" fmla="*/ 0 h 669177"/>
                    <a:gd name="connsiteX4" fmla="*/ 372509 w 372508"/>
                    <a:gd name="connsiteY4" fmla="*/ 0 h 669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508" h="669177">
                      <a:moveTo>
                        <a:pt x="372509" y="669178"/>
                      </a:moveTo>
                      <a:lnTo>
                        <a:pt x="235700" y="669178"/>
                      </a:lnTo>
                      <a:lnTo>
                        <a:pt x="765" y="641072"/>
                      </a:lnTo>
                      <a:lnTo>
                        <a:pt x="0" y="0"/>
                      </a:lnTo>
                      <a:lnTo>
                        <a:pt x="372509" y="0"/>
                      </a:lnTo>
                      <a:close/>
                    </a:path>
                  </a:pathLst>
                </a:custGeom>
                <a:solidFill>
                  <a:srgbClr val="D2D2D2"/>
                </a:solidFill>
                <a:ln w="2223" cap="flat">
                  <a:noFill/>
                  <a:prstDash val="solid"/>
                  <a:miter/>
                </a:ln>
              </p:spPr>
              <p:txBody>
                <a:bodyPr rtlCol="0" anchor="ctr"/>
                <a:lstStyle/>
                <a:p>
                  <a:endParaRPr lang="en-GB"/>
                </a:p>
              </p:txBody>
            </p:sp>
            <p:sp>
              <p:nvSpPr>
                <p:cNvPr id="440" name="Freeform: Shape 439">
                  <a:extLst>
                    <a:ext uri="{FF2B5EF4-FFF2-40B4-BE49-F238E27FC236}">
                      <a16:creationId xmlns:a16="http://schemas.microsoft.com/office/drawing/2014/main" id="{BC9A3A50-F04C-49BB-873A-C7B890E3372C}"/>
                    </a:ext>
                  </a:extLst>
                </p:cNvPr>
                <p:cNvSpPr/>
                <p:nvPr/>
              </p:nvSpPr>
              <p:spPr>
                <a:xfrm>
                  <a:off x="1188831" y="3566739"/>
                  <a:ext cx="17844" cy="66917"/>
                </a:xfrm>
                <a:custGeom>
                  <a:avLst/>
                  <a:gdLst>
                    <a:gd name="connsiteX0" fmla="*/ 0 w 17844"/>
                    <a:gd name="connsiteY0" fmla="*/ 0 h 66917"/>
                    <a:gd name="connsiteX1" fmla="*/ 17845 w 17844"/>
                    <a:gd name="connsiteY1" fmla="*/ 0 h 66917"/>
                    <a:gd name="connsiteX2" fmla="*/ 17845 w 17844"/>
                    <a:gd name="connsiteY2" fmla="*/ 66918 h 66917"/>
                    <a:gd name="connsiteX3" fmla="*/ 0 w 17844"/>
                    <a:gd name="connsiteY3" fmla="*/ 66918 h 66917"/>
                  </a:gdLst>
                  <a:ahLst/>
                  <a:cxnLst>
                    <a:cxn ang="0">
                      <a:pos x="connsiteX0" y="connsiteY0"/>
                    </a:cxn>
                    <a:cxn ang="0">
                      <a:pos x="connsiteX1" y="connsiteY1"/>
                    </a:cxn>
                    <a:cxn ang="0">
                      <a:pos x="connsiteX2" y="connsiteY2"/>
                    </a:cxn>
                    <a:cxn ang="0">
                      <a:pos x="connsiteX3" y="connsiteY3"/>
                    </a:cxn>
                  </a:cxnLst>
                  <a:rect l="l" t="t" r="r" b="b"/>
                  <a:pathLst>
                    <a:path w="17844" h="66917">
                      <a:moveTo>
                        <a:pt x="0" y="0"/>
                      </a:moveTo>
                      <a:lnTo>
                        <a:pt x="17845" y="0"/>
                      </a:lnTo>
                      <a:lnTo>
                        <a:pt x="17845" y="66918"/>
                      </a:lnTo>
                      <a:lnTo>
                        <a:pt x="0" y="66918"/>
                      </a:lnTo>
                      <a:close/>
                    </a:path>
                  </a:pathLst>
                </a:custGeom>
                <a:solidFill>
                  <a:srgbClr val="FFFFFF"/>
                </a:solidFill>
                <a:ln w="2223" cap="flat">
                  <a:noFill/>
                  <a:prstDash val="solid"/>
                  <a:miter/>
                </a:ln>
              </p:spPr>
              <p:txBody>
                <a:bodyPr rtlCol="0" anchor="ctr"/>
                <a:lstStyle/>
                <a:p>
                  <a:endParaRPr lang="en-GB"/>
                </a:p>
              </p:txBody>
            </p:sp>
            <p:sp>
              <p:nvSpPr>
                <p:cNvPr id="441" name="Freeform: Shape 440">
                  <a:extLst>
                    <a:ext uri="{FF2B5EF4-FFF2-40B4-BE49-F238E27FC236}">
                      <a16:creationId xmlns:a16="http://schemas.microsoft.com/office/drawing/2014/main" id="{09E71F9F-5C36-4D96-B03C-2BE9954666A0}"/>
                    </a:ext>
                  </a:extLst>
                </p:cNvPr>
                <p:cNvSpPr/>
                <p:nvPr/>
              </p:nvSpPr>
              <p:spPr>
                <a:xfrm>
                  <a:off x="1188831" y="3700574"/>
                  <a:ext cx="17844" cy="66917"/>
                </a:xfrm>
                <a:custGeom>
                  <a:avLst/>
                  <a:gdLst>
                    <a:gd name="connsiteX0" fmla="*/ 0 w 17844"/>
                    <a:gd name="connsiteY0" fmla="*/ 0 h 66917"/>
                    <a:gd name="connsiteX1" fmla="*/ 17845 w 17844"/>
                    <a:gd name="connsiteY1" fmla="*/ 0 h 66917"/>
                    <a:gd name="connsiteX2" fmla="*/ 17845 w 17844"/>
                    <a:gd name="connsiteY2" fmla="*/ 66918 h 66917"/>
                    <a:gd name="connsiteX3" fmla="*/ 0 w 17844"/>
                    <a:gd name="connsiteY3" fmla="*/ 66918 h 66917"/>
                  </a:gdLst>
                  <a:ahLst/>
                  <a:cxnLst>
                    <a:cxn ang="0">
                      <a:pos x="connsiteX0" y="connsiteY0"/>
                    </a:cxn>
                    <a:cxn ang="0">
                      <a:pos x="connsiteX1" y="connsiteY1"/>
                    </a:cxn>
                    <a:cxn ang="0">
                      <a:pos x="connsiteX2" y="connsiteY2"/>
                    </a:cxn>
                    <a:cxn ang="0">
                      <a:pos x="connsiteX3" y="connsiteY3"/>
                    </a:cxn>
                  </a:cxnLst>
                  <a:rect l="l" t="t" r="r" b="b"/>
                  <a:pathLst>
                    <a:path w="17844" h="66917">
                      <a:moveTo>
                        <a:pt x="0" y="0"/>
                      </a:moveTo>
                      <a:lnTo>
                        <a:pt x="17845" y="0"/>
                      </a:lnTo>
                      <a:lnTo>
                        <a:pt x="17845" y="66918"/>
                      </a:lnTo>
                      <a:lnTo>
                        <a:pt x="0" y="66918"/>
                      </a:lnTo>
                      <a:close/>
                    </a:path>
                  </a:pathLst>
                </a:custGeom>
                <a:solidFill>
                  <a:srgbClr val="FFFFFF"/>
                </a:solidFill>
                <a:ln w="2223" cap="flat">
                  <a:noFill/>
                  <a:prstDash val="solid"/>
                  <a:miter/>
                </a:ln>
              </p:spPr>
              <p:txBody>
                <a:bodyPr rtlCol="0" anchor="ctr"/>
                <a:lstStyle/>
                <a:p>
                  <a:endParaRPr lang="en-GB"/>
                </a:p>
              </p:txBody>
            </p:sp>
            <p:sp>
              <p:nvSpPr>
                <p:cNvPr id="442" name="Freeform: Shape 441">
                  <a:extLst>
                    <a:ext uri="{FF2B5EF4-FFF2-40B4-BE49-F238E27FC236}">
                      <a16:creationId xmlns:a16="http://schemas.microsoft.com/office/drawing/2014/main" id="{1430CB97-5568-4068-9C7C-AD9C4F959474}"/>
                    </a:ext>
                  </a:extLst>
                </p:cNvPr>
                <p:cNvSpPr/>
                <p:nvPr/>
              </p:nvSpPr>
              <p:spPr>
                <a:xfrm>
                  <a:off x="1188831" y="3834410"/>
                  <a:ext cx="17844" cy="66917"/>
                </a:xfrm>
                <a:custGeom>
                  <a:avLst/>
                  <a:gdLst>
                    <a:gd name="connsiteX0" fmla="*/ 0 w 17844"/>
                    <a:gd name="connsiteY0" fmla="*/ 0 h 66917"/>
                    <a:gd name="connsiteX1" fmla="*/ 17845 w 17844"/>
                    <a:gd name="connsiteY1" fmla="*/ 0 h 66917"/>
                    <a:gd name="connsiteX2" fmla="*/ 17845 w 17844"/>
                    <a:gd name="connsiteY2" fmla="*/ 66918 h 66917"/>
                    <a:gd name="connsiteX3" fmla="*/ 0 w 17844"/>
                    <a:gd name="connsiteY3" fmla="*/ 66918 h 66917"/>
                  </a:gdLst>
                  <a:ahLst/>
                  <a:cxnLst>
                    <a:cxn ang="0">
                      <a:pos x="connsiteX0" y="connsiteY0"/>
                    </a:cxn>
                    <a:cxn ang="0">
                      <a:pos x="connsiteX1" y="connsiteY1"/>
                    </a:cxn>
                    <a:cxn ang="0">
                      <a:pos x="connsiteX2" y="connsiteY2"/>
                    </a:cxn>
                    <a:cxn ang="0">
                      <a:pos x="connsiteX3" y="connsiteY3"/>
                    </a:cxn>
                  </a:cxnLst>
                  <a:rect l="l" t="t" r="r" b="b"/>
                  <a:pathLst>
                    <a:path w="17844" h="66917">
                      <a:moveTo>
                        <a:pt x="0" y="0"/>
                      </a:moveTo>
                      <a:lnTo>
                        <a:pt x="17845" y="0"/>
                      </a:lnTo>
                      <a:lnTo>
                        <a:pt x="17845" y="66918"/>
                      </a:lnTo>
                      <a:lnTo>
                        <a:pt x="0" y="66918"/>
                      </a:lnTo>
                      <a:close/>
                    </a:path>
                  </a:pathLst>
                </a:custGeom>
                <a:solidFill>
                  <a:srgbClr val="FFFFFF"/>
                </a:solidFill>
                <a:ln w="2223" cap="flat">
                  <a:noFill/>
                  <a:prstDash val="solid"/>
                  <a:miter/>
                </a:ln>
              </p:spPr>
              <p:txBody>
                <a:bodyPr rtlCol="0" anchor="ctr"/>
                <a:lstStyle/>
                <a:p>
                  <a:endParaRPr lang="en-GB"/>
                </a:p>
              </p:txBody>
            </p:sp>
          </p:grpSp>
          <p:grpSp>
            <p:nvGrpSpPr>
              <p:cNvPr id="443" name="Graphic 357" descr="A city block with various buildings, skyscrapers and trees">
                <a:extLst>
                  <a:ext uri="{FF2B5EF4-FFF2-40B4-BE49-F238E27FC236}">
                    <a16:creationId xmlns:a16="http://schemas.microsoft.com/office/drawing/2014/main" id="{1211E26D-4B5B-4197-81D8-BCE7F547B51C}"/>
                  </a:ext>
                </a:extLst>
              </p:cNvPr>
              <p:cNvGrpSpPr/>
              <p:nvPr/>
            </p:nvGrpSpPr>
            <p:grpSpPr>
              <a:xfrm>
                <a:off x="345667" y="3476913"/>
                <a:ext cx="803175" cy="625589"/>
                <a:chOff x="345667" y="3476913"/>
                <a:chExt cx="803175" cy="625589"/>
              </a:xfrm>
            </p:grpSpPr>
            <p:sp>
              <p:nvSpPr>
                <p:cNvPr id="444" name="Freeform: Shape 443">
                  <a:extLst>
                    <a:ext uri="{FF2B5EF4-FFF2-40B4-BE49-F238E27FC236}">
                      <a16:creationId xmlns:a16="http://schemas.microsoft.com/office/drawing/2014/main" id="{E5AE6176-90DB-4805-A49E-8CB136A6FE97}"/>
                    </a:ext>
                  </a:extLst>
                </p:cNvPr>
                <p:cNvSpPr/>
                <p:nvPr/>
              </p:nvSpPr>
              <p:spPr>
                <a:xfrm>
                  <a:off x="747336" y="3476913"/>
                  <a:ext cx="312282" cy="34061"/>
                </a:xfrm>
                <a:custGeom>
                  <a:avLst/>
                  <a:gdLst>
                    <a:gd name="connsiteX0" fmla="*/ 11153 w 312282"/>
                    <a:gd name="connsiteY0" fmla="*/ 34061 h 34061"/>
                    <a:gd name="connsiteX1" fmla="*/ 312283 w 312282"/>
                    <a:gd name="connsiteY1" fmla="*/ 34061 h 34061"/>
                    <a:gd name="connsiteX2" fmla="*/ 312283 w 312282"/>
                    <a:gd name="connsiteY2" fmla="*/ 0 h 34061"/>
                    <a:gd name="connsiteX3" fmla="*/ 0 w 312282"/>
                    <a:gd name="connsiteY3" fmla="*/ 0 h 34061"/>
                    <a:gd name="connsiteX4" fmla="*/ 0 w 312282"/>
                    <a:gd name="connsiteY4" fmla="*/ 23330 h 3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282" h="34061">
                      <a:moveTo>
                        <a:pt x="11153" y="34061"/>
                      </a:moveTo>
                      <a:lnTo>
                        <a:pt x="312283" y="34061"/>
                      </a:lnTo>
                      <a:lnTo>
                        <a:pt x="312283" y="0"/>
                      </a:lnTo>
                      <a:lnTo>
                        <a:pt x="0" y="0"/>
                      </a:lnTo>
                      <a:lnTo>
                        <a:pt x="0" y="23330"/>
                      </a:lnTo>
                      <a:close/>
                    </a:path>
                  </a:pathLst>
                </a:custGeom>
                <a:solidFill>
                  <a:srgbClr val="737373"/>
                </a:solidFill>
                <a:ln w="2223" cap="flat">
                  <a:noFill/>
                  <a:prstDash val="solid"/>
                  <a:miter/>
                </a:ln>
              </p:spPr>
              <p:txBody>
                <a:bodyPr rtlCol="0" anchor="ctr"/>
                <a:lstStyle/>
                <a:p>
                  <a:endParaRPr lang="en-GB"/>
                </a:p>
              </p:txBody>
            </p:sp>
            <p:sp>
              <p:nvSpPr>
                <p:cNvPr id="445" name="Freeform: Shape 444">
                  <a:extLst>
                    <a:ext uri="{FF2B5EF4-FFF2-40B4-BE49-F238E27FC236}">
                      <a16:creationId xmlns:a16="http://schemas.microsoft.com/office/drawing/2014/main" id="{13F7EE75-6DD2-4A4F-BAED-9E699F468222}"/>
                    </a:ext>
                  </a:extLst>
                </p:cNvPr>
                <p:cNvSpPr/>
                <p:nvPr/>
              </p:nvSpPr>
              <p:spPr>
                <a:xfrm>
                  <a:off x="345667" y="3500243"/>
                  <a:ext cx="803175" cy="602259"/>
                </a:xfrm>
                <a:custGeom>
                  <a:avLst/>
                  <a:gdLst>
                    <a:gd name="connsiteX0" fmla="*/ 401669 w 803175"/>
                    <a:gd name="connsiteY0" fmla="*/ 0 h 602259"/>
                    <a:gd name="connsiteX1" fmla="*/ 401669 w 803175"/>
                    <a:gd name="connsiteY1" fmla="*/ 200753 h 602259"/>
                    <a:gd name="connsiteX2" fmla="*/ 133998 w 803175"/>
                    <a:gd name="connsiteY2" fmla="*/ 200753 h 602259"/>
                    <a:gd name="connsiteX3" fmla="*/ 133998 w 803175"/>
                    <a:gd name="connsiteY3" fmla="*/ 334589 h 602259"/>
                    <a:gd name="connsiteX4" fmla="*/ 163 w 803175"/>
                    <a:gd name="connsiteY4" fmla="*/ 334941 h 602259"/>
                    <a:gd name="connsiteX5" fmla="*/ 0 w 803175"/>
                    <a:gd name="connsiteY5" fmla="*/ 602260 h 602259"/>
                    <a:gd name="connsiteX6" fmla="*/ 803176 w 803175"/>
                    <a:gd name="connsiteY6" fmla="*/ 602260 h 602259"/>
                    <a:gd name="connsiteX7" fmla="*/ 803176 w 803175"/>
                    <a:gd name="connsiteY7" fmla="*/ 0 h 602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3175" h="602259">
                      <a:moveTo>
                        <a:pt x="401669" y="0"/>
                      </a:moveTo>
                      <a:lnTo>
                        <a:pt x="401669" y="200753"/>
                      </a:lnTo>
                      <a:lnTo>
                        <a:pt x="133998" y="200753"/>
                      </a:lnTo>
                      <a:lnTo>
                        <a:pt x="133998" y="334589"/>
                      </a:lnTo>
                      <a:lnTo>
                        <a:pt x="163" y="334941"/>
                      </a:lnTo>
                      <a:lnTo>
                        <a:pt x="0" y="602260"/>
                      </a:lnTo>
                      <a:lnTo>
                        <a:pt x="803176" y="602260"/>
                      </a:lnTo>
                      <a:lnTo>
                        <a:pt x="803176" y="0"/>
                      </a:lnTo>
                      <a:close/>
                    </a:path>
                  </a:pathLst>
                </a:custGeom>
                <a:solidFill>
                  <a:srgbClr val="FFFFFF"/>
                </a:solidFill>
                <a:ln w="2223" cap="flat">
                  <a:noFill/>
                  <a:prstDash val="solid"/>
                  <a:miter/>
                </a:ln>
              </p:spPr>
              <p:txBody>
                <a:bodyPr rtlCol="0" anchor="ctr"/>
                <a:lstStyle/>
                <a:p>
                  <a:endParaRPr lang="en-GB"/>
                </a:p>
              </p:txBody>
            </p:sp>
            <p:sp>
              <p:nvSpPr>
                <p:cNvPr id="446" name="Freeform: Shape 445">
                  <a:extLst>
                    <a:ext uri="{FF2B5EF4-FFF2-40B4-BE49-F238E27FC236}">
                      <a16:creationId xmlns:a16="http://schemas.microsoft.com/office/drawing/2014/main" id="{100C1ED7-D8D8-4E2B-AD74-01BF4D311814}"/>
                    </a:ext>
                  </a:extLst>
                </p:cNvPr>
                <p:cNvSpPr/>
                <p:nvPr/>
              </p:nvSpPr>
              <p:spPr>
                <a:xfrm>
                  <a:off x="573170" y="3902091"/>
                  <a:ext cx="62639" cy="66152"/>
                </a:xfrm>
                <a:custGeom>
                  <a:avLst/>
                  <a:gdLst>
                    <a:gd name="connsiteX0" fmla="*/ 0 w 62639"/>
                    <a:gd name="connsiteY0" fmla="*/ 0 h 66152"/>
                    <a:gd name="connsiteX1" fmla="*/ 62639 w 62639"/>
                    <a:gd name="connsiteY1" fmla="*/ 0 h 66152"/>
                    <a:gd name="connsiteX2" fmla="*/ 62639 w 62639"/>
                    <a:gd name="connsiteY2" fmla="*/ 66153 h 66152"/>
                    <a:gd name="connsiteX3" fmla="*/ 0 w 62639"/>
                    <a:gd name="connsiteY3" fmla="*/ 66153 h 66152"/>
                  </a:gdLst>
                  <a:ahLst/>
                  <a:cxnLst>
                    <a:cxn ang="0">
                      <a:pos x="connsiteX0" y="connsiteY0"/>
                    </a:cxn>
                    <a:cxn ang="0">
                      <a:pos x="connsiteX1" y="connsiteY1"/>
                    </a:cxn>
                    <a:cxn ang="0">
                      <a:pos x="connsiteX2" y="connsiteY2"/>
                    </a:cxn>
                    <a:cxn ang="0">
                      <a:pos x="connsiteX3" y="connsiteY3"/>
                    </a:cxn>
                  </a:cxnLst>
                  <a:rect l="l" t="t" r="r" b="b"/>
                  <a:pathLst>
                    <a:path w="62639" h="66152">
                      <a:moveTo>
                        <a:pt x="0" y="0"/>
                      </a:moveTo>
                      <a:lnTo>
                        <a:pt x="62639" y="0"/>
                      </a:lnTo>
                      <a:lnTo>
                        <a:pt x="62639" y="66153"/>
                      </a:lnTo>
                      <a:lnTo>
                        <a:pt x="0" y="66153"/>
                      </a:lnTo>
                      <a:close/>
                    </a:path>
                  </a:pathLst>
                </a:custGeom>
                <a:solidFill>
                  <a:srgbClr val="FFB74E"/>
                </a:solidFill>
                <a:ln w="2223" cap="flat">
                  <a:noFill/>
                  <a:prstDash val="solid"/>
                  <a:miter/>
                </a:ln>
              </p:spPr>
              <p:txBody>
                <a:bodyPr rtlCol="0" anchor="ctr"/>
                <a:lstStyle/>
                <a:p>
                  <a:endParaRPr lang="en-GB"/>
                </a:p>
              </p:txBody>
            </p:sp>
            <p:sp>
              <p:nvSpPr>
                <p:cNvPr id="447" name="Freeform: Shape 446">
                  <a:extLst>
                    <a:ext uri="{FF2B5EF4-FFF2-40B4-BE49-F238E27FC236}">
                      <a16:creationId xmlns:a16="http://schemas.microsoft.com/office/drawing/2014/main" id="{AF8A7F40-BB39-4ABA-A574-7F91876E461F}"/>
                    </a:ext>
                  </a:extLst>
                </p:cNvPr>
                <p:cNvSpPr/>
                <p:nvPr/>
              </p:nvSpPr>
              <p:spPr>
                <a:xfrm>
                  <a:off x="479665" y="3902091"/>
                  <a:ext cx="66253" cy="66152"/>
                </a:xfrm>
                <a:custGeom>
                  <a:avLst/>
                  <a:gdLst>
                    <a:gd name="connsiteX0" fmla="*/ 0 w 66253"/>
                    <a:gd name="connsiteY0" fmla="*/ 0 h 66152"/>
                    <a:gd name="connsiteX1" fmla="*/ 66253 w 66253"/>
                    <a:gd name="connsiteY1" fmla="*/ 0 h 66152"/>
                    <a:gd name="connsiteX2" fmla="*/ 66253 w 66253"/>
                    <a:gd name="connsiteY2" fmla="*/ 66153 h 66152"/>
                    <a:gd name="connsiteX3" fmla="*/ 0 w 66253"/>
                    <a:gd name="connsiteY3" fmla="*/ 66153 h 66152"/>
                  </a:gdLst>
                  <a:ahLst/>
                  <a:cxnLst>
                    <a:cxn ang="0">
                      <a:pos x="connsiteX0" y="connsiteY0"/>
                    </a:cxn>
                    <a:cxn ang="0">
                      <a:pos x="connsiteX1" y="connsiteY1"/>
                    </a:cxn>
                    <a:cxn ang="0">
                      <a:pos x="connsiteX2" y="connsiteY2"/>
                    </a:cxn>
                    <a:cxn ang="0">
                      <a:pos x="connsiteX3" y="connsiteY3"/>
                    </a:cxn>
                  </a:cxnLst>
                  <a:rect l="l" t="t" r="r" b="b"/>
                  <a:pathLst>
                    <a:path w="66253" h="66152">
                      <a:moveTo>
                        <a:pt x="0" y="0"/>
                      </a:moveTo>
                      <a:lnTo>
                        <a:pt x="66253" y="0"/>
                      </a:lnTo>
                      <a:lnTo>
                        <a:pt x="66253" y="66153"/>
                      </a:lnTo>
                      <a:lnTo>
                        <a:pt x="0" y="66153"/>
                      </a:lnTo>
                      <a:close/>
                    </a:path>
                  </a:pathLst>
                </a:custGeom>
                <a:solidFill>
                  <a:srgbClr val="FFB74E"/>
                </a:solidFill>
                <a:ln w="2223" cap="flat">
                  <a:noFill/>
                  <a:prstDash val="solid"/>
                  <a:miter/>
                </a:ln>
              </p:spPr>
              <p:txBody>
                <a:bodyPr rtlCol="0" anchor="ctr"/>
                <a:lstStyle/>
                <a:p>
                  <a:endParaRPr lang="en-GB"/>
                </a:p>
              </p:txBody>
            </p:sp>
            <p:sp>
              <p:nvSpPr>
                <p:cNvPr id="448" name="Freeform: Shape 447">
                  <a:extLst>
                    <a:ext uri="{FF2B5EF4-FFF2-40B4-BE49-F238E27FC236}">
                      <a16:creationId xmlns:a16="http://schemas.microsoft.com/office/drawing/2014/main" id="{931E18AA-1FAB-4649-B0EA-DF9FCCC06CDA}"/>
                    </a:ext>
                  </a:extLst>
                </p:cNvPr>
                <p:cNvSpPr/>
                <p:nvPr/>
              </p:nvSpPr>
              <p:spPr>
                <a:xfrm>
                  <a:off x="573170" y="3968245"/>
                  <a:ext cx="62639" cy="66152"/>
                </a:xfrm>
                <a:custGeom>
                  <a:avLst/>
                  <a:gdLst>
                    <a:gd name="connsiteX0" fmla="*/ 0 w 62639"/>
                    <a:gd name="connsiteY0" fmla="*/ 0 h 66152"/>
                    <a:gd name="connsiteX1" fmla="*/ 62639 w 62639"/>
                    <a:gd name="connsiteY1" fmla="*/ 0 h 66152"/>
                    <a:gd name="connsiteX2" fmla="*/ 62639 w 62639"/>
                    <a:gd name="connsiteY2" fmla="*/ 66153 h 66152"/>
                    <a:gd name="connsiteX3" fmla="*/ 0 w 62639"/>
                    <a:gd name="connsiteY3" fmla="*/ 66153 h 66152"/>
                  </a:gdLst>
                  <a:ahLst/>
                  <a:cxnLst>
                    <a:cxn ang="0">
                      <a:pos x="connsiteX0" y="connsiteY0"/>
                    </a:cxn>
                    <a:cxn ang="0">
                      <a:pos x="connsiteX1" y="connsiteY1"/>
                    </a:cxn>
                    <a:cxn ang="0">
                      <a:pos x="connsiteX2" y="connsiteY2"/>
                    </a:cxn>
                    <a:cxn ang="0">
                      <a:pos x="connsiteX3" y="connsiteY3"/>
                    </a:cxn>
                  </a:cxnLst>
                  <a:rect l="l" t="t" r="r" b="b"/>
                  <a:pathLst>
                    <a:path w="62639" h="66152">
                      <a:moveTo>
                        <a:pt x="0" y="0"/>
                      </a:moveTo>
                      <a:lnTo>
                        <a:pt x="62639" y="0"/>
                      </a:lnTo>
                      <a:lnTo>
                        <a:pt x="62639" y="66153"/>
                      </a:lnTo>
                      <a:lnTo>
                        <a:pt x="0" y="66153"/>
                      </a:lnTo>
                      <a:close/>
                    </a:path>
                  </a:pathLst>
                </a:custGeom>
                <a:solidFill>
                  <a:srgbClr val="D2D2D2"/>
                </a:solidFill>
                <a:ln w="2223" cap="flat">
                  <a:noFill/>
                  <a:prstDash val="solid"/>
                  <a:miter/>
                </a:ln>
              </p:spPr>
              <p:txBody>
                <a:bodyPr rtlCol="0" anchor="ctr"/>
                <a:lstStyle/>
                <a:p>
                  <a:endParaRPr lang="en-GB"/>
                </a:p>
              </p:txBody>
            </p:sp>
            <p:sp>
              <p:nvSpPr>
                <p:cNvPr id="449" name="Freeform: Shape 448">
                  <a:extLst>
                    <a:ext uri="{FF2B5EF4-FFF2-40B4-BE49-F238E27FC236}">
                      <a16:creationId xmlns:a16="http://schemas.microsoft.com/office/drawing/2014/main" id="{8D548B57-7C15-4F66-AFF2-CD74EEA10046}"/>
                    </a:ext>
                  </a:extLst>
                </p:cNvPr>
                <p:cNvSpPr/>
                <p:nvPr/>
              </p:nvSpPr>
              <p:spPr>
                <a:xfrm>
                  <a:off x="479665" y="3968245"/>
                  <a:ext cx="66253" cy="66152"/>
                </a:xfrm>
                <a:custGeom>
                  <a:avLst/>
                  <a:gdLst>
                    <a:gd name="connsiteX0" fmla="*/ 0 w 66253"/>
                    <a:gd name="connsiteY0" fmla="*/ 0 h 66152"/>
                    <a:gd name="connsiteX1" fmla="*/ 66253 w 66253"/>
                    <a:gd name="connsiteY1" fmla="*/ 0 h 66152"/>
                    <a:gd name="connsiteX2" fmla="*/ 66253 w 66253"/>
                    <a:gd name="connsiteY2" fmla="*/ 66153 h 66152"/>
                    <a:gd name="connsiteX3" fmla="*/ 0 w 66253"/>
                    <a:gd name="connsiteY3" fmla="*/ 66153 h 66152"/>
                  </a:gdLst>
                  <a:ahLst/>
                  <a:cxnLst>
                    <a:cxn ang="0">
                      <a:pos x="connsiteX0" y="connsiteY0"/>
                    </a:cxn>
                    <a:cxn ang="0">
                      <a:pos x="connsiteX1" y="connsiteY1"/>
                    </a:cxn>
                    <a:cxn ang="0">
                      <a:pos x="connsiteX2" y="connsiteY2"/>
                    </a:cxn>
                    <a:cxn ang="0">
                      <a:pos x="connsiteX3" y="connsiteY3"/>
                    </a:cxn>
                  </a:cxnLst>
                  <a:rect l="l" t="t" r="r" b="b"/>
                  <a:pathLst>
                    <a:path w="66253" h="66152">
                      <a:moveTo>
                        <a:pt x="0" y="0"/>
                      </a:moveTo>
                      <a:lnTo>
                        <a:pt x="66253" y="0"/>
                      </a:lnTo>
                      <a:lnTo>
                        <a:pt x="66253" y="66153"/>
                      </a:lnTo>
                      <a:lnTo>
                        <a:pt x="0" y="66153"/>
                      </a:lnTo>
                      <a:close/>
                    </a:path>
                  </a:pathLst>
                </a:custGeom>
                <a:solidFill>
                  <a:srgbClr val="D2D2D2"/>
                </a:solidFill>
                <a:ln w="2223" cap="flat">
                  <a:noFill/>
                  <a:prstDash val="solid"/>
                  <a:miter/>
                </a:ln>
              </p:spPr>
              <p:txBody>
                <a:bodyPr rtlCol="0" anchor="ctr"/>
                <a:lstStyle/>
                <a:p>
                  <a:endParaRPr lang="en-GB"/>
                </a:p>
              </p:txBody>
            </p:sp>
            <p:grpSp>
              <p:nvGrpSpPr>
                <p:cNvPr id="450" name="Graphic 357" descr="A city block with various buildings, skyscrapers and trees">
                  <a:extLst>
                    <a:ext uri="{FF2B5EF4-FFF2-40B4-BE49-F238E27FC236}">
                      <a16:creationId xmlns:a16="http://schemas.microsoft.com/office/drawing/2014/main" id="{786AB8A1-8238-43A1-8780-C78821515E45}"/>
                    </a:ext>
                  </a:extLst>
                </p:cNvPr>
                <p:cNvGrpSpPr/>
                <p:nvPr/>
              </p:nvGrpSpPr>
              <p:grpSpPr>
                <a:xfrm>
                  <a:off x="996982" y="3969432"/>
                  <a:ext cx="62639" cy="133070"/>
                  <a:chOff x="996982" y="3969432"/>
                  <a:chExt cx="62639" cy="133070"/>
                </a:xfrm>
              </p:grpSpPr>
              <p:sp>
                <p:nvSpPr>
                  <p:cNvPr id="451" name="Freeform: Shape 450">
                    <a:extLst>
                      <a:ext uri="{FF2B5EF4-FFF2-40B4-BE49-F238E27FC236}">
                        <a16:creationId xmlns:a16="http://schemas.microsoft.com/office/drawing/2014/main" id="{E5DB0D96-5709-48E4-94D6-A15197D90D7D}"/>
                      </a:ext>
                    </a:extLst>
                  </p:cNvPr>
                  <p:cNvSpPr/>
                  <p:nvPr/>
                </p:nvSpPr>
                <p:spPr>
                  <a:xfrm>
                    <a:off x="996982" y="4033354"/>
                    <a:ext cx="62639" cy="69148"/>
                  </a:xfrm>
                  <a:custGeom>
                    <a:avLst/>
                    <a:gdLst>
                      <a:gd name="connsiteX0" fmla="*/ 0 w 62639"/>
                      <a:gd name="connsiteY0" fmla="*/ 0 h 69148"/>
                      <a:gd name="connsiteX1" fmla="*/ 62639 w 62639"/>
                      <a:gd name="connsiteY1" fmla="*/ 0 h 69148"/>
                      <a:gd name="connsiteX2" fmla="*/ 62639 w 62639"/>
                      <a:gd name="connsiteY2" fmla="*/ 69148 h 69148"/>
                      <a:gd name="connsiteX3" fmla="*/ 0 w 62639"/>
                      <a:gd name="connsiteY3" fmla="*/ 69148 h 69148"/>
                    </a:gdLst>
                    <a:ahLst/>
                    <a:cxnLst>
                      <a:cxn ang="0">
                        <a:pos x="connsiteX0" y="connsiteY0"/>
                      </a:cxn>
                      <a:cxn ang="0">
                        <a:pos x="connsiteX1" y="connsiteY1"/>
                      </a:cxn>
                      <a:cxn ang="0">
                        <a:pos x="connsiteX2" y="connsiteY2"/>
                      </a:cxn>
                      <a:cxn ang="0">
                        <a:pos x="connsiteX3" y="connsiteY3"/>
                      </a:cxn>
                    </a:cxnLst>
                    <a:rect l="l" t="t" r="r" b="b"/>
                    <a:pathLst>
                      <a:path w="62639" h="69148">
                        <a:moveTo>
                          <a:pt x="0" y="0"/>
                        </a:moveTo>
                        <a:lnTo>
                          <a:pt x="62639" y="0"/>
                        </a:lnTo>
                        <a:lnTo>
                          <a:pt x="62639" y="69148"/>
                        </a:lnTo>
                        <a:lnTo>
                          <a:pt x="0" y="69148"/>
                        </a:lnTo>
                        <a:close/>
                      </a:path>
                    </a:pathLst>
                  </a:custGeom>
                  <a:solidFill>
                    <a:srgbClr val="D2D2D2"/>
                  </a:solidFill>
                  <a:ln w="2223" cap="flat">
                    <a:noFill/>
                    <a:prstDash val="solid"/>
                    <a:miter/>
                  </a:ln>
                </p:spPr>
                <p:txBody>
                  <a:bodyPr rtlCol="0" anchor="ctr"/>
                  <a:lstStyle/>
                  <a:p>
                    <a:endParaRPr lang="en-GB"/>
                  </a:p>
                </p:txBody>
              </p:sp>
              <p:sp>
                <p:nvSpPr>
                  <p:cNvPr id="452" name="Freeform: Shape 451">
                    <a:extLst>
                      <a:ext uri="{FF2B5EF4-FFF2-40B4-BE49-F238E27FC236}">
                        <a16:creationId xmlns:a16="http://schemas.microsoft.com/office/drawing/2014/main" id="{9035E554-55CE-477A-8648-99CDE7F7E12E}"/>
                      </a:ext>
                    </a:extLst>
                  </p:cNvPr>
                  <p:cNvSpPr/>
                  <p:nvPr/>
                </p:nvSpPr>
                <p:spPr>
                  <a:xfrm>
                    <a:off x="996982" y="3969432"/>
                    <a:ext cx="62639" cy="66152"/>
                  </a:xfrm>
                  <a:custGeom>
                    <a:avLst/>
                    <a:gdLst>
                      <a:gd name="connsiteX0" fmla="*/ 0 w 62639"/>
                      <a:gd name="connsiteY0" fmla="*/ 0 h 66152"/>
                      <a:gd name="connsiteX1" fmla="*/ 62639 w 62639"/>
                      <a:gd name="connsiteY1" fmla="*/ 0 h 66152"/>
                      <a:gd name="connsiteX2" fmla="*/ 62639 w 62639"/>
                      <a:gd name="connsiteY2" fmla="*/ 66153 h 66152"/>
                      <a:gd name="connsiteX3" fmla="*/ 0 w 62639"/>
                      <a:gd name="connsiteY3" fmla="*/ 66153 h 66152"/>
                    </a:gdLst>
                    <a:ahLst/>
                    <a:cxnLst>
                      <a:cxn ang="0">
                        <a:pos x="connsiteX0" y="connsiteY0"/>
                      </a:cxn>
                      <a:cxn ang="0">
                        <a:pos x="connsiteX1" y="connsiteY1"/>
                      </a:cxn>
                      <a:cxn ang="0">
                        <a:pos x="connsiteX2" y="connsiteY2"/>
                      </a:cxn>
                      <a:cxn ang="0">
                        <a:pos x="connsiteX3" y="connsiteY3"/>
                      </a:cxn>
                    </a:cxnLst>
                    <a:rect l="l" t="t" r="r" b="b"/>
                    <a:pathLst>
                      <a:path w="62639" h="66152">
                        <a:moveTo>
                          <a:pt x="0" y="0"/>
                        </a:moveTo>
                        <a:lnTo>
                          <a:pt x="62639" y="0"/>
                        </a:lnTo>
                        <a:lnTo>
                          <a:pt x="62639" y="66153"/>
                        </a:lnTo>
                        <a:lnTo>
                          <a:pt x="0" y="66153"/>
                        </a:lnTo>
                        <a:close/>
                      </a:path>
                    </a:pathLst>
                  </a:custGeom>
                  <a:solidFill>
                    <a:srgbClr val="FFB74E"/>
                  </a:solidFill>
                  <a:ln w="2223" cap="flat">
                    <a:noFill/>
                    <a:prstDash val="solid"/>
                    <a:miter/>
                  </a:ln>
                </p:spPr>
                <p:txBody>
                  <a:bodyPr rtlCol="0" anchor="ctr"/>
                  <a:lstStyle/>
                  <a:p>
                    <a:endParaRPr lang="en-GB"/>
                  </a:p>
                </p:txBody>
              </p:sp>
            </p:grpSp>
            <p:grpSp>
              <p:nvGrpSpPr>
                <p:cNvPr id="453" name="Graphic 357" descr="A city block with various buildings, skyscrapers and trees">
                  <a:extLst>
                    <a:ext uri="{FF2B5EF4-FFF2-40B4-BE49-F238E27FC236}">
                      <a16:creationId xmlns:a16="http://schemas.microsoft.com/office/drawing/2014/main" id="{738780F9-F2D3-4838-883A-6B983857066C}"/>
                    </a:ext>
                  </a:extLst>
                </p:cNvPr>
                <p:cNvGrpSpPr/>
                <p:nvPr/>
              </p:nvGrpSpPr>
              <p:grpSpPr>
                <a:xfrm>
                  <a:off x="907758" y="3969432"/>
                  <a:ext cx="62639" cy="133070"/>
                  <a:chOff x="907758" y="3969432"/>
                  <a:chExt cx="62639" cy="133070"/>
                </a:xfrm>
              </p:grpSpPr>
              <p:sp>
                <p:nvSpPr>
                  <p:cNvPr id="454" name="Freeform: Shape 453">
                    <a:extLst>
                      <a:ext uri="{FF2B5EF4-FFF2-40B4-BE49-F238E27FC236}">
                        <a16:creationId xmlns:a16="http://schemas.microsoft.com/office/drawing/2014/main" id="{CCA7FF13-2261-4C1D-B55C-1C2E03511480}"/>
                      </a:ext>
                    </a:extLst>
                  </p:cNvPr>
                  <p:cNvSpPr/>
                  <p:nvPr/>
                </p:nvSpPr>
                <p:spPr>
                  <a:xfrm>
                    <a:off x="907758" y="4033354"/>
                    <a:ext cx="62639" cy="69148"/>
                  </a:xfrm>
                  <a:custGeom>
                    <a:avLst/>
                    <a:gdLst>
                      <a:gd name="connsiteX0" fmla="*/ 0 w 62639"/>
                      <a:gd name="connsiteY0" fmla="*/ 0 h 69148"/>
                      <a:gd name="connsiteX1" fmla="*/ 62639 w 62639"/>
                      <a:gd name="connsiteY1" fmla="*/ 0 h 69148"/>
                      <a:gd name="connsiteX2" fmla="*/ 62639 w 62639"/>
                      <a:gd name="connsiteY2" fmla="*/ 69148 h 69148"/>
                      <a:gd name="connsiteX3" fmla="*/ 0 w 62639"/>
                      <a:gd name="connsiteY3" fmla="*/ 69148 h 69148"/>
                    </a:gdLst>
                    <a:ahLst/>
                    <a:cxnLst>
                      <a:cxn ang="0">
                        <a:pos x="connsiteX0" y="connsiteY0"/>
                      </a:cxn>
                      <a:cxn ang="0">
                        <a:pos x="connsiteX1" y="connsiteY1"/>
                      </a:cxn>
                      <a:cxn ang="0">
                        <a:pos x="connsiteX2" y="connsiteY2"/>
                      </a:cxn>
                      <a:cxn ang="0">
                        <a:pos x="connsiteX3" y="connsiteY3"/>
                      </a:cxn>
                    </a:cxnLst>
                    <a:rect l="l" t="t" r="r" b="b"/>
                    <a:pathLst>
                      <a:path w="62639" h="69148">
                        <a:moveTo>
                          <a:pt x="0" y="0"/>
                        </a:moveTo>
                        <a:lnTo>
                          <a:pt x="62639" y="0"/>
                        </a:lnTo>
                        <a:lnTo>
                          <a:pt x="62639" y="69148"/>
                        </a:lnTo>
                        <a:lnTo>
                          <a:pt x="0" y="69148"/>
                        </a:lnTo>
                        <a:close/>
                      </a:path>
                    </a:pathLst>
                  </a:custGeom>
                  <a:solidFill>
                    <a:srgbClr val="D2D2D2"/>
                  </a:solidFill>
                  <a:ln w="2223" cap="flat">
                    <a:noFill/>
                    <a:prstDash val="solid"/>
                    <a:miter/>
                  </a:ln>
                </p:spPr>
                <p:txBody>
                  <a:bodyPr rtlCol="0" anchor="ctr"/>
                  <a:lstStyle/>
                  <a:p>
                    <a:endParaRPr lang="en-GB"/>
                  </a:p>
                </p:txBody>
              </p:sp>
              <p:sp>
                <p:nvSpPr>
                  <p:cNvPr id="455" name="Freeform: Shape 454">
                    <a:extLst>
                      <a:ext uri="{FF2B5EF4-FFF2-40B4-BE49-F238E27FC236}">
                        <a16:creationId xmlns:a16="http://schemas.microsoft.com/office/drawing/2014/main" id="{C76330E5-0807-4E89-944D-7E0E0F073B33}"/>
                      </a:ext>
                    </a:extLst>
                  </p:cNvPr>
                  <p:cNvSpPr/>
                  <p:nvPr/>
                </p:nvSpPr>
                <p:spPr>
                  <a:xfrm>
                    <a:off x="907758" y="3969432"/>
                    <a:ext cx="62639" cy="66152"/>
                  </a:xfrm>
                  <a:custGeom>
                    <a:avLst/>
                    <a:gdLst>
                      <a:gd name="connsiteX0" fmla="*/ 0 w 62639"/>
                      <a:gd name="connsiteY0" fmla="*/ 0 h 66152"/>
                      <a:gd name="connsiteX1" fmla="*/ 62639 w 62639"/>
                      <a:gd name="connsiteY1" fmla="*/ 0 h 66152"/>
                      <a:gd name="connsiteX2" fmla="*/ 62639 w 62639"/>
                      <a:gd name="connsiteY2" fmla="*/ 66153 h 66152"/>
                      <a:gd name="connsiteX3" fmla="*/ 0 w 62639"/>
                      <a:gd name="connsiteY3" fmla="*/ 66153 h 66152"/>
                    </a:gdLst>
                    <a:ahLst/>
                    <a:cxnLst>
                      <a:cxn ang="0">
                        <a:pos x="connsiteX0" y="connsiteY0"/>
                      </a:cxn>
                      <a:cxn ang="0">
                        <a:pos x="connsiteX1" y="connsiteY1"/>
                      </a:cxn>
                      <a:cxn ang="0">
                        <a:pos x="connsiteX2" y="connsiteY2"/>
                      </a:cxn>
                      <a:cxn ang="0">
                        <a:pos x="connsiteX3" y="connsiteY3"/>
                      </a:cxn>
                    </a:cxnLst>
                    <a:rect l="l" t="t" r="r" b="b"/>
                    <a:pathLst>
                      <a:path w="62639" h="66152">
                        <a:moveTo>
                          <a:pt x="0" y="0"/>
                        </a:moveTo>
                        <a:lnTo>
                          <a:pt x="62639" y="0"/>
                        </a:lnTo>
                        <a:lnTo>
                          <a:pt x="62639" y="66153"/>
                        </a:lnTo>
                        <a:lnTo>
                          <a:pt x="0" y="66153"/>
                        </a:lnTo>
                        <a:close/>
                      </a:path>
                    </a:pathLst>
                  </a:custGeom>
                  <a:solidFill>
                    <a:srgbClr val="FFB74E"/>
                  </a:solidFill>
                  <a:ln w="2223" cap="flat">
                    <a:noFill/>
                    <a:prstDash val="solid"/>
                    <a:miter/>
                  </a:ln>
                </p:spPr>
                <p:txBody>
                  <a:bodyPr rtlCol="0" anchor="ctr"/>
                  <a:lstStyle/>
                  <a:p>
                    <a:endParaRPr lang="en-GB"/>
                  </a:p>
                </p:txBody>
              </p:sp>
            </p:grpSp>
            <p:grpSp>
              <p:nvGrpSpPr>
                <p:cNvPr id="456" name="Graphic 357" descr="A city block with various buildings, skyscrapers and trees">
                  <a:extLst>
                    <a:ext uri="{FF2B5EF4-FFF2-40B4-BE49-F238E27FC236}">
                      <a16:creationId xmlns:a16="http://schemas.microsoft.com/office/drawing/2014/main" id="{3A5C3F46-909A-4F35-9F49-AF33C6934ECD}"/>
                    </a:ext>
                  </a:extLst>
                </p:cNvPr>
                <p:cNvGrpSpPr/>
                <p:nvPr/>
              </p:nvGrpSpPr>
              <p:grpSpPr>
                <a:xfrm>
                  <a:off x="747336" y="3969432"/>
                  <a:ext cx="133170" cy="133070"/>
                  <a:chOff x="747336" y="3969432"/>
                  <a:chExt cx="133170" cy="133070"/>
                </a:xfrm>
              </p:grpSpPr>
              <p:sp>
                <p:nvSpPr>
                  <p:cNvPr id="457" name="Freeform: Shape 456">
                    <a:extLst>
                      <a:ext uri="{FF2B5EF4-FFF2-40B4-BE49-F238E27FC236}">
                        <a16:creationId xmlns:a16="http://schemas.microsoft.com/office/drawing/2014/main" id="{D860B3CB-8DAB-4DFA-A435-68D78C6B0C97}"/>
                      </a:ext>
                    </a:extLst>
                  </p:cNvPr>
                  <p:cNvSpPr/>
                  <p:nvPr/>
                </p:nvSpPr>
                <p:spPr>
                  <a:xfrm>
                    <a:off x="747336" y="4033354"/>
                    <a:ext cx="133170" cy="69148"/>
                  </a:xfrm>
                  <a:custGeom>
                    <a:avLst/>
                    <a:gdLst>
                      <a:gd name="connsiteX0" fmla="*/ 0 w 133170"/>
                      <a:gd name="connsiteY0" fmla="*/ 0 h 69148"/>
                      <a:gd name="connsiteX1" fmla="*/ 133171 w 133170"/>
                      <a:gd name="connsiteY1" fmla="*/ 0 h 69148"/>
                      <a:gd name="connsiteX2" fmla="*/ 133171 w 133170"/>
                      <a:gd name="connsiteY2" fmla="*/ 69148 h 69148"/>
                      <a:gd name="connsiteX3" fmla="*/ 0 w 133170"/>
                      <a:gd name="connsiteY3" fmla="*/ 69148 h 69148"/>
                    </a:gdLst>
                    <a:ahLst/>
                    <a:cxnLst>
                      <a:cxn ang="0">
                        <a:pos x="connsiteX0" y="connsiteY0"/>
                      </a:cxn>
                      <a:cxn ang="0">
                        <a:pos x="connsiteX1" y="connsiteY1"/>
                      </a:cxn>
                      <a:cxn ang="0">
                        <a:pos x="connsiteX2" y="connsiteY2"/>
                      </a:cxn>
                      <a:cxn ang="0">
                        <a:pos x="connsiteX3" y="connsiteY3"/>
                      </a:cxn>
                    </a:cxnLst>
                    <a:rect l="l" t="t" r="r" b="b"/>
                    <a:pathLst>
                      <a:path w="133170" h="69148">
                        <a:moveTo>
                          <a:pt x="0" y="0"/>
                        </a:moveTo>
                        <a:lnTo>
                          <a:pt x="133171" y="0"/>
                        </a:lnTo>
                        <a:lnTo>
                          <a:pt x="133171" y="69148"/>
                        </a:lnTo>
                        <a:lnTo>
                          <a:pt x="0" y="69148"/>
                        </a:lnTo>
                        <a:close/>
                      </a:path>
                    </a:pathLst>
                  </a:custGeom>
                  <a:solidFill>
                    <a:srgbClr val="D2D2D2"/>
                  </a:solidFill>
                  <a:ln w="2223" cap="flat">
                    <a:noFill/>
                    <a:prstDash val="solid"/>
                    <a:miter/>
                  </a:ln>
                </p:spPr>
                <p:txBody>
                  <a:bodyPr rtlCol="0" anchor="ctr"/>
                  <a:lstStyle/>
                  <a:p>
                    <a:endParaRPr lang="en-GB"/>
                  </a:p>
                </p:txBody>
              </p:sp>
              <p:sp>
                <p:nvSpPr>
                  <p:cNvPr id="458" name="Freeform: Shape 457">
                    <a:extLst>
                      <a:ext uri="{FF2B5EF4-FFF2-40B4-BE49-F238E27FC236}">
                        <a16:creationId xmlns:a16="http://schemas.microsoft.com/office/drawing/2014/main" id="{7A6E9BD2-5950-443C-AF12-8D2DDB4C92AC}"/>
                      </a:ext>
                    </a:extLst>
                  </p:cNvPr>
                  <p:cNvSpPr/>
                  <p:nvPr/>
                </p:nvSpPr>
                <p:spPr>
                  <a:xfrm>
                    <a:off x="747336" y="3969432"/>
                    <a:ext cx="133170" cy="66152"/>
                  </a:xfrm>
                  <a:custGeom>
                    <a:avLst/>
                    <a:gdLst>
                      <a:gd name="connsiteX0" fmla="*/ 0 w 133170"/>
                      <a:gd name="connsiteY0" fmla="*/ 0 h 66152"/>
                      <a:gd name="connsiteX1" fmla="*/ 133171 w 133170"/>
                      <a:gd name="connsiteY1" fmla="*/ 0 h 66152"/>
                      <a:gd name="connsiteX2" fmla="*/ 133171 w 133170"/>
                      <a:gd name="connsiteY2" fmla="*/ 66153 h 66152"/>
                      <a:gd name="connsiteX3" fmla="*/ 0 w 133170"/>
                      <a:gd name="connsiteY3" fmla="*/ 66153 h 66152"/>
                    </a:gdLst>
                    <a:ahLst/>
                    <a:cxnLst>
                      <a:cxn ang="0">
                        <a:pos x="connsiteX0" y="connsiteY0"/>
                      </a:cxn>
                      <a:cxn ang="0">
                        <a:pos x="connsiteX1" y="connsiteY1"/>
                      </a:cxn>
                      <a:cxn ang="0">
                        <a:pos x="connsiteX2" y="connsiteY2"/>
                      </a:cxn>
                      <a:cxn ang="0">
                        <a:pos x="connsiteX3" y="connsiteY3"/>
                      </a:cxn>
                    </a:cxnLst>
                    <a:rect l="l" t="t" r="r" b="b"/>
                    <a:pathLst>
                      <a:path w="133170" h="66152">
                        <a:moveTo>
                          <a:pt x="0" y="0"/>
                        </a:moveTo>
                        <a:lnTo>
                          <a:pt x="133171" y="0"/>
                        </a:lnTo>
                        <a:lnTo>
                          <a:pt x="133171" y="66153"/>
                        </a:lnTo>
                        <a:lnTo>
                          <a:pt x="0" y="66153"/>
                        </a:lnTo>
                        <a:close/>
                      </a:path>
                    </a:pathLst>
                  </a:custGeom>
                  <a:solidFill>
                    <a:srgbClr val="FFB74E"/>
                  </a:solidFill>
                  <a:ln w="2223" cap="flat">
                    <a:noFill/>
                    <a:prstDash val="solid"/>
                    <a:miter/>
                  </a:ln>
                </p:spPr>
                <p:txBody>
                  <a:bodyPr rtlCol="0" anchor="ctr"/>
                  <a:lstStyle/>
                  <a:p>
                    <a:endParaRPr lang="en-GB"/>
                  </a:p>
                </p:txBody>
              </p:sp>
            </p:grpSp>
            <p:sp>
              <p:nvSpPr>
                <p:cNvPr id="459" name="Freeform: Shape 458">
                  <a:extLst>
                    <a:ext uri="{FF2B5EF4-FFF2-40B4-BE49-F238E27FC236}">
                      <a16:creationId xmlns:a16="http://schemas.microsoft.com/office/drawing/2014/main" id="{D26CCE72-3210-4B85-AEEA-C06D95E89DAA}"/>
                    </a:ext>
                  </a:extLst>
                </p:cNvPr>
                <p:cNvSpPr/>
                <p:nvPr/>
              </p:nvSpPr>
              <p:spPr>
                <a:xfrm>
                  <a:off x="747236" y="3825485"/>
                  <a:ext cx="312282" cy="75842"/>
                </a:xfrm>
                <a:custGeom>
                  <a:avLst/>
                  <a:gdLst>
                    <a:gd name="connsiteX0" fmla="*/ 0 w 312282"/>
                    <a:gd name="connsiteY0" fmla="*/ 75842 h 75842"/>
                    <a:gd name="connsiteX1" fmla="*/ 312283 w 312282"/>
                    <a:gd name="connsiteY1" fmla="*/ 75842 h 75842"/>
                    <a:gd name="connsiteX2" fmla="*/ 312283 w 312282"/>
                    <a:gd name="connsiteY2" fmla="*/ 8925 h 75842"/>
                    <a:gd name="connsiteX3" fmla="*/ 178061 w 312282"/>
                    <a:gd name="connsiteY3" fmla="*/ 8925 h 75842"/>
                    <a:gd name="connsiteX4" fmla="*/ 168470 w 312282"/>
                    <a:gd name="connsiteY4" fmla="*/ 424 h 75842"/>
                    <a:gd name="connsiteX5" fmla="*/ 0 w 312282"/>
                    <a:gd name="connsiteY5" fmla="*/ 0 h 75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282" h="75842">
                      <a:moveTo>
                        <a:pt x="0" y="75842"/>
                      </a:moveTo>
                      <a:lnTo>
                        <a:pt x="312283" y="75842"/>
                      </a:lnTo>
                      <a:lnTo>
                        <a:pt x="312283" y="8925"/>
                      </a:lnTo>
                      <a:lnTo>
                        <a:pt x="178061" y="8925"/>
                      </a:lnTo>
                      <a:lnTo>
                        <a:pt x="168470" y="424"/>
                      </a:lnTo>
                      <a:lnTo>
                        <a:pt x="0" y="0"/>
                      </a:lnTo>
                      <a:close/>
                    </a:path>
                  </a:pathLst>
                </a:custGeom>
                <a:solidFill>
                  <a:srgbClr val="D2D2D2"/>
                </a:solidFill>
                <a:ln w="2223" cap="flat">
                  <a:noFill/>
                  <a:prstDash val="solid"/>
                  <a:miter/>
                </a:ln>
              </p:spPr>
              <p:txBody>
                <a:bodyPr rtlCol="0" anchor="ctr"/>
                <a:lstStyle/>
                <a:p>
                  <a:endParaRPr lang="en-GB"/>
                </a:p>
              </p:txBody>
            </p:sp>
            <p:sp>
              <p:nvSpPr>
                <p:cNvPr id="460" name="Freeform: Shape 459">
                  <a:extLst>
                    <a:ext uri="{FF2B5EF4-FFF2-40B4-BE49-F238E27FC236}">
                      <a16:creationId xmlns:a16="http://schemas.microsoft.com/office/drawing/2014/main" id="{B11F7B07-35B3-4D76-9267-D2C70A485951}"/>
                    </a:ext>
                  </a:extLst>
                </p:cNvPr>
                <p:cNvSpPr/>
                <p:nvPr/>
              </p:nvSpPr>
              <p:spPr>
                <a:xfrm>
                  <a:off x="747236" y="3689419"/>
                  <a:ext cx="312282" cy="78072"/>
                </a:xfrm>
                <a:custGeom>
                  <a:avLst/>
                  <a:gdLst>
                    <a:gd name="connsiteX0" fmla="*/ 0 w 312282"/>
                    <a:gd name="connsiteY0" fmla="*/ 78073 h 78072"/>
                    <a:gd name="connsiteX1" fmla="*/ 312283 w 312282"/>
                    <a:gd name="connsiteY1" fmla="*/ 78073 h 78072"/>
                    <a:gd name="connsiteX2" fmla="*/ 312283 w 312282"/>
                    <a:gd name="connsiteY2" fmla="*/ 11155 h 78072"/>
                    <a:gd name="connsiteX3" fmla="*/ 178135 w 312282"/>
                    <a:gd name="connsiteY3" fmla="*/ 11155 h 78072"/>
                    <a:gd name="connsiteX4" fmla="*/ 163563 w 312282"/>
                    <a:gd name="connsiteY4" fmla="*/ 0 h 78072"/>
                    <a:gd name="connsiteX5" fmla="*/ 0 w 312282"/>
                    <a:gd name="connsiteY5" fmla="*/ 0 h 78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282" h="78072">
                      <a:moveTo>
                        <a:pt x="0" y="78073"/>
                      </a:moveTo>
                      <a:lnTo>
                        <a:pt x="312283" y="78073"/>
                      </a:lnTo>
                      <a:lnTo>
                        <a:pt x="312283" y="11155"/>
                      </a:lnTo>
                      <a:lnTo>
                        <a:pt x="178135" y="11155"/>
                      </a:lnTo>
                      <a:lnTo>
                        <a:pt x="163563" y="0"/>
                      </a:lnTo>
                      <a:lnTo>
                        <a:pt x="0" y="0"/>
                      </a:lnTo>
                      <a:close/>
                    </a:path>
                  </a:pathLst>
                </a:custGeom>
                <a:solidFill>
                  <a:srgbClr val="FFB74E"/>
                </a:solidFill>
                <a:ln w="2223" cap="flat">
                  <a:noFill/>
                  <a:prstDash val="solid"/>
                  <a:miter/>
                </a:ln>
              </p:spPr>
              <p:txBody>
                <a:bodyPr rtlCol="0" anchor="ctr"/>
                <a:lstStyle/>
                <a:p>
                  <a:endParaRPr lang="en-GB"/>
                </a:p>
              </p:txBody>
            </p:sp>
            <p:sp>
              <p:nvSpPr>
                <p:cNvPr id="461" name="Freeform: Shape 460">
                  <a:extLst>
                    <a:ext uri="{FF2B5EF4-FFF2-40B4-BE49-F238E27FC236}">
                      <a16:creationId xmlns:a16="http://schemas.microsoft.com/office/drawing/2014/main" id="{08BD6650-CC60-4B2C-99B6-657F1163F7D8}"/>
                    </a:ext>
                  </a:extLst>
                </p:cNvPr>
                <p:cNvSpPr/>
                <p:nvPr/>
              </p:nvSpPr>
              <p:spPr>
                <a:xfrm>
                  <a:off x="747236" y="3566739"/>
                  <a:ext cx="312282" cy="66917"/>
                </a:xfrm>
                <a:custGeom>
                  <a:avLst/>
                  <a:gdLst>
                    <a:gd name="connsiteX0" fmla="*/ 0 w 312282"/>
                    <a:gd name="connsiteY0" fmla="*/ 0 h 66917"/>
                    <a:gd name="connsiteX1" fmla="*/ 312283 w 312282"/>
                    <a:gd name="connsiteY1" fmla="*/ 0 h 66917"/>
                    <a:gd name="connsiteX2" fmla="*/ 312283 w 312282"/>
                    <a:gd name="connsiteY2" fmla="*/ 66918 h 66917"/>
                    <a:gd name="connsiteX3" fmla="*/ 0 w 312282"/>
                    <a:gd name="connsiteY3" fmla="*/ 66918 h 66917"/>
                  </a:gdLst>
                  <a:ahLst/>
                  <a:cxnLst>
                    <a:cxn ang="0">
                      <a:pos x="connsiteX0" y="connsiteY0"/>
                    </a:cxn>
                    <a:cxn ang="0">
                      <a:pos x="connsiteX1" y="connsiteY1"/>
                    </a:cxn>
                    <a:cxn ang="0">
                      <a:pos x="connsiteX2" y="connsiteY2"/>
                    </a:cxn>
                    <a:cxn ang="0">
                      <a:pos x="connsiteX3" y="connsiteY3"/>
                    </a:cxn>
                  </a:cxnLst>
                  <a:rect l="l" t="t" r="r" b="b"/>
                  <a:pathLst>
                    <a:path w="312282" h="66917">
                      <a:moveTo>
                        <a:pt x="0" y="0"/>
                      </a:moveTo>
                      <a:lnTo>
                        <a:pt x="312283" y="0"/>
                      </a:lnTo>
                      <a:lnTo>
                        <a:pt x="312283" y="66918"/>
                      </a:lnTo>
                      <a:lnTo>
                        <a:pt x="0" y="66918"/>
                      </a:lnTo>
                      <a:close/>
                    </a:path>
                  </a:pathLst>
                </a:custGeom>
                <a:solidFill>
                  <a:srgbClr val="D2D2D2"/>
                </a:solidFill>
                <a:ln w="2223" cap="flat">
                  <a:noFill/>
                  <a:prstDash val="solid"/>
                  <a:miter/>
                </a:ln>
              </p:spPr>
              <p:txBody>
                <a:bodyPr rtlCol="0" anchor="ctr"/>
                <a:lstStyle/>
                <a:p>
                  <a:endParaRPr lang="en-GB"/>
                </a:p>
              </p:txBody>
            </p:sp>
            <p:sp>
              <p:nvSpPr>
                <p:cNvPr id="462" name="Freeform: Shape 461">
                  <a:extLst>
                    <a:ext uri="{FF2B5EF4-FFF2-40B4-BE49-F238E27FC236}">
                      <a16:creationId xmlns:a16="http://schemas.microsoft.com/office/drawing/2014/main" id="{DFC24D8A-99EE-49F6-BB6D-2D211E4F33F8}"/>
                    </a:ext>
                  </a:extLst>
                </p:cNvPr>
                <p:cNvSpPr/>
                <p:nvPr/>
              </p:nvSpPr>
              <p:spPr>
                <a:xfrm>
                  <a:off x="613501" y="3812104"/>
                  <a:ext cx="312282" cy="22305"/>
                </a:xfrm>
                <a:custGeom>
                  <a:avLst/>
                  <a:gdLst>
                    <a:gd name="connsiteX0" fmla="*/ 0 w 312282"/>
                    <a:gd name="connsiteY0" fmla="*/ 0 h 22305"/>
                    <a:gd name="connsiteX1" fmla="*/ 312283 w 312282"/>
                    <a:gd name="connsiteY1" fmla="*/ 0 h 22305"/>
                    <a:gd name="connsiteX2" fmla="*/ 312283 w 312282"/>
                    <a:gd name="connsiteY2" fmla="*/ 22306 h 22305"/>
                    <a:gd name="connsiteX3" fmla="*/ 0 w 312282"/>
                    <a:gd name="connsiteY3" fmla="*/ 22306 h 22305"/>
                  </a:gdLst>
                  <a:ahLst/>
                  <a:cxnLst>
                    <a:cxn ang="0">
                      <a:pos x="connsiteX0" y="connsiteY0"/>
                    </a:cxn>
                    <a:cxn ang="0">
                      <a:pos x="connsiteX1" y="connsiteY1"/>
                    </a:cxn>
                    <a:cxn ang="0">
                      <a:pos x="connsiteX2" y="connsiteY2"/>
                    </a:cxn>
                    <a:cxn ang="0">
                      <a:pos x="connsiteX3" y="connsiteY3"/>
                    </a:cxn>
                  </a:cxnLst>
                  <a:rect l="l" t="t" r="r" b="b"/>
                  <a:pathLst>
                    <a:path w="312282" h="22305">
                      <a:moveTo>
                        <a:pt x="0" y="0"/>
                      </a:moveTo>
                      <a:lnTo>
                        <a:pt x="312283" y="0"/>
                      </a:lnTo>
                      <a:lnTo>
                        <a:pt x="312283" y="22306"/>
                      </a:lnTo>
                      <a:lnTo>
                        <a:pt x="0" y="22306"/>
                      </a:lnTo>
                      <a:close/>
                    </a:path>
                  </a:pathLst>
                </a:custGeom>
                <a:solidFill>
                  <a:srgbClr val="737373"/>
                </a:solidFill>
                <a:ln w="2223" cap="flat">
                  <a:noFill/>
                  <a:prstDash val="solid"/>
                  <a:miter/>
                </a:ln>
              </p:spPr>
              <p:txBody>
                <a:bodyPr rtlCol="0" anchor="ctr"/>
                <a:lstStyle/>
                <a:p>
                  <a:endParaRPr lang="en-GB"/>
                </a:p>
              </p:txBody>
            </p:sp>
            <p:sp>
              <p:nvSpPr>
                <p:cNvPr id="463" name="Freeform: Shape 462">
                  <a:extLst>
                    <a:ext uri="{FF2B5EF4-FFF2-40B4-BE49-F238E27FC236}">
                      <a16:creationId xmlns:a16="http://schemas.microsoft.com/office/drawing/2014/main" id="{42822865-8828-4768-8BDA-9A5134926B9E}"/>
                    </a:ext>
                  </a:extLst>
                </p:cNvPr>
                <p:cNvSpPr/>
                <p:nvPr/>
              </p:nvSpPr>
              <p:spPr>
                <a:xfrm>
                  <a:off x="611270" y="3678690"/>
                  <a:ext cx="314513" cy="22305"/>
                </a:xfrm>
                <a:custGeom>
                  <a:avLst/>
                  <a:gdLst>
                    <a:gd name="connsiteX0" fmla="*/ 0 w 314513"/>
                    <a:gd name="connsiteY0" fmla="*/ 0 h 22305"/>
                    <a:gd name="connsiteX1" fmla="*/ 314513 w 314513"/>
                    <a:gd name="connsiteY1" fmla="*/ 0 h 22305"/>
                    <a:gd name="connsiteX2" fmla="*/ 314513 w 314513"/>
                    <a:gd name="connsiteY2" fmla="*/ 22306 h 22305"/>
                    <a:gd name="connsiteX3" fmla="*/ 0 w 314513"/>
                    <a:gd name="connsiteY3" fmla="*/ 22306 h 22305"/>
                  </a:gdLst>
                  <a:ahLst/>
                  <a:cxnLst>
                    <a:cxn ang="0">
                      <a:pos x="connsiteX0" y="connsiteY0"/>
                    </a:cxn>
                    <a:cxn ang="0">
                      <a:pos x="connsiteX1" y="connsiteY1"/>
                    </a:cxn>
                    <a:cxn ang="0">
                      <a:pos x="connsiteX2" y="connsiteY2"/>
                    </a:cxn>
                    <a:cxn ang="0">
                      <a:pos x="connsiteX3" y="connsiteY3"/>
                    </a:cxn>
                  </a:cxnLst>
                  <a:rect l="l" t="t" r="r" b="b"/>
                  <a:pathLst>
                    <a:path w="314513" h="22305">
                      <a:moveTo>
                        <a:pt x="0" y="0"/>
                      </a:moveTo>
                      <a:lnTo>
                        <a:pt x="314513" y="0"/>
                      </a:lnTo>
                      <a:lnTo>
                        <a:pt x="314513" y="22306"/>
                      </a:lnTo>
                      <a:lnTo>
                        <a:pt x="0" y="22306"/>
                      </a:lnTo>
                      <a:close/>
                    </a:path>
                  </a:pathLst>
                </a:custGeom>
                <a:solidFill>
                  <a:srgbClr val="737373"/>
                </a:solidFill>
                <a:ln w="2223" cap="flat">
                  <a:noFill/>
                  <a:prstDash val="solid"/>
                  <a:miter/>
                </a:ln>
              </p:spPr>
              <p:txBody>
                <a:bodyPr rtlCol="0" anchor="ctr"/>
                <a:lstStyle/>
                <a:p>
                  <a:endParaRPr lang="en-GB"/>
                </a:p>
              </p:txBody>
            </p:sp>
          </p:grpSp>
          <p:grpSp>
            <p:nvGrpSpPr>
              <p:cNvPr id="464" name="Graphic 357" descr="A city block with various buildings, skyscrapers and trees">
                <a:extLst>
                  <a:ext uri="{FF2B5EF4-FFF2-40B4-BE49-F238E27FC236}">
                    <a16:creationId xmlns:a16="http://schemas.microsoft.com/office/drawing/2014/main" id="{20FD9655-3A3A-4197-A397-6954CBFDB3F2}"/>
                  </a:ext>
                </a:extLst>
              </p:cNvPr>
              <p:cNvGrpSpPr/>
              <p:nvPr/>
            </p:nvGrpSpPr>
            <p:grpSpPr>
              <a:xfrm>
                <a:off x="1284746" y="3567223"/>
                <a:ext cx="1068453" cy="535279"/>
                <a:chOff x="1284746" y="3567223"/>
                <a:chExt cx="1068453" cy="535279"/>
              </a:xfrm>
            </p:grpSpPr>
            <p:sp>
              <p:nvSpPr>
                <p:cNvPr id="465" name="Freeform: Shape 464">
                  <a:extLst>
                    <a:ext uri="{FF2B5EF4-FFF2-40B4-BE49-F238E27FC236}">
                      <a16:creationId xmlns:a16="http://schemas.microsoft.com/office/drawing/2014/main" id="{DFDCDF92-9F09-4843-A228-CA1CAB97D43A}"/>
                    </a:ext>
                  </a:extLst>
                </p:cNvPr>
                <p:cNvSpPr/>
                <p:nvPr/>
              </p:nvSpPr>
              <p:spPr>
                <a:xfrm>
                  <a:off x="1304821" y="3959334"/>
                  <a:ext cx="486268" cy="143168"/>
                </a:xfrm>
                <a:custGeom>
                  <a:avLst/>
                  <a:gdLst>
                    <a:gd name="connsiteX0" fmla="*/ 486269 w 486268"/>
                    <a:gd name="connsiteY0" fmla="*/ 0 h 143168"/>
                    <a:gd name="connsiteX1" fmla="*/ 0 w 486268"/>
                    <a:gd name="connsiteY1" fmla="*/ 765 h 143168"/>
                    <a:gd name="connsiteX2" fmla="*/ 0 w 486268"/>
                    <a:gd name="connsiteY2" fmla="*/ 131413 h 143168"/>
                    <a:gd name="connsiteX3" fmla="*/ 14164 w 486268"/>
                    <a:gd name="connsiteY3" fmla="*/ 143168 h 143168"/>
                    <a:gd name="connsiteX4" fmla="*/ 476532 w 486268"/>
                    <a:gd name="connsiteY4" fmla="*/ 142789 h 143168"/>
                    <a:gd name="connsiteX5" fmla="*/ 486269 w 486268"/>
                    <a:gd name="connsiteY5" fmla="*/ 136042 h 143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6268" h="143168">
                      <a:moveTo>
                        <a:pt x="486269" y="0"/>
                      </a:moveTo>
                      <a:lnTo>
                        <a:pt x="0" y="765"/>
                      </a:lnTo>
                      <a:lnTo>
                        <a:pt x="0" y="131413"/>
                      </a:lnTo>
                      <a:lnTo>
                        <a:pt x="14164" y="143168"/>
                      </a:lnTo>
                      <a:lnTo>
                        <a:pt x="476532" y="142789"/>
                      </a:lnTo>
                      <a:lnTo>
                        <a:pt x="486269" y="136042"/>
                      </a:lnTo>
                      <a:close/>
                    </a:path>
                  </a:pathLst>
                </a:custGeom>
                <a:solidFill>
                  <a:srgbClr val="D2D2D2"/>
                </a:solidFill>
                <a:ln w="2223" cap="flat">
                  <a:noFill/>
                  <a:prstDash val="solid"/>
                  <a:miter/>
                </a:ln>
              </p:spPr>
              <p:txBody>
                <a:bodyPr rtlCol="0" anchor="ctr"/>
                <a:lstStyle/>
                <a:p>
                  <a:endParaRPr lang="en-GB"/>
                </a:p>
              </p:txBody>
            </p:sp>
            <p:sp>
              <p:nvSpPr>
                <p:cNvPr id="466" name="Freeform: Shape 465">
                  <a:extLst>
                    <a:ext uri="{FF2B5EF4-FFF2-40B4-BE49-F238E27FC236}">
                      <a16:creationId xmlns:a16="http://schemas.microsoft.com/office/drawing/2014/main" id="{5104E480-B4A8-45C0-B30D-D36FD62BC192}"/>
                    </a:ext>
                  </a:extLst>
                </p:cNvPr>
                <p:cNvSpPr/>
                <p:nvPr/>
              </p:nvSpPr>
              <p:spPr>
                <a:xfrm>
                  <a:off x="2044709" y="3718087"/>
                  <a:ext cx="129374" cy="9582"/>
                </a:xfrm>
                <a:custGeom>
                  <a:avLst/>
                  <a:gdLst>
                    <a:gd name="connsiteX0" fmla="*/ 0 w 129374"/>
                    <a:gd name="connsiteY0" fmla="*/ 0 h 9582"/>
                    <a:gd name="connsiteX1" fmla="*/ 129374 w 129374"/>
                    <a:gd name="connsiteY1" fmla="*/ 0 h 9582"/>
                    <a:gd name="connsiteX2" fmla="*/ 129374 w 129374"/>
                    <a:gd name="connsiteY2" fmla="*/ 9583 h 9582"/>
                    <a:gd name="connsiteX3" fmla="*/ 0 w 129374"/>
                    <a:gd name="connsiteY3" fmla="*/ 9583 h 9582"/>
                  </a:gdLst>
                  <a:ahLst/>
                  <a:cxnLst>
                    <a:cxn ang="0">
                      <a:pos x="connsiteX0" y="connsiteY0"/>
                    </a:cxn>
                    <a:cxn ang="0">
                      <a:pos x="connsiteX1" y="connsiteY1"/>
                    </a:cxn>
                    <a:cxn ang="0">
                      <a:pos x="connsiteX2" y="connsiteY2"/>
                    </a:cxn>
                    <a:cxn ang="0">
                      <a:pos x="connsiteX3" y="connsiteY3"/>
                    </a:cxn>
                  </a:cxnLst>
                  <a:rect l="l" t="t" r="r" b="b"/>
                  <a:pathLst>
                    <a:path w="129374" h="9582">
                      <a:moveTo>
                        <a:pt x="0" y="0"/>
                      </a:moveTo>
                      <a:lnTo>
                        <a:pt x="129374" y="0"/>
                      </a:lnTo>
                      <a:lnTo>
                        <a:pt x="129374" y="9583"/>
                      </a:lnTo>
                      <a:lnTo>
                        <a:pt x="0" y="9583"/>
                      </a:lnTo>
                      <a:close/>
                    </a:path>
                  </a:pathLst>
                </a:custGeom>
                <a:solidFill>
                  <a:srgbClr val="737373"/>
                </a:solidFill>
                <a:ln w="2223" cap="flat">
                  <a:noFill/>
                  <a:prstDash val="solid"/>
                  <a:miter/>
                </a:ln>
              </p:spPr>
              <p:txBody>
                <a:bodyPr rtlCol="0" anchor="ctr"/>
                <a:lstStyle/>
                <a:p>
                  <a:endParaRPr lang="en-GB"/>
                </a:p>
              </p:txBody>
            </p:sp>
            <p:sp>
              <p:nvSpPr>
                <p:cNvPr id="467" name="Freeform: Shape 466">
                  <a:extLst>
                    <a:ext uri="{FF2B5EF4-FFF2-40B4-BE49-F238E27FC236}">
                      <a16:creationId xmlns:a16="http://schemas.microsoft.com/office/drawing/2014/main" id="{7529BE21-7337-4DD1-93AA-45E7F5CC8790}"/>
                    </a:ext>
                  </a:extLst>
                </p:cNvPr>
                <p:cNvSpPr/>
                <p:nvPr/>
              </p:nvSpPr>
              <p:spPr>
                <a:xfrm>
                  <a:off x="1284746" y="3567223"/>
                  <a:ext cx="1068453" cy="535279"/>
                </a:xfrm>
                <a:custGeom>
                  <a:avLst/>
                  <a:gdLst>
                    <a:gd name="connsiteX0" fmla="*/ 1039065 w 1068453"/>
                    <a:gd name="connsiteY0" fmla="*/ 133773 h 535279"/>
                    <a:gd name="connsiteX1" fmla="*/ 1039065 w 1068453"/>
                    <a:gd name="connsiteY1" fmla="*/ 200269 h 535279"/>
                    <a:gd name="connsiteX2" fmla="*/ 916773 w 1068453"/>
                    <a:gd name="connsiteY2" fmla="*/ 200269 h 535279"/>
                    <a:gd name="connsiteX3" fmla="*/ 916773 w 1068453"/>
                    <a:gd name="connsiteY3" fmla="*/ 133773 h 535279"/>
                    <a:gd name="connsiteX4" fmla="*/ 885545 w 1068453"/>
                    <a:gd name="connsiteY4" fmla="*/ 133773 h 535279"/>
                    <a:gd name="connsiteX5" fmla="*/ 885545 w 1068453"/>
                    <a:gd name="connsiteY5" fmla="*/ 200269 h 535279"/>
                    <a:gd name="connsiteX6" fmla="*/ 763418 w 1068453"/>
                    <a:gd name="connsiteY6" fmla="*/ 200269 h 535279"/>
                    <a:gd name="connsiteX7" fmla="*/ 763418 w 1068453"/>
                    <a:gd name="connsiteY7" fmla="*/ 133773 h 535279"/>
                    <a:gd name="connsiteX8" fmla="*/ 533111 w 1068453"/>
                    <a:gd name="connsiteY8" fmla="*/ 133773 h 535279"/>
                    <a:gd name="connsiteX9" fmla="*/ 399276 w 1068453"/>
                    <a:gd name="connsiteY9" fmla="*/ 0 h 535279"/>
                    <a:gd name="connsiteX10" fmla="*/ 0 w 1068453"/>
                    <a:gd name="connsiteY10" fmla="*/ 0 h 535279"/>
                    <a:gd name="connsiteX11" fmla="*/ 0 w 1068453"/>
                    <a:gd name="connsiteY11" fmla="*/ 535280 h 535279"/>
                    <a:gd name="connsiteX12" fmla="*/ 34280 w 1068453"/>
                    <a:gd name="connsiteY12" fmla="*/ 535280 h 535279"/>
                    <a:gd name="connsiteX13" fmla="*/ 34280 w 1068453"/>
                    <a:gd name="connsiteY13" fmla="*/ 401022 h 535279"/>
                    <a:gd name="connsiteX14" fmla="*/ 229751 w 1068453"/>
                    <a:gd name="connsiteY14" fmla="*/ 401022 h 535279"/>
                    <a:gd name="connsiteX15" fmla="*/ 229751 w 1068453"/>
                    <a:gd name="connsiteY15" fmla="*/ 535280 h 535279"/>
                    <a:gd name="connsiteX16" fmla="*/ 266261 w 1068453"/>
                    <a:gd name="connsiteY16" fmla="*/ 535280 h 535279"/>
                    <a:gd name="connsiteX17" fmla="*/ 266261 w 1068453"/>
                    <a:gd name="connsiteY17" fmla="*/ 401022 h 535279"/>
                    <a:gd name="connsiteX18" fmla="*/ 295848 w 1068453"/>
                    <a:gd name="connsiteY18" fmla="*/ 401022 h 535279"/>
                    <a:gd name="connsiteX19" fmla="*/ 295848 w 1068453"/>
                    <a:gd name="connsiteY19" fmla="*/ 535280 h 535279"/>
                    <a:gd name="connsiteX20" fmla="*/ 332358 w 1068453"/>
                    <a:gd name="connsiteY20" fmla="*/ 535280 h 535279"/>
                    <a:gd name="connsiteX21" fmla="*/ 332358 w 1068453"/>
                    <a:gd name="connsiteY21" fmla="*/ 401022 h 535279"/>
                    <a:gd name="connsiteX22" fmla="*/ 496601 w 1068453"/>
                    <a:gd name="connsiteY22" fmla="*/ 401022 h 535279"/>
                    <a:gd name="connsiteX23" fmla="*/ 496601 w 1068453"/>
                    <a:gd name="connsiteY23" fmla="*/ 535280 h 535279"/>
                    <a:gd name="connsiteX24" fmla="*/ 1068453 w 1068453"/>
                    <a:gd name="connsiteY24" fmla="*/ 535280 h 535279"/>
                    <a:gd name="connsiteX25" fmla="*/ 1068453 w 1068453"/>
                    <a:gd name="connsiteY25" fmla="*/ 133773 h 535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68453" h="535279">
                      <a:moveTo>
                        <a:pt x="1039065" y="133773"/>
                      </a:moveTo>
                      <a:lnTo>
                        <a:pt x="1039065" y="200269"/>
                      </a:lnTo>
                      <a:lnTo>
                        <a:pt x="916773" y="200269"/>
                      </a:lnTo>
                      <a:lnTo>
                        <a:pt x="916773" y="133773"/>
                      </a:lnTo>
                      <a:lnTo>
                        <a:pt x="885545" y="133773"/>
                      </a:lnTo>
                      <a:lnTo>
                        <a:pt x="885545" y="200269"/>
                      </a:lnTo>
                      <a:lnTo>
                        <a:pt x="763418" y="200269"/>
                      </a:lnTo>
                      <a:lnTo>
                        <a:pt x="763418" y="133773"/>
                      </a:lnTo>
                      <a:lnTo>
                        <a:pt x="533111" y="133773"/>
                      </a:lnTo>
                      <a:lnTo>
                        <a:pt x="399276" y="0"/>
                      </a:lnTo>
                      <a:lnTo>
                        <a:pt x="0" y="0"/>
                      </a:lnTo>
                      <a:lnTo>
                        <a:pt x="0" y="535280"/>
                      </a:lnTo>
                      <a:lnTo>
                        <a:pt x="34280" y="535280"/>
                      </a:lnTo>
                      <a:lnTo>
                        <a:pt x="34280" y="401022"/>
                      </a:lnTo>
                      <a:lnTo>
                        <a:pt x="229751" y="401022"/>
                      </a:lnTo>
                      <a:lnTo>
                        <a:pt x="229751" y="535280"/>
                      </a:lnTo>
                      <a:lnTo>
                        <a:pt x="266261" y="535280"/>
                      </a:lnTo>
                      <a:lnTo>
                        <a:pt x="266261" y="401022"/>
                      </a:lnTo>
                      <a:lnTo>
                        <a:pt x="295848" y="401022"/>
                      </a:lnTo>
                      <a:lnTo>
                        <a:pt x="295848" y="535280"/>
                      </a:lnTo>
                      <a:lnTo>
                        <a:pt x="332358" y="535280"/>
                      </a:lnTo>
                      <a:lnTo>
                        <a:pt x="332358" y="401022"/>
                      </a:lnTo>
                      <a:lnTo>
                        <a:pt x="496601" y="401022"/>
                      </a:lnTo>
                      <a:lnTo>
                        <a:pt x="496601" y="535280"/>
                      </a:lnTo>
                      <a:lnTo>
                        <a:pt x="1068453" y="535280"/>
                      </a:lnTo>
                      <a:lnTo>
                        <a:pt x="1068453" y="133773"/>
                      </a:lnTo>
                      <a:close/>
                    </a:path>
                  </a:pathLst>
                </a:custGeom>
                <a:solidFill>
                  <a:srgbClr val="FFFFFF"/>
                </a:solidFill>
                <a:ln w="2223" cap="flat">
                  <a:noFill/>
                  <a:prstDash val="solid"/>
                  <a:miter/>
                </a:ln>
              </p:spPr>
              <p:txBody>
                <a:bodyPr rtlCol="0" anchor="ctr"/>
                <a:lstStyle/>
                <a:p>
                  <a:endParaRPr lang="en-GB"/>
                </a:p>
              </p:txBody>
            </p:sp>
            <p:sp>
              <p:nvSpPr>
                <p:cNvPr id="468" name="Freeform: Shape 467">
                  <a:extLst>
                    <a:ext uri="{FF2B5EF4-FFF2-40B4-BE49-F238E27FC236}">
                      <a16:creationId xmlns:a16="http://schemas.microsoft.com/office/drawing/2014/main" id="{75AB04FE-274B-4C92-9FC0-475813142716}"/>
                    </a:ext>
                  </a:extLst>
                </p:cNvPr>
                <p:cNvSpPr/>
                <p:nvPr/>
              </p:nvSpPr>
              <p:spPr>
                <a:xfrm>
                  <a:off x="1322666" y="3700574"/>
                  <a:ext cx="312282" cy="66917"/>
                </a:xfrm>
                <a:custGeom>
                  <a:avLst/>
                  <a:gdLst>
                    <a:gd name="connsiteX0" fmla="*/ 0 w 312282"/>
                    <a:gd name="connsiteY0" fmla="*/ 0 h 66917"/>
                    <a:gd name="connsiteX1" fmla="*/ 312283 w 312282"/>
                    <a:gd name="connsiteY1" fmla="*/ 0 h 66917"/>
                    <a:gd name="connsiteX2" fmla="*/ 312283 w 312282"/>
                    <a:gd name="connsiteY2" fmla="*/ 66918 h 66917"/>
                    <a:gd name="connsiteX3" fmla="*/ 0 w 312282"/>
                    <a:gd name="connsiteY3" fmla="*/ 66918 h 66917"/>
                  </a:gdLst>
                  <a:ahLst/>
                  <a:cxnLst>
                    <a:cxn ang="0">
                      <a:pos x="connsiteX0" y="connsiteY0"/>
                    </a:cxn>
                    <a:cxn ang="0">
                      <a:pos x="connsiteX1" y="connsiteY1"/>
                    </a:cxn>
                    <a:cxn ang="0">
                      <a:pos x="connsiteX2" y="connsiteY2"/>
                    </a:cxn>
                    <a:cxn ang="0">
                      <a:pos x="connsiteX3" y="connsiteY3"/>
                    </a:cxn>
                  </a:cxnLst>
                  <a:rect l="l" t="t" r="r" b="b"/>
                  <a:pathLst>
                    <a:path w="312282" h="66917">
                      <a:moveTo>
                        <a:pt x="0" y="0"/>
                      </a:moveTo>
                      <a:lnTo>
                        <a:pt x="312283" y="0"/>
                      </a:lnTo>
                      <a:lnTo>
                        <a:pt x="312283" y="66918"/>
                      </a:lnTo>
                      <a:lnTo>
                        <a:pt x="0" y="66918"/>
                      </a:lnTo>
                      <a:close/>
                    </a:path>
                  </a:pathLst>
                </a:custGeom>
                <a:solidFill>
                  <a:srgbClr val="F2F2F2"/>
                </a:solidFill>
                <a:ln w="2223" cap="flat">
                  <a:noFill/>
                  <a:prstDash val="solid"/>
                  <a:miter/>
                </a:ln>
              </p:spPr>
              <p:txBody>
                <a:bodyPr rtlCol="0" anchor="ctr"/>
                <a:lstStyle/>
                <a:p>
                  <a:endParaRPr lang="en-GB"/>
                </a:p>
              </p:txBody>
            </p:sp>
            <p:sp>
              <p:nvSpPr>
                <p:cNvPr id="469" name="Freeform: Shape 468">
                  <a:extLst>
                    <a:ext uri="{FF2B5EF4-FFF2-40B4-BE49-F238E27FC236}">
                      <a16:creationId xmlns:a16="http://schemas.microsoft.com/office/drawing/2014/main" id="{B39F4C2F-F09D-4E13-8B4D-513850884F2A}"/>
                    </a:ext>
                  </a:extLst>
                </p:cNvPr>
                <p:cNvSpPr/>
                <p:nvPr/>
              </p:nvSpPr>
              <p:spPr>
                <a:xfrm>
                  <a:off x="1322666" y="3834410"/>
                  <a:ext cx="312282" cy="66917"/>
                </a:xfrm>
                <a:custGeom>
                  <a:avLst/>
                  <a:gdLst>
                    <a:gd name="connsiteX0" fmla="*/ 0 w 312282"/>
                    <a:gd name="connsiteY0" fmla="*/ 0 h 66917"/>
                    <a:gd name="connsiteX1" fmla="*/ 312283 w 312282"/>
                    <a:gd name="connsiteY1" fmla="*/ 0 h 66917"/>
                    <a:gd name="connsiteX2" fmla="*/ 312283 w 312282"/>
                    <a:gd name="connsiteY2" fmla="*/ 66918 h 66917"/>
                    <a:gd name="connsiteX3" fmla="*/ 0 w 312282"/>
                    <a:gd name="connsiteY3" fmla="*/ 66918 h 66917"/>
                  </a:gdLst>
                  <a:ahLst/>
                  <a:cxnLst>
                    <a:cxn ang="0">
                      <a:pos x="connsiteX0" y="connsiteY0"/>
                    </a:cxn>
                    <a:cxn ang="0">
                      <a:pos x="connsiteX1" y="connsiteY1"/>
                    </a:cxn>
                    <a:cxn ang="0">
                      <a:pos x="connsiteX2" y="connsiteY2"/>
                    </a:cxn>
                    <a:cxn ang="0">
                      <a:pos x="connsiteX3" y="connsiteY3"/>
                    </a:cxn>
                  </a:cxnLst>
                  <a:rect l="l" t="t" r="r" b="b"/>
                  <a:pathLst>
                    <a:path w="312282" h="66917">
                      <a:moveTo>
                        <a:pt x="0" y="0"/>
                      </a:moveTo>
                      <a:lnTo>
                        <a:pt x="312283" y="0"/>
                      </a:lnTo>
                      <a:lnTo>
                        <a:pt x="312283" y="66918"/>
                      </a:lnTo>
                      <a:lnTo>
                        <a:pt x="0" y="66918"/>
                      </a:lnTo>
                      <a:close/>
                    </a:path>
                  </a:pathLst>
                </a:custGeom>
                <a:solidFill>
                  <a:srgbClr val="F2F2F2"/>
                </a:solidFill>
                <a:ln w="2223" cap="flat">
                  <a:noFill/>
                  <a:prstDash val="solid"/>
                  <a:miter/>
                </a:ln>
              </p:spPr>
              <p:txBody>
                <a:bodyPr rtlCol="0" anchor="ctr"/>
                <a:lstStyle/>
                <a:p>
                  <a:endParaRPr lang="en-GB"/>
                </a:p>
              </p:txBody>
            </p:sp>
            <p:sp>
              <p:nvSpPr>
                <p:cNvPr id="470" name="Freeform: Shape 469">
                  <a:extLst>
                    <a:ext uri="{FF2B5EF4-FFF2-40B4-BE49-F238E27FC236}">
                      <a16:creationId xmlns:a16="http://schemas.microsoft.com/office/drawing/2014/main" id="{BF1D0896-2028-4A6F-93C6-0AB08AAD4F65}"/>
                    </a:ext>
                  </a:extLst>
                </p:cNvPr>
                <p:cNvSpPr/>
                <p:nvPr/>
              </p:nvSpPr>
              <p:spPr>
                <a:xfrm>
                  <a:off x="1689193" y="3834410"/>
                  <a:ext cx="664006" cy="66917"/>
                </a:xfrm>
                <a:custGeom>
                  <a:avLst/>
                  <a:gdLst>
                    <a:gd name="connsiteX0" fmla="*/ 0 w 664006"/>
                    <a:gd name="connsiteY0" fmla="*/ 0 h 66917"/>
                    <a:gd name="connsiteX1" fmla="*/ 664007 w 664006"/>
                    <a:gd name="connsiteY1" fmla="*/ 0 h 66917"/>
                    <a:gd name="connsiteX2" fmla="*/ 664007 w 664006"/>
                    <a:gd name="connsiteY2" fmla="*/ 66918 h 66917"/>
                    <a:gd name="connsiteX3" fmla="*/ 0 w 664006"/>
                    <a:gd name="connsiteY3" fmla="*/ 66918 h 66917"/>
                  </a:gdLst>
                  <a:ahLst/>
                  <a:cxnLst>
                    <a:cxn ang="0">
                      <a:pos x="connsiteX0" y="connsiteY0"/>
                    </a:cxn>
                    <a:cxn ang="0">
                      <a:pos x="connsiteX1" y="connsiteY1"/>
                    </a:cxn>
                    <a:cxn ang="0">
                      <a:pos x="connsiteX2" y="connsiteY2"/>
                    </a:cxn>
                    <a:cxn ang="0">
                      <a:pos x="connsiteX3" y="connsiteY3"/>
                    </a:cxn>
                  </a:cxnLst>
                  <a:rect l="l" t="t" r="r" b="b"/>
                  <a:pathLst>
                    <a:path w="664006" h="66917">
                      <a:moveTo>
                        <a:pt x="0" y="0"/>
                      </a:moveTo>
                      <a:lnTo>
                        <a:pt x="664007" y="0"/>
                      </a:lnTo>
                      <a:lnTo>
                        <a:pt x="664007" y="66918"/>
                      </a:lnTo>
                      <a:lnTo>
                        <a:pt x="0" y="66918"/>
                      </a:lnTo>
                      <a:close/>
                    </a:path>
                  </a:pathLst>
                </a:custGeom>
                <a:solidFill>
                  <a:srgbClr val="F2F2F2"/>
                </a:solidFill>
                <a:ln w="2223" cap="flat">
                  <a:noFill/>
                  <a:prstDash val="solid"/>
                  <a:miter/>
                </a:ln>
              </p:spPr>
              <p:txBody>
                <a:bodyPr rtlCol="0" anchor="ctr"/>
                <a:lstStyle/>
                <a:p>
                  <a:endParaRPr lang="en-GB"/>
                </a:p>
              </p:txBody>
            </p:sp>
            <p:sp>
              <p:nvSpPr>
                <p:cNvPr id="471" name="Freeform: Shape 470">
                  <a:extLst>
                    <a:ext uri="{FF2B5EF4-FFF2-40B4-BE49-F238E27FC236}">
                      <a16:creationId xmlns:a16="http://schemas.microsoft.com/office/drawing/2014/main" id="{1B5EA005-F8BF-425B-8525-1B2BF5CBD3B9}"/>
                    </a:ext>
                  </a:extLst>
                </p:cNvPr>
                <p:cNvSpPr/>
                <p:nvPr/>
              </p:nvSpPr>
              <p:spPr>
                <a:xfrm>
                  <a:off x="2031994" y="3968245"/>
                  <a:ext cx="321205" cy="21902"/>
                </a:xfrm>
                <a:custGeom>
                  <a:avLst/>
                  <a:gdLst>
                    <a:gd name="connsiteX0" fmla="*/ 0 w 321205"/>
                    <a:gd name="connsiteY0" fmla="*/ 0 h 21902"/>
                    <a:gd name="connsiteX1" fmla="*/ 321205 w 321205"/>
                    <a:gd name="connsiteY1" fmla="*/ 0 h 21902"/>
                    <a:gd name="connsiteX2" fmla="*/ 321205 w 321205"/>
                    <a:gd name="connsiteY2" fmla="*/ 21902 h 21902"/>
                    <a:gd name="connsiteX3" fmla="*/ 0 w 321205"/>
                    <a:gd name="connsiteY3" fmla="*/ 21902 h 21902"/>
                  </a:gdLst>
                  <a:ahLst/>
                  <a:cxnLst>
                    <a:cxn ang="0">
                      <a:pos x="connsiteX0" y="connsiteY0"/>
                    </a:cxn>
                    <a:cxn ang="0">
                      <a:pos x="connsiteX1" y="connsiteY1"/>
                    </a:cxn>
                    <a:cxn ang="0">
                      <a:pos x="connsiteX2" y="connsiteY2"/>
                    </a:cxn>
                    <a:cxn ang="0">
                      <a:pos x="connsiteX3" y="connsiteY3"/>
                    </a:cxn>
                  </a:cxnLst>
                  <a:rect l="l" t="t" r="r" b="b"/>
                  <a:pathLst>
                    <a:path w="321205" h="21902">
                      <a:moveTo>
                        <a:pt x="0" y="0"/>
                      </a:moveTo>
                      <a:lnTo>
                        <a:pt x="321205" y="0"/>
                      </a:lnTo>
                      <a:lnTo>
                        <a:pt x="321205" y="21902"/>
                      </a:lnTo>
                      <a:lnTo>
                        <a:pt x="0" y="21902"/>
                      </a:lnTo>
                      <a:close/>
                    </a:path>
                  </a:pathLst>
                </a:custGeom>
                <a:solidFill>
                  <a:srgbClr val="FFB74E"/>
                </a:solidFill>
                <a:ln w="2223" cap="flat">
                  <a:noFill/>
                  <a:prstDash val="solid"/>
                  <a:miter/>
                </a:ln>
              </p:spPr>
              <p:txBody>
                <a:bodyPr rtlCol="0" anchor="ctr"/>
                <a:lstStyle/>
                <a:p>
                  <a:endParaRPr lang="en-GB" dirty="0"/>
                </a:p>
              </p:txBody>
            </p:sp>
            <p:sp>
              <p:nvSpPr>
                <p:cNvPr id="472" name="Freeform: Shape 471">
                  <a:extLst>
                    <a:ext uri="{FF2B5EF4-FFF2-40B4-BE49-F238E27FC236}">
                      <a16:creationId xmlns:a16="http://schemas.microsoft.com/office/drawing/2014/main" id="{6EE755DA-8E7C-4632-B233-04A8AECCA416}"/>
                    </a:ext>
                  </a:extLst>
                </p:cNvPr>
                <p:cNvSpPr/>
                <p:nvPr/>
              </p:nvSpPr>
              <p:spPr>
                <a:xfrm>
                  <a:off x="1684022" y="3567223"/>
                  <a:ext cx="133835" cy="133773"/>
                </a:xfrm>
                <a:custGeom>
                  <a:avLst/>
                  <a:gdLst>
                    <a:gd name="connsiteX0" fmla="*/ 0 w 133835"/>
                    <a:gd name="connsiteY0" fmla="*/ 0 h 133773"/>
                    <a:gd name="connsiteX1" fmla="*/ 133836 w 133835"/>
                    <a:gd name="connsiteY1" fmla="*/ 0 h 133773"/>
                    <a:gd name="connsiteX2" fmla="*/ 133836 w 133835"/>
                    <a:gd name="connsiteY2" fmla="*/ 133773 h 133773"/>
                    <a:gd name="connsiteX3" fmla="*/ 0 w 133835"/>
                    <a:gd name="connsiteY3" fmla="*/ 133773 h 133773"/>
                  </a:gdLst>
                  <a:ahLst/>
                  <a:cxnLst>
                    <a:cxn ang="0">
                      <a:pos x="connsiteX0" y="connsiteY0"/>
                    </a:cxn>
                    <a:cxn ang="0">
                      <a:pos x="connsiteX1" y="connsiteY1"/>
                    </a:cxn>
                    <a:cxn ang="0">
                      <a:pos x="connsiteX2" y="connsiteY2"/>
                    </a:cxn>
                    <a:cxn ang="0">
                      <a:pos x="connsiteX3" y="connsiteY3"/>
                    </a:cxn>
                  </a:cxnLst>
                  <a:rect l="l" t="t" r="r" b="b"/>
                  <a:pathLst>
                    <a:path w="133835" h="133773">
                      <a:moveTo>
                        <a:pt x="0" y="0"/>
                      </a:moveTo>
                      <a:lnTo>
                        <a:pt x="133836" y="0"/>
                      </a:lnTo>
                      <a:lnTo>
                        <a:pt x="133836" y="133773"/>
                      </a:lnTo>
                      <a:lnTo>
                        <a:pt x="0" y="133773"/>
                      </a:lnTo>
                      <a:close/>
                    </a:path>
                  </a:pathLst>
                </a:custGeom>
                <a:solidFill>
                  <a:srgbClr val="F2F2F2"/>
                </a:solidFill>
                <a:ln w="2223" cap="flat">
                  <a:noFill/>
                  <a:prstDash val="solid"/>
                  <a:miter/>
                </a:ln>
              </p:spPr>
              <p:txBody>
                <a:bodyPr rtlCol="0" anchor="ctr"/>
                <a:lstStyle/>
                <a:p>
                  <a:endParaRPr lang="en-GB"/>
                </a:p>
              </p:txBody>
            </p:sp>
            <p:sp>
              <p:nvSpPr>
                <p:cNvPr id="473" name="Freeform: Shape 472">
                  <a:extLst>
                    <a:ext uri="{FF2B5EF4-FFF2-40B4-BE49-F238E27FC236}">
                      <a16:creationId xmlns:a16="http://schemas.microsoft.com/office/drawing/2014/main" id="{39C4E429-C6C8-4D94-A9A5-1F4AEB507D3A}"/>
                    </a:ext>
                  </a:extLst>
                </p:cNvPr>
                <p:cNvSpPr/>
                <p:nvPr/>
              </p:nvSpPr>
              <p:spPr>
                <a:xfrm>
                  <a:off x="2201365" y="3718419"/>
                  <a:ext cx="151834" cy="8922"/>
                </a:xfrm>
                <a:custGeom>
                  <a:avLst/>
                  <a:gdLst>
                    <a:gd name="connsiteX0" fmla="*/ 0 w 151834"/>
                    <a:gd name="connsiteY0" fmla="*/ 0 h 8922"/>
                    <a:gd name="connsiteX1" fmla="*/ 151834 w 151834"/>
                    <a:gd name="connsiteY1" fmla="*/ 0 h 8922"/>
                    <a:gd name="connsiteX2" fmla="*/ 151834 w 151834"/>
                    <a:gd name="connsiteY2" fmla="*/ 8922 h 8922"/>
                    <a:gd name="connsiteX3" fmla="*/ 0 w 151834"/>
                    <a:gd name="connsiteY3" fmla="*/ 8922 h 8922"/>
                  </a:gdLst>
                  <a:ahLst/>
                  <a:cxnLst>
                    <a:cxn ang="0">
                      <a:pos x="connsiteX0" y="connsiteY0"/>
                    </a:cxn>
                    <a:cxn ang="0">
                      <a:pos x="connsiteX1" y="connsiteY1"/>
                    </a:cxn>
                    <a:cxn ang="0">
                      <a:pos x="connsiteX2" y="connsiteY2"/>
                    </a:cxn>
                    <a:cxn ang="0">
                      <a:pos x="connsiteX3" y="connsiteY3"/>
                    </a:cxn>
                  </a:cxnLst>
                  <a:rect l="l" t="t" r="r" b="b"/>
                  <a:pathLst>
                    <a:path w="151834" h="8922">
                      <a:moveTo>
                        <a:pt x="0" y="0"/>
                      </a:moveTo>
                      <a:lnTo>
                        <a:pt x="151834" y="0"/>
                      </a:lnTo>
                      <a:lnTo>
                        <a:pt x="151834" y="8922"/>
                      </a:lnTo>
                      <a:lnTo>
                        <a:pt x="0" y="8922"/>
                      </a:lnTo>
                      <a:close/>
                    </a:path>
                  </a:pathLst>
                </a:custGeom>
                <a:solidFill>
                  <a:srgbClr val="E6E6E6"/>
                </a:solidFill>
                <a:ln w="2223" cap="flat">
                  <a:noFill/>
                  <a:prstDash val="solid"/>
                  <a:miter/>
                </a:ln>
              </p:spPr>
              <p:txBody>
                <a:bodyPr rtlCol="0" anchor="ctr"/>
                <a:lstStyle/>
                <a:p>
                  <a:endParaRPr lang="en-GB"/>
                </a:p>
              </p:txBody>
            </p:sp>
          </p:grpSp>
        </p:grpSp>
      </p:grpSp>
    </p:spTree>
    <p:extLst>
      <p:ext uri="{BB962C8B-B14F-4D97-AF65-F5344CB8AC3E}">
        <p14:creationId xmlns:p14="http://schemas.microsoft.com/office/powerpoint/2010/main" val="287115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0" y="0"/>
            <a:ext cx="9144000" cy="1590676"/>
          </a:xfrm>
        </p:spPr>
        <p:txBody>
          <a:bodyPr/>
          <a:lstStyle/>
          <a:p>
            <a:pPr eaLnBrk="1" hangingPunct="1"/>
            <a:r>
              <a:rPr lang="en-US" sz="4800" b="0" dirty="0">
                <a:solidFill>
                  <a:srgbClr val="FFB74E"/>
                </a:solidFill>
                <a:latin typeface="Gill Sans" charset="0"/>
                <a:ea typeface="Gill Sans" charset="0"/>
                <a:cs typeface="Gill Sans" charset="0"/>
              </a:rPr>
              <a:t>Quantitative Calibration</a:t>
            </a:r>
            <a:br>
              <a:rPr lang="en-US" sz="4800" b="0" dirty="0">
                <a:solidFill>
                  <a:srgbClr val="FFB74E"/>
                </a:solidFill>
                <a:latin typeface="Gill Sans" charset="0"/>
                <a:ea typeface="Gill Sans" charset="0"/>
                <a:cs typeface="Gill Sans" charset="0"/>
              </a:rPr>
            </a:br>
            <a:r>
              <a:rPr lang="en-US" sz="2800" b="0" dirty="0">
                <a:solidFill>
                  <a:schemeClr val="accent6">
                    <a:lumMod val="20000"/>
                    <a:lumOff val="80000"/>
                  </a:schemeClr>
                </a:solidFill>
                <a:latin typeface="Gill Sans" charset="0"/>
                <a:ea typeface="Gill Sans" charset="0"/>
                <a:cs typeface="Gill Sans" charset="0"/>
              </a:rPr>
              <a:t>Objective measures</a:t>
            </a:r>
          </a:p>
        </p:txBody>
      </p:sp>
      <p:sp>
        <p:nvSpPr>
          <p:cNvPr id="5" name="Rectangle 4"/>
          <p:cNvSpPr/>
          <p:nvPr/>
        </p:nvSpPr>
        <p:spPr>
          <a:xfrm>
            <a:off x="381000" y="1697480"/>
            <a:ext cx="8382000" cy="1015663"/>
          </a:xfrm>
          <a:prstGeom prst="rect">
            <a:avLst/>
          </a:prstGeom>
        </p:spPr>
        <p:txBody>
          <a:bodyPr wrap="square">
            <a:spAutoFit/>
          </a:bodyPr>
          <a:lstStyle/>
          <a:p>
            <a:r>
              <a:rPr lang="en-GB" sz="2000" dirty="0">
                <a:solidFill>
                  <a:schemeClr val="accent6">
                    <a:lumMod val="20000"/>
                    <a:lumOff val="80000"/>
                  </a:schemeClr>
                </a:solidFill>
                <a:latin typeface="Gill Sans" charset="0"/>
                <a:ea typeface="Gill Sans" charset="0"/>
                <a:cs typeface="Gill Sans" charset="0"/>
              </a:rPr>
              <a:t>Objective measures could consist in </a:t>
            </a:r>
            <a:r>
              <a:rPr lang="en-GB" sz="2000" dirty="0">
                <a:solidFill>
                  <a:srgbClr val="FFB74E"/>
                </a:solidFill>
                <a:latin typeface="Gill Sans" charset="0"/>
                <a:ea typeface="Gill Sans" charset="0"/>
                <a:cs typeface="Gill Sans" charset="0"/>
              </a:rPr>
              <a:t>any meaningful indicator</a:t>
            </a:r>
            <a:r>
              <a:rPr lang="en-GB" sz="2000" dirty="0">
                <a:solidFill>
                  <a:schemeClr val="accent6">
                    <a:lumMod val="20000"/>
                    <a:lumOff val="80000"/>
                  </a:schemeClr>
                </a:solidFill>
                <a:latin typeface="Gill Sans" charset="0"/>
                <a:ea typeface="Gill Sans" charset="0"/>
                <a:cs typeface="Gill Sans" charset="0"/>
              </a:rPr>
              <a:t>, but the below error functions show how we measure between observed and modelled data:</a:t>
            </a:r>
          </a:p>
        </p:txBody>
      </p:sp>
      <p:sp>
        <p:nvSpPr>
          <p:cNvPr id="4" name="TextBox 5"/>
          <p:cNvSpPr txBox="1"/>
          <p:nvPr/>
        </p:nvSpPr>
        <p:spPr>
          <a:xfrm>
            <a:off x="1354330" y="5835699"/>
            <a:ext cx="3561231" cy="369332"/>
          </a:xfrm>
          <a:prstGeom prst="rect">
            <a:avLst/>
          </a:prstGeom>
          <a:noFill/>
        </p:spPr>
        <p:txBody>
          <a:bodyPr wrap="none" rtlCol="0">
            <a:spAutoFit/>
          </a:bodyPr>
          <a:lstStyle/>
          <a:p>
            <a:r>
              <a:rPr lang="en-US" dirty="0">
                <a:solidFill>
                  <a:srgbClr val="FFB74E"/>
                </a:solidFill>
                <a:latin typeface="Gill Sans" charset="0"/>
                <a:ea typeface="Gill Sans" charset="0"/>
                <a:cs typeface="Gill Sans" charset="0"/>
              </a:rPr>
              <a:t>Coefficient of Determination </a:t>
            </a:r>
            <a:r>
              <a:rPr lang="en-US" dirty="0">
                <a:solidFill>
                  <a:schemeClr val="accent6">
                    <a:lumMod val="20000"/>
                    <a:lumOff val="80000"/>
                  </a:schemeClr>
                </a:solidFill>
                <a:latin typeface="Gill Sans" charset="0"/>
                <a:ea typeface="Gill Sans" charset="0"/>
                <a:cs typeface="Gill Sans" charset="0"/>
              </a:rPr>
              <a:t>(R2)</a:t>
            </a:r>
          </a:p>
        </p:txBody>
      </p:sp>
      <p:sp>
        <p:nvSpPr>
          <p:cNvPr id="6" name="TextBox 6"/>
          <p:cNvSpPr txBox="1"/>
          <p:nvPr/>
        </p:nvSpPr>
        <p:spPr>
          <a:xfrm>
            <a:off x="1346010" y="3509510"/>
            <a:ext cx="2993127" cy="369332"/>
          </a:xfrm>
          <a:prstGeom prst="rect">
            <a:avLst/>
          </a:prstGeom>
          <a:noFill/>
        </p:spPr>
        <p:txBody>
          <a:bodyPr wrap="none" rtlCol="0">
            <a:spAutoFit/>
          </a:bodyPr>
          <a:lstStyle/>
          <a:p>
            <a:r>
              <a:rPr lang="en-US" dirty="0">
                <a:solidFill>
                  <a:srgbClr val="FFB74E"/>
                </a:solidFill>
                <a:latin typeface="Gill Sans" charset="0"/>
                <a:ea typeface="Gill Sans" charset="0"/>
                <a:cs typeface="Gill Sans" charset="0"/>
              </a:rPr>
              <a:t>Mean Squared Error </a:t>
            </a:r>
            <a:r>
              <a:rPr lang="en-US" dirty="0">
                <a:solidFill>
                  <a:schemeClr val="accent6">
                    <a:lumMod val="20000"/>
                    <a:lumOff val="80000"/>
                  </a:schemeClr>
                </a:solidFill>
                <a:latin typeface="Gill Sans" charset="0"/>
                <a:ea typeface="Gill Sans" charset="0"/>
                <a:cs typeface="Gill Sans" charset="0"/>
              </a:rPr>
              <a:t>(MSE)</a:t>
            </a:r>
          </a:p>
        </p:txBody>
      </p:sp>
      <p:sp>
        <p:nvSpPr>
          <p:cNvPr id="7" name="TextBox 7"/>
          <p:cNvSpPr txBox="1"/>
          <p:nvPr/>
        </p:nvSpPr>
        <p:spPr>
          <a:xfrm>
            <a:off x="1362649" y="4256334"/>
            <a:ext cx="3711272" cy="369332"/>
          </a:xfrm>
          <a:prstGeom prst="rect">
            <a:avLst/>
          </a:prstGeom>
          <a:noFill/>
        </p:spPr>
        <p:txBody>
          <a:bodyPr wrap="none" rtlCol="0">
            <a:spAutoFit/>
          </a:bodyPr>
          <a:lstStyle/>
          <a:p>
            <a:r>
              <a:rPr lang="en-US" dirty="0">
                <a:solidFill>
                  <a:srgbClr val="FFB74E"/>
                </a:solidFill>
                <a:latin typeface="Gill Sans" charset="0"/>
                <a:ea typeface="Gill Sans" charset="0"/>
                <a:cs typeface="Gill Sans" charset="0"/>
              </a:rPr>
              <a:t>Root Mean Squared Error </a:t>
            </a:r>
            <a:r>
              <a:rPr lang="en-US" dirty="0">
                <a:solidFill>
                  <a:schemeClr val="accent6">
                    <a:lumMod val="20000"/>
                    <a:lumOff val="80000"/>
                  </a:schemeClr>
                </a:solidFill>
                <a:latin typeface="Gill Sans" charset="0"/>
                <a:ea typeface="Gill Sans" charset="0"/>
                <a:cs typeface="Gill Sans" charset="0"/>
              </a:rPr>
              <a:t>(RMSE)</a:t>
            </a:r>
          </a:p>
        </p:txBody>
      </p:sp>
      <p:sp>
        <p:nvSpPr>
          <p:cNvPr id="8" name="TextBox 8"/>
          <p:cNvSpPr txBox="1"/>
          <p:nvPr/>
        </p:nvSpPr>
        <p:spPr>
          <a:xfrm>
            <a:off x="1362649" y="5135793"/>
            <a:ext cx="3647217" cy="369332"/>
          </a:xfrm>
          <a:prstGeom prst="rect">
            <a:avLst/>
          </a:prstGeom>
          <a:noFill/>
        </p:spPr>
        <p:txBody>
          <a:bodyPr wrap="none" rtlCol="0">
            <a:spAutoFit/>
          </a:bodyPr>
          <a:lstStyle/>
          <a:p>
            <a:r>
              <a:rPr lang="en-US" dirty="0">
                <a:solidFill>
                  <a:srgbClr val="FFB74E"/>
                </a:solidFill>
                <a:latin typeface="Gill Sans" charset="0"/>
                <a:ea typeface="Gill Sans" charset="0"/>
                <a:cs typeface="Gill Sans" charset="0"/>
              </a:rPr>
              <a:t>Median Absolute Deviation </a:t>
            </a:r>
            <a:r>
              <a:rPr lang="en-US" dirty="0">
                <a:solidFill>
                  <a:schemeClr val="accent6">
                    <a:lumMod val="20000"/>
                    <a:lumOff val="80000"/>
                  </a:schemeClr>
                </a:solidFill>
                <a:latin typeface="Gill Sans" charset="0"/>
                <a:ea typeface="Gill Sans" charset="0"/>
                <a:cs typeface="Gill Sans" charset="0"/>
              </a:rPr>
              <a:t>(MAD)</a:t>
            </a:r>
          </a:p>
        </p:txBody>
      </p:sp>
      <mc:AlternateContent xmlns:mc="http://schemas.openxmlformats.org/markup-compatibility/2006" xmlns:a14="http://schemas.microsoft.com/office/drawing/2010/main">
        <mc:Choice Requires="a14">
          <p:sp>
            <p:nvSpPr>
              <p:cNvPr id="9" name="TextBox 11"/>
              <p:cNvSpPr txBox="1"/>
              <p:nvPr/>
            </p:nvSpPr>
            <p:spPr>
              <a:xfrm>
                <a:off x="5315882" y="3403614"/>
                <a:ext cx="1646861" cy="8485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bg-BG" i="1" smtClean="0">
                              <a:solidFill>
                                <a:srgbClr val="FDEADA"/>
                              </a:solidFill>
                              <a:latin typeface="Cambria Math" panose="02040503050406030204" pitchFamily="18" charset="0"/>
                            </a:rPr>
                          </m:ctrlPr>
                        </m:fPr>
                        <m:num>
                          <m:r>
                            <a:rPr lang="en-GB" b="0" i="1" smtClean="0">
                              <a:solidFill>
                                <a:srgbClr val="FDEADA"/>
                              </a:solidFill>
                              <a:latin typeface="Cambria Math" charset="0"/>
                            </a:rPr>
                            <m:t>1</m:t>
                          </m:r>
                        </m:num>
                        <m:den>
                          <m:r>
                            <a:rPr lang="en-GB" b="0" i="1" smtClean="0">
                              <a:solidFill>
                                <a:srgbClr val="FDEADA"/>
                              </a:solidFill>
                              <a:latin typeface="Cambria Math" charset="0"/>
                            </a:rPr>
                            <m:t>𝑛</m:t>
                          </m:r>
                        </m:den>
                      </m:f>
                      <m:nary>
                        <m:naryPr>
                          <m:chr m:val="∑"/>
                          <m:ctrlPr>
                            <a:rPr lang="is-IS" i="1" smtClean="0">
                              <a:solidFill>
                                <a:srgbClr val="FDEADA"/>
                              </a:solidFill>
                              <a:latin typeface="Cambria Math" panose="02040503050406030204" pitchFamily="18" charset="0"/>
                            </a:rPr>
                          </m:ctrlPr>
                        </m:naryPr>
                        <m:sub>
                          <m:r>
                            <m:rPr>
                              <m:brk m:alnAt="23"/>
                            </m:rPr>
                            <a:rPr lang="en-GB" b="0" i="1" smtClean="0">
                              <a:solidFill>
                                <a:srgbClr val="FDEADA"/>
                              </a:solidFill>
                              <a:latin typeface="Cambria Math" charset="0"/>
                            </a:rPr>
                            <m:t>𝑖</m:t>
                          </m:r>
                          <m:r>
                            <a:rPr lang="en-GB" b="0" i="1" smtClean="0">
                              <a:solidFill>
                                <a:srgbClr val="FDEADA"/>
                              </a:solidFill>
                              <a:latin typeface="Cambria Math" charset="0"/>
                            </a:rPr>
                            <m:t>=1</m:t>
                          </m:r>
                        </m:sub>
                        <m:sup>
                          <m:r>
                            <a:rPr lang="en-GB" b="0" i="1" smtClean="0">
                              <a:solidFill>
                                <a:srgbClr val="FDEADA"/>
                              </a:solidFill>
                              <a:latin typeface="Cambria Math" charset="0"/>
                            </a:rPr>
                            <m:t>𝑛</m:t>
                          </m:r>
                        </m:sup>
                        <m:e>
                          <m:sSup>
                            <m:sSupPr>
                              <m:ctrlPr>
                                <a:rPr lang="en-GB" b="0" i="1" smtClean="0">
                                  <a:solidFill>
                                    <a:srgbClr val="FDEADA"/>
                                  </a:solidFill>
                                  <a:latin typeface="Cambria Math" panose="02040503050406030204" pitchFamily="18" charset="0"/>
                                </a:rPr>
                              </m:ctrlPr>
                            </m:sSupPr>
                            <m:e>
                              <m:r>
                                <a:rPr lang="en-GB" i="1">
                                  <a:solidFill>
                                    <a:srgbClr val="FDEADA"/>
                                  </a:solidFill>
                                  <a:latin typeface="Cambria Math" charset="0"/>
                                </a:rPr>
                                <m:t>(</m:t>
                              </m:r>
                              <m:sSub>
                                <m:sSubPr>
                                  <m:ctrlPr>
                                    <a:rPr lang="en-US" i="1">
                                      <a:solidFill>
                                        <a:srgbClr val="FDEADA"/>
                                      </a:solidFill>
                                      <a:latin typeface="Cambria Math" panose="02040503050406030204" pitchFamily="18" charset="0"/>
                                    </a:rPr>
                                  </m:ctrlPr>
                                </m:sSubPr>
                                <m:e>
                                  <m:acc>
                                    <m:accPr>
                                      <m:chr m:val="̂"/>
                                      <m:ctrlPr>
                                        <a:rPr lang="en-US" i="1">
                                          <a:solidFill>
                                            <a:srgbClr val="FDEADA"/>
                                          </a:solidFill>
                                          <a:latin typeface="Cambria Math" panose="02040503050406030204" pitchFamily="18" charset="0"/>
                                        </a:rPr>
                                      </m:ctrlPr>
                                    </m:accPr>
                                    <m:e>
                                      <m:r>
                                        <a:rPr lang="en-GB" i="1">
                                          <a:solidFill>
                                            <a:srgbClr val="FDEADA"/>
                                          </a:solidFill>
                                          <a:latin typeface="Cambria Math" charset="0"/>
                                        </a:rPr>
                                        <m:t>𝑌</m:t>
                                      </m:r>
                                    </m:e>
                                  </m:acc>
                                </m:e>
                                <m:sub>
                                  <m:r>
                                    <a:rPr lang="en-GB" i="1">
                                      <a:solidFill>
                                        <a:srgbClr val="FDEADA"/>
                                      </a:solidFill>
                                      <a:latin typeface="Cambria Math" charset="0"/>
                                    </a:rPr>
                                    <m:t>𝑖</m:t>
                                  </m:r>
                                </m:sub>
                              </m:sSub>
                              <m:r>
                                <a:rPr lang="en-GB" i="1">
                                  <a:solidFill>
                                    <a:srgbClr val="FDEADA"/>
                                  </a:solidFill>
                                  <a:latin typeface="Cambria Math" charset="0"/>
                                </a:rPr>
                                <m:t>−</m:t>
                              </m:r>
                              <m:sSub>
                                <m:sSubPr>
                                  <m:ctrlPr>
                                    <a:rPr lang="en-US" i="1">
                                      <a:solidFill>
                                        <a:srgbClr val="FDEADA"/>
                                      </a:solidFill>
                                      <a:latin typeface="Cambria Math" panose="02040503050406030204" pitchFamily="18" charset="0"/>
                                    </a:rPr>
                                  </m:ctrlPr>
                                </m:sSubPr>
                                <m:e>
                                  <m:r>
                                    <a:rPr lang="en-GB" i="1">
                                      <a:solidFill>
                                        <a:srgbClr val="FDEADA"/>
                                      </a:solidFill>
                                      <a:latin typeface="Cambria Math" charset="0"/>
                                    </a:rPr>
                                    <m:t>𝑌</m:t>
                                  </m:r>
                                </m:e>
                                <m:sub>
                                  <m:r>
                                    <a:rPr lang="en-GB" i="1">
                                      <a:solidFill>
                                        <a:srgbClr val="FDEADA"/>
                                      </a:solidFill>
                                      <a:latin typeface="Cambria Math" charset="0"/>
                                    </a:rPr>
                                    <m:t>𝑖</m:t>
                                  </m:r>
                                </m:sub>
                              </m:sSub>
                              <m:r>
                                <a:rPr lang="en-GB" i="1">
                                  <a:solidFill>
                                    <a:srgbClr val="FDEADA"/>
                                  </a:solidFill>
                                  <a:latin typeface="Cambria Math" charset="0"/>
                                </a:rPr>
                                <m:t>)</m:t>
                              </m:r>
                            </m:e>
                            <m:sup>
                              <m:r>
                                <a:rPr lang="en-GB" b="0" i="1" smtClean="0">
                                  <a:solidFill>
                                    <a:srgbClr val="FDEADA"/>
                                  </a:solidFill>
                                  <a:latin typeface="Cambria Math" charset="0"/>
                                </a:rPr>
                                <m:t>2</m:t>
                              </m:r>
                            </m:sup>
                          </m:sSup>
                        </m:e>
                      </m:nary>
                    </m:oMath>
                  </m:oMathPara>
                </a14:m>
                <a:endParaRPr lang="en-US" dirty="0">
                  <a:solidFill>
                    <a:srgbClr val="FDEADA"/>
                  </a:solidFill>
                </a:endParaRPr>
              </a:p>
            </p:txBody>
          </p:sp>
        </mc:Choice>
        <mc:Fallback xmlns="">
          <p:sp>
            <p:nvSpPr>
              <p:cNvPr id="9" name="TextBox 11"/>
              <p:cNvSpPr txBox="1">
                <a:spLocks noRot="1" noChangeAspect="1" noMove="1" noResize="1" noEditPoints="1" noAdjustHandles="1" noChangeArrowheads="1" noChangeShapeType="1" noTextEdit="1"/>
              </p:cNvSpPr>
              <p:nvPr/>
            </p:nvSpPr>
            <p:spPr>
              <a:xfrm>
                <a:off x="5315882" y="3403614"/>
                <a:ext cx="1646861" cy="848566"/>
              </a:xfrm>
              <a:prstGeom prst="rect">
                <a:avLst/>
              </a:prstGeom>
              <a:blipFill>
                <a:blip r:embed="rId2"/>
                <a:stretch>
                  <a:fillRect/>
                </a:stretch>
              </a:blipFill>
            </p:spPr>
            <p:txBody>
              <a:bodyPr/>
              <a:lstStyle/>
              <a:p>
                <a:r>
                  <a:rPr lang="en-GB">
                    <a:noFill/>
                  </a:rPr>
                  <a:t> </a:t>
                </a:r>
              </a:p>
            </p:txBody>
          </p:sp>
        </mc:Fallback>
      </mc:AlternateContent>
      <p:sp>
        <p:nvSpPr>
          <p:cNvPr id="10" name="TextBox 14"/>
          <p:cNvSpPr txBox="1"/>
          <p:nvPr/>
        </p:nvSpPr>
        <p:spPr>
          <a:xfrm>
            <a:off x="1346010" y="3802564"/>
            <a:ext cx="3618042" cy="307777"/>
          </a:xfrm>
          <a:prstGeom prst="rect">
            <a:avLst/>
          </a:prstGeom>
          <a:noFill/>
        </p:spPr>
        <p:txBody>
          <a:bodyPr wrap="none" rtlCol="0">
            <a:spAutoFit/>
          </a:bodyPr>
          <a:lstStyle/>
          <a:p>
            <a:r>
              <a:rPr lang="en-US" sz="1400" dirty="0">
                <a:solidFill>
                  <a:schemeClr val="accent6">
                    <a:lumMod val="20000"/>
                    <a:lumOff val="80000"/>
                  </a:schemeClr>
                </a:solidFill>
                <a:latin typeface="Gill Sans" charset="0"/>
                <a:ea typeface="Gill Sans" charset="0"/>
                <a:cs typeface="Gill Sans" charset="0"/>
              </a:rPr>
              <a:t>Amplifies error, indicates variance plus bias</a:t>
            </a:r>
          </a:p>
        </p:txBody>
      </p:sp>
      <p:sp>
        <p:nvSpPr>
          <p:cNvPr id="11" name="TextBox 15"/>
          <p:cNvSpPr txBox="1"/>
          <p:nvPr/>
        </p:nvSpPr>
        <p:spPr>
          <a:xfrm>
            <a:off x="1362649" y="4555865"/>
            <a:ext cx="3618042" cy="523220"/>
          </a:xfrm>
          <a:prstGeom prst="rect">
            <a:avLst/>
          </a:prstGeom>
          <a:noFill/>
        </p:spPr>
        <p:txBody>
          <a:bodyPr wrap="none" rtlCol="0">
            <a:spAutoFit/>
          </a:bodyPr>
          <a:lstStyle/>
          <a:p>
            <a:r>
              <a:rPr lang="en-US" sz="1400" dirty="0">
                <a:solidFill>
                  <a:schemeClr val="accent6">
                    <a:lumMod val="20000"/>
                    <a:lumOff val="80000"/>
                  </a:schemeClr>
                </a:solidFill>
                <a:latin typeface="Gill Sans" charset="0"/>
                <a:ea typeface="Gill Sans" charset="0"/>
                <a:cs typeface="Gill Sans" charset="0"/>
              </a:rPr>
              <a:t>Amplifies error, indicates variance plus bias</a:t>
            </a:r>
          </a:p>
          <a:p>
            <a:r>
              <a:rPr lang="en-US" sz="1400" dirty="0">
                <a:solidFill>
                  <a:schemeClr val="accent6">
                    <a:lumMod val="20000"/>
                    <a:lumOff val="80000"/>
                  </a:schemeClr>
                </a:solidFill>
                <a:latin typeface="Gill Sans" charset="0"/>
                <a:ea typeface="Gill Sans" charset="0"/>
                <a:cs typeface="Gill Sans" charset="0"/>
              </a:rPr>
              <a:t>in original units</a:t>
            </a:r>
          </a:p>
        </p:txBody>
      </p:sp>
      <p:sp>
        <p:nvSpPr>
          <p:cNvPr id="12" name="TextBox 16"/>
          <p:cNvSpPr txBox="1"/>
          <p:nvPr/>
        </p:nvSpPr>
        <p:spPr>
          <a:xfrm>
            <a:off x="1354330" y="5443835"/>
            <a:ext cx="3656770" cy="307777"/>
          </a:xfrm>
          <a:prstGeom prst="rect">
            <a:avLst/>
          </a:prstGeom>
          <a:noFill/>
        </p:spPr>
        <p:txBody>
          <a:bodyPr wrap="none" rtlCol="0">
            <a:spAutoFit/>
          </a:bodyPr>
          <a:lstStyle/>
          <a:p>
            <a:r>
              <a:rPr lang="en-US" sz="1400" dirty="0">
                <a:solidFill>
                  <a:schemeClr val="accent6">
                    <a:lumMod val="20000"/>
                    <a:lumOff val="80000"/>
                  </a:schemeClr>
                </a:solidFill>
                <a:latin typeface="Gill Sans" charset="0"/>
                <a:ea typeface="Gill Sans" charset="0"/>
                <a:cs typeface="Gill Sans" charset="0"/>
              </a:rPr>
              <a:t>Indicates variance but resilient to dispersion</a:t>
            </a:r>
          </a:p>
        </p:txBody>
      </p:sp>
      <p:sp>
        <p:nvSpPr>
          <p:cNvPr id="13" name="TextBox 18"/>
          <p:cNvSpPr txBox="1"/>
          <p:nvPr/>
        </p:nvSpPr>
        <p:spPr>
          <a:xfrm>
            <a:off x="5324202" y="5135793"/>
            <a:ext cx="2007635" cy="523220"/>
          </a:xfrm>
          <a:prstGeom prst="rect">
            <a:avLst/>
          </a:prstGeom>
          <a:noFill/>
        </p:spPr>
        <p:txBody>
          <a:bodyPr wrap="square" rtlCol="0">
            <a:spAutoFit/>
          </a:bodyPr>
          <a:lstStyle/>
          <a:p>
            <a:r>
              <a:rPr lang="en-US" sz="1400" dirty="0">
                <a:solidFill>
                  <a:srgbClr val="FDEADA"/>
                </a:solidFill>
              </a:rPr>
              <a:t>Median value of absolute deviations</a:t>
            </a:r>
          </a:p>
        </p:txBody>
      </p:sp>
      <p:sp>
        <p:nvSpPr>
          <p:cNvPr id="14" name="TextBox 20"/>
          <p:cNvSpPr txBox="1"/>
          <p:nvPr/>
        </p:nvSpPr>
        <p:spPr>
          <a:xfrm>
            <a:off x="1346010" y="6143475"/>
            <a:ext cx="3417923" cy="307777"/>
          </a:xfrm>
          <a:prstGeom prst="rect">
            <a:avLst/>
          </a:prstGeom>
          <a:noFill/>
        </p:spPr>
        <p:txBody>
          <a:bodyPr wrap="none" rtlCol="0">
            <a:spAutoFit/>
          </a:bodyPr>
          <a:lstStyle/>
          <a:p>
            <a:r>
              <a:rPr lang="en-US" sz="1400" dirty="0">
                <a:solidFill>
                  <a:schemeClr val="accent6">
                    <a:lumMod val="20000"/>
                    <a:lumOff val="80000"/>
                  </a:schemeClr>
                </a:solidFill>
                <a:latin typeface="Gill Sans" charset="0"/>
                <a:ea typeface="Gill Sans" charset="0"/>
                <a:cs typeface="Gill Sans" charset="0"/>
              </a:rPr>
              <a:t>Residuals of model over variance in data</a:t>
            </a:r>
          </a:p>
        </p:txBody>
      </p:sp>
      <mc:AlternateContent xmlns:mc="http://schemas.openxmlformats.org/markup-compatibility/2006" xmlns:a14="http://schemas.microsoft.com/office/drawing/2010/main">
        <mc:Choice Requires="a14">
          <p:sp>
            <p:nvSpPr>
              <p:cNvPr id="15" name="TextBox 21"/>
              <p:cNvSpPr txBox="1"/>
              <p:nvPr/>
            </p:nvSpPr>
            <p:spPr>
              <a:xfrm>
                <a:off x="5307563" y="5750428"/>
                <a:ext cx="1162177" cy="6580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smtClean="0">
                          <a:solidFill>
                            <a:srgbClr val="FDEADA"/>
                          </a:solidFill>
                          <a:latin typeface="Cambria Math" charset="0"/>
                        </a:rPr>
                        <m:t>1</m:t>
                      </m:r>
                      <m:r>
                        <a:rPr lang="en-GB" b="0" i="1" smtClean="0">
                          <a:solidFill>
                            <a:srgbClr val="FDEADA"/>
                          </a:solidFill>
                          <a:latin typeface="Cambria Math" charset="0"/>
                        </a:rPr>
                        <m:t>−</m:t>
                      </m:r>
                      <m:f>
                        <m:fPr>
                          <m:ctrlPr>
                            <a:rPr lang="bg-BG" b="0" i="1" smtClean="0">
                              <a:solidFill>
                                <a:srgbClr val="FDEADA"/>
                              </a:solidFill>
                              <a:latin typeface="Cambria Math" panose="02040503050406030204" pitchFamily="18" charset="0"/>
                            </a:rPr>
                          </m:ctrlPr>
                        </m:fPr>
                        <m:num>
                          <m:sSub>
                            <m:sSubPr>
                              <m:ctrlPr>
                                <a:rPr lang="en-US" b="0" i="1" smtClean="0">
                                  <a:solidFill>
                                    <a:srgbClr val="FDEADA"/>
                                  </a:solidFill>
                                  <a:latin typeface="Cambria Math" panose="02040503050406030204" pitchFamily="18" charset="0"/>
                                </a:rPr>
                              </m:ctrlPr>
                            </m:sSubPr>
                            <m:e>
                              <m:r>
                                <a:rPr lang="en-GB" b="0" i="1" smtClean="0">
                                  <a:solidFill>
                                    <a:srgbClr val="FDEADA"/>
                                  </a:solidFill>
                                  <a:latin typeface="Cambria Math" charset="0"/>
                                </a:rPr>
                                <m:t>𝑆𝑆</m:t>
                              </m:r>
                            </m:e>
                            <m:sub>
                              <m:r>
                                <a:rPr lang="en-GB" b="0" i="1" smtClean="0">
                                  <a:solidFill>
                                    <a:srgbClr val="FDEADA"/>
                                  </a:solidFill>
                                  <a:latin typeface="Cambria Math" charset="0"/>
                                </a:rPr>
                                <m:t>𝑟𝑒𝑠</m:t>
                              </m:r>
                            </m:sub>
                          </m:sSub>
                        </m:num>
                        <m:den>
                          <m:sSub>
                            <m:sSubPr>
                              <m:ctrlPr>
                                <a:rPr lang="en-US" b="0" i="1" smtClean="0">
                                  <a:solidFill>
                                    <a:srgbClr val="FDEADA"/>
                                  </a:solidFill>
                                  <a:latin typeface="Cambria Math" panose="02040503050406030204" pitchFamily="18" charset="0"/>
                                </a:rPr>
                              </m:ctrlPr>
                            </m:sSubPr>
                            <m:e>
                              <m:r>
                                <a:rPr lang="en-GB" b="0" i="1" smtClean="0">
                                  <a:solidFill>
                                    <a:srgbClr val="FDEADA"/>
                                  </a:solidFill>
                                  <a:latin typeface="Cambria Math" charset="0"/>
                                </a:rPr>
                                <m:t>𝑆𝑆</m:t>
                              </m:r>
                            </m:e>
                            <m:sub>
                              <m:r>
                                <a:rPr lang="en-GB" b="0" i="1" smtClean="0">
                                  <a:solidFill>
                                    <a:srgbClr val="FDEADA"/>
                                  </a:solidFill>
                                  <a:latin typeface="Cambria Math" charset="0"/>
                                </a:rPr>
                                <m:t>𝑡𝑜𝑡</m:t>
                              </m:r>
                            </m:sub>
                          </m:sSub>
                        </m:den>
                      </m:f>
                    </m:oMath>
                  </m:oMathPara>
                </a14:m>
                <a:endParaRPr lang="en-US" dirty="0">
                  <a:solidFill>
                    <a:srgbClr val="FDEADA"/>
                  </a:solidFill>
                </a:endParaRPr>
              </a:p>
            </p:txBody>
          </p:sp>
        </mc:Choice>
        <mc:Fallback xmlns="">
          <p:sp>
            <p:nvSpPr>
              <p:cNvPr id="15" name="TextBox 21"/>
              <p:cNvSpPr txBox="1">
                <a:spLocks noRot="1" noChangeAspect="1" noMove="1" noResize="1" noEditPoints="1" noAdjustHandles="1" noChangeArrowheads="1" noChangeShapeType="1" noTextEdit="1"/>
              </p:cNvSpPr>
              <p:nvPr/>
            </p:nvSpPr>
            <p:spPr>
              <a:xfrm>
                <a:off x="5307563" y="5750428"/>
                <a:ext cx="1162177" cy="658065"/>
              </a:xfrm>
              <a:prstGeom prst="rect">
                <a:avLst/>
              </a:prstGeom>
              <a:blipFill>
                <a:blip r:embed="rId3"/>
                <a:stretch>
                  <a:fillRect/>
                </a:stretch>
              </a:blipFill>
            </p:spPr>
            <p:txBody>
              <a:bodyPr/>
              <a:lstStyle/>
              <a:p>
                <a:r>
                  <a:rPr lang="en-GB">
                    <a:noFill/>
                  </a:rPr>
                  <a:t> </a:t>
                </a:r>
              </a:p>
            </p:txBody>
          </p:sp>
        </mc:Fallback>
      </mc:AlternateContent>
      <p:sp>
        <p:nvSpPr>
          <p:cNvPr id="16" name="TextBox 17"/>
          <p:cNvSpPr txBox="1"/>
          <p:nvPr/>
        </p:nvSpPr>
        <p:spPr>
          <a:xfrm>
            <a:off x="1346010" y="2748498"/>
            <a:ext cx="3006016" cy="369332"/>
          </a:xfrm>
          <a:prstGeom prst="rect">
            <a:avLst/>
          </a:prstGeom>
          <a:noFill/>
        </p:spPr>
        <p:txBody>
          <a:bodyPr wrap="none" rtlCol="0">
            <a:spAutoFit/>
          </a:bodyPr>
          <a:lstStyle/>
          <a:p>
            <a:r>
              <a:rPr lang="en-US" dirty="0">
                <a:solidFill>
                  <a:srgbClr val="FFB74E"/>
                </a:solidFill>
                <a:latin typeface="Gill Sans" charset="0"/>
                <a:ea typeface="Gill Sans" charset="0"/>
                <a:cs typeface="Gill Sans" charset="0"/>
              </a:rPr>
              <a:t>Mean Absolute Error</a:t>
            </a:r>
            <a:r>
              <a:rPr lang="en-US" dirty="0">
                <a:solidFill>
                  <a:schemeClr val="accent6">
                    <a:lumMod val="20000"/>
                    <a:lumOff val="80000"/>
                  </a:schemeClr>
                </a:solidFill>
                <a:latin typeface="Gill Sans" charset="0"/>
                <a:ea typeface="Gill Sans" charset="0"/>
                <a:cs typeface="Gill Sans" charset="0"/>
              </a:rPr>
              <a:t> (MAE)</a:t>
            </a:r>
          </a:p>
        </p:txBody>
      </p:sp>
      <mc:AlternateContent xmlns:mc="http://schemas.openxmlformats.org/markup-compatibility/2006" xmlns:a14="http://schemas.microsoft.com/office/drawing/2010/main">
        <mc:Choice Requires="a14">
          <p:sp>
            <p:nvSpPr>
              <p:cNvPr id="17" name="TextBox 19"/>
              <p:cNvSpPr txBox="1"/>
              <p:nvPr/>
            </p:nvSpPr>
            <p:spPr>
              <a:xfrm>
                <a:off x="5315882" y="2512170"/>
                <a:ext cx="1544333" cy="8485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bg-BG" i="1" smtClean="0">
                              <a:solidFill>
                                <a:srgbClr val="FDEADA"/>
                              </a:solidFill>
                              <a:latin typeface="Cambria Math" panose="02040503050406030204" pitchFamily="18" charset="0"/>
                            </a:rPr>
                          </m:ctrlPr>
                        </m:fPr>
                        <m:num>
                          <m:r>
                            <a:rPr lang="en-GB" b="0" i="1" smtClean="0">
                              <a:solidFill>
                                <a:srgbClr val="FDEADA"/>
                              </a:solidFill>
                              <a:latin typeface="Cambria Math" charset="0"/>
                            </a:rPr>
                            <m:t>1</m:t>
                          </m:r>
                        </m:num>
                        <m:den>
                          <m:r>
                            <a:rPr lang="en-GB" b="0" i="1" smtClean="0">
                              <a:solidFill>
                                <a:srgbClr val="FDEADA"/>
                              </a:solidFill>
                              <a:latin typeface="Cambria Math" charset="0"/>
                            </a:rPr>
                            <m:t>𝑛</m:t>
                          </m:r>
                        </m:den>
                      </m:f>
                      <m:nary>
                        <m:naryPr>
                          <m:chr m:val="∑"/>
                          <m:ctrlPr>
                            <a:rPr lang="is-IS" i="1" smtClean="0">
                              <a:solidFill>
                                <a:srgbClr val="FDEADA"/>
                              </a:solidFill>
                              <a:latin typeface="Cambria Math" panose="02040503050406030204" pitchFamily="18" charset="0"/>
                            </a:rPr>
                          </m:ctrlPr>
                        </m:naryPr>
                        <m:sub>
                          <m:r>
                            <m:rPr>
                              <m:brk m:alnAt="23"/>
                            </m:rPr>
                            <a:rPr lang="en-GB" b="0" i="1" smtClean="0">
                              <a:solidFill>
                                <a:srgbClr val="FDEADA"/>
                              </a:solidFill>
                              <a:latin typeface="Cambria Math" charset="0"/>
                            </a:rPr>
                            <m:t>𝑖</m:t>
                          </m:r>
                          <m:r>
                            <a:rPr lang="en-GB" b="0" i="1" smtClean="0">
                              <a:solidFill>
                                <a:srgbClr val="FDEADA"/>
                              </a:solidFill>
                              <a:latin typeface="Cambria Math" charset="0"/>
                            </a:rPr>
                            <m:t>=1</m:t>
                          </m:r>
                        </m:sub>
                        <m:sup>
                          <m:r>
                            <a:rPr lang="en-GB" b="0" i="1" smtClean="0">
                              <a:solidFill>
                                <a:srgbClr val="FDEADA"/>
                              </a:solidFill>
                              <a:latin typeface="Cambria Math" charset="0"/>
                            </a:rPr>
                            <m:t>𝑛</m:t>
                          </m:r>
                        </m:sup>
                        <m:e>
                          <m:r>
                            <a:rPr lang="en-GB" b="0" i="1" smtClean="0">
                              <a:solidFill>
                                <a:srgbClr val="FDEADA"/>
                              </a:solidFill>
                              <a:latin typeface="Cambria Math" charset="0"/>
                            </a:rPr>
                            <m:t>|</m:t>
                          </m:r>
                          <m:sSub>
                            <m:sSubPr>
                              <m:ctrlPr>
                                <a:rPr lang="en-US" i="1">
                                  <a:solidFill>
                                    <a:srgbClr val="FDEADA"/>
                                  </a:solidFill>
                                  <a:latin typeface="Cambria Math" panose="02040503050406030204" pitchFamily="18" charset="0"/>
                                </a:rPr>
                              </m:ctrlPr>
                            </m:sSubPr>
                            <m:e>
                              <m:acc>
                                <m:accPr>
                                  <m:chr m:val="̂"/>
                                  <m:ctrlPr>
                                    <a:rPr lang="en-US" i="1">
                                      <a:solidFill>
                                        <a:srgbClr val="FDEADA"/>
                                      </a:solidFill>
                                      <a:latin typeface="Cambria Math" panose="02040503050406030204" pitchFamily="18" charset="0"/>
                                    </a:rPr>
                                  </m:ctrlPr>
                                </m:accPr>
                                <m:e>
                                  <m:r>
                                    <a:rPr lang="en-GB" i="1">
                                      <a:solidFill>
                                        <a:srgbClr val="FDEADA"/>
                                      </a:solidFill>
                                      <a:latin typeface="Cambria Math" charset="0"/>
                                    </a:rPr>
                                    <m:t>𝑌</m:t>
                                  </m:r>
                                </m:e>
                              </m:acc>
                            </m:e>
                            <m:sub>
                              <m:r>
                                <a:rPr lang="en-GB" i="1">
                                  <a:solidFill>
                                    <a:srgbClr val="FDEADA"/>
                                  </a:solidFill>
                                  <a:latin typeface="Cambria Math" charset="0"/>
                                </a:rPr>
                                <m:t>𝑖</m:t>
                              </m:r>
                            </m:sub>
                          </m:sSub>
                          <m:r>
                            <a:rPr lang="en-GB" i="1">
                              <a:solidFill>
                                <a:srgbClr val="FDEADA"/>
                              </a:solidFill>
                              <a:latin typeface="Cambria Math" charset="0"/>
                            </a:rPr>
                            <m:t>−</m:t>
                          </m:r>
                          <m:sSub>
                            <m:sSubPr>
                              <m:ctrlPr>
                                <a:rPr lang="en-US" i="1">
                                  <a:solidFill>
                                    <a:srgbClr val="FDEADA"/>
                                  </a:solidFill>
                                  <a:latin typeface="Cambria Math" panose="02040503050406030204" pitchFamily="18" charset="0"/>
                                </a:rPr>
                              </m:ctrlPr>
                            </m:sSubPr>
                            <m:e>
                              <m:r>
                                <a:rPr lang="en-GB" i="1">
                                  <a:solidFill>
                                    <a:srgbClr val="FDEADA"/>
                                  </a:solidFill>
                                  <a:latin typeface="Cambria Math" charset="0"/>
                                </a:rPr>
                                <m:t>𝑌</m:t>
                              </m:r>
                            </m:e>
                            <m:sub>
                              <m:r>
                                <a:rPr lang="en-GB" i="1">
                                  <a:solidFill>
                                    <a:srgbClr val="FDEADA"/>
                                  </a:solidFill>
                                  <a:latin typeface="Cambria Math" charset="0"/>
                                </a:rPr>
                                <m:t>𝑖</m:t>
                              </m:r>
                            </m:sub>
                          </m:sSub>
                          <m:r>
                            <a:rPr lang="en-GB" b="0" i="1" smtClean="0">
                              <a:solidFill>
                                <a:srgbClr val="FDEADA"/>
                              </a:solidFill>
                              <a:latin typeface="Cambria Math" charset="0"/>
                            </a:rPr>
                            <m:t>|</m:t>
                          </m:r>
                        </m:e>
                      </m:nary>
                    </m:oMath>
                  </m:oMathPara>
                </a14:m>
                <a:endParaRPr lang="en-US" dirty="0">
                  <a:solidFill>
                    <a:srgbClr val="FDEADA"/>
                  </a:solidFill>
                </a:endParaRPr>
              </a:p>
            </p:txBody>
          </p:sp>
        </mc:Choice>
        <mc:Fallback xmlns="">
          <p:sp>
            <p:nvSpPr>
              <p:cNvPr id="17" name="TextBox 19"/>
              <p:cNvSpPr txBox="1">
                <a:spLocks noRot="1" noChangeAspect="1" noMove="1" noResize="1" noEditPoints="1" noAdjustHandles="1" noChangeArrowheads="1" noChangeShapeType="1" noTextEdit="1"/>
              </p:cNvSpPr>
              <p:nvPr/>
            </p:nvSpPr>
            <p:spPr>
              <a:xfrm>
                <a:off x="5315882" y="2512170"/>
                <a:ext cx="1544333" cy="848566"/>
              </a:xfrm>
              <a:prstGeom prst="rect">
                <a:avLst/>
              </a:prstGeom>
              <a:blipFill>
                <a:blip r:embed="rId4"/>
                <a:stretch>
                  <a:fillRect/>
                </a:stretch>
              </a:blipFill>
            </p:spPr>
            <p:txBody>
              <a:bodyPr/>
              <a:lstStyle/>
              <a:p>
                <a:r>
                  <a:rPr lang="en-GB">
                    <a:noFill/>
                  </a:rPr>
                  <a:t> </a:t>
                </a:r>
              </a:p>
            </p:txBody>
          </p:sp>
        </mc:Fallback>
      </mc:AlternateContent>
      <p:sp>
        <p:nvSpPr>
          <p:cNvPr id="18" name="TextBox 22"/>
          <p:cNvSpPr txBox="1"/>
          <p:nvPr/>
        </p:nvSpPr>
        <p:spPr>
          <a:xfrm>
            <a:off x="1346010" y="3041552"/>
            <a:ext cx="1627369" cy="307777"/>
          </a:xfrm>
          <a:prstGeom prst="rect">
            <a:avLst/>
          </a:prstGeom>
          <a:noFill/>
        </p:spPr>
        <p:txBody>
          <a:bodyPr wrap="none" rtlCol="0">
            <a:spAutoFit/>
          </a:bodyPr>
          <a:lstStyle/>
          <a:p>
            <a:r>
              <a:rPr lang="en-US" sz="1400" dirty="0">
                <a:solidFill>
                  <a:schemeClr val="accent6">
                    <a:lumMod val="20000"/>
                    <a:lumOff val="80000"/>
                  </a:schemeClr>
                </a:solidFill>
                <a:latin typeface="Gill Sans" charset="0"/>
                <a:ea typeface="Gill Sans" charset="0"/>
                <a:cs typeface="Gill Sans" charset="0"/>
              </a:rPr>
              <a:t>Indicates variance</a:t>
            </a:r>
          </a:p>
        </p:txBody>
      </p:sp>
      <p:sp>
        <p:nvSpPr>
          <p:cNvPr id="19" name="Rettangolo 18"/>
          <p:cNvSpPr/>
          <p:nvPr/>
        </p:nvSpPr>
        <p:spPr>
          <a:xfrm>
            <a:off x="4915561" y="6581001"/>
            <a:ext cx="4228439" cy="261610"/>
          </a:xfrm>
          <a:prstGeom prst="rect">
            <a:avLst/>
          </a:prstGeom>
        </p:spPr>
        <p:txBody>
          <a:bodyPr wrap="square">
            <a:spAutoFit/>
          </a:bodyPr>
          <a:lstStyle/>
          <a:p>
            <a:r>
              <a:rPr lang="en-GB" sz="1100" dirty="0">
                <a:solidFill>
                  <a:schemeClr val="accent6">
                    <a:lumMod val="20000"/>
                    <a:lumOff val="80000"/>
                  </a:schemeClr>
                </a:solidFill>
                <a:latin typeface="Gill Sans" charset="0"/>
              </a:rPr>
              <a:t>Credits: Prof. Ed Manley, School of Geography, University of Leeds</a:t>
            </a:r>
          </a:p>
        </p:txBody>
      </p:sp>
      <mc:AlternateContent xmlns:mc="http://schemas.openxmlformats.org/markup-compatibility/2006" xmlns:a14="http://schemas.microsoft.com/office/drawing/2010/main">
        <mc:Choice Requires="a14">
          <p:sp>
            <p:nvSpPr>
              <p:cNvPr id="21" name="TextBox 11">
                <a:extLst>
                  <a:ext uri="{FF2B5EF4-FFF2-40B4-BE49-F238E27FC236}">
                    <a16:creationId xmlns:a16="http://schemas.microsoft.com/office/drawing/2014/main" id="{2716791F-3930-468E-8CFE-D968CAB8DEB6}"/>
                  </a:ext>
                </a:extLst>
              </p:cNvPr>
              <p:cNvSpPr txBox="1"/>
              <p:nvPr/>
            </p:nvSpPr>
            <p:spPr>
              <a:xfrm>
                <a:off x="5176389" y="4175426"/>
                <a:ext cx="2303259" cy="9106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i="1" smtClean="0">
                              <a:solidFill>
                                <a:srgbClr val="FDEADA"/>
                              </a:solidFill>
                              <a:latin typeface="Cambria Math" panose="02040503050406030204" pitchFamily="18" charset="0"/>
                            </a:rPr>
                          </m:ctrlPr>
                        </m:radPr>
                        <m:deg/>
                        <m:e>
                          <m:f>
                            <m:fPr>
                              <m:ctrlPr>
                                <a:rPr lang="en-US" i="1" smtClean="0">
                                  <a:solidFill>
                                    <a:srgbClr val="FDEADA"/>
                                  </a:solidFill>
                                  <a:latin typeface="Cambria Math" panose="02040503050406030204" pitchFamily="18" charset="0"/>
                                </a:rPr>
                              </m:ctrlPr>
                            </m:fPr>
                            <m:num>
                              <m:nary>
                                <m:naryPr>
                                  <m:chr m:val="∑"/>
                                  <m:limLoc m:val="subSup"/>
                                  <m:ctrlPr>
                                    <a:rPr lang="en-US" i="1" smtClean="0">
                                      <a:solidFill>
                                        <a:srgbClr val="FDEADA"/>
                                      </a:solidFill>
                                      <a:latin typeface="Cambria Math" panose="02040503050406030204" pitchFamily="18" charset="0"/>
                                    </a:rPr>
                                  </m:ctrlPr>
                                </m:naryPr>
                                <m:sub>
                                  <m:r>
                                    <m:rPr>
                                      <m:brk m:alnAt="25"/>
                                    </m:rPr>
                                    <a:rPr lang="en-GB" b="0" i="1" smtClean="0">
                                      <a:solidFill>
                                        <a:srgbClr val="FDEADA"/>
                                      </a:solidFill>
                                      <a:latin typeface="Cambria Math" panose="02040503050406030204" pitchFamily="18" charset="0"/>
                                    </a:rPr>
                                    <m:t>𝑖</m:t>
                                  </m:r>
                                  <m:r>
                                    <a:rPr lang="en-GB" b="0" i="1" smtClean="0">
                                      <a:solidFill>
                                        <a:srgbClr val="FDEADA"/>
                                      </a:solidFill>
                                      <a:latin typeface="Cambria Math" panose="02040503050406030204" pitchFamily="18" charset="0"/>
                                    </a:rPr>
                                    <m:t>=1</m:t>
                                  </m:r>
                                </m:sub>
                                <m:sup>
                                  <m:r>
                                    <a:rPr lang="en-GB" b="0" i="1" smtClean="0">
                                      <a:solidFill>
                                        <a:srgbClr val="FDEADA"/>
                                      </a:solidFill>
                                      <a:latin typeface="Cambria Math" panose="02040503050406030204" pitchFamily="18" charset="0"/>
                                    </a:rPr>
                                    <m:t>𝑁</m:t>
                                  </m:r>
                                </m:sup>
                                <m:e>
                                  <m:sSup>
                                    <m:sSupPr>
                                      <m:ctrlPr>
                                        <a:rPr lang="en-US" i="1" smtClean="0">
                                          <a:solidFill>
                                            <a:srgbClr val="FDEADA"/>
                                          </a:solidFill>
                                          <a:latin typeface="Cambria Math" panose="02040503050406030204" pitchFamily="18" charset="0"/>
                                        </a:rPr>
                                      </m:ctrlPr>
                                    </m:sSupPr>
                                    <m:e>
                                      <m:d>
                                        <m:dPr>
                                          <m:begChr m:val="‖"/>
                                          <m:endChr m:val="‖"/>
                                          <m:ctrlPr>
                                            <a:rPr lang="en-US" i="1" smtClean="0">
                                              <a:solidFill>
                                                <a:srgbClr val="FDEADA"/>
                                              </a:solidFill>
                                              <a:latin typeface="Cambria Math" panose="02040503050406030204" pitchFamily="18" charset="0"/>
                                            </a:rPr>
                                          </m:ctrlPr>
                                        </m:dPr>
                                        <m:e>
                                          <m:r>
                                            <a:rPr lang="en-GB" b="0" i="1" smtClean="0">
                                              <a:solidFill>
                                                <a:srgbClr val="FDEADA"/>
                                              </a:solidFill>
                                              <a:latin typeface="Cambria Math" panose="02040503050406030204" pitchFamily="18" charset="0"/>
                                            </a:rPr>
                                            <m:t>𝑦</m:t>
                                          </m:r>
                                          <m:d>
                                            <m:dPr>
                                              <m:ctrlPr>
                                                <a:rPr lang="en-GB" b="0" i="1" smtClean="0">
                                                  <a:solidFill>
                                                    <a:srgbClr val="FDEADA"/>
                                                  </a:solidFill>
                                                  <a:latin typeface="Cambria Math" panose="02040503050406030204" pitchFamily="18" charset="0"/>
                                                </a:rPr>
                                              </m:ctrlPr>
                                            </m:dPr>
                                            <m:e>
                                              <m:r>
                                                <a:rPr lang="en-GB" b="0" i="1" smtClean="0">
                                                  <a:solidFill>
                                                    <a:srgbClr val="FDEADA"/>
                                                  </a:solidFill>
                                                  <a:latin typeface="Cambria Math" panose="02040503050406030204" pitchFamily="18" charset="0"/>
                                                </a:rPr>
                                                <m:t>𝑖</m:t>
                                              </m:r>
                                            </m:e>
                                          </m:d>
                                          <m:r>
                                            <a:rPr lang="en-GB" b="0" i="1" smtClean="0">
                                              <a:solidFill>
                                                <a:srgbClr val="FDEADA"/>
                                              </a:solidFill>
                                              <a:latin typeface="Cambria Math" panose="02040503050406030204" pitchFamily="18" charset="0"/>
                                            </a:rPr>
                                            <m:t>−</m:t>
                                          </m:r>
                                          <m:acc>
                                            <m:accPr>
                                              <m:chr m:val="̂"/>
                                              <m:ctrlPr>
                                                <a:rPr lang="en-GB" b="0" i="1" smtClean="0">
                                                  <a:solidFill>
                                                    <a:srgbClr val="FDEADA"/>
                                                  </a:solidFill>
                                                  <a:latin typeface="Cambria Math" panose="02040503050406030204" pitchFamily="18" charset="0"/>
                                                </a:rPr>
                                              </m:ctrlPr>
                                            </m:accPr>
                                            <m:e>
                                              <m:r>
                                                <a:rPr lang="en-GB" b="0" i="1" smtClean="0">
                                                  <a:solidFill>
                                                    <a:srgbClr val="FDEADA"/>
                                                  </a:solidFill>
                                                  <a:latin typeface="Cambria Math" panose="02040503050406030204" pitchFamily="18" charset="0"/>
                                                </a:rPr>
                                                <m:t>𝑦</m:t>
                                              </m:r>
                                            </m:e>
                                          </m:acc>
                                          <m:r>
                                            <a:rPr lang="en-GB" b="0" i="1" smtClean="0">
                                              <a:solidFill>
                                                <a:srgbClr val="FDEADA"/>
                                              </a:solidFill>
                                              <a:latin typeface="Cambria Math" panose="02040503050406030204" pitchFamily="18" charset="0"/>
                                            </a:rPr>
                                            <m:t>(</m:t>
                                          </m:r>
                                          <m:r>
                                            <a:rPr lang="en-GB" b="0" i="1" smtClean="0">
                                              <a:solidFill>
                                                <a:srgbClr val="FDEADA"/>
                                              </a:solidFill>
                                              <a:latin typeface="Cambria Math" panose="02040503050406030204" pitchFamily="18" charset="0"/>
                                            </a:rPr>
                                            <m:t>𝑖</m:t>
                                          </m:r>
                                          <m:r>
                                            <a:rPr lang="en-GB" b="0" i="1" smtClean="0">
                                              <a:solidFill>
                                                <a:srgbClr val="FDEADA"/>
                                              </a:solidFill>
                                              <a:latin typeface="Cambria Math" panose="02040503050406030204" pitchFamily="18" charset="0"/>
                                            </a:rPr>
                                            <m:t>)</m:t>
                                          </m:r>
                                        </m:e>
                                      </m:d>
                                    </m:e>
                                    <m:sup>
                                      <m:r>
                                        <a:rPr lang="en-GB" b="0" i="1" smtClean="0">
                                          <a:solidFill>
                                            <a:srgbClr val="FDEADA"/>
                                          </a:solidFill>
                                          <a:latin typeface="Cambria Math" panose="02040503050406030204" pitchFamily="18" charset="0"/>
                                        </a:rPr>
                                        <m:t>2</m:t>
                                      </m:r>
                                    </m:sup>
                                  </m:sSup>
                                </m:e>
                              </m:nary>
                            </m:num>
                            <m:den>
                              <m:r>
                                <a:rPr lang="en-GB" b="0" i="1" smtClean="0">
                                  <a:solidFill>
                                    <a:srgbClr val="FDEADA"/>
                                  </a:solidFill>
                                  <a:latin typeface="Cambria Math" panose="02040503050406030204" pitchFamily="18" charset="0"/>
                                </a:rPr>
                                <m:t>𝑁</m:t>
                              </m:r>
                            </m:den>
                          </m:f>
                        </m:e>
                      </m:rad>
                    </m:oMath>
                  </m:oMathPara>
                </a14:m>
                <a:endParaRPr lang="en-US" dirty="0">
                  <a:solidFill>
                    <a:srgbClr val="FDEADA"/>
                  </a:solidFill>
                </a:endParaRPr>
              </a:p>
            </p:txBody>
          </p:sp>
        </mc:Choice>
        <mc:Fallback xmlns="">
          <p:sp>
            <p:nvSpPr>
              <p:cNvPr id="21" name="TextBox 11">
                <a:extLst>
                  <a:ext uri="{FF2B5EF4-FFF2-40B4-BE49-F238E27FC236}">
                    <a16:creationId xmlns:a16="http://schemas.microsoft.com/office/drawing/2014/main" id="{2716791F-3930-468E-8CFE-D968CAB8DEB6}"/>
                  </a:ext>
                </a:extLst>
              </p:cNvPr>
              <p:cNvSpPr txBox="1">
                <a:spLocks noRot="1" noChangeAspect="1" noMove="1" noResize="1" noEditPoints="1" noAdjustHandles="1" noChangeArrowheads="1" noChangeShapeType="1" noTextEdit="1"/>
              </p:cNvSpPr>
              <p:nvPr/>
            </p:nvSpPr>
            <p:spPr>
              <a:xfrm>
                <a:off x="5176389" y="4175426"/>
                <a:ext cx="2303259" cy="910699"/>
              </a:xfrm>
              <a:prstGeom prst="rect">
                <a:avLst/>
              </a:prstGeom>
              <a:blipFill>
                <a:blip r:embed="rId5"/>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4259004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P spid="11" grpId="0"/>
      <p:bldP spid="12" grpId="0"/>
      <p:bldP spid="13" grpId="0"/>
      <p:bldP spid="14" grpId="0"/>
      <p:bldP spid="15" grpId="0"/>
      <p:bldP spid="16" grpId="0"/>
      <p:bldP spid="17" grpId="0"/>
      <p:bldP spid="18"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514350" y="1207477"/>
            <a:ext cx="7900989" cy="5263661"/>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b="1" kern="1200">
                <a:solidFill>
                  <a:schemeClr val="tx1"/>
                </a:solidFill>
                <a:latin typeface="Helvetica"/>
                <a:ea typeface="ＭＳ Ｐゴシック" charset="0"/>
                <a:cs typeface="ＭＳ Ｐゴシック" charset="0"/>
              </a:defRPr>
            </a:lvl1pPr>
            <a:lvl2pPr algn="ctr" defTabSz="457200" rtl="0" eaLnBrk="0" fontAlgn="base" hangingPunct="0">
              <a:spcBef>
                <a:spcPct val="0"/>
              </a:spcBef>
              <a:spcAft>
                <a:spcPct val="0"/>
              </a:spcAft>
              <a:defRPr sz="4400" b="1">
                <a:solidFill>
                  <a:schemeClr val="tx1"/>
                </a:solidFill>
                <a:latin typeface="Helvetica" charset="0"/>
                <a:ea typeface="ＭＳ Ｐゴシック" charset="0"/>
                <a:cs typeface="ＭＳ Ｐゴシック" charset="0"/>
              </a:defRPr>
            </a:lvl2pPr>
            <a:lvl3pPr algn="ctr" defTabSz="457200" rtl="0" eaLnBrk="0" fontAlgn="base" hangingPunct="0">
              <a:spcBef>
                <a:spcPct val="0"/>
              </a:spcBef>
              <a:spcAft>
                <a:spcPct val="0"/>
              </a:spcAft>
              <a:defRPr sz="4400" b="1">
                <a:solidFill>
                  <a:schemeClr val="tx1"/>
                </a:solidFill>
                <a:latin typeface="Helvetica" charset="0"/>
                <a:ea typeface="ＭＳ Ｐゴシック" charset="0"/>
                <a:cs typeface="ＭＳ Ｐゴシック" charset="0"/>
              </a:defRPr>
            </a:lvl3pPr>
            <a:lvl4pPr algn="ctr" defTabSz="457200" rtl="0" eaLnBrk="0" fontAlgn="base" hangingPunct="0">
              <a:spcBef>
                <a:spcPct val="0"/>
              </a:spcBef>
              <a:spcAft>
                <a:spcPct val="0"/>
              </a:spcAft>
              <a:defRPr sz="4400" b="1">
                <a:solidFill>
                  <a:schemeClr val="tx1"/>
                </a:solidFill>
                <a:latin typeface="Helvetica" charset="0"/>
                <a:ea typeface="ＭＳ Ｐゴシック" charset="0"/>
                <a:cs typeface="ＭＳ Ｐゴシック" charset="0"/>
              </a:defRPr>
            </a:lvl4pPr>
            <a:lvl5pPr algn="ctr" defTabSz="457200" rtl="0" eaLnBrk="0" fontAlgn="base" hangingPunct="0">
              <a:spcBef>
                <a:spcPct val="0"/>
              </a:spcBef>
              <a:spcAft>
                <a:spcPct val="0"/>
              </a:spcAft>
              <a:defRPr sz="4400" b="1">
                <a:solidFill>
                  <a:schemeClr val="tx1"/>
                </a:solidFill>
                <a:latin typeface="Helvetica" charset="0"/>
                <a:ea typeface="ＭＳ Ｐゴシック" charset="0"/>
                <a:cs typeface="ＭＳ Ｐゴシック" charset="0"/>
              </a:defRPr>
            </a:lvl5pPr>
            <a:lvl6pPr marL="457200" algn="ctr" defTabSz="457200" rtl="0" fontAlgn="base">
              <a:spcBef>
                <a:spcPct val="0"/>
              </a:spcBef>
              <a:spcAft>
                <a:spcPct val="0"/>
              </a:spcAft>
              <a:defRPr sz="4400" b="1">
                <a:solidFill>
                  <a:schemeClr val="tx1"/>
                </a:solidFill>
                <a:latin typeface="Helvetica" charset="0"/>
                <a:ea typeface="ＭＳ Ｐゴシック" charset="0"/>
                <a:cs typeface="ＭＳ Ｐゴシック" charset="0"/>
              </a:defRPr>
            </a:lvl6pPr>
            <a:lvl7pPr marL="914400" algn="ctr" defTabSz="457200" rtl="0" fontAlgn="base">
              <a:spcBef>
                <a:spcPct val="0"/>
              </a:spcBef>
              <a:spcAft>
                <a:spcPct val="0"/>
              </a:spcAft>
              <a:defRPr sz="4400" b="1">
                <a:solidFill>
                  <a:schemeClr val="tx1"/>
                </a:solidFill>
                <a:latin typeface="Helvetica" charset="0"/>
                <a:ea typeface="ＭＳ Ｐゴシック" charset="0"/>
                <a:cs typeface="ＭＳ Ｐゴシック" charset="0"/>
              </a:defRPr>
            </a:lvl7pPr>
            <a:lvl8pPr marL="1371600" algn="ctr" defTabSz="457200" rtl="0" fontAlgn="base">
              <a:spcBef>
                <a:spcPct val="0"/>
              </a:spcBef>
              <a:spcAft>
                <a:spcPct val="0"/>
              </a:spcAft>
              <a:defRPr sz="4400" b="1">
                <a:solidFill>
                  <a:schemeClr val="tx1"/>
                </a:solidFill>
                <a:latin typeface="Helvetica" charset="0"/>
                <a:ea typeface="ＭＳ Ｐゴシック" charset="0"/>
                <a:cs typeface="ＭＳ Ｐゴシック" charset="0"/>
              </a:defRPr>
            </a:lvl8pPr>
            <a:lvl9pPr marL="1828800" algn="ctr" defTabSz="457200" rtl="0" fontAlgn="base">
              <a:spcBef>
                <a:spcPct val="0"/>
              </a:spcBef>
              <a:spcAft>
                <a:spcPct val="0"/>
              </a:spcAft>
              <a:defRPr sz="4400" b="1">
                <a:solidFill>
                  <a:schemeClr val="tx1"/>
                </a:solidFill>
                <a:latin typeface="Helvetica" charset="0"/>
                <a:ea typeface="ＭＳ Ｐゴシック" charset="0"/>
                <a:cs typeface="ＭＳ Ｐゴシック" charset="0"/>
              </a:defRPr>
            </a:lvl9pPr>
          </a:lstStyle>
          <a:p>
            <a:pPr eaLnBrk="1" hangingPunct="1"/>
            <a:r>
              <a:rPr lang="en-GB" sz="2400" b="0" dirty="0">
                <a:solidFill>
                  <a:srgbClr val="EEECE1"/>
                </a:solidFill>
                <a:latin typeface="Gill Sans" charset="0"/>
                <a:ea typeface="Gill Sans" charset="0"/>
                <a:cs typeface="Gill Sans" charset="0"/>
              </a:rPr>
              <a:t>You should...</a:t>
            </a:r>
          </a:p>
          <a:p>
            <a:pPr eaLnBrk="1" hangingPunct="1"/>
            <a:endParaRPr lang="en-GB" sz="2400" dirty="0">
              <a:solidFill>
                <a:srgbClr val="EEECE1"/>
              </a:solidFill>
              <a:latin typeface="Gill Sans" charset="0"/>
              <a:ea typeface="Gill Sans" charset="0"/>
              <a:cs typeface="Gill Sans" charset="0"/>
            </a:endParaRPr>
          </a:p>
          <a:p>
            <a:pPr eaLnBrk="1" hangingPunct="1"/>
            <a:r>
              <a:rPr lang="en-GB" sz="2400" dirty="0">
                <a:solidFill>
                  <a:srgbClr val="EEECE1"/>
                </a:solidFill>
                <a:latin typeface="Gill Sans" charset="0"/>
                <a:ea typeface="Gill Sans" charset="0"/>
                <a:cs typeface="Gill Sans" charset="0"/>
              </a:rPr>
              <a:t>1.  </a:t>
            </a:r>
            <a:r>
              <a:rPr lang="en-GB" sz="2400" b="0" dirty="0">
                <a:solidFill>
                  <a:srgbClr val="EEECE1"/>
                </a:solidFill>
                <a:latin typeface="Gill Sans" charset="0"/>
                <a:ea typeface="Gill Sans" charset="0"/>
                <a:cs typeface="Gill Sans" charset="0"/>
              </a:rPr>
              <a:t>understand the principles of</a:t>
            </a:r>
          </a:p>
          <a:p>
            <a:pPr eaLnBrk="1" hangingPunct="1"/>
            <a:r>
              <a:rPr lang="en-GB" sz="2400" b="0" dirty="0">
                <a:solidFill>
                  <a:srgbClr val="EEECE1"/>
                </a:solidFill>
                <a:latin typeface="Gill Sans" charset="0"/>
                <a:ea typeface="Gill Sans" charset="0"/>
                <a:cs typeface="Gill Sans" charset="0"/>
              </a:rPr>
              <a:t>agent-based modelling (ABM).</a:t>
            </a:r>
          </a:p>
          <a:p>
            <a:pPr eaLnBrk="1" hangingPunct="1"/>
            <a:endParaRPr lang="en-GB" sz="2400" b="0" dirty="0">
              <a:solidFill>
                <a:srgbClr val="EEECE1"/>
              </a:solidFill>
              <a:latin typeface="Gill Sans" charset="0"/>
              <a:ea typeface="Gill Sans" charset="0"/>
              <a:cs typeface="Gill Sans" charset="0"/>
            </a:endParaRPr>
          </a:p>
          <a:p>
            <a:pPr eaLnBrk="1" hangingPunct="1"/>
            <a:r>
              <a:rPr lang="en-GB" sz="2400" dirty="0">
                <a:solidFill>
                  <a:srgbClr val="EEECE1"/>
                </a:solidFill>
                <a:latin typeface="Gill Sans" charset="0"/>
                <a:ea typeface="Gill Sans" charset="0"/>
                <a:cs typeface="Gill Sans" charset="0"/>
              </a:rPr>
              <a:t>2. </a:t>
            </a:r>
            <a:r>
              <a:rPr lang="en-GB" sz="2400" b="0" dirty="0">
                <a:solidFill>
                  <a:srgbClr val="EEECE1"/>
                </a:solidFill>
                <a:latin typeface="Gill Sans" charset="0"/>
                <a:ea typeface="Gill Sans" charset="0"/>
                <a:cs typeface="Gill Sans" charset="0"/>
              </a:rPr>
              <a:t>be able to describe the type and range of systems to which ABM can be profitably and appropriately applied.</a:t>
            </a:r>
          </a:p>
          <a:p>
            <a:pPr eaLnBrk="1" hangingPunct="1"/>
            <a:br>
              <a:rPr lang="en-GB" sz="2400" dirty="0">
                <a:latin typeface="Gill Sans" charset="0"/>
                <a:ea typeface="Gill Sans" charset="0"/>
                <a:cs typeface="Gill Sans" charset="0"/>
              </a:rPr>
            </a:br>
            <a:r>
              <a:rPr lang="en-GB" sz="2400" dirty="0">
                <a:solidFill>
                  <a:srgbClr val="EEECE1"/>
                </a:solidFill>
                <a:latin typeface="Gill Sans" charset="0"/>
                <a:ea typeface="Gill Sans" charset="0"/>
                <a:cs typeface="Gill Sans" charset="0"/>
              </a:rPr>
              <a:t>3. </a:t>
            </a:r>
            <a:r>
              <a:rPr lang="en-GB" sz="2400" b="0" dirty="0">
                <a:solidFill>
                  <a:srgbClr val="EEECE1"/>
                </a:solidFill>
                <a:latin typeface="Gill Sans" charset="0"/>
                <a:ea typeface="Gill Sans" charset="0"/>
                <a:cs typeface="Gill Sans" charset="0"/>
              </a:rPr>
              <a:t>be able to conceptualise and model</a:t>
            </a:r>
          </a:p>
          <a:p>
            <a:pPr eaLnBrk="1" hangingPunct="1"/>
            <a:r>
              <a:rPr lang="en-GB" sz="2400" b="0" dirty="0">
                <a:solidFill>
                  <a:srgbClr val="EEECE1"/>
                </a:solidFill>
                <a:latin typeface="Gill Sans" charset="0"/>
                <a:ea typeface="Gill Sans" charset="0"/>
                <a:cs typeface="Gill Sans" charset="0"/>
              </a:rPr>
              <a:t>urban systems with complex dynamics.</a:t>
            </a:r>
          </a:p>
          <a:p>
            <a:pPr eaLnBrk="1" hangingPunct="1"/>
            <a:endParaRPr lang="en-GB" sz="2400" b="0" dirty="0">
              <a:solidFill>
                <a:srgbClr val="EEECE1"/>
              </a:solidFill>
              <a:latin typeface="Gill Sans" charset="0"/>
              <a:ea typeface="Gill Sans" charset="0"/>
              <a:cs typeface="Gill Sans" charset="0"/>
            </a:endParaRPr>
          </a:p>
          <a:p>
            <a:pPr eaLnBrk="1" hangingPunct="1"/>
            <a:r>
              <a:rPr lang="en-GB" sz="2400" dirty="0">
                <a:solidFill>
                  <a:srgbClr val="EEECE1"/>
                </a:solidFill>
                <a:latin typeface="Gill Sans" charset="0"/>
                <a:ea typeface="Gill Sans" charset="0"/>
                <a:cs typeface="Gill Sans" charset="0"/>
              </a:rPr>
              <a:t>4.</a:t>
            </a:r>
            <a:r>
              <a:rPr lang="en-GB" sz="2400" b="0" dirty="0">
                <a:solidFill>
                  <a:srgbClr val="EEECE1"/>
                </a:solidFill>
                <a:latin typeface="Gill Sans" charset="0"/>
                <a:ea typeface="Gill Sans" charset="0"/>
                <a:cs typeface="Gill Sans" charset="0"/>
              </a:rPr>
              <a:t> show evidence of being able to translate your</a:t>
            </a:r>
          </a:p>
          <a:p>
            <a:pPr eaLnBrk="1" hangingPunct="1"/>
            <a:r>
              <a:rPr lang="en-GB" sz="2400" b="0" dirty="0">
                <a:solidFill>
                  <a:srgbClr val="EEECE1"/>
                </a:solidFill>
                <a:latin typeface="Gill Sans" charset="0"/>
                <a:ea typeface="Gill Sans" charset="0"/>
                <a:cs typeface="Gill Sans" charset="0"/>
              </a:rPr>
              <a:t>understanding into the practical methodology of modelling.</a:t>
            </a:r>
          </a:p>
        </p:txBody>
      </p:sp>
      <p:sp>
        <p:nvSpPr>
          <p:cNvPr id="5" name="Title 1"/>
          <p:cNvSpPr txBox="1">
            <a:spLocks/>
          </p:cNvSpPr>
          <p:nvPr/>
        </p:nvSpPr>
        <p:spPr bwMode="auto">
          <a:xfrm>
            <a:off x="0" y="22225"/>
            <a:ext cx="9144000" cy="1470025"/>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b="1" kern="1200">
                <a:solidFill>
                  <a:schemeClr val="tx1"/>
                </a:solidFill>
                <a:latin typeface="Helvetica"/>
                <a:ea typeface="ＭＳ Ｐゴシック" charset="0"/>
                <a:cs typeface="ＭＳ Ｐゴシック" charset="0"/>
              </a:defRPr>
            </a:lvl1pPr>
            <a:lvl2pPr algn="ctr" defTabSz="457200" rtl="0" eaLnBrk="0" fontAlgn="base" hangingPunct="0">
              <a:spcBef>
                <a:spcPct val="0"/>
              </a:spcBef>
              <a:spcAft>
                <a:spcPct val="0"/>
              </a:spcAft>
              <a:defRPr sz="4400" b="1">
                <a:solidFill>
                  <a:schemeClr val="tx1"/>
                </a:solidFill>
                <a:latin typeface="Helvetica" charset="0"/>
                <a:ea typeface="ＭＳ Ｐゴシック" charset="0"/>
                <a:cs typeface="ＭＳ Ｐゴシック" charset="0"/>
              </a:defRPr>
            </a:lvl2pPr>
            <a:lvl3pPr algn="ctr" defTabSz="457200" rtl="0" eaLnBrk="0" fontAlgn="base" hangingPunct="0">
              <a:spcBef>
                <a:spcPct val="0"/>
              </a:spcBef>
              <a:spcAft>
                <a:spcPct val="0"/>
              </a:spcAft>
              <a:defRPr sz="4400" b="1">
                <a:solidFill>
                  <a:schemeClr val="tx1"/>
                </a:solidFill>
                <a:latin typeface="Helvetica" charset="0"/>
                <a:ea typeface="ＭＳ Ｐゴシック" charset="0"/>
                <a:cs typeface="ＭＳ Ｐゴシック" charset="0"/>
              </a:defRPr>
            </a:lvl3pPr>
            <a:lvl4pPr algn="ctr" defTabSz="457200" rtl="0" eaLnBrk="0" fontAlgn="base" hangingPunct="0">
              <a:spcBef>
                <a:spcPct val="0"/>
              </a:spcBef>
              <a:spcAft>
                <a:spcPct val="0"/>
              </a:spcAft>
              <a:defRPr sz="4400" b="1">
                <a:solidFill>
                  <a:schemeClr val="tx1"/>
                </a:solidFill>
                <a:latin typeface="Helvetica" charset="0"/>
                <a:ea typeface="ＭＳ Ｐゴシック" charset="0"/>
                <a:cs typeface="ＭＳ Ｐゴシック" charset="0"/>
              </a:defRPr>
            </a:lvl4pPr>
            <a:lvl5pPr algn="ctr" defTabSz="457200" rtl="0" eaLnBrk="0" fontAlgn="base" hangingPunct="0">
              <a:spcBef>
                <a:spcPct val="0"/>
              </a:spcBef>
              <a:spcAft>
                <a:spcPct val="0"/>
              </a:spcAft>
              <a:defRPr sz="4400" b="1">
                <a:solidFill>
                  <a:schemeClr val="tx1"/>
                </a:solidFill>
                <a:latin typeface="Helvetica" charset="0"/>
                <a:ea typeface="ＭＳ Ｐゴシック" charset="0"/>
                <a:cs typeface="ＭＳ Ｐゴシック" charset="0"/>
              </a:defRPr>
            </a:lvl5pPr>
            <a:lvl6pPr marL="457200" algn="ctr" defTabSz="457200" rtl="0" fontAlgn="base">
              <a:spcBef>
                <a:spcPct val="0"/>
              </a:spcBef>
              <a:spcAft>
                <a:spcPct val="0"/>
              </a:spcAft>
              <a:defRPr sz="4400" b="1">
                <a:solidFill>
                  <a:schemeClr val="tx1"/>
                </a:solidFill>
                <a:latin typeface="Helvetica" charset="0"/>
                <a:ea typeface="ＭＳ Ｐゴシック" charset="0"/>
                <a:cs typeface="ＭＳ Ｐゴシック" charset="0"/>
              </a:defRPr>
            </a:lvl6pPr>
            <a:lvl7pPr marL="914400" algn="ctr" defTabSz="457200" rtl="0" fontAlgn="base">
              <a:spcBef>
                <a:spcPct val="0"/>
              </a:spcBef>
              <a:spcAft>
                <a:spcPct val="0"/>
              </a:spcAft>
              <a:defRPr sz="4400" b="1">
                <a:solidFill>
                  <a:schemeClr val="tx1"/>
                </a:solidFill>
                <a:latin typeface="Helvetica" charset="0"/>
                <a:ea typeface="ＭＳ Ｐゴシック" charset="0"/>
                <a:cs typeface="ＭＳ Ｐゴシック" charset="0"/>
              </a:defRPr>
            </a:lvl7pPr>
            <a:lvl8pPr marL="1371600" algn="ctr" defTabSz="457200" rtl="0" fontAlgn="base">
              <a:spcBef>
                <a:spcPct val="0"/>
              </a:spcBef>
              <a:spcAft>
                <a:spcPct val="0"/>
              </a:spcAft>
              <a:defRPr sz="4400" b="1">
                <a:solidFill>
                  <a:schemeClr val="tx1"/>
                </a:solidFill>
                <a:latin typeface="Helvetica" charset="0"/>
                <a:ea typeface="ＭＳ Ｐゴシック" charset="0"/>
                <a:cs typeface="ＭＳ Ｐゴシック" charset="0"/>
              </a:defRPr>
            </a:lvl8pPr>
            <a:lvl9pPr marL="1828800" algn="ctr" defTabSz="457200" rtl="0" fontAlgn="base">
              <a:spcBef>
                <a:spcPct val="0"/>
              </a:spcBef>
              <a:spcAft>
                <a:spcPct val="0"/>
              </a:spcAft>
              <a:defRPr sz="4400" b="1">
                <a:solidFill>
                  <a:schemeClr val="tx1"/>
                </a:solidFill>
                <a:latin typeface="Helvetica" charset="0"/>
                <a:ea typeface="ＭＳ Ｐゴシック" charset="0"/>
                <a:cs typeface="ＭＳ Ｐゴシック" charset="0"/>
              </a:defRPr>
            </a:lvl9pPr>
          </a:lstStyle>
          <a:p>
            <a:pPr eaLnBrk="1" hangingPunct="1"/>
            <a:r>
              <a:rPr lang="en-US" sz="4000" b="0" dirty="0">
                <a:solidFill>
                  <a:srgbClr val="FFB74E"/>
                </a:solidFill>
                <a:latin typeface="Gill Sans" charset="0"/>
                <a:ea typeface="Gill Sans" charset="0"/>
                <a:cs typeface="Gill Sans" charset="0"/>
              </a:rPr>
              <a:t>Course Objectives</a:t>
            </a:r>
          </a:p>
        </p:txBody>
      </p:sp>
    </p:spTree>
    <p:extLst>
      <p:ext uri="{BB962C8B-B14F-4D97-AF65-F5344CB8AC3E}">
        <p14:creationId xmlns:p14="http://schemas.microsoft.com/office/powerpoint/2010/main" val="446574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0" y="0"/>
            <a:ext cx="9144000" cy="1590676"/>
          </a:xfrm>
        </p:spPr>
        <p:txBody>
          <a:bodyPr/>
          <a:lstStyle/>
          <a:p>
            <a:pPr eaLnBrk="1" hangingPunct="1"/>
            <a:r>
              <a:rPr lang="en-GB" sz="4800" b="0" dirty="0">
                <a:solidFill>
                  <a:srgbClr val="FFB74E"/>
                </a:solidFill>
                <a:latin typeface="Gill Sans" charset="0"/>
                <a:ea typeface="Gill Sans" charset="0"/>
                <a:cs typeface="Gill Sans" charset="0"/>
              </a:rPr>
              <a:t>Parameter Sweep Search</a:t>
            </a:r>
            <a:br>
              <a:rPr lang="en-GB" sz="4800" b="0" dirty="0">
                <a:solidFill>
                  <a:srgbClr val="FFB74E"/>
                </a:solidFill>
                <a:latin typeface="Gill Sans" charset="0"/>
                <a:ea typeface="Gill Sans" charset="0"/>
                <a:cs typeface="Gill Sans" charset="0"/>
              </a:rPr>
            </a:br>
            <a:r>
              <a:rPr lang="en-US" sz="2800" b="0" dirty="0">
                <a:solidFill>
                  <a:schemeClr val="accent6">
                    <a:lumMod val="20000"/>
                    <a:lumOff val="80000"/>
                  </a:schemeClr>
                </a:solidFill>
                <a:latin typeface="Gill Sans" charset="0"/>
                <a:ea typeface="Gill Sans" charset="0"/>
                <a:cs typeface="Gill Sans" charset="0"/>
              </a:rPr>
              <a:t>Make it Fit</a:t>
            </a:r>
          </a:p>
        </p:txBody>
      </p:sp>
      <p:sp>
        <p:nvSpPr>
          <p:cNvPr id="5" name="Rectangle 4"/>
          <p:cNvSpPr/>
          <p:nvPr/>
        </p:nvSpPr>
        <p:spPr>
          <a:xfrm>
            <a:off x="141373" y="1950164"/>
            <a:ext cx="8861254" cy="707886"/>
          </a:xfrm>
          <a:prstGeom prst="rect">
            <a:avLst/>
          </a:prstGeom>
        </p:spPr>
        <p:txBody>
          <a:bodyPr wrap="square">
            <a:spAutoFit/>
          </a:bodyPr>
          <a:lstStyle/>
          <a:p>
            <a:pPr algn="ctr"/>
            <a:r>
              <a:rPr lang="en-GB" sz="2000" dirty="0">
                <a:solidFill>
                  <a:schemeClr val="accent6">
                    <a:lumMod val="20000"/>
                    <a:lumOff val="80000"/>
                  </a:schemeClr>
                </a:solidFill>
                <a:latin typeface="Gill Sans" charset="0"/>
                <a:ea typeface="Gill Sans" charset="0"/>
                <a:cs typeface="Gill Sans" charset="0"/>
              </a:rPr>
              <a:t>This process consists of exploring how the</a:t>
            </a:r>
          </a:p>
          <a:p>
            <a:pPr algn="ctr"/>
            <a:r>
              <a:rPr lang="en-GB" sz="2000" dirty="0">
                <a:solidFill>
                  <a:srgbClr val="FFB74E"/>
                </a:solidFill>
                <a:latin typeface="Gill Sans" charset="0"/>
                <a:ea typeface="Gill Sans" charset="0"/>
                <a:cs typeface="Gill Sans" charset="0"/>
              </a:rPr>
              <a:t>values</a:t>
            </a:r>
            <a:r>
              <a:rPr lang="en-GB" sz="2000" dirty="0">
                <a:solidFill>
                  <a:schemeClr val="accent6">
                    <a:lumMod val="20000"/>
                    <a:lumOff val="80000"/>
                  </a:schemeClr>
                </a:solidFill>
                <a:latin typeface="Gill Sans" charset="0"/>
                <a:ea typeface="Gill Sans" charset="0"/>
                <a:cs typeface="Gill Sans" charset="0"/>
              </a:rPr>
              <a:t> of each parameter </a:t>
            </a:r>
            <a:r>
              <a:rPr lang="en-GB" sz="2000" dirty="0">
                <a:solidFill>
                  <a:srgbClr val="FFB74E"/>
                </a:solidFill>
                <a:latin typeface="Gill Sans" charset="0"/>
                <a:ea typeface="Gill Sans" charset="0"/>
                <a:cs typeface="Gill Sans" charset="0"/>
              </a:rPr>
              <a:t>affect</a:t>
            </a:r>
            <a:r>
              <a:rPr lang="en-GB" sz="2000" dirty="0">
                <a:solidFill>
                  <a:schemeClr val="accent6">
                    <a:lumMod val="20000"/>
                    <a:lumOff val="80000"/>
                  </a:schemeClr>
                </a:solidFill>
                <a:latin typeface="Gill Sans" charset="0"/>
                <a:ea typeface="Gill Sans" charset="0"/>
                <a:cs typeface="Gill Sans" charset="0"/>
              </a:rPr>
              <a:t> model </a:t>
            </a:r>
            <a:r>
              <a:rPr lang="en-GB" sz="2000" dirty="0">
                <a:solidFill>
                  <a:srgbClr val="FFB74E"/>
                </a:solidFill>
                <a:latin typeface="Gill Sans" charset="0"/>
                <a:ea typeface="Gill Sans" charset="0"/>
                <a:cs typeface="Gill Sans" charset="0"/>
              </a:rPr>
              <a:t>output</a:t>
            </a:r>
            <a:r>
              <a:rPr lang="en-GB" sz="2000" dirty="0">
                <a:solidFill>
                  <a:schemeClr val="accent6">
                    <a:lumMod val="20000"/>
                    <a:lumOff val="80000"/>
                  </a:schemeClr>
                </a:solidFill>
                <a:latin typeface="Gill Sans" charset="0"/>
                <a:ea typeface="Gill Sans" charset="0"/>
                <a:cs typeface="Gill Sans" charset="0"/>
              </a:rPr>
              <a:t>.</a:t>
            </a:r>
          </a:p>
        </p:txBody>
      </p:sp>
      <p:sp>
        <p:nvSpPr>
          <p:cNvPr id="10" name="TextBox 9">
            <a:extLst>
              <a:ext uri="{FF2B5EF4-FFF2-40B4-BE49-F238E27FC236}">
                <a16:creationId xmlns:a16="http://schemas.microsoft.com/office/drawing/2014/main" id="{3E86B6C4-49A5-4F89-AD0A-E4135AFE579E}"/>
              </a:ext>
            </a:extLst>
          </p:cNvPr>
          <p:cNvSpPr txBox="1"/>
          <p:nvPr/>
        </p:nvSpPr>
        <p:spPr>
          <a:xfrm>
            <a:off x="508000" y="5208319"/>
            <a:ext cx="8128000" cy="707886"/>
          </a:xfrm>
          <a:prstGeom prst="rect">
            <a:avLst/>
          </a:prstGeom>
          <a:noFill/>
        </p:spPr>
        <p:txBody>
          <a:bodyPr wrap="square">
            <a:spAutoFit/>
          </a:bodyPr>
          <a:lstStyle/>
          <a:p>
            <a:pPr algn="ctr"/>
            <a:r>
              <a:rPr lang="en-GB" sz="2000" dirty="0">
                <a:solidFill>
                  <a:schemeClr val="accent6">
                    <a:lumMod val="20000"/>
                    <a:lumOff val="80000"/>
                  </a:schemeClr>
                </a:solidFill>
                <a:latin typeface="Gill Sans" charset="0"/>
                <a:ea typeface="Gill Sans" charset="0"/>
                <a:cs typeface="Gill Sans" charset="0"/>
              </a:rPr>
              <a:t>The </a:t>
            </a:r>
            <a:r>
              <a:rPr lang="en-GB" sz="2000" dirty="0">
                <a:solidFill>
                  <a:srgbClr val="FFB74E"/>
                </a:solidFill>
                <a:latin typeface="Gill Sans" charset="0"/>
                <a:ea typeface="Gill Sans" charset="0"/>
                <a:cs typeface="Gill Sans" charset="0"/>
              </a:rPr>
              <a:t>best performing settings </a:t>
            </a:r>
            <a:r>
              <a:rPr lang="en-GB" sz="2000" dirty="0">
                <a:solidFill>
                  <a:schemeClr val="accent6">
                    <a:lumMod val="20000"/>
                    <a:lumOff val="80000"/>
                  </a:schemeClr>
                </a:solidFill>
                <a:latin typeface="Gill Sans" charset="0"/>
                <a:ea typeface="Gill Sans" charset="0"/>
                <a:cs typeface="Gill Sans" charset="0"/>
              </a:rPr>
              <a:t>(e.g. those closest to observed behaviour) for each parameter are reported and can be taken forward.</a:t>
            </a:r>
          </a:p>
        </p:txBody>
      </p:sp>
      <p:grpSp>
        <p:nvGrpSpPr>
          <p:cNvPr id="27" name="Group 26">
            <a:extLst>
              <a:ext uri="{FF2B5EF4-FFF2-40B4-BE49-F238E27FC236}">
                <a16:creationId xmlns:a16="http://schemas.microsoft.com/office/drawing/2014/main" id="{FF4651C1-A6F8-4ED8-B959-7A88F9A23039}"/>
              </a:ext>
            </a:extLst>
          </p:cNvPr>
          <p:cNvGrpSpPr/>
          <p:nvPr/>
        </p:nvGrpSpPr>
        <p:grpSpPr>
          <a:xfrm>
            <a:off x="385249" y="2982272"/>
            <a:ext cx="8373502" cy="1901825"/>
            <a:chOff x="208048" y="2646124"/>
            <a:chExt cx="8373502" cy="1901825"/>
          </a:xfrm>
        </p:grpSpPr>
        <p:sp>
          <p:nvSpPr>
            <p:cNvPr id="8" name="TextBox 7">
              <a:extLst>
                <a:ext uri="{FF2B5EF4-FFF2-40B4-BE49-F238E27FC236}">
                  <a16:creationId xmlns:a16="http://schemas.microsoft.com/office/drawing/2014/main" id="{86A1922D-CC32-4CD3-B2E0-46965559A1DF}"/>
                </a:ext>
              </a:extLst>
            </p:cNvPr>
            <p:cNvSpPr txBox="1"/>
            <p:nvPr/>
          </p:nvSpPr>
          <p:spPr>
            <a:xfrm>
              <a:off x="208048" y="3089205"/>
              <a:ext cx="5052927" cy="1015663"/>
            </a:xfrm>
            <a:prstGeom prst="rect">
              <a:avLst/>
            </a:prstGeom>
            <a:noFill/>
          </p:spPr>
          <p:txBody>
            <a:bodyPr wrap="square">
              <a:spAutoFit/>
            </a:bodyPr>
            <a:lstStyle/>
            <a:p>
              <a:r>
                <a:rPr lang="en-GB" sz="2000" dirty="0">
                  <a:solidFill>
                    <a:srgbClr val="FFB74E"/>
                  </a:solidFill>
                  <a:latin typeface="Gill Sans" charset="0"/>
                  <a:ea typeface="Gill Sans" charset="0"/>
                  <a:cs typeface="Gill Sans" charset="0"/>
                </a:rPr>
                <a:t>Parameters</a:t>
              </a:r>
              <a:r>
                <a:rPr lang="en-GB" sz="2000" dirty="0">
                  <a:solidFill>
                    <a:schemeClr val="accent6">
                      <a:lumMod val="20000"/>
                      <a:lumOff val="80000"/>
                    </a:schemeClr>
                  </a:solidFill>
                  <a:latin typeface="Gill Sans" charset="0"/>
                  <a:ea typeface="Gill Sans" charset="0"/>
                  <a:cs typeface="Gill Sans" charset="0"/>
                </a:rPr>
                <a:t> are </a:t>
              </a:r>
              <a:r>
                <a:rPr lang="en-GB" sz="2000" dirty="0">
                  <a:solidFill>
                    <a:srgbClr val="FFB74E"/>
                  </a:solidFill>
                  <a:latin typeface="Gill Sans" charset="0"/>
                  <a:ea typeface="Gill Sans" charset="0"/>
                  <a:cs typeface="Gill Sans" charset="0"/>
                </a:rPr>
                <a:t>tested</a:t>
              </a:r>
              <a:r>
                <a:rPr lang="en-GB" sz="2000" dirty="0">
                  <a:solidFill>
                    <a:schemeClr val="accent6">
                      <a:lumMod val="20000"/>
                      <a:lumOff val="80000"/>
                    </a:schemeClr>
                  </a:solidFill>
                  <a:latin typeface="Gill Sans" charset="0"/>
                  <a:ea typeface="Gill Sans" charset="0"/>
                  <a:cs typeface="Gill Sans" charset="0"/>
                </a:rPr>
                <a:t> across a </a:t>
              </a:r>
              <a:r>
                <a:rPr lang="en-GB" sz="2000" dirty="0">
                  <a:solidFill>
                    <a:srgbClr val="FFB74E"/>
                  </a:solidFill>
                  <a:latin typeface="Gill Sans" charset="0"/>
                  <a:ea typeface="Gill Sans" charset="0"/>
                  <a:cs typeface="Gill Sans" charset="0"/>
                </a:rPr>
                <a:t>wide range of settings</a:t>
              </a:r>
              <a:r>
                <a:rPr lang="en-GB" sz="2000" dirty="0">
                  <a:solidFill>
                    <a:schemeClr val="accent6">
                      <a:lumMod val="20000"/>
                      <a:lumOff val="80000"/>
                    </a:schemeClr>
                  </a:solidFill>
                  <a:latin typeface="Gill Sans" charset="0"/>
                  <a:ea typeface="Gill Sans" charset="0"/>
                  <a:cs typeface="Gill Sans" charset="0"/>
                </a:rPr>
                <a:t>, with each varied one at a time, with model output reported for each configuration.</a:t>
              </a:r>
            </a:p>
          </p:txBody>
        </p:sp>
        <p:grpSp>
          <p:nvGrpSpPr>
            <p:cNvPr id="26" name="Group 25">
              <a:extLst>
                <a:ext uri="{FF2B5EF4-FFF2-40B4-BE49-F238E27FC236}">
                  <a16:creationId xmlns:a16="http://schemas.microsoft.com/office/drawing/2014/main" id="{7ADCF434-BAC6-4033-A96A-3B2E6B08480A}"/>
                </a:ext>
              </a:extLst>
            </p:cNvPr>
            <p:cNvGrpSpPr/>
            <p:nvPr/>
          </p:nvGrpSpPr>
          <p:grpSpPr>
            <a:xfrm>
              <a:off x="5627687" y="2646124"/>
              <a:ext cx="2953863" cy="1901825"/>
              <a:chOff x="5627687" y="2646124"/>
              <a:chExt cx="2953863" cy="1901825"/>
            </a:xfrm>
          </p:grpSpPr>
          <p:pic>
            <p:nvPicPr>
              <p:cNvPr id="16" name="Graphic 15" descr="Server outline">
                <a:extLst>
                  <a:ext uri="{FF2B5EF4-FFF2-40B4-BE49-F238E27FC236}">
                    <a16:creationId xmlns:a16="http://schemas.microsoft.com/office/drawing/2014/main" id="{1D15068B-578E-4A9E-A217-1DCD59B16A7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21550" y="3228721"/>
                <a:ext cx="1260000" cy="1260000"/>
              </a:xfrm>
              <a:prstGeom prst="rect">
                <a:avLst/>
              </a:prstGeom>
            </p:spPr>
          </p:pic>
          <p:grpSp>
            <p:nvGrpSpPr>
              <p:cNvPr id="23" name="Group 22">
                <a:extLst>
                  <a:ext uri="{FF2B5EF4-FFF2-40B4-BE49-F238E27FC236}">
                    <a16:creationId xmlns:a16="http://schemas.microsoft.com/office/drawing/2014/main" id="{381041A3-47FA-4D9E-A221-217D3EE165EF}"/>
                  </a:ext>
                </a:extLst>
              </p:cNvPr>
              <p:cNvGrpSpPr/>
              <p:nvPr/>
            </p:nvGrpSpPr>
            <p:grpSpPr>
              <a:xfrm>
                <a:off x="5627687" y="2646124"/>
                <a:ext cx="1901825" cy="1901825"/>
                <a:chOff x="5395912" y="2646124"/>
                <a:chExt cx="1901825" cy="1901825"/>
              </a:xfrm>
            </p:grpSpPr>
            <p:pic>
              <p:nvPicPr>
                <p:cNvPr id="20" name="Graphic 19" descr="Monitor outline">
                  <a:extLst>
                    <a:ext uri="{FF2B5EF4-FFF2-40B4-BE49-F238E27FC236}">
                      <a16:creationId xmlns:a16="http://schemas.microsoft.com/office/drawing/2014/main" id="{898200F4-C99C-4D37-BABC-441529940AF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95912" y="2646124"/>
                  <a:ext cx="1901825" cy="1901825"/>
                </a:xfrm>
                <a:prstGeom prst="rect">
                  <a:avLst/>
                </a:prstGeom>
              </p:spPr>
            </p:pic>
            <p:pic>
              <p:nvPicPr>
                <p:cNvPr id="14" name="Graphic 13" descr="Abacus outline">
                  <a:extLst>
                    <a:ext uri="{FF2B5EF4-FFF2-40B4-BE49-F238E27FC236}">
                      <a16:creationId xmlns:a16="http://schemas.microsoft.com/office/drawing/2014/main" id="{A7C57371-8010-4098-A6F5-F67ECFEC9EE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83512" y="3015560"/>
                  <a:ext cx="926625" cy="926625"/>
                </a:xfrm>
                <a:prstGeom prst="rect">
                  <a:avLst/>
                </a:prstGeom>
              </p:spPr>
            </p:pic>
          </p:grpSp>
          <p:cxnSp>
            <p:nvCxnSpPr>
              <p:cNvPr id="25" name="Straight Connector 24">
                <a:extLst>
                  <a:ext uri="{FF2B5EF4-FFF2-40B4-BE49-F238E27FC236}">
                    <a16:creationId xmlns:a16="http://schemas.microsoft.com/office/drawing/2014/main" id="{1A62D31F-A0DD-4A95-BFEA-1EEE7E98C0F8}"/>
                  </a:ext>
                </a:extLst>
              </p:cNvPr>
              <p:cNvCxnSpPr/>
              <p:nvPr/>
            </p:nvCxnSpPr>
            <p:spPr>
              <a:xfrm>
                <a:off x="6889750" y="4252913"/>
                <a:ext cx="620713" cy="0"/>
              </a:xfrm>
              <a:prstGeom prst="line">
                <a:avLst/>
              </a:prstGeom>
              <a:ln>
                <a:solidFill>
                  <a:srgbClr val="FDEADA"/>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24076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0" y="0"/>
            <a:ext cx="9144000" cy="1324593"/>
          </a:xfrm>
        </p:spPr>
        <p:txBody>
          <a:bodyPr/>
          <a:lstStyle/>
          <a:p>
            <a:pPr eaLnBrk="1" hangingPunct="1"/>
            <a:r>
              <a:rPr lang="en-GB" sz="4800" b="0" dirty="0">
                <a:solidFill>
                  <a:srgbClr val="FFB74E"/>
                </a:solidFill>
                <a:latin typeface="Gill Sans" charset="0"/>
                <a:ea typeface="Gill Sans" charset="0"/>
                <a:cs typeface="Gill Sans" charset="0"/>
              </a:rPr>
              <a:t>Parameter Sweep Search</a:t>
            </a:r>
            <a:br>
              <a:rPr lang="en-GB" sz="4800" b="0" dirty="0">
                <a:solidFill>
                  <a:srgbClr val="FFC000"/>
                </a:solidFill>
                <a:latin typeface="Gill Sans" charset="0"/>
                <a:ea typeface="Gill Sans" charset="0"/>
                <a:cs typeface="Gill Sans" charset="0"/>
              </a:rPr>
            </a:br>
            <a:r>
              <a:rPr lang="en-GB" sz="2800" b="0" dirty="0">
                <a:solidFill>
                  <a:schemeClr val="accent6">
                    <a:lumMod val="20000"/>
                    <a:lumOff val="80000"/>
                  </a:schemeClr>
                </a:solidFill>
                <a:latin typeface="Gill Sans" charset="0"/>
                <a:ea typeface="Gill Sans" charset="0"/>
                <a:cs typeface="Gill Sans" charset="0"/>
              </a:rPr>
              <a:t>Using BehaviorSpace</a:t>
            </a:r>
          </a:p>
        </p:txBody>
      </p:sp>
      <p:sp>
        <p:nvSpPr>
          <p:cNvPr id="5" name="Rectangle 4"/>
          <p:cNvSpPr/>
          <p:nvPr/>
        </p:nvSpPr>
        <p:spPr>
          <a:xfrm>
            <a:off x="7442543" y="1431043"/>
            <a:ext cx="1701457" cy="1015663"/>
          </a:xfrm>
          <a:prstGeom prst="rect">
            <a:avLst/>
          </a:prstGeom>
        </p:spPr>
        <p:txBody>
          <a:bodyPr wrap="square">
            <a:spAutoFit/>
          </a:bodyPr>
          <a:lstStyle/>
          <a:p>
            <a:r>
              <a:rPr lang="en-GB" sz="2000" dirty="0">
                <a:solidFill>
                  <a:schemeClr val="accent6">
                    <a:lumMod val="20000"/>
                    <a:lumOff val="80000"/>
                  </a:schemeClr>
                </a:solidFill>
                <a:latin typeface="Gill Sans" charset="0"/>
                <a:ea typeface="Gill Sans" charset="0"/>
                <a:cs typeface="Gill Sans" charset="0"/>
              </a:rPr>
              <a:t>We already know how to do this!</a:t>
            </a:r>
          </a:p>
        </p:txBody>
      </p:sp>
      <p:pic>
        <p:nvPicPr>
          <p:cNvPr id="2" name="Immagine 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25836" y="1431043"/>
            <a:ext cx="3653195" cy="5224462"/>
          </a:xfrm>
          <a:prstGeom prst="rect">
            <a:avLst/>
          </a:prstGeom>
        </p:spPr>
      </p:pic>
      <p:sp>
        <p:nvSpPr>
          <p:cNvPr id="6" name="Rectangle 4"/>
          <p:cNvSpPr/>
          <p:nvPr/>
        </p:nvSpPr>
        <p:spPr>
          <a:xfrm>
            <a:off x="7442543" y="5159831"/>
            <a:ext cx="1701457" cy="1384995"/>
          </a:xfrm>
          <a:prstGeom prst="rect">
            <a:avLst/>
          </a:prstGeom>
        </p:spPr>
        <p:txBody>
          <a:bodyPr wrap="square">
            <a:spAutoFit/>
          </a:bodyPr>
          <a:lstStyle/>
          <a:p>
            <a:r>
              <a:rPr lang="en-GB" sz="1200" dirty="0" err="1">
                <a:solidFill>
                  <a:schemeClr val="accent6">
                    <a:lumMod val="20000"/>
                    <a:lumOff val="80000"/>
                  </a:schemeClr>
                </a:solidFill>
                <a:latin typeface="Gill Sans" charset="0"/>
                <a:ea typeface="Gill Sans" charset="0"/>
                <a:cs typeface="Gill Sans" charset="0"/>
              </a:rPr>
              <a:t>Railsback</a:t>
            </a:r>
            <a:r>
              <a:rPr lang="en-GB" sz="1200" dirty="0">
                <a:solidFill>
                  <a:schemeClr val="accent6">
                    <a:lumMod val="20000"/>
                    <a:lumOff val="80000"/>
                  </a:schemeClr>
                </a:solidFill>
                <a:latin typeface="Gill Sans" charset="0"/>
                <a:ea typeface="Gill Sans" charset="0"/>
                <a:cs typeface="Gill Sans" charset="0"/>
              </a:rPr>
              <a:t> &amp; Grimm (2019)</a:t>
            </a:r>
          </a:p>
          <a:p>
            <a:r>
              <a:rPr lang="en-GB" sz="1200" dirty="0">
                <a:solidFill>
                  <a:schemeClr val="accent6">
                    <a:lumMod val="20000"/>
                    <a:lumOff val="80000"/>
                  </a:schemeClr>
                </a:solidFill>
                <a:latin typeface="Gill Sans" charset="0"/>
                <a:ea typeface="Gill Sans" charset="0"/>
                <a:cs typeface="Gill Sans" charset="0"/>
              </a:rPr>
              <a:t>Figure 20.2</a:t>
            </a:r>
          </a:p>
          <a:p>
            <a:r>
              <a:rPr lang="en-GB" sz="1200" dirty="0">
                <a:solidFill>
                  <a:schemeClr val="accent6">
                    <a:lumMod val="20000"/>
                    <a:lumOff val="80000"/>
                  </a:schemeClr>
                </a:solidFill>
                <a:latin typeface="Gill Sans" charset="0"/>
                <a:ea typeface="Gill Sans" charset="0"/>
                <a:cs typeface="Gill Sans" charset="0"/>
              </a:rPr>
              <a:t>BehaviorSpace experiment for calibration of the Woodhoopoe model.</a:t>
            </a:r>
          </a:p>
        </p:txBody>
      </p:sp>
      <p:sp>
        <p:nvSpPr>
          <p:cNvPr id="7" name="Content Placeholder 2">
            <a:extLst>
              <a:ext uri="{FF2B5EF4-FFF2-40B4-BE49-F238E27FC236}">
                <a16:creationId xmlns:a16="http://schemas.microsoft.com/office/drawing/2014/main" id="{417BA20F-C48E-824D-BA8E-43C131274A39}"/>
              </a:ext>
            </a:extLst>
          </p:cNvPr>
          <p:cNvSpPr txBox="1">
            <a:spLocks/>
          </p:cNvSpPr>
          <p:nvPr/>
        </p:nvSpPr>
        <p:spPr bwMode="auto">
          <a:xfrm>
            <a:off x="-64298" y="1495332"/>
            <a:ext cx="3236123" cy="30472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ctr" defTabSz="457200" rtl="0" eaLnBrk="0" fontAlgn="base" hangingPunct="0">
              <a:spcBef>
                <a:spcPct val="20000"/>
              </a:spcBef>
              <a:spcAft>
                <a:spcPct val="0"/>
              </a:spcAft>
              <a:buFont typeface="Arial" charset="0"/>
              <a:buNone/>
              <a:defRPr sz="2400" b="1" kern="1200">
                <a:solidFill>
                  <a:schemeClr val="tx1">
                    <a:tint val="75000"/>
                  </a:schemeClr>
                </a:solidFill>
                <a:latin typeface="Helvetica"/>
                <a:ea typeface="ＭＳ Ｐゴシック" charset="0"/>
                <a:cs typeface="ＭＳ Ｐゴシック" charset="0"/>
              </a:defRPr>
            </a:lvl1pPr>
            <a:lvl2pPr marL="457200" indent="0" algn="ctr" defTabSz="457200" rtl="0" eaLnBrk="0" fontAlgn="base" hangingPunct="0">
              <a:spcBef>
                <a:spcPct val="20000"/>
              </a:spcBef>
              <a:spcAft>
                <a:spcPct val="0"/>
              </a:spcAft>
              <a:buFont typeface="Arial" charset="0"/>
              <a:buNone/>
              <a:defRPr sz="2400" b="1" kern="1200">
                <a:solidFill>
                  <a:schemeClr val="tx1">
                    <a:tint val="75000"/>
                  </a:schemeClr>
                </a:solidFill>
                <a:latin typeface="Helvetica"/>
                <a:ea typeface="ＭＳ Ｐゴシック" charset="0"/>
                <a:cs typeface="+mn-cs"/>
              </a:defRPr>
            </a:lvl2pPr>
            <a:lvl3pPr marL="914400" indent="0" algn="ctr" defTabSz="457200" rtl="0" eaLnBrk="0" fontAlgn="base" hangingPunct="0">
              <a:spcBef>
                <a:spcPct val="20000"/>
              </a:spcBef>
              <a:spcAft>
                <a:spcPct val="0"/>
              </a:spcAft>
              <a:buFont typeface="Arial" charset="0"/>
              <a:buNone/>
              <a:defRPr sz="2400" b="1" kern="1200">
                <a:solidFill>
                  <a:schemeClr val="tx1">
                    <a:tint val="75000"/>
                  </a:schemeClr>
                </a:solidFill>
                <a:latin typeface="Helvetica"/>
                <a:ea typeface="ＭＳ Ｐゴシック" charset="0"/>
                <a:cs typeface="+mn-cs"/>
              </a:defRPr>
            </a:lvl3pPr>
            <a:lvl4pPr marL="1371600" indent="0" algn="ctr" defTabSz="457200" rtl="0" eaLnBrk="0" fontAlgn="base" hangingPunct="0">
              <a:spcBef>
                <a:spcPct val="20000"/>
              </a:spcBef>
              <a:spcAft>
                <a:spcPct val="0"/>
              </a:spcAft>
              <a:buFont typeface="Arial" charset="0"/>
              <a:buNone/>
              <a:defRPr sz="2400" b="1" kern="1200">
                <a:solidFill>
                  <a:schemeClr val="tx1">
                    <a:tint val="75000"/>
                  </a:schemeClr>
                </a:solidFill>
                <a:latin typeface="Helvetica"/>
                <a:ea typeface="ＭＳ Ｐゴシック" charset="0"/>
                <a:cs typeface="+mn-cs"/>
              </a:defRPr>
            </a:lvl4pPr>
            <a:lvl5pPr marL="1828800" indent="0" algn="ctr" defTabSz="457200" rtl="0" eaLnBrk="0" fontAlgn="base" hangingPunct="0">
              <a:spcBef>
                <a:spcPct val="20000"/>
              </a:spcBef>
              <a:spcAft>
                <a:spcPct val="0"/>
              </a:spcAft>
              <a:buFont typeface="Arial" charset="0"/>
              <a:buNone/>
              <a:defRPr sz="2400" b="1" kern="1200">
                <a:solidFill>
                  <a:schemeClr val="tx1">
                    <a:tint val="75000"/>
                  </a:schemeClr>
                </a:solidFill>
                <a:latin typeface="Helvetica"/>
                <a:ea typeface="ＭＳ Ｐゴシック" charset="0"/>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r"/>
            <a:r>
              <a:rPr lang="en-GB" sz="1400" dirty="0">
                <a:solidFill>
                  <a:schemeClr val="accent6">
                    <a:lumMod val="20000"/>
                    <a:lumOff val="80000"/>
                  </a:schemeClr>
                </a:solidFill>
                <a:latin typeface="Gill Sans" charset="0"/>
                <a:ea typeface="Gill Sans" charset="0"/>
                <a:cs typeface="Gill Sans" charset="0"/>
              </a:rPr>
              <a:t>Set a meaningful experiment name</a:t>
            </a:r>
          </a:p>
        </p:txBody>
      </p:sp>
      <p:sp>
        <p:nvSpPr>
          <p:cNvPr id="8" name="Content Placeholder 2">
            <a:extLst>
              <a:ext uri="{FF2B5EF4-FFF2-40B4-BE49-F238E27FC236}">
                <a16:creationId xmlns:a16="http://schemas.microsoft.com/office/drawing/2014/main" id="{21252868-97EF-AD47-A8C5-CAB1E1A1D158}"/>
              </a:ext>
            </a:extLst>
          </p:cNvPr>
          <p:cNvSpPr txBox="1">
            <a:spLocks/>
          </p:cNvSpPr>
          <p:nvPr/>
        </p:nvSpPr>
        <p:spPr>
          <a:xfrm>
            <a:off x="190500" y="1970791"/>
            <a:ext cx="2981325" cy="41837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buNone/>
            </a:pPr>
            <a:r>
              <a:rPr lang="en-GB" sz="1400" b="1" dirty="0">
                <a:solidFill>
                  <a:schemeClr val="accent6">
                    <a:lumMod val="20000"/>
                    <a:lumOff val="80000"/>
                  </a:schemeClr>
                </a:solidFill>
                <a:latin typeface="Gill Sans" charset="0"/>
                <a:ea typeface="Gill Sans" charset="0"/>
                <a:cs typeface="Gill Sans" charset="0"/>
              </a:rPr>
              <a:t>Set the variables and their ranges you’d like to test</a:t>
            </a:r>
          </a:p>
        </p:txBody>
      </p:sp>
      <p:sp>
        <p:nvSpPr>
          <p:cNvPr id="9" name="Content Placeholder 2">
            <a:extLst>
              <a:ext uri="{FF2B5EF4-FFF2-40B4-BE49-F238E27FC236}">
                <a16:creationId xmlns:a16="http://schemas.microsoft.com/office/drawing/2014/main" id="{976F9874-50B1-E545-A8D5-8F702D10EB05}"/>
              </a:ext>
            </a:extLst>
          </p:cNvPr>
          <p:cNvSpPr txBox="1">
            <a:spLocks/>
          </p:cNvSpPr>
          <p:nvPr/>
        </p:nvSpPr>
        <p:spPr>
          <a:xfrm>
            <a:off x="400050" y="2978286"/>
            <a:ext cx="2771775" cy="578453"/>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GB" sz="1400" b="1" dirty="0">
                <a:solidFill>
                  <a:schemeClr val="accent6">
                    <a:lumMod val="20000"/>
                    <a:lumOff val="80000"/>
                  </a:schemeClr>
                </a:solidFill>
                <a:latin typeface="Gill Sans" charset="0"/>
                <a:ea typeface="Gill Sans" charset="0"/>
                <a:cs typeface="Gill Sans" charset="0"/>
              </a:rPr>
              <a:t>Define how many replicates of each combination you will test</a:t>
            </a:r>
          </a:p>
        </p:txBody>
      </p:sp>
      <p:sp>
        <p:nvSpPr>
          <p:cNvPr id="10" name="Content Placeholder 2">
            <a:extLst>
              <a:ext uri="{FF2B5EF4-FFF2-40B4-BE49-F238E27FC236}">
                <a16:creationId xmlns:a16="http://schemas.microsoft.com/office/drawing/2014/main" id="{7A4B9E6F-CA2B-6E46-9C76-458C03A61C88}"/>
              </a:ext>
            </a:extLst>
          </p:cNvPr>
          <p:cNvSpPr txBox="1">
            <a:spLocks/>
          </p:cNvSpPr>
          <p:nvPr/>
        </p:nvSpPr>
        <p:spPr>
          <a:xfrm>
            <a:off x="190501" y="4043274"/>
            <a:ext cx="2981324" cy="420214"/>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GB" sz="1400" b="1" dirty="0">
                <a:solidFill>
                  <a:schemeClr val="accent6">
                    <a:lumMod val="20000"/>
                    <a:lumOff val="80000"/>
                  </a:schemeClr>
                </a:solidFill>
                <a:latin typeface="Gill Sans" charset="0"/>
                <a:ea typeface="Gill Sans" charset="0"/>
                <a:cs typeface="Gill Sans" charset="0"/>
              </a:rPr>
              <a:t>Set the measure you will use to report model performance</a:t>
            </a:r>
          </a:p>
        </p:txBody>
      </p:sp>
      <p:sp>
        <p:nvSpPr>
          <p:cNvPr id="11" name="Content Placeholder 2">
            <a:extLst>
              <a:ext uri="{FF2B5EF4-FFF2-40B4-BE49-F238E27FC236}">
                <a16:creationId xmlns:a16="http://schemas.microsoft.com/office/drawing/2014/main" id="{35333481-1CCA-8F45-AE9B-5711BC8A22D7}"/>
              </a:ext>
            </a:extLst>
          </p:cNvPr>
          <p:cNvSpPr txBox="1">
            <a:spLocks/>
          </p:cNvSpPr>
          <p:nvPr/>
        </p:nvSpPr>
        <p:spPr>
          <a:xfrm>
            <a:off x="190500" y="4978086"/>
            <a:ext cx="2981325" cy="63536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GB" sz="1400" b="1" dirty="0">
                <a:solidFill>
                  <a:schemeClr val="accent6">
                    <a:lumMod val="20000"/>
                    <a:lumOff val="80000"/>
                  </a:schemeClr>
                </a:solidFill>
                <a:latin typeface="Gill Sans" charset="0"/>
                <a:ea typeface="Gill Sans" charset="0"/>
                <a:cs typeface="Gill Sans" charset="0"/>
              </a:rPr>
              <a:t>Tell BehaviorSpace the commands used to setup and run the model</a:t>
            </a:r>
          </a:p>
        </p:txBody>
      </p:sp>
      <p:sp>
        <p:nvSpPr>
          <p:cNvPr id="12" name="Content Placeholder 2">
            <a:extLst>
              <a:ext uri="{FF2B5EF4-FFF2-40B4-BE49-F238E27FC236}">
                <a16:creationId xmlns:a16="http://schemas.microsoft.com/office/drawing/2014/main" id="{74F59C78-371C-1641-AD55-D958D6413298}"/>
              </a:ext>
            </a:extLst>
          </p:cNvPr>
          <p:cNvSpPr txBox="1">
            <a:spLocks/>
          </p:cNvSpPr>
          <p:nvPr/>
        </p:nvSpPr>
        <p:spPr>
          <a:xfrm>
            <a:off x="400050" y="5950740"/>
            <a:ext cx="2771775" cy="59408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GB" sz="1400" b="1" dirty="0">
                <a:solidFill>
                  <a:schemeClr val="accent6">
                    <a:lumMod val="20000"/>
                    <a:lumOff val="80000"/>
                  </a:schemeClr>
                </a:solidFill>
                <a:latin typeface="Gill Sans" charset="0"/>
                <a:ea typeface="Gill Sans" charset="0"/>
                <a:cs typeface="Gill Sans" charset="0"/>
              </a:rPr>
              <a:t>Give a cut off for when the model should finish by</a:t>
            </a:r>
          </a:p>
        </p:txBody>
      </p:sp>
      <p:cxnSp>
        <p:nvCxnSpPr>
          <p:cNvPr id="43" name="Connettore 2 42"/>
          <p:cNvCxnSpPr>
            <a:stCxn id="7" idx="3"/>
          </p:cNvCxnSpPr>
          <p:nvPr/>
        </p:nvCxnSpPr>
        <p:spPr>
          <a:xfrm>
            <a:off x="3171825" y="1647692"/>
            <a:ext cx="381000" cy="0"/>
          </a:xfrm>
          <a:prstGeom prst="straightConnector1">
            <a:avLst/>
          </a:prstGeom>
          <a:ln w="38100">
            <a:solidFill>
              <a:srgbClr val="FFB74E"/>
            </a:solidFill>
            <a:tailEnd type="triangle"/>
          </a:ln>
        </p:spPr>
        <p:style>
          <a:lnRef idx="2">
            <a:schemeClr val="accent1"/>
          </a:lnRef>
          <a:fillRef idx="0">
            <a:schemeClr val="accent1"/>
          </a:fillRef>
          <a:effectRef idx="1">
            <a:schemeClr val="accent1"/>
          </a:effectRef>
          <a:fontRef idx="minor">
            <a:schemeClr val="tx1"/>
          </a:fontRef>
        </p:style>
      </p:cxnSp>
      <p:cxnSp>
        <p:nvCxnSpPr>
          <p:cNvPr id="44" name="Connettore 2 43"/>
          <p:cNvCxnSpPr/>
          <p:nvPr/>
        </p:nvCxnSpPr>
        <p:spPr>
          <a:xfrm>
            <a:off x="3171825" y="2145101"/>
            <a:ext cx="381000" cy="0"/>
          </a:xfrm>
          <a:prstGeom prst="straightConnector1">
            <a:avLst/>
          </a:prstGeom>
          <a:ln w="38100">
            <a:solidFill>
              <a:srgbClr val="FFB74E"/>
            </a:solidFill>
            <a:tailEnd type="triangle"/>
          </a:ln>
        </p:spPr>
        <p:style>
          <a:lnRef idx="2">
            <a:schemeClr val="accent1"/>
          </a:lnRef>
          <a:fillRef idx="0">
            <a:schemeClr val="accent1"/>
          </a:fillRef>
          <a:effectRef idx="1">
            <a:schemeClr val="accent1"/>
          </a:effectRef>
          <a:fontRef idx="minor">
            <a:schemeClr val="tx1"/>
          </a:fontRef>
        </p:style>
      </p:cxnSp>
      <p:cxnSp>
        <p:nvCxnSpPr>
          <p:cNvPr id="45" name="Connettore 2 44"/>
          <p:cNvCxnSpPr/>
          <p:nvPr/>
        </p:nvCxnSpPr>
        <p:spPr>
          <a:xfrm>
            <a:off x="3171825" y="3183326"/>
            <a:ext cx="381000" cy="0"/>
          </a:xfrm>
          <a:prstGeom prst="straightConnector1">
            <a:avLst/>
          </a:prstGeom>
          <a:ln w="38100">
            <a:solidFill>
              <a:srgbClr val="FFB74E"/>
            </a:solidFill>
            <a:tailEnd type="triangle"/>
          </a:ln>
        </p:spPr>
        <p:style>
          <a:lnRef idx="2">
            <a:schemeClr val="accent1"/>
          </a:lnRef>
          <a:fillRef idx="0">
            <a:schemeClr val="accent1"/>
          </a:fillRef>
          <a:effectRef idx="1">
            <a:schemeClr val="accent1"/>
          </a:effectRef>
          <a:fontRef idx="minor">
            <a:schemeClr val="tx1"/>
          </a:fontRef>
        </p:style>
      </p:cxnSp>
      <p:cxnSp>
        <p:nvCxnSpPr>
          <p:cNvPr id="46" name="Connettore 2 45"/>
          <p:cNvCxnSpPr/>
          <p:nvPr/>
        </p:nvCxnSpPr>
        <p:spPr>
          <a:xfrm>
            <a:off x="3171825" y="4253381"/>
            <a:ext cx="381000" cy="0"/>
          </a:xfrm>
          <a:prstGeom prst="straightConnector1">
            <a:avLst/>
          </a:prstGeom>
          <a:ln w="38100">
            <a:solidFill>
              <a:srgbClr val="FFB74E"/>
            </a:solidFill>
            <a:tailEnd type="triangle"/>
          </a:ln>
        </p:spPr>
        <p:style>
          <a:lnRef idx="2">
            <a:schemeClr val="accent1"/>
          </a:lnRef>
          <a:fillRef idx="0">
            <a:schemeClr val="accent1"/>
          </a:fillRef>
          <a:effectRef idx="1">
            <a:schemeClr val="accent1"/>
          </a:effectRef>
          <a:fontRef idx="minor">
            <a:schemeClr val="tx1"/>
          </a:fontRef>
        </p:style>
      </p:cxnSp>
      <p:cxnSp>
        <p:nvCxnSpPr>
          <p:cNvPr id="47" name="Connettore 2 46"/>
          <p:cNvCxnSpPr/>
          <p:nvPr/>
        </p:nvCxnSpPr>
        <p:spPr>
          <a:xfrm>
            <a:off x="3171825" y="5324985"/>
            <a:ext cx="381000" cy="0"/>
          </a:xfrm>
          <a:prstGeom prst="straightConnector1">
            <a:avLst/>
          </a:prstGeom>
          <a:ln w="38100">
            <a:solidFill>
              <a:srgbClr val="FFB74E"/>
            </a:solidFill>
            <a:tailEnd type="triangle"/>
          </a:ln>
        </p:spPr>
        <p:style>
          <a:lnRef idx="2">
            <a:schemeClr val="accent1"/>
          </a:lnRef>
          <a:fillRef idx="0">
            <a:schemeClr val="accent1"/>
          </a:fillRef>
          <a:effectRef idx="1">
            <a:schemeClr val="accent1"/>
          </a:effectRef>
          <a:fontRef idx="minor">
            <a:schemeClr val="tx1"/>
          </a:fontRef>
        </p:style>
      </p:cxnSp>
      <p:cxnSp>
        <p:nvCxnSpPr>
          <p:cNvPr id="48" name="Connettore 2 47"/>
          <p:cNvCxnSpPr/>
          <p:nvPr/>
        </p:nvCxnSpPr>
        <p:spPr>
          <a:xfrm>
            <a:off x="3171825" y="6128050"/>
            <a:ext cx="381000" cy="0"/>
          </a:xfrm>
          <a:prstGeom prst="straightConnector1">
            <a:avLst/>
          </a:prstGeom>
          <a:ln w="38100">
            <a:solidFill>
              <a:srgbClr val="FFB74E"/>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949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0542" y="1617346"/>
            <a:ext cx="8286750" cy="707886"/>
          </a:xfrm>
          <a:prstGeom prst="rect">
            <a:avLst/>
          </a:prstGeom>
        </p:spPr>
        <p:txBody>
          <a:bodyPr wrap="square">
            <a:spAutoFit/>
          </a:bodyPr>
          <a:lstStyle/>
          <a:p>
            <a:pPr algn="ctr"/>
            <a:r>
              <a:rPr lang="en-GB" sz="2000" dirty="0">
                <a:solidFill>
                  <a:srgbClr val="FFB74E"/>
                </a:solidFill>
                <a:latin typeface="Gill Sans" charset="0"/>
                <a:ea typeface="Gill Sans" charset="0"/>
                <a:cs typeface="Gill Sans" charset="0"/>
              </a:rPr>
              <a:t>Sensitivity analysis </a:t>
            </a:r>
            <a:r>
              <a:rPr lang="en-GB" sz="2000" dirty="0">
                <a:solidFill>
                  <a:schemeClr val="accent6">
                    <a:lumMod val="20000"/>
                    <a:lumOff val="80000"/>
                  </a:schemeClr>
                </a:solidFill>
                <a:latin typeface="Gill Sans" charset="0"/>
                <a:ea typeface="Gill Sans" charset="0"/>
                <a:cs typeface="Gill Sans" charset="0"/>
              </a:rPr>
              <a:t>is the study of how the</a:t>
            </a:r>
          </a:p>
          <a:p>
            <a:pPr algn="ctr"/>
            <a:r>
              <a:rPr lang="en-GB" sz="2000" dirty="0">
                <a:solidFill>
                  <a:schemeClr val="accent6">
                    <a:lumMod val="20000"/>
                    <a:lumOff val="80000"/>
                  </a:schemeClr>
                </a:solidFill>
                <a:latin typeface="Gill Sans" charset="0"/>
                <a:ea typeface="Gill Sans" charset="0"/>
                <a:cs typeface="Gill Sans" charset="0"/>
              </a:rPr>
              <a:t>parameters of your model affect the final results.</a:t>
            </a:r>
          </a:p>
        </p:txBody>
      </p:sp>
      <p:grpSp>
        <p:nvGrpSpPr>
          <p:cNvPr id="22" name="Group 21">
            <a:extLst>
              <a:ext uri="{FF2B5EF4-FFF2-40B4-BE49-F238E27FC236}">
                <a16:creationId xmlns:a16="http://schemas.microsoft.com/office/drawing/2014/main" id="{80C98389-6B50-41A3-99F9-C569EC81BFB5}"/>
              </a:ext>
            </a:extLst>
          </p:cNvPr>
          <p:cNvGrpSpPr/>
          <p:nvPr/>
        </p:nvGrpSpPr>
        <p:grpSpPr>
          <a:xfrm>
            <a:off x="1264644" y="2711022"/>
            <a:ext cx="6818546" cy="1080000"/>
            <a:chOff x="527134" y="2653286"/>
            <a:chExt cx="6818546" cy="1080000"/>
          </a:xfrm>
        </p:grpSpPr>
        <p:pic>
          <p:nvPicPr>
            <p:cNvPr id="4" name="Graphic 3" descr="Exponential Graph outline">
              <a:extLst>
                <a:ext uri="{FF2B5EF4-FFF2-40B4-BE49-F238E27FC236}">
                  <a16:creationId xmlns:a16="http://schemas.microsoft.com/office/drawing/2014/main" id="{64B54A19-B7ED-458E-B6A5-81BBF564293F}"/>
                </a:ext>
              </a:extLst>
            </p:cNvPr>
            <p:cNvPicPr>
              <a:picLocks noChangeAspect="1"/>
            </p:cNvPicPr>
            <p:nvPr/>
          </p:nvPicPr>
          <p:blipFill rotWithShape="1">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l="10601" t="10953" r="10248" b="11717"/>
            <a:stretch/>
          </p:blipFill>
          <p:spPr>
            <a:xfrm>
              <a:off x="527134" y="2653286"/>
              <a:ext cx="1105451" cy="1080000"/>
            </a:xfrm>
            <a:prstGeom prst="rect">
              <a:avLst/>
            </a:prstGeom>
          </p:spPr>
        </p:pic>
        <p:sp>
          <p:nvSpPr>
            <p:cNvPr id="16" name="TextBox 15">
              <a:extLst>
                <a:ext uri="{FF2B5EF4-FFF2-40B4-BE49-F238E27FC236}">
                  <a16:creationId xmlns:a16="http://schemas.microsoft.com/office/drawing/2014/main" id="{A950501E-BBD6-420E-92CF-1B0802CDCC5A}"/>
                </a:ext>
              </a:extLst>
            </p:cNvPr>
            <p:cNvSpPr txBox="1"/>
            <p:nvPr/>
          </p:nvSpPr>
          <p:spPr>
            <a:xfrm>
              <a:off x="1893570" y="2731621"/>
              <a:ext cx="5452110" cy="923330"/>
            </a:xfrm>
            <a:prstGeom prst="rect">
              <a:avLst/>
            </a:prstGeom>
            <a:noFill/>
          </p:spPr>
          <p:txBody>
            <a:bodyPr wrap="square">
              <a:spAutoFit/>
            </a:bodyPr>
            <a:lstStyle/>
            <a:p>
              <a:r>
                <a:rPr lang="en-GB" sz="1800" dirty="0">
                  <a:solidFill>
                    <a:schemeClr val="accent6">
                      <a:lumMod val="20000"/>
                      <a:lumOff val="80000"/>
                    </a:schemeClr>
                  </a:solidFill>
                  <a:latin typeface="Gill Sans" charset="0"/>
                  <a:ea typeface="Gill Sans" charset="0"/>
                  <a:cs typeface="Gill Sans" charset="0"/>
                </a:rPr>
                <a:t>If a </a:t>
              </a:r>
              <a:r>
                <a:rPr lang="en-GB" sz="1800" dirty="0">
                  <a:solidFill>
                    <a:srgbClr val="FFB74E"/>
                  </a:solidFill>
                  <a:latin typeface="Gill Sans" charset="0"/>
                  <a:ea typeface="Gill Sans" charset="0"/>
                  <a:cs typeface="Gill Sans" charset="0"/>
                </a:rPr>
                <a:t>small change </a:t>
              </a:r>
              <a:r>
                <a:rPr lang="en-GB" sz="1800" dirty="0">
                  <a:solidFill>
                    <a:schemeClr val="accent6">
                      <a:lumMod val="20000"/>
                      <a:lumOff val="80000"/>
                    </a:schemeClr>
                  </a:solidFill>
                  <a:latin typeface="Gill Sans" charset="0"/>
                  <a:ea typeface="Gill Sans" charset="0"/>
                  <a:cs typeface="Gill Sans" charset="0"/>
                </a:rPr>
                <a:t>in the value of a single variable implies </a:t>
              </a:r>
              <a:r>
                <a:rPr lang="en-GB" sz="1800" dirty="0">
                  <a:solidFill>
                    <a:srgbClr val="FFB74E"/>
                  </a:solidFill>
                  <a:latin typeface="Gill Sans" charset="0"/>
                  <a:ea typeface="Gill Sans" charset="0"/>
                  <a:cs typeface="Gill Sans" charset="0"/>
                </a:rPr>
                <a:t>big differences </a:t>
              </a:r>
              <a:r>
                <a:rPr lang="en-GB" sz="1800" dirty="0">
                  <a:solidFill>
                    <a:schemeClr val="accent6">
                      <a:lumMod val="20000"/>
                      <a:lumOff val="80000"/>
                    </a:schemeClr>
                  </a:solidFill>
                  <a:latin typeface="Gill Sans" charset="0"/>
                  <a:ea typeface="Gill Sans" charset="0"/>
                  <a:cs typeface="Gill Sans" charset="0"/>
                </a:rPr>
                <a:t>in terms of results, then that variable is a governing parameter of your model.</a:t>
              </a:r>
            </a:p>
          </p:txBody>
        </p:sp>
      </p:grpSp>
      <p:grpSp>
        <p:nvGrpSpPr>
          <p:cNvPr id="23" name="Group 22">
            <a:extLst>
              <a:ext uri="{FF2B5EF4-FFF2-40B4-BE49-F238E27FC236}">
                <a16:creationId xmlns:a16="http://schemas.microsoft.com/office/drawing/2014/main" id="{53018A02-4E05-4E24-A4F6-7941E394F7E9}"/>
              </a:ext>
            </a:extLst>
          </p:cNvPr>
          <p:cNvGrpSpPr/>
          <p:nvPr/>
        </p:nvGrpSpPr>
        <p:grpSpPr>
          <a:xfrm>
            <a:off x="982912" y="4176812"/>
            <a:ext cx="7382011" cy="1080000"/>
            <a:chOff x="763083" y="4222984"/>
            <a:chExt cx="7382011" cy="1080000"/>
          </a:xfrm>
        </p:grpSpPr>
        <p:grpSp>
          <p:nvGrpSpPr>
            <p:cNvPr id="8" name="Graphic 6" descr="Pandemic flattening curve line graph outline">
              <a:extLst>
                <a:ext uri="{FF2B5EF4-FFF2-40B4-BE49-F238E27FC236}">
                  <a16:creationId xmlns:a16="http://schemas.microsoft.com/office/drawing/2014/main" id="{563C4EDE-966F-4103-AC14-8666C37BF632}"/>
                </a:ext>
              </a:extLst>
            </p:cNvPr>
            <p:cNvGrpSpPr/>
            <p:nvPr/>
          </p:nvGrpSpPr>
          <p:grpSpPr>
            <a:xfrm flipH="1">
              <a:off x="7065094" y="4222984"/>
              <a:ext cx="1080000" cy="1080000"/>
              <a:chOff x="8234764" y="1032519"/>
              <a:chExt cx="647708" cy="647699"/>
            </a:xfrm>
            <a:solidFill>
              <a:srgbClr val="FDEADA"/>
            </a:solidFill>
          </p:grpSpPr>
          <p:sp>
            <p:nvSpPr>
              <p:cNvPr id="9" name="Freeform: Shape 8">
                <a:extLst>
                  <a:ext uri="{FF2B5EF4-FFF2-40B4-BE49-F238E27FC236}">
                    <a16:creationId xmlns:a16="http://schemas.microsoft.com/office/drawing/2014/main" id="{CABBE770-DD50-4F8F-B3AD-AD367036D244}"/>
                  </a:ext>
                </a:extLst>
              </p:cNvPr>
              <p:cNvSpPr/>
              <p:nvPr/>
            </p:nvSpPr>
            <p:spPr>
              <a:xfrm>
                <a:off x="8234764" y="1394440"/>
                <a:ext cx="542925" cy="161925"/>
              </a:xfrm>
              <a:custGeom>
                <a:avLst/>
                <a:gdLst>
                  <a:gd name="connsiteX0" fmla="*/ 0 w 542925"/>
                  <a:gd name="connsiteY0" fmla="*/ 161925 h 161925"/>
                  <a:gd name="connsiteX1" fmla="*/ 146698 w 542925"/>
                  <a:gd name="connsiteY1" fmla="*/ 86423 h 161925"/>
                  <a:gd name="connsiteX2" fmla="*/ 271463 w 542925"/>
                  <a:gd name="connsiteY2" fmla="*/ 19050 h 161925"/>
                  <a:gd name="connsiteX3" fmla="*/ 403841 w 542925"/>
                  <a:gd name="connsiteY3" fmla="*/ 89427 h 161925"/>
                  <a:gd name="connsiteX4" fmla="*/ 542925 w 542925"/>
                  <a:gd name="connsiteY4" fmla="*/ 161925 h 161925"/>
                  <a:gd name="connsiteX5" fmla="*/ 542925 w 542925"/>
                  <a:gd name="connsiteY5" fmla="*/ 142875 h 161925"/>
                  <a:gd name="connsiteX6" fmla="*/ 415691 w 542925"/>
                  <a:gd name="connsiteY6" fmla="*/ 74517 h 161925"/>
                  <a:gd name="connsiteX7" fmla="*/ 271463 w 542925"/>
                  <a:gd name="connsiteY7" fmla="*/ 0 h 161925"/>
                  <a:gd name="connsiteX8" fmla="*/ 134629 w 542925"/>
                  <a:gd name="connsiteY8" fmla="*/ 71679 h 161925"/>
                  <a:gd name="connsiteX9" fmla="*/ 0 w 542925"/>
                  <a:gd name="connsiteY9" fmla="*/ 14287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2925" h="161925">
                    <a:moveTo>
                      <a:pt x="0" y="161925"/>
                    </a:moveTo>
                    <a:cubicBezTo>
                      <a:pt x="54439" y="161925"/>
                      <a:pt x="101338" y="123539"/>
                      <a:pt x="146698" y="86423"/>
                    </a:cubicBezTo>
                    <a:cubicBezTo>
                      <a:pt x="189026" y="51774"/>
                      <a:pt x="229014" y="19050"/>
                      <a:pt x="271463" y="19050"/>
                    </a:cubicBezTo>
                    <a:cubicBezTo>
                      <a:pt x="315265" y="19050"/>
                      <a:pt x="360295" y="54834"/>
                      <a:pt x="403841" y="89427"/>
                    </a:cubicBezTo>
                    <a:cubicBezTo>
                      <a:pt x="448689" y="125072"/>
                      <a:pt x="495072" y="161925"/>
                      <a:pt x="542925" y="161925"/>
                    </a:cubicBezTo>
                    <a:lnTo>
                      <a:pt x="542925" y="142875"/>
                    </a:lnTo>
                    <a:cubicBezTo>
                      <a:pt x="501719" y="142875"/>
                      <a:pt x="459930" y="109668"/>
                      <a:pt x="415691" y="74517"/>
                    </a:cubicBezTo>
                    <a:cubicBezTo>
                      <a:pt x="369590" y="37887"/>
                      <a:pt x="321911" y="0"/>
                      <a:pt x="271463" y="0"/>
                    </a:cubicBezTo>
                    <a:cubicBezTo>
                      <a:pt x="222210" y="0"/>
                      <a:pt x="177687" y="36435"/>
                      <a:pt x="134629" y="71679"/>
                    </a:cubicBezTo>
                    <a:cubicBezTo>
                      <a:pt x="91862" y="106682"/>
                      <a:pt x="47639" y="142875"/>
                      <a:pt x="0" y="142875"/>
                    </a:cubicBezTo>
                    <a:close/>
                  </a:path>
                </a:pathLst>
              </a:custGeom>
              <a:solidFill>
                <a:srgbClr val="FDEADA"/>
              </a:solidFill>
              <a:ln w="9525" cap="flat">
                <a:no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2A64C63D-8E68-4D7A-9C44-E83D5AD5D5FF}"/>
                  </a:ext>
                </a:extLst>
              </p:cNvPr>
              <p:cNvSpPr/>
              <p:nvPr/>
            </p:nvSpPr>
            <p:spPr>
              <a:xfrm>
                <a:off x="8235058" y="1032519"/>
                <a:ext cx="647414" cy="647699"/>
              </a:xfrm>
              <a:custGeom>
                <a:avLst/>
                <a:gdLst>
                  <a:gd name="connsiteX0" fmla="*/ 0 w 647414"/>
                  <a:gd name="connsiteY0" fmla="*/ 647700 h 647699"/>
                  <a:gd name="connsiteX1" fmla="*/ 647414 w 647414"/>
                  <a:gd name="connsiteY1" fmla="*/ 647700 h 647699"/>
                  <a:gd name="connsiteX2" fmla="*/ 647414 w 647414"/>
                  <a:gd name="connsiteY2" fmla="*/ 0 h 647699"/>
                  <a:gd name="connsiteX3" fmla="*/ 628364 w 647414"/>
                  <a:gd name="connsiteY3" fmla="*/ 0 h 647699"/>
                  <a:gd name="connsiteX4" fmla="*/ 628364 w 647414"/>
                  <a:gd name="connsiteY4" fmla="*/ 628650 h 647699"/>
                  <a:gd name="connsiteX5" fmla="*/ 0 w 647414"/>
                  <a:gd name="connsiteY5" fmla="*/ 628650 h 647699"/>
                  <a:gd name="connsiteX6" fmla="*/ 0 w 647414"/>
                  <a:gd name="connsiteY6" fmla="*/ 647700 h 647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7414" h="647699">
                    <a:moveTo>
                      <a:pt x="0" y="647700"/>
                    </a:moveTo>
                    <a:lnTo>
                      <a:pt x="647414" y="647700"/>
                    </a:lnTo>
                    <a:lnTo>
                      <a:pt x="647414" y="0"/>
                    </a:lnTo>
                    <a:lnTo>
                      <a:pt x="628364" y="0"/>
                    </a:lnTo>
                    <a:lnTo>
                      <a:pt x="628364" y="628650"/>
                    </a:lnTo>
                    <a:lnTo>
                      <a:pt x="0" y="628650"/>
                    </a:lnTo>
                    <a:lnTo>
                      <a:pt x="0" y="647700"/>
                    </a:lnTo>
                    <a:close/>
                  </a:path>
                </a:pathLst>
              </a:custGeom>
              <a:solidFill>
                <a:srgbClr val="FDEADA"/>
              </a:solidFill>
              <a:ln w="9525" cap="flat">
                <a:noFill/>
                <a:prstDash val="solid"/>
                <a:miter/>
              </a:ln>
            </p:spPr>
            <p:txBody>
              <a:bodyPr rtlCol="0" anchor="ctr"/>
              <a:lstStyle/>
              <a:p>
                <a:endParaRPr lang="en-GB"/>
              </a:p>
            </p:txBody>
          </p:sp>
        </p:grpSp>
        <p:sp>
          <p:nvSpPr>
            <p:cNvPr id="18" name="TextBox 17">
              <a:extLst>
                <a:ext uri="{FF2B5EF4-FFF2-40B4-BE49-F238E27FC236}">
                  <a16:creationId xmlns:a16="http://schemas.microsoft.com/office/drawing/2014/main" id="{EC0BDA0C-75E2-4904-B715-E84F17833C2B}"/>
                </a:ext>
              </a:extLst>
            </p:cNvPr>
            <p:cNvSpPr txBox="1"/>
            <p:nvPr/>
          </p:nvSpPr>
          <p:spPr>
            <a:xfrm>
              <a:off x="763083" y="4301319"/>
              <a:ext cx="6045387" cy="923330"/>
            </a:xfrm>
            <a:prstGeom prst="rect">
              <a:avLst/>
            </a:prstGeom>
            <a:noFill/>
          </p:spPr>
          <p:txBody>
            <a:bodyPr wrap="square">
              <a:spAutoFit/>
            </a:bodyPr>
            <a:lstStyle/>
            <a:p>
              <a:pPr algn="r"/>
              <a:r>
                <a:rPr lang="en-GB" sz="1800" dirty="0">
                  <a:solidFill>
                    <a:schemeClr val="accent6">
                      <a:lumMod val="20000"/>
                      <a:lumOff val="80000"/>
                    </a:schemeClr>
                  </a:solidFill>
                  <a:latin typeface="Gill Sans" charset="0"/>
                  <a:ea typeface="Gill Sans" charset="0"/>
                  <a:cs typeface="Gill Sans" charset="0"/>
                </a:rPr>
                <a:t>Instead, if </a:t>
              </a:r>
              <a:r>
                <a:rPr lang="en-GB" sz="1800" dirty="0">
                  <a:solidFill>
                    <a:srgbClr val="FFB74E"/>
                  </a:solidFill>
                  <a:latin typeface="Gill Sans" charset="0"/>
                  <a:ea typeface="Gill Sans" charset="0"/>
                  <a:cs typeface="Gill Sans" charset="0"/>
                </a:rPr>
                <a:t>big changes </a:t>
              </a:r>
              <a:r>
                <a:rPr lang="en-GB" sz="1800" dirty="0">
                  <a:solidFill>
                    <a:schemeClr val="accent6">
                      <a:lumMod val="20000"/>
                      <a:lumOff val="80000"/>
                    </a:schemeClr>
                  </a:solidFill>
                  <a:latin typeface="Gill Sans" charset="0"/>
                  <a:ea typeface="Gill Sans" charset="0"/>
                  <a:cs typeface="Gill Sans" charset="0"/>
                </a:rPr>
                <a:t>in the value of another variable imply </a:t>
              </a:r>
              <a:r>
                <a:rPr lang="en-GB" sz="1800" dirty="0">
                  <a:solidFill>
                    <a:srgbClr val="FFB74E"/>
                  </a:solidFill>
                  <a:latin typeface="Gill Sans" charset="0"/>
                  <a:ea typeface="Gill Sans" charset="0"/>
                  <a:cs typeface="Gill Sans" charset="0"/>
                </a:rPr>
                <a:t>small differences </a:t>
              </a:r>
              <a:r>
                <a:rPr lang="en-GB" sz="1800" dirty="0">
                  <a:solidFill>
                    <a:schemeClr val="accent6">
                      <a:lumMod val="20000"/>
                      <a:lumOff val="80000"/>
                    </a:schemeClr>
                  </a:solidFill>
                  <a:latin typeface="Gill Sans" charset="0"/>
                  <a:ea typeface="Gill Sans" charset="0"/>
                  <a:cs typeface="Gill Sans" charset="0"/>
                </a:rPr>
                <a:t>in the results, it means that that system is less sensitive with respect to that parameter.</a:t>
              </a:r>
            </a:p>
          </p:txBody>
        </p:sp>
      </p:grpSp>
      <p:sp>
        <p:nvSpPr>
          <p:cNvPr id="20" name="TextBox 19">
            <a:extLst>
              <a:ext uri="{FF2B5EF4-FFF2-40B4-BE49-F238E27FC236}">
                <a16:creationId xmlns:a16="http://schemas.microsoft.com/office/drawing/2014/main" id="{E8165980-8F59-480E-A697-ACECA02BC607}"/>
              </a:ext>
            </a:extLst>
          </p:cNvPr>
          <p:cNvSpPr txBox="1"/>
          <p:nvPr/>
        </p:nvSpPr>
        <p:spPr>
          <a:xfrm>
            <a:off x="428625" y="5642601"/>
            <a:ext cx="8490585" cy="646331"/>
          </a:xfrm>
          <a:prstGeom prst="rect">
            <a:avLst/>
          </a:prstGeom>
          <a:noFill/>
        </p:spPr>
        <p:txBody>
          <a:bodyPr wrap="square">
            <a:spAutoFit/>
          </a:bodyPr>
          <a:lstStyle/>
          <a:p>
            <a:pPr algn="ctr"/>
            <a:r>
              <a:rPr lang="en-GB" sz="1800" dirty="0">
                <a:solidFill>
                  <a:schemeClr val="accent6">
                    <a:lumMod val="20000"/>
                    <a:lumOff val="80000"/>
                  </a:schemeClr>
                </a:solidFill>
                <a:latin typeface="Gill Sans" charset="0"/>
                <a:ea typeface="Gill Sans" charset="0"/>
                <a:cs typeface="Gill Sans" charset="0"/>
              </a:rPr>
              <a:t>It is important to know which are the governing parameters of</a:t>
            </a:r>
          </a:p>
          <a:p>
            <a:pPr algn="ctr"/>
            <a:r>
              <a:rPr lang="en-GB" sz="1800" dirty="0">
                <a:solidFill>
                  <a:schemeClr val="accent6">
                    <a:lumMod val="20000"/>
                    <a:lumOff val="80000"/>
                  </a:schemeClr>
                </a:solidFill>
                <a:latin typeface="Gill Sans" charset="0"/>
                <a:ea typeface="Gill Sans" charset="0"/>
                <a:cs typeface="Gill Sans" charset="0"/>
              </a:rPr>
              <a:t>our models, and to understand that, we perform </a:t>
            </a:r>
            <a:r>
              <a:rPr lang="en-GB" sz="1800" dirty="0">
                <a:solidFill>
                  <a:srgbClr val="FFB74E"/>
                </a:solidFill>
                <a:latin typeface="Gill Sans" charset="0"/>
                <a:ea typeface="Gill Sans" charset="0"/>
                <a:cs typeface="Gill Sans" charset="0"/>
              </a:rPr>
              <a:t>sensitivity analyses</a:t>
            </a:r>
            <a:r>
              <a:rPr lang="en-GB" sz="1800" dirty="0">
                <a:solidFill>
                  <a:schemeClr val="accent6">
                    <a:lumMod val="20000"/>
                    <a:lumOff val="80000"/>
                  </a:schemeClr>
                </a:solidFill>
                <a:latin typeface="Gill Sans" charset="0"/>
                <a:ea typeface="Gill Sans" charset="0"/>
                <a:cs typeface="Gill Sans" charset="0"/>
              </a:rPr>
              <a:t>.</a:t>
            </a:r>
            <a:endParaRPr lang="en-GB" dirty="0"/>
          </a:p>
        </p:txBody>
      </p:sp>
      <p:sp>
        <p:nvSpPr>
          <p:cNvPr id="7" name="Title 1">
            <a:extLst>
              <a:ext uri="{FF2B5EF4-FFF2-40B4-BE49-F238E27FC236}">
                <a16:creationId xmlns:a16="http://schemas.microsoft.com/office/drawing/2014/main" id="{4CB3673A-A3EC-0776-2981-F33110437762}"/>
              </a:ext>
            </a:extLst>
          </p:cNvPr>
          <p:cNvSpPr txBox="1">
            <a:spLocks/>
          </p:cNvSpPr>
          <p:nvPr/>
        </p:nvSpPr>
        <p:spPr bwMode="auto">
          <a:xfrm>
            <a:off x="0" y="0"/>
            <a:ext cx="9144000" cy="1590676"/>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b="1" kern="1200">
                <a:solidFill>
                  <a:schemeClr val="tx1"/>
                </a:solidFill>
                <a:latin typeface="Helvetica"/>
                <a:ea typeface="ＭＳ Ｐゴシック" charset="0"/>
                <a:cs typeface="ＭＳ Ｐゴシック" charset="0"/>
              </a:defRPr>
            </a:lvl1pPr>
            <a:lvl2pPr algn="ctr" defTabSz="457200" rtl="0" eaLnBrk="0" fontAlgn="base" hangingPunct="0">
              <a:spcBef>
                <a:spcPct val="0"/>
              </a:spcBef>
              <a:spcAft>
                <a:spcPct val="0"/>
              </a:spcAft>
              <a:defRPr sz="4400" b="1">
                <a:solidFill>
                  <a:schemeClr val="tx1"/>
                </a:solidFill>
                <a:latin typeface="Helvetica" charset="0"/>
                <a:ea typeface="ＭＳ Ｐゴシック" charset="0"/>
                <a:cs typeface="ＭＳ Ｐゴシック" charset="0"/>
              </a:defRPr>
            </a:lvl2pPr>
            <a:lvl3pPr algn="ctr" defTabSz="457200" rtl="0" eaLnBrk="0" fontAlgn="base" hangingPunct="0">
              <a:spcBef>
                <a:spcPct val="0"/>
              </a:spcBef>
              <a:spcAft>
                <a:spcPct val="0"/>
              </a:spcAft>
              <a:defRPr sz="4400" b="1">
                <a:solidFill>
                  <a:schemeClr val="tx1"/>
                </a:solidFill>
                <a:latin typeface="Helvetica" charset="0"/>
                <a:ea typeface="ＭＳ Ｐゴシック" charset="0"/>
                <a:cs typeface="ＭＳ Ｐゴシック" charset="0"/>
              </a:defRPr>
            </a:lvl3pPr>
            <a:lvl4pPr algn="ctr" defTabSz="457200" rtl="0" eaLnBrk="0" fontAlgn="base" hangingPunct="0">
              <a:spcBef>
                <a:spcPct val="0"/>
              </a:spcBef>
              <a:spcAft>
                <a:spcPct val="0"/>
              </a:spcAft>
              <a:defRPr sz="4400" b="1">
                <a:solidFill>
                  <a:schemeClr val="tx1"/>
                </a:solidFill>
                <a:latin typeface="Helvetica" charset="0"/>
                <a:ea typeface="ＭＳ Ｐゴシック" charset="0"/>
                <a:cs typeface="ＭＳ Ｐゴシック" charset="0"/>
              </a:defRPr>
            </a:lvl4pPr>
            <a:lvl5pPr algn="ctr" defTabSz="457200" rtl="0" eaLnBrk="0" fontAlgn="base" hangingPunct="0">
              <a:spcBef>
                <a:spcPct val="0"/>
              </a:spcBef>
              <a:spcAft>
                <a:spcPct val="0"/>
              </a:spcAft>
              <a:defRPr sz="4400" b="1">
                <a:solidFill>
                  <a:schemeClr val="tx1"/>
                </a:solidFill>
                <a:latin typeface="Helvetica" charset="0"/>
                <a:ea typeface="ＭＳ Ｐゴシック" charset="0"/>
                <a:cs typeface="ＭＳ Ｐゴシック" charset="0"/>
              </a:defRPr>
            </a:lvl5pPr>
            <a:lvl6pPr marL="457200" algn="ctr" defTabSz="457200" rtl="0" fontAlgn="base">
              <a:spcBef>
                <a:spcPct val="0"/>
              </a:spcBef>
              <a:spcAft>
                <a:spcPct val="0"/>
              </a:spcAft>
              <a:defRPr sz="4400" b="1">
                <a:solidFill>
                  <a:schemeClr val="tx1"/>
                </a:solidFill>
                <a:latin typeface="Helvetica" charset="0"/>
                <a:ea typeface="ＭＳ Ｐゴシック" charset="0"/>
                <a:cs typeface="ＭＳ Ｐゴシック" charset="0"/>
              </a:defRPr>
            </a:lvl6pPr>
            <a:lvl7pPr marL="914400" algn="ctr" defTabSz="457200" rtl="0" fontAlgn="base">
              <a:spcBef>
                <a:spcPct val="0"/>
              </a:spcBef>
              <a:spcAft>
                <a:spcPct val="0"/>
              </a:spcAft>
              <a:defRPr sz="4400" b="1">
                <a:solidFill>
                  <a:schemeClr val="tx1"/>
                </a:solidFill>
                <a:latin typeface="Helvetica" charset="0"/>
                <a:ea typeface="ＭＳ Ｐゴシック" charset="0"/>
                <a:cs typeface="ＭＳ Ｐゴシック" charset="0"/>
              </a:defRPr>
            </a:lvl7pPr>
            <a:lvl8pPr marL="1371600" algn="ctr" defTabSz="457200" rtl="0" fontAlgn="base">
              <a:spcBef>
                <a:spcPct val="0"/>
              </a:spcBef>
              <a:spcAft>
                <a:spcPct val="0"/>
              </a:spcAft>
              <a:defRPr sz="4400" b="1">
                <a:solidFill>
                  <a:schemeClr val="tx1"/>
                </a:solidFill>
                <a:latin typeface="Helvetica" charset="0"/>
                <a:ea typeface="ＭＳ Ｐゴシック" charset="0"/>
                <a:cs typeface="ＭＳ Ｐゴシック" charset="0"/>
              </a:defRPr>
            </a:lvl8pPr>
            <a:lvl9pPr marL="1828800" algn="ctr" defTabSz="457200" rtl="0" fontAlgn="base">
              <a:spcBef>
                <a:spcPct val="0"/>
              </a:spcBef>
              <a:spcAft>
                <a:spcPct val="0"/>
              </a:spcAft>
              <a:defRPr sz="4400" b="1">
                <a:solidFill>
                  <a:schemeClr val="tx1"/>
                </a:solidFill>
                <a:latin typeface="Helvetica" charset="0"/>
                <a:ea typeface="ＭＳ Ｐゴシック" charset="0"/>
                <a:cs typeface="ＭＳ Ｐゴシック" charset="0"/>
              </a:defRPr>
            </a:lvl9pPr>
          </a:lstStyle>
          <a:p>
            <a:pPr eaLnBrk="1" hangingPunct="1"/>
            <a:r>
              <a:rPr lang="en-GB" sz="4800" b="0" dirty="0">
                <a:solidFill>
                  <a:srgbClr val="FFB74E"/>
                </a:solidFill>
                <a:latin typeface="Gill Sans" charset="0"/>
                <a:ea typeface="Gill Sans" charset="0"/>
                <a:cs typeface="Gill Sans" charset="0"/>
              </a:rPr>
              <a:t>Sensitivity Analysis</a:t>
            </a:r>
            <a:endParaRPr lang="en-GB" sz="2800" b="0" dirty="0">
              <a:solidFill>
                <a:schemeClr val="accent6">
                  <a:lumMod val="20000"/>
                  <a:lumOff val="80000"/>
                </a:schemeClr>
              </a:solidFill>
              <a:latin typeface="Gill Sans" charset="0"/>
              <a:ea typeface="Gill Sans" charset="0"/>
              <a:cs typeface="Gill Sans" charset="0"/>
            </a:endParaRPr>
          </a:p>
        </p:txBody>
      </p:sp>
    </p:spTree>
    <p:extLst>
      <p:ext uri="{BB962C8B-B14F-4D97-AF65-F5344CB8AC3E}">
        <p14:creationId xmlns:p14="http://schemas.microsoft.com/office/powerpoint/2010/main" val="1616790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magine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8994" y="2990850"/>
            <a:ext cx="2359662" cy="3686174"/>
          </a:xfrm>
          <a:prstGeom prst="rect">
            <a:avLst/>
          </a:prstGeom>
        </p:spPr>
      </p:pic>
      <p:pic>
        <p:nvPicPr>
          <p:cNvPr id="9" name="Immagine 8"/>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211059" y="4865628"/>
            <a:ext cx="4148118" cy="1818204"/>
          </a:xfrm>
          <a:prstGeom prst="rect">
            <a:avLst/>
          </a:prstGeom>
        </p:spPr>
      </p:pic>
      <p:pic>
        <p:nvPicPr>
          <p:cNvPr id="10" name="Immagine 9"/>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183499" y="2749825"/>
            <a:ext cx="2010933" cy="3851000"/>
          </a:xfrm>
          <a:prstGeom prst="rect">
            <a:avLst/>
          </a:prstGeom>
        </p:spPr>
      </p:pic>
      <p:pic>
        <p:nvPicPr>
          <p:cNvPr id="11" name="Immagine 10"/>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rot="1626751" flipH="1">
            <a:off x="611816" y="1835318"/>
            <a:ext cx="3629025" cy="1590675"/>
          </a:xfrm>
          <a:prstGeom prst="rect">
            <a:avLst/>
          </a:prstGeom>
        </p:spPr>
      </p:pic>
      <p:pic>
        <p:nvPicPr>
          <p:cNvPr id="17" name="Immagine 16"/>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rot="15476818" flipH="1">
            <a:off x="6699742" y="2429964"/>
            <a:ext cx="623714" cy="762001"/>
          </a:xfrm>
          <a:prstGeom prst="rect">
            <a:avLst/>
          </a:prstGeom>
        </p:spPr>
      </p:pic>
      <p:pic>
        <p:nvPicPr>
          <p:cNvPr id="18" name="Immagine 17"/>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rot="5400000" flipH="1">
            <a:off x="6003678" y="2118777"/>
            <a:ext cx="623714" cy="762001"/>
          </a:xfrm>
          <a:prstGeom prst="rect">
            <a:avLst/>
          </a:prstGeom>
        </p:spPr>
      </p:pic>
      <p:pic>
        <p:nvPicPr>
          <p:cNvPr id="7" name="Immagine 6"/>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5113150" y="1191796"/>
            <a:ext cx="2492055" cy="3590825"/>
          </a:xfrm>
          <a:prstGeom prst="rect">
            <a:avLst/>
          </a:prstGeom>
        </p:spPr>
      </p:pic>
      <p:pic>
        <p:nvPicPr>
          <p:cNvPr id="12" name="Immagine 11"/>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127684" y="4782621"/>
            <a:ext cx="690033" cy="524933"/>
          </a:xfrm>
          <a:prstGeom prst="rect">
            <a:avLst/>
          </a:prstGeom>
        </p:spPr>
      </p:pic>
      <p:pic>
        <p:nvPicPr>
          <p:cNvPr id="15" name="Immagine 14"/>
          <p:cNvPicPr>
            <a:picLocks noChangeAspect="1"/>
          </p:cNvPicPr>
          <p:nvPr/>
        </p:nvPicPr>
        <p:blipFill rotWithShape="1">
          <a:blip r:embed="rId9" cstate="email">
            <a:extLst>
              <a:ext uri="{28A0092B-C50C-407E-A947-70E740481C1C}">
                <a14:useLocalDpi xmlns:a14="http://schemas.microsoft.com/office/drawing/2010/main"/>
              </a:ext>
            </a:extLst>
          </a:blip>
          <a:srcRect/>
          <a:stretch/>
        </p:blipFill>
        <p:spPr>
          <a:xfrm rot="589475">
            <a:off x="-38279" y="5063881"/>
            <a:ext cx="509658" cy="524933"/>
          </a:xfrm>
          <a:prstGeom prst="rect">
            <a:avLst/>
          </a:prstGeom>
        </p:spPr>
      </p:pic>
      <p:sp>
        <p:nvSpPr>
          <p:cNvPr id="5" name="Title 1">
            <a:extLst>
              <a:ext uri="{FF2B5EF4-FFF2-40B4-BE49-F238E27FC236}">
                <a16:creationId xmlns:a16="http://schemas.microsoft.com/office/drawing/2014/main" id="{CEE45516-31A7-CE99-4742-7A118D83ED42}"/>
              </a:ext>
            </a:extLst>
          </p:cNvPr>
          <p:cNvSpPr>
            <a:spLocks noGrp="1"/>
          </p:cNvSpPr>
          <p:nvPr>
            <p:ph type="ctrTitle"/>
          </p:nvPr>
        </p:nvSpPr>
        <p:spPr>
          <a:xfrm>
            <a:off x="0" y="0"/>
            <a:ext cx="9144000" cy="1590676"/>
          </a:xfrm>
        </p:spPr>
        <p:txBody>
          <a:bodyPr/>
          <a:lstStyle/>
          <a:p>
            <a:pPr eaLnBrk="1" hangingPunct="1"/>
            <a:r>
              <a:rPr lang="en-GB" sz="4800" b="0" dirty="0">
                <a:solidFill>
                  <a:srgbClr val="FFB74E"/>
                </a:solidFill>
                <a:latin typeface="Gill Sans" charset="0"/>
                <a:ea typeface="Gill Sans" charset="0"/>
                <a:cs typeface="Gill Sans" charset="0"/>
              </a:rPr>
              <a:t>Sensitivity Analysis</a:t>
            </a:r>
            <a:br>
              <a:rPr lang="en-GB" sz="4800" b="0" dirty="0">
                <a:solidFill>
                  <a:srgbClr val="FFC000"/>
                </a:solidFill>
                <a:latin typeface="Gill Sans" charset="0"/>
                <a:ea typeface="Gill Sans" charset="0"/>
                <a:cs typeface="Gill Sans" charset="0"/>
              </a:rPr>
            </a:br>
            <a:r>
              <a:rPr lang="en-GB" sz="2800" b="0" dirty="0">
                <a:solidFill>
                  <a:schemeClr val="accent6">
                    <a:lumMod val="20000"/>
                    <a:lumOff val="80000"/>
                  </a:schemeClr>
                </a:solidFill>
                <a:latin typeface="Gill Sans" charset="0"/>
                <a:ea typeface="Gill Sans" charset="0"/>
                <a:cs typeface="Gill Sans" charset="0"/>
              </a:rPr>
              <a:t>Woodhoopoes Model</a:t>
            </a:r>
          </a:p>
        </p:txBody>
      </p:sp>
    </p:spTree>
    <p:extLst>
      <p:ext uri="{BB962C8B-B14F-4D97-AF65-F5344CB8AC3E}">
        <p14:creationId xmlns:p14="http://schemas.microsoft.com/office/powerpoint/2010/main" val="10386208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p:nvPr/>
        </p:nvSpPr>
        <p:spPr>
          <a:xfrm>
            <a:off x="238125" y="1489537"/>
            <a:ext cx="8667750" cy="4862870"/>
          </a:xfrm>
          <a:prstGeom prst="rect">
            <a:avLst/>
          </a:prstGeom>
        </p:spPr>
        <p:txBody>
          <a:bodyPr wrap="square">
            <a:spAutoFit/>
          </a:bodyPr>
          <a:lstStyle/>
          <a:p>
            <a:r>
              <a:rPr lang="en-US" dirty="0">
                <a:solidFill>
                  <a:schemeClr val="accent6">
                    <a:lumMod val="20000"/>
                    <a:lumOff val="80000"/>
                  </a:schemeClr>
                </a:solidFill>
                <a:latin typeface="Gill Sans" charset="0"/>
                <a:ea typeface="Gill Sans" charset="0"/>
                <a:cs typeface="Gill Sans" charset="0"/>
              </a:rPr>
              <a:t>References:</a:t>
            </a:r>
          </a:p>
          <a:p>
            <a:endParaRPr lang="en-US" dirty="0">
              <a:solidFill>
                <a:schemeClr val="accent6">
                  <a:lumMod val="20000"/>
                  <a:lumOff val="80000"/>
                </a:schemeClr>
              </a:solidFill>
              <a:latin typeface="Gill Sans" charset="0"/>
              <a:ea typeface="Gill Sans" charset="0"/>
              <a:cs typeface="Gill Sans" charset="0"/>
            </a:endParaRPr>
          </a:p>
          <a:p>
            <a:r>
              <a:rPr lang="en-US" dirty="0">
                <a:solidFill>
                  <a:schemeClr val="accent6">
                    <a:lumMod val="20000"/>
                    <a:lumOff val="80000"/>
                  </a:schemeClr>
                </a:solidFill>
                <a:latin typeface="Gill Sans" charset="0"/>
                <a:ea typeface="Gill Sans" charset="0"/>
                <a:cs typeface="Gill Sans" charset="0"/>
              </a:rPr>
              <a:t>Book chapter:</a:t>
            </a:r>
          </a:p>
          <a:p>
            <a:r>
              <a:rPr lang="en-GB" sz="1600" i="1" dirty="0">
                <a:solidFill>
                  <a:srgbClr val="FFB74E"/>
                </a:solidFill>
                <a:latin typeface="Gill Sans" charset="0"/>
                <a:ea typeface="Gill Sans" charset="0"/>
                <a:cs typeface="Gill Sans" charset="0"/>
              </a:rPr>
              <a:t>Steven F. </a:t>
            </a:r>
            <a:r>
              <a:rPr lang="en-GB" sz="1600" i="1" dirty="0" err="1">
                <a:solidFill>
                  <a:srgbClr val="FFB74E"/>
                </a:solidFill>
                <a:latin typeface="Gill Sans" charset="0"/>
                <a:ea typeface="Gill Sans" charset="0"/>
                <a:cs typeface="Gill Sans" charset="0"/>
              </a:rPr>
              <a:t>Railsback</a:t>
            </a:r>
            <a:r>
              <a:rPr lang="en-GB" sz="1600" i="1" dirty="0">
                <a:solidFill>
                  <a:srgbClr val="FFB74E"/>
                </a:solidFill>
                <a:latin typeface="Gill Sans" charset="0"/>
                <a:ea typeface="Gill Sans" charset="0"/>
                <a:cs typeface="Gill Sans" charset="0"/>
              </a:rPr>
              <a:t> and Volker Grimm, Agent-Based and Individual-Based </a:t>
            </a:r>
            <a:r>
              <a:rPr lang="en-GB" sz="1600" i="1" dirty="0" err="1">
                <a:solidFill>
                  <a:srgbClr val="FFB74E"/>
                </a:solidFill>
                <a:latin typeface="Gill Sans" charset="0"/>
                <a:ea typeface="Gill Sans" charset="0"/>
                <a:cs typeface="Gill Sans" charset="0"/>
              </a:rPr>
              <a:t>Modeling</a:t>
            </a:r>
            <a:r>
              <a:rPr lang="en-GB" sz="1600" i="1" dirty="0">
                <a:solidFill>
                  <a:srgbClr val="FFB74E"/>
                </a:solidFill>
                <a:latin typeface="Gill Sans" charset="0"/>
                <a:ea typeface="Gill Sans" charset="0"/>
                <a:cs typeface="Gill Sans" charset="0"/>
              </a:rPr>
              <a:t>. A Practical Introduction, Second Edition, Princeton: Princeton University Press, 2019 (Second edition), 340 pages, ISBN 978-069119083-9</a:t>
            </a:r>
          </a:p>
          <a:p>
            <a:r>
              <a:rPr lang="en-US" sz="1600" dirty="0">
                <a:solidFill>
                  <a:schemeClr val="accent6">
                    <a:lumMod val="20000"/>
                    <a:lumOff val="80000"/>
                  </a:schemeClr>
                </a:solidFill>
                <a:latin typeface="Gill Sans" charset="0"/>
                <a:ea typeface="Gill Sans" charset="0"/>
                <a:cs typeface="Gill Sans" charset="0"/>
              </a:rPr>
              <a:t>Model description – Chapter 19.4</a:t>
            </a:r>
          </a:p>
          <a:p>
            <a:r>
              <a:rPr lang="en-US" sz="1600" dirty="0">
                <a:solidFill>
                  <a:schemeClr val="accent6">
                    <a:lumMod val="20000"/>
                    <a:lumOff val="80000"/>
                  </a:schemeClr>
                </a:solidFill>
                <a:latin typeface="Gill Sans" charset="0"/>
                <a:ea typeface="Gill Sans" charset="0"/>
                <a:cs typeface="Gill Sans" charset="0"/>
              </a:rPr>
              <a:t>Calibration of the model – Chapter 20.5</a:t>
            </a:r>
          </a:p>
          <a:p>
            <a:endParaRPr lang="en-US" sz="1600" dirty="0">
              <a:solidFill>
                <a:schemeClr val="accent6">
                  <a:lumMod val="20000"/>
                  <a:lumOff val="80000"/>
                </a:schemeClr>
              </a:solidFill>
              <a:latin typeface="Gill Sans" charset="0"/>
              <a:ea typeface="Gill Sans" charset="0"/>
              <a:cs typeface="Gill Sans" charset="0"/>
            </a:endParaRPr>
          </a:p>
          <a:p>
            <a:r>
              <a:rPr lang="en-US" sz="1600" dirty="0">
                <a:solidFill>
                  <a:schemeClr val="accent6">
                    <a:lumMod val="20000"/>
                    <a:lumOff val="80000"/>
                  </a:schemeClr>
                </a:solidFill>
                <a:latin typeface="Gill Sans" charset="0"/>
                <a:ea typeface="Gill Sans" charset="0"/>
                <a:cs typeface="Gill Sans" charset="0"/>
              </a:rPr>
              <a:t>Original study:</a:t>
            </a:r>
            <a:endParaRPr lang="en-US" dirty="0">
              <a:solidFill>
                <a:schemeClr val="accent6">
                  <a:lumMod val="20000"/>
                  <a:lumOff val="80000"/>
                </a:schemeClr>
              </a:solidFill>
              <a:latin typeface="Gill Sans" charset="0"/>
              <a:ea typeface="Gill Sans" charset="0"/>
              <a:cs typeface="Gill Sans" charset="0"/>
            </a:endParaRPr>
          </a:p>
          <a:p>
            <a:r>
              <a:rPr lang="en-US" sz="1600" i="1" dirty="0">
                <a:solidFill>
                  <a:srgbClr val="FFB74E"/>
                </a:solidFill>
                <a:latin typeface="Gill Sans" charset="0"/>
                <a:ea typeface="Gill Sans" charset="0"/>
                <a:cs typeface="Gill Sans" charset="0"/>
              </a:rPr>
              <a:t>Radford, Andrew N., and </a:t>
            </a:r>
            <a:r>
              <a:rPr lang="en-US" sz="1600" i="1" dirty="0" err="1">
                <a:solidFill>
                  <a:srgbClr val="FFB74E"/>
                </a:solidFill>
                <a:latin typeface="Gill Sans" charset="0"/>
                <a:ea typeface="Gill Sans" charset="0"/>
                <a:cs typeface="Gill Sans" charset="0"/>
              </a:rPr>
              <a:t>Morné</a:t>
            </a:r>
            <a:r>
              <a:rPr lang="en-US" sz="1600" i="1" dirty="0">
                <a:solidFill>
                  <a:srgbClr val="FFB74E"/>
                </a:solidFill>
                <a:latin typeface="Gill Sans" charset="0"/>
                <a:ea typeface="Gill Sans" charset="0"/>
                <a:cs typeface="Gill Sans" charset="0"/>
              </a:rPr>
              <a:t> A. Du Plessis. “Green </a:t>
            </a:r>
            <a:r>
              <a:rPr lang="en-US" sz="1600" i="1" dirty="0" err="1">
                <a:solidFill>
                  <a:srgbClr val="FFB74E"/>
                </a:solidFill>
                <a:latin typeface="Gill Sans" charset="0"/>
                <a:ea typeface="Gill Sans" charset="0"/>
                <a:cs typeface="Gill Sans" charset="0"/>
              </a:rPr>
              <a:t>Woodhoopoe</a:t>
            </a:r>
            <a:r>
              <a:rPr lang="en-US" sz="1600" i="1" dirty="0">
                <a:solidFill>
                  <a:srgbClr val="FFB74E"/>
                </a:solidFill>
                <a:latin typeface="Gill Sans" charset="0"/>
                <a:ea typeface="Gill Sans" charset="0"/>
                <a:cs typeface="Gill Sans" charset="0"/>
              </a:rPr>
              <a:t> </a:t>
            </a:r>
            <a:r>
              <a:rPr lang="en-US" sz="1600" i="1" dirty="0" err="1">
                <a:solidFill>
                  <a:srgbClr val="FFB74E"/>
                </a:solidFill>
                <a:latin typeface="Gill Sans" charset="0"/>
                <a:ea typeface="Gill Sans" charset="0"/>
                <a:cs typeface="Gill Sans" charset="0"/>
              </a:rPr>
              <a:t>Phoeniculus</a:t>
            </a:r>
            <a:r>
              <a:rPr lang="en-US" sz="1600" i="1" dirty="0">
                <a:solidFill>
                  <a:srgbClr val="FFB74E"/>
                </a:solidFill>
                <a:latin typeface="Gill Sans" charset="0"/>
                <a:ea typeface="Gill Sans" charset="0"/>
                <a:cs typeface="Gill Sans" charset="0"/>
              </a:rPr>
              <a:t> </a:t>
            </a:r>
            <a:r>
              <a:rPr lang="en-US" sz="1600" i="1" dirty="0" err="1">
                <a:solidFill>
                  <a:srgbClr val="FFB74E"/>
                </a:solidFill>
                <a:latin typeface="Gill Sans" charset="0"/>
                <a:ea typeface="Gill Sans" charset="0"/>
                <a:cs typeface="Gill Sans" charset="0"/>
              </a:rPr>
              <a:t>Purpureus</a:t>
            </a:r>
            <a:r>
              <a:rPr lang="en-US" sz="1600" i="1" dirty="0">
                <a:solidFill>
                  <a:srgbClr val="FFB74E"/>
                </a:solidFill>
                <a:latin typeface="Gill Sans" charset="0"/>
                <a:ea typeface="Gill Sans" charset="0"/>
                <a:cs typeface="Gill Sans" charset="0"/>
              </a:rPr>
              <a:t> Territories Remain Stable despite Group-Size Fluctuations.” Journal of Avian Biology, vol. 35, no. 3, 2004, pp. 262–268.</a:t>
            </a:r>
          </a:p>
          <a:p>
            <a:endParaRPr lang="en-US" sz="1600" i="1" dirty="0">
              <a:solidFill>
                <a:srgbClr val="FFB74E"/>
              </a:solidFill>
              <a:latin typeface="Gill Sans" charset="0"/>
              <a:ea typeface="Gill Sans" charset="0"/>
              <a:cs typeface="Gill Sans" charset="0"/>
            </a:endParaRPr>
          </a:p>
          <a:p>
            <a:r>
              <a:rPr lang="en-US" sz="1600" dirty="0">
                <a:solidFill>
                  <a:schemeClr val="accent6">
                    <a:lumMod val="20000"/>
                    <a:lumOff val="80000"/>
                  </a:schemeClr>
                </a:solidFill>
                <a:latin typeface="Gill Sans" charset="0"/>
                <a:ea typeface="Gill Sans" charset="0"/>
                <a:cs typeface="Gill Sans" charset="0"/>
              </a:rPr>
              <a:t>ABM model:</a:t>
            </a:r>
          </a:p>
          <a:p>
            <a:r>
              <a:rPr lang="en-US" sz="1600" i="1" dirty="0" err="1">
                <a:solidFill>
                  <a:srgbClr val="FFB74E"/>
                </a:solidFill>
                <a:latin typeface="Gill Sans" charset="0"/>
                <a:ea typeface="Gill Sans" charset="0"/>
                <a:cs typeface="Gill Sans" charset="0"/>
              </a:rPr>
              <a:t>Neuert</a:t>
            </a:r>
            <a:r>
              <a:rPr lang="en-US" sz="1600" i="1" dirty="0">
                <a:solidFill>
                  <a:srgbClr val="FFB74E"/>
                </a:solidFill>
                <a:latin typeface="Gill Sans" charset="0"/>
                <a:ea typeface="Gill Sans" charset="0"/>
                <a:cs typeface="Gill Sans" charset="0"/>
              </a:rPr>
              <a:t>, C., du Plessis, M. A., Grimm, V., and </a:t>
            </a:r>
            <a:r>
              <a:rPr lang="en-US" sz="1600" i="1" dirty="0" err="1">
                <a:solidFill>
                  <a:srgbClr val="FFB74E"/>
                </a:solidFill>
                <a:latin typeface="Gill Sans" charset="0"/>
                <a:ea typeface="Gill Sans" charset="0"/>
                <a:cs typeface="Gill Sans" charset="0"/>
              </a:rPr>
              <a:t>Wissel</a:t>
            </a:r>
            <a:r>
              <a:rPr lang="en-US" sz="1600" i="1" dirty="0">
                <a:solidFill>
                  <a:srgbClr val="FFB74E"/>
                </a:solidFill>
                <a:latin typeface="Gill Sans" charset="0"/>
                <a:ea typeface="Gill Sans" charset="0"/>
                <a:cs typeface="Gill Sans" charset="0"/>
              </a:rPr>
              <a:t>, C. (1995). </a:t>
            </a:r>
            <a:r>
              <a:rPr lang="en-US" sz="1600" i="1" dirty="0" err="1">
                <a:solidFill>
                  <a:srgbClr val="FFB74E"/>
                </a:solidFill>
                <a:latin typeface="Gill Sans" charset="0"/>
                <a:ea typeface="Gill Sans" charset="0"/>
                <a:cs typeface="Gill Sans" charset="0"/>
              </a:rPr>
              <a:t>Welche</a:t>
            </a:r>
            <a:r>
              <a:rPr lang="en-US" sz="1600" i="1" dirty="0">
                <a:solidFill>
                  <a:srgbClr val="FFB74E"/>
                </a:solidFill>
                <a:latin typeface="Gill Sans" charset="0"/>
                <a:ea typeface="Gill Sans" charset="0"/>
                <a:cs typeface="Gill Sans" charset="0"/>
              </a:rPr>
              <a:t> </a:t>
            </a:r>
            <a:r>
              <a:rPr lang="en-US" sz="1600" i="1" dirty="0" err="1">
                <a:solidFill>
                  <a:srgbClr val="FFB74E"/>
                </a:solidFill>
                <a:latin typeface="Gill Sans" charset="0"/>
                <a:ea typeface="Gill Sans" charset="0"/>
                <a:cs typeface="Gill Sans" charset="0"/>
              </a:rPr>
              <a:t>öokologischen</a:t>
            </a:r>
            <a:r>
              <a:rPr lang="en-US" sz="1600" i="1" dirty="0">
                <a:solidFill>
                  <a:srgbClr val="FFB74E"/>
                </a:solidFill>
                <a:latin typeface="Gill Sans" charset="0"/>
                <a:ea typeface="Gill Sans" charset="0"/>
                <a:cs typeface="Gill Sans" charset="0"/>
              </a:rPr>
              <a:t> </a:t>
            </a:r>
            <a:r>
              <a:rPr lang="en-US" sz="1600" i="1" dirty="0" err="1">
                <a:solidFill>
                  <a:srgbClr val="FFB74E"/>
                </a:solidFill>
                <a:latin typeface="Gill Sans" charset="0"/>
                <a:ea typeface="Gill Sans" charset="0"/>
                <a:cs typeface="Gill Sans" charset="0"/>
              </a:rPr>
              <a:t>Faktoren</a:t>
            </a:r>
            <a:r>
              <a:rPr lang="en-US" sz="1600" i="1" dirty="0">
                <a:solidFill>
                  <a:srgbClr val="FFB74E"/>
                </a:solidFill>
                <a:latin typeface="Gill Sans" charset="0"/>
                <a:ea typeface="Gill Sans" charset="0"/>
                <a:cs typeface="Gill Sans" charset="0"/>
              </a:rPr>
              <a:t> </a:t>
            </a:r>
            <a:r>
              <a:rPr lang="en-US" sz="1600" i="1" dirty="0" err="1">
                <a:solidFill>
                  <a:srgbClr val="FFB74E"/>
                </a:solidFill>
                <a:latin typeface="Gill Sans" charset="0"/>
                <a:ea typeface="Gill Sans" charset="0"/>
                <a:cs typeface="Gill Sans" charset="0"/>
              </a:rPr>
              <a:t>bestimmen</a:t>
            </a:r>
            <a:r>
              <a:rPr lang="en-US" sz="1600" i="1" dirty="0">
                <a:solidFill>
                  <a:srgbClr val="FFB74E"/>
                </a:solidFill>
                <a:latin typeface="Gill Sans" charset="0"/>
                <a:ea typeface="Gill Sans" charset="0"/>
                <a:cs typeface="Gill Sans" charset="0"/>
              </a:rPr>
              <a:t> die </a:t>
            </a:r>
            <a:r>
              <a:rPr lang="en-US" sz="1600" i="1" dirty="0" err="1">
                <a:solidFill>
                  <a:srgbClr val="FFB74E"/>
                </a:solidFill>
                <a:latin typeface="Gill Sans" charset="0"/>
                <a:ea typeface="Gill Sans" charset="0"/>
                <a:cs typeface="Gill Sans" charset="0"/>
              </a:rPr>
              <a:t>Gruppengrösse</a:t>
            </a:r>
            <a:r>
              <a:rPr lang="en-US" sz="1600" i="1" dirty="0">
                <a:solidFill>
                  <a:srgbClr val="FFB74E"/>
                </a:solidFill>
                <a:latin typeface="Gill Sans" charset="0"/>
                <a:ea typeface="Gill Sans" charset="0"/>
                <a:cs typeface="Gill Sans" charset="0"/>
              </a:rPr>
              <a:t> by </a:t>
            </a:r>
            <a:r>
              <a:rPr lang="en-US" sz="1600" i="1" dirty="0" err="1">
                <a:solidFill>
                  <a:srgbClr val="FFB74E"/>
                </a:solidFill>
                <a:latin typeface="Gill Sans" charset="0"/>
                <a:ea typeface="Gill Sans" charset="0"/>
                <a:cs typeface="Gill Sans" charset="0"/>
              </a:rPr>
              <a:t>Phoeniculus</a:t>
            </a:r>
            <a:r>
              <a:rPr lang="en-US" sz="1600" i="1" dirty="0">
                <a:solidFill>
                  <a:srgbClr val="FFB74E"/>
                </a:solidFill>
                <a:latin typeface="Gill Sans" charset="0"/>
                <a:ea typeface="Gill Sans" charset="0"/>
                <a:cs typeface="Gill Sans" charset="0"/>
              </a:rPr>
              <a:t> </a:t>
            </a:r>
            <a:r>
              <a:rPr lang="en-US" sz="1600" i="1" dirty="0" err="1">
                <a:solidFill>
                  <a:srgbClr val="FFB74E"/>
                </a:solidFill>
                <a:latin typeface="Gill Sans" charset="0"/>
                <a:ea typeface="Gill Sans" charset="0"/>
                <a:cs typeface="Gill Sans" charset="0"/>
              </a:rPr>
              <a:t>purpureus</a:t>
            </a:r>
            <a:r>
              <a:rPr lang="en-US" sz="1600" i="1" dirty="0">
                <a:solidFill>
                  <a:srgbClr val="FFB74E"/>
                </a:solidFill>
                <a:latin typeface="Gill Sans" charset="0"/>
                <a:ea typeface="Gill Sans" charset="0"/>
                <a:cs typeface="Gill Sans" charset="0"/>
              </a:rPr>
              <a:t> (</a:t>
            </a:r>
            <a:r>
              <a:rPr lang="en-US" sz="1600" i="1" dirty="0" err="1">
                <a:solidFill>
                  <a:srgbClr val="FFB74E"/>
                </a:solidFill>
                <a:latin typeface="Gill Sans" charset="0"/>
                <a:ea typeface="Gill Sans" charset="0"/>
                <a:cs typeface="Gill Sans" charset="0"/>
              </a:rPr>
              <a:t>Gemeiner</a:t>
            </a:r>
            <a:r>
              <a:rPr lang="en-US" sz="1600" i="1" dirty="0">
                <a:solidFill>
                  <a:srgbClr val="FFB74E"/>
                </a:solidFill>
                <a:latin typeface="Gill Sans" charset="0"/>
                <a:ea typeface="Gill Sans" charset="0"/>
                <a:cs typeface="Gill Sans" charset="0"/>
              </a:rPr>
              <a:t> </a:t>
            </a:r>
            <a:r>
              <a:rPr lang="en-US" sz="1600" i="1" dirty="0" err="1">
                <a:solidFill>
                  <a:srgbClr val="FFB74E"/>
                </a:solidFill>
                <a:latin typeface="Gill Sans" charset="0"/>
                <a:ea typeface="Gill Sans" charset="0"/>
                <a:cs typeface="Gill Sans" charset="0"/>
              </a:rPr>
              <a:t>Baumhopf</a:t>
            </a:r>
            <a:r>
              <a:rPr lang="en-US" sz="1600" i="1" dirty="0">
                <a:solidFill>
                  <a:srgbClr val="FFB74E"/>
                </a:solidFill>
                <a:latin typeface="Gill Sans" charset="0"/>
                <a:ea typeface="Gill Sans" charset="0"/>
                <a:cs typeface="Gill Sans" charset="0"/>
              </a:rPr>
              <a:t>) in </a:t>
            </a:r>
            <a:r>
              <a:rPr lang="en-US" sz="1600" i="1" dirty="0" err="1">
                <a:solidFill>
                  <a:srgbClr val="FFB74E"/>
                </a:solidFill>
                <a:latin typeface="Gill Sans" charset="0"/>
                <a:ea typeface="Gill Sans" charset="0"/>
                <a:cs typeface="Gill Sans" charset="0"/>
              </a:rPr>
              <a:t>Südafrika</a:t>
            </a:r>
            <a:r>
              <a:rPr lang="en-US" sz="1600" i="1" dirty="0">
                <a:solidFill>
                  <a:srgbClr val="FFB74E"/>
                </a:solidFill>
                <a:latin typeface="Gill Sans" charset="0"/>
                <a:ea typeface="Gill Sans" charset="0"/>
                <a:cs typeface="Gill Sans" charset="0"/>
              </a:rPr>
              <a:t>? </a:t>
            </a:r>
            <a:r>
              <a:rPr lang="en-US" sz="1600" i="1" dirty="0" err="1">
                <a:solidFill>
                  <a:srgbClr val="FFB74E"/>
                </a:solidFill>
                <a:latin typeface="Gill Sans" charset="0"/>
                <a:ea typeface="Gill Sans" charset="0"/>
                <a:cs typeface="Gill Sans" charset="0"/>
              </a:rPr>
              <a:t>Ein</a:t>
            </a:r>
            <a:r>
              <a:rPr lang="en-US" sz="1600" i="1" dirty="0">
                <a:solidFill>
                  <a:srgbClr val="FFB74E"/>
                </a:solidFill>
                <a:latin typeface="Gill Sans" charset="0"/>
                <a:ea typeface="Gill Sans" charset="0"/>
                <a:cs typeface="Gill Sans" charset="0"/>
              </a:rPr>
              <a:t> </a:t>
            </a:r>
            <a:r>
              <a:rPr lang="en-US" sz="1600" i="1" dirty="0" err="1">
                <a:solidFill>
                  <a:srgbClr val="FFB74E"/>
                </a:solidFill>
                <a:latin typeface="Gill Sans" charset="0"/>
                <a:ea typeface="Gill Sans" charset="0"/>
                <a:cs typeface="Gill Sans" charset="0"/>
              </a:rPr>
              <a:t>individuenbasiertes</a:t>
            </a:r>
            <a:r>
              <a:rPr lang="en-US" sz="1600" i="1" dirty="0">
                <a:solidFill>
                  <a:srgbClr val="FFB74E"/>
                </a:solidFill>
                <a:latin typeface="Gill Sans" charset="0"/>
                <a:ea typeface="Gill Sans" charset="0"/>
                <a:cs typeface="Gill Sans" charset="0"/>
              </a:rPr>
              <a:t> Modell. </a:t>
            </a:r>
            <a:r>
              <a:rPr lang="en-US" sz="1600" i="1" dirty="0" err="1">
                <a:solidFill>
                  <a:srgbClr val="FFB74E"/>
                </a:solidFill>
                <a:latin typeface="Gill Sans" charset="0"/>
                <a:ea typeface="Gill Sans" charset="0"/>
                <a:cs typeface="Gill Sans" charset="0"/>
              </a:rPr>
              <a:t>Verhandlungen</a:t>
            </a:r>
            <a:r>
              <a:rPr lang="en-US" sz="1600" i="1" dirty="0">
                <a:solidFill>
                  <a:srgbClr val="FFB74E"/>
                </a:solidFill>
                <a:latin typeface="Gill Sans" charset="0"/>
                <a:ea typeface="Gill Sans" charset="0"/>
                <a:cs typeface="Gill Sans" charset="0"/>
              </a:rPr>
              <a:t> der </a:t>
            </a:r>
            <a:r>
              <a:rPr lang="en-US" sz="1600" i="1" dirty="0" err="1">
                <a:solidFill>
                  <a:srgbClr val="FFB74E"/>
                </a:solidFill>
                <a:latin typeface="Gill Sans" charset="0"/>
                <a:ea typeface="Gill Sans" charset="0"/>
                <a:cs typeface="Gill Sans" charset="0"/>
              </a:rPr>
              <a:t>Gesellschaft</a:t>
            </a:r>
            <a:r>
              <a:rPr lang="en-US" sz="1600" i="1" dirty="0">
                <a:solidFill>
                  <a:srgbClr val="FFB74E"/>
                </a:solidFill>
                <a:latin typeface="Gill Sans" charset="0"/>
                <a:ea typeface="Gill Sans" charset="0"/>
                <a:cs typeface="Gill Sans" charset="0"/>
              </a:rPr>
              <a:t> </a:t>
            </a:r>
            <a:r>
              <a:rPr lang="en-US" sz="1600" i="1" dirty="0" err="1">
                <a:solidFill>
                  <a:srgbClr val="FFB74E"/>
                </a:solidFill>
                <a:latin typeface="Gill Sans" charset="0"/>
                <a:ea typeface="Gill Sans" charset="0"/>
                <a:cs typeface="Gill Sans" charset="0"/>
              </a:rPr>
              <a:t>für</a:t>
            </a:r>
            <a:r>
              <a:rPr lang="en-US" sz="1600" i="1" dirty="0">
                <a:solidFill>
                  <a:srgbClr val="FFB74E"/>
                </a:solidFill>
                <a:latin typeface="Gill Sans" charset="0"/>
                <a:ea typeface="Gill Sans" charset="0"/>
                <a:cs typeface="Gill Sans" charset="0"/>
              </a:rPr>
              <a:t> </a:t>
            </a:r>
            <a:r>
              <a:rPr lang="en-US" sz="1600" i="1" dirty="0" err="1">
                <a:solidFill>
                  <a:srgbClr val="FFB74E"/>
                </a:solidFill>
                <a:latin typeface="Gill Sans" charset="0"/>
                <a:ea typeface="Gill Sans" charset="0"/>
                <a:cs typeface="Gill Sans" charset="0"/>
              </a:rPr>
              <a:t>Ökologie</a:t>
            </a:r>
            <a:r>
              <a:rPr lang="en-US" sz="1600" i="1" dirty="0">
                <a:solidFill>
                  <a:srgbClr val="FFB74E"/>
                </a:solidFill>
                <a:latin typeface="Gill Sans" charset="0"/>
                <a:ea typeface="Gill Sans" charset="0"/>
                <a:cs typeface="Gill Sans" charset="0"/>
              </a:rPr>
              <a:t>, 24, 145–149.</a:t>
            </a:r>
          </a:p>
        </p:txBody>
      </p:sp>
      <p:pic>
        <p:nvPicPr>
          <p:cNvPr id="8" name="Immagine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459526" y="927301"/>
            <a:ext cx="2565411" cy="1124472"/>
          </a:xfrm>
          <a:prstGeom prst="rect">
            <a:avLst/>
          </a:prstGeom>
        </p:spPr>
      </p:pic>
      <p:sp>
        <p:nvSpPr>
          <p:cNvPr id="5" name="Title 1">
            <a:extLst>
              <a:ext uri="{FF2B5EF4-FFF2-40B4-BE49-F238E27FC236}">
                <a16:creationId xmlns:a16="http://schemas.microsoft.com/office/drawing/2014/main" id="{AFC840E7-4522-E54E-216C-28CFFDE5526D}"/>
              </a:ext>
            </a:extLst>
          </p:cNvPr>
          <p:cNvSpPr>
            <a:spLocks noGrp="1"/>
          </p:cNvSpPr>
          <p:nvPr>
            <p:ph type="ctrTitle"/>
          </p:nvPr>
        </p:nvSpPr>
        <p:spPr>
          <a:xfrm>
            <a:off x="0" y="0"/>
            <a:ext cx="9144000" cy="1590676"/>
          </a:xfrm>
        </p:spPr>
        <p:txBody>
          <a:bodyPr/>
          <a:lstStyle/>
          <a:p>
            <a:pPr eaLnBrk="1" hangingPunct="1"/>
            <a:r>
              <a:rPr lang="en-GB" sz="4800" b="0" dirty="0">
                <a:solidFill>
                  <a:srgbClr val="FFB74E"/>
                </a:solidFill>
                <a:latin typeface="Gill Sans" charset="0"/>
                <a:ea typeface="Gill Sans" charset="0"/>
                <a:cs typeface="Gill Sans" charset="0"/>
              </a:rPr>
              <a:t>Sensitivity Analysis</a:t>
            </a:r>
            <a:br>
              <a:rPr lang="en-GB" sz="4800" b="0" dirty="0">
                <a:solidFill>
                  <a:srgbClr val="FFC000"/>
                </a:solidFill>
                <a:latin typeface="Gill Sans" charset="0"/>
                <a:ea typeface="Gill Sans" charset="0"/>
                <a:cs typeface="Gill Sans" charset="0"/>
              </a:rPr>
            </a:br>
            <a:r>
              <a:rPr lang="en-GB" sz="2800" b="0" dirty="0">
                <a:solidFill>
                  <a:schemeClr val="accent6">
                    <a:lumMod val="20000"/>
                    <a:lumOff val="80000"/>
                  </a:schemeClr>
                </a:solidFill>
                <a:latin typeface="Gill Sans" charset="0"/>
                <a:ea typeface="Gill Sans" charset="0"/>
                <a:cs typeface="Gill Sans" charset="0"/>
              </a:rPr>
              <a:t>Woodhoopoes Model</a:t>
            </a:r>
          </a:p>
        </p:txBody>
      </p:sp>
    </p:spTree>
    <p:extLst>
      <p:ext uri="{BB962C8B-B14F-4D97-AF65-F5344CB8AC3E}">
        <p14:creationId xmlns:p14="http://schemas.microsoft.com/office/powerpoint/2010/main" val="2761501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2131" y="1791293"/>
            <a:ext cx="7586969" cy="646331"/>
          </a:xfrm>
          <a:prstGeom prst="rect">
            <a:avLst/>
          </a:prstGeom>
        </p:spPr>
        <p:txBody>
          <a:bodyPr wrap="square">
            <a:spAutoFit/>
          </a:bodyPr>
          <a:lstStyle/>
          <a:p>
            <a:pPr>
              <a:spcAft>
                <a:spcPts val="600"/>
              </a:spcAft>
            </a:pPr>
            <a:r>
              <a:rPr lang="en-GB" dirty="0">
                <a:solidFill>
                  <a:schemeClr val="accent6">
                    <a:lumMod val="20000"/>
                    <a:lumOff val="80000"/>
                  </a:schemeClr>
                </a:solidFill>
                <a:latin typeface="Gill Sans" charset="0"/>
                <a:ea typeface="Gill Sans" charset="0"/>
                <a:cs typeface="Gill Sans" charset="0"/>
              </a:rPr>
              <a:t>Long-term field study that observed </a:t>
            </a:r>
            <a:r>
              <a:rPr lang="en-GB" dirty="0">
                <a:solidFill>
                  <a:srgbClr val="FFB74E"/>
                </a:solidFill>
                <a:latin typeface="Gill Sans" charset="0"/>
                <a:ea typeface="Gill Sans" charset="0"/>
                <a:cs typeface="Gill Sans" charset="0"/>
              </a:rPr>
              <a:t>reproductive</a:t>
            </a:r>
            <a:r>
              <a:rPr lang="en-GB" dirty="0">
                <a:solidFill>
                  <a:schemeClr val="accent6">
                    <a:lumMod val="20000"/>
                    <a:lumOff val="80000"/>
                  </a:schemeClr>
                </a:solidFill>
                <a:latin typeface="Gill Sans" charset="0"/>
                <a:ea typeface="Gill Sans" charset="0"/>
                <a:cs typeface="Gill Sans" charset="0"/>
              </a:rPr>
              <a:t> and </a:t>
            </a:r>
            <a:r>
              <a:rPr lang="en-GB" dirty="0">
                <a:solidFill>
                  <a:srgbClr val="FFB74E"/>
                </a:solidFill>
                <a:latin typeface="Gill Sans" charset="0"/>
                <a:ea typeface="Gill Sans" charset="0"/>
                <a:cs typeface="Gill Sans" charset="0"/>
              </a:rPr>
              <a:t>mortality</a:t>
            </a:r>
            <a:r>
              <a:rPr lang="en-GB" dirty="0">
                <a:solidFill>
                  <a:schemeClr val="accent6">
                    <a:lumMod val="20000"/>
                    <a:lumOff val="80000"/>
                  </a:schemeClr>
                </a:solidFill>
                <a:latin typeface="Gill Sans" charset="0"/>
                <a:ea typeface="Gill Sans" charset="0"/>
                <a:cs typeface="Gill Sans" charset="0"/>
              </a:rPr>
              <a:t> </a:t>
            </a:r>
            <a:r>
              <a:rPr lang="en-GB" dirty="0">
                <a:solidFill>
                  <a:srgbClr val="FFB74E"/>
                </a:solidFill>
                <a:latin typeface="Gill Sans" charset="0"/>
                <a:ea typeface="Gill Sans" charset="0"/>
                <a:cs typeface="Gill Sans" charset="0"/>
              </a:rPr>
              <a:t>rates</a:t>
            </a:r>
            <a:r>
              <a:rPr lang="en-GB" dirty="0">
                <a:solidFill>
                  <a:schemeClr val="accent6">
                    <a:lumMod val="20000"/>
                    <a:lumOff val="80000"/>
                  </a:schemeClr>
                </a:solidFill>
                <a:latin typeface="Gill Sans" charset="0"/>
                <a:ea typeface="Gill Sans" charset="0"/>
                <a:cs typeface="Gill Sans" charset="0"/>
              </a:rPr>
              <a:t>, </a:t>
            </a:r>
            <a:r>
              <a:rPr lang="en-GB" dirty="0">
                <a:solidFill>
                  <a:srgbClr val="FFB74E"/>
                </a:solidFill>
                <a:latin typeface="Gill Sans" charset="0"/>
                <a:ea typeface="Gill Sans" charset="0"/>
                <a:cs typeface="Gill Sans" charset="0"/>
              </a:rPr>
              <a:t>group</a:t>
            </a:r>
            <a:r>
              <a:rPr lang="en-GB" dirty="0">
                <a:solidFill>
                  <a:schemeClr val="accent6">
                    <a:lumMod val="20000"/>
                    <a:lumOff val="80000"/>
                  </a:schemeClr>
                </a:solidFill>
                <a:latin typeface="Gill Sans" charset="0"/>
                <a:ea typeface="Gill Sans" charset="0"/>
                <a:cs typeface="Gill Sans" charset="0"/>
              </a:rPr>
              <a:t> </a:t>
            </a:r>
            <a:r>
              <a:rPr lang="en-GB" dirty="0">
                <a:solidFill>
                  <a:srgbClr val="FFB74E"/>
                </a:solidFill>
                <a:latin typeface="Gill Sans" charset="0"/>
                <a:ea typeface="Gill Sans" charset="0"/>
                <a:cs typeface="Gill Sans" charset="0"/>
              </a:rPr>
              <a:t>sizes</a:t>
            </a:r>
            <a:r>
              <a:rPr lang="en-GB" dirty="0">
                <a:solidFill>
                  <a:schemeClr val="accent6">
                    <a:lumMod val="20000"/>
                    <a:lumOff val="80000"/>
                  </a:schemeClr>
                </a:solidFill>
                <a:latin typeface="Gill Sans" charset="0"/>
                <a:ea typeface="Gill Sans" charset="0"/>
                <a:cs typeface="Gill Sans" charset="0"/>
              </a:rPr>
              <a:t> and </a:t>
            </a:r>
            <a:r>
              <a:rPr lang="en-GB" dirty="0">
                <a:solidFill>
                  <a:srgbClr val="FFB74E"/>
                </a:solidFill>
                <a:latin typeface="Gill Sans" charset="0"/>
                <a:ea typeface="Gill Sans" charset="0"/>
                <a:cs typeface="Gill Sans" charset="0"/>
              </a:rPr>
              <a:t>behaviours</a:t>
            </a:r>
            <a:r>
              <a:rPr lang="en-GB" dirty="0">
                <a:solidFill>
                  <a:schemeClr val="accent6">
                    <a:lumMod val="20000"/>
                    <a:lumOff val="80000"/>
                  </a:schemeClr>
                </a:solidFill>
                <a:latin typeface="Gill Sans" charset="0"/>
                <a:ea typeface="Gill Sans" charset="0"/>
                <a:cs typeface="Gill Sans" charset="0"/>
              </a:rPr>
              <a:t> of </a:t>
            </a:r>
            <a:r>
              <a:rPr lang="en-GB" dirty="0" err="1">
                <a:solidFill>
                  <a:schemeClr val="accent6">
                    <a:lumMod val="20000"/>
                    <a:lumOff val="80000"/>
                  </a:schemeClr>
                </a:solidFill>
                <a:latin typeface="Gill Sans" charset="0"/>
                <a:ea typeface="Gill Sans" charset="0"/>
                <a:cs typeface="Gill Sans" charset="0"/>
              </a:rPr>
              <a:t>woodhoopoes</a:t>
            </a:r>
            <a:r>
              <a:rPr lang="en-GB" dirty="0">
                <a:solidFill>
                  <a:schemeClr val="accent6">
                    <a:lumMod val="20000"/>
                    <a:lumOff val="80000"/>
                  </a:schemeClr>
                </a:solidFill>
                <a:latin typeface="Gill Sans" charset="0"/>
                <a:ea typeface="Gill Sans" charset="0"/>
                <a:cs typeface="Gill Sans" charset="0"/>
              </a:rPr>
              <a:t>.</a:t>
            </a:r>
          </a:p>
        </p:txBody>
      </p:sp>
      <p:pic>
        <p:nvPicPr>
          <p:cNvPr id="7" name="Immagine 6"/>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905521" y="171449"/>
            <a:ext cx="1238478" cy="2371725"/>
          </a:xfrm>
          <a:prstGeom prst="rect">
            <a:avLst/>
          </a:prstGeom>
        </p:spPr>
      </p:pic>
      <p:sp>
        <p:nvSpPr>
          <p:cNvPr id="8" name="Rectangle 4"/>
          <p:cNvSpPr/>
          <p:nvPr/>
        </p:nvSpPr>
        <p:spPr>
          <a:xfrm>
            <a:off x="452130" y="2514598"/>
            <a:ext cx="8691869" cy="4231928"/>
          </a:xfrm>
          <a:prstGeom prst="rect">
            <a:avLst/>
          </a:prstGeom>
        </p:spPr>
        <p:txBody>
          <a:bodyPr wrap="square">
            <a:spAutoFit/>
          </a:bodyPr>
          <a:lstStyle/>
          <a:p>
            <a:pPr>
              <a:spcAft>
                <a:spcPts val="600"/>
              </a:spcAft>
            </a:pPr>
            <a:r>
              <a:rPr lang="en-GB" dirty="0">
                <a:solidFill>
                  <a:schemeClr val="accent6">
                    <a:lumMod val="20000"/>
                    <a:lumOff val="80000"/>
                  </a:schemeClr>
                </a:solidFill>
                <a:latin typeface="Gill Sans" charset="0"/>
                <a:ea typeface="Gill Sans" charset="0"/>
                <a:cs typeface="Gill Sans" charset="0"/>
              </a:rPr>
              <a:t>Observed birds’ behaviour:</a:t>
            </a:r>
          </a:p>
          <a:p>
            <a:pPr marL="285750" indent="-285750">
              <a:spcAft>
                <a:spcPts val="600"/>
              </a:spcAft>
              <a:buFont typeface="Arial" panose="020B0604020202020204" pitchFamily="34" charset="0"/>
              <a:buChar char="•"/>
            </a:pPr>
            <a:r>
              <a:rPr lang="en-GB" dirty="0">
                <a:solidFill>
                  <a:schemeClr val="accent6">
                    <a:lumMod val="20000"/>
                    <a:lumOff val="80000"/>
                  </a:schemeClr>
                </a:solidFill>
                <a:latin typeface="Gill Sans" charset="0"/>
                <a:ea typeface="Gill Sans" charset="0"/>
                <a:cs typeface="Gill Sans" charset="0"/>
              </a:rPr>
              <a:t>Each group occupies </a:t>
            </a:r>
            <a:r>
              <a:rPr lang="en-GB" dirty="0">
                <a:solidFill>
                  <a:srgbClr val="FFB74E"/>
                </a:solidFill>
                <a:latin typeface="Gill Sans" charset="0"/>
                <a:ea typeface="Gill Sans" charset="0"/>
                <a:cs typeface="Gill Sans" charset="0"/>
              </a:rPr>
              <a:t>its own spatial territory</a:t>
            </a:r>
            <a:r>
              <a:rPr lang="en-GB" dirty="0">
                <a:solidFill>
                  <a:schemeClr val="accent6">
                    <a:lumMod val="20000"/>
                    <a:lumOff val="80000"/>
                  </a:schemeClr>
                </a:solidFill>
                <a:latin typeface="Gill Sans" charset="0"/>
                <a:ea typeface="Gill Sans" charset="0"/>
                <a:cs typeface="Gill Sans" charset="0"/>
              </a:rPr>
              <a:t>.</a:t>
            </a:r>
          </a:p>
          <a:p>
            <a:pPr marL="285750" indent="-285750">
              <a:spcAft>
                <a:spcPts val="600"/>
              </a:spcAft>
              <a:buFont typeface="Arial" panose="020B0604020202020204" pitchFamily="34" charset="0"/>
              <a:buChar char="•"/>
            </a:pPr>
            <a:r>
              <a:rPr lang="en-GB" dirty="0">
                <a:solidFill>
                  <a:schemeClr val="accent6">
                    <a:lumMod val="20000"/>
                    <a:lumOff val="80000"/>
                  </a:schemeClr>
                </a:solidFill>
                <a:latin typeface="Gill Sans" charset="0"/>
                <a:ea typeface="Gill Sans" charset="0"/>
                <a:cs typeface="Gill Sans" charset="0"/>
              </a:rPr>
              <a:t>Each group has a strict </a:t>
            </a:r>
            <a:r>
              <a:rPr lang="en-GB" dirty="0">
                <a:solidFill>
                  <a:srgbClr val="FFB74E"/>
                </a:solidFill>
                <a:latin typeface="Gill Sans" charset="0"/>
                <a:ea typeface="Gill Sans" charset="0"/>
                <a:cs typeface="Gill Sans" charset="0"/>
              </a:rPr>
              <a:t>hierarchy</a:t>
            </a:r>
            <a:r>
              <a:rPr lang="en-GB" dirty="0">
                <a:solidFill>
                  <a:schemeClr val="accent6">
                    <a:lumMod val="20000"/>
                    <a:lumOff val="80000"/>
                  </a:schemeClr>
                </a:solidFill>
                <a:latin typeface="Gill Sans" charset="0"/>
                <a:ea typeface="Gill Sans" charset="0"/>
                <a:cs typeface="Gill Sans" charset="0"/>
              </a:rPr>
              <a:t> for both males and females.</a:t>
            </a:r>
          </a:p>
          <a:p>
            <a:pPr marL="285750" indent="-285750">
              <a:spcAft>
                <a:spcPts val="600"/>
              </a:spcAft>
              <a:buFont typeface="Arial" panose="020B0604020202020204" pitchFamily="34" charset="0"/>
              <a:buChar char="•"/>
            </a:pPr>
            <a:r>
              <a:rPr lang="en-GB" dirty="0">
                <a:solidFill>
                  <a:schemeClr val="accent6">
                    <a:lumMod val="20000"/>
                    <a:lumOff val="80000"/>
                  </a:schemeClr>
                </a:solidFill>
                <a:latin typeface="Gill Sans" charset="0"/>
                <a:ea typeface="Gill Sans" charset="0"/>
                <a:cs typeface="Gill Sans" charset="0"/>
              </a:rPr>
              <a:t>Only the </a:t>
            </a:r>
            <a:r>
              <a:rPr lang="en-GB" dirty="0">
                <a:solidFill>
                  <a:srgbClr val="FFB74E"/>
                </a:solidFill>
                <a:latin typeface="Gill Sans" charset="0"/>
                <a:ea typeface="Gill Sans" charset="0"/>
                <a:cs typeface="Gill Sans" charset="0"/>
              </a:rPr>
              <a:t>alpha couple </a:t>
            </a:r>
            <a:r>
              <a:rPr lang="en-GB" dirty="0">
                <a:solidFill>
                  <a:schemeClr val="accent6">
                    <a:lumMod val="20000"/>
                    <a:lumOff val="80000"/>
                  </a:schemeClr>
                </a:solidFill>
                <a:latin typeface="Gill Sans" charset="0"/>
                <a:ea typeface="Gill Sans" charset="0"/>
                <a:cs typeface="Gill Sans" charset="0"/>
              </a:rPr>
              <a:t>reproduces.</a:t>
            </a:r>
          </a:p>
          <a:p>
            <a:pPr marL="285750" indent="-285750">
              <a:spcAft>
                <a:spcPts val="600"/>
              </a:spcAft>
              <a:buFont typeface="Arial" panose="020B0604020202020204" pitchFamily="34" charset="0"/>
              <a:buChar char="•"/>
            </a:pPr>
            <a:r>
              <a:rPr lang="en-GB" dirty="0">
                <a:solidFill>
                  <a:schemeClr val="accent6">
                    <a:lumMod val="20000"/>
                    <a:lumOff val="80000"/>
                  </a:schemeClr>
                </a:solidFill>
                <a:latin typeface="Gill Sans" charset="0"/>
                <a:ea typeface="Gill Sans" charset="0"/>
                <a:cs typeface="Gill Sans" charset="0"/>
              </a:rPr>
              <a:t>Subordinates are ranked by age: if an alpha animal dies, it is </a:t>
            </a:r>
            <a:r>
              <a:rPr lang="en-GB" dirty="0">
                <a:solidFill>
                  <a:srgbClr val="FFB74E"/>
                </a:solidFill>
                <a:latin typeface="Gill Sans" charset="0"/>
                <a:ea typeface="Gill Sans" charset="0"/>
                <a:cs typeface="Gill Sans" charset="0"/>
              </a:rPr>
              <a:t>replaced</a:t>
            </a:r>
            <a:r>
              <a:rPr lang="en-GB" dirty="0">
                <a:solidFill>
                  <a:schemeClr val="accent6">
                    <a:lumMod val="20000"/>
                    <a:lumOff val="80000"/>
                  </a:schemeClr>
                </a:solidFill>
                <a:latin typeface="Gill Sans" charset="0"/>
                <a:ea typeface="Gill Sans" charset="0"/>
                <a:cs typeface="Gill Sans" charset="0"/>
              </a:rPr>
              <a:t> by the </a:t>
            </a:r>
            <a:r>
              <a:rPr lang="en-GB" dirty="0">
                <a:solidFill>
                  <a:srgbClr val="FFB74E"/>
                </a:solidFill>
                <a:latin typeface="Gill Sans" charset="0"/>
                <a:ea typeface="Gill Sans" charset="0"/>
                <a:cs typeface="Gill Sans" charset="0"/>
              </a:rPr>
              <a:t>oldest subordinate</a:t>
            </a:r>
            <a:r>
              <a:rPr lang="en-GB" dirty="0">
                <a:solidFill>
                  <a:schemeClr val="accent6">
                    <a:lumMod val="20000"/>
                    <a:lumOff val="80000"/>
                  </a:schemeClr>
                </a:solidFill>
                <a:latin typeface="Gill Sans" charset="0"/>
                <a:ea typeface="Gill Sans" charset="0"/>
                <a:cs typeface="Gill Sans" charset="0"/>
              </a:rPr>
              <a:t>.</a:t>
            </a:r>
          </a:p>
          <a:p>
            <a:pPr marL="285750" indent="-285750">
              <a:spcAft>
                <a:spcPts val="600"/>
              </a:spcAft>
              <a:buFont typeface="Arial" panose="020B0604020202020204" pitchFamily="34" charset="0"/>
              <a:buChar char="•"/>
            </a:pPr>
            <a:r>
              <a:rPr lang="en-GB" dirty="0">
                <a:solidFill>
                  <a:schemeClr val="accent6">
                    <a:lumMod val="20000"/>
                    <a:lumOff val="80000"/>
                  </a:schemeClr>
                </a:solidFill>
                <a:latin typeface="Gill Sans" charset="0"/>
                <a:ea typeface="Gill Sans" charset="0"/>
                <a:cs typeface="Gill Sans" charset="0"/>
              </a:rPr>
              <a:t>Adult subordinates (&gt;1 year old) undertake </a:t>
            </a:r>
            <a:r>
              <a:rPr lang="en-GB" dirty="0">
                <a:solidFill>
                  <a:srgbClr val="FFB74E"/>
                </a:solidFill>
                <a:latin typeface="Gill Sans" charset="0"/>
                <a:ea typeface="Gill Sans" charset="0"/>
                <a:cs typeface="Gill Sans" charset="0"/>
              </a:rPr>
              <a:t>scouting forays</a:t>
            </a:r>
            <a:r>
              <a:rPr lang="en-GB" dirty="0">
                <a:solidFill>
                  <a:schemeClr val="accent6">
                    <a:lumMod val="20000"/>
                    <a:lumOff val="80000"/>
                  </a:schemeClr>
                </a:solidFill>
                <a:latin typeface="Gill Sans" charset="0"/>
                <a:ea typeface="Gill Sans" charset="0"/>
                <a:cs typeface="Gill Sans" charset="0"/>
              </a:rPr>
              <a:t>: they leave their territory and explore the surrounding areas.</a:t>
            </a:r>
          </a:p>
          <a:p>
            <a:pPr marL="285750" indent="-285750">
              <a:spcAft>
                <a:spcPts val="600"/>
              </a:spcAft>
              <a:buFont typeface="Arial" panose="020B0604020202020204" pitchFamily="34" charset="0"/>
              <a:buChar char="•"/>
            </a:pPr>
            <a:r>
              <a:rPr lang="en-GB" dirty="0">
                <a:solidFill>
                  <a:schemeClr val="accent6">
                    <a:lumMod val="20000"/>
                    <a:lumOff val="80000"/>
                  </a:schemeClr>
                </a:solidFill>
                <a:latin typeface="Gill Sans" charset="0"/>
                <a:ea typeface="Gill Sans" charset="0"/>
                <a:cs typeface="Gill Sans" charset="0"/>
              </a:rPr>
              <a:t>When they scout, their </a:t>
            </a:r>
            <a:r>
              <a:rPr lang="en-GB" dirty="0">
                <a:solidFill>
                  <a:srgbClr val="FFB74E"/>
                </a:solidFill>
                <a:latin typeface="Gill Sans" charset="0"/>
                <a:ea typeface="Gill Sans" charset="0"/>
                <a:cs typeface="Gill Sans" charset="0"/>
              </a:rPr>
              <a:t>chance to be killed </a:t>
            </a:r>
            <a:r>
              <a:rPr lang="en-GB" dirty="0">
                <a:solidFill>
                  <a:schemeClr val="accent6">
                    <a:lumMod val="20000"/>
                    <a:lumOff val="80000"/>
                  </a:schemeClr>
                </a:solidFill>
                <a:latin typeface="Gill Sans" charset="0"/>
                <a:ea typeface="Gill Sans" charset="0"/>
                <a:cs typeface="Gill Sans" charset="0"/>
              </a:rPr>
              <a:t>by predators is higher than their home territory.</a:t>
            </a:r>
          </a:p>
          <a:p>
            <a:pPr marL="285750" indent="-285750">
              <a:spcAft>
                <a:spcPts val="600"/>
              </a:spcAft>
              <a:buFont typeface="Arial" panose="020B0604020202020204" pitchFamily="34" charset="0"/>
              <a:buChar char="•"/>
            </a:pPr>
            <a:r>
              <a:rPr lang="en-GB" dirty="0">
                <a:solidFill>
                  <a:schemeClr val="accent6">
                    <a:lumMod val="20000"/>
                    <a:lumOff val="80000"/>
                  </a:schemeClr>
                </a:solidFill>
                <a:latin typeface="Gill Sans" charset="0"/>
                <a:ea typeface="Gill Sans" charset="0"/>
                <a:cs typeface="Gill Sans" charset="0"/>
              </a:rPr>
              <a:t>Of the explored territories, the scouting bird </a:t>
            </a:r>
            <a:r>
              <a:rPr lang="en-GB" dirty="0">
                <a:solidFill>
                  <a:srgbClr val="FFB74E"/>
                </a:solidFill>
                <a:latin typeface="Gill Sans" charset="0"/>
                <a:ea typeface="Gill Sans" charset="0"/>
                <a:cs typeface="Gill Sans" charset="0"/>
              </a:rPr>
              <a:t>occupies</a:t>
            </a:r>
            <a:r>
              <a:rPr lang="en-GB" dirty="0">
                <a:solidFill>
                  <a:schemeClr val="accent6">
                    <a:lumMod val="20000"/>
                    <a:lumOff val="80000"/>
                  </a:schemeClr>
                </a:solidFill>
                <a:latin typeface="Gill Sans" charset="0"/>
                <a:ea typeface="Gill Sans" charset="0"/>
                <a:cs typeface="Gill Sans" charset="0"/>
              </a:rPr>
              <a:t> the closest to its starting territory that has no alpha of their sex (if no such territory exists, it just returns home).</a:t>
            </a:r>
            <a:endParaRPr lang="en-GB" dirty="0">
              <a:solidFill>
                <a:srgbClr val="FDEADA"/>
              </a:solidFill>
              <a:latin typeface="Gill Sans" charset="0"/>
              <a:ea typeface="Gill Sans" charset="0"/>
              <a:cs typeface="Gill Sans" charset="0"/>
            </a:endParaRPr>
          </a:p>
        </p:txBody>
      </p:sp>
      <p:sp>
        <p:nvSpPr>
          <p:cNvPr id="6" name="Rettangolo 5"/>
          <p:cNvSpPr/>
          <p:nvPr/>
        </p:nvSpPr>
        <p:spPr>
          <a:xfrm>
            <a:off x="6586890" y="6494943"/>
            <a:ext cx="2557110" cy="276999"/>
          </a:xfrm>
          <a:prstGeom prst="rect">
            <a:avLst/>
          </a:prstGeom>
        </p:spPr>
        <p:txBody>
          <a:bodyPr wrap="none">
            <a:spAutoFit/>
          </a:bodyPr>
          <a:lstStyle/>
          <a:p>
            <a:pPr algn="ctr">
              <a:spcAft>
                <a:spcPts val="600"/>
              </a:spcAft>
            </a:pPr>
            <a:r>
              <a:rPr lang="it-IT" sz="1200" dirty="0">
                <a:solidFill>
                  <a:schemeClr val="accent6">
                    <a:lumMod val="20000"/>
                    <a:lumOff val="80000"/>
                  </a:schemeClr>
                </a:solidFill>
                <a:latin typeface="Gill Sans" charset="0"/>
                <a:ea typeface="Gill Sans" charset="0"/>
                <a:cs typeface="Gill Sans" charset="0"/>
              </a:rPr>
              <a:t>Source: </a:t>
            </a:r>
            <a:r>
              <a:rPr lang="it-IT" sz="1200" dirty="0" err="1">
                <a:solidFill>
                  <a:schemeClr val="accent6">
                    <a:lumMod val="20000"/>
                    <a:lumOff val="80000"/>
                  </a:schemeClr>
                </a:solidFill>
                <a:latin typeface="Gill Sans" charset="0"/>
                <a:ea typeface="Gill Sans" charset="0"/>
                <a:cs typeface="Gill Sans" charset="0"/>
              </a:rPr>
              <a:t>Railsback</a:t>
            </a:r>
            <a:r>
              <a:rPr lang="it-IT" sz="1200" dirty="0">
                <a:solidFill>
                  <a:schemeClr val="accent6">
                    <a:lumMod val="20000"/>
                    <a:lumOff val="80000"/>
                  </a:schemeClr>
                </a:solidFill>
                <a:latin typeface="Gill Sans" charset="0"/>
                <a:ea typeface="Gill Sans" charset="0"/>
                <a:cs typeface="Gill Sans" charset="0"/>
              </a:rPr>
              <a:t> &amp; Grimm (2019)</a:t>
            </a:r>
          </a:p>
        </p:txBody>
      </p:sp>
      <p:sp>
        <p:nvSpPr>
          <p:cNvPr id="9" name="Title 1">
            <a:extLst>
              <a:ext uri="{FF2B5EF4-FFF2-40B4-BE49-F238E27FC236}">
                <a16:creationId xmlns:a16="http://schemas.microsoft.com/office/drawing/2014/main" id="{60BF0B75-7702-7D71-79DE-FD9C8ACA394D}"/>
              </a:ext>
            </a:extLst>
          </p:cNvPr>
          <p:cNvSpPr>
            <a:spLocks noGrp="1"/>
          </p:cNvSpPr>
          <p:nvPr>
            <p:ph type="ctrTitle"/>
          </p:nvPr>
        </p:nvSpPr>
        <p:spPr>
          <a:xfrm>
            <a:off x="0" y="0"/>
            <a:ext cx="9144000" cy="1590676"/>
          </a:xfrm>
        </p:spPr>
        <p:txBody>
          <a:bodyPr/>
          <a:lstStyle/>
          <a:p>
            <a:pPr eaLnBrk="1" hangingPunct="1"/>
            <a:r>
              <a:rPr lang="en-GB" sz="4800" b="0" dirty="0">
                <a:solidFill>
                  <a:srgbClr val="FFB74E"/>
                </a:solidFill>
                <a:latin typeface="Gill Sans" charset="0"/>
                <a:ea typeface="Gill Sans" charset="0"/>
                <a:cs typeface="Gill Sans" charset="0"/>
              </a:rPr>
              <a:t>Sensitivity Analysis</a:t>
            </a:r>
            <a:br>
              <a:rPr lang="en-GB" sz="4800" b="0" dirty="0">
                <a:solidFill>
                  <a:srgbClr val="FFC000"/>
                </a:solidFill>
                <a:latin typeface="Gill Sans" charset="0"/>
                <a:ea typeface="Gill Sans" charset="0"/>
                <a:cs typeface="Gill Sans" charset="0"/>
              </a:rPr>
            </a:br>
            <a:r>
              <a:rPr lang="en-GB" sz="2800" b="0" dirty="0">
                <a:solidFill>
                  <a:schemeClr val="accent6">
                    <a:lumMod val="20000"/>
                    <a:lumOff val="80000"/>
                  </a:schemeClr>
                </a:solidFill>
                <a:latin typeface="Gill Sans" charset="0"/>
                <a:ea typeface="Gill Sans" charset="0"/>
                <a:cs typeface="Gill Sans" charset="0"/>
              </a:rPr>
              <a:t>Woodhoopoes Model</a:t>
            </a:r>
          </a:p>
        </p:txBody>
      </p:sp>
    </p:spTree>
    <p:extLst>
      <p:ext uri="{BB962C8B-B14F-4D97-AF65-F5344CB8AC3E}">
        <p14:creationId xmlns:p14="http://schemas.microsoft.com/office/powerpoint/2010/main" val="176616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0365" y="1896068"/>
            <a:ext cx="8463269" cy="1354217"/>
          </a:xfrm>
          <a:prstGeom prst="rect">
            <a:avLst/>
          </a:prstGeom>
        </p:spPr>
        <p:txBody>
          <a:bodyPr wrap="square">
            <a:spAutoFit/>
          </a:bodyPr>
          <a:lstStyle/>
          <a:p>
            <a:pPr>
              <a:spcAft>
                <a:spcPts val="600"/>
              </a:spcAft>
            </a:pPr>
            <a:r>
              <a:rPr lang="en-GB" dirty="0">
                <a:solidFill>
                  <a:schemeClr val="accent6">
                    <a:lumMod val="20000"/>
                    <a:lumOff val="80000"/>
                  </a:schemeClr>
                </a:solidFill>
                <a:latin typeface="Gill Sans" charset="0"/>
                <a:ea typeface="Gill Sans" charset="0"/>
                <a:cs typeface="Gill Sans" charset="0"/>
              </a:rPr>
              <a:t>The ABM model:</a:t>
            </a:r>
          </a:p>
          <a:p>
            <a:pPr>
              <a:spcAft>
                <a:spcPts val="600"/>
              </a:spcAft>
            </a:pPr>
            <a:r>
              <a:rPr lang="en-GB" dirty="0">
                <a:solidFill>
                  <a:schemeClr val="accent6">
                    <a:lumMod val="20000"/>
                    <a:lumOff val="80000"/>
                  </a:schemeClr>
                </a:solidFill>
                <a:latin typeface="Gill Sans" charset="0"/>
                <a:ea typeface="Gill Sans" charset="0"/>
                <a:cs typeface="Gill Sans" charset="0"/>
              </a:rPr>
              <a:t>Key behaviour for which we need theory: </a:t>
            </a:r>
            <a:r>
              <a:rPr lang="en-GB" dirty="0">
                <a:solidFill>
                  <a:srgbClr val="FFB74E"/>
                </a:solidFill>
                <a:latin typeface="Gill Sans" charset="0"/>
                <a:ea typeface="Gill Sans" charset="0"/>
                <a:cs typeface="Gill Sans" charset="0"/>
              </a:rPr>
              <a:t>decision by subordinates of when to make scouting forays</a:t>
            </a:r>
            <a:r>
              <a:rPr lang="en-GB" dirty="0">
                <a:solidFill>
                  <a:schemeClr val="accent6">
                    <a:lumMod val="20000"/>
                    <a:lumOff val="80000"/>
                  </a:schemeClr>
                </a:solidFill>
                <a:latin typeface="Gill Sans" charset="0"/>
                <a:ea typeface="Gill Sans" charset="0"/>
                <a:cs typeface="Gill Sans" charset="0"/>
              </a:rPr>
              <a:t>.</a:t>
            </a:r>
          </a:p>
          <a:p>
            <a:pPr>
              <a:spcAft>
                <a:spcPts val="600"/>
              </a:spcAft>
            </a:pPr>
            <a:r>
              <a:rPr lang="en-GB" dirty="0">
                <a:solidFill>
                  <a:schemeClr val="accent6">
                    <a:lumMod val="20000"/>
                    <a:lumOff val="80000"/>
                  </a:schemeClr>
                </a:solidFill>
                <a:latin typeface="Gill Sans" charset="0"/>
                <a:ea typeface="Gill Sans" charset="0"/>
                <a:cs typeface="Gill Sans" charset="0"/>
              </a:rPr>
              <a:t>ABM = virtual laboratory to test theories.</a:t>
            </a:r>
          </a:p>
        </p:txBody>
      </p:sp>
      <p:pic>
        <p:nvPicPr>
          <p:cNvPr id="6" name="Immagine 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459234" y="180884"/>
            <a:ext cx="1542621" cy="2409824"/>
          </a:xfrm>
          <a:prstGeom prst="rect">
            <a:avLst/>
          </a:prstGeom>
        </p:spPr>
      </p:pic>
      <p:sp>
        <p:nvSpPr>
          <p:cNvPr id="2" name="Rettangolo 1"/>
          <p:cNvSpPr/>
          <p:nvPr/>
        </p:nvSpPr>
        <p:spPr>
          <a:xfrm>
            <a:off x="340365" y="3555677"/>
            <a:ext cx="5050785" cy="646331"/>
          </a:xfrm>
          <a:prstGeom prst="rect">
            <a:avLst/>
          </a:prstGeom>
        </p:spPr>
        <p:txBody>
          <a:bodyPr wrap="square">
            <a:spAutoFit/>
          </a:bodyPr>
          <a:lstStyle/>
          <a:p>
            <a:pPr>
              <a:spcAft>
                <a:spcPts val="600"/>
              </a:spcAft>
            </a:pPr>
            <a:r>
              <a:rPr lang="en-GB" dirty="0">
                <a:solidFill>
                  <a:schemeClr val="accent6">
                    <a:lumMod val="20000"/>
                    <a:lumOff val="80000"/>
                  </a:schemeClr>
                </a:solidFill>
                <a:latin typeface="Gill Sans" charset="0"/>
                <a:ea typeface="Gill Sans" charset="0"/>
                <a:cs typeface="Gill Sans" charset="0"/>
              </a:rPr>
              <a:t>Two patterns that a theory for scouting forays should cause the ABM to produce:</a:t>
            </a:r>
          </a:p>
        </p:txBody>
      </p:sp>
      <p:pic>
        <p:nvPicPr>
          <p:cNvPr id="4" name="Immagin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588501" y="3440785"/>
            <a:ext cx="3215133" cy="2440485"/>
          </a:xfrm>
          <a:prstGeom prst="rect">
            <a:avLst/>
          </a:prstGeom>
        </p:spPr>
      </p:pic>
      <p:sp>
        <p:nvSpPr>
          <p:cNvPr id="7" name="Rettangolo 6"/>
          <p:cNvSpPr/>
          <p:nvPr/>
        </p:nvSpPr>
        <p:spPr>
          <a:xfrm>
            <a:off x="5588501" y="5881270"/>
            <a:ext cx="3215133" cy="276999"/>
          </a:xfrm>
          <a:prstGeom prst="rect">
            <a:avLst/>
          </a:prstGeom>
        </p:spPr>
        <p:txBody>
          <a:bodyPr wrap="square">
            <a:spAutoFit/>
          </a:bodyPr>
          <a:lstStyle/>
          <a:p>
            <a:pPr algn="ctr">
              <a:spcAft>
                <a:spcPts val="600"/>
              </a:spcAft>
            </a:pPr>
            <a:r>
              <a:rPr lang="it-IT" sz="1200" dirty="0">
                <a:solidFill>
                  <a:schemeClr val="accent6">
                    <a:lumMod val="20000"/>
                    <a:lumOff val="80000"/>
                  </a:schemeClr>
                </a:solidFill>
                <a:latin typeface="Gill Sans" charset="0"/>
                <a:ea typeface="Gill Sans" charset="0"/>
                <a:cs typeface="Gill Sans" charset="0"/>
              </a:rPr>
              <a:t>Figure 19.2 -</a:t>
            </a:r>
            <a:r>
              <a:rPr lang="it-IT" sz="1200" dirty="0" err="1">
                <a:solidFill>
                  <a:schemeClr val="accent6">
                    <a:lumMod val="20000"/>
                    <a:lumOff val="80000"/>
                  </a:schemeClr>
                </a:solidFill>
                <a:latin typeface="Gill Sans" charset="0"/>
                <a:ea typeface="Gill Sans" charset="0"/>
                <a:cs typeface="Gill Sans" charset="0"/>
              </a:rPr>
              <a:t>Railsback</a:t>
            </a:r>
            <a:r>
              <a:rPr lang="it-IT" sz="1200" dirty="0">
                <a:solidFill>
                  <a:schemeClr val="accent6">
                    <a:lumMod val="20000"/>
                    <a:lumOff val="80000"/>
                  </a:schemeClr>
                </a:solidFill>
                <a:latin typeface="Gill Sans" charset="0"/>
                <a:ea typeface="Gill Sans" charset="0"/>
                <a:cs typeface="Gill Sans" charset="0"/>
              </a:rPr>
              <a:t> &amp; Grimm (2019)</a:t>
            </a:r>
          </a:p>
        </p:txBody>
      </p:sp>
      <p:sp>
        <p:nvSpPr>
          <p:cNvPr id="8" name="Rettangolo 7"/>
          <p:cNvSpPr/>
          <p:nvPr/>
        </p:nvSpPr>
        <p:spPr>
          <a:xfrm>
            <a:off x="6586890" y="6494943"/>
            <a:ext cx="2557110" cy="276999"/>
          </a:xfrm>
          <a:prstGeom prst="rect">
            <a:avLst/>
          </a:prstGeom>
        </p:spPr>
        <p:txBody>
          <a:bodyPr wrap="none">
            <a:spAutoFit/>
          </a:bodyPr>
          <a:lstStyle/>
          <a:p>
            <a:pPr algn="ctr">
              <a:spcAft>
                <a:spcPts val="600"/>
              </a:spcAft>
            </a:pPr>
            <a:r>
              <a:rPr lang="it-IT" sz="1200" dirty="0">
                <a:solidFill>
                  <a:schemeClr val="accent6">
                    <a:lumMod val="20000"/>
                    <a:lumOff val="80000"/>
                  </a:schemeClr>
                </a:solidFill>
                <a:latin typeface="Gill Sans" charset="0"/>
                <a:ea typeface="Gill Sans" charset="0"/>
                <a:cs typeface="Gill Sans" charset="0"/>
              </a:rPr>
              <a:t>Source: </a:t>
            </a:r>
            <a:r>
              <a:rPr lang="it-IT" sz="1200" dirty="0" err="1">
                <a:solidFill>
                  <a:schemeClr val="accent6">
                    <a:lumMod val="20000"/>
                    <a:lumOff val="80000"/>
                  </a:schemeClr>
                </a:solidFill>
                <a:latin typeface="Gill Sans" charset="0"/>
                <a:ea typeface="Gill Sans" charset="0"/>
                <a:cs typeface="Gill Sans" charset="0"/>
              </a:rPr>
              <a:t>Railsback</a:t>
            </a:r>
            <a:r>
              <a:rPr lang="it-IT" sz="1200" dirty="0">
                <a:solidFill>
                  <a:schemeClr val="accent6">
                    <a:lumMod val="20000"/>
                    <a:lumOff val="80000"/>
                  </a:schemeClr>
                </a:solidFill>
                <a:latin typeface="Gill Sans" charset="0"/>
                <a:ea typeface="Gill Sans" charset="0"/>
                <a:cs typeface="Gill Sans" charset="0"/>
              </a:rPr>
              <a:t> &amp; Grimm (2019)</a:t>
            </a:r>
          </a:p>
        </p:txBody>
      </p:sp>
      <p:sp>
        <p:nvSpPr>
          <p:cNvPr id="9" name="Rettangolo 8"/>
          <p:cNvSpPr/>
          <p:nvPr/>
        </p:nvSpPr>
        <p:spPr>
          <a:xfrm>
            <a:off x="340364" y="4202008"/>
            <a:ext cx="5050785" cy="369332"/>
          </a:xfrm>
          <a:prstGeom prst="rect">
            <a:avLst/>
          </a:prstGeom>
        </p:spPr>
        <p:txBody>
          <a:bodyPr wrap="square">
            <a:spAutoFit/>
          </a:bodyPr>
          <a:lstStyle/>
          <a:p>
            <a:pPr>
              <a:spcAft>
                <a:spcPts val="600"/>
              </a:spcAft>
            </a:pPr>
            <a:r>
              <a:rPr lang="en-GB" dirty="0">
                <a:solidFill>
                  <a:schemeClr val="accent6">
                    <a:lumMod val="20000"/>
                    <a:lumOff val="80000"/>
                  </a:schemeClr>
                </a:solidFill>
                <a:latin typeface="Gill Sans" charset="0"/>
                <a:ea typeface="Gill Sans" charset="0"/>
                <a:cs typeface="Gill Sans" charset="0"/>
              </a:rPr>
              <a:t>1. Characteristic </a:t>
            </a:r>
            <a:r>
              <a:rPr lang="en-GB" dirty="0">
                <a:solidFill>
                  <a:srgbClr val="FFB74E"/>
                </a:solidFill>
                <a:latin typeface="Gill Sans" charset="0"/>
                <a:ea typeface="Gill Sans" charset="0"/>
                <a:cs typeface="Gill Sans" charset="0"/>
              </a:rPr>
              <a:t>group size distribution</a:t>
            </a:r>
            <a:r>
              <a:rPr lang="en-GB" dirty="0">
                <a:solidFill>
                  <a:schemeClr val="accent6">
                    <a:lumMod val="20000"/>
                    <a:lumOff val="80000"/>
                  </a:schemeClr>
                </a:solidFill>
                <a:latin typeface="Gill Sans" charset="0"/>
                <a:ea typeface="Gill Sans" charset="0"/>
                <a:cs typeface="Gill Sans" charset="0"/>
              </a:rPr>
              <a:t>.</a:t>
            </a:r>
          </a:p>
        </p:txBody>
      </p:sp>
      <p:sp>
        <p:nvSpPr>
          <p:cNvPr id="10" name="Rettangolo 9"/>
          <p:cNvSpPr/>
          <p:nvPr/>
        </p:nvSpPr>
        <p:spPr>
          <a:xfrm>
            <a:off x="340363" y="4571340"/>
            <a:ext cx="4572000" cy="1200329"/>
          </a:xfrm>
          <a:prstGeom prst="rect">
            <a:avLst/>
          </a:prstGeom>
        </p:spPr>
        <p:txBody>
          <a:bodyPr>
            <a:spAutoFit/>
          </a:bodyPr>
          <a:lstStyle/>
          <a:p>
            <a:pPr marL="266700" indent="-266700">
              <a:spcAft>
                <a:spcPts val="600"/>
              </a:spcAft>
            </a:pPr>
            <a:r>
              <a:rPr lang="en-GB" dirty="0">
                <a:solidFill>
                  <a:schemeClr val="accent6">
                    <a:lumMod val="20000"/>
                    <a:lumOff val="80000"/>
                  </a:schemeClr>
                </a:solidFill>
                <a:latin typeface="Gill Sans" charset="0"/>
                <a:ea typeface="Gill Sans" charset="0"/>
                <a:cs typeface="Gill Sans" charset="0"/>
              </a:rPr>
              <a:t>2. The </a:t>
            </a:r>
            <a:r>
              <a:rPr lang="en-GB" dirty="0">
                <a:solidFill>
                  <a:srgbClr val="FFB74E"/>
                </a:solidFill>
                <a:latin typeface="Gill Sans" charset="0"/>
                <a:ea typeface="Gill Sans" charset="0"/>
                <a:cs typeface="Gill Sans" charset="0"/>
              </a:rPr>
              <a:t>mean age </a:t>
            </a:r>
            <a:r>
              <a:rPr lang="en-GB" dirty="0">
                <a:solidFill>
                  <a:schemeClr val="accent6">
                    <a:lumMod val="20000"/>
                    <a:lumOff val="80000"/>
                  </a:schemeClr>
                </a:solidFill>
                <a:latin typeface="Gill Sans" charset="0"/>
                <a:ea typeface="Gill Sans" charset="0"/>
                <a:cs typeface="Gill Sans" charset="0"/>
              </a:rPr>
              <a:t>of adult birds undertaking </a:t>
            </a:r>
            <a:r>
              <a:rPr lang="en-GB" dirty="0">
                <a:solidFill>
                  <a:srgbClr val="FFB74E"/>
                </a:solidFill>
                <a:latin typeface="Gill Sans" charset="0"/>
                <a:ea typeface="Gill Sans" charset="0"/>
                <a:cs typeface="Gill Sans" charset="0"/>
              </a:rPr>
              <a:t>scouting forays </a:t>
            </a:r>
            <a:r>
              <a:rPr lang="en-GB" dirty="0">
                <a:solidFill>
                  <a:schemeClr val="accent6">
                    <a:lumMod val="20000"/>
                    <a:lumOff val="80000"/>
                  </a:schemeClr>
                </a:solidFill>
                <a:latin typeface="Gill Sans" charset="0"/>
                <a:ea typeface="Gill Sans" charset="0"/>
                <a:cs typeface="Gill Sans" charset="0"/>
              </a:rPr>
              <a:t>is lower than the mean age of all subordinates (averaged over the entire simulation).</a:t>
            </a:r>
          </a:p>
        </p:txBody>
      </p:sp>
      <p:sp>
        <p:nvSpPr>
          <p:cNvPr id="13" name="Title 1">
            <a:extLst>
              <a:ext uri="{FF2B5EF4-FFF2-40B4-BE49-F238E27FC236}">
                <a16:creationId xmlns:a16="http://schemas.microsoft.com/office/drawing/2014/main" id="{9E50DCCC-EFFC-9963-641B-56139D6D1409}"/>
              </a:ext>
            </a:extLst>
          </p:cNvPr>
          <p:cNvSpPr>
            <a:spLocks noGrp="1"/>
          </p:cNvSpPr>
          <p:nvPr>
            <p:ph type="ctrTitle"/>
          </p:nvPr>
        </p:nvSpPr>
        <p:spPr>
          <a:xfrm>
            <a:off x="0" y="0"/>
            <a:ext cx="9144000" cy="1590676"/>
          </a:xfrm>
        </p:spPr>
        <p:txBody>
          <a:bodyPr/>
          <a:lstStyle/>
          <a:p>
            <a:pPr eaLnBrk="1" hangingPunct="1"/>
            <a:r>
              <a:rPr lang="en-GB" sz="4800" b="0" dirty="0">
                <a:solidFill>
                  <a:srgbClr val="FFB74E"/>
                </a:solidFill>
                <a:latin typeface="Gill Sans" charset="0"/>
                <a:ea typeface="Gill Sans" charset="0"/>
                <a:cs typeface="Gill Sans" charset="0"/>
              </a:rPr>
              <a:t>Sensitivity Analysis</a:t>
            </a:r>
            <a:br>
              <a:rPr lang="en-GB" sz="4800" b="0" dirty="0">
                <a:solidFill>
                  <a:srgbClr val="FFC000"/>
                </a:solidFill>
                <a:latin typeface="Gill Sans" charset="0"/>
                <a:ea typeface="Gill Sans" charset="0"/>
                <a:cs typeface="Gill Sans" charset="0"/>
              </a:rPr>
            </a:br>
            <a:r>
              <a:rPr lang="en-GB" sz="2800" b="0" dirty="0">
                <a:solidFill>
                  <a:schemeClr val="accent6">
                    <a:lumMod val="20000"/>
                    <a:lumOff val="80000"/>
                  </a:schemeClr>
                </a:solidFill>
                <a:latin typeface="Gill Sans" charset="0"/>
                <a:ea typeface="Gill Sans" charset="0"/>
                <a:cs typeface="Gill Sans" charset="0"/>
              </a:rPr>
              <a:t>Woodhoopoes Model</a:t>
            </a:r>
          </a:p>
        </p:txBody>
      </p:sp>
    </p:spTree>
    <p:extLst>
      <p:ext uri="{BB962C8B-B14F-4D97-AF65-F5344CB8AC3E}">
        <p14:creationId xmlns:p14="http://schemas.microsoft.com/office/powerpoint/2010/main" val="185205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0365" y="2075409"/>
            <a:ext cx="6311260" cy="2539157"/>
          </a:xfrm>
          <a:prstGeom prst="rect">
            <a:avLst/>
          </a:prstGeom>
        </p:spPr>
        <p:txBody>
          <a:bodyPr wrap="square">
            <a:spAutoFit/>
          </a:bodyPr>
          <a:lstStyle/>
          <a:p>
            <a:pPr>
              <a:spcAft>
                <a:spcPts val="600"/>
              </a:spcAft>
            </a:pPr>
            <a:r>
              <a:rPr lang="en-GB" dirty="0">
                <a:solidFill>
                  <a:srgbClr val="FFB74E"/>
                </a:solidFill>
                <a:latin typeface="Gill Sans" charset="0"/>
                <a:ea typeface="Gill Sans" charset="0"/>
                <a:cs typeface="Gill Sans" charset="0"/>
              </a:rPr>
              <a:t>Basic principles</a:t>
            </a:r>
          </a:p>
          <a:p>
            <a:pPr>
              <a:spcAft>
                <a:spcPts val="600"/>
              </a:spcAft>
            </a:pPr>
            <a:r>
              <a:rPr lang="en-GB" dirty="0">
                <a:solidFill>
                  <a:schemeClr val="accent6">
                    <a:lumMod val="20000"/>
                    <a:lumOff val="80000"/>
                  </a:schemeClr>
                </a:solidFill>
                <a:latin typeface="Gill Sans" charset="0"/>
                <a:ea typeface="Gill Sans" charset="0"/>
                <a:cs typeface="Gill Sans" charset="0"/>
              </a:rPr>
              <a:t>This model explores the “</a:t>
            </a:r>
            <a:r>
              <a:rPr lang="en-GB" dirty="0">
                <a:solidFill>
                  <a:srgbClr val="FFB74E"/>
                </a:solidFill>
                <a:latin typeface="Gill Sans" charset="0"/>
                <a:ea typeface="Gill Sans" charset="0"/>
                <a:cs typeface="Gill Sans" charset="0"/>
              </a:rPr>
              <a:t>stay-or-leave</a:t>
            </a:r>
            <a:r>
              <a:rPr lang="en-GB" dirty="0">
                <a:solidFill>
                  <a:schemeClr val="accent6">
                    <a:lumMod val="20000"/>
                    <a:lumOff val="80000"/>
                  </a:schemeClr>
                </a:solidFill>
                <a:latin typeface="Gill Sans" charset="0"/>
                <a:ea typeface="Gill Sans" charset="0"/>
                <a:cs typeface="Gill Sans" charset="0"/>
              </a:rPr>
              <a:t>” </a:t>
            </a:r>
            <a:r>
              <a:rPr lang="en-GB" dirty="0">
                <a:solidFill>
                  <a:srgbClr val="FFB74E"/>
                </a:solidFill>
                <a:latin typeface="Gill Sans" charset="0"/>
                <a:ea typeface="Gill Sans" charset="0"/>
                <a:cs typeface="Gill Sans" charset="0"/>
              </a:rPr>
              <a:t>question</a:t>
            </a:r>
            <a:r>
              <a:rPr lang="en-GB" dirty="0">
                <a:solidFill>
                  <a:schemeClr val="accent6">
                    <a:lumMod val="20000"/>
                    <a:lumOff val="80000"/>
                  </a:schemeClr>
                </a:solidFill>
                <a:latin typeface="Gill Sans" charset="0"/>
                <a:ea typeface="Gill Sans" charset="0"/>
                <a:cs typeface="Gill Sans" charset="0"/>
              </a:rPr>
              <a:t>:</a:t>
            </a:r>
          </a:p>
          <a:p>
            <a:pPr>
              <a:spcAft>
                <a:spcPts val="600"/>
              </a:spcAft>
            </a:pPr>
            <a:r>
              <a:rPr lang="en-GB" dirty="0">
                <a:solidFill>
                  <a:schemeClr val="accent6">
                    <a:lumMod val="20000"/>
                    <a:lumOff val="80000"/>
                  </a:schemeClr>
                </a:solidFill>
                <a:latin typeface="Gill Sans" charset="0"/>
                <a:ea typeface="Gill Sans" charset="0"/>
                <a:cs typeface="Gill Sans" charset="0"/>
              </a:rPr>
              <a:t>When should a subordinate individual leave a group that provides safety and group success but restricts opportunities for individual success?</a:t>
            </a:r>
          </a:p>
          <a:p>
            <a:pPr>
              <a:spcAft>
                <a:spcPts val="600"/>
              </a:spcAft>
            </a:pPr>
            <a:r>
              <a:rPr lang="en-GB" dirty="0">
                <a:solidFill>
                  <a:schemeClr val="accent6">
                    <a:lumMod val="20000"/>
                    <a:lumOff val="80000"/>
                  </a:schemeClr>
                </a:solidFill>
                <a:latin typeface="Gill Sans" charset="0"/>
                <a:ea typeface="Gill Sans" charset="0"/>
                <a:cs typeface="Gill Sans" charset="0"/>
              </a:rPr>
              <a:t>In ecology, we can assume real individuals have behaviours for this decision that evolved because they provide “fitness”: success at reproducing.</a:t>
            </a:r>
          </a:p>
        </p:txBody>
      </p:sp>
      <p:pic>
        <p:nvPicPr>
          <p:cNvPr id="8" name="Immagine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190424" y="396417"/>
            <a:ext cx="1820226" cy="797842"/>
          </a:xfrm>
          <a:prstGeom prst="rect">
            <a:avLst/>
          </a:prstGeom>
        </p:spPr>
      </p:pic>
      <p:pic>
        <p:nvPicPr>
          <p:cNvPr id="9" name="Immagine 8"/>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flipH="1">
            <a:off x="75249" y="396417"/>
            <a:ext cx="1820226" cy="797842"/>
          </a:xfrm>
          <a:prstGeom prst="rect">
            <a:avLst/>
          </a:prstGeom>
        </p:spPr>
      </p:pic>
      <p:sp>
        <p:nvSpPr>
          <p:cNvPr id="10" name="Rettangolo 9"/>
          <p:cNvSpPr/>
          <p:nvPr/>
        </p:nvSpPr>
        <p:spPr>
          <a:xfrm>
            <a:off x="6586890" y="6494943"/>
            <a:ext cx="2557110" cy="276999"/>
          </a:xfrm>
          <a:prstGeom prst="rect">
            <a:avLst/>
          </a:prstGeom>
        </p:spPr>
        <p:txBody>
          <a:bodyPr wrap="none">
            <a:spAutoFit/>
          </a:bodyPr>
          <a:lstStyle/>
          <a:p>
            <a:pPr algn="ctr">
              <a:spcAft>
                <a:spcPts val="600"/>
              </a:spcAft>
            </a:pPr>
            <a:r>
              <a:rPr lang="it-IT" sz="1200" dirty="0">
                <a:solidFill>
                  <a:schemeClr val="accent6">
                    <a:lumMod val="20000"/>
                    <a:lumOff val="80000"/>
                  </a:schemeClr>
                </a:solidFill>
                <a:latin typeface="Gill Sans" charset="0"/>
                <a:ea typeface="Gill Sans" charset="0"/>
                <a:cs typeface="Gill Sans" charset="0"/>
              </a:rPr>
              <a:t>Source: </a:t>
            </a:r>
            <a:r>
              <a:rPr lang="it-IT" sz="1200" dirty="0" err="1">
                <a:solidFill>
                  <a:schemeClr val="accent6">
                    <a:lumMod val="20000"/>
                    <a:lumOff val="80000"/>
                  </a:schemeClr>
                </a:solidFill>
                <a:latin typeface="Gill Sans" charset="0"/>
                <a:ea typeface="Gill Sans" charset="0"/>
                <a:cs typeface="Gill Sans" charset="0"/>
              </a:rPr>
              <a:t>Railsback</a:t>
            </a:r>
            <a:r>
              <a:rPr lang="it-IT" sz="1200" dirty="0">
                <a:solidFill>
                  <a:schemeClr val="accent6">
                    <a:lumMod val="20000"/>
                    <a:lumOff val="80000"/>
                  </a:schemeClr>
                </a:solidFill>
                <a:latin typeface="Gill Sans" charset="0"/>
                <a:ea typeface="Gill Sans" charset="0"/>
                <a:cs typeface="Gill Sans" charset="0"/>
              </a:rPr>
              <a:t> &amp; Grimm (2019)</a:t>
            </a:r>
          </a:p>
        </p:txBody>
      </p:sp>
      <p:grpSp>
        <p:nvGrpSpPr>
          <p:cNvPr id="7" name="Group 6">
            <a:extLst>
              <a:ext uri="{FF2B5EF4-FFF2-40B4-BE49-F238E27FC236}">
                <a16:creationId xmlns:a16="http://schemas.microsoft.com/office/drawing/2014/main" id="{5D66F00B-0F12-4B46-83F0-3283E61B1ADF}"/>
              </a:ext>
            </a:extLst>
          </p:cNvPr>
          <p:cNvGrpSpPr/>
          <p:nvPr/>
        </p:nvGrpSpPr>
        <p:grpSpPr>
          <a:xfrm>
            <a:off x="6956363" y="2321853"/>
            <a:ext cx="1508187" cy="1996426"/>
            <a:chOff x="7748112" y="2814985"/>
            <a:chExt cx="1082675" cy="1433165"/>
          </a:xfrm>
        </p:grpSpPr>
        <p:pic>
          <p:nvPicPr>
            <p:cNvPr id="4" name="Graphic 3" descr="Sparrow with solid fill">
              <a:extLst>
                <a:ext uri="{FF2B5EF4-FFF2-40B4-BE49-F238E27FC236}">
                  <a16:creationId xmlns:a16="http://schemas.microsoft.com/office/drawing/2014/main" id="{A85443F8-0966-4F36-8868-97392BE415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48112" y="3333750"/>
              <a:ext cx="914400" cy="914400"/>
            </a:xfrm>
            <a:prstGeom prst="rect">
              <a:avLst/>
            </a:prstGeom>
          </p:spPr>
        </p:pic>
        <p:sp>
          <p:nvSpPr>
            <p:cNvPr id="11" name="TextBox 10">
              <a:extLst>
                <a:ext uri="{FF2B5EF4-FFF2-40B4-BE49-F238E27FC236}">
                  <a16:creationId xmlns:a16="http://schemas.microsoft.com/office/drawing/2014/main" id="{4B5F8F95-071D-4A80-9BD8-DF8821680B12}"/>
                </a:ext>
              </a:extLst>
            </p:cNvPr>
            <p:cNvSpPr txBox="1"/>
            <p:nvPr/>
          </p:nvSpPr>
          <p:spPr>
            <a:xfrm rot="1849878">
              <a:off x="8494237" y="3025126"/>
              <a:ext cx="336550" cy="596544"/>
            </a:xfrm>
            <a:prstGeom prst="rect">
              <a:avLst/>
            </a:prstGeom>
            <a:noFill/>
          </p:spPr>
          <p:txBody>
            <a:bodyPr wrap="square">
              <a:spAutoFit/>
            </a:bodyPr>
            <a:lstStyle/>
            <a:p>
              <a:r>
                <a:rPr lang="en-GB" sz="4800" dirty="0">
                  <a:solidFill>
                    <a:schemeClr val="accent6">
                      <a:lumMod val="20000"/>
                      <a:lumOff val="80000"/>
                    </a:schemeClr>
                  </a:solidFill>
                  <a:latin typeface="Gill Sans" charset="0"/>
                  <a:ea typeface="Gill Sans" charset="0"/>
                  <a:cs typeface="Gill Sans" charset="0"/>
                </a:rPr>
                <a:t>?</a:t>
              </a:r>
              <a:endParaRPr lang="en-GB" sz="4800" dirty="0"/>
            </a:p>
          </p:txBody>
        </p:sp>
        <p:sp>
          <p:nvSpPr>
            <p:cNvPr id="12" name="TextBox 11">
              <a:extLst>
                <a:ext uri="{FF2B5EF4-FFF2-40B4-BE49-F238E27FC236}">
                  <a16:creationId xmlns:a16="http://schemas.microsoft.com/office/drawing/2014/main" id="{C0D1DCE6-6B2A-40E0-82BE-062C770ABF27}"/>
                </a:ext>
              </a:extLst>
            </p:cNvPr>
            <p:cNvSpPr txBox="1"/>
            <p:nvPr/>
          </p:nvSpPr>
          <p:spPr>
            <a:xfrm rot="21313856">
              <a:off x="8213006" y="2814985"/>
              <a:ext cx="336550" cy="729109"/>
            </a:xfrm>
            <a:prstGeom prst="rect">
              <a:avLst/>
            </a:prstGeom>
            <a:noFill/>
          </p:spPr>
          <p:txBody>
            <a:bodyPr wrap="square">
              <a:spAutoFit/>
            </a:bodyPr>
            <a:lstStyle/>
            <a:p>
              <a:r>
                <a:rPr lang="en-GB" sz="6000" dirty="0">
                  <a:solidFill>
                    <a:schemeClr val="accent6">
                      <a:lumMod val="20000"/>
                      <a:lumOff val="80000"/>
                    </a:schemeClr>
                  </a:solidFill>
                  <a:latin typeface="Gill Sans" charset="0"/>
                  <a:ea typeface="Gill Sans" charset="0"/>
                  <a:cs typeface="Gill Sans" charset="0"/>
                </a:rPr>
                <a:t>?</a:t>
              </a:r>
              <a:endParaRPr lang="en-GB" sz="6000" dirty="0"/>
            </a:p>
          </p:txBody>
        </p:sp>
        <p:sp>
          <p:nvSpPr>
            <p:cNvPr id="13" name="TextBox 12">
              <a:extLst>
                <a:ext uri="{FF2B5EF4-FFF2-40B4-BE49-F238E27FC236}">
                  <a16:creationId xmlns:a16="http://schemas.microsoft.com/office/drawing/2014/main" id="{FF377AAB-199E-4DFC-93C9-D405103AC4FC}"/>
                </a:ext>
              </a:extLst>
            </p:cNvPr>
            <p:cNvSpPr txBox="1"/>
            <p:nvPr/>
          </p:nvSpPr>
          <p:spPr>
            <a:xfrm rot="20082500">
              <a:off x="7949094" y="3080510"/>
              <a:ext cx="336550" cy="596544"/>
            </a:xfrm>
            <a:prstGeom prst="rect">
              <a:avLst/>
            </a:prstGeom>
            <a:noFill/>
          </p:spPr>
          <p:txBody>
            <a:bodyPr wrap="square">
              <a:spAutoFit/>
            </a:bodyPr>
            <a:lstStyle/>
            <a:p>
              <a:r>
                <a:rPr lang="en-GB" sz="4800" dirty="0">
                  <a:solidFill>
                    <a:schemeClr val="accent6">
                      <a:lumMod val="20000"/>
                      <a:lumOff val="80000"/>
                    </a:schemeClr>
                  </a:solidFill>
                  <a:latin typeface="Gill Sans" charset="0"/>
                  <a:ea typeface="Gill Sans" charset="0"/>
                  <a:cs typeface="Gill Sans" charset="0"/>
                </a:rPr>
                <a:t>?</a:t>
              </a:r>
              <a:endParaRPr lang="en-GB" sz="4800" dirty="0"/>
            </a:p>
          </p:txBody>
        </p:sp>
      </p:grpSp>
      <p:sp>
        <p:nvSpPr>
          <p:cNvPr id="15" name="TextBox 14">
            <a:extLst>
              <a:ext uri="{FF2B5EF4-FFF2-40B4-BE49-F238E27FC236}">
                <a16:creationId xmlns:a16="http://schemas.microsoft.com/office/drawing/2014/main" id="{23D99648-3E6C-4CBB-A1E4-74205BED38A3}"/>
              </a:ext>
            </a:extLst>
          </p:cNvPr>
          <p:cNvSpPr txBox="1"/>
          <p:nvPr/>
        </p:nvSpPr>
        <p:spPr>
          <a:xfrm>
            <a:off x="340365" y="4883795"/>
            <a:ext cx="8387710" cy="1631216"/>
          </a:xfrm>
          <a:prstGeom prst="rect">
            <a:avLst/>
          </a:prstGeom>
          <a:noFill/>
        </p:spPr>
        <p:txBody>
          <a:bodyPr wrap="square">
            <a:spAutoFit/>
          </a:bodyPr>
          <a:lstStyle/>
          <a:p>
            <a:pPr>
              <a:spcAft>
                <a:spcPts val="600"/>
              </a:spcAft>
            </a:pPr>
            <a:r>
              <a:rPr lang="en-GB" dirty="0">
                <a:solidFill>
                  <a:srgbClr val="FFB74E"/>
                </a:solidFill>
                <a:latin typeface="Gill Sans" charset="0"/>
                <a:ea typeface="Gill Sans" charset="0"/>
                <a:cs typeface="Gill Sans" charset="0"/>
              </a:rPr>
              <a:t>Emergence</a:t>
            </a:r>
          </a:p>
          <a:p>
            <a:pPr>
              <a:spcAft>
                <a:spcPts val="600"/>
              </a:spcAft>
            </a:pPr>
            <a:r>
              <a:rPr lang="en-GB" dirty="0">
                <a:solidFill>
                  <a:schemeClr val="accent6">
                    <a:lumMod val="20000"/>
                    <a:lumOff val="80000"/>
                  </a:schemeClr>
                </a:solidFill>
                <a:latin typeface="Gill Sans" charset="0"/>
                <a:ea typeface="Gill Sans" charset="0"/>
                <a:cs typeface="Gill Sans" charset="0"/>
              </a:rPr>
              <a:t>A successful theory will cause the </a:t>
            </a:r>
            <a:r>
              <a:rPr lang="en-GB" dirty="0">
                <a:solidFill>
                  <a:srgbClr val="FFB74E"/>
                </a:solidFill>
                <a:latin typeface="Gill Sans" charset="0"/>
                <a:ea typeface="Gill Sans" charset="0"/>
                <a:cs typeface="Gill Sans" charset="0"/>
              </a:rPr>
              <a:t>model</a:t>
            </a:r>
            <a:r>
              <a:rPr lang="en-GB" dirty="0">
                <a:solidFill>
                  <a:schemeClr val="accent6">
                    <a:lumMod val="20000"/>
                    <a:lumOff val="80000"/>
                  </a:schemeClr>
                </a:solidFill>
                <a:latin typeface="Gill Sans" charset="0"/>
                <a:ea typeface="Gill Sans" charset="0"/>
                <a:cs typeface="Gill Sans" charset="0"/>
              </a:rPr>
              <a:t> to </a:t>
            </a:r>
            <a:r>
              <a:rPr lang="en-GB" dirty="0">
                <a:solidFill>
                  <a:srgbClr val="FFB74E"/>
                </a:solidFill>
                <a:latin typeface="Gill Sans" charset="0"/>
                <a:ea typeface="Gill Sans" charset="0"/>
                <a:cs typeface="Gill Sans" charset="0"/>
              </a:rPr>
              <a:t>reproduce</a:t>
            </a:r>
            <a:r>
              <a:rPr lang="en-GB" dirty="0">
                <a:solidFill>
                  <a:schemeClr val="accent6">
                    <a:lumMod val="20000"/>
                    <a:lumOff val="80000"/>
                  </a:schemeClr>
                </a:solidFill>
                <a:latin typeface="Gill Sans" charset="0"/>
                <a:ea typeface="Gill Sans" charset="0"/>
                <a:cs typeface="Gill Sans" charset="0"/>
              </a:rPr>
              <a:t> these </a:t>
            </a:r>
            <a:r>
              <a:rPr lang="en-GB" dirty="0">
                <a:solidFill>
                  <a:srgbClr val="FFB74E"/>
                </a:solidFill>
                <a:latin typeface="Gill Sans" charset="0"/>
                <a:ea typeface="Gill Sans" charset="0"/>
                <a:cs typeface="Gill Sans" charset="0"/>
              </a:rPr>
              <a:t>patterns</a:t>
            </a:r>
            <a:r>
              <a:rPr lang="en-GB" dirty="0">
                <a:solidFill>
                  <a:schemeClr val="accent6">
                    <a:lumMod val="20000"/>
                    <a:lumOff val="80000"/>
                  </a:schemeClr>
                </a:solidFill>
                <a:latin typeface="Gill Sans" charset="0"/>
                <a:ea typeface="Gill Sans" charset="0"/>
                <a:cs typeface="Gill Sans" charset="0"/>
              </a:rPr>
              <a:t>.</a:t>
            </a:r>
          </a:p>
          <a:p>
            <a:pPr>
              <a:spcAft>
                <a:spcPts val="600"/>
              </a:spcAft>
            </a:pPr>
            <a:r>
              <a:rPr lang="en-GB" dirty="0">
                <a:solidFill>
                  <a:schemeClr val="accent6">
                    <a:lumMod val="20000"/>
                    <a:lumOff val="80000"/>
                  </a:schemeClr>
                </a:solidFill>
                <a:latin typeface="Gill Sans" charset="0"/>
                <a:ea typeface="Gill Sans" charset="0"/>
                <a:cs typeface="Gill Sans" charset="0"/>
              </a:rPr>
              <a:t>All the patterns emerge from the sub-model for scouting. The group size distribution pattern may also depend strongly on other model processes, such as the reproduction and survival rates.</a:t>
            </a:r>
          </a:p>
        </p:txBody>
      </p:sp>
      <p:sp>
        <p:nvSpPr>
          <p:cNvPr id="17" name="TextBox 16">
            <a:extLst>
              <a:ext uri="{FF2B5EF4-FFF2-40B4-BE49-F238E27FC236}">
                <a16:creationId xmlns:a16="http://schemas.microsoft.com/office/drawing/2014/main" id="{0F7D2109-9A0D-4350-9446-7C8628220607}"/>
              </a:ext>
            </a:extLst>
          </p:cNvPr>
          <p:cNvSpPr txBox="1"/>
          <p:nvPr/>
        </p:nvSpPr>
        <p:spPr>
          <a:xfrm>
            <a:off x="2286000" y="1706077"/>
            <a:ext cx="4572000" cy="369332"/>
          </a:xfrm>
          <a:prstGeom prst="rect">
            <a:avLst/>
          </a:prstGeom>
          <a:noFill/>
        </p:spPr>
        <p:txBody>
          <a:bodyPr wrap="square">
            <a:spAutoFit/>
          </a:bodyPr>
          <a:lstStyle/>
          <a:p>
            <a:pPr algn="ctr">
              <a:spcAft>
                <a:spcPts val="600"/>
              </a:spcAft>
            </a:pPr>
            <a:r>
              <a:rPr lang="en-GB" dirty="0">
                <a:solidFill>
                  <a:schemeClr val="accent6">
                    <a:lumMod val="20000"/>
                    <a:lumOff val="80000"/>
                  </a:schemeClr>
                </a:solidFill>
                <a:latin typeface="Gill Sans" charset="0"/>
                <a:ea typeface="Gill Sans" charset="0"/>
                <a:cs typeface="Gill Sans" charset="0"/>
              </a:rPr>
              <a:t>Design concepts:</a:t>
            </a:r>
          </a:p>
        </p:txBody>
      </p:sp>
      <p:sp>
        <p:nvSpPr>
          <p:cNvPr id="14" name="Title 1">
            <a:extLst>
              <a:ext uri="{FF2B5EF4-FFF2-40B4-BE49-F238E27FC236}">
                <a16:creationId xmlns:a16="http://schemas.microsoft.com/office/drawing/2014/main" id="{4F1C24C3-0254-6FD5-81ED-9674D18728DF}"/>
              </a:ext>
            </a:extLst>
          </p:cNvPr>
          <p:cNvSpPr>
            <a:spLocks noGrp="1"/>
          </p:cNvSpPr>
          <p:nvPr>
            <p:ph type="ctrTitle"/>
          </p:nvPr>
        </p:nvSpPr>
        <p:spPr>
          <a:xfrm>
            <a:off x="0" y="0"/>
            <a:ext cx="9144000" cy="1590676"/>
          </a:xfrm>
        </p:spPr>
        <p:txBody>
          <a:bodyPr/>
          <a:lstStyle/>
          <a:p>
            <a:pPr eaLnBrk="1" hangingPunct="1"/>
            <a:r>
              <a:rPr lang="en-GB" sz="4800" b="0" dirty="0">
                <a:solidFill>
                  <a:srgbClr val="FFB74E"/>
                </a:solidFill>
                <a:latin typeface="Gill Sans" charset="0"/>
                <a:ea typeface="Gill Sans" charset="0"/>
                <a:cs typeface="Gill Sans" charset="0"/>
              </a:rPr>
              <a:t>Sensitivity Analysis</a:t>
            </a:r>
            <a:br>
              <a:rPr lang="en-GB" sz="4800" b="0" dirty="0">
                <a:solidFill>
                  <a:srgbClr val="FFC000"/>
                </a:solidFill>
                <a:latin typeface="Gill Sans" charset="0"/>
                <a:ea typeface="Gill Sans" charset="0"/>
                <a:cs typeface="Gill Sans" charset="0"/>
              </a:rPr>
            </a:br>
            <a:r>
              <a:rPr lang="en-GB" sz="2800" b="0" dirty="0">
                <a:solidFill>
                  <a:schemeClr val="accent6">
                    <a:lumMod val="20000"/>
                    <a:lumOff val="80000"/>
                  </a:schemeClr>
                </a:solidFill>
                <a:latin typeface="Gill Sans" charset="0"/>
                <a:ea typeface="Gill Sans" charset="0"/>
                <a:cs typeface="Gill Sans" charset="0"/>
              </a:rPr>
              <a:t>Woodhoopoes Model</a:t>
            </a:r>
          </a:p>
        </p:txBody>
      </p:sp>
    </p:spTree>
    <p:extLst>
      <p:ext uri="{BB962C8B-B14F-4D97-AF65-F5344CB8AC3E}">
        <p14:creationId xmlns:p14="http://schemas.microsoft.com/office/powerpoint/2010/main" val="212706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0365" y="1733520"/>
            <a:ext cx="8463269" cy="4662815"/>
          </a:xfrm>
          <a:prstGeom prst="rect">
            <a:avLst/>
          </a:prstGeom>
        </p:spPr>
        <p:txBody>
          <a:bodyPr wrap="square">
            <a:spAutoFit/>
          </a:bodyPr>
          <a:lstStyle/>
          <a:p>
            <a:pPr>
              <a:spcAft>
                <a:spcPts val="600"/>
              </a:spcAft>
            </a:pPr>
            <a:r>
              <a:rPr lang="en-GB" dirty="0">
                <a:solidFill>
                  <a:srgbClr val="FFB74E"/>
                </a:solidFill>
                <a:latin typeface="Gill Sans" charset="0"/>
                <a:ea typeface="Gill Sans" charset="0"/>
                <a:cs typeface="Gill Sans" charset="0"/>
              </a:rPr>
              <a:t>Adaptation</a:t>
            </a:r>
          </a:p>
          <a:p>
            <a:pPr>
              <a:spcAft>
                <a:spcPts val="600"/>
              </a:spcAft>
            </a:pPr>
            <a:r>
              <a:rPr lang="en-GB" dirty="0">
                <a:solidFill>
                  <a:schemeClr val="accent6">
                    <a:lumMod val="20000"/>
                    <a:lumOff val="80000"/>
                  </a:schemeClr>
                </a:solidFill>
                <a:latin typeface="Gill Sans" charset="0"/>
                <a:ea typeface="Gill Sans" charset="0"/>
                <a:cs typeface="Gill Sans" charset="0"/>
              </a:rPr>
              <a:t>The only adaptive decision the </a:t>
            </a:r>
            <a:r>
              <a:rPr lang="en-GB" dirty="0" err="1">
                <a:solidFill>
                  <a:schemeClr val="accent6">
                    <a:lumMod val="20000"/>
                    <a:lumOff val="80000"/>
                  </a:schemeClr>
                </a:solidFill>
                <a:latin typeface="Gill Sans" charset="0"/>
                <a:ea typeface="Gill Sans" charset="0"/>
                <a:cs typeface="Gill Sans" charset="0"/>
              </a:rPr>
              <a:t>woodhoopoes</a:t>
            </a:r>
            <a:r>
              <a:rPr lang="en-GB" dirty="0">
                <a:solidFill>
                  <a:schemeClr val="accent6">
                    <a:lumMod val="20000"/>
                    <a:lumOff val="80000"/>
                  </a:schemeClr>
                </a:solidFill>
                <a:latin typeface="Gill Sans" charset="0"/>
                <a:ea typeface="Gill Sans" charset="0"/>
                <a:cs typeface="Gill Sans" charset="0"/>
              </a:rPr>
              <a:t> make is whether to undertake a scouting foray.</a:t>
            </a:r>
          </a:p>
          <a:p>
            <a:pPr>
              <a:spcAft>
                <a:spcPts val="600"/>
              </a:spcAft>
            </a:pPr>
            <a:endParaRPr lang="it-IT" sz="1000" dirty="0">
              <a:solidFill>
                <a:schemeClr val="accent6">
                  <a:lumMod val="20000"/>
                  <a:lumOff val="80000"/>
                </a:schemeClr>
              </a:solidFill>
              <a:latin typeface="Gill Sans" charset="0"/>
              <a:ea typeface="Gill Sans" charset="0"/>
              <a:cs typeface="Gill Sans" charset="0"/>
            </a:endParaRPr>
          </a:p>
          <a:p>
            <a:pPr>
              <a:spcAft>
                <a:spcPts val="600"/>
              </a:spcAft>
            </a:pPr>
            <a:r>
              <a:rPr lang="en-GB" dirty="0">
                <a:solidFill>
                  <a:srgbClr val="FFB74E"/>
                </a:solidFill>
                <a:latin typeface="Gill Sans" charset="0"/>
                <a:ea typeface="Gill Sans" charset="0"/>
                <a:cs typeface="Gill Sans" charset="0"/>
              </a:rPr>
              <a:t>Objectives</a:t>
            </a:r>
          </a:p>
          <a:p>
            <a:pPr>
              <a:spcAft>
                <a:spcPts val="600"/>
              </a:spcAft>
            </a:pPr>
            <a:r>
              <a:rPr lang="en-GB" dirty="0">
                <a:solidFill>
                  <a:schemeClr val="accent6">
                    <a:lumMod val="20000"/>
                    <a:lumOff val="80000"/>
                  </a:schemeClr>
                </a:solidFill>
                <a:latin typeface="Gill Sans" charset="0"/>
                <a:ea typeface="Gill Sans" charset="0"/>
                <a:cs typeface="Gill Sans" charset="0"/>
              </a:rPr>
              <a:t>The subordinate birds have a clear objective: to become an alpha so they can reproduce. We also know, in this model, what processes affect the likelihood of reaching that objective. If the individual stays at its home territory, all the older birds of its sex must die for the individual to succeed to alpha. If the individual scouts, it must find a vacant alpha position and survive the predation risk of scouting to succeed.</a:t>
            </a:r>
          </a:p>
          <a:p>
            <a:pPr>
              <a:spcAft>
                <a:spcPts val="600"/>
              </a:spcAft>
            </a:pPr>
            <a:endParaRPr lang="it-IT" dirty="0">
              <a:solidFill>
                <a:schemeClr val="accent6">
                  <a:lumMod val="20000"/>
                  <a:lumOff val="80000"/>
                </a:schemeClr>
              </a:solidFill>
              <a:latin typeface="Gill Sans" charset="0"/>
              <a:ea typeface="Gill Sans" charset="0"/>
              <a:cs typeface="Gill Sans" charset="0"/>
            </a:endParaRPr>
          </a:p>
          <a:p>
            <a:pPr>
              <a:spcAft>
                <a:spcPts val="600"/>
              </a:spcAft>
            </a:pPr>
            <a:r>
              <a:rPr lang="en-GB" dirty="0">
                <a:solidFill>
                  <a:srgbClr val="FFB74E"/>
                </a:solidFill>
                <a:latin typeface="Gill Sans" charset="0"/>
                <a:ea typeface="Gill Sans" charset="0"/>
                <a:cs typeface="Gill Sans" charset="0"/>
              </a:rPr>
              <a:t>Sensing</a:t>
            </a:r>
          </a:p>
          <a:p>
            <a:pPr>
              <a:spcAft>
                <a:spcPts val="600"/>
              </a:spcAft>
            </a:pPr>
            <a:r>
              <a:rPr lang="en-GB" dirty="0">
                <a:solidFill>
                  <a:schemeClr val="accent6">
                    <a:lumMod val="20000"/>
                    <a:lumOff val="80000"/>
                  </a:schemeClr>
                </a:solidFill>
                <a:latin typeface="Gill Sans" charset="0"/>
                <a:ea typeface="Gill Sans" charset="0"/>
                <a:cs typeface="Gill Sans" charset="0"/>
              </a:rPr>
              <a:t>We assume that birds know nothing about other territories and can sense whether an alpha position is open in another territory only by scouting there.</a:t>
            </a:r>
          </a:p>
        </p:txBody>
      </p:sp>
      <p:pic>
        <p:nvPicPr>
          <p:cNvPr id="8" name="Immagine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190424" y="396417"/>
            <a:ext cx="1820226" cy="797842"/>
          </a:xfrm>
          <a:prstGeom prst="rect">
            <a:avLst/>
          </a:prstGeom>
        </p:spPr>
      </p:pic>
      <p:pic>
        <p:nvPicPr>
          <p:cNvPr id="9" name="Immagine 8"/>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flipH="1">
            <a:off x="75249" y="396417"/>
            <a:ext cx="1820226" cy="797842"/>
          </a:xfrm>
          <a:prstGeom prst="rect">
            <a:avLst/>
          </a:prstGeom>
        </p:spPr>
      </p:pic>
      <p:sp>
        <p:nvSpPr>
          <p:cNvPr id="6" name="Rettangolo 5"/>
          <p:cNvSpPr/>
          <p:nvPr/>
        </p:nvSpPr>
        <p:spPr>
          <a:xfrm>
            <a:off x="6586890" y="6494943"/>
            <a:ext cx="2557110" cy="276999"/>
          </a:xfrm>
          <a:prstGeom prst="rect">
            <a:avLst/>
          </a:prstGeom>
        </p:spPr>
        <p:txBody>
          <a:bodyPr wrap="none">
            <a:spAutoFit/>
          </a:bodyPr>
          <a:lstStyle/>
          <a:p>
            <a:pPr algn="ctr">
              <a:spcAft>
                <a:spcPts val="600"/>
              </a:spcAft>
            </a:pPr>
            <a:r>
              <a:rPr lang="it-IT" sz="1200" dirty="0">
                <a:solidFill>
                  <a:schemeClr val="accent6">
                    <a:lumMod val="20000"/>
                    <a:lumOff val="80000"/>
                  </a:schemeClr>
                </a:solidFill>
                <a:latin typeface="Gill Sans" charset="0"/>
                <a:ea typeface="Gill Sans" charset="0"/>
                <a:cs typeface="Gill Sans" charset="0"/>
              </a:rPr>
              <a:t>Source: </a:t>
            </a:r>
            <a:r>
              <a:rPr lang="it-IT" sz="1200" dirty="0" err="1">
                <a:solidFill>
                  <a:schemeClr val="accent6">
                    <a:lumMod val="20000"/>
                    <a:lumOff val="80000"/>
                  </a:schemeClr>
                </a:solidFill>
                <a:latin typeface="Gill Sans" charset="0"/>
                <a:ea typeface="Gill Sans" charset="0"/>
                <a:cs typeface="Gill Sans" charset="0"/>
              </a:rPr>
              <a:t>Railsback</a:t>
            </a:r>
            <a:r>
              <a:rPr lang="it-IT" sz="1200" dirty="0">
                <a:solidFill>
                  <a:schemeClr val="accent6">
                    <a:lumMod val="20000"/>
                    <a:lumOff val="80000"/>
                  </a:schemeClr>
                </a:solidFill>
                <a:latin typeface="Gill Sans" charset="0"/>
                <a:ea typeface="Gill Sans" charset="0"/>
                <a:cs typeface="Gill Sans" charset="0"/>
              </a:rPr>
              <a:t> &amp; Grimm (2019)</a:t>
            </a:r>
          </a:p>
        </p:txBody>
      </p:sp>
      <p:sp>
        <p:nvSpPr>
          <p:cNvPr id="7" name="Title 1">
            <a:extLst>
              <a:ext uri="{FF2B5EF4-FFF2-40B4-BE49-F238E27FC236}">
                <a16:creationId xmlns:a16="http://schemas.microsoft.com/office/drawing/2014/main" id="{C15FA565-6CE7-225B-7F3F-7C4C254137BA}"/>
              </a:ext>
            </a:extLst>
          </p:cNvPr>
          <p:cNvSpPr>
            <a:spLocks noGrp="1"/>
          </p:cNvSpPr>
          <p:nvPr>
            <p:ph type="ctrTitle"/>
          </p:nvPr>
        </p:nvSpPr>
        <p:spPr>
          <a:xfrm>
            <a:off x="0" y="0"/>
            <a:ext cx="9144000" cy="1590676"/>
          </a:xfrm>
        </p:spPr>
        <p:txBody>
          <a:bodyPr/>
          <a:lstStyle/>
          <a:p>
            <a:pPr eaLnBrk="1" hangingPunct="1"/>
            <a:r>
              <a:rPr lang="en-GB" sz="4800" b="0" dirty="0">
                <a:solidFill>
                  <a:srgbClr val="FFB74E"/>
                </a:solidFill>
                <a:latin typeface="Gill Sans" charset="0"/>
                <a:ea typeface="Gill Sans" charset="0"/>
                <a:cs typeface="Gill Sans" charset="0"/>
              </a:rPr>
              <a:t>Sensitivity Analysis</a:t>
            </a:r>
            <a:br>
              <a:rPr lang="en-GB" sz="4800" b="0" dirty="0">
                <a:solidFill>
                  <a:srgbClr val="FFC000"/>
                </a:solidFill>
                <a:latin typeface="Gill Sans" charset="0"/>
                <a:ea typeface="Gill Sans" charset="0"/>
                <a:cs typeface="Gill Sans" charset="0"/>
              </a:rPr>
            </a:br>
            <a:r>
              <a:rPr lang="en-GB" sz="2800" b="0" dirty="0">
                <a:solidFill>
                  <a:schemeClr val="accent6">
                    <a:lumMod val="20000"/>
                    <a:lumOff val="80000"/>
                  </a:schemeClr>
                </a:solidFill>
                <a:latin typeface="Gill Sans" charset="0"/>
                <a:ea typeface="Gill Sans" charset="0"/>
                <a:cs typeface="Gill Sans" charset="0"/>
              </a:rPr>
              <a:t>Woodhoopoes Model</a:t>
            </a:r>
          </a:p>
        </p:txBody>
      </p:sp>
    </p:spTree>
    <p:extLst>
      <p:ext uri="{BB962C8B-B14F-4D97-AF65-F5344CB8AC3E}">
        <p14:creationId xmlns:p14="http://schemas.microsoft.com/office/powerpoint/2010/main" val="117421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0365" y="2057939"/>
            <a:ext cx="8463269" cy="369332"/>
          </a:xfrm>
          <a:prstGeom prst="rect">
            <a:avLst/>
          </a:prstGeom>
        </p:spPr>
        <p:txBody>
          <a:bodyPr wrap="square">
            <a:spAutoFit/>
          </a:bodyPr>
          <a:lstStyle/>
          <a:p>
            <a:pPr algn="ctr">
              <a:spcAft>
                <a:spcPts val="600"/>
              </a:spcAft>
            </a:pPr>
            <a:r>
              <a:rPr lang="en-GB" dirty="0">
                <a:solidFill>
                  <a:schemeClr val="accent6">
                    <a:lumMod val="20000"/>
                    <a:lumOff val="80000"/>
                  </a:schemeClr>
                </a:solidFill>
                <a:latin typeface="Gill Sans" charset="0"/>
                <a:ea typeface="Gill Sans" charset="0"/>
                <a:cs typeface="Gill Sans" charset="0"/>
              </a:rPr>
              <a:t>Let’s take a look at the </a:t>
            </a:r>
            <a:r>
              <a:rPr lang="en-GB" dirty="0">
                <a:solidFill>
                  <a:srgbClr val="FFB74E"/>
                </a:solidFill>
                <a:latin typeface="Gill Sans" charset="0"/>
                <a:ea typeface="Gill Sans" charset="0"/>
                <a:cs typeface="Gill Sans" charset="0"/>
              </a:rPr>
              <a:t>NetLogo model</a:t>
            </a:r>
          </a:p>
        </p:txBody>
      </p:sp>
      <p:pic>
        <p:nvPicPr>
          <p:cNvPr id="1026" name="Picture 2" descr="NetLogo Home Page"/>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3000375"/>
            <a:ext cx="91440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14" name="Immagine 13"/>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flipH="1">
            <a:off x="7839074" y="3121500"/>
            <a:ext cx="1114425" cy="488475"/>
          </a:xfrm>
          <a:prstGeom prst="rect">
            <a:avLst/>
          </a:prstGeom>
        </p:spPr>
      </p:pic>
      <p:pic>
        <p:nvPicPr>
          <p:cNvPr id="15" name="Immagine 1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flipH="1">
            <a:off x="5981699" y="3609975"/>
            <a:ext cx="1114425" cy="488475"/>
          </a:xfrm>
          <a:prstGeom prst="rect">
            <a:avLst/>
          </a:prstGeom>
        </p:spPr>
      </p:pic>
      <p:pic>
        <p:nvPicPr>
          <p:cNvPr id="16" name="Immagine 15"/>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flipH="1">
            <a:off x="7839073" y="3700716"/>
            <a:ext cx="1114425" cy="488475"/>
          </a:xfrm>
          <a:prstGeom prst="rect">
            <a:avLst/>
          </a:prstGeom>
        </p:spPr>
      </p:pic>
      <p:pic>
        <p:nvPicPr>
          <p:cNvPr id="17" name="Immagine 16"/>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flipH="1">
            <a:off x="6724648" y="3136486"/>
            <a:ext cx="1114425" cy="488475"/>
          </a:xfrm>
          <a:prstGeom prst="rect">
            <a:avLst/>
          </a:prstGeom>
        </p:spPr>
      </p:pic>
      <p:pic>
        <p:nvPicPr>
          <p:cNvPr id="20" name="Immagine 19"/>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flipH="1">
            <a:off x="5233984" y="3210938"/>
            <a:ext cx="1114425" cy="488475"/>
          </a:xfrm>
          <a:prstGeom prst="rect">
            <a:avLst/>
          </a:prstGeom>
        </p:spPr>
      </p:pic>
      <p:sp>
        <p:nvSpPr>
          <p:cNvPr id="6" name="Title 1">
            <a:extLst>
              <a:ext uri="{FF2B5EF4-FFF2-40B4-BE49-F238E27FC236}">
                <a16:creationId xmlns:a16="http://schemas.microsoft.com/office/drawing/2014/main" id="{FC979C28-DFCA-0145-C638-DAE22CF87F8B}"/>
              </a:ext>
            </a:extLst>
          </p:cNvPr>
          <p:cNvSpPr txBox="1">
            <a:spLocks/>
          </p:cNvSpPr>
          <p:nvPr/>
        </p:nvSpPr>
        <p:spPr bwMode="auto">
          <a:xfrm>
            <a:off x="0" y="0"/>
            <a:ext cx="9144000" cy="1590676"/>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b="1" kern="1200">
                <a:solidFill>
                  <a:schemeClr val="tx1"/>
                </a:solidFill>
                <a:latin typeface="Helvetica"/>
                <a:ea typeface="ＭＳ Ｐゴシック" charset="0"/>
                <a:cs typeface="ＭＳ Ｐゴシック" charset="0"/>
              </a:defRPr>
            </a:lvl1pPr>
            <a:lvl2pPr algn="ctr" defTabSz="457200" rtl="0" eaLnBrk="0" fontAlgn="base" hangingPunct="0">
              <a:spcBef>
                <a:spcPct val="0"/>
              </a:spcBef>
              <a:spcAft>
                <a:spcPct val="0"/>
              </a:spcAft>
              <a:defRPr sz="4400" b="1">
                <a:solidFill>
                  <a:schemeClr val="tx1"/>
                </a:solidFill>
                <a:latin typeface="Helvetica" charset="0"/>
                <a:ea typeface="ＭＳ Ｐゴシック" charset="0"/>
                <a:cs typeface="ＭＳ Ｐゴシック" charset="0"/>
              </a:defRPr>
            </a:lvl2pPr>
            <a:lvl3pPr algn="ctr" defTabSz="457200" rtl="0" eaLnBrk="0" fontAlgn="base" hangingPunct="0">
              <a:spcBef>
                <a:spcPct val="0"/>
              </a:spcBef>
              <a:spcAft>
                <a:spcPct val="0"/>
              </a:spcAft>
              <a:defRPr sz="4400" b="1">
                <a:solidFill>
                  <a:schemeClr val="tx1"/>
                </a:solidFill>
                <a:latin typeface="Helvetica" charset="0"/>
                <a:ea typeface="ＭＳ Ｐゴシック" charset="0"/>
                <a:cs typeface="ＭＳ Ｐゴシック" charset="0"/>
              </a:defRPr>
            </a:lvl3pPr>
            <a:lvl4pPr algn="ctr" defTabSz="457200" rtl="0" eaLnBrk="0" fontAlgn="base" hangingPunct="0">
              <a:spcBef>
                <a:spcPct val="0"/>
              </a:spcBef>
              <a:spcAft>
                <a:spcPct val="0"/>
              </a:spcAft>
              <a:defRPr sz="4400" b="1">
                <a:solidFill>
                  <a:schemeClr val="tx1"/>
                </a:solidFill>
                <a:latin typeface="Helvetica" charset="0"/>
                <a:ea typeface="ＭＳ Ｐゴシック" charset="0"/>
                <a:cs typeface="ＭＳ Ｐゴシック" charset="0"/>
              </a:defRPr>
            </a:lvl4pPr>
            <a:lvl5pPr algn="ctr" defTabSz="457200" rtl="0" eaLnBrk="0" fontAlgn="base" hangingPunct="0">
              <a:spcBef>
                <a:spcPct val="0"/>
              </a:spcBef>
              <a:spcAft>
                <a:spcPct val="0"/>
              </a:spcAft>
              <a:defRPr sz="4400" b="1">
                <a:solidFill>
                  <a:schemeClr val="tx1"/>
                </a:solidFill>
                <a:latin typeface="Helvetica" charset="0"/>
                <a:ea typeface="ＭＳ Ｐゴシック" charset="0"/>
                <a:cs typeface="ＭＳ Ｐゴシック" charset="0"/>
              </a:defRPr>
            </a:lvl5pPr>
            <a:lvl6pPr marL="457200" algn="ctr" defTabSz="457200" rtl="0" fontAlgn="base">
              <a:spcBef>
                <a:spcPct val="0"/>
              </a:spcBef>
              <a:spcAft>
                <a:spcPct val="0"/>
              </a:spcAft>
              <a:defRPr sz="4400" b="1">
                <a:solidFill>
                  <a:schemeClr val="tx1"/>
                </a:solidFill>
                <a:latin typeface="Helvetica" charset="0"/>
                <a:ea typeface="ＭＳ Ｐゴシック" charset="0"/>
                <a:cs typeface="ＭＳ Ｐゴシック" charset="0"/>
              </a:defRPr>
            </a:lvl6pPr>
            <a:lvl7pPr marL="914400" algn="ctr" defTabSz="457200" rtl="0" fontAlgn="base">
              <a:spcBef>
                <a:spcPct val="0"/>
              </a:spcBef>
              <a:spcAft>
                <a:spcPct val="0"/>
              </a:spcAft>
              <a:defRPr sz="4400" b="1">
                <a:solidFill>
                  <a:schemeClr val="tx1"/>
                </a:solidFill>
                <a:latin typeface="Helvetica" charset="0"/>
                <a:ea typeface="ＭＳ Ｐゴシック" charset="0"/>
                <a:cs typeface="ＭＳ Ｐゴシック" charset="0"/>
              </a:defRPr>
            </a:lvl7pPr>
            <a:lvl8pPr marL="1371600" algn="ctr" defTabSz="457200" rtl="0" fontAlgn="base">
              <a:spcBef>
                <a:spcPct val="0"/>
              </a:spcBef>
              <a:spcAft>
                <a:spcPct val="0"/>
              </a:spcAft>
              <a:defRPr sz="4400" b="1">
                <a:solidFill>
                  <a:schemeClr val="tx1"/>
                </a:solidFill>
                <a:latin typeface="Helvetica" charset="0"/>
                <a:ea typeface="ＭＳ Ｐゴシック" charset="0"/>
                <a:cs typeface="ＭＳ Ｐゴシック" charset="0"/>
              </a:defRPr>
            </a:lvl8pPr>
            <a:lvl9pPr marL="1828800" algn="ctr" defTabSz="457200" rtl="0" fontAlgn="base">
              <a:spcBef>
                <a:spcPct val="0"/>
              </a:spcBef>
              <a:spcAft>
                <a:spcPct val="0"/>
              </a:spcAft>
              <a:defRPr sz="4400" b="1">
                <a:solidFill>
                  <a:schemeClr val="tx1"/>
                </a:solidFill>
                <a:latin typeface="Helvetica" charset="0"/>
                <a:ea typeface="ＭＳ Ｐゴシック" charset="0"/>
                <a:cs typeface="ＭＳ Ｐゴシック" charset="0"/>
              </a:defRPr>
            </a:lvl9pPr>
          </a:lstStyle>
          <a:p>
            <a:pPr eaLnBrk="1" hangingPunct="1"/>
            <a:r>
              <a:rPr lang="en-GB" sz="4800" b="0">
                <a:solidFill>
                  <a:srgbClr val="FFB74E"/>
                </a:solidFill>
                <a:latin typeface="Gill Sans" charset="0"/>
                <a:ea typeface="Gill Sans" charset="0"/>
                <a:cs typeface="Gill Sans" charset="0"/>
              </a:rPr>
              <a:t>Sensitivity Analysis</a:t>
            </a:r>
            <a:br>
              <a:rPr lang="en-GB" sz="4800" b="0">
                <a:solidFill>
                  <a:srgbClr val="FFC000"/>
                </a:solidFill>
                <a:latin typeface="Gill Sans" charset="0"/>
                <a:ea typeface="Gill Sans" charset="0"/>
                <a:cs typeface="Gill Sans" charset="0"/>
              </a:rPr>
            </a:br>
            <a:r>
              <a:rPr lang="en-GB" sz="2800" b="0">
                <a:solidFill>
                  <a:schemeClr val="accent6">
                    <a:lumMod val="20000"/>
                    <a:lumOff val="80000"/>
                  </a:schemeClr>
                </a:solidFill>
                <a:latin typeface="Gill Sans" charset="0"/>
                <a:ea typeface="Gill Sans" charset="0"/>
                <a:cs typeface="Gill Sans" charset="0"/>
              </a:rPr>
              <a:t>Woodhoopoes Model</a:t>
            </a:r>
            <a:endParaRPr lang="en-GB" sz="2800" b="0" dirty="0">
              <a:solidFill>
                <a:schemeClr val="accent6">
                  <a:lumMod val="20000"/>
                  <a:lumOff val="80000"/>
                </a:schemeClr>
              </a:solidFill>
              <a:latin typeface="Gill Sans" charset="0"/>
              <a:ea typeface="Gill Sans" charset="0"/>
              <a:cs typeface="Gill Sans" charset="0"/>
            </a:endParaRPr>
          </a:p>
        </p:txBody>
      </p:sp>
    </p:spTree>
    <p:extLst>
      <p:ext uri="{BB962C8B-B14F-4D97-AF65-F5344CB8AC3E}">
        <p14:creationId xmlns:p14="http://schemas.microsoft.com/office/powerpoint/2010/main" val="2900182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00075" y="496379"/>
            <a:ext cx="8354354" cy="5871351"/>
          </a:xfrm>
          <a:prstGeom prst="rect">
            <a:avLst/>
          </a:prstGeom>
          <a:noFill/>
          <a:ln>
            <a:noFill/>
          </a:ln>
        </p:spPr>
        <p:txBody>
          <a:bodyPr wrap="square">
            <a:spAutoFit/>
          </a:bodyPr>
          <a:lstStyle/>
          <a:p>
            <a:pPr fontAlgn="auto">
              <a:lnSpc>
                <a:spcPct val="150000"/>
              </a:lnSpc>
              <a:spcBef>
                <a:spcPts val="0"/>
              </a:spcBef>
              <a:spcAft>
                <a:spcPts val="0"/>
              </a:spcAft>
              <a:defRPr/>
            </a:pPr>
            <a:r>
              <a:rPr lang="en-US" sz="2300" b="1" dirty="0">
                <a:solidFill>
                  <a:schemeClr val="accent6"/>
                </a:solidFill>
                <a:latin typeface="Gill Sans" charset="0"/>
                <a:ea typeface="Gill Sans" charset="0"/>
                <a:cs typeface="Gill Sans" charset="0"/>
              </a:rPr>
              <a:t>Week 1:</a:t>
            </a:r>
            <a:r>
              <a:rPr lang="en-US" sz="2300" dirty="0">
                <a:solidFill>
                  <a:schemeClr val="accent6"/>
                </a:solidFill>
                <a:latin typeface="Gill Sans" charset="0"/>
                <a:ea typeface="Gill Sans" charset="0"/>
                <a:cs typeface="Gill Sans" charset="0"/>
              </a:rPr>
              <a:t>	</a:t>
            </a:r>
            <a:r>
              <a:rPr lang="en-US" sz="2300" dirty="0">
                <a:solidFill>
                  <a:srgbClr val="FFFF00"/>
                </a:solidFill>
                <a:latin typeface="Gill Sans" charset="0"/>
                <a:ea typeface="Gill Sans" charset="0"/>
                <a:cs typeface="Gill Sans" charset="0"/>
              </a:rPr>
              <a:t>	</a:t>
            </a:r>
            <a:r>
              <a:rPr lang="en-US" sz="2300" dirty="0">
                <a:solidFill>
                  <a:schemeClr val="accent6">
                    <a:lumMod val="20000"/>
                    <a:lumOff val="80000"/>
                  </a:schemeClr>
                </a:solidFill>
                <a:latin typeface="Gill Sans" charset="0"/>
                <a:ea typeface="Gill Sans" charset="0"/>
                <a:cs typeface="Gill Sans" charset="0"/>
              </a:rPr>
              <a:t>Introduction to ABMs</a:t>
            </a:r>
          </a:p>
          <a:p>
            <a:pPr fontAlgn="auto">
              <a:lnSpc>
                <a:spcPct val="150000"/>
              </a:lnSpc>
              <a:spcBef>
                <a:spcPts val="0"/>
              </a:spcBef>
              <a:spcAft>
                <a:spcPts val="0"/>
              </a:spcAft>
              <a:defRPr/>
            </a:pPr>
            <a:r>
              <a:rPr lang="en-US" sz="2300" b="1" dirty="0">
                <a:solidFill>
                  <a:schemeClr val="accent6"/>
                </a:solidFill>
                <a:latin typeface="Gill Sans" charset="0"/>
                <a:ea typeface="Gill Sans" charset="0"/>
                <a:cs typeface="Gill Sans" charset="0"/>
              </a:rPr>
              <a:t>Week 2:</a:t>
            </a:r>
            <a:r>
              <a:rPr lang="en-US" sz="2300" dirty="0">
                <a:solidFill>
                  <a:srgbClr val="FFC000"/>
                </a:solidFill>
                <a:latin typeface="Gill Sans" charset="0"/>
                <a:ea typeface="Gill Sans" charset="0"/>
                <a:cs typeface="Gill Sans" charset="0"/>
              </a:rPr>
              <a:t>	</a:t>
            </a:r>
            <a:r>
              <a:rPr lang="en-US" sz="2300" dirty="0">
                <a:solidFill>
                  <a:srgbClr val="FFFF00"/>
                </a:solidFill>
                <a:latin typeface="Gill Sans" charset="0"/>
                <a:ea typeface="Gill Sans" charset="0"/>
                <a:cs typeface="Gill Sans" charset="0"/>
              </a:rPr>
              <a:t>	</a:t>
            </a:r>
            <a:r>
              <a:rPr lang="en-US" sz="2300" dirty="0">
                <a:solidFill>
                  <a:schemeClr val="accent6">
                    <a:lumMod val="20000"/>
                    <a:lumOff val="80000"/>
                  </a:schemeClr>
                </a:solidFill>
                <a:latin typeface="Gill Sans" charset="0"/>
                <a:ea typeface="Gill Sans" charset="0"/>
                <a:cs typeface="Gill Sans" charset="0"/>
              </a:rPr>
              <a:t>Cellular Automata</a:t>
            </a:r>
          </a:p>
          <a:p>
            <a:pPr fontAlgn="auto">
              <a:lnSpc>
                <a:spcPct val="150000"/>
              </a:lnSpc>
              <a:spcBef>
                <a:spcPts val="0"/>
              </a:spcBef>
              <a:spcAft>
                <a:spcPts val="0"/>
              </a:spcAft>
              <a:defRPr/>
            </a:pPr>
            <a:r>
              <a:rPr lang="en-US" sz="2300" b="1" dirty="0">
                <a:solidFill>
                  <a:schemeClr val="accent6"/>
                </a:solidFill>
                <a:latin typeface="Gill Sans" charset="0"/>
                <a:ea typeface="Gill Sans" charset="0"/>
                <a:cs typeface="Gill Sans" charset="0"/>
              </a:rPr>
              <a:t>Week 3:</a:t>
            </a:r>
            <a:r>
              <a:rPr lang="en-US" sz="2300" dirty="0">
                <a:solidFill>
                  <a:srgbClr val="FFC000"/>
                </a:solidFill>
                <a:latin typeface="Gill Sans" charset="0"/>
                <a:ea typeface="Gill Sans" charset="0"/>
                <a:cs typeface="Gill Sans" charset="0"/>
              </a:rPr>
              <a:t>	</a:t>
            </a:r>
            <a:r>
              <a:rPr lang="en-US" sz="2300" dirty="0">
                <a:solidFill>
                  <a:srgbClr val="FFFF00"/>
                </a:solidFill>
                <a:latin typeface="Gill Sans" charset="0"/>
                <a:ea typeface="Gill Sans" charset="0"/>
                <a:cs typeface="Gill Sans" charset="0"/>
              </a:rPr>
              <a:t>	</a:t>
            </a:r>
            <a:r>
              <a:rPr lang="en-US" sz="2300" dirty="0">
                <a:solidFill>
                  <a:schemeClr val="accent6">
                    <a:lumMod val="20000"/>
                    <a:lumOff val="80000"/>
                  </a:schemeClr>
                </a:solidFill>
                <a:latin typeface="Gill Sans" charset="0"/>
                <a:ea typeface="Gill Sans" charset="0"/>
                <a:cs typeface="Gill Sans" charset="0"/>
              </a:rPr>
              <a:t>ABM Methodology</a:t>
            </a:r>
          </a:p>
          <a:p>
            <a:pPr fontAlgn="auto">
              <a:lnSpc>
                <a:spcPct val="150000"/>
              </a:lnSpc>
              <a:spcBef>
                <a:spcPts val="0"/>
              </a:spcBef>
              <a:spcAft>
                <a:spcPts val="0"/>
              </a:spcAft>
              <a:defRPr/>
            </a:pPr>
            <a:r>
              <a:rPr lang="en-US" sz="2300" b="1" dirty="0">
                <a:solidFill>
                  <a:schemeClr val="accent6"/>
                </a:solidFill>
                <a:latin typeface="Gill Sans" charset="0"/>
                <a:ea typeface="Gill Sans" charset="0"/>
                <a:cs typeface="Gill Sans" charset="0"/>
              </a:rPr>
              <a:t>Week 4:</a:t>
            </a:r>
            <a:r>
              <a:rPr lang="en-US" sz="2300" dirty="0">
                <a:solidFill>
                  <a:srgbClr val="FFC000"/>
                </a:solidFill>
                <a:latin typeface="Gill Sans" charset="0"/>
                <a:ea typeface="Gill Sans" charset="0"/>
                <a:cs typeface="Gill Sans" charset="0"/>
              </a:rPr>
              <a:t>	</a:t>
            </a:r>
            <a:r>
              <a:rPr lang="en-US" sz="2300" dirty="0">
                <a:solidFill>
                  <a:srgbClr val="FFFF00"/>
                </a:solidFill>
                <a:latin typeface="Gill Sans" charset="0"/>
                <a:ea typeface="Gill Sans" charset="0"/>
                <a:cs typeface="Gill Sans" charset="0"/>
              </a:rPr>
              <a:t>	</a:t>
            </a:r>
            <a:r>
              <a:rPr lang="en-US" sz="2300" dirty="0">
                <a:solidFill>
                  <a:schemeClr val="accent6">
                    <a:lumMod val="20000"/>
                    <a:lumOff val="80000"/>
                  </a:schemeClr>
                </a:solidFill>
                <a:latin typeface="Gill Sans" charset="0"/>
                <a:ea typeface="Gill Sans" charset="0"/>
                <a:cs typeface="Gill Sans" charset="0"/>
              </a:rPr>
              <a:t>Agent </a:t>
            </a:r>
            <a:r>
              <a:rPr lang="en-US" sz="2300" dirty="0" err="1">
                <a:solidFill>
                  <a:schemeClr val="accent6">
                    <a:lumMod val="20000"/>
                    <a:lumOff val="80000"/>
                  </a:schemeClr>
                </a:solidFill>
                <a:latin typeface="Gill Sans" charset="0"/>
                <a:ea typeface="Gill Sans" charset="0"/>
                <a:cs typeface="Gill Sans" charset="0"/>
              </a:rPr>
              <a:t>Behaviours</a:t>
            </a:r>
            <a:endParaRPr lang="en-US" sz="2300" dirty="0">
              <a:solidFill>
                <a:schemeClr val="accent6">
                  <a:lumMod val="20000"/>
                  <a:lumOff val="80000"/>
                </a:schemeClr>
              </a:solidFill>
              <a:latin typeface="Gill Sans" charset="0"/>
              <a:ea typeface="Gill Sans" charset="0"/>
              <a:cs typeface="Gill Sans" charset="0"/>
            </a:endParaRPr>
          </a:p>
          <a:p>
            <a:pPr fontAlgn="auto">
              <a:lnSpc>
                <a:spcPct val="150000"/>
              </a:lnSpc>
              <a:spcBef>
                <a:spcPts val="0"/>
              </a:spcBef>
              <a:spcAft>
                <a:spcPts val="0"/>
              </a:spcAft>
              <a:defRPr/>
            </a:pPr>
            <a:r>
              <a:rPr lang="en-US" sz="2300" b="1" dirty="0">
                <a:solidFill>
                  <a:schemeClr val="accent6"/>
                </a:solidFill>
                <a:latin typeface="Gill Sans" charset="0"/>
                <a:ea typeface="Gill Sans" charset="0"/>
                <a:cs typeface="Gill Sans" charset="0"/>
              </a:rPr>
              <a:t>Week 5:</a:t>
            </a:r>
            <a:r>
              <a:rPr lang="en-US" sz="2300" dirty="0">
                <a:solidFill>
                  <a:srgbClr val="FFFF00"/>
                </a:solidFill>
                <a:latin typeface="Gill Sans" charset="0"/>
                <a:ea typeface="Gill Sans" charset="0"/>
                <a:cs typeface="Gill Sans" charset="0"/>
              </a:rPr>
              <a:t>		</a:t>
            </a:r>
            <a:r>
              <a:rPr lang="en-US" sz="2300" dirty="0">
                <a:solidFill>
                  <a:schemeClr val="accent6">
                    <a:lumMod val="20000"/>
                    <a:lumOff val="80000"/>
                  </a:schemeClr>
                </a:solidFill>
                <a:latin typeface="Gill Sans" charset="0"/>
                <a:ea typeface="Gill Sans" charset="0"/>
                <a:cs typeface="Gill Sans" charset="0"/>
              </a:rPr>
              <a:t>ABMs as Research Tools</a:t>
            </a:r>
          </a:p>
          <a:p>
            <a:pPr fontAlgn="auto">
              <a:lnSpc>
                <a:spcPct val="150000"/>
              </a:lnSpc>
              <a:spcBef>
                <a:spcPts val="0"/>
              </a:spcBef>
              <a:spcAft>
                <a:spcPts val="0"/>
              </a:spcAft>
              <a:defRPr/>
            </a:pPr>
            <a:r>
              <a:rPr lang="en-US" sz="2300" b="1" dirty="0">
                <a:solidFill>
                  <a:schemeClr val="accent6"/>
                </a:solidFill>
                <a:latin typeface="Gill Sans" charset="0"/>
                <a:ea typeface="Gill Sans" charset="0"/>
                <a:cs typeface="Gill Sans" charset="0"/>
              </a:rPr>
              <a:t>READING WEEK</a:t>
            </a:r>
          </a:p>
          <a:p>
            <a:pPr fontAlgn="auto">
              <a:lnSpc>
                <a:spcPct val="150000"/>
              </a:lnSpc>
              <a:spcBef>
                <a:spcPts val="0"/>
              </a:spcBef>
              <a:spcAft>
                <a:spcPts val="0"/>
              </a:spcAft>
              <a:defRPr/>
            </a:pPr>
            <a:r>
              <a:rPr lang="en-US" sz="2300" b="1" dirty="0">
                <a:solidFill>
                  <a:schemeClr val="accent6"/>
                </a:solidFill>
                <a:latin typeface="Gill Sans" charset="0"/>
                <a:ea typeface="Gill Sans" charset="0"/>
                <a:cs typeface="Gill Sans" charset="0"/>
              </a:rPr>
              <a:t>Week 6:</a:t>
            </a:r>
            <a:r>
              <a:rPr lang="en-US" sz="2300" dirty="0">
                <a:solidFill>
                  <a:srgbClr val="FFC000"/>
                </a:solidFill>
                <a:latin typeface="Gill Sans" charset="0"/>
                <a:ea typeface="Gill Sans" charset="0"/>
                <a:cs typeface="Gill Sans" charset="0"/>
              </a:rPr>
              <a:t>	</a:t>
            </a:r>
            <a:r>
              <a:rPr lang="en-US" sz="2300" dirty="0">
                <a:solidFill>
                  <a:srgbClr val="FFFF00"/>
                </a:solidFill>
                <a:latin typeface="Gill Sans" charset="0"/>
                <a:ea typeface="Gill Sans" charset="0"/>
                <a:cs typeface="Gill Sans" charset="0"/>
              </a:rPr>
              <a:t>	</a:t>
            </a:r>
            <a:r>
              <a:rPr lang="en-US" sz="2300" dirty="0">
                <a:solidFill>
                  <a:schemeClr val="accent6">
                    <a:lumMod val="20000"/>
                    <a:lumOff val="80000"/>
                  </a:schemeClr>
                </a:solidFill>
                <a:latin typeface="Gill Sans" charset="0"/>
                <a:ea typeface="Gill Sans" charset="0"/>
                <a:cs typeface="Gill Sans" charset="0"/>
              </a:rPr>
              <a:t>Presenting Results &amp; GIS Integration</a:t>
            </a:r>
            <a:endParaRPr lang="en-US" sz="2300" b="1" dirty="0">
              <a:solidFill>
                <a:schemeClr val="accent6">
                  <a:lumMod val="20000"/>
                  <a:lumOff val="80000"/>
                </a:schemeClr>
              </a:solidFill>
              <a:latin typeface="Gill Sans" charset="0"/>
              <a:ea typeface="Gill Sans" charset="0"/>
              <a:cs typeface="Gill Sans" charset="0"/>
            </a:endParaRPr>
          </a:p>
          <a:p>
            <a:pPr fontAlgn="auto">
              <a:lnSpc>
                <a:spcPct val="150000"/>
              </a:lnSpc>
              <a:spcBef>
                <a:spcPts val="0"/>
              </a:spcBef>
              <a:spcAft>
                <a:spcPts val="0"/>
              </a:spcAft>
              <a:defRPr/>
            </a:pPr>
            <a:r>
              <a:rPr lang="en-US" sz="2300" b="1" dirty="0">
                <a:solidFill>
                  <a:schemeClr val="accent6"/>
                </a:solidFill>
                <a:latin typeface="Gill Sans" charset="0"/>
                <a:ea typeface="Gill Sans" charset="0"/>
                <a:cs typeface="Gill Sans" charset="0"/>
              </a:rPr>
              <a:t>Week 7:</a:t>
            </a:r>
            <a:r>
              <a:rPr lang="en-US" sz="2300" dirty="0">
                <a:solidFill>
                  <a:schemeClr val="accent6"/>
                </a:solidFill>
                <a:latin typeface="Gill Sans" charset="0"/>
                <a:ea typeface="Gill Sans" charset="0"/>
                <a:cs typeface="Gill Sans" charset="0"/>
              </a:rPr>
              <a:t>	</a:t>
            </a:r>
            <a:r>
              <a:rPr lang="en-US" sz="2300" dirty="0">
                <a:solidFill>
                  <a:srgbClr val="FFFF00"/>
                </a:solidFill>
                <a:latin typeface="Gill Sans" charset="0"/>
                <a:ea typeface="Gill Sans" charset="0"/>
                <a:cs typeface="Gill Sans" charset="0"/>
              </a:rPr>
              <a:t>	</a:t>
            </a:r>
            <a:r>
              <a:rPr lang="en-US" sz="2300" dirty="0">
                <a:solidFill>
                  <a:schemeClr val="accent6">
                    <a:lumMod val="20000"/>
                    <a:lumOff val="80000"/>
                  </a:schemeClr>
                </a:solidFill>
                <a:latin typeface="Gill Sans" charset="0"/>
                <a:ea typeface="Gill Sans" charset="0"/>
                <a:cs typeface="Gill Sans" charset="0"/>
              </a:rPr>
              <a:t>Modelling Competitive Agents</a:t>
            </a:r>
          </a:p>
          <a:p>
            <a:pPr fontAlgn="auto">
              <a:lnSpc>
                <a:spcPct val="150000"/>
              </a:lnSpc>
              <a:spcBef>
                <a:spcPts val="0"/>
              </a:spcBef>
              <a:spcAft>
                <a:spcPts val="0"/>
              </a:spcAft>
              <a:defRPr/>
            </a:pPr>
            <a:r>
              <a:rPr lang="en-US" sz="2300" b="1" dirty="0">
                <a:solidFill>
                  <a:schemeClr val="accent6"/>
                </a:solidFill>
                <a:latin typeface="Gill Sans" charset="0"/>
                <a:ea typeface="Gill Sans" charset="0"/>
                <a:cs typeface="Gill Sans" charset="0"/>
              </a:rPr>
              <a:t>Week 8:</a:t>
            </a:r>
            <a:r>
              <a:rPr lang="en-US" sz="2300" dirty="0">
                <a:solidFill>
                  <a:schemeClr val="accent6"/>
                </a:solidFill>
                <a:latin typeface="Gill Sans" charset="0"/>
                <a:ea typeface="Gill Sans" charset="0"/>
                <a:cs typeface="Gill Sans" charset="0"/>
              </a:rPr>
              <a:t>	</a:t>
            </a:r>
            <a:r>
              <a:rPr lang="en-US" sz="2300" dirty="0">
                <a:solidFill>
                  <a:srgbClr val="FFFF00"/>
                </a:solidFill>
                <a:latin typeface="Gill Sans" charset="0"/>
                <a:ea typeface="Gill Sans" charset="0"/>
                <a:cs typeface="Gill Sans" charset="0"/>
              </a:rPr>
              <a:t>	</a:t>
            </a:r>
            <a:r>
              <a:rPr lang="en-US" sz="2300" dirty="0">
                <a:solidFill>
                  <a:srgbClr val="FDEADA"/>
                </a:solidFill>
                <a:latin typeface="Gill Sans" charset="0"/>
                <a:ea typeface="Gill Sans" charset="0"/>
                <a:cs typeface="Gill Sans" charset="0"/>
              </a:rPr>
              <a:t>Spatial Modelling &amp; GIS</a:t>
            </a:r>
            <a:endParaRPr lang="en-US" sz="2300" b="1" dirty="0">
              <a:solidFill>
                <a:srgbClr val="FDEADA"/>
              </a:solidFill>
              <a:latin typeface="Gill Sans" charset="0"/>
              <a:ea typeface="Gill Sans" charset="0"/>
              <a:cs typeface="Gill Sans" charset="0"/>
            </a:endParaRPr>
          </a:p>
          <a:p>
            <a:pPr fontAlgn="auto">
              <a:lnSpc>
                <a:spcPct val="150000"/>
              </a:lnSpc>
              <a:spcBef>
                <a:spcPts val="0"/>
              </a:spcBef>
              <a:spcAft>
                <a:spcPts val="0"/>
              </a:spcAft>
              <a:defRPr/>
            </a:pPr>
            <a:r>
              <a:rPr lang="en-US" sz="2300" b="1" dirty="0">
                <a:solidFill>
                  <a:schemeClr val="accent6"/>
                </a:solidFill>
                <a:latin typeface="Gill Sans" charset="0"/>
                <a:ea typeface="Gill Sans" charset="0"/>
                <a:cs typeface="Gill Sans" charset="0"/>
              </a:rPr>
              <a:t>Week 9:</a:t>
            </a:r>
            <a:r>
              <a:rPr lang="en-US" sz="2300" dirty="0">
                <a:solidFill>
                  <a:schemeClr val="accent6"/>
                </a:solidFill>
                <a:latin typeface="Gill Sans" charset="0"/>
                <a:ea typeface="Gill Sans" charset="0"/>
                <a:cs typeface="Gill Sans" charset="0"/>
              </a:rPr>
              <a:t>	</a:t>
            </a:r>
            <a:r>
              <a:rPr lang="en-US" sz="2300" dirty="0">
                <a:solidFill>
                  <a:srgbClr val="FFFF00"/>
                </a:solidFill>
                <a:latin typeface="Gill Sans" charset="0"/>
                <a:ea typeface="Gill Sans" charset="0"/>
                <a:cs typeface="Gill Sans" charset="0"/>
              </a:rPr>
              <a:t>	</a:t>
            </a:r>
            <a:r>
              <a:rPr lang="en-US" sz="2300" b="1" dirty="0">
                <a:latin typeface="Gill Sans" charset="0"/>
                <a:ea typeface="Gill Sans" charset="0"/>
                <a:cs typeface="Gill Sans" charset="0"/>
              </a:rPr>
              <a:t>Verification and Validation of ABMs</a:t>
            </a:r>
          </a:p>
          <a:p>
            <a:pPr fontAlgn="auto">
              <a:lnSpc>
                <a:spcPct val="150000"/>
              </a:lnSpc>
              <a:spcBef>
                <a:spcPts val="0"/>
              </a:spcBef>
              <a:spcAft>
                <a:spcPts val="0"/>
              </a:spcAft>
              <a:defRPr/>
            </a:pPr>
            <a:r>
              <a:rPr lang="en-US" sz="2300" b="1" dirty="0">
                <a:solidFill>
                  <a:schemeClr val="accent6"/>
                </a:solidFill>
                <a:latin typeface="Gill Sans" charset="0"/>
                <a:ea typeface="Gill Sans" charset="0"/>
                <a:cs typeface="Gill Sans" charset="0"/>
              </a:rPr>
              <a:t>Week 10:</a:t>
            </a:r>
            <a:r>
              <a:rPr lang="en-US" sz="2300" dirty="0">
                <a:solidFill>
                  <a:srgbClr val="FFFF00"/>
                </a:solidFill>
                <a:latin typeface="Gill Sans" charset="0"/>
                <a:ea typeface="Gill Sans" charset="0"/>
                <a:cs typeface="Gill Sans" charset="0"/>
              </a:rPr>
              <a:t>	</a:t>
            </a:r>
            <a:r>
              <a:rPr lang="en-US" sz="2300" dirty="0">
                <a:solidFill>
                  <a:schemeClr val="accent6">
                    <a:lumMod val="20000"/>
                    <a:lumOff val="80000"/>
                  </a:schemeClr>
                </a:solidFill>
                <a:latin typeface="Gill Sans" charset="0"/>
                <a:ea typeface="Gill Sans" charset="0"/>
                <a:cs typeface="Gill Sans" charset="0"/>
              </a:rPr>
              <a:t>Applications of Agent Based Modelling</a:t>
            </a:r>
          </a:p>
        </p:txBody>
      </p:sp>
      <p:sp>
        <p:nvSpPr>
          <p:cNvPr id="3" name="Title 1"/>
          <p:cNvSpPr>
            <a:spLocks noGrp="1"/>
          </p:cNvSpPr>
          <p:nvPr>
            <p:ph type="ctrTitle"/>
          </p:nvPr>
        </p:nvSpPr>
        <p:spPr>
          <a:xfrm>
            <a:off x="5698273" y="496379"/>
            <a:ext cx="3256156" cy="2743199"/>
          </a:xfrm>
        </p:spPr>
        <p:txBody>
          <a:bodyPr/>
          <a:lstStyle/>
          <a:p>
            <a:pPr eaLnBrk="1" hangingPunct="1"/>
            <a:r>
              <a:rPr lang="en-US" sz="4800" b="0" dirty="0">
                <a:solidFill>
                  <a:srgbClr val="FFC000"/>
                </a:solidFill>
                <a:latin typeface="Gill Sans" charset="0"/>
                <a:ea typeface="Gill Sans" charset="0"/>
                <a:cs typeface="Gill Sans" charset="0"/>
              </a:rPr>
              <a:t>The ABM Course</a:t>
            </a:r>
          </a:p>
        </p:txBody>
      </p:sp>
    </p:spTree>
    <p:extLst>
      <p:ext uri="{BB962C8B-B14F-4D97-AF65-F5344CB8AC3E}">
        <p14:creationId xmlns:p14="http://schemas.microsoft.com/office/powerpoint/2010/main" val="34681362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0" y="0"/>
            <a:ext cx="9144000" cy="1590676"/>
          </a:xfrm>
        </p:spPr>
        <p:txBody>
          <a:bodyPr/>
          <a:lstStyle/>
          <a:p>
            <a:pPr eaLnBrk="1" hangingPunct="1"/>
            <a:r>
              <a:rPr lang="en-GB" sz="4800" b="0" dirty="0">
                <a:solidFill>
                  <a:srgbClr val="FFB74E"/>
                </a:solidFill>
                <a:latin typeface="Gill Sans" charset="0"/>
                <a:ea typeface="Gill Sans" charset="0"/>
                <a:cs typeface="Gill Sans" charset="0"/>
              </a:rPr>
              <a:t>Sensitivity Analysis</a:t>
            </a:r>
            <a:br>
              <a:rPr lang="en-GB" sz="4800" b="0" dirty="0">
                <a:solidFill>
                  <a:srgbClr val="FFC000"/>
                </a:solidFill>
                <a:latin typeface="Gill Sans" charset="0"/>
                <a:ea typeface="Gill Sans" charset="0"/>
                <a:cs typeface="Gill Sans" charset="0"/>
              </a:rPr>
            </a:br>
            <a:r>
              <a:rPr lang="en-GB" sz="2800" b="0" dirty="0">
                <a:solidFill>
                  <a:schemeClr val="accent6">
                    <a:lumMod val="20000"/>
                    <a:lumOff val="80000"/>
                  </a:schemeClr>
                </a:solidFill>
                <a:latin typeface="Gill Sans" charset="0"/>
                <a:ea typeface="Gill Sans" charset="0"/>
                <a:cs typeface="Gill Sans" charset="0"/>
              </a:rPr>
              <a:t>Woodhoopoes Model</a:t>
            </a:r>
          </a:p>
        </p:txBody>
      </p:sp>
      <p:sp>
        <p:nvSpPr>
          <p:cNvPr id="5" name="Rectangle 4"/>
          <p:cNvSpPr/>
          <p:nvPr/>
        </p:nvSpPr>
        <p:spPr>
          <a:xfrm>
            <a:off x="340365" y="1476376"/>
            <a:ext cx="8463269" cy="600164"/>
          </a:xfrm>
          <a:prstGeom prst="rect">
            <a:avLst/>
          </a:prstGeom>
        </p:spPr>
        <p:txBody>
          <a:bodyPr wrap="square">
            <a:spAutoFit/>
          </a:bodyPr>
          <a:lstStyle/>
          <a:p>
            <a:pPr algn="ctr">
              <a:spcAft>
                <a:spcPts val="600"/>
              </a:spcAft>
            </a:pPr>
            <a:r>
              <a:rPr lang="en-GB" sz="1400" dirty="0">
                <a:solidFill>
                  <a:schemeClr val="accent6">
                    <a:lumMod val="20000"/>
                    <a:lumOff val="80000"/>
                  </a:schemeClr>
                </a:solidFill>
                <a:latin typeface="Gill Sans" charset="0"/>
                <a:ea typeface="Gill Sans" charset="0"/>
                <a:cs typeface="Gill Sans" charset="0"/>
              </a:rPr>
              <a:t>You can find this model here:</a:t>
            </a:r>
          </a:p>
          <a:p>
            <a:pPr algn="ctr">
              <a:spcAft>
                <a:spcPts val="600"/>
              </a:spcAft>
            </a:pPr>
            <a:r>
              <a:rPr lang="en-GB" sz="1400" dirty="0">
                <a:solidFill>
                  <a:schemeClr val="accent6">
                    <a:lumMod val="20000"/>
                    <a:lumOff val="80000"/>
                  </a:schemeClr>
                </a:solidFill>
                <a:latin typeface="Gill Sans" charset="0"/>
                <a:ea typeface="Gill Sans" charset="0"/>
                <a:cs typeface="Gill Sans" charset="0"/>
              </a:rPr>
              <a:t>http://www.railsback-grimm-abm-book.com/downloads-errata-2nd-edition/</a:t>
            </a:r>
            <a:endParaRPr lang="en-GB" sz="1400" dirty="0">
              <a:solidFill>
                <a:srgbClr val="FFB74E"/>
              </a:solidFill>
              <a:latin typeface="Gill Sans" charset="0"/>
              <a:ea typeface="Gill Sans" charset="0"/>
              <a:cs typeface="Gill Sans" charset="0"/>
            </a:endParaRPr>
          </a:p>
        </p:txBody>
      </p:sp>
      <p:pic>
        <p:nvPicPr>
          <p:cNvPr id="4" name="Immagin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14073" y="2076540"/>
            <a:ext cx="6905977" cy="4667160"/>
          </a:xfrm>
          <a:prstGeom prst="rect">
            <a:avLst/>
          </a:prstGeom>
        </p:spPr>
      </p:pic>
    </p:spTree>
    <p:extLst>
      <p:ext uri="{BB962C8B-B14F-4D97-AF65-F5344CB8AC3E}">
        <p14:creationId xmlns:p14="http://schemas.microsoft.com/office/powerpoint/2010/main" val="41933372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0" y="0"/>
            <a:ext cx="9144000" cy="1590676"/>
          </a:xfrm>
        </p:spPr>
        <p:txBody>
          <a:bodyPr/>
          <a:lstStyle/>
          <a:p>
            <a:pPr eaLnBrk="1" hangingPunct="1"/>
            <a:r>
              <a:rPr lang="en-GB" sz="4800" b="0" dirty="0">
                <a:solidFill>
                  <a:srgbClr val="FFB74E"/>
                </a:solidFill>
                <a:latin typeface="Gill Sans" charset="0"/>
                <a:ea typeface="Gill Sans" charset="0"/>
                <a:cs typeface="Gill Sans" charset="0"/>
              </a:rPr>
              <a:t>Sensitivity Analysis</a:t>
            </a:r>
            <a:br>
              <a:rPr lang="en-GB" sz="4800" b="0" dirty="0">
                <a:solidFill>
                  <a:srgbClr val="FFC000"/>
                </a:solidFill>
                <a:latin typeface="Gill Sans" charset="0"/>
                <a:ea typeface="Gill Sans" charset="0"/>
                <a:cs typeface="Gill Sans" charset="0"/>
              </a:rPr>
            </a:br>
            <a:r>
              <a:rPr lang="en-GB" sz="2800" b="0" dirty="0">
                <a:solidFill>
                  <a:schemeClr val="accent6">
                    <a:lumMod val="20000"/>
                    <a:lumOff val="80000"/>
                  </a:schemeClr>
                </a:solidFill>
                <a:latin typeface="Gill Sans" charset="0"/>
                <a:ea typeface="Gill Sans" charset="0"/>
                <a:cs typeface="Gill Sans" charset="0"/>
              </a:rPr>
              <a:t>Woodhoopoes Model</a:t>
            </a:r>
          </a:p>
        </p:txBody>
      </p:sp>
      <p:sp>
        <p:nvSpPr>
          <p:cNvPr id="6" name="Rettangolo 5"/>
          <p:cNvSpPr/>
          <p:nvPr/>
        </p:nvSpPr>
        <p:spPr>
          <a:xfrm>
            <a:off x="6586890" y="6494943"/>
            <a:ext cx="2557110" cy="276999"/>
          </a:xfrm>
          <a:prstGeom prst="rect">
            <a:avLst/>
          </a:prstGeom>
        </p:spPr>
        <p:txBody>
          <a:bodyPr wrap="none">
            <a:spAutoFit/>
          </a:bodyPr>
          <a:lstStyle/>
          <a:p>
            <a:pPr algn="ctr">
              <a:spcAft>
                <a:spcPts val="600"/>
              </a:spcAft>
            </a:pPr>
            <a:r>
              <a:rPr lang="en-GB" sz="1200" dirty="0">
                <a:solidFill>
                  <a:schemeClr val="accent6">
                    <a:lumMod val="20000"/>
                    <a:lumOff val="80000"/>
                  </a:schemeClr>
                </a:solidFill>
                <a:latin typeface="Gill Sans" charset="0"/>
                <a:ea typeface="Gill Sans" charset="0"/>
                <a:cs typeface="Gill Sans" charset="0"/>
              </a:rPr>
              <a:t>Source: </a:t>
            </a:r>
            <a:r>
              <a:rPr lang="en-GB" sz="1200" dirty="0" err="1">
                <a:solidFill>
                  <a:schemeClr val="accent6">
                    <a:lumMod val="20000"/>
                    <a:lumOff val="80000"/>
                  </a:schemeClr>
                </a:solidFill>
                <a:latin typeface="Gill Sans" charset="0"/>
                <a:ea typeface="Gill Sans" charset="0"/>
                <a:cs typeface="Gill Sans" charset="0"/>
              </a:rPr>
              <a:t>Railsback</a:t>
            </a:r>
            <a:r>
              <a:rPr lang="en-GB" sz="1200" dirty="0">
                <a:solidFill>
                  <a:schemeClr val="accent6">
                    <a:lumMod val="20000"/>
                    <a:lumOff val="80000"/>
                  </a:schemeClr>
                </a:solidFill>
                <a:latin typeface="Gill Sans" charset="0"/>
                <a:ea typeface="Gill Sans" charset="0"/>
                <a:cs typeface="Gill Sans" charset="0"/>
              </a:rPr>
              <a:t> &amp; Grimm (2019)</a:t>
            </a:r>
          </a:p>
        </p:txBody>
      </p:sp>
      <p:sp>
        <p:nvSpPr>
          <p:cNvPr id="4" name="Rettangolo 3"/>
          <p:cNvSpPr/>
          <p:nvPr/>
        </p:nvSpPr>
        <p:spPr>
          <a:xfrm>
            <a:off x="450818" y="1549820"/>
            <a:ext cx="6480207" cy="461665"/>
          </a:xfrm>
          <a:prstGeom prst="rect">
            <a:avLst/>
          </a:prstGeom>
        </p:spPr>
        <p:txBody>
          <a:bodyPr wrap="square">
            <a:spAutoFit/>
          </a:bodyPr>
          <a:lstStyle/>
          <a:p>
            <a:pPr algn="ctr">
              <a:spcAft>
                <a:spcPts val="600"/>
              </a:spcAft>
            </a:pPr>
            <a:r>
              <a:rPr lang="en-GB" sz="2400" dirty="0">
                <a:solidFill>
                  <a:schemeClr val="accent6">
                    <a:lumMod val="20000"/>
                    <a:lumOff val="80000"/>
                  </a:schemeClr>
                </a:solidFill>
                <a:latin typeface="Gill Sans" charset="0"/>
                <a:ea typeface="Gill Sans" charset="0"/>
                <a:cs typeface="Gill Sans" charset="0"/>
              </a:rPr>
              <a:t>Calibration criteria:</a:t>
            </a:r>
          </a:p>
        </p:txBody>
      </p:sp>
      <p:grpSp>
        <p:nvGrpSpPr>
          <p:cNvPr id="34" name="Graphic 14" descr="Treasure Map outline">
            <a:extLst>
              <a:ext uri="{FF2B5EF4-FFF2-40B4-BE49-F238E27FC236}">
                <a16:creationId xmlns:a16="http://schemas.microsoft.com/office/drawing/2014/main" id="{CC21BA2B-7A12-4447-9CC9-8CB7E35FD242}"/>
              </a:ext>
            </a:extLst>
          </p:cNvPr>
          <p:cNvGrpSpPr/>
          <p:nvPr/>
        </p:nvGrpSpPr>
        <p:grpSpPr>
          <a:xfrm>
            <a:off x="7419566" y="5199685"/>
            <a:ext cx="1003270" cy="1084616"/>
            <a:chOff x="7444784" y="5199685"/>
            <a:chExt cx="1003270" cy="1084616"/>
          </a:xfrm>
          <a:solidFill>
            <a:srgbClr val="FDEADA"/>
          </a:solidFill>
        </p:grpSpPr>
        <p:sp>
          <p:nvSpPr>
            <p:cNvPr id="35" name="Freeform: Shape 34">
              <a:extLst>
                <a:ext uri="{FF2B5EF4-FFF2-40B4-BE49-F238E27FC236}">
                  <a16:creationId xmlns:a16="http://schemas.microsoft.com/office/drawing/2014/main" id="{0D12D0B1-F8DA-469B-8B9C-AF94D3601669}"/>
                </a:ext>
              </a:extLst>
            </p:cNvPr>
            <p:cNvSpPr/>
            <p:nvPr/>
          </p:nvSpPr>
          <p:spPr>
            <a:xfrm>
              <a:off x="8115742" y="5474812"/>
              <a:ext cx="195420" cy="195420"/>
            </a:xfrm>
            <a:custGeom>
              <a:avLst/>
              <a:gdLst>
                <a:gd name="connsiteX0" fmla="*/ 176250 w 195420"/>
                <a:gd name="connsiteY0" fmla="*/ 195421 h 195420"/>
                <a:gd name="connsiteX1" fmla="*/ 195421 w 195420"/>
                <a:gd name="connsiteY1" fmla="*/ 176250 h 195420"/>
                <a:gd name="connsiteX2" fmla="*/ 116881 w 195420"/>
                <a:gd name="connsiteY2" fmla="*/ 97710 h 195420"/>
                <a:gd name="connsiteX3" fmla="*/ 195421 w 195420"/>
                <a:gd name="connsiteY3" fmla="*/ 19171 h 195420"/>
                <a:gd name="connsiteX4" fmla="*/ 176250 w 195420"/>
                <a:gd name="connsiteY4" fmla="*/ 0 h 195420"/>
                <a:gd name="connsiteX5" fmla="*/ 97710 w 195420"/>
                <a:gd name="connsiteY5" fmla="*/ 78540 h 195420"/>
                <a:gd name="connsiteX6" fmla="*/ 19171 w 195420"/>
                <a:gd name="connsiteY6" fmla="*/ 0 h 195420"/>
                <a:gd name="connsiteX7" fmla="*/ 0 w 195420"/>
                <a:gd name="connsiteY7" fmla="*/ 19171 h 195420"/>
                <a:gd name="connsiteX8" fmla="*/ 78540 w 195420"/>
                <a:gd name="connsiteY8" fmla="*/ 97710 h 195420"/>
                <a:gd name="connsiteX9" fmla="*/ 0 w 195420"/>
                <a:gd name="connsiteY9" fmla="*/ 176250 h 195420"/>
                <a:gd name="connsiteX10" fmla="*/ 19171 w 195420"/>
                <a:gd name="connsiteY10" fmla="*/ 195421 h 195420"/>
                <a:gd name="connsiteX11" fmla="*/ 97710 w 195420"/>
                <a:gd name="connsiteY11" fmla="*/ 116881 h 195420"/>
                <a:gd name="connsiteX12" fmla="*/ 176250 w 195420"/>
                <a:gd name="connsiteY12" fmla="*/ 195421 h 195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5420" h="195420">
                  <a:moveTo>
                    <a:pt x="176250" y="195421"/>
                  </a:moveTo>
                  <a:lnTo>
                    <a:pt x="195421" y="176250"/>
                  </a:lnTo>
                  <a:lnTo>
                    <a:pt x="116881" y="97710"/>
                  </a:lnTo>
                  <a:lnTo>
                    <a:pt x="195421" y="19171"/>
                  </a:lnTo>
                  <a:lnTo>
                    <a:pt x="176250" y="0"/>
                  </a:lnTo>
                  <a:lnTo>
                    <a:pt x="97710" y="78540"/>
                  </a:lnTo>
                  <a:lnTo>
                    <a:pt x="19171" y="0"/>
                  </a:lnTo>
                  <a:lnTo>
                    <a:pt x="0" y="19171"/>
                  </a:lnTo>
                  <a:lnTo>
                    <a:pt x="78540" y="97710"/>
                  </a:lnTo>
                  <a:lnTo>
                    <a:pt x="0" y="176250"/>
                  </a:lnTo>
                  <a:lnTo>
                    <a:pt x="19171" y="195421"/>
                  </a:lnTo>
                  <a:lnTo>
                    <a:pt x="97710" y="116881"/>
                  </a:lnTo>
                  <a:lnTo>
                    <a:pt x="176250" y="195421"/>
                  </a:lnTo>
                  <a:close/>
                </a:path>
              </a:pathLst>
            </a:custGeom>
            <a:solidFill>
              <a:srgbClr val="FFB74E"/>
            </a:solidFill>
            <a:ln w="13494"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58F0FC13-BBF0-4F3B-BBB0-110F0BA3A26D}"/>
                </a:ext>
              </a:extLst>
            </p:cNvPr>
            <p:cNvSpPr/>
            <p:nvPr/>
          </p:nvSpPr>
          <p:spPr>
            <a:xfrm>
              <a:off x="8076899" y="5546437"/>
              <a:ext cx="34734" cy="32131"/>
            </a:xfrm>
            <a:custGeom>
              <a:avLst/>
              <a:gdLst>
                <a:gd name="connsiteX0" fmla="*/ 0 w 34734"/>
                <a:gd name="connsiteY0" fmla="*/ 26966 h 32131"/>
                <a:gd name="connsiteX1" fmla="*/ 26180 w 34734"/>
                <a:gd name="connsiteY1" fmla="*/ 32132 h 32131"/>
                <a:gd name="connsiteX2" fmla="*/ 34735 w 34734"/>
                <a:gd name="connsiteY2" fmla="*/ 5315 h 32131"/>
                <a:gd name="connsiteX3" fmla="*/ 2942 w 34734"/>
                <a:gd name="connsiteY3" fmla="*/ 0 h 32131"/>
              </a:gdLst>
              <a:ahLst/>
              <a:cxnLst>
                <a:cxn ang="0">
                  <a:pos x="connsiteX0" y="connsiteY0"/>
                </a:cxn>
                <a:cxn ang="0">
                  <a:pos x="connsiteX1" y="connsiteY1"/>
                </a:cxn>
                <a:cxn ang="0">
                  <a:pos x="connsiteX2" y="connsiteY2"/>
                </a:cxn>
                <a:cxn ang="0">
                  <a:pos x="connsiteX3" y="connsiteY3"/>
                </a:cxn>
              </a:cxnLst>
              <a:rect l="l" t="t" r="r" b="b"/>
              <a:pathLst>
                <a:path w="34734" h="32131">
                  <a:moveTo>
                    <a:pt x="0" y="26966"/>
                  </a:moveTo>
                  <a:cubicBezTo>
                    <a:pt x="8871" y="27853"/>
                    <a:pt x="17637" y="29582"/>
                    <a:pt x="26180" y="32132"/>
                  </a:cubicBezTo>
                  <a:lnTo>
                    <a:pt x="34735" y="5315"/>
                  </a:lnTo>
                  <a:lnTo>
                    <a:pt x="2942" y="0"/>
                  </a:lnTo>
                  <a:close/>
                </a:path>
              </a:pathLst>
            </a:custGeom>
            <a:solidFill>
              <a:srgbClr val="FDEADA"/>
            </a:solidFill>
            <a:ln w="13494" cap="flat">
              <a:noFill/>
              <a:prstDash val="solid"/>
              <a:miter/>
            </a:ln>
          </p:spPr>
          <p:txBody>
            <a:bodyPr rtlCol="0" anchor="ctr"/>
            <a:lstStyle/>
            <a:p>
              <a:endParaRPr lang="en-GB"/>
            </a:p>
          </p:txBody>
        </p:sp>
        <p:sp>
          <p:nvSpPr>
            <p:cNvPr id="37" name="Freeform: Shape 36">
              <a:extLst>
                <a:ext uri="{FF2B5EF4-FFF2-40B4-BE49-F238E27FC236}">
                  <a16:creationId xmlns:a16="http://schemas.microsoft.com/office/drawing/2014/main" id="{E7E176E8-1B48-4BD6-9B10-2267A1A77960}"/>
                </a:ext>
              </a:extLst>
            </p:cNvPr>
            <p:cNvSpPr/>
            <p:nvPr/>
          </p:nvSpPr>
          <p:spPr>
            <a:xfrm>
              <a:off x="7877777" y="5987849"/>
              <a:ext cx="42340" cy="29555"/>
            </a:xfrm>
            <a:custGeom>
              <a:avLst/>
              <a:gdLst>
                <a:gd name="connsiteX0" fmla="*/ 0 w 42340"/>
                <a:gd name="connsiteY0" fmla="*/ 2440 h 29555"/>
                <a:gd name="connsiteX1" fmla="*/ 786 w 42340"/>
                <a:gd name="connsiteY1" fmla="*/ 29556 h 29555"/>
                <a:gd name="connsiteX2" fmla="*/ 42341 w 42340"/>
                <a:gd name="connsiteY2" fmla="*/ 26980 h 29555"/>
                <a:gd name="connsiteX3" fmla="*/ 39629 w 42340"/>
                <a:gd name="connsiteY3" fmla="*/ 0 h 29555"/>
                <a:gd name="connsiteX4" fmla="*/ 0 w 42340"/>
                <a:gd name="connsiteY4" fmla="*/ 2440 h 29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40" h="29555">
                  <a:moveTo>
                    <a:pt x="0" y="2440"/>
                  </a:moveTo>
                  <a:lnTo>
                    <a:pt x="786" y="29556"/>
                  </a:lnTo>
                  <a:cubicBezTo>
                    <a:pt x="15252" y="29135"/>
                    <a:pt x="29258" y="28268"/>
                    <a:pt x="42341" y="26980"/>
                  </a:cubicBezTo>
                  <a:lnTo>
                    <a:pt x="39629" y="0"/>
                  </a:lnTo>
                  <a:cubicBezTo>
                    <a:pt x="27197" y="1207"/>
                    <a:pt x="13842" y="2034"/>
                    <a:pt x="0" y="2440"/>
                  </a:cubicBezTo>
                  <a:close/>
                </a:path>
              </a:pathLst>
            </a:custGeom>
            <a:solidFill>
              <a:srgbClr val="FDEADA"/>
            </a:solidFill>
            <a:ln w="13494"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C6540922-21FB-4543-91FB-AE51F767574D}"/>
                </a:ext>
              </a:extLst>
            </p:cNvPr>
            <p:cNvSpPr/>
            <p:nvPr/>
          </p:nvSpPr>
          <p:spPr>
            <a:xfrm>
              <a:off x="7795929" y="5988473"/>
              <a:ext cx="41893" cy="28986"/>
            </a:xfrm>
            <a:custGeom>
              <a:avLst/>
              <a:gdLst>
                <a:gd name="connsiteX0" fmla="*/ 0 w 41893"/>
                <a:gd name="connsiteY0" fmla="*/ 27048 h 28986"/>
                <a:gd name="connsiteX1" fmla="*/ 41229 w 41893"/>
                <a:gd name="connsiteY1" fmla="*/ 28986 h 28986"/>
                <a:gd name="connsiteX2" fmla="*/ 41893 w 41893"/>
                <a:gd name="connsiteY2" fmla="*/ 1871 h 28986"/>
                <a:gd name="connsiteX3" fmla="*/ 1857 w 41893"/>
                <a:gd name="connsiteY3" fmla="*/ 0 h 28986"/>
              </a:gdLst>
              <a:ahLst/>
              <a:cxnLst>
                <a:cxn ang="0">
                  <a:pos x="connsiteX0" y="connsiteY0"/>
                </a:cxn>
                <a:cxn ang="0">
                  <a:pos x="connsiteX1" y="connsiteY1"/>
                </a:cxn>
                <a:cxn ang="0">
                  <a:pos x="connsiteX2" y="connsiteY2"/>
                </a:cxn>
                <a:cxn ang="0">
                  <a:pos x="connsiteX3" y="connsiteY3"/>
                </a:cxn>
              </a:cxnLst>
              <a:rect l="l" t="t" r="r" b="b"/>
              <a:pathLst>
                <a:path w="41893" h="28986">
                  <a:moveTo>
                    <a:pt x="0" y="27048"/>
                  </a:moveTo>
                  <a:cubicBezTo>
                    <a:pt x="14005" y="28010"/>
                    <a:pt x="27875" y="28661"/>
                    <a:pt x="41229" y="28986"/>
                  </a:cubicBezTo>
                  <a:lnTo>
                    <a:pt x="41893" y="1871"/>
                  </a:lnTo>
                  <a:cubicBezTo>
                    <a:pt x="27861" y="1532"/>
                    <a:pt x="14385" y="854"/>
                    <a:pt x="1857" y="0"/>
                  </a:cubicBezTo>
                  <a:close/>
                </a:path>
              </a:pathLst>
            </a:custGeom>
            <a:solidFill>
              <a:srgbClr val="FDEADA"/>
            </a:solidFill>
            <a:ln w="13494"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7E8FB60B-09E1-40CE-98A6-9234A6C79437}"/>
                </a:ext>
              </a:extLst>
            </p:cNvPr>
            <p:cNvSpPr/>
            <p:nvPr/>
          </p:nvSpPr>
          <p:spPr>
            <a:xfrm>
              <a:off x="7931316" y="5661840"/>
              <a:ext cx="46489" cy="47546"/>
            </a:xfrm>
            <a:custGeom>
              <a:avLst/>
              <a:gdLst>
                <a:gd name="connsiteX0" fmla="*/ 0 w 46489"/>
                <a:gd name="connsiteY0" fmla="*/ 11741 h 47546"/>
                <a:gd name="connsiteX1" fmla="*/ 27115 w 46489"/>
                <a:gd name="connsiteY1" fmla="*/ 47547 h 47546"/>
                <a:gd name="connsiteX2" fmla="*/ 46489 w 46489"/>
                <a:gd name="connsiteY2" fmla="*/ 28566 h 47546"/>
                <a:gd name="connsiteX3" fmla="*/ 24472 w 46489"/>
                <a:gd name="connsiteY3" fmla="*/ 0 h 47546"/>
              </a:gdLst>
              <a:ahLst/>
              <a:cxnLst>
                <a:cxn ang="0">
                  <a:pos x="connsiteX0" y="connsiteY0"/>
                </a:cxn>
                <a:cxn ang="0">
                  <a:pos x="connsiteX1" y="connsiteY1"/>
                </a:cxn>
                <a:cxn ang="0">
                  <a:pos x="connsiteX2" y="connsiteY2"/>
                </a:cxn>
                <a:cxn ang="0">
                  <a:pos x="connsiteX3" y="connsiteY3"/>
                </a:cxn>
              </a:cxnLst>
              <a:rect l="l" t="t" r="r" b="b"/>
              <a:pathLst>
                <a:path w="46489" h="47546">
                  <a:moveTo>
                    <a:pt x="0" y="11741"/>
                  </a:moveTo>
                  <a:cubicBezTo>
                    <a:pt x="7001" y="25090"/>
                    <a:pt x="16163" y="37189"/>
                    <a:pt x="27115" y="47547"/>
                  </a:cubicBezTo>
                  <a:lnTo>
                    <a:pt x="46489" y="28566"/>
                  </a:lnTo>
                  <a:cubicBezTo>
                    <a:pt x="37690" y="20263"/>
                    <a:pt x="30259" y="10622"/>
                    <a:pt x="24472" y="0"/>
                  </a:cubicBezTo>
                  <a:close/>
                </a:path>
              </a:pathLst>
            </a:custGeom>
            <a:solidFill>
              <a:srgbClr val="FDEADA"/>
            </a:solidFill>
            <a:ln w="13494"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96F62A9B-B486-4506-A17D-EDD0076BD9B4}"/>
                </a:ext>
              </a:extLst>
            </p:cNvPr>
            <p:cNvSpPr/>
            <p:nvPr/>
          </p:nvSpPr>
          <p:spPr>
            <a:xfrm>
              <a:off x="7930069" y="5586080"/>
              <a:ext cx="45675" cy="47885"/>
            </a:xfrm>
            <a:custGeom>
              <a:avLst/>
              <a:gdLst>
                <a:gd name="connsiteX0" fmla="*/ 28444 w 45675"/>
                <a:gd name="connsiteY0" fmla="*/ 41080 h 47885"/>
                <a:gd name="connsiteX1" fmla="*/ 45676 w 45675"/>
                <a:gd name="connsiteY1" fmla="*/ 19171 h 47885"/>
                <a:gd name="connsiteX2" fmla="*/ 26451 w 45675"/>
                <a:gd name="connsiteY2" fmla="*/ 0 h 47885"/>
                <a:gd name="connsiteX3" fmla="*/ 5504 w 45675"/>
                <a:gd name="connsiteY3" fmla="*/ 26682 h 47885"/>
                <a:gd name="connsiteX4" fmla="*/ 0 w 45675"/>
                <a:gd name="connsiteY4" fmla="*/ 37040 h 47885"/>
                <a:gd name="connsiteX5" fmla="*/ 24865 w 45675"/>
                <a:gd name="connsiteY5" fmla="*/ 47886 h 47885"/>
                <a:gd name="connsiteX6" fmla="*/ 28444 w 45675"/>
                <a:gd name="connsiteY6" fmla="*/ 41080 h 47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675" h="47885">
                  <a:moveTo>
                    <a:pt x="28444" y="41080"/>
                  </a:moveTo>
                  <a:cubicBezTo>
                    <a:pt x="33359" y="33161"/>
                    <a:pt x="39138" y="25813"/>
                    <a:pt x="45676" y="19171"/>
                  </a:cubicBezTo>
                  <a:lnTo>
                    <a:pt x="26451" y="0"/>
                  </a:lnTo>
                  <a:cubicBezTo>
                    <a:pt x="18498" y="8087"/>
                    <a:pt x="11473" y="17037"/>
                    <a:pt x="5504" y="26682"/>
                  </a:cubicBezTo>
                  <a:cubicBezTo>
                    <a:pt x="3407" y="29988"/>
                    <a:pt x="1566" y="33451"/>
                    <a:pt x="0" y="37040"/>
                  </a:cubicBezTo>
                  <a:lnTo>
                    <a:pt x="24865" y="47886"/>
                  </a:lnTo>
                  <a:cubicBezTo>
                    <a:pt x="25880" y="45528"/>
                    <a:pt x="27076" y="43252"/>
                    <a:pt x="28444" y="41080"/>
                  </a:cubicBezTo>
                  <a:close/>
                </a:path>
              </a:pathLst>
            </a:custGeom>
            <a:solidFill>
              <a:srgbClr val="FDEADA"/>
            </a:solidFill>
            <a:ln w="13494"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6A00F3CD-0CD0-4102-89F1-56E44ED3795C}"/>
                </a:ext>
              </a:extLst>
            </p:cNvPr>
            <p:cNvSpPr/>
            <p:nvPr/>
          </p:nvSpPr>
          <p:spPr>
            <a:xfrm>
              <a:off x="7993044" y="5547034"/>
              <a:ext cx="46638" cy="37324"/>
            </a:xfrm>
            <a:custGeom>
              <a:avLst/>
              <a:gdLst>
                <a:gd name="connsiteX0" fmla="*/ 46639 w 46638"/>
                <a:gd name="connsiteY0" fmla="*/ 26844 h 37324"/>
                <a:gd name="connsiteX1" fmla="*/ 42829 w 46638"/>
                <a:gd name="connsiteY1" fmla="*/ 0 h 37324"/>
                <a:gd name="connsiteX2" fmla="*/ 0 w 46638"/>
                <a:gd name="connsiteY2" fmla="*/ 12921 h 37324"/>
                <a:gd name="connsiteX3" fmla="*/ 11890 w 46638"/>
                <a:gd name="connsiteY3" fmla="*/ 37324 h 37324"/>
                <a:gd name="connsiteX4" fmla="*/ 46639 w 46638"/>
                <a:gd name="connsiteY4" fmla="*/ 26844 h 37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38" h="37324">
                  <a:moveTo>
                    <a:pt x="46639" y="26844"/>
                  </a:moveTo>
                  <a:lnTo>
                    <a:pt x="42829" y="0"/>
                  </a:lnTo>
                  <a:cubicBezTo>
                    <a:pt x="27967" y="2047"/>
                    <a:pt x="13516" y="6407"/>
                    <a:pt x="0" y="12921"/>
                  </a:cubicBezTo>
                  <a:lnTo>
                    <a:pt x="11890" y="37324"/>
                  </a:lnTo>
                  <a:cubicBezTo>
                    <a:pt x="22858" y="32046"/>
                    <a:pt x="34582" y="28511"/>
                    <a:pt x="46639" y="26844"/>
                  </a:cubicBezTo>
                  <a:close/>
                </a:path>
              </a:pathLst>
            </a:custGeom>
            <a:solidFill>
              <a:srgbClr val="FDEADA"/>
            </a:solidFill>
            <a:ln w="13494"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B8971B6E-04CB-4282-BFD3-08BA43C11C09}"/>
                </a:ext>
              </a:extLst>
            </p:cNvPr>
            <p:cNvSpPr/>
            <p:nvPr/>
          </p:nvSpPr>
          <p:spPr>
            <a:xfrm>
              <a:off x="8040849" y="5780565"/>
              <a:ext cx="42950" cy="48346"/>
            </a:xfrm>
            <a:custGeom>
              <a:avLst/>
              <a:gdLst>
                <a:gd name="connsiteX0" fmla="*/ 42951 w 42950"/>
                <a:gd name="connsiteY0" fmla="*/ 38436 h 48346"/>
                <a:gd name="connsiteX1" fmla="*/ 22397 w 42950"/>
                <a:gd name="connsiteY1" fmla="*/ 0 h 48346"/>
                <a:gd name="connsiteX2" fmla="*/ 0 w 42950"/>
                <a:gd name="connsiteY2" fmla="*/ 15266 h 48346"/>
                <a:gd name="connsiteX3" fmla="*/ 17706 w 42950"/>
                <a:gd name="connsiteY3" fmla="*/ 48347 h 48346"/>
              </a:gdLst>
              <a:ahLst/>
              <a:cxnLst>
                <a:cxn ang="0">
                  <a:pos x="connsiteX0" y="connsiteY0"/>
                </a:cxn>
                <a:cxn ang="0">
                  <a:pos x="connsiteX1" y="connsiteY1"/>
                </a:cxn>
                <a:cxn ang="0">
                  <a:pos x="connsiteX2" y="connsiteY2"/>
                </a:cxn>
                <a:cxn ang="0">
                  <a:pos x="connsiteX3" y="connsiteY3"/>
                </a:cxn>
              </a:cxnLst>
              <a:rect l="l" t="t" r="r" b="b"/>
              <a:pathLst>
                <a:path w="42950" h="48346">
                  <a:moveTo>
                    <a:pt x="42951" y="38436"/>
                  </a:moveTo>
                  <a:cubicBezTo>
                    <a:pt x="37572" y="24889"/>
                    <a:pt x="30677" y="11994"/>
                    <a:pt x="22397" y="0"/>
                  </a:cubicBezTo>
                  <a:lnTo>
                    <a:pt x="0" y="15266"/>
                  </a:lnTo>
                  <a:cubicBezTo>
                    <a:pt x="7130" y="25590"/>
                    <a:pt x="13071" y="36687"/>
                    <a:pt x="17706" y="48347"/>
                  </a:cubicBezTo>
                  <a:close/>
                </a:path>
              </a:pathLst>
            </a:custGeom>
            <a:solidFill>
              <a:srgbClr val="FDEADA"/>
            </a:solidFill>
            <a:ln w="13494"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BF4A5833-0AB4-4701-B0CB-38E32D9A6102}"/>
                </a:ext>
              </a:extLst>
            </p:cNvPr>
            <p:cNvSpPr/>
            <p:nvPr/>
          </p:nvSpPr>
          <p:spPr>
            <a:xfrm>
              <a:off x="7713661" y="5979579"/>
              <a:ext cx="44130" cy="32213"/>
            </a:xfrm>
            <a:custGeom>
              <a:avLst/>
              <a:gdLst>
                <a:gd name="connsiteX0" fmla="*/ 0 w 44130"/>
                <a:gd name="connsiteY0" fmla="*/ 26790 h 32213"/>
                <a:gd name="connsiteX1" fmla="*/ 41161 w 44130"/>
                <a:gd name="connsiteY1" fmla="*/ 32213 h 32213"/>
                <a:gd name="connsiteX2" fmla="*/ 44130 w 44130"/>
                <a:gd name="connsiteY2" fmla="*/ 5247 h 32213"/>
                <a:gd name="connsiteX3" fmla="*/ 4528 w 44130"/>
                <a:gd name="connsiteY3" fmla="*/ 0 h 32213"/>
              </a:gdLst>
              <a:ahLst/>
              <a:cxnLst>
                <a:cxn ang="0">
                  <a:pos x="connsiteX0" y="connsiteY0"/>
                </a:cxn>
                <a:cxn ang="0">
                  <a:pos x="connsiteX1" y="connsiteY1"/>
                </a:cxn>
                <a:cxn ang="0">
                  <a:pos x="connsiteX2" y="connsiteY2"/>
                </a:cxn>
                <a:cxn ang="0">
                  <a:pos x="connsiteX3" y="connsiteY3"/>
                </a:cxn>
              </a:cxnLst>
              <a:rect l="l" t="t" r="r" b="b"/>
              <a:pathLst>
                <a:path w="44130" h="32213">
                  <a:moveTo>
                    <a:pt x="0" y="26790"/>
                  </a:moveTo>
                  <a:cubicBezTo>
                    <a:pt x="651" y="26899"/>
                    <a:pt x="16269" y="29502"/>
                    <a:pt x="41161" y="32213"/>
                  </a:cubicBezTo>
                  <a:lnTo>
                    <a:pt x="44130" y="5247"/>
                  </a:lnTo>
                  <a:cubicBezTo>
                    <a:pt x="20106" y="2617"/>
                    <a:pt x="4691" y="27"/>
                    <a:pt x="4528" y="0"/>
                  </a:cubicBezTo>
                  <a:close/>
                </a:path>
              </a:pathLst>
            </a:custGeom>
            <a:solidFill>
              <a:srgbClr val="FDEADA"/>
            </a:solidFill>
            <a:ln w="13494"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75809E59-0C3A-4726-9796-3CA7CDF81814}"/>
                </a:ext>
              </a:extLst>
            </p:cNvPr>
            <p:cNvSpPr/>
            <p:nvPr/>
          </p:nvSpPr>
          <p:spPr>
            <a:xfrm>
              <a:off x="7956466" y="5972393"/>
              <a:ext cx="46353" cy="36483"/>
            </a:xfrm>
            <a:custGeom>
              <a:avLst/>
              <a:gdLst>
                <a:gd name="connsiteX0" fmla="*/ 0 w 46353"/>
                <a:gd name="connsiteY0" fmla="*/ 9856 h 36483"/>
                <a:gd name="connsiteX1" fmla="*/ 5193 w 46353"/>
                <a:gd name="connsiteY1" fmla="*/ 36484 h 36483"/>
                <a:gd name="connsiteX2" fmla="*/ 46354 w 46353"/>
                <a:gd name="connsiteY2" fmla="*/ 25638 h 36483"/>
                <a:gd name="connsiteX3" fmla="*/ 37487 w 46353"/>
                <a:gd name="connsiteY3" fmla="*/ 0 h 36483"/>
                <a:gd name="connsiteX4" fmla="*/ 0 w 46353"/>
                <a:gd name="connsiteY4" fmla="*/ 9856 h 36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353" h="36483">
                  <a:moveTo>
                    <a:pt x="0" y="9856"/>
                  </a:moveTo>
                  <a:lnTo>
                    <a:pt x="5193" y="36484"/>
                  </a:lnTo>
                  <a:cubicBezTo>
                    <a:pt x="19148" y="33828"/>
                    <a:pt x="32902" y="30204"/>
                    <a:pt x="46354" y="25638"/>
                  </a:cubicBezTo>
                  <a:lnTo>
                    <a:pt x="37487" y="0"/>
                  </a:lnTo>
                  <a:cubicBezTo>
                    <a:pt x="25238" y="4161"/>
                    <a:pt x="12712" y="7455"/>
                    <a:pt x="0" y="9856"/>
                  </a:cubicBezTo>
                  <a:close/>
                </a:path>
              </a:pathLst>
            </a:custGeom>
            <a:solidFill>
              <a:srgbClr val="FDEADA"/>
            </a:solidFill>
            <a:ln w="13494"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0541935A-30C8-41B8-8329-09A7B408FE68}"/>
                </a:ext>
              </a:extLst>
            </p:cNvPr>
            <p:cNvSpPr/>
            <p:nvPr/>
          </p:nvSpPr>
          <p:spPr>
            <a:xfrm>
              <a:off x="8027874" y="5932791"/>
              <a:ext cx="48062" cy="46652"/>
            </a:xfrm>
            <a:custGeom>
              <a:avLst/>
              <a:gdLst>
                <a:gd name="connsiteX0" fmla="*/ 0 w 48062"/>
                <a:gd name="connsiteY0" fmla="*/ 23726 h 46652"/>
                <a:gd name="connsiteX1" fmla="*/ 14480 w 48062"/>
                <a:gd name="connsiteY1" fmla="*/ 46652 h 46652"/>
                <a:gd name="connsiteX2" fmla="*/ 48062 w 48062"/>
                <a:gd name="connsiteY2" fmla="*/ 15971 h 46652"/>
                <a:gd name="connsiteX3" fmla="*/ 26139 w 48062"/>
                <a:gd name="connsiteY3" fmla="*/ 0 h 46652"/>
                <a:gd name="connsiteX4" fmla="*/ 0 w 48062"/>
                <a:gd name="connsiteY4" fmla="*/ 23726 h 46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62" h="46652">
                  <a:moveTo>
                    <a:pt x="0" y="23726"/>
                  </a:moveTo>
                  <a:lnTo>
                    <a:pt x="14480" y="46652"/>
                  </a:lnTo>
                  <a:cubicBezTo>
                    <a:pt x="27507" y="38633"/>
                    <a:pt x="38901" y="28223"/>
                    <a:pt x="48062" y="15971"/>
                  </a:cubicBezTo>
                  <a:lnTo>
                    <a:pt x="26139" y="0"/>
                  </a:lnTo>
                  <a:cubicBezTo>
                    <a:pt x="19000" y="9486"/>
                    <a:pt x="10132" y="17537"/>
                    <a:pt x="0" y="23726"/>
                  </a:cubicBezTo>
                  <a:close/>
                </a:path>
              </a:pathLst>
            </a:custGeom>
            <a:solidFill>
              <a:srgbClr val="FDEADA"/>
            </a:solidFill>
            <a:ln w="13494"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C175DC32-E723-4640-98F3-0EC48BF03089}"/>
                </a:ext>
              </a:extLst>
            </p:cNvPr>
            <p:cNvSpPr/>
            <p:nvPr/>
          </p:nvSpPr>
          <p:spPr>
            <a:xfrm>
              <a:off x="7988259" y="5718132"/>
              <a:ext cx="48143" cy="47750"/>
            </a:xfrm>
            <a:custGeom>
              <a:avLst/>
              <a:gdLst>
                <a:gd name="connsiteX0" fmla="*/ 18561 w 48143"/>
                <a:gd name="connsiteY0" fmla="*/ 0 h 47750"/>
                <a:gd name="connsiteX1" fmla="*/ 0 w 48143"/>
                <a:gd name="connsiteY1" fmla="*/ 19794 h 47750"/>
                <a:gd name="connsiteX2" fmla="*/ 28309 w 48143"/>
                <a:gd name="connsiteY2" fmla="*/ 47750 h 47750"/>
                <a:gd name="connsiteX3" fmla="*/ 48143 w 48143"/>
                <a:gd name="connsiteY3" fmla="*/ 29285 h 47750"/>
                <a:gd name="connsiteX4" fmla="*/ 18561 w 48143"/>
                <a:gd name="connsiteY4" fmla="*/ 0 h 47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43" h="47750">
                  <a:moveTo>
                    <a:pt x="18561" y="0"/>
                  </a:moveTo>
                  <a:lnTo>
                    <a:pt x="0" y="19794"/>
                  </a:lnTo>
                  <a:cubicBezTo>
                    <a:pt x="10711" y="29841"/>
                    <a:pt x="19618" y="38436"/>
                    <a:pt x="28309" y="47750"/>
                  </a:cubicBezTo>
                  <a:lnTo>
                    <a:pt x="48143" y="29285"/>
                  </a:lnTo>
                  <a:cubicBezTo>
                    <a:pt x="38409" y="18791"/>
                    <a:pt x="28159" y="9016"/>
                    <a:pt x="18561" y="0"/>
                  </a:cubicBezTo>
                  <a:close/>
                </a:path>
              </a:pathLst>
            </a:custGeom>
            <a:solidFill>
              <a:srgbClr val="FDEADA"/>
            </a:solidFill>
            <a:ln w="13494"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127DAF99-3FA9-48D5-ADA4-68A3C8EBC4E5}"/>
                </a:ext>
              </a:extLst>
            </p:cNvPr>
            <p:cNvSpPr/>
            <p:nvPr/>
          </p:nvSpPr>
          <p:spPr>
            <a:xfrm>
              <a:off x="8067192" y="5861654"/>
              <a:ext cx="28511" cy="44347"/>
            </a:xfrm>
            <a:custGeom>
              <a:avLst/>
              <a:gdLst>
                <a:gd name="connsiteX0" fmla="*/ 393 w 28511"/>
                <a:gd name="connsiteY0" fmla="*/ 3132 h 44347"/>
                <a:gd name="connsiteX1" fmla="*/ 1396 w 28511"/>
                <a:gd name="connsiteY1" fmla="*/ 20757 h 44347"/>
                <a:gd name="connsiteX2" fmla="*/ 1193 w 28511"/>
                <a:gd name="connsiteY2" fmla="*/ 28783 h 44347"/>
                <a:gd name="connsiteX3" fmla="*/ 0 w 28511"/>
                <a:gd name="connsiteY3" fmla="*/ 39711 h 44347"/>
                <a:gd name="connsiteX4" fmla="*/ 26722 w 28511"/>
                <a:gd name="connsiteY4" fmla="*/ 44347 h 44347"/>
                <a:gd name="connsiteX5" fmla="*/ 28281 w 28511"/>
                <a:gd name="connsiteY5" fmla="*/ 30112 h 44347"/>
                <a:gd name="connsiteX6" fmla="*/ 28512 w 28511"/>
                <a:gd name="connsiteY6" fmla="*/ 20757 h 44347"/>
                <a:gd name="connsiteX7" fmla="*/ 27319 w 28511"/>
                <a:gd name="connsiteY7" fmla="*/ 0 h 44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11" h="44347">
                  <a:moveTo>
                    <a:pt x="393" y="3132"/>
                  </a:moveTo>
                  <a:cubicBezTo>
                    <a:pt x="1055" y="8983"/>
                    <a:pt x="1390" y="14867"/>
                    <a:pt x="1396" y="20757"/>
                  </a:cubicBezTo>
                  <a:cubicBezTo>
                    <a:pt x="1396" y="23387"/>
                    <a:pt x="1329" y="26062"/>
                    <a:pt x="1193" y="28783"/>
                  </a:cubicBezTo>
                  <a:cubicBezTo>
                    <a:pt x="1017" y="32446"/>
                    <a:pt x="620" y="36096"/>
                    <a:pt x="0" y="39711"/>
                  </a:cubicBezTo>
                  <a:lnTo>
                    <a:pt x="26722" y="44347"/>
                  </a:lnTo>
                  <a:cubicBezTo>
                    <a:pt x="27536" y="39639"/>
                    <a:pt x="28056" y="34884"/>
                    <a:pt x="28281" y="30112"/>
                  </a:cubicBezTo>
                  <a:cubicBezTo>
                    <a:pt x="28444" y="26939"/>
                    <a:pt x="28512" y="23834"/>
                    <a:pt x="28512" y="20757"/>
                  </a:cubicBezTo>
                  <a:cubicBezTo>
                    <a:pt x="28510" y="13821"/>
                    <a:pt x="28112" y="6890"/>
                    <a:pt x="27319" y="0"/>
                  </a:cubicBezTo>
                  <a:close/>
                </a:path>
              </a:pathLst>
            </a:custGeom>
            <a:solidFill>
              <a:srgbClr val="FDEADA"/>
            </a:solidFill>
            <a:ln w="13494"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95A67D68-97FB-4B24-87DC-D2EA56151BC1}"/>
                </a:ext>
              </a:extLst>
            </p:cNvPr>
            <p:cNvSpPr/>
            <p:nvPr/>
          </p:nvSpPr>
          <p:spPr>
            <a:xfrm>
              <a:off x="7709607" y="5443724"/>
              <a:ext cx="141000" cy="216923"/>
            </a:xfrm>
            <a:custGeom>
              <a:avLst/>
              <a:gdLst>
                <a:gd name="connsiteX0" fmla="*/ 56942 w 141000"/>
                <a:gd name="connsiteY0" fmla="*/ 216923 h 216923"/>
                <a:gd name="connsiteX1" fmla="*/ 84058 w 141000"/>
                <a:gd name="connsiteY1" fmla="*/ 216923 h 216923"/>
                <a:gd name="connsiteX2" fmla="*/ 84058 w 141000"/>
                <a:gd name="connsiteY2" fmla="*/ 176250 h 216923"/>
                <a:gd name="connsiteX3" fmla="*/ 141000 w 141000"/>
                <a:gd name="connsiteY3" fmla="*/ 176250 h 216923"/>
                <a:gd name="connsiteX4" fmla="*/ 70500 w 141000"/>
                <a:gd name="connsiteY4" fmla="*/ 0 h 216923"/>
                <a:gd name="connsiteX5" fmla="*/ 0 w 141000"/>
                <a:gd name="connsiteY5" fmla="*/ 176250 h 216923"/>
                <a:gd name="connsiteX6" fmla="*/ 56942 w 141000"/>
                <a:gd name="connsiteY6" fmla="*/ 176250 h 216923"/>
                <a:gd name="connsiteX7" fmla="*/ 70500 w 141000"/>
                <a:gd name="connsiteY7" fmla="*/ 73022 h 216923"/>
                <a:gd name="connsiteX8" fmla="*/ 100951 w 141000"/>
                <a:gd name="connsiteY8" fmla="*/ 149135 h 216923"/>
                <a:gd name="connsiteX9" fmla="*/ 40063 w 141000"/>
                <a:gd name="connsiteY9" fmla="*/ 149135 h 216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000" h="216923">
                  <a:moveTo>
                    <a:pt x="56942" y="216923"/>
                  </a:moveTo>
                  <a:lnTo>
                    <a:pt x="84058" y="216923"/>
                  </a:lnTo>
                  <a:lnTo>
                    <a:pt x="84058" y="176250"/>
                  </a:lnTo>
                  <a:lnTo>
                    <a:pt x="141000" y="176250"/>
                  </a:lnTo>
                  <a:lnTo>
                    <a:pt x="70500" y="0"/>
                  </a:lnTo>
                  <a:lnTo>
                    <a:pt x="0" y="176250"/>
                  </a:lnTo>
                  <a:lnTo>
                    <a:pt x="56942" y="176250"/>
                  </a:lnTo>
                  <a:close/>
                  <a:moveTo>
                    <a:pt x="70500" y="73022"/>
                  </a:moveTo>
                  <a:lnTo>
                    <a:pt x="100951" y="149135"/>
                  </a:lnTo>
                  <a:lnTo>
                    <a:pt x="40063" y="149135"/>
                  </a:lnTo>
                  <a:close/>
                </a:path>
              </a:pathLst>
            </a:custGeom>
            <a:solidFill>
              <a:srgbClr val="FDEADA"/>
            </a:solidFill>
            <a:ln w="13494"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A2F2ED7F-0139-4FB2-B6CE-2C925D43CA32}"/>
                </a:ext>
              </a:extLst>
            </p:cNvPr>
            <p:cNvSpPr/>
            <p:nvPr/>
          </p:nvSpPr>
          <p:spPr>
            <a:xfrm>
              <a:off x="8170447" y="5769109"/>
              <a:ext cx="144606" cy="257596"/>
            </a:xfrm>
            <a:custGeom>
              <a:avLst/>
              <a:gdLst>
                <a:gd name="connsiteX0" fmla="*/ 105913 w 144606"/>
                <a:gd name="connsiteY0" fmla="*/ 136106 h 257596"/>
                <a:gd name="connsiteX1" fmla="*/ 129720 w 144606"/>
                <a:gd name="connsiteY1" fmla="*/ 136106 h 257596"/>
                <a:gd name="connsiteX2" fmla="*/ 72303 w 144606"/>
                <a:gd name="connsiteY2" fmla="*/ 0 h 257596"/>
                <a:gd name="connsiteX3" fmla="*/ 14886 w 144606"/>
                <a:gd name="connsiteY3" fmla="*/ 136106 h 257596"/>
                <a:gd name="connsiteX4" fmla="*/ 38694 w 144606"/>
                <a:gd name="connsiteY4" fmla="*/ 136106 h 257596"/>
                <a:gd name="connsiteX5" fmla="*/ 0 w 144606"/>
                <a:gd name="connsiteY5" fmla="*/ 216923 h 257596"/>
                <a:gd name="connsiteX6" fmla="*/ 58732 w 144606"/>
                <a:gd name="connsiteY6" fmla="*/ 216923 h 257596"/>
                <a:gd name="connsiteX7" fmla="*/ 58732 w 144606"/>
                <a:gd name="connsiteY7" fmla="*/ 257596 h 257596"/>
                <a:gd name="connsiteX8" fmla="*/ 85847 w 144606"/>
                <a:gd name="connsiteY8" fmla="*/ 257596 h 257596"/>
                <a:gd name="connsiteX9" fmla="*/ 85847 w 144606"/>
                <a:gd name="connsiteY9" fmla="*/ 216923 h 257596"/>
                <a:gd name="connsiteX10" fmla="*/ 144607 w 144606"/>
                <a:gd name="connsiteY10" fmla="*/ 216923 h 257596"/>
                <a:gd name="connsiteX11" fmla="*/ 72303 w 144606"/>
                <a:gd name="connsiteY11" fmla="*/ 69754 h 257596"/>
                <a:gd name="connsiteX12" fmla="*/ 88857 w 144606"/>
                <a:gd name="connsiteY12" fmla="*/ 108990 h 257596"/>
                <a:gd name="connsiteX13" fmla="*/ 55749 w 144606"/>
                <a:gd name="connsiteY13" fmla="*/ 108990 h 257596"/>
                <a:gd name="connsiteX14" fmla="*/ 43059 w 144606"/>
                <a:gd name="connsiteY14" fmla="*/ 189808 h 257596"/>
                <a:gd name="connsiteX15" fmla="*/ 63165 w 144606"/>
                <a:gd name="connsiteY15" fmla="*/ 147779 h 257596"/>
                <a:gd name="connsiteX16" fmla="*/ 72317 w 144606"/>
                <a:gd name="connsiteY16" fmla="*/ 128676 h 257596"/>
                <a:gd name="connsiteX17" fmla="*/ 81468 w 144606"/>
                <a:gd name="connsiteY17" fmla="*/ 147779 h 257596"/>
                <a:gd name="connsiteX18" fmla="*/ 101561 w 144606"/>
                <a:gd name="connsiteY18" fmla="*/ 189808 h 257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4606" h="257596">
                  <a:moveTo>
                    <a:pt x="105913" y="136106"/>
                  </a:moveTo>
                  <a:lnTo>
                    <a:pt x="129720" y="136106"/>
                  </a:lnTo>
                  <a:lnTo>
                    <a:pt x="72303" y="0"/>
                  </a:lnTo>
                  <a:lnTo>
                    <a:pt x="14886" y="136106"/>
                  </a:lnTo>
                  <a:lnTo>
                    <a:pt x="38694" y="136106"/>
                  </a:lnTo>
                  <a:lnTo>
                    <a:pt x="0" y="216923"/>
                  </a:lnTo>
                  <a:lnTo>
                    <a:pt x="58732" y="216923"/>
                  </a:lnTo>
                  <a:lnTo>
                    <a:pt x="58732" y="257596"/>
                  </a:lnTo>
                  <a:lnTo>
                    <a:pt x="85847" y="257596"/>
                  </a:lnTo>
                  <a:lnTo>
                    <a:pt x="85847" y="216923"/>
                  </a:lnTo>
                  <a:lnTo>
                    <a:pt x="144607" y="216923"/>
                  </a:lnTo>
                  <a:close/>
                  <a:moveTo>
                    <a:pt x="72303" y="69754"/>
                  </a:moveTo>
                  <a:lnTo>
                    <a:pt x="88857" y="108990"/>
                  </a:lnTo>
                  <a:lnTo>
                    <a:pt x="55749" y="108990"/>
                  </a:lnTo>
                  <a:close/>
                  <a:moveTo>
                    <a:pt x="43059" y="189808"/>
                  </a:moveTo>
                  <a:lnTo>
                    <a:pt x="63165" y="147779"/>
                  </a:lnTo>
                  <a:lnTo>
                    <a:pt x="72317" y="128676"/>
                  </a:lnTo>
                  <a:lnTo>
                    <a:pt x="81468" y="147779"/>
                  </a:lnTo>
                  <a:lnTo>
                    <a:pt x="101561" y="189808"/>
                  </a:lnTo>
                  <a:close/>
                </a:path>
              </a:pathLst>
            </a:custGeom>
            <a:solidFill>
              <a:srgbClr val="FDEADA"/>
            </a:solidFill>
            <a:ln w="13494" cap="flat">
              <a:noFill/>
              <a:prstDash val="solid"/>
              <a:miter/>
            </a:ln>
          </p:spPr>
          <p:txBody>
            <a:bodyPr rtlCol="0" anchor="ctr"/>
            <a:lstStyle/>
            <a:p>
              <a:endParaRPr lang="en-GB"/>
            </a:p>
          </p:txBody>
        </p:sp>
        <p:sp>
          <p:nvSpPr>
            <p:cNvPr id="50" name="Freeform: Shape 49">
              <a:extLst>
                <a:ext uri="{FF2B5EF4-FFF2-40B4-BE49-F238E27FC236}">
                  <a16:creationId xmlns:a16="http://schemas.microsoft.com/office/drawing/2014/main" id="{05D018CE-661E-45EE-8056-8D85AA64AC3C}"/>
                </a:ext>
              </a:extLst>
            </p:cNvPr>
            <p:cNvSpPr/>
            <p:nvPr/>
          </p:nvSpPr>
          <p:spPr>
            <a:xfrm>
              <a:off x="7751188" y="5741994"/>
              <a:ext cx="200654" cy="176250"/>
            </a:xfrm>
            <a:custGeom>
              <a:avLst/>
              <a:gdLst>
                <a:gd name="connsiteX0" fmla="*/ 100327 w 200654"/>
                <a:gd name="connsiteY0" fmla="*/ 101683 h 176250"/>
                <a:gd name="connsiteX1" fmla="*/ 59654 w 200654"/>
                <a:gd name="connsiteY1" fmla="*/ 0 h 176250"/>
                <a:gd name="connsiteX2" fmla="*/ 0 w 200654"/>
                <a:gd name="connsiteY2" fmla="*/ 149135 h 176250"/>
                <a:gd name="connsiteX3" fmla="*/ 46096 w 200654"/>
                <a:gd name="connsiteY3" fmla="*/ 149135 h 176250"/>
                <a:gd name="connsiteX4" fmla="*/ 46096 w 200654"/>
                <a:gd name="connsiteY4" fmla="*/ 176250 h 176250"/>
                <a:gd name="connsiteX5" fmla="*/ 73212 w 200654"/>
                <a:gd name="connsiteY5" fmla="*/ 176250 h 176250"/>
                <a:gd name="connsiteX6" fmla="*/ 73212 w 200654"/>
                <a:gd name="connsiteY6" fmla="*/ 149135 h 176250"/>
                <a:gd name="connsiteX7" fmla="*/ 127442 w 200654"/>
                <a:gd name="connsiteY7" fmla="*/ 149135 h 176250"/>
                <a:gd name="connsiteX8" fmla="*/ 127442 w 200654"/>
                <a:gd name="connsiteY8" fmla="*/ 176250 h 176250"/>
                <a:gd name="connsiteX9" fmla="*/ 154558 w 200654"/>
                <a:gd name="connsiteY9" fmla="*/ 176250 h 176250"/>
                <a:gd name="connsiteX10" fmla="*/ 154558 w 200654"/>
                <a:gd name="connsiteY10" fmla="*/ 149135 h 176250"/>
                <a:gd name="connsiteX11" fmla="*/ 200654 w 200654"/>
                <a:gd name="connsiteY11" fmla="*/ 149135 h 176250"/>
                <a:gd name="connsiteX12" fmla="*/ 141000 w 200654"/>
                <a:gd name="connsiteY12" fmla="*/ 0 h 176250"/>
                <a:gd name="connsiteX13" fmla="*/ 73212 w 200654"/>
                <a:gd name="connsiteY13" fmla="*/ 122019 h 176250"/>
                <a:gd name="connsiteX14" fmla="*/ 40036 w 200654"/>
                <a:gd name="connsiteY14" fmla="*/ 122019 h 176250"/>
                <a:gd name="connsiteX15" fmla="*/ 59654 w 200654"/>
                <a:gd name="connsiteY15" fmla="*/ 73008 h 176250"/>
                <a:gd name="connsiteX16" fmla="*/ 79258 w 200654"/>
                <a:gd name="connsiteY16" fmla="*/ 122019 h 176250"/>
                <a:gd name="connsiteX17" fmla="*/ 154558 w 200654"/>
                <a:gd name="connsiteY17" fmla="*/ 122019 h 176250"/>
                <a:gd name="connsiteX18" fmla="*/ 121382 w 200654"/>
                <a:gd name="connsiteY18" fmla="*/ 122019 h 176250"/>
                <a:gd name="connsiteX19" fmla="*/ 141000 w 200654"/>
                <a:gd name="connsiteY19" fmla="*/ 73008 h 176250"/>
                <a:gd name="connsiteX20" fmla="*/ 160605 w 200654"/>
                <a:gd name="connsiteY20" fmla="*/ 122019 h 1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00654" h="176250">
                  <a:moveTo>
                    <a:pt x="100327" y="101683"/>
                  </a:moveTo>
                  <a:lnTo>
                    <a:pt x="59654" y="0"/>
                  </a:lnTo>
                  <a:lnTo>
                    <a:pt x="0" y="149135"/>
                  </a:lnTo>
                  <a:lnTo>
                    <a:pt x="46096" y="149135"/>
                  </a:lnTo>
                  <a:lnTo>
                    <a:pt x="46096" y="176250"/>
                  </a:lnTo>
                  <a:lnTo>
                    <a:pt x="73212" y="176250"/>
                  </a:lnTo>
                  <a:lnTo>
                    <a:pt x="73212" y="149135"/>
                  </a:lnTo>
                  <a:lnTo>
                    <a:pt x="127442" y="149135"/>
                  </a:lnTo>
                  <a:lnTo>
                    <a:pt x="127442" y="176250"/>
                  </a:lnTo>
                  <a:lnTo>
                    <a:pt x="154558" y="176250"/>
                  </a:lnTo>
                  <a:lnTo>
                    <a:pt x="154558" y="149135"/>
                  </a:lnTo>
                  <a:lnTo>
                    <a:pt x="200654" y="149135"/>
                  </a:lnTo>
                  <a:lnTo>
                    <a:pt x="141000" y="0"/>
                  </a:lnTo>
                  <a:close/>
                  <a:moveTo>
                    <a:pt x="73212" y="122019"/>
                  </a:moveTo>
                  <a:lnTo>
                    <a:pt x="40036" y="122019"/>
                  </a:lnTo>
                  <a:lnTo>
                    <a:pt x="59654" y="73008"/>
                  </a:lnTo>
                  <a:lnTo>
                    <a:pt x="79258" y="122019"/>
                  </a:lnTo>
                  <a:close/>
                  <a:moveTo>
                    <a:pt x="154558" y="122019"/>
                  </a:moveTo>
                  <a:lnTo>
                    <a:pt x="121382" y="122019"/>
                  </a:lnTo>
                  <a:lnTo>
                    <a:pt x="141000" y="73008"/>
                  </a:lnTo>
                  <a:lnTo>
                    <a:pt x="160605" y="122019"/>
                  </a:lnTo>
                  <a:close/>
                </a:path>
              </a:pathLst>
            </a:custGeom>
            <a:solidFill>
              <a:srgbClr val="FDEADA"/>
            </a:solidFill>
            <a:ln w="13494" cap="flat">
              <a:noFill/>
              <a:prstDash val="solid"/>
              <a:miter/>
            </a:ln>
          </p:spPr>
          <p:txBody>
            <a:bodyPr rtlCol="0" anchor="ctr"/>
            <a:lstStyle/>
            <a:p>
              <a:endParaRPr lang="en-GB"/>
            </a:p>
          </p:txBody>
        </p:sp>
        <p:sp>
          <p:nvSpPr>
            <p:cNvPr id="51" name="Freeform: Shape 50">
              <a:extLst>
                <a:ext uri="{FF2B5EF4-FFF2-40B4-BE49-F238E27FC236}">
                  <a16:creationId xmlns:a16="http://schemas.microsoft.com/office/drawing/2014/main" id="{63321ADE-E0B0-4203-889F-719EDA4F1705}"/>
                </a:ext>
              </a:extLst>
            </p:cNvPr>
            <p:cNvSpPr/>
            <p:nvPr/>
          </p:nvSpPr>
          <p:spPr>
            <a:xfrm>
              <a:off x="7444784" y="5199685"/>
              <a:ext cx="1003270" cy="1084616"/>
            </a:xfrm>
            <a:custGeom>
              <a:avLst/>
              <a:gdLst>
                <a:gd name="connsiteX0" fmla="*/ 914400 w 1003270"/>
                <a:gd name="connsiteY0" fmla="*/ 135577 h 1084616"/>
                <a:gd name="connsiteX1" fmla="*/ 189808 w 1003270"/>
                <a:gd name="connsiteY1" fmla="*/ 135577 h 1084616"/>
                <a:gd name="connsiteX2" fmla="*/ 189808 w 1003270"/>
                <a:gd name="connsiteY2" fmla="*/ 0 h 1084616"/>
                <a:gd name="connsiteX3" fmla="*/ 81346 w 1003270"/>
                <a:gd name="connsiteY3" fmla="*/ 0 h 1084616"/>
                <a:gd name="connsiteX4" fmla="*/ 0 w 1003270"/>
                <a:gd name="connsiteY4" fmla="*/ 81346 h 1084616"/>
                <a:gd name="connsiteX5" fmla="*/ 0 w 1003270"/>
                <a:gd name="connsiteY5" fmla="*/ 867693 h 1084616"/>
                <a:gd name="connsiteX6" fmla="*/ 81346 w 1003270"/>
                <a:gd name="connsiteY6" fmla="*/ 949040 h 1084616"/>
                <a:gd name="connsiteX7" fmla="*/ 813463 w 1003270"/>
                <a:gd name="connsiteY7" fmla="*/ 949040 h 1084616"/>
                <a:gd name="connsiteX8" fmla="*/ 813463 w 1003270"/>
                <a:gd name="connsiteY8" fmla="*/ 1084617 h 1084616"/>
                <a:gd name="connsiteX9" fmla="*/ 921924 w 1003270"/>
                <a:gd name="connsiteY9" fmla="*/ 1084617 h 1084616"/>
                <a:gd name="connsiteX10" fmla="*/ 1003270 w 1003270"/>
                <a:gd name="connsiteY10" fmla="*/ 1003270 h 1084616"/>
                <a:gd name="connsiteX11" fmla="*/ 1003270 w 1003270"/>
                <a:gd name="connsiteY11" fmla="*/ 216923 h 1084616"/>
                <a:gd name="connsiteX12" fmla="*/ 914400 w 1003270"/>
                <a:gd name="connsiteY12" fmla="*/ 135577 h 1084616"/>
                <a:gd name="connsiteX13" fmla="*/ 27115 w 1003270"/>
                <a:gd name="connsiteY13" fmla="*/ 81346 h 1084616"/>
                <a:gd name="connsiteX14" fmla="*/ 81346 w 1003270"/>
                <a:gd name="connsiteY14" fmla="*/ 27115 h 1084616"/>
                <a:gd name="connsiteX15" fmla="*/ 162693 w 1003270"/>
                <a:gd name="connsiteY15" fmla="*/ 27115 h 1084616"/>
                <a:gd name="connsiteX16" fmla="*/ 162693 w 1003270"/>
                <a:gd name="connsiteY16" fmla="*/ 786347 h 1084616"/>
                <a:gd name="connsiteX17" fmla="*/ 81346 w 1003270"/>
                <a:gd name="connsiteY17" fmla="*/ 786347 h 1084616"/>
                <a:gd name="connsiteX18" fmla="*/ 27115 w 1003270"/>
                <a:gd name="connsiteY18" fmla="*/ 807104 h 1084616"/>
                <a:gd name="connsiteX19" fmla="*/ 27115 w 1003270"/>
                <a:gd name="connsiteY19" fmla="*/ 867693 h 1084616"/>
                <a:gd name="connsiteX20" fmla="*/ 81346 w 1003270"/>
                <a:gd name="connsiteY20" fmla="*/ 813463 h 1084616"/>
                <a:gd name="connsiteX21" fmla="*/ 189808 w 1003270"/>
                <a:gd name="connsiteY21" fmla="*/ 813463 h 1084616"/>
                <a:gd name="connsiteX22" fmla="*/ 189808 w 1003270"/>
                <a:gd name="connsiteY22" fmla="*/ 162693 h 1084616"/>
                <a:gd name="connsiteX23" fmla="*/ 914400 w 1003270"/>
                <a:gd name="connsiteY23" fmla="*/ 162693 h 1084616"/>
                <a:gd name="connsiteX24" fmla="*/ 976155 w 1003270"/>
                <a:gd name="connsiteY24" fmla="*/ 216923 h 1084616"/>
                <a:gd name="connsiteX25" fmla="*/ 976155 w 1003270"/>
                <a:gd name="connsiteY25" fmla="*/ 921924 h 1084616"/>
                <a:gd name="connsiteX26" fmla="*/ 81346 w 1003270"/>
                <a:gd name="connsiteY26" fmla="*/ 921924 h 1084616"/>
                <a:gd name="connsiteX27" fmla="*/ 27115 w 1003270"/>
                <a:gd name="connsiteY27" fmla="*/ 867693 h 1084616"/>
                <a:gd name="connsiteX28" fmla="*/ 976155 w 1003270"/>
                <a:gd name="connsiteY28" fmla="*/ 1003270 h 1084616"/>
                <a:gd name="connsiteX29" fmla="*/ 921924 w 1003270"/>
                <a:gd name="connsiteY29" fmla="*/ 1057501 h 1084616"/>
                <a:gd name="connsiteX30" fmla="*/ 840578 w 1003270"/>
                <a:gd name="connsiteY30" fmla="*/ 1057501 h 1084616"/>
                <a:gd name="connsiteX31" fmla="*/ 840578 w 1003270"/>
                <a:gd name="connsiteY31" fmla="*/ 949040 h 1084616"/>
                <a:gd name="connsiteX32" fmla="*/ 976155 w 1003270"/>
                <a:gd name="connsiteY32" fmla="*/ 949040 h 1084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003270" h="1084616">
                  <a:moveTo>
                    <a:pt x="914400" y="135577"/>
                  </a:moveTo>
                  <a:lnTo>
                    <a:pt x="189808" y="135577"/>
                  </a:lnTo>
                  <a:lnTo>
                    <a:pt x="189808" y="0"/>
                  </a:lnTo>
                  <a:lnTo>
                    <a:pt x="81346" y="0"/>
                  </a:lnTo>
                  <a:cubicBezTo>
                    <a:pt x="36442" y="52"/>
                    <a:pt x="53" y="36442"/>
                    <a:pt x="0" y="81346"/>
                  </a:cubicBezTo>
                  <a:lnTo>
                    <a:pt x="0" y="867693"/>
                  </a:lnTo>
                  <a:cubicBezTo>
                    <a:pt x="53" y="912598"/>
                    <a:pt x="36442" y="948987"/>
                    <a:pt x="81346" y="949040"/>
                  </a:cubicBezTo>
                  <a:lnTo>
                    <a:pt x="813463" y="949040"/>
                  </a:lnTo>
                  <a:lnTo>
                    <a:pt x="813463" y="1084617"/>
                  </a:lnTo>
                  <a:lnTo>
                    <a:pt x="921924" y="1084617"/>
                  </a:lnTo>
                  <a:cubicBezTo>
                    <a:pt x="966829" y="1084564"/>
                    <a:pt x="1003218" y="1048175"/>
                    <a:pt x="1003270" y="1003270"/>
                  </a:cubicBezTo>
                  <a:lnTo>
                    <a:pt x="1003270" y="216923"/>
                  </a:lnTo>
                  <a:cubicBezTo>
                    <a:pt x="1001073" y="169976"/>
                    <a:pt x="961358" y="133623"/>
                    <a:pt x="914400" y="135577"/>
                  </a:cubicBezTo>
                  <a:close/>
                  <a:moveTo>
                    <a:pt x="27115" y="81346"/>
                  </a:moveTo>
                  <a:cubicBezTo>
                    <a:pt x="27115" y="51396"/>
                    <a:pt x="51396" y="27115"/>
                    <a:pt x="81346" y="27115"/>
                  </a:cubicBezTo>
                  <a:lnTo>
                    <a:pt x="162693" y="27115"/>
                  </a:lnTo>
                  <a:lnTo>
                    <a:pt x="162693" y="786347"/>
                  </a:lnTo>
                  <a:lnTo>
                    <a:pt x="81346" y="786347"/>
                  </a:lnTo>
                  <a:cubicBezTo>
                    <a:pt x="61327" y="786334"/>
                    <a:pt x="42010" y="793727"/>
                    <a:pt x="27115" y="807104"/>
                  </a:cubicBezTo>
                  <a:close/>
                  <a:moveTo>
                    <a:pt x="27115" y="867693"/>
                  </a:moveTo>
                  <a:cubicBezTo>
                    <a:pt x="27115" y="837743"/>
                    <a:pt x="51396" y="813463"/>
                    <a:pt x="81346" y="813463"/>
                  </a:cubicBezTo>
                  <a:lnTo>
                    <a:pt x="189808" y="813463"/>
                  </a:lnTo>
                  <a:lnTo>
                    <a:pt x="189808" y="162693"/>
                  </a:lnTo>
                  <a:lnTo>
                    <a:pt x="914400" y="162693"/>
                  </a:lnTo>
                  <a:cubicBezTo>
                    <a:pt x="946370" y="160786"/>
                    <a:pt x="973915" y="184975"/>
                    <a:pt x="976155" y="216923"/>
                  </a:cubicBezTo>
                  <a:lnTo>
                    <a:pt x="976155" y="921924"/>
                  </a:lnTo>
                  <a:lnTo>
                    <a:pt x="81346" y="921924"/>
                  </a:lnTo>
                  <a:cubicBezTo>
                    <a:pt x="51396" y="921924"/>
                    <a:pt x="27115" y="897644"/>
                    <a:pt x="27115" y="867693"/>
                  </a:cubicBezTo>
                  <a:close/>
                  <a:moveTo>
                    <a:pt x="976155" y="1003270"/>
                  </a:moveTo>
                  <a:cubicBezTo>
                    <a:pt x="976155" y="1033221"/>
                    <a:pt x="951875" y="1057501"/>
                    <a:pt x="921924" y="1057501"/>
                  </a:cubicBezTo>
                  <a:lnTo>
                    <a:pt x="840578" y="1057501"/>
                  </a:lnTo>
                  <a:lnTo>
                    <a:pt x="840578" y="949040"/>
                  </a:lnTo>
                  <a:lnTo>
                    <a:pt x="976155" y="949040"/>
                  </a:lnTo>
                  <a:close/>
                </a:path>
              </a:pathLst>
            </a:custGeom>
            <a:solidFill>
              <a:srgbClr val="FDEADA"/>
            </a:solidFill>
            <a:ln w="13494" cap="flat">
              <a:noFill/>
              <a:prstDash val="solid"/>
              <a:miter/>
            </a:ln>
          </p:spPr>
          <p:txBody>
            <a:bodyPr rtlCol="0" anchor="ctr"/>
            <a:lstStyle/>
            <a:p>
              <a:endParaRPr lang="en-GB"/>
            </a:p>
          </p:txBody>
        </p:sp>
      </p:grpSp>
      <p:grpSp>
        <p:nvGrpSpPr>
          <p:cNvPr id="33" name="Group 32">
            <a:extLst>
              <a:ext uri="{FF2B5EF4-FFF2-40B4-BE49-F238E27FC236}">
                <a16:creationId xmlns:a16="http://schemas.microsoft.com/office/drawing/2014/main" id="{98865ADA-4FF4-4648-9DD4-7E8C002B045F}"/>
              </a:ext>
            </a:extLst>
          </p:cNvPr>
          <p:cNvGrpSpPr/>
          <p:nvPr/>
        </p:nvGrpSpPr>
        <p:grpSpPr>
          <a:xfrm>
            <a:off x="7031695" y="3841047"/>
            <a:ext cx="1779013" cy="914400"/>
            <a:chOff x="7086600" y="3695492"/>
            <a:chExt cx="1779013" cy="914400"/>
          </a:xfrm>
        </p:grpSpPr>
        <p:pic>
          <p:nvPicPr>
            <p:cNvPr id="16" name="Graphic 15" descr="Sparrow with solid fill">
              <a:extLst>
                <a:ext uri="{FF2B5EF4-FFF2-40B4-BE49-F238E27FC236}">
                  <a16:creationId xmlns:a16="http://schemas.microsoft.com/office/drawing/2014/main" id="{83CFEDBF-66D0-49F7-BE0C-D62A555BDD22}"/>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086600" y="3745279"/>
              <a:ext cx="864613" cy="864613"/>
            </a:xfrm>
            <a:prstGeom prst="rect">
              <a:avLst/>
            </a:prstGeom>
          </p:spPr>
        </p:pic>
        <p:pic>
          <p:nvPicPr>
            <p:cNvPr id="18" name="Graphic 17" descr="Daily calendar outline">
              <a:extLst>
                <a:ext uri="{FF2B5EF4-FFF2-40B4-BE49-F238E27FC236}">
                  <a16:creationId xmlns:a16="http://schemas.microsoft.com/office/drawing/2014/main" id="{57F18AAA-F329-4E1E-B3D9-67E320FE4EA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51213" y="3695492"/>
              <a:ext cx="914400" cy="914400"/>
            </a:xfrm>
            <a:prstGeom prst="rect">
              <a:avLst/>
            </a:prstGeom>
          </p:spPr>
        </p:pic>
      </p:grpSp>
      <p:grpSp>
        <p:nvGrpSpPr>
          <p:cNvPr id="32" name="Group 31">
            <a:extLst>
              <a:ext uri="{FF2B5EF4-FFF2-40B4-BE49-F238E27FC236}">
                <a16:creationId xmlns:a16="http://schemas.microsoft.com/office/drawing/2014/main" id="{E6870307-B0D0-4115-B892-42C4DB6B5A09}"/>
              </a:ext>
            </a:extLst>
          </p:cNvPr>
          <p:cNvGrpSpPr/>
          <p:nvPr/>
        </p:nvGrpSpPr>
        <p:grpSpPr>
          <a:xfrm>
            <a:off x="7178674" y="1979927"/>
            <a:ext cx="1485055" cy="1507073"/>
            <a:chOff x="7178675" y="1987984"/>
            <a:chExt cx="1485055" cy="1507073"/>
          </a:xfrm>
        </p:grpSpPr>
        <p:pic>
          <p:nvPicPr>
            <p:cNvPr id="28" name="Graphic 27" descr="Deciduous tree outline">
              <a:extLst>
                <a:ext uri="{FF2B5EF4-FFF2-40B4-BE49-F238E27FC236}">
                  <a16:creationId xmlns:a16="http://schemas.microsoft.com/office/drawing/2014/main" id="{B0CBDDB5-D5BD-4B39-A815-BB354DA3EA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78675" y="2010002"/>
              <a:ext cx="1485055" cy="1485055"/>
            </a:xfrm>
            <a:prstGeom prst="rect">
              <a:avLst/>
            </a:prstGeom>
          </p:spPr>
        </p:pic>
        <p:pic>
          <p:nvPicPr>
            <p:cNvPr id="20" name="Graphic 19" descr="Sparrow with solid fill">
              <a:extLst>
                <a:ext uri="{FF2B5EF4-FFF2-40B4-BE49-F238E27FC236}">
                  <a16:creationId xmlns:a16="http://schemas.microsoft.com/office/drawing/2014/main" id="{95F131E2-DB32-4CCA-9ED5-FCFADE0D409F}"/>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flipH="1">
              <a:off x="8217815" y="2464481"/>
              <a:ext cx="406993" cy="406993"/>
            </a:xfrm>
            <a:prstGeom prst="rect">
              <a:avLst/>
            </a:prstGeom>
          </p:spPr>
        </p:pic>
        <p:pic>
          <p:nvPicPr>
            <p:cNvPr id="23" name="Graphic 22" descr="Sparrow with solid fill">
              <a:extLst>
                <a:ext uri="{FF2B5EF4-FFF2-40B4-BE49-F238E27FC236}">
                  <a16:creationId xmlns:a16="http://schemas.microsoft.com/office/drawing/2014/main" id="{07CB7BF5-D3AB-4EE2-A4D8-CDA01421F62B}"/>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7315409" y="1987984"/>
              <a:ext cx="406993" cy="406993"/>
            </a:xfrm>
            <a:prstGeom prst="rect">
              <a:avLst/>
            </a:prstGeom>
          </p:spPr>
        </p:pic>
        <p:pic>
          <p:nvPicPr>
            <p:cNvPr id="29" name="Graphic 28" descr="Sparrow with solid fill">
              <a:extLst>
                <a:ext uri="{FF2B5EF4-FFF2-40B4-BE49-F238E27FC236}">
                  <a16:creationId xmlns:a16="http://schemas.microsoft.com/office/drawing/2014/main" id="{BCBD0FE4-ECAD-47E1-A147-822AB79C1975}"/>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flipH="1">
              <a:off x="7291252" y="2549032"/>
              <a:ext cx="406993" cy="406993"/>
            </a:xfrm>
            <a:prstGeom prst="rect">
              <a:avLst/>
            </a:prstGeom>
          </p:spPr>
        </p:pic>
        <p:pic>
          <p:nvPicPr>
            <p:cNvPr id="30" name="Graphic 29" descr="Sparrow with solid fill">
              <a:extLst>
                <a:ext uri="{FF2B5EF4-FFF2-40B4-BE49-F238E27FC236}">
                  <a16:creationId xmlns:a16="http://schemas.microsoft.com/office/drawing/2014/main" id="{20ECFED0-4DCC-4365-B987-C8D55830B0A0}"/>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7494748" y="2291698"/>
              <a:ext cx="406993" cy="406993"/>
            </a:xfrm>
            <a:prstGeom prst="rect">
              <a:avLst/>
            </a:prstGeom>
          </p:spPr>
        </p:pic>
        <p:pic>
          <p:nvPicPr>
            <p:cNvPr id="31" name="Graphic 30" descr="Sparrow with solid fill">
              <a:extLst>
                <a:ext uri="{FF2B5EF4-FFF2-40B4-BE49-F238E27FC236}">
                  <a16:creationId xmlns:a16="http://schemas.microsoft.com/office/drawing/2014/main" id="{A0E16C7C-815F-4E9C-8E52-D571885AA781}"/>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7989569" y="2010002"/>
              <a:ext cx="406993" cy="406993"/>
            </a:xfrm>
            <a:prstGeom prst="rect">
              <a:avLst/>
            </a:prstGeom>
          </p:spPr>
        </p:pic>
      </p:grpSp>
      <p:sp>
        <p:nvSpPr>
          <p:cNvPr id="53" name="TextBox 52">
            <a:extLst>
              <a:ext uri="{FF2B5EF4-FFF2-40B4-BE49-F238E27FC236}">
                <a16:creationId xmlns:a16="http://schemas.microsoft.com/office/drawing/2014/main" id="{4D8C22B0-304B-4E17-ACD5-9667742BC8CB}"/>
              </a:ext>
            </a:extLst>
          </p:cNvPr>
          <p:cNvSpPr txBox="1"/>
          <p:nvPr/>
        </p:nvSpPr>
        <p:spPr>
          <a:xfrm>
            <a:off x="450817" y="3926692"/>
            <a:ext cx="6480207" cy="707886"/>
          </a:xfrm>
          <a:prstGeom prst="rect">
            <a:avLst/>
          </a:prstGeom>
          <a:noFill/>
        </p:spPr>
        <p:txBody>
          <a:bodyPr wrap="square">
            <a:spAutoFit/>
          </a:bodyPr>
          <a:lstStyle/>
          <a:p>
            <a:pPr>
              <a:spcAft>
                <a:spcPts val="600"/>
              </a:spcAft>
            </a:pPr>
            <a:r>
              <a:rPr lang="en-GB" sz="2000" dirty="0">
                <a:solidFill>
                  <a:srgbClr val="FDEADA"/>
                </a:solidFill>
                <a:latin typeface="Gill Sans" charset="0"/>
                <a:ea typeface="Gill Sans" charset="0"/>
                <a:cs typeface="Gill Sans" charset="0"/>
              </a:rPr>
              <a:t>2. </a:t>
            </a:r>
            <a:r>
              <a:rPr lang="en-GB" sz="2000" dirty="0">
                <a:solidFill>
                  <a:srgbClr val="FFB74E"/>
                </a:solidFill>
                <a:latin typeface="Gill Sans" charset="0"/>
                <a:ea typeface="Gill Sans" charset="0"/>
                <a:cs typeface="Gill Sans" charset="0"/>
              </a:rPr>
              <a:t>Variation</a:t>
            </a:r>
            <a:r>
              <a:rPr lang="en-GB" sz="2000" dirty="0">
                <a:solidFill>
                  <a:schemeClr val="accent6">
                    <a:lumMod val="20000"/>
                    <a:lumOff val="80000"/>
                  </a:schemeClr>
                </a:solidFill>
                <a:latin typeface="Gill Sans" charset="0"/>
                <a:ea typeface="Gill Sans" charset="0"/>
                <a:cs typeface="Gill Sans" charset="0"/>
              </a:rPr>
              <a:t>: the standard deviation among years in the annual number of birds is in the range of </a:t>
            </a:r>
            <a:r>
              <a:rPr lang="en-GB" sz="2000" dirty="0">
                <a:solidFill>
                  <a:srgbClr val="FFB74E"/>
                </a:solidFill>
                <a:latin typeface="Gill Sans" charset="0"/>
                <a:ea typeface="Gill Sans" charset="0"/>
                <a:cs typeface="Gill Sans" charset="0"/>
              </a:rPr>
              <a:t>10</a:t>
            </a:r>
            <a:r>
              <a:rPr lang="en-GB" sz="2000" dirty="0">
                <a:solidFill>
                  <a:schemeClr val="accent6">
                    <a:lumMod val="20000"/>
                    <a:lumOff val="80000"/>
                  </a:schemeClr>
                </a:solidFill>
                <a:latin typeface="Gill Sans" charset="0"/>
                <a:ea typeface="Gill Sans" charset="0"/>
                <a:cs typeface="Gill Sans" charset="0"/>
              </a:rPr>
              <a:t> to </a:t>
            </a:r>
            <a:r>
              <a:rPr lang="en-GB" sz="2000" dirty="0">
                <a:solidFill>
                  <a:srgbClr val="FFB74E"/>
                </a:solidFill>
                <a:latin typeface="Gill Sans" charset="0"/>
                <a:ea typeface="Gill Sans" charset="0"/>
                <a:cs typeface="Gill Sans" charset="0"/>
              </a:rPr>
              <a:t>15</a:t>
            </a:r>
            <a:r>
              <a:rPr lang="en-GB" sz="2000" dirty="0">
                <a:solidFill>
                  <a:schemeClr val="accent6">
                    <a:lumMod val="20000"/>
                    <a:lumOff val="80000"/>
                  </a:schemeClr>
                </a:solidFill>
                <a:latin typeface="Gill Sans" charset="0"/>
                <a:ea typeface="Gill Sans" charset="0"/>
                <a:cs typeface="Gill Sans" charset="0"/>
              </a:rPr>
              <a:t> birds.</a:t>
            </a:r>
          </a:p>
        </p:txBody>
      </p:sp>
      <p:sp>
        <p:nvSpPr>
          <p:cNvPr id="55" name="TextBox 54">
            <a:extLst>
              <a:ext uri="{FF2B5EF4-FFF2-40B4-BE49-F238E27FC236}">
                <a16:creationId xmlns:a16="http://schemas.microsoft.com/office/drawing/2014/main" id="{C1E93B55-1AEC-4373-8707-35AE4C96BAC5}"/>
              </a:ext>
            </a:extLst>
          </p:cNvPr>
          <p:cNvSpPr txBox="1"/>
          <p:nvPr/>
        </p:nvSpPr>
        <p:spPr>
          <a:xfrm>
            <a:off x="450817" y="5366248"/>
            <a:ext cx="6480207" cy="707886"/>
          </a:xfrm>
          <a:prstGeom prst="rect">
            <a:avLst/>
          </a:prstGeom>
          <a:noFill/>
        </p:spPr>
        <p:txBody>
          <a:bodyPr wrap="square">
            <a:spAutoFit/>
          </a:bodyPr>
          <a:lstStyle/>
          <a:p>
            <a:pPr>
              <a:spcAft>
                <a:spcPts val="600"/>
              </a:spcAft>
            </a:pPr>
            <a:r>
              <a:rPr lang="en-GB" sz="2000" dirty="0">
                <a:solidFill>
                  <a:srgbClr val="FDEADA"/>
                </a:solidFill>
                <a:latin typeface="Gill Sans" charset="0"/>
                <a:ea typeface="Gill Sans" charset="0"/>
                <a:cs typeface="Gill Sans" charset="0"/>
              </a:rPr>
              <a:t>3. </a:t>
            </a:r>
            <a:r>
              <a:rPr lang="en-GB" sz="2000" dirty="0">
                <a:solidFill>
                  <a:srgbClr val="FFB74E"/>
                </a:solidFill>
                <a:latin typeface="Gill Sans" charset="0"/>
                <a:ea typeface="Gill Sans" charset="0"/>
                <a:cs typeface="Gill Sans" charset="0"/>
              </a:rPr>
              <a:t>Vacancy</a:t>
            </a:r>
            <a:r>
              <a:rPr lang="en-GB" sz="2000" dirty="0">
                <a:solidFill>
                  <a:schemeClr val="accent6">
                    <a:lumMod val="20000"/>
                    <a:lumOff val="80000"/>
                  </a:schemeClr>
                </a:solidFill>
                <a:latin typeface="Gill Sans" charset="0"/>
                <a:ea typeface="Gill Sans" charset="0"/>
                <a:cs typeface="Gill Sans" charset="0"/>
              </a:rPr>
              <a:t>: the average percentage of territories that lack one or both alphas is in the range of </a:t>
            </a:r>
            <a:r>
              <a:rPr lang="en-GB" sz="2000" dirty="0">
                <a:solidFill>
                  <a:srgbClr val="FFB74E"/>
                </a:solidFill>
                <a:latin typeface="Gill Sans" charset="0"/>
                <a:ea typeface="Gill Sans" charset="0"/>
                <a:cs typeface="Gill Sans" charset="0"/>
              </a:rPr>
              <a:t>15%</a:t>
            </a:r>
            <a:r>
              <a:rPr lang="en-GB" sz="2000" dirty="0">
                <a:solidFill>
                  <a:schemeClr val="accent6">
                    <a:lumMod val="20000"/>
                    <a:lumOff val="80000"/>
                  </a:schemeClr>
                </a:solidFill>
                <a:latin typeface="Gill Sans" charset="0"/>
                <a:ea typeface="Gill Sans" charset="0"/>
                <a:cs typeface="Gill Sans" charset="0"/>
              </a:rPr>
              <a:t> to </a:t>
            </a:r>
            <a:r>
              <a:rPr lang="en-GB" sz="2000" dirty="0">
                <a:solidFill>
                  <a:srgbClr val="FFB74E"/>
                </a:solidFill>
                <a:latin typeface="Gill Sans" charset="0"/>
                <a:ea typeface="Gill Sans" charset="0"/>
                <a:cs typeface="Gill Sans" charset="0"/>
              </a:rPr>
              <a:t>30%</a:t>
            </a:r>
            <a:r>
              <a:rPr lang="en-GB" sz="2000" dirty="0">
                <a:solidFill>
                  <a:schemeClr val="accent6">
                    <a:lumMod val="20000"/>
                    <a:lumOff val="80000"/>
                  </a:schemeClr>
                </a:solidFill>
                <a:latin typeface="Gill Sans" charset="0"/>
                <a:ea typeface="Gill Sans" charset="0"/>
                <a:cs typeface="Gill Sans" charset="0"/>
              </a:rPr>
              <a:t>.</a:t>
            </a:r>
          </a:p>
        </p:txBody>
      </p:sp>
      <p:sp>
        <p:nvSpPr>
          <p:cNvPr id="57" name="TextBox 56">
            <a:extLst>
              <a:ext uri="{FF2B5EF4-FFF2-40B4-BE49-F238E27FC236}">
                <a16:creationId xmlns:a16="http://schemas.microsoft.com/office/drawing/2014/main" id="{FFEDAD3F-6BA7-49EC-8CD5-CECFED8BAEC7}"/>
              </a:ext>
            </a:extLst>
          </p:cNvPr>
          <p:cNvSpPr txBox="1"/>
          <p:nvPr/>
        </p:nvSpPr>
        <p:spPr>
          <a:xfrm>
            <a:off x="450817" y="2487137"/>
            <a:ext cx="6480207" cy="707886"/>
          </a:xfrm>
          <a:prstGeom prst="rect">
            <a:avLst/>
          </a:prstGeom>
          <a:noFill/>
        </p:spPr>
        <p:txBody>
          <a:bodyPr wrap="square">
            <a:spAutoFit/>
          </a:bodyPr>
          <a:lstStyle/>
          <a:p>
            <a:pPr>
              <a:spcAft>
                <a:spcPts val="600"/>
              </a:spcAft>
            </a:pPr>
            <a:r>
              <a:rPr lang="en-GB" sz="2000" dirty="0">
                <a:solidFill>
                  <a:srgbClr val="FDEADA"/>
                </a:solidFill>
                <a:latin typeface="Gill Sans" charset="0"/>
                <a:ea typeface="Gill Sans" charset="0"/>
                <a:cs typeface="Gill Sans" charset="0"/>
              </a:rPr>
              <a:t>1. </a:t>
            </a:r>
            <a:r>
              <a:rPr lang="en-GB" sz="2000" dirty="0">
                <a:solidFill>
                  <a:srgbClr val="FFB74E"/>
                </a:solidFill>
                <a:latin typeface="Gill Sans" charset="0"/>
                <a:ea typeface="Gill Sans" charset="0"/>
                <a:cs typeface="Gill Sans" charset="0"/>
              </a:rPr>
              <a:t>Mean abundance</a:t>
            </a:r>
            <a:r>
              <a:rPr lang="en-GB" sz="2000" dirty="0">
                <a:solidFill>
                  <a:schemeClr val="accent6">
                    <a:lumMod val="20000"/>
                    <a:lumOff val="80000"/>
                  </a:schemeClr>
                </a:solidFill>
                <a:latin typeface="Gill Sans" charset="0"/>
                <a:ea typeface="Gill Sans" charset="0"/>
                <a:cs typeface="Gill Sans" charset="0"/>
              </a:rPr>
              <a:t>: the long-term mean number of </a:t>
            </a:r>
            <a:r>
              <a:rPr lang="en-GB" sz="2000" dirty="0" err="1">
                <a:solidFill>
                  <a:schemeClr val="accent6">
                    <a:lumMod val="20000"/>
                    <a:lumOff val="80000"/>
                  </a:schemeClr>
                </a:solidFill>
                <a:latin typeface="Gill Sans" charset="0"/>
                <a:ea typeface="Gill Sans" charset="0"/>
                <a:cs typeface="Gill Sans" charset="0"/>
              </a:rPr>
              <a:t>woohoopoes</a:t>
            </a:r>
            <a:r>
              <a:rPr lang="en-GB" sz="2000" dirty="0">
                <a:solidFill>
                  <a:schemeClr val="accent6">
                    <a:lumMod val="20000"/>
                    <a:lumOff val="80000"/>
                  </a:schemeClr>
                </a:solidFill>
                <a:latin typeface="Gill Sans" charset="0"/>
                <a:ea typeface="Gill Sans" charset="0"/>
                <a:cs typeface="Gill Sans" charset="0"/>
              </a:rPr>
              <a:t> is in the range of </a:t>
            </a:r>
            <a:r>
              <a:rPr lang="en-GB" sz="2000" dirty="0">
                <a:solidFill>
                  <a:srgbClr val="FFB74E"/>
                </a:solidFill>
                <a:latin typeface="Gill Sans" charset="0"/>
                <a:ea typeface="Gill Sans" charset="0"/>
                <a:cs typeface="Gill Sans" charset="0"/>
              </a:rPr>
              <a:t>115</a:t>
            </a:r>
            <a:r>
              <a:rPr lang="en-GB" sz="2000" dirty="0">
                <a:solidFill>
                  <a:schemeClr val="accent6">
                    <a:lumMod val="20000"/>
                    <a:lumOff val="80000"/>
                  </a:schemeClr>
                </a:solidFill>
                <a:latin typeface="Gill Sans" charset="0"/>
                <a:ea typeface="Gill Sans" charset="0"/>
                <a:cs typeface="Gill Sans" charset="0"/>
              </a:rPr>
              <a:t> to </a:t>
            </a:r>
            <a:r>
              <a:rPr lang="en-GB" sz="2000" dirty="0">
                <a:solidFill>
                  <a:srgbClr val="FFB74E"/>
                </a:solidFill>
                <a:latin typeface="Gill Sans" charset="0"/>
                <a:ea typeface="Gill Sans" charset="0"/>
                <a:cs typeface="Gill Sans" charset="0"/>
              </a:rPr>
              <a:t>135</a:t>
            </a:r>
            <a:r>
              <a:rPr lang="en-GB" sz="2000" dirty="0">
                <a:solidFill>
                  <a:schemeClr val="accent6">
                    <a:lumMod val="20000"/>
                    <a:lumOff val="80000"/>
                  </a:schemeClr>
                </a:solidFill>
                <a:latin typeface="Gill Sans" charset="0"/>
                <a:ea typeface="Gill Sans" charset="0"/>
                <a:cs typeface="Gill Sans" charset="0"/>
              </a:rPr>
              <a:t>.</a:t>
            </a:r>
          </a:p>
        </p:txBody>
      </p:sp>
    </p:spTree>
    <p:extLst>
      <p:ext uri="{BB962C8B-B14F-4D97-AF65-F5344CB8AC3E}">
        <p14:creationId xmlns:p14="http://schemas.microsoft.com/office/powerpoint/2010/main" val="121529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5" grpId="0"/>
      <p:bldP spid="5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0" y="0"/>
            <a:ext cx="9144000" cy="1590676"/>
          </a:xfrm>
        </p:spPr>
        <p:txBody>
          <a:bodyPr/>
          <a:lstStyle/>
          <a:p>
            <a:pPr eaLnBrk="1" hangingPunct="1"/>
            <a:r>
              <a:rPr lang="en-GB" sz="4800" b="0" dirty="0">
                <a:solidFill>
                  <a:srgbClr val="FFB74E"/>
                </a:solidFill>
                <a:latin typeface="Gill Sans" charset="0"/>
                <a:ea typeface="Gill Sans" charset="0"/>
                <a:cs typeface="Gill Sans" charset="0"/>
              </a:rPr>
              <a:t>Sensitivity Analysis</a:t>
            </a:r>
            <a:br>
              <a:rPr lang="en-GB" sz="4800" b="0" dirty="0">
                <a:solidFill>
                  <a:srgbClr val="FFC000"/>
                </a:solidFill>
                <a:latin typeface="Gill Sans" charset="0"/>
                <a:ea typeface="Gill Sans" charset="0"/>
                <a:cs typeface="Gill Sans" charset="0"/>
              </a:rPr>
            </a:br>
            <a:r>
              <a:rPr lang="en-GB" sz="2800" b="0" dirty="0">
                <a:solidFill>
                  <a:schemeClr val="accent6">
                    <a:lumMod val="20000"/>
                    <a:lumOff val="80000"/>
                  </a:schemeClr>
                </a:solidFill>
                <a:latin typeface="Gill Sans" charset="0"/>
                <a:ea typeface="Gill Sans" charset="0"/>
                <a:cs typeface="Gill Sans" charset="0"/>
              </a:rPr>
              <a:t>Woodhoopoes Model</a:t>
            </a:r>
          </a:p>
        </p:txBody>
      </p:sp>
      <p:pic>
        <p:nvPicPr>
          <p:cNvPr id="2" name="Immagine 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62011" y="2085317"/>
            <a:ext cx="7419975" cy="3634445"/>
          </a:xfrm>
          <a:prstGeom prst="rect">
            <a:avLst/>
          </a:prstGeom>
        </p:spPr>
      </p:pic>
      <p:sp>
        <p:nvSpPr>
          <p:cNvPr id="6" name="Rettangolo 5"/>
          <p:cNvSpPr/>
          <p:nvPr/>
        </p:nvSpPr>
        <p:spPr>
          <a:xfrm>
            <a:off x="6586890" y="6494943"/>
            <a:ext cx="2557110" cy="276999"/>
          </a:xfrm>
          <a:prstGeom prst="rect">
            <a:avLst/>
          </a:prstGeom>
        </p:spPr>
        <p:txBody>
          <a:bodyPr wrap="none">
            <a:spAutoFit/>
          </a:bodyPr>
          <a:lstStyle/>
          <a:p>
            <a:pPr algn="ctr">
              <a:spcAft>
                <a:spcPts val="600"/>
              </a:spcAft>
            </a:pPr>
            <a:r>
              <a:rPr lang="it-IT" sz="1200" dirty="0">
                <a:solidFill>
                  <a:schemeClr val="accent6">
                    <a:lumMod val="20000"/>
                    <a:lumOff val="80000"/>
                  </a:schemeClr>
                </a:solidFill>
                <a:latin typeface="Gill Sans" charset="0"/>
                <a:ea typeface="Gill Sans" charset="0"/>
                <a:cs typeface="Gill Sans" charset="0"/>
              </a:rPr>
              <a:t>Source: </a:t>
            </a:r>
            <a:r>
              <a:rPr lang="it-IT" sz="1200" dirty="0" err="1">
                <a:solidFill>
                  <a:schemeClr val="accent6">
                    <a:lumMod val="20000"/>
                    <a:lumOff val="80000"/>
                  </a:schemeClr>
                </a:solidFill>
                <a:latin typeface="Gill Sans" charset="0"/>
                <a:ea typeface="Gill Sans" charset="0"/>
                <a:cs typeface="Gill Sans" charset="0"/>
              </a:rPr>
              <a:t>Railsback</a:t>
            </a:r>
            <a:r>
              <a:rPr lang="it-IT" sz="1200" dirty="0">
                <a:solidFill>
                  <a:schemeClr val="accent6">
                    <a:lumMod val="20000"/>
                    <a:lumOff val="80000"/>
                  </a:schemeClr>
                </a:solidFill>
                <a:latin typeface="Gill Sans" charset="0"/>
                <a:ea typeface="Gill Sans" charset="0"/>
                <a:cs typeface="Gill Sans" charset="0"/>
              </a:rPr>
              <a:t> &amp; Grimm (2019)</a:t>
            </a:r>
          </a:p>
        </p:txBody>
      </p:sp>
    </p:spTree>
    <p:extLst>
      <p:ext uri="{BB962C8B-B14F-4D97-AF65-F5344CB8AC3E}">
        <p14:creationId xmlns:p14="http://schemas.microsoft.com/office/powerpoint/2010/main" val="7626722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0" y="0"/>
            <a:ext cx="9144000" cy="1590676"/>
          </a:xfrm>
        </p:spPr>
        <p:txBody>
          <a:bodyPr/>
          <a:lstStyle/>
          <a:p>
            <a:pPr eaLnBrk="1" hangingPunct="1"/>
            <a:r>
              <a:rPr lang="en-GB" sz="4800" b="0" dirty="0">
                <a:solidFill>
                  <a:srgbClr val="FFB74E"/>
                </a:solidFill>
                <a:latin typeface="Gill Sans" charset="0"/>
                <a:ea typeface="Gill Sans" charset="0"/>
                <a:cs typeface="Gill Sans" charset="0"/>
              </a:rPr>
              <a:t>Sensitivity Analysis</a:t>
            </a:r>
            <a:br>
              <a:rPr lang="en-GB" sz="4800" b="0" dirty="0">
                <a:solidFill>
                  <a:srgbClr val="FFC000"/>
                </a:solidFill>
                <a:latin typeface="Gill Sans" charset="0"/>
                <a:ea typeface="Gill Sans" charset="0"/>
                <a:cs typeface="Gill Sans" charset="0"/>
              </a:rPr>
            </a:br>
            <a:r>
              <a:rPr lang="en-GB" sz="2800" b="0" dirty="0">
                <a:solidFill>
                  <a:schemeClr val="accent6">
                    <a:lumMod val="20000"/>
                    <a:lumOff val="80000"/>
                  </a:schemeClr>
                </a:solidFill>
                <a:latin typeface="Gill Sans" charset="0"/>
                <a:ea typeface="Gill Sans" charset="0"/>
                <a:cs typeface="Gill Sans" charset="0"/>
              </a:rPr>
              <a:t>Woodhoopoes Model</a:t>
            </a:r>
          </a:p>
        </p:txBody>
      </p:sp>
      <p:sp>
        <p:nvSpPr>
          <p:cNvPr id="6" name="Rettangolo 5"/>
          <p:cNvSpPr/>
          <p:nvPr/>
        </p:nvSpPr>
        <p:spPr>
          <a:xfrm>
            <a:off x="6586890" y="6494943"/>
            <a:ext cx="2557110" cy="276999"/>
          </a:xfrm>
          <a:prstGeom prst="rect">
            <a:avLst/>
          </a:prstGeom>
        </p:spPr>
        <p:txBody>
          <a:bodyPr wrap="none">
            <a:spAutoFit/>
          </a:bodyPr>
          <a:lstStyle/>
          <a:p>
            <a:pPr algn="ctr">
              <a:spcAft>
                <a:spcPts val="600"/>
              </a:spcAft>
            </a:pPr>
            <a:r>
              <a:rPr lang="it-IT" sz="1200" dirty="0">
                <a:solidFill>
                  <a:schemeClr val="accent6">
                    <a:lumMod val="20000"/>
                    <a:lumOff val="80000"/>
                  </a:schemeClr>
                </a:solidFill>
                <a:latin typeface="Gill Sans" charset="0"/>
                <a:ea typeface="Gill Sans" charset="0"/>
                <a:cs typeface="Gill Sans" charset="0"/>
              </a:rPr>
              <a:t>Source: </a:t>
            </a:r>
            <a:r>
              <a:rPr lang="it-IT" sz="1200" dirty="0" err="1">
                <a:solidFill>
                  <a:schemeClr val="accent6">
                    <a:lumMod val="20000"/>
                    <a:lumOff val="80000"/>
                  </a:schemeClr>
                </a:solidFill>
                <a:latin typeface="Gill Sans" charset="0"/>
                <a:ea typeface="Gill Sans" charset="0"/>
                <a:cs typeface="Gill Sans" charset="0"/>
              </a:rPr>
              <a:t>Railsback</a:t>
            </a:r>
            <a:r>
              <a:rPr lang="it-IT" sz="1200" dirty="0">
                <a:solidFill>
                  <a:schemeClr val="accent6">
                    <a:lumMod val="20000"/>
                    <a:lumOff val="80000"/>
                  </a:schemeClr>
                </a:solidFill>
                <a:latin typeface="Gill Sans" charset="0"/>
                <a:ea typeface="Gill Sans" charset="0"/>
                <a:cs typeface="Gill Sans" charset="0"/>
              </a:rPr>
              <a:t> &amp; Grimm (2019)</a:t>
            </a:r>
          </a:p>
        </p:txBody>
      </p:sp>
      <p:pic>
        <p:nvPicPr>
          <p:cNvPr id="7" name="Immagine 6"/>
          <p:cNvPicPr>
            <a:picLocks noChangeAspect="1"/>
          </p:cNvPicPr>
          <p:nvPr/>
        </p:nvPicPr>
        <p:blipFill>
          <a:blip r:embed="rId2"/>
          <a:stretch>
            <a:fillRect/>
          </a:stretch>
        </p:blipFill>
        <p:spPr>
          <a:xfrm>
            <a:off x="2119312" y="1590676"/>
            <a:ext cx="4905375" cy="4714875"/>
          </a:xfrm>
          <a:prstGeom prst="rect">
            <a:avLst/>
          </a:prstGeom>
        </p:spPr>
      </p:pic>
      <p:sp>
        <p:nvSpPr>
          <p:cNvPr id="8" name="Rettangolo 7"/>
          <p:cNvSpPr/>
          <p:nvPr/>
        </p:nvSpPr>
        <p:spPr>
          <a:xfrm>
            <a:off x="7081837" y="1590676"/>
            <a:ext cx="2005013" cy="2677656"/>
          </a:xfrm>
          <a:prstGeom prst="rect">
            <a:avLst/>
          </a:prstGeom>
        </p:spPr>
        <p:txBody>
          <a:bodyPr wrap="square">
            <a:spAutoFit/>
          </a:bodyPr>
          <a:lstStyle/>
          <a:p>
            <a:r>
              <a:rPr lang="en-GB" sz="1200" dirty="0">
                <a:solidFill>
                  <a:schemeClr val="accent6">
                    <a:lumMod val="20000"/>
                    <a:lumOff val="80000"/>
                  </a:schemeClr>
                </a:solidFill>
                <a:latin typeface="Gill Sans" charset="0"/>
                <a:ea typeface="Gill Sans" charset="0"/>
                <a:cs typeface="Gill Sans" charset="0"/>
              </a:rPr>
              <a:t>Figure 20.3</a:t>
            </a:r>
          </a:p>
          <a:p>
            <a:r>
              <a:rPr lang="en-GB" sz="1200" dirty="0">
                <a:solidFill>
                  <a:schemeClr val="accent6">
                    <a:lumMod val="20000"/>
                    <a:lumOff val="80000"/>
                  </a:schemeClr>
                </a:solidFill>
                <a:latin typeface="Gill Sans" charset="0"/>
                <a:ea typeface="Gill Sans" charset="0"/>
                <a:cs typeface="Gill Sans" charset="0"/>
              </a:rPr>
              <a:t>Calibration results for the Woodhoopoe model example. The plot represents the parameter space: the BehaviorSpace experiment ran the model once for each intersection in the grid. The symbols appear at grid locations where the parameter combination caused the model to meet one of the calibration criteria.</a:t>
            </a:r>
          </a:p>
        </p:txBody>
      </p:sp>
      <p:sp>
        <p:nvSpPr>
          <p:cNvPr id="2" name="Ovale 1"/>
          <p:cNvSpPr/>
          <p:nvPr/>
        </p:nvSpPr>
        <p:spPr>
          <a:xfrm>
            <a:off x="1933575" y="2724150"/>
            <a:ext cx="647700" cy="1981200"/>
          </a:xfrm>
          <a:prstGeom prst="ellipse">
            <a:avLst/>
          </a:prstGeom>
          <a:noFill/>
          <a:ln w="38100">
            <a:solidFill>
              <a:srgbClr val="FFB74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 name="Ovale 8"/>
          <p:cNvSpPr/>
          <p:nvPr/>
        </p:nvSpPr>
        <p:spPr>
          <a:xfrm rot="5400000">
            <a:off x="4565209" y="5180493"/>
            <a:ext cx="647700" cy="1981200"/>
          </a:xfrm>
          <a:prstGeom prst="ellipse">
            <a:avLst/>
          </a:prstGeom>
          <a:noFill/>
          <a:ln w="38100">
            <a:solidFill>
              <a:srgbClr val="FFB74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 name="Rettangolo 3"/>
          <p:cNvSpPr/>
          <p:nvPr/>
        </p:nvSpPr>
        <p:spPr>
          <a:xfrm>
            <a:off x="3105150" y="3676650"/>
            <a:ext cx="1504950" cy="781050"/>
          </a:xfrm>
          <a:prstGeom prst="rect">
            <a:avLst/>
          </a:prstGeom>
          <a:noFill/>
          <a:ln w="38100">
            <a:solidFill>
              <a:srgbClr val="FFB74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ttangolo 4"/>
          <p:cNvSpPr/>
          <p:nvPr/>
        </p:nvSpPr>
        <p:spPr>
          <a:xfrm>
            <a:off x="266798" y="1590676"/>
            <a:ext cx="1562035" cy="1600438"/>
          </a:xfrm>
          <a:prstGeom prst="rect">
            <a:avLst/>
          </a:prstGeom>
        </p:spPr>
        <p:txBody>
          <a:bodyPr wrap="square">
            <a:spAutoFit/>
          </a:bodyPr>
          <a:lstStyle/>
          <a:p>
            <a:r>
              <a:rPr lang="en-GB" sz="1400" dirty="0">
                <a:solidFill>
                  <a:schemeClr val="accent6">
                    <a:lumMod val="20000"/>
                    <a:lumOff val="80000"/>
                  </a:schemeClr>
                </a:solidFill>
                <a:latin typeface="Gill Sans" charset="0"/>
                <a:ea typeface="Gill Sans" charset="0"/>
                <a:cs typeface="Gill Sans" charset="0"/>
              </a:rPr>
              <a:t>This plot shows which of the 3 calibration criteria are met for each point we simulated in the parameter space.</a:t>
            </a:r>
            <a:endParaRPr lang="en-GB" sz="1400" dirty="0"/>
          </a:p>
        </p:txBody>
      </p:sp>
    </p:spTree>
    <p:extLst>
      <p:ext uri="{BB962C8B-B14F-4D97-AF65-F5344CB8AC3E}">
        <p14:creationId xmlns:p14="http://schemas.microsoft.com/office/powerpoint/2010/main" val="99163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0" y="0"/>
            <a:ext cx="9144000" cy="1590676"/>
          </a:xfrm>
        </p:spPr>
        <p:txBody>
          <a:bodyPr/>
          <a:lstStyle/>
          <a:p>
            <a:pPr eaLnBrk="1" hangingPunct="1"/>
            <a:r>
              <a:rPr lang="en-GB" sz="4800" b="0" dirty="0">
                <a:solidFill>
                  <a:srgbClr val="FFB74E"/>
                </a:solidFill>
                <a:latin typeface="Gill Sans" charset="0"/>
                <a:ea typeface="Gill Sans" charset="0"/>
                <a:cs typeface="Gill Sans" charset="0"/>
              </a:rPr>
              <a:t>Sensitivity Analysis</a:t>
            </a:r>
            <a:br>
              <a:rPr lang="en-GB" sz="4800" b="0" dirty="0">
                <a:solidFill>
                  <a:srgbClr val="FFC000"/>
                </a:solidFill>
                <a:latin typeface="Gill Sans" charset="0"/>
                <a:ea typeface="Gill Sans" charset="0"/>
                <a:cs typeface="Gill Sans" charset="0"/>
              </a:rPr>
            </a:br>
            <a:r>
              <a:rPr lang="en-GB" sz="2800" b="0" dirty="0">
                <a:solidFill>
                  <a:schemeClr val="accent6">
                    <a:lumMod val="20000"/>
                    <a:lumOff val="80000"/>
                  </a:schemeClr>
                </a:solidFill>
                <a:latin typeface="Gill Sans" charset="0"/>
                <a:ea typeface="Gill Sans" charset="0"/>
                <a:cs typeface="Gill Sans" charset="0"/>
              </a:rPr>
              <a:t>Woodhoopoes Model</a:t>
            </a:r>
          </a:p>
        </p:txBody>
      </p:sp>
      <p:sp>
        <p:nvSpPr>
          <p:cNvPr id="6" name="Rettangolo 5"/>
          <p:cNvSpPr/>
          <p:nvPr/>
        </p:nvSpPr>
        <p:spPr>
          <a:xfrm>
            <a:off x="6586890" y="6494943"/>
            <a:ext cx="2557110" cy="276999"/>
          </a:xfrm>
          <a:prstGeom prst="rect">
            <a:avLst/>
          </a:prstGeom>
        </p:spPr>
        <p:txBody>
          <a:bodyPr wrap="none">
            <a:spAutoFit/>
          </a:bodyPr>
          <a:lstStyle/>
          <a:p>
            <a:pPr algn="ctr">
              <a:spcAft>
                <a:spcPts val="600"/>
              </a:spcAft>
            </a:pPr>
            <a:r>
              <a:rPr lang="it-IT" sz="1200" dirty="0">
                <a:solidFill>
                  <a:schemeClr val="accent6">
                    <a:lumMod val="20000"/>
                    <a:lumOff val="80000"/>
                  </a:schemeClr>
                </a:solidFill>
                <a:latin typeface="Gill Sans" charset="0"/>
                <a:ea typeface="Gill Sans" charset="0"/>
                <a:cs typeface="Gill Sans" charset="0"/>
              </a:rPr>
              <a:t>Source: </a:t>
            </a:r>
            <a:r>
              <a:rPr lang="it-IT" sz="1200" dirty="0" err="1">
                <a:solidFill>
                  <a:schemeClr val="accent6">
                    <a:lumMod val="20000"/>
                    <a:lumOff val="80000"/>
                  </a:schemeClr>
                </a:solidFill>
                <a:latin typeface="Gill Sans" charset="0"/>
                <a:ea typeface="Gill Sans" charset="0"/>
                <a:cs typeface="Gill Sans" charset="0"/>
              </a:rPr>
              <a:t>Railsback</a:t>
            </a:r>
            <a:r>
              <a:rPr lang="it-IT" sz="1200" dirty="0">
                <a:solidFill>
                  <a:schemeClr val="accent6">
                    <a:lumMod val="20000"/>
                    <a:lumOff val="80000"/>
                  </a:schemeClr>
                </a:solidFill>
                <a:latin typeface="Gill Sans" charset="0"/>
                <a:ea typeface="Gill Sans" charset="0"/>
                <a:cs typeface="Gill Sans" charset="0"/>
              </a:rPr>
              <a:t> &amp; Grimm (2019)</a:t>
            </a:r>
          </a:p>
        </p:txBody>
      </p:sp>
      <p:pic>
        <p:nvPicPr>
          <p:cNvPr id="7" name="Immagine 6"/>
          <p:cNvPicPr>
            <a:picLocks noChangeAspect="1"/>
          </p:cNvPicPr>
          <p:nvPr/>
        </p:nvPicPr>
        <p:blipFill>
          <a:blip r:embed="rId2"/>
          <a:stretch>
            <a:fillRect/>
          </a:stretch>
        </p:blipFill>
        <p:spPr>
          <a:xfrm>
            <a:off x="2119312" y="1590676"/>
            <a:ext cx="4905375" cy="4714875"/>
          </a:xfrm>
          <a:prstGeom prst="rect">
            <a:avLst/>
          </a:prstGeom>
        </p:spPr>
      </p:pic>
      <p:sp>
        <p:nvSpPr>
          <p:cNvPr id="10" name="Rettangolo 9"/>
          <p:cNvSpPr/>
          <p:nvPr/>
        </p:nvSpPr>
        <p:spPr>
          <a:xfrm>
            <a:off x="266798" y="1590676"/>
            <a:ext cx="1562035" cy="2246769"/>
          </a:xfrm>
          <a:prstGeom prst="rect">
            <a:avLst/>
          </a:prstGeom>
        </p:spPr>
        <p:txBody>
          <a:bodyPr wrap="square">
            <a:spAutoFit/>
          </a:bodyPr>
          <a:lstStyle/>
          <a:p>
            <a:r>
              <a:rPr lang="en-GB" sz="1400" dirty="0">
                <a:solidFill>
                  <a:schemeClr val="accent6">
                    <a:lumMod val="20000"/>
                    <a:lumOff val="80000"/>
                  </a:schemeClr>
                </a:solidFill>
                <a:latin typeface="Gill Sans" charset="0"/>
                <a:ea typeface="Gill Sans" charset="0"/>
                <a:cs typeface="Gill Sans" charset="0"/>
              </a:rPr>
              <a:t>The </a:t>
            </a:r>
            <a:r>
              <a:rPr lang="en-GB" sz="1400" dirty="0">
                <a:solidFill>
                  <a:srgbClr val="FFB74E"/>
                </a:solidFill>
                <a:latin typeface="Gill Sans" charset="0"/>
                <a:ea typeface="Gill Sans" charset="0"/>
                <a:cs typeface="Gill Sans" charset="0"/>
              </a:rPr>
              <a:t>abundance</a:t>
            </a:r>
            <a:r>
              <a:rPr lang="en-GB" sz="1400" dirty="0">
                <a:solidFill>
                  <a:schemeClr val="accent6">
                    <a:lumMod val="20000"/>
                    <a:lumOff val="80000"/>
                  </a:schemeClr>
                </a:solidFill>
                <a:latin typeface="Gill Sans" charset="0"/>
                <a:ea typeface="Gill Sans" charset="0"/>
                <a:cs typeface="Gill Sans" charset="0"/>
              </a:rPr>
              <a:t> criterion depends almost entirely on </a:t>
            </a:r>
            <a:r>
              <a:rPr lang="en-GB" sz="1400" i="1" dirty="0">
                <a:solidFill>
                  <a:srgbClr val="FFB74E"/>
                </a:solidFill>
                <a:latin typeface="Gill Sans" charset="0"/>
                <a:ea typeface="Gill Sans" charset="0"/>
                <a:cs typeface="Gill Sans" charset="0"/>
              </a:rPr>
              <a:t>survival-prob</a:t>
            </a:r>
            <a:r>
              <a:rPr lang="en-GB" sz="1400" dirty="0">
                <a:solidFill>
                  <a:schemeClr val="accent6">
                    <a:lumMod val="20000"/>
                    <a:lumOff val="80000"/>
                  </a:schemeClr>
                </a:solidFill>
                <a:latin typeface="Gill Sans" charset="0"/>
                <a:ea typeface="Gill Sans" charset="0"/>
                <a:cs typeface="Gill Sans" charset="0"/>
              </a:rPr>
              <a:t>.</a:t>
            </a:r>
          </a:p>
          <a:p>
            <a:endParaRPr lang="en-GB" sz="1400" dirty="0">
              <a:solidFill>
                <a:schemeClr val="accent6">
                  <a:lumMod val="20000"/>
                  <a:lumOff val="80000"/>
                </a:schemeClr>
              </a:solidFill>
              <a:latin typeface="Gill Sans" charset="0"/>
            </a:endParaRPr>
          </a:p>
          <a:p>
            <a:r>
              <a:rPr lang="en-GB" sz="1400" dirty="0">
                <a:solidFill>
                  <a:schemeClr val="accent6">
                    <a:lumMod val="20000"/>
                    <a:lumOff val="80000"/>
                  </a:schemeClr>
                </a:solidFill>
                <a:latin typeface="Gill Sans" charset="0"/>
              </a:rPr>
              <a:t>It is met almost always and almost only when </a:t>
            </a:r>
            <a:r>
              <a:rPr lang="en-GB" sz="1400" i="1" dirty="0">
                <a:solidFill>
                  <a:schemeClr val="accent6">
                    <a:lumMod val="20000"/>
                    <a:lumOff val="80000"/>
                  </a:schemeClr>
                </a:solidFill>
                <a:latin typeface="Gill Sans" charset="0"/>
              </a:rPr>
              <a:t>survival-</a:t>
            </a:r>
            <a:r>
              <a:rPr lang="en-GB" sz="1400" i="1" dirty="0" err="1">
                <a:solidFill>
                  <a:schemeClr val="accent6">
                    <a:lumMod val="20000"/>
                    <a:lumOff val="80000"/>
                  </a:schemeClr>
                </a:solidFill>
                <a:latin typeface="Gill Sans" charset="0"/>
              </a:rPr>
              <a:t>prob</a:t>
            </a:r>
            <a:r>
              <a:rPr lang="en-GB" sz="1400" dirty="0">
                <a:solidFill>
                  <a:schemeClr val="accent6">
                    <a:lumMod val="20000"/>
                    <a:lumOff val="80000"/>
                  </a:schemeClr>
                </a:solidFill>
                <a:latin typeface="Gill Sans" charset="0"/>
              </a:rPr>
              <a:t> is 0.98</a:t>
            </a:r>
            <a:endParaRPr lang="en-GB" sz="1400" dirty="0"/>
          </a:p>
        </p:txBody>
      </p:sp>
      <p:sp>
        <p:nvSpPr>
          <p:cNvPr id="12" name="Rettangolo arrotondato 11"/>
          <p:cNvSpPr/>
          <p:nvPr/>
        </p:nvSpPr>
        <p:spPr>
          <a:xfrm>
            <a:off x="3220720" y="3726103"/>
            <a:ext cx="1275080" cy="261697"/>
          </a:xfrm>
          <a:prstGeom prst="roundRect">
            <a:avLst/>
          </a:prstGeom>
          <a:solidFill>
            <a:srgbClr val="FFB74E">
              <a:alpha val="20000"/>
            </a:srgbClr>
          </a:solidFill>
          <a:ln>
            <a:solidFill>
              <a:srgbClr val="FFB74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 name="Ovale 12"/>
          <p:cNvSpPr/>
          <p:nvPr/>
        </p:nvSpPr>
        <p:spPr>
          <a:xfrm>
            <a:off x="2476500" y="2714625"/>
            <a:ext cx="4838666" cy="822086"/>
          </a:xfrm>
          <a:prstGeom prst="ellipse">
            <a:avLst/>
          </a:prstGeom>
          <a:solidFill>
            <a:srgbClr val="FFB74E">
              <a:alpha val="20000"/>
            </a:srgbClr>
          </a:solidFill>
          <a:ln>
            <a:solidFill>
              <a:srgbClr val="FFB74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938924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0" y="0"/>
            <a:ext cx="9144000" cy="1590676"/>
          </a:xfrm>
        </p:spPr>
        <p:txBody>
          <a:bodyPr/>
          <a:lstStyle/>
          <a:p>
            <a:pPr eaLnBrk="1" hangingPunct="1"/>
            <a:r>
              <a:rPr lang="en-GB" sz="4800" b="0" dirty="0">
                <a:solidFill>
                  <a:srgbClr val="FFB74E"/>
                </a:solidFill>
                <a:latin typeface="Gill Sans" charset="0"/>
                <a:ea typeface="Gill Sans" charset="0"/>
                <a:cs typeface="Gill Sans" charset="0"/>
              </a:rPr>
              <a:t>Sensitivity Analysis</a:t>
            </a:r>
            <a:br>
              <a:rPr lang="en-GB" sz="4800" b="0" dirty="0">
                <a:solidFill>
                  <a:srgbClr val="FFC000"/>
                </a:solidFill>
                <a:latin typeface="Gill Sans" charset="0"/>
                <a:ea typeface="Gill Sans" charset="0"/>
                <a:cs typeface="Gill Sans" charset="0"/>
              </a:rPr>
            </a:br>
            <a:r>
              <a:rPr lang="en-GB" sz="2800" b="0" dirty="0">
                <a:solidFill>
                  <a:schemeClr val="accent6">
                    <a:lumMod val="20000"/>
                    <a:lumOff val="80000"/>
                  </a:schemeClr>
                </a:solidFill>
                <a:latin typeface="Gill Sans" charset="0"/>
                <a:ea typeface="Gill Sans" charset="0"/>
                <a:cs typeface="Gill Sans" charset="0"/>
              </a:rPr>
              <a:t>Woodhoopoes Model</a:t>
            </a:r>
          </a:p>
        </p:txBody>
      </p:sp>
      <p:sp>
        <p:nvSpPr>
          <p:cNvPr id="6" name="Rettangolo 5"/>
          <p:cNvSpPr/>
          <p:nvPr/>
        </p:nvSpPr>
        <p:spPr>
          <a:xfrm>
            <a:off x="6586890" y="6494943"/>
            <a:ext cx="2557110" cy="276999"/>
          </a:xfrm>
          <a:prstGeom prst="rect">
            <a:avLst/>
          </a:prstGeom>
        </p:spPr>
        <p:txBody>
          <a:bodyPr wrap="none">
            <a:spAutoFit/>
          </a:bodyPr>
          <a:lstStyle/>
          <a:p>
            <a:pPr algn="ctr">
              <a:spcAft>
                <a:spcPts val="600"/>
              </a:spcAft>
            </a:pPr>
            <a:r>
              <a:rPr lang="it-IT" sz="1200" dirty="0">
                <a:solidFill>
                  <a:schemeClr val="accent6">
                    <a:lumMod val="20000"/>
                    <a:lumOff val="80000"/>
                  </a:schemeClr>
                </a:solidFill>
                <a:latin typeface="Gill Sans" charset="0"/>
                <a:ea typeface="Gill Sans" charset="0"/>
                <a:cs typeface="Gill Sans" charset="0"/>
              </a:rPr>
              <a:t>Source: </a:t>
            </a:r>
            <a:r>
              <a:rPr lang="it-IT" sz="1200" dirty="0" err="1">
                <a:solidFill>
                  <a:schemeClr val="accent6">
                    <a:lumMod val="20000"/>
                    <a:lumOff val="80000"/>
                  </a:schemeClr>
                </a:solidFill>
                <a:latin typeface="Gill Sans" charset="0"/>
                <a:ea typeface="Gill Sans" charset="0"/>
                <a:cs typeface="Gill Sans" charset="0"/>
              </a:rPr>
              <a:t>Railsback</a:t>
            </a:r>
            <a:r>
              <a:rPr lang="it-IT" sz="1200" dirty="0">
                <a:solidFill>
                  <a:schemeClr val="accent6">
                    <a:lumMod val="20000"/>
                    <a:lumOff val="80000"/>
                  </a:schemeClr>
                </a:solidFill>
                <a:latin typeface="Gill Sans" charset="0"/>
                <a:ea typeface="Gill Sans" charset="0"/>
                <a:cs typeface="Gill Sans" charset="0"/>
              </a:rPr>
              <a:t> &amp; Grimm (2019)</a:t>
            </a:r>
          </a:p>
        </p:txBody>
      </p:sp>
      <p:pic>
        <p:nvPicPr>
          <p:cNvPr id="7" name="Immagine 6"/>
          <p:cNvPicPr>
            <a:picLocks noChangeAspect="1"/>
          </p:cNvPicPr>
          <p:nvPr/>
        </p:nvPicPr>
        <p:blipFill>
          <a:blip r:embed="rId2"/>
          <a:stretch>
            <a:fillRect/>
          </a:stretch>
        </p:blipFill>
        <p:spPr>
          <a:xfrm>
            <a:off x="2119312" y="1590676"/>
            <a:ext cx="4905375" cy="4714875"/>
          </a:xfrm>
          <a:prstGeom prst="rect">
            <a:avLst/>
          </a:prstGeom>
        </p:spPr>
      </p:pic>
      <p:sp>
        <p:nvSpPr>
          <p:cNvPr id="10" name="Rettangolo 9"/>
          <p:cNvSpPr/>
          <p:nvPr/>
        </p:nvSpPr>
        <p:spPr>
          <a:xfrm>
            <a:off x="266798" y="1590676"/>
            <a:ext cx="1562035" cy="1815882"/>
          </a:xfrm>
          <a:prstGeom prst="rect">
            <a:avLst/>
          </a:prstGeom>
        </p:spPr>
        <p:txBody>
          <a:bodyPr wrap="square">
            <a:spAutoFit/>
          </a:bodyPr>
          <a:lstStyle/>
          <a:p>
            <a:r>
              <a:rPr lang="en-GB" sz="1400" dirty="0">
                <a:solidFill>
                  <a:schemeClr val="accent6">
                    <a:lumMod val="20000"/>
                    <a:lumOff val="80000"/>
                  </a:schemeClr>
                </a:solidFill>
                <a:latin typeface="Gill Sans" charset="0"/>
                <a:ea typeface="Gill Sans" charset="0"/>
                <a:cs typeface="Gill Sans" charset="0"/>
              </a:rPr>
              <a:t>The </a:t>
            </a:r>
            <a:r>
              <a:rPr lang="en-GB" sz="1400" dirty="0">
                <a:solidFill>
                  <a:srgbClr val="FFB74E"/>
                </a:solidFill>
                <a:latin typeface="Gill Sans" charset="0"/>
                <a:ea typeface="Gill Sans" charset="0"/>
                <a:cs typeface="Gill Sans" charset="0"/>
              </a:rPr>
              <a:t>vacancy</a:t>
            </a:r>
            <a:r>
              <a:rPr lang="en-GB" sz="1400" dirty="0">
                <a:solidFill>
                  <a:schemeClr val="accent6">
                    <a:lumMod val="20000"/>
                    <a:lumOff val="80000"/>
                  </a:schemeClr>
                </a:solidFill>
                <a:latin typeface="Gill Sans" charset="0"/>
                <a:ea typeface="Gill Sans" charset="0"/>
                <a:cs typeface="Gill Sans" charset="0"/>
              </a:rPr>
              <a:t> criterion is only met when </a:t>
            </a:r>
            <a:r>
              <a:rPr lang="en-GB" sz="1400" i="1" dirty="0">
                <a:solidFill>
                  <a:srgbClr val="FFB74E"/>
                </a:solidFill>
                <a:latin typeface="Gill Sans" charset="0"/>
                <a:ea typeface="Gill Sans" charset="0"/>
                <a:cs typeface="Gill Sans" charset="0"/>
              </a:rPr>
              <a:t>survival-</a:t>
            </a:r>
            <a:r>
              <a:rPr lang="en-GB" sz="1400" i="1" dirty="0" err="1">
                <a:solidFill>
                  <a:srgbClr val="FFB74E"/>
                </a:solidFill>
                <a:latin typeface="Gill Sans" charset="0"/>
                <a:ea typeface="Gill Sans" charset="0"/>
                <a:cs typeface="Gill Sans" charset="0"/>
              </a:rPr>
              <a:t>prob</a:t>
            </a:r>
            <a:r>
              <a:rPr lang="en-GB" sz="1400" dirty="0">
                <a:solidFill>
                  <a:schemeClr val="accent6">
                    <a:lumMod val="20000"/>
                    <a:lumOff val="80000"/>
                  </a:schemeClr>
                </a:solidFill>
                <a:latin typeface="Gill Sans" charset="0"/>
                <a:ea typeface="Gill Sans" charset="0"/>
                <a:cs typeface="Gill Sans" charset="0"/>
              </a:rPr>
              <a:t> is 0.975 and </a:t>
            </a:r>
            <a:r>
              <a:rPr lang="en-GB" sz="1400" i="1" dirty="0">
                <a:solidFill>
                  <a:srgbClr val="FFB74E"/>
                </a:solidFill>
                <a:latin typeface="Gill Sans" charset="0"/>
                <a:ea typeface="Gill Sans" charset="0"/>
                <a:cs typeface="Gill Sans" charset="0"/>
              </a:rPr>
              <a:t>scout-</a:t>
            </a:r>
            <a:r>
              <a:rPr lang="en-GB" sz="1400" i="1" dirty="0" err="1">
                <a:solidFill>
                  <a:srgbClr val="FFB74E"/>
                </a:solidFill>
                <a:latin typeface="Gill Sans" charset="0"/>
                <a:ea typeface="Gill Sans" charset="0"/>
                <a:cs typeface="Gill Sans" charset="0"/>
              </a:rPr>
              <a:t>prob</a:t>
            </a:r>
            <a:r>
              <a:rPr lang="en-GB" sz="1400" dirty="0">
                <a:solidFill>
                  <a:schemeClr val="accent6">
                    <a:lumMod val="20000"/>
                    <a:lumOff val="80000"/>
                  </a:schemeClr>
                </a:solidFill>
                <a:latin typeface="Gill Sans" charset="0"/>
                <a:ea typeface="Gill Sans" charset="0"/>
                <a:cs typeface="Gill Sans" charset="0"/>
              </a:rPr>
              <a:t> is in the range (0.25 and 0.4)</a:t>
            </a:r>
            <a:endParaRPr lang="en-GB" sz="1400" dirty="0"/>
          </a:p>
        </p:txBody>
      </p:sp>
      <p:sp>
        <p:nvSpPr>
          <p:cNvPr id="12" name="Rettangolo arrotondato 11"/>
          <p:cNvSpPr/>
          <p:nvPr/>
        </p:nvSpPr>
        <p:spPr>
          <a:xfrm>
            <a:off x="3256280" y="4170680"/>
            <a:ext cx="1082040" cy="208279"/>
          </a:xfrm>
          <a:prstGeom prst="roundRect">
            <a:avLst/>
          </a:prstGeom>
          <a:solidFill>
            <a:srgbClr val="FFB74E">
              <a:alpha val="20000"/>
            </a:srgbClr>
          </a:solidFill>
          <a:ln>
            <a:solidFill>
              <a:srgbClr val="FFB74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 name="Ovale 12"/>
          <p:cNvSpPr/>
          <p:nvPr/>
        </p:nvSpPr>
        <p:spPr>
          <a:xfrm>
            <a:off x="4733925" y="3514724"/>
            <a:ext cx="1543050" cy="431561"/>
          </a:xfrm>
          <a:prstGeom prst="ellipse">
            <a:avLst/>
          </a:prstGeom>
          <a:solidFill>
            <a:srgbClr val="FFB74E">
              <a:alpha val="20000"/>
            </a:srgbClr>
          </a:solidFill>
          <a:ln>
            <a:solidFill>
              <a:srgbClr val="FFB74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707470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0" y="0"/>
            <a:ext cx="9144000" cy="1590676"/>
          </a:xfrm>
        </p:spPr>
        <p:txBody>
          <a:bodyPr/>
          <a:lstStyle/>
          <a:p>
            <a:pPr eaLnBrk="1" hangingPunct="1"/>
            <a:r>
              <a:rPr lang="en-GB" sz="4800" b="0" dirty="0">
                <a:solidFill>
                  <a:srgbClr val="FFB74E"/>
                </a:solidFill>
                <a:latin typeface="Gill Sans" charset="0"/>
                <a:ea typeface="Gill Sans" charset="0"/>
                <a:cs typeface="Gill Sans" charset="0"/>
              </a:rPr>
              <a:t>Sensitivity Analysis</a:t>
            </a:r>
            <a:br>
              <a:rPr lang="en-GB" sz="4800" b="0" dirty="0">
                <a:solidFill>
                  <a:srgbClr val="FFB74E"/>
                </a:solidFill>
                <a:latin typeface="Gill Sans" charset="0"/>
                <a:ea typeface="Gill Sans" charset="0"/>
                <a:cs typeface="Gill Sans" charset="0"/>
              </a:rPr>
            </a:br>
            <a:r>
              <a:rPr lang="en-GB" sz="2800" b="0" dirty="0">
                <a:solidFill>
                  <a:schemeClr val="accent6">
                    <a:lumMod val="20000"/>
                    <a:lumOff val="80000"/>
                  </a:schemeClr>
                </a:solidFill>
                <a:latin typeface="Gill Sans" charset="0"/>
                <a:ea typeface="Gill Sans" charset="0"/>
                <a:cs typeface="Gill Sans" charset="0"/>
              </a:rPr>
              <a:t>Woodhoopoes Model</a:t>
            </a:r>
          </a:p>
        </p:txBody>
      </p:sp>
      <p:sp>
        <p:nvSpPr>
          <p:cNvPr id="6" name="Rettangolo 5"/>
          <p:cNvSpPr/>
          <p:nvPr/>
        </p:nvSpPr>
        <p:spPr>
          <a:xfrm>
            <a:off x="6586890" y="6494943"/>
            <a:ext cx="2557110" cy="276999"/>
          </a:xfrm>
          <a:prstGeom prst="rect">
            <a:avLst/>
          </a:prstGeom>
        </p:spPr>
        <p:txBody>
          <a:bodyPr wrap="none">
            <a:spAutoFit/>
          </a:bodyPr>
          <a:lstStyle/>
          <a:p>
            <a:pPr algn="ctr">
              <a:spcAft>
                <a:spcPts val="600"/>
              </a:spcAft>
            </a:pPr>
            <a:r>
              <a:rPr lang="it-IT" sz="1200" dirty="0">
                <a:solidFill>
                  <a:schemeClr val="accent6">
                    <a:lumMod val="20000"/>
                    <a:lumOff val="80000"/>
                  </a:schemeClr>
                </a:solidFill>
                <a:latin typeface="Gill Sans" charset="0"/>
                <a:ea typeface="Gill Sans" charset="0"/>
                <a:cs typeface="Gill Sans" charset="0"/>
              </a:rPr>
              <a:t>Source: </a:t>
            </a:r>
            <a:r>
              <a:rPr lang="it-IT" sz="1200" dirty="0" err="1">
                <a:solidFill>
                  <a:schemeClr val="accent6">
                    <a:lumMod val="20000"/>
                    <a:lumOff val="80000"/>
                  </a:schemeClr>
                </a:solidFill>
                <a:latin typeface="Gill Sans" charset="0"/>
                <a:ea typeface="Gill Sans" charset="0"/>
                <a:cs typeface="Gill Sans" charset="0"/>
              </a:rPr>
              <a:t>Railsback</a:t>
            </a:r>
            <a:r>
              <a:rPr lang="it-IT" sz="1200" dirty="0">
                <a:solidFill>
                  <a:schemeClr val="accent6">
                    <a:lumMod val="20000"/>
                    <a:lumOff val="80000"/>
                  </a:schemeClr>
                </a:solidFill>
                <a:latin typeface="Gill Sans" charset="0"/>
                <a:ea typeface="Gill Sans" charset="0"/>
                <a:cs typeface="Gill Sans" charset="0"/>
              </a:rPr>
              <a:t> &amp; Grimm (2019)</a:t>
            </a:r>
          </a:p>
        </p:txBody>
      </p:sp>
      <p:pic>
        <p:nvPicPr>
          <p:cNvPr id="7" name="Immagine 6"/>
          <p:cNvPicPr>
            <a:picLocks noChangeAspect="1"/>
          </p:cNvPicPr>
          <p:nvPr/>
        </p:nvPicPr>
        <p:blipFill>
          <a:blip r:embed="rId2"/>
          <a:stretch>
            <a:fillRect/>
          </a:stretch>
        </p:blipFill>
        <p:spPr>
          <a:xfrm>
            <a:off x="2119312" y="1590676"/>
            <a:ext cx="4905375" cy="4714875"/>
          </a:xfrm>
          <a:prstGeom prst="rect">
            <a:avLst/>
          </a:prstGeom>
        </p:spPr>
      </p:pic>
      <p:sp>
        <p:nvSpPr>
          <p:cNvPr id="10" name="Rettangolo 9"/>
          <p:cNvSpPr/>
          <p:nvPr/>
        </p:nvSpPr>
        <p:spPr>
          <a:xfrm>
            <a:off x="266798" y="1590676"/>
            <a:ext cx="1562035" cy="2677656"/>
          </a:xfrm>
          <a:prstGeom prst="rect">
            <a:avLst/>
          </a:prstGeom>
        </p:spPr>
        <p:txBody>
          <a:bodyPr wrap="square">
            <a:spAutoFit/>
          </a:bodyPr>
          <a:lstStyle/>
          <a:p>
            <a:r>
              <a:rPr lang="en-GB" sz="1400" dirty="0">
                <a:solidFill>
                  <a:schemeClr val="accent6">
                    <a:lumMod val="20000"/>
                    <a:lumOff val="80000"/>
                  </a:schemeClr>
                </a:solidFill>
                <a:latin typeface="Gill Sans" charset="0"/>
                <a:ea typeface="Gill Sans" charset="0"/>
                <a:cs typeface="Gill Sans" charset="0"/>
              </a:rPr>
              <a:t>The </a:t>
            </a:r>
            <a:r>
              <a:rPr lang="en-GB" sz="1400" dirty="0">
                <a:solidFill>
                  <a:srgbClr val="FFB74E"/>
                </a:solidFill>
                <a:latin typeface="Gill Sans" charset="0"/>
                <a:ea typeface="Gill Sans" charset="0"/>
                <a:cs typeface="Gill Sans" charset="0"/>
              </a:rPr>
              <a:t>variation</a:t>
            </a:r>
            <a:r>
              <a:rPr lang="en-GB" sz="1400" dirty="0">
                <a:solidFill>
                  <a:schemeClr val="accent6">
                    <a:lumMod val="20000"/>
                    <a:lumOff val="80000"/>
                  </a:schemeClr>
                </a:solidFill>
                <a:latin typeface="Gill Sans" charset="0"/>
                <a:ea typeface="Gill Sans" charset="0"/>
                <a:cs typeface="Gill Sans" charset="0"/>
              </a:rPr>
              <a:t> criterion is met consistently when </a:t>
            </a:r>
            <a:r>
              <a:rPr lang="en-GB" sz="1400" i="1" dirty="0">
                <a:solidFill>
                  <a:srgbClr val="FFB74E"/>
                </a:solidFill>
                <a:latin typeface="Gill Sans" charset="0"/>
                <a:ea typeface="Gill Sans" charset="0"/>
                <a:cs typeface="Gill Sans" charset="0"/>
              </a:rPr>
              <a:t>survival-</a:t>
            </a:r>
            <a:r>
              <a:rPr lang="en-GB" sz="1400" i="1" dirty="0" err="1">
                <a:solidFill>
                  <a:srgbClr val="FFB74E"/>
                </a:solidFill>
                <a:latin typeface="Gill Sans" charset="0"/>
                <a:ea typeface="Gill Sans" charset="0"/>
                <a:cs typeface="Gill Sans" charset="0"/>
              </a:rPr>
              <a:t>prob</a:t>
            </a:r>
            <a:r>
              <a:rPr lang="en-GB" sz="1400" dirty="0">
                <a:solidFill>
                  <a:schemeClr val="accent6">
                    <a:lumMod val="20000"/>
                    <a:lumOff val="80000"/>
                  </a:schemeClr>
                </a:solidFill>
                <a:latin typeface="Gill Sans" charset="0"/>
                <a:ea typeface="Gill Sans" charset="0"/>
                <a:cs typeface="Gill Sans" charset="0"/>
              </a:rPr>
              <a:t> is 0.96 or less, but also with parameters combination near where the abundance and the vacancy criteria are met.</a:t>
            </a:r>
            <a:endParaRPr lang="en-GB" sz="1400" dirty="0"/>
          </a:p>
        </p:txBody>
      </p:sp>
      <p:sp>
        <p:nvSpPr>
          <p:cNvPr id="12" name="Rettangolo arrotondato 11"/>
          <p:cNvSpPr/>
          <p:nvPr/>
        </p:nvSpPr>
        <p:spPr>
          <a:xfrm>
            <a:off x="3256280" y="3946285"/>
            <a:ext cx="1082040" cy="208279"/>
          </a:xfrm>
          <a:prstGeom prst="roundRect">
            <a:avLst/>
          </a:prstGeom>
          <a:solidFill>
            <a:srgbClr val="FFB74E">
              <a:alpha val="20000"/>
            </a:srgbClr>
          </a:solidFill>
          <a:ln>
            <a:solidFill>
              <a:srgbClr val="FFB74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 name="Ovale 12"/>
          <p:cNvSpPr/>
          <p:nvPr/>
        </p:nvSpPr>
        <p:spPr>
          <a:xfrm>
            <a:off x="2746375" y="4670424"/>
            <a:ext cx="4278312" cy="1292226"/>
          </a:xfrm>
          <a:prstGeom prst="ellipse">
            <a:avLst/>
          </a:prstGeom>
          <a:solidFill>
            <a:srgbClr val="FFB74E">
              <a:alpha val="20000"/>
            </a:srgbClr>
          </a:solidFill>
          <a:ln>
            <a:solidFill>
              <a:srgbClr val="FFB74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Ovale 7"/>
          <p:cNvSpPr/>
          <p:nvPr/>
        </p:nvSpPr>
        <p:spPr>
          <a:xfrm>
            <a:off x="3752849" y="2138199"/>
            <a:ext cx="2127251" cy="992351"/>
          </a:xfrm>
          <a:prstGeom prst="ellipse">
            <a:avLst/>
          </a:prstGeom>
          <a:solidFill>
            <a:srgbClr val="FFB74E">
              <a:alpha val="20000"/>
            </a:srgbClr>
          </a:solidFill>
          <a:ln>
            <a:solidFill>
              <a:srgbClr val="FFB74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 name="Ovale 8"/>
          <p:cNvSpPr/>
          <p:nvPr/>
        </p:nvSpPr>
        <p:spPr>
          <a:xfrm>
            <a:off x="3460750" y="3181352"/>
            <a:ext cx="1276350" cy="330197"/>
          </a:xfrm>
          <a:prstGeom prst="ellipse">
            <a:avLst/>
          </a:prstGeom>
          <a:solidFill>
            <a:srgbClr val="FFB74E">
              <a:alpha val="20000"/>
            </a:srgbClr>
          </a:solidFill>
          <a:ln>
            <a:solidFill>
              <a:srgbClr val="FFB74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 name="Ovale 10"/>
          <p:cNvSpPr/>
          <p:nvPr/>
        </p:nvSpPr>
        <p:spPr>
          <a:xfrm>
            <a:off x="4677981" y="3559632"/>
            <a:ext cx="415099" cy="300711"/>
          </a:xfrm>
          <a:prstGeom prst="ellipse">
            <a:avLst/>
          </a:prstGeom>
          <a:solidFill>
            <a:srgbClr val="FFB74E">
              <a:alpha val="20000"/>
            </a:srgbClr>
          </a:solidFill>
          <a:ln>
            <a:solidFill>
              <a:srgbClr val="FFB74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Ovale 13"/>
          <p:cNvSpPr/>
          <p:nvPr/>
        </p:nvSpPr>
        <p:spPr>
          <a:xfrm>
            <a:off x="5851334" y="3559632"/>
            <a:ext cx="415099" cy="300711"/>
          </a:xfrm>
          <a:prstGeom prst="ellipse">
            <a:avLst/>
          </a:prstGeom>
          <a:solidFill>
            <a:srgbClr val="FFB74E">
              <a:alpha val="20000"/>
            </a:srgbClr>
          </a:solidFill>
          <a:ln>
            <a:solidFill>
              <a:srgbClr val="FFB74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05653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0" y="0"/>
            <a:ext cx="9144000" cy="1590676"/>
          </a:xfrm>
        </p:spPr>
        <p:txBody>
          <a:bodyPr/>
          <a:lstStyle/>
          <a:p>
            <a:pPr eaLnBrk="1" hangingPunct="1"/>
            <a:r>
              <a:rPr lang="en-GB" sz="4800" b="0" dirty="0">
                <a:solidFill>
                  <a:srgbClr val="FFB74E"/>
                </a:solidFill>
                <a:latin typeface="Gill Sans" charset="0"/>
                <a:ea typeface="Gill Sans" charset="0"/>
                <a:cs typeface="Gill Sans" charset="0"/>
              </a:rPr>
              <a:t>Sensitivity Analysis</a:t>
            </a:r>
            <a:br>
              <a:rPr lang="en-GB" sz="4800" b="0" dirty="0">
                <a:solidFill>
                  <a:srgbClr val="FFC000"/>
                </a:solidFill>
                <a:latin typeface="Gill Sans" charset="0"/>
                <a:ea typeface="Gill Sans" charset="0"/>
                <a:cs typeface="Gill Sans" charset="0"/>
              </a:rPr>
            </a:br>
            <a:r>
              <a:rPr lang="en-GB" sz="2800" b="0" dirty="0">
                <a:solidFill>
                  <a:schemeClr val="accent6">
                    <a:lumMod val="20000"/>
                    <a:lumOff val="80000"/>
                  </a:schemeClr>
                </a:solidFill>
                <a:latin typeface="Gill Sans" charset="0"/>
                <a:ea typeface="Gill Sans" charset="0"/>
                <a:cs typeface="Gill Sans" charset="0"/>
              </a:rPr>
              <a:t>Woodhoopoes Model</a:t>
            </a:r>
          </a:p>
        </p:txBody>
      </p:sp>
      <p:sp>
        <p:nvSpPr>
          <p:cNvPr id="6" name="Rettangolo 5"/>
          <p:cNvSpPr/>
          <p:nvPr/>
        </p:nvSpPr>
        <p:spPr>
          <a:xfrm>
            <a:off x="6586890" y="6494943"/>
            <a:ext cx="2557110" cy="276999"/>
          </a:xfrm>
          <a:prstGeom prst="rect">
            <a:avLst/>
          </a:prstGeom>
        </p:spPr>
        <p:txBody>
          <a:bodyPr wrap="none">
            <a:spAutoFit/>
          </a:bodyPr>
          <a:lstStyle/>
          <a:p>
            <a:pPr algn="ctr">
              <a:spcAft>
                <a:spcPts val="600"/>
              </a:spcAft>
            </a:pPr>
            <a:r>
              <a:rPr lang="it-IT" sz="1200" dirty="0">
                <a:solidFill>
                  <a:schemeClr val="accent6">
                    <a:lumMod val="20000"/>
                    <a:lumOff val="80000"/>
                  </a:schemeClr>
                </a:solidFill>
                <a:latin typeface="Gill Sans" charset="0"/>
                <a:ea typeface="Gill Sans" charset="0"/>
                <a:cs typeface="Gill Sans" charset="0"/>
              </a:rPr>
              <a:t>Source: </a:t>
            </a:r>
            <a:r>
              <a:rPr lang="it-IT" sz="1200" dirty="0" err="1">
                <a:solidFill>
                  <a:schemeClr val="accent6">
                    <a:lumMod val="20000"/>
                    <a:lumOff val="80000"/>
                  </a:schemeClr>
                </a:solidFill>
                <a:latin typeface="Gill Sans" charset="0"/>
                <a:ea typeface="Gill Sans" charset="0"/>
                <a:cs typeface="Gill Sans" charset="0"/>
              </a:rPr>
              <a:t>Railsback</a:t>
            </a:r>
            <a:r>
              <a:rPr lang="it-IT" sz="1200" dirty="0">
                <a:solidFill>
                  <a:schemeClr val="accent6">
                    <a:lumMod val="20000"/>
                    <a:lumOff val="80000"/>
                  </a:schemeClr>
                </a:solidFill>
                <a:latin typeface="Gill Sans" charset="0"/>
                <a:ea typeface="Gill Sans" charset="0"/>
                <a:cs typeface="Gill Sans" charset="0"/>
              </a:rPr>
              <a:t> &amp; Grimm (2019)</a:t>
            </a:r>
          </a:p>
        </p:txBody>
      </p:sp>
      <p:pic>
        <p:nvPicPr>
          <p:cNvPr id="7" name="Immagine 6"/>
          <p:cNvPicPr>
            <a:picLocks noChangeAspect="1"/>
          </p:cNvPicPr>
          <p:nvPr/>
        </p:nvPicPr>
        <p:blipFill>
          <a:blip r:embed="rId2"/>
          <a:stretch>
            <a:fillRect/>
          </a:stretch>
        </p:blipFill>
        <p:spPr>
          <a:xfrm>
            <a:off x="2119312" y="1590676"/>
            <a:ext cx="4905375" cy="4714875"/>
          </a:xfrm>
          <a:prstGeom prst="rect">
            <a:avLst/>
          </a:prstGeom>
        </p:spPr>
      </p:pic>
      <p:sp>
        <p:nvSpPr>
          <p:cNvPr id="10" name="Rettangolo 9"/>
          <p:cNvSpPr/>
          <p:nvPr/>
        </p:nvSpPr>
        <p:spPr>
          <a:xfrm>
            <a:off x="266798" y="1590676"/>
            <a:ext cx="1562035" cy="2677656"/>
          </a:xfrm>
          <a:prstGeom prst="rect">
            <a:avLst/>
          </a:prstGeom>
        </p:spPr>
        <p:txBody>
          <a:bodyPr wrap="square">
            <a:spAutoFit/>
          </a:bodyPr>
          <a:lstStyle/>
          <a:p>
            <a:r>
              <a:rPr lang="en-GB" sz="1400" dirty="0">
                <a:solidFill>
                  <a:schemeClr val="accent6">
                    <a:lumMod val="20000"/>
                    <a:lumOff val="80000"/>
                  </a:schemeClr>
                </a:solidFill>
                <a:latin typeface="Gill Sans" charset="0"/>
                <a:ea typeface="Gill Sans" charset="0"/>
                <a:cs typeface="Gill Sans" charset="0"/>
              </a:rPr>
              <a:t>Now the results do not look so bad:</a:t>
            </a:r>
          </a:p>
          <a:p>
            <a:r>
              <a:rPr lang="en-GB" sz="1400" dirty="0">
                <a:solidFill>
                  <a:schemeClr val="accent6">
                    <a:lumMod val="20000"/>
                    <a:lumOff val="80000"/>
                  </a:schemeClr>
                </a:solidFill>
                <a:latin typeface="Gill Sans" charset="0"/>
                <a:ea typeface="Gill Sans" charset="0"/>
                <a:cs typeface="Gill Sans" charset="0"/>
              </a:rPr>
              <a:t>in the region</a:t>
            </a:r>
          </a:p>
          <a:p>
            <a:r>
              <a:rPr lang="en-GB" sz="1400" dirty="0">
                <a:solidFill>
                  <a:schemeClr val="accent6">
                    <a:lumMod val="20000"/>
                    <a:lumOff val="80000"/>
                  </a:schemeClr>
                </a:solidFill>
                <a:latin typeface="Gill Sans" charset="0"/>
                <a:ea typeface="Gill Sans" charset="0"/>
                <a:cs typeface="Gill Sans" charset="0"/>
              </a:rPr>
              <a:t>around </a:t>
            </a:r>
            <a:r>
              <a:rPr lang="en-GB" sz="1400" i="1" dirty="0">
                <a:solidFill>
                  <a:srgbClr val="FFB74E"/>
                </a:solidFill>
                <a:latin typeface="Gill Sans" charset="0"/>
                <a:ea typeface="Gill Sans" charset="0"/>
                <a:cs typeface="Gill Sans" charset="0"/>
              </a:rPr>
              <a:t>scout-</a:t>
            </a:r>
            <a:r>
              <a:rPr lang="en-GB" sz="1400" i="1" dirty="0" err="1">
                <a:solidFill>
                  <a:srgbClr val="FFB74E"/>
                </a:solidFill>
                <a:latin typeface="Gill Sans" charset="0"/>
                <a:ea typeface="Gill Sans" charset="0"/>
                <a:cs typeface="Gill Sans" charset="0"/>
              </a:rPr>
              <a:t>prob</a:t>
            </a:r>
            <a:r>
              <a:rPr lang="en-GB" sz="1400" dirty="0">
                <a:solidFill>
                  <a:schemeClr val="accent6">
                    <a:lumMod val="20000"/>
                    <a:lumOff val="80000"/>
                  </a:schemeClr>
                </a:solidFill>
                <a:latin typeface="Gill Sans" charset="0"/>
                <a:ea typeface="Gill Sans" charset="0"/>
                <a:cs typeface="Gill Sans" charset="0"/>
              </a:rPr>
              <a:t> </a:t>
            </a:r>
            <a:r>
              <a:rPr lang="en-GB" sz="1400" dirty="0">
                <a:solidFill>
                  <a:srgbClr val="FFB74E"/>
                </a:solidFill>
                <a:latin typeface="Gill Sans" charset="0"/>
                <a:ea typeface="Gill Sans" charset="0"/>
                <a:cs typeface="Gill Sans" charset="0"/>
              </a:rPr>
              <a:t>= 0.25–0.4 </a:t>
            </a:r>
            <a:r>
              <a:rPr lang="en-GB" sz="1400" dirty="0">
                <a:solidFill>
                  <a:schemeClr val="accent6">
                    <a:lumMod val="20000"/>
                    <a:lumOff val="80000"/>
                  </a:schemeClr>
                </a:solidFill>
                <a:latin typeface="Gill Sans" charset="0"/>
                <a:ea typeface="Gill Sans" charset="0"/>
                <a:cs typeface="Gill Sans" charset="0"/>
              </a:rPr>
              <a:t>and </a:t>
            </a:r>
            <a:r>
              <a:rPr lang="en-GB" sz="1400" i="1" dirty="0">
                <a:solidFill>
                  <a:srgbClr val="FFB74E"/>
                </a:solidFill>
                <a:latin typeface="Gill Sans" charset="0"/>
                <a:ea typeface="Gill Sans" charset="0"/>
                <a:cs typeface="Gill Sans" charset="0"/>
              </a:rPr>
              <a:t>survival-</a:t>
            </a:r>
            <a:r>
              <a:rPr lang="en-GB" sz="1400" i="1" dirty="0" err="1">
                <a:solidFill>
                  <a:srgbClr val="FFB74E"/>
                </a:solidFill>
                <a:latin typeface="Gill Sans" charset="0"/>
                <a:ea typeface="Gill Sans" charset="0"/>
                <a:cs typeface="Gill Sans" charset="0"/>
              </a:rPr>
              <a:t>prob</a:t>
            </a:r>
            <a:r>
              <a:rPr lang="en-GB" sz="1400" dirty="0">
                <a:solidFill>
                  <a:schemeClr val="accent6">
                    <a:lumMod val="20000"/>
                    <a:lumOff val="80000"/>
                  </a:schemeClr>
                </a:solidFill>
                <a:latin typeface="Gill Sans" charset="0"/>
                <a:ea typeface="Gill Sans" charset="0"/>
                <a:cs typeface="Gill Sans" charset="0"/>
              </a:rPr>
              <a:t> </a:t>
            </a:r>
            <a:r>
              <a:rPr lang="en-GB" sz="1400" dirty="0">
                <a:solidFill>
                  <a:srgbClr val="FFB74E"/>
                </a:solidFill>
                <a:latin typeface="Gill Sans" charset="0"/>
                <a:ea typeface="Gill Sans" charset="0"/>
                <a:cs typeface="Gill Sans" charset="0"/>
              </a:rPr>
              <a:t>= 0.975–0.98</a:t>
            </a:r>
            <a:r>
              <a:rPr lang="en-GB" sz="1400" dirty="0">
                <a:solidFill>
                  <a:schemeClr val="accent6">
                    <a:lumMod val="20000"/>
                    <a:lumOff val="80000"/>
                  </a:schemeClr>
                </a:solidFill>
                <a:latin typeface="Gill Sans" charset="0"/>
                <a:ea typeface="Gill Sans" charset="0"/>
                <a:cs typeface="Gill Sans" charset="0"/>
              </a:rPr>
              <a:t>, there are locations close to</a:t>
            </a:r>
          </a:p>
          <a:p>
            <a:r>
              <a:rPr lang="en-GB" sz="1400" dirty="0">
                <a:solidFill>
                  <a:schemeClr val="accent6">
                    <a:lumMod val="20000"/>
                    <a:lumOff val="80000"/>
                  </a:schemeClr>
                </a:solidFill>
                <a:latin typeface="Gill Sans" charset="0"/>
                <a:ea typeface="Gill Sans" charset="0"/>
                <a:cs typeface="Gill Sans" charset="0"/>
              </a:rPr>
              <a:t>where all three criteria were met.</a:t>
            </a:r>
          </a:p>
        </p:txBody>
      </p:sp>
      <p:sp>
        <p:nvSpPr>
          <p:cNvPr id="12" name="Rettangolo arrotondato 11"/>
          <p:cNvSpPr/>
          <p:nvPr/>
        </p:nvSpPr>
        <p:spPr>
          <a:xfrm>
            <a:off x="4876800" y="3295650"/>
            <a:ext cx="1200150" cy="447676"/>
          </a:xfrm>
          <a:prstGeom prst="roundRect">
            <a:avLst/>
          </a:prstGeom>
          <a:solidFill>
            <a:srgbClr val="FFB74E">
              <a:alpha val="20000"/>
            </a:srgbClr>
          </a:solidFill>
          <a:ln>
            <a:solidFill>
              <a:srgbClr val="FFB74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Rettangolo 1"/>
          <p:cNvSpPr/>
          <p:nvPr/>
        </p:nvSpPr>
        <p:spPr>
          <a:xfrm>
            <a:off x="7174704" y="1666874"/>
            <a:ext cx="1759745" cy="2893100"/>
          </a:xfrm>
          <a:prstGeom prst="rect">
            <a:avLst/>
          </a:prstGeom>
        </p:spPr>
        <p:txBody>
          <a:bodyPr wrap="square">
            <a:spAutoFit/>
          </a:bodyPr>
          <a:lstStyle/>
          <a:p>
            <a:pPr>
              <a:spcAft>
                <a:spcPts val="600"/>
              </a:spcAft>
            </a:pPr>
            <a:r>
              <a:rPr lang="en-GB" sz="1400" dirty="0">
                <a:solidFill>
                  <a:schemeClr val="accent6">
                    <a:lumMod val="20000"/>
                    <a:lumOff val="80000"/>
                  </a:schemeClr>
                </a:solidFill>
                <a:latin typeface="Gill Sans" charset="0"/>
                <a:ea typeface="Gill Sans" charset="0"/>
                <a:cs typeface="Gill Sans" charset="0"/>
              </a:rPr>
              <a:t>You could do a </a:t>
            </a:r>
            <a:r>
              <a:rPr lang="en-GB" sz="1400" dirty="0">
                <a:solidFill>
                  <a:srgbClr val="FFB74E"/>
                </a:solidFill>
                <a:latin typeface="Gill Sans" charset="0"/>
                <a:ea typeface="Gill Sans" charset="0"/>
                <a:cs typeface="Gill Sans" charset="0"/>
              </a:rPr>
              <a:t>second BehaviorSpace experiment </a:t>
            </a:r>
            <a:r>
              <a:rPr lang="en-GB" sz="1400" dirty="0">
                <a:solidFill>
                  <a:schemeClr val="accent6">
                    <a:lumMod val="20000"/>
                    <a:lumOff val="80000"/>
                  </a:schemeClr>
                </a:solidFill>
                <a:latin typeface="Gill Sans" charset="0"/>
                <a:ea typeface="Gill Sans" charset="0"/>
                <a:cs typeface="Gill Sans" charset="0"/>
              </a:rPr>
              <a:t>focused on </a:t>
            </a:r>
            <a:r>
              <a:rPr lang="en-GB" sz="1400" dirty="0">
                <a:solidFill>
                  <a:srgbClr val="FFB74E"/>
                </a:solidFill>
                <a:latin typeface="Gill Sans" charset="0"/>
                <a:ea typeface="Gill Sans" charset="0"/>
                <a:cs typeface="Gill Sans" charset="0"/>
              </a:rPr>
              <a:t>this area </a:t>
            </a:r>
            <a:r>
              <a:rPr lang="en-GB" sz="1400" dirty="0">
                <a:solidFill>
                  <a:schemeClr val="accent6">
                    <a:lumMod val="20000"/>
                    <a:lumOff val="80000"/>
                  </a:schemeClr>
                </a:solidFill>
                <a:latin typeface="Gill Sans" charset="0"/>
                <a:ea typeface="Gill Sans" charset="0"/>
                <a:cs typeface="Gill Sans" charset="0"/>
              </a:rPr>
              <a:t>to see if there are any combinations where all three criteria are indeed met. This example illustrates how calibration is often not successful immediately.</a:t>
            </a:r>
          </a:p>
        </p:txBody>
      </p:sp>
    </p:spTree>
    <p:extLst>
      <p:ext uri="{BB962C8B-B14F-4D97-AF65-F5344CB8AC3E}">
        <p14:creationId xmlns:p14="http://schemas.microsoft.com/office/powerpoint/2010/main" val="38252565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0" y="0"/>
            <a:ext cx="9144000" cy="1590676"/>
          </a:xfrm>
        </p:spPr>
        <p:txBody>
          <a:bodyPr/>
          <a:lstStyle/>
          <a:p>
            <a:pPr eaLnBrk="1" hangingPunct="1"/>
            <a:r>
              <a:rPr lang="en-US" sz="4800" b="0" dirty="0">
                <a:solidFill>
                  <a:srgbClr val="FFB74E"/>
                </a:solidFill>
                <a:latin typeface="Gill Sans" charset="0"/>
                <a:ea typeface="Gill Sans" charset="0"/>
                <a:cs typeface="Gill Sans" charset="0"/>
              </a:rPr>
              <a:t>Validation</a:t>
            </a:r>
            <a:endParaRPr lang="en-US" sz="2800" b="0" dirty="0">
              <a:solidFill>
                <a:srgbClr val="FFB74E"/>
              </a:solidFill>
              <a:latin typeface="Gill Sans" charset="0"/>
              <a:ea typeface="Gill Sans" charset="0"/>
              <a:cs typeface="Gill Sans" charset="0"/>
            </a:endParaRPr>
          </a:p>
        </p:txBody>
      </p:sp>
      <p:sp>
        <p:nvSpPr>
          <p:cNvPr id="5" name="Rectangle 4"/>
          <p:cNvSpPr/>
          <p:nvPr/>
        </p:nvSpPr>
        <p:spPr>
          <a:xfrm>
            <a:off x="333375" y="1590676"/>
            <a:ext cx="8639175" cy="4524315"/>
          </a:xfrm>
          <a:prstGeom prst="rect">
            <a:avLst/>
          </a:prstGeom>
        </p:spPr>
        <p:txBody>
          <a:bodyPr wrap="square">
            <a:spAutoFit/>
          </a:bodyPr>
          <a:lstStyle/>
          <a:p>
            <a:r>
              <a:rPr lang="en-GB" sz="2400" dirty="0">
                <a:solidFill>
                  <a:schemeClr val="accent6">
                    <a:lumMod val="20000"/>
                    <a:lumOff val="80000"/>
                  </a:schemeClr>
                </a:solidFill>
                <a:latin typeface="Gill Sans" charset="0"/>
                <a:ea typeface="Gill Sans" charset="0"/>
                <a:cs typeface="Gill Sans" charset="0"/>
              </a:rPr>
              <a:t>Validation provides a </a:t>
            </a:r>
            <a:r>
              <a:rPr lang="en-GB" sz="2400" dirty="0">
                <a:solidFill>
                  <a:srgbClr val="FFB74E"/>
                </a:solidFill>
                <a:latin typeface="Gill Sans" charset="0"/>
                <a:ea typeface="Gill Sans" charset="0"/>
                <a:cs typeface="Gill Sans" charset="0"/>
              </a:rPr>
              <a:t>final check </a:t>
            </a:r>
            <a:r>
              <a:rPr lang="en-GB" sz="2400" dirty="0">
                <a:solidFill>
                  <a:schemeClr val="accent6">
                    <a:lumMod val="20000"/>
                    <a:lumOff val="80000"/>
                  </a:schemeClr>
                </a:solidFill>
                <a:latin typeface="Gill Sans" charset="0"/>
                <a:ea typeface="Gill Sans" charset="0"/>
                <a:cs typeface="Gill Sans" charset="0"/>
              </a:rPr>
              <a:t>of the </a:t>
            </a:r>
            <a:r>
              <a:rPr lang="en-GB" sz="2400" dirty="0">
                <a:solidFill>
                  <a:srgbClr val="FFB74E"/>
                </a:solidFill>
                <a:latin typeface="Gill Sans" charset="0"/>
                <a:ea typeface="Gill Sans" charset="0"/>
                <a:cs typeface="Gill Sans" charset="0"/>
              </a:rPr>
              <a:t>model performance </a:t>
            </a:r>
            <a:r>
              <a:rPr lang="en-GB" sz="2400" dirty="0">
                <a:solidFill>
                  <a:schemeClr val="accent6">
                    <a:lumMod val="20000"/>
                    <a:lumOff val="80000"/>
                  </a:schemeClr>
                </a:solidFill>
                <a:latin typeface="Gill Sans" charset="0"/>
                <a:ea typeface="Gill Sans" charset="0"/>
                <a:cs typeface="Gill Sans" charset="0"/>
              </a:rPr>
              <a:t>against unseen observation data.</a:t>
            </a:r>
          </a:p>
          <a:p>
            <a:endParaRPr lang="en-GB" sz="2400" dirty="0">
              <a:solidFill>
                <a:schemeClr val="accent6">
                  <a:lumMod val="20000"/>
                  <a:lumOff val="80000"/>
                </a:schemeClr>
              </a:solidFill>
              <a:latin typeface="Gill Sans" charset="0"/>
              <a:ea typeface="Gill Sans" charset="0"/>
              <a:cs typeface="Gill Sans" charset="0"/>
            </a:endParaRPr>
          </a:p>
          <a:p>
            <a:r>
              <a:rPr lang="en-GB" sz="2400" dirty="0">
                <a:solidFill>
                  <a:schemeClr val="accent6">
                    <a:lumMod val="20000"/>
                    <a:lumOff val="80000"/>
                  </a:schemeClr>
                </a:solidFill>
                <a:latin typeface="Gill Sans" charset="0"/>
                <a:ea typeface="Gill Sans" charset="0"/>
                <a:cs typeface="Gill Sans" charset="0"/>
              </a:rPr>
              <a:t>Calibration has a </a:t>
            </a:r>
            <a:r>
              <a:rPr lang="en-GB" sz="2400" dirty="0">
                <a:solidFill>
                  <a:srgbClr val="FFB74E"/>
                </a:solidFill>
                <a:latin typeface="Gill Sans" charset="0"/>
                <a:ea typeface="Gill Sans" charset="0"/>
                <a:cs typeface="Gill Sans" charset="0"/>
              </a:rPr>
              <a:t>risk of overfitting </a:t>
            </a:r>
            <a:r>
              <a:rPr lang="en-GB" sz="2400" dirty="0">
                <a:solidFill>
                  <a:schemeClr val="accent6">
                    <a:lumMod val="20000"/>
                    <a:lumOff val="80000"/>
                  </a:schemeClr>
                </a:solidFill>
                <a:latin typeface="Gill Sans" charset="0"/>
                <a:ea typeface="Gill Sans" charset="0"/>
                <a:cs typeface="Gill Sans" charset="0"/>
              </a:rPr>
              <a:t>a model against observed behaviour, so validation provides a </a:t>
            </a:r>
            <a:r>
              <a:rPr lang="en-GB" sz="2400" dirty="0">
                <a:solidFill>
                  <a:srgbClr val="FFB74E"/>
                </a:solidFill>
                <a:latin typeface="Gill Sans" charset="0"/>
                <a:ea typeface="Gill Sans" charset="0"/>
                <a:cs typeface="Gill Sans" charset="0"/>
              </a:rPr>
              <a:t>second assurance </a:t>
            </a:r>
            <a:r>
              <a:rPr lang="en-GB" sz="2400" dirty="0">
                <a:solidFill>
                  <a:schemeClr val="accent6">
                    <a:lumMod val="20000"/>
                    <a:lumOff val="80000"/>
                  </a:schemeClr>
                </a:solidFill>
                <a:latin typeface="Gill Sans" charset="0"/>
                <a:ea typeface="Gill Sans" charset="0"/>
                <a:cs typeface="Gill Sans" charset="0"/>
              </a:rPr>
              <a:t>that this isn’t happening.</a:t>
            </a:r>
          </a:p>
          <a:p>
            <a:endParaRPr lang="en-GB" sz="2400" dirty="0">
              <a:solidFill>
                <a:schemeClr val="accent6">
                  <a:lumMod val="20000"/>
                  <a:lumOff val="80000"/>
                </a:schemeClr>
              </a:solidFill>
              <a:latin typeface="Gill Sans" charset="0"/>
              <a:ea typeface="Gill Sans" charset="0"/>
              <a:cs typeface="Gill Sans" charset="0"/>
            </a:endParaRPr>
          </a:p>
          <a:p>
            <a:r>
              <a:rPr lang="en-GB" sz="2400" u="sng" dirty="0">
                <a:solidFill>
                  <a:schemeClr val="accent6">
                    <a:lumMod val="20000"/>
                    <a:lumOff val="80000"/>
                  </a:schemeClr>
                </a:solidFill>
                <a:latin typeface="Gill Sans" charset="0"/>
                <a:ea typeface="Gill Sans" charset="0"/>
                <a:cs typeface="Gill Sans" charset="0"/>
              </a:rPr>
              <a:t>The dataset should differ from that used for calibration</a:t>
            </a:r>
            <a:r>
              <a:rPr lang="en-GB" sz="2400" dirty="0">
                <a:solidFill>
                  <a:schemeClr val="accent6">
                    <a:lumMod val="20000"/>
                    <a:lumOff val="80000"/>
                  </a:schemeClr>
                </a:solidFill>
                <a:latin typeface="Gill Sans" charset="0"/>
                <a:ea typeface="Gill Sans" charset="0"/>
                <a:cs typeface="Gill Sans" charset="0"/>
              </a:rPr>
              <a:t>.</a:t>
            </a:r>
          </a:p>
          <a:p>
            <a:endParaRPr lang="en-GB" sz="2400" dirty="0">
              <a:solidFill>
                <a:schemeClr val="accent6">
                  <a:lumMod val="20000"/>
                  <a:lumOff val="80000"/>
                </a:schemeClr>
              </a:solidFill>
              <a:latin typeface="Gill Sans" charset="0"/>
              <a:ea typeface="Gill Sans" charset="0"/>
              <a:cs typeface="Gill Sans" charset="0"/>
            </a:endParaRPr>
          </a:p>
          <a:p>
            <a:r>
              <a:rPr lang="en-GB" sz="2400" dirty="0">
                <a:solidFill>
                  <a:srgbClr val="FFB74E"/>
                </a:solidFill>
                <a:latin typeface="Gill Sans" charset="0"/>
                <a:ea typeface="Gill Sans" charset="0"/>
                <a:cs typeface="Gill Sans" charset="0"/>
              </a:rPr>
              <a:t>Splitting observation data </a:t>
            </a:r>
            <a:r>
              <a:rPr lang="en-GB" sz="2400" dirty="0">
                <a:solidFill>
                  <a:schemeClr val="accent6">
                    <a:lumMod val="20000"/>
                    <a:lumOff val="80000"/>
                  </a:schemeClr>
                </a:solidFill>
                <a:latin typeface="Gill Sans" charset="0"/>
                <a:ea typeface="Gill Sans" charset="0"/>
                <a:cs typeface="Gill Sans" charset="0"/>
              </a:rPr>
              <a:t>between calibration and validation is good (80:20 split is usual), but completely different datasets, measuring the same phenomenon, is better.</a:t>
            </a:r>
          </a:p>
        </p:txBody>
      </p:sp>
      <p:sp>
        <p:nvSpPr>
          <p:cNvPr id="4" name="Rettangolo 3"/>
          <p:cNvSpPr/>
          <p:nvPr/>
        </p:nvSpPr>
        <p:spPr>
          <a:xfrm>
            <a:off x="5213547" y="6581001"/>
            <a:ext cx="3974165" cy="261610"/>
          </a:xfrm>
          <a:prstGeom prst="rect">
            <a:avLst/>
          </a:prstGeom>
        </p:spPr>
        <p:txBody>
          <a:bodyPr wrap="none">
            <a:spAutoFit/>
          </a:bodyPr>
          <a:lstStyle/>
          <a:p>
            <a:r>
              <a:rPr lang="en-GB" sz="1100" dirty="0">
                <a:solidFill>
                  <a:schemeClr val="accent6">
                    <a:lumMod val="20000"/>
                    <a:lumOff val="80000"/>
                  </a:schemeClr>
                </a:solidFill>
                <a:latin typeface="Gill Sans" charset="0"/>
              </a:rPr>
              <a:t>Credits: Prof. Ed Manley, School of Geography, University of Leeds</a:t>
            </a:r>
          </a:p>
        </p:txBody>
      </p:sp>
    </p:spTree>
    <p:extLst>
      <p:ext uri="{BB962C8B-B14F-4D97-AF65-F5344CB8AC3E}">
        <p14:creationId xmlns:p14="http://schemas.microsoft.com/office/powerpoint/2010/main" val="2656852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0" y="0"/>
            <a:ext cx="9144000" cy="1590676"/>
          </a:xfrm>
        </p:spPr>
        <p:txBody>
          <a:bodyPr/>
          <a:lstStyle/>
          <a:p>
            <a:pPr eaLnBrk="1" hangingPunct="1"/>
            <a:r>
              <a:rPr lang="en-US" sz="4800" b="0" dirty="0">
                <a:solidFill>
                  <a:srgbClr val="FFB74E"/>
                </a:solidFill>
                <a:latin typeface="Gill Sans" charset="0"/>
                <a:ea typeface="Gill Sans" charset="0"/>
                <a:cs typeface="Gill Sans" charset="0"/>
              </a:rPr>
              <a:t>Summary</a:t>
            </a:r>
            <a:endParaRPr lang="en-US" sz="2800" b="0" dirty="0">
              <a:solidFill>
                <a:srgbClr val="FFB74E"/>
              </a:solidFill>
              <a:latin typeface="Gill Sans" charset="0"/>
              <a:ea typeface="Gill Sans" charset="0"/>
              <a:cs typeface="Gill Sans" charset="0"/>
            </a:endParaRPr>
          </a:p>
        </p:txBody>
      </p:sp>
      <p:sp>
        <p:nvSpPr>
          <p:cNvPr id="5" name="Rectangle 4"/>
          <p:cNvSpPr/>
          <p:nvPr/>
        </p:nvSpPr>
        <p:spPr>
          <a:xfrm>
            <a:off x="419100" y="1460501"/>
            <a:ext cx="8305800" cy="1015663"/>
          </a:xfrm>
          <a:prstGeom prst="rect">
            <a:avLst/>
          </a:prstGeom>
        </p:spPr>
        <p:txBody>
          <a:bodyPr wrap="square">
            <a:spAutoFit/>
          </a:bodyPr>
          <a:lstStyle/>
          <a:p>
            <a:r>
              <a:rPr lang="en-GB" sz="2000" dirty="0">
                <a:solidFill>
                  <a:srgbClr val="FFB74E"/>
                </a:solidFill>
                <a:latin typeface="Gill Sans" charset="0"/>
                <a:ea typeface="Gill Sans" charset="0"/>
                <a:cs typeface="Gill Sans" charset="0"/>
              </a:rPr>
              <a:t>Evaluation</a:t>
            </a:r>
            <a:r>
              <a:rPr lang="en-GB" sz="2000" dirty="0">
                <a:solidFill>
                  <a:schemeClr val="accent6">
                    <a:lumMod val="20000"/>
                    <a:lumOff val="80000"/>
                  </a:schemeClr>
                </a:solidFill>
                <a:latin typeface="Gill Sans" charset="0"/>
                <a:ea typeface="Gill Sans" charset="0"/>
                <a:cs typeface="Gill Sans" charset="0"/>
              </a:rPr>
              <a:t> remains one of the key challenges within agent-based modelling, but is increasingly well supported by established methods for </a:t>
            </a:r>
            <a:r>
              <a:rPr lang="en-GB" sz="2000" dirty="0">
                <a:solidFill>
                  <a:srgbClr val="FFB74E"/>
                </a:solidFill>
                <a:latin typeface="Gill Sans" charset="0"/>
                <a:ea typeface="Gill Sans" charset="0"/>
                <a:cs typeface="Gill Sans" charset="0"/>
              </a:rPr>
              <a:t>verification</a:t>
            </a:r>
            <a:r>
              <a:rPr lang="en-GB" sz="2000" dirty="0">
                <a:solidFill>
                  <a:schemeClr val="accent6">
                    <a:lumMod val="20000"/>
                    <a:lumOff val="80000"/>
                  </a:schemeClr>
                </a:solidFill>
                <a:latin typeface="Gill Sans" charset="0"/>
                <a:ea typeface="Gill Sans" charset="0"/>
                <a:cs typeface="Gill Sans" charset="0"/>
              </a:rPr>
              <a:t>, </a:t>
            </a:r>
            <a:r>
              <a:rPr lang="en-GB" sz="2000" dirty="0">
                <a:solidFill>
                  <a:srgbClr val="FFB74E"/>
                </a:solidFill>
                <a:latin typeface="Gill Sans" charset="0"/>
                <a:ea typeface="Gill Sans" charset="0"/>
                <a:cs typeface="Gill Sans" charset="0"/>
              </a:rPr>
              <a:t>calibration</a:t>
            </a:r>
            <a:r>
              <a:rPr lang="en-GB" sz="2000" dirty="0">
                <a:solidFill>
                  <a:schemeClr val="accent6">
                    <a:lumMod val="20000"/>
                    <a:lumOff val="80000"/>
                  </a:schemeClr>
                </a:solidFill>
                <a:latin typeface="Gill Sans" charset="0"/>
                <a:ea typeface="Gill Sans" charset="0"/>
                <a:cs typeface="Gill Sans" charset="0"/>
              </a:rPr>
              <a:t>, and </a:t>
            </a:r>
            <a:r>
              <a:rPr lang="en-GB" sz="2000" dirty="0">
                <a:solidFill>
                  <a:srgbClr val="FFB74E"/>
                </a:solidFill>
                <a:latin typeface="Gill Sans" charset="0"/>
                <a:ea typeface="Gill Sans" charset="0"/>
                <a:cs typeface="Gill Sans" charset="0"/>
              </a:rPr>
              <a:t>validation</a:t>
            </a:r>
            <a:r>
              <a:rPr lang="en-GB" sz="2000" dirty="0">
                <a:solidFill>
                  <a:schemeClr val="accent6">
                    <a:lumMod val="20000"/>
                    <a:lumOff val="80000"/>
                  </a:schemeClr>
                </a:solidFill>
                <a:latin typeface="Gill Sans" charset="0"/>
                <a:ea typeface="Gill Sans" charset="0"/>
                <a:cs typeface="Gill Sans" charset="0"/>
              </a:rPr>
              <a:t>.</a:t>
            </a:r>
          </a:p>
        </p:txBody>
      </p:sp>
      <p:sp>
        <p:nvSpPr>
          <p:cNvPr id="4" name="Rettangolo 3"/>
          <p:cNvSpPr/>
          <p:nvPr/>
        </p:nvSpPr>
        <p:spPr>
          <a:xfrm>
            <a:off x="4397572" y="6581001"/>
            <a:ext cx="4746428" cy="276999"/>
          </a:xfrm>
          <a:prstGeom prst="rect">
            <a:avLst/>
          </a:prstGeom>
        </p:spPr>
        <p:txBody>
          <a:bodyPr wrap="none">
            <a:spAutoFit/>
          </a:bodyPr>
          <a:lstStyle/>
          <a:p>
            <a:r>
              <a:rPr lang="en-GB" sz="1200" dirty="0">
                <a:solidFill>
                  <a:schemeClr val="accent6">
                    <a:lumMod val="20000"/>
                    <a:lumOff val="80000"/>
                  </a:schemeClr>
                </a:solidFill>
                <a:latin typeface="Gill Sans" charset="0"/>
              </a:rPr>
              <a:t>Credits: Prof. Ed Manley, School of Geography, University of Leeds</a:t>
            </a:r>
          </a:p>
        </p:txBody>
      </p:sp>
      <p:sp>
        <p:nvSpPr>
          <p:cNvPr id="6" name="TextBox 5">
            <a:extLst>
              <a:ext uri="{FF2B5EF4-FFF2-40B4-BE49-F238E27FC236}">
                <a16:creationId xmlns:a16="http://schemas.microsoft.com/office/drawing/2014/main" id="{7CBFB883-821F-445A-83B6-D391A2B31542}"/>
              </a:ext>
            </a:extLst>
          </p:cNvPr>
          <p:cNvSpPr txBox="1"/>
          <p:nvPr/>
        </p:nvSpPr>
        <p:spPr>
          <a:xfrm>
            <a:off x="419100" y="2523405"/>
            <a:ext cx="5086350" cy="923330"/>
          </a:xfrm>
          <a:prstGeom prst="rect">
            <a:avLst/>
          </a:prstGeom>
          <a:noFill/>
        </p:spPr>
        <p:txBody>
          <a:bodyPr wrap="square">
            <a:spAutoFit/>
          </a:bodyPr>
          <a:lstStyle/>
          <a:p>
            <a:r>
              <a:rPr lang="en-GB" sz="1800" dirty="0">
                <a:solidFill>
                  <a:srgbClr val="FFB74E"/>
                </a:solidFill>
                <a:latin typeface="Gill Sans" charset="0"/>
                <a:ea typeface="Gill Sans" charset="0"/>
                <a:cs typeface="Gill Sans" charset="0"/>
              </a:rPr>
              <a:t>Verifying</a:t>
            </a:r>
            <a:r>
              <a:rPr lang="en-GB" sz="1800" dirty="0">
                <a:solidFill>
                  <a:schemeClr val="accent6">
                    <a:lumMod val="20000"/>
                    <a:lumOff val="80000"/>
                  </a:schemeClr>
                </a:solidFill>
                <a:latin typeface="Gill Sans" charset="0"/>
                <a:ea typeface="Gill Sans" charset="0"/>
                <a:cs typeface="Gill Sans" charset="0"/>
              </a:rPr>
              <a:t> your code is important throughout the ABM development lifecycle, and your work should be compared against simplified or existing models.</a:t>
            </a:r>
          </a:p>
        </p:txBody>
      </p:sp>
      <p:sp>
        <p:nvSpPr>
          <p:cNvPr id="8" name="TextBox 7">
            <a:extLst>
              <a:ext uri="{FF2B5EF4-FFF2-40B4-BE49-F238E27FC236}">
                <a16:creationId xmlns:a16="http://schemas.microsoft.com/office/drawing/2014/main" id="{4964AAA7-5C33-4505-B1A9-EF9BF66D4411}"/>
              </a:ext>
            </a:extLst>
          </p:cNvPr>
          <p:cNvSpPr txBox="1"/>
          <p:nvPr/>
        </p:nvSpPr>
        <p:spPr>
          <a:xfrm>
            <a:off x="2405062" y="3677692"/>
            <a:ext cx="2178050" cy="2585323"/>
          </a:xfrm>
          <a:prstGeom prst="rect">
            <a:avLst/>
          </a:prstGeom>
          <a:noFill/>
        </p:spPr>
        <p:txBody>
          <a:bodyPr wrap="square">
            <a:spAutoFit/>
          </a:bodyPr>
          <a:lstStyle/>
          <a:p>
            <a:r>
              <a:rPr lang="en-GB" sz="1800" dirty="0">
                <a:solidFill>
                  <a:schemeClr val="accent6">
                    <a:lumMod val="20000"/>
                    <a:lumOff val="80000"/>
                  </a:schemeClr>
                </a:solidFill>
                <a:latin typeface="Gill Sans" charset="0"/>
                <a:ea typeface="Gill Sans" charset="0"/>
                <a:cs typeface="Gill Sans" charset="0"/>
              </a:rPr>
              <a:t>Tools such as </a:t>
            </a:r>
            <a:r>
              <a:rPr lang="en-GB" sz="1800" dirty="0" err="1">
                <a:solidFill>
                  <a:schemeClr val="accent6">
                    <a:lumMod val="20000"/>
                    <a:lumOff val="80000"/>
                  </a:schemeClr>
                </a:solidFill>
                <a:latin typeface="Gill Sans" charset="0"/>
                <a:ea typeface="Gill Sans" charset="0"/>
                <a:cs typeface="Gill Sans" charset="0"/>
              </a:rPr>
              <a:t>BehaviorSpace</a:t>
            </a:r>
            <a:r>
              <a:rPr lang="en-GB" sz="1800" dirty="0">
                <a:solidFill>
                  <a:schemeClr val="accent6">
                    <a:lumMod val="20000"/>
                    <a:lumOff val="80000"/>
                  </a:schemeClr>
                </a:solidFill>
                <a:latin typeface="Gill Sans" charset="0"/>
                <a:ea typeface="Gill Sans" charset="0"/>
                <a:cs typeface="Gill Sans" charset="0"/>
              </a:rPr>
              <a:t> enable quick </a:t>
            </a:r>
            <a:r>
              <a:rPr lang="en-GB" sz="1800" dirty="0">
                <a:solidFill>
                  <a:srgbClr val="FFB74E"/>
                </a:solidFill>
                <a:latin typeface="Gill Sans" charset="0"/>
                <a:ea typeface="Gill Sans" charset="0"/>
                <a:cs typeface="Gill Sans" charset="0"/>
              </a:rPr>
              <a:t>testing of parameter ranges</a:t>
            </a:r>
            <a:r>
              <a:rPr lang="en-GB" sz="1800" dirty="0">
                <a:solidFill>
                  <a:schemeClr val="accent6">
                    <a:lumMod val="20000"/>
                    <a:lumOff val="80000"/>
                  </a:schemeClr>
                </a:solidFill>
                <a:latin typeface="Gill Sans" charset="0"/>
                <a:ea typeface="Gill Sans" charset="0"/>
                <a:cs typeface="Gill Sans" charset="0"/>
              </a:rPr>
              <a:t>, and ensure the model is performing as well as it can do relative to observed behaviour.</a:t>
            </a:r>
          </a:p>
        </p:txBody>
      </p:sp>
      <p:pic>
        <p:nvPicPr>
          <p:cNvPr id="51" name="Picture 50">
            <a:extLst>
              <a:ext uri="{FF2B5EF4-FFF2-40B4-BE49-F238E27FC236}">
                <a16:creationId xmlns:a16="http://schemas.microsoft.com/office/drawing/2014/main" id="{B3EC65FB-1194-4EBE-A0CF-1095E114643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26928" y="2357607"/>
            <a:ext cx="2881217" cy="1847775"/>
          </a:xfrm>
          <a:prstGeom prst="rect">
            <a:avLst/>
          </a:prstGeom>
        </p:spPr>
      </p:pic>
      <p:pic>
        <p:nvPicPr>
          <p:cNvPr id="52" name="Immagine 1">
            <a:extLst>
              <a:ext uri="{FF2B5EF4-FFF2-40B4-BE49-F238E27FC236}">
                <a16:creationId xmlns:a16="http://schemas.microsoft.com/office/drawing/2014/main" id="{6ECAA9B4-B2BD-44E5-8F6F-3DB0FC37165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11025" y="3677692"/>
            <a:ext cx="1868637" cy="2672352"/>
          </a:xfrm>
          <a:prstGeom prst="rect">
            <a:avLst/>
          </a:prstGeom>
        </p:spPr>
      </p:pic>
      <p:grpSp>
        <p:nvGrpSpPr>
          <p:cNvPr id="54" name="Group 53">
            <a:extLst>
              <a:ext uri="{FF2B5EF4-FFF2-40B4-BE49-F238E27FC236}">
                <a16:creationId xmlns:a16="http://schemas.microsoft.com/office/drawing/2014/main" id="{B0CEE86E-004F-4982-889C-EEB92AA63994}"/>
              </a:ext>
            </a:extLst>
          </p:cNvPr>
          <p:cNvGrpSpPr/>
          <p:nvPr/>
        </p:nvGrpSpPr>
        <p:grpSpPr>
          <a:xfrm>
            <a:off x="5140054" y="4166983"/>
            <a:ext cx="3403871" cy="1780760"/>
            <a:chOff x="5136879" y="4216903"/>
            <a:chExt cx="3403871" cy="1780760"/>
          </a:xfrm>
        </p:grpSpPr>
        <p:sp>
          <p:nvSpPr>
            <p:cNvPr id="10" name="TextBox 9">
              <a:extLst>
                <a:ext uri="{FF2B5EF4-FFF2-40B4-BE49-F238E27FC236}">
                  <a16:creationId xmlns:a16="http://schemas.microsoft.com/office/drawing/2014/main" id="{3836FC2E-6CDB-4C47-9141-1C38C26E69B9}"/>
                </a:ext>
              </a:extLst>
            </p:cNvPr>
            <p:cNvSpPr txBox="1"/>
            <p:nvPr/>
          </p:nvSpPr>
          <p:spPr>
            <a:xfrm>
              <a:off x="5387975" y="4797334"/>
              <a:ext cx="3152775" cy="1200329"/>
            </a:xfrm>
            <a:prstGeom prst="rect">
              <a:avLst/>
            </a:prstGeom>
            <a:noFill/>
            <a:ln>
              <a:solidFill>
                <a:srgbClr val="FFB74E"/>
              </a:solidFill>
            </a:ln>
          </p:spPr>
          <p:txBody>
            <a:bodyPr wrap="square">
              <a:spAutoFit/>
            </a:bodyPr>
            <a:lstStyle/>
            <a:p>
              <a:pPr algn="ctr"/>
              <a:r>
                <a:rPr lang="en-GB" sz="1800" dirty="0">
                  <a:solidFill>
                    <a:srgbClr val="FFB74E"/>
                  </a:solidFill>
                  <a:latin typeface="Gill Sans" charset="0"/>
                  <a:ea typeface="Gill Sans" charset="0"/>
                  <a:cs typeface="Gill Sans" charset="0"/>
                </a:rPr>
                <a:t>Sensitivity</a:t>
              </a:r>
              <a:r>
                <a:rPr lang="en-GB" sz="1800" dirty="0">
                  <a:solidFill>
                    <a:schemeClr val="accent6">
                      <a:lumMod val="20000"/>
                      <a:lumOff val="80000"/>
                    </a:schemeClr>
                  </a:solidFill>
                  <a:latin typeface="Gill Sans" charset="0"/>
                  <a:ea typeface="Gill Sans" charset="0"/>
                  <a:cs typeface="Gill Sans" charset="0"/>
                </a:rPr>
                <a:t> tests allow us to identify which parameters are dominating the behaviour of your agents, duly or unduly.</a:t>
              </a:r>
            </a:p>
          </p:txBody>
        </p:sp>
        <p:pic>
          <p:nvPicPr>
            <p:cNvPr id="53" name="Graphic 52" descr="Sparrow with solid fill">
              <a:extLst>
                <a:ext uri="{FF2B5EF4-FFF2-40B4-BE49-F238E27FC236}">
                  <a16:creationId xmlns:a16="http://schemas.microsoft.com/office/drawing/2014/main" id="{A5C09243-4ED4-4AA2-8B65-B2513AE84881}"/>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136879" y="4216903"/>
              <a:ext cx="737142" cy="737142"/>
            </a:xfrm>
            <a:prstGeom prst="rect">
              <a:avLst/>
            </a:prstGeom>
          </p:spPr>
        </p:pic>
      </p:grpSp>
    </p:spTree>
    <p:extLst>
      <p:ext uri="{BB962C8B-B14F-4D97-AF65-F5344CB8AC3E}">
        <p14:creationId xmlns:p14="http://schemas.microsoft.com/office/powerpoint/2010/main" val="117665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0" y="0"/>
            <a:ext cx="9144000" cy="1300163"/>
          </a:xfrm>
        </p:spPr>
        <p:txBody>
          <a:bodyPr/>
          <a:lstStyle/>
          <a:p>
            <a:pPr eaLnBrk="1" hangingPunct="1"/>
            <a:r>
              <a:rPr lang="en-US" sz="4800" b="0" dirty="0">
                <a:solidFill>
                  <a:srgbClr val="FFC000"/>
                </a:solidFill>
                <a:latin typeface="Gill Sans" charset="0"/>
                <a:ea typeface="Gill Sans" charset="0"/>
                <a:cs typeface="Gill Sans" charset="0"/>
              </a:rPr>
              <a:t>Feedback</a:t>
            </a:r>
          </a:p>
        </p:txBody>
      </p:sp>
    </p:spTree>
    <p:extLst>
      <p:ext uri="{BB962C8B-B14F-4D97-AF65-F5344CB8AC3E}">
        <p14:creationId xmlns:p14="http://schemas.microsoft.com/office/powerpoint/2010/main" val="7250010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0" y="0"/>
            <a:ext cx="9144000" cy="1209675"/>
          </a:xfrm>
        </p:spPr>
        <p:txBody>
          <a:bodyPr/>
          <a:lstStyle/>
          <a:p>
            <a:pPr eaLnBrk="1" hangingPunct="1"/>
            <a:r>
              <a:rPr lang="en-US" sz="4800" b="0" dirty="0">
                <a:solidFill>
                  <a:srgbClr val="FFB74E"/>
                </a:solidFill>
                <a:latin typeface="Gill Sans" charset="0"/>
                <a:ea typeface="Gill Sans" charset="0"/>
                <a:cs typeface="Gill Sans" charset="0"/>
              </a:rPr>
              <a:t>Further Reading</a:t>
            </a:r>
            <a:endParaRPr lang="en-US" sz="2800" b="0" dirty="0">
              <a:solidFill>
                <a:srgbClr val="FFB74E"/>
              </a:solidFill>
              <a:latin typeface="Gill Sans" charset="0"/>
              <a:ea typeface="Gill Sans" charset="0"/>
              <a:cs typeface="Gill Sans" charset="0"/>
            </a:endParaRPr>
          </a:p>
        </p:txBody>
      </p:sp>
      <p:sp>
        <p:nvSpPr>
          <p:cNvPr id="5" name="Rectangle 4"/>
          <p:cNvSpPr/>
          <p:nvPr/>
        </p:nvSpPr>
        <p:spPr>
          <a:xfrm>
            <a:off x="72000" y="1285875"/>
            <a:ext cx="4536000" cy="5447645"/>
          </a:xfrm>
          <a:prstGeom prst="rect">
            <a:avLst/>
          </a:prstGeom>
        </p:spPr>
        <p:txBody>
          <a:bodyPr wrap="square">
            <a:spAutoFit/>
          </a:bodyPr>
          <a:lstStyle/>
          <a:p>
            <a:pPr>
              <a:spcAft>
                <a:spcPts val="600"/>
              </a:spcAft>
            </a:pPr>
            <a:r>
              <a:rPr lang="en-GB" sz="1400" dirty="0">
                <a:solidFill>
                  <a:schemeClr val="accent6">
                    <a:lumMod val="20000"/>
                    <a:lumOff val="80000"/>
                  </a:schemeClr>
                </a:solidFill>
                <a:latin typeface="Gill Sans" charset="0"/>
                <a:ea typeface="Gill Sans" charset="0"/>
                <a:cs typeface="Gill Sans" charset="0"/>
              </a:rPr>
              <a:t>For an excellent chapter summary on ‘Verification, Validation, and Replication’, see :</a:t>
            </a:r>
          </a:p>
          <a:p>
            <a:pPr marL="285750" indent="-285750">
              <a:spcAft>
                <a:spcPts val="600"/>
              </a:spcAft>
              <a:buFont typeface="Arial" panose="020B0604020202020204" pitchFamily="34" charset="0"/>
              <a:buChar char="•"/>
            </a:pPr>
            <a:r>
              <a:rPr lang="en-GB" sz="1200" dirty="0" err="1">
                <a:solidFill>
                  <a:srgbClr val="FFB74E"/>
                </a:solidFill>
                <a:latin typeface="Gill Sans" charset="0"/>
                <a:ea typeface="Gill Sans" charset="0"/>
                <a:cs typeface="Gill Sans" charset="0"/>
              </a:rPr>
              <a:t>Wilensky</a:t>
            </a:r>
            <a:r>
              <a:rPr lang="en-GB" sz="1200" dirty="0">
                <a:solidFill>
                  <a:srgbClr val="FFB74E"/>
                </a:solidFill>
                <a:latin typeface="Gill Sans" charset="0"/>
                <a:ea typeface="Gill Sans" charset="0"/>
                <a:cs typeface="Gill Sans" charset="0"/>
              </a:rPr>
              <a:t>, U. and Rand, W. (2015), An Introduction to Agent-based </a:t>
            </a:r>
            <a:r>
              <a:rPr lang="en-GB" sz="1200" dirty="0" err="1">
                <a:solidFill>
                  <a:srgbClr val="FFB74E"/>
                </a:solidFill>
                <a:latin typeface="Gill Sans" charset="0"/>
                <a:ea typeface="Gill Sans" charset="0"/>
                <a:cs typeface="Gill Sans" charset="0"/>
              </a:rPr>
              <a:t>Modeling</a:t>
            </a:r>
            <a:r>
              <a:rPr lang="en-GB" sz="1200" dirty="0">
                <a:solidFill>
                  <a:srgbClr val="FFB74E"/>
                </a:solidFill>
                <a:latin typeface="Gill Sans" charset="0"/>
                <a:ea typeface="Gill Sans" charset="0"/>
                <a:cs typeface="Gill Sans" charset="0"/>
              </a:rPr>
              <a:t>: </a:t>
            </a:r>
            <a:r>
              <a:rPr lang="en-GB" sz="1200" dirty="0" err="1">
                <a:solidFill>
                  <a:srgbClr val="FFB74E"/>
                </a:solidFill>
                <a:latin typeface="Gill Sans" charset="0"/>
                <a:ea typeface="Gill Sans" charset="0"/>
                <a:cs typeface="Gill Sans" charset="0"/>
              </a:rPr>
              <a:t>Modeling</a:t>
            </a:r>
            <a:r>
              <a:rPr lang="en-GB" sz="1200" dirty="0">
                <a:solidFill>
                  <a:srgbClr val="FFB74E"/>
                </a:solidFill>
                <a:latin typeface="Gill Sans" charset="0"/>
                <a:ea typeface="Gill Sans" charset="0"/>
                <a:cs typeface="Gill Sans" charset="0"/>
              </a:rPr>
              <a:t> Natural,  Social, and Engineered Complex Systems with NetLogo, MIT Press, Cambridge, MA. </a:t>
            </a:r>
          </a:p>
          <a:p>
            <a:pPr>
              <a:spcAft>
                <a:spcPts val="600"/>
              </a:spcAft>
            </a:pPr>
            <a:endParaRPr lang="en-GB" sz="1400" dirty="0">
              <a:solidFill>
                <a:schemeClr val="accent6">
                  <a:lumMod val="20000"/>
                  <a:lumOff val="80000"/>
                </a:schemeClr>
              </a:solidFill>
              <a:latin typeface="Gill Sans" charset="0"/>
              <a:ea typeface="Gill Sans" charset="0"/>
              <a:cs typeface="Gill Sans" charset="0"/>
            </a:endParaRPr>
          </a:p>
          <a:p>
            <a:pPr>
              <a:spcAft>
                <a:spcPts val="600"/>
              </a:spcAft>
            </a:pPr>
            <a:r>
              <a:rPr lang="en-GB" sz="1400" dirty="0" err="1">
                <a:solidFill>
                  <a:schemeClr val="accent6">
                    <a:lumMod val="20000"/>
                    <a:lumOff val="80000"/>
                  </a:schemeClr>
                </a:solidFill>
                <a:latin typeface="Gill Sans" charset="0"/>
                <a:ea typeface="Gill Sans" charset="0"/>
                <a:cs typeface="Gill Sans" charset="0"/>
              </a:rPr>
              <a:t>Railsback</a:t>
            </a:r>
            <a:r>
              <a:rPr lang="en-GB" sz="1400" dirty="0">
                <a:solidFill>
                  <a:schemeClr val="accent6">
                    <a:lumMod val="20000"/>
                    <a:lumOff val="80000"/>
                  </a:schemeClr>
                </a:solidFill>
                <a:latin typeface="Gill Sans" charset="0"/>
                <a:ea typeface="Gill Sans" charset="0"/>
                <a:cs typeface="Gill Sans" charset="0"/>
              </a:rPr>
              <a:t> and Grimm (2011) contains a detailed discussion of Pattern Oriented Modelling and a valuable chapter on ‘Parametrisation and Calibration’ of models. </a:t>
            </a:r>
          </a:p>
          <a:p>
            <a:pPr marL="285750" indent="-285750">
              <a:spcAft>
                <a:spcPts val="600"/>
              </a:spcAft>
              <a:buFont typeface="Arial" panose="020B0604020202020204" pitchFamily="34" charset="0"/>
              <a:buChar char="•"/>
            </a:pPr>
            <a:r>
              <a:rPr lang="en-GB" sz="1200" dirty="0" err="1">
                <a:solidFill>
                  <a:srgbClr val="FFB74E"/>
                </a:solidFill>
                <a:latin typeface="Gill Sans" charset="0"/>
                <a:ea typeface="Gill Sans" charset="0"/>
                <a:cs typeface="Gill Sans" charset="0"/>
              </a:rPr>
              <a:t>Railsback</a:t>
            </a:r>
            <a:r>
              <a:rPr lang="en-GB" sz="1200" dirty="0">
                <a:solidFill>
                  <a:srgbClr val="FFB74E"/>
                </a:solidFill>
                <a:latin typeface="Gill Sans" charset="0"/>
                <a:ea typeface="Gill Sans" charset="0"/>
                <a:cs typeface="Gill Sans" charset="0"/>
              </a:rPr>
              <a:t>, S.F. and Grimm, V. (2011), Agent-Based and Individual-Based </a:t>
            </a:r>
            <a:r>
              <a:rPr lang="en-GB" sz="1200" dirty="0" err="1">
                <a:solidFill>
                  <a:srgbClr val="FFB74E"/>
                </a:solidFill>
                <a:latin typeface="Gill Sans" charset="0"/>
                <a:ea typeface="Gill Sans" charset="0"/>
                <a:cs typeface="Gill Sans" charset="0"/>
              </a:rPr>
              <a:t>Modeling</a:t>
            </a:r>
            <a:r>
              <a:rPr lang="en-GB" sz="1200" dirty="0">
                <a:solidFill>
                  <a:srgbClr val="FFB74E"/>
                </a:solidFill>
                <a:latin typeface="Gill Sans" charset="0"/>
                <a:ea typeface="Gill Sans" charset="0"/>
                <a:cs typeface="Gill Sans" charset="0"/>
              </a:rPr>
              <a:t>: A Practical Introduction, Princeton University Press, Princeton, NJ. </a:t>
            </a:r>
          </a:p>
          <a:p>
            <a:pPr>
              <a:spcAft>
                <a:spcPts val="600"/>
              </a:spcAft>
            </a:pPr>
            <a:endParaRPr lang="en-GB" sz="1400" dirty="0">
              <a:solidFill>
                <a:schemeClr val="accent6">
                  <a:lumMod val="20000"/>
                  <a:lumOff val="80000"/>
                </a:schemeClr>
              </a:solidFill>
              <a:latin typeface="Gill Sans" charset="0"/>
              <a:ea typeface="Gill Sans" charset="0"/>
              <a:cs typeface="Gill Sans" charset="0"/>
            </a:endParaRPr>
          </a:p>
          <a:p>
            <a:pPr>
              <a:spcAft>
                <a:spcPts val="600"/>
              </a:spcAft>
            </a:pPr>
            <a:r>
              <a:rPr lang="en-GB" sz="1400" dirty="0">
                <a:solidFill>
                  <a:schemeClr val="accent6">
                    <a:lumMod val="20000"/>
                    <a:lumOff val="80000"/>
                  </a:schemeClr>
                </a:solidFill>
                <a:latin typeface="Gill Sans" charset="0"/>
                <a:ea typeface="Gill Sans" charset="0"/>
                <a:cs typeface="Gill Sans" charset="0"/>
              </a:rPr>
              <a:t>For a wider theoretical discussions of agent-based modelling, motivation, and validation, see: </a:t>
            </a:r>
          </a:p>
          <a:p>
            <a:pPr marL="285750" indent="-285750">
              <a:spcAft>
                <a:spcPts val="600"/>
              </a:spcAft>
              <a:buFont typeface="Arial" panose="020B0604020202020204" pitchFamily="34" charset="0"/>
              <a:buChar char="•"/>
            </a:pPr>
            <a:r>
              <a:rPr lang="en-GB" sz="1200" dirty="0">
                <a:solidFill>
                  <a:srgbClr val="FFB74E"/>
                </a:solidFill>
                <a:latin typeface="Gill Sans" charset="0"/>
                <a:ea typeface="Gill Sans" charset="0"/>
                <a:cs typeface="Gill Sans" charset="0"/>
              </a:rPr>
              <a:t>Axtell, R. and Epstein, J.M. (1994), ’Agent-based Modelling: Understanding Our Creations’, The Bulletin of the Santa Fe Institute: Winter, 28-32. </a:t>
            </a:r>
          </a:p>
          <a:p>
            <a:pPr marL="285750" indent="-285750">
              <a:spcAft>
                <a:spcPts val="600"/>
              </a:spcAft>
              <a:buFont typeface="Arial" panose="020B0604020202020204" pitchFamily="34" charset="0"/>
              <a:buChar char="•"/>
            </a:pPr>
            <a:r>
              <a:rPr lang="en-GB" sz="1200" dirty="0">
                <a:solidFill>
                  <a:srgbClr val="FFB74E"/>
                </a:solidFill>
                <a:latin typeface="Gill Sans" charset="0"/>
                <a:ea typeface="Gill Sans" charset="0"/>
                <a:cs typeface="Gill Sans" charset="0"/>
              </a:rPr>
              <a:t>Axtell, R. (2000), Why Agents? On the Varied Motivations for Agent Computing in the Social Sciences, </a:t>
            </a:r>
            <a:r>
              <a:rPr lang="en-GB" sz="1200" dirty="0" err="1">
                <a:solidFill>
                  <a:srgbClr val="FFB74E"/>
                </a:solidFill>
                <a:latin typeface="Gill Sans" charset="0"/>
                <a:ea typeface="Gill Sans" charset="0"/>
                <a:cs typeface="Gill Sans" charset="0"/>
              </a:rPr>
              <a:t>Center</a:t>
            </a:r>
            <a:r>
              <a:rPr lang="en-GB" sz="1200" dirty="0">
                <a:solidFill>
                  <a:srgbClr val="FFB74E"/>
                </a:solidFill>
                <a:latin typeface="Gill Sans" charset="0"/>
                <a:ea typeface="Gill Sans" charset="0"/>
                <a:cs typeface="Gill Sans" charset="0"/>
              </a:rPr>
              <a:t> on Social and Economic Dynamics (The Brookings Institute): Working Paper 17, Washington DC.</a:t>
            </a:r>
          </a:p>
        </p:txBody>
      </p:sp>
      <p:sp>
        <p:nvSpPr>
          <p:cNvPr id="4" name="Rectangle 4">
            <a:extLst>
              <a:ext uri="{FF2B5EF4-FFF2-40B4-BE49-F238E27FC236}">
                <a16:creationId xmlns:a16="http://schemas.microsoft.com/office/drawing/2014/main" id="{918A9A4B-D595-DE4E-9F9D-8C62BB2B2869}"/>
              </a:ext>
            </a:extLst>
          </p:cNvPr>
          <p:cNvSpPr/>
          <p:nvPr/>
        </p:nvSpPr>
        <p:spPr>
          <a:xfrm>
            <a:off x="4608000" y="1285875"/>
            <a:ext cx="4536000" cy="3785652"/>
          </a:xfrm>
          <a:prstGeom prst="rect">
            <a:avLst/>
          </a:prstGeom>
        </p:spPr>
        <p:txBody>
          <a:bodyPr wrap="square">
            <a:spAutoFit/>
          </a:bodyPr>
          <a:lstStyle/>
          <a:p>
            <a:pPr>
              <a:spcAft>
                <a:spcPts val="600"/>
              </a:spcAft>
            </a:pPr>
            <a:r>
              <a:rPr lang="en-GB" sz="1400" dirty="0">
                <a:solidFill>
                  <a:schemeClr val="accent6">
                    <a:lumMod val="20000"/>
                    <a:lumOff val="80000"/>
                  </a:schemeClr>
                </a:solidFill>
                <a:latin typeface="Gill Sans" charset="0"/>
                <a:ea typeface="Gill Sans" charset="0"/>
                <a:cs typeface="Gill Sans" charset="0"/>
              </a:rPr>
              <a:t>Not covered here is a discussion of ‘Empirical Validation’ methods, which is a dominant approach in economic agent-based modelling. For coverage of this area, readers are directed to: </a:t>
            </a:r>
          </a:p>
          <a:p>
            <a:pPr marL="171450" indent="-171450">
              <a:spcAft>
                <a:spcPts val="600"/>
              </a:spcAft>
              <a:buFont typeface="Arial" panose="020B0604020202020204" pitchFamily="34" charset="0"/>
              <a:buChar char="•"/>
            </a:pPr>
            <a:r>
              <a:rPr lang="en-GB" sz="1200" dirty="0" err="1">
                <a:solidFill>
                  <a:srgbClr val="FFB74E"/>
                </a:solidFill>
                <a:latin typeface="Gill Sans" charset="0"/>
                <a:ea typeface="Gill Sans" charset="0"/>
                <a:cs typeface="Gill Sans" charset="0"/>
              </a:rPr>
              <a:t>Windrum</a:t>
            </a:r>
            <a:r>
              <a:rPr lang="en-GB" sz="1200" dirty="0">
                <a:solidFill>
                  <a:srgbClr val="FFB74E"/>
                </a:solidFill>
                <a:latin typeface="Gill Sans" charset="0"/>
                <a:ea typeface="Gill Sans" charset="0"/>
                <a:cs typeface="Gill Sans" charset="0"/>
              </a:rPr>
              <a:t>, P., </a:t>
            </a:r>
            <a:r>
              <a:rPr lang="en-GB" sz="1200" dirty="0" err="1">
                <a:solidFill>
                  <a:srgbClr val="FFB74E"/>
                </a:solidFill>
                <a:latin typeface="Gill Sans" charset="0"/>
                <a:ea typeface="Gill Sans" charset="0"/>
                <a:cs typeface="Gill Sans" charset="0"/>
              </a:rPr>
              <a:t>Fagiolo</a:t>
            </a:r>
            <a:r>
              <a:rPr lang="en-GB" sz="1200" dirty="0">
                <a:solidFill>
                  <a:srgbClr val="FFB74E"/>
                </a:solidFill>
                <a:latin typeface="Gill Sans" charset="0"/>
                <a:ea typeface="Gill Sans" charset="0"/>
                <a:cs typeface="Gill Sans" charset="0"/>
              </a:rPr>
              <a:t>, G. and Moneta, A. (2007), ’Empirical Validation of Agent-based Models: Alternatives and Prospects’, Journal of Artificial Societies and Social Simulation, 10(2): 8, Available at http://</a:t>
            </a:r>
            <a:r>
              <a:rPr lang="en-GB" sz="1200" dirty="0" err="1">
                <a:solidFill>
                  <a:srgbClr val="FFB74E"/>
                </a:solidFill>
                <a:latin typeface="Gill Sans" charset="0"/>
                <a:ea typeface="Gill Sans" charset="0"/>
                <a:cs typeface="Gill Sans" charset="0"/>
              </a:rPr>
              <a:t>jasss.soc.surrey.ac.uk</a:t>
            </a:r>
            <a:r>
              <a:rPr lang="en-GB" sz="1200" dirty="0">
                <a:solidFill>
                  <a:srgbClr val="FFB74E"/>
                </a:solidFill>
                <a:latin typeface="Gill Sans" charset="0"/>
                <a:ea typeface="Gill Sans" charset="0"/>
                <a:cs typeface="Gill Sans" charset="0"/>
              </a:rPr>
              <a:t>/10/2/8.html. </a:t>
            </a:r>
          </a:p>
          <a:p>
            <a:pPr>
              <a:spcAft>
                <a:spcPts val="600"/>
              </a:spcAft>
            </a:pPr>
            <a:endParaRPr lang="en-GB" sz="1400" dirty="0">
              <a:solidFill>
                <a:schemeClr val="accent6">
                  <a:lumMod val="20000"/>
                  <a:lumOff val="80000"/>
                </a:schemeClr>
              </a:solidFill>
              <a:latin typeface="Gill Sans" charset="0"/>
              <a:ea typeface="Gill Sans" charset="0"/>
              <a:cs typeface="Gill Sans" charset="0"/>
            </a:endParaRPr>
          </a:p>
          <a:p>
            <a:pPr>
              <a:spcAft>
                <a:spcPts val="600"/>
              </a:spcAft>
            </a:pPr>
            <a:r>
              <a:rPr lang="en-GB" sz="1400" dirty="0">
                <a:solidFill>
                  <a:schemeClr val="accent6">
                    <a:lumMod val="20000"/>
                    <a:lumOff val="80000"/>
                  </a:schemeClr>
                </a:solidFill>
                <a:latin typeface="Gill Sans" charset="0"/>
                <a:ea typeface="Gill Sans" charset="0"/>
                <a:cs typeface="Gill Sans" charset="0"/>
              </a:rPr>
              <a:t>While for a comparative analysis of ‘empirical’ and ‘companion’ validation approaches, readers are referred to: </a:t>
            </a:r>
          </a:p>
          <a:p>
            <a:pPr marL="171450" indent="-171450">
              <a:spcAft>
                <a:spcPts val="600"/>
              </a:spcAft>
              <a:buFont typeface="Arial" panose="020B0604020202020204" pitchFamily="34" charset="0"/>
              <a:buChar char="•"/>
            </a:pPr>
            <a:r>
              <a:rPr lang="en-GB" sz="1200" dirty="0">
                <a:solidFill>
                  <a:srgbClr val="FFB74E"/>
                </a:solidFill>
                <a:latin typeface="Gill Sans" charset="0"/>
                <a:ea typeface="Gill Sans" charset="0"/>
                <a:cs typeface="Gill Sans" charset="0"/>
              </a:rPr>
              <a:t>Moss, S. (2008), ’Alternative Approaches to the Empirical Validation of Agent-based Models’, Journal of Artificial Societies and Social Simulation, 11(1): 5, Available at http://</a:t>
            </a:r>
            <a:r>
              <a:rPr lang="en-GB" sz="1200" dirty="0" err="1">
                <a:solidFill>
                  <a:srgbClr val="FFB74E"/>
                </a:solidFill>
                <a:latin typeface="Gill Sans" charset="0"/>
                <a:ea typeface="Gill Sans" charset="0"/>
                <a:cs typeface="Gill Sans" charset="0"/>
              </a:rPr>
              <a:t>jasss.soc.surrey.ac</a:t>
            </a:r>
            <a:r>
              <a:rPr lang="en-GB" sz="1200" dirty="0">
                <a:solidFill>
                  <a:srgbClr val="FFB74E"/>
                </a:solidFill>
                <a:latin typeface="Gill Sans" charset="0"/>
                <a:ea typeface="Gill Sans" charset="0"/>
                <a:cs typeface="Gill Sans" charset="0"/>
              </a:rPr>
              <a:t>. </a:t>
            </a:r>
            <a:r>
              <a:rPr lang="en-GB" sz="1200" dirty="0" err="1">
                <a:solidFill>
                  <a:srgbClr val="FFB74E"/>
                </a:solidFill>
                <a:latin typeface="Gill Sans" charset="0"/>
                <a:ea typeface="Gill Sans" charset="0"/>
                <a:cs typeface="Gill Sans" charset="0"/>
              </a:rPr>
              <a:t>uk</a:t>
            </a:r>
            <a:r>
              <a:rPr lang="en-GB" sz="1200" dirty="0">
                <a:solidFill>
                  <a:srgbClr val="FFB74E"/>
                </a:solidFill>
                <a:latin typeface="Gill Sans" charset="0"/>
                <a:ea typeface="Gill Sans" charset="0"/>
                <a:cs typeface="Gill Sans" charset="0"/>
              </a:rPr>
              <a:t>/11/1/5.html. </a:t>
            </a:r>
          </a:p>
        </p:txBody>
      </p:sp>
    </p:spTree>
    <p:extLst>
      <p:ext uri="{BB962C8B-B14F-4D97-AF65-F5344CB8AC3E}">
        <p14:creationId xmlns:p14="http://schemas.microsoft.com/office/powerpoint/2010/main" val="3783392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ctrTitle"/>
          </p:nvPr>
        </p:nvSpPr>
        <p:spPr>
          <a:xfrm>
            <a:off x="1" y="276447"/>
            <a:ext cx="4735550" cy="1399954"/>
          </a:xfrm>
        </p:spPr>
        <p:txBody>
          <a:bodyPr/>
          <a:lstStyle/>
          <a:p>
            <a:pPr eaLnBrk="1" hangingPunct="1"/>
            <a:r>
              <a:rPr lang="en-US" sz="4000" b="0" dirty="0">
                <a:solidFill>
                  <a:srgbClr val="FFB74E"/>
                </a:solidFill>
                <a:latin typeface="Gill Sans" charset="0"/>
                <a:ea typeface="Gill Sans" charset="0"/>
                <a:cs typeface="Gill Sans" charset="0"/>
              </a:rPr>
              <a:t>LECTURE</a:t>
            </a:r>
            <a:br>
              <a:rPr lang="en-US" sz="4000" b="0" dirty="0">
                <a:solidFill>
                  <a:srgbClr val="FFB74E"/>
                </a:solidFill>
                <a:latin typeface="Gill Sans" charset="0"/>
                <a:ea typeface="Gill Sans" charset="0"/>
                <a:cs typeface="Gill Sans" charset="0"/>
              </a:rPr>
            </a:br>
            <a:r>
              <a:rPr lang="en-US" sz="4000" b="0" dirty="0">
                <a:solidFill>
                  <a:srgbClr val="FFB74E"/>
                </a:solidFill>
                <a:latin typeface="Gill Sans" charset="0"/>
                <a:ea typeface="Gill Sans" charset="0"/>
                <a:cs typeface="Gill Sans" charset="0"/>
              </a:rPr>
              <a:t>OBJECTIVES</a:t>
            </a:r>
            <a:endParaRPr lang="en-US" sz="2400" b="0" dirty="0">
              <a:solidFill>
                <a:schemeClr val="accent6">
                  <a:lumMod val="20000"/>
                  <a:lumOff val="80000"/>
                </a:schemeClr>
              </a:solidFill>
              <a:latin typeface="Gill Sans" charset="0"/>
              <a:ea typeface="Gill Sans" charset="0"/>
              <a:cs typeface="Gill Sans" charset="0"/>
            </a:endParaRPr>
          </a:p>
        </p:txBody>
      </p:sp>
      <p:grpSp>
        <p:nvGrpSpPr>
          <p:cNvPr id="6" name="Group 5"/>
          <p:cNvGrpSpPr/>
          <p:nvPr/>
        </p:nvGrpSpPr>
        <p:grpSpPr>
          <a:xfrm>
            <a:off x="4781199" y="276446"/>
            <a:ext cx="8725601" cy="8725601"/>
            <a:chOff x="156719" y="1788805"/>
            <a:chExt cx="2726608" cy="2726608"/>
          </a:xfrm>
        </p:grpSpPr>
        <p:grpSp>
          <p:nvGrpSpPr>
            <p:cNvPr id="7" name="Group 6"/>
            <p:cNvGrpSpPr/>
            <p:nvPr/>
          </p:nvGrpSpPr>
          <p:grpSpPr>
            <a:xfrm>
              <a:off x="156719" y="1788805"/>
              <a:ext cx="2726608" cy="2726608"/>
              <a:chOff x="189574" y="1918452"/>
              <a:chExt cx="2726608" cy="2726608"/>
            </a:xfrm>
          </p:grpSpPr>
          <p:grpSp>
            <p:nvGrpSpPr>
              <p:cNvPr id="12" name="Group 11"/>
              <p:cNvGrpSpPr/>
              <p:nvPr/>
            </p:nvGrpSpPr>
            <p:grpSpPr>
              <a:xfrm>
                <a:off x="189574" y="1918452"/>
                <a:ext cx="2726608" cy="2726608"/>
                <a:chOff x="545321" y="2626239"/>
                <a:chExt cx="2726608" cy="2726608"/>
              </a:xfrm>
            </p:grpSpPr>
            <p:sp>
              <p:nvSpPr>
                <p:cNvPr id="65" name="Oval 64"/>
                <p:cNvSpPr/>
                <p:nvPr/>
              </p:nvSpPr>
              <p:spPr>
                <a:xfrm>
                  <a:off x="545321" y="2626239"/>
                  <a:ext cx="2726608" cy="2726608"/>
                </a:xfrm>
                <a:prstGeom prst="ellipse">
                  <a:avLst/>
                </a:prstGeom>
                <a:gradFill flip="none" rotWithShape="1">
                  <a:gsLst>
                    <a:gs pos="0">
                      <a:schemeClr val="accent1">
                        <a:tint val="100000"/>
                        <a:shade val="100000"/>
                        <a:satMod val="130000"/>
                        <a:alpha val="29000"/>
                      </a:schemeClr>
                    </a:gs>
                    <a:gs pos="100000">
                      <a:schemeClr val="accent1">
                        <a:tint val="50000"/>
                        <a:shade val="100000"/>
                        <a:satMod val="350000"/>
                        <a:alpha val="29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545321" y="2626239"/>
                  <a:ext cx="2726608" cy="2726608"/>
                </a:xfrm>
                <a:prstGeom prst="ellipse">
                  <a:avLst/>
                </a:prstGeom>
                <a:noFill/>
                <a:ln w="762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3" name="Group 12"/>
              <p:cNvGrpSpPr/>
              <p:nvPr/>
            </p:nvGrpSpPr>
            <p:grpSpPr>
              <a:xfrm rot="20257606">
                <a:off x="691844" y="2870200"/>
                <a:ext cx="254000" cy="254000"/>
                <a:chOff x="1047591" y="3025109"/>
                <a:chExt cx="254000" cy="254000"/>
              </a:xfrm>
            </p:grpSpPr>
            <p:sp>
              <p:nvSpPr>
                <p:cNvPr id="62" name="Oval 61"/>
                <p:cNvSpPr/>
                <p:nvPr/>
              </p:nvSpPr>
              <p:spPr>
                <a:xfrm>
                  <a:off x="1047591" y="3025109"/>
                  <a:ext cx="254000" cy="254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3" name="Oval 62"/>
                <p:cNvSpPr/>
                <p:nvPr/>
              </p:nvSpPr>
              <p:spPr>
                <a:xfrm>
                  <a:off x="1183921"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64" name="Oval 63"/>
                <p:cNvSpPr/>
                <p:nvPr/>
              </p:nvSpPr>
              <p:spPr>
                <a:xfrm>
                  <a:off x="1236887"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grpSp>
            <p:nvGrpSpPr>
              <p:cNvPr id="14" name="Group 13"/>
              <p:cNvGrpSpPr/>
              <p:nvPr/>
            </p:nvGrpSpPr>
            <p:grpSpPr>
              <a:xfrm rot="19878636" flipH="1">
                <a:off x="928152" y="2750314"/>
                <a:ext cx="254000" cy="254000"/>
                <a:chOff x="1047591" y="3025109"/>
                <a:chExt cx="254000" cy="254000"/>
              </a:xfrm>
            </p:grpSpPr>
            <p:sp>
              <p:nvSpPr>
                <p:cNvPr id="59" name="Oval 58"/>
                <p:cNvSpPr/>
                <p:nvPr/>
              </p:nvSpPr>
              <p:spPr>
                <a:xfrm>
                  <a:off x="1047591" y="3025109"/>
                  <a:ext cx="254000" cy="254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0" name="Oval 59"/>
                <p:cNvSpPr/>
                <p:nvPr/>
              </p:nvSpPr>
              <p:spPr>
                <a:xfrm>
                  <a:off x="1183921"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61" name="Oval 60"/>
                <p:cNvSpPr/>
                <p:nvPr/>
              </p:nvSpPr>
              <p:spPr>
                <a:xfrm>
                  <a:off x="1236887"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grpSp>
            <p:nvGrpSpPr>
              <p:cNvPr id="15" name="Group 14"/>
              <p:cNvGrpSpPr/>
              <p:nvPr/>
            </p:nvGrpSpPr>
            <p:grpSpPr>
              <a:xfrm rot="1437360" flipH="1">
                <a:off x="663256" y="3550014"/>
                <a:ext cx="254000" cy="254000"/>
                <a:chOff x="1047591" y="3025109"/>
                <a:chExt cx="254000" cy="254000"/>
              </a:xfrm>
            </p:grpSpPr>
            <p:sp>
              <p:nvSpPr>
                <p:cNvPr id="56" name="Oval 55"/>
                <p:cNvSpPr/>
                <p:nvPr/>
              </p:nvSpPr>
              <p:spPr>
                <a:xfrm>
                  <a:off x="1047591" y="3025109"/>
                  <a:ext cx="254000" cy="254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7" name="Oval 56"/>
                <p:cNvSpPr/>
                <p:nvPr/>
              </p:nvSpPr>
              <p:spPr>
                <a:xfrm>
                  <a:off x="1183921"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58" name="Oval 57"/>
                <p:cNvSpPr/>
                <p:nvPr/>
              </p:nvSpPr>
              <p:spPr>
                <a:xfrm>
                  <a:off x="1236887"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grpSp>
            <p:nvGrpSpPr>
              <p:cNvPr id="16" name="Group 15"/>
              <p:cNvGrpSpPr/>
              <p:nvPr/>
            </p:nvGrpSpPr>
            <p:grpSpPr>
              <a:xfrm rot="715720">
                <a:off x="1428587" y="2355722"/>
                <a:ext cx="254000" cy="254000"/>
                <a:chOff x="1047591" y="3025109"/>
                <a:chExt cx="254000" cy="254000"/>
              </a:xfrm>
            </p:grpSpPr>
            <p:sp>
              <p:nvSpPr>
                <p:cNvPr id="53" name="Oval 52"/>
                <p:cNvSpPr/>
                <p:nvPr/>
              </p:nvSpPr>
              <p:spPr>
                <a:xfrm>
                  <a:off x="1047591" y="3025109"/>
                  <a:ext cx="254000" cy="254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4" name="Oval 53"/>
                <p:cNvSpPr/>
                <p:nvPr/>
              </p:nvSpPr>
              <p:spPr>
                <a:xfrm>
                  <a:off x="1183921"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55" name="Oval 54"/>
                <p:cNvSpPr/>
                <p:nvPr/>
              </p:nvSpPr>
              <p:spPr>
                <a:xfrm>
                  <a:off x="1236887"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grpSp>
            <p:nvGrpSpPr>
              <p:cNvPr id="17" name="Group 16"/>
              <p:cNvGrpSpPr/>
              <p:nvPr/>
            </p:nvGrpSpPr>
            <p:grpSpPr>
              <a:xfrm rot="20208132" flipH="1">
                <a:off x="1966185" y="3148236"/>
                <a:ext cx="254000" cy="254000"/>
                <a:chOff x="1047591" y="3025109"/>
                <a:chExt cx="254000" cy="254000"/>
              </a:xfrm>
            </p:grpSpPr>
            <p:sp>
              <p:nvSpPr>
                <p:cNvPr id="50" name="Oval 49"/>
                <p:cNvSpPr/>
                <p:nvPr/>
              </p:nvSpPr>
              <p:spPr>
                <a:xfrm>
                  <a:off x="1047591" y="3025109"/>
                  <a:ext cx="254000" cy="254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1" name="Oval 50"/>
                <p:cNvSpPr/>
                <p:nvPr/>
              </p:nvSpPr>
              <p:spPr>
                <a:xfrm>
                  <a:off x="1183921"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52" name="Oval 51"/>
                <p:cNvSpPr/>
                <p:nvPr/>
              </p:nvSpPr>
              <p:spPr>
                <a:xfrm>
                  <a:off x="1236887"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grpSp>
            <p:nvGrpSpPr>
              <p:cNvPr id="18" name="Group 17"/>
              <p:cNvGrpSpPr/>
              <p:nvPr/>
            </p:nvGrpSpPr>
            <p:grpSpPr>
              <a:xfrm rot="163655">
                <a:off x="1570324" y="3963764"/>
                <a:ext cx="254000" cy="254000"/>
                <a:chOff x="1047591" y="3025109"/>
                <a:chExt cx="254000" cy="254000"/>
              </a:xfrm>
            </p:grpSpPr>
            <p:sp>
              <p:nvSpPr>
                <p:cNvPr id="47" name="Oval 46"/>
                <p:cNvSpPr/>
                <p:nvPr/>
              </p:nvSpPr>
              <p:spPr>
                <a:xfrm>
                  <a:off x="1047591" y="3025109"/>
                  <a:ext cx="254000" cy="254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8" name="Oval 47"/>
                <p:cNvSpPr/>
                <p:nvPr/>
              </p:nvSpPr>
              <p:spPr>
                <a:xfrm>
                  <a:off x="1183921"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9" name="Oval 48"/>
                <p:cNvSpPr/>
                <p:nvPr/>
              </p:nvSpPr>
              <p:spPr>
                <a:xfrm>
                  <a:off x="1236887"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grpSp>
            <p:nvGrpSpPr>
              <p:cNvPr id="19" name="Group 18"/>
              <p:cNvGrpSpPr/>
              <p:nvPr/>
            </p:nvGrpSpPr>
            <p:grpSpPr>
              <a:xfrm rot="17756108">
                <a:off x="1240112" y="3256658"/>
                <a:ext cx="254000" cy="254000"/>
                <a:chOff x="1047591" y="3025109"/>
                <a:chExt cx="254000" cy="254000"/>
              </a:xfrm>
            </p:grpSpPr>
            <p:sp>
              <p:nvSpPr>
                <p:cNvPr id="44" name="Oval 43"/>
                <p:cNvSpPr/>
                <p:nvPr/>
              </p:nvSpPr>
              <p:spPr>
                <a:xfrm>
                  <a:off x="1047591" y="3025109"/>
                  <a:ext cx="254000" cy="254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5" name="Oval 44"/>
                <p:cNvSpPr/>
                <p:nvPr/>
              </p:nvSpPr>
              <p:spPr>
                <a:xfrm>
                  <a:off x="1183921"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6" name="Oval 45"/>
                <p:cNvSpPr/>
                <p:nvPr/>
              </p:nvSpPr>
              <p:spPr>
                <a:xfrm>
                  <a:off x="1236887"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grpSp>
            <p:nvGrpSpPr>
              <p:cNvPr id="20" name="Group 19"/>
              <p:cNvGrpSpPr/>
              <p:nvPr/>
            </p:nvGrpSpPr>
            <p:grpSpPr>
              <a:xfrm rot="360133">
                <a:off x="1015988" y="4281722"/>
                <a:ext cx="254000" cy="254000"/>
                <a:chOff x="1047591" y="3025109"/>
                <a:chExt cx="254000" cy="254000"/>
              </a:xfrm>
            </p:grpSpPr>
            <p:sp>
              <p:nvSpPr>
                <p:cNvPr id="41" name="Oval 40"/>
                <p:cNvSpPr/>
                <p:nvPr/>
              </p:nvSpPr>
              <p:spPr>
                <a:xfrm>
                  <a:off x="1047591" y="3025109"/>
                  <a:ext cx="254000" cy="254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2" name="Oval 41"/>
                <p:cNvSpPr/>
                <p:nvPr/>
              </p:nvSpPr>
              <p:spPr>
                <a:xfrm>
                  <a:off x="1183921"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3" name="Oval 42"/>
                <p:cNvSpPr/>
                <p:nvPr/>
              </p:nvSpPr>
              <p:spPr>
                <a:xfrm>
                  <a:off x="1236887"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grpSp>
            <p:nvGrpSpPr>
              <p:cNvPr id="21" name="Group 20"/>
              <p:cNvGrpSpPr/>
              <p:nvPr/>
            </p:nvGrpSpPr>
            <p:grpSpPr>
              <a:xfrm rot="360133">
                <a:off x="919001" y="2146936"/>
                <a:ext cx="254000" cy="254000"/>
                <a:chOff x="1047591" y="3025109"/>
                <a:chExt cx="254000" cy="254000"/>
              </a:xfrm>
            </p:grpSpPr>
            <p:sp>
              <p:nvSpPr>
                <p:cNvPr id="38" name="Oval 37"/>
                <p:cNvSpPr/>
                <p:nvPr/>
              </p:nvSpPr>
              <p:spPr>
                <a:xfrm>
                  <a:off x="1047591" y="3025109"/>
                  <a:ext cx="254000" cy="254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9" name="Oval 38"/>
                <p:cNvSpPr/>
                <p:nvPr/>
              </p:nvSpPr>
              <p:spPr>
                <a:xfrm>
                  <a:off x="1183921"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0" name="Oval 39"/>
                <p:cNvSpPr/>
                <p:nvPr/>
              </p:nvSpPr>
              <p:spPr>
                <a:xfrm>
                  <a:off x="1236887"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grpSp>
            <p:nvGrpSpPr>
              <p:cNvPr id="22" name="Group 21"/>
              <p:cNvGrpSpPr/>
              <p:nvPr/>
            </p:nvGrpSpPr>
            <p:grpSpPr>
              <a:xfrm rot="19520002">
                <a:off x="2343991" y="3707584"/>
                <a:ext cx="254000" cy="254000"/>
                <a:chOff x="1047591" y="3025109"/>
                <a:chExt cx="254000" cy="254000"/>
              </a:xfrm>
            </p:grpSpPr>
            <p:sp>
              <p:nvSpPr>
                <p:cNvPr id="35" name="Oval 34"/>
                <p:cNvSpPr/>
                <p:nvPr/>
              </p:nvSpPr>
              <p:spPr>
                <a:xfrm>
                  <a:off x="1047591" y="3025109"/>
                  <a:ext cx="254000" cy="254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6" name="Oval 35"/>
                <p:cNvSpPr/>
                <p:nvPr/>
              </p:nvSpPr>
              <p:spPr>
                <a:xfrm>
                  <a:off x="1183921"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7" name="Oval 36"/>
                <p:cNvSpPr/>
                <p:nvPr/>
              </p:nvSpPr>
              <p:spPr>
                <a:xfrm>
                  <a:off x="1236887"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grpSp>
            <p:nvGrpSpPr>
              <p:cNvPr id="23" name="Group 22"/>
              <p:cNvGrpSpPr/>
              <p:nvPr/>
            </p:nvGrpSpPr>
            <p:grpSpPr>
              <a:xfrm rot="20307293" flipH="1">
                <a:off x="2060232" y="2212256"/>
                <a:ext cx="254000" cy="254000"/>
                <a:chOff x="1047591" y="3025109"/>
                <a:chExt cx="254000" cy="254000"/>
              </a:xfrm>
            </p:grpSpPr>
            <p:sp>
              <p:nvSpPr>
                <p:cNvPr id="32" name="Oval 31"/>
                <p:cNvSpPr/>
                <p:nvPr/>
              </p:nvSpPr>
              <p:spPr>
                <a:xfrm>
                  <a:off x="1047591" y="3025109"/>
                  <a:ext cx="254000" cy="254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3" name="Oval 32"/>
                <p:cNvSpPr/>
                <p:nvPr/>
              </p:nvSpPr>
              <p:spPr>
                <a:xfrm>
                  <a:off x="1183921"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4" name="Oval 33"/>
                <p:cNvSpPr/>
                <p:nvPr/>
              </p:nvSpPr>
              <p:spPr>
                <a:xfrm>
                  <a:off x="1236887"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grpSp>
            <p:nvGrpSpPr>
              <p:cNvPr id="24" name="Group 23"/>
              <p:cNvGrpSpPr/>
              <p:nvPr/>
            </p:nvGrpSpPr>
            <p:grpSpPr>
              <a:xfrm rot="1358635" flipH="1">
                <a:off x="2558085" y="2982524"/>
                <a:ext cx="254000" cy="254000"/>
                <a:chOff x="1047591" y="3025109"/>
                <a:chExt cx="254000" cy="254000"/>
              </a:xfrm>
            </p:grpSpPr>
            <p:sp>
              <p:nvSpPr>
                <p:cNvPr id="29" name="Oval 28"/>
                <p:cNvSpPr/>
                <p:nvPr/>
              </p:nvSpPr>
              <p:spPr>
                <a:xfrm>
                  <a:off x="1047591" y="3025109"/>
                  <a:ext cx="254000" cy="254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0" name="Oval 29"/>
                <p:cNvSpPr/>
                <p:nvPr/>
              </p:nvSpPr>
              <p:spPr>
                <a:xfrm>
                  <a:off x="1183921"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1" name="Oval 30"/>
                <p:cNvSpPr/>
                <p:nvPr/>
              </p:nvSpPr>
              <p:spPr>
                <a:xfrm>
                  <a:off x="1236887"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grpSp>
            <p:nvGrpSpPr>
              <p:cNvPr id="25" name="Group 24"/>
              <p:cNvGrpSpPr/>
              <p:nvPr/>
            </p:nvGrpSpPr>
            <p:grpSpPr>
              <a:xfrm rot="280091" flipH="1">
                <a:off x="1836080" y="3980771"/>
                <a:ext cx="254000" cy="254000"/>
                <a:chOff x="1047591" y="3025109"/>
                <a:chExt cx="254000" cy="254000"/>
              </a:xfrm>
            </p:grpSpPr>
            <p:sp>
              <p:nvSpPr>
                <p:cNvPr id="26" name="Oval 25"/>
                <p:cNvSpPr/>
                <p:nvPr/>
              </p:nvSpPr>
              <p:spPr>
                <a:xfrm>
                  <a:off x="1047591" y="3025109"/>
                  <a:ext cx="254000" cy="254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7" name="Oval 26"/>
                <p:cNvSpPr/>
                <p:nvPr/>
              </p:nvSpPr>
              <p:spPr>
                <a:xfrm>
                  <a:off x="1183921"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8" name="Oval 27"/>
                <p:cNvSpPr/>
                <p:nvPr/>
              </p:nvSpPr>
              <p:spPr>
                <a:xfrm>
                  <a:off x="1236887" y="3110677"/>
                  <a:ext cx="52966" cy="5296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grpSp>
        <p:sp>
          <p:nvSpPr>
            <p:cNvPr id="8" name="Lightning Bolt 7"/>
            <p:cNvSpPr/>
            <p:nvPr/>
          </p:nvSpPr>
          <p:spPr>
            <a:xfrm rot="998289">
              <a:off x="1638780" y="3584412"/>
              <a:ext cx="179774" cy="249410"/>
            </a:xfrm>
            <a:prstGeom prst="lightningBol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CCFFCC"/>
                </a:solidFill>
              </a:endParaRPr>
            </a:p>
          </p:txBody>
        </p:sp>
        <p:sp>
          <p:nvSpPr>
            <p:cNvPr id="9" name="Lightning Bolt 8"/>
            <p:cNvSpPr/>
            <p:nvPr/>
          </p:nvSpPr>
          <p:spPr>
            <a:xfrm flipH="1">
              <a:off x="1824459" y="3591799"/>
              <a:ext cx="179774" cy="249410"/>
            </a:xfrm>
            <a:prstGeom prst="lightningBol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CCFFCC"/>
                </a:solidFill>
              </a:endParaRPr>
            </a:p>
          </p:txBody>
        </p:sp>
        <p:sp>
          <p:nvSpPr>
            <p:cNvPr id="10" name="Lightning Bolt 9"/>
            <p:cNvSpPr/>
            <p:nvPr/>
          </p:nvSpPr>
          <p:spPr>
            <a:xfrm rot="20658630">
              <a:off x="639042" y="2496477"/>
              <a:ext cx="168196" cy="233347"/>
            </a:xfrm>
            <a:prstGeom prst="lightningBol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CCFFCC"/>
                </a:solidFill>
              </a:endParaRPr>
            </a:p>
          </p:txBody>
        </p:sp>
        <p:sp>
          <p:nvSpPr>
            <p:cNvPr id="11" name="Lightning Bolt 10"/>
            <p:cNvSpPr/>
            <p:nvPr/>
          </p:nvSpPr>
          <p:spPr>
            <a:xfrm rot="19446902" flipH="1">
              <a:off x="786540" y="2441274"/>
              <a:ext cx="168196" cy="233347"/>
            </a:xfrm>
            <a:prstGeom prst="lightningBol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CCFFCC"/>
                </a:solidFill>
              </a:endParaRPr>
            </a:p>
          </p:txBody>
        </p:sp>
      </p:grpSp>
      <p:sp>
        <p:nvSpPr>
          <p:cNvPr id="67" name="TextBox 66">
            <a:extLst>
              <a:ext uri="{FF2B5EF4-FFF2-40B4-BE49-F238E27FC236}">
                <a16:creationId xmlns:a16="http://schemas.microsoft.com/office/drawing/2014/main" id="{63A0C039-B95A-40A9-B00E-CA7B85FAAE6B}"/>
              </a:ext>
            </a:extLst>
          </p:cNvPr>
          <p:cNvSpPr txBox="1"/>
          <p:nvPr/>
        </p:nvSpPr>
        <p:spPr>
          <a:xfrm>
            <a:off x="342201" y="2159524"/>
            <a:ext cx="4244623" cy="1200329"/>
          </a:xfrm>
          <a:prstGeom prst="rect">
            <a:avLst/>
          </a:prstGeom>
          <a:noFill/>
        </p:spPr>
        <p:txBody>
          <a:bodyPr wrap="square">
            <a:spAutoFit/>
          </a:bodyPr>
          <a:lstStyle/>
          <a:p>
            <a:r>
              <a:rPr lang="en-US" sz="2400" b="0" dirty="0">
                <a:solidFill>
                  <a:schemeClr val="accent6">
                    <a:lumMod val="20000"/>
                    <a:lumOff val="80000"/>
                  </a:schemeClr>
                </a:solidFill>
                <a:latin typeface="Gill Sans" charset="0"/>
                <a:ea typeface="Gill Sans" charset="0"/>
                <a:cs typeface="Gill Sans" charset="0"/>
              </a:rPr>
              <a:t>1. Understand the concepts of </a:t>
            </a:r>
            <a:r>
              <a:rPr lang="en-US" sz="2400" b="0" dirty="0">
                <a:solidFill>
                  <a:srgbClr val="FFB74E"/>
                </a:solidFill>
                <a:latin typeface="Gill Sans" charset="0"/>
                <a:ea typeface="Gill Sans" charset="0"/>
                <a:cs typeface="Gill Sans" charset="0"/>
              </a:rPr>
              <a:t>verification</a:t>
            </a:r>
            <a:r>
              <a:rPr lang="en-US" sz="2400" b="0" dirty="0">
                <a:solidFill>
                  <a:schemeClr val="accent6">
                    <a:lumMod val="20000"/>
                    <a:lumOff val="80000"/>
                  </a:schemeClr>
                </a:solidFill>
                <a:latin typeface="Gill Sans" charset="0"/>
                <a:ea typeface="Gill Sans" charset="0"/>
                <a:cs typeface="Gill Sans" charset="0"/>
              </a:rPr>
              <a:t>, </a:t>
            </a:r>
            <a:r>
              <a:rPr lang="en-US" sz="2400" b="0" dirty="0">
                <a:solidFill>
                  <a:srgbClr val="FFB74E"/>
                </a:solidFill>
                <a:latin typeface="Gill Sans" charset="0"/>
                <a:ea typeface="Gill Sans" charset="0"/>
                <a:cs typeface="Gill Sans" charset="0"/>
              </a:rPr>
              <a:t>calibration</a:t>
            </a:r>
            <a:r>
              <a:rPr lang="en-US" sz="2400" b="0" dirty="0">
                <a:solidFill>
                  <a:schemeClr val="accent6">
                    <a:lumMod val="20000"/>
                    <a:lumOff val="80000"/>
                  </a:schemeClr>
                </a:solidFill>
                <a:latin typeface="Gill Sans" charset="0"/>
                <a:ea typeface="Gill Sans" charset="0"/>
                <a:cs typeface="Gill Sans" charset="0"/>
              </a:rPr>
              <a:t> and </a:t>
            </a:r>
            <a:r>
              <a:rPr lang="en-US" sz="2400" b="0" dirty="0">
                <a:solidFill>
                  <a:srgbClr val="FFB74E"/>
                </a:solidFill>
                <a:latin typeface="Gill Sans" charset="0"/>
                <a:ea typeface="Gill Sans" charset="0"/>
                <a:cs typeface="Gill Sans" charset="0"/>
              </a:rPr>
              <a:t>validation</a:t>
            </a:r>
            <a:r>
              <a:rPr lang="en-US" sz="2400" b="0" dirty="0">
                <a:solidFill>
                  <a:schemeClr val="accent6">
                    <a:lumMod val="20000"/>
                    <a:lumOff val="80000"/>
                  </a:schemeClr>
                </a:solidFill>
                <a:latin typeface="Gill Sans" charset="0"/>
                <a:ea typeface="Gill Sans" charset="0"/>
                <a:cs typeface="Gill Sans" charset="0"/>
              </a:rPr>
              <a:t>.</a:t>
            </a:r>
            <a:endParaRPr lang="en-GB" sz="2400" dirty="0"/>
          </a:p>
        </p:txBody>
      </p:sp>
      <p:sp>
        <p:nvSpPr>
          <p:cNvPr id="68" name="TextBox 67">
            <a:extLst>
              <a:ext uri="{FF2B5EF4-FFF2-40B4-BE49-F238E27FC236}">
                <a16:creationId xmlns:a16="http://schemas.microsoft.com/office/drawing/2014/main" id="{4E115322-B53B-400D-8AFA-679B95DF2A56}"/>
              </a:ext>
            </a:extLst>
          </p:cNvPr>
          <p:cNvSpPr txBox="1"/>
          <p:nvPr/>
        </p:nvSpPr>
        <p:spPr>
          <a:xfrm>
            <a:off x="363881" y="3881224"/>
            <a:ext cx="4201263" cy="830997"/>
          </a:xfrm>
          <a:prstGeom prst="rect">
            <a:avLst/>
          </a:prstGeom>
          <a:noFill/>
        </p:spPr>
        <p:txBody>
          <a:bodyPr wrap="square">
            <a:spAutoFit/>
          </a:bodyPr>
          <a:lstStyle/>
          <a:p>
            <a:r>
              <a:rPr lang="en-US" sz="2400" b="0" dirty="0">
                <a:solidFill>
                  <a:schemeClr val="accent6">
                    <a:lumMod val="20000"/>
                    <a:lumOff val="80000"/>
                  </a:schemeClr>
                </a:solidFill>
                <a:latin typeface="Gill Sans" charset="0"/>
                <a:ea typeface="Gill Sans" charset="0"/>
                <a:cs typeface="Gill Sans" charset="0"/>
              </a:rPr>
              <a:t> 2. Learn </a:t>
            </a:r>
            <a:r>
              <a:rPr lang="en-US" sz="2400" b="0" dirty="0">
                <a:solidFill>
                  <a:srgbClr val="FFB74E"/>
                </a:solidFill>
                <a:latin typeface="Gill Sans" charset="0"/>
                <a:ea typeface="Gill Sans" charset="0"/>
                <a:cs typeface="Gill Sans" charset="0"/>
              </a:rPr>
              <a:t>methods</a:t>
            </a:r>
            <a:r>
              <a:rPr lang="en-US" sz="2400" b="0" dirty="0">
                <a:solidFill>
                  <a:schemeClr val="accent6">
                    <a:lumMod val="20000"/>
                    <a:lumOff val="80000"/>
                  </a:schemeClr>
                </a:solidFill>
                <a:latin typeface="Gill Sans" charset="0"/>
                <a:ea typeface="Gill Sans" charset="0"/>
                <a:cs typeface="Gill Sans" charset="0"/>
              </a:rPr>
              <a:t> to verify, calibrate and validate ABMs.</a:t>
            </a:r>
            <a:endParaRPr lang="en-GB" sz="2400" dirty="0"/>
          </a:p>
        </p:txBody>
      </p:sp>
      <p:sp>
        <p:nvSpPr>
          <p:cNvPr id="69" name="TextBox 68">
            <a:extLst>
              <a:ext uri="{FF2B5EF4-FFF2-40B4-BE49-F238E27FC236}">
                <a16:creationId xmlns:a16="http://schemas.microsoft.com/office/drawing/2014/main" id="{F35F5CB0-6B0F-4699-A499-FA230680A282}"/>
              </a:ext>
            </a:extLst>
          </p:cNvPr>
          <p:cNvSpPr txBox="1"/>
          <p:nvPr/>
        </p:nvSpPr>
        <p:spPr>
          <a:xfrm>
            <a:off x="363881" y="5233592"/>
            <a:ext cx="4201262" cy="830997"/>
          </a:xfrm>
          <a:prstGeom prst="rect">
            <a:avLst/>
          </a:prstGeom>
          <a:noFill/>
        </p:spPr>
        <p:txBody>
          <a:bodyPr wrap="square">
            <a:spAutoFit/>
          </a:bodyPr>
          <a:lstStyle/>
          <a:p>
            <a:r>
              <a:rPr lang="en-US" sz="2400" b="0" dirty="0">
                <a:solidFill>
                  <a:schemeClr val="accent6">
                    <a:lumMod val="20000"/>
                    <a:lumOff val="80000"/>
                  </a:schemeClr>
                </a:solidFill>
                <a:latin typeface="Gill Sans" charset="0"/>
                <a:ea typeface="Gill Sans" charset="0"/>
                <a:cs typeface="Gill Sans" charset="0"/>
              </a:rPr>
              <a:t> 3. </a:t>
            </a:r>
            <a:r>
              <a:rPr lang="en-US" sz="2400" b="0" dirty="0">
                <a:solidFill>
                  <a:srgbClr val="FFB74E"/>
                </a:solidFill>
                <a:latin typeface="Gill Sans" charset="0"/>
                <a:ea typeface="Gill Sans" charset="0"/>
                <a:cs typeface="Gill Sans" charset="0"/>
              </a:rPr>
              <a:t>Apply</a:t>
            </a:r>
            <a:r>
              <a:rPr lang="en-US" sz="2400" b="0" dirty="0">
                <a:solidFill>
                  <a:schemeClr val="accent6">
                    <a:lumMod val="20000"/>
                    <a:lumOff val="80000"/>
                  </a:schemeClr>
                </a:solidFill>
                <a:latin typeface="Gill Sans" charset="0"/>
                <a:ea typeface="Gill Sans" charset="0"/>
                <a:cs typeface="Gill Sans" charset="0"/>
              </a:rPr>
              <a:t> those concepts and methods to existing models.</a:t>
            </a:r>
            <a:endParaRPr lang="en-GB" sz="2400" dirty="0"/>
          </a:p>
        </p:txBody>
      </p:sp>
    </p:spTree>
    <p:extLst>
      <p:ext uri="{BB962C8B-B14F-4D97-AF65-F5344CB8AC3E}">
        <p14:creationId xmlns:p14="http://schemas.microsoft.com/office/powerpoint/2010/main" val="186455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6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0" y="-1"/>
            <a:ext cx="9144000" cy="1943101"/>
          </a:xfrm>
        </p:spPr>
        <p:txBody>
          <a:bodyPr/>
          <a:lstStyle/>
          <a:p>
            <a:pPr eaLnBrk="1" hangingPunct="1"/>
            <a:r>
              <a:rPr lang="en-GB" sz="4800" b="0" dirty="0">
                <a:solidFill>
                  <a:srgbClr val="FFB74E"/>
                </a:solidFill>
                <a:latin typeface="Gill Sans" charset="0"/>
                <a:ea typeface="Gill Sans" charset="0"/>
                <a:cs typeface="Gill Sans" charset="0"/>
              </a:rPr>
              <a:t>Lecture Outline</a:t>
            </a:r>
            <a:endParaRPr lang="en-GB" sz="2800" b="0" dirty="0">
              <a:solidFill>
                <a:srgbClr val="FFB74E"/>
              </a:solidFill>
              <a:latin typeface="Gill Sans" charset="0"/>
              <a:ea typeface="Gill Sans" charset="0"/>
              <a:cs typeface="Gill Sans" charset="0"/>
            </a:endParaRPr>
          </a:p>
        </p:txBody>
      </p:sp>
      <p:sp>
        <p:nvSpPr>
          <p:cNvPr id="4" name="TextBox 6"/>
          <p:cNvSpPr txBox="1"/>
          <p:nvPr/>
        </p:nvSpPr>
        <p:spPr>
          <a:xfrm>
            <a:off x="2301102" y="1632585"/>
            <a:ext cx="4705488"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lang="en-GB" sz="2400" dirty="0">
                <a:solidFill>
                  <a:schemeClr val="accent6">
                    <a:lumMod val="20000"/>
                    <a:lumOff val="80000"/>
                  </a:schemeClr>
                </a:solidFill>
                <a:latin typeface="Gill Sans" charset="0"/>
                <a:ea typeface="Gill Sans" charset="0"/>
                <a:cs typeface="Gill Sans" charset="0"/>
              </a:rPr>
              <a:t>1. Evaluating Models</a:t>
            </a:r>
          </a:p>
        </p:txBody>
      </p:sp>
      <p:grpSp>
        <p:nvGrpSpPr>
          <p:cNvPr id="15" name="Group 14">
            <a:extLst>
              <a:ext uri="{FF2B5EF4-FFF2-40B4-BE49-F238E27FC236}">
                <a16:creationId xmlns:a16="http://schemas.microsoft.com/office/drawing/2014/main" id="{05920081-7D80-4B9D-AE2C-77A21165E889}"/>
              </a:ext>
            </a:extLst>
          </p:cNvPr>
          <p:cNvGrpSpPr/>
          <p:nvPr/>
        </p:nvGrpSpPr>
        <p:grpSpPr>
          <a:xfrm>
            <a:off x="-38279" y="1191796"/>
            <a:ext cx="9232711" cy="5556805"/>
            <a:chOff x="-38279" y="1191796"/>
            <a:chExt cx="9232711" cy="5556805"/>
          </a:xfrm>
        </p:grpSpPr>
        <p:pic>
          <p:nvPicPr>
            <p:cNvPr id="6" name="Immagine 8">
              <a:extLst>
                <a:ext uri="{FF2B5EF4-FFF2-40B4-BE49-F238E27FC236}">
                  <a16:creationId xmlns:a16="http://schemas.microsoft.com/office/drawing/2014/main" id="{865B54B1-4D5E-4485-85A4-1C6F4BA6BCA8}"/>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749758" y="5867168"/>
              <a:ext cx="2010934" cy="881433"/>
            </a:xfrm>
            <a:prstGeom prst="rect">
              <a:avLst/>
            </a:prstGeom>
          </p:spPr>
        </p:pic>
        <p:pic>
          <p:nvPicPr>
            <p:cNvPr id="8" name="Immagine 10">
              <a:extLst>
                <a:ext uri="{FF2B5EF4-FFF2-40B4-BE49-F238E27FC236}">
                  <a16:creationId xmlns:a16="http://schemas.microsoft.com/office/drawing/2014/main" id="{1E986D67-A42D-4DE2-A57A-EA5DFD6D8994}"/>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1626751" flipH="1">
              <a:off x="35253" y="1353573"/>
              <a:ext cx="2549851" cy="1117651"/>
            </a:xfrm>
            <a:prstGeom prst="rect">
              <a:avLst/>
            </a:prstGeom>
          </p:spPr>
        </p:pic>
        <p:grpSp>
          <p:nvGrpSpPr>
            <p:cNvPr id="2" name="Group 1">
              <a:extLst>
                <a:ext uri="{FF2B5EF4-FFF2-40B4-BE49-F238E27FC236}">
                  <a16:creationId xmlns:a16="http://schemas.microsoft.com/office/drawing/2014/main" id="{E72E370D-FC39-4431-B5E3-4304AD067019}"/>
                </a:ext>
              </a:extLst>
            </p:cNvPr>
            <p:cNvGrpSpPr/>
            <p:nvPr/>
          </p:nvGrpSpPr>
          <p:grpSpPr>
            <a:xfrm>
              <a:off x="5113150" y="1191796"/>
              <a:ext cx="4081282" cy="5409029"/>
              <a:chOff x="5113150" y="1191796"/>
              <a:chExt cx="4081282" cy="5409029"/>
            </a:xfrm>
          </p:grpSpPr>
          <p:pic>
            <p:nvPicPr>
              <p:cNvPr id="7" name="Immagine 9">
                <a:extLst>
                  <a:ext uri="{FF2B5EF4-FFF2-40B4-BE49-F238E27FC236}">
                    <a16:creationId xmlns:a16="http://schemas.microsoft.com/office/drawing/2014/main" id="{A5B3A8B6-22EA-431D-8ECB-7FB1254D2FE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183499" y="2749825"/>
                <a:ext cx="2010933" cy="3851000"/>
              </a:xfrm>
              <a:prstGeom prst="rect">
                <a:avLst/>
              </a:prstGeom>
            </p:spPr>
          </p:pic>
          <p:pic>
            <p:nvPicPr>
              <p:cNvPr id="9" name="Immagine 16">
                <a:extLst>
                  <a:ext uri="{FF2B5EF4-FFF2-40B4-BE49-F238E27FC236}">
                    <a16:creationId xmlns:a16="http://schemas.microsoft.com/office/drawing/2014/main" id="{E2B5C7B8-04DD-4103-B621-A2AF455F0668}"/>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rot="15476818" flipH="1">
                <a:off x="6699742" y="2429964"/>
                <a:ext cx="623714" cy="762001"/>
              </a:xfrm>
              <a:prstGeom prst="rect">
                <a:avLst/>
              </a:prstGeom>
            </p:spPr>
          </p:pic>
          <p:pic>
            <p:nvPicPr>
              <p:cNvPr id="10" name="Immagine 17">
                <a:extLst>
                  <a:ext uri="{FF2B5EF4-FFF2-40B4-BE49-F238E27FC236}">
                    <a16:creationId xmlns:a16="http://schemas.microsoft.com/office/drawing/2014/main" id="{4F35BAC3-3A0C-4FE0-84D7-7478CB511752}"/>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rot="5400000" flipH="1">
                <a:off x="6003678" y="2118777"/>
                <a:ext cx="623714" cy="762001"/>
              </a:xfrm>
              <a:prstGeom prst="rect">
                <a:avLst/>
              </a:prstGeom>
            </p:spPr>
          </p:pic>
          <p:pic>
            <p:nvPicPr>
              <p:cNvPr id="11" name="Immagine 6">
                <a:extLst>
                  <a:ext uri="{FF2B5EF4-FFF2-40B4-BE49-F238E27FC236}">
                    <a16:creationId xmlns:a16="http://schemas.microsoft.com/office/drawing/2014/main" id="{4D828BB2-C4B0-4FBD-89E0-EE191093A6B5}"/>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5113150" y="1191796"/>
                <a:ext cx="2492055" cy="3590825"/>
              </a:xfrm>
              <a:prstGeom prst="rect">
                <a:avLst/>
              </a:prstGeom>
            </p:spPr>
          </p:pic>
        </p:grpSp>
        <p:grpSp>
          <p:nvGrpSpPr>
            <p:cNvPr id="14" name="Group 13">
              <a:extLst>
                <a:ext uri="{FF2B5EF4-FFF2-40B4-BE49-F238E27FC236}">
                  <a16:creationId xmlns:a16="http://schemas.microsoft.com/office/drawing/2014/main" id="{387198C5-3454-49D8-943B-E9BF599E84FF}"/>
                </a:ext>
              </a:extLst>
            </p:cNvPr>
            <p:cNvGrpSpPr/>
            <p:nvPr/>
          </p:nvGrpSpPr>
          <p:grpSpPr>
            <a:xfrm>
              <a:off x="-38279" y="2990850"/>
              <a:ext cx="2486935" cy="3686174"/>
              <a:chOff x="-38279" y="2990850"/>
              <a:chExt cx="2486935" cy="3686174"/>
            </a:xfrm>
          </p:grpSpPr>
          <p:pic>
            <p:nvPicPr>
              <p:cNvPr id="5" name="Immagine 7">
                <a:extLst>
                  <a:ext uri="{FF2B5EF4-FFF2-40B4-BE49-F238E27FC236}">
                    <a16:creationId xmlns:a16="http://schemas.microsoft.com/office/drawing/2014/main" id="{E17029D4-7CD2-48E9-81AA-A49477E4718E}"/>
                  </a:ext>
                </a:extLst>
              </p:cNvPr>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88994" y="2990850"/>
                <a:ext cx="2359662" cy="3686174"/>
              </a:xfrm>
              <a:prstGeom prst="rect">
                <a:avLst/>
              </a:prstGeom>
            </p:spPr>
          </p:pic>
          <p:pic>
            <p:nvPicPr>
              <p:cNvPr id="12" name="Immagine 11">
                <a:extLst>
                  <a:ext uri="{FF2B5EF4-FFF2-40B4-BE49-F238E27FC236}">
                    <a16:creationId xmlns:a16="http://schemas.microsoft.com/office/drawing/2014/main" id="{6811ED30-85C6-47FC-8DA6-34B327199DA6}"/>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127684" y="4782621"/>
                <a:ext cx="690033" cy="524933"/>
              </a:xfrm>
              <a:prstGeom prst="rect">
                <a:avLst/>
              </a:prstGeom>
            </p:spPr>
          </p:pic>
          <p:pic>
            <p:nvPicPr>
              <p:cNvPr id="13" name="Immagine 14">
                <a:extLst>
                  <a:ext uri="{FF2B5EF4-FFF2-40B4-BE49-F238E27FC236}">
                    <a16:creationId xmlns:a16="http://schemas.microsoft.com/office/drawing/2014/main" id="{3DC292ED-CF49-4C57-9AF7-C491EF0B10A1}"/>
                  </a:ext>
                </a:extLst>
              </p:cNvPr>
              <p:cNvPicPr>
                <a:picLocks noChangeAspect="1"/>
              </p:cNvPicPr>
              <p:nvPr/>
            </p:nvPicPr>
            <p:blipFill rotWithShape="1">
              <a:blip r:embed="rId9" cstate="email">
                <a:extLst>
                  <a:ext uri="{28A0092B-C50C-407E-A947-70E740481C1C}">
                    <a14:useLocalDpi xmlns:a14="http://schemas.microsoft.com/office/drawing/2010/main"/>
                  </a:ext>
                </a:extLst>
              </a:blip>
              <a:srcRect/>
              <a:stretch/>
            </p:blipFill>
            <p:spPr>
              <a:xfrm rot="589475">
                <a:off x="-38279" y="5063881"/>
                <a:ext cx="509658" cy="524933"/>
              </a:xfrm>
              <a:prstGeom prst="rect">
                <a:avLst/>
              </a:prstGeom>
            </p:spPr>
          </p:pic>
        </p:grpSp>
      </p:grpSp>
      <p:sp>
        <p:nvSpPr>
          <p:cNvPr id="17" name="TextBox 16">
            <a:extLst>
              <a:ext uri="{FF2B5EF4-FFF2-40B4-BE49-F238E27FC236}">
                <a16:creationId xmlns:a16="http://schemas.microsoft.com/office/drawing/2014/main" id="{CF41D5EB-1890-4848-A834-85A535C348A4}"/>
              </a:ext>
            </a:extLst>
          </p:cNvPr>
          <p:cNvSpPr txBox="1"/>
          <p:nvPr/>
        </p:nvSpPr>
        <p:spPr>
          <a:xfrm>
            <a:off x="2301102" y="2361367"/>
            <a:ext cx="4516890" cy="1384995"/>
          </a:xfrm>
          <a:prstGeom prst="rect">
            <a:avLst/>
          </a:prstGeom>
          <a:noFill/>
        </p:spPr>
        <p:txBody>
          <a:bodyPr wrap="square">
            <a:spAutoFit/>
          </a:bodyPr>
          <a:lstStyle/>
          <a:p>
            <a:pPr fontAlgn="auto">
              <a:spcBef>
                <a:spcPts val="0"/>
              </a:spcBef>
              <a:spcAft>
                <a:spcPts val="0"/>
              </a:spcAft>
              <a:defRPr/>
            </a:pPr>
            <a:r>
              <a:rPr lang="en-GB" sz="2400" dirty="0">
                <a:solidFill>
                  <a:schemeClr val="accent6">
                    <a:lumMod val="20000"/>
                    <a:lumOff val="80000"/>
                  </a:schemeClr>
                </a:solidFill>
                <a:latin typeface="Gill Sans" charset="0"/>
                <a:ea typeface="Gill Sans" charset="0"/>
                <a:cs typeface="Gill Sans" charset="0"/>
              </a:rPr>
              <a:t>2. Verification</a:t>
            </a:r>
          </a:p>
          <a:p>
            <a:pPr marL="914400" lvl="1" indent="-457200" fontAlgn="auto">
              <a:spcBef>
                <a:spcPts val="0"/>
              </a:spcBef>
              <a:spcAft>
                <a:spcPts val="0"/>
              </a:spcAft>
              <a:buFont typeface="Arial" panose="020B0604020202020204" pitchFamily="34" charset="0"/>
              <a:buChar char="•"/>
              <a:defRPr/>
            </a:pPr>
            <a:r>
              <a:rPr lang="en-GB" sz="2000" dirty="0">
                <a:solidFill>
                  <a:schemeClr val="accent6">
                    <a:lumMod val="20000"/>
                    <a:lumOff val="80000"/>
                  </a:schemeClr>
                </a:solidFill>
                <a:latin typeface="Gill Sans" charset="0"/>
                <a:ea typeface="Gill Sans" charset="0"/>
                <a:cs typeface="Gill Sans" charset="0"/>
              </a:rPr>
              <a:t>Code Testing</a:t>
            </a:r>
          </a:p>
          <a:p>
            <a:pPr marL="914400" lvl="1" indent="-457200" fontAlgn="auto">
              <a:spcBef>
                <a:spcPts val="0"/>
              </a:spcBef>
              <a:spcAft>
                <a:spcPts val="0"/>
              </a:spcAft>
              <a:buFont typeface="Arial" panose="020B0604020202020204" pitchFamily="34" charset="0"/>
              <a:buChar char="•"/>
              <a:defRPr/>
            </a:pPr>
            <a:r>
              <a:rPr lang="en-GB" sz="2000" dirty="0">
                <a:solidFill>
                  <a:schemeClr val="accent6">
                    <a:lumMod val="20000"/>
                    <a:lumOff val="80000"/>
                  </a:schemeClr>
                </a:solidFill>
                <a:latin typeface="Gill Sans" charset="0"/>
                <a:ea typeface="Gill Sans" charset="0"/>
                <a:cs typeface="Gill Sans" charset="0"/>
              </a:rPr>
              <a:t>Simplifying Environments</a:t>
            </a:r>
          </a:p>
          <a:p>
            <a:pPr marL="914400" lvl="1" indent="-457200" fontAlgn="auto">
              <a:spcBef>
                <a:spcPts val="0"/>
              </a:spcBef>
              <a:spcAft>
                <a:spcPts val="0"/>
              </a:spcAft>
              <a:buFont typeface="Arial" panose="020B0604020202020204" pitchFamily="34" charset="0"/>
              <a:buChar char="•"/>
              <a:defRPr/>
            </a:pPr>
            <a:r>
              <a:rPr lang="en-GB" sz="2000" dirty="0">
                <a:solidFill>
                  <a:schemeClr val="accent6">
                    <a:lumMod val="20000"/>
                    <a:lumOff val="80000"/>
                  </a:schemeClr>
                </a:solidFill>
                <a:latin typeface="Gill Sans" charset="0"/>
                <a:ea typeface="Gill Sans" charset="0"/>
                <a:cs typeface="Gill Sans" charset="0"/>
              </a:rPr>
              <a:t>Docking</a:t>
            </a:r>
          </a:p>
        </p:txBody>
      </p:sp>
      <p:sp>
        <p:nvSpPr>
          <p:cNvPr id="19" name="TextBox 18">
            <a:extLst>
              <a:ext uri="{FF2B5EF4-FFF2-40B4-BE49-F238E27FC236}">
                <a16:creationId xmlns:a16="http://schemas.microsoft.com/office/drawing/2014/main" id="{217AFD18-0F3E-4C4D-8999-A4DB41B34066}"/>
              </a:ext>
            </a:extLst>
          </p:cNvPr>
          <p:cNvSpPr txBox="1"/>
          <p:nvPr/>
        </p:nvSpPr>
        <p:spPr>
          <a:xfrm>
            <a:off x="2301102" y="4013479"/>
            <a:ext cx="4475613" cy="1077218"/>
          </a:xfrm>
          <a:prstGeom prst="rect">
            <a:avLst/>
          </a:prstGeom>
          <a:noFill/>
        </p:spPr>
        <p:txBody>
          <a:bodyPr wrap="square">
            <a:spAutoFit/>
          </a:bodyPr>
          <a:lstStyle/>
          <a:p>
            <a:pPr fontAlgn="auto">
              <a:spcBef>
                <a:spcPts val="0"/>
              </a:spcBef>
              <a:spcAft>
                <a:spcPts val="0"/>
              </a:spcAft>
              <a:defRPr/>
            </a:pPr>
            <a:r>
              <a:rPr lang="en-GB" sz="2400" dirty="0">
                <a:solidFill>
                  <a:schemeClr val="accent6">
                    <a:lumMod val="20000"/>
                    <a:lumOff val="80000"/>
                  </a:schemeClr>
                </a:solidFill>
                <a:latin typeface="Gill Sans" charset="0"/>
                <a:ea typeface="Gill Sans" charset="0"/>
                <a:cs typeface="Gill Sans" charset="0"/>
              </a:rPr>
              <a:t>3. Calibration</a:t>
            </a:r>
          </a:p>
          <a:p>
            <a:pPr marL="914400" lvl="1" indent="-457200" fontAlgn="auto">
              <a:spcBef>
                <a:spcPts val="0"/>
              </a:spcBef>
              <a:spcAft>
                <a:spcPts val="0"/>
              </a:spcAft>
              <a:buFont typeface="Arial" panose="020B0604020202020204" pitchFamily="34" charset="0"/>
              <a:buChar char="•"/>
              <a:defRPr/>
            </a:pPr>
            <a:r>
              <a:rPr lang="en-GB" sz="2000" dirty="0">
                <a:solidFill>
                  <a:schemeClr val="accent6">
                    <a:lumMod val="20000"/>
                    <a:lumOff val="80000"/>
                  </a:schemeClr>
                </a:solidFill>
                <a:latin typeface="Gill Sans" charset="0"/>
                <a:ea typeface="Gill Sans" charset="0"/>
                <a:cs typeface="Gill Sans" charset="0"/>
              </a:rPr>
              <a:t>Qualitative</a:t>
            </a:r>
          </a:p>
          <a:p>
            <a:pPr marL="914400" lvl="1" indent="-457200" fontAlgn="auto">
              <a:spcBef>
                <a:spcPts val="0"/>
              </a:spcBef>
              <a:spcAft>
                <a:spcPts val="0"/>
              </a:spcAft>
              <a:buFont typeface="Arial" panose="020B0604020202020204" pitchFamily="34" charset="0"/>
              <a:buChar char="•"/>
              <a:defRPr/>
            </a:pPr>
            <a:r>
              <a:rPr lang="en-GB" sz="2000" dirty="0">
                <a:solidFill>
                  <a:schemeClr val="accent6">
                    <a:lumMod val="20000"/>
                    <a:lumOff val="80000"/>
                  </a:schemeClr>
                </a:solidFill>
                <a:latin typeface="Gill Sans" charset="0"/>
                <a:ea typeface="Gill Sans" charset="0"/>
                <a:cs typeface="Gill Sans" charset="0"/>
              </a:rPr>
              <a:t>Quantitative</a:t>
            </a:r>
          </a:p>
        </p:txBody>
      </p:sp>
      <p:sp>
        <p:nvSpPr>
          <p:cNvPr id="21" name="TextBox 20">
            <a:extLst>
              <a:ext uri="{FF2B5EF4-FFF2-40B4-BE49-F238E27FC236}">
                <a16:creationId xmlns:a16="http://schemas.microsoft.com/office/drawing/2014/main" id="{F384232F-3082-4E0A-95A7-7C472DA5C354}"/>
              </a:ext>
            </a:extLst>
          </p:cNvPr>
          <p:cNvSpPr txBox="1"/>
          <p:nvPr/>
        </p:nvSpPr>
        <p:spPr>
          <a:xfrm>
            <a:off x="2301102" y="5357814"/>
            <a:ext cx="4475613" cy="461665"/>
          </a:xfrm>
          <a:prstGeom prst="rect">
            <a:avLst/>
          </a:prstGeom>
          <a:noFill/>
        </p:spPr>
        <p:txBody>
          <a:bodyPr wrap="square">
            <a:spAutoFit/>
          </a:bodyPr>
          <a:lstStyle/>
          <a:p>
            <a:pPr fontAlgn="auto">
              <a:spcBef>
                <a:spcPts val="0"/>
              </a:spcBef>
              <a:spcAft>
                <a:spcPts val="0"/>
              </a:spcAft>
              <a:defRPr/>
            </a:pPr>
            <a:r>
              <a:rPr lang="en-GB" sz="2400" dirty="0">
                <a:solidFill>
                  <a:schemeClr val="accent6">
                    <a:lumMod val="20000"/>
                    <a:lumOff val="80000"/>
                  </a:schemeClr>
                </a:solidFill>
                <a:latin typeface="Gill Sans" charset="0"/>
                <a:ea typeface="Gill Sans" charset="0"/>
                <a:cs typeface="Gill Sans" charset="0"/>
              </a:rPr>
              <a:t>4. Woodhoopoes </a:t>
            </a:r>
            <a:r>
              <a:rPr lang="en-GB" sz="2400" dirty="0" err="1">
                <a:solidFill>
                  <a:schemeClr val="accent6">
                    <a:lumMod val="20000"/>
                    <a:lumOff val="80000"/>
                  </a:schemeClr>
                </a:solidFill>
                <a:latin typeface="Gill Sans" charset="0"/>
                <a:ea typeface="Gill Sans" charset="0"/>
                <a:cs typeface="Gill Sans" charset="0"/>
              </a:rPr>
              <a:t>NetLogo</a:t>
            </a:r>
            <a:r>
              <a:rPr lang="en-GB" sz="2400" dirty="0">
                <a:solidFill>
                  <a:schemeClr val="accent6">
                    <a:lumMod val="20000"/>
                    <a:lumOff val="80000"/>
                  </a:schemeClr>
                </a:solidFill>
                <a:latin typeface="Gill Sans" charset="0"/>
                <a:ea typeface="Gill Sans" charset="0"/>
                <a:cs typeface="Gill Sans" charset="0"/>
              </a:rPr>
              <a:t> model</a:t>
            </a:r>
          </a:p>
        </p:txBody>
      </p:sp>
      <p:sp>
        <p:nvSpPr>
          <p:cNvPr id="23" name="TextBox 22">
            <a:extLst>
              <a:ext uri="{FF2B5EF4-FFF2-40B4-BE49-F238E27FC236}">
                <a16:creationId xmlns:a16="http://schemas.microsoft.com/office/drawing/2014/main" id="{E269415F-5A85-40B1-B449-5C37714AD850}"/>
              </a:ext>
            </a:extLst>
          </p:cNvPr>
          <p:cNvSpPr txBox="1"/>
          <p:nvPr/>
        </p:nvSpPr>
        <p:spPr>
          <a:xfrm>
            <a:off x="2301102" y="6086594"/>
            <a:ext cx="4475613" cy="461665"/>
          </a:xfrm>
          <a:prstGeom prst="rect">
            <a:avLst/>
          </a:prstGeom>
          <a:noFill/>
        </p:spPr>
        <p:txBody>
          <a:bodyPr wrap="square">
            <a:spAutoFit/>
          </a:bodyPr>
          <a:lstStyle/>
          <a:p>
            <a:pPr fontAlgn="auto">
              <a:spcBef>
                <a:spcPts val="0"/>
              </a:spcBef>
              <a:spcAft>
                <a:spcPts val="0"/>
              </a:spcAft>
              <a:defRPr/>
            </a:pPr>
            <a:r>
              <a:rPr lang="en-GB" sz="2400" dirty="0">
                <a:solidFill>
                  <a:schemeClr val="accent6">
                    <a:lumMod val="20000"/>
                    <a:lumOff val="80000"/>
                  </a:schemeClr>
                </a:solidFill>
                <a:latin typeface="Gill Sans" charset="0"/>
                <a:ea typeface="Gill Sans" charset="0"/>
                <a:cs typeface="Gill Sans" charset="0"/>
              </a:rPr>
              <a:t>5. Validation</a:t>
            </a:r>
          </a:p>
        </p:txBody>
      </p:sp>
    </p:spTree>
    <p:extLst>
      <p:ext uri="{BB962C8B-B14F-4D97-AF65-F5344CB8AC3E}">
        <p14:creationId xmlns:p14="http://schemas.microsoft.com/office/powerpoint/2010/main" val="247557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P spid="19" grpId="0"/>
      <p:bldP spid="21"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0" y="0"/>
            <a:ext cx="9144000" cy="1421256"/>
          </a:xfrm>
        </p:spPr>
        <p:txBody>
          <a:bodyPr/>
          <a:lstStyle/>
          <a:p>
            <a:pPr eaLnBrk="1" hangingPunct="1"/>
            <a:r>
              <a:rPr lang="en-US" sz="4800" b="0" dirty="0">
                <a:solidFill>
                  <a:srgbClr val="FFB74E"/>
                </a:solidFill>
                <a:latin typeface="Gill Sans" charset="0"/>
                <a:ea typeface="Gill Sans" charset="0"/>
                <a:cs typeface="Gill Sans" charset="0"/>
              </a:rPr>
              <a:t>Evaluation</a:t>
            </a:r>
            <a:endParaRPr lang="en-US" sz="2800" b="0" dirty="0">
              <a:solidFill>
                <a:srgbClr val="FFB74E"/>
              </a:solidFill>
              <a:latin typeface="Gill Sans" charset="0"/>
              <a:ea typeface="Gill Sans" charset="0"/>
              <a:cs typeface="Gill Sans" charset="0"/>
            </a:endParaRPr>
          </a:p>
        </p:txBody>
      </p:sp>
      <p:sp>
        <p:nvSpPr>
          <p:cNvPr id="10" name="TextBox 9">
            <a:extLst>
              <a:ext uri="{FF2B5EF4-FFF2-40B4-BE49-F238E27FC236}">
                <a16:creationId xmlns:a16="http://schemas.microsoft.com/office/drawing/2014/main" id="{3B3E2399-E19F-4186-96F6-B3090C519725}"/>
              </a:ext>
            </a:extLst>
          </p:cNvPr>
          <p:cNvSpPr txBox="1"/>
          <p:nvPr/>
        </p:nvSpPr>
        <p:spPr>
          <a:xfrm>
            <a:off x="4753323" y="4033985"/>
            <a:ext cx="3829050" cy="2031325"/>
          </a:xfrm>
          <a:prstGeom prst="rect">
            <a:avLst/>
          </a:prstGeom>
          <a:noFill/>
        </p:spPr>
        <p:txBody>
          <a:bodyPr wrap="square">
            <a:spAutoFit/>
          </a:bodyPr>
          <a:lstStyle/>
          <a:p>
            <a:pPr algn="ctr"/>
            <a:r>
              <a:rPr lang="en-GB" dirty="0">
                <a:solidFill>
                  <a:schemeClr val="accent6">
                    <a:lumMod val="20000"/>
                    <a:lumOff val="80000"/>
                  </a:schemeClr>
                </a:solidFill>
                <a:latin typeface="Gill Sans" charset="0"/>
                <a:ea typeface="Gill Sans" charset="0"/>
                <a:cs typeface="Gill Sans" charset="0"/>
              </a:rPr>
              <a:t>There are a variety of approaches you can take to ensure that your model is well designed and developed.</a:t>
            </a:r>
          </a:p>
          <a:p>
            <a:pPr algn="ctr"/>
            <a:endParaRPr lang="en-GB" dirty="0">
              <a:solidFill>
                <a:schemeClr val="accent6">
                  <a:lumMod val="20000"/>
                  <a:lumOff val="80000"/>
                </a:schemeClr>
              </a:solidFill>
              <a:latin typeface="Gill Sans" charset="0"/>
              <a:ea typeface="Gill Sans" charset="0"/>
              <a:cs typeface="Gill Sans" charset="0"/>
            </a:endParaRPr>
          </a:p>
          <a:p>
            <a:pPr algn="ctr"/>
            <a:r>
              <a:rPr lang="en-GB" dirty="0">
                <a:solidFill>
                  <a:schemeClr val="accent6">
                    <a:lumMod val="20000"/>
                    <a:lumOff val="80000"/>
                  </a:schemeClr>
                </a:solidFill>
                <a:latin typeface="Gill Sans" charset="0"/>
                <a:ea typeface="Gill Sans" charset="0"/>
                <a:cs typeface="Gill Sans" charset="0"/>
              </a:rPr>
              <a:t>These can be broadly divided into </a:t>
            </a:r>
            <a:r>
              <a:rPr lang="en-GB" dirty="0">
                <a:solidFill>
                  <a:srgbClr val="FFB74E"/>
                </a:solidFill>
                <a:latin typeface="Gill Sans" charset="0"/>
                <a:ea typeface="Gill Sans" charset="0"/>
                <a:cs typeface="Gill Sans" charset="0"/>
              </a:rPr>
              <a:t>verification</a:t>
            </a:r>
            <a:r>
              <a:rPr lang="en-GB" dirty="0">
                <a:solidFill>
                  <a:schemeClr val="accent6">
                    <a:lumMod val="20000"/>
                    <a:lumOff val="80000"/>
                  </a:schemeClr>
                </a:solidFill>
                <a:latin typeface="Gill Sans" charset="0"/>
                <a:ea typeface="Gill Sans" charset="0"/>
                <a:cs typeface="Gill Sans" charset="0"/>
              </a:rPr>
              <a:t>, </a:t>
            </a:r>
            <a:r>
              <a:rPr lang="en-GB" dirty="0">
                <a:solidFill>
                  <a:srgbClr val="FFB74E"/>
                </a:solidFill>
                <a:latin typeface="Gill Sans" charset="0"/>
                <a:ea typeface="Gill Sans" charset="0"/>
                <a:cs typeface="Gill Sans" charset="0"/>
              </a:rPr>
              <a:t>calibration</a:t>
            </a:r>
            <a:r>
              <a:rPr lang="en-GB" dirty="0">
                <a:solidFill>
                  <a:schemeClr val="accent6">
                    <a:lumMod val="20000"/>
                    <a:lumOff val="80000"/>
                  </a:schemeClr>
                </a:solidFill>
                <a:latin typeface="Gill Sans" charset="0"/>
                <a:ea typeface="Gill Sans" charset="0"/>
                <a:cs typeface="Gill Sans" charset="0"/>
              </a:rPr>
              <a:t>, and </a:t>
            </a:r>
            <a:r>
              <a:rPr lang="en-GB" dirty="0">
                <a:solidFill>
                  <a:srgbClr val="FFB74E"/>
                </a:solidFill>
                <a:latin typeface="Gill Sans" charset="0"/>
                <a:ea typeface="Gill Sans" charset="0"/>
                <a:cs typeface="Gill Sans" charset="0"/>
              </a:rPr>
              <a:t>validation</a:t>
            </a:r>
            <a:r>
              <a:rPr lang="en-GB" dirty="0">
                <a:solidFill>
                  <a:schemeClr val="accent6">
                    <a:lumMod val="20000"/>
                    <a:lumOff val="80000"/>
                  </a:schemeClr>
                </a:solidFill>
                <a:latin typeface="Gill Sans" charset="0"/>
                <a:ea typeface="Gill Sans" charset="0"/>
                <a:cs typeface="Gill Sans" charset="0"/>
              </a:rPr>
              <a:t> methods.</a:t>
            </a:r>
          </a:p>
        </p:txBody>
      </p:sp>
      <p:grpSp>
        <p:nvGrpSpPr>
          <p:cNvPr id="32" name="Group 31">
            <a:extLst>
              <a:ext uri="{FF2B5EF4-FFF2-40B4-BE49-F238E27FC236}">
                <a16:creationId xmlns:a16="http://schemas.microsoft.com/office/drawing/2014/main" id="{D38CC578-A571-460E-9DBE-DF6E51120CD9}"/>
              </a:ext>
            </a:extLst>
          </p:cNvPr>
          <p:cNvGrpSpPr/>
          <p:nvPr/>
        </p:nvGrpSpPr>
        <p:grpSpPr>
          <a:xfrm>
            <a:off x="366005" y="1693810"/>
            <a:ext cx="3728568" cy="1599023"/>
            <a:chOff x="366005" y="1693810"/>
            <a:chExt cx="3728568" cy="1599023"/>
          </a:xfrm>
        </p:grpSpPr>
        <p:sp>
          <p:nvSpPr>
            <p:cNvPr id="5" name="Rectangle 4"/>
            <p:cNvSpPr/>
            <p:nvPr/>
          </p:nvSpPr>
          <p:spPr>
            <a:xfrm>
              <a:off x="366005" y="1754657"/>
              <a:ext cx="2179075" cy="1477328"/>
            </a:xfrm>
            <a:prstGeom prst="rect">
              <a:avLst/>
            </a:prstGeom>
          </p:spPr>
          <p:txBody>
            <a:bodyPr wrap="square">
              <a:spAutoFit/>
            </a:bodyPr>
            <a:lstStyle/>
            <a:p>
              <a:pPr algn="ctr"/>
              <a:r>
                <a:rPr lang="en-GB" dirty="0">
                  <a:solidFill>
                    <a:schemeClr val="accent6">
                      <a:lumMod val="20000"/>
                      <a:lumOff val="80000"/>
                    </a:schemeClr>
                  </a:solidFill>
                  <a:latin typeface="Gill Sans" charset="0"/>
                  <a:ea typeface="Gill Sans" charset="0"/>
                  <a:cs typeface="Gill Sans" charset="0"/>
                </a:rPr>
                <a:t>Model evaluation should be considered </a:t>
              </a:r>
              <a:r>
                <a:rPr lang="en-GB" dirty="0">
                  <a:solidFill>
                    <a:srgbClr val="FFB74E"/>
                  </a:solidFill>
                  <a:latin typeface="Gill Sans" charset="0"/>
                  <a:ea typeface="Gill Sans" charset="0"/>
                  <a:cs typeface="Gill Sans" charset="0"/>
                </a:rPr>
                <a:t>at all points</a:t>
              </a:r>
            </a:p>
            <a:p>
              <a:pPr algn="ctr"/>
              <a:r>
                <a:rPr lang="en-GB" dirty="0">
                  <a:solidFill>
                    <a:schemeClr val="accent6">
                      <a:lumMod val="20000"/>
                      <a:lumOff val="80000"/>
                    </a:schemeClr>
                  </a:solidFill>
                  <a:latin typeface="Gill Sans" charset="0"/>
                  <a:ea typeface="Gill Sans" charset="0"/>
                  <a:cs typeface="Gill Sans" charset="0"/>
                </a:rPr>
                <a:t>in the ABM </a:t>
              </a:r>
              <a:r>
                <a:rPr lang="en-GB" dirty="0">
                  <a:solidFill>
                    <a:srgbClr val="FFB74E"/>
                  </a:solidFill>
                  <a:latin typeface="Gill Sans" charset="0"/>
                  <a:ea typeface="Gill Sans" charset="0"/>
                  <a:cs typeface="Gill Sans" charset="0"/>
                </a:rPr>
                <a:t>development cycle</a:t>
              </a:r>
              <a:r>
                <a:rPr lang="en-GB" dirty="0">
                  <a:solidFill>
                    <a:schemeClr val="accent6">
                      <a:lumMod val="20000"/>
                      <a:lumOff val="80000"/>
                    </a:schemeClr>
                  </a:solidFill>
                  <a:latin typeface="Gill Sans" charset="0"/>
                  <a:ea typeface="Gill Sans" charset="0"/>
                  <a:cs typeface="Gill Sans" charset="0"/>
                </a:rPr>
                <a:t>.</a:t>
              </a:r>
            </a:p>
          </p:txBody>
        </p:sp>
        <p:pic>
          <p:nvPicPr>
            <p:cNvPr id="14" name="Graphic 13" descr="Decision chart outline">
              <a:extLst>
                <a:ext uri="{FF2B5EF4-FFF2-40B4-BE49-F238E27FC236}">
                  <a16:creationId xmlns:a16="http://schemas.microsoft.com/office/drawing/2014/main" id="{CCC7037B-D5E2-41DD-AF0C-F5803FA53D2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5550" y="1693810"/>
              <a:ext cx="1599023" cy="1599023"/>
            </a:xfrm>
            <a:prstGeom prst="rect">
              <a:avLst/>
            </a:prstGeom>
          </p:spPr>
        </p:pic>
      </p:grpSp>
      <p:grpSp>
        <p:nvGrpSpPr>
          <p:cNvPr id="33" name="Group 32">
            <a:extLst>
              <a:ext uri="{FF2B5EF4-FFF2-40B4-BE49-F238E27FC236}">
                <a16:creationId xmlns:a16="http://schemas.microsoft.com/office/drawing/2014/main" id="{53BC0DCD-03C7-4AF8-9C27-E8D2B3D48998}"/>
              </a:ext>
            </a:extLst>
          </p:cNvPr>
          <p:cNvGrpSpPr/>
          <p:nvPr/>
        </p:nvGrpSpPr>
        <p:grpSpPr>
          <a:xfrm>
            <a:off x="4726520" y="1598773"/>
            <a:ext cx="4268890" cy="2031325"/>
            <a:chOff x="4726520" y="1598773"/>
            <a:chExt cx="4268890" cy="2031325"/>
          </a:xfrm>
        </p:grpSpPr>
        <p:sp>
          <p:nvSpPr>
            <p:cNvPr id="6" name="TextBox 5">
              <a:extLst>
                <a:ext uri="{FF2B5EF4-FFF2-40B4-BE49-F238E27FC236}">
                  <a16:creationId xmlns:a16="http://schemas.microsoft.com/office/drawing/2014/main" id="{431FE1D4-62EB-4C16-B3BA-F3326747AD8E}"/>
                </a:ext>
              </a:extLst>
            </p:cNvPr>
            <p:cNvSpPr txBox="1"/>
            <p:nvPr/>
          </p:nvSpPr>
          <p:spPr>
            <a:xfrm>
              <a:off x="4726520" y="1598773"/>
              <a:ext cx="2850435" cy="2031325"/>
            </a:xfrm>
            <a:prstGeom prst="rect">
              <a:avLst/>
            </a:prstGeom>
            <a:noFill/>
          </p:spPr>
          <p:txBody>
            <a:bodyPr wrap="square">
              <a:spAutoFit/>
            </a:bodyPr>
            <a:lstStyle/>
            <a:p>
              <a:pPr algn="ctr"/>
              <a:r>
                <a:rPr lang="en-GB" dirty="0">
                  <a:solidFill>
                    <a:schemeClr val="accent6">
                      <a:lumMod val="20000"/>
                      <a:lumOff val="80000"/>
                    </a:schemeClr>
                  </a:solidFill>
                  <a:latin typeface="Gill Sans" charset="0"/>
                  <a:ea typeface="Gill Sans" charset="0"/>
                  <a:cs typeface="Gill Sans" charset="0"/>
                </a:rPr>
                <a:t>You should be able to</a:t>
              </a:r>
            </a:p>
            <a:p>
              <a:pPr algn="ctr"/>
              <a:r>
                <a:rPr lang="en-GB" dirty="0">
                  <a:solidFill>
                    <a:schemeClr val="accent6">
                      <a:lumMod val="20000"/>
                      <a:lumOff val="80000"/>
                    </a:schemeClr>
                  </a:solidFill>
                  <a:latin typeface="Gill Sans" charset="0"/>
                  <a:ea typeface="Gill Sans" charset="0"/>
                  <a:cs typeface="Gill Sans" charset="0"/>
                </a:rPr>
                <a:t> </a:t>
              </a:r>
              <a:r>
                <a:rPr lang="en-GB" dirty="0">
                  <a:solidFill>
                    <a:srgbClr val="FFB74E"/>
                  </a:solidFill>
                  <a:latin typeface="Gill Sans" charset="0"/>
                  <a:ea typeface="Gill Sans" charset="0"/>
                  <a:cs typeface="Gill Sans" charset="0"/>
                </a:rPr>
                <a:t>explain</a:t>
              </a:r>
              <a:r>
                <a:rPr lang="en-GB" dirty="0">
                  <a:solidFill>
                    <a:schemeClr val="accent6">
                      <a:lumMod val="20000"/>
                      <a:lumOff val="80000"/>
                    </a:schemeClr>
                  </a:solidFill>
                  <a:latin typeface="Gill Sans" charset="0"/>
                  <a:ea typeface="Gill Sans" charset="0"/>
                  <a:cs typeface="Gill Sans" charset="0"/>
                </a:rPr>
                <a:t> and </a:t>
              </a:r>
              <a:r>
                <a:rPr lang="en-GB" dirty="0">
                  <a:solidFill>
                    <a:srgbClr val="FFB74E"/>
                  </a:solidFill>
                  <a:latin typeface="Gill Sans" charset="0"/>
                  <a:ea typeface="Gill Sans" charset="0"/>
                  <a:cs typeface="Gill Sans" charset="0"/>
                </a:rPr>
                <a:t>justify</a:t>
              </a:r>
              <a:endParaRPr lang="en-GB" dirty="0">
                <a:solidFill>
                  <a:schemeClr val="accent6">
                    <a:lumMod val="20000"/>
                    <a:lumOff val="80000"/>
                  </a:schemeClr>
                </a:solidFill>
                <a:latin typeface="Gill Sans" charset="0"/>
                <a:ea typeface="Gill Sans" charset="0"/>
                <a:cs typeface="Gill Sans" charset="0"/>
              </a:endParaRPr>
            </a:p>
            <a:p>
              <a:pPr algn="ctr"/>
              <a:r>
                <a:rPr lang="en-GB" dirty="0">
                  <a:solidFill>
                    <a:schemeClr val="accent6">
                      <a:lumMod val="20000"/>
                      <a:lumOff val="80000"/>
                    </a:schemeClr>
                  </a:solidFill>
                  <a:latin typeface="Gill Sans" charset="0"/>
                  <a:ea typeface="Gill Sans" charset="0"/>
                  <a:cs typeface="Gill Sans" charset="0"/>
                </a:rPr>
                <a:t>the </a:t>
              </a:r>
              <a:r>
                <a:rPr lang="en-GB" dirty="0">
                  <a:solidFill>
                    <a:srgbClr val="FFB74E"/>
                  </a:solidFill>
                  <a:latin typeface="Gill Sans" charset="0"/>
                  <a:ea typeface="Gill Sans" charset="0"/>
                  <a:cs typeface="Gill Sans" charset="0"/>
                </a:rPr>
                <a:t>design choices </a:t>
              </a:r>
              <a:r>
                <a:rPr lang="en-GB" dirty="0">
                  <a:solidFill>
                    <a:schemeClr val="accent6">
                      <a:lumMod val="20000"/>
                      <a:lumOff val="80000"/>
                    </a:schemeClr>
                  </a:solidFill>
                  <a:latin typeface="Gill Sans" charset="0"/>
                  <a:ea typeface="Gill Sans" charset="0"/>
                  <a:cs typeface="Gill Sans" charset="0"/>
                </a:rPr>
                <a:t>you make, relative to external observations, other evidence, or simply good practice.</a:t>
              </a:r>
            </a:p>
          </p:txBody>
        </p:sp>
        <p:grpSp>
          <p:nvGrpSpPr>
            <p:cNvPr id="28" name="Group 27">
              <a:extLst>
                <a:ext uri="{FF2B5EF4-FFF2-40B4-BE49-F238E27FC236}">
                  <a16:creationId xmlns:a16="http://schemas.microsoft.com/office/drawing/2014/main" id="{821DCF91-ED29-4CAD-9B4D-766EE5D62882}"/>
                </a:ext>
              </a:extLst>
            </p:cNvPr>
            <p:cNvGrpSpPr/>
            <p:nvPr/>
          </p:nvGrpSpPr>
          <p:grpSpPr>
            <a:xfrm>
              <a:off x="7501890" y="1700644"/>
              <a:ext cx="1493520" cy="1827583"/>
              <a:chOff x="3733800" y="2521076"/>
              <a:chExt cx="758046" cy="927602"/>
            </a:xfrm>
          </p:grpSpPr>
          <p:grpSp>
            <p:nvGrpSpPr>
              <p:cNvPr id="22" name="Graphic 18" descr="Cloud Computing outline">
                <a:extLst>
                  <a:ext uri="{FF2B5EF4-FFF2-40B4-BE49-F238E27FC236}">
                    <a16:creationId xmlns:a16="http://schemas.microsoft.com/office/drawing/2014/main" id="{E3994D8B-5594-44A5-8061-7B59EA12928C}"/>
                  </a:ext>
                </a:extLst>
              </p:cNvPr>
              <p:cNvGrpSpPr/>
              <p:nvPr/>
            </p:nvGrpSpPr>
            <p:grpSpPr>
              <a:xfrm>
                <a:off x="3733800" y="2803768"/>
                <a:ext cx="638185" cy="644910"/>
                <a:chOff x="3733800" y="2803768"/>
                <a:chExt cx="638185" cy="644910"/>
              </a:xfrm>
              <a:solidFill>
                <a:srgbClr val="FDEADA"/>
              </a:solidFill>
            </p:grpSpPr>
            <p:sp>
              <p:nvSpPr>
                <p:cNvPr id="24" name="Freeform: Shape 23">
                  <a:extLst>
                    <a:ext uri="{FF2B5EF4-FFF2-40B4-BE49-F238E27FC236}">
                      <a16:creationId xmlns:a16="http://schemas.microsoft.com/office/drawing/2014/main" id="{10C3CC16-1EB0-4ABB-BE67-86B77D0CE9AC}"/>
                    </a:ext>
                  </a:extLst>
                </p:cNvPr>
                <p:cNvSpPr/>
                <p:nvPr/>
              </p:nvSpPr>
              <p:spPr>
                <a:xfrm>
                  <a:off x="3733800" y="3058153"/>
                  <a:ext cx="438150" cy="390525"/>
                </a:xfrm>
                <a:custGeom>
                  <a:avLst/>
                  <a:gdLst>
                    <a:gd name="connsiteX0" fmla="*/ 400050 w 438150"/>
                    <a:gd name="connsiteY0" fmla="*/ 0 h 390525"/>
                    <a:gd name="connsiteX1" fmla="*/ 38100 w 438150"/>
                    <a:gd name="connsiteY1" fmla="*/ 0 h 390525"/>
                    <a:gd name="connsiteX2" fmla="*/ 0 w 438150"/>
                    <a:gd name="connsiteY2" fmla="*/ 38100 h 390525"/>
                    <a:gd name="connsiteX3" fmla="*/ 0 w 438150"/>
                    <a:gd name="connsiteY3" fmla="*/ 276225 h 390525"/>
                    <a:gd name="connsiteX4" fmla="*/ 38100 w 438150"/>
                    <a:gd name="connsiteY4" fmla="*/ 314325 h 390525"/>
                    <a:gd name="connsiteX5" fmla="*/ 180975 w 438150"/>
                    <a:gd name="connsiteY5" fmla="*/ 314325 h 390525"/>
                    <a:gd name="connsiteX6" fmla="*/ 180975 w 438150"/>
                    <a:gd name="connsiteY6" fmla="*/ 371475 h 390525"/>
                    <a:gd name="connsiteX7" fmla="*/ 123825 w 438150"/>
                    <a:gd name="connsiteY7" fmla="*/ 371475 h 390525"/>
                    <a:gd name="connsiteX8" fmla="*/ 123825 w 438150"/>
                    <a:gd name="connsiteY8" fmla="*/ 390525 h 390525"/>
                    <a:gd name="connsiteX9" fmla="*/ 314325 w 438150"/>
                    <a:gd name="connsiteY9" fmla="*/ 390525 h 390525"/>
                    <a:gd name="connsiteX10" fmla="*/ 314325 w 438150"/>
                    <a:gd name="connsiteY10" fmla="*/ 371475 h 390525"/>
                    <a:gd name="connsiteX11" fmla="*/ 257175 w 438150"/>
                    <a:gd name="connsiteY11" fmla="*/ 371475 h 390525"/>
                    <a:gd name="connsiteX12" fmla="*/ 257175 w 438150"/>
                    <a:gd name="connsiteY12" fmla="*/ 314325 h 390525"/>
                    <a:gd name="connsiteX13" fmla="*/ 400050 w 438150"/>
                    <a:gd name="connsiteY13" fmla="*/ 314325 h 390525"/>
                    <a:gd name="connsiteX14" fmla="*/ 438150 w 438150"/>
                    <a:gd name="connsiteY14" fmla="*/ 276225 h 390525"/>
                    <a:gd name="connsiteX15" fmla="*/ 438150 w 438150"/>
                    <a:gd name="connsiteY15" fmla="*/ 38100 h 390525"/>
                    <a:gd name="connsiteX16" fmla="*/ 400050 w 438150"/>
                    <a:gd name="connsiteY16" fmla="*/ 0 h 390525"/>
                    <a:gd name="connsiteX17" fmla="*/ 238125 w 438150"/>
                    <a:gd name="connsiteY17" fmla="*/ 371475 h 390525"/>
                    <a:gd name="connsiteX18" fmla="*/ 200025 w 438150"/>
                    <a:gd name="connsiteY18" fmla="*/ 371475 h 390525"/>
                    <a:gd name="connsiteX19" fmla="*/ 200025 w 438150"/>
                    <a:gd name="connsiteY19" fmla="*/ 314325 h 390525"/>
                    <a:gd name="connsiteX20" fmla="*/ 238125 w 438150"/>
                    <a:gd name="connsiteY20" fmla="*/ 314325 h 390525"/>
                    <a:gd name="connsiteX21" fmla="*/ 419100 w 438150"/>
                    <a:gd name="connsiteY21" fmla="*/ 276225 h 390525"/>
                    <a:gd name="connsiteX22" fmla="*/ 400050 w 438150"/>
                    <a:gd name="connsiteY22" fmla="*/ 295275 h 390525"/>
                    <a:gd name="connsiteX23" fmla="*/ 38100 w 438150"/>
                    <a:gd name="connsiteY23" fmla="*/ 295275 h 390525"/>
                    <a:gd name="connsiteX24" fmla="*/ 19050 w 438150"/>
                    <a:gd name="connsiteY24" fmla="*/ 276225 h 390525"/>
                    <a:gd name="connsiteX25" fmla="*/ 19050 w 438150"/>
                    <a:gd name="connsiteY25" fmla="*/ 38100 h 390525"/>
                    <a:gd name="connsiteX26" fmla="*/ 38100 w 438150"/>
                    <a:gd name="connsiteY26" fmla="*/ 19050 h 390525"/>
                    <a:gd name="connsiteX27" fmla="*/ 400050 w 438150"/>
                    <a:gd name="connsiteY27" fmla="*/ 19050 h 390525"/>
                    <a:gd name="connsiteX28" fmla="*/ 419100 w 438150"/>
                    <a:gd name="connsiteY28" fmla="*/ 3810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38150" h="390525">
                      <a:moveTo>
                        <a:pt x="400050" y="0"/>
                      </a:moveTo>
                      <a:lnTo>
                        <a:pt x="38100" y="0"/>
                      </a:lnTo>
                      <a:cubicBezTo>
                        <a:pt x="17058" y="0"/>
                        <a:pt x="0" y="17058"/>
                        <a:pt x="0" y="38100"/>
                      </a:cubicBezTo>
                      <a:lnTo>
                        <a:pt x="0" y="276225"/>
                      </a:lnTo>
                      <a:cubicBezTo>
                        <a:pt x="0" y="297267"/>
                        <a:pt x="17058" y="314325"/>
                        <a:pt x="38100" y="314325"/>
                      </a:cubicBezTo>
                      <a:lnTo>
                        <a:pt x="180975" y="314325"/>
                      </a:lnTo>
                      <a:lnTo>
                        <a:pt x="180975" y="371475"/>
                      </a:lnTo>
                      <a:lnTo>
                        <a:pt x="123825" y="371475"/>
                      </a:lnTo>
                      <a:lnTo>
                        <a:pt x="123825" y="390525"/>
                      </a:lnTo>
                      <a:lnTo>
                        <a:pt x="314325" y="390525"/>
                      </a:lnTo>
                      <a:lnTo>
                        <a:pt x="314325" y="371475"/>
                      </a:lnTo>
                      <a:lnTo>
                        <a:pt x="257175" y="371475"/>
                      </a:lnTo>
                      <a:lnTo>
                        <a:pt x="257175" y="314325"/>
                      </a:lnTo>
                      <a:lnTo>
                        <a:pt x="400050" y="314325"/>
                      </a:lnTo>
                      <a:cubicBezTo>
                        <a:pt x="421092" y="314325"/>
                        <a:pt x="438150" y="297267"/>
                        <a:pt x="438150" y="276225"/>
                      </a:cubicBezTo>
                      <a:lnTo>
                        <a:pt x="438150" y="38100"/>
                      </a:lnTo>
                      <a:cubicBezTo>
                        <a:pt x="438150" y="17058"/>
                        <a:pt x="421092" y="0"/>
                        <a:pt x="400050" y="0"/>
                      </a:cubicBezTo>
                      <a:close/>
                      <a:moveTo>
                        <a:pt x="238125" y="371475"/>
                      </a:moveTo>
                      <a:lnTo>
                        <a:pt x="200025" y="371475"/>
                      </a:lnTo>
                      <a:lnTo>
                        <a:pt x="200025" y="314325"/>
                      </a:lnTo>
                      <a:lnTo>
                        <a:pt x="238125" y="314325"/>
                      </a:lnTo>
                      <a:close/>
                      <a:moveTo>
                        <a:pt x="419100" y="276225"/>
                      </a:moveTo>
                      <a:cubicBezTo>
                        <a:pt x="419100" y="286746"/>
                        <a:pt x="410571" y="295275"/>
                        <a:pt x="400050" y="295275"/>
                      </a:cubicBezTo>
                      <a:lnTo>
                        <a:pt x="38100" y="295275"/>
                      </a:lnTo>
                      <a:cubicBezTo>
                        <a:pt x="27579" y="295275"/>
                        <a:pt x="19050" y="286746"/>
                        <a:pt x="19050" y="276225"/>
                      </a:cubicBezTo>
                      <a:lnTo>
                        <a:pt x="19050" y="38100"/>
                      </a:lnTo>
                      <a:cubicBezTo>
                        <a:pt x="19050" y="27579"/>
                        <a:pt x="27579" y="19050"/>
                        <a:pt x="38100" y="19050"/>
                      </a:cubicBezTo>
                      <a:lnTo>
                        <a:pt x="400050" y="19050"/>
                      </a:lnTo>
                      <a:cubicBezTo>
                        <a:pt x="410571" y="19050"/>
                        <a:pt x="419100" y="27579"/>
                        <a:pt x="419100" y="38100"/>
                      </a:cubicBezTo>
                      <a:close/>
                    </a:path>
                  </a:pathLst>
                </a:custGeom>
                <a:solidFill>
                  <a:srgbClr val="FDEADA"/>
                </a:solidFill>
                <a:ln w="9525"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4F845F74-753A-4242-BB8A-877CE0377146}"/>
                    </a:ext>
                  </a:extLst>
                </p:cNvPr>
                <p:cNvSpPr/>
                <p:nvPr/>
              </p:nvSpPr>
              <p:spPr>
                <a:xfrm>
                  <a:off x="3771900" y="3096253"/>
                  <a:ext cx="361950" cy="238125"/>
                </a:xfrm>
                <a:custGeom>
                  <a:avLst/>
                  <a:gdLst>
                    <a:gd name="connsiteX0" fmla="*/ 0 w 361950"/>
                    <a:gd name="connsiteY0" fmla="*/ 238125 h 238125"/>
                    <a:gd name="connsiteX1" fmla="*/ 361950 w 361950"/>
                    <a:gd name="connsiteY1" fmla="*/ 238125 h 238125"/>
                    <a:gd name="connsiteX2" fmla="*/ 361950 w 361950"/>
                    <a:gd name="connsiteY2" fmla="*/ 0 h 238125"/>
                    <a:gd name="connsiteX3" fmla="*/ 0 w 361950"/>
                    <a:gd name="connsiteY3" fmla="*/ 0 h 238125"/>
                    <a:gd name="connsiteX4" fmla="*/ 19050 w 361950"/>
                    <a:gd name="connsiteY4" fmla="*/ 19050 h 238125"/>
                    <a:gd name="connsiteX5" fmla="*/ 342900 w 361950"/>
                    <a:gd name="connsiteY5" fmla="*/ 19050 h 238125"/>
                    <a:gd name="connsiteX6" fmla="*/ 342900 w 361950"/>
                    <a:gd name="connsiteY6" fmla="*/ 219075 h 238125"/>
                    <a:gd name="connsiteX7" fmla="*/ 19050 w 361950"/>
                    <a:gd name="connsiteY7" fmla="*/ 21907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1950" h="238125">
                      <a:moveTo>
                        <a:pt x="0" y="238125"/>
                      </a:moveTo>
                      <a:lnTo>
                        <a:pt x="361950" y="238125"/>
                      </a:lnTo>
                      <a:lnTo>
                        <a:pt x="361950" y="0"/>
                      </a:lnTo>
                      <a:lnTo>
                        <a:pt x="0" y="0"/>
                      </a:lnTo>
                      <a:close/>
                      <a:moveTo>
                        <a:pt x="19050" y="19050"/>
                      </a:moveTo>
                      <a:lnTo>
                        <a:pt x="342900" y="19050"/>
                      </a:lnTo>
                      <a:lnTo>
                        <a:pt x="342900" y="219075"/>
                      </a:lnTo>
                      <a:lnTo>
                        <a:pt x="19050" y="219075"/>
                      </a:lnTo>
                      <a:close/>
                    </a:path>
                  </a:pathLst>
                </a:custGeom>
                <a:solidFill>
                  <a:srgbClr val="FDEADA"/>
                </a:solidFill>
                <a:ln w="9525"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2BE7F678-E2A7-4BF4-9733-6532B61CABF6}"/>
                    </a:ext>
                  </a:extLst>
                </p:cNvPr>
                <p:cNvSpPr/>
                <p:nvPr/>
              </p:nvSpPr>
              <p:spPr>
                <a:xfrm>
                  <a:off x="3809989" y="2803768"/>
                  <a:ext cx="156354" cy="220170"/>
                </a:xfrm>
                <a:custGeom>
                  <a:avLst/>
                  <a:gdLst>
                    <a:gd name="connsiteX0" fmla="*/ 28186 w 156354"/>
                    <a:gd name="connsiteY0" fmla="*/ 212398 h 220170"/>
                    <a:gd name="connsiteX1" fmla="*/ 19127 w 156354"/>
                    <a:gd name="connsiteY1" fmla="*/ 173098 h 220170"/>
                    <a:gd name="connsiteX2" fmla="*/ 126408 w 156354"/>
                    <a:gd name="connsiteY2" fmla="*/ 63884 h 220170"/>
                    <a:gd name="connsiteX3" fmla="*/ 128331 w 156354"/>
                    <a:gd name="connsiteY3" fmla="*/ 63884 h 220170"/>
                    <a:gd name="connsiteX4" fmla="*/ 129189 w 156354"/>
                    <a:gd name="connsiteY4" fmla="*/ 63884 h 220170"/>
                    <a:gd name="connsiteX5" fmla="*/ 129255 w 156354"/>
                    <a:gd name="connsiteY5" fmla="*/ 64046 h 220170"/>
                    <a:gd name="connsiteX6" fmla="*/ 79001 w 156354"/>
                    <a:gd name="connsiteY6" fmla="*/ 114300 h 220170"/>
                    <a:gd name="connsiteX7" fmla="*/ 92470 w 156354"/>
                    <a:gd name="connsiteY7" fmla="*/ 127768 h 220170"/>
                    <a:gd name="connsiteX8" fmla="*/ 156354 w 156354"/>
                    <a:gd name="connsiteY8" fmla="*/ 63884 h 220170"/>
                    <a:gd name="connsiteX9" fmla="*/ 92470 w 156354"/>
                    <a:gd name="connsiteY9" fmla="*/ 0 h 220170"/>
                    <a:gd name="connsiteX10" fmla="*/ 79001 w 156354"/>
                    <a:gd name="connsiteY10" fmla="*/ 13468 h 220170"/>
                    <a:gd name="connsiteX11" fmla="*/ 110986 w 156354"/>
                    <a:gd name="connsiteY11" fmla="*/ 45453 h 220170"/>
                    <a:gd name="connsiteX12" fmla="*/ 110929 w 156354"/>
                    <a:gd name="connsiteY12" fmla="*/ 45615 h 220170"/>
                    <a:gd name="connsiteX13" fmla="*/ 765 w 156354"/>
                    <a:gd name="connsiteY13" fmla="*/ 183154 h 220170"/>
                    <a:gd name="connsiteX14" fmla="*/ 10793 w 156354"/>
                    <a:gd name="connsiteY14" fmla="*/ 220170 h 22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6354" h="220170">
                      <a:moveTo>
                        <a:pt x="28186" y="212398"/>
                      </a:moveTo>
                      <a:cubicBezTo>
                        <a:pt x="22635" y="200013"/>
                        <a:pt x="19559" y="186662"/>
                        <a:pt x="19127" y="173098"/>
                      </a:cubicBezTo>
                      <a:cubicBezTo>
                        <a:pt x="18594" y="113314"/>
                        <a:pt x="66625" y="64418"/>
                        <a:pt x="126408" y="63884"/>
                      </a:cubicBezTo>
                      <a:cubicBezTo>
                        <a:pt x="127049" y="63878"/>
                        <a:pt x="127690" y="63878"/>
                        <a:pt x="128331" y="63884"/>
                      </a:cubicBezTo>
                      <a:lnTo>
                        <a:pt x="129189" y="63884"/>
                      </a:lnTo>
                      <a:cubicBezTo>
                        <a:pt x="129313" y="63884"/>
                        <a:pt x="129341" y="63960"/>
                        <a:pt x="129255" y="64046"/>
                      </a:cubicBezTo>
                      <a:lnTo>
                        <a:pt x="79001" y="114300"/>
                      </a:lnTo>
                      <a:lnTo>
                        <a:pt x="92470" y="127768"/>
                      </a:lnTo>
                      <a:lnTo>
                        <a:pt x="156354" y="63884"/>
                      </a:lnTo>
                      <a:lnTo>
                        <a:pt x="92470" y="0"/>
                      </a:lnTo>
                      <a:lnTo>
                        <a:pt x="79001" y="13468"/>
                      </a:lnTo>
                      <a:lnTo>
                        <a:pt x="110986" y="45453"/>
                      </a:lnTo>
                      <a:cubicBezTo>
                        <a:pt x="111063" y="45530"/>
                        <a:pt x="110986" y="45606"/>
                        <a:pt x="110929" y="45615"/>
                      </a:cubicBezTo>
                      <a:cubicBezTo>
                        <a:pt x="42527" y="53174"/>
                        <a:pt x="-6795" y="114753"/>
                        <a:pt x="765" y="183154"/>
                      </a:cubicBezTo>
                      <a:cubicBezTo>
                        <a:pt x="2178" y="195937"/>
                        <a:pt x="5560" y="208423"/>
                        <a:pt x="10793" y="220170"/>
                      </a:cubicBezTo>
                      <a:close/>
                    </a:path>
                  </a:pathLst>
                </a:custGeom>
                <a:solidFill>
                  <a:srgbClr val="FDEADA"/>
                </a:solidFill>
                <a:ln w="9525"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73848FA2-A885-45A4-B9C7-5C328BB5173F}"/>
                    </a:ext>
                  </a:extLst>
                </p:cNvPr>
                <p:cNvSpPr/>
                <p:nvPr/>
              </p:nvSpPr>
              <p:spPr>
                <a:xfrm>
                  <a:off x="4215631" y="3025691"/>
                  <a:ext cx="156354" cy="220170"/>
                </a:xfrm>
                <a:custGeom>
                  <a:avLst/>
                  <a:gdLst>
                    <a:gd name="connsiteX0" fmla="*/ 128168 w 156354"/>
                    <a:gd name="connsiteY0" fmla="*/ 7772 h 220170"/>
                    <a:gd name="connsiteX1" fmla="*/ 137227 w 156354"/>
                    <a:gd name="connsiteY1" fmla="*/ 47073 h 220170"/>
                    <a:gd name="connsiteX2" fmla="*/ 29946 w 156354"/>
                    <a:gd name="connsiteY2" fmla="*/ 156286 h 220170"/>
                    <a:gd name="connsiteX3" fmla="*/ 28023 w 156354"/>
                    <a:gd name="connsiteY3" fmla="*/ 156286 h 220170"/>
                    <a:gd name="connsiteX4" fmla="*/ 27165 w 156354"/>
                    <a:gd name="connsiteY4" fmla="*/ 156286 h 220170"/>
                    <a:gd name="connsiteX5" fmla="*/ 27099 w 156354"/>
                    <a:gd name="connsiteY5" fmla="*/ 156124 h 220170"/>
                    <a:gd name="connsiteX6" fmla="*/ 77353 w 156354"/>
                    <a:gd name="connsiteY6" fmla="*/ 105870 h 220170"/>
                    <a:gd name="connsiteX7" fmla="*/ 63884 w 156354"/>
                    <a:gd name="connsiteY7" fmla="*/ 92402 h 220170"/>
                    <a:gd name="connsiteX8" fmla="*/ 0 w 156354"/>
                    <a:gd name="connsiteY8" fmla="*/ 156286 h 220170"/>
                    <a:gd name="connsiteX9" fmla="*/ 63884 w 156354"/>
                    <a:gd name="connsiteY9" fmla="*/ 220170 h 220170"/>
                    <a:gd name="connsiteX10" fmla="*/ 77353 w 156354"/>
                    <a:gd name="connsiteY10" fmla="*/ 206702 h 220170"/>
                    <a:gd name="connsiteX11" fmla="*/ 45368 w 156354"/>
                    <a:gd name="connsiteY11" fmla="*/ 174717 h 220170"/>
                    <a:gd name="connsiteX12" fmla="*/ 45425 w 156354"/>
                    <a:gd name="connsiteY12" fmla="*/ 174555 h 220170"/>
                    <a:gd name="connsiteX13" fmla="*/ 155589 w 156354"/>
                    <a:gd name="connsiteY13" fmla="*/ 37016 h 220170"/>
                    <a:gd name="connsiteX14" fmla="*/ 145561 w 156354"/>
                    <a:gd name="connsiteY14" fmla="*/ 0 h 22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6354" h="220170">
                      <a:moveTo>
                        <a:pt x="128168" y="7772"/>
                      </a:moveTo>
                      <a:cubicBezTo>
                        <a:pt x="133719" y="20158"/>
                        <a:pt x="136795" y="33508"/>
                        <a:pt x="137227" y="47073"/>
                      </a:cubicBezTo>
                      <a:cubicBezTo>
                        <a:pt x="137760" y="106856"/>
                        <a:pt x="89729" y="155753"/>
                        <a:pt x="29946" y="156286"/>
                      </a:cubicBezTo>
                      <a:cubicBezTo>
                        <a:pt x="29305" y="156292"/>
                        <a:pt x="28664" y="156292"/>
                        <a:pt x="28023" y="156286"/>
                      </a:cubicBezTo>
                      <a:lnTo>
                        <a:pt x="27165" y="156286"/>
                      </a:lnTo>
                      <a:cubicBezTo>
                        <a:pt x="27041" y="156286"/>
                        <a:pt x="27013" y="156210"/>
                        <a:pt x="27099" y="156124"/>
                      </a:cubicBezTo>
                      <a:lnTo>
                        <a:pt x="77353" y="105870"/>
                      </a:lnTo>
                      <a:lnTo>
                        <a:pt x="63884" y="92402"/>
                      </a:lnTo>
                      <a:lnTo>
                        <a:pt x="0" y="156286"/>
                      </a:lnTo>
                      <a:lnTo>
                        <a:pt x="63884" y="220170"/>
                      </a:lnTo>
                      <a:lnTo>
                        <a:pt x="77353" y="206702"/>
                      </a:lnTo>
                      <a:lnTo>
                        <a:pt x="45368" y="174717"/>
                      </a:lnTo>
                      <a:cubicBezTo>
                        <a:pt x="45291" y="174641"/>
                        <a:pt x="45368" y="174565"/>
                        <a:pt x="45425" y="174555"/>
                      </a:cubicBezTo>
                      <a:cubicBezTo>
                        <a:pt x="113827" y="166996"/>
                        <a:pt x="163149" y="105417"/>
                        <a:pt x="155589" y="37016"/>
                      </a:cubicBezTo>
                      <a:cubicBezTo>
                        <a:pt x="154176" y="24234"/>
                        <a:pt x="150794" y="11747"/>
                        <a:pt x="145561" y="0"/>
                      </a:cubicBezTo>
                      <a:close/>
                    </a:path>
                  </a:pathLst>
                </a:custGeom>
                <a:solidFill>
                  <a:srgbClr val="FDEADA"/>
                </a:solidFill>
                <a:ln w="9525" cap="flat">
                  <a:noFill/>
                  <a:prstDash val="solid"/>
                  <a:miter/>
                </a:ln>
              </p:spPr>
              <p:txBody>
                <a:bodyPr rtlCol="0" anchor="ctr"/>
                <a:lstStyle/>
                <a:p>
                  <a:endParaRPr lang="en-GB"/>
                </a:p>
              </p:txBody>
            </p:sp>
          </p:grpSp>
          <p:pic>
            <p:nvPicPr>
              <p:cNvPr id="21" name="Graphic 20" descr="Earth globe: Africa and Europe with solid fill">
                <a:extLst>
                  <a:ext uri="{FF2B5EF4-FFF2-40B4-BE49-F238E27FC236}">
                    <a16:creationId xmlns:a16="http://schemas.microsoft.com/office/drawing/2014/main" id="{1AFFCABE-66DA-408E-B8EF-ABF1958BF60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973819" y="2521076"/>
                <a:ext cx="518027" cy="518027"/>
              </a:xfrm>
              <a:prstGeom prst="rect">
                <a:avLst/>
              </a:prstGeom>
            </p:spPr>
          </p:pic>
        </p:grpSp>
      </p:grpSp>
      <p:grpSp>
        <p:nvGrpSpPr>
          <p:cNvPr id="34" name="Group 33">
            <a:extLst>
              <a:ext uri="{FF2B5EF4-FFF2-40B4-BE49-F238E27FC236}">
                <a16:creationId xmlns:a16="http://schemas.microsoft.com/office/drawing/2014/main" id="{08F199CA-00A3-46CB-93AB-BB1973EAE3BA}"/>
              </a:ext>
            </a:extLst>
          </p:cNvPr>
          <p:cNvGrpSpPr/>
          <p:nvPr/>
        </p:nvGrpSpPr>
        <p:grpSpPr>
          <a:xfrm>
            <a:off x="366005" y="3963861"/>
            <a:ext cx="3185160" cy="2707311"/>
            <a:chOff x="366005" y="3963861"/>
            <a:chExt cx="3185160" cy="2707311"/>
          </a:xfrm>
        </p:grpSpPr>
        <p:sp>
          <p:nvSpPr>
            <p:cNvPr id="8" name="TextBox 7">
              <a:extLst>
                <a:ext uri="{FF2B5EF4-FFF2-40B4-BE49-F238E27FC236}">
                  <a16:creationId xmlns:a16="http://schemas.microsoft.com/office/drawing/2014/main" id="{F63CDA56-28FF-4A20-B557-B629166F35A3}"/>
                </a:ext>
              </a:extLst>
            </p:cNvPr>
            <p:cNvSpPr txBox="1"/>
            <p:nvPr/>
          </p:nvSpPr>
          <p:spPr>
            <a:xfrm>
              <a:off x="366005" y="3963861"/>
              <a:ext cx="3185160" cy="923330"/>
            </a:xfrm>
            <a:prstGeom prst="rect">
              <a:avLst/>
            </a:prstGeom>
            <a:noFill/>
          </p:spPr>
          <p:txBody>
            <a:bodyPr wrap="square">
              <a:spAutoFit/>
            </a:bodyPr>
            <a:lstStyle/>
            <a:p>
              <a:pPr algn="ctr"/>
              <a:r>
                <a:rPr lang="en-GB" dirty="0">
                  <a:solidFill>
                    <a:schemeClr val="accent6">
                      <a:lumMod val="20000"/>
                      <a:lumOff val="80000"/>
                    </a:schemeClr>
                  </a:solidFill>
                  <a:latin typeface="Gill Sans" charset="0"/>
                  <a:ea typeface="Gill Sans" charset="0"/>
                  <a:cs typeface="Gill Sans" charset="0"/>
                </a:rPr>
                <a:t>Even it won’t be, you should develop your model to </a:t>
              </a:r>
              <a:r>
                <a:rPr lang="en-GB" dirty="0">
                  <a:solidFill>
                    <a:srgbClr val="FFB74E"/>
                  </a:solidFill>
                  <a:latin typeface="Gill Sans" charset="0"/>
                  <a:ea typeface="Gill Sans" charset="0"/>
                  <a:cs typeface="Gill Sans" charset="0"/>
                </a:rPr>
                <a:t>withstand external scrutiny</a:t>
              </a:r>
              <a:r>
                <a:rPr lang="en-GB" dirty="0">
                  <a:solidFill>
                    <a:schemeClr val="accent6">
                      <a:lumMod val="20000"/>
                      <a:lumOff val="80000"/>
                    </a:schemeClr>
                  </a:solidFill>
                  <a:latin typeface="Gill Sans" charset="0"/>
                  <a:ea typeface="Gill Sans" charset="0"/>
                  <a:cs typeface="Gill Sans" charset="0"/>
                </a:rPr>
                <a:t>.</a:t>
              </a:r>
            </a:p>
          </p:txBody>
        </p:sp>
        <p:grpSp>
          <p:nvGrpSpPr>
            <p:cNvPr id="31" name="Group 30">
              <a:extLst>
                <a:ext uri="{FF2B5EF4-FFF2-40B4-BE49-F238E27FC236}">
                  <a16:creationId xmlns:a16="http://schemas.microsoft.com/office/drawing/2014/main" id="{528BE41C-9A6D-4CC5-A695-19397B6E9EDF}"/>
                </a:ext>
              </a:extLst>
            </p:cNvPr>
            <p:cNvGrpSpPr/>
            <p:nvPr/>
          </p:nvGrpSpPr>
          <p:grpSpPr>
            <a:xfrm>
              <a:off x="1140149" y="5034650"/>
              <a:ext cx="1636873" cy="1636522"/>
              <a:chOff x="668177" y="5062284"/>
              <a:chExt cx="1636873" cy="1636522"/>
            </a:xfrm>
          </p:grpSpPr>
          <p:sp>
            <p:nvSpPr>
              <p:cNvPr id="16" name="Freeform: Shape 15">
                <a:extLst>
                  <a:ext uri="{FF2B5EF4-FFF2-40B4-BE49-F238E27FC236}">
                    <a16:creationId xmlns:a16="http://schemas.microsoft.com/office/drawing/2014/main" id="{308CF537-74E3-4AD5-B9D4-F373258B1BF3}"/>
                  </a:ext>
                </a:extLst>
              </p:cNvPr>
              <p:cNvSpPr/>
              <p:nvPr/>
            </p:nvSpPr>
            <p:spPr>
              <a:xfrm>
                <a:off x="668177" y="5062284"/>
                <a:ext cx="1636873" cy="1636522"/>
              </a:xfrm>
              <a:custGeom>
                <a:avLst/>
                <a:gdLst>
                  <a:gd name="connsiteX0" fmla="*/ 666792 w 746386"/>
                  <a:gd name="connsiteY0" fmla="*/ 79525 h 746226"/>
                  <a:gd name="connsiteX1" fmla="*/ 276160 w 746386"/>
                  <a:gd name="connsiteY1" fmla="*/ 82293 h 746226"/>
                  <a:gd name="connsiteX2" fmla="*/ 269599 w 746386"/>
                  <a:gd name="connsiteY2" fmla="*/ 463269 h 746226"/>
                  <a:gd name="connsiteX3" fmla="*/ 229966 w 746386"/>
                  <a:gd name="connsiteY3" fmla="*/ 502902 h 746226"/>
                  <a:gd name="connsiteX4" fmla="*/ 149194 w 746386"/>
                  <a:gd name="connsiteY4" fmla="*/ 502845 h 746226"/>
                  <a:gd name="connsiteX5" fmla="*/ 15282 w 746386"/>
                  <a:gd name="connsiteY5" fmla="*/ 636966 h 746226"/>
                  <a:gd name="connsiteX6" fmla="*/ 327 w 746386"/>
                  <a:gd name="connsiteY6" fmla="*/ 680400 h 746226"/>
                  <a:gd name="connsiteX7" fmla="*/ 71355 w 746386"/>
                  <a:gd name="connsiteY7" fmla="*/ 746218 h 746226"/>
                  <a:gd name="connsiteX8" fmla="*/ 109579 w 746386"/>
                  <a:gd name="connsiteY8" fmla="*/ 730978 h 746226"/>
                  <a:gd name="connsiteX9" fmla="*/ 243434 w 746386"/>
                  <a:gd name="connsiteY9" fmla="*/ 596895 h 746226"/>
                  <a:gd name="connsiteX10" fmla="*/ 258388 w 746386"/>
                  <a:gd name="connsiteY10" fmla="*/ 553470 h 746226"/>
                  <a:gd name="connsiteX11" fmla="*/ 243367 w 746386"/>
                  <a:gd name="connsiteY11" fmla="*/ 516323 h 746226"/>
                  <a:gd name="connsiteX12" fmla="*/ 283010 w 746386"/>
                  <a:gd name="connsiteY12" fmla="*/ 476689 h 746226"/>
                  <a:gd name="connsiteX13" fmla="*/ 673323 w 746386"/>
                  <a:gd name="connsiteY13" fmla="*/ 460679 h 746226"/>
                  <a:gd name="connsiteX14" fmla="*/ 666792 w 746386"/>
                  <a:gd name="connsiteY14" fmla="*/ 79525 h 746226"/>
                  <a:gd name="connsiteX15" fmla="*/ 229956 w 746386"/>
                  <a:gd name="connsiteY15" fmla="*/ 583436 h 746226"/>
                  <a:gd name="connsiteX16" fmla="*/ 96063 w 746386"/>
                  <a:gd name="connsiteY16" fmla="*/ 717557 h 746226"/>
                  <a:gd name="connsiteX17" fmla="*/ 35103 w 746386"/>
                  <a:gd name="connsiteY17" fmla="*/ 711300 h 746226"/>
                  <a:gd name="connsiteX18" fmla="*/ 19244 w 746386"/>
                  <a:gd name="connsiteY18" fmla="*/ 678762 h 746226"/>
                  <a:gd name="connsiteX19" fmla="*/ 28702 w 746386"/>
                  <a:gd name="connsiteY19" fmla="*/ 650425 h 746226"/>
                  <a:gd name="connsiteX20" fmla="*/ 162605 w 746386"/>
                  <a:gd name="connsiteY20" fmla="*/ 516304 h 746226"/>
                  <a:gd name="connsiteX21" fmla="*/ 187370 w 746386"/>
                  <a:gd name="connsiteY21" fmla="*/ 506617 h 746226"/>
                  <a:gd name="connsiteX22" fmla="*/ 223565 w 746386"/>
                  <a:gd name="connsiteY22" fmla="*/ 522562 h 746226"/>
                  <a:gd name="connsiteX23" fmla="*/ 239414 w 746386"/>
                  <a:gd name="connsiteY23" fmla="*/ 555109 h 746226"/>
                  <a:gd name="connsiteX24" fmla="*/ 229956 w 746386"/>
                  <a:gd name="connsiteY24" fmla="*/ 583436 h 746226"/>
                  <a:gd name="connsiteX25" fmla="*/ 653266 w 746386"/>
                  <a:gd name="connsiteY25" fmla="*/ 456658 h 746226"/>
                  <a:gd name="connsiteX26" fmla="*/ 289565 w 746386"/>
                  <a:gd name="connsiteY26" fmla="*/ 456641 h 746226"/>
                  <a:gd name="connsiteX27" fmla="*/ 289583 w 746386"/>
                  <a:gd name="connsiteY27" fmla="*/ 92941 h 746226"/>
                  <a:gd name="connsiteX28" fmla="*/ 653283 w 746386"/>
                  <a:gd name="connsiteY28" fmla="*/ 92958 h 746226"/>
                  <a:gd name="connsiteX29" fmla="*/ 728599 w 746386"/>
                  <a:gd name="connsiteY29" fmla="*/ 274807 h 746226"/>
                  <a:gd name="connsiteX30" fmla="*/ 653266 w 746386"/>
                  <a:gd name="connsiteY30" fmla="*/ 456658 h 746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46386" h="746226">
                    <a:moveTo>
                      <a:pt x="666792" y="79525"/>
                    </a:moveTo>
                    <a:cubicBezTo>
                      <a:pt x="558157" y="-27580"/>
                      <a:pt x="383266" y="-26341"/>
                      <a:pt x="276160" y="82293"/>
                    </a:cubicBezTo>
                    <a:cubicBezTo>
                      <a:pt x="172719" y="187212"/>
                      <a:pt x="169831" y="354850"/>
                      <a:pt x="269599" y="463269"/>
                    </a:cubicBezTo>
                    <a:lnTo>
                      <a:pt x="229966" y="502902"/>
                    </a:lnTo>
                    <a:cubicBezTo>
                      <a:pt x="204305" y="482900"/>
                      <a:pt x="169691" y="482309"/>
                      <a:pt x="149194" y="502845"/>
                    </a:cubicBezTo>
                    <a:lnTo>
                      <a:pt x="15282" y="636966"/>
                    </a:lnTo>
                    <a:cubicBezTo>
                      <a:pt x="4043" y="648474"/>
                      <a:pt x="-1445" y="664414"/>
                      <a:pt x="327" y="680400"/>
                    </a:cubicBezTo>
                    <a:cubicBezTo>
                      <a:pt x="4331" y="716956"/>
                      <a:pt x="34602" y="745006"/>
                      <a:pt x="71355" y="746218"/>
                    </a:cubicBezTo>
                    <a:cubicBezTo>
                      <a:pt x="85626" y="746473"/>
                      <a:pt x="99399" y="740980"/>
                      <a:pt x="109579" y="730978"/>
                    </a:cubicBezTo>
                    <a:lnTo>
                      <a:pt x="243434" y="596895"/>
                    </a:lnTo>
                    <a:cubicBezTo>
                      <a:pt x="254674" y="585392"/>
                      <a:pt x="260162" y="569454"/>
                      <a:pt x="258388" y="553470"/>
                    </a:cubicBezTo>
                    <a:cubicBezTo>
                      <a:pt x="257080" y="539895"/>
                      <a:pt x="251863" y="526992"/>
                      <a:pt x="243367" y="516323"/>
                    </a:cubicBezTo>
                    <a:lnTo>
                      <a:pt x="283010" y="476689"/>
                    </a:lnTo>
                    <a:cubicBezTo>
                      <a:pt x="395213" y="580050"/>
                      <a:pt x="569962" y="572882"/>
                      <a:pt x="673323" y="460679"/>
                    </a:cubicBezTo>
                    <a:cubicBezTo>
                      <a:pt x="773214" y="352244"/>
                      <a:pt x="770338" y="184475"/>
                      <a:pt x="666792" y="79525"/>
                    </a:cubicBezTo>
                    <a:close/>
                    <a:moveTo>
                      <a:pt x="229956" y="583436"/>
                    </a:moveTo>
                    <a:lnTo>
                      <a:pt x="96063" y="717557"/>
                    </a:lnTo>
                    <a:cubicBezTo>
                      <a:pt x="81014" y="732626"/>
                      <a:pt x="53686" y="729807"/>
                      <a:pt x="35103" y="711300"/>
                    </a:cubicBezTo>
                    <a:cubicBezTo>
                      <a:pt x="26155" y="702656"/>
                      <a:pt x="20540" y="691135"/>
                      <a:pt x="19244" y="678762"/>
                    </a:cubicBezTo>
                    <a:cubicBezTo>
                      <a:pt x="18003" y="668378"/>
                      <a:pt x="21473" y="657982"/>
                      <a:pt x="28702" y="650425"/>
                    </a:cubicBezTo>
                    <a:lnTo>
                      <a:pt x="162605" y="516304"/>
                    </a:lnTo>
                    <a:cubicBezTo>
                      <a:pt x="169224" y="509879"/>
                      <a:pt x="178149" y="506388"/>
                      <a:pt x="187370" y="506617"/>
                    </a:cubicBezTo>
                    <a:cubicBezTo>
                      <a:pt x="201054" y="506998"/>
                      <a:pt x="214047" y="512721"/>
                      <a:pt x="223565" y="522562"/>
                    </a:cubicBezTo>
                    <a:cubicBezTo>
                      <a:pt x="232511" y="531209"/>
                      <a:pt x="238122" y="542734"/>
                      <a:pt x="239414" y="555109"/>
                    </a:cubicBezTo>
                    <a:cubicBezTo>
                      <a:pt x="240656" y="565490"/>
                      <a:pt x="237186" y="575883"/>
                      <a:pt x="229956" y="583436"/>
                    </a:cubicBezTo>
                    <a:close/>
                    <a:moveTo>
                      <a:pt x="653266" y="456658"/>
                    </a:moveTo>
                    <a:cubicBezTo>
                      <a:pt x="552829" y="557087"/>
                      <a:pt x="389994" y="557079"/>
                      <a:pt x="289565" y="456641"/>
                    </a:cubicBezTo>
                    <a:cubicBezTo>
                      <a:pt x="189138" y="356204"/>
                      <a:pt x="189145" y="193369"/>
                      <a:pt x="289583" y="92941"/>
                    </a:cubicBezTo>
                    <a:cubicBezTo>
                      <a:pt x="390020" y="-7487"/>
                      <a:pt x="552855" y="-7480"/>
                      <a:pt x="653283" y="92958"/>
                    </a:cubicBezTo>
                    <a:cubicBezTo>
                      <a:pt x="701509" y="141188"/>
                      <a:pt x="728601" y="206601"/>
                      <a:pt x="728599" y="274807"/>
                    </a:cubicBezTo>
                    <a:cubicBezTo>
                      <a:pt x="728566" y="343010"/>
                      <a:pt x="701473" y="408412"/>
                      <a:pt x="653266" y="456658"/>
                    </a:cubicBezTo>
                    <a:close/>
                  </a:path>
                </a:pathLst>
              </a:custGeom>
              <a:solidFill>
                <a:srgbClr val="FDEADA"/>
              </a:solidFill>
              <a:ln w="9525" cap="flat">
                <a:noFill/>
                <a:prstDash val="solid"/>
                <a:miter/>
              </a:ln>
            </p:spPr>
            <p:txBody>
              <a:bodyPr rtlCol="0" anchor="ctr"/>
              <a:lstStyle/>
              <a:p>
                <a:endParaRPr lang="en-GB"/>
              </a:p>
            </p:txBody>
          </p:sp>
          <p:pic>
            <p:nvPicPr>
              <p:cNvPr id="30" name="Graphic 29" descr="Workflow outline">
                <a:extLst>
                  <a:ext uri="{FF2B5EF4-FFF2-40B4-BE49-F238E27FC236}">
                    <a16:creationId xmlns:a16="http://schemas.microsoft.com/office/drawing/2014/main" id="{9757AEC0-24B2-49F0-9448-B28984C7F4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66102" y="5210378"/>
                <a:ext cx="914400" cy="914400"/>
              </a:xfrm>
              <a:prstGeom prst="rect">
                <a:avLst/>
              </a:prstGeom>
            </p:spPr>
          </p:pic>
        </p:grpSp>
      </p:grpSp>
    </p:spTree>
    <p:extLst>
      <p:ext uri="{BB962C8B-B14F-4D97-AF65-F5344CB8AC3E}">
        <p14:creationId xmlns:p14="http://schemas.microsoft.com/office/powerpoint/2010/main" val="42595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0" y="-1"/>
            <a:ext cx="9144000" cy="1943101"/>
          </a:xfrm>
        </p:spPr>
        <p:txBody>
          <a:bodyPr/>
          <a:lstStyle/>
          <a:p>
            <a:pPr eaLnBrk="1" hangingPunct="1"/>
            <a:r>
              <a:rPr lang="en-US" sz="4800" b="0" dirty="0">
                <a:solidFill>
                  <a:srgbClr val="FFB74E"/>
                </a:solidFill>
                <a:latin typeface="Gill Sans" charset="0"/>
                <a:ea typeface="Gill Sans" charset="0"/>
                <a:cs typeface="Gill Sans" charset="0"/>
              </a:rPr>
              <a:t>Definitions</a:t>
            </a:r>
            <a:endParaRPr lang="en-US" sz="2800" b="0" dirty="0">
              <a:solidFill>
                <a:srgbClr val="FFB74E"/>
              </a:solidFill>
              <a:latin typeface="Gill Sans" charset="0"/>
              <a:ea typeface="Gill Sans" charset="0"/>
              <a:cs typeface="Gill Sans" charset="0"/>
            </a:endParaRPr>
          </a:p>
        </p:txBody>
      </p:sp>
      <p:grpSp>
        <p:nvGrpSpPr>
          <p:cNvPr id="37" name="Group 36">
            <a:extLst>
              <a:ext uri="{FF2B5EF4-FFF2-40B4-BE49-F238E27FC236}">
                <a16:creationId xmlns:a16="http://schemas.microsoft.com/office/drawing/2014/main" id="{9E05CBF8-62BB-4A9F-B109-23C07ED42246}"/>
              </a:ext>
            </a:extLst>
          </p:cNvPr>
          <p:cNvGrpSpPr/>
          <p:nvPr/>
        </p:nvGrpSpPr>
        <p:grpSpPr>
          <a:xfrm>
            <a:off x="328851" y="1795577"/>
            <a:ext cx="8242634" cy="1113749"/>
            <a:chOff x="328851" y="1795577"/>
            <a:chExt cx="8242634" cy="1113749"/>
          </a:xfrm>
        </p:grpSpPr>
        <p:sp>
          <p:nvSpPr>
            <p:cNvPr id="5" name="Rectangle 4"/>
            <p:cNvSpPr/>
            <p:nvPr/>
          </p:nvSpPr>
          <p:spPr>
            <a:xfrm>
              <a:off x="328851" y="1855634"/>
              <a:ext cx="6009798" cy="830997"/>
            </a:xfrm>
            <a:prstGeom prst="rect">
              <a:avLst/>
            </a:prstGeom>
          </p:spPr>
          <p:txBody>
            <a:bodyPr wrap="square">
              <a:spAutoFit/>
            </a:bodyPr>
            <a:lstStyle/>
            <a:p>
              <a:r>
                <a:rPr lang="en-GB" sz="2400" dirty="0">
                  <a:solidFill>
                    <a:srgbClr val="FFB74E"/>
                  </a:solidFill>
                  <a:latin typeface="Gill Sans" charset="0"/>
                  <a:ea typeface="Gill Sans" charset="0"/>
                  <a:cs typeface="Gill Sans" charset="0"/>
                </a:rPr>
                <a:t>Verification </a:t>
              </a:r>
              <a:r>
                <a:rPr lang="en-GB" sz="2400" dirty="0">
                  <a:solidFill>
                    <a:schemeClr val="accent6">
                      <a:lumMod val="20000"/>
                      <a:lumOff val="80000"/>
                    </a:schemeClr>
                  </a:solidFill>
                  <a:latin typeface="Gill Sans" charset="0"/>
                  <a:ea typeface="Gill Sans" charset="0"/>
                  <a:cs typeface="Gill Sans" charset="0"/>
                </a:rPr>
                <a:t>is the process of ensuring that model implementation matches model design.</a:t>
              </a:r>
            </a:p>
          </p:txBody>
        </p:sp>
        <p:grpSp>
          <p:nvGrpSpPr>
            <p:cNvPr id="17" name="Group 16">
              <a:extLst>
                <a:ext uri="{FF2B5EF4-FFF2-40B4-BE49-F238E27FC236}">
                  <a16:creationId xmlns:a16="http://schemas.microsoft.com/office/drawing/2014/main" id="{89812204-1DE8-48B8-B9A6-A647C431D334}"/>
                </a:ext>
              </a:extLst>
            </p:cNvPr>
            <p:cNvGrpSpPr/>
            <p:nvPr/>
          </p:nvGrpSpPr>
          <p:grpSpPr>
            <a:xfrm>
              <a:off x="6348412" y="1795577"/>
              <a:ext cx="2223073" cy="1113749"/>
              <a:chOff x="6348412" y="2325167"/>
              <a:chExt cx="2223073" cy="1113749"/>
            </a:xfrm>
          </p:grpSpPr>
          <p:sp>
            <p:nvSpPr>
              <p:cNvPr id="11" name="Rectangle 10">
                <a:extLst>
                  <a:ext uri="{FF2B5EF4-FFF2-40B4-BE49-F238E27FC236}">
                    <a16:creationId xmlns:a16="http://schemas.microsoft.com/office/drawing/2014/main" id="{C4EC6B34-44A8-4F11-B553-464F82205445}"/>
                  </a:ext>
                </a:extLst>
              </p:cNvPr>
              <p:cNvSpPr/>
              <p:nvPr/>
            </p:nvSpPr>
            <p:spPr>
              <a:xfrm>
                <a:off x="6348412" y="3131139"/>
                <a:ext cx="1084242" cy="307777"/>
              </a:xfrm>
              <a:prstGeom prst="rect">
                <a:avLst/>
              </a:prstGeom>
            </p:spPr>
            <p:txBody>
              <a:bodyPr wrap="square">
                <a:spAutoFit/>
              </a:bodyPr>
              <a:lstStyle/>
              <a:p>
                <a:pPr algn="ctr"/>
                <a:r>
                  <a:rPr lang="en-GB" sz="1400" dirty="0">
                    <a:solidFill>
                      <a:srgbClr val="FDEADA"/>
                    </a:solidFill>
                    <a:latin typeface="Gill Sans" charset="0"/>
                    <a:ea typeface="Gill Sans" charset="0"/>
                    <a:cs typeface="Gill Sans" charset="0"/>
                  </a:rPr>
                  <a:t>Expectation</a:t>
                </a:r>
              </a:p>
            </p:txBody>
          </p:sp>
          <p:sp>
            <p:nvSpPr>
              <p:cNvPr id="12" name="Rectangle 11">
                <a:extLst>
                  <a:ext uri="{FF2B5EF4-FFF2-40B4-BE49-F238E27FC236}">
                    <a16:creationId xmlns:a16="http://schemas.microsoft.com/office/drawing/2014/main" id="{BB0B820F-73E5-40BA-9649-A45C7A5CC510}"/>
                  </a:ext>
                </a:extLst>
              </p:cNvPr>
              <p:cNvSpPr/>
              <p:nvPr/>
            </p:nvSpPr>
            <p:spPr>
              <a:xfrm>
                <a:off x="7597139" y="3131139"/>
                <a:ext cx="974346" cy="307777"/>
              </a:xfrm>
              <a:prstGeom prst="rect">
                <a:avLst/>
              </a:prstGeom>
            </p:spPr>
            <p:txBody>
              <a:bodyPr wrap="square">
                <a:spAutoFit/>
              </a:bodyPr>
              <a:lstStyle/>
              <a:p>
                <a:pPr algn="ctr"/>
                <a:r>
                  <a:rPr lang="en-GB" sz="1400" dirty="0">
                    <a:solidFill>
                      <a:srgbClr val="FDEADA"/>
                    </a:solidFill>
                    <a:latin typeface="Gill Sans" charset="0"/>
                    <a:ea typeface="Gill Sans" charset="0"/>
                    <a:cs typeface="Gill Sans" charset="0"/>
                  </a:rPr>
                  <a:t>Reality</a:t>
                </a:r>
              </a:p>
            </p:txBody>
          </p:sp>
          <p:pic>
            <p:nvPicPr>
              <p:cNvPr id="14" name="Picture 13">
                <a:extLst>
                  <a:ext uri="{FF2B5EF4-FFF2-40B4-BE49-F238E27FC236}">
                    <a16:creationId xmlns:a16="http://schemas.microsoft.com/office/drawing/2014/main" id="{5453263D-9DC0-4B85-BDF9-006E731C882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348413" y="2325167"/>
                <a:ext cx="1084241" cy="828000"/>
              </a:xfrm>
              <a:prstGeom prst="rect">
                <a:avLst/>
              </a:prstGeom>
            </p:spPr>
          </p:pic>
          <p:pic>
            <p:nvPicPr>
              <p:cNvPr id="16" name="Picture 15">
                <a:extLst>
                  <a:ext uri="{FF2B5EF4-FFF2-40B4-BE49-F238E27FC236}">
                    <a16:creationId xmlns:a16="http://schemas.microsoft.com/office/drawing/2014/main" id="{F8B93FEF-0F58-4F5C-BE98-882639BEAFE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97139" y="2325167"/>
                <a:ext cx="974345" cy="828000"/>
              </a:xfrm>
              <a:prstGeom prst="rect">
                <a:avLst/>
              </a:prstGeom>
            </p:spPr>
          </p:pic>
        </p:grpSp>
      </p:grpSp>
      <p:grpSp>
        <p:nvGrpSpPr>
          <p:cNvPr id="38" name="Group 37">
            <a:extLst>
              <a:ext uri="{FF2B5EF4-FFF2-40B4-BE49-F238E27FC236}">
                <a16:creationId xmlns:a16="http://schemas.microsoft.com/office/drawing/2014/main" id="{F5CDFD02-1884-4227-8043-22EC7750C090}"/>
              </a:ext>
            </a:extLst>
          </p:cNvPr>
          <p:cNvGrpSpPr/>
          <p:nvPr/>
        </p:nvGrpSpPr>
        <p:grpSpPr>
          <a:xfrm>
            <a:off x="605790" y="3207718"/>
            <a:ext cx="8538210" cy="1579940"/>
            <a:chOff x="605790" y="3207718"/>
            <a:chExt cx="8538210" cy="1579940"/>
          </a:xfrm>
        </p:grpSpPr>
        <p:sp>
          <p:nvSpPr>
            <p:cNvPr id="6" name="TextBox 5">
              <a:extLst>
                <a:ext uri="{FF2B5EF4-FFF2-40B4-BE49-F238E27FC236}">
                  <a16:creationId xmlns:a16="http://schemas.microsoft.com/office/drawing/2014/main" id="{481A5656-7011-423B-B09B-8C5C21D98EFB}"/>
                </a:ext>
              </a:extLst>
            </p:cNvPr>
            <p:cNvSpPr txBox="1"/>
            <p:nvPr/>
          </p:nvSpPr>
          <p:spPr>
            <a:xfrm>
              <a:off x="3980022" y="3546090"/>
              <a:ext cx="5163978" cy="830997"/>
            </a:xfrm>
            <a:prstGeom prst="rect">
              <a:avLst/>
            </a:prstGeom>
            <a:noFill/>
          </p:spPr>
          <p:txBody>
            <a:bodyPr wrap="square">
              <a:spAutoFit/>
            </a:bodyPr>
            <a:lstStyle/>
            <a:p>
              <a:r>
                <a:rPr lang="en-GB" sz="2400" dirty="0">
                  <a:solidFill>
                    <a:srgbClr val="FFB74E"/>
                  </a:solidFill>
                  <a:latin typeface="Gill Sans" charset="0"/>
                  <a:ea typeface="Gill Sans" charset="0"/>
                  <a:cs typeface="Gill Sans" charset="0"/>
                </a:rPr>
                <a:t>Calibration </a:t>
              </a:r>
              <a:r>
                <a:rPr lang="en-GB" sz="2400" dirty="0">
                  <a:solidFill>
                    <a:schemeClr val="accent6">
                      <a:lumMod val="20000"/>
                      <a:lumOff val="80000"/>
                    </a:schemeClr>
                  </a:solidFill>
                  <a:latin typeface="Gill Sans" charset="0"/>
                  <a:ea typeface="Gill Sans" charset="0"/>
                  <a:cs typeface="Gill Sans" charset="0"/>
                </a:rPr>
                <a:t>involves adjusting model parameters to meet observed patterns.</a:t>
              </a:r>
            </a:p>
          </p:txBody>
        </p:sp>
        <p:grpSp>
          <p:nvGrpSpPr>
            <p:cNvPr id="36" name="Group 35">
              <a:extLst>
                <a:ext uri="{FF2B5EF4-FFF2-40B4-BE49-F238E27FC236}">
                  <a16:creationId xmlns:a16="http://schemas.microsoft.com/office/drawing/2014/main" id="{1FD9DAAB-E7C5-41AC-B6E9-BABBF58796EE}"/>
                </a:ext>
              </a:extLst>
            </p:cNvPr>
            <p:cNvGrpSpPr/>
            <p:nvPr/>
          </p:nvGrpSpPr>
          <p:grpSpPr>
            <a:xfrm>
              <a:off x="605790" y="3207718"/>
              <a:ext cx="3210548" cy="1579940"/>
              <a:chOff x="5460684" y="3207718"/>
              <a:chExt cx="3210548" cy="1579940"/>
            </a:xfrm>
          </p:grpSpPr>
          <p:grpSp>
            <p:nvGrpSpPr>
              <p:cNvPr id="34" name="Group 33">
                <a:extLst>
                  <a:ext uri="{FF2B5EF4-FFF2-40B4-BE49-F238E27FC236}">
                    <a16:creationId xmlns:a16="http://schemas.microsoft.com/office/drawing/2014/main" id="{BA1481F3-7924-454A-9FB1-638BFCF8868A}"/>
                  </a:ext>
                </a:extLst>
              </p:cNvPr>
              <p:cNvGrpSpPr/>
              <p:nvPr/>
            </p:nvGrpSpPr>
            <p:grpSpPr>
              <a:xfrm>
                <a:off x="7057548" y="3207718"/>
                <a:ext cx="1613684" cy="1469679"/>
                <a:chOff x="7057548" y="3207718"/>
                <a:chExt cx="1613684" cy="1469679"/>
              </a:xfrm>
            </p:grpSpPr>
            <p:pic>
              <p:nvPicPr>
                <p:cNvPr id="28" name="Graphic 27" descr="Deciduous tree outline">
                  <a:extLst>
                    <a:ext uri="{FF2B5EF4-FFF2-40B4-BE49-F238E27FC236}">
                      <a16:creationId xmlns:a16="http://schemas.microsoft.com/office/drawing/2014/main" id="{219C954C-AE86-4AD3-ADB2-2EC54CCCBD5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57548" y="3267697"/>
                  <a:ext cx="1409700" cy="1409700"/>
                </a:xfrm>
                <a:prstGeom prst="rect">
                  <a:avLst/>
                </a:prstGeom>
              </p:spPr>
            </p:pic>
            <p:pic>
              <p:nvPicPr>
                <p:cNvPr id="22" name="Graphic 21" descr="Sparrow outline">
                  <a:extLst>
                    <a:ext uri="{FF2B5EF4-FFF2-40B4-BE49-F238E27FC236}">
                      <a16:creationId xmlns:a16="http://schemas.microsoft.com/office/drawing/2014/main" id="{114138FB-80D5-41BE-9406-E442F3D2E223}"/>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182251" y="3447738"/>
                  <a:ext cx="726028" cy="726028"/>
                </a:xfrm>
                <a:prstGeom prst="rect">
                  <a:avLst/>
                </a:prstGeom>
              </p:spPr>
            </p:pic>
            <p:pic>
              <p:nvPicPr>
                <p:cNvPr id="25" name="Graphic 24" descr="Sparrow outline">
                  <a:extLst>
                    <a:ext uri="{FF2B5EF4-FFF2-40B4-BE49-F238E27FC236}">
                      <a16:creationId xmlns:a16="http://schemas.microsoft.com/office/drawing/2014/main" id="{D4E1F276-F7FB-4D10-BDA3-ECADFD54AAB9}"/>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908279" y="4101787"/>
                  <a:ext cx="575610" cy="575610"/>
                </a:xfrm>
                <a:prstGeom prst="rect">
                  <a:avLst/>
                </a:prstGeom>
              </p:spPr>
            </p:pic>
            <p:pic>
              <p:nvPicPr>
                <p:cNvPr id="26" name="Graphic 25" descr="Sparrow outline">
                  <a:extLst>
                    <a:ext uri="{FF2B5EF4-FFF2-40B4-BE49-F238E27FC236}">
                      <a16:creationId xmlns:a16="http://schemas.microsoft.com/office/drawing/2014/main" id="{9478E95D-93B4-436C-A15B-79C7772CEF48}"/>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flipH="1">
                  <a:off x="8049906" y="3207718"/>
                  <a:ext cx="621326" cy="621326"/>
                </a:xfrm>
                <a:prstGeom prst="rect">
                  <a:avLst/>
                </a:prstGeom>
              </p:spPr>
            </p:pic>
          </p:grpSp>
          <p:grpSp>
            <p:nvGrpSpPr>
              <p:cNvPr id="35" name="Group 34">
                <a:extLst>
                  <a:ext uri="{FF2B5EF4-FFF2-40B4-BE49-F238E27FC236}">
                    <a16:creationId xmlns:a16="http://schemas.microsoft.com/office/drawing/2014/main" id="{33088D5E-7A84-4716-92DA-5851E83BA247}"/>
                  </a:ext>
                </a:extLst>
              </p:cNvPr>
              <p:cNvGrpSpPr/>
              <p:nvPr/>
            </p:nvGrpSpPr>
            <p:grpSpPr>
              <a:xfrm>
                <a:off x="5460684" y="3207718"/>
                <a:ext cx="1579940" cy="1579940"/>
                <a:chOff x="5091370" y="3207718"/>
                <a:chExt cx="1579940" cy="1579940"/>
              </a:xfrm>
            </p:grpSpPr>
            <p:pic>
              <p:nvPicPr>
                <p:cNvPr id="24" name="Graphic 23" descr="Monitor outline">
                  <a:extLst>
                    <a:ext uri="{FF2B5EF4-FFF2-40B4-BE49-F238E27FC236}">
                      <a16:creationId xmlns:a16="http://schemas.microsoft.com/office/drawing/2014/main" id="{464AD452-4681-4F69-9D40-251EAD4791F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091370" y="3207718"/>
                  <a:ext cx="1579940" cy="1579940"/>
                </a:xfrm>
                <a:prstGeom prst="rect">
                  <a:avLst/>
                </a:prstGeom>
              </p:spPr>
            </p:pic>
            <p:grpSp>
              <p:nvGrpSpPr>
                <p:cNvPr id="33" name="Group 32">
                  <a:extLst>
                    <a:ext uri="{FF2B5EF4-FFF2-40B4-BE49-F238E27FC236}">
                      <a16:creationId xmlns:a16="http://schemas.microsoft.com/office/drawing/2014/main" id="{909156D4-BFE8-4FDB-BC76-93E68A2EDDC2}"/>
                    </a:ext>
                  </a:extLst>
                </p:cNvPr>
                <p:cNvGrpSpPr/>
                <p:nvPr/>
              </p:nvGrpSpPr>
              <p:grpSpPr>
                <a:xfrm>
                  <a:off x="5348142" y="3613961"/>
                  <a:ext cx="1050338" cy="578460"/>
                  <a:chOff x="5348142" y="3613961"/>
                  <a:chExt cx="1050338" cy="578460"/>
                </a:xfrm>
              </p:grpSpPr>
              <p:pic>
                <p:nvPicPr>
                  <p:cNvPr id="30" name="Graphic 29" descr="Bar graph with upward trend outline">
                    <a:extLst>
                      <a:ext uri="{FF2B5EF4-FFF2-40B4-BE49-F238E27FC236}">
                        <a16:creationId xmlns:a16="http://schemas.microsoft.com/office/drawing/2014/main" id="{B23E96C3-5562-40EE-897D-30C22EA350B6}"/>
                      </a:ext>
                    </a:extLst>
                  </p:cNvPr>
                  <p:cNvPicPr>
                    <a:picLocks noChangeAspect="1"/>
                  </p:cNvPicPr>
                  <p:nvPr/>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flipH="1">
                    <a:off x="5348142" y="3613961"/>
                    <a:ext cx="578460" cy="578460"/>
                  </a:xfrm>
                  <a:prstGeom prst="rect">
                    <a:avLst/>
                  </a:prstGeom>
                </p:spPr>
              </p:pic>
              <p:pic>
                <p:nvPicPr>
                  <p:cNvPr id="32" name="Graphic 31" descr="Sparrow with solid fill">
                    <a:extLst>
                      <a:ext uri="{FF2B5EF4-FFF2-40B4-BE49-F238E27FC236}">
                        <a16:creationId xmlns:a16="http://schemas.microsoft.com/office/drawing/2014/main" id="{ED56E269-5F5C-4329-B557-D5A0E13F2790}"/>
                      </a:ext>
                    </a:extLst>
                  </p:cNvPr>
                  <p:cNvPicPr>
                    <a:picLocks noChangeAspect="1"/>
                  </p:cNvPicPr>
                  <p:nvPr/>
                </p:nvPicPr>
                <p:blipFill>
                  <a:blip r:embed="rId12" cstate="email">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5909542" y="3658722"/>
                    <a:ext cx="488938" cy="488938"/>
                  </a:xfrm>
                  <a:prstGeom prst="rect">
                    <a:avLst/>
                  </a:prstGeom>
                </p:spPr>
              </p:pic>
            </p:grpSp>
          </p:grpSp>
        </p:grpSp>
      </p:grpSp>
      <p:grpSp>
        <p:nvGrpSpPr>
          <p:cNvPr id="39" name="Group 38">
            <a:extLst>
              <a:ext uri="{FF2B5EF4-FFF2-40B4-BE49-F238E27FC236}">
                <a16:creationId xmlns:a16="http://schemas.microsoft.com/office/drawing/2014/main" id="{027A88A8-2409-49FE-A18D-4F0F82EBA388}"/>
              </a:ext>
            </a:extLst>
          </p:cNvPr>
          <p:cNvGrpSpPr/>
          <p:nvPr/>
        </p:nvGrpSpPr>
        <p:grpSpPr>
          <a:xfrm>
            <a:off x="327661" y="5008193"/>
            <a:ext cx="8488678" cy="1514527"/>
            <a:chOff x="327661" y="5008193"/>
            <a:chExt cx="8488678" cy="1514527"/>
          </a:xfrm>
        </p:grpSpPr>
        <p:sp>
          <p:nvSpPr>
            <p:cNvPr id="8" name="TextBox 7">
              <a:extLst>
                <a:ext uri="{FF2B5EF4-FFF2-40B4-BE49-F238E27FC236}">
                  <a16:creationId xmlns:a16="http://schemas.microsoft.com/office/drawing/2014/main" id="{2D8280C9-8560-404B-B51A-DA920EAC7314}"/>
                </a:ext>
              </a:extLst>
            </p:cNvPr>
            <p:cNvSpPr txBox="1"/>
            <p:nvPr/>
          </p:nvSpPr>
          <p:spPr>
            <a:xfrm>
              <a:off x="327661" y="5336929"/>
              <a:ext cx="6789420" cy="830997"/>
            </a:xfrm>
            <a:prstGeom prst="rect">
              <a:avLst/>
            </a:prstGeom>
            <a:noFill/>
          </p:spPr>
          <p:txBody>
            <a:bodyPr wrap="square">
              <a:spAutoFit/>
            </a:bodyPr>
            <a:lstStyle/>
            <a:p>
              <a:r>
                <a:rPr lang="en-GB" sz="2400" dirty="0">
                  <a:solidFill>
                    <a:srgbClr val="FFB74E"/>
                  </a:solidFill>
                  <a:latin typeface="Gill Sans" charset="0"/>
                  <a:ea typeface="Gill Sans" charset="0"/>
                  <a:cs typeface="Gill Sans" charset="0"/>
                </a:rPr>
                <a:t>Validation </a:t>
              </a:r>
              <a:r>
                <a:rPr lang="en-GB" sz="2400" dirty="0">
                  <a:solidFill>
                    <a:schemeClr val="accent6">
                      <a:lumMod val="20000"/>
                      <a:lumOff val="80000"/>
                    </a:schemeClr>
                  </a:solidFill>
                  <a:latin typeface="Gill Sans" charset="0"/>
                  <a:ea typeface="Gill Sans" charset="0"/>
                  <a:cs typeface="Gill Sans" charset="0"/>
                </a:rPr>
                <a:t>relates to evaluating the performance of the model in relation to previously unobserved data.</a:t>
              </a:r>
            </a:p>
          </p:txBody>
        </p:sp>
        <p:pic>
          <p:nvPicPr>
            <p:cNvPr id="1026" name="Picture 2" descr="validation â‰ verification - Conspiracy Keanu | Make a Meme">
              <a:extLst>
                <a:ext uri="{FF2B5EF4-FFF2-40B4-BE49-F238E27FC236}">
                  <a16:creationId xmlns:a16="http://schemas.microsoft.com/office/drawing/2014/main" id="{99C68B28-6FE8-4F43-A49E-12F0BBAC6378}"/>
                </a:ext>
              </a:extLst>
            </p:cNvPr>
            <p:cNvPicPr>
              <a:picLocks noChangeAspect="1" noChangeArrowheads="1"/>
            </p:cNvPicPr>
            <p:nvPr/>
          </p:nvPicPr>
          <p:blipFill rotWithShape="1">
            <a:blip r:embed="rId14" cstate="email">
              <a:extLst>
                <a:ext uri="{28A0092B-C50C-407E-A947-70E740481C1C}">
                  <a14:useLocalDpi xmlns:a14="http://schemas.microsoft.com/office/drawing/2010/main"/>
                </a:ext>
              </a:extLst>
            </a:blip>
            <a:srcRect/>
            <a:stretch/>
          </p:blipFill>
          <p:spPr bwMode="auto">
            <a:xfrm>
              <a:off x="7248100" y="5008193"/>
              <a:ext cx="1568239" cy="151452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2956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3_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14054</TotalTime>
  <Words>3386</Words>
  <Application>Microsoft Macintosh PowerPoint</Application>
  <PresentationFormat>On-screen Show (4:3)</PresentationFormat>
  <Paragraphs>390</Paragraphs>
  <Slides>50</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50</vt:i4>
      </vt:variant>
    </vt:vector>
  </HeadingPairs>
  <TitlesOfParts>
    <vt:vector size="58" baseType="lpstr">
      <vt:lpstr>Arial</vt:lpstr>
      <vt:lpstr>Calibri</vt:lpstr>
      <vt:lpstr>Cambria Math</vt:lpstr>
      <vt:lpstr>Gill Sans</vt:lpstr>
      <vt:lpstr>Helvetica</vt:lpstr>
      <vt:lpstr>Times New Roman</vt:lpstr>
      <vt:lpstr>Office Theme</vt:lpstr>
      <vt:lpstr>3_Office Theme</vt:lpstr>
      <vt:lpstr>LECTURE 9 Verification, Calibration and Validation</vt:lpstr>
      <vt:lpstr>CASA0011: Agent-Based Modelling</vt:lpstr>
      <vt:lpstr>PowerPoint Presentation</vt:lpstr>
      <vt:lpstr>The ABM Course</vt:lpstr>
      <vt:lpstr>Feedback</vt:lpstr>
      <vt:lpstr>LECTURE OBJECTIVES</vt:lpstr>
      <vt:lpstr>Lecture Outline</vt:lpstr>
      <vt:lpstr>Evaluation</vt:lpstr>
      <vt:lpstr>Definitions</vt:lpstr>
      <vt:lpstr>Model Development and Analysis</vt:lpstr>
      <vt:lpstr>Verification Code Testing</vt:lpstr>
      <vt:lpstr>Verification Code Testing</vt:lpstr>
      <vt:lpstr>Code testing Unit testing</vt:lpstr>
      <vt:lpstr>Code testing Unit testing</vt:lpstr>
      <vt:lpstr>Simplified environments Limiting spatial complexity</vt:lpstr>
      <vt:lpstr>Docking Doubling up</vt:lpstr>
      <vt:lpstr>Docking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Docking Example</vt:lpstr>
      <vt:lpstr>Calibration</vt:lpstr>
      <vt:lpstr>Qualitative Calibration</vt:lpstr>
      <vt:lpstr>Quantitative Calibration Fitting parameters</vt:lpstr>
      <vt:lpstr>Quantitative Calibration Objective measures</vt:lpstr>
      <vt:lpstr>Parameter Sweep Search Make it Fit</vt:lpstr>
      <vt:lpstr>Parameter Sweep Search Using BehaviorSpace</vt:lpstr>
      <vt:lpstr>PowerPoint Presentation</vt:lpstr>
      <vt:lpstr>Sensitivity Analysis Woodhoopoes Model</vt:lpstr>
      <vt:lpstr>Sensitivity Analysis Woodhoopoes Model</vt:lpstr>
      <vt:lpstr>Sensitivity Analysis Woodhoopoes Model</vt:lpstr>
      <vt:lpstr>Sensitivity Analysis Woodhoopoes Model</vt:lpstr>
      <vt:lpstr>Sensitivity Analysis Woodhoopoes Model</vt:lpstr>
      <vt:lpstr>Sensitivity Analysis Woodhoopoes Model</vt:lpstr>
      <vt:lpstr>PowerPoint Presentation</vt:lpstr>
      <vt:lpstr>Sensitivity Analysis Woodhoopoes Model</vt:lpstr>
      <vt:lpstr>Sensitivity Analysis Woodhoopoes Model</vt:lpstr>
      <vt:lpstr>Sensitivity Analysis Woodhoopoes Model</vt:lpstr>
      <vt:lpstr>Sensitivity Analysis Woodhoopoes Model</vt:lpstr>
      <vt:lpstr>Sensitivity Analysis Woodhoopoes Model</vt:lpstr>
      <vt:lpstr>Sensitivity Analysis Woodhoopoes Model</vt:lpstr>
      <vt:lpstr>Sensitivity Analysis Woodhoopoes Model</vt:lpstr>
      <vt:lpstr>Sensitivity Analysis Woodhoopoes Model</vt:lpstr>
      <vt:lpstr>Validation</vt:lpstr>
      <vt:lpstr>Summary</vt:lpstr>
      <vt:lpstr>Further Reading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BENVGSC2: Quantitative Methods</dc:title>
  <dc:subject/>
  <dc:creator>Hannah Fry</dc:creator>
  <cp:keywords/>
  <dc:description/>
  <cp:lastModifiedBy>Evans, Thomas</cp:lastModifiedBy>
  <cp:revision>427</cp:revision>
  <cp:lastPrinted>2015-10-05T15:47:22Z</cp:lastPrinted>
  <dcterms:created xsi:type="dcterms:W3CDTF">2014-09-26T16:55:43Z</dcterms:created>
  <dcterms:modified xsi:type="dcterms:W3CDTF">2024-03-11T13:13:03Z</dcterms:modified>
  <cp:category/>
</cp:coreProperties>
</file>