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63"/>
  </p:notesMasterIdLst>
  <p:handoutMasterIdLst>
    <p:handoutMasterId r:id="rId64"/>
  </p:handoutMasterIdLst>
  <p:sldIdLst>
    <p:sldId id="621" r:id="rId4"/>
    <p:sldId id="818" r:id="rId5"/>
    <p:sldId id="406" r:id="rId6"/>
    <p:sldId id="405" r:id="rId7"/>
    <p:sldId id="617" r:id="rId8"/>
    <p:sldId id="527" r:id="rId9"/>
    <p:sldId id="554" r:id="rId10"/>
    <p:sldId id="597" r:id="rId11"/>
    <p:sldId id="601" r:id="rId12"/>
    <p:sldId id="596" r:id="rId13"/>
    <p:sldId id="561" r:id="rId14"/>
    <p:sldId id="533" r:id="rId15"/>
    <p:sldId id="603" r:id="rId16"/>
    <p:sldId id="604" r:id="rId17"/>
    <p:sldId id="546" r:id="rId18"/>
    <p:sldId id="611" r:id="rId19"/>
    <p:sldId id="607" r:id="rId20"/>
    <p:sldId id="542" r:id="rId21"/>
    <p:sldId id="1285" r:id="rId22"/>
    <p:sldId id="545" r:id="rId23"/>
    <p:sldId id="612" r:id="rId24"/>
    <p:sldId id="605" r:id="rId25"/>
    <p:sldId id="819" r:id="rId26"/>
    <p:sldId id="577" r:id="rId27"/>
    <p:sldId id="608" r:id="rId28"/>
    <p:sldId id="609" r:id="rId29"/>
    <p:sldId id="820" r:id="rId30"/>
    <p:sldId id="821" r:id="rId31"/>
    <p:sldId id="569" r:id="rId32"/>
    <p:sldId id="563" r:id="rId33"/>
    <p:sldId id="564" r:id="rId34"/>
    <p:sldId id="565" r:id="rId35"/>
    <p:sldId id="570" r:id="rId36"/>
    <p:sldId id="566" r:id="rId37"/>
    <p:sldId id="567" r:id="rId38"/>
    <p:sldId id="568" r:id="rId39"/>
    <p:sldId id="571" r:id="rId40"/>
    <p:sldId id="578" r:id="rId41"/>
    <p:sldId id="574" r:id="rId42"/>
    <p:sldId id="534" r:id="rId43"/>
    <p:sldId id="535" r:id="rId44"/>
    <p:sldId id="532" r:id="rId45"/>
    <p:sldId id="580" r:id="rId46"/>
    <p:sldId id="579" r:id="rId47"/>
    <p:sldId id="585" r:id="rId48"/>
    <p:sldId id="592" r:id="rId49"/>
    <p:sldId id="537" r:id="rId50"/>
    <p:sldId id="586" r:id="rId51"/>
    <p:sldId id="587" r:id="rId52"/>
    <p:sldId id="588" r:id="rId53"/>
    <p:sldId id="538" r:id="rId54"/>
    <p:sldId id="591" r:id="rId55"/>
    <p:sldId id="590" r:id="rId56"/>
    <p:sldId id="823" r:id="rId57"/>
    <p:sldId id="618" r:id="rId58"/>
    <p:sldId id="595" r:id="rId59"/>
    <p:sldId id="822" r:id="rId60"/>
    <p:sldId id="614" r:id="rId61"/>
    <p:sldId id="526" r:id="rId6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clrMru>
    <a:srgbClr val="FFB74E"/>
    <a:srgbClr val="66FF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5" autoAdjust="0"/>
    <p:restoredTop sz="95198" autoAdjust="0"/>
  </p:normalViewPr>
  <p:slideViewPr>
    <p:cSldViewPr snapToGrid="0">
      <p:cViewPr varScale="1">
        <p:scale>
          <a:sx n="108" d="100"/>
          <a:sy n="108" d="100"/>
        </p:scale>
        <p:origin x="18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96311-C228-E841-B8FD-1A51CEDAA9C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67037-3B03-1448-8D2F-6345E40C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2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66C65B-7F8B-BB40-8942-B94A3DAAF04D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7227A-B487-894C-A13D-81C19BA4E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1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7AE6D0-7010-344B-9931-09AD486F5693}" type="slidenum">
              <a:rPr lang="en-GB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3881208" y="8686461"/>
            <a:ext cx="2973912" cy="45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673956C7-7949-0143-84AC-0EA8CCBFEAAE}" type="slidenum">
              <a:rPr lang="en-GB" sz="12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en-GB" sz="12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81209" y="8686460"/>
            <a:ext cx="2975352" cy="45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73E14C96-24B3-B84F-A2F0-DEEEEC928DE1}" type="slidenum">
              <a:rPr lang="en-GB" sz="12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en-GB" sz="12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  <p:sp>
        <p:nvSpPr>
          <p:cNvPr id="88068" name="Text Box 4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AE6D0-7010-344B-9931-09AD486F5693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3881208" y="8686461"/>
            <a:ext cx="2973912" cy="45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73956C7-7949-0143-84AC-0EA8CCBFEAAE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 Unicode MS" charset="0"/>
              </a:rPr>
              <a:pPr marL="0" marR="0" lvl="0" indent="0" algn="r" defTabSz="4572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81209" y="8686460"/>
            <a:ext cx="2975352" cy="45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3E14C96-24B3-B84F-A2F0-DEEEEC928DE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 Unicode MS" charset="0"/>
              </a:rPr>
              <a:pPr marL="0" marR="0" lvl="0" indent="0" algn="r" defTabSz="4572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88068" name="Text Box 4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EA73-2A74-424B-B731-49266D4D5FC3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A233F-A10D-F140-979A-DB30AB1C7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704FF-E670-8F46-8407-591811A1F49A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F4344-8C41-CA49-BF8A-68FA19A57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6AF4-BD90-2B48-85C1-AB26F7370A2E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B4D0B-4136-4942-994B-B2AB75FFB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EA73-2A74-424B-B731-49266D4D5FC3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A233F-A10D-F140-979A-DB30AB1C7D06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FC2-F321-3A4D-8C00-B4A777DBBE67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02F3-226A-3E4D-87CD-728334C7C575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25A0-54A4-2A4D-9E84-E76C4857F83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BEA5E-ED65-E146-88D6-AF079B34E0EA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70E58-B5BE-464A-A2C9-A65A35A1FA22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2D4C6-BAC5-A64C-9015-04DB1B83D525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43DC9-5A44-A240-B178-6C7C9FDE5B35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6570A-78B6-BE4D-A177-F69760C5AD64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64ADA-986D-744E-9DF6-983E8D2925A3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F097-3D97-9F42-A757-717394328750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ED5C5-DB2D-A749-B278-F6618A9F3DC6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40172-949B-6843-9DF0-13E844A11680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39AFB-7F64-B846-A2CC-F54DCC34D040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50F90-DF50-8941-8E67-1004C9DD60FF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FC2-F321-3A4D-8C00-B4A777DBBE67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02F3-226A-3E4D-87CD-728334C7C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4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EC35-CCD6-6A43-83DE-BB1EF238E5C4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22324-E14F-AC43-AF48-BDF3DD70F6B2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704FF-E670-8F46-8407-591811A1F49A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F4344-8C41-CA49-BF8A-68FA19A5737A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6AF4-BD90-2B48-85C1-AB26F7370A2E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B4D0B-4136-4942-994B-B2AB75FFBA1F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23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42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58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45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608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91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2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25A0-54A4-2A4D-9E84-E76C4857F83D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BEA5E-ED65-E146-88D6-AF079B34E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88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958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974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490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25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5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70E58-B5BE-464A-A2C9-A65A35A1FA22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2D4C6-BAC5-A64C-9015-04DB1B83D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43DC9-5A44-A240-B178-6C7C9FDE5B35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6570A-78B6-BE4D-A177-F69760C5A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64ADA-986D-744E-9DF6-983E8D2925A3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F097-3D97-9F42-A757-717394328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ED5C5-DB2D-A749-B278-F6618A9F3DC6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40172-949B-6843-9DF0-13E844A11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39AFB-7F64-B846-A2CC-F54DCC34D040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50F90-DF50-8941-8E67-1004C9DD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EC35-CCD6-6A43-83DE-BB1EF238E5C4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22324-E14F-AC43-AF48-BDF3DD70F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8D3536-E1EC-2E48-BE60-A7A21BC7871E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58CF8C-09C9-7241-987D-F84B7F8A5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8D3536-E1EC-2E48-BE60-A7A21BC7871E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1/23/23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58CF8C-09C9-7241-987D-F84B7F8A5B58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66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b="0" kern="1200">
          <a:solidFill>
            <a:schemeClr val="accent6"/>
          </a:solidFill>
          <a:latin typeface="Gill Sans" charset="0"/>
          <a:ea typeface="Gill Sans" charset="0"/>
          <a:cs typeface="Gill Sans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  <a:ea typeface=""/>
                <a:cs typeface="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1/23/23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  <a:ea typeface=""/>
                <a:cs typeface="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45970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QhEGPrINJo" TargetMode="External"/><Relationship Id="rId2" Type="http://schemas.openxmlformats.org/officeDocument/2006/relationships/hyperlink" Target="https://www.youtube.com/watch?v=V4f_1_r80R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gp.fr/~narteau/dun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pL02a1l6edY?t=28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gp.fr/~narteau/dun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04380006002043#bib9" TargetMode="External"/><Relationship Id="rId2" Type="http://schemas.openxmlformats.org/officeDocument/2006/relationships/hyperlink" Target="https://www.sciencedirect.com/science/article/pii/S0304380006002043#bib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76276" y="1672970"/>
            <a:ext cx="4692204" cy="4692204"/>
            <a:chOff x="156719" y="1788805"/>
            <a:chExt cx="2726608" cy="2726608"/>
          </a:xfrm>
        </p:grpSpPr>
        <p:grpSp>
          <p:nvGrpSpPr>
            <p:cNvPr id="8" name="Group 7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CASA0011: Agent-Based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87" y="1385154"/>
            <a:ext cx="6099175" cy="557075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Sarah WISE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 Thomas OLÉRON-EVANS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s.wise@ucl.ac.uk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thomas.evans.11@ucl.ac.uk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Centre for Advanced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Spatial Analysis,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90 </a:t>
            </a:r>
            <a:r>
              <a:rPr lang="en-US" sz="26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Tottenham</a:t>
            </a: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Court Road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4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2225"/>
            <a:ext cx="9144000" cy="1470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Roles of Quantitative Methods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Defining a research question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81868" y="1559112"/>
            <a:ext cx="3780263" cy="45273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Calculate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Summarise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/Communicate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Explore/Investigate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Analyse</a:t>
            </a:r>
            <a:endParaRPr lang="en-US" sz="24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Test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Explain/Understand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Predict/Forecast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Improve/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Optimise</a:t>
            </a:r>
            <a:endParaRPr lang="en-US" sz="24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4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Roles of Quantitative Methods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Defining a research question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681868" y="1559112"/>
            <a:ext cx="5964591" cy="45273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Calculate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Summarise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/Communicate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Explore/Investigate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Analyse</a:t>
            </a:r>
            <a:endParaRPr lang="en-US" sz="24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Test </a:t>
            </a:r>
            <a:r>
              <a:rPr lang="en-US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(in the sense of statistical hypothesis testing)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Explain/Understand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Predict/Forecast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Improve/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Optimise</a:t>
            </a:r>
            <a:endParaRPr lang="en-US" sz="24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2084294" y="2234087"/>
            <a:ext cx="430306" cy="430306"/>
          </a:xfrm>
          <a:prstGeom prst="star5">
            <a:avLst/>
          </a:prstGeom>
          <a:gradFill flip="none" rotWithShape="1">
            <a:gsLst>
              <a:gs pos="50000">
                <a:srgbClr val="FFC000"/>
              </a:gs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2084294" y="5555883"/>
            <a:ext cx="430306" cy="430306"/>
          </a:xfrm>
          <a:prstGeom prst="star5">
            <a:avLst/>
          </a:prstGeom>
          <a:gradFill flip="none" rotWithShape="1">
            <a:gsLst>
              <a:gs pos="50000">
                <a:srgbClr val="FFC000"/>
              </a:gs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2084294" y="2764687"/>
            <a:ext cx="430306" cy="430306"/>
          </a:xfrm>
          <a:prstGeom prst="star5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2084294" y="4494683"/>
            <a:ext cx="430306" cy="430306"/>
          </a:xfrm>
          <a:prstGeom prst="star5">
            <a:avLst/>
          </a:prstGeom>
          <a:gradFill flip="none" rotWithShape="1">
            <a:gsLst>
              <a:gs pos="50000">
                <a:srgbClr val="FFC000"/>
              </a:gs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2084294" y="5025283"/>
            <a:ext cx="430306" cy="430306"/>
          </a:xfrm>
          <a:prstGeom prst="star5">
            <a:avLst/>
          </a:prstGeom>
          <a:gradFill flip="none" rotWithShape="1">
            <a:gsLst>
              <a:gs pos="50000">
                <a:srgbClr val="FFC000"/>
              </a:gs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1603151" y="4494683"/>
            <a:ext cx="430306" cy="430306"/>
          </a:xfrm>
          <a:prstGeom prst="star5">
            <a:avLst/>
          </a:prstGeom>
          <a:gradFill flip="none" rotWithShape="1">
            <a:gsLst>
              <a:gs pos="50000">
                <a:srgbClr val="FFC000"/>
              </a:gs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1603151" y="2764687"/>
            <a:ext cx="430306" cy="430306"/>
          </a:xfrm>
          <a:prstGeom prst="star5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1603151" y="5555883"/>
            <a:ext cx="430306" cy="430306"/>
          </a:xfrm>
          <a:prstGeom prst="star5">
            <a:avLst/>
          </a:prstGeom>
          <a:gradFill flip="none" rotWithShape="1">
            <a:gsLst>
              <a:gs pos="50000">
                <a:srgbClr val="FFC000"/>
              </a:gs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1122008" y="4494683"/>
            <a:ext cx="430306" cy="430306"/>
          </a:xfrm>
          <a:prstGeom prst="star5">
            <a:avLst/>
          </a:prstGeom>
          <a:gradFill flip="none" rotWithShape="1">
            <a:gsLst>
              <a:gs pos="50000">
                <a:srgbClr val="FFC000"/>
              </a:gs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1603151" y="5025283"/>
            <a:ext cx="430306" cy="430306"/>
          </a:xfrm>
          <a:prstGeom prst="star5">
            <a:avLst/>
          </a:prstGeom>
          <a:gradFill flip="none" rotWithShape="1">
            <a:gsLst>
              <a:gs pos="50000">
                <a:srgbClr val="FFC000"/>
              </a:gs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1122008" y="2764687"/>
            <a:ext cx="430306" cy="430306"/>
          </a:xfrm>
          <a:prstGeom prst="star5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6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Gilbert Paradigms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Defining a research question</a:t>
            </a:r>
            <a:endParaRPr lang="en-US" sz="2800" b="0" dirty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98013" y="2318203"/>
            <a:ext cx="4747973" cy="288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44990" rIns="89982" bIns="4499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3600" b="1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GB" alt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Facsimile Models</a:t>
            </a: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GB" altLang="en-US" sz="3600" dirty="0">
              <a:solidFill>
                <a:srgbClr val="FFFF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3600" b="1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GB" alt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Middle Range Models</a:t>
            </a: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GB" altLang="en-US" sz="3600" dirty="0">
              <a:solidFill>
                <a:srgbClr val="FFFF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3600" b="1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3.</a:t>
            </a:r>
            <a:r>
              <a:rPr lang="en-GB" altLang="en-US" sz="36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GB" alt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Abstract Models</a:t>
            </a:r>
          </a:p>
        </p:txBody>
      </p:sp>
    </p:spTree>
    <p:extLst>
      <p:ext uri="{BB962C8B-B14F-4D97-AF65-F5344CB8AC3E}">
        <p14:creationId xmlns:p14="http://schemas.microsoft.com/office/powerpoint/2010/main" val="146146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268" y="1779522"/>
            <a:ext cx="7129463" cy="458982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22225"/>
            <a:ext cx="9144000" cy="1470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Gilbert Paradigms</a:t>
            </a:r>
            <a:br>
              <a:rPr lang="en-US" sz="40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>
                <a:latin typeface="Gill Sans" charset="0"/>
                <a:ea typeface="Gill Sans" charset="0"/>
                <a:cs typeface="Gill Sans" charset="0"/>
              </a:rPr>
              <a:t>Defining a research question</a:t>
            </a:r>
            <a:endParaRPr lang="en-US" sz="2800" b="0" dirty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5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757297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Gilbert Paradigms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Abstract Model </a:t>
            </a:r>
            <a:r>
              <a:rPr lang="mr-IN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Research Question?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Facsimile Model </a:t>
            </a:r>
            <a:r>
              <a:rPr lang="mr-IN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Research Question?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268" y="1779522"/>
            <a:ext cx="7129463" cy="458982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032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29338" y="-171450"/>
            <a:ext cx="3371850" cy="235743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00050" y="1207477"/>
            <a:ext cx="8743950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  <a:p>
            <a:pPr algn="l" eaLnBrk="1" hangingPunct="1"/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Time Step 		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 day</a:t>
            </a:r>
          </a:p>
          <a:p>
            <a:pPr algn="l" eaLnBrk="1" hangingPunct="1"/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  <a:p>
            <a:pPr algn="l" eaLnBrk="1" hangingPunct="1"/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Environment 	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20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×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20 blocks (each 100m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×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100m) representing city</a:t>
            </a:r>
          </a:p>
          <a:p>
            <a:pPr algn="l" eaLnBrk="1" hangingPunct="1"/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	Calibrated for Buenos Aires</a:t>
            </a:r>
          </a:p>
          <a:p>
            <a:pPr algn="l" eaLnBrk="1" hangingPunct="1"/>
            <a:endParaRPr lang="en-US" sz="24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l" eaLnBrk="1" hangingPunct="1"/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Mosquitoes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develop, feed (infect/ be infected),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	disperse (diffusion/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Lévy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flight), reproduce, die </a:t>
            </a:r>
          </a:p>
          <a:p>
            <a:pPr algn="l" eaLnBrk="1" hangingPunct="1"/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  <a:p>
            <a:pPr algn="l" eaLnBrk="1" hangingPunct="1"/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Humans 		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get bitten (infect/ be infected), recover,</a:t>
            </a:r>
          </a:p>
          <a:p>
            <a:pPr algn="l" eaLnBrk="1" hangingPunct="1"/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	mobility (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Lévy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flight/none)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" name="Picture 3" descr="49-800px.png"/>
          <p:cNvPicPr>
            <a:picLocks noChangeAspect="1"/>
          </p:cNvPicPr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1305" y="202368"/>
            <a:ext cx="2641245" cy="201021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0" y="22225"/>
            <a:ext cx="6502755" cy="175729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Gilbert Paradigms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Middle Range Model </a:t>
            </a:r>
            <a:r>
              <a:rPr lang="mr-IN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Barmak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et al 2011</a:t>
            </a:r>
          </a:p>
        </p:txBody>
      </p:sp>
    </p:spTree>
    <p:extLst>
      <p:ext uri="{BB962C8B-B14F-4D97-AF65-F5344CB8AC3E}">
        <p14:creationId xmlns:p14="http://schemas.microsoft.com/office/powerpoint/2010/main" val="167412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29338" y="-171450"/>
            <a:ext cx="3371850" cy="235743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871663" y="1400175"/>
            <a:ext cx="5543550" cy="54578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0" dirty="0">
                <a:latin typeface="Gill Sans" charset="0"/>
                <a:ea typeface="Gill Sans" charset="0"/>
                <a:cs typeface="Gill Sans" charset="0"/>
              </a:rPr>
              <a:t>Is the spread of dengue driven more by </a:t>
            </a:r>
            <a:r>
              <a:rPr lang="en-US" sz="3600" b="0">
                <a:latin typeface="Gill Sans" charset="0"/>
                <a:ea typeface="Gill Sans" charset="0"/>
                <a:cs typeface="Gill Sans" charset="0"/>
              </a:rPr>
              <a:t>mosquito dispersal or human mobility?</a:t>
            </a:r>
            <a:endParaRPr lang="en-US" sz="3600" b="0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" name="Picture 3" descr="49-800px.png"/>
          <p:cNvPicPr>
            <a:picLocks noChangeAspect="1"/>
          </p:cNvPicPr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1305" y="202368"/>
            <a:ext cx="2641245" cy="201021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0" y="22225"/>
            <a:ext cx="6502755" cy="175729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Gilbert Paradigms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Middle Range Model </a:t>
            </a:r>
            <a:r>
              <a:rPr lang="mr-IN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Barmak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et al 2011</a:t>
            </a:r>
          </a:p>
        </p:txBody>
      </p:sp>
    </p:spTree>
    <p:extLst>
      <p:ext uri="{BB962C8B-B14F-4D97-AF65-F5344CB8AC3E}">
        <p14:creationId xmlns:p14="http://schemas.microsoft.com/office/powerpoint/2010/main" val="140211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Choosing Modelling Type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(or justifying modelling type)</a:t>
            </a:r>
          </a:p>
        </p:txBody>
      </p:sp>
    </p:spTree>
    <p:extLst>
      <p:ext uri="{BB962C8B-B14F-4D97-AF65-F5344CB8AC3E}">
        <p14:creationId xmlns:p14="http://schemas.microsoft.com/office/powerpoint/2010/main" val="10690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0" y="22225"/>
            <a:ext cx="9144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8028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4000" b="1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94782" y="1722348"/>
            <a:ext cx="5075061" cy="4162943"/>
            <a:chOff x="1115787" y="1920975"/>
            <a:chExt cx="2612570" cy="2143025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1115787" y="2438149"/>
              <a:ext cx="1437083" cy="1625851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24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03077" y="1920975"/>
              <a:ext cx="862503" cy="3960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Stocks</a:t>
              </a:r>
            </a:p>
          </p:txBody>
        </p:sp>
        <p:sp>
          <p:nvSpPr>
            <p:cNvPr id="15" name="Right Arrow 14"/>
            <p:cNvSpPr/>
            <p:nvPr/>
          </p:nvSpPr>
          <p:spPr bwMode="auto">
            <a:xfrm>
              <a:off x="2694214" y="3042431"/>
              <a:ext cx="1034143" cy="417285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24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86326" y="1722348"/>
            <a:ext cx="150047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Flows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17354" y="2902796"/>
            <a:ext cx="114646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0" dirty="0">
                <a:solidFill>
                  <a:srgbClr val="800000"/>
                </a:solidFill>
                <a:latin typeface="Arial"/>
                <a:ea typeface=""/>
                <a:cs typeface="Arial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21413" y="3087461"/>
            <a:ext cx="6303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solidFill>
                  <a:prstClr val="white"/>
                </a:solidFill>
                <a:latin typeface="Arial"/>
                <a:ea typeface=""/>
                <a:cs typeface="Arial"/>
              </a:rPr>
              <a:t>α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2225"/>
            <a:ext cx="9144000" cy="1470025"/>
          </a:xfrm>
          <a:prstGeom prst="rect">
            <a:avLst/>
          </a:prstGeom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Systems Dynamics Models</a:t>
            </a:r>
          </a:p>
        </p:txBody>
      </p:sp>
    </p:spTree>
    <p:extLst>
      <p:ext uri="{BB962C8B-B14F-4D97-AF65-F5344CB8AC3E}">
        <p14:creationId xmlns:p14="http://schemas.microsoft.com/office/powerpoint/2010/main" val="1984784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0" y="22225"/>
            <a:ext cx="9144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8028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Systems Dynamics Models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115787" y="2438149"/>
            <a:ext cx="1437083" cy="1625851"/>
          </a:xfrm>
          <a:prstGeom prst="round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871040" y="2438151"/>
            <a:ext cx="1456568" cy="1625850"/>
          </a:xfrm>
          <a:prstGeom prst="round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573515" y="2438151"/>
            <a:ext cx="1456568" cy="1625850"/>
          </a:xfrm>
          <a:prstGeom prst="round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573" y="1889172"/>
            <a:ext cx="2339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Children (0-15)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3472" y="1889673"/>
            <a:ext cx="221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Adults (16-65)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2157" y="1889673"/>
            <a:ext cx="220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Elderly (65-...)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8929" y="4880429"/>
            <a:ext cx="579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How will these groups interact over time?</a:t>
            </a:r>
          </a:p>
        </p:txBody>
      </p:sp>
    </p:spTree>
    <p:extLst>
      <p:ext uri="{BB962C8B-B14F-4D97-AF65-F5344CB8AC3E}">
        <p14:creationId xmlns:p14="http://schemas.microsoft.com/office/powerpoint/2010/main" val="71657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F1738D3-FB80-9145-80CE-64F54159299B}"/>
              </a:ext>
            </a:extLst>
          </p:cNvPr>
          <p:cNvGrpSpPr/>
          <p:nvPr/>
        </p:nvGrpSpPr>
        <p:grpSpPr>
          <a:xfrm>
            <a:off x="1344557" y="201555"/>
            <a:ext cx="6454886" cy="6454886"/>
            <a:chOff x="156719" y="1788805"/>
            <a:chExt cx="2726608" cy="272660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14A7F6-43A6-3A40-9211-4E0EED3029E7}"/>
                </a:ext>
              </a:extLst>
            </p:cNvPr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5787BDC-28DF-A249-B977-975B1E5E3021}"/>
                  </a:ext>
                </a:extLst>
              </p:cNvPr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1C414BB-29B5-E64D-93FF-58B04290F3F9}"/>
                    </a:ext>
                  </a:extLst>
                </p:cNvPr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094CE5A-C909-AD42-8EC8-AFE49CA1F95F}"/>
                    </a:ext>
                  </a:extLst>
                </p:cNvPr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039FC44-0E42-924D-93AC-83DEACA3E72E}"/>
                  </a:ext>
                </a:extLst>
              </p:cNvPr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C939538-3457-2942-9B7C-C34F6BDF5817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66802DB-5B1F-704C-BE0B-98CBE36835CC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6A712F8-6669-7644-B559-B1BD06CC0D6C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C926555-EED0-444F-B6F8-A8591C94CC0C}"/>
                  </a:ext>
                </a:extLst>
              </p:cNvPr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2547EC2-A21B-D64E-B0D1-E253143CE195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455B977-F177-1943-A499-76292AFDC90A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1B30B68C-7DFA-C044-8A22-D532D4566D9E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8FC8FE3-CF59-5146-87AB-71023551E64F}"/>
                  </a:ext>
                </a:extLst>
              </p:cNvPr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1D38422-6029-924C-AAC6-C269DE7DBA69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9635EF3-5357-014D-AD36-1A6DD6E1D06A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641F4F1-B643-734C-87D3-87FA85127EA9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CCB1739-2544-E946-B912-F5BAF77236F5}"/>
                  </a:ext>
                </a:extLst>
              </p:cNvPr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29230F0-3885-1247-B5DB-AFF211FB6D13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A204908-E2C8-AB47-B56C-ED96BE65A356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A5A80B0-06C4-2343-96D5-369D63E073B0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4546E3C-6A89-5644-B5C3-6FAA6FE92D52}"/>
                  </a:ext>
                </a:extLst>
              </p:cNvPr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6A185EB3-1DD1-7342-BCCE-2D35C248D7CF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EFB8DE2-DF57-2641-98C5-E44B9DCBFE0D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9AD2406-5A11-FA4F-A117-B747FD068A9A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CC05450-61CE-EF4C-B374-4ACEF6517F2B}"/>
                  </a:ext>
                </a:extLst>
              </p:cNvPr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4EF003F-FAF6-4B40-A14C-B8FB89C2B8C5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4AE2E8D-B5CF-4149-ABBF-180F2328A153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1AF653D-222D-E94C-B0B7-B74B994A8D79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5D9E879-EB5E-8241-BC82-BAA702223A6B}"/>
                  </a:ext>
                </a:extLst>
              </p:cNvPr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4E96B41-FC93-0346-B4D8-0A2B26E2C351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17F6787-2C20-6642-AAC2-39E5B6B7EF26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7FDDF80-2F1E-9A4E-8C60-F059CB6F52F6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6B3C439-92F5-2C49-9C58-A054EB867E37}"/>
                  </a:ext>
                </a:extLst>
              </p:cNvPr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9380333-8036-1C42-81BB-BF6BE7592A47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6962EDF-63CD-0F4C-8005-7C8FFD7C9544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BFEA31B-68FF-8448-960E-D6E827CE621C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A9310EA-E53A-144E-8221-0D95C8FDD22E}"/>
                  </a:ext>
                </a:extLst>
              </p:cNvPr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8B5FDAC-C58C-CC4A-8987-37BE1EB5AB8C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007B322-95B5-EB4E-8500-670347B105EE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034B6EF-BA3C-6545-9D83-85EDA11FC476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ED1DBA8-A41F-0F41-B70A-E698064CCAB8}"/>
                  </a:ext>
                </a:extLst>
              </p:cNvPr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6EDA603-C4C6-F444-9328-F571A632E363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22A1D8A-EA4C-7F40-AFF7-0F5EFD93C801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E09CCD9-4A4A-9B42-9197-DAECC18C4A69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CD2EF8B-77E0-6347-AC0A-47322BF93FD9}"/>
                  </a:ext>
                </a:extLst>
              </p:cNvPr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7AF4431-9CC0-3341-99E0-23FA02E58C48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DFD51CD-D8FE-1245-9147-1239C9EE878D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503A628-6985-EA46-9A08-10231B80016B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7AC29CF-9D80-1342-838E-FB8463925DA6}"/>
                  </a:ext>
                </a:extLst>
              </p:cNvPr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7369BF4-4199-5642-8824-47E7A9759C6C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B00AB50-0707-CE47-9EB8-75A8F283D2BE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84CC6B4-4692-B44C-BEC5-D271D33C2E73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12FF5C3-0AA8-0C4F-93DE-E3D69E7B2A60}"/>
                  </a:ext>
                </a:extLst>
              </p:cNvPr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D541FF3-E6E2-E949-B45B-2F8A11208700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F4FEA6C-F821-994A-89E8-C8186E9FF2C2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D48D16D6-9454-C74B-9F8E-6E67B6EA6BE2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" name="Lightning Bolt 9">
              <a:extLst>
                <a:ext uri="{FF2B5EF4-FFF2-40B4-BE49-F238E27FC236}">
                  <a16:creationId xmlns:a16="http://schemas.microsoft.com/office/drawing/2014/main" id="{A9CE158E-A121-3A40-AFCF-FDE24683F76C}"/>
                </a:ext>
              </a:extLst>
            </p:cNvPr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>
              <a:extLst>
                <a:ext uri="{FF2B5EF4-FFF2-40B4-BE49-F238E27FC236}">
                  <a16:creationId xmlns:a16="http://schemas.microsoft.com/office/drawing/2014/main" id="{7691DBF6-BDEB-5343-8D03-D854B15F7731}"/>
                </a:ext>
              </a:extLst>
            </p:cNvPr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7F31631E-2918-4B4B-AC18-10827C9B941F}"/>
                </a:ext>
              </a:extLst>
            </p:cNvPr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AD12AD6D-9AE0-7447-AA6F-8BC255BAFA33}"/>
                </a:ext>
              </a:extLst>
            </p:cNvPr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96D5A97-BFA8-9742-B2C3-313104FA0752}"/>
              </a:ext>
            </a:extLst>
          </p:cNvPr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0" y="2693986"/>
            <a:ext cx="9144000" cy="1470025"/>
          </a:xfrm>
          <a:effectLst/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FFFF00"/>
                </a:solidFill>
                <a:effectLst>
                  <a:glow rad="228600">
                    <a:schemeClr val="bg1">
                      <a:alpha val="80000"/>
                    </a:schemeClr>
                  </a:glow>
                </a:effectLst>
                <a:latin typeface="Gill Sans" charset="0"/>
                <a:ea typeface="Gill Sans" charset="0"/>
                <a:cs typeface="Gill Sans" charset="0"/>
              </a:rPr>
              <a:t>RECORDING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0F80C3-4DF5-1341-B15D-76ADC7302F0A}"/>
              </a:ext>
            </a:extLst>
          </p:cNvPr>
          <p:cNvSpPr/>
          <p:nvPr/>
        </p:nvSpPr>
        <p:spPr>
          <a:xfrm>
            <a:off x="2257063" y="3243804"/>
            <a:ext cx="370390" cy="37039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228600">
              <a:schemeClr val="accent2">
                <a:lumMod val="40000"/>
                <a:lumOff val="60000"/>
                <a:alpha val="8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0ACCC1-308F-144A-992D-EBFFE212D858}"/>
              </a:ext>
            </a:extLst>
          </p:cNvPr>
          <p:cNvSpPr/>
          <p:nvPr/>
        </p:nvSpPr>
        <p:spPr>
          <a:xfrm>
            <a:off x="6516547" y="3243804"/>
            <a:ext cx="370390" cy="37039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228600">
              <a:schemeClr val="accent2">
                <a:lumMod val="40000"/>
                <a:lumOff val="60000"/>
                <a:alpha val="8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0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3" y="1250576"/>
            <a:ext cx="8622554" cy="5351930"/>
          </a:xfrm>
          <a:prstGeom prst="rect">
            <a:avLst/>
          </a:prstGeom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22225"/>
            <a:ext cx="9144000" cy="122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8028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40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Systems Dynamics </a:t>
            </a:r>
            <a:r>
              <a:rPr lang="en-GB" sz="40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vs. </a:t>
            </a:r>
            <a:r>
              <a:rPr lang="en-GB" sz="40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Agent Based</a:t>
            </a:r>
          </a:p>
        </p:txBody>
      </p:sp>
    </p:spTree>
    <p:extLst>
      <p:ext uri="{BB962C8B-B14F-4D97-AF65-F5344CB8AC3E}">
        <p14:creationId xmlns:p14="http://schemas.microsoft.com/office/powerpoint/2010/main" val="435869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22225"/>
            <a:ext cx="9144000" cy="122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8028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40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Key Point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250576"/>
            <a:ext cx="9144000" cy="560742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Should be able to justify why</a:t>
            </a:r>
          </a:p>
          <a:p>
            <a:pPr eaLnBrk="1" hangingPunct="1"/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your research question is suited to</a:t>
            </a:r>
          </a:p>
          <a:p>
            <a:pPr eaLnBrk="1" hangingPunct="1"/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the unique advantages of ABMs.</a:t>
            </a:r>
          </a:p>
        </p:txBody>
      </p:sp>
    </p:spTree>
    <p:extLst>
      <p:ext uri="{BB962C8B-B14F-4D97-AF65-F5344CB8AC3E}">
        <p14:creationId xmlns:p14="http://schemas.microsoft.com/office/powerpoint/2010/main" val="133207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2269" y="1908624"/>
            <a:ext cx="31554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https://www.youtube.com/watch?v=V4f_1_r80RY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hlinkClick r:id="rId3"/>
              </a:rPr>
              <a:t>https://www.youtube.com/watch?v=zQhEGPrINJo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57" y="1129553"/>
            <a:ext cx="4635062" cy="5486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2" name="Rectangle 11"/>
          <p:cNvSpPr/>
          <p:nvPr/>
        </p:nvSpPr>
        <p:spPr>
          <a:xfrm>
            <a:off x="1359384" y="6581001"/>
            <a:ext cx="2383281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http://www.red3d.com/</a:t>
            </a:r>
            <a:r>
              <a:rPr lang="en-US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cwr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boids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2225"/>
            <a:ext cx="9144000" cy="147002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Building a Model from Theory</a:t>
            </a:r>
            <a:br>
              <a:rPr lang="en-US" sz="40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 1 </a:t>
            </a:r>
            <a:r>
              <a:rPr lang="mr-IN" sz="24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4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Boids revisited</a:t>
            </a:r>
            <a:endParaRPr lang="en-US" sz="24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51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57" y="1129553"/>
            <a:ext cx="4635062" cy="5486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2" name="Rectangle 11"/>
          <p:cNvSpPr/>
          <p:nvPr/>
        </p:nvSpPr>
        <p:spPr>
          <a:xfrm>
            <a:off x="1359384" y="6581001"/>
            <a:ext cx="2383281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http://www.red3d.com/</a:t>
            </a:r>
            <a:r>
              <a:rPr lang="en-US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cwr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boids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2225"/>
            <a:ext cx="9144000" cy="147002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Building a Model from Theory</a:t>
            </a:r>
            <a:br>
              <a:rPr lang="en-US" sz="40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 1 </a:t>
            </a:r>
            <a:r>
              <a:rPr lang="mr-IN" sz="24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4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Boids revisited</a:t>
            </a:r>
            <a:endParaRPr lang="en-US" sz="24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BD8141-2A2D-094E-B5E9-37998838FD84}"/>
              </a:ext>
            </a:extLst>
          </p:cNvPr>
          <p:cNvSpPr txBox="1">
            <a:spLocks/>
          </p:cNvSpPr>
          <p:nvPr/>
        </p:nvSpPr>
        <p:spPr bwMode="auto">
          <a:xfrm>
            <a:off x="4867392" y="1129554"/>
            <a:ext cx="4276608" cy="545144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Key Pattern</a:t>
            </a:r>
          </a:p>
          <a:p>
            <a:pPr eaLnBrk="1" hangingPunct="1"/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Realistic Flocks</a:t>
            </a:r>
            <a:endParaRPr lang="en-US" sz="2800" dirty="0">
              <a:solidFill>
                <a:srgbClr val="FFFF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4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Building a Model from Theory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 1I </a:t>
            </a:r>
            <a:r>
              <a:rPr lang="mr-IN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Barchan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Dunes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61" y="1572320"/>
            <a:ext cx="4132148" cy="309911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293" y="1572321"/>
            <a:ext cx="4132148" cy="309911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3561" y="1639226"/>
            <a:ext cx="4132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FFFF0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Namibia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08293" y="1639226"/>
            <a:ext cx="4132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 err="1">
                <a:solidFill>
                  <a:srgbClr val="FFFF0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Hellespontus</a:t>
            </a:r>
            <a:endParaRPr lang="en-US" sz="2800" dirty="0">
              <a:solidFill>
                <a:srgbClr val="FFFF00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62" b="-1"/>
          <a:stretch/>
        </p:blipFill>
        <p:spPr>
          <a:xfrm>
            <a:off x="152400" y="5174165"/>
            <a:ext cx="8839200" cy="114888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174231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Building a Model from Theory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 1I </a:t>
            </a:r>
            <a:r>
              <a:rPr lang="mr-IN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Barchan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Dunes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751" y="1492250"/>
            <a:ext cx="8580497" cy="35226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7563" y="5200650"/>
            <a:ext cx="3028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Traction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Suspension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Saltation/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Reptation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Avalanche</a:t>
            </a:r>
          </a:p>
        </p:txBody>
      </p:sp>
      <p:sp>
        <p:nvSpPr>
          <p:cNvPr id="9" name="Rectangle 8"/>
          <p:cNvSpPr/>
          <p:nvPr/>
        </p:nvSpPr>
        <p:spPr>
          <a:xfrm>
            <a:off x="7047969" y="5015984"/>
            <a:ext cx="181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Gill Sans" charset="0"/>
                <a:ea typeface="Gill Sans" charset="0"/>
                <a:cs typeface="Gill Sans" charset="0"/>
              </a:rPr>
              <a:t>Sloss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 et al. (2012)</a:t>
            </a:r>
          </a:p>
        </p:txBody>
      </p:sp>
    </p:spTree>
    <p:extLst>
      <p:ext uri="{BB962C8B-B14F-4D97-AF65-F5344CB8AC3E}">
        <p14:creationId xmlns:p14="http://schemas.microsoft.com/office/powerpoint/2010/main" val="40024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Building a Model from Theory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 1I </a:t>
            </a:r>
            <a:r>
              <a:rPr lang="mr-IN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Barchan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Dunes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214" y="1657757"/>
            <a:ext cx="4776806" cy="475773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Rectangle 4"/>
          <p:cNvSpPr/>
          <p:nvPr/>
        </p:nvSpPr>
        <p:spPr>
          <a:xfrm>
            <a:off x="0" y="6581001"/>
            <a:ext cx="2756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http://www.ipgp.fr/~narteau/dunes.html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322907" y="3667293"/>
            <a:ext cx="366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https://youtu.be/pL02a1l6edY?t=28s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7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Building a Model from Theory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 1I </a:t>
            </a:r>
            <a:r>
              <a:rPr lang="mr-IN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Barchan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Dunes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214" y="1657757"/>
            <a:ext cx="4776806" cy="475773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Rectangle 4"/>
          <p:cNvSpPr/>
          <p:nvPr/>
        </p:nvSpPr>
        <p:spPr>
          <a:xfrm>
            <a:off x="0" y="6581001"/>
            <a:ext cx="2756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http://www.ipgp.fr/~narteau/dunes.html</a:t>
            </a:r>
            <a:endParaRPr lang="en-US" sz="1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E847AB-9C12-F940-8979-9CC52ADF0653}"/>
              </a:ext>
            </a:extLst>
          </p:cNvPr>
          <p:cNvSpPr txBox="1">
            <a:spLocks/>
          </p:cNvSpPr>
          <p:nvPr/>
        </p:nvSpPr>
        <p:spPr bwMode="auto">
          <a:xfrm>
            <a:off x="5080020" y="1657757"/>
            <a:ext cx="4063980" cy="4757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Key Pattern</a:t>
            </a:r>
          </a:p>
          <a:p>
            <a:pPr eaLnBrk="1" hangingPunct="1"/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Barchan Dunes</a:t>
            </a:r>
            <a:endParaRPr lang="en-US" sz="2800" dirty="0">
              <a:solidFill>
                <a:srgbClr val="FFFF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607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Pattern-Oriented Modelling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 one-slide guide…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912B908-9C61-A643-B90B-D7446ED40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179" y="1672723"/>
            <a:ext cx="7700210" cy="502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44990" rIns="89982" bIns="4499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400" b="1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1. 	</a:t>
            </a: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No model can perfectly represent a real world system.</a:t>
            </a: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GB" altLang="en-US" sz="1400" dirty="0">
              <a:solidFill>
                <a:srgbClr val="FFFF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400" b="1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2. 	</a:t>
            </a: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You should therefore begin the design process by</a:t>
            </a: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identifying </a:t>
            </a:r>
            <a:r>
              <a:rPr lang="en-GB" altLang="en-US" sz="2400" b="1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key patterns</a:t>
            </a: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that a model must reproduce</a:t>
            </a: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if it is to be valuable. </a:t>
            </a:r>
            <a:endParaRPr lang="en-GB" altLang="en-US" sz="2400" b="1" dirty="0">
              <a:solidFill>
                <a:srgbClr val="FFFF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GB" altLang="en-US" sz="1400" dirty="0">
              <a:solidFill>
                <a:srgbClr val="FFFF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400" b="1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3. 	</a:t>
            </a: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The more patterns that a model can reproduce; the</a:t>
            </a: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more confidence we can have that…</a:t>
            </a: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GB" altLang="en-US" sz="10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GB" altLang="en-US" sz="2400" b="1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a)	</a:t>
            </a: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Conclusions drawn from the model are relevant</a:t>
            </a: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	to the real world;</a:t>
            </a: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GB" altLang="en-US" sz="10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GB" altLang="en-US" sz="2400" b="1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b)	</a:t>
            </a: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Processes operating in the model are also</a:t>
            </a: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	operating in the real world.</a:t>
            </a:r>
            <a:endParaRPr lang="en-GB" altLang="en-US" sz="1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GB" altLang="en-US" sz="1400" dirty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14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See Railsback &amp; Grimm (2019), Chapters 17-18, for further details…</a:t>
            </a: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GB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GB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982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Motivating the ODD Protocol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Problem 1 </a:t>
            </a:r>
            <a:r>
              <a:rPr lang="mr-IN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Defining an ABM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224" y="1656977"/>
            <a:ext cx="3590364" cy="46736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Box 4"/>
          <p:cNvSpPr txBox="1"/>
          <p:nvPr/>
        </p:nvSpPr>
        <p:spPr>
          <a:xfrm>
            <a:off x="4412118" y="1656977"/>
            <a:ext cx="4247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“... a computational method that enables a researcher to create, analyze, and experiment with models composed of agents that interact within an environment.” 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(Gilbert, 2008)</a:t>
            </a:r>
          </a:p>
          <a:p>
            <a:pPr algn="just"/>
            <a:endParaRPr lang="en-US" sz="24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2118" y="4499360"/>
            <a:ext cx="4247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Spatially Explicit</a:t>
            </a:r>
          </a:p>
          <a:p>
            <a:pPr algn="ctr"/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vs.</a:t>
            </a:r>
          </a:p>
          <a:p>
            <a:pPr algn="ctr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Spatially Non-Explicit</a:t>
            </a:r>
          </a:p>
        </p:txBody>
      </p:sp>
    </p:spTree>
    <p:extLst>
      <p:ext uri="{BB962C8B-B14F-4D97-AF65-F5344CB8AC3E}">
        <p14:creationId xmlns:p14="http://schemas.microsoft.com/office/powerpoint/2010/main" val="71312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692578" y="2764297"/>
            <a:ext cx="5155288" cy="3887815"/>
          </a:xfrm>
        </p:spPr>
        <p:txBody>
          <a:bodyPr/>
          <a:lstStyle/>
          <a:p>
            <a:pPr algn="r"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LECTURE 3</a:t>
            </a:r>
            <a:b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36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 systematic</a:t>
            </a:r>
            <a:br>
              <a:rPr lang="en-US" sz="36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36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approach to planning</a:t>
            </a:r>
            <a:br>
              <a:rPr lang="en-US" sz="36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36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and communicating ABMs</a:t>
            </a:r>
            <a:endParaRPr lang="en-US" sz="36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2441398" y="-2578397"/>
            <a:ext cx="8390936" cy="8390936"/>
            <a:chOff x="156719" y="1788805"/>
            <a:chExt cx="2726608" cy="2726608"/>
          </a:xfrm>
        </p:grpSpPr>
        <p:grpSp>
          <p:nvGrpSpPr>
            <p:cNvPr id="6" name="Group 5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Motivating the ODD Protocol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Problem 1 </a:t>
            </a:r>
            <a:r>
              <a:rPr lang="mr-IN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Defining an ABM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224" y="1656977"/>
            <a:ext cx="3590364" cy="46736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Box 4"/>
          <p:cNvSpPr txBox="1"/>
          <p:nvPr/>
        </p:nvSpPr>
        <p:spPr>
          <a:xfrm>
            <a:off x="4412118" y="2654949"/>
            <a:ext cx="4574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An agent should have:</a:t>
            </a:r>
          </a:p>
          <a:p>
            <a:pPr marL="342900" indent="-342900" algn="just">
              <a:buFont typeface="Arial" charset="0"/>
              <a:buChar char="•"/>
            </a:pPr>
            <a:endParaRPr lang="en-US" sz="2400" dirty="0"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Perception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Performance</a:t>
            </a:r>
          </a:p>
          <a:p>
            <a:pPr algn="just"/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   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(motion, communication, action)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Policy</a:t>
            </a:r>
          </a:p>
          <a:p>
            <a:pPr algn="just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   (rules, strategies)</a:t>
            </a:r>
          </a:p>
          <a:p>
            <a:pPr marL="342900" indent="-342900" algn="just">
              <a:buFont typeface="Arial" charset="0"/>
              <a:buChar char="•"/>
            </a:pPr>
            <a:endParaRPr lang="en-US" sz="2400" dirty="0">
              <a:latin typeface="Gill Sans" charset="0"/>
              <a:ea typeface="Gill Sans" charset="0"/>
              <a:cs typeface="Gill Sans" charset="0"/>
            </a:endParaRPr>
          </a:p>
          <a:p>
            <a:pPr algn="just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(Gilbert, 2008)</a:t>
            </a:r>
          </a:p>
        </p:txBody>
      </p:sp>
    </p:spTree>
    <p:extLst>
      <p:ext uri="{BB962C8B-B14F-4D97-AF65-F5344CB8AC3E}">
        <p14:creationId xmlns:p14="http://schemas.microsoft.com/office/powerpoint/2010/main" val="571540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Motivating the ODD Protocol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Problem 1 </a:t>
            </a:r>
            <a:r>
              <a:rPr lang="mr-IN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Defining an ABM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0724" y="4660036"/>
            <a:ext cx="605603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An agent should have:</a:t>
            </a:r>
          </a:p>
          <a:p>
            <a:pPr marL="342900" indent="-342900" algn="just">
              <a:buFont typeface="Arial" charset="0"/>
              <a:buChar char="•"/>
            </a:pPr>
            <a:endParaRPr lang="en-US" sz="1000" dirty="0"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Autonomy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Social Ability</a:t>
            </a:r>
          </a:p>
          <a:p>
            <a:pPr marL="342900" indent="-342900" algn="just">
              <a:buFont typeface="Arial" charset="0"/>
              <a:buChar char="•"/>
            </a:pPr>
            <a:endParaRPr lang="en-US" sz="10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just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(Wooldridge &amp; Jennings, 1995)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0976" y="1492250"/>
            <a:ext cx="2705858" cy="30480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5118" y="1492250"/>
            <a:ext cx="2705858" cy="3048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TextBox 7"/>
          <p:cNvSpPr txBox="1"/>
          <p:nvPr/>
        </p:nvSpPr>
        <p:spPr>
          <a:xfrm>
            <a:off x="4649192" y="5180960"/>
            <a:ext cx="4494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Reactivity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Pro-activeness 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(pursues goal)</a:t>
            </a:r>
          </a:p>
        </p:txBody>
      </p:sp>
    </p:spTree>
    <p:extLst>
      <p:ext uri="{BB962C8B-B14F-4D97-AF65-F5344CB8AC3E}">
        <p14:creationId xmlns:p14="http://schemas.microsoft.com/office/powerpoint/2010/main" val="967113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Motivating the ODD Protocol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Problem 1 </a:t>
            </a:r>
            <a:r>
              <a:rPr lang="mr-IN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Defining an ABM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278" y="4745761"/>
            <a:ext cx="697944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“... models where individuals or agents are described as unique and autonomous entities that usually interact with each other or their environment locally.”</a:t>
            </a:r>
          </a:p>
          <a:p>
            <a:pPr algn="just"/>
            <a:endParaRPr lang="en-US" sz="10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just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&amp; Grimm, 2011)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4438" y="1492249"/>
            <a:ext cx="3930649" cy="305717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12844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Motivating the ODD Protocol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Problem 1 </a:t>
            </a:r>
            <a:r>
              <a:rPr lang="mr-IN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Defining an ABM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4438" y="1492249"/>
            <a:ext cx="3930649" cy="305717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/>
          <p:cNvSpPr txBox="1"/>
          <p:nvPr/>
        </p:nvSpPr>
        <p:spPr>
          <a:xfrm>
            <a:off x="2448106" y="4668906"/>
            <a:ext cx="4247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Spatially Explicit</a:t>
            </a:r>
          </a:p>
          <a:p>
            <a:pPr algn="ctr"/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vs.</a:t>
            </a:r>
          </a:p>
          <a:p>
            <a:pPr algn="ctr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Spatially Non-Explicit</a:t>
            </a:r>
          </a:p>
        </p:txBody>
      </p:sp>
    </p:spTree>
    <p:extLst>
      <p:ext uri="{BB962C8B-B14F-4D97-AF65-F5344CB8AC3E}">
        <p14:creationId xmlns:p14="http://schemas.microsoft.com/office/powerpoint/2010/main" val="355223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Motivating the ODD Protocol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Problem 1 </a:t>
            </a:r>
            <a:r>
              <a:rPr lang="mr-IN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Defining an ABM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0381" y="4578252"/>
            <a:ext cx="5122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Possess heterogeneous features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Pursue their own objectives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Aim to “survive and reproduce”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Display “adaptive </a:t>
            </a:r>
            <a:r>
              <a:rPr lang="en-US" sz="2400" dirty="0" err="1"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4438" y="1492249"/>
            <a:ext cx="3930649" cy="305717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/>
          <p:cNvSpPr txBox="1"/>
          <p:nvPr/>
        </p:nvSpPr>
        <p:spPr>
          <a:xfrm>
            <a:off x="651470" y="4578252"/>
            <a:ext cx="36659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Agents generally:</a:t>
            </a:r>
          </a:p>
          <a:p>
            <a:pPr algn="just"/>
            <a:endParaRPr lang="en-US" sz="2400" dirty="0">
              <a:latin typeface="Gill Sans" charset="0"/>
              <a:ea typeface="Gill Sans" charset="0"/>
              <a:cs typeface="Gill Sans" charset="0"/>
            </a:endParaRPr>
          </a:p>
          <a:p>
            <a:pPr algn="just"/>
            <a:endParaRPr lang="en-US" sz="2400" dirty="0">
              <a:latin typeface="Gill Sans" charset="0"/>
              <a:ea typeface="Gill Sans" charset="0"/>
              <a:cs typeface="Gill Sans" charset="0"/>
            </a:endParaRPr>
          </a:p>
          <a:p>
            <a:pPr algn="just"/>
            <a:endParaRPr lang="en-US" sz="2400" dirty="0">
              <a:latin typeface="Gill Sans" charset="0"/>
              <a:ea typeface="Gill Sans" charset="0"/>
              <a:cs typeface="Gill Sans" charset="0"/>
            </a:endParaRPr>
          </a:p>
          <a:p>
            <a:pPr algn="just"/>
            <a:endParaRPr lang="en-US" sz="10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just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&amp; Grimm, 2011)</a:t>
            </a:r>
          </a:p>
        </p:txBody>
      </p:sp>
    </p:spTree>
    <p:extLst>
      <p:ext uri="{BB962C8B-B14F-4D97-AF65-F5344CB8AC3E}">
        <p14:creationId xmlns:p14="http://schemas.microsoft.com/office/powerpoint/2010/main" val="1882410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Motivating the ODD Protocol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Problem 1 </a:t>
            </a:r>
            <a:r>
              <a:rPr lang="mr-IN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Defining an ABM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919" y="1935064"/>
            <a:ext cx="83367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“Agents interact with and influence each other, learn from their experiences, and adapt their behaviors so they are better suited to their environment.” 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Macal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2010)</a:t>
            </a:r>
          </a:p>
          <a:p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“Agents are automata that take actions that depend on their current state and that of their </a:t>
            </a:r>
            <a:r>
              <a:rPr lang="en-US" sz="2400" dirty="0" err="1">
                <a:latin typeface="Gill Sans" charset="0"/>
                <a:ea typeface="Gill Sans" charset="0"/>
                <a:cs typeface="Gill Sans" charset="0"/>
              </a:rPr>
              <a:t>neighbourhood</a:t>
            </a: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.”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(Cartwright, 2010)</a:t>
            </a:r>
          </a:p>
          <a:p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“... multiple autonomous entities with either diverging information or diverging interests or both.”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Shoham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&amp;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Leyton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Brown, 2009)</a:t>
            </a:r>
          </a:p>
          <a:p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53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Motivating the ODD Protocol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Problem 1 </a:t>
            </a:r>
            <a:r>
              <a:rPr lang="mr-IN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Defining an ABM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380" y="1935064"/>
            <a:ext cx="53292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Agent-Based Modelling</a:t>
            </a:r>
          </a:p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Agent-Based Simulation</a:t>
            </a:r>
          </a:p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Agent-Based Simulation Modelling</a:t>
            </a:r>
          </a:p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Individual-Based Modelling</a:t>
            </a:r>
          </a:p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Multi-Agent Simulation</a:t>
            </a:r>
          </a:p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Multi-Agent-Based Simulation</a:t>
            </a:r>
          </a:p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Agent-Based Social Simulation</a:t>
            </a:r>
          </a:p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Individual-Based Configuration Modelling</a:t>
            </a:r>
          </a:p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Multi-Agent Systems</a:t>
            </a:r>
          </a:p>
          <a:p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(Mostly Hare &amp; Deadman, 2004)</a:t>
            </a:r>
          </a:p>
        </p:txBody>
      </p:sp>
    </p:spTree>
    <p:extLst>
      <p:ext uri="{BB962C8B-B14F-4D97-AF65-F5344CB8AC3E}">
        <p14:creationId xmlns:p14="http://schemas.microsoft.com/office/powerpoint/2010/main" val="1245245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938" y="1575241"/>
            <a:ext cx="7843837" cy="354874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Basically</a:t>
            </a:r>
            <a:r>
              <a:rPr lang="mr-IN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9496" y="5123989"/>
            <a:ext cx="5765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small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 Total Mess</a:t>
            </a:r>
            <a:endParaRPr lang="en-US" sz="7200" cap="small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39979" y="6642556"/>
            <a:ext cx="36040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bg1">
                    <a:lumMod val="75000"/>
                    <a:lumOff val="25000"/>
                  </a:schemeClr>
                </a:solidFill>
              </a:rPr>
              <a:t>IMAGE: https</a:t>
            </a:r>
            <a:r>
              <a:rPr lang="en-US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://</a:t>
            </a:r>
            <a:r>
              <a:rPr lang="en-US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commons.wikimedia.org</a:t>
            </a:r>
            <a:r>
              <a:rPr lang="en-US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/wiki/File:Farmer%27s_market_mess.jpg</a:t>
            </a:r>
          </a:p>
        </p:txBody>
      </p:sp>
    </p:spTree>
    <p:extLst>
      <p:ext uri="{BB962C8B-B14F-4D97-AF65-F5344CB8AC3E}">
        <p14:creationId xmlns:p14="http://schemas.microsoft.com/office/powerpoint/2010/main" val="390585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9440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Lack of common understanding of what an ABM is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39979" y="6642556"/>
            <a:ext cx="36040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bg1">
                    <a:lumMod val="75000"/>
                    <a:lumOff val="25000"/>
                  </a:schemeClr>
                </a:solidFill>
              </a:rPr>
              <a:t>IMAGE: https</a:t>
            </a:r>
            <a:r>
              <a:rPr lang="en-US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://</a:t>
            </a:r>
            <a:r>
              <a:rPr lang="en-US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commons.wikimedia.org</a:t>
            </a:r>
            <a:r>
              <a:rPr lang="en-US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/wiki/File:Farmer%27s_market_mess.jpg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14300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Any attempt to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organise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the discipline</a:t>
            </a:r>
          </a:p>
          <a:p>
            <a:pPr algn="ctr"/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must cater for a huge variety of possible models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Motivating the ODD Protocol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Problem 1 </a:t>
            </a:r>
            <a:r>
              <a:rPr lang="mr-IN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Defining an ABM</a:t>
            </a:r>
          </a:p>
        </p:txBody>
      </p:sp>
      <p:sp>
        <p:nvSpPr>
          <p:cNvPr id="8" name="Down Arrow 7"/>
          <p:cNvSpPr/>
          <p:nvPr/>
        </p:nvSpPr>
        <p:spPr>
          <a:xfrm>
            <a:off x="4011215" y="3038057"/>
            <a:ext cx="1121570" cy="991017"/>
          </a:xfrm>
          <a:prstGeom prst="downArrow">
            <a:avLst/>
          </a:prstGeom>
          <a:gradFill>
            <a:gsLst>
              <a:gs pos="50000">
                <a:schemeClr val="accent6"/>
              </a:gs>
              <a:gs pos="0">
                <a:srgbClr val="FFFF00"/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Hare &amp; Deadman’s ABM Taxonomy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“Modelling Requirements”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371475" y="1350352"/>
            <a:ext cx="8772525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algn="l" eaLnBrk="1" hangingPunct="1">
              <a:buFont typeface="+mj-lt"/>
              <a:buAutoNum type="arabicPeriod"/>
            </a:pP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Modelling Space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Spatially explicit / Spatially non-explicit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0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Modelling Decision Making</a:t>
            </a:r>
            <a:br>
              <a:rPr 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Fixed </a:t>
            </a:r>
            <a:r>
              <a:rPr lang="en-US" sz="2400" b="0" dirty="0" err="1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b="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 --- Sophisticated rules/algorithms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0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Modelling Interaction</a:t>
            </a:r>
            <a:br>
              <a:rPr 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Completely asocial / Group-based interaction / Social adaptation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000" b="0" dirty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Modelling Intrinsic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Behavioural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 Adaptation</a:t>
            </a:r>
            <a:br>
              <a:rPr 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None / Discrete choice of strategies / Strategic fine-tuning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000" b="0" dirty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Modelling Population-Level Adaptation</a:t>
            </a:r>
            <a:br>
              <a:rPr 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Fixed population / Evolutionary dynamics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000" b="0" dirty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Modelling on Multiple Scales</a:t>
            </a:r>
            <a:br>
              <a:rPr 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Single scale / Hierarchies of agents</a:t>
            </a:r>
          </a:p>
        </p:txBody>
      </p:sp>
    </p:spTree>
    <p:extLst>
      <p:ext uri="{BB962C8B-B14F-4D97-AF65-F5344CB8AC3E}">
        <p14:creationId xmlns:p14="http://schemas.microsoft.com/office/powerpoint/2010/main" val="3981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1" y="276446"/>
            <a:ext cx="4781198" cy="5948507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OBJECTIVES</a:t>
            </a:r>
            <a:br>
              <a:rPr lang="en-US" sz="40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the sort of research questions that are suitable for ABM 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2.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how ABMs can be constructed from a theoretical understanding of local processes.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3.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different perspectives on ABMs to provide a broad range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of ideas for your own projects.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4.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Learn how to use the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ODD Protocol to plan and communicate ABMs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1199" y="276446"/>
            <a:ext cx="8725601" cy="8725601"/>
            <a:chOff x="156719" y="1788805"/>
            <a:chExt cx="2726608" cy="2726608"/>
          </a:xfrm>
        </p:grpSpPr>
        <p:grpSp>
          <p:nvGrpSpPr>
            <p:cNvPr id="7" name="Group 6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Lightning Bolt 7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9" name="Lightning Bolt 8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Hare &amp; Deadman’s ABM Taxonomy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“Modelling Requirements”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371475" y="1350352"/>
            <a:ext cx="8772525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algn="l" eaLnBrk="1" hangingPunct="1">
              <a:buFont typeface="+mj-lt"/>
              <a:buAutoNum type="arabicPeriod"/>
            </a:pP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Modelling Space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Spatially explicit / Spatially non-explicit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0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Modelling Decision Making</a:t>
            </a:r>
            <a:br>
              <a:rPr 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Fixed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--- Sophisticated rules/algorithms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0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Modelling Interaction</a:t>
            </a:r>
            <a:br>
              <a:rPr 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Completely asocial / Group-based interaction / Social adaptation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000" b="0" dirty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Modelling Intrinsic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Behavioural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 Adaptation</a:t>
            </a:r>
            <a:br>
              <a:rPr 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None / Discrete choice of strategies / Strategic fine-tuning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000" b="0" dirty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Modelling Population-Level Adaptation</a:t>
            </a:r>
            <a:br>
              <a:rPr 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Fixed population / Evolutionary dynamics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000" b="0" dirty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Modelling on Multiple Scales</a:t>
            </a:r>
            <a:br>
              <a:rPr 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Single scale / Hierarchies of agents</a:t>
            </a:r>
          </a:p>
        </p:txBody>
      </p:sp>
    </p:spTree>
    <p:extLst>
      <p:ext uri="{BB962C8B-B14F-4D97-AF65-F5344CB8AC3E}">
        <p14:creationId xmlns:p14="http://schemas.microsoft.com/office/powerpoint/2010/main" val="2094635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Motivating the ODD Protocol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Problem 1I </a:t>
            </a:r>
            <a:r>
              <a:rPr lang="mr-IN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Communication</a:t>
            </a:r>
            <a:endParaRPr lang="en-US" sz="4000" b="0" dirty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1714501"/>
            <a:ext cx="9144000" cy="46005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Comprehensible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3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Comprehensive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3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Reproducible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3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Programmable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3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219880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The ODD Protocol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0185" y="1277938"/>
            <a:ext cx="6125906" cy="5308600"/>
            <a:chOff x="1509046" y="1277938"/>
            <a:chExt cx="6125906" cy="5308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09046" y="1277938"/>
              <a:ext cx="6068754" cy="530860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1509046" y="1277938"/>
              <a:ext cx="5949029" cy="530860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35777" y="1277938"/>
              <a:ext cx="3999175" cy="5308600"/>
            </a:xfrm>
            <a:prstGeom prst="rect">
              <a:avLst/>
            </a:prstGeom>
            <a:effectLst>
              <a:softEdge rad="63500"/>
            </a:effectLst>
          </p:spPr>
        </p:pic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6466092" y="1277938"/>
            <a:ext cx="2677908" cy="530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Grimm et al. (2006)</a:t>
            </a:r>
          </a:p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(&gt;1600 citations)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Grimm et al. (2010)</a:t>
            </a:r>
          </a:p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(&gt;1300 citations)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Grimm et al. (2020)</a:t>
            </a:r>
          </a:p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(&gt;50 citations)</a:t>
            </a:r>
          </a:p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46EE3-4C8D-AA40-B639-5FE48087460C}"/>
              </a:ext>
            </a:extLst>
          </p:cNvPr>
          <p:cNvSpPr txBox="1"/>
          <p:nvPr/>
        </p:nvSpPr>
        <p:spPr>
          <a:xfrm>
            <a:off x="3414497" y="1757280"/>
            <a:ext cx="1585280" cy="36163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550" b="1" dirty="0">
                <a:solidFill>
                  <a:srgbClr val="0432FF"/>
                </a:solidFill>
                <a:latin typeface="Athelas" panose="02000503000000020003" pitchFamily="2" charset="77"/>
              </a:rPr>
              <a:t>and Patterns </a:t>
            </a:r>
          </a:p>
        </p:txBody>
      </p:sp>
    </p:spTree>
    <p:extLst>
      <p:ext uri="{BB962C8B-B14F-4D97-AF65-F5344CB8AC3E}">
        <p14:creationId xmlns:p14="http://schemas.microsoft.com/office/powerpoint/2010/main" val="1745201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The ODD Protocol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40472" y="1277938"/>
            <a:ext cx="6125906" cy="5308600"/>
            <a:chOff x="1509046" y="1277938"/>
            <a:chExt cx="6125906" cy="5308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09046" y="1277938"/>
              <a:ext cx="6068754" cy="530860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1509046" y="1277938"/>
              <a:ext cx="5949029" cy="530860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35777" y="1277938"/>
              <a:ext cx="3999175" cy="5308600"/>
            </a:xfrm>
            <a:prstGeom prst="rect">
              <a:avLst/>
            </a:prstGeom>
            <a:effectLst>
              <a:softEdge rad="63500"/>
            </a:effectLst>
          </p:spPr>
        </p:pic>
      </p:grpSp>
      <p:sp>
        <p:nvSpPr>
          <p:cNvPr id="9" name="Down Arrow 8"/>
          <p:cNvSpPr/>
          <p:nvPr/>
        </p:nvSpPr>
        <p:spPr>
          <a:xfrm>
            <a:off x="1710786" y="1785938"/>
            <a:ext cx="809961" cy="4629151"/>
          </a:xfrm>
          <a:prstGeom prst="downArrow">
            <a:avLst/>
          </a:prstGeom>
          <a:gradFill>
            <a:gsLst>
              <a:gs pos="50000">
                <a:schemeClr val="accent6"/>
              </a:gs>
              <a:gs pos="0">
                <a:srgbClr val="FFFF00"/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-5789" y="5465764"/>
            <a:ext cx="1906670" cy="11207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Specific</a:t>
            </a:r>
            <a:endParaRPr lang="en-US" sz="20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-5790" y="3579019"/>
            <a:ext cx="1906669" cy="10429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(Conceptual)</a:t>
            </a:r>
            <a:endParaRPr lang="en-US" sz="20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0" y="1555750"/>
            <a:ext cx="1900237" cy="1250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General</a:t>
            </a:r>
            <a:endParaRPr lang="en-US" sz="20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9BBB3-7F29-444A-93DD-DAF4697B1739}"/>
              </a:ext>
            </a:extLst>
          </p:cNvPr>
          <p:cNvSpPr txBox="1"/>
          <p:nvPr/>
        </p:nvSpPr>
        <p:spPr>
          <a:xfrm>
            <a:off x="5714784" y="1757280"/>
            <a:ext cx="1585280" cy="36163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550" b="1" dirty="0">
                <a:solidFill>
                  <a:srgbClr val="0432FF"/>
                </a:solidFill>
                <a:latin typeface="Athelas" panose="02000503000000020003" pitchFamily="2" charset="77"/>
              </a:rPr>
              <a:t>and Patterns </a:t>
            </a:r>
          </a:p>
        </p:txBody>
      </p:sp>
    </p:spTree>
    <p:extLst>
      <p:ext uri="{BB962C8B-B14F-4D97-AF65-F5344CB8AC3E}">
        <p14:creationId xmlns:p14="http://schemas.microsoft.com/office/powerpoint/2010/main" val="929525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The ODD Protocol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0185" y="1277938"/>
            <a:ext cx="6125906" cy="5308600"/>
            <a:chOff x="1509046" y="1277938"/>
            <a:chExt cx="6125906" cy="5308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09046" y="1277938"/>
              <a:ext cx="6068754" cy="530860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1509046" y="1277938"/>
              <a:ext cx="5949029" cy="530860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35777" y="1277938"/>
              <a:ext cx="3999175" cy="5308600"/>
            </a:xfrm>
            <a:prstGeom prst="rect">
              <a:avLst/>
            </a:prstGeom>
            <a:effectLst>
              <a:softEdge rad="63500"/>
            </a:effectLst>
          </p:spPr>
        </p:pic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6466092" y="1277938"/>
            <a:ext cx="2677908" cy="530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Include all 7 elements</a:t>
            </a:r>
            <a:r>
              <a:rPr lang="mr-IN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mr-IN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in order.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323BA-F653-5D40-89FC-2F9C5B9272A0}"/>
              </a:ext>
            </a:extLst>
          </p:cNvPr>
          <p:cNvSpPr txBox="1"/>
          <p:nvPr/>
        </p:nvSpPr>
        <p:spPr>
          <a:xfrm>
            <a:off x="3414497" y="1757280"/>
            <a:ext cx="1585280" cy="36163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550" b="1" dirty="0">
                <a:solidFill>
                  <a:srgbClr val="0432FF"/>
                </a:solidFill>
                <a:latin typeface="Athelas" panose="02000503000000020003" pitchFamily="2" charset="77"/>
              </a:rPr>
              <a:t>and Patterns </a:t>
            </a:r>
          </a:p>
        </p:txBody>
      </p:sp>
    </p:spTree>
    <p:extLst>
      <p:ext uri="{BB962C8B-B14F-4D97-AF65-F5344CB8AC3E}">
        <p14:creationId xmlns:p14="http://schemas.microsoft.com/office/powerpoint/2010/main" val="592846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Gill Sans" charset="0"/>
                <a:ea typeface="Gill Sans" charset="0"/>
                <a:cs typeface="Gill Sans" charset="0"/>
              </a:rPr>
              <a:t>O</a:t>
            </a:r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DD: </a:t>
            </a:r>
            <a:r>
              <a:rPr lang="en-US" sz="4000" b="0" dirty="0">
                <a:latin typeface="Gill Sans" charset="0"/>
                <a:ea typeface="Gill Sans" charset="0"/>
                <a:cs typeface="Gill Sans" charset="0"/>
              </a:rPr>
              <a:t>Overview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433F20-FB50-674D-8F15-1E9186A1FB22}"/>
              </a:ext>
            </a:extLst>
          </p:cNvPr>
          <p:cNvSpPr txBox="1">
            <a:spLocks/>
          </p:cNvSpPr>
          <p:nvPr/>
        </p:nvSpPr>
        <p:spPr bwMode="auto">
          <a:xfrm>
            <a:off x="171450" y="1270977"/>
            <a:ext cx="8972550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algn="l" eaLnBrk="1" hangingPunct="1">
              <a:buAutoNum type="arabicPeriod"/>
            </a:pP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Purpose and Patterns</a:t>
            </a: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Question/Problem/Hypothesis/Objectives</a:t>
            </a: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Key patterns that should be reproduced by the model</a:t>
            </a:r>
          </a:p>
          <a:p>
            <a:pPr marL="457200" indent="-457200" algn="l" eaLnBrk="1" hangingPunct="1">
              <a:buAutoNum type="arabicPeriod"/>
            </a:pPr>
            <a:endParaRPr lang="en-US" sz="2200" dirty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AutoNum type="arabicPeriod"/>
            </a:pP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Entities, State Variables &amp; Scales</a:t>
            </a:r>
            <a:br>
              <a:rPr lang="en-US" sz="2200" dirty="0">
                <a:latin typeface="Gill Sans" charset="0"/>
                <a:ea typeface="Gill Sans" charset="0"/>
                <a:cs typeface="Gill Sans" charset="0"/>
              </a:rPr>
            </a:br>
            <a:br>
              <a:rPr lang="en-US" sz="220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What are the entities (agents, spatial units, etc.)?</a:t>
            </a: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What variables are associated with them?</a:t>
            </a: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What is the real world interpretation of these variables?</a:t>
            </a: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What is the real world interpretation of model space/time?</a:t>
            </a:r>
          </a:p>
          <a:p>
            <a:pPr marL="457200" indent="-457200" algn="l" eaLnBrk="1" hangingPunct="1">
              <a:buAutoNum type="arabicPeriod"/>
            </a:pPr>
            <a:endParaRPr lang="en-U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AutoNum type="arabicPeriod"/>
            </a:pP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Process Overview &amp; Scheduling</a:t>
            </a:r>
            <a:br>
              <a:rPr lang="en-US" sz="2200" b="0" dirty="0">
                <a:latin typeface="Gill Sans" charset="0"/>
                <a:ea typeface="Gill Sans" charset="0"/>
                <a:cs typeface="Gill Sans" charset="0"/>
              </a:rPr>
            </a:br>
            <a:br>
              <a:rPr lang="en-US" sz="22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Skeleton of model events (‘move’, ‘grow’, ‘update energy levels’)</a:t>
            </a: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Synchronous/random asynchronous/ordered asynchronous schedules?</a:t>
            </a:r>
          </a:p>
        </p:txBody>
      </p:sp>
    </p:spTree>
    <p:extLst>
      <p:ext uri="{BB962C8B-B14F-4D97-AF65-F5344CB8AC3E}">
        <p14:creationId xmlns:p14="http://schemas.microsoft.com/office/powerpoint/2010/main" val="1400088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71450" y="229054"/>
            <a:ext cx="8972550" cy="74991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algn="l" eaLnBrk="1" hangingPunct="1">
              <a:buFont typeface="+mj-lt"/>
              <a:buAutoNum type="arabicPeriod" startAt="3"/>
            </a:pPr>
            <a:r>
              <a:rPr lang="en-US" sz="220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Process </a:t>
            </a:r>
            <a:r>
              <a:rPr lang="en-US" sz="22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Overview &amp; Scheduling</a:t>
            </a:r>
            <a:endParaRPr lang="en-US" sz="2200" b="0" dirty="0">
              <a:solidFill>
                <a:srgbClr val="C0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29252" y="2611623"/>
            <a:ext cx="3286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“Life history of the model marmots showing the transitions between different age and social classes, as well as the processes which cause these transitions.”</a:t>
            </a:r>
          </a:p>
          <a:p>
            <a:pPr algn="ctr"/>
            <a:endParaRPr lang="en-US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(from </a:t>
            </a:r>
            <a:r>
              <a:rPr lang="en-US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  <a:hlinkClick r:id="rId2"/>
              </a:rPr>
              <a:t>Grimm et al., 2003</a:t>
            </a:r>
            <a:r>
              <a:rPr lang="en-US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, after </a:t>
            </a:r>
            <a:r>
              <a:rPr lang="en-US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  <a:hlinkClick r:id="rId3"/>
              </a:rPr>
              <a:t>Dorndorf, 1999</a:t>
            </a:r>
            <a:r>
              <a:rPr lang="en-US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1" y="978965"/>
            <a:ext cx="4814888" cy="55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57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</a:t>
            </a:r>
            <a:r>
              <a:rPr lang="en-US" sz="4000" dirty="0">
                <a:latin typeface="Gill Sans" charset="0"/>
                <a:ea typeface="Gill Sans" charset="0"/>
                <a:cs typeface="Gill Sans" charset="0"/>
              </a:rPr>
              <a:t>D</a:t>
            </a:r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D: </a:t>
            </a:r>
            <a:r>
              <a:rPr lang="en-US" sz="4000" b="0" dirty="0">
                <a:latin typeface="Gill Sans" charset="0"/>
                <a:ea typeface="Gill Sans" charset="0"/>
                <a:cs typeface="Gill Sans" charset="0"/>
              </a:rPr>
              <a:t>Design Concepts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71450" y="1207478"/>
            <a:ext cx="8972550" cy="22500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sz="2200">
                <a:latin typeface="Gill Sans" charset="0"/>
                <a:ea typeface="Gill Sans" charset="0"/>
                <a:cs typeface="Gill Sans" charset="0"/>
              </a:rPr>
              <a:t>Design Concepts</a:t>
            </a:r>
            <a:endParaRPr lang="en-U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02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</a:t>
            </a:r>
            <a:r>
              <a:rPr lang="en-US" sz="4000" dirty="0">
                <a:latin typeface="Gill Sans" charset="0"/>
                <a:ea typeface="Gill Sans" charset="0"/>
                <a:cs typeface="Gill Sans" charset="0"/>
              </a:rPr>
              <a:t>D</a:t>
            </a:r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D: </a:t>
            </a:r>
            <a:r>
              <a:rPr lang="en-US" sz="4000" b="0" dirty="0">
                <a:latin typeface="Gill Sans" charset="0"/>
                <a:ea typeface="Gill Sans" charset="0"/>
                <a:cs typeface="Gill Sans" charset="0"/>
              </a:rPr>
              <a:t>Design Concepts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1207477"/>
            <a:ext cx="5667373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lt"/>
              <a:buAutoNum type="arabicParenR"/>
            </a:pPr>
            <a:r>
              <a:rPr lang="en-US" sz="22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Basic Principles</a:t>
            </a:r>
          </a:p>
          <a:p>
            <a:pPr marL="457200" indent="-457200" eaLnBrk="1" hangingPunct="1">
              <a:spcBef>
                <a:spcPts val="600"/>
              </a:spcBef>
              <a:buAutoNum type="arabicParenR"/>
            </a:pPr>
            <a:r>
              <a:rPr lang="en-US" sz="22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Emergence</a:t>
            </a:r>
          </a:p>
          <a:p>
            <a:pPr marL="457200" indent="-457200" eaLnBrk="1" hangingPunct="1">
              <a:spcBef>
                <a:spcPts val="600"/>
              </a:spcBef>
              <a:buAutoNum type="arabicParenR"/>
            </a:pP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Adaptation</a:t>
            </a:r>
          </a:p>
          <a:p>
            <a:pPr marL="457200" indent="-457200" eaLnBrk="1" hangingPunct="1">
              <a:spcBef>
                <a:spcPts val="600"/>
              </a:spcBef>
              <a:buAutoNum type="arabicParenR"/>
            </a:pP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Objectives </a:t>
            </a:r>
          </a:p>
          <a:p>
            <a:pPr marL="457200" indent="-457200" eaLnBrk="1" hangingPunct="1">
              <a:spcBef>
                <a:spcPts val="600"/>
              </a:spcBef>
              <a:buAutoNum type="arabicParenR"/>
            </a:pP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Learning</a:t>
            </a:r>
          </a:p>
          <a:p>
            <a:pPr marL="457200" indent="-457200" eaLnBrk="1" hangingPunct="1">
              <a:spcBef>
                <a:spcPts val="600"/>
              </a:spcBef>
              <a:buAutoNum type="arabicParenR"/>
            </a:pP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Prediction</a:t>
            </a:r>
          </a:p>
          <a:p>
            <a:pPr marL="457200" indent="-457200" eaLnBrk="1" hangingPunct="1">
              <a:spcBef>
                <a:spcPts val="600"/>
              </a:spcBef>
              <a:buAutoNum type="arabicParenR"/>
            </a:pP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Sensing</a:t>
            </a:r>
          </a:p>
          <a:p>
            <a:pPr marL="457200" indent="-457200" eaLnBrk="1" hangingPunct="1">
              <a:spcBef>
                <a:spcPts val="600"/>
              </a:spcBef>
              <a:buAutoNum type="arabicParenR"/>
            </a:pP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Interaction</a:t>
            </a:r>
          </a:p>
          <a:p>
            <a:pPr marL="457200" indent="-457200" eaLnBrk="1" hangingPunct="1">
              <a:spcBef>
                <a:spcPts val="600"/>
              </a:spcBef>
              <a:buAutoNum type="arabicParenR"/>
            </a:pPr>
            <a:r>
              <a:rPr lang="en-US" sz="22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Stochasticity</a:t>
            </a:r>
          </a:p>
          <a:p>
            <a:pPr marL="457200" indent="-457200" eaLnBrk="1" hangingPunct="1">
              <a:spcBef>
                <a:spcPts val="600"/>
              </a:spcBef>
              <a:buAutoNum type="arabicParenR"/>
            </a:pPr>
            <a:r>
              <a:rPr lang="en-US" sz="22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 Collectives</a:t>
            </a:r>
          </a:p>
          <a:p>
            <a:pPr marL="457200" indent="-457200" eaLnBrk="1" hangingPunct="1">
              <a:spcBef>
                <a:spcPts val="600"/>
              </a:spcBef>
              <a:buAutoNum type="arabicParenR"/>
            </a:pPr>
            <a:r>
              <a:rPr lang="en-US" sz="220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 Observation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667374" y="1293996"/>
            <a:ext cx="2933701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36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GENERAL</a:t>
            </a:r>
          </a:p>
          <a:p>
            <a:pPr eaLnBrk="1" hangingPunct="1">
              <a:spcBef>
                <a:spcPts val="600"/>
              </a:spcBef>
            </a:pPr>
            <a:r>
              <a:rPr lang="en-US" sz="36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CONCEPTS</a:t>
            </a:r>
          </a:p>
          <a:p>
            <a:pPr eaLnBrk="1" hangingPunct="1">
              <a:spcBef>
                <a:spcPts val="600"/>
              </a:spcBef>
            </a:pPr>
            <a:endParaRPr lang="en-US" sz="3600" b="0" dirty="0">
              <a:solidFill>
                <a:srgbClr val="FFB74E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AGENT</a:t>
            </a:r>
          </a:p>
          <a:p>
            <a:pPr eaLnBrk="1" hangingPunct="1">
              <a:spcBef>
                <a:spcPts val="600"/>
              </a:spcBef>
            </a:pPr>
            <a:r>
              <a:rPr lang="en-US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FOCUSSED</a:t>
            </a:r>
          </a:p>
          <a:p>
            <a:pPr eaLnBrk="1" hangingPunct="1">
              <a:spcBef>
                <a:spcPts val="600"/>
              </a:spcBef>
            </a:pPr>
            <a:endParaRPr lang="en-US" sz="36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sz="3600" b="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1724956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735138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</a:t>
            </a:r>
            <a:r>
              <a:rPr lang="en-US" sz="4000" dirty="0">
                <a:latin typeface="Gill Sans" charset="0"/>
                <a:ea typeface="Gill Sans" charset="0"/>
                <a:cs typeface="Gill Sans" charset="0"/>
              </a:rPr>
              <a:t>D</a:t>
            </a:r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D: </a:t>
            </a:r>
            <a:r>
              <a:rPr lang="en-US" sz="4000" b="0" dirty="0">
                <a:latin typeface="Gill Sans" charset="0"/>
                <a:ea typeface="Gill Sans" charset="0"/>
                <a:cs typeface="Gill Sans" charset="0"/>
              </a:rPr>
              <a:t>Design Concepts</a:t>
            </a:r>
            <a:br>
              <a:rPr lang="en-US" sz="4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General Concepts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207477"/>
            <a:ext cx="8915400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algn="l" eaLnBrk="1" hangingPunct="1">
              <a:buFont typeface="+mj-lt"/>
              <a:buAutoNum type="arabicParenR"/>
            </a:pP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 Basic Principles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Concepts/Theory underlying the model</a:t>
            </a:r>
          </a:p>
          <a:p>
            <a:pPr marL="457200" indent="-457200" algn="l" eaLnBrk="1" hangingPunct="1">
              <a:buAutoNum type="arabicParenR"/>
            </a:pPr>
            <a:endParaRPr lang="en-U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Tx/>
              <a:buAutoNum type="arabicParenR"/>
            </a:pP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 Emergence 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What emergent features are expected/studied? </a:t>
            </a:r>
          </a:p>
          <a:p>
            <a:pPr marL="457200" indent="-457200" algn="l" eaLnBrk="1" hangingPunct="1">
              <a:buFontTx/>
              <a:buAutoNum type="arabicParenR"/>
            </a:pPr>
            <a:endParaRPr lang="en-U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 typeface="+mj-lt"/>
              <a:buAutoNum type="arabicParenR" startAt="9"/>
            </a:pPr>
            <a:r>
              <a:rPr lang="en-US" sz="22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 Stochasticity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Does the model include randomness?</a:t>
            </a:r>
          </a:p>
          <a:p>
            <a:pPr marL="457200" indent="-457200" algn="l" eaLnBrk="1" hangingPunct="1">
              <a:buFontTx/>
              <a:buAutoNum type="arabicParenR" startAt="9"/>
            </a:pPr>
            <a:endParaRPr lang="en-U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 typeface="+mj-lt"/>
              <a:buAutoNum type="arabicParenR" startAt="11"/>
            </a:pP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 Observation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What quantities are measured/recorded?</a:t>
            </a:r>
            <a:endParaRPr lang="en-US" sz="22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0" y="1207477"/>
            <a:ext cx="9144000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You should...</a:t>
            </a:r>
          </a:p>
          <a:p>
            <a:pPr eaLnBrk="1" hangingPunct="1"/>
            <a:endParaRPr lang="en-US" sz="240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1. 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understand the principles of agent-based modelling (ABM)</a:t>
            </a:r>
          </a:p>
          <a:p>
            <a:pPr eaLnBrk="1" hangingPunct="1"/>
            <a:endParaRPr lang="en-US" sz="2400" b="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be able to describe the type and range of systems to which ABM can be profitably and appropriately applied</a:t>
            </a:r>
          </a:p>
          <a:p>
            <a:pPr eaLnBrk="1" hangingPunct="1"/>
            <a:br>
              <a:rPr lang="en-US" dirty="0">
                <a:latin typeface="ＭＳ Ｐゴシック"/>
              </a:rPr>
            </a:br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3.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be able to </a:t>
            </a:r>
            <a:r>
              <a:rPr lang="en-US" sz="2400" b="0" dirty="0" err="1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conceptualise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 and model urban systems with complex dynamics</a:t>
            </a:r>
          </a:p>
          <a:p>
            <a:pPr eaLnBrk="1" hangingPunct="1"/>
            <a:endParaRPr lang="en-US" sz="2400" b="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4.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 show evidence of being able to translate these understandings into the practical methodology of modelling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22225"/>
            <a:ext cx="9144000" cy="1470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Course Objectives</a:t>
            </a:r>
            <a:endParaRPr lang="en-US" sz="4000" b="0" dirty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143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364639"/>
            <a:ext cx="8915400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algn="l" eaLnBrk="1" hangingPunct="1">
              <a:buFont typeface="+mj-lt"/>
              <a:buAutoNum type="arabicParenR" startAt="3"/>
            </a:pP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 Adaptation 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How do individuals adapt their </a:t>
            </a:r>
            <a:r>
              <a:rPr lang="en-US" sz="22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?</a:t>
            </a:r>
          </a:p>
          <a:p>
            <a:pPr marL="457200" indent="-457200" algn="l" eaLnBrk="1" hangingPunct="1">
              <a:buFontTx/>
              <a:buAutoNum type="arabicParenR" startAt="3"/>
            </a:pPr>
            <a:endParaRPr lang="en-U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Tx/>
              <a:buAutoNum type="arabicParenR" startAt="3"/>
            </a:pP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 Objectives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What are the objectives of individuals?</a:t>
            </a:r>
          </a:p>
          <a:p>
            <a:pPr marL="457200" indent="-457200" algn="l" eaLnBrk="1" hangingPunct="1">
              <a:buFontTx/>
              <a:buAutoNum type="arabicParenR" startAt="3"/>
            </a:pPr>
            <a:endParaRPr lang="en-U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Tx/>
              <a:buAutoNum type="arabicParenR" startAt="3"/>
            </a:pP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 Learning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How do individuals learn?</a:t>
            </a:r>
          </a:p>
          <a:p>
            <a:pPr marL="457200" indent="-457200" algn="l" eaLnBrk="1" hangingPunct="1">
              <a:buFontTx/>
              <a:buAutoNum type="arabicParenR" startAt="3"/>
            </a:pPr>
            <a:endParaRPr lang="en-U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Tx/>
              <a:buAutoNum type="arabicParenR" startAt="3"/>
            </a:pP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 Prediction 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Do individuals make predictions?</a:t>
            </a:r>
          </a:p>
          <a:p>
            <a:pPr marL="457200" indent="-457200" algn="l" eaLnBrk="1" hangingPunct="1">
              <a:buFontTx/>
              <a:buAutoNum type="arabicParenR" startAt="3"/>
            </a:pPr>
            <a:endParaRPr lang="en-U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Tx/>
              <a:buAutoNum type="arabicParenR" startAt="3"/>
            </a:pP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 Sensing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How do individuals monitor their environment?</a:t>
            </a:r>
          </a:p>
          <a:p>
            <a:pPr marL="457200" indent="-457200" algn="l" eaLnBrk="1" hangingPunct="1">
              <a:buFontTx/>
              <a:buAutoNum type="arabicParenR" startAt="3"/>
            </a:pPr>
            <a:endParaRPr lang="en-U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Tx/>
              <a:buAutoNum type="arabicParenR" startAt="3"/>
            </a:pP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 Interaction</a:t>
            </a:r>
            <a:r>
              <a:rPr lang="en-US" sz="2200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How do agents interact (directly and indirectly)?</a:t>
            </a:r>
          </a:p>
          <a:p>
            <a:pPr marL="457200" indent="-457200" algn="l" eaLnBrk="1" hangingPunct="1">
              <a:buFontTx/>
              <a:buAutoNum type="arabicParenR" startAt="3"/>
            </a:pPr>
            <a:endParaRPr lang="en-U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 typeface="+mj-lt"/>
              <a:buAutoNum type="arabicParenR" startAt="10"/>
            </a:pPr>
            <a:r>
              <a:rPr lang="en-US" sz="22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 Collectives 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Do the entities form groups? Explicit or emergent?</a:t>
            </a:r>
            <a:endParaRPr lang="en-US" sz="22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22225"/>
            <a:ext cx="9144000" cy="173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</a:t>
            </a:r>
            <a:r>
              <a:rPr lang="en-US" sz="4000" dirty="0">
                <a:latin typeface="Gill Sans" charset="0"/>
                <a:ea typeface="Gill Sans" charset="0"/>
                <a:cs typeface="Gill Sans" charset="0"/>
              </a:rPr>
              <a:t>D</a:t>
            </a:r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D: </a:t>
            </a:r>
            <a:r>
              <a:rPr lang="en-US" sz="4000" b="0" dirty="0">
                <a:latin typeface="Gill Sans" charset="0"/>
                <a:ea typeface="Gill Sans" charset="0"/>
                <a:cs typeface="Gill Sans" charset="0"/>
              </a:rPr>
              <a:t>Design Concepts</a:t>
            </a:r>
            <a:br>
              <a:rPr lang="en-US" sz="4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Agent </a:t>
            </a:r>
            <a:r>
              <a:rPr lang="en-US" sz="28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Focussed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23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OD</a:t>
            </a:r>
            <a:r>
              <a:rPr lang="en-US" sz="4000" dirty="0">
                <a:latin typeface="Gill Sans" charset="0"/>
                <a:ea typeface="Gill Sans" charset="0"/>
                <a:cs typeface="Gill Sans" charset="0"/>
              </a:rPr>
              <a:t>D</a:t>
            </a:r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: </a:t>
            </a:r>
            <a:r>
              <a:rPr lang="en-US" sz="4000" b="0" dirty="0">
                <a:latin typeface="Gill Sans" charset="0"/>
                <a:ea typeface="Gill Sans" charset="0"/>
                <a:cs typeface="Gill Sans" charset="0"/>
              </a:rPr>
              <a:t>Details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71450" y="1207477"/>
            <a:ext cx="8972550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algn="l" eaLnBrk="1" hangingPunct="1">
              <a:buFont typeface="+mj-lt"/>
              <a:buAutoNum type="arabicPeriod" startAt="5"/>
            </a:pPr>
            <a:r>
              <a:rPr lang="en-US" sz="2200" dirty="0" err="1">
                <a:latin typeface="Gill Sans" charset="0"/>
                <a:ea typeface="Gill Sans" charset="0"/>
                <a:cs typeface="Gill Sans" charset="0"/>
              </a:rPr>
              <a:t>Initialisation</a:t>
            </a: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 	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Start of model</a:t>
            </a:r>
            <a:endParaRPr lang="en-US" sz="2200" dirty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FontTx/>
              <a:buAutoNum type="arabicPeriod" startAt="5"/>
            </a:pPr>
            <a:r>
              <a:rPr lang="en-US" sz="2200" dirty="0">
                <a:latin typeface="Gill Sans" charset="0"/>
                <a:ea typeface="Gill Sans" charset="0"/>
                <a:cs typeface="Gill Sans" charset="0"/>
              </a:rPr>
              <a:t>Input Data 		</a:t>
            </a: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While running </a:t>
            </a:r>
            <a:br>
              <a:rPr lang="en-US" sz="2200" dirty="0">
                <a:latin typeface="Gill Sans" charset="0"/>
                <a:ea typeface="Gill Sans" charset="0"/>
                <a:cs typeface="Gill Sans" charset="0"/>
              </a:rPr>
            </a:br>
            <a:br>
              <a:rPr lang="en-US" sz="220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Reproducibility</a:t>
            </a: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Multiple runs</a:t>
            </a: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External data sources/files?</a:t>
            </a: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endParaRPr lang="en-U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 algn="l" eaLnBrk="1" hangingPunct="1">
              <a:buAutoNum type="arabicPeriod" startAt="5"/>
            </a:pPr>
            <a:r>
              <a:rPr lang="en-US" sz="2200" dirty="0" err="1">
                <a:latin typeface="Gill Sans" charset="0"/>
                <a:ea typeface="Gill Sans" charset="0"/>
                <a:cs typeface="Gill Sans" charset="0"/>
              </a:rPr>
              <a:t>Submodels</a:t>
            </a:r>
            <a:br>
              <a:rPr lang="en-US" sz="2200" dirty="0">
                <a:latin typeface="Gill Sans" charset="0"/>
                <a:ea typeface="Gill Sans" charset="0"/>
                <a:cs typeface="Gill Sans" charset="0"/>
              </a:rPr>
            </a:br>
            <a:br>
              <a:rPr lang="en-US" sz="22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Precise algorithms for each model process</a:t>
            </a: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(‘move’, ‘grow’, ‘update energy levels’)</a:t>
            </a: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Discussion of design, calibration, testing</a:t>
            </a:r>
            <a:br>
              <a:rPr lang="en-U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endParaRPr lang="en-U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02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Motivating the ODD Protocol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Addressing Problems</a:t>
            </a:r>
            <a:endParaRPr lang="en-US" sz="4000" b="0" dirty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786188" y="1714501"/>
            <a:ext cx="5357812" cy="46005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Comprehensible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3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Comprehensive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3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Reproducible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3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Programmable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3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Comparable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39" y="2891403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Any attempt to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organise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the discipline must cater for a huge variety of possible models </a:t>
            </a:r>
          </a:p>
        </p:txBody>
      </p:sp>
    </p:spTree>
    <p:extLst>
      <p:ext uri="{BB962C8B-B14F-4D97-AF65-F5344CB8AC3E}">
        <p14:creationId xmlns:p14="http://schemas.microsoft.com/office/powerpoint/2010/main" val="1737510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721231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The ODD Protocol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Integration with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NetLogo</a:t>
            </a:r>
            <a:endParaRPr lang="en-US" sz="24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7092" y="1660504"/>
            <a:ext cx="4369815" cy="430747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4" name="Oval 3"/>
          <p:cNvSpPr/>
          <p:nvPr/>
        </p:nvSpPr>
        <p:spPr>
          <a:xfrm>
            <a:off x="4389120" y="1731264"/>
            <a:ext cx="499872" cy="341376"/>
          </a:xfrm>
          <a:prstGeom prst="ellipse">
            <a:avLst/>
          </a:prstGeom>
          <a:noFill/>
          <a:ln w="1174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29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721231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The ODD Protocol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Key Texts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8C87B1-52B3-1D48-AF3C-722BBEB563FE}"/>
              </a:ext>
            </a:extLst>
          </p:cNvPr>
          <p:cNvSpPr/>
          <p:nvPr/>
        </p:nvSpPr>
        <p:spPr>
          <a:xfrm>
            <a:off x="946150" y="1912112"/>
            <a:ext cx="72517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Grimm, et al. (2006). A standard protocol for describing individual-based and agent-based models. Ecological Modelling 198 (1-2), 115-126.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Grimm, et al. (2010). The ODD protocol: A review and first update. Ecological Modelling 221 (23), 2760-2768.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Grimm, et al. (2020). The ODD Protocol for Describing Agent-Based and Other Simulation Models: A Second Update to Improve Clarity, Replication, and Structural Realism. The Journal of Artificial Societies and Social Simulation 23 (2), 7.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Grimm, et al. (2020). S1: ODD Guidance and Checklists. The Journal of Artificial Societies and Social Simulation 23 (2) [Supplementary file S1 to Grimm et al. (2020), above]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59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4298868" y="22225"/>
            <a:ext cx="4845132" cy="2958481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PhD Theses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Available on Moodle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993" y="2980706"/>
            <a:ext cx="4478757" cy="355666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869" y="287765"/>
            <a:ext cx="3952999" cy="624960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95477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1275128"/>
            <a:ext cx="8229600" cy="54219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algn="l" eaLnBrk="1" hangingPunct="1">
              <a:buFont typeface="+mj-lt"/>
              <a:buAutoNum type="arabicPeriod"/>
            </a:pP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Gilbert, N., 2008. Agent-Based Models. No. 153 in Quantitative Applications in the Social Sciences. SAGE Publications, Thousand Oaks, USA.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Wooldridge, M., Jennings, N. R., Jun 1995. Intelligent agents: theory and practice. The Knowledge Engineering Review 10 (2), 115-152.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Macal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C. M., Dec 2010. To agent-based simulation from system dynamics. In: Johansson, B., Jain, S., Montoya-Torres, J.,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Hugan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J.,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Yucesan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E. (Eds.), Proceedings of the 2010 Winter Simulation Conference. Institute of Electrical and Electronics Engineers, New York, USA, 371-382.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Cartwright, J. H. E., May 2010. Agent-based social simulation: A dynamical systems viewpoint. Cybernetics and Systems 41 (4), 281-286.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Shoham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Y.,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Leyton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-Brown, K., 2009.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Multiagent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Systems: Algorithmic, Game-Theoretic, and Logical Foundations. Cambridge University Press, Cambridge, UK.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Hare, M., Deadman, P., Jan 2004. Further towards a taxonomy of agent-based simulation models in environmental management. Mathematics and Computers in Simulation 64 (1), 25-40.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Grimm, V., Berger, U.,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Bastiansen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F.,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Eliassen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S.,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Ginot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V.,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Giske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J., Goss-Custard, J., Grand, T., Heinz, S. K.,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Huse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G.,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Huth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A., Jepsen, J. U.,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Jorgensen,C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Mooij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W. M.,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Muuller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B.,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Pe'er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G.,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Piou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C.,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S. F., Robbins, A. M., Robbins, M. M.,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Rossmanith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E., Ruger, N., Strand, E.,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Souissi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S.,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Stillman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R. A.,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Vabo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R.,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Visser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U.,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DeAngelis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D. L., Sep 2006. A standard protocol for describing individual-based and agent-based models. Ecological Modelling 198 (1-2), 115-126.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Grimm, V., Berger, U.,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DeAngelis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D. L.,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Polhill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G.,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Giske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J.,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S. F., Nov 2010. The ODD protocol: A review and first update. Ecological Modelling 221 (23), 2760-2768.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694F8F-6B80-454B-9D90-4989CB7DA214}"/>
              </a:ext>
            </a:extLst>
          </p:cNvPr>
          <p:cNvSpPr txBox="1">
            <a:spLocks/>
          </p:cNvSpPr>
          <p:nvPr/>
        </p:nvSpPr>
        <p:spPr bwMode="auto">
          <a:xfrm>
            <a:off x="0" y="22225"/>
            <a:ext cx="9144000" cy="125668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Bibliography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ABM Lecture III – Page 1</a:t>
            </a:r>
          </a:p>
        </p:txBody>
      </p:sp>
    </p:spTree>
    <p:extLst>
      <p:ext uri="{BB962C8B-B14F-4D97-AF65-F5344CB8AC3E}">
        <p14:creationId xmlns:p14="http://schemas.microsoft.com/office/powerpoint/2010/main" val="384370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378619" y="1278914"/>
            <a:ext cx="8386762" cy="54219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algn="l" eaLnBrk="1" hangingPunct="1">
              <a:buFont typeface="+mj-lt"/>
              <a:buAutoNum type="arabicPeriod" startAt="9"/>
            </a:pP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V. Grimm, N.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Dorndorf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F. Frey-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Roos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C.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Wissel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T.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Wyszomirski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W. Arnold, 2003, Modelling the role of social behavior in the persistence of the alpine marmot Marmota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marmota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Oikos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102, pp. 124-136</a:t>
            </a:r>
          </a:p>
          <a:p>
            <a:pPr marL="457200" indent="-457200" algn="l" eaLnBrk="1" hangingPunct="1">
              <a:buFont typeface="+mj-lt"/>
              <a:buAutoNum type="arabicPeriod" startAt="9"/>
            </a:pP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Billari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F. C., A.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Prskawetz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B.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Aparicio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Diaz, and T.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Fent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. 2007. The “wedding-ring”: an agent-based marriage model based on social interactions. Demographic Research 17:59-82.  Available on-line at: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www.demographic-research.org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/Volumes/Vol17/3/</a:t>
            </a:r>
          </a:p>
          <a:p>
            <a:pPr marL="457200" indent="-457200" algn="l" eaLnBrk="1" hangingPunct="1">
              <a:buFont typeface="+mj-lt"/>
              <a:buAutoNum type="arabicPeriod" startAt="9"/>
            </a:pP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D.H.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Barmak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D.O.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Dorso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M. Otero, H.G.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Solari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2011, Dengue epidemics and human mobility, Phys. Rev. E 84 (1).</a:t>
            </a:r>
          </a:p>
          <a:p>
            <a:pPr marL="457200" indent="-457200" algn="l" eaLnBrk="1" hangingPunct="1">
              <a:buFont typeface="+mj-lt"/>
              <a:buAutoNum type="arabicPeriod" startAt="9"/>
            </a:pP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Xiang, K. T. Z., Bishop, S. R., Sep 2010. Cellular automata model for free Aeolian sand dunes [Unpublished], MSc dissertation - University College London.</a:t>
            </a:r>
          </a:p>
          <a:p>
            <a:pPr marL="457200" indent="-457200" algn="l" eaLnBrk="1" hangingPunct="1">
              <a:buFont typeface="+mj-lt"/>
              <a:buAutoNum type="arabicPeriod" startAt="9"/>
            </a:pP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Sloss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C. R.,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Hesp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P. &amp; Shepherd, M. (2012) Coastal Dunes: Aeolian Transport. Nature Education Knowledge 3(10):21</a:t>
            </a:r>
          </a:p>
          <a:p>
            <a:pPr marL="457200" indent="-457200" algn="l" eaLnBrk="1" hangingPunct="1">
              <a:buFont typeface="+mj-lt"/>
              <a:buAutoNum type="arabicPeriod" startAt="9"/>
            </a:pP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Railsback, S. F., Grimm, V., 2019. Agent-Based and Individual-Based Modeling: A Practical Introduction [2</a:t>
            </a:r>
            <a:r>
              <a:rPr lang="en-US" sz="1500" b="0" baseline="30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nd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Ed.]. Princeton University Press, Princeton, USA.</a:t>
            </a:r>
          </a:p>
          <a:p>
            <a:pPr marL="457200" indent="-457200" algn="l" eaLnBrk="1" hangingPunct="1">
              <a:buFont typeface="+mj-lt"/>
              <a:buAutoNum type="arabicPeriod" startAt="9"/>
            </a:pP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Grimm, V., Railsback, S.,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Vincenot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C., Berger, U., Gallagher, C., DeAngelis, D., Edmonds, B., Ge, J.,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Giske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J., Groeneveld, J., Johnston, A., Milles, A.,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Nabe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-Nielsen, J., Polhill, J.,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Radchuk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V.,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Rohwader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M., Stillman, R., Thiele, J.,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Ayllon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D., Apr 2020a. The ODD Protocol for Describing Agent-Based and Other Simulation Models: A Second Update to Improve Clarity, Replication, and Structural Realism. The Journal of Artificial Societies and Social Simulation 23 (2), 7.</a:t>
            </a:r>
          </a:p>
          <a:p>
            <a:pPr marL="457200" indent="-457200" algn="l" eaLnBrk="1" hangingPunct="1">
              <a:buFont typeface="+mj-lt"/>
              <a:buAutoNum type="arabicPeriod" startAt="9"/>
            </a:pP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Grimm, V., Railsback, S.,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Vincenot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C., Berger, U., Gallagher, C., DeAngelis, D., Edmonds, B., Ge, J.,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Giske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J., Groeneveld, J., Johnston, A., Milles, A.,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Nabe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-Nielsen, J., Polhill, J.,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Radchuk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V.,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Rohwader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M., Stillman, R., Thiele, J., </a:t>
            </a:r>
            <a:r>
              <a:rPr lang="en-US" sz="15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Ayllon</a:t>
            </a:r>
            <a:r>
              <a:rPr lang="en-US" sz="15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D., Apr 2020b. S1: ODD Guidance and Checklists. The Journal of Artificial Societies and Social Simulation 23 (2) [Supplementary file S1 to Grimm et al. (2020a), above]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FECEC5-1CC5-CB4A-9046-8B1331B0F2FA}"/>
              </a:ext>
            </a:extLst>
          </p:cNvPr>
          <p:cNvSpPr txBox="1">
            <a:spLocks/>
          </p:cNvSpPr>
          <p:nvPr/>
        </p:nvSpPr>
        <p:spPr bwMode="auto">
          <a:xfrm>
            <a:off x="0" y="22225"/>
            <a:ext cx="9144000" cy="125668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Bibliography</a:t>
            </a:r>
            <a:b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ABM Lecture III – Page 2</a:t>
            </a:r>
          </a:p>
        </p:txBody>
      </p:sp>
    </p:spTree>
    <p:extLst>
      <p:ext uri="{BB962C8B-B14F-4D97-AF65-F5344CB8AC3E}">
        <p14:creationId xmlns:p14="http://schemas.microsoft.com/office/powerpoint/2010/main" val="94744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1" y="276446"/>
            <a:ext cx="4781198" cy="5948507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OBJECTIVES</a:t>
            </a:r>
            <a:br>
              <a:rPr lang="en-US" sz="40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the sort of research questions that are suitable for ABM 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2.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how ABMs can be constructed from a theoretical understanding of local processes.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3.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different perspectives on ABMs to provide a broad range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of ideas for your own projects.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4.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Learn how to use the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ODD Protocol to plan and communicate ABMs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1199" y="276446"/>
            <a:ext cx="8725601" cy="8725601"/>
            <a:chOff x="156719" y="1788805"/>
            <a:chExt cx="2726608" cy="2726608"/>
          </a:xfrm>
        </p:grpSpPr>
        <p:grpSp>
          <p:nvGrpSpPr>
            <p:cNvPr id="7" name="Group 6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Lightning Bolt 7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9" name="Lightning Bolt 8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154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76276" y="1672970"/>
            <a:ext cx="4692204" cy="4692204"/>
            <a:chOff x="156719" y="1788805"/>
            <a:chExt cx="2726608" cy="2726608"/>
          </a:xfrm>
        </p:grpSpPr>
        <p:grpSp>
          <p:nvGrpSpPr>
            <p:cNvPr id="8" name="Group 7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CASA0011: Agent-Based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87" y="1385154"/>
            <a:ext cx="6099175" cy="5447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Sarah WISE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 Thomas OLÉRON-EVANS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s.wise@ucl.ac.uk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thomas.evans.11@ucl.ac.uk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Moodle password: ABM18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Centre for Advanced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Spatial Analysis,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90 </a:t>
            </a:r>
            <a:r>
              <a:rPr lang="en-US" sz="26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Tottenham</a:t>
            </a: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Court Road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0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0075" y="496379"/>
            <a:ext cx="8354354" cy="59323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1: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Introduction to ABMs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2: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Cellular Automata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3: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b="1" dirty="0">
                <a:latin typeface="Gill Sans" charset="0"/>
                <a:ea typeface="Gill Sans" charset="0"/>
                <a:cs typeface="Gill Sans" charset="0"/>
              </a:rPr>
              <a:t>ABM Methodology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4: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Agent </a:t>
            </a:r>
            <a:r>
              <a:rPr lang="en-US" sz="23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Behaviours</a:t>
            </a:r>
            <a:endParaRPr lang="en-US" sz="23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5: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ABMs as Research Tools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READING WEEK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6: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Testing ABMs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7: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Presenting Results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8: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Forecasting &amp; Prediction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9: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Traffic Modelling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10: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Retail Markets &amp; Gentrification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698273" y="2475571"/>
            <a:ext cx="3256156" cy="2743199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The ABM Course</a:t>
            </a:r>
          </a:p>
        </p:txBody>
      </p:sp>
    </p:spTree>
    <p:extLst>
      <p:ext uri="{BB962C8B-B14F-4D97-AF65-F5344CB8AC3E}">
        <p14:creationId xmlns:p14="http://schemas.microsoft.com/office/powerpoint/2010/main" val="15817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0" y="22225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Coursework 1</a:t>
            </a:r>
          </a:p>
        </p:txBody>
      </p:sp>
    </p:spTree>
    <p:extLst>
      <p:ext uri="{BB962C8B-B14F-4D97-AF65-F5344CB8AC3E}">
        <p14:creationId xmlns:p14="http://schemas.microsoft.com/office/powerpoint/2010/main" val="137359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2225"/>
            <a:ext cx="9144000" cy="1470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Model Corner!</a:t>
            </a:r>
          </a:p>
        </p:txBody>
      </p:sp>
    </p:spTree>
    <p:extLst>
      <p:ext uri="{BB962C8B-B14F-4D97-AF65-F5344CB8AC3E}">
        <p14:creationId xmlns:p14="http://schemas.microsoft.com/office/powerpoint/2010/main" val="140142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B74E"/>
                </a:solidFill>
              </a:rPr>
              <a:t>Presenting an ABM to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Why was this model built?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What question is it looking to solve?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What are the different kinds of agents, and how do they interact with one another?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What is the environment, and how do agents interact with it?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What metrics do the authors use to measure the behaviour/performance of the system?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How do the authors attempt to validate their model?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What conclusions did the authors draw from the results of running the model?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1" i="1" dirty="0"/>
              <a:t>Bonus:</a:t>
            </a:r>
            <a:r>
              <a:rPr lang="en-GB" dirty="0"/>
              <a:t> how might you expand upon the model, given the results the authors present here? </a:t>
            </a:r>
          </a:p>
        </p:txBody>
      </p:sp>
    </p:spTree>
    <p:extLst>
      <p:ext uri="{BB962C8B-B14F-4D97-AF65-F5344CB8AC3E}">
        <p14:creationId xmlns:p14="http://schemas.microsoft.com/office/powerpoint/2010/main" val="172091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13961</TotalTime>
  <Words>3220</Words>
  <Application>Microsoft Macintosh PowerPoint</Application>
  <PresentationFormat>On-screen Show (4:3)</PresentationFormat>
  <Paragraphs>386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ＭＳ Ｐゴシック</vt:lpstr>
      <vt:lpstr>Arial</vt:lpstr>
      <vt:lpstr>Athelas</vt:lpstr>
      <vt:lpstr>Calibri</vt:lpstr>
      <vt:lpstr>Gill Sans</vt:lpstr>
      <vt:lpstr>Helvetica</vt:lpstr>
      <vt:lpstr>Times New Roman</vt:lpstr>
      <vt:lpstr>Office Theme</vt:lpstr>
      <vt:lpstr>1_Office Theme</vt:lpstr>
      <vt:lpstr>3_Office Theme</vt:lpstr>
      <vt:lpstr>CASA0011: Agent-Based Modelling</vt:lpstr>
      <vt:lpstr>RECORDING</vt:lpstr>
      <vt:lpstr>LECTURE 3  A systematic approach to planning and communicating ABMs</vt:lpstr>
      <vt:lpstr>OBJECTIVES  1. Consider the sort of research questions that are suitable for ABM    2. Consider how ABMs can be constructed from a theoretical understanding of local processes.  3. Consider different perspectives on ABMs to provide a broad range of ideas for your own projects.  4. Learn how to use the ODD Protocol to plan and communicate ABMs</vt:lpstr>
      <vt:lpstr>PowerPoint Presentation</vt:lpstr>
      <vt:lpstr>The ABM Course</vt:lpstr>
      <vt:lpstr>Coursework 1</vt:lpstr>
      <vt:lpstr>PowerPoint Presentation</vt:lpstr>
      <vt:lpstr>Presenting an ABM to the Class</vt:lpstr>
      <vt:lpstr>PowerPoint Presentation</vt:lpstr>
      <vt:lpstr>Roles of Quantitative Methods Defining a research question</vt:lpstr>
      <vt:lpstr>Gilbert Paradigms Defining a research question</vt:lpstr>
      <vt:lpstr>PowerPoint Presentation</vt:lpstr>
      <vt:lpstr>Gilbert Paradigms Abstract Model – Research Question? Facsimile Model – Research Question?</vt:lpstr>
      <vt:lpstr>PowerPoint Presentation</vt:lpstr>
      <vt:lpstr>PowerPoint Presentation</vt:lpstr>
      <vt:lpstr>Choosing Modelling Type (or justifying modelling type)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a Model from Theory Example 1I – Barchan Dunes</vt:lpstr>
      <vt:lpstr>Building a Model from Theory Example 1I – Barchan Dunes</vt:lpstr>
      <vt:lpstr>Building a Model from Theory Example 1I – Barchan Dunes</vt:lpstr>
      <vt:lpstr>Building a Model from Theory Example 1I – Barchan Dunes</vt:lpstr>
      <vt:lpstr>Pattern-Oriented Modelling A one-slide guide…</vt:lpstr>
      <vt:lpstr>Motivating the ODD Protocol Problem 1 – Defining an ABM</vt:lpstr>
      <vt:lpstr>Motivating the ODD Protocol Problem 1 – Defining an ABM</vt:lpstr>
      <vt:lpstr>Motivating the ODD Protocol Problem 1 – Defining an ABM</vt:lpstr>
      <vt:lpstr>Motivating the ODD Protocol Problem 1 – Defining an ABM</vt:lpstr>
      <vt:lpstr>Motivating the ODD Protocol Problem 1 – Defining an ABM</vt:lpstr>
      <vt:lpstr>Motivating the ODD Protocol Problem 1 – Defining an ABM</vt:lpstr>
      <vt:lpstr>Motivating the ODD Protocol Problem 1 – Defining an ABM</vt:lpstr>
      <vt:lpstr>Motivating the ODD Protocol Problem 1 – Defining an ABM</vt:lpstr>
      <vt:lpstr>Basically…</vt:lpstr>
      <vt:lpstr>Motivating the ODD Protocol Problem 1 – Defining an ABM</vt:lpstr>
      <vt:lpstr>Hare &amp; Deadman’s ABM Taxonomy “Modelling Requirements”</vt:lpstr>
      <vt:lpstr>Hare &amp; Deadman’s ABM Taxonomy “Modelling Requirements”</vt:lpstr>
      <vt:lpstr>Motivating the ODD Protocol Problem 1I – Communication</vt:lpstr>
      <vt:lpstr>The ODD Protocol</vt:lpstr>
      <vt:lpstr>The ODD Protocol</vt:lpstr>
      <vt:lpstr>The ODD Protocol</vt:lpstr>
      <vt:lpstr>ODD: Overview</vt:lpstr>
      <vt:lpstr>PowerPoint Presentation</vt:lpstr>
      <vt:lpstr>ODD: Design Concepts</vt:lpstr>
      <vt:lpstr>ODD: Design Concepts</vt:lpstr>
      <vt:lpstr>ODD: Design Concepts General Concepts</vt:lpstr>
      <vt:lpstr>PowerPoint Presentation</vt:lpstr>
      <vt:lpstr>ODD: Details</vt:lpstr>
      <vt:lpstr>Motivating the ODD Protocol Addressing Problems</vt:lpstr>
      <vt:lpstr>The ODD Protocol Integration with NetLogo</vt:lpstr>
      <vt:lpstr>The ODD Protocol Key Texts</vt:lpstr>
      <vt:lpstr>PhD Theses Available on Moodle</vt:lpstr>
      <vt:lpstr>PowerPoint Presentation</vt:lpstr>
      <vt:lpstr>PowerPoint Presentation</vt:lpstr>
      <vt:lpstr>OBJECTIVES  1. Consider the sort of research questions that are suitable for ABM    2. Consider how ABMs can be constructed from a theoretical understanding of local processes.  3. Consider different perspectives on ABMs to provide a broad range of ideas for your own projects.  4. Learn how to use the ODD Protocol to plan and communicate ABMs</vt:lpstr>
      <vt:lpstr>CASA0011: Agent-Based Modelling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BENVGSC2: Quantitative Methods</dc:title>
  <dc:subject/>
  <dc:creator>Hannah Fry</dc:creator>
  <cp:keywords/>
  <dc:description/>
  <cp:lastModifiedBy>Evans, Thomas</cp:lastModifiedBy>
  <cp:revision>274</cp:revision>
  <cp:lastPrinted>2015-10-05T15:47:22Z</cp:lastPrinted>
  <dcterms:created xsi:type="dcterms:W3CDTF">2014-09-26T16:55:43Z</dcterms:created>
  <dcterms:modified xsi:type="dcterms:W3CDTF">2023-01-23T10:03:55Z</dcterms:modified>
  <cp:category/>
</cp:coreProperties>
</file>