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56" r:id="rId3"/>
    <p:sldId id="606" r:id="rId4"/>
    <p:sldId id="405" r:id="rId5"/>
    <p:sldId id="583" r:id="rId6"/>
    <p:sldId id="581" r:id="rId7"/>
    <p:sldId id="819" r:id="rId8"/>
    <p:sldId id="597" r:id="rId9"/>
    <p:sldId id="600" r:id="rId10"/>
    <p:sldId id="601" r:id="rId11"/>
    <p:sldId id="603" r:id="rId12"/>
    <p:sldId id="604" r:id="rId13"/>
    <p:sldId id="657" r:id="rId14"/>
    <p:sldId id="607" r:id="rId15"/>
    <p:sldId id="602" r:id="rId16"/>
    <p:sldId id="608" r:id="rId17"/>
    <p:sldId id="609" r:id="rId18"/>
    <p:sldId id="610" r:id="rId19"/>
    <p:sldId id="613" r:id="rId20"/>
    <p:sldId id="593" r:id="rId21"/>
    <p:sldId id="615" r:id="rId22"/>
    <p:sldId id="528" r:id="rId23"/>
    <p:sldId id="529" r:id="rId24"/>
    <p:sldId id="531" r:id="rId25"/>
    <p:sldId id="530" r:id="rId26"/>
    <p:sldId id="532" r:id="rId27"/>
    <p:sldId id="534" r:id="rId28"/>
    <p:sldId id="660" r:id="rId29"/>
    <p:sldId id="535" r:id="rId30"/>
    <p:sldId id="537" r:id="rId31"/>
    <p:sldId id="619" r:id="rId32"/>
    <p:sldId id="538" r:id="rId33"/>
    <p:sldId id="659" r:id="rId34"/>
    <p:sldId id="821" r:id="rId35"/>
    <p:sldId id="658" r:id="rId36"/>
    <p:sldId id="594" r:id="rId37"/>
    <p:sldId id="526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4E"/>
    <a:srgbClr val="0432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84016" autoAdjust="0"/>
  </p:normalViewPr>
  <p:slideViewPr>
    <p:cSldViewPr snapToGrid="0">
      <p:cViewPr varScale="1">
        <p:scale>
          <a:sx n="64" d="100"/>
          <a:sy n="64" d="100"/>
        </p:scale>
        <p:origin x="100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6311-C228-E841-B8FD-1A51CEDAA9C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7037-3B03-1448-8D2F-6345E40C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66C65B-7F8B-BB40-8942-B94A3DAAF04D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7227A-B487-894C-A13D-81C19BA4E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Random – run many times - replicates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97227A-B487-894C-A13D-81C19BA4E6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4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2/5/2024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1569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ROKYelaWb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GvtnE1Wy6U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Thomas OLÉRON 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ABM2022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053" y="2000250"/>
            <a:ext cx="8293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Examine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of model for extreme parameter values;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“tipping points” in emergent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Visualise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the model in different ways;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Step through simulation iteration by iteration to understand causal mechanisms driving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Identify interesting/unusual patterns in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930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668" y="1714500"/>
            <a:ext cx="7586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Fix parameters at “interesting” values vary others;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Use different “currencies” to evaluate model outcomes;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Analyse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simplified versions of a model;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Study a model from the ‘bottom up’: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Individuals → Relationships → Complete System;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unrealistic scenarios or parameter values: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Which realistic features are necessary to produce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? Which could be neglected?</a:t>
            </a:r>
          </a:p>
        </p:txBody>
      </p:sp>
    </p:spTree>
    <p:extLst>
      <p:ext uri="{BB962C8B-B14F-4D97-AF65-F5344CB8AC3E}">
        <p14:creationId xmlns:p14="http://schemas.microsoft.com/office/powerpoint/2010/main" val="67783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668" y="1714500"/>
            <a:ext cx="7586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Fix parameters at “interesting” values vary others;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Use different 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“currencies”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to evaluate model outcomes;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Analyse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simplified versions of a model;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Study a model from the `bottom up’: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Individuals → Relationships → Complete System;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unrealistic scenarios or parameter values: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Which realistic features are necessary to produce observed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? Which could be neglected?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014663"/>
            <a:ext cx="9144000" cy="38433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1507331"/>
            <a:ext cx="9144000" cy="8881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60858" y="3221831"/>
            <a:ext cx="7204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global statistical quantities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parameters of best-fit statistical distributions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statistics derived from time series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spatial statistics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measures of heterogeneity between agents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properties related to model stability</a:t>
            </a:r>
            <a:br>
              <a:rPr lang="en-US" sz="2400" dirty="0"/>
            </a:br>
            <a:r>
              <a:rPr lang="en-US" sz="2400" dirty="0"/>
              <a:t>(e.g. time to return to equilibrium after perturbation)</a:t>
            </a:r>
          </a:p>
        </p:txBody>
      </p:sp>
    </p:spTree>
    <p:extLst>
      <p:ext uri="{BB962C8B-B14F-4D97-AF65-F5344CB8AC3E}">
        <p14:creationId xmlns:p14="http://schemas.microsoft.com/office/powerpoint/2010/main" val="18313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 (2011)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668" y="1928813"/>
            <a:ext cx="76652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1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POTENTIAL OBJECTIVES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Gain a broad &amp; deep understanding of model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Play with model before developing a formal experimental methodology;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Provide ideas for useful metrics to study;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BUT</a:t>
            </a: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can be developed into a complete piece of research.</a:t>
            </a:r>
          </a:p>
        </p:txBody>
      </p:sp>
    </p:spTree>
    <p:extLst>
      <p:ext uri="{BB962C8B-B14F-4D97-AF65-F5344CB8AC3E}">
        <p14:creationId xmlns:p14="http://schemas.microsoft.com/office/powerpoint/2010/main" val="33674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4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630"/>
          <a:stretch/>
        </p:blipFill>
        <p:spPr>
          <a:xfrm>
            <a:off x="68580" y="1930400"/>
            <a:ext cx="4537710" cy="345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593"/>
          <a:stretch/>
        </p:blipFill>
        <p:spPr>
          <a:xfrm>
            <a:off x="4606290" y="1930400"/>
            <a:ext cx="4537710" cy="345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0947" y="6488668"/>
            <a:ext cx="6243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commons.wikimedia.org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/wiki/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File:Firefly_composite.jpg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1909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https://www.youtube.com/watch?v=sROKYelaWbo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72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10583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https://www.youtube.com/watch?v=ZGvtnE1Wy6U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04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859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</a:t>
            </a:r>
            <a: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28663" y="1685925"/>
            <a:ext cx="7629525" cy="451485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48275" y="3399426"/>
            <a:ext cx="1838325" cy="108784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 rot="2700000">
            <a:off x="2185985" y="2986088"/>
            <a:ext cx="771525" cy="771525"/>
          </a:xfrm>
          <a:prstGeom prst="plus">
            <a:avLst>
              <a:gd name="adj" fmla="val 43518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1590" y="1752504"/>
            <a:ext cx="2500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All Possible States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6377" y="2937761"/>
            <a:ext cx="2143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‘Natural’ States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3071" y="3795010"/>
            <a:ext cx="1657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Initial Conditions</a:t>
            </a:r>
            <a:endParaRPr lang="en-US" sz="2400" dirty="0">
              <a:solidFill>
                <a:srgbClr val="FFB74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586038" y="3114675"/>
            <a:ext cx="4286250" cy="1223802"/>
          </a:xfrm>
          <a:custGeom>
            <a:avLst/>
            <a:gdLst>
              <a:gd name="connsiteX0" fmla="*/ 0 w 4286250"/>
              <a:gd name="connsiteY0" fmla="*/ 257175 h 1223802"/>
              <a:gd name="connsiteX1" fmla="*/ 57150 w 4286250"/>
              <a:gd name="connsiteY1" fmla="*/ 271463 h 1223802"/>
              <a:gd name="connsiteX2" fmla="*/ 100012 w 4286250"/>
              <a:gd name="connsiteY2" fmla="*/ 285750 h 1223802"/>
              <a:gd name="connsiteX3" fmla="*/ 171450 w 4286250"/>
              <a:gd name="connsiteY3" fmla="*/ 300038 h 1223802"/>
              <a:gd name="connsiteX4" fmla="*/ 314325 w 4286250"/>
              <a:gd name="connsiteY4" fmla="*/ 328613 h 1223802"/>
              <a:gd name="connsiteX5" fmla="*/ 571500 w 4286250"/>
              <a:gd name="connsiteY5" fmla="*/ 300038 h 1223802"/>
              <a:gd name="connsiteX6" fmla="*/ 685800 w 4286250"/>
              <a:gd name="connsiteY6" fmla="*/ 271463 h 1223802"/>
              <a:gd name="connsiteX7" fmla="*/ 771525 w 4286250"/>
              <a:gd name="connsiteY7" fmla="*/ 242888 h 1223802"/>
              <a:gd name="connsiteX8" fmla="*/ 914400 w 4286250"/>
              <a:gd name="connsiteY8" fmla="*/ 157163 h 1223802"/>
              <a:gd name="connsiteX9" fmla="*/ 957262 w 4286250"/>
              <a:gd name="connsiteY9" fmla="*/ 142875 h 1223802"/>
              <a:gd name="connsiteX10" fmla="*/ 1000125 w 4286250"/>
              <a:gd name="connsiteY10" fmla="*/ 114300 h 1223802"/>
              <a:gd name="connsiteX11" fmla="*/ 1128712 w 4286250"/>
              <a:gd name="connsiteY11" fmla="*/ 71438 h 1223802"/>
              <a:gd name="connsiteX12" fmla="*/ 1257300 w 4286250"/>
              <a:gd name="connsiteY12" fmla="*/ 28575 h 1223802"/>
              <a:gd name="connsiteX13" fmla="*/ 1300162 w 4286250"/>
              <a:gd name="connsiteY13" fmla="*/ 14288 h 1223802"/>
              <a:gd name="connsiteX14" fmla="*/ 1385887 w 4286250"/>
              <a:gd name="connsiteY14" fmla="*/ 0 h 1223802"/>
              <a:gd name="connsiteX15" fmla="*/ 1657350 w 4286250"/>
              <a:gd name="connsiteY15" fmla="*/ 14288 h 1223802"/>
              <a:gd name="connsiteX16" fmla="*/ 1800225 w 4286250"/>
              <a:gd name="connsiteY16" fmla="*/ 57150 h 1223802"/>
              <a:gd name="connsiteX17" fmla="*/ 1885950 w 4286250"/>
              <a:gd name="connsiteY17" fmla="*/ 100013 h 1223802"/>
              <a:gd name="connsiteX18" fmla="*/ 1971675 w 4286250"/>
              <a:gd name="connsiteY18" fmla="*/ 128588 h 1223802"/>
              <a:gd name="connsiteX19" fmla="*/ 2014537 w 4286250"/>
              <a:gd name="connsiteY19" fmla="*/ 171450 h 1223802"/>
              <a:gd name="connsiteX20" fmla="*/ 2057400 w 4286250"/>
              <a:gd name="connsiteY20" fmla="*/ 200025 h 1223802"/>
              <a:gd name="connsiteX21" fmla="*/ 2185987 w 4286250"/>
              <a:gd name="connsiteY21" fmla="*/ 314325 h 1223802"/>
              <a:gd name="connsiteX22" fmla="*/ 2257425 w 4286250"/>
              <a:gd name="connsiteY22" fmla="*/ 385763 h 1223802"/>
              <a:gd name="connsiteX23" fmla="*/ 2328862 w 4286250"/>
              <a:gd name="connsiteY23" fmla="*/ 457200 h 1223802"/>
              <a:gd name="connsiteX24" fmla="*/ 2428875 w 4286250"/>
              <a:gd name="connsiteY24" fmla="*/ 571500 h 1223802"/>
              <a:gd name="connsiteX25" fmla="*/ 2500312 w 4286250"/>
              <a:gd name="connsiteY25" fmla="*/ 642938 h 1223802"/>
              <a:gd name="connsiteX26" fmla="*/ 2528887 w 4286250"/>
              <a:gd name="connsiteY26" fmla="*/ 685800 h 1223802"/>
              <a:gd name="connsiteX27" fmla="*/ 2571750 w 4286250"/>
              <a:gd name="connsiteY27" fmla="*/ 714375 h 1223802"/>
              <a:gd name="connsiteX28" fmla="*/ 2614612 w 4286250"/>
              <a:gd name="connsiteY28" fmla="*/ 757238 h 1223802"/>
              <a:gd name="connsiteX29" fmla="*/ 2657475 w 4286250"/>
              <a:gd name="connsiteY29" fmla="*/ 785813 h 1223802"/>
              <a:gd name="connsiteX30" fmla="*/ 2743200 w 4286250"/>
              <a:gd name="connsiteY30" fmla="*/ 857250 h 1223802"/>
              <a:gd name="connsiteX31" fmla="*/ 2828925 w 4286250"/>
              <a:gd name="connsiteY31" fmla="*/ 885825 h 1223802"/>
              <a:gd name="connsiteX32" fmla="*/ 2914650 w 4286250"/>
              <a:gd name="connsiteY32" fmla="*/ 914400 h 1223802"/>
              <a:gd name="connsiteX33" fmla="*/ 3000375 w 4286250"/>
              <a:gd name="connsiteY33" fmla="*/ 928688 h 1223802"/>
              <a:gd name="connsiteX34" fmla="*/ 3071812 w 4286250"/>
              <a:gd name="connsiteY34" fmla="*/ 942975 h 1223802"/>
              <a:gd name="connsiteX35" fmla="*/ 3328987 w 4286250"/>
              <a:gd name="connsiteY35" fmla="*/ 971550 h 1223802"/>
              <a:gd name="connsiteX36" fmla="*/ 3471862 w 4286250"/>
              <a:gd name="connsiteY36" fmla="*/ 985838 h 1223802"/>
              <a:gd name="connsiteX37" fmla="*/ 3843337 w 4286250"/>
              <a:gd name="connsiteY37" fmla="*/ 971550 h 1223802"/>
              <a:gd name="connsiteX38" fmla="*/ 3886200 w 4286250"/>
              <a:gd name="connsiteY38" fmla="*/ 928688 h 1223802"/>
              <a:gd name="connsiteX39" fmla="*/ 3943350 w 4286250"/>
              <a:gd name="connsiteY39" fmla="*/ 842963 h 1223802"/>
              <a:gd name="connsiteX40" fmla="*/ 3957637 w 4286250"/>
              <a:gd name="connsiteY40" fmla="*/ 800100 h 1223802"/>
              <a:gd name="connsiteX41" fmla="*/ 3914775 w 4286250"/>
              <a:gd name="connsiteY41" fmla="*/ 657225 h 1223802"/>
              <a:gd name="connsiteX42" fmla="*/ 3871912 w 4286250"/>
              <a:gd name="connsiteY42" fmla="*/ 642938 h 1223802"/>
              <a:gd name="connsiteX43" fmla="*/ 3714750 w 4286250"/>
              <a:gd name="connsiteY43" fmla="*/ 585788 h 1223802"/>
              <a:gd name="connsiteX44" fmla="*/ 3629025 w 4286250"/>
              <a:gd name="connsiteY44" fmla="*/ 557213 h 1223802"/>
              <a:gd name="connsiteX45" fmla="*/ 3343275 w 4286250"/>
              <a:gd name="connsiteY45" fmla="*/ 528638 h 1223802"/>
              <a:gd name="connsiteX46" fmla="*/ 3114675 w 4286250"/>
              <a:gd name="connsiteY46" fmla="*/ 542925 h 1223802"/>
              <a:gd name="connsiteX47" fmla="*/ 3043237 w 4286250"/>
              <a:gd name="connsiteY47" fmla="*/ 657225 h 1223802"/>
              <a:gd name="connsiteX48" fmla="*/ 3014662 w 4286250"/>
              <a:gd name="connsiteY48" fmla="*/ 700088 h 1223802"/>
              <a:gd name="connsiteX49" fmla="*/ 3000375 w 4286250"/>
              <a:gd name="connsiteY49" fmla="*/ 742950 h 1223802"/>
              <a:gd name="connsiteX50" fmla="*/ 3014662 w 4286250"/>
              <a:gd name="connsiteY50" fmla="*/ 800100 h 1223802"/>
              <a:gd name="connsiteX51" fmla="*/ 3086100 w 4286250"/>
              <a:gd name="connsiteY51" fmla="*/ 871538 h 1223802"/>
              <a:gd name="connsiteX52" fmla="*/ 3171825 w 4286250"/>
              <a:gd name="connsiteY52" fmla="*/ 900113 h 1223802"/>
              <a:gd name="connsiteX53" fmla="*/ 3286125 w 4286250"/>
              <a:gd name="connsiteY53" fmla="*/ 928688 h 1223802"/>
              <a:gd name="connsiteX54" fmla="*/ 3343275 w 4286250"/>
              <a:gd name="connsiteY54" fmla="*/ 942975 h 1223802"/>
              <a:gd name="connsiteX55" fmla="*/ 3414712 w 4286250"/>
              <a:gd name="connsiteY55" fmla="*/ 957263 h 1223802"/>
              <a:gd name="connsiteX56" fmla="*/ 3529012 w 4286250"/>
              <a:gd name="connsiteY56" fmla="*/ 985838 h 1223802"/>
              <a:gd name="connsiteX57" fmla="*/ 3586162 w 4286250"/>
              <a:gd name="connsiteY57" fmla="*/ 1000125 h 1223802"/>
              <a:gd name="connsiteX58" fmla="*/ 3643312 w 4286250"/>
              <a:gd name="connsiteY58" fmla="*/ 1014413 h 1223802"/>
              <a:gd name="connsiteX59" fmla="*/ 3871912 w 4286250"/>
              <a:gd name="connsiteY59" fmla="*/ 971550 h 1223802"/>
              <a:gd name="connsiteX60" fmla="*/ 3900487 w 4286250"/>
              <a:gd name="connsiteY60" fmla="*/ 914400 h 1223802"/>
              <a:gd name="connsiteX61" fmla="*/ 3929062 w 4286250"/>
              <a:gd name="connsiteY61" fmla="*/ 828675 h 1223802"/>
              <a:gd name="connsiteX62" fmla="*/ 3943350 w 4286250"/>
              <a:gd name="connsiteY62" fmla="*/ 785813 h 1223802"/>
              <a:gd name="connsiteX63" fmla="*/ 3957637 w 4286250"/>
              <a:gd name="connsiteY63" fmla="*/ 742950 h 1223802"/>
              <a:gd name="connsiteX64" fmla="*/ 3971925 w 4286250"/>
              <a:gd name="connsiteY64" fmla="*/ 700088 h 1223802"/>
              <a:gd name="connsiteX65" fmla="*/ 3957637 w 4286250"/>
              <a:gd name="connsiteY65" fmla="*/ 642938 h 1223802"/>
              <a:gd name="connsiteX66" fmla="*/ 3829050 w 4286250"/>
              <a:gd name="connsiteY66" fmla="*/ 571500 h 1223802"/>
              <a:gd name="connsiteX67" fmla="*/ 3786187 w 4286250"/>
              <a:gd name="connsiteY67" fmla="*/ 542925 h 1223802"/>
              <a:gd name="connsiteX68" fmla="*/ 3586162 w 4286250"/>
              <a:gd name="connsiteY68" fmla="*/ 500063 h 1223802"/>
              <a:gd name="connsiteX69" fmla="*/ 3543300 w 4286250"/>
              <a:gd name="connsiteY69" fmla="*/ 485775 h 1223802"/>
              <a:gd name="connsiteX70" fmla="*/ 3057525 w 4286250"/>
              <a:gd name="connsiteY70" fmla="*/ 485775 h 1223802"/>
              <a:gd name="connsiteX71" fmla="*/ 3014662 w 4286250"/>
              <a:gd name="connsiteY71" fmla="*/ 528638 h 1223802"/>
              <a:gd name="connsiteX72" fmla="*/ 2986087 w 4286250"/>
              <a:gd name="connsiteY72" fmla="*/ 614363 h 1223802"/>
              <a:gd name="connsiteX73" fmla="*/ 2971800 w 4286250"/>
              <a:gd name="connsiteY73" fmla="*/ 657225 h 1223802"/>
              <a:gd name="connsiteX74" fmla="*/ 2943225 w 4286250"/>
              <a:gd name="connsiteY74" fmla="*/ 771525 h 1223802"/>
              <a:gd name="connsiteX75" fmla="*/ 2986087 w 4286250"/>
              <a:gd name="connsiteY75" fmla="*/ 900113 h 1223802"/>
              <a:gd name="connsiteX76" fmla="*/ 3114675 w 4286250"/>
              <a:gd name="connsiteY76" fmla="*/ 957263 h 1223802"/>
              <a:gd name="connsiteX77" fmla="*/ 3186112 w 4286250"/>
              <a:gd name="connsiteY77" fmla="*/ 971550 h 1223802"/>
              <a:gd name="connsiteX78" fmla="*/ 3228975 w 4286250"/>
              <a:gd name="connsiteY78" fmla="*/ 985838 h 1223802"/>
              <a:gd name="connsiteX79" fmla="*/ 3514725 w 4286250"/>
              <a:gd name="connsiteY79" fmla="*/ 1014413 h 1223802"/>
              <a:gd name="connsiteX80" fmla="*/ 3600450 w 4286250"/>
              <a:gd name="connsiteY80" fmla="*/ 1028700 h 1223802"/>
              <a:gd name="connsiteX81" fmla="*/ 3714750 w 4286250"/>
              <a:gd name="connsiteY81" fmla="*/ 1042988 h 1223802"/>
              <a:gd name="connsiteX82" fmla="*/ 4086225 w 4286250"/>
              <a:gd name="connsiteY82" fmla="*/ 1028700 h 1223802"/>
              <a:gd name="connsiteX83" fmla="*/ 4129087 w 4286250"/>
              <a:gd name="connsiteY83" fmla="*/ 1014413 h 1223802"/>
              <a:gd name="connsiteX84" fmla="*/ 4229100 w 4286250"/>
              <a:gd name="connsiteY84" fmla="*/ 942975 h 1223802"/>
              <a:gd name="connsiteX85" fmla="*/ 4286250 w 4286250"/>
              <a:gd name="connsiteY85" fmla="*/ 857250 h 1223802"/>
              <a:gd name="connsiteX86" fmla="*/ 4271962 w 4286250"/>
              <a:gd name="connsiteY86" fmla="*/ 728663 h 1223802"/>
              <a:gd name="connsiteX87" fmla="*/ 4200525 w 4286250"/>
              <a:gd name="connsiteY87" fmla="*/ 642938 h 1223802"/>
              <a:gd name="connsiteX88" fmla="*/ 4157662 w 4286250"/>
              <a:gd name="connsiteY88" fmla="*/ 628650 h 1223802"/>
              <a:gd name="connsiteX89" fmla="*/ 4029075 w 4286250"/>
              <a:gd name="connsiteY89" fmla="*/ 557213 h 1223802"/>
              <a:gd name="connsiteX90" fmla="*/ 3986212 w 4286250"/>
              <a:gd name="connsiteY90" fmla="*/ 542925 h 1223802"/>
              <a:gd name="connsiteX91" fmla="*/ 3757612 w 4286250"/>
              <a:gd name="connsiteY91" fmla="*/ 500063 h 1223802"/>
              <a:gd name="connsiteX92" fmla="*/ 3500437 w 4286250"/>
              <a:gd name="connsiteY92" fmla="*/ 471488 h 1223802"/>
              <a:gd name="connsiteX93" fmla="*/ 3114675 w 4286250"/>
              <a:gd name="connsiteY93" fmla="*/ 485775 h 1223802"/>
              <a:gd name="connsiteX94" fmla="*/ 3071812 w 4286250"/>
              <a:gd name="connsiteY94" fmla="*/ 500063 h 1223802"/>
              <a:gd name="connsiteX95" fmla="*/ 3028950 w 4286250"/>
              <a:gd name="connsiteY95" fmla="*/ 528638 h 1223802"/>
              <a:gd name="connsiteX96" fmla="*/ 2971800 w 4286250"/>
              <a:gd name="connsiteY96" fmla="*/ 614363 h 1223802"/>
              <a:gd name="connsiteX97" fmla="*/ 2928937 w 4286250"/>
              <a:gd name="connsiteY97" fmla="*/ 757238 h 1223802"/>
              <a:gd name="connsiteX98" fmla="*/ 2943225 w 4286250"/>
              <a:gd name="connsiteY98" fmla="*/ 885825 h 1223802"/>
              <a:gd name="connsiteX99" fmla="*/ 2986087 w 4286250"/>
              <a:gd name="connsiteY99" fmla="*/ 914400 h 1223802"/>
              <a:gd name="connsiteX100" fmla="*/ 3071812 w 4286250"/>
              <a:gd name="connsiteY100" fmla="*/ 942975 h 1223802"/>
              <a:gd name="connsiteX101" fmla="*/ 3171825 w 4286250"/>
              <a:gd name="connsiteY101" fmla="*/ 971550 h 1223802"/>
              <a:gd name="connsiteX102" fmla="*/ 3300412 w 4286250"/>
              <a:gd name="connsiteY102" fmla="*/ 985838 h 1223802"/>
              <a:gd name="connsiteX103" fmla="*/ 3414712 w 4286250"/>
              <a:gd name="connsiteY103" fmla="*/ 1000125 h 1223802"/>
              <a:gd name="connsiteX104" fmla="*/ 3886200 w 4286250"/>
              <a:gd name="connsiteY104" fmla="*/ 985838 h 1223802"/>
              <a:gd name="connsiteX105" fmla="*/ 3943350 w 4286250"/>
              <a:gd name="connsiteY105" fmla="*/ 957263 h 1223802"/>
              <a:gd name="connsiteX106" fmla="*/ 4029075 w 4286250"/>
              <a:gd name="connsiteY106" fmla="*/ 900113 h 1223802"/>
              <a:gd name="connsiteX107" fmla="*/ 4057650 w 4286250"/>
              <a:gd name="connsiteY107" fmla="*/ 857250 h 1223802"/>
              <a:gd name="connsiteX108" fmla="*/ 4100512 w 4286250"/>
              <a:gd name="connsiteY108" fmla="*/ 814388 h 1223802"/>
              <a:gd name="connsiteX109" fmla="*/ 4043362 w 4286250"/>
              <a:gd name="connsiteY109" fmla="*/ 657225 h 1223802"/>
              <a:gd name="connsiteX110" fmla="*/ 3957637 w 4286250"/>
              <a:gd name="connsiteY110" fmla="*/ 600075 h 1223802"/>
              <a:gd name="connsiteX111" fmla="*/ 3914775 w 4286250"/>
              <a:gd name="connsiteY111" fmla="*/ 571500 h 1223802"/>
              <a:gd name="connsiteX112" fmla="*/ 3814762 w 4286250"/>
              <a:gd name="connsiteY112" fmla="*/ 528638 h 1223802"/>
              <a:gd name="connsiteX113" fmla="*/ 3700462 w 4286250"/>
              <a:gd name="connsiteY113" fmla="*/ 500063 h 1223802"/>
              <a:gd name="connsiteX114" fmla="*/ 3386137 w 4286250"/>
              <a:gd name="connsiteY114" fmla="*/ 514350 h 1223802"/>
              <a:gd name="connsiteX115" fmla="*/ 3328987 w 4286250"/>
              <a:gd name="connsiteY115" fmla="*/ 528638 h 1223802"/>
              <a:gd name="connsiteX116" fmla="*/ 3257550 w 4286250"/>
              <a:gd name="connsiteY116" fmla="*/ 542925 h 1223802"/>
              <a:gd name="connsiteX117" fmla="*/ 3100387 w 4286250"/>
              <a:gd name="connsiteY117" fmla="*/ 585788 h 1223802"/>
              <a:gd name="connsiteX118" fmla="*/ 3014662 w 4286250"/>
              <a:gd name="connsiteY118" fmla="*/ 671513 h 1223802"/>
              <a:gd name="connsiteX119" fmla="*/ 2943225 w 4286250"/>
              <a:gd name="connsiteY119" fmla="*/ 757238 h 1223802"/>
              <a:gd name="connsiteX120" fmla="*/ 2943225 w 4286250"/>
              <a:gd name="connsiteY120" fmla="*/ 871538 h 1223802"/>
              <a:gd name="connsiteX121" fmla="*/ 3071812 w 4286250"/>
              <a:gd name="connsiteY121" fmla="*/ 942975 h 1223802"/>
              <a:gd name="connsiteX122" fmla="*/ 3143250 w 4286250"/>
              <a:gd name="connsiteY122" fmla="*/ 957263 h 1223802"/>
              <a:gd name="connsiteX123" fmla="*/ 3629025 w 4286250"/>
              <a:gd name="connsiteY123" fmla="*/ 971550 h 1223802"/>
              <a:gd name="connsiteX124" fmla="*/ 3886200 w 4286250"/>
              <a:gd name="connsiteY124" fmla="*/ 1000125 h 1223802"/>
              <a:gd name="connsiteX125" fmla="*/ 4086225 w 4286250"/>
              <a:gd name="connsiteY125" fmla="*/ 985838 h 1223802"/>
              <a:gd name="connsiteX126" fmla="*/ 4129087 w 4286250"/>
              <a:gd name="connsiteY126" fmla="*/ 957263 h 1223802"/>
              <a:gd name="connsiteX127" fmla="*/ 4200525 w 4286250"/>
              <a:gd name="connsiteY127" fmla="*/ 871538 h 1223802"/>
              <a:gd name="connsiteX128" fmla="*/ 4186237 w 4286250"/>
              <a:gd name="connsiteY128" fmla="*/ 828675 h 1223802"/>
              <a:gd name="connsiteX129" fmla="*/ 4100512 w 4286250"/>
              <a:gd name="connsiteY129" fmla="*/ 757238 h 1223802"/>
              <a:gd name="connsiteX130" fmla="*/ 4043362 w 4286250"/>
              <a:gd name="connsiteY130" fmla="*/ 714375 h 1223802"/>
              <a:gd name="connsiteX131" fmla="*/ 4000500 w 4286250"/>
              <a:gd name="connsiteY131" fmla="*/ 685800 h 1223802"/>
              <a:gd name="connsiteX132" fmla="*/ 3929062 w 4286250"/>
              <a:gd name="connsiteY132" fmla="*/ 628650 h 1223802"/>
              <a:gd name="connsiteX133" fmla="*/ 3886200 w 4286250"/>
              <a:gd name="connsiteY133" fmla="*/ 614363 h 1223802"/>
              <a:gd name="connsiteX134" fmla="*/ 3786187 w 4286250"/>
              <a:gd name="connsiteY134" fmla="*/ 571500 h 1223802"/>
              <a:gd name="connsiteX135" fmla="*/ 3629025 w 4286250"/>
              <a:gd name="connsiteY135" fmla="*/ 542925 h 1223802"/>
              <a:gd name="connsiteX136" fmla="*/ 3514725 w 4286250"/>
              <a:gd name="connsiteY136" fmla="*/ 528638 h 1223802"/>
              <a:gd name="connsiteX137" fmla="*/ 3143250 w 4286250"/>
              <a:gd name="connsiteY137" fmla="*/ 542925 h 1223802"/>
              <a:gd name="connsiteX138" fmla="*/ 3086100 w 4286250"/>
              <a:gd name="connsiteY138" fmla="*/ 557213 h 1223802"/>
              <a:gd name="connsiteX139" fmla="*/ 3000375 w 4286250"/>
              <a:gd name="connsiteY139" fmla="*/ 614363 h 1223802"/>
              <a:gd name="connsiteX140" fmla="*/ 2957512 w 4286250"/>
              <a:gd name="connsiteY140" fmla="*/ 700088 h 1223802"/>
              <a:gd name="connsiteX141" fmla="*/ 2943225 w 4286250"/>
              <a:gd name="connsiteY141" fmla="*/ 742950 h 1223802"/>
              <a:gd name="connsiteX142" fmla="*/ 2957512 w 4286250"/>
              <a:gd name="connsiteY142" fmla="*/ 842963 h 1223802"/>
              <a:gd name="connsiteX143" fmla="*/ 3014662 w 4286250"/>
              <a:gd name="connsiteY143" fmla="*/ 885825 h 1223802"/>
              <a:gd name="connsiteX144" fmla="*/ 3057525 w 4286250"/>
              <a:gd name="connsiteY144" fmla="*/ 914400 h 1223802"/>
              <a:gd name="connsiteX145" fmla="*/ 3143250 w 4286250"/>
              <a:gd name="connsiteY145" fmla="*/ 942975 h 1223802"/>
              <a:gd name="connsiteX146" fmla="*/ 3343275 w 4286250"/>
              <a:gd name="connsiteY146" fmla="*/ 971550 h 1223802"/>
              <a:gd name="connsiteX147" fmla="*/ 3529012 w 4286250"/>
              <a:gd name="connsiteY147" fmla="*/ 985838 h 1223802"/>
              <a:gd name="connsiteX148" fmla="*/ 3957637 w 4286250"/>
              <a:gd name="connsiteY148" fmla="*/ 971550 h 1223802"/>
              <a:gd name="connsiteX149" fmla="*/ 4100512 w 4286250"/>
              <a:gd name="connsiteY149" fmla="*/ 871538 h 1223802"/>
              <a:gd name="connsiteX150" fmla="*/ 4143375 w 4286250"/>
              <a:gd name="connsiteY150" fmla="*/ 842963 h 1223802"/>
              <a:gd name="connsiteX151" fmla="*/ 4200525 w 4286250"/>
              <a:gd name="connsiteY151" fmla="*/ 757238 h 1223802"/>
              <a:gd name="connsiteX152" fmla="*/ 4186237 w 4286250"/>
              <a:gd name="connsiteY152" fmla="*/ 671513 h 1223802"/>
              <a:gd name="connsiteX153" fmla="*/ 4100512 w 4286250"/>
              <a:gd name="connsiteY153" fmla="*/ 614363 h 1223802"/>
              <a:gd name="connsiteX154" fmla="*/ 4057650 w 4286250"/>
              <a:gd name="connsiteY154" fmla="*/ 585788 h 1223802"/>
              <a:gd name="connsiteX155" fmla="*/ 4000500 w 4286250"/>
              <a:gd name="connsiteY155" fmla="*/ 571500 h 1223802"/>
              <a:gd name="connsiteX156" fmla="*/ 3957637 w 4286250"/>
              <a:gd name="connsiteY156" fmla="*/ 557213 h 1223802"/>
              <a:gd name="connsiteX157" fmla="*/ 3886200 w 4286250"/>
              <a:gd name="connsiteY157" fmla="*/ 542925 h 1223802"/>
              <a:gd name="connsiteX158" fmla="*/ 3843337 w 4286250"/>
              <a:gd name="connsiteY158" fmla="*/ 528638 h 1223802"/>
              <a:gd name="connsiteX159" fmla="*/ 3686175 w 4286250"/>
              <a:gd name="connsiteY159" fmla="*/ 514350 h 1223802"/>
              <a:gd name="connsiteX160" fmla="*/ 3314700 w 4286250"/>
              <a:gd name="connsiteY160" fmla="*/ 528638 h 1223802"/>
              <a:gd name="connsiteX161" fmla="*/ 3228975 w 4286250"/>
              <a:gd name="connsiteY161" fmla="*/ 557213 h 1223802"/>
              <a:gd name="connsiteX162" fmla="*/ 3186112 w 4286250"/>
              <a:gd name="connsiteY162" fmla="*/ 600075 h 1223802"/>
              <a:gd name="connsiteX163" fmla="*/ 3100387 w 4286250"/>
              <a:gd name="connsiteY163" fmla="*/ 700088 h 1223802"/>
              <a:gd name="connsiteX164" fmla="*/ 3086100 w 4286250"/>
              <a:gd name="connsiteY164" fmla="*/ 742950 h 1223802"/>
              <a:gd name="connsiteX165" fmla="*/ 3043237 w 4286250"/>
              <a:gd name="connsiteY165" fmla="*/ 828675 h 1223802"/>
              <a:gd name="connsiteX166" fmla="*/ 3057525 w 4286250"/>
              <a:gd name="connsiteY166" fmla="*/ 1014413 h 1223802"/>
              <a:gd name="connsiteX167" fmla="*/ 3100387 w 4286250"/>
              <a:gd name="connsiteY167" fmla="*/ 1042988 h 1223802"/>
              <a:gd name="connsiteX168" fmla="*/ 3257550 w 4286250"/>
              <a:gd name="connsiteY168" fmla="*/ 1085850 h 1223802"/>
              <a:gd name="connsiteX169" fmla="*/ 3643312 w 4286250"/>
              <a:gd name="connsiteY169" fmla="*/ 1071563 h 1223802"/>
              <a:gd name="connsiteX170" fmla="*/ 3714750 w 4286250"/>
              <a:gd name="connsiteY170" fmla="*/ 1057275 h 1223802"/>
              <a:gd name="connsiteX171" fmla="*/ 3800475 w 4286250"/>
              <a:gd name="connsiteY171" fmla="*/ 1042988 h 1223802"/>
              <a:gd name="connsiteX172" fmla="*/ 3943350 w 4286250"/>
              <a:gd name="connsiteY172" fmla="*/ 1014413 h 1223802"/>
              <a:gd name="connsiteX173" fmla="*/ 4043362 w 4286250"/>
              <a:gd name="connsiteY173" fmla="*/ 957263 h 1223802"/>
              <a:gd name="connsiteX174" fmla="*/ 4071937 w 4286250"/>
              <a:gd name="connsiteY174" fmla="*/ 900113 h 1223802"/>
              <a:gd name="connsiteX175" fmla="*/ 4100512 w 4286250"/>
              <a:gd name="connsiteY175" fmla="*/ 857250 h 1223802"/>
              <a:gd name="connsiteX176" fmla="*/ 4129087 w 4286250"/>
              <a:gd name="connsiteY176" fmla="*/ 771525 h 1223802"/>
              <a:gd name="connsiteX177" fmla="*/ 4114800 w 4286250"/>
              <a:gd name="connsiteY177" fmla="*/ 728663 h 1223802"/>
              <a:gd name="connsiteX178" fmla="*/ 4029075 w 4286250"/>
              <a:gd name="connsiteY178" fmla="*/ 700088 h 1223802"/>
              <a:gd name="connsiteX179" fmla="*/ 3986212 w 4286250"/>
              <a:gd name="connsiteY179" fmla="*/ 685800 h 1223802"/>
              <a:gd name="connsiteX180" fmla="*/ 3943350 w 4286250"/>
              <a:gd name="connsiteY180" fmla="*/ 657225 h 1223802"/>
              <a:gd name="connsiteX181" fmla="*/ 3886200 w 4286250"/>
              <a:gd name="connsiteY181" fmla="*/ 642938 h 1223802"/>
              <a:gd name="connsiteX182" fmla="*/ 3786187 w 4286250"/>
              <a:gd name="connsiteY182" fmla="*/ 600075 h 1223802"/>
              <a:gd name="connsiteX183" fmla="*/ 3729037 w 4286250"/>
              <a:gd name="connsiteY183" fmla="*/ 571500 h 1223802"/>
              <a:gd name="connsiteX184" fmla="*/ 3671887 w 4286250"/>
              <a:gd name="connsiteY184" fmla="*/ 557213 h 1223802"/>
              <a:gd name="connsiteX185" fmla="*/ 3629025 w 4286250"/>
              <a:gd name="connsiteY185" fmla="*/ 542925 h 1223802"/>
              <a:gd name="connsiteX186" fmla="*/ 3529012 w 4286250"/>
              <a:gd name="connsiteY186" fmla="*/ 514350 h 1223802"/>
              <a:gd name="connsiteX187" fmla="*/ 3214687 w 4286250"/>
              <a:gd name="connsiteY187" fmla="*/ 528638 h 1223802"/>
              <a:gd name="connsiteX188" fmla="*/ 3128962 w 4286250"/>
              <a:gd name="connsiteY188" fmla="*/ 585788 h 1223802"/>
              <a:gd name="connsiteX189" fmla="*/ 3057525 w 4286250"/>
              <a:gd name="connsiteY189" fmla="*/ 671513 h 1223802"/>
              <a:gd name="connsiteX190" fmla="*/ 3000375 w 4286250"/>
              <a:gd name="connsiteY190" fmla="*/ 771525 h 1223802"/>
              <a:gd name="connsiteX191" fmla="*/ 2986087 w 4286250"/>
              <a:gd name="connsiteY191" fmla="*/ 814388 h 1223802"/>
              <a:gd name="connsiteX192" fmla="*/ 3000375 w 4286250"/>
              <a:gd name="connsiteY192" fmla="*/ 1014413 h 1223802"/>
              <a:gd name="connsiteX193" fmla="*/ 3100387 w 4286250"/>
              <a:gd name="connsiteY193" fmla="*/ 1128713 h 1223802"/>
              <a:gd name="connsiteX194" fmla="*/ 3243262 w 4286250"/>
              <a:gd name="connsiteY194" fmla="*/ 1185863 h 1223802"/>
              <a:gd name="connsiteX195" fmla="*/ 3871912 w 4286250"/>
              <a:gd name="connsiteY195" fmla="*/ 1200150 h 122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4286250" h="1223802">
                <a:moveTo>
                  <a:pt x="0" y="257175"/>
                </a:moveTo>
                <a:cubicBezTo>
                  <a:pt x="19050" y="261938"/>
                  <a:pt x="38269" y="266068"/>
                  <a:pt x="57150" y="271463"/>
                </a:cubicBezTo>
                <a:cubicBezTo>
                  <a:pt x="71631" y="275600"/>
                  <a:pt x="85402" y="282097"/>
                  <a:pt x="100012" y="285750"/>
                </a:cubicBezTo>
                <a:cubicBezTo>
                  <a:pt x="123571" y="291640"/>
                  <a:pt x="147744" y="294770"/>
                  <a:pt x="171450" y="300038"/>
                </a:cubicBezTo>
                <a:cubicBezTo>
                  <a:pt x="299324" y="328454"/>
                  <a:pt x="146354" y="300617"/>
                  <a:pt x="314325" y="328613"/>
                </a:cubicBezTo>
                <a:cubicBezTo>
                  <a:pt x="456588" y="317669"/>
                  <a:pt x="465643" y="324466"/>
                  <a:pt x="571500" y="300038"/>
                </a:cubicBezTo>
                <a:cubicBezTo>
                  <a:pt x="609767" y="291207"/>
                  <a:pt x="648543" y="283882"/>
                  <a:pt x="685800" y="271463"/>
                </a:cubicBezTo>
                <a:lnTo>
                  <a:pt x="771525" y="242888"/>
                </a:lnTo>
                <a:cubicBezTo>
                  <a:pt x="832470" y="202258"/>
                  <a:pt x="852891" y="183524"/>
                  <a:pt x="914400" y="157163"/>
                </a:cubicBezTo>
                <a:cubicBezTo>
                  <a:pt x="928243" y="151230"/>
                  <a:pt x="943792" y="149610"/>
                  <a:pt x="957262" y="142875"/>
                </a:cubicBezTo>
                <a:cubicBezTo>
                  <a:pt x="972621" y="135196"/>
                  <a:pt x="984433" y="121274"/>
                  <a:pt x="1000125" y="114300"/>
                </a:cubicBezTo>
                <a:cubicBezTo>
                  <a:pt x="1000135" y="114296"/>
                  <a:pt x="1107275" y="78584"/>
                  <a:pt x="1128712" y="71438"/>
                </a:cubicBezTo>
                <a:lnTo>
                  <a:pt x="1257300" y="28575"/>
                </a:lnTo>
                <a:cubicBezTo>
                  <a:pt x="1271587" y="23813"/>
                  <a:pt x="1285307" y="16764"/>
                  <a:pt x="1300162" y="14288"/>
                </a:cubicBezTo>
                <a:lnTo>
                  <a:pt x="1385887" y="0"/>
                </a:lnTo>
                <a:cubicBezTo>
                  <a:pt x="1476375" y="4763"/>
                  <a:pt x="1567078" y="6438"/>
                  <a:pt x="1657350" y="14288"/>
                </a:cubicBezTo>
                <a:cubicBezTo>
                  <a:pt x="1686567" y="16829"/>
                  <a:pt x="1783543" y="51589"/>
                  <a:pt x="1800225" y="57150"/>
                </a:cubicBezTo>
                <a:cubicBezTo>
                  <a:pt x="1956541" y="109256"/>
                  <a:pt x="1719771" y="26156"/>
                  <a:pt x="1885950" y="100013"/>
                </a:cubicBezTo>
                <a:cubicBezTo>
                  <a:pt x="1913475" y="112246"/>
                  <a:pt x="1971675" y="128588"/>
                  <a:pt x="1971675" y="128588"/>
                </a:cubicBezTo>
                <a:cubicBezTo>
                  <a:pt x="1985962" y="142875"/>
                  <a:pt x="1999015" y="158515"/>
                  <a:pt x="2014537" y="171450"/>
                </a:cubicBezTo>
                <a:cubicBezTo>
                  <a:pt x="2027729" y="182443"/>
                  <a:pt x="2044566" y="188617"/>
                  <a:pt x="2057400" y="200025"/>
                </a:cubicBezTo>
                <a:cubicBezTo>
                  <a:pt x="2204204" y="330517"/>
                  <a:pt x="2088707" y="249471"/>
                  <a:pt x="2185987" y="314325"/>
                </a:cubicBezTo>
                <a:cubicBezTo>
                  <a:pt x="2262184" y="428622"/>
                  <a:pt x="2162177" y="290516"/>
                  <a:pt x="2257425" y="385763"/>
                </a:cubicBezTo>
                <a:cubicBezTo>
                  <a:pt x="2352678" y="481015"/>
                  <a:pt x="2214559" y="380997"/>
                  <a:pt x="2328862" y="457200"/>
                </a:cubicBezTo>
                <a:cubicBezTo>
                  <a:pt x="2395537" y="557213"/>
                  <a:pt x="2357437" y="523875"/>
                  <a:pt x="2428875" y="571500"/>
                </a:cubicBezTo>
                <a:cubicBezTo>
                  <a:pt x="2505073" y="685798"/>
                  <a:pt x="2405065" y="547691"/>
                  <a:pt x="2500312" y="642938"/>
                </a:cubicBezTo>
                <a:cubicBezTo>
                  <a:pt x="2512454" y="655080"/>
                  <a:pt x="2516745" y="673658"/>
                  <a:pt x="2528887" y="685800"/>
                </a:cubicBezTo>
                <a:cubicBezTo>
                  <a:pt x="2541029" y="697942"/>
                  <a:pt x="2558558" y="703382"/>
                  <a:pt x="2571750" y="714375"/>
                </a:cubicBezTo>
                <a:cubicBezTo>
                  <a:pt x="2587272" y="727310"/>
                  <a:pt x="2599090" y="744303"/>
                  <a:pt x="2614612" y="757238"/>
                </a:cubicBezTo>
                <a:cubicBezTo>
                  <a:pt x="2627804" y="768231"/>
                  <a:pt x="2644283" y="774820"/>
                  <a:pt x="2657475" y="785813"/>
                </a:cubicBezTo>
                <a:cubicBezTo>
                  <a:pt x="2695930" y="817858"/>
                  <a:pt x="2697590" y="836979"/>
                  <a:pt x="2743200" y="857250"/>
                </a:cubicBezTo>
                <a:cubicBezTo>
                  <a:pt x="2770725" y="869483"/>
                  <a:pt x="2800350" y="876300"/>
                  <a:pt x="2828925" y="885825"/>
                </a:cubicBezTo>
                <a:cubicBezTo>
                  <a:pt x="2828936" y="885829"/>
                  <a:pt x="2914639" y="914398"/>
                  <a:pt x="2914650" y="914400"/>
                </a:cubicBezTo>
                <a:lnTo>
                  <a:pt x="3000375" y="928688"/>
                </a:lnTo>
                <a:cubicBezTo>
                  <a:pt x="3024267" y="933032"/>
                  <a:pt x="3047732" y="939834"/>
                  <a:pt x="3071812" y="942975"/>
                </a:cubicBezTo>
                <a:cubicBezTo>
                  <a:pt x="3157340" y="954131"/>
                  <a:pt x="3243225" y="962361"/>
                  <a:pt x="3328987" y="971550"/>
                </a:cubicBezTo>
                <a:lnTo>
                  <a:pt x="3471862" y="985838"/>
                </a:lnTo>
                <a:cubicBezTo>
                  <a:pt x="3595687" y="981075"/>
                  <a:pt x="3720583" y="988482"/>
                  <a:pt x="3843337" y="971550"/>
                </a:cubicBezTo>
                <a:cubicBezTo>
                  <a:pt x="3863353" y="968789"/>
                  <a:pt x="3873795" y="944637"/>
                  <a:pt x="3886200" y="928688"/>
                </a:cubicBezTo>
                <a:cubicBezTo>
                  <a:pt x="3907285" y="901579"/>
                  <a:pt x="3943350" y="842963"/>
                  <a:pt x="3943350" y="842963"/>
                </a:cubicBezTo>
                <a:cubicBezTo>
                  <a:pt x="3948112" y="828675"/>
                  <a:pt x="3957637" y="815160"/>
                  <a:pt x="3957637" y="800100"/>
                </a:cubicBezTo>
                <a:cubicBezTo>
                  <a:pt x="3957637" y="761334"/>
                  <a:pt x="3953506" y="688210"/>
                  <a:pt x="3914775" y="657225"/>
                </a:cubicBezTo>
                <a:cubicBezTo>
                  <a:pt x="3903015" y="647817"/>
                  <a:pt x="3886200" y="647700"/>
                  <a:pt x="3871912" y="642938"/>
                </a:cubicBezTo>
                <a:cubicBezTo>
                  <a:pt x="3782059" y="583035"/>
                  <a:pt x="3878447" y="640354"/>
                  <a:pt x="3714750" y="585788"/>
                </a:cubicBezTo>
                <a:cubicBezTo>
                  <a:pt x="3686175" y="576263"/>
                  <a:pt x="3658913" y="560949"/>
                  <a:pt x="3629025" y="557213"/>
                </a:cubicBezTo>
                <a:cubicBezTo>
                  <a:pt x="3457820" y="535812"/>
                  <a:pt x="3552989" y="546114"/>
                  <a:pt x="3343275" y="528638"/>
                </a:cubicBezTo>
                <a:cubicBezTo>
                  <a:pt x="3267075" y="533400"/>
                  <a:pt x="3190089" y="531018"/>
                  <a:pt x="3114675" y="542925"/>
                </a:cubicBezTo>
                <a:cubicBezTo>
                  <a:pt x="3050832" y="553005"/>
                  <a:pt x="3070081" y="616958"/>
                  <a:pt x="3043237" y="657225"/>
                </a:cubicBezTo>
                <a:lnTo>
                  <a:pt x="3014662" y="700088"/>
                </a:lnTo>
                <a:cubicBezTo>
                  <a:pt x="3009900" y="714375"/>
                  <a:pt x="3000375" y="727890"/>
                  <a:pt x="3000375" y="742950"/>
                </a:cubicBezTo>
                <a:cubicBezTo>
                  <a:pt x="3000375" y="762586"/>
                  <a:pt x="3006927" y="782051"/>
                  <a:pt x="3014662" y="800100"/>
                </a:cubicBezTo>
                <a:cubicBezTo>
                  <a:pt x="3029230" y="834092"/>
                  <a:pt x="3052482" y="856597"/>
                  <a:pt x="3086100" y="871538"/>
                </a:cubicBezTo>
                <a:cubicBezTo>
                  <a:pt x="3113625" y="883771"/>
                  <a:pt x="3143250" y="890588"/>
                  <a:pt x="3171825" y="900113"/>
                </a:cubicBezTo>
                <a:cubicBezTo>
                  <a:pt x="3248411" y="925642"/>
                  <a:pt x="3182688" y="905702"/>
                  <a:pt x="3286125" y="928688"/>
                </a:cubicBezTo>
                <a:cubicBezTo>
                  <a:pt x="3305294" y="932948"/>
                  <a:pt x="3324106" y="938715"/>
                  <a:pt x="3343275" y="942975"/>
                </a:cubicBezTo>
                <a:cubicBezTo>
                  <a:pt x="3366981" y="948243"/>
                  <a:pt x="3391050" y="951802"/>
                  <a:pt x="3414712" y="957263"/>
                </a:cubicBezTo>
                <a:cubicBezTo>
                  <a:pt x="3452979" y="966094"/>
                  <a:pt x="3490912" y="976313"/>
                  <a:pt x="3529012" y="985838"/>
                </a:cubicBezTo>
                <a:lnTo>
                  <a:pt x="3586162" y="1000125"/>
                </a:lnTo>
                <a:lnTo>
                  <a:pt x="3643312" y="1014413"/>
                </a:lnTo>
                <a:cubicBezTo>
                  <a:pt x="3683837" y="1011296"/>
                  <a:pt x="3822274" y="1031117"/>
                  <a:pt x="3871912" y="971550"/>
                </a:cubicBezTo>
                <a:cubicBezTo>
                  <a:pt x="3885547" y="955188"/>
                  <a:pt x="3892577" y="934175"/>
                  <a:pt x="3900487" y="914400"/>
                </a:cubicBezTo>
                <a:cubicBezTo>
                  <a:pt x="3911674" y="886434"/>
                  <a:pt x="3919537" y="857250"/>
                  <a:pt x="3929062" y="828675"/>
                </a:cubicBezTo>
                <a:lnTo>
                  <a:pt x="3943350" y="785813"/>
                </a:lnTo>
                <a:lnTo>
                  <a:pt x="3957637" y="742950"/>
                </a:lnTo>
                <a:lnTo>
                  <a:pt x="3971925" y="700088"/>
                </a:lnTo>
                <a:cubicBezTo>
                  <a:pt x="3967162" y="681038"/>
                  <a:pt x="3970568" y="657716"/>
                  <a:pt x="3957637" y="642938"/>
                </a:cubicBezTo>
                <a:cubicBezTo>
                  <a:pt x="3887563" y="562854"/>
                  <a:pt x="3892134" y="603042"/>
                  <a:pt x="3829050" y="571500"/>
                </a:cubicBezTo>
                <a:cubicBezTo>
                  <a:pt x="3813691" y="563821"/>
                  <a:pt x="3801879" y="549899"/>
                  <a:pt x="3786187" y="542925"/>
                </a:cubicBezTo>
                <a:cubicBezTo>
                  <a:pt x="3706522" y="507519"/>
                  <a:pt x="3676190" y="511316"/>
                  <a:pt x="3586162" y="500063"/>
                </a:cubicBezTo>
                <a:cubicBezTo>
                  <a:pt x="3571875" y="495300"/>
                  <a:pt x="3558185" y="488065"/>
                  <a:pt x="3543300" y="485775"/>
                </a:cubicBezTo>
                <a:cubicBezTo>
                  <a:pt x="3357299" y="457159"/>
                  <a:pt x="3279250" y="476537"/>
                  <a:pt x="3057525" y="485775"/>
                </a:cubicBezTo>
                <a:cubicBezTo>
                  <a:pt x="3043237" y="500063"/>
                  <a:pt x="3024475" y="510975"/>
                  <a:pt x="3014662" y="528638"/>
                </a:cubicBezTo>
                <a:cubicBezTo>
                  <a:pt x="3000034" y="554968"/>
                  <a:pt x="2995612" y="585788"/>
                  <a:pt x="2986087" y="614363"/>
                </a:cubicBezTo>
                <a:cubicBezTo>
                  <a:pt x="2981325" y="628650"/>
                  <a:pt x="2975453" y="642615"/>
                  <a:pt x="2971800" y="657225"/>
                </a:cubicBezTo>
                <a:lnTo>
                  <a:pt x="2943225" y="771525"/>
                </a:lnTo>
                <a:cubicBezTo>
                  <a:pt x="2952803" y="828997"/>
                  <a:pt x="2945907" y="859933"/>
                  <a:pt x="2986087" y="900113"/>
                </a:cubicBezTo>
                <a:cubicBezTo>
                  <a:pt x="3016016" y="930042"/>
                  <a:pt x="3079308" y="950190"/>
                  <a:pt x="3114675" y="957263"/>
                </a:cubicBezTo>
                <a:cubicBezTo>
                  <a:pt x="3138487" y="962025"/>
                  <a:pt x="3162553" y="965660"/>
                  <a:pt x="3186112" y="971550"/>
                </a:cubicBezTo>
                <a:cubicBezTo>
                  <a:pt x="3200723" y="975203"/>
                  <a:pt x="3214157" y="983144"/>
                  <a:pt x="3228975" y="985838"/>
                </a:cubicBezTo>
                <a:cubicBezTo>
                  <a:pt x="3317750" y="1001979"/>
                  <a:pt x="3428127" y="1004791"/>
                  <a:pt x="3514725" y="1014413"/>
                </a:cubicBezTo>
                <a:cubicBezTo>
                  <a:pt x="3543517" y="1017612"/>
                  <a:pt x="3571772" y="1024603"/>
                  <a:pt x="3600450" y="1028700"/>
                </a:cubicBezTo>
                <a:cubicBezTo>
                  <a:pt x="3638461" y="1034130"/>
                  <a:pt x="3676650" y="1038225"/>
                  <a:pt x="3714750" y="1042988"/>
                </a:cubicBezTo>
                <a:cubicBezTo>
                  <a:pt x="3838575" y="1038225"/>
                  <a:pt x="3962602" y="1037226"/>
                  <a:pt x="4086225" y="1028700"/>
                </a:cubicBezTo>
                <a:cubicBezTo>
                  <a:pt x="4101249" y="1027664"/>
                  <a:pt x="4115617" y="1021148"/>
                  <a:pt x="4129087" y="1014413"/>
                </a:cubicBezTo>
                <a:cubicBezTo>
                  <a:pt x="4144380" y="1006766"/>
                  <a:pt x="4223921" y="948801"/>
                  <a:pt x="4229100" y="942975"/>
                </a:cubicBezTo>
                <a:cubicBezTo>
                  <a:pt x="4251916" y="917307"/>
                  <a:pt x="4286250" y="857250"/>
                  <a:pt x="4286250" y="857250"/>
                </a:cubicBezTo>
                <a:cubicBezTo>
                  <a:pt x="4281487" y="814388"/>
                  <a:pt x="4282422" y="770501"/>
                  <a:pt x="4271962" y="728663"/>
                </a:cubicBezTo>
                <a:cubicBezTo>
                  <a:pt x="4266691" y="707577"/>
                  <a:pt x="4214921" y="652535"/>
                  <a:pt x="4200525" y="642938"/>
                </a:cubicBezTo>
                <a:cubicBezTo>
                  <a:pt x="4187994" y="634584"/>
                  <a:pt x="4171133" y="635385"/>
                  <a:pt x="4157662" y="628650"/>
                </a:cubicBezTo>
                <a:cubicBezTo>
                  <a:pt x="4049278" y="574458"/>
                  <a:pt x="4125393" y="598492"/>
                  <a:pt x="4029075" y="557213"/>
                </a:cubicBezTo>
                <a:cubicBezTo>
                  <a:pt x="4015232" y="551280"/>
                  <a:pt x="4000742" y="546888"/>
                  <a:pt x="3986212" y="542925"/>
                </a:cubicBezTo>
                <a:cubicBezTo>
                  <a:pt x="3839625" y="502946"/>
                  <a:pt x="3906029" y="521265"/>
                  <a:pt x="3757612" y="500063"/>
                </a:cubicBezTo>
                <a:cubicBezTo>
                  <a:pt x="3558391" y="471603"/>
                  <a:pt x="3813453" y="497572"/>
                  <a:pt x="3500437" y="471488"/>
                </a:cubicBezTo>
                <a:cubicBezTo>
                  <a:pt x="3371850" y="476250"/>
                  <a:pt x="3243065" y="477216"/>
                  <a:pt x="3114675" y="485775"/>
                </a:cubicBezTo>
                <a:cubicBezTo>
                  <a:pt x="3099648" y="486777"/>
                  <a:pt x="3085283" y="493328"/>
                  <a:pt x="3071812" y="500063"/>
                </a:cubicBezTo>
                <a:cubicBezTo>
                  <a:pt x="3056454" y="507742"/>
                  <a:pt x="3043237" y="519113"/>
                  <a:pt x="3028950" y="528638"/>
                </a:cubicBezTo>
                <a:cubicBezTo>
                  <a:pt x="3009900" y="557213"/>
                  <a:pt x="2982660" y="581782"/>
                  <a:pt x="2971800" y="614363"/>
                </a:cubicBezTo>
                <a:cubicBezTo>
                  <a:pt x="2937015" y="718717"/>
                  <a:pt x="2950531" y="670867"/>
                  <a:pt x="2928937" y="757238"/>
                </a:cubicBezTo>
                <a:cubicBezTo>
                  <a:pt x="2933700" y="800100"/>
                  <a:pt x="2928487" y="845295"/>
                  <a:pt x="2943225" y="885825"/>
                </a:cubicBezTo>
                <a:cubicBezTo>
                  <a:pt x="2949093" y="901962"/>
                  <a:pt x="2970396" y="907426"/>
                  <a:pt x="2986087" y="914400"/>
                </a:cubicBezTo>
                <a:cubicBezTo>
                  <a:pt x="3013612" y="926633"/>
                  <a:pt x="3043237" y="933450"/>
                  <a:pt x="3071812" y="942975"/>
                </a:cubicBezTo>
                <a:cubicBezTo>
                  <a:pt x="3103823" y="953646"/>
                  <a:pt x="3138501" y="966423"/>
                  <a:pt x="3171825" y="971550"/>
                </a:cubicBezTo>
                <a:cubicBezTo>
                  <a:pt x="3214450" y="978108"/>
                  <a:pt x="3257581" y="980799"/>
                  <a:pt x="3300412" y="985838"/>
                </a:cubicBezTo>
                <a:lnTo>
                  <a:pt x="3414712" y="1000125"/>
                </a:lnTo>
                <a:cubicBezTo>
                  <a:pt x="3571875" y="995363"/>
                  <a:pt x="3729479" y="998545"/>
                  <a:pt x="3886200" y="985838"/>
                </a:cubicBezTo>
                <a:cubicBezTo>
                  <a:pt x="3907429" y="984117"/>
                  <a:pt x="3925087" y="968221"/>
                  <a:pt x="3943350" y="957263"/>
                </a:cubicBezTo>
                <a:cubicBezTo>
                  <a:pt x="3972799" y="939594"/>
                  <a:pt x="4029075" y="900113"/>
                  <a:pt x="4029075" y="900113"/>
                </a:cubicBezTo>
                <a:cubicBezTo>
                  <a:pt x="4038600" y="885825"/>
                  <a:pt x="4046657" y="870442"/>
                  <a:pt x="4057650" y="857250"/>
                </a:cubicBezTo>
                <a:cubicBezTo>
                  <a:pt x="4070585" y="841728"/>
                  <a:pt x="4096898" y="834267"/>
                  <a:pt x="4100512" y="814388"/>
                </a:cubicBezTo>
                <a:cubicBezTo>
                  <a:pt x="4115123" y="734029"/>
                  <a:pt x="4096849" y="698826"/>
                  <a:pt x="4043362" y="657225"/>
                </a:cubicBezTo>
                <a:cubicBezTo>
                  <a:pt x="4016253" y="636140"/>
                  <a:pt x="3986212" y="619125"/>
                  <a:pt x="3957637" y="600075"/>
                </a:cubicBezTo>
                <a:cubicBezTo>
                  <a:pt x="3943350" y="590550"/>
                  <a:pt x="3930133" y="579179"/>
                  <a:pt x="3914775" y="571500"/>
                </a:cubicBezTo>
                <a:cubicBezTo>
                  <a:pt x="3867934" y="548080"/>
                  <a:pt x="3861016" y="541252"/>
                  <a:pt x="3814762" y="528638"/>
                </a:cubicBezTo>
                <a:cubicBezTo>
                  <a:pt x="3776873" y="518305"/>
                  <a:pt x="3700462" y="500063"/>
                  <a:pt x="3700462" y="500063"/>
                </a:cubicBezTo>
                <a:cubicBezTo>
                  <a:pt x="3595687" y="504825"/>
                  <a:pt x="3490711" y="506306"/>
                  <a:pt x="3386137" y="514350"/>
                </a:cubicBezTo>
                <a:cubicBezTo>
                  <a:pt x="3366559" y="515856"/>
                  <a:pt x="3348156" y="524378"/>
                  <a:pt x="3328987" y="528638"/>
                </a:cubicBezTo>
                <a:cubicBezTo>
                  <a:pt x="3305281" y="533906"/>
                  <a:pt x="3281212" y="537465"/>
                  <a:pt x="3257550" y="542925"/>
                </a:cubicBezTo>
                <a:cubicBezTo>
                  <a:pt x="3152810" y="567096"/>
                  <a:pt x="3171238" y="562171"/>
                  <a:pt x="3100387" y="585788"/>
                </a:cubicBezTo>
                <a:cubicBezTo>
                  <a:pt x="3071812" y="614363"/>
                  <a:pt x="3037078" y="637889"/>
                  <a:pt x="3014662" y="671513"/>
                </a:cubicBezTo>
                <a:cubicBezTo>
                  <a:pt x="2974879" y="731187"/>
                  <a:pt x="2998229" y="702233"/>
                  <a:pt x="2943225" y="757238"/>
                </a:cubicBezTo>
                <a:cubicBezTo>
                  <a:pt x="2930524" y="795339"/>
                  <a:pt x="2911041" y="830158"/>
                  <a:pt x="2943225" y="871538"/>
                </a:cubicBezTo>
                <a:cubicBezTo>
                  <a:pt x="2968912" y="904565"/>
                  <a:pt x="3028192" y="932070"/>
                  <a:pt x="3071812" y="942975"/>
                </a:cubicBezTo>
                <a:cubicBezTo>
                  <a:pt x="3095371" y="948865"/>
                  <a:pt x="3118998" y="956019"/>
                  <a:pt x="3143250" y="957263"/>
                </a:cubicBezTo>
                <a:cubicBezTo>
                  <a:pt x="3305032" y="965560"/>
                  <a:pt x="3467100" y="966788"/>
                  <a:pt x="3629025" y="971550"/>
                </a:cubicBezTo>
                <a:cubicBezTo>
                  <a:pt x="3674612" y="977249"/>
                  <a:pt x="3849974" y="1000125"/>
                  <a:pt x="3886200" y="1000125"/>
                </a:cubicBezTo>
                <a:cubicBezTo>
                  <a:pt x="3953045" y="1000125"/>
                  <a:pt x="4019550" y="990600"/>
                  <a:pt x="4086225" y="985838"/>
                </a:cubicBezTo>
                <a:cubicBezTo>
                  <a:pt x="4100512" y="976313"/>
                  <a:pt x="4115896" y="968256"/>
                  <a:pt x="4129087" y="957263"/>
                </a:cubicBezTo>
                <a:cubicBezTo>
                  <a:pt x="4170341" y="922885"/>
                  <a:pt x="4172428" y="913683"/>
                  <a:pt x="4200525" y="871538"/>
                </a:cubicBezTo>
                <a:cubicBezTo>
                  <a:pt x="4195762" y="857250"/>
                  <a:pt x="4194591" y="841206"/>
                  <a:pt x="4186237" y="828675"/>
                </a:cubicBezTo>
                <a:cubicBezTo>
                  <a:pt x="4161979" y="792288"/>
                  <a:pt x="4134057" y="781199"/>
                  <a:pt x="4100512" y="757238"/>
                </a:cubicBezTo>
                <a:cubicBezTo>
                  <a:pt x="4081135" y="743397"/>
                  <a:pt x="4062739" y="728216"/>
                  <a:pt x="4043362" y="714375"/>
                </a:cubicBezTo>
                <a:cubicBezTo>
                  <a:pt x="4029389" y="704394"/>
                  <a:pt x="4014237" y="696103"/>
                  <a:pt x="4000500" y="685800"/>
                </a:cubicBezTo>
                <a:cubicBezTo>
                  <a:pt x="3976104" y="667503"/>
                  <a:pt x="3954922" y="644812"/>
                  <a:pt x="3929062" y="628650"/>
                </a:cubicBezTo>
                <a:cubicBezTo>
                  <a:pt x="3916291" y="620668"/>
                  <a:pt x="3900042" y="620295"/>
                  <a:pt x="3886200" y="614363"/>
                </a:cubicBezTo>
                <a:cubicBezTo>
                  <a:pt x="3810004" y="581708"/>
                  <a:pt x="3853198" y="590646"/>
                  <a:pt x="3786187" y="571500"/>
                </a:cubicBezTo>
                <a:cubicBezTo>
                  <a:pt x="3721779" y="553098"/>
                  <a:pt x="3704895" y="553041"/>
                  <a:pt x="3629025" y="542925"/>
                </a:cubicBezTo>
                <a:lnTo>
                  <a:pt x="3514725" y="528638"/>
                </a:lnTo>
                <a:cubicBezTo>
                  <a:pt x="3390900" y="533400"/>
                  <a:pt x="3266892" y="534682"/>
                  <a:pt x="3143250" y="542925"/>
                </a:cubicBezTo>
                <a:cubicBezTo>
                  <a:pt x="3123657" y="544231"/>
                  <a:pt x="3103663" y="548431"/>
                  <a:pt x="3086100" y="557213"/>
                </a:cubicBezTo>
                <a:cubicBezTo>
                  <a:pt x="3055383" y="572572"/>
                  <a:pt x="3000375" y="614363"/>
                  <a:pt x="3000375" y="614363"/>
                </a:cubicBezTo>
                <a:cubicBezTo>
                  <a:pt x="2964460" y="722104"/>
                  <a:pt x="3012909" y="589294"/>
                  <a:pt x="2957512" y="700088"/>
                </a:cubicBezTo>
                <a:cubicBezTo>
                  <a:pt x="2950777" y="713558"/>
                  <a:pt x="2947987" y="728663"/>
                  <a:pt x="2943225" y="742950"/>
                </a:cubicBezTo>
                <a:cubicBezTo>
                  <a:pt x="2947987" y="776288"/>
                  <a:pt x="2942452" y="812842"/>
                  <a:pt x="2957512" y="842963"/>
                </a:cubicBezTo>
                <a:cubicBezTo>
                  <a:pt x="2968161" y="864261"/>
                  <a:pt x="2995285" y="871984"/>
                  <a:pt x="3014662" y="885825"/>
                </a:cubicBezTo>
                <a:cubicBezTo>
                  <a:pt x="3028635" y="895806"/>
                  <a:pt x="3041833" y="907426"/>
                  <a:pt x="3057525" y="914400"/>
                </a:cubicBezTo>
                <a:cubicBezTo>
                  <a:pt x="3085050" y="926633"/>
                  <a:pt x="3114675" y="933450"/>
                  <a:pt x="3143250" y="942975"/>
                </a:cubicBezTo>
                <a:cubicBezTo>
                  <a:pt x="3234527" y="973401"/>
                  <a:pt x="3176315" y="957637"/>
                  <a:pt x="3343275" y="971550"/>
                </a:cubicBezTo>
                <a:lnTo>
                  <a:pt x="3529012" y="985838"/>
                </a:lnTo>
                <a:cubicBezTo>
                  <a:pt x="3671887" y="981075"/>
                  <a:pt x="3816042" y="991216"/>
                  <a:pt x="3957637" y="971550"/>
                </a:cubicBezTo>
                <a:cubicBezTo>
                  <a:pt x="3973945" y="969285"/>
                  <a:pt x="4077757" y="887791"/>
                  <a:pt x="4100512" y="871538"/>
                </a:cubicBezTo>
                <a:cubicBezTo>
                  <a:pt x="4114485" y="861557"/>
                  <a:pt x="4129087" y="852488"/>
                  <a:pt x="4143375" y="842963"/>
                </a:cubicBezTo>
                <a:cubicBezTo>
                  <a:pt x="4162425" y="814388"/>
                  <a:pt x="4206171" y="791114"/>
                  <a:pt x="4200525" y="757238"/>
                </a:cubicBezTo>
                <a:cubicBezTo>
                  <a:pt x="4195762" y="728663"/>
                  <a:pt x="4202850" y="695245"/>
                  <a:pt x="4186237" y="671513"/>
                </a:cubicBezTo>
                <a:cubicBezTo>
                  <a:pt x="4166543" y="643378"/>
                  <a:pt x="4129087" y="633413"/>
                  <a:pt x="4100512" y="614363"/>
                </a:cubicBezTo>
                <a:cubicBezTo>
                  <a:pt x="4086225" y="604838"/>
                  <a:pt x="4074309" y="589953"/>
                  <a:pt x="4057650" y="585788"/>
                </a:cubicBezTo>
                <a:cubicBezTo>
                  <a:pt x="4038600" y="581025"/>
                  <a:pt x="4019381" y="576894"/>
                  <a:pt x="4000500" y="571500"/>
                </a:cubicBezTo>
                <a:cubicBezTo>
                  <a:pt x="3986019" y="567363"/>
                  <a:pt x="3972248" y="560866"/>
                  <a:pt x="3957637" y="557213"/>
                </a:cubicBezTo>
                <a:cubicBezTo>
                  <a:pt x="3934078" y="551323"/>
                  <a:pt x="3909759" y="548815"/>
                  <a:pt x="3886200" y="542925"/>
                </a:cubicBezTo>
                <a:cubicBezTo>
                  <a:pt x="3871589" y="539272"/>
                  <a:pt x="3858246" y="530768"/>
                  <a:pt x="3843337" y="528638"/>
                </a:cubicBezTo>
                <a:cubicBezTo>
                  <a:pt x="3791262" y="521199"/>
                  <a:pt x="3738562" y="519113"/>
                  <a:pt x="3686175" y="514350"/>
                </a:cubicBezTo>
                <a:cubicBezTo>
                  <a:pt x="3562350" y="519113"/>
                  <a:pt x="3438076" y="517071"/>
                  <a:pt x="3314700" y="528638"/>
                </a:cubicBezTo>
                <a:cubicBezTo>
                  <a:pt x="3284711" y="531450"/>
                  <a:pt x="3228975" y="557213"/>
                  <a:pt x="3228975" y="557213"/>
                </a:cubicBezTo>
                <a:cubicBezTo>
                  <a:pt x="3214687" y="571500"/>
                  <a:pt x="3199262" y="584734"/>
                  <a:pt x="3186112" y="600075"/>
                </a:cubicBezTo>
                <a:cubicBezTo>
                  <a:pt x="3076132" y="728384"/>
                  <a:pt x="3206753" y="593722"/>
                  <a:pt x="3100387" y="700088"/>
                </a:cubicBezTo>
                <a:cubicBezTo>
                  <a:pt x="3095625" y="714375"/>
                  <a:pt x="3092835" y="729480"/>
                  <a:pt x="3086100" y="742950"/>
                </a:cubicBezTo>
                <a:cubicBezTo>
                  <a:pt x="3030703" y="853744"/>
                  <a:pt x="3079152" y="720934"/>
                  <a:pt x="3043237" y="828675"/>
                </a:cubicBezTo>
                <a:cubicBezTo>
                  <a:pt x="3048000" y="890588"/>
                  <a:pt x="3041525" y="954414"/>
                  <a:pt x="3057525" y="1014413"/>
                </a:cubicBezTo>
                <a:cubicBezTo>
                  <a:pt x="3061949" y="1031005"/>
                  <a:pt x="3084696" y="1036014"/>
                  <a:pt x="3100387" y="1042988"/>
                </a:cubicBezTo>
                <a:cubicBezTo>
                  <a:pt x="3159714" y="1069355"/>
                  <a:pt x="3196433" y="1073627"/>
                  <a:pt x="3257550" y="1085850"/>
                </a:cubicBezTo>
                <a:cubicBezTo>
                  <a:pt x="3386137" y="1081088"/>
                  <a:pt x="3514887" y="1079590"/>
                  <a:pt x="3643312" y="1071563"/>
                </a:cubicBezTo>
                <a:cubicBezTo>
                  <a:pt x="3667549" y="1070048"/>
                  <a:pt x="3690857" y="1061619"/>
                  <a:pt x="3714750" y="1057275"/>
                </a:cubicBezTo>
                <a:cubicBezTo>
                  <a:pt x="3743252" y="1052093"/>
                  <a:pt x="3772068" y="1048669"/>
                  <a:pt x="3800475" y="1042988"/>
                </a:cubicBezTo>
                <a:cubicBezTo>
                  <a:pt x="4013610" y="1000361"/>
                  <a:pt x="3649595" y="1063370"/>
                  <a:pt x="3943350" y="1014413"/>
                </a:cubicBezTo>
                <a:cubicBezTo>
                  <a:pt x="3986919" y="999889"/>
                  <a:pt x="4008764" y="997627"/>
                  <a:pt x="4043362" y="957263"/>
                </a:cubicBezTo>
                <a:cubicBezTo>
                  <a:pt x="4057223" y="941092"/>
                  <a:pt x="4061370" y="918605"/>
                  <a:pt x="4071937" y="900113"/>
                </a:cubicBezTo>
                <a:cubicBezTo>
                  <a:pt x="4080456" y="885204"/>
                  <a:pt x="4093538" y="872942"/>
                  <a:pt x="4100512" y="857250"/>
                </a:cubicBezTo>
                <a:cubicBezTo>
                  <a:pt x="4112745" y="829725"/>
                  <a:pt x="4129087" y="771525"/>
                  <a:pt x="4129087" y="771525"/>
                </a:cubicBezTo>
                <a:cubicBezTo>
                  <a:pt x="4124325" y="757238"/>
                  <a:pt x="4127055" y="737417"/>
                  <a:pt x="4114800" y="728663"/>
                </a:cubicBezTo>
                <a:cubicBezTo>
                  <a:pt x="4090290" y="711156"/>
                  <a:pt x="4057650" y="709613"/>
                  <a:pt x="4029075" y="700088"/>
                </a:cubicBezTo>
                <a:cubicBezTo>
                  <a:pt x="4014787" y="695325"/>
                  <a:pt x="3998743" y="694154"/>
                  <a:pt x="3986212" y="685800"/>
                </a:cubicBezTo>
                <a:cubicBezTo>
                  <a:pt x="3971925" y="676275"/>
                  <a:pt x="3959133" y="663989"/>
                  <a:pt x="3943350" y="657225"/>
                </a:cubicBezTo>
                <a:cubicBezTo>
                  <a:pt x="3925301" y="649490"/>
                  <a:pt x="3905250" y="647700"/>
                  <a:pt x="3886200" y="642938"/>
                </a:cubicBezTo>
                <a:cubicBezTo>
                  <a:pt x="3799336" y="585030"/>
                  <a:pt x="3891628" y="639616"/>
                  <a:pt x="3786187" y="600075"/>
                </a:cubicBezTo>
                <a:cubicBezTo>
                  <a:pt x="3766245" y="592597"/>
                  <a:pt x="3748979" y="578978"/>
                  <a:pt x="3729037" y="571500"/>
                </a:cubicBezTo>
                <a:cubicBezTo>
                  <a:pt x="3710651" y="564605"/>
                  <a:pt x="3690768" y="562608"/>
                  <a:pt x="3671887" y="557213"/>
                </a:cubicBezTo>
                <a:cubicBezTo>
                  <a:pt x="3657406" y="553076"/>
                  <a:pt x="3643506" y="547062"/>
                  <a:pt x="3629025" y="542925"/>
                </a:cubicBezTo>
                <a:cubicBezTo>
                  <a:pt x="3503435" y="507042"/>
                  <a:pt x="3631789" y="548610"/>
                  <a:pt x="3529012" y="514350"/>
                </a:cubicBezTo>
                <a:cubicBezTo>
                  <a:pt x="3424237" y="519113"/>
                  <a:pt x="3317937" y="510200"/>
                  <a:pt x="3214687" y="528638"/>
                </a:cubicBezTo>
                <a:cubicBezTo>
                  <a:pt x="3180879" y="534675"/>
                  <a:pt x="3128962" y="585788"/>
                  <a:pt x="3128962" y="585788"/>
                </a:cubicBezTo>
                <a:cubicBezTo>
                  <a:pt x="3058016" y="692206"/>
                  <a:pt x="3149198" y="561504"/>
                  <a:pt x="3057525" y="671513"/>
                </a:cubicBezTo>
                <a:cubicBezTo>
                  <a:pt x="3036423" y="696836"/>
                  <a:pt x="3012706" y="742752"/>
                  <a:pt x="3000375" y="771525"/>
                </a:cubicBezTo>
                <a:cubicBezTo>
                  <a:pt x="2994442" y="785368"/>
                  <a:pt x="2990850" y="800100"/>
                  <a:pt x="2986087" y="814388"/>
                </a:cubicBezTo>
                <a:cubicBezTo>
                  <a:pt x="2990850" y="881063"/>
                  <a:pt x="2984163" y="949564"/>
                  <a:pt x="3000375" y="1014413"/>
                </a:cubicBezTo>
                <a:cubicBezTo>
                  <a:pt x="3014464" y="1070768"/>
                  <a:pt x="3055243" y="1102916"/>
                  <a:pt x="3100387" y="1128713"/>
                </a:cubicBezTo>
                <a:cubicBezTo>
                  <a:pt x="3159249" y="1162348"/>
                  <a:pt x="3173011" y="1162446"/>
                  <a:pt x="3243262" y="1185863"/>
                </a:cubicBezTo>
                <a:cubicBezTo>
                  <a:pt x="3471361" y="1261895"/>
                  <a:pt x="3271157" y="1200150"/>
                  <a:pt x="3871912" y="1200150"/>
                </a:cubicBezTo>
              </a:path>
            </a:pathLst>
          </a:custGeom>
          <a:noFill/>
          <a:ln w="28575">
            <a:solidFill>
              <a:srgbClr val="FFB74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098956">
            <a:off x="2737612" y="2770420"/>
            <a:ext cx="1657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‘Warm</a:t>
            </a:r>
          </a:p>
        </p:txBody>
      </p:sp>
      <p:sp>
        <p:nvSpPr>
          <p:cNvPr id="13" name="Rectangle 12"/>
          <p:cNvSpPr/>
          <p:nvPr/>
        </p:nvSpPr>
        <p:spPr>
          <a:xfrm rot="901265">
            <a:off x="3638551" y="2670397"/>
            <a:ext cx="1657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Up’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8862" y="2595466"/>
            <a:ext cx="1657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-</a:t>
            </a:r>
            <a:endParaRPr lang="en-US" sz="2400" dirty="0">
              <a:solidFill>
                <a:srgbClr val="FFB74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859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‘Warm-Up</a:t>
            </a:r>
            <a: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’ Period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053" y="1685925"/>
            <a:ext cx="82938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driven by the initial conditions;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Does not represent stable/long-term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of the model.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KEY QUESTION</a:t>
            </a:r>
            <a:r>
              <a:rPr lang="en-US" sz="24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Are you interested in</a:t>
            </a:r>
            <a:r>
              <a:rPr lang="mr-IN" sz="24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‘Warm-up’ period / ‘Natural’ </a:t>
            </a:r>
            <a:r>
              <a:rPr lang="en-US" sz="2400" dirty="0" err="1"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of the system / Both?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Identify length of warm-up period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(through exploration &amp;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visualisation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Start / Stop gathering data after this period.</a:t>
            </a:r>
          </a:p>
        </p:txBody>
      </p:sp>
    </p:spTree>
    <p:extLst>
      <p:ext uri="{BB962C8B-B14F-4D97-AF65-F5344CB8AC3E}">
        <p14:creationId xmlns:p14="http://schemas.microsoft.com/office/powerpoint/2010/main" val="52379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1928813"/>
            <a:ext cx="7665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1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POTENTIAL OBJECTIVES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Develop a systematic picture of model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Use the model to ‘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’ a particular metric.</a:t>
            </a:r>
          </a:p>
        </p:txBody>
      </p:sp>
    </p:spTree>
    <p:extLst>
      <p:ext uri="{BB962C8B-B14F-4D97-AF65-F5344CB8AC3E}">
        <p14:creationId xmlns:p14="http://schemas.microsoft.com/office/powerpoint/2010/main" val="89956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922222" y="3423932"/>
            <a:ext cx="7925643" cy="3434067"/>
          </a:xfrm>
        </p:spPr>
        <p:txBody>
          <a:bodyPr/>
          <a:lstStyle/>
          <a:p>
            <a:pPr algn="r"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LECTURE 5</a:t>
            </a:r>
            <a:b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ABMs as Research Tools</a:t>
            </a:r>
            <a:b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(So you have your model</a:t>
            </a:r>
            <a:r>
              <a:rPr lang="mr-IN" sz="2800" b="0" dirty="0"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 What now?)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2441398" y="-2578397"/>
            <a:ext cx="8390936" cy="8390936"/>
            <a:chOff x="156719" y="1788805"/>
            <a:chExt cx="2726608" cy="2726608"/>
          </a:xfrm>
        </p:grpSpPr>
        <p:grpSp>
          <p:nvGrpSpPr>
            <p:cNvPr id="6" name="Group 5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88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614613"/>
            <a:ext cx="7665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b="1" dirty="0">
                <a:latin typeface="Gill Sans" charset="0"/>
                <a:ea typeface="Gill Sans" charset="0"/>
                <a:cs typeface="Gill Sans" charset="0"/>
              </a:rPr>
              <a:t>STEP ONE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Define the 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200019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60" y="941120"/>
            <a:ext cx="8269941" cy="510720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8319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9" y="288500"/>
            <a:ext cx="7278687" cy="63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5554" y="914383"/>
            <a:ext cx="5663920" cy="566392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11" name="TextBox 10"/>
          <p:cNvSpPr txBox="1"/>
          <p:nvPr/>
        </p:nvSpPr>
        <p:spPr>
          <a:xfrm>
            <a:off x="0" y="2680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‘Horizontal’ Deforestation</a:t>
            </a:r>
          </a:p>
        </p:txBody>
      </p:sp>
    </p:spTree>
    <p:extLst>
      <p:ext uri="{BB962C8B-B14F-4D97-AF65-F5344CB8AC3E}">
        <p14:creationId xmlns:p14="http://schemas.microsoft.com/office/powerpoint/2010/main" val="213240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60" y="941120"/>
            <a:ext cx="8269941" cy="510720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Rectangle 4"/>
          <p:cNvSpPr/>
          <p:nvPr/>
        </p:nvSpPr>
        <p:spPr>
          <a:xfrm>
            <a:off x="0" y="22225"/>
            <a:ext cx="9015413" cy="1320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2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0">
                <a:latin typeface="Gill Sans" charset="0"/>
                <a:ea typeface="Gill Sans" charset="0"/>
                <a:cs typeface="Gill Sans" charset="0"/>
              </a:rPr>
              <a:t>Finding </a:t>
            </a:r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the optimal </a:t>
            </a:r>
            <a:r>
              <a:rPr lang="en-US" sz="3600" b="0">
                <a:latin typeface="Gill Sans" charset="0"/>
                <a:ea typeface="Gill Sans" charset="0"/>
                <a:cs typeface="Gill Sans" charset="0"/>
              </a:rPr>
              <a:t>deforestation pattern </a:t>
            </a:r>
            <a:endParaRPr lang="en-US" sz="3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537200"/>
            <a:ext cx="9144000" cy="1320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243513"/>
            <a:ext cx="9144000" cy="1387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 Systematic Approach 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3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86" y="914383"/>
            <a:ext cx="5663920" cy="566392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2" name="Rectangle 1"/>
          <p:cNvSpPr/>
          <p:nvPr/>
        </p:nvSpPr>
        <p:spPr>
          <a:xfrm>
            <a:off x="6136106" y="2192071"/>
            <a:ext cx="28341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Density of Forest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800" b="1" i="1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Y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of Squares Deforested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80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Determine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12818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561973"/>
            <a:ext cx="5314950" cy="5167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6447" y="57341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X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43" y="48212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Y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987" y="2391762"/>
            <a:ext cx="2141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432FF"/>
                </a:solidFill>
                <a:latin typeface="Calibri"/>
                <a:ea typeface=""/>
                <a:cs typeface=""/>
              </a:rPr>
              <a:t>Parameter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432FF"/>
                </a:solidFill>
                <a:latin typeface="Calibri"/>
                <a:ea typeface=""/>
                <a:cs typeface=""/>
              </a:rPr>
              <a:t>Space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386013" y="785812"/>
            <a:ext cx="4400551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1714" y="785812"/>
            <a:ext cx="0" cy="43743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2620" y="5564872"/>
            <a:ext cx="1463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1" y="1066901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</p:spTree>
    <p:extLst>
      <p:ext uri="{BB962C8B-B14F-4D97-AF65-F5344CB8AC3E}">
        <p14:creationId xmlns:p14="http://schemas.microsoft.com/office/powerpoint/2010/main" val="66724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614613"/>
            <a:ext cx="7665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b="1" dirty="0">
                <a:latin typeface="Gill Sans" charset="0"/>
                <a:ea typeface="Gill Sans" charset="0"/>
                <a:cs typeface="Gill Sans" charset="0"/>
              </a:rPr>
              <a:t>STEP TWO (a)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Systematic Search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latin typeface="Gill Sans" charset="0"/>
                <a:ea typeface="Gill Sans" charset="0"/>
                <a:cs typeface="Gill Sans" charset="0"/>
              </a:rPr>
              <a:t>Metric of Interest: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Proportion of Surviving Trees</a:t>
            </a:r>
            <a:br>
              <a:rPr lang="en-US" sz="360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60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(= Final </a:t>
            </a:r>
            <a:r>
              <a:rPr lang="en-US" sz="36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Trees / Initial Trees)</a:t>
            </a:r>
          </a:p>
        </p:txBody>
      </p:sp>
    </p:spTree>
    <p:extLst>
      <p:ext uri="{BB962C8B-B14F-4D97-AF65-F5344CB8AC3E}">
        <p14:creationId xmlns:p14="http://schemas.microsoft.com/office/powerpoint/2010/main" val="50462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658" y="729639"/>
            <a:ext cx="5823808" cy="48686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1617" y="780540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2599" y="5980170"/>
            <a:ext cx="561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8058" y="1083111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8058" y="202424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0.5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8058" y="2978754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0065" y="3906522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0.1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00065" y="4872369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Helvetica Neue" charset="0"/>
                <a:ea typeface=""/>
                <a:cs typeface="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0888" y="5609659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75393" y="559831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0.2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6635" y="559831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0.4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5793" y="5603666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0.6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60298" y="5597469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Helvetica Neue" charset="0"/>
                <a:ea typeface=""/>
                <a:cs typeface=""/>
              </a:rPr>
              <a:t>0.8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24156" y="5609014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723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3" y="561973"/>
            <a:ext cx="5314950" cy="5167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6447" y="57341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X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43" y="48212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Y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86013" y="785812"/>
            <a:ext cx="4400551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1714" y="785812"/>
            <a:ext cx="0" cy="43743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2620" y="5564872"/>
            <a:ext cx="1463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1" y="1066901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  <p:sp>
        <p:nvSpPr>
          <p:cNvPr id="6" name="Cross 5"/>
          <p:cNvSpPr/>
          <p:nvPr/>
        </p:nvSpPr>
        <p:spPr>
          <a:xfrm rot="2700000">
            <a:off x="2145382" y="409073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2700000">
            <a:off x="2145381" y="491759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 rot="2700000">
            <a:off x="2145382" y="450323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 rot="2700000">
            <a:off x="2145381" y="275924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 rot="2700000">
            <a:off x="2145382" y="54518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3019678" y="4090737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 rot="2700000">
            <a:off x="3019677" y="4917592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 rot="2700000">
            <a:off x="3019678" y="450323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 rot="2700000">
            <a:off x="3019677" y="275924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 rot="2700000">
            <a:off x="3019678" y="54517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3975" y="545177"/>
            <a:ext cx="481264" cy="4853676"/>
            <a:chOff x="3867239" y="545177"/>
            <a:chExt cx="481264" cy="4853676"/>
          </a:xfrm>
        </p:grpSpPr>
        <p:sp>
          <p:nvSpPr>
            <p:cNvPr id="28" name="Cross 27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Cross 28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Cross 29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Cross 30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Cross 31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Cross 33"/>
          <p:cNvSpPr/>
          <p:nvPr/>
        </p:nvSpPr>
        <p:spPr>
          <a:xfrm rot="2700000">
            <a:off x="4801185" y="409416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Cross 34"/>
          <p:cNvSpPr/>
          <p:nvPr/>
        </p:nvSpPr>
        <p:spPr>
          <a:xfrm rot="2700000">
            <a:off x="4801184" y="492101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Cross 35"/>
          <p:cNvSpPr/>
          <p:nvPr/>
        </p:nvSpPr>
        <p:spPr>
          <a:xfrm rot="2700000">
            <a:off x="4801185" y="450666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Cross 36"/>
          <p:cNvSpPr/>
          <p:nvPr/>
        </p:nvSpPr>
        <p:spPr>
          <a:xfrm rot="2700000">
            <a:off x="4801184" y="2762671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ross 37"/>
          <p:cNvSpPr/>
          <p:nvPr/>
        </p:nvSpPr>
        <p:spPr>
          <a:xfrm rot="2700000">
            <a:off x="4801185" y="548606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Cross 38"/>
          <p:cNvSpPr/>
          <p:nvPr/>
        </p:nvSpPr>
        <p:spPr>
          <a:xfrm rot="2700000">
            <a:off x="5675481" y="409416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Cross 39"/>
          <p:cNvSpPr/>
          <p:nvPr/>
        </p:nvSpPr>
        <p:spPr>
          <a:xfrm rot="2700000">
            <a:off x="5675480" y="492101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Cross 40"/>
          <p:cNvSpPr/>
          <p:nvPr/>
        </p:nvSpPr>
        <p:spPr>
          <a:xfrm rot="2700000">
            <a:off x="5675481" y="450665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Cross 41"/>
          <p:cNvSpPr/>
          <p:nvPr/>
        </p:nvSpPr>
        <p:spPr>
          <a:xfrm rot="2700000">
            <a:off x="5675480" y="276267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Cross 42"/>
          <p:cNvSpPr/>
          <p:nvPr/>
        </p:nvSpPr>
        <p:spPr>
          <a:xfrm rot="2700000">
            <a:off x="5675481" y="54860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559300" y="546395"/>
            <a:ext cx="481264" cy="4853676"/>
            <a:chOff x="3867239" y="545177"/>
            <a:chExt cx="481264" cy="4853676"/>
          </a:xfrm>
        </p:grpSpPr>
        <p:sp>
          <p:nvSpPr>
            <p:cNvPr id="45" name="Cross 44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Cross 45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Cross 46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Cross 47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6822" y="5780187"/>
            <a:ext cx="395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8000"/>
                </a:solidFill>
                <a:latin typeface="Calibri"/>
                <a:ea typeface=""/>
                <a:cs typeface=""/>
              </a:rPr>
              <a:t>“Systematic Search”</a:t>
            </a:r>
          </a:p>
        </p:txBody>
      </p:sp>
    </p:spTree>
    <p:extLst>
      <p:ext uri="{BB962C8B-B14F-4D97-AF65-F5344CB8AC3E}">
        <p14:creationId xmlns:p14="http://schemas.microsoft.com/office/powerpoint/2010/main" val="160231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what needs to be considered when using an ABM as a research tool; 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techniques that can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 used to find ‘optimal’ parameter values for an ABM.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48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614613"/>
            <a:ext cx="7665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b="1" dirty="0">
                <a:latin typeface="Gill Sans" charset="0"/>
                <a:ea typeface="Gill Sans" charset="0"/>
                <a:cs typeface="Gill Sans" charset="0"/>
              </a:rPr>
              <a:t>STEP TWO (b)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Optimisation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208586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561973"/>
            <a:ext cx="5314950" cy="5167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6447" y="57341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X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43" y="48212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>
                <a:solidFill>
                  <a:srgbClr val="0432FF"/>
                </a:solidFill>
                <a:latin typeface="Calibri"/>
                <a:ea typeface=""/>
                <a:cs typeface=""/>
              </a:rPr>
              <a:t>Y</a:t>
            </a:r>
            <a:endParaRPr lang="en-US" sz="3200" i="1" dirty="0">
              <a:solidFill>
                <a:srgbClr val="0432FF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86013" y="785812"/>
            <a:ext cx="4400551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1714" y="785812"/>
            <a:ext cx="0" cy="43743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2620" y="5564872"/>
            <a:ext cx="1463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Density of Forest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1" y="1066901"/>
            <a:ext cx="1695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Proportion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" charset="0"/>
                <a:ea typeface=""/>
                <a:cs typeface=""/>
              </a:rPr>
              <a:t>of Squares Deforested</a:t>
            </a:r>
          </a:p>
        </p:txBody>
      </p:sp>
      <p:sp>
        <p:nvSpPr>
          <p:cNvPr id="6" name="Cross 5"/>
          <p:cNvSpPr/>
          <p:nvPr/>
        </p:nvSpPr>
        <p:spPr>
          <a:xfrm rot="2700000">
            <a:off x="2145382" y="409073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2700000">
            <a:off x="2145381" y="491759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 rot="2700000">
            <a:off x="2145382" y="450323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 rot="2700000">
            <a:off x="2145381" y="275924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 rot="2700000">
            <a:off x="2145382" y="54518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3019678" y="4090737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 rot="2700000">
            <a:off x="3019677" y="4917592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 rot="2700000">
            <a:off x="3019678" y="450323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 rot="2700000">
            <a:off x="3019677" y="275924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 rot="2700000">
            <a:off x="3019678" y="54517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3975" y="545177"/>
            <a:ext cx="481264" cy="4853676"/>
            <a:chOff x="3867239" y="545177"/>
            <a:chExt cx="481264" cy="4853676"/>
          </a:xfrm>
        </p:grpSpPr>
        <p:sp>
          <p:nvSpPr>
            <p:cNvPr id="28" name="Cross 27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Cross 28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Cross 29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Cross 30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Cross 31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Cross 33"/>
          <p:cNvSpPr/>
          <p:nvPr/>
        </p:nvSpPr>
        <p:spPr>
          <a:xfrm rot="2700000">
            <a:off x="4801185" y="4094164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Cross 34"/>
          <p:cNvSpPr/>
          <p:nvPr/>
        </p:nvSpPr>
        <p:spPr>
          <a:xfrm rot="2700000">
            <a:off x="4801184" y="492101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Cross 35"/>
          <p:cNvSpPr/>
          <p:nvPr/>
        </p:nvSpPr>
        <p:spPr>
          <a:xfrm rot="2700000">
            <a:off x="4801185" y="4506660"/>
            <a:ext cx="481263" cy="481263"/>
          </a:xfrm>
          <a:prstGeom prst="plus">
            <a:avLst>
              <a:gd name="adj" fmla="val 41667"/>
            </a:avLst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Cross 36"/>
          <p:cNvSpPr/>
          <p:nvPr/>
        </p:nvSpPr>
        <p:spPr>
          <a:xfrm rot="2700000">
            <a:off x="4801184" y="2762671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ross 37"/>
          <p:cNvSpPr/>
          <p:nvPr/>
        </p:nvSpPr>
        <p:spPr>
          <a:xfrm rot="2700000">
            <a:off x="4801185" y="548606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Cross 38"/>
          <p:cNvSpPr/>
          <p:nvPr/>
        </p:nvSpPr>
        <p:spPr>
          <a:xfrm rot="2700000">
            <a:off x="5675481" y="4094163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Cross 39"/>
          <p:cNvSpPr/>
          <p:nvPr/>
        </p:nvSpPr>
        <p:spPr>
          <a:xfrm rot="2700000">
            <a:off x="5675480" y="4921018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Cross 40"/>
          <p:cNvSpPr/>
          <p:nvPr/>
        </p:nvSpPr>
        <p:spPr>
          <a:xfrm rot="2700000">
            <a:off x="5675481" y="4506659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Cross 41"/>
          <p:cNvSpPr/>
          <p:nvPr/>
        </p:nvSpPr>
        <p:spPr>
          <a:xfrm rot="2700000">
            <a:off x="5675480" y="2762670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Cross 42"/>
          <p:cNvSpPr/>
          <p:nvPr/>
        </p:nvSpPr>
        <p:spPr>
          <a:xfrm rot="2700000">
            <a:off x="5675481" y="548605"/>
            <a:ext cx="481263" cy="481263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559300" y="546395"/>
            <a:ext cx="481264" cy="4853676"/>
            <a:chOff x="3867239" y="545177"/>
            <a:chExt cx="481264" cy="4853676"/>
          </a:xfrm>
        </p:grpSpPr>
        <p:sp>
          <p:nvSpPr>
            <p:cNvPr id="45" name="Cross 44"/>
            <p:cNvSpPr/>
            <p:nvPr/>
          </p:nvSpPr>
          <p:spPr>
            <a:xfrm rot="2700000">
              <a:off x="3867240" y="4090735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Cross 45"/>
            <p:cNvSpPr/>
            <p:nvPr/>
          </p:nvSpPr>
          <p:spPr>
            <a:xfrm rot="2700000">
              <a:off x="3867239" y="4917590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Cross 46"/>
            <p:cNvSpPr/>
            <p:nvPr/>
          </p:nvSpPr>
          <p:spPr>
            <a:xfrm rot="2700000">
              <a:off x="3867240" y="4503231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Cross 47"/>
            <p:cNvSpPr/>
            <p:nvPr/>
          </p:nvSpPr>
          <p:spPr>
            <a:xfrm rot="2700000">
              <a:off x="3867239" y="2759242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2700000">
              <a:off x="3867240" y="545177"/>
              <a:ext cx="481263" cy="481263"/>
            </a:xfrm>
            <a:prstGeom prst="plus">
              <a:avLst>
                <a:gd name="adj" fmla="val 41667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6822" y="5780187"/>
            <a:ext cx="395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8000"/>
                </a:solidFill>
                <a:latin typeface="Calibri"/>
                <a:ea typeface=""/>
                <a:cs typeface=""/>
              </a:rPr>
              <a:t>“Systematic Search”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09" y="4304631"/>
            <a:ext cx="1778002" cy="855579"/>
          </a:xfrm>
          <a:prstGeom prst="rect">
            <a:avLst/>
          </a:prstGeom>
          <a:noFill/>
          <a:ln w="762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31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5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Summary</a:t>
            </a:r>
            <a:endParaRPr lang="en-US" sz="2800" b="0" dirty="0">
              <a:solidFill>
                <a:srgbClr val="FFB74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68" y="2116836"/>
            <a:ext cx="7586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Exploratory analysis </a:t>
            </a: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Analytical heuristics;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metrics are relevant?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Concept of ‘warm-up’ period;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Systematic search of parameter space;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Optimisation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968278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00163"/>
          </a:xfrm>
        </p:spPr>
        <p:txBody>
          <a:bodyPr/>
          <a:lstStyle/>
          <a:p>
            <a:pPr eaLnBrk="1" hangingPunct="1"/>
            <a:r>
              <a:rPr lang="en-US" sz="4800" b="0" dirty="0" err="1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BehaviorSpace</a:t>
            </a:r>
            <a:endParaRPr lang="en-US" sz="48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61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what needs to be considered when using an ABM as a research tool; 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techniques that can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 used to find ‘optimal’ parameter values for an ABM.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599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256689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Bibliography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ABM Lecture V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28638" y="1278913"/>
            <a:ext cx="8229600" cy="51504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Gilbert, N., 2008. Agent-Based Models. No. 153 in Quantitative Applications in the Social Sciences. SAGE Publications, Thousand Oaks, USA.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Hinkelmann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F.,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Murrugarra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D., Salam Jarrah, A.,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Laubenbacher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R., Jul 2011. A mathematical framework for agent based models of complex biological networks. Bulletin of Mathematical Biology 73 (7), 1583-1602.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S. F., Grimm, V., 2012. Agent-Based and Individual-Based Modeling: A Practical Introduction. Princeton University Press, Princeton, USA.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Kirkpatrick, S.,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Gelatt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Jr, C. D., </a:t>
            </a: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Vecchi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M. P., 1983. "Optimization by Simulated Annealing". </a:t>
            </a:r>
            <a:r>
              <a:rPr lang="en-US" sz="2000" b="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Science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. 220 (4598): 671–680.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0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Oléron</a:t>
            </a: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Evans, T. P. , 2015. “Perspectives on the relationship between local interactions and global outcomes in spatially explicit models of systems of interacting individuals” [Doctoral Thesis], 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937239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Thomas OLÉRON 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ABM20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514350" y="1207477"/>
            <a:ext cx="7900989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You should...</a:t>
            </a:r>
          </a:p>
          <a:p>
            <a:pPr eaLnBrk="1" hangingPunct="1"/>
            <a:endParaRPr lang="en-US" sz="240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1. 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 the principles of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agent-based modelling (ABM).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describe the type and range of systems to which ABM can be profitably and appropriately applied.</a:t>
            </a:r>
          </a:p>
          <a:p>
            <a:pPr eaLnBrk="1" hangingPunct="1"/>
            <a:br>
              <a:rPr lang="en-US" sz="24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3.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</a:t>
            </a:r>
            <a:r>
              <a:rPr lang="en-US" sz="2400" b="0" dirty="0" err="1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conceptualise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and model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urban systems with complex dynamics.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show evidence of being able to translate your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understanding into the practical methodology of modelling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 Objectives</a:t>
            </a:r>
            <a:endParaRPr lang="en-US" sz="40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0075" y="496379"/>
            <a:ext cx="8354354" cy="59323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1: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Introduction to ABMs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2: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Cellular Automata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3: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ABM Methodology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4: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Agent </a:t>
            </a:r>
            <a:r>
              <a:rPr lang="en-US" sz="23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Behaviours</a:t>
            </a:r>
            <a:endParaRPr lang="en-US" sz="23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5: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sz="2300" b="1" dirty="0">
                <a:latin typeface="Gill Sans" charset="0"/>
                <a:ea typeface="Gill Sans" charset="0"/>
                <a:cs typeface="Gill Sans" charset="0"/>
              </a:rPr>
              <a:t>ABMs as Research Tools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READING WEEK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6: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Testing ABMs / Presenting 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Week 7:</a:t>
            </a:r>
            <a:r>
              <a:rPr lang="en-US" sz="2300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8: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Forecasting &amp; Prediction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9: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Traffic Modelling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Week 10:</a:t>
            </a:r>
            <a:r>
              <a:rPr lang="en-US" sz="2300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698273" y="98131"/>
            <a:ext cx="3256156" cy="2743199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ABM Course</a:t>
            </a:r>
          </a:p>
        </p:txBody>
      </p:sp>
    </p:spTree>
    <p:extLst>
      <p:ext uri="{BB962C8B-B14F-4D97-AF65-F5344CB8AC3E}">
        <p14:creationId xmlns:p14="http://schemas.microsoft.com/office/powerpoint/2010/main" val="6073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00163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Coursework II</a:t>
            </a:r>
          </a:p>
        </p:txBody>
      </p:sp>
    </p:spTree>
    <p:extLst>
      <p:ext uri="{BB962C8B-B14F-4D97-AF65-F5344CB8AC3E}">
        <p14:creationId xmlns:p14="http://schemas.microsoft.com/office/powerpoint/2010/main" val="252327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513" y="2067223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ill Sans" charset="0"/>
                <a:ea typeface="Gill Sans" charset="0"/>
                <a:cs typeface="Gill Sans" charset="0"/>
              </a:rPr>
              <a:t>	Key Questions</a:t>
            </a:r>
            <a:endParaRPr lang="en-US" sz="2400" b="1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400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What is your research question</a:t>
            </a: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so what are you trying to do?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so what metrics are relevant to you?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so what data do you need to record from your model?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and when do you need to record it?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(i.e. At the end? After every iteration? At key moments?)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350" y="5452646"/>
            <a:ext cx="385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B74E"/>
                </a:solidFill>
                <a:latin typeface="Gill Sans MT" panose="020B0502020104020203" pitchFamily="34" charset="77"/>
              </a:rPr>
              <a:t>Must be part of your thought process very early on!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17287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ABMs as a Research Tool</a:t>
            </a:r>
            <a:b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to measure?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742" y="2011292"/>
            <a:ext cx="63865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“</a:t>
            </a:r>
            <a:r>
              <a:rPr lang="mr-IN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it is difficult to bring mathematical analysis tools to bear [on ABMs]</a:t>
            </a:r>
            <a:r>
              <a:rPr lang="mr-IN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”</a:t>
            </a:r>
          </a:p>
          <a:p>
            <a:pPr algn="ctr"/>
            <a:r>
              <a:rPr lang="en-US" sz="3200" dirty="0" err="1">
                <a:effectLst/>
                <a:latin typeface="Gill Sans" charset="0"/>
                <a:ea typeface="Gill Sans" charset="0"/>
                <a:cs typeface="Gill Sans" charset="0"/>
              </a:rPr>
              <a:t>Hinkelmann</a:t>
            </a:r>
            <a:r>
              <a:rPr lang="en-US" sz="3200" dirty="0">
                <a:effectLst/>
                <a:latin typeface="Gill Sans" charset="0"/>
                <a:ea typeface="Gill Sans" charset="0"/>
                <a:cs typeface="Gill Sans" charset="0"/>
              </a:rPr>
              <a:t> et al (2011)</a:t>
            </a:r>
          </a:p>
          <a:p>
            <a:pPr algn="ctr"/>
            <a:endParaRPr lang="en-US" sz="3200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algn="ctr"/>
            <a:endParaRPr lang="en-US" sz="320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endParaRPr lang="en-US" sz="3200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Need for creative metrics</a:t>
            </a:r>
          </a:p>
          <a:p>
            <a:pPr algn="ctr"/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(e.g. ‘corridor width’)</a:t>
            </a:r>
          </a:p>
        </p:txBody>
      </p:sp>
      <p:sp>
        <p:nvSpPr>
          <p:cNvPr id="5" name="Down Arrow 4"/>
          <p:cNvSpPr/>
          <p:nvPr/>
        </p:nvSpPr>
        <p:spPr>
          <a:xfrm>
            <a:off x="4011214" y="3781007"/>
            <a:ext cx="1121570" cy="991017"/>
          </a:xfrm>
          <a:prstGeom prst="downArrow">
            <a:avLst/>
          </a:prstGeom>
          <a:gradFill>
            <a:gsLst>
              <a:gs pos="50000">
                <a:schemeClr val="accent6"/>
              </a:gs>
              <a:gs pos="0">
                <a:srgbClr val="FFFF00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ABMs as a Research Tool</a:t>
            </a:r>
            <a:b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to measure?</a:t>
            </a:r>
          </a:p>
        </p:txBody>
      </p:sp>
    </p:spTree>
    <p:extLst>
      <p:ext uri="{BB962C8B-B14F-4D97-AF65-F5344CB8AC3E}">
        <p14:creationId xmlns:p14="http://schemas.microsoft.com/office/powerpoint/2010/main" val="2139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28788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ABMs as a Research Tool</a:t>
            </a:r>
            <a:b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Two broad approaches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5950" y="2568505"/>
            <a:ext cx="537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FFB74E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Analytical heuristics</a:t>
            </a:r>
            <a:br>
              <a:rPr lang="en-US" sz="3200" dirty="0">
                <a:solidFill>
                  <a:srgbClr val="FFB74E"/>
                </a:solidFill>
                <a:effectLst/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ABM specific approaches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Systematic Experimentation</a:t>
            </a:r>
            <a:b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(More traditional approach)</a:t>
            </a:r>
          </a:p>
        </p:txBody>
      </p:sp>
    </p:spTree>
    <p:extLst>
      <p:ext uri="{BB962C8B-B14F-4D97-AF65-F5344CB8AC3E}">
        <p14:creationId xmlns:p14="http://schemas.microsoft.com/office/powerpoint/2010/main" val="176312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14023</TotalTime>
  <Words>1316</Words>
  <Application>Microsoft Office PowerPoint</Application>
  <PresentationFormat>全屏显示(4:3)</PresentationFormat>
  <Paragraphs>224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Gill Sans</vt:lpstr>
      <vt:lpstr>Helvetica Neue</vt:lpstr>
      <vt:lpstr>Arial</vt:lpstr>
      <vt:lpstr>Calibri</vt:lpstr>
      <vt:lpstr>Gill Sans MT</vt:lpstr>
      <vt:lpstr>Helvetica</vt:lpstr>
      <vt:lpstr>Office Theme</vt:lpstr>
      <vt:lpstr>1_Office Theme</vt:lpstr>
      <vt:lpstr>CASA0011: Agent-Based Modelling</vt:lpstr>
      <vt:lpstr>LECTURE 5  ABMs as Research Tools (So you have your model… What now?)</vt:lpstr>
      <vt:lpstr>OBJECTIVES  1. Understand what needs to be considered when using an ABM as a research tool;    2. Understand techniques that can be used to find ‘optimal’ parameter values for an ABM.</vt:lpstr>
      <vt:lpstr>PowerPoint 演示文稿</vt:lpstr>
      <vt:lpstr>The ABM Course</vt:lpstr>
      <vt:lpstr>Coursework II</vt:lpstr>
      <vt:lpstr>PowerPoint 演示文稿</vt:lpstr>
      <vt:lpstr>ABMs as a Research Tool What to measure?</vt:lpstr>
      <vt:lpstr>ABMs as a Research Tool Two broad approaches</vt:lpstr>
      <vt:lpstr>1. Analytical Heuristics Railsback &amp; Grimm (2011)</vt:lpstr>
      <vt:lpstr>1. Analytical Heuristics Railsback &amp; Grimm (2011)</vt:lpstr>
      <vt:lpstr>1. Analytical Heuristics Railsback &amp; Grimm (2011)</vt:lpstr>
      <vt:lpstr>1. Analytical Heuristics Railsback &amp; Grimm (2011)</vt:lpstr>
      <vt:lpstr>‘Warm-Up’ Period</vt:lpstr>
      <vt:lpstr>‘Warm-Up’ Period</vt:lpstr>
      <vt:lpstr>‘Warm-Up’ Period</vt:lpstr>
      <vt:lpstr>‘Warm-Up’ Period</vt:lpstr>
      <vt:lpstr>‘Warm-Up’ Period</vt:lpstr>
      <vt:lpstr>2. Systematic Experimentation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BehaviorSpace</vt:lpstr>
      <vt:lpstr>OBJECTIVES  1. Understand what needs to be considered when using an ABM as a research tool;    2. Understand techniques that can be used to find ‘optimal’ parameter values for an ABM.</vt:lpstr>
      <vt:lpstr>Bibliography ABM Lecture V</vt:lpstr>
      <vt:lpstr>CASA0011: Agent-Based Modelling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BENVGSC2: Quantitative Methods</dc:title>
  <dc:subject/>
  <dc:creator>Hannah Fry</dc:creator>
  <cp:keywords/>
  <dc:description/>
  <cp:lastModifiedBy>Sun, Yiyan</cp:lastModifiedBy>
  <cp:revision>223</cp:revision>
  <cp:lastPrinted>2015-10-05T15:47:22Z</cp:lastPrinted>
  <dcterms:created xsi:type="dcterms:W3CDTF">2014-09-26T16:55:43Z</dcterms:created>
  <dcterms:modified xsi:type="dcterms:W3CDTF">2024-02-05T15:15:40Z</dcterms:modified>
  <cp:category/>
</cp:coreProperties>
</file>