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9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10/22/18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10/22/18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10/22/18</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10/22/18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10/22/18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10/22/18</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803390"/>
            <a:ext cx="8228013" cy="1927225"/>
          </a:xfrm>
        </p:spPr>
        <p:txBody>
          <a:bodyPr/>
          <a:lstStyle/>
          <a:p>
            <a:r>
              <a:rPr lang="en-US" sz="4000" dirty="0" smtClean="0"/>
              <a:t>Capstone Project:</a:t>
            </a:r>
            <a:br>
              <a:rPr lang="en-US" sz="4000" dirty="0" smtClean="0"/>
            </a:br>
            <a:r>
              <a:rPr lang="en-US" sz="3200" dirty="0" smtClean="0"/>
              <a:t/>
            </a:r>
            <a:br>
              <a:rPr lang="en-US" sz="3200" dirty="0" smtClean="0"/>
            </a:br>
            <a:r>
              <a:rPr lang="en-US" sz="3200" dirty="0" smtClean="0"/>
              <a:t>Battle </a:t>
            </a:r>
            <a:r>
              <a:rPr lang="en-US" sz="3200" dirty="0"/>
              <a:t>of the Neighborhoods</a:t>
            </a:r>
            <a:br>
              <a:rPr lang="en-US" sz="3200" dirty="0"/>
            </a:br>
            <a:r>
              <a:rPr lang="en-US" sz="3200" dirty="0"/>
              <a:t>--- Which place should I choose?</a:t>
            </a:r>
          </a:p>
        </p:txBody>
      </p:sp>
      <p:sp>
        <p:nvSpPr>
          <p:cNvPr id="3" name="Subtitle 2"/>
          <p:cNvSpPr>
            <a:spLocks noGrp="1"/>
          </p:cNvSpPr>
          <p:nvPr>
            <p:ph type="subTitle" idx="1"/>
          </p:nvPr>
        </p:nvSpPr>
        <p:spPr>
          <a:xfrm>
            <a:off x="457199" y="4196976"/>
            <a:ext cx="8228013" cy="1066800"/>
          </a:xfrm>
        </p:spPr>
        <p:txBody>
          <a:bodyPr/>
          <a:lstStyle/>
          <a:p>
            <a:r>
              <a:rPr lang="en-US" dirty="0"/>
              <a:t>b</a:t>
            </a:r>
            <a:r>
              <a:rPr lang="en-US" dirty="0" smtClean="0"/>
              <a:t>y Yiyao Ma</a:t>
            </a:r>
            <a:endParaRPr lang="en-US" dirty="0"/>
          </a:p>
        </p:txBody>
      </p:sp>
    </p:spTree>
    <p:extLst>
      <p:ext uri="{BB962C8B-B14F-4D97-AF65-F5344CB8AC3E}">
        <p14:creationId xmlns:p14="http://schemas.microsoft.com/office/powerpoint/2010/main" val="1963398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11"/>
            <a:ext cx="8229600" cy="1143000"/>
          </a:xfrm>
        </p:spPr>
        <p:txBody>
          <a:bodyPr/>
          <a:lstStyle/>
          <a:p>
            <a:r>
              <a:rPr lang="en-US" dirty="0" smtClean="0"/>
              <a:t>D. Results</a:t>
            </a:r>
            <a:endParaRPr lang="en-US" dirty="0"/>
          </a:p>
        </p:txBody>
      </p:sp>
      <p:sp>
        <p:nvSpPr>
          <p:cNvPr id="3" name="Content Placeholder 2"/>
          <p:cNvSpPr>
            <a:spLocks noGrp="1"/>
          </p:cNvSpPr>
          <p:nvPr>
            <p:ph idx="1"/>
          </p:nvPr>
        </p:nvSpPr>
        <p:spPr>
          <a:xfrm>
            <a:off x="739775" y="1175160"/>
            <a:ext cx="7662864" cy="819773"/>
          </a:xfrm>
        </p:spPr>
        <p:txBody>
          <a:bodyPr/>
          <a:lstStyle/>
          <a:p>
            <a:r>
              <a:rPr lang="en-US" dirty="0" smtClean="0">
                <a:solidFill>
                  <a:schemeClr val="bg1"/>
                </a:solidFill>
              </a:rPr>
              <a:t>2. Examining </a:t>
            </a:r>
            <a:r>
              <a:rPr lang="en-US" dirty="0">
                <a:solidFill>
                  <a:schemeClr val="bg1"/>
                </a:solidFill>
              </a:rPr>
              <a:t>each cluster, we can see that Flushing, Queens is in Cluster 4 (['Cluster Labels'] == 3)</a:t>
            </a:r>
          </a:p>
        </p:txBody>
      </p:sp>
      <p:pic>
        <p:nvPicPr>
          <p:cNvPr id="4" name="Picture 3" descr="cluster4_tab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30802"/>
            <a:ext cx="9144000" cy="4440931"/>
          </a:xfrm>
          <a:prstGeom prst="rect">
            <a:avLst/>
          </a:prstGeom>
        </p:spPr>
      </p:pic>
      <p:sp>
        <p:nvSpPr>
          <p:cNvPr id="6" name="TextBox 5"/>
          <p:cNvSpPr txBox="1"/>
          <p:nvPr/>
        </p:nvSpPr>
        <p:spPr>
          <a:xfrm>
            <a:off x="457200" y="3197199"/>
            <a:ext cx="8686800" cy="369332"/>
          </a:xfrm>
          <a:prstGeom prst="rect">
            <a:avLst/>
          </a:prstGeom>
          <a:noFill/>
          <a:ln w="57150" cmpd="sng">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80581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11"/>
            <a:ext cx="8229600" cy="1143000"/>
          </a:xfrm>
        </p:spPr>
        <p:txBody>
          <a:bodyPr/>
          <a:lstStyle/>
          <a:p>
            <a:r>
              <a:rPr lang="en-US" dirty="0" smtClean="0"/>
              <a:t>D. Results</a:t>
            </a:r>
            <a:endParaRPr lang="en-US" dirty="0"/>
          </a:p>
        </p:txBody>
      </p:sp>
      <p:sp>
        <p:nvSpPr>
          <p:cNvPr id="3" name="Content Placeholder 2"/>
          <p:cNvSpPr>
            <a:spLocks noGrp="1"/>
          </p:cNvSpPr>
          <p:nvPr>
            <p:ph idx="1"/>
          </p:nvPr>
        </p:nvSpPr>
        <p:spPr>
          <a:xfrm>
            <a:off x="739775" y="1175160"/>
            <a:ext cx="7662864" cy="819773"/>
          </a:xfrm>
        </p:spPr>
        <p:txBody>
          <a:bodyPr/>
          <a:lstStyle/>
          <a:p>
            <a:r>
              <a:rPr lang="en-US" dirty="0">
                <a:solidFill>
                  <a:schemeClr val="bg1"/>
                </a:solidFill>
              </a:rPr>
              <a:t>3. Let's create a </a:t>
            </a:r>
            <a:r>
              <a:rPr lang="en-US" dirty="0" err="1">
                <a:solidFill>
                  <a:schemeClr val="bg1"/>
                </a:solidFill>
              </a:rPr>
              <a:t>dataframe</a:t>
            </a:r>
            <a:r>
              <a:rPr lang="en-US" dirty="0">
                <a:solidFill>
                  <a:schemeClr val="bg1"/>
                </a:solidFill>
              </a:rPr>
              <a:t> that includes all the neighborhoods in Manhattan in </a:t>
            </a:r>
            <a:r>
              <a:rPr lang="en-US" dirty="0" smtClean="0">
                <a:solidFill>
                  <a:schemeClr val="bg1"/>
                </a:solidFill>
              </a:rPr>
              <a:t>Cluster 4.</a:t>
            </a:r>
            <a:endParaRPr lang="en-US" dirty="0">
              <a:solidFill>
                <a:schemeClr val="bg1"/>
              </a:solidFill>
            </a:endParaRPr>
          </a:p>
        </p:txBody>
      </p:sp>
      <p:pic>
        <p:nvPicPr>
          <p:cNvPr id="4" name="Picture 3" descr="cluster4_neighborhoo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133" y="2188632"/>
            <a:ext cx="5511799" cy="4511053"/>
          </a:xfrm>
          <a:prstGeom prst="rect">
            <a:avLst/>
          </a:prstGeom>
        </p:spPr>
      </p:pic>
    </p:spTree>
    <p:extLst>
      <p:ext uri="{BB962C8B-B14F-4D97-AF65-F5344CB8AC3E}">
        <p14:creationId xmlns:p14="http://schemas.microsoft.com/office/powerpoint/2010/main" val="55163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11"/>
            <a:ext cx="8229600" cy="1143000"/>
          </a:xfrm>
        </p:spPr>
        <p:txBody>
          <a:bodyPr/>
          <a:lstStyle/>
          <a:p>
            <a:r>
              <a:rPr lang="en-US" dirty="0" smtClean="0"/>
              <a:t>D. Results</a:t>
            </a:r>
            <a:endParaRPr lang="en-US" dirty="0"/>
          </a:p>
        </p:txBody>
      </p:sp>
      <p:sp>
        <p:nvSpPr>
          <p:cNvPr id="3" name="Content Placeholder 2"/>
          <p:cNvSpPr>
            <a:spLocks noGrp="1"/>
          </p:cNvSpPr>
          <p:nvPr>
            <p:ph idx="1"/>
          </p:nvPr>
        </p:nvSpPr>
        <p:spPr>
          <a:xfrm>
            <a:off x="739775" y="1175160"/>
            <a:ext cx="7662864" cy="819773"/>
          </a:xfrm>
        </p:spPr>
        <p:txBody>
          <a:bodyPr/>
          <a:lstStyle/>
          <a:p>
            <a:r>
              <a:rPr lang="en-US" dirty="0">
                <a:solidFill>
                  <a:schemeClr val="bg1"/>
                </a:solidFill>
              </a:rPr>
              <a:t>4. Let's check the average Studio Rent of similar neighborhoods ranking in ascending order.</a:t>
            </a:r>
          </a:p>
        </p:txBody>
      </p:sp>
      <p:pic>
        <p:nvPicPr>
          <p:cNvPr id="4" name="Picture 3" descr="cluster4_with 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18" y="2252134"/>
            <a:ext cx="5247746" cy="3572933"/>
          </a:xfrm>
          <a:prstGeom prst="rect">
            <a:avLst/>
          </a:prstGeom>
        </p:spPr>
      </p:pic>
      <p:sp>
        <p:nvSpPr>
          <p:cNvPr id="6" name="TextBox 5"/>
          <p:cNvSpPr txBox="1"/>
          <p:nvPr/>
        </p:nvSpPr>
        <p:spPr>
          <a:xfrm>
            <a:off x="419118" y="2858533"/>
            <a:ext cx="5378979" cy="511200"/>
          </a:xfrm>
          <a:prstGeom prst="rect">
            <a:avLst/>
          </a:prstGeom>
          <a:noFill/>
          <a:ln w="57150" cmpd="sng">
            <a:solidFill>
              <a:srgbClr val="FF0000"/>
            </a:solidFill>
          </a:ln>
        </p:spPr>
        <p:txBody>
          <a:bodyPr wrap="square" rtlCol="0">
            <a:spAutoFit/>
          </a:bodyPr>
          <a:lstStyle/>
          <a:p>
            <a:endParaRPr lang="en-US" dirty="0"/>
          </a:p>
        </p:txBody>
      </p:sp>
      <p:sp>
        <p:nvSpPr>
          <p:cNvPr id="7" name="TextBox 6"/>
          <p:cNvSpPr txBox="1"/>
          <p:nvPr/>
        </p:nvSpPr>
        <p:spPr>
          <a:xfrm>
            <a:off x="5926667" y="2421468"/>
            <a:ext cx="3081867" cy="1323439"/>
          </a:xfrm>
          <a:prstGeom prst="rect">
            <a:avLst/>
          </a:prstGeom>
          <a:noFill/>
        </p:spPr>
        <p:txBody>
          <a:bodyPr wrap="square" rtlCol="0">
            <a:spAutoFit/>
          </a:bodyPr>
          <a:lstStyle/>
          <a:p>
            <a:r>
              <a:rPr lang="en-US" sz="2000" b="1" dirty="0"/>
              <a:t>We can see that </a:t>
            </a:r>
            <a:r>
              <a:rPr lang="en-US" sz="2000" b="1" dirty="0">
                <a:solidFill>
                  <a:srgbClr val="FF0000"/>
                </a:solidFill>
              </a:rPr>
              <a:t>Washington Heights </a:t>
            </a:r>
            <a:r>
              <a:rPr lang="en-US" sz="2000" b="1" dirty="0"/>
              <a:t>has the lowest Studio Rent in the Cluster </a:t>
            </a:r>
            <a:r>
              <a:rPr lang="en-US" sz="2000" b="1" dirty="0" smtClean="0"/>
              <a:t>4.</a:t>
            </a:r>
            <a:endParaRPr lang="en-US" sz="2000" b="1" dirty="0"/>
          </a:p>
        </p:txBody>
      </p:sp>
      <p:sp>
        <p:nvSpPr>
          <p:cNvPr id="8" name="TextBox 7"/>
          <p:cNvSpPr txBox="1"/>
          <p:nvPr/>
        </p:nvSpPr>
        <p:spPr>
          <a:xfrm>
            <a:off x="492480" y="5922671"/>
            <a:ext cx="8088143" cy="646331"/>
          </a:xfrm>
          <a:prstGeom prst="rect">
            <a:avLst/>
          </a:prstGeom>
          <a:noFill/>
        </p:spPr>
        <p:txBody>
          <a:bodyPr wrap="square" rtlCol="0">
            <a:spAutoFit/>
          </a:bodyPr>
          <a:lstStyle/>
          <a:p>
            <a:r>
              <a:rPr lang="en-US" sz="1200" dirty="0"/>
              <a:t>Note: Because the rent dataset doesn't include the rent data of all the neighborhoods, some neighborhoods such as </a:t>
            </a:r>
            <a:r>
              <a:rPr lang="en-US" sz="1200" dirty="0" err="1"/>
              <a:t>Manhattanville</a:t>
            </a:r>
            <a:r>
              <a:rPr lang="en-US" sz="1200" dirty="0"/>
              <a:t>, Upper East Side, Clinton do not have rent data for analysis. To simplify the process, we simply delete those neighborhoods which means that Jack Lee won't choose from those neighborhoods.</a:t>
            </a:r>
          </a:p>
        </p:txBody>
      </p:sp>
    </p:spTree>
    <p:extLst>
      <p:ext uri="{BB962C8B-B14F-4D97-AF65-F5344CB8AC3E}">
        <p14:creationId xmlns:p14="http://schemas.microsoft.com/office/powerpoint/2010/main" val="130655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Discussion</a:t>
            </a:r>
            <a:endParaRPr lang="en-US" dirty="0"/>
          </a:p>
        </p:txBody>
      </p:sp>
      <p:sp>
        <p:nvSpPr>
          <p:cNvPr id="3" name="Content Placeholder 2"/>
          <p:cNvSpPr>
            <a:spLocks noGrp="1"/>
          </p:cNvSpPr>
          <p:nvPr>
            <p:ph idx="1"/>
          </p:nvPr>
        </p:nvSpPr>
        <p:spPr>
          <a:xfrm>
            <a:off x="0" y="2193450"/>
            <a:ext cx="9008533" cy="4664550"/>
          </a:xfrm>
        </p:spPr>
        <p:txBody>
          <a:bodyPr>
            <a:normAutofit fontScale="92500" lnSpcReduction="10000"/>
          </a:bodyPr>
          <a:lstStyle/>
          <a:p>
            <a:pPr marL="0" indent="0">
              <a:buNone/>
            </a:pPr>
            <a:r>
              <a:rPr lang="en-US" dirty="0" smtClean="0"/>
              <a:t>As </a:t>
            </a:r>
            <a:r>
              <a:rPr lang="en-US" dirty="0"/>
              <a:t>we can see from the results above: </a:t>
            </a:r>
            <a:endParaRPr lang="en-US" dirty="0" smtClean="0"/>
          </a:p>
          <a:p>
            <a:pPr>
              <a:buFont typeface="Wingdings" charset="2"/>
              <a:buChar char="Ø"/>
            </a:pPr>
            <a:r>
              <a:rPr lang="en-US" sz="1900" dirty="0"/>
              <a:t>From the Cluster 4 table as shown below, we can see that </a:t>
            </a:r>
            <a:r>
              <a:rPr lang="en-US" sz="1900" u="sng" dirty="0">
                <a:solidFill>
                  <a:schemeClr val="tx1"/>
                </a:solidFill>
              </a:rPr>
              <a:t>both Washington Heights and Flushing have many various kinds of restaurants such as Chinese restaurant, Asian restaurant, Bakeries and </a:t>
            </a:r>
            <a:r>
              <a:rPr lang="en-US" sz="1900" u="sng" dirty="0" smtClean="0">
                <a:solidFill>
                  <a:schemeClr val="tx1"/>
                </a:solidFill>
              </a:rPr>
              <a:t>etc.</a:t>
            </a:r>
            <a:r>
              <a:rPr lang="en-US" sz="1900" dirty="0" smtClean="0">
                <a:solidFill>
                  <a:srgbClr val="0000FF"/>
                </a:solidFill>
              </a:rPr>
              <a:t> </a:t>
            </a:r>
            <a:r>
              <a:rPr lang="en-US" sz="1900" dirty="0"/>
              <a:t>And probably the main reason that Jack Lee enjoys living in Flushing is due to such many diversified restaurants especially Chinese restaurants as he was originally from China, which makes a lot of sense</a:t>
            </a:r>
            <a:r>
              <a:rPr lang="en-US" sz="1900" dirty="0" smtClean="0"/>
              <a:t>.</a:t>
            </a:r>
          </a:p>
          <a:p>
            <a:pPr>
              <a:buFont typeface="Wingdings" charset="2"/>
              <a:buChar char="Ø"/>
            </a:pPr>
            <a:endParaRPr lang="en-US" sz="1900" dirty="0"/>
          </a:p>
          <a:p>
            <a:pPr>
              <a:buFont typeface="Wingdings" charset="2"/>
              <a:buChar char="Ø"/>
            </a:pPr>
            <a:endParaRPr lang="en-US" sz="1900" dirty="0" smtClean="0"/>
          </a:p>
          <a:p>
            <a:pPr>
              <a:buFont typeface="Wingdings" charset="2"/>
              <a:buChar char="Ø"/>
            </a:pPr>
            <a:endParaRPr lang="en-US" sz="1900" dirty="0"/>
          </a:p>
          <a:p>
            <a:pPr>
              <a:buFont typeface="Wingdings" charset="2"/>
              <a:buChar char="Ø"/>
            </a:pPr>
            <a:r>
              <a:rPr lang="en-US" sz="2000" dirty="0"/>
              <a:t>In the meantime, as Jack just graduated and has to pay back student loans, he needs to be frugal about his living expenses. Therefore he needs to rent a studio in a neighborhood that has the lowest average rental price. </a:t>
            </a:r>
          </a:p>
          <a:p>
            <a:pPr>
              <a:buFont typeface="Wingdings" charset="2"/>
              <a:buChar char="Ø"/>
            </a:pPr>
            <a:endParaRPr lang="en-US" sz="1900" dirty="0" smtClean="0"/>
          </a:p>
        </p:txBody>
      </p:sp>
      <p:pic>
        <p:nvPicPr>
          <p:cNvPr id="4" name="Picture 3" descr="Screen Shot 2018-10-23 at 12.07.04 A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15360"/>
            <a:ext cx="9144000" cy="1122516"/>
          </a:xfrm>
          <a:prstGeom prst="rect">
            <a:avLst/>
          </a:prstGeom>
        </p:spPr>
      </p:pic>
    </p:spTree>
    <p:extLst>
      <p:ext uri="{BB962C8B-B14F-4D97-AF65-F5344CB8AC3E}">
        <p14:creationId xmlns:p14="http://schemas.microsoft.com/office/powerpoint/2010/main" val="47605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Conclusion</a:t>
            </a:r>
            <a:endParaRPr lang="en-US" dirty="0"/>
          </a:p>
        </p:txBody>
      </p:sp>
      <p:sp>
        <p:nvSpPr>
          <p:cNvPr id="3" name="Content Placeholder 2"/>
          <p:cNvSpPr>
            <a:spLocks noGrp="1"/>
          </p:cNvSpPr>
          <p:nvPr>
            <p:ph idx="1"/>
          </p:nvPr>
        </p:nvSpPr>
        <p:spPr>
          <a:xfrm>
            <a:off x="739775" y="2336800"/>
            <a:ext cx="7662864" cy="4182533"/>
          </a:xfrm>
        </p:spPr>
        <p:txBody>
          <a:bodyPr>
            <a:normAutofit fontScale="92500" lnSpcReduction="10000"/>
          </a:bodyPr>
          <a:lstStyle/>
          <a:p>
            <a:r>
              <a:rPr lang="en-US" sz="3000" b="1" dirty="0" smtClean="0"/>
              <a:t>Conclusion</a:t>
            </a:r>
            <a:r>
              <a:rPr lang="en-US" dirty="0"/>
              <a:t>:</a:t>
            </a:r>
          </a:p>
          <a:p>
            <a:pPr marL="0" indent="0">
              <a:buNone/>
            </a:pPr>
            <a:r>
              <a:rPr lang="en-US" dirty="0"/>
              <a:t>Based on the analysis and results shown above, we conclude that the similar neighborhood in Manhattan as Flushing with Lowest Studio Rental price is Washington Heights with studio rent of 1678 USD</a:t>
            </a:r>
            <a:r>
              <a:rPr lang="en-US" dirty="0" smtClean="0"/>
              <a:t>.</a:t>
            </a:r>
            <a:endParaRPr lang="en-US" dirty="0"/>
          </a:p>
          <a:p>
            <a:pPr marL="0" indent="0">
              <a:buNone/>
            </a:pPr>
            <a:r>
              <a:rPr lang="en-US" dirty="0"/>
              <a:t>Therefore, </a:t>
            </a:r>
            <a:r>
              <a:rPr lang="en-US" b="1" dirty="0"/>
              <a:t>we recommend Jack Lee to rent a studio in Washington Heights</a:t>
            </a:r>
            <a:r>
              <a:rPr lang="en-US" dirty="0"/>
              <a:t> because it meets his two requirements</a:t>
            </a:r>
            <a:r>
              <a:rPr lang="en-US" dirty="0" smtClean="0"/>
              <a:t>:</a:t>
            </a:r>
            <a:endParaRPr lang="en-US" dirty="0"/>
          </a:p>
          <a:p>
            <a:pPr>
              <a:buFont typeface="Wingdings" charset="2"/>
              <a:buChar char="Ø"/>
            </a:pPr>
            <a:r>
              <a:rPr lang="en-US" dirty="0" smtClean="0"/>
              <a:t>(</a:t>
            </a:r>
            <a:r>
              <a:rPr lang="en-US" dirty="0"/>
              <a:t>1) </a:t>
            </a:r>
            <a:r>
              <a:rPr lang="en-US" dirty="0" smtClean="0"/>
              <a:t>Washington Heights has the </a:t>
            </a:r>
            <a:r>
              <a:rPr lang="en-US" b="1" dirty="0" smtClean="0"/>
              <a:t>similar </a:t>
            </a:r>
            <a:r>
              <a:rPr lang="en-US" b="1" dirty="0"/>
              <a:t>neighborhoods/venues and facilities </a:t>
            </a:r>
            <a:r>
              <a:rPr lang="en-US" dirty="0"/>
              <a:t>as Flushing, </a:t>
            </a:r>
            <a:r>
              <a:rPr lang="en-US" dirty="0" smtClean="0"/>
              <a:t>and</a:t>
            </a:r>
            <a:endParaRPr lang="en-US" dirty="0"/>
          </a:p>
          <a:p>
            <a:pPr>
              <a:buFont typeface="Wingdings" charset="2"/>
              <a:buChar char="Ø"/>
            </a:pPr>
            <a:r>
              <a:rPr lang="en-US" dirty="0"/>
              <a:t>(2) Washington Heights has the </a:t>
            </a:r>
            <a:r>
              <a:rPr lang="en-US" b="1" dirty="0"/>
              <a:t>lowest average rent price</a:t>
            </a:r>
            <a:r>
              <a:rPr lang="en-US" dirty="0"/>
              <a:t> for studio among the similar neighborhoods.</a:t>
            </a:r>
          </a:p>
        </p:txBody>
      </p:sp>
    </p:spTree>
    <p:extLst>
      <p:ext uri="{BB962C8B-B14F-4D97-AF65-F5344CB8AC3E}">
        <p14:creationId xmlns:p14="http://schemas.microsoft.com/office/powerpoint/2010/main" val="401398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Conclusion</a:t>
            </a:r>
            <a:endParaRPr lang="en-US" dirty="0"/>
          </a:p>
        </p:txBody>
      </p:sp>
      <p:sp>
        <p:nvSpPr>
          <p:cNvPr id="3" name="Content Placeholder 2"/>
          <p:cNvSpPr>
            <a:spLocks noGrp="1"/>
          </p:cNvSpPr>
          <p:nvPr>
            <p:ph idx="1"/>
          </p:nvPr>
        </p:nvSpPr>
        <p:spPr>
          <a:xfrm>
            <a:off x="739775" y="2336800"/>
            <a:ext cx="7662864" cy="4182533"/>
          </a:xfrm>
        </p:spPr>
        <p:txBody>
          <a:bodyPr>
            <a:normAutofit/>
          </a:bodyPr>
          <a:lstStyle/>
          <a:p>
            <a:r>
              <a:rPr lang="en-US" sz="3000" b="1" dirty="0" smtClean="0"/>
              <a:t>Further </a:t>
            </a:r>
            <a:r>
              <a:rPr lang="en-US" sz="3000" b="1" dirty="0"/>
              <a:t>Possible Developments</a:t>
            </a:r>
            <a:r>
              <a:rPr lang="en-US" dirty="0" smtClean="0"/>
              <a:t>:</a:t>
            </a:r>
            <a:endParaRPr lang="en-US" dirty="0"/>
          </a:p>
          <a:p>
            <a:pPr marL="0" indent="0">
              <a:buNone/>
            </a:pPr>
            <a:r>
              <a:rPr lang="en-US" dirty="0"/>
              <a:t>Due to some limitations, there are several areas that could be developed or improved in the future research</a:t>
            </a:r>
            <a:r>
              <a:rPr lang="en-US" dirty="0" smtClean="0"/>
              <a:t>:</a:t>
            </a:r>
            <a:endParaRPr lang="en-US" dirty="0"/>
          </a:p>
          <a:p>
            <a:pPr>
              <a:buFont typeface="Wingdings" charset="2"/>
              <a:buChar char="Ø"/>
            </a:pPr>
            <a:r>
              <a:rPr lang="en-US" dirty="0" smtClean="0"/>
              <a:t>(</a:t>
            </a:r>
            <a:r>
              <a:rPr lang="en-US" dirty="0"/>
              <a:t>1) Use </a:t>
            </a:r>
            <a:r>
              <a:rPr lang="en-US" b="1" dirty="0"/>
              <a:t>DBSCAN</a:t>
            </a:r>
            <a:r>
              <a:rPr lang="en-US" dirty="0"/>
              <a:t> (Density-based spatial clustering of applications with noise) as the machine learning method to cluster neighborhoods for further studies.</a:t>
            </a:r>
            <a:endParaRPr lang="en-US" dirty="0" smtClean="0"/>
          </a:p>
          <a:p>
            <a:pPr>
              <a:buFont typeface="Wingdings" charset="2"/>
              <a:buChar char="Ø"/>
            </a:pPr>
            <a:r>
              <a:rPr lang="en-US" dirty="0" smtClean="0"/>
              <a:t>(</a:t>
            </a:r>
            <a:r>
              <a:rPr lang="en-US" dirty="0"/>
              <a:t>2) Find more completed rent dataset that includes the average rental costs of all </a:t>
            </a:r>
            <a:r>
              <a:rPr lang="en-US" dirty="0" smtClean="0"/>
              <a:t>neighborhoods.</a:t>
            </a:r>
            <a:endParaRPr lang="en-US" dirty="0"/>
          </a:p>
        </p:txBody>
      </p:sp>
    </p:spTree>
    <p:extLst>
      <p:ext uri="{BB962C8B-B14F-4D97-AF65-F5344CB8AC3E}">
        <p14:creationId xmlns:p14="http://schemas.microsoft.com/office/powerpoint/2010/main" val="99663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0"/>
            <a:ext cx="8229600" cy="1894541"/>
          </a:xfrm>
        </p:spPr>
        <p:txBody>
          <a:bodyPr/>
          <a:lstStyle/>
          <a:p>
            <a:r>
              <a:rPr lang="en-US" sz="6000" dirty="0" smtClean="0">
                <a:solidFill>
                  <a:srgbClr val="0000FF"/>
                </a:solidFill>
              </a:rPr>
              <a:t>Thanks!</a:t>
            </a:r>
            <a:endParaRPr lang="en-US" sz="6000" dirty="0">
              <a:solidFill>
                <a:srgbClr val="0000FF"/>
              </a:solidFill>
            </a:endParaRPr>
          </a:p>
        </p:txBody>
      </p:sp>
      <p:sp>
        <p:nvSpPr>
          <p:cNvPr id="4" name="Title 1"/>
          <p:cNvSpPr txBox="1">
            <a:spLocks/>
          </p:cNvSpPr>
          <p:nvPr/>
        </p:nvSpPr>
        <p:spPr>
          <a:xfrm>
            <a:off x="458787" y="143927"/>
            <a:ext cx="8228013" cy="19272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4000" dirty="0" smtClean="0"/>
              <a:t>Capstone Project:</a:t>
            </a:r>
            <a:r>
              <a:rPr lang="en-US" sz="3200" dirty="0" smtClean="0"/>
              <a:t/>
            </a:r>
            <a:br>
              <a:rPr lang="en-US" sz="3200" dirty="0" smtClean="0"/>
            </a:br>
            <a:r>
              <a:rPr lang="en-US" sz="3200" dirty="0" smtClean="0"/>
              <a:t>Battle of the Neighborhoods</a:t>
            </a:r>
            <a:br>
              <a:rPr lang="en-US" sz="3200" dirty="0" smtClean="0"/>
            </a:br>
            <a:r>
              <a:rPr lang="en-US" sz="3200" dirty="0" smtClean="0"/>
              <a:t>--- Which place should I choose?</a:t>
            </a:r>
            <a:endParaRPr lang="en-US" sz="3200" dirty="0"/>
          </a:p>
        </p:txBody>
      </p:sp>
    </p:spTree>
    <p:extLst>
      <p:ext uri="{BB962C8B-B14F-4D97-AF65-F5344CB8AC3E}">
        <p14:creationId xmlns:p14="http://schemas.microsoft.com/office/powerpoint/2010/main" val="96496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739775" y="2489200"/>
            <a:ext cx="7662864" cy="3548063"/>
          </a:xfrm>
        </p:spPr>
        <p:txBody>
          <a:bodyPr>
            <a:normAutofit/>
          </a:bodyPr>
          <a:lstStyle/>
          <a:p>
            <a:r>
              <a:rPr lang="en-US" dirty="0"/>
              <a:t>A. Introduction/Business Problem</a:t>
            </a:r>
          </a:p>
          <a:p>
            <a:r>
              <a:rPr lang="en-US" dirty="0"/>
              <a:t>B. Data</a:t>
            </a:r>
          </a:p>
          <a:p>
            <a:r>
              <a:rPr lang="en-US" dirty="0"/>
              <a:t>C. Method</a:t>
            </a:r>
          </a:p>
          <a:p>
            <a:r>
              <a:rPr lang="en-US" dirty="0"/>
              <a:t>D. Results</a:t>
            </a:r>
          </a:p>
          <a:p>
            <a:r>
              <a:rPr lang="en-US" dirty="0"/>
              <a:t>E. Discussion</a:t>
            </a:r>
          </a:p>
          <a:p>
            <a:r>
              <a:rPr lang="en-US" dirty="0"/>
              <a:t>F. Conclusion</a:t>
            </a:r>
          </a:p>
        </p:txBody>
      </p:sp>
    </p:spTree>
    <p:extLst>
      <p:ext uri="{BB962C8B-B14F-4D97-AF65-F5344CB8AC3E}">
        <p14:creationId xmlns:p14="http://schemas.microsoft.com/office/powerpoint/2010/main" val="423674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Introduction/Business Problem</a:t>
            </a:r>
          </a:p>
        </p:txBody>
      </p:sp>
      <p:sp>
        <p:nvSpPr>
          <p:cNvPr id="5" name="Content Placeholder 4"/>
          <p:cNvSpPr>
            <a:spLocks noGrp="1"/>
          </p:cNvSpPr>
          <p:nvPr>
            <p:ph idx="1"/>
          </p:nvPr>
        </p:nvSpPr>
        <p:spPr>
          <a:xfrm>
            <a:off x="739775" y="2770094"/>
            <a:ext cx="7693025" cy="3267169"/>
          </a:xfrm>
        </p:spPr>
        <p:txBody>
          <a:bodyPr/>
          <a:lstStyle/>
          <a:p>
            <a:r>
              <a:rPr lang="en-US" dirty="0"/>
              <a:t>Jack Lee is currently living in Flushing, Queens, New York </a:t>
            </a:r>
            <a:r>
              <a:rPr lang="en-US" dirty="0" smtClean="0"/>
              <a:t>City. </a:t>
            </a:r>
            <a:r>
              <a:rPr lang="en-US" dirty="0"/>
              <a:t>He </a:t>
            </a:r>
            <a:r>
              <a:rPr lang="en-US" dirty="0" smtClean="0"/>
              <a:t>needs </a:t>
            </a:r>
            <a:r>
              <a:rPr lang="en-US" dirty="0"/>
              <a:t>to rent a studio in a neighborhood </a:t>
            </a:r>
            <a:r>
              <a:rPr lang="en-US" dirty="0" smtClean="0"/>
              <a:t>in Manhattan. </a:t>
            </a:r>
          </a:p>
          <a:p>
            <a:r>
              <a:rPr lang="en-US" dirty="0" smtClean="0"/>
              <a:t>He has two requirements:</a:t>
            </a:r>
          </a:p>
          <a:p>
            <a:pPr lvl="1"/>
            <a:r>
              <a:rPr lang="en-US" dirty="0" smtClean="0"/>
              <a:t>(1) similar </a:t>
            </a:r>
            <a:r>
              <a:rPr lang="en-US" dirty="0"/>
              <a:t>neighborhoods/venues and facilities as </a:t>
            </a:r>
            <a:r>
              <a:rPr lang="en-US" dirty="0" smtClean="0"/>
              <a:t>Flushing</a:t>
            </a:r>
          </a:p>
          <a:p>
            <a:pPr lvl="1"/>
            <a:r>
              <a:rPr lang="en-US" dirty="0"/>
              <a:t>(2) </a:t>
            </a:r>
            <a:r>
              <a:rPr lang="en-US" dirty="0" smtClean="0"/>
              <a:t>lowest </a:t>
            </a:r>
            <a:r>
              <a:rPr lang="en-US" dirty="0"/>
              <a:t>average rent price for studio among the similar neighborhoods.</a:t>
            </a:r>
          </a:p>
        </p:txBody>
      </p:sp>
    </p:spTree>
    <p:extLst>
      <p:ext uri="{BB962C8B-B14F-4D97-AF65-F5344CB8AC3E}">
        <p14:creationId xmlns:p14="http://schemas.microsoft.com/office/powerpoint/2010/main" val="373535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Introduction/Business Problem</a:t>
            </a:r>
          </a:p>
        </p:txBody>
      </p:sp>
      <p:sp>
        <p:nvSpPr>
          <p:cNvPr id="3" name="Content Placeholder 2"/>
          <p:cNvSpPr>
            <a:spLocks noGrp="1"/>
          </p:cNvSpPr>
          <p:nvPr>
            <p:ph idx="1"/>
          </p:nvPr>
        </p:nvSpPr>
        <p:spPr>
          <a:xfrm>
            <a:off x="395818" y="2218269"/>
            <a:ext cx="8578852" cy="1219200"/>
          </a:xfrm>
        </p:spPr>
        <p:txBody>
          <a:bodyPr>
            <a:normAutofit/>
          </a:bodyPr>
          <a:lstStyle/>
          <a:p>
            <a:pPr marL="0" indent="0">
              <a:buNone/>
            </a:pPr>
            <a:r>
              <a:rPr lang="en-US" b="1" dirty="0" smtClean="0">
                <a:solidFill>
                  <a:srgbClr val="0000FF"/>
                </a:solidFill>
              </a:rPr>
              <a:t>So, the problem </a:t>
            </a:r>
            <a:r>
              <a:rPr lang="en-US" b="1" dirty="0">
                <a:solidFill>
                  <a:srgbClr val="0000FF"/>
                </a:solidFill>
              </a:rPr>
              <a:t>is --- Which neighborhood in Manhattan is similar to Flushing, </a:t>
            </a:r>
            <a:r>
              <a:rPr lang="en-US" b="1" dirty="0" smtClean="0">
                <a:solidFill>
                  <a:srgbClr val="0000FF"/>
                </a:solidFill>
              </a:rPr>
              <a:t>Queens</a:t>
            </a:r>
            <a:r>
              <a:rPr lang="en-US" b="1" dirty="0">
                <a:solidFill>
                  <a:srgbClr val="0000FF"/>
                </a:solidFill>
              </a:rPr>
              <a:t> </a:t>
            </a:r>
            <a:r>
              <a:rPr lang="en-US" b="1" dirty="0" smtClean="0">
                <a:solidFill>
                  <a:srgbClr val="0000FF"/>
                </a:solidFill>
              </a:rPr>
              <a:t>and </a:t>
            </a:r>
            <a:r>
              <a:rPr lang="en-US" b="1" dirty="0">
                <a:solidFill>
                  <a:srgbClr val="0000FF"/>
                </a:solidFill>
              </a:rPr>
              <a:t>has the lowest average rent for a studio?</a:t>
            </a:r>
          </a:p>
        </p:txBody>
      </p:sp>
      <p:pic>
        <p:nvPicPr>
          <p:cNvPr id="4" name="Picture 3" descr="Screen Shot 2018-10-22 at 11.17.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375" y="2980265"/>
            <a:ext cx="4185425" cy="3900056"/>
          </a:xfrm>
          <a:prstGeom prst="rect">
            <a:avLst/>
          </a:prstGeom>
        </p:spPr>
      </p:pic>
      <p:cxnSp>
        <p:nvCxnSpPr>
          <p:cNvPr id="12" name="Straight Arrow Connector 11"/>
          <p:cNvCxnSpPr/>
          <p:nvPr/>
        </p:nvCxnSpPr>
        <p:spPr>
          <a:xfrm flipH="1" flipV="1">
            <a:off x="4047067" y="5180167"/>
            <a:ext cx="1490134" cy="323166"/>
          </a:xfrm>
          <a:prstGeom prst="straightConnector1">
            <a:avLst/>
          </a:prstGeom>
          <a:ln w="57150" cmpd="sng">
            <a:solidFill>
              <a:srgbClr val="FF0000"/>
            </a:solidFill>
            <a:tailEnd type="arrow"/>
          </a:ln>
          <a:effectLst>
            <a:outerShdw blurRad="50800" dist="38100" dir="2700000" algn="tl" rotWithShape="0">
              <a:srgbClr val="FF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791199" y="5180167"/>
            <a:ext cx="2167467" cy="369332"/>
          </a:xfrm>
          <a:prstGeom prst="rect">
            <a:avLst/>
          </a:prstGeom>
          <a:noFill/>
        </p:spPr>
        <p:txBody>
          <a:bodyPr wrap="square" rtlCol="0">
            <a:spAutoFit/>
          </a:bodyPr>
          <a:lstStyle/>
          <a:p>
            <a:r>
              <a:rPr lang="en-US" b="1" dirty="0" smtClean="0"/>
              <a:t>Flushing, Queens</a:t>
            </a:r>
            <a:endParaRPr lang="en-US" b="1" dirty="0"/>
          </a:p>
        </p:txBody>
      </p:sp>
      <p:sp>
        <p:nvSpPr>
          <p:cNvPr id="18" name="TextBox 17"/>
          <p:cNvSpPr txBox="1"/>
          <p:nvPr/>
        </p:nvSpPr>
        <p:spPr>
          <a:xfrm>
            <a:off x="2777068" y="4949335"/>
            <a:ext cx="1524000" cy="369332"/>
          </a:xfrm>
          <a:prstGeom prst="rect">
            <a:avLst/>
          </a:prstGeom>
          <a:noFill/>
        </p:spPr>
        <p:txBody>
          <a:bodyPr wrap="square" rtlCol="0">
            <a:spAutoFit/>
          </a:bodyPr>
          <a:lstStyle/>
          <a:p>
            <a:r>
              <a:rPr lang="en-US" b="1" dirty="0" smtClean="0"/>
              <a:t>Manhattan</a:t>
            </a:r>
            <a:endParaRPr lang="en-US" b="1" dirty="0"/>
          </a:p>
        </p:txBody>
      </p:sp>
    </p:spTree>
    <p:extLst>
      <p:ext uri="{BB962C8B-B14F-4D97-AF65-F5344CB8AC3E}">
        <p14:creationId xmlns:p14="http://schemas.microsoft.com/office/powerpoint/2010/main" val="68611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Data</a:t>
            </a:r>
            <a:endParaRPr lang="en-US" dirty="0"/>
          </a:p>
        </p:txBody>
      </p:sp>
      <p:sp>
        <p:nvSpPr>
          <p:cNvPr id="3" name="Content Placeholder 2"/>
          <p:cNvSpPr>
            <a:spLocks noGrp="1"/>
          </p:cNvSpPr>
          <p:nvPr>
            <p:ph idx="1"/>
          </p:nvPr>
        </p:nvSpPr>
        <p:spPr>
          <a:xfrm>
            <a:off x="739774" y="2770094"/>
            <a:ext cx="7947025" cy="3267169"/>
          </a:xfrm>
        </p:spPr>
        <p:txBody>
          <a:bodyPr>
            <a:normAutofit/>
          </a:bodyPr>
          <a:lstStyle/>
          <a:p>
            <a:r>
              <a:rPr lang="en-US" dirty="0"/>
              <a:t>1. Geographic </a:t>
            </a:r>
            <a:r>
              <a:rPr lang="en-US" dirty="0" smtClean="0"/>
              <a:t>Data</a:t>
            </a:r>
          </a:p>
          <a:p>
            <a:pPr marL="0" indent="0">
              <a:lnSpc>
                <a:spcPct val="120000"/>
              </a:lnSpc>
              <a:spcBef>
                <a:spcPts val="0"/>
              </a:spcBef>
              <a:buNone/>
            </a:pPr>
            <a:r>
              <a:rPr lang="en-US" sz="1800" dirty="0"/>
              <a:t>['Borough', 'Neighborhood', 'Latitude', '</a:t>
            </a:r>
            <a:r>
              <a:rPr lang="en-US" sz="1800" dirty="0" smtClean="0"/>
              <a:t>Longitude’]</a:t>
            </a:r>
            <a:endParaRPr lang="en-US" dirty="0" smtClean="0"/>
          </a:p>
          <a:p>
            <a:r>
              <a:rPr lang="en-US" dirty="0" smtClean="0"/>
              <a:t>2</a:t>
            </a:r>
            <a:r>
              <a:rPr lang="en-US" dirty="0"/>
              <a:t>. Foursquare Location </a:t>
            </a:r>
            <a:r>
              <a:rPr lang="en-US" dirty="0" smtClean="0"/>
              <a:t>Data</a:t>
            </a:r>
          </a:p>
          <a:p>
            <a:pPr marL="0" indent="0">
              <a:lnSpc>
                <a:spcPct val="110000"/>
              </a:lnSpc>
              <a:spcBef>
                <a:spcPts val="0"/>
              </a:spcBef>
              <a:buNone/>
            </a:pPr>
            <a:r>
              <a:rPr lang="en-US" sz="1800" dirty="0"/>
              <a:t> [‘Neighborhood', ‘Neighborhood Latitude', ‘Neighborhood Longitude', ‘Venue’, ‘Venue Latitude', ‘Venue Longitude', ‘Venue Category’</a:t>
            </a:r>
            <a:r>
              <a:rPr lang="en-US" sz="1800" dirty="0" smtClean="0"/>
              <a:t>]</a:t>
            </a:r>
          </a:p>
          <a:p>
            <a:r>
              <a:rPr lang="en-US" dirty="0" smtClean="0"/>
              <a:t>3. Rent Data</a:t>
            </a:r>
          </a:p>
          <a:p>
            <a:pPr marL="0" indent="0">
              <a:lnSpc>
                <a:spcPct val="110000"/>
              </a:lnSpc>
              <a:spcBef>
                <a:spcPts val="0"/>
              </a:spcBef>
              <a:buNone/>
            </a:pPr>
            <a:r>
              <a:rPr lang="en-US" sz="1800" dirty="0"/>
              <a:t>[</a:t>
            </a:r>
            <a:r>
              <a:rPr lang="en-US" sz="1800" dirty="0"/>
              <a:t>‘Neighborhood', 'Studio </a:t>
            </a:r>
            <a:r>
              <a:rPr lang="en-US" sz="1800" dirty="0"/>
              <a:t>Rent’]</a:t>
            </a:r>
          </a:p>
          <a:p>
            <a:pPr marL="0" indent="0">
              <a:buNone/>
            </a:pPr>
            <a:endParaRPr lang="en-US" dirty="0"/>
          </a:p>
        </p:txBody>
      </p:sp>
    </p:spTree>
    <p:extLst>
      <p:ext uri="{BB962C8B-B14F-4D97-AF65-F5344CB8AC3E}">
        <p14:creationId xmlns:p14="http://schemas.microsoft.com/office/powerpoint/2010/main" val="34526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Methodology</a:t>
            </a:r>
          </a:p>
        </p:txBody>
      </p:sp>
      <p:sp>
        <p:nvSpPr>
          <p:cNvPr id="3" name="Content Placeholder 2"/>
          <p:cNvSpPr>
            <a:spLocks noGrp="1"/>
          </p:cNvSpPr>
          <p:nvPr>
            <p:ph idx="1"/>
          </p:nvPr>
        </p:nvSpPr>
        <p:spPr>
          <a:xfrm>
            <a:off x="722841" y="2685428"/>
            <a:ext cx="7963959" cy="3681505"/>
          </a:xfrm>
        </p:spPr>
        <p:txBody>
          <a:bodyPr>
            <a:noAutofit/>
          </a:bodyPr>
          <a:lstStyle/>
          <a:p>
            <a:r>
              <a:rPr lang="en-US" dirty="0"/>
              <a:t>We will leverage the </a:t>
            </a:r>
            <a:r>
              <a:rPr lang="en-US" b="1" dirty="0">
                <a:solidFill>
                  <a:srgbClr val="0000FF"/>
                </a:solidFill>
              </a:rPr>
              <a:t>Foursquare location data </a:t>
            </a:r>
            <a:r>
              <a:rPr lang="en-US" dirty="0"/>
              <a:t>to explore or compare Flushing, Queens, NYC and the neighborhoods of Manhattan, use the </a:t>
            </a:r>
            <a:r>
              <a:rPr lang="en-US" b="1" dirty="0">
                <a:solidFill>
                  <a:srgbClr val="0000FF"/>
                </a:solidFill>
              </a:rPr>
              <a:t>k-means clustering algorithm </a:t>
            </a:r>
            <a:r>
              <a:rPr lang="en-US" dirty="0"/>
              <a:t>to find the similar neighborhood(s</a:t>
            </a:r>
            <a:r>
              <a:rPr lang="en-US" dirty="0" smtClean="0"/>
              <a:t>), </a:t>
            </a:r>
            <a:r>
              <a:rPr lang="en-US" dirty="0"/>
              <a:t>use the </a:t>
            </a:r>
            <a:r>
              <a:rPr lang="en-US" b="1" dirty="0">
                <a:solidFill>
                  <a:srgbClr val="0000FF"/>
                </a:solidFill>
              </a:rPr>
              <a:t>Folium library </a:t>
            </a:r>
            <a:r>
              <a:rPr lang="en-US" dirty="0"/>
              <a:t>to visualize the neighborhoods and their emerging clusters, and finally apply </a:t>
            </a:r>
            <a:r>
              <a:rPr lang="en-US" b="1" dirty="0" err="1">
                <a:solidFill>
                  <a:srgbClr val="0000FF"/>
                </a:solidFill>
              </a:rPr>
              <a:t>Beautifulsoup</a:t>
            </a:r>
            <a:r>
              <a:rPr lang="en-US" b="1" dirty="0">
                <a:solidFill>
                  <a:srgbClr val="0000FF"/>
                </a:solidFill>
              </a:rPr>
              <a:t> library </a:t>
            </a:r>
            <a:r>
              <a:rPr lang="en-US" dirty="0"/>
              <a:t>to extract the average rent data in Manhattan by neighborhood from online sources to find the similar neighborhoods in Manhattan that has the lowest average rent for a </a:t>
            </a:r>
            <a:r>
              <a:rPr lang="en-US" dirty="0" smtClean="0"/>
              <a:t>studio</a:t>
            </a:r>
            <a:r>
              <a:rPr lang="en-US" dirty="0"/>
              <a:t>.</a:t>
            </a:r>
            <a:endParaRPr lang="en-US" dirty="0" smtClean="0"/>
          </a:p>
        </p:txBody>
      </p:sp>
    </p:spTree>
    <p:extLst>
      <p:ext uri="{BB962C8B-B14F-4D97-AF65-F5344CB8AC3E}">
        <p14:creationId xmlns:p14="http://schemas.microsoft.com/office/powerpoint/2010/main" val="79055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Methodology</a:t>
            </a:r>
            <a:endParaRPr lang="en-US" dirty="0"/>
          </a:p>
        </p:txBody>
      </p:sp>
      <p:sp>
        <p:nvSpPr>
          <p:cNvPr id="3" name="Content Placeholder 2"/>
          <p:cNvSpPr>
            <a:spLocks noGrp="1"/>
          </p:cNvSpPr>
          <p:nvPr>
            <p:ph idx="1"/>
          </p:nvPr>
        </p:nvSpPr>
        <p:spPr/>
        <p:txBody>
          <a:bodyPr/>
          <a:lstStyle/>
          <a:p>
            <a:r>
              <a:rPr lang="en-US" sz="2400" dirty="0"/>
              <a:t>What Machine Learning were used and why?</a:t>
            </a:r>
          </a:p>
          <a:p>
            <a:pPr marL="0" indent="0">
              <a:buNone/>
            </a:pPr>
            <a:r>
              <a:rPr lang="en-US" dirty="0"/>
              <a:t>We use </a:t>
            </a:r>
            <a:r>
              <a:rPr lang="en-US" b="1" dirty="0">
                <a:solidFill>
                  <a:srgbClr val="0000FF"/>
                </a:solidFill>
              </a:rPr>
              <a:t>k-means clustering method</a:t>
            </a:r>
            <a:r>
              <a:rPr lang="en-US" dirty="0"/>
              <a:t>. </a:t>
            </a:r>
            <a:r>
              <a:rPr lang="en-US" dirty="0">
                <a:solidFill>
                  <a:schemeClr val="tx1"/>
                </a:solidFill>
              </a:rPr>
              <a:t>K-means </a:t>
            </a:r>
            <a:r>
              <a:rPr lang="en-US" dirty="0"/>
              <a:t>is vastly used for clustering in many data science applications, especially useful if you need to quickly discover insights from unlabeled data.</a:t>
            </a:r>
          </a:p>
        </p:txBody>
      </p:sp>
    </p:spTree>
    <p:extLst>
      <p:ext uri="{BB962C8B-B14F-4D97-AF65-F5344CB8AC3E}">
        <p14:creationId xmlns:p14="http://schemas.microsoft.com/office/powerpoint/2010/main" val="364463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Methodology</a:t>
            </a:r>
            <a:endParaRPr lang="en-US" dirty="0"/>
          </a:p>
        </p:txBody>
      </p:sp>
      <p:sp>
        <p:nvSpPr>
          <p:cNvPr id="3" name="Content Placeholder 2"/>
          <p:cNvSpPr>
            <a:spLocks noGrp="1"/>
          </p:cNvSpPr>
          <p:nvPr>
            <p:ph idx="1"/>
          </p:nvPr>
        </p:nvSpPr>
        <p:spPr>
          <a:xfrm>
            <a:off x="739775" y="2617694"/>
            <a:ext cx="7662864" cy="3732306"/>
          </a:xfrm>
        </p:spPr>
        <p:txBody>
          <a:bodyPr>
            <a:normAutofit/>
          </a:bodyPr>
          <a:lstStyle/>
          <a:p>
            <a:r>
              <a:rPr lang="en-US" dirty="0" smtClean="0"/>
              <a:t>1. Download </a:t>
            </a:r>
            <a:r>
              <a:rPr lang="en-US" dirty="0"/>
              <a:t>and Explore </a:t>
            </a:r>
            <a:r>
              <a:rPr lang="en-US" dirty="0" smtClean="0"/>
              <a:t>Dataset</a:t>
            </a:r>
          </a:p>
          <a:p>
            <a:r>
              <a:rPr lang="en-US" dirty="0" smtClean="0"/>
              <a:t>2.  Explore </a:t>
            </a:r>
            <a:r>
              <a:rPr lang="en-US" dirty="0"/>
              <a:t>Neighborhoods in New York City</a:t>
            </a:r>
          </a:p>
          <a:p>
            <a:r>
              <a:rPr lang="en-US" dirty="0" smtClean="0"/>
              <a:t>3. Analyze </a:t>
            </a:r>
            <a:r>
              <a:rPr lang="en-US" dirty="0"/>
              <a:t>Each Neighborhood</a:t>
            </a:r>
          </a:p>
          <a:p>
            <a:r>
              <a:rPr lang="en-US" dirty="0" smtClean="0"/>
              <a:t>4. Cluster Neighborhoods --</a:t>
            </a:r>
            <a:r>
              <a:rPr lang="en-US" dirty="0"/>
              <a:t>- </a:t>
            </a:r>
            <a:r>
              <a:rPr lang="en-US" b="1" dirty="0"/>
              <a:t>K</a:t>
            </a:r>
            <a:r>
              <a:rPr lang="en-US" b="1" dirty="0" smtClean="0"/>
              <a:t>-</a:t>
            </a:r>
            <a:r>
              <a:rPr lang="en-US" b="1" dirty="0"/>
              <a:t>means clustering </a:t>
            </a:r>
          </a:p>
          <a:p>
            <a:r>
              <a:rPr lang="en-US" dirty="0" smtClean="0"/>
              <a:t>5. Examine </a:t>
            </a:r>
            <a:r>
              <a:rPr lang="en-US" dirty="0"/>
              <a:t>Clusters and Find Similar Neighborhoods in Manhattan</a:t>
            </a:r>
          </a:p>
          <a:p>
            <a:r>
              <a:rPr lang="en-US" dirty="0" smtClean="0"/>
              <a:t>6. Rank the </a:t>
            </a:r>
            <a:r>
              <a:rPr lang="en-US" dirty="0"/>
              <a:t>Similar Neighborhoods by Studio Rent Price</a:t>
            </a:r>
          </a:p>
        </p:txBody>
      </p:sp>
    </p:spTree>
    <p:extLst>
      <p:ext uri="{BB962C8B-B14F-4D97-AF65-F5344CB8AC3E}">
        <p14:creationId xmlns:p14="http://schemas.microsoft.com/office/powerpoint/2010/main" val="186061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11"/>
            <a:ext cx="8229600" cy="1143000"/>
          </a:xfrm>
        </p:spPr>
        <p:txBody>
          <a:bodyPr/>
          <a:lstStyle/>
          <a:p>
            <a:r>
              <a:rPr lang="en-US" dirty="0" smtClean="0"/>
              <a:t>D. Results</a:t>
            </a:r>
            <a:endParaRPr lang="en-US" dirty="0"/>
          </a:p>
        </p:txBody>
      </p:sp>
      <p:sp>
        <p:nvSpPr>
          <p:cNvPr id="3" name="Content Placeholder 2"/>
          <p:cNvSpPr>
            <a:spLocks noGrp="1"/>
          </p:cNvSpPr>
          <p:nvPr>
            <p:ph idx="1"/>
          </p:nvPr>
        </p:nvSpPr>
        <p:spPr>
          <a:xfrm>
            <a:off x="739775" y="1175160"/>
            <a:ext cx="7662864" cy="819773"/>
          </a:xfrm>
        </p:spPr>
        <p:txBody>
          <a:bodyPr/>
          <a:lstStyle/>
          <a:p>
            <a:r>
              <a:rPr lang="en-US" dirty="0" smtClean="0">
                <a:solidFill>
                  <a:schemeClr val="bg1"/>
                </a:solidFill>
              </a:rPr>
              <a:t>1. Here </a:t>
            </a:r>
            <a:r>
              <a:rPr lang="en-US" dirty="0">
                <a:solidFill>
                  <a:schemeClr val="bg1"/>
                </a:solidFill>
              </a:rPr>
              <a:t>is the clustering map of Flushing and Manhattan after running k-means clustering.</a:t>
            </a:r>
          </a:p>
        </p:txBody>
      </p:sp>
      <p:pic>
        <p:nvPicPr>
          <p:cNvPr id="5" name="Picture 4" descr="cluster_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7" y="2028798"/>
            <a:ext cx="7641167" cy="4829201"/>
          </a:xfrm>
          <a:prstGeom prst="rect">
            <a:avLst/>
          </a:prstGeom>
        </p:spPr>
      </p:pic>
    </p:spTree>
    <p:extLst>
      <p:ext uri="{BB962C8B-B14F-4D97-AF65-F5344CB8AC3E}">
        <p14:creationId xmlns:p14="http://schemas.microsoft.com/office/powerpoint/2010/main" val="2562610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73</TotalTime>
  <Words>859</Words>
  <Application>Microsoft Macintosh PowerPoint</Application>
  <PresentationFormat>On-screen Show (4:3)</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Genesis</vt:lpstr>
      <vt:lpstr>Capstone Project:  Battle of the Neighborhoods --- Which place should I choose?</vt:lpstr>
      <vt:lpstr>Table of Contents</vt:lpstr>
      <vt:lpstr>A. Introduction/Business Problem</vt:lpstr>
      <vt:lpstr>A. Introduction/Business Problem</vt:lpstr>
      <vt:lpstr>B. Data</vt:lpstr>
      <vt:lpstr>C. Methodology</vt:lpstr>
      <vt:lpstr>C. Methodology</vt:lpstr>
      <vt:lpstr>C. Methodology</vt:lpstr>
      <vt:lpstr>D. Results</vt:lpstr>
      <vt:lpstr>D. Results</vt:lpstr>
      <vt:lpstr>D. Results</vt:lpstr>
      <vt:lpstr>D. Results</vt:lpstr>
      <vt:lpstr>E. Discussion</vt:lpstr>
      <vt:lpstr>F. Conclusion</vt:lpstr>
      <vt:lpstr>F. Conclusion</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Battle of the Neighborhoods --- Which place should I choose?</dc:title>
  <dc:creator>Yiyao</dc:creator>
  <cp:lastModifiedBy>Yiyao</cp:lastModifiedBy>
  <cp:revision>21</cp:revision>
  <dcterms:created xsi:type="dcterms:W3CDTF">2018-10-23T03:04:40Z</dcterms:created>
  <dcterms:modified xsi:type="dcterms:W3CDTF">2018-10-23T04:17:48Z</dcterms:modified>
</cp:coreProperties>
</file>