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79" r:id="rId6"/>
    <p:sldId id="280" r:id="rId7"/>
    <p:sldId id="263" r:id="rId8"/>
    <p:sldId id="260" r:id="rId9"/>
    <p:sldId id="281" r:id="rId10"/>
    <p:sldId id="261" r:id="rId11"/>
    <p:sldId id="262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5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0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27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248405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1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1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5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32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20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8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4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5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itchFamily="18" charset="0"/>
                <a:cs typeface="Calibri" pitchFamily="34" charset="0"/>
              </a:defRPr>
            </a:lvl1pPr>
            <a:lvl2pPr>
              <a:defRPr baseline="0">
                <a:latin typeface="Palatino Linotype" pitchFamily="18" charset="0"/>
                <a:cs typeface="Calibri" pitchFamily="34" charset="0"/>
              </a:defRPr>
            </a:lvl2pPr>
            <a:lvl3pPr>
              <a:defRPr baseline="0">
                <a:latin typeface="Palatino Linotype" pitchFamily="18" charset="0"/>
                <a:cs typeface="Calibri" pitchFamily="34" charset="0"/>
              </a:defRPr>
            </a:lvl3pPr>
            <a:lvl4pPr>
              <a:defRPr baseline="0">
                <a:latin typeface="Palatino Linotype" pitchFamily="18" charset="0"/>
                <a:cs typeface="Calibri" pitchFamily="34" charset="0"/>
              </a:defRPr>
            </a:lvl4pPr>
            <a:lvl5pPr>
              <a:defRPr baseline="0">
                <a:latin typeface="Palatino Linotype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2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1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5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99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3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5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4" y="6400805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992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0" indent="-31908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39747" indent="-273044" algn="l" rtl="0" eaLnBrk="1" fontAlgn="base" hangingPunct="1">
        <a:spcBef>
          <a:spcPts val="551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2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914377" indent="-228594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371566" indent="-228594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828754" indent="-228594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6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103067" indent="-22859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81" indent="-22859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94" indent="-22859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2859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db.18183.com/wzry/" TargetMode="External"/><Relationship Id="rId4" Type="http://schemas.openxmlformats.org/officeDocument/2006/relationships/hyperlink" Target="https://icourse.club/cours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endParaRPr kumimoji="0" lang="en-US" altLang="zh-CN" sz="4800" dirty="0">
              <a:solidFill>
                <a:prstClr val="black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prstClr val="black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prstClr val="black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实验二</a:t>
            </a:r>
            <a:endParaRPr kumimoji="0" lang="en-US" altLang="zh-CN" sz="4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7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81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6882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DB767-FF5F-288E-C55B-9AD86F3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实验二：王者荣耀英雄数据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7979-2570-FDF4-EAD0-0181FC0411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给定数据网站，需要设计一个网站遍历策略，爬取至少</a:t>
            </a:r>
            <a:r>
              <a:rPr lang="en-US" altLang="zh-CN" dirty="0"/>
              <a:t>50</a:t>
            </a:r>
            <a:r>
              <a:rPr lang="zh-CN" altLang="en-US" dirty="0"/>
              <a:t>个英雄的详细信息，记录于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格式的文件中（选做：记录于</a:t>
            </a:r>
            <a:r>
              <a:rPr lang="en-US" altLang="zh-CN" dirty="0"/>
              <a:t>csv</a:t>
            </a:r>
            <a:r>
              <a:rPr lang="zh-CN" altLang="en-US" dirty="0"/>
              <a:t>格式的文件中，不计分），需要提取的信息入下图红框所示：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3376849-99C8-33D2-9B4F-8C3C5F065037}"/>
              </a:ext>
            </a:extLst>
          </p:cNvPr>
          <p:cNvGrpSpPr/>
          <p:nvPr/>
        </p:nvGrpSpPr>
        <p:grpSpPr>
          <a:xfrm>
            <a:off x="1919028" y="2832847"/>
            <a:ext cx="7449090" cy="3646355"/>
            <a:chOff x="1919028" y="2832847"/>
            <a:chExt cx="7449090" cy="364635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812BAF4-FFB6-92F4-3AF9-47490A19AFD2}"/>
                </a:ext>
              </a:extLst>
            </p:cNvPr>
            <p:cNvGrpSpPr/>
            <p:nvPr/>
          </p:nvGrpSpPr>
          <p:grpSpPr>
            <a:xfrm>
              <a:off x="1919028" y="2832847"/>
              <a:ext cx="7449090" cy="3646355"/>
              <a:chOff x="1919028" y="2271763"/>
              <a:chExt cx="8169942" cy="420743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8FAE62D-7CAF-0C27-E588-7221D3A54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9028" y="2271763"/>
                <a:ext cx="8169942" cy="4207439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4625803-0BF0-87AC-71E7-A73F31A3BD29}"/>
                  </a:ext>
                </a:extLst>
              </p:cNvPr>
              <p:cNvSpPr/>
              <p:nvPr/>
            </p:nvSpPr>
            <p:spPr>
              <a:xfrm>
                <a:off x="4483768" y="3934326"/>
                <a:ext cx="5358064" cy="21295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1004FE-4FC2-A59F-2331-FEE016AB509D}"/>
                  </a:ext>
                </a:extLst>
              </p:cNvPr>
              <p:cNvSpPr/>
              <p:nvPr/>
            </p:nvSpPr>
            <p:spPr>
              <a:xfrm>
                <a:off x="2839453" y="3428999"/>
                <a:ext cx="1086852" cy="2406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179116F-F482-386A-B022-E86F477C8B6E}"/>
                </a:ext>
              </a:extLst>
            </p:cNvPr>
            <p:cNvSpPr/>
            <p:nvPr/>
          </p:nvSpPr>
          <p:spPr>
            <a:xfrm>
              <a:off x="2000992" y="5343896"/>
              <a:ext cx="2137559" cy="10034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98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4D7A1-AA71-08B0-075B-59C3C5F8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实验二：王者荣耀英雄数据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A1D71-4038-3282-F155-49191D2F6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样例数据：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注意：红框内的所有属性值都要爬取到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18F2D-8782-7EA6-82C3-E39EDC2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42" y="1211179"/>
            <a:ext cx="4474102" cy="23038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41149B-7220-FD02-5A2D-0ED37240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9" y="3709263"/>
            <a:ext cx="9845600" cy="18019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585F0B-31A5-7590-BA18-ADE95F2CC597}"/>
              </a:ext>
            </a:extLst>
          </p:cNvPr>
          <p:cNvSpPr/>
          <p:nvPr/>
        </p:nvSpPr>
        <p:spPr>
          <a:xfrm>
            <a:off x="3669475" y="2802577"/>
            <a:ext cx="1187533" cy="58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实验二：王者荣耀英雄数据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  <a:endParaRPr lang="en-US" altLang="zh-CN" dirty="0"/>
          </a:p>
          <a:p>
            <a:pPr lvl="1"/>
            <a:r>
              <a:rPr lang="zh-CN" altLang="en-US" dirty="0"/>
              <a:t>将爬虫代码、数据和实验报告打包成一个压缩文件，发送到助教邮箱：</a:t>
            </a:r>
            <a:r>
              <a:rPr lang="en-US" altLang="zh-CN" dirty="0">
                <a:solidFill>
                  <a:srgbClr val="FF0000"/>
                </a:solidFill>
              </a:rPr>
              <a:t>ustc_AD2023@163.com</a:t>
            </a:r>
          </a:p>
          <a:p>
            <a:pPr lvl="1"/>
            <a:r>
              <a:rPr lang="zh-CN" altLang="en-US" dirty="0"/>
              <a:t>邮件标题</a:t>
            </a:r>
            <a:r>
              <a:rPr lang="en-US" altLang="zh-CN" dirty="0"/>
              <a:t>: 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_exp2_wzry</a:t>
            </a:r>
            <a:br>
              <a:rPr lang="en-US" altLang="zh-CN" dirty="0"/>
            </a:br>
            <a:r>
              <a:rPr lang="zh-CN" altLang="en-US" dirty="0"/>
              <a:t>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_exp2_wzry.zip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格式是否规范</a:t>
            </a:r>
            <a:endParaRPr lang="en-US" altLang="zh-CN" dirty="0"/>
          </a:p>
          <a:p>
            <a:pPr lvl="1"/>
            <a:r>
              <a:rPr lang="zh-CN" altLang="en-US" dirty="0"/>
              <a:t>提交是否及时</a:t>
            </a:r>
            <a:endParaRPr lang="en-US" altLang="zh-CN" dirty="0"/>
          </a:p>
          <a:p>
            <a:pPr lvl="1"/>
            <a:r>
              <a:rPr lang="zh-CN" altLang="en-US" dirty="0"/>
              <a:t>代码是否美观，能否运行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7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B04AE8-DB48-38D2-4BEC-0A812E2B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0" y="3515096"/>
            <a:ext cx="6076025" cy="24498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6F884B-78BC-7D66-3822-4F08B8DD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数据获取与管理实验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9408D-08FA-CEB0-83FF-6D636B9552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从以下三个实验</a:t>
            </a:r>
            <a:r>
              <a:rPr lang="zh-CN" altLang="en-US" b="1" dirty="0">
                <a:solidFill>
                  <a:srgbClr val="FF0000"/>
                </a:solidFill>
              </a:rPr>
              <a:t>任意选择一项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豆瓣网站 </a:t>
            </a:r>
            <a:r>
              <a:rPr lang="en" altLang="zh-CN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CN">
                <a:solidFill>
                  <a:srgbClr val="FF0000"/>
                </a:solidFill>
                <a:hlinkClick r:id="rId3"/>
              </a:rPr>
              <a:t>book</a:t>
            </a:r>
            <a:r>
              <a:rPr lang="en" altLang="zh-CN">
                <a:solidFill>
                  <a:srgbClr val="FF0000"/>
                </a:solidFill>
                <a:hlinkClick r:id="rId3"/>
              </a:rPr>
              <a:t>.</a:t>
            </a:r>
            <a:r>
              <a:rPr lang="en" altLang="zh-CN" dirty="0">
                <a:solidFill>
                  <a:srgbClr val="FF0000"/>
                </a:solidFill>
                <a:hlinkClick r:id="rId3"/>
              </a:rPr>
              <a:t>douban.com</a:t>
            </a:r>
            <a:r>
              <a:rPr lang="en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的图书详细信息爬取</a:t>
            </a:r>
            <a:endParaRPr lang="en-US" altLang="zh-CN" dirty="0"/>
          </a:p>
          <a:p>
            <a:pPr lvl="1"/>
            <a:r>
              <a:rPr lang="en-US" altLang="zh-CN" dirty="0"/>
              <a:t>USTC </a:t>
            </a:r>
            <a:r>
              <a:rPr lang="zh-CN" altLang="en-US" dirty="0"/>
              <a:t>评课社区网站 </a:t>
            </a:r>
            <a:r>
              <a:rPr lang="en-US" altLang="zh-CN" dirty="0">
                <a:solidFill>
                  <a:srgbClr val="FF0000"/>
                </a:solidFill>
                <a:hlinkClick r:id="rId4"/>
              </a:rPr>
              <a:t>https://icourse.club/course/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的课程信息爬取</a:t>
            </a:r>
            <a:endParaRPr lang="en-US" altLang="zh-CN" dirty="0"/>
          </a:p>
          <a:p>
            <a:pPr lvl="1"/>
            <a:r>
              <a:rPr lang="zh-CN" altLang="en-US" dirty="0"/>
              <a:t>王者英雄数据网站 </a:t>
            </a:r>
            <a:r>
              <a:rPr lang="en-US" altLang="zh-CN" dirty="0">
                <a:hlinkClick r:id="rId5"/>
              </a:rPr>
              <a:t>http://db.18183.com/wzry/</a:t>
            </a:r>
            <a:r>
              <a:rPr lang="en-US" altLang="zh-CN" dirty="0"/>
              <a:t> </a:t>
            </a:r>
            <a:r>
              <a:rPr lang="zh-CN" altLang="en-US" dirty="0"/>
              <a:t>英雄信息爬取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7462CB-28DE-B527-51D3-EEF7B6CFF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304" y="3301825"/>
            <a:ext cx="4124211" cy="31223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75BC8C-6AEE-78CF-CF2F-28E83993D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992" y="3340768"/>
            <a:ext cx="3546026" cy="20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8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实验二：豆瓣读书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给定网站：</a:t>
            </a:r>
            <a:r>
              <a:rPr lang="en-US" altLang="zh-CN" dirty="0"/>
              <a:t>https://book.douban.com/</a:t>
            </a:r>
            <a:r>
              <a:rPr lang="zh-CN" altLang="en-US" dirty="0"/>
              <a:t> ，需要设计一个网站遍历策略，爬取</a:t>
            </a:r>
            <a:r>
              <a:rPr lang="en-US" altLang="zh-CN" dirty="0"/>
              <a:t>TOP250</a:t>
            </a:r>
            <a:r>
              <a:rPr lang="zh-CN" altLang="en-US" dirty="0"/>
              <a:t>图书的相关信息，记录于</a:t>
            </a:r>
            <a:r>
              <a:rPr lang="en-US" altLang="zh-CN" dirty="0" err="1"/>
              <a:t>json</a:t>
            </a:r>
            <a:r>
              <a:rPr lang="zh-CN" altLang="en-US" dirty="0"/>
              <a:t>文件中，需要提取的信息如下图红框所示：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8444AF-983D-56E1-6530-7C45F69A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31" y="3010017"/>
            <a:ext cx="8315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实验二：豆瓣读书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56711" y="3144556"/>
            <a:ext cx="8640960" cy="3811240"/>
          </a:xfrm>
        </p:spPr>
        <p:txBody>
          <a:bodyPr/>
          <a:lstStyle/>
          <a:p>
            <a:r>
              <a:rPr lang="zh-CN" altLang="en-US" dirty="0"/>
              <a:t>样例数据</a:t>
            </a:r>
            <a:r>
              <a:rPr lang="en-US" altLang="zh-CN" dirty="0"/>
              <a:t> :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AF61EC-7A7D-6005-873B-7564011E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02" y="1180642"/>
            <a:ext cx="5081028" cy="2048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C2FEF8-0575-56F4-0306-A996BA2BE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1" y="3800475"/>
            <a:ext cx="6305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实验二：豆瓣读书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70022" y="1277995"/>
            <a:ext cx="8640960" cy="27121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注意事项</a:t>
            </a:r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每位同学爬取至少</a:t>
            </a:r>
            <a:r>
              <a:rPr lang="en-US" altLang="zh-CN" sz="2400" dirty="0"/>
              <a:t>100</a:t>
            </a:r>
            <a:r>
              <a:rPr lang="zh-CN" altLang="en-US" sz="2400" dirty="0"/>
              <a:t>本图书的信息，种类不限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保存到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文件的</a:t>
            </a:r>
            <a:r>
              <a:rPr lang="en-US" altLang="zh-CN" sz="2400" dirty="0">
                <a:solidFill>
                  <a:srgbClr val="FF0000"/>
                </a:solidFill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</a:rPr>
              <a:t>代码，供参考（ </a:t>
            </a:r>
            <a:r>
              <a:rPr lang="en-US" altLang="zh-CN" sz="2400" dirty="0">
                <a:solidFill>
                  <a:srgbClr val="FF0000"/>
                </a:solidFill>
              </a:rPr>
              <a:t>sample </a:t>
            </a:r>
            <a:r>
              <a:rPr lang="zh-CN" altLang="en-US" sz="2400" dirty="0">
                <a:solidFill>
                  <a:srgbClr val="FF0000"/>
                </a:solidFill>
              </a:rPr>
              <a:t>即为你解析得到的一个网页的数据字典）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7" y="3238646"/>
            <a:ext cx="7696867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实验二：豆瓣读书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  <a:endParaRPr lang="en-US" altLang="zh-CN" dirty="0"/>
          </a:p>
          <a:p>
            <a:pPr lvl="1"/>
            <a:r>
              <a:rPr lang="zh-CN" altLang="en-US" dirty="0"/>
              <a:t>将爬虫代码、数据和实验报告打包成一个压缩文件，发送到助教邮箱：</a:t>
            </a:r>
            <a:r>
              <a:rPr lang="en-US" altLang="zh-CN" dirty="0">
                <a:solidFill>
                  <a:srgbClr val="FF0000"/>
                </a:solidFill>
              </a:rPr>
              <a:t>ustc_AD2023@163.com</a:t>
            </a:r>
          </a:p>
          <a:p>
            <a:pPr lvl="1"/>
            <a:r>
              <a:rPr lang="zh-CN" altLang="en-US" dirty="0"/>
              <a:t>邮件标题</a:t>
            </a:r>
            <a:r>
              <a:rPr lang="en-US" altLang="zh-CN" dirty="0"/>
              <a:t>: 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_exp2_douban</a:t>
            </a:r>
            <a:br>
              <a:rPr lang="en-US" altLang="zh-CN" dirty="0"/>
            </a:br>
            <a:r>
              <a:rPr lang="zh-CN" altLang="en-US" dirty="0"/>
              <a:t>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_exp2_douban.zip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格式是否规范</a:t>
            </a:r>
            <a:endParaRPr lang="en-US" altLang="zh-CN" dirty="0"/>
          </a:p>
          <a:p>
            <a:pPr lvl="1"/>
            <a:r>
              <a:rPr lang="zh-CN" altLang="en-US" dirty="0"/>
              <a:t>提交是否及时</a:t>
            </a:r>
            <a:endParaRPr lang="en-US" altLang="zh-CN" dirty="0"/>
          </a:p>
          <a:p>
            <a:pPr lvl="1"/>
            <a:r>
              <a:rPr lang="zh-CN" altLang="en-US" dirty="0"/>
              <a:t>代码是否美观，能否运行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3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实验二：评课社区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给定评课社区网站 ，需要设计一个网站遍历策略，爬取至少</a:t>
            </a:r>
            <a:r>
              <a:rPr lang="en-US" altLang="zh-CN" dirty="0"/>
              <a:t>200</a:t>
            </a:r>
            <a:r>
              <a:rPr lang="zh-CN" altLang="en-US" dirty="0"/>
              <a:t>个课程的详细信息，记录于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格式的文件中（选做：记录于</a:t>
            </a:r>
            <a:r>
              <a:rPr lang="en-US" altLang="zh-CN" dirty="0"/>
              <a:t>csv</a:t>
            </a:r>
            <a:r>
              <a:rPr lang="zh-CN" altLang="en-US" dirty="0"/>
              <a:t>格式的文件中，不计分），需要提取的信息入下图红框所示：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91F3A6-D3C9-C937-AD58-E2F8C52103A6}"/>
              </a:ext>
            </a:extLst>
          </p:cNvPr>
          <p:cNvGrpSpPr/>
          <p:nvPr/>
        </p:nvGrpSpPr>
        <p:grpSpPr>
          <a:xfrm>
            <a:off x="2146955" y="2804111"/>
            <a:ext cx="6217117" cy="3090183"/>
            <a:chOff x="2209707" y="2446229"/>
            <a:chExt cx="7010583" cy="36740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C30819-7AC3-D747-5D7D-A5EAE395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07" y="2446229"/>
              <a:ext cx="7010583" cy="36740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4E7CF9-B206-2C9A-1EFA-ADF7361F6F88}"/>
                </a:ext>
              </a:extLst>
            </p:cNvPr>
            <p:cNvSpPr/>
            <p:nvPr/>
          </p:nvSpPr>
          <p:spPr>
            <a:xfrm>
              <a:off x="2450430" y="3856512"/>
              <a:ext cx="3445043" cy="2502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C6FC17-3EA5-6F26-EC8B-FB3FC2FE733B}"/>
                </a:ext>
              </a:extLst>
            </p:cNvPr>
            <p:cNvSpPr/>
            <p:nvPr/>
          </p:nvSpPr>
          <p:spPr>
            <a:xfrm>
              <a:off x="2450430" y="3080084"/>
              <a:ext cx="1367590" cy="397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4E7CF9-B206-2C9A-1EFA-ADF7361F6F88}"/>
                </a:ext>
              </a:extLst>
            </p:cNvPr>
            <p:cNvSpPr/>
            <p:nvPr/>
          </p:nvSpPr>
          <p:spPr>
            <a:xfrm>
              <a:off x="2450430" y="4180974"/>
              <a:ext cx="4620128" cy="6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66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42109-C644-B331-AA7F-6D5F6EE3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实验二：评课社区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A5E8B-D844-6BF2-E1AA-A708FBECD8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样例数据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5FC434-7E08-FC22-6A6E-78BA391B5A7D}"/>
              </a:ext>
            </a:extLst>
          </p:cNvPr>
          <p:cNvGrpSpPr/>
          <p:nvPr/>
        </p:nvGrpSpPr>
        <p:grpSpPr>
          <a:xfrm>
            <a:off x="2195196" y="1131944"/>
            <a:ext cx="4656071" cy="2362391"/>
            <a:chOff x="2209707" y="2446229"/>
            <a:chExt cx="7010583" cy="36740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0293F71-381D-6CE7-0251-7AAD0DDB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07" y="2446229"/>
              <a:ext cx="7010583" cy="36740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8DD619-8063-7B67-0B66-BD7A8F364DB1}"/>
                </a:ext>
              </a:extLst>
            </p:cNvPr>
            <p:cNvSpPr/>
            <p:nvPr/>
          </p:nvSpPr>
          <p:spPr>
            <a:xfrm>
              <a:off x="2450430" y="3856512"/>
              <a:ext cx="3445043" cy="2502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2F0229-BAE9-F393-C08E-987F2AE95CA9}"/>
                </a:ext>
              </a:extLst>
            </p:cNvPr>
            <p:cNvSpPr/>
            <p:nvPr/>
          </p:nvSpPr>
          <p:spPr>
            <a:xfrm>
              <a:off x="2450430" y="3080084"/>
              <a:ext cx="1367590" cy="397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2138E6-75E0-4EFA-B939-D943F2BD83C6}"/>
                </a:ext>
              </a:extLst>
            </p:cNvPr>
            <p:cNvSpPr/>
            <p:nvPr/>
          </p:nvSpPr>
          <p:spPr>
            <a:xfrm>
              <a:off x="2450430" y="4180974"/>
              <a:ext cx="4620128" cy="6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C5B9388-EE6D-A2DF-30A2-8F72509D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68" y="3641330"/>
            <a:ext cx="8634664" cy="27429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774FCD-9C5E-254C-7195-B811A3EC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66" y="1142102"/>
            <a:ext cx="4300827" cy="23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实验二：评课社区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  <a:endParaRPr lang="en-US" altLang="zh-CN" dirty="0"/>
          </a:p>
          <a:p>
            <a:pPr lvl="1"/>
            <a:r>
              <a:rPr lang="zh-CN" altLang="en-US" dirty="0"/>
              <a:t>将爬虫代码、数据和实验报告打包成一个压缩文件，发送到助教邮箱：</a:t>
            </a:r>
            <a:r>
              <a:rPr lang="en-US" altLang="zh-CN" dirty="0">
                <a:solidFill>
                  <a:srgbClr val="FF0000"/>
                </a:solidFill>
              </a:rPr>
              <a:t>ustc_AD2023@163.com</a:t>
            </a:r>
          </a:p>
          <a:p>
            <a:pPr lvl="1"/>
            <a:r>
              <a:rPr lang="zh-CN" altLang="en-US" dirty="0"/>
              <a:t>邮件标题</a:t>
            </a:r>
            <a:r>
              <a:rPr lang="en-US" altLang="zh-CN" dirty="0"/>
              <a:t>: 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_exp2_pingke</a:t>
            </a:r>
            <a:br>
              <a:rPr lang="en-US" altLang="zh-CN" dirty="0"/>
            </a:br>
            <a:r>
              <a:rPr lang="zh-CN" altLang="en-US" dirty="0"/>
              <a:t>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_exp2_pingke.zip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格式是否规范</a:t>
            </a:r>
            <a:endParaRPr lang="en-US" altLang="zh-CN" dirty="0"/>
          </a:p>
          <a:p>
            <a:pPr lvl="1"/>
            <a:r>
              <a:rPr lang="zh-CN" altLang="en-US" dirty="0"/>
              <a:t>提交是否及时</a:t>
            </a:r>
            <a:endParaRPr lang="en-US" altLang="zh-CN" dirty="0"/>
          </a:p>
          <a:p>
            <a:pPr lvl="1"/>
            <a:r>
              <a:rPr lang="zh-CN" altLang="en-US" dirty="0"/>
              <a:t>代码是否美观，能否运行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53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07009C1F-FF92-499B-9684-0614CC28C48C}" vid="{65A0FBB8-2A07-4826-9637-79BABD7E9438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ppt_temp</Template>
  <TotalTime>188</TotalTime>
  <Words>624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华文新魏</vt:lpstr>
      <vt:lpstr>宋体</vt:lpstr>
      <vt:lpstr>Arial Black</vt:lpstr>
      <vt:lpstr>Palatino Linotype</vt:lpstr>
      <vt:lpstr>Times New Roman</vt:lpstr>
      <vt:lpstr>Tw Cen MT</vt:lpstr>
      <vt:lpstr>Wingdings</vt:lpstr>
      <vt:lpstr>中性</vt:lpstr>
      <vt:lpstr>PowerPoint 演示文稿</vt:lpstr>
      <vt:lpstr>数据获取与管理实验</vt:lpstr>
      <vt:lpstr>实验二：豆瓣读书</vt:lpstr>
      <vt:lpstr>实验二：豆瓣读书</vt:lpstr>
      <vt:lpstr>实验二：豆瓣读书</vt:lpstr>
      <vt:lpstr>实验二：豆瓣读书</vt:lpstr>
      <vt:lpstr>实验二：评课社区</vt:lpstr>
      <vt:lpstr>实验二：评课社区</vt:lpstr>
      <vt:lpstr>实验二：评课社区</vt:lpstr>
      <vt:lpstr>实验二：王者荣耀英雄数据</vt:lpstr>
      <vt:lpstr>实验二：王者荣耀英雄数据</vt:lpstr>
      <vt:lpstr>实验二：王者荣耀英雄数据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karin</dc:creator>
  <cp:lastModifiedBy>Lv Rui</cp:lastModifiedBy>
  <cp:revision>8</cp:revision>
  <dcterms:created xsi:type="dcterms:W3CDTF">2023-03-14T07:51:52Z</dcterms:created>
  <dcterms:modified xsi:type="dcterms:W3CDTF">2023-03-17T13:24:45Z</dcterms:modified>
</cp:coreProperties>
</file>