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实验报告及代码提交" id="{D0FD68ED-6468-40AE-89B1-294A23266051}">
          <p14:sldIdLst>
            <p14:sldId id="267"/>
            <p14:sldId id="262"/>
            <p14:sldId id="258"/>
            <p14:sldId id="259"/>
            <p14:sldId id="260"/>
            <p14:sldId id="261"/>
            <p14:sldId id="263"/>
            <p14:sldId id="264"/>
            <p14:sldId id="265"/>
          </p14:sldIdLst>
        </p14:section>
        <p14:section name="backup" id="{F680E4A8-EB82-48E3-8997-2C9230B805FB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6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2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17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3305440" cy="19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2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413"/>
            <a:ext cx="10515600" cy="1325563"/>
          </a:xfrm>
        </p:spPr>
        <p:txBody>
          <a:bodyPr>
            <a:normAutofit/>
          </a:bodyPr>
          <a:lstStyle>
            <a:lvl1pPr>
              <a:defRPr sz="4000" b="1" baseline="0"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627912"/>
            <a:ext cx="10515600" cy="48717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800" baseline="0">
                <a:latin typeface="Arial" panose="020B0604020202020204" pitchFamily="34" charset="0"/>
                <a:ea typeface="等线" panose="02010600030101010101" pitchFamily="2" charset="-122"/>
              </a:defRPr>
            </a:lvl1pPr>
            <a:lvl2pPr>
              <a:defRPr sz="2400" baseline="0">
                <a:latin typeface="Arial" panose="020B0604020202020204" pitchFamily="34" charset="0"/>
                <a:ea typeface="等线" panose="02010600030101010101" pitchFamily="2" charset="-122"/>
              </a:defRPr>
            </a:lvl2pPr>
            <a:lvl3pPr>
              <a:defRPr sz="2000" baseline="0">
                <a:latin typeface="Arial" panose="020B0604020202020204" pitchFamily="34" charset="0"/>
                <a:ea typeface="等线" panose="02010600030101010101" pitchFamily="2" charset="-122"/>
              </a:defRPr>
            </a:lvl3pPr>
            <a:lvl4pPr>
              <a:defRPr sz="1800" baseline="0">
                <a:latin typeface="Arial" panose="020B0604020202020204" pitchFamily="34" charset="0"/>
                <a:ea typeface="等线" panose="02010600030101010101" pitchFamily="2" charset="-122"/>
              </a:defRPr>
            </a:lvl4pPr>
            <a:lvl5pPr>
              <a:defRPr sz="1800" baseline="0">
                <a:latin typeface="Arial" panose="020B0604020202020204" pitchFamily="34" charset="0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4" y="650562"/>
            <a:ext cx="3148460" cy="5471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V="1">
            <a:off x="838200" y="1147183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5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3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73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8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2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9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3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.ustc.edu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7AA45D4-C29B-486D-B60F-53D1FD0F3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实验报告和代码提交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7C2F4D8-FE45-425F-BADA-C23CDEB6A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39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1C802-6DCE-5ADF-A70D-E6121F22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81FBA-C56B-3BCB-0BD3-3AE9E59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错误处理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常见的实验</a:t>
            </a:r>
            <a:r>
              <a:rPr lang="en-US" altLang="zh-CN" dirty="0"/>
              <a:t>1</a:t>
            </a:r>
            <a:r>
              <a:rPr lang="zh-CN" altLang="en-US" dirty="0"/>
              <a:t>错误</a:t>
            </a:r>
          </a:p>
        </p:txBody>
      </p:sp>
    </p:spTree>
    <p:extLst>
      <p:ext uri="{BB962C8B-B14F-4D97-AF65-F5344CB8AC3E}">
        <p14:creationId xmlns:p14="http://schemas.microsoft.com/office/powerpoint/2010/main" val="53685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91956-C505-4322-B3A0-FEA7A184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实验报告和代码提交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B67C3-43D6-44AC-8907-BD8AA3B5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实验二开始，要求提交实验报告和实验代码</a:t>
            </a:r>
            <a:endParaRPr lang="en-US" altLang="zh-CN" dirty="0"/>
          </a:p>
          <a:p>
            <a:pPr lvl="1"/>
            <a:r>
              <a:rPr lang="zh-CN" altLang="en-US" dirty="0"/>
              <a:t>提交至 </a:t>
            </a:r>
            <a:r>
              <a:rPr lang="en-US" altLang="zh-CN" dirty="0"/>
              <a:t>BB </a:t>
            </a:r>
            <a:r>
              <a:rPr lang="zh-CN" altLang="en-US" dirty="0"/>
              <a:t>系统（</a:t>
            </a:r>
            <a:r>
              <a:rPr lang="en-US" altLang="zh-CN" dirty="0">
                <a:hlinkClick r:id="rId2"/>
              </a:rPr>
              <a:t>https://www.bb.ustc.edu.cn/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实验二报告、代码提交截止日期：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2023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年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05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月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07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日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 18:00</a:t>
            </a:r>
            <a:endParaRPr lang="en-US" altLang="zh-CN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提交格式</a:t>
            </a:r>
            <a:endParaRPr lang="en-US" altLang="zh-CN" dirty="0"/>
          </a:p>
          <a:p>
            <a:pPr lvl="1"/>
            <a:r>
              <a:rPr lang="zh-CN" altLang="en-US" b="1" dirty="0"/>
              <a:t>实验报告</a:t>
            </a:r>
            <a:r>
              <a:rPr lang="zh-CN" altLang="en-US" dirty="0"/>
              <a:t>：最好是 </a:t>
            </a:r>
            <a:r>
              <a:rPr lang="en-US" altLang="zh-CN" dirty="0"/>
              <a:t>PDF 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zh-CN" altLang="en-US" b="1" dirty="0"/>
              <a:t>实验代码</a:t>
            </a:r>
            <a:r>
              <a:rPr lang="zh-CN" altLang="en-US" dirty="0"/>
              <a:t>：只提交修改过的代码文件，以实验二为例</a:t>
            </a:r>
            <a:endParaRPr lang="en-US" altLang="zh-CN" dirty="0"/>
          </a:p>
          <a:p>
            <a:pPr lvl="2"/>
            <a:r>
              <a:rPr lang="en-US" altLang="zh-CN" dirty="0"/>
              <a:t>Shell </a:t>
            </a:r>
            <a:r>
              <a:rPr lang="zh-CN" altLang="en-US" dirty="0">
                <a:latin typeface="Consolas" panose="020B0609020204030204" pitchFamily="49" charset="0"/>
              </a:rPr>
              <a:t>源码：</a:t>
            </a:r>
            <a:r>
              <a:rPr lang="en-US" altLang="zh-CN" dirty="0">
                <a:latin typeface="Consolas" panose="020B0609020204030204" pitchFamily="49" charset="0"/>
              </a:rPr>
              <a:t>lab2_shell.c </a:t>
            </a:r>
          </a:p>
          <a:p>
            <a:pPr lvl="2"/>
            <a:r>
              <a:rPr lang="zh-CN" altLang="en-US" dirty="0"/>
              <a:t>修改过的</a:t>
            </a:r>
            <a:r>
              <a:rPr lang="en-US" altLang="zh-CN" dirty="0"/>
              <a:t>Kernel</a:t>
            </a:r>
            <a:r>
              <a:rPr lang="zh-CN" altLang="en-US" dirty="0"/>
              <a:t>源码</a:t>
            </a:r>
            <a:r>
              <a:rPr lang="zh-CN" altLang="en-US" dirty="0">
                <a:latin typeface="Consolas" panose="020B0609020204030204" pitchFamily="49" charset="0"/>
              </a:rPr>
              <a:t>：</a:t>
            </a:r>
            <a:r>
              <a:rPr lang="en-US" altLang="zh-CN" dirty="0" err="1">
                <a:latin typeface="Consolas" panose="020B0609020204030204" pitchFamily="49" charset="0"/>
              </a:rPr>
              <a:t>sys.c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syscall_64.tbl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 err="1">
                <a:latin typeface="Consolas" panose="020B0609020204030204" pitchFamily="49" charset="0"/>
              </a:rPr>
              <a:t>syscalls.h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zh-CN" altLang="en-US" dirty="0">
                <a:latin typeface="Consolas" panose="020B0609020204030204" pitchFamily="49" charset="0"/>
              </a:rPr>
              <a:t>用户空间代码：</a:t>
            </a:r>
            <a:r>
              <a:rPr lang="en-US" altLang="zh-CN" dirty="0" err="1">
                <a:latin typeface="Consolas" panose="020B0609020204030204" pitchFamily="49" charset="0"/>
              </a:rPr>
              <a:t>get_ps_num.c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将以上内容放至同一目录，并打包成</a:t>
            </a:r>
            <a:r>
              <a:rPr lang="zh-CN" altLang="en-US" b="1" dirty="0">
                <a:latin typeface="Consolas" panose="020B0609020204030204" pitchFamily="49" charset="0"/>
              </a:rPr>
              <a:t>单个压缩文件</a:t>
            </a:r>
            <a:r>
              <a:rPr lang="zh-CN" altLang="en-US" dirty="0">
                <a:latin typeface="Consolas" panose="020B0609020204030204" pitchFamily="49" charset="0"/>
              </a:rPr>
              <a:t>（推荐压缩为</a:t>
            </a:r>
            <a:r>
              <a:rPr lang="en-US" altLang="zh-CN" dirty="0">
                <a:latin typeface="Consolas" panose="020B0609020204030204" pitchFamily="49" charset="0"/>
              </a:rPr>
              <a:t>ZIP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压缩文件以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PB21000000-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-lab2.zip </a:t>
            </a:r>
            <a:r>
              <a:rPr lang="zh-CN" altLang="en-US" dirty="0"/>
              <a:t>的形式命名</a:t>
            </a:r>
            <a:endParaRPr lang="en-US" altLang="zh-CN" dirty="0"/>
          </a:p>
          <a:p>
            <a:r>
              <a:rPr lang="zh-CN" altLang="en-US" b="1" dirty="0">
                <a:latin typeface="Consolas" panose="020B0609020204030204" pitchFamily="49" charset="0"/>
              </a:rPr>
              <a:t>实验代码可能用于查重，请大家独立完成实验代码！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34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FBC6E-639B-4AA2-80D2-53A4A49D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为什么要写实验报告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57F75-3060-4B0D-BF7A-890F0720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加深对实验的理解</a:t>
            </a:r>
            <a:endParaRPr lang="en-US" altLang="zh-CN" dirty="0"/>
          </a:p>
          <a:p>
            <a:pPr lvl="1"/>
            <a:r>
              <a:rPr lang="zh-CN" altLang="en-US" dirty="0"/>
              <a:t>理解自己在做什么</a:t>
            </a:r>
            <a:endParaRPr lang="en-US" altLang="zh-CN" dirty="0"/>
          </a:p>
          <a:p>
            <a:r>
              <a:rPr lang="zh-CN" altLang="en-US" dirty="0"/>
              <a:t>锻炼学术写作能力</a:t>
            </a:r>
            <a:endParaRPr lang="en-US" altLang="zh-CN" dirty="0"/>
          </a:p>
          <a:p>
            <a:pPr lvl="1"/>
            <a:r>
              <a:rPr lang="zh-CN" altLang="en-US" dirty="0"/>
              <a:t>课程论文、课程报告</a:t>
            </a:r>
            <a:endParaRPr lang="en-US" altLang="zh-CN" dirty="0"/>
          </a:p>
          <a:p>
            <a:pPr lvl="1"/>
            <a:r>
              <a:rPr lang="zh-CN" altLang="en-US" dirty="0"/>
              <a:t>毕业论文、学术论文</a:t>
            </a:r>
            <a:endParaRPr lang="en-US" altLang="zh-CN" dirty="0"/>
          </a:p>
          <a:p>
            <a:r>
              <a:rPr lang="zh-CN" altLang="en-US" dirty="0"/>
              <a:t>对助教来说：</a:t>
            </a:r>
            <a:endParaRPr lang="en-US" altLang="zh-CN" dirty="0"/>
          </a:p>
          <a:p>
            <a:pPr lvl="1"/>
            <a:r>
              <a:rPr lang="zh-CN" altLang="en-US" dirty="0"/>
              <a:t>了解大家对实验的理解程度</a:t>
            </a:r>
            <a:endParaRPr lang="en-US" altLang="zh-CN" dirty="0"/>
          </a:p>
          <a:p>
            <a:pPr lvl="1"/>
            <a:r>
              <a:rPr lang="zh-CN" altLang="en-US" dirty="0"/>
              <a:t>收集意见，帮助改进实验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实验报告要</a:t>
            </a:r>
            <a:r>
              <a:rPr lang="zh-CN" altLang="en-US" b="1" dirty="0"/>
              <a:t>占部分实验成绩</a:t>
            </a:r>
            <a:r>
              <a:rPr lang="zh-CN" altLang="en-US" dirty="0"/>
              <a:t>，请大家认真对待</a:t>
            </a:r>
            <a:endParaRPr lang="en-US" altLang="zh-CN" dirty="0"/>
          </a:p>
          <a:p>
            <a:pPr lvl="1"/>
            <a:r>
              <a:rPr lang="zh-CN" altLang="en-US" dirty="0"/>
              <a:t>但不会按长度给分，所以请注重内容而不是字数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75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820AE-5C11-46C6-8A66-2C30130A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BBEB6-E41E-4223-9B56-2A30AD7B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不强制规定格式，可自由发挥</a:t>
            </a:r>
            <a:endParaRPr lang="en-US" altLang="zh-CN" dirty="0"/>
          </a:p>
          <a:p>
            <a:r>
              <a:rPr lang="zh-CN" altLang="en-US" dirty="0"/>
              <a:t>但应包含以下内容</a:t>
            </a:r>
            <a:endParaRPr lang="en-US" altLang="zh-CN" dirty="0"/>
          </a:p>
          <a:p>
            <a:pPr lvl="1"/>
            <a:r>
              <a:rPr lang="zh-CN" altLang="en-US" dirty="0"/>
              <a:t>实验目标</a:t>
            </a:r>
            <a:endParaRPr lang="en-US" altLang="zh-CN" dirty="0"/>
          </a:p>
          <a:p>
            <a:pPr lvl="1"/>
            <a:r>
              <a:rPr lang="zh-CN" altLang="en-US" dirty="0"/>
              <a:t>实验环境（实验配置）</a:t>
            </a:r>
            <a:endParaRPr lang="en-US" altLang="zh-CN" dirty="0"/>
          </a:p>
          <a:p>
            <a:pPr lvl="1"/>
            <a:r>
              <a:rPr lang="zh-CN" altLang="en-US" dirty="0"/>
              <a:t>实验过程</a:t>
            </a:r>
            <a:endParaRPr lang="en-US" altLang="zh-CN" dirty="0"/>
          </a:p>
          <a:p>
            <a:pPr lvl="1"/>
            <a:r>
              <a:rPr lang="zh-CN" altLang="en-US" dirty="0"/>
              <a:t>实验结果</a:t>
            </a:r>
            <a:endParaRPr lang="en-US" altLang="zh-CN" dirty="0"/>
          </a:p>
          <a:p>
            <a:pPr lvl="1"/>
            <a:r>
              <a:rPr lang="zh-CN" altLang="en-US" dirty="0"/>
              <a:t>总结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逻辑完整</a:t>
            </a:r>
            <a:endParaRPr lang="en-US" altLang="zh-CN" dirty="0"/>
          </a:p>
          <a:p>
            <a:pPr lvl="1"/>
            <a:r>
              <a:rPr lang="zh-CN" altLang="en-US" dirty="0"/>
              <a:t>类似一篇小的学术论文</a:t>
            </a:r>
            <a:endParaRPr lang="en-US" altLang="zh-CN" dirty="0"/>
          </a:p>
          <a:p>
            <a:pPr lvl="1"/>
            <a:r>
              <a:rPr lang="zh-CN" altLang="en-US" dirty="0"/>
              <a:t>每个部分并非独立的，最好能互相联系</a:t>
            </a:r>
            <a:endParaRPr lang="en-US" altLang="zh-CN" dirty="0"/>
          </a:p>
          <a:p>
            <a:pPr lvl="1"/>
            <a:r>
              <a:rPr lang="zh-CN" altLang="en-US" dirty="0"/>
              <a:t>如实验过程可以反应实验目标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A9D39F6-A24B-474D-96FA-483D4201B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73444"/>
              </p:ext>
            </p:extLst>
          </p:nvPr>
        </p:nvGraphicFramePr>
        <p:xfrm>
          <a:off x="7299122" y="2142894"/>
          <a:ext cx="4205680" cy="2691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2840">
                  <a:extLst>
                    <a:ext uri="{9D8B030D-6E8A-4147-A177-3AD203B41FA5}">
                      <a16:colId xmlns:a16="http://schemas.microsoft.com/office/drawing/2014/main" val="55231023"/>
                    </a:ext>
                  </a:extLst>
                </a:gridCol>
                <a:gridCol w="2102840">
                  <a:extLst>
                    <a:ext uri="{9D8B030D-6E8A-4147-A177-3AD203B41FA5}">
                      <a16:colId xmlns:a16="http://schemas.microsoft.com/office/drawing/2014/main" val="3314874805"/>
                    </a:ext>
                  </a:extLst>
                </a:gridCol>
              </a:tblGrid>
              <a:tr h="6032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学术论文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实验报告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375147"/>
                  </a:ext>
                </a:extLst>
              </a:tr>
              <a:tr h="48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</a:p>
                    <a:p>
                      <a:pPr algn="ctr"/>
                      <a:r>
                        <a:rPr lang="en-US" altLang="zh-CN" dirty="0"/>
                        <a:t>Motivation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实验目标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121675"/>
                  </a:ext>
                </a:extLst>
              </a:tr>
              <a:tr h="48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实验过程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396068"/>
                  </a:ext>
                </a:extLst>
              </a:tr>
              <a:tr h="48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Evaluation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实验结果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391932"/>
                  </a:ext>
                </a:extLst>
              </a:tr>
              <a:tr h="48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Conclusion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069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6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35E17-91FA-4914-995A-92154402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报告内容 </a:t>
            </a:r>
            <a:r>
              <a:rPr lang="en-US" altLang="zh-CN" dirty="0"/>
              <a:t>– </a:t>
            </a:r>
            <a:r>
              <a:rPr lang="zh-CN" altLang="en-US" dirty="0"/>
              <a:t>实验目标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631E1-81EE-4985-BD51-892DBC40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zh-CN" altLang="en-US" dirty="0"/>
              <a:t>实验目标</a:t>
            </a:r>
            <a:endParaRPr lang="en-US" altLang="zh-CN" dirty="0"/>
          </a:p>
          <a:p>
            <a:pPr lvl="1"/>
            <a:r>
              <a:rPr lang="zh-CN" altLang="en-US" dirty="0"/>
              <a:t>实验的基本内容</a:t>
            </a:r>
            <a:endParaRPr lang="en-US" altLang="zh-CN" dirty="0"/>
          </a:p>
          <a:p>
            <a:pPr lvl="1"/>
            <a:r>
              <a:rPr lang="zh-CN" altLang="en-US" dirty="0"/>
              <a:t>实验的目的（能从实验中学会什么）</a:t>
            </a:r>
            <a:endParaRPr lang="en-US" altLang="zh-CN" dirty="0"/>
          </a:p>
          <a:p>
            <a:pPr lvl="1"/>
            <a:r>
              <a:rPr lang="zh-CN" altLang="en-US" dirty="0"/>
              <a:t>或者你的设计目标</a:t>
            </a:r>
            <a:endParaRPr lang="en-US" altLang="zh-CN" dirty="0"/>
          </a:p>
          <a:p>
            <a:pPr lvl="2"/>
            <a:r>
              <a:rPr lang="zh-CN" altLang="en-US" dirty="0"/>
              <a:t>你希望实现哪些内容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通常实验文档里会给出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71AA1A4-4DED-4D06-807F-C3B0A7225DF8}"/>
              </a:ext>
            </a:extLst>
          </p:cNvPr>
          <p:cNvGrpSpPr/>
          <p:nvPr/>
        </p:nvGrpSpPr>
        <p:grpSpPr>
          <a:xfrm>
            <a:off x="6556378" y="1286900"/>
            <a:ext cx="5635622" cy="4100522"/>
            <a:chOff x="5478012" y="635165"/>
            <a:chExt cx="6256168" cy="455203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F1F1D4C-5967-4CAA-BF65-6A1999320A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8071" b="25749"/>
            <a:stretch/>
          </p:blipFill>
          <p:spPr>
            <a:xfrm>
              <a:off x="5478012" y="635165"/>
              <a:ext cx="6256168" cy="455203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480D930-1B66-4BEB-AAEE-E56868B75D7E}"/>
                </a:ext>
              </a:extLst>
            </p:cNvPr>
            <p:cNvSpPr/>
            <p:nvPr/>
          </p:nvSpPr>
          <p:spPr>
            <a:xfrm>
              <a:off x="6288944" y="2087014"/>
              <a:ext cx="3692661" cy="1914280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050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48079-2A96-4F9D-BFC1-BDF7929B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报告内容 </a:t>
            </a:r>
            <a:r>
              <a:rPr lang="en-US" altLang="zh-CN" dirty="0"/>
              <a:t>–</a:t>
            </a:r>
            <a:r>
              <a:rPr lang="zh-CN" altLang="en-US" dirty="0"/>
              <a:t> 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BE9CA-A3FF-4D02-9757-D9B6BFBD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  <a:endParaRPr lang="en-US" altLang="zh-CN" dirty="0"/>
          </a:p>
          <a:p>
            <a:pPr lvl="1"/>
            <a:r>
              <a:rPr lang="zh-CN" altLang="en-US" dirty="0"/>
              <a:t>完成实验的环境配置等</a:t>
            </a:r>
            <a:endParaRPr lang="en-US" altLang="zh-CN" dirty="0"/>
          </a:p>
          <a:p>
            <a:pPr lvl="2"/>
            <a:r>
              <a:rPr lang="zh-CN" altLang="en-US" dirty="0"/>
              <a:t>和实验相关的机器配置、软件版本等</a:t>
            </a:r>
            <a:endParaRPr lang="en-US" altLang="zh-CN" dirty="0"/>
          </a:p>
          <a:p>
            <a:pPr lvl="1"/>
            <a:r>
              <a:rPr lang="zh-CN" altLang="en-US" dirty="0"/>
              <a:t>实验文档只有一小部分</a:t>
            </a:r>
            <a:endParaRPr lang="en-US" altLang="zh-CN" dirty="0"/>
          </a:p>
          <a:p>
            <a:pPr lvl="2"/>
            <a:r>
              <a:rPr lang="zh-CN" altLang="en-US" dirty="0"/>
              <a:t>需要补全自己的相关的配置</a:t>
            </a:r>
            <a:endParaRPr lang="en-US" altLang="zh-CN" dirty="0"/>
          </a:p>
          <a:p>
            <a:pPr lvl="2"/>
            <a:r>
              <a:rPr lang="zh-CN" altLang="en-US" dirty="0"/>
              <a:t>你的物理机的配置如何？</a:t>
            </a:r>
            <a:endParaRPr lang="en-US" altLang="zh-CN" dirty="0"/>
          </a:p>
          <a:p>
            <a:pPr lvl="3"/>
            <a:r>
              <a:rPr lang="en-US" altLang="zh-CN" dirty="0"/>
              <a:t>CPU</a:t>
            </a:r>
            <a:r>
              <a:rPr lang="zh-CN" altLang="en-US" dirty="0"/>
              <a:t>、内存</a:t>
            </a:r>
            <a:r>
              <a:rPr lang="en-US" altLang="zh-CN" dirty="0"/>
              <a:t>……</a:t>
            </a:r>
          </a:p>
          <a:p>
            <a:pPr lvl="2"/>
            <a:r>
              <a:rPr lang="zh-CN" altLang="en-US" dirty="0"/>
              <a:t>你的虚拟机配置如何？</a:t>
            </a:r>
            <a:endParaRPr lang="en-US" altLang="zh-CN" dirty="0"/>
          </a:p>
          <a:p>
            <a:pPr lvl="2"/>
            <a:r>
              <a:rPr lang="zh-CN" altLang="en-US" dirty="0"/>
              <a:t>你的操作系统版本？（物理机、虚拟机、实验使用的内核等）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E3F8E3-2423-4358-8824-8FD1D5C29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337" y="1825625"/>
            <a:ext cx="563006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2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07BA4-ADF1-4658-B82E-3664220C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报告内容 </a:t>
            </a:r>
            <a:r>
              <a:rPr lang="en-US" altLang="zh-CN" dirty="0"/>
              <a:t>– </a:t>
            </a:r>
            <a:r>
              <a:rPr lang="zh-CN" altLang="en-US" dirty="0"/>
              <a:t>实验过程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4EAA9-C4BB-47A4-AAEE-3CAD41C2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endParaRPr lang="en-US" altLang="zh-CN" dirty="0"/>
          </a:p>
          <a:p>
            <a:pPr lvl="1"/>
            <a:r>
              <a:rPr lang="zh-CN" altLang="en-US" dirty="0"/>
              <a:t>实验的基本步骤</a:t>
            </a:r>
            <a:endParaRPr lang="en-US" altLang="zh-CN" dirty="0"/>
          </a:p>
          <a:p>
            <a:pPr lvl="1"/>
            <a:r>
              <a:rPr lang="zh-CN" altLang="en-US" b="1" dirty="0"/>
              <a:t>你的实验过程</a:t>
            </a:r>
            <a:endParaRPr lang="en-US" altLang="zh-CN" b="1" dirty="0"/>
          </a:p>
          <a:p>
            <a:pPr lvl="2"/>
            <a:r>
              <a:rPr lang="zh-CN" altLang="en-US" dirty="0"/>
              <a:t>你在实验过程中是否遇到了什么问题？怎么解决的？</a:t>
            </a:r>
            <a:endParaRPr lang="en-US" altLang="zh-CN" dirty="0"/>
          </a:p>
          <a:p>
            <a:pPr lvl="3"/>
            <a:r>
              <a:rPr lang="zh-CN" altLang="en-US" dirty="0"/>
              <a:t>实验文档是否有不够完善的地方？</a:t>
            </a:r>
            <a:endParaRPr lang="en-US" altLang="zh-CN" dirty="0"/>
          </a:p>
          <a:p>
            <a:pPr lvl="2"/>
            <a:r>
              <a:rPr lang="zh-CN" altLang="en-US" dirty="0"/>
              <a:t>实验中有哪些你觉得精巧的地方？</a:t>
            </a:r>
            <a:endParaRPr lang="en-US" altLang="zh-CN" dirty="0"/>
          </a:p>
          <a:p>
            <a:pPr lvl="2"/>
            <a:r>
              <a:rPr lang="zh-CN" altLang="en-US" dirty="0"/>
              <a:t>你有哪些独特的设计？</a:t>
            </a:r>
            <a:endParaRPr lang="en-US" altLang="zh-CN" dirty="0"/>
          </a:p>
          <a:p>
            <a:pPr lvl="3"/>
            <a:r>
              <a:rPr lang="zh-CN" altLang="en-US" dirty="0"/>
              <a:t>后续可能有较为开放的实验。</a:t>
            </a:r>
            <a:endParaRPr lang="en-US" altLang="zh-CN" dirty="0"/>
          </a:p>
          <a:p>
            <a:pPr lvl="2"/>
            <a:r>
              <a:rPr lang="zh-CN" altLang="en-US" dirty="0"/>
              <a:t>必要时加入图示</a:t>
            </a:r>
            <a:endParaRPr lang="en-US" altLang="zh-CN" dirty="0"/>
          </a:p>
          <a:p>
            <a:pPr lvl="1"/>
            <a:r>
              <a:rPr lang="zh-CN" altLang="en-US" dirty="0"/>
              <a:t>和其它部分联系起来</a:t>
            </a:r>
            <a:endParaRPr lang="en-US" altLang="zh-CN" dirty="0"/>
          </a:p>
          <a:p>
            <a:pPr lvl="2"/>
            <a:r>
              <a:rPr lang="zh-CN" altLang="en-US" dirty="0"/>
              <a:t>例如可以呼应一下实验目标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C44D5A-1C8B-4E9B-BC34-6E333A9B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737" y="444615"/>
            <a:ext cx="4056984" cy="53052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3EAC33E-3245-4257-82FE-44F9CE927596}"/>
              </a:ext>
            </a:extLst>
          </p:cNvPr>
          <p:cNvSpPr txBox="1"/>
          <p:nvPr/>
        </p:nvSpPr>
        <p:spPr>
          <a:xfrm>
            <a:off x="8478485" y="584243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学术论文上的一张系统架构图</a:t>
            </a:r>
          </a:p>
        </p:txBody>
      </p:sp>
    </p:spTree>
    <p:extLst>
      <p:ext uri="{BB962C8B-B14F-4D97-AF65-F5344CB8AC3E}">
        <p14:creationId xmlns:p14="http://schemas.microsoft.com/office/powerpoint/2010/main" val="325066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929-416C-47B3-9E26-1C91ED85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报告内容 </a:t>
            </a:r>
            <a:r>
              <a:rPr lang="en-US" altLang="zh-CN" dirty="0"/>
              <a:t>– </a:t>
            </a:r>
            <a:r>
              <a:rPr lang="zh-CN" altLang="en-US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9F9C2-A25A-42C2-8EA9-FB85FFD4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  <a:endParaRPr lang="en-US" altLang="zh-CN" dirty="0"/>
          </a:p>
          <a:p>
            <a:pPr lvl="1"/>
            <a:r>
              <a:rPr lang="zh-CN" altLang="en-US" dirty="0"/>
              <a:t>按步骤完成实验后，实验成果是什么样的？</a:t>
            </a:r>
            <a:endParaRPr lang="en-US" altLang="zh-CN" dirty="0"/>
          </a:p>
          <a:p>
            <a:pPr lvl="2"/>
            <a:r>
              <a:rPr lang="zh-CN" altLang="en-US" dirty="0"/>
              <a:t>如输出截图等</a:t>
            </a:r>
            <a:endParaRPr lang="en-US" altLang="zh-CN" dirty="0"/>
          </a:p>
          <a:p>
            <a:pPr lvl="1"/>
            <a:r>
              <a:rPr lang="zh-CN" altLang="en-US" dirty="0"/>
              <a:t>程序的功能和相关测试</a:t>
            </a:r>
            <a:endParaRPr lang="en-US" altLang="zh-CN" dirty="0"/>
          </a:p>
          <a:p>
            <a:pPr lvl="2"/>
            <a:r>
              <a:rPr lang="zh-CN" altLang="en-US" dirty="0"/>
              <a:t>你的程序实现了哪些功能？</a:t>
            </a:r>
            <a:endParaRPr lang="en-US" altLang="zh-CN" dirty="0"/>
          </a:p>
          <a:p>
            <a:pPr lvl="2"/>
            <a:r>
              <a:rPr lang="zh-CN" altLang="en-US" dirty="0"/>
              <a:t>你进行了哪些测试？</a:t>
            </a:r>
            <a:endParaRPr lang="en-US" altLang="zh-CN" dirty="0"/>
          </a:p>
          <a:p>
            <a:pPr lvl="3"/>
            <a:r>
              <a:rPr lang="zh-CN" altLang="en-US" dirty="0"/>
              <a:t>正确性的测试</a:t>
            </a:r>
            <a:endParaRPr lang="en-US" altLang="zh-CN" dirty="0"/>
          </a:p>
          <a:p>
            <a:pPr lvl="3"/>
            <a:r>
              <a:rPr lang="zh-CN" altLang="en-US" dirty="0"/>
              <a:t>性能测试（后续有实验有性能要求）</a:t>
            </a:r>
            <a:endParaRPr lang="en-US" altLang="zh-CN" dirty="0"/>
          </a:p>
          <a:p>
            <a:pPr lvl="2"/>
            <a:r>
              <a:rPr lang="zh-CN" altLang="en-US" dirty="0"/>
              <a:t>也可考虑写在实验内容一节里</a:t>
            </a:r>
            <a:endParaRPr lang="en-US" altLang="zh-CN" dirty="0"/>
          </a:p>
          <a:p>
            <a:pPr lvl="1"/>
            <a:r>
              <a:rPr lang="zh-CN" altLang="en-US" dirty="0"/>
              <a:t>实验结果是否达成了实验目标？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6A9171-269D-48F8-9091-9AB3CA6E8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81"/>
          <a:stretch/>
        </p:blipFill>
        <p:spPr>
          <a:xfrm>
            <a:off x="7999868" y="3204394"/>
            <a:ext cx="3673202" cy="26341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C2D09B-8972-4927-9B0C-CE6C8230551D}"/>
              </a:ext>
            </a:extLst>
          </p:cNvPr>
          <p:cNvSpPr txBox="1"/>
          <p:nvPr/>
        </p:nvSpPr>
        <p:spPr>
          <a:xfrm>
            <a:off x="8243726" y="249669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学术论文</a:t>
            </a:r>
            <a:r>
              <a:rPr lang="zh-CN" altLang="en-US"/>
              <a:t>中的一张实验</a:t>
            </a:r>
            <a:r>
              <a:rPr lang="zh-CN" altLang="en-US" dirty="0"/>
              <a:t>结果图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5AEDA9-3CBE-43B3-B1C5-ED86C66AF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128" y="297657"/>
            <a:ext cx="4267796" cy="209579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A6CA41-7530-4C3C-82E0-A8410089945B}"/>
              </a:ext>
            </a:extLst>
          </p:cNvPr>
          <p:cNvSpPr txBox="1"/>
          <p:nvPr/>
        </p:nvSpPr>
        <p:spPr>
          <a:xfrm>
            <a:off x="9138350" y="59425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更简单的例子</a:t>
            </a:r>
          </a:p>
        </p:txBody>
      </p:sp>
    </p:spTree>
    <p:extLst>
      <p:ext uri="{BB962C8B-B14F-4D97-AF65-F5344CB8AC3E}">
        <p14:creationId xmlns:p14="http://schemas.microsoft.com/office/powerpoint/2010/main" val="293032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EF049-EECF-4BE9-A2D6-9020C0C0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报告内容 </a:t>
            </a:r>
            <a:r>
              <a:rPr lang="en-US" altLang="zh-CN" dirty="0"/>
              <a:t>– </a:t>
            </a:r>
            <a:r>
              <a:rPr lang="zh-CN" altLang="en-US" dirty="0"/>
              <a:t>实验总结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CCE93-4B16-4786-A3D3-A793F5DB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实验总结</a:t>
            </a:r>
            <a:endParaRPr lang="en-US" altLang="zh-CN" dirty="0"/>
          </a:p>
          <a:p>
            <a:pPr lvl="1"/>
            <a:r>
              <a:rPr lang="zh-CN" altLang="en-US" dirty="0"/>
              <a:t>总结实验内容</a:t>
            </a:r>
            <a:endParaRPr lang="en-US" altLang="zh-CN" dirty="0"/>
          </a:p>
          <a:p>
            <a:pPr lvl="1"/>
            <a:r>
              <a:rPr lang="zh-CN" altLang="en-US" dirty="0"/>
              <a:t>你从实验中学到了什么？</a:t>
            </a:r>
            <a:endParaRPr lang="en-US" altLang="zh-CN" dirty="0"/>
          </a:p>
          <a:p>
            <a:pPr lvl="2"/>
            <a:r>
              <a:rPr lang="zh-CN" altLang="en-US" dirty="0"/>
              <a:t>是否达到了实验目标？</a:t>
            </a:r>
            <a:endParaRPr lang="en-US" altLang="zh-CN" dirty="0"/>
          </a:p>
          <a:p>
            <a:pPr lvl="2"/>
            <a:r>
              <a:rPr lang="zh-CN" altLang="en-US" dirty="0"/>
              <a:t>对实验独特的理解</a:t>
            </a:r>
            <a:endParaRPr lang="en-US" altLang="zh-CN" dirty="0"/>
          </a:p>
          <a:p>
            <a:pPr lvl="1"/>
            <a:r>
              <a:rPr lang="zh-CN" altLang="en-US" dirty="0"/>
              <a:t>你对实验有什么建议意见？</a:t>
            </a:r>
            <a:endParaRPr lang="en-US" altLang="zh-CN" dirty="0"/>
          </a:p>
          <a:p>
            <a:pPr lvl="2"/>
            <a:r>
              <a:rPr lang="zh-CN" altLang="en-US" dirty="0"/>
              <a:t>文档有哪些部分不清楚？</a:t>
            </a:r>
            <a:endParaRPr lang="en-US" altLang="zh-CN" dirty="0"/>
          </a:p>
          <a:p>
            <a:pPr lvl="2"/>
            <a:r>
              <a:rPr lang="zh-CN" altLang="en-US" dirty="0"/>
              <a:t>有什么可以改进的地方？</a:t>
            </a:r>
            <a:endParaRPr lang="en-US" altLang="zh-CN" dirty="0"/>
          </a:p>
          <a:p>
            <a:pPr lvl="2"/>
            <a:r>
              <a:rPr lang="zh-CN" altLang="en-US" dirty="0"/>
              <a:t>或者其它有关 </a:t>
            </a:r>
            <a:r>
              <a:rPr lang="en-US" altLang="zh-CN" dirty="0"/>
              <a:t>OS </a:t>
            </a:r>
            <a:r>
              <a:rPr lang="zh-CN" altLang="en-US" dirty="0"/>
              <a:t>实验的想法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其它你想写的内容都可以写在报告里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3750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675</Words>
  <Application>Microsoft Office PowerPoint</Application>
  <PresentationFormat>宽屏</PresentationFormat>
  <Paragraphs>115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Consolas</vt:lpstr>
      <vt:lpstr>Wingdings</vt:lpstr>
      <vt:lpstr>1_Office 主题​​</vt:lpstr>
      <vt:lpstr>实验报告和代码提交</vt:lpstr>
      <vt:lpstr>实验报告和代码提交</vt:lpstr>
      <vt:lpstr>为什么要写实验报告</vt:lpstr>
      <vt:lpstr>实验报告的结构</vt:lpstr>
      <vt:lpstr>报告内容 – 实验目标</vt:lpstr>
      <vt:lpstr>报告内容 – 实验环境</vt:lpstr>
      <vt:lpstr>报告内容 – 实验过程</vt:lpstr>
      <vt:lpstr>报告内容 – 实验结果</vt:lpstr>
      <vt:lpstr>报告内容 – 实验总结</vt:lpstr>
      <vt:lpstr>目录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邓龙</dc:creator>
  <cp:lastModifiedBy>邓龙</cp:lastModifiedBy>
  <cp:revision>163</cp:revision>
  <dcterms:created xsi:type="dcterms:W3CDTF">2023-05-04T03:05:01Z</dcterms:created>
  <dcterms:modified xsi:type="dcterms:W3CDTF">2023-05-05T09:08:16Z</dcterms:modified>
</cp:coreProperties>
</file>