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7"/>
  </p:notesMasterIdLst>
  <p:sldIdLst>
    <p:sldId id="423" r:id="rId2"/>
    <p:sldId id="262" r:id="rId3"/>
    <p:sldId id="263" r:id="rId4"/>
    <p:sldId id="375" r:id="rId5"/>
    <p:sldId id="376" r:id="rId6"/>
    <p:sldId id="378" r:id="rId7"/>
    <p:sldId id="379" r:id="rId8"/>
    <p:sldId id="381" r:id="rId9"/>
    <p:sldId id="260" r:id="rId10"/>
    <p:sldId id="382" r:id="rId11"/>
    <p:sldId id="383" r:id="rId12"/>
    <p:sldId id="387" r:id="rId13"/>
    <p:sldId id="390" r:id="rId14"/>
    <p:sldId id="388" r:id="rId15"/>
    <p:sldId id="389" r:id="rId16"/>
    <p:sldId id="392" r:id="rId17"/>
    <p:sldId id="384" r:id="rId18"/>
    <p:sldId id="397" r:id="rId19"/>
    <p:sldId id="398" r:id="rId20"/>
    <p:sldId id="400" r:id="rId21"/>
    <p:sldId id="401" r:id="rId22"/>
    <p:sldId id="403" r:id="rId23"/>
    <p:sldId id="405" r:id="rId24"/>
    <p:sldId id="406" r:id="rId25"/>
    <p:sldId id="407" r:id="rId26"/>
    <p:sldId id="408" r:id="rId27"/>
    <p:sldId id="386" r:id="rId28"/>
    <p:sldId id="409" r:id="rId29"/>
    <p:sldId id="410" r:id="rId30"/>
    <p:sldId id="269" r:id="rId31"/>
    <p:sldId id="411" r:id="rId32"/>
    <p:sldId id="412" r:id="rId33"/>
    <p:sldId id="279" r:id="rId34"/>
    <p:sldId id="413" r:id="rId35"/>
    <p:sldId id="323" r:id="rId36"/>
    <p:sldId id="414" r:id="rId37"/>
    <p:sldId id="415" r:id="rId38"/>
    <p:sldId id="417" r:id="rId39"/>
    <p:sldId id="418" r:id="rId40"/>
    <p:sldId id="420" r:id="rId41"/>
    <p:sldId id="268" r:id="rId42"/>
    <p:sldId id="421" r:id="rId43"/>
    <p:sldId id="422" r:id="rId44"/>
    <p:sldId id="280" r:id="rId45"/>
    <p:sldId id="25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FFEBEB"/>
    <a:srgbClr val="FFFFFF"/>
    <a:srgbClr val="396E9E"/>
    <a:srgbClr val="5A5359"/>
    <a:srgbClr val="F14E13"/>
    <a:srgbClr val="F2F2F2"/>
    <a:srgbClr val="3F4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4E1B1-5E48-41E2-A6AB-197464C61984}" v="188" dt="2020-10-11T15:55:02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1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宗 雨薇" userId="36a7d137869390f9" providerId="LiveId" clId="{7084E1B1-5E48-41E2-A6AB-197464C61984}"/>
    <pc:docChg chg="undo custSel modSld">
      <pc:chgData name="宗 雨薇" userId="36a7d137869390f9" providerId="LiveId" clId="{7084E1B1-5E48-41E2-A6AB-197464C61984}" dt="2020-10-11T15:55:09.446" v="271" actId="1076"/>
      <pc:docMkLst>
        <pc:docMk/>
      </pc:docMkLst>
      <pc:sldChg chg="modSp mod modAnim">
        <pc:chgData name="宗 雨薇" userId="36a7d137869390f9" providerId="LiveId" clId="{7084E1B1-5E48-41E2-A6AB-197464C61984}" dt="2020-10-11T15:20:04.760" v="34"/>
        <pc:sldMkLst>
          <pc:docMk/>
          <pc:sldMk cId="1720743747" sldId="261"/>
        </pc:sldMkLst>
        <pc:spChg chg="mod">
          <ac:chgData name="宗 雨薇" userId="36a7d137869390f9" providerId="LiveId" clId="{7084E1B1-5E48-41E2-A6AB-197464C61984}" dt="2020-10-11T15:18:06.399" v="18" actId="207"/>
          <ac:spMkLst>
            <pc:docMk/>
            <pc:sldMk cId="1720743747" sldId="261"/>
            <ac:spMk id="3" creationId="{4CE2A693-8B46-4451-9808-BD9B59A005C7}"/>
          </ac:spMkLst>
        </pc:spChg>
        <pc:graphicFrameChg chg="mod">
          <ac:chgData name="宗 雨薇" userId="36a7d137869390f9" providerId="LiveId" clId="{7084E1B1-5E48-41E2-A6AB-197464C61984}" dt="2020-10-11T15:17:41.619" v="16" actId="1076"/>
          <ac:graphicFrameMkLst>
            <pc:docMk/>
            <pc:sldMk cId="1720743747" sldId="261"/>
            <ac:graphicFrameMk id="14" creationId="{0B3BF56F-57FF-4AB4-8E07-DE9B1C2BE5BB}"/>
          </ac:graphicFrameMkLst>
        </pc:graphicFrameChg>
      </pc:sldChg>
      <pc:sldChg chg="addSp modSp mod modAnim">
        <pc:chgData name="宗 雨薇" userId="36a7d137869390f9" providerId="LiveId" clId="{7084E1B1-5E48-41E2-A6AB-197464C61984}" dt="2020-10-11T15:53:13.538" v="255" actId="1076"/>
        <pc:sldMkLst>
          <pc:docMk/>
          <pc:sldMk cId="301290533" sldId="270"/>
        </pc:sldMkLst>
        <pc:spChg chg="mod">
          <ac:chgData name="宗 雨薇" userId="36a7d137869390f9" providerId="LiveId" clId="{7084E1B1-5E48-41E2-A6AB-197464C61984}" dt="2020-10-11T15:21:22.720" v="42" actId="207"/>
          <ac:spMkLst>
            <pc:docMk/>
            <pc:sldMk cId="301290533" sldId="270"/>
            <ac:spMk id="16" creationId="{75F0B823-FCE4-4638-BBFA-C87384AC4CE9}"/>
          </ac:spMkLst>
        </pc:spChg>
        <pc:picChg chg="add mod">
          <ac:chgData name="宗 雨薇" userId="36a7d137869390f9" providerId="LiveId" clId="{7084E1B1-5E48-41E2-A6AB-197464C61984}" dt="2020-10-11T15:53:13.538" v="255" actId="1076"/>
          <ac:picMkLst>
            <pc:docMk/>
            <pc:sldMk cId="301290533" sldId="270"/>
            <ac:picMk id="5" creationId="{520B48E5-397E-4C63-9F62-C4DACF1FEAB9}"/>
          </ac:picMkLst>
        </pc:picChg>
      </pc:sldChg>
      <pc:sldChg chg="addSp modSp mod modAnim">
        <pc:chgData name="宗 雨薇" userId="36a7d137869390f9" providerId="LiveId" clId="{7084E1B1-5E48-41E2-A6AB-197464C61984}" dt="2020-10-11T15:54:34.560" v="266" actId="22"/>
        <pc:sldMkLst>
          <pc:docMk/>
          <pc:sldMk cId="3990170877" sldId="273"/>
        </pc:sldMkLst>
        <pc:spChg chg="mod">
          <ac:chgData name="宗 雨薇" userId="36a7d137869390f9" providerId="LiveId" clId="{7084E1B1-5E48-41E2-A6AB-197464C61984}" dt="2020-10-11T15:24:01.398" v="58" actId="207"/>
          <ac:spMkLst>
            <pc:docMk/>
            <pc:sldMk cId="3990170877" sldId="273"/>
            <ac:spMk id="4" creationId="{CC049B07-779D-45AB-8F32-228A543CEFB6}"/>
          </ac:spMkLst>
        </pc:spChg>
        <pc:picChg chg="add">
          <ac:chgData name="宗 雨薇" userId="36a7d137869390f9" providerId="LiveId" clId="{7084E1B1-5E48-41E2-A6AB-197464C61984}" dt="2020-10-11T15:54:34.560" v="266" actId="22"/>
          <ac:picMkLst>
            <pc:docMk/>
            <pc:sldMk cId="3990170877" sldId="273"/>
            <ac:picMk id="3" creationId="{F444ECE7-286F-426B-BD4D-2FC7BCAD0ABB}"/>
          </ac:picMkLst>
        </pc:picChg>
      </pc:sldChg>
      <pc:sldChg chg="modSp mod">
        <pc:chgData name="宗 雨薇" userId="36a7d137869390f9" providerId="LiveId" clId="{7084E1B1-5E48-41E2-A6AB-197464C61984}" dt="2020-10-11T15:31:18.234" v="153" actId="1037"/>
        <pc:sldMkLst>
          <pc:docMk/>
          <pc:sldMk cId="845053700" sldId="277"/>
        </pc:sldMkLst>
        <pc:spChg chg="mod">
          <ac:chgData name="宗 雨薇" userId="36a7d137869390f9" providerId="LiveId" clId="{7084E1B1-5E48-41E2-A6AB-197464C61984}" dt="2020-10-11T15:30:48.517" v="125" actId="207"/>
          <ac:spMkLst>
            <pc:docMk/>
            <pc:sldMk cId="845053700" sldId="277"/>
            <ac:spMk id="3" creationId="{94C13F2B-B21C-4B5A-B288-4245AFB2EF6A}"/>
          </ac:spMkLst>
        </pc:spChg>
        <pc:picChg chg="mod">
          <ac:chgData name="宗 雨薇" userId="36a7d137869390f9" providerId="LiveId" clId="{7084E1B1-5E48-41E2-A6AB-197464C61984}" dt="2020-10-11T15:31:18.234" v="153" actId="1037"/>
          <ac:picMkLst>
            <pc:docMk/>
            <pc:sldMk cId="845053700" sldId="277"/>
            <ac:picMk id="6" creationId="{A98EF77C-973A-416E-8516-B0FD92F35F49}"/>
          </ac:picMkLst>
        </pc:picChg>
      </pc:sldChg>
      <pc:sldChg chg="modSp modAnim">
        <pc:chgData name="宗 雨薇" userId="36a7d137869390f9" providerId="LiveId" clId="{7084E1B1-5E48-41E2-A6AB-197464C61984}" dt="2020-10-11T15:42:01.522" v="185"/>
        <pc:sldMkLst>
          <pc:docMk/>
          <pc:sldMk cId="4186950043" sldId="282"/>
        </pc:sldMkLst>
        <pc:spChg chg="mod">
          <ac:chgData name="宗 雨薇" userId="36a7d137869390f9" providerId="LiveId" clId="{7084E1B1-5E48-41E2-A6AB-197464C61984}" dt="2020-10-11T15:41:35.910" v="179" actId="207"/>
          <ac:spMkLst>
            <pc:docMk/>
            <pc:sldMk cId="4186950043" sldId="282"/>
            <ac:spMk id="4" creationId="{CC049B07-779D-45AB-8F32-228A543CEFB6}"/>
          </ac:spMkLst>
        </pc:spChg>
      </pc:sldChg>
      <pc:sldChg chg="modSp modAnim">
        <pc:chgData name="宗 雨薇" userId="36a7d137869390f9" providerId="LiveId" clId="{7084E1B1-5E48-41E2-A6AB-197464C61984}" dt="2020-10-11T15:33:29.865" v="170"/>
        <pc:sldMkLst>
          <pc:docMk/>
          <pc:sldMk cId="37090755" sldId="283"/>
        </pc:sldMkLst>
        <pc:spChg chg="mod">
          <ac:chgData name="宗 雨薇" userId="36a7d137869390f9" providerId="LiveId" clId="{7084E1B1-5E48-41E2-A6AB-197464C61984}" dt="2020-10-11T15:32:47.541" v="160" actId="207"/>
          <ac:spMkLst>
            <pc:docMk/>
            <pc:sldMk cId="37090755" sldId="283"/>
            <ac:spMk id="3" creationId="{331B2AB0-4294-41C5-A016-52894D249711}"/>
          </ac:spMkLst>
        </pc:spChg>
      </pc:sldChg>
      <pc:sldChg chg="modAnim">
        <pc:chgData name="宗 雨薇" userId="36a7d137869390f9" providerId="LiveId" clId="{7084E1B1-5E48-41E2-A6AB-197464C61984}" dt="2020-10-11T15:16:47.309" v="10"/>
        <pc:sldMkLst>
          <pc:docMk/>
          <pc:sldMk cId="1759337496" sldId="287"/>
        </pc:sldMkLst>
      </pc:sldChg>
      <pc:sldChg chg="addSp delSp modSp mod modAnim">
        <pc:chgData name="宗 雨薇" userId="36a7d137869390f9" providerId="LiveId" clId="{7084E1B1-5E48-41E2-A6AB-197464C61984}" dt="2020-10-11T15:52:54.860" v="249" actId="1076"/>
        <pc:sldMkLst>
          <pc:docMk/>
          <pc:sldMk cId="2541015494" sldId="289"/>
        </pc:sldMkLst>
        <pc:spChg chg="mod">
          <ac:chgData name="宗 雨薇" userId="36a7d137869390f9" providerId="LiveId" clId="{7084E1B1-5E48-41E2-A6AB-197464C61984}" dt="2020-10-11T15:20:30.957" v="35" actId="207"/>
          <ac:spMkLst>
            <pc:docMk/>
            <pc:sldMk cId="2541015494" sldId="289"/>
            <ac:spMk id="3" creationId="{4CE2A693-8B46-4451-9808-BD9B59A005C7}"/>
          </ac:spMkLst>
        </pc:spChg>
        <pc:picChg chg="add del mod">
          <ac:chgData name="宗 雨薇" userId="36a7d137869390f9" providerId="LiveId" clId="{7084E1B1-5E48-41E2-A6AB-197464C61984}" dt="2020-10-11T15:52:35.040" v="241" actId="478"/>
          <ac:picMkLst>
            <pc:docMk/>
            <pc:sldMk cId="2541015494" sldId="289"/>
            <ac:picMk id="6" creationId="{A74F48D6-8790-481B-967C-D8C7FD8615A6}"/>
          </ac:picMkLst>
        </pc:picChg>
        <pc:picChg chg="add mod">
          <ac:chgData name="宗 雨薇" userId="36a7d137869390f9" providerId="LiveId" clId="{7084E1B1-5E48-41E2-A6AB-197464C61984}" dt="2020-10-11T15:52:54.860" v="249" actId="1076"/>
          <ac:picMkLst>
            <pc:docMk/>
            <pc:sldMk cId="2541015494" sldId="289"/>
            <ac:picMk id="8" creationId="{64825A51-64D8-4805-B54F-2386DA4D3331}"/>
          </ac:picMkLst>
        </pc:picChg>
      </pc:sldChg>
      <pc:sldChg chg="addSp modSp mod modAnim">
        <pc:chgData name="宗 雨薇" userId="36a7d137869390f9" providerId="LiveId" clId="{7084E1B1-5E48-41E2-A6AB-197464C61984}" dt="2020-10-11T15:49:23.242" v="231" actId="1076"/>
        <pc:sldMkLst>
          <pc:docMk/>
          <pc:sldMk cId="3955603768" sldId="293"/>
        </pc:sldMkLst>
        <pc:picChg chg="add mod">
          <ac:chgData name="宗 雨薇" userId="36a7d137869390f9" providerId="LiveId" clId="{7084E1B1-5E48-41E2-A6AB-197464C61984}" dt="2020-10-11T15:49:23.242" v="231" actId="1076"/>
          <ac:picMkLst>
            <pc:docMk/>
            <pc:sldMk cId="3955603768" sldId="293"/>
            <ac:picMk id="3" creationId="{220FDCEC-DCC3-443A-BD70-D55E670E71C3}"/>
          </ac:picMkLst>
        </pc:picChg>
      </pc:sldChg>
      <pc:sldChg chg="addSp modSp mod modAnim">
        <pc:chgData name="宗 雨薇" userId="36a7d137869390f9" providerId="LiveId" clId="{7084E1B1-5E48-41E2-A6AB-197464C61984}" dt="2020-10-11T15:29:20.424" v="112" actId="208"/>
        <pc:sldMkLst>
          <pc:docMk/>
          <pc:sldMk cId="3191272648" sldId="299"/>
        </pc:sldMkLst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6" creationId="{D7E2FE23-3416-4542-A6F4-6B0D65E00E61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7" creationId="{3483BD58-4B74-403B-9666-0CE296F59313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10" creationId="{5177E903-6F2D-4DD1-8B29-E68515067397}"/>
          </ac:spMkLst>
        </pc:spChg>
        <pc:spChg chg="mod">
          <ac:chgData name="宗 雨薇" userId="36a7d137869390f9" providerId="LiveId" clId="{7084E1B1-5E48-41E2-A6AB-197464C61984}" dt="2020-10-11T15:29:20.424" v="112" actId="208"/>
          <ac:spMkLst>
            <pc:docMk/>
            <pc:sldMk cId="3191272648" sldId="299"/>
            <ac:spMk id="11" creationId="{92811F24-719B-47EF-9C6C-DFAF444D2F93}"/>
          </ac:spMkLst>
        </pc:spChg>
        <pc:grpChg chg="add mod">
          <ac:chgData name="宗 雨薇" userId="36a7d137869390f9" providerId="LiveId" clId="{7084E1B1-5E48-41E2-A6AB-197464C61984}" dt="2020-10-11T15:27:28.439" v="97" actId="164"/>
          <ac:grpSpMkLst>
            <pc:docMk/>
            <pc:sldMk cId="3191272648" sldId="299"/>
            <ac:grpSpMk id="2" creationId="{D054B4BA-311A-4B2F-AEE6-5F884EE11705}"/>
          </ac:grpSpMkLst>
        </pc:grpChg>
      </pc:sldChg>
      <pc:sldChg chg="addSp delSp modSp mod modAnim">
        <pc:chgData name="宗 雨薇" userId="36a7d137869390f9" providerId="LiveId" clId="{7084E1B1-5E48-41E2-A6AB-197464C61984}" dt="2020-10-11T15:54:31.787" v="265" actId="1076"/>
        <pc:sldMkLst>
          <pc:docMk/>
          <pc:sldMk cId="667869791" sldId="302"/>
        </pc:sldMkLst>
        <pc:spChg chg="mod">
          <ac:chgData name="宗 雨薇" userId="36a7d137869390f9" providerId="LiveId" clId="{7084E1B1-5E48-41E2-A6AB-197464C61984}" dt="2020-10-11T15:23:02.544" v="55" actId="207"/>
          <ac:spMkLst>
            <pc:docMk/>
            <pc:sldMk cId="667869791" sldId="302"/>
            <ac:spMk id="4" creationId="{CC049B07-779D-45AB-8F32-228A543CEFB6}"/>
          </ac:spMkLst>
        </pc:spChg>
        <pc:picChg chg="add del mod">
          <ac:chgData name="宗 雨薇" userId="36a7d137869390f9" providerId="LiveId" clId="{7084E1B1-5E48-41E2-A6AB-197464C61984}" dt="2020-10-11T15:54:01.255" v="260" actId="21"/>
          <ac:picMkLst>
            <pc:docMk/>
            <pc:sldMk cId="667869791" sldId="302"/>
            <ac:picMk id="5" creationId="{101795FD-9C01-4784-873A-8163F8EE73EB}"/>
          </ac:picMkLst>
        </pc:picChg>
        <pc:picChg chg="add mod">
          <ac:chgData name="宗 雨薇" userId="36a7d137869390f9" providerId="LiveId" clId="{7084E1B1-5E48-41E2-A6AB-197464C61984}" dt="2020-10-11T15:54:31.787" v="265" actId="1076"/>
          <ac:picMkLst>
            <pc:docMk/>
            <pc:sldMk cId="667869791" sldId="302"/>
            <ac:picMk id="7" creationId="{F546FC23-7726-4F12-AFEF-3C8AB0847C8A}"/>
          </ac:picMkLst>
        </pc:picChg>
      </pc:sldChg>
      <pc:sldChg chg="modSp modAnim">
        <pc:chgData name="宗 雨薇" userId="36a7d137869390f9" providerId="LiveId" clId="{7084E1B1-5E48-41E2-A6AB-197464C61984}" dt="2020-10-11T15:17:06.857" v="14"/>
        <pc:sldMkLst>
          <pc:docMk/>
          <pc:sldMk cId="7755796" sldId="307"/>
        </pc:sldMkLst>
        <pc:spChg chg="mod">
          <ac:chgData name="宗 雨薇" userId="36a7d137869390f9" providerId="LiveId" clId="{7084E1B1-5E48-41E2-A6AB-197464C61984}" dt="2020-10-11T15:00:48.652" v="9" actId="20577"/>
          <ac:spMkLst>
            <pc:docMk/>
            <pc:sldMk cId="7755796" sldId="307"/>
            <ac:spMk id="3" creationId="{A5B68ACE-65F6-47C3-8462-57E3AA0DA644}"/>
          </ac:spMkLst>
        </pc:spChg>
      </pc:sldChg>
      <pc:sldChg chg="addSp modSp mod modAnim">
        <pc:chgData name="宗 雨薇" userId="36a7d137869390f9" providerId="LiveId" clId="{7084E1B1-5E48-41E2-A6AB-197464C61984}" dt="2020-10-11T15:30:19.866" v="122"/>
        <pc:sldMkLst>
          <pc:docMk/>
          <pc:sldMk cId="2579895785" sldId="309"/>
        </pc:sldMkLst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9" creationId="{2A941846-318B-46D1-BCD7-C95887DEBA85}"/>
          </ac:spMkLst>
        </pc:spChg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11" creationId="{92811F24-719B-47EF-9C6C-DFAF444D2F93}"/>
          </ac:spMkLst>
        </pc:spChg>
        <pc:spChg chg="mod">
          <ac:chgData name="宗 雨薇" userId="36a7d137869390f9" providerId="LiveId" clId="{7084E1B1-5E48-41E2-A6AB-197464C61984}" dt="2020-10-11T15:29:32.297" v="113" actId="208"/>
          <ac:spMkLst>
            <pc:docMk/>
            <pc:sldMk cId="2579895785" sldId="309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29:32.297" v="113" actId="208"/>
          <ac:spMkLst>
            <pc:docMk/>
            <pc:sldMk cId="2579895785" sldId="309"/>
            <ac:spMk id="13" creationId="{FFF9B68B-37B7-47BE-BE5D-3C8F03214CF5}"/>
          </ac:spMkLst>
        </pc:spChg>
        <pc:grpChg chg="add mod">
          <ac:chgData name="宗 雨薇" userId="36a7d137869390f9" providerId="LiveId" clId="{7084E1B1-5E48-41E2-A6AB-197464C61984}" dt="2020-10-11T15:28:37.796" v="108" actId="164"/>
          <ac:grpSpMkLst>
            <pc:docMk/>
            <pc:sldMk cId="2579895785" sldId="309"/>
            <ac:grpSpMk id="2" creationId="{4A9394BA-0C10-4B1A-9AF7-459EDBA46CA0}"/>
          </ac:grpSpMkLst>
        </pc:grpChg>
      </pc:sldChg>
      <pc:sldChg chg="modSp mod modAnim">
        <pc:chgData name="宗 雨薇" userId="36a7d137869390f9" providerId="LiveId" clId="{7084E1B1-5E48-41E2-A6AB-197464C61984}" dt="2020-10-11T15:45:31.831" v="205"/>
        <pc:sldMkLst>
          <pc:docMk/>
          <pc:sldMk cId="2234664892" sldId="310"/>
        </pc:sldMkLst>
        <pc:spChg chg="mod">
          <ac:chgData name="宗 雨薇" userId="36a7d137869390f9" providerId="LiveId" clId="{7084E1B1-5E48-41E2-A6AB-197464C61984}" dt="2020-10-11T15:41:22.177" v="178" actId="208"/>
          <ac:spMkLst>
            <pc:docMk/>
            <pc:sldMk cId="2234664892" sldId="310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41:22.177" v="178" actId="208"/>
          <ac:spMkLst>
            <pc:docMk/>
            <pc:sldMk cId="2234664892" sldId="310"/>
            <ac:spMk id="13" creationId="{FFF9B68B-37B7-47BE-BE5D-3C8F03214CF5}"/>
          </ac:spMkLst>
        </pc:spChg>
      </pc:sldChg>
      <pc:sldChg chg="modSp modAnim">
        <pc:chgData name="宗 雨薇" userId="36a7d137869390f9" providerId="LiveId" clId="{7084E1B1-5E48-41E2-A6AB-197464C61984}" dt="2020-10-11T15:43:52.577" v="198"/>
        <pc:sldMkLst>
          <pc:docMk/>
          <pc:sldMk cId="1614292755" sldId="311"/>
        </pc:sldMkLst>
        <pc:spChg chg="mod">
          <ac:chgData name="宗 雨薇" userId="36a7d137869390f9" providerId="LiveId" clId="{7084E1B1-5E48-41E2-A6AB-197464C61984}" dt="2020-10-11T15:43:23.619" v="195" actId="207"/>
          <ac:spMkLst>
            <pc:docMk/>
            <pc:sldMk cId="1614292755" sldId="311"/>
            <ac:spMk id="4" creationId="{CC049B07-779D-45AB-8F32-228A543CEFB6}"/>
          </ac:spMkLst>
        </pc:spChg>
      </pc:sldChg>
      <pc:sldChg chg="addSp modSp mod modAnim">
        <pc:chgData name="宗 雨薇" userId="36a7d137869390f9" providerId="LiveId" clId="{7084E1B1-5E48-41E2-A6AB-197464C61984}" dt="2020-10-11T15:55:09.446" v="271" actId="1076"/>
        <pc:sldMkLst>
          <pc:docMk/>
          <pc:sldMk cId="1814238964" sldId="312"/>
        </pc:sldMkLst>
        <pc:spChg chg="mod">
          <ac:chgData name="宗 雨薇" userId="36a7d137869390f9" providerId="LiveId" clId="{7084E1B1-5E48-41E2-A6AB-197464C61984}" dt="2020-10-11T15:47:29.360" v="222" actId="207"/>
          <ac:spMkLst>
            <pc:docMk/>
            <pc:sldMk cId="1814238964" sldId="312"/>
            <ac:spMk id="4" creationId="{CC049B07-779D-45AB-8F32-228A543CEFB6}"/>
          </ac:spMkLst>
        </pc:spChg>
        <pc:picChg chg="add mod">
          <ac:chgData name="宗 雨薇" userId="36a7d137869390f9" providerId="LiveId" clId="{7084E1B1-5E48-41E2-A6AB-197464C61984}" dt="2020-10-11T15:55:09.446" v="271" actId="1076"/>
          <ac:picMkLst>
            <pc:docMk/>
            <pc:sldMk cId="1814238964" sldId="312"/>
            <ac:picMk id="6" creationId="{03AA77CB-7467-4BE4-9663-7C0330C9D0B9}"/>
          </ac:picMkLst>
        </pc:picChg>
      </pc:sldChg>
      <pc:sldChg chg="addSp modSp mod modAnim">
        <pc:chgData name="宗 雨薇" userId="36a7d137869390f9" providerId="LiveId" clId="{7084E1B1-5E48-41E2-A6AB-197464C61984}" dt="2020-10-11T15:37:05.478" v="177" actId="208"/>
        <pc:sldMkLst>
          <pc:docMk/>
          <pc:sldMk cId="1713848382" sldId="313"/>
        </pc:sldMkLst>
        <pc:spChg chg="mod">
          <ac:chgData name="宗 雨薇" userId="36a7d137869390f9" providerId="LiveId" clId="{7084E1B1-5E48-41E2-A6AB-197464C61984}" dt="2020-10-11T15:33:59.499" v="171" actId="164"/>
          <ac:spMkLst>
            <pc:docMk/>
            <pc:sldMk cId="1713848382" sldId="313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33:59.499" v="171" actId="164"/>
          <ac:spMkLst>
            <pc:docMk/>
            <pc:sldMk cId="1713848382" sldId="313"/>
            <ac:spMk id="9" creationId="{2A941846-318B-46D1-BCD7-C95887DEBA85}"/>
          </ac:spMkLst>
        </pc:spChg>
        <pc:spChg chg="mod">
          <ac:chgData name="宗 雨薇" userId="36a7d137869390f9" providerId="LiveId" clId="{7084E1B1-5E48-41E2-A6AB-197464C61984}" dt="2020-10-11T15:37:05.478" v="177" actId="208"/>
          <ac:spMkLst>
            <pc:docMk/>
            <pc:sldMk cId="1713848382" sldId="313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37:05.478" v="177" actId="208"/>
          <ac:spMkLst>
            <pc:docMk/>
            <pc:sldMk cId="1713848382" sldId="313"/>
            <ac:spMk id="13" creationId="{FFF9B68B-37B7-47BE-BE5D-3C8F03214CF5}"/>
          </ac:spMkLst>
        </pc:spChg>
        <pc:grpChg chg="add mod">
          <ac:chgData name="宗 雨薇" userId="36a7d137869390f9" providerId="LiveId" clId="{7084E1B1-5E48-41E2-A6AB-197464C61984}" dt="2020-10-11T15:33:59.499" v="171" actId="164"/>
          <ac:grpSpMkLst>
            <pc:docMk/>
            <pc:sldMk cId="1713848382" sldId="313"/>
            <ac:grpSpMk id="2" creationId="{33A9D847-C9FA-4CC4-A084-6F3A6F1798E4}"/>
          </ac:grpSpMkLst>
        </pc:grpChg>
      </pc:sldChg>
      <pc:sldChg chg="modSp modAnim">
        <pc:chgData name="宗 雨薇" userId="36a7d137869390f9" providerId="LiveId" clId="{7084E1B1-5E48-41E2-A6AB-197464C61984}" dt="2020-10-11T15:48:20.069" v="225"/>
        <pc:sldMkLst>
          <pc:docMk/>
          <pc:sldMk cId="1854683946" sldId="314"/>
        </pc:sldMkLst>
        <pc:spChg chg="mod">
          <ac:chgData name="宗 雨薇" userId="36a7d137869390f9" providerId="LiveId" clId="{7084E1B1-5E48-41E2-A6AB-197464C61984}" dt="2020-10-11T15:46:16.645" v="206" actId="207"/>
          <ac:spMkLst>
            <pc:docMk/>
            <pc:sldMk cId="1854683946" sldId="314"/>
            <ac:spMk id="4" creationId="{CC049B07-779D-45AB-8F32-228A543CEFB6}"/>
          </ac:spMkLst>
        </pc:spChg>
      </pc:sldChg>
      <pc:sldChg chg="modSp mod modAnim modShow">
        <pc:chgData name="宗 雨薇" userId="36a7d137869390f9" providerId="LiveId" clId="{7084E1B1-5E48-41E2-A6AB-197464C61984}" dt="2020-10-11T15:26:29.276" v="93"/>
        <pc:sldMkLst>
          <pc:docMk/>
          <pc:sldMk cId="2113521723" sldId="790"/>
        </pc:sldMkLst>
        <pc:spChg chg="mod">
          <ac:chgData name="宗 雨薇" userId="36a7d137869390f9" providerId="LiveId" clId="{7084E1B1-5E48-41E2-A6AB-197464C61984}" dt="2020-10-11T15:25:19.255" v="76" actId="207"/>
          <ac:spMkLst>
            <pc:docMk/>
            <pc:sldMk cId="2113521723" sldId="790"/>
            <ac:spMk id="2" creationId="{1AA1EA50-3063-4A55-A390-51A840D5BA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17449-CF13-4336-A52F-DB0227A0470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A3170-E9F2-47D9-914C-38F3B9827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8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中断发生时，系统会保留</a:t>
            </a:r>
            <a:r>
              <a:rPr lang="en-US" altLang="zh-CN" dirty="0"/>
              <a:t>CPU</a:t>
            </a:r>
            <a:r>
              <a:rPr lang="zh-CN" altLang="en-US" dirty="0"/>
              <a:t>现场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8263-A64E-465D-9A1B-06D68872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28428-F948-4D70-9D87-4E506E8E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4B890A5-FD15-429B-842E-3FE3D4E059AE}"/>
              </a:ext>
            </a:extLst>
          </p:cNvPr>
          <p:cNvSpPr txBox="1">
            <a:spLocks/>
          </p:cNvSpPr>
          <p:nvPr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</a:p>
        </p:txBody>
      </p:sp>
    </p:spTree>
    <p:extLst>
      <p:ext uri="{BB962C8B-B14F-4D97-AF65-F5344CB8AC3E}">
        <p14:creationId xmlns:p14="http://schemas.microsoft.com/office/powerpoint/2010/main" val="165838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1D13-CF49-40E2-A26E-AD11AD77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0" y="234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107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0110-45C2-446D-8B44-7C16B580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47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5C031-C32D-4831-90FB-92BB0EA1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D5409-1361-447F-AEA8-57B63E28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9190"/>
            <a:ext cx="3932237" cy="3339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012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6E1E5-FF2C-4E9E-837E-3AD376EB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25036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5E91EC-5972-4397-9ECF-1F3378F91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D9144-0D7A-4972-8B37-CA6B7B60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9736"/>
            <a:ext cx="3932237" cy="33592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1174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17" y="1041400"/>
            <a:ext cx="10511367" cy="25299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17" y="3571336"/>
            <a:ext cx="10511367" cy="16844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7948" y="5647285"/>
            <a:ext cx="5216106" cy="4921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1800" dirty="0" smtClean="0">
                <a:latin typeface="+mn-lt"/>
                <a:ea typeface="+mn-ea"/>
              </a:defRPr>
            </a:lvl2pPr>
            <a:lvl3pPr>
              <a:defRPr lang="zh-CN" altLang="en-US" sz="18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457223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41114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49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4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BEB926-4F28-4F0B-8847-7B76CFA0CD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5A351-77C6-407A-84C6-67ACC6CF7F4C}"/>
              </a:ext>
            </a:extLst>
          </p:cNvPr>
          <p:cNvGrpSpPr/>
          <p:nvPr/>
        </p:nvGrpSpPr>
        <p:grpSpPr>
          <a:xfrm>
            <a:off x="1979311" y="1772988"/>
            <a:ext cx="8124101" cy="2984769"/>
            <a:chOff x="1979311" y="1772988"/>
            <a:chExt cx="8124101" cy="298476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8AF0648-DC00-4DFE-AA2C-C9D14EFDA7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79311" y="1948038"/>
              <a:ext cx="2738595" cy="2634669"/>
              <a:chOff x="1697209" y="1874368"/>
              <a:chExt cx="2943199" cy="2831509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5A30B0EB-6CF2-400F-A751-DADDF3BB1A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695"/>
              <a:stretch/>
            </p:blipFill>
            <p:spPr>
              <a:xfrm>
                <a:off x="2431314" y="1874368"/>
                <a:ext cx="1474988" cy="146222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0D265F9D-8C27-44D9-8B2D-6F539C8668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8"/>
              <a:stretch/>
            </p:blipFill>
            <p:spPr>
              <a:xfrm>
                <a:off x="1697209" y="3636523"/>
                <a:ext cx="2943199" cy="1069354"/>
              </a:xfrm>
              <a:prstGeom prst="rect">
                <a:avLst/>
              </a:prstGeom>
            </p:spPr>
          </p:pic>
        </p:grpSp>
        <p:cxnSp>
          <p:nvCxnSpPr>
            <p:cNvPr id="20" name="直线连接符 14">
              <a:extLst>
                <a:ext uri="{FF2B5EF4-FFF2-40B4-BE49-F238E27FC236}">
                  <a16:creationId xmlns:a16="http://schemas.microsoft.com/office/drawing/2014/main" id="{7BA90511-C89B-4796-9278-952345EA15AC}"/>
                </a:ext>
              </a:extLst>
            </p:cNvPr>
            <p:cNvCxnSpPr>
              <a:cxnSpLocks/>
            </p:cNvCxnSpPr>
            <p:nvPr/>
          </p:nvCxnSpPr>
          <p:spPr>
            <a:xfrm>
              <a:off x="6087220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059F32A-9744-443D-867A-5721DFC40CE8}"/>
                </a:ext>
              </a:extLst>
            </p:cNvPr>
            <p:cNvGrpSpPr/>
            <p:nvPr/>
          </p:nvGrpSpPr>
          <p:grpSpPr>
            <a:xfrm>
              <a:off x="7456534" y="1948038"/>
              <a:ext cx="2646878" cy="2634669"/>
              <a:chOff x="7456534" y="1894585"/>
              <a:chExt cx="2646878" cy="2634669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3A4F2F0-BFFC-4914-929C-90088729D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541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83E4F93-42F7-4E7E-99DA-B0EA3A76A9C0}"/>
                  </a:ext>
                </a:extLst>
              </p:cNvPr>
              <p:cNvSpPr txBox="1"/>
              <p:nvPr/>
            </p:nvSpPr>
            <p:spPr>
              <a:xfrm>
                <a:off x="7456534" y="4067589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38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DFE5-6015-4333-A448-84D1DBB9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0BA6E-3F60-4933-B96B-ED7508BD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45441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B4B1-CE07-4D73-BB52-1ACC37C4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8C3DC-7F17-4362-9568-CD5DDF63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9072"/>
            <a:ext cx="5157787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D707F-843F-460E-A33B-3E8D98DC7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9072"/>
            <a:ext cx="5183188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28643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BF949-3258-4FF2-969C-8AC7E4B9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47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7EEF-40BF-4127-9C54-86BA17E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BEE5-01F9-4BB5-9176-F6C4E4AE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8C0B5-AEEA-4001-A88D-7722A050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012937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7EEF-40BF-4127-9C54-86BA17E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BEE5-01F9-4BB5-9176-F6C4E4AE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4667251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2702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5E330CA-32AC-4307-B988-290FB762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81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B121-4EF8-477E-B0F8-9BAE4050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36125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F2647-05A7-4767-9EDE-2DD1B56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87" y="1333100"/>
            <a:ext cx="5037829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8730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51F593-E756-4516-BDA1-5759BF17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B56D7-7BC8-481F-83C2-44656947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3024CD-0855-46DD-A928-2C72AE55F4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54" y="314811"/>
            <a:ext cx="1777048" cy="46340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E40DCA-9E38-446F-B51A-3FAC6EF7DE83}"/>
              </a:ext>
            </a:extLst>
          </p:cNvPr>
          <p:cNvGrpSpPr/>
          <p:nvPr/>
        </p:nvGrpSpPr>
        <p:grpSpPr>
          <a:xfrm>
            <a:off x="1826285" y="6550223"/>
            <a:ext cx="8539431" cy="307777"/>
            <a:chOff x="1717676" y="6106234"/>
            <a:chExt cx="8539431" cy="30777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894321-6E43-49B3-BA59-83FE771FE712}"/>
                </a:ext>
              </a:extLst>
            </p:cNvPr>
            <p:cNvCxnSpPr>
              <a:cxnSpLocks/>
            </p:cNvCxnSpPr>
            <p:nvPr/>
          </p:nvCxnSpPr>
          <p:spPr>
            <a:xfrm>
              <a:off x="1717676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06BF326-99D1-4865-A706-81F76F28F204}"/>
                </a:ext>
              </a:extLst>
            </p:cNvPr>
            <p:cNvCxnSpPr>
              <a:cxnSpLocks/>
            </p:cNvCxnSpPr>
            <p:nvPr/>
          </p:nvCxnSpPr>
          <p:spPr>
            <a:xfrm>
              <a:off x="7842398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AB268FB-3C98-4A98-B747-574D81F871BA}"/>
                </a:ext>
              </a:extLst>
            </p:cNvPr>
            <p:cNvSpPr txBox="1"/>
            <p:nvPr/>
          </p:nvSpPr>
          <p:spPr>
            <a:xfrm>
              <a:off x="4228930" y="6106234"/>
              <a:ext cx="351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F4ACBA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www.mashibing.com</a:t>
              </a:r>
              <a:endParaRPr lang="zh-CN" altLang="en-US" sz="1400" dirty="0">
                <a:solidFill>
                  <a:srgbClr val="F4ACBA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25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9" r:id="rId13"/>
    <p:sldLayoutId id="2147483727" r:id="rId14"/>
    <p:sldLayoutId id="2147483730" r:id="rId15"/>
    <p:sldLayoutId id="2147483728" r:id="rId16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2C297-B91A-4470-A323-FFCE0E611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内存管理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15CA-AE6F-4902-92D0-75F5DCDD1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9C61CA-9459-4793-83A3-58A713ACB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10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单一连续分配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固定分区分配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动态分区分配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E8BDB5-C4A3-41BC-82C5-B62769434125}"/>
              </a:ext>
            </a:extLst>
          </p:cNvPr>
          <p:cNvSpPr txBox="1"/>
          <p:nvPr/>
        </p:nvSpPr>
        <p:spPr>
          <a:xfrm>
            <a:off x="9784072" y="1587985"/>
            <a:ext cx="914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C0231F0-2B26-42CC-8DDA-832EFCADD42A}"/>
              </a:ext>
            </a:extLst>
          </p:cNvPr>
          <p:cNvSpPr txBox="1"/>
          <p:nvPr/>
        </p:nvSpPr>
        <p:spPr>
          <a:xfrm>
            <a:off x="10890250" y="3667041"/>
            <a:ext cx="914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用户区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波形 18">
            <a:extLst>
              <a:ext uri="{FF2B5EF4-FFF2-40B4-BE49-F238E27FC236}">
                <a16:creationId xmlns:a16="http://schemas.microsoft.com/office/drawing/2014/main" id="{76CEB972-7B14-4BCF-BD5F-5DF6CB63B6A1}"/>
              </a:ext>
            </a:extLst>
          </p:cNvPr>
          <p:cNvSpPr/>
          <p:nvPr/>
        </p:nvSpPr>
        <p:spPr>
          <a:xfrm>
            <a:off x="7802152" y="2628523"/>
            <a:ext cx="1315733" cy="2673509"/>
          </a:xfrm>
          <a:prstGeom prst="wave">
            <a:avLst>
              <a:gd name="adj1" fmla="val 206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33FA87-4113-40D4-8DFB-49C1371F25B2}"/>
              </a:ext>
            </a:extLst>
          </p:cNvPr>
          <p:cNvSpPr txBox="1"/>
          <p:nvPr/>
        </p:nvSpPr>
        <p:spPr>
          <a:xfrm>
            <a:off x="8009530" y="1570748"/>
            <a:ext cx="914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C6E46B-863A-4A66-B9D6-B130CF24DA50}"/>
              </a:ext>
            </a:extLst>
          </p:cNvPr>
          <p:cNvGrpSpPr/>
          <p:nvPr/>
        </p:nvGrpSpPr>
        <p:grpSpPr>
          <a:xfrm>
            <a:off x="7802152" y="2046905"/>
            <a:ext cx="1315735" cy="720000"/>
            <a:chOff x="7608197" y="2292929"/>
            <a:chExt cx="1315735" cy="720000"/>
          </a:xfrm>
        </p:grpSpPr>
        <p:sp>
          <p:nvSpPr>
            <p:cNvPr id="21" name="波形 20">
              <a:extLst>
                <a:ext uri="{FF2B5EF4-FFF2-40B4-BE49-F238E27FC236}">
                  <a16:creationId xmlns:a16="http://schemas.microsoft.com/office/drawing/2014/main" id="{12FECFCF-4645-45F8-AD7F-100867D9F4D3}"/>
                </a:ext>
              </a:extLst>
            </p:cNvPr>
            <p:cNvSpPr/>
            <p:nvPr/>
          </p:nvSpPr>
          <p:spPr>
            <a:xfrm>
              <a:off x="7608197" y="2292929"/>
              <a:ext cx="1315735" cy="720000"/>
            </a:xfrm>
            <a:prstGeom prst="wave">
              <a:avLst>
                <a:gd name="adj1" fmla="val 700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A24AB1C-7B15-4662-A60F-68E336624403}"/>
                </a:ext>
              </a:extLst>
            </p:cNvPr>
            <p:cNvSpPr txBox="1"/>
            <p:nvPr/>
          </p:nvSpPr>
          <p:spPr>
            <a:xfrm>
              <a:off x="7808864" y="2393617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系统区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8MB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3" name="波形 22">
            <a:extLst>
              <a:ext uri="{FF2B5EF4-FFF2-40B4-BE49-F238E27FC236}">
                <a16:creationId xmlns:a16="http://schemas.microsoft.com/office/drawing/2014/main" id="{B0E420C6-F383-4046-95BA-DA6ED9918377}"/>
              </a:ext>
            </a:extLst>
          </p:cNvPr>
          <p:cNvSpPr/>
          <p:nvPr/>
        </p:nvSpPr>
        <p:spPr>
          <a:xfrm>
            <a:off x="7802152" y="2676909"/>
            <a:ext cx="1315735" cy="911196"/>
          </a:xfrm>
          <a:prstGeom prst="wave">
            <a:avLst>
              <a:gd name="adj1" fmla="val 6035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16MB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波形 31">
            <a:extLst>
              <a:ext uri="{FF2B5EF4-FFF2-40B4-BE49-F238E27FC236}">
                <a16:creationId xmlns:a16="http://schemas.microsoft.com/office/drawing/2014/main" id="{A942EB69-5894-4A2B-BC92-761FF1E737CE}"/>
              </a:ext>
            </a:extLst>
          </p:cNvPr>
          <p:cNvSpPr/>
          <p:nvPr/>
        </p:nvSpPr>
        <p:spPr>
          <a:xfrm>
            <a:off x="7802152" y="3497678"/>
            <a:ext cx="1315735" cy="943326"/>
          </a:xfrm>
          <a:prstGeom prst="wave">
            <a:avLst>
              <a:gd name="adj1" fmla="val 6035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16MB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波形 32">
            <a:extLst>
              <a:ext uri="{FF2B5EF4-FFF2-40B4-BE49-F238E27FC236}">
                <a16:creationId xmlns:a16="http://schemas.microsoft.com/office/drawing/2014/main" id="{C457A1E6-BA4A-4784-A672-EE50326205D3}"/>
              </a:ext>
            </a:extLst>
          </p:cNvPr>
          <p:cNvSpPr/>
          <p:nvPr/>
        </p:nvSpPr>
        <p:spPr>
          <a:xfrm>
            <a:off x="7802152" y="4350577"/>
            <a:ext cx="1315735" cy="943326"/>
          </a:xfrm>
          <a:prstGeom prst="wave">
            <a:avLst>
              <a:gd name="adj1" fmla="val 6035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16MB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波形 33">
            <a:extLst>
              <a:ext uri="{FF2B5EF4-FFF2-40B4-BE49-F238E27FC236}">
                <a16:creationId xmlns:a16="http://schemas.microsoft.com/office/drawing/2014/main" id="{BB301E1C-36B4-4CC2-9140-E8DAFF521EA4}"/>
              </a:ext>
            </a:extLst>
          </p:cNvPr>
          <p:cNvSpPr/>
          <p:nvPr/>
        </p:nvSpPr>
        <p:spPr>
          <a:xfrm>
            <a:off x="9583403" y="2670813"/>
            <a:ext cx="1324619" cy="2673509"/>
          </a:xfrm>
          <a:prstGeom prst="wave">
            <a:avLst>
              <a:gd name="adj1" fmla="val 206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24BDDD7-D496-4D65-9A55-D3DC3D7EB476}"/>
              </a:ext>
            </a:extLst>
          </p:cNvPr>
          <p:cNvGrpSpPr/>
          <p:nvPr/>
        </p:nvGrpSpPr>
        <p:grpSpPr>
          <a:xfrm>
            <a:off x="9583403" y="2046905"/>
            <a:ext cx="1315735" cy="720000"/>
            <a:chOff x="7608197" y="2292929"/>
            <a:chExt cx="1315735" cy="724596"/>
          </a:xfrm>
        </p:grpSpPr>
        <p:sp>
          <p:nvSpPr>
            <p:cNvPr id="39" name="波形 38">
              <a:extLst>
                <a:ext uri="{FF2B5EF4-FFF2-40B4-BE49-F238E27FC236}">
                  <a16:creationId xmlns:a16="http://schemas.microsoft.com/office/drawing/2014/main" id="{A15C0778-FF6B-46C6-BB5B-EF866DB0E66E}"/>
                </a:ext>
              </a:extLst>
            </p:cNvPr>
            <p:cNvSpPr/>
            <p:nvPr/>
          </p:nvSpPr>
          <p:spPr>
            <a:xfrm>
              <a:off x="7608197" y="2292929"/>
              <a:ext cx="1315735" cy="724596"/>
            </a:xfrm>
            <a:prstGeom prst="wave">
              <a:avLst>
                <a:gd name="adj1" fmla="val 700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D8306C9-9DB3-4653-9124-B2B1AA16CCA6}"/>
                </a:ext>
              </a:extLst>
            </p:cNvPr>
            <p:cNvSpPr txBox="1"/>
            <p:nvPr/>
          </p:nvSpPr>
          <p:spPr>
            <a:xfrm>
              <a:off x="7808864" y="2393617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系统区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8MB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1" name="波形 50">
            <a:extLst>
              <a:ext uri="{FF2B5EF4-FFF2-40B4-BE49-F238E27FC236}">
                <a16:creationId xmlns:a16="http://schemas.microsoft.com/office/drawing/2014/main" id="{E8C7FB36-9AB0-434E-A306-E96BD5069BD5}"/>
              </a:ext>
            </a:extLst>
          </p:cNvPr>
          <p:cNvSpPr/>
          <p:nvPr/>
        </p:nvSpPr>
        <p:spPr>
          <a:xfrm>
            <a:off x="9590248" y="2683082"/>
            <a:ext cx="1315735" cy="360000"/>
          </a:xfrm>
          <a:prstGeom prst="wave">
            <a:avLst>
              <a:gd name="adj1" fmla="val 14896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2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4" name="波形 53">
            <a:extLst>
              <a:ext uri="{FF2B5EF4-FFF2-40B4-BE49-F238E27FC236}">
                <a16:creationId xmlns:a16="http://schemas.microsoft.com/office/drawing/2014/main" id="{F5EDBF0C-4C23-4CC8-BB3A-6D225F0CAF6A}"/>
              </a:ext>
            </a:extLst>
          </p:cNvPr>
          <p:cNvSpPr/>
          <p:nvPr/>
        </p:nvSpPr>
        <p:spPr>
          <a:xfrm>
            <a:off x="9583401" y="4389455"/>
            <a:ext cx="1315735" cy="943326"/>
          </a:xfrm>
          <a:prstGeom prst="wave">
            <a:avLst>
              <a:gd name="adj1" fmla="val 6035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16MB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波形 54">
            <a:extLst>
              <a:ext uri="{FF2B5EF4-FFF2-40B4-BE49-F238E27FC236}">
                <a16:creationId xmlns:a16="http://schemas.microsoft.com/office/drawing/2014/main" id="{1A5F84F6-9240-4CF3-B4D2-D696BD6B4DCA}"/>
              </a:ext>
            </a:extLst>
          </p:cNvPr>
          <p:cNvSpPr/>
          <p:nvPr/>
        </p:nvSpPr>
        <p:spPr>
          <a:xfrm>
            <a:off x="9590247" y="2960924"/>
            <a:ext cx="1315735" cy="720000"/>
          </a:xfrm>
          <a:prstGeom prst="wave">
            <a:avLst>
              <a:gd name="adj1" fmla="val 7286"/>
              <a:gd name="adj2" fmla="val 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"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8MB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56" name="波形 55">
            <a:extLst>
              <a:ext uri="{FF2B5EF4-FFF2-40B4-BE49-F238E27FC236}">
                <a16:creationId xmlns:a16="http://schemas.microsoft.com/office/drawing/2014/main" id="{98D48CD3-E909-4FDF-8A94-6CF679DCF5AF}"/>
              </a:ext>
            </a:extLst>
          </p:cNvPr>
          <p:cNvSpPr/>
          <p:nvPr/>
        </p:nvSpPr>
        <p:spPr>
          <a:xfrm>
            <a:off x="9592287" y="3598766"/>
            <a:ext cx="1315735" cy="872847"/>
          </a:xfrm>
          <a:prstGeom prst="wave">
            <a:avLst>
              <a:gd name="adj1" fmla="val 6494"/>
              <a:gd name="adj2" fmla="val 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"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12MB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21AE1E0-AFE7-4CB9-85DB-E3421EA02B99}"/>
              </a:ext>
            </a:extLst>
          </p:cNvPr>
          <p:cNvSpPr txBox="1"/>
          <p:nvPr/>
        </p:nvSpPr>
        <p:spPr>
          <a:xfrm>
            <a:off x="8002817" y="5413630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分区大小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相等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CF14880-C944-4283-BD39-C2D423E36A09}"/>
              </a:ext>
            </a:extLst>
          </p:cNvPr>
          <p:cNvSpPr txBox="1"/>
          <p:nvPr/>
        </p:nvSpPr>
        <p:spPr>
          <a:xfrm>
            <a:off x="9784070" y="5413630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分区大小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不等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对话气泡: 圆角矩形 58">
            <a:extLst>
              <a:ext uri="{FF2B5EF4-FFF2-40B4-BE49-F238E27FC236}">
                <a16:creationId xmlns:a16="http://schemas.microsoft.com/office/drawing/2014/main" id="{A568ACA7-B262-4130-AC6E-C6E54759DF5A}"/>
              </a:ext>
            </a:extLst>
          </p:cNvPr>
          <p:cNvSpPr/>
          <p:nvPr/>
        </p:nvSpPr>
        <p:spPr>
          <a:xfrm>
            <a:off x="4127656" y="2002702"/>
            <a:ext cx="1469221" cy="908613"/>
          </a:xfrm>
          <a:prstGeom prst="wedgeRoundRectCallout">
            <a:avLst>
              <a:gd name="adj1" fmla="val -88105"/>
              <a:gd name="adj2" fmla="val 8576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优点：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实现简单；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无外部碎片；</a:t>
            </a:r>
          </a:p>
        </p:txBody>
      </p:sp>
      <p:sp>
        <p:nvSpPr>
          <p:cNvPr id="60" name="对话气泡: 圆角矩形 59">
            <a:extLst>
              <a:ext uri="{FF2B5EF4-FFF2-40B4-BE49-F238E27FC236}">
                <a16:creationId xmlns:a16="http://schemas.microsoft.com/office/drawing/2014/main" id="{91AF71D4-5BB8-456B-8220-4EAE97981090}"/>
              </a:ext>
            </a:extLst>
          </p:cNvPr>
          <p:cNvSpPr/>
          <p:nvPr/>
        </p:nvSpPr>
        <p:spPr>
          <a:xfrm>
            <a:off x="4127656" y="3030813"/>
            <a:ext cx="2588104" cy="908613"/>
          </a:xfrm>
          <a:prstGeom prst="wedgeRoundRectCallout">
            <a:avLst>
              <a:gd name="adj1" fmla="val -72057"/>
              <a:gd name="adj2" fmla="val -2365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缺点：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较大用户程序时，需要采用覆盖技术，降低了性能；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会产生内部碎片，利用率低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AA8843C-FBFF-4849-8E6A-0C2D844C3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10691"/>
              </p:ext>
            </p:extLst>
          </p:nvPr>
        </p:nvGraphicFramePr>
        <p:xfrm>
          <a:off x="1900320" y="4519711"/>
          <a:ext cx="44546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6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11366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113668">
                  <a:extLst>
                    <a:ext uri="{9D8B030D-6E8A-4147-A177-3AD203B41FA5}">
                      <a16:colId xmlns:a16="http://schemas.microsoft.com/office/drawing/2014/main" val="78891525"/>
                    </a:ext>
                  </a:extLst>
                </a:gridCol>
                <a:gridCol w="1113668">
                  <a:extLst>
                    <a:ext uri="{9D8B030D-6E8A-4147-A177-3AD203B41FA5}">
                      <a16:colId xmlns:a16="http://schemas.microsoft.com/office/drawing/2014/main" val="881167125"/>
                    </a:ext>
                  </a:extLst>
                </a:gridCol>
              </a:tblGrid>
              <a:tr h="278819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分区说明表：记录各分区的分配与回收状态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38885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大小</a:t>
                      </a:r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(MB)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起始地址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未分配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未分配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已分配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5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单一连续分配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固定分区分配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动态分区分配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怎么记录内存的使用情况？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选择哪个分区给新进程？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已使用的分区怎么回收？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69FE0E-257D-485F-913B-B077D6396394}"/>
              </a:ext>
            </a:extLst>
          </p:cNvPr>
          <p:cNvGrpSpPr/>
          <p:nvPr/>
        </p:nvGrpSpPr>
        <p:grpSpPr>
          <a:xfrm>
            <a:off x="9382742" y="1607606"/>
            <a:ext cx="1315735" cy="3706075"/>
            <a:chOff x="9382742" y="1607606"/>
            <a:chExt cx="1315735" cy="3706075"/>
          </a:xfrm>
        </p:grpSpPr>
        <p:sp>
          <p:nvSpPr>
            <p:cNvPr id="25" name="波形 24">
              <a:extLst>
                <a:ext uri="{FF2B5EF4-FFF2-40B4-BE49-F238E27FC236}">
                  <a16:creationId xmlns:a16="http://schemas.microsoft.com/office/drawing/2014/main" id="{B4095F68-D428-4B93-A368-70991EAE21EB}"/>
                </a:ext>
              </a:extLst>
            </p:cNvPr>
            <p:cNvSpPr/>
            <p:nvPr/>
          </p:nvSpPr>
          <p:spPr>
            <a:xfrm>
              <a:off x="9382742" y="2749461"/>
              <a:ext cx="1315735" cy="2564220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8E8BDB5-C4A3-41BC-82C5-B62769434125}"/>
                </a:ext>
              </a:extLst>
            </p:cNvPr>
            <p:cNvSpPr txBox="1"/>
            <p:nvPr/>
          </p:nvSpPr>
          <p:spPr>
            <a:xfrm>
              <a:off x="9583409" y="1607606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0231F0-2B26-42CC-8DDA-832EFCADD42A}"/>
                </a:ext>
              </a:extLst>
            </p:cNvPr>
            <p:cNvSpPr txBox="1"/>
            <p:nvPr/>
          </p:nvSpPr>
          <p:spPr>
            <a:xfrm>
              <a:off x="9583408" y="4014096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56M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波形 36">
              <a:extLst>
                <a:ext uri="{FF2B5EF4-FFF2-40B4-BE49-F238E27FC236}">
                  <a16:creationId xmlns:a16="http://schemas.microsoft.com/office/drawing/2014/main" id="{9345EDE4-2655-4A60-8F04-7D06E498EDDF}"/>
                </a:ext>
              </a:extLst>
            </p:cNvPr>
            <p:cNvSpPr/>
            <p:nvPr/>
          </p:nvSpPr>
          <p:spPr>
            <a:xfrm>
              <a:off x="9382742" y="2021854"/>
              <a:ext cx="1315735" cy="819046"/>
            </a:xfrm>
            <a:prstGeom prst="wave">
              <a:avLst>
                <a:gd name="adj1" fmla="val 700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DA2E986-76F2-451D-83C9-9434DEC01F65}"/>
                </a:ext>
              </a:extLst>
            </p:cNvPr>
            <p:cNvSpPr txBox="1"/>
            <p:nvPr/>
          </p:nvSpPr>
          <p:spPr>
            <a:xfrm>
              <a:off x="9578327" y="2169767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系统区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8M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2" name="波形 51">
            <a:extLst>
              <a:ext uri="{FF2B5EF4-FFF2-40B4-BE49-F238E27FC236}">
                <a16:creationId xmlns:a16="http://schemas.microsoft.com/office/drawing/2014/main" id="{BBDB3B8A-5CA4-42EE-ABB1-2D48586602E5}"/>
              </a:ext>
            </a:extLst>
          </p:cNvPr>
          <p:cNvSpPr/>
          <p:nvPr/>
        </p:nvSpPr>
        <p:spPr>
          <a:xfrm>
            <a:off x="9388838" y="2761247"/>
            <a:ext cx="1305573" cy="645192"/>
          </a:xfrm>
          <a:prstGeom prst="wave">
            <a:avLst>
              <a:gd name="adj1" fmla="val 8984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16" name="波形 15">
            <a:extLst>
              <a:ext uri="{FF2B5EF4-FFF2-40B4-BE49-F238E27FC236}">
                <a16:creationId xmlns:a16="http://schemas.microsoft.com/office/drawing/2014/main" id="{667F22F3-0B9F-4F1B-99C9-13B33D74C5DF}"/>
              </a:ext>
            </a:extLst>
          </p:cNvPr>
          <p:cNvSpPr/>
          <p:nvPr/>
        </p:nvSpPr>
        <p:spPr>
          <a:xfrm>
            <a:off x="7005302" y="3289891"/>
            <a:ext cx="1305573" cy="741680"/>
          </a:xfrm>
          <a:prstGeom prst="wave">
            <a:avLst>
              <a:gd name="adj1" fmla="val 8984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C28F7AB-73AC-49AB-94B9-DAA2F83B4A4D}"/>
              </a:ext>
            </a:extLst>
          </p:cNvPr>
          <p:cNvSpPr/>
          <p:nvPr/>
        </p:nvSpPr>
        <p:spPr>
          <a:xfrm>
            <a:off x="8521687" y="3514004"/>
            <a:ext cx="642633" cy="30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波形 17">
            <a:extLst>
              <a:ext uri="{FF2B5EF4-FFF2-40B4-BE49-F238E27FC236}">
                <a16:creationId xmlns:a16="http://schemas.microsoft.com/office/drawing/2014/main" id="{A6FA6F60-4E89-4E27-B76A-40BEA30A4B73}"/>
              </a:ext>
            </a:extLst>
          </p:cNvPr>
          <p:cNvSpPr/>
          <p:nvPr/>
        </p:nvSpPr>
        <p:spPr>
          <a:xfrm>
            <a:off x="9382740" y="3300644"/>
            <a:ext cx="1305573" cy="741680"/>
          </a:xfrm>
          <a:prstGeom prst="wave">
            <a:avLst>
              <a:gd name="adj1" fmla="val 8984"/>
              <a:gd name="adj2" fmla="val 0"/>
            </a:avLst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029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单一连续分配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固定分区分配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动态分区分配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怎么记录内存的使用情况？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28368BDD-9FBA-45DB-9F02-69E8AEBC1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16091"/>
              </p:ext>
            </p:extLst>
          </p:nvPr>
        </p:nvGraphicFramePr>
        <p:xfrm>
          <a:off x="6091238" y="2303361"/>
          <a:ext cx="445467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6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11366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113668">
                  <a:extLst>
                    <a:ext uri="{9D8B030D-6E8A-4147-A177-3AD203B41FA5}">
                      <a16:colId xmlns:a16="http://schemas.microsoft.com/office/drawing/2014/main" val="78891525"/>
                    </a:ext>
                  </a:extLst>
                </a:gridCol>
                <a:gridCol w="1113668">
                  <a:extLst>
                    <a:ext uri="{9D8B030D-6E8A-4147-A177-3AD203B41FA5}">
                      <a16:colId xmlns:a16="http://schemas.microsoft.com/office/drawing/2014/main" val="881167125"/>
                    </a:ext>
                  </a:extLst>
                </a:gridCol>
              </a:tblGrid>
              <a:tr h="278819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空闲分区表：记录各分区的分配与回收状态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38885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大小</a:t>
                      </a:r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(MB)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起始地址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空闲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空闲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空闲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3D4A1DF9-8037-4AA4-821E-A5BA908F6FAA}"/>
              </a:ext>
            </a:extLst>
          </p:cNvPr>
          <p:cNvSpPr/>
          <p:nvPr/>
        </p:nvSpPr>
        <p:spPr>
          <a:xfrm>
            <a:off x="6091238" y="4676141"/>
            <a:ext cx="1107440" cy="64008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流程图: 预定义过程 16">
            <a:extLst>
              <a:ext uri="{FF2B5EF4-FFF2-40B4-BE49-F238E27FC236}">
                <a16:creationId xmlns:a16="http://schemas.microsoft.com/office/drawing/2014/main" id="{5AF03249-A19A-4B56-93D8-8657A80EFFB6}"/>
              </a:ext>
            </a:extLst>
          </p:cNvPr>
          <p:cNvSpPr/>
          <p:nvPr/>
        </p:nvSpPr>
        <p:spPr>
          <a:xfrm>
            <a:off x="7996415" y="4676141"/>
            <a:ext cx="1107440" cy="64008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流程图: 预定义过程 19">
            <a:extLst>
              <a:ext uri="{FF2B5EF4-FFF2-40B4-BE49-F238E27FC236}">
                <a16:creationId xmlns:a16="http://schemas.microsoft.com/office/drawing/2014/main" id="{3F6FE300-C418-4512-95A7-6218A4063306}"/>
              </a:ext>
            </a:extLst>
          </p:cNvPr>
          <p:cNvSpPr/>
          <p:nvPr/>
        </p:nvSpPr>
        <p:spPr>
          <a:xfrm>
            <a:off x="9901592" y="4676141"/>
            <a:ext cx="1107440" cy="64008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6CCADF7-BDAD-4155-A9A0-96C31F8AE77D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198678" y="4996181"/>
            <a:ext cx="797737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94D99D-1CEC-4A2C-AE93-353DF001960D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9103855" y="4996181"/>
            <a:ext cx="797737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CE375AC-CE3E-43F3-8073-0F6C7D1AEFA7}"/>
              </a:ext>
            </a:extLst>
          </p:cNvPr>
          <p:cNvSpPr txBox="1"/>
          <p:nvPr/>
        </p:nvSpPr>
        <p:spPr>
          <a:xfrm>
            <a:off x="6091238" y="4242494"/>
            <a:ext cx="172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543"/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空闲分区链</a:t>
            </a: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B65E01-281D-4589-8423-13421271703F}"/>
              </a:ext>
            </a:extLst>
          </p:cNvPr>
          <p:cNvSpPr txBox="1"/>
          <p:nvPr/>
        </p:nvSpPr>
        <p:spPr>
          <a:xfrm>
            <a:off x="6091238" y="1863522"/>
            <a:ext cx="172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543"/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空闲分区表</a:t>
            </a: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AE98-A944-42A2-A244-E1B8CFF13F57}"/>
              </a:ext>
            </a:extLst>
          </p:cNvPr>
          <p:cNvSpPr txBox="1"/>
          <p:nvPr/>
        </p:nvSpPr>
        <p:spPr>
          <a:xfrm>
            <a:off x="6175217" y="5595980"/>
            <a:ext cx="939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543"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链表头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2BFEA9-1F3C-4CCC-8AB8-68B6E2FC427D}"/>
              </a:ext>
            </a:extLst>
          </p:cNvPr>
          <p:cNvSpPr txBox="1"/>
          <p:nvPr/>
        </p:nvSpPr>
        <p:spPr>
          <a:xfrm>
            <a:off x="9985571" y="5595980"/>
            <a:ext cx="939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543"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链表尾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388CA0E-084F-450D-8C0F-E27ED8E23B10}"/>
              </a:ext>
            </a:extLst>
          </p:cNvPr>
          <p:cNvCxnSpPr>
            <a:stCxn id="20" idx="3"/>
            <a:endCxn id="5" idx="1"/>
          </p:cNvCxnSpPr>
          <p:nvPr/>
        </p:nvCxnSpPr>
        <p:spPr>
          <a:xfrm flipH="1">
            <a:off x="6091238" y="4996181"/>
            <a:ext cx="4917794" cy="12700"/>
          </a:xfrm>
          <a:prstGeom prst="bentConnector5">
            <a:avLst>
              <a:gd name="adj1" fmla="val -4648"/>
              <a:gd name="adj2" fmla="val 4320000"/>
              <a:gd name="adj3" fmla="val 104648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9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单一连续分配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固定分区分配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动态分区分配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选择哪个分区给新进程？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93264D-0C94-4EDD-ABD0-45A1FF37B170}"/>
              </a:ext>
            </a:extLst>
          </p:cNvPr>
          <p:cNvSpPr/>
          <p:nvPr/>
        </p:nvSpPr>
        <p:spPr>
          <a:xfrm>
            <a:off x="4913629" y="3918801"/>
            <a:ext cx="4160505" cy="128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首次适应算法：从低地址查找合适空间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最佳适应算法：优先使用最小空闲空间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最坏适应算法：优先使用最大连续空间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临近适应算法：从上次查找处向后查找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D437CC-9350-4DEF-8373-DB1434B06D3F}"/>
              </a:ext>
            </a:extLst>
          </p:cNvPr>
          <p:cNvGrpSpPr/>
          <p:nvPr/>
        </p:nvGrpSpPr>
        <p:grpSpPr>
          <a:xfrm>
            <a:off x="10055831" y="1293695"/>
            <a:ext cx="1315735" cy="3706075"/>
            <a:chOff x="9382742" y="1607606"/>
            <a:chExt cx="1315735" cy="3706075"/>
          </a:xfrm>
        </p:grpSpPr>
        <p:sp>
          <p:nvSpPr>
            <p:cNvPr id="17" name="波形 16">
              <a:extLst>
                <a:ext uri="{FF2B5EF4-FFF2-40B4-BE49-F238E27FC236}">
                  <a16:creationId xmlns:a16="http://schemas.microsoft.com/office/drawing/2014/main" id="{E8C9F871-54D6-47F8-BF65-B491DAF2ABAE}"/>
                </a:ext>
              </a:extLst>
            </p:cNvPr>
            <p:cNvSpPr/>
            <p:nvPr/>
          </p:nvSpPr>
          <p:spPr>
            <a:xfrm>
              <a:off x="9382742" y="2749461"/>
              <a:ext cx="1315735" cy="2564220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01004E1-804C-4C52-91EE-783B176060F1}"/>
                </a:ext>
              </a:extLst>
            </p:cNvPr>
            <p:cNvSpPr txBox="1"/>
            <p:nvPr/>
          </p:nvSpPr>
          <p:spPr>
            <a:xfrm>
              <a:off x="9583409" y="1607606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568F65E-0648-4827-9EA4-8E6708BA9945}"/>
                </a:ext>
              </a:extLst>
            </p:cNvPr>
            <p:cNvSpPr txBox="1"/>
            <p:nvPr/>
          </p:nvSpPr>
          <p:spPr>
            <a:xfrm>
              <a:off x="9578325" y="4416392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56M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波形 20">
              <a:extLst>
                <a:ext uri="{FF2B5EF4-FFF2-40B4-BE49-F238E27FC236}">
                  <a16:creationId xmlns:a16="http://schemas.microsoft.com/office/drawing/2014/main" id="{3FD63573-C493-4006-8E1E-5812A2D3D9F6}"/>
                </a:ext>
              </a:extLst>
            </p:cNvPr>
            <p:cNvSpPr/>
            <p:nvPr/>
          </p:nvSpPr>
          <p:spPr>
            <a:xfrm>
              <a:off x="9382742" y="2021854"/>
              <a:ext cx="1315735" cy="819046"/>
            </a:xfrm>
            <a:prstGeom prst="wave">
              <a:avLst>
                <a:gd name="adj1" fmla="val 700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32978CD-9268-4456-9C1F-97B791A8B882}"/>
                </a:ext>
              </a:extLst>
            </p:cNvPr>
            <p:cNvSpPr txBox="1"/>
            <p:nvPr/>
          </p:nvSpPr>
          <p:spPr>
            <a:xfrm>
              <a:off x="9578327" y="2169767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系统区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8M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3" name="波形 22">
            <a:extLst>
              <a:ext uri="{FF2B5EF4-FFF2-40B4-BE49-F238E27FC236}">
                <a16:creationId xmlns:a16="http://schemas.microsoft.com/office/drawing/2014/main" id="{4FBE216E-AC18-43AA-94A0-104EFC7B2899}"/>
              </a:ext>
            </a:extLst>
          </p:cNvPr>
          <p:cNvSpPr/>
          <p:nvPr/>
        </p:nvSpPr>
        <p:spPr>
          <a:xfrm>
            <a:off x="10055829" y="2447336"/>
            <a:ext cx="1305573" cy="645192"/>
          </a:xfrm>
          <a:prstGeom prst="wave">
            <a:avLst>
              <a:gd name="adj1" fmla="val 8984"/>
              <a:gd name="adj2" fmla="val 0"/>
            </a:avLst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24" name="波形 23">
            <a:extLst>
              <a:ext uri="{FF2B5EF4-FFF2-40B4-BE49-F238E27FC236}">
                <a16:creationId xmlns:a16="http://schemas.microsoft.com/office/drawing/2014/main" id="{A7709658-033C-4C33-A5AC-073787C1CE7D}"/>
              </a:ext>
            </a:extLst>
          </p:cNvPr>
          <p:cNvSpPr/>
          <p:nvPr/>
        </p:nvSpPr>
        <p:spPr>
          <a:xfrm>
            <a:off x="7768561" y="2405053"/>
            <a:ext cx="1305573" cy="741680"/>
          </a:xfrm>
          <a:prstGeom prst="wave">
            <a:avLst>
              <a:gd name="adj1" fmla="val 8984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D8AA240-A1C8-407A-856A-99375D908B3D}"/>
              </a:ext>
            </a:extLst>
          </p:cNvPr>
          <p:cNvSpPr/>
          <p:nvPr/>
        </p:nvSpPr>
        <p:spPr>
          <a:xfrm>
            <a:off x="9243664" y="2616854"/>
            <a:ext cx="642633" cy="30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7B389CB0-1FB2-4ED7-84F5-6FD00B361D68}"/>
              </a:ext>
            </a:extLst>
          </p:cNvPr>
          <p:cNvSpPr/>
          <p:nvPr/>
        </p:nvSpPr>
        <p:spPr>
          <a:xfrm>
            <a:off x="10055829" y="2986733"/>
            <a:ext cx="1305573" cy="741680"/>
          </a:xfrm>
          <a:prstGeom prst="wave">
            <a:avLst>
              <a:gd name="adj1" fmla="val 8984"/>
              <a:gd name="adj2" fmla="val 0"/>
            </a:avLst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519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单一连续分配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固定分区分配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动态分区分配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选择哪个分区给新进程？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69FE0E-257D-485F-913B-B077D6396394}"/>
              </a:ext>
            </a:extLst>
          </p:cNvPr>
          <p:cNvGrpSpPr/>
          <p:nvPr/>
        </p:nvGrpSpPr>
        <p:grpSpPr>
          <a:xfrm>
            <a:off x="10055831" y="1293695"/>
            <a:ext cx="1315735" cy="3706075"/>
            <a:chOff x="9382742" y="1607606"/>
            <a:chExt cx="1315735" cy="3706075"/>
          </a:xfrm>
        </p:grpSpPr>
        <p:sp>
          <p:nvSpPr>
            <p:cNvPr id="25" name="波形 24">
              <a:extLst>
                <a:ext uri="{FF2B5EF4-FFF2-40B4-BE49-F238E27FC236}">
                  <a16:creationId xmlns:a16="http://schemas.microsoft.com/office/drawing/2014/main" id="{B4095F68-D428-4B93-A368-70991EAE21EB}"/>
                </a:ext>
              </a:extLst>
            </p:cNvPr>
            <p:cNvSpPr/>
            <p:nvPr/>
          </p:nvSpPr>
          <p:spPr>
            <a:xfrm>
              <a:off x="9382742" y="2749461"/>
              <a:ext cx="1315735" cy="2564220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8E8BDB5-C4A3-41BC-82C5-B62769434125}"/>
                </a:ext>
              </a:extLst>
            </p:cNvPr>
            <p:cNvSpPr txBox="1"/>
            <p:nvPr/>
          </p:nvSpPr>
          <p:spPr>
            <a:xfrm>
              <a:off x="9583409" y="1607606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0231F0-2B26-42CC-8DDA-832EFCADD42A}"/>
                </a:ext>
              </a:extLst>
            </p:cNvPr>
            <p:cNvSpPr txBox="1"/>
            <p:nvPr/>
          </p:nvSpPr>
          <p:spPr>
            <a:xfrm>
              <a:off x="9578325" y="4416392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56M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波形 36">
              <a:extLst>
                <a:ext uri="{FF2B5EF4-FFF2-40B4-BE49-F238E27FC236}">
                  <a16:creationId xmlns:a16="http://schemas.microsoft.com/office/drawing/2014/main" id="{9345EDE4-2655-4A60-8F04-7D06E498EDDF}"/>
                </a:ext>
              </a:extLst>
            </p:cNvPr>
            <p:cNvSpPr/>
            <p:nvPr/>
          </p:nvSpPr>
          <p:spPr>
            <a:xfrm>
              <a:off x="9382742" y="2021854"/>
              <a:ext cx="1315735" cy="819046"/>
            </a:xfrm>
            <a:prstGeom prst="wave">
              <a:avLst>
                <a:gd name="adj1" fmla="val 700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DA2E986-76F2-451D-83C9-9434DEC01F65}"/>
                </a:ext>
              </a:extLst>
            </p:cNvPr>
            <p:cNvSpPr txBox="1"/>
            <p:nvPr/>
          </p:nvSpPr>
          <p:spPr>
            <a:xfrm>
              <a:off x="9578327" y="2169767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系统区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8M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2" name="波形 51">
            <a:extLst>
              <a:ext uri="{FF2B5EF4-FFF2-40B4-BE49-F238E27FC236}">
                <a16:creationId xmlns:a16="http://schemas.microsoft.com/office/drawing/2014/main" id="{BBDB3B8A-5CA4-42EE-ABB1-2D48586602E5}"/>
              </a:ext>
            </a:extLst>
          </p:cNvPr>
          <p:cNvSpPr/>
          <p:nvPr/>
        </p:nvSpPr>
        <p:spPr>
          <a:xfrm>
            <a:off x="10055829" y="2447336"/>
            <a:ext cx="1305573" cy="645192"/>
          </a:xfrm>
          <a:prstGeom prst="wave">
            <a:avLst>
              <a:gd name="adj1" fmla="val 8984"/>
              <a:gd name="adj2" fmla="val 0"/>
            </a:avLst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16" name="波形 15">
            <a:extLst>
              <a:ext uri="{FF2B5EF4-FFF2-40B4-BE49-F238E27FC236}">
                <a16:creationId xmlns:a16="http://schemas.microsoft.com/office/drawing/2014/main" id="{667F22F3-0B9F-4F1B-99C9-13B33D74C5DF}"/>
              </a:ext>
            </a:extLst>
          </p:cNvPr>
          <p:cNvSpPr/>
          <p:nvPr/>
        </p:nvSpPr>
        <p:spPr>
          <a:xfrm>
            <a:off x="7768561" y="2405053"/>
            <a:ext cx="1305573" cy="741680"/>
          </a:xfrm>
          <a:prstGeom prst="wave">
            <a:avLst>
              <a:gd name="adj1" fmla="val 8984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C28F7AB-73AC-49AB-94B9-DAA2F83B4A4D}"/>
              </a:ext>
            </a:extLst>
          </p:cNvPr>
          <p:cNvSpPr/>
          <p:nvPr/>
        </p:nvSpPr>
        <p:spPr>
          <a:xfrm>
            <a:off x="9243664" y="2616854"/>
            <a:ext cx="642633" cy="30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波形 17">
            <a:extLst>
              <a:ext uri="{FF2B5EF4-FFF2-40B4-BE49-F238E27FC236}">
                <a16:creationId xmlns:a16="http://schemas.microsoft.com/office/drawing/2014/main" id="{A6FA6F60-4E89-4E27-B76A-40BEA30A4B73}"/>
              </a:ext>
            </a:extLst>
          </p:cNvPr>
          <p:cNvSpPr/>
          <p:nvPr/>
        </p:nvSpPr>
        <p:spPr>
          <a:xfrm>
            <a:off x="10055829" y="2986733"/>
            <a:ext cx="1305573" cy="741680"/>
          </a:xfrm>
          <a:prstGeom prst="wave">
            <a:avLst>
              <a:gd name="adj1" fmla="val 8984"/>
              <a:gd name="adj2" fmla="val 0"/>
            </a:avLst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DFA7E8E5-5EED-42C9-9AFA-240E82A61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47240"/>
              </p:ext>
            </p:extLst>
          </p:nvPr>
        </p:nvGraphicFramePr>
        <p:xfrm>
          <a:off x="4011269" y="3919419"/>
          <a:ext cx="5875028" cy="277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47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78891525"/>
                    </a:ext>
                  </a:extLst>
                </a:gridCol>
                <a:gridCol w="2498355">
                  <a:extLst>
                    <a:ext uri="{9D8B030D-6E8A-4147-A177-3AD203B41FA5}">
                      <a16:colId xmlns:a16="http://schemas.microsoft.com/office/drawing/2014/main" val="881167125"/>
                    </a:ext>
                  </a:extLst>
                </a:gridCol>
              </a:tblGrid>
              <a:tr h="52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算法思想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分区排序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优缺点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561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首次适应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从低地址查找合适空间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地址递增排列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综合性能最好，开销小；</a:t>
                      </a:r>
                      <a:endParaRPr lang="en-US" altLang="zh-CN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不需要</a:t>
                      </a:r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对空闲分区</a:t>
                      </a:r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重排序；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561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最佳适应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优先使用最小空闲空间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容量递增排列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更容易满足大进程需求；</a:t>
                      </a:r>
                      <a:endParaRPr lang="en-US" altLang="zh-CN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小碎片多，开销大，需要重排序；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561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最坏适应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优先使用最大连续空间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容量递减排列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小碎片少；</a:t>
                      </a:r>
                      <a:endParaRPr lang="en-US" altLang="zh-CN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不利于大进程，开销大；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  <a:tr h="561810"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临近适应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从上次查找处向后查找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地址递增排列</a:t>
                      </a:r>
                    </a:p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循环链表</a:t>
                      </a:r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)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不用每次从链表头查找，开销小；</a:t>
                      </a:r>
                      <a:endParaRPr lang="en-US" altLang="zh-CN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会使高地址大分区被用完；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22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单一连续分配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固定分区分配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动态分区分配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已使用的分区怎么回收？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accent2"/>
              </a:solidFill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波形 24">
            <a:extLst>
              <a:ext uri="{FF2B5EF4-FFF2-40B4-BE49-F238E27FC236}">
                <a16:creationId xmlns:a16="http://schemas.microsoft.com/office/drawing/2014/main" id="{B4095F68-D428-4B93-A368-70991EAE21EB}"/>
              </a:ext>
            </a:extLst>
          </p:cNvPr>
          <p:cNvSpPr/>
          <p:nvPr/>
        </p:nvSpPr>
        <p:spPr>
          <a:xfrm>
            <a:off x="5441410" y="2582350"/>
            <a:ext cx="982144" cy="2825830"/>
          </a:xfrm>
          <a:prstGeom prst="wave">
            <a:avLst>
              <a:gd name="adj1" fmla="val 244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E8BDB5-C4A3-41BC-82C5-B62769434125}"/>
              </a:ext>
            </a:extLst>
          </p:cNvPr>
          <p:cNvSpPr txBox="1"/>
          <p:nvPr/>
        </p:nvSpPr>
        <p:spPr>
          <a:xfrm>
            <a:off x="5591199" y="1440495"/>
            <a:ext cx="68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2D5262-7302-4B64-A7AF-99A3208DC474}"/>
              </a:ext>
            </a:extLst>
          </p:cNvPr>
          <p:cNvGrpSpPr/>
          <p:nvPr/>
        </p:nvGrpSpPr>
        <p:grpSpPr>
          <a:xfrm>
            <a:off x="5441409" y="1854743"/>
            <a:ext cx="982145" cy="819046"/>
            <a:chOff x="4685905" y="1990210"/>
            <a:chExt cx="982145" cy="819046"/>
          </a:xfrm>
        </p:grpSpPr>
        <p:sp>
          <p:nvSpPr>
            <p:cNvPr id="37" name="波形 36">
              <a:extLst>
                <a:ext uri="{FF2B5EF4-FFF2-40B4-BE49-F238E27FC236}">
                  <a16:creationId xmlns:a16="http://schemas.microsoft.com/office/drawing/2014/main" id="{9345EDE4-2655-4A60-8F04-7D06E498EDDF}"/>
                </a:ext>
              </a:extLst>
            </p:cNvPr>
            <p:cNvSpPr/>
            <p:nvPr/>
          </p:nvSpPr>
          <p:spPr>
            <a:xfrm>
              <a:off x="4685905" y="1990210"/>
              <a:ext cx="982145" cy="819046"/>
            </a:xfrm>
            <a:prstGeom prst="wave">
              <a:avLst>
                <a:gd name="adj1" fmla="val 700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DA2E986-76F2-451D-83C9-9434DEC01F65}"/>
                </a:ext>
              </a:extLst>
            </p:cNvPr>
            <p:cNvSpPr txBox="1"/>
            <p:nvPr/>
          </p:nvSpPr>
          <p:spPr>
            <a:xfrm>
              <a:off x="4831902" y="2138123"/>
              <a:ext cx="68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系统区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2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8M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2" name="波形 51">
            <a:extLst>
              <a:ext uri="{FF2B5EF4-FFF2-40B4-BE49-F238E27FC236}">
                <a16:creationId xmlns:a16="http://schemas.microsoft.com/office/drawing/2014/main" id="{BBDB3B8A-5CA4-42EE-ABB1-2D48586602E5}"/>
              </a:ext>
            </a:extLst>
          </p:cNvPr>
          <p:cNvSpPr/>
          <p:nvPr/>
        </p:nvSpPr>
        <p:spPr>
          <a:xfrm>
            <a:off x="5441408" y="2602603"/>
            <a:ext cx="974559" cy="447510"/>
          </a:xfrm>
          <a:prstGeom prst="wave">
            <a:avLst>
              <a:gd name="adj1" fmla="val 16552"/>
              <a:gd name="adj2" fmla="val 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P1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18" name="波形 17">
            <a:extLst>
              <a:ext uri="{FF2B5EF4-FFF2-40B4-BE49-F238E27FC236}">
                <a16:creationId xmlns:a16="http://schemas.microsoft.com/office/drawing/2014/main" id="{A6FA6F60-4E89-4E27-B76A-40BEA30A4B73}"/>
              </a:ext>
            </a:extLst>
          </p:cNvPr>
          <p:cNvSpPr/>
          <p:nvPr/>
        </p:nvSpPr>
        <p:spPr>
          <a:xfrm>
            <a:off x="5441408" y="2933924"/>
            <a:ext cx="974559" cy="741680"/>
          </a:xfrm>
          <a:prstGeom prst="wave">
            <a:avLst>
              <a:gd name="adj1" fmla="val 10125"/>
              <a:gd name="adj2" fmla="val 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P2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D86401F-8217-4A4D-B394-A11D2439F628}"/>
              </a:ext>
            </a:extLst>
          </p:cNvPr>
          <p:cNvSpPr txBox="1"/>
          <p:nvPr/>
        </p:nvSpPr>
        <p:spPr>
          <a:xfrm>
            <a:off x="5471486" y="5419966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用户区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56M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6C0A681-852F-4184-9422-3A06C49C8DF3}"/>
              </a:ext>
            </a:extLst>
          </p:cNvPr>
          <p:cNvSpPr txBox="1"/>
          <p:nvPr/>
        </p:nvSpPr>
        <p:spPr>
          <a:xfrm>
            <a:off x="6601354" y="5080928"/>
            <a:ext cx="9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12M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604247D-E257-4DE1-9D7B-F3877DA95DCC}"/>
              </a:ext>
            </a:extLst>
          </p:cNvPr>
          <p:cNvSpPr txBox="1"/>
          <p:nvPr/>
        </p:nvSpPr>
        <p:spPr>
          <a:xfrm>
            <a:off x="6601354" y="3833175"/>
            <a:ext cx="9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16M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EB29C17-F3EA-4159-868D-08B7E3203428}"/>
              </a:ext>
            </a:extLst>
          </p:cNvPr>
          <p:cNvSpPr txBox="1"/>
          <p:nvPr/>
        </p:nvSpPr>
        <p:spPr>
          <a:xfrm>
            <a:off x="6601354" y="2673789"/>
            <a:ext cx="9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4M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波形 43">
            <a:extLst>
              <a:ext uri="{FF2B5EF4-FFF2-40B4-BE49-F238E27FC236}">
                <a16:creationId xmlns:a16="http://schemas.microsoft.com/office/drawing/2014/main" id="{665F2EC7-BD6A-4535-AD67-9F92F5DC6211}"/>
              </a:ext>
            </a:extLst>
          </p:cNvPr>
          <p:cNvSpPr/>
          <p:nvPr/>
        </p:nvSpPr>
        <p:spPr>
          <a:xfrm>
            <a:off x="5441408" y="3567882"/>
            <a:ext cx="974559" cy="773172"/>
          </a:xfrm>
          <a:prstGeom prst="wave">
            <a:avLst>
              <a:gd name="adj1" fmla="val 8984"/>
              <a:gd name="adj2" fmla="val 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P3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45" name="波形 44">
            <a:extLst>
              <a:ext uri="{FF2B5EF4-FFF2-40B4-BE49-F238E27FC236}">
                <a16:creationId xmlns:a16="http://schemas.microsoft.com/office/drawing/2014/main" id="{BAC4AA29-7A24-4C94-A09B-09DAB47598EC}"/>
              </a:ext>
            </a:extLst>
          </p:cNvPr>
          <p:cNvSpPr/>
          <p:nvPr/>
        </p:nvSpPr>
        <p:spPr>
          <a:xfrm>
            <a:off x="5441408" y="4233333"/>
            <a:ext cx="974559" cy="847595"/>
          </a:xfrm>
          <a:prstGeom prst="wave">
            <a:avLst>
              <a:gd name="adj1" fmla="val 7842"/>
              <a:gd name="adj2" fmla="val 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P4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16MB</a:t>
            </a:r>
            <a:r>
              <a: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52A9ECC-AF2A-4CF1-AAE9-A196DD13DADA}"/>
              </a:ext>
            </a:extLst>
          </p:cNvPr>
          <p:cNvSpPr txBox="1"/>
          <p:nvPr/>
        </p:nvSpPr>
        <p:spPr>
          <a:xfrm>
            <a:off x="6601354" y="4248967"/>
            <a:ext cx="9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44M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02397DF2-54E2-459B-9077-B21159EBB489}"/>
              </a:ext>
            </a:extLst>
          </p:cNvPr>
          <p:cNvSpPr/>
          <p:nvPr/>
        </p:nvSpPr>
        <p:spPr>
          <a:xfrm>
            <a:off x="7945438" y="1269934"/>
            <a:ext cx="2121415" cy="871706"/>
          </a:xfrm>
          <a:prstGeom prst="wedgeRoundRectCallout">
            <a:avLst>
              <a:gd name="adj1" fmla="val -84906"/>
              <a:gd name="adj2" fmla="val 5820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回收后相邻空间要合并；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更新空闲分区表和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或空闲分区链记录；</a:t>
            </a:r>
          </a:p>
        </p:txBody>
      </p:sp>
      <p:graphicFrame>
        <p:nvGraphicFramePr>
          <p:cNvPr id="48" name="表格 5">
            <a:extLst>
              <a:ext uri="{FF2B5EF4-FFF2-40B4-BE49-F238E27FC236}">
                <a16:creationId xmlns:a16="http://schemas.microsoft.com/office/drawing/2014/main" id="{65814DDD-28DA-4054-8B68-B72BCE923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92377"/>
              </p:ext>
            </p:extLst>
          </p:nvPr>
        </p:nvGraphicFramePr>
        <p:xfrm>
          <a:off x="7945438" y="2488314"/>
          <a:ext cx="3831696" cy="61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24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78891525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881167125"/>
                    </a:ext>
                  </a:extLst>
                </a:gridCol>
              </a:tblGrid>
              <a:tr h="266412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空闲分区表：记录各分区的分配与回收状态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38885"/>
                  </a:ext>
                </a:extLst>
              </a:tr>
              <a:tr h="309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大小</a:t>
                      </a:r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(MB)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起始地址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aphicFrame>
        <p:nvGraphicFramePr>
          <p:cNvPr id="49" name="表格 5">
            <a:extLst>
              <a:ext uri="{FF2B5EF4-FFF2-40B4-BE49-F238E27FC236}">
                <a16:creationId xmlns:a16="http://schemas.microsoft.com/office/drawing/2014/main" id="{3326C824-1AF1-4FE4-8FCA-BF50C9456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58831"/>
              </p:ext>
            </p:extLst>
          </p:nvPr>
        </p:nvGraphicFramePr>
        <p:xfrm>
          <a:off x="7945438" y="3420533"/>
          <a:ext cx="3831696" cy="309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7924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78891525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881167125"/>
                    </a:ext>
                  </a:extLst>
                </a:gridCol>
              </a:tblGrid>
              <a:tr h="309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16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13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空闲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50" name="表格 5">
            <a:extLst>
              <a:ext uri="{FF2B5EF4-FFF2-40B4-BE49-F238E27FC236}">
                <a16:creationId xmlns:a16="http://schemas.microsoft.com/office/drawing/2014/main" id="{581D2A60-41D5-4460-8A9C-725B7755C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90404"/>
              </p:ext>
            </p:extLst>
          </p:nvPr>
        </p:nvGraphicFramePr>
        <p:xfrm>
          <a:off x="7945438" y="3420533"/>
          <a:ext cx="3831696" cy="309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7924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78891525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881167125"/>
                    </a:ext>
                  </a:extLst>
                </a:gridCol>
              </a:tblGrid>
              <a:tr h="309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44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13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空闲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51" name="表格 5">
            <a:extLst>
              <a:ext uri="{FF2B5EF4-FFF2-40B4-BE49-F238E27FC236}">
                <a16:creationId xmlns:a16="http://schemas.microsoft.com/office/drawing/2014/main" id="{EFD6FB87-17AA-4DA5-8677-925801124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28578"/>
              </p:ext>
            </p:extLst>
          </p:nvPr>
        </p:nvGraphicFramePr>
        <p:xfrm>
          <a:off x="7945438" y="3103535"/>
          <a:ext cx="3831696" cy="309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924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78891525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881167125"/>
                    </a:ext>
                  </a:extLst>
                </a:gridCol>
              </a:tblGrid>
              <a:tr h="309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空闲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53" name="表格 5">
            <a:extLst>
              <a:ext uri="{FF2B5EF4-FFF2-40B4-BE49-F238E27FC236}">
                <a16:creationId xmlns:a16="http://schemas.microsoft.com/office/drawing/2014/main" id="{F7947BC3-4998-405C-AA79-8CDD30F19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77469"/>
              </p:ext>
            </p:extLst>
          </p:nvPr>
        </p:nvGraphicFramePr>
        <p:xfrm>
          <a:off x="7945438" y="3103535"/>
          <a:ext cx="3831696" cy="309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924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78891525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881167125"/>
                    </a:ext>
                  </a:extLst>
                </a:gridCol>
              </a:tblGrid>
              <a:tr h="309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12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45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空闲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6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0013 0.045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4514 L 0.00013 0.0900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1" grpId="0"/>
      <p:bldP spid="42" grpId="0"/>
      <p:bldP spid="42" grpId="1"/>
      <p:bldP spid="43" grpId="0"/>
      <p:bldP spid="44" grpId="0" animBg="1"/>
      <p:bldP spid="45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基本分页存储管理方式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基本分段存储管理方式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段页式管理方式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69FE0E-257D-485F-913B-B077D6396394}"/>
              </a:ext>
            </a:extLst>
          </p:cNvPr>
          <p:cNvGrpSpPr/>
          <p:nvPr/>
        </p:nvGrpSpPr>
        <p:grpSpPr>
          <a:xfrm>
            <a:off x="9382742" y="2319328"/>
            <a:ext cx="1315735" cy="3819554"/>
            <a:chOff x="9382742" y="1992753"/>
            <a:chExt cx="1315735" cy="3819554"/>
          </a:xfrm>
        </p:grpSpPr>
        <p:sp>
          <p:nvSpPr>
            <p:cNvPr id="25" name="波形 24">
              <a:extLst>
                <a:ext uri="{FF2B5EF4-FFF2-40B4-BE49-F238E27FC236}">
                  <a16:creationId xmlns:a16="http://schemas.microsoft.com/office/drawing/2014/main" id="{B4095F68-D428-4B93-A368-70991EAE21EB}"/>
                </a:ext>
              </a:extLst>
            </p:cNvPr>
            <p:cNvSpPr/>
            <p:nvPr/>
          </p:nvSpPr>
          <p:spPr>
            <a:xfrm>
              <a:off x="9382742" y="2966719"/>
              <a:ext cx="1315735" cy="2283675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8E8BDB5-C4A3-41BC-82C5-B62769434125}"/>
                </a:ext>
              </a:extLst>
            </p:cNvPr>
            <p:cNvSpPr txBox="1"/>
            <p:nvPr/>
          </p:nvSpPr>
          <p:spPr>
            <a:xfrm>
              <a:off x="9583405" y="1992753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0231F0-2B26-42CC-8DDA-832EFCADD42A}"/>
                </a:ext>
              </a:extLst>
            </p:cNvPr>
            <p:cNvSpPr txBox="1"/>
            <p:nvPr/>
          </p:nvSpPr>
          <p:spPr>
            <a:xfrm>
              <a:off x="9583405" y="5289087"/>
              <a:ext cx="914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用户区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56M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波形 36">
              <a:extLst>
                <a:ext uri="{FF2B5EF4-FFF2-40B4-BE49-F238E27FC236}">
                  <a16:creationId xmlns:a16="http://schemas.microsoft.com/office/drawing/2014/main" id="{9345EDE4-2655-4A60-8F04-7D06E498EDDF}"/>
                </a:ext>
              </a:extLst>
            </p:cNvPr>
            <p:cNvSpPr/>
            <p:nvPr/>
          </p:nvSpPr>
          <p:spPr>
            <a:xfrm>
              <a:off x="9382743" y="2373817"/>
              <a:ext cx="1315728" cy="685337"/>
            </a:xfrm>
            <a:prstGeom prst="wave">
              <a:avLst>
                <a:gd name="adj1" fmla="val 700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DA2E986-76F2-451D-83C9-9434DEC01F65}"/>
                </a:ext>
              </a:extLst>
            </p:cNvPr>
            <p:cNvSpPr txBox="1"/>
            <p:nvPr/>
          </p:nvSpPr>
          <p:spPr>
            <a:xfrm>
              <a:off x="9583409" y="2466489"/>
              <a:ext cx="9144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系统区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34" algn="ctr"/>
              <a:r>
                <a:rPr lang="en-US" altLang="zh-CN" sz="12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8M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59F3A42B-B8A9-48DA-9790-0995572CE2C8}"/>
              </a:ext>
            </a:extLst>
          </p:cNvPr>
          <p:cNvSpPr txBox="1"/>
          <p:nvPr/>
        </p:nvSpPr>
        <p:spPr>
          <a:xfrm>
            <a:off x="7409130" y="4143708"/>
            <a:ext cx="1315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用户进程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13M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波形 51">
            <a:extLst>
              <a:ext uri="{FF2B5EF4-FFF2-40B4-BE49-F238E27FC236}">
                <a16:creationId xmlns:a16="http://schemas.microsoft.com/office/drawing/2014/main" id="{BBDB3B8A-5CA4-42EE-ABB1-2D48586602E5}"/>
              </a:ext>
            </a:extLst>
          </p:cNvPr>
          <p:cNvSpPr/>
          <p:nvPr/>
        </p:nvSpPr>
        <p:spPr>
          <a:xfrm>
            <a:off x="9382737" y="3298665"/>
            <a:ext cx="1315735" cy="341378"/>
          </a:xfrm>
          <a:prstGeom prst="wave">
            <a:avLst>
              <a:gd name="adj1" fmla="val 20000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1M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波形 15">
            <a:extLst>
              <a:ext uri="{FF2B5EF4-FFF2-40B4-BE49-F238E27FC236}">
                <a16:creationId xmlns:a16="http://schemas.microsoft.com/office/drawing/2014/main" id="{9F01935C-B456-42C9-9636-96222D5A1768}"/>
              </a:ext>
            </a:extLst>
          </p:cNvPr>
          <p:cNvSpPr/>
          <p:nvPr/>
        </p:nvSpPr>
        <p:spPr>
          <a:xfrm>
            <a:off x="9382736" y="3852286"/>
            <a:ext cx="1315735" cy="582845"/>
          </a:xfrm>
          <a:prstGeom prst="wave">
            <a:avLst>
              <a:gd name="adj1" fmla="val 15642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4M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波形 16">
            <a:extLst>
              <a:ext uri="{FF2B5EF4-FFF2-40B4-BE49-F238E27FC236}">
                <a16:creationId xmlns:a16="http://schemas.microsoft.com/office/drawing/2014/main" id="{080411D3-9E3A-48E3-8C6D-32ADE7B9E592}"/>
              </a:ext>
            </a:extLst>
          </p:cNvPr>
          <p:cNvSpPr/>
          <p:nvPr/>
        </p:nvSpPr>
        <p:spPr>
          <a:xfrm>
            <a:off x="9382735" y="4755808"/>
            <a:ext cx="1315735" cy="614186"/>
          </a:xfrm>
          <a:prstGeom prst="wave">
            <a:avLst>
              <a:gd name="adj1" fmla="val 8587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8M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A0C9D4-871A-4293-BDBD-63EAC939F751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 flipV="1">
            <a:off x="8724865" y="3469354"/>
            <a:ext cx="657872" cy="935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0BC3DA-7182-4AB5-9D04-DC4ECBF2103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 flipV="1">
            <a:off x="8724865" y="4143709"/>
            <a:ext cx="657871" cy="26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74EC44-D60D-43BB-8127-0FD042EDF371}"/>
              </a:ext>
            </a:extLst>
          </p:cNvPr>
          <p:cNvCxnSpPr>
            <a:cxnSpLocks/>
            <a:stCxn id="49" idx="3"/>
            <a:endCxn id="17" idx="1"/>
          </p:cNvCxnSpPr>
          <p:nvPr/>
        </p:nvCxnSpPr>
        <p:spPr>
          <a:xfrm>
            <a:off x="8724865" y="4405318"/>
            <a:ext cx="657870" cy="657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594CA-E3D6-44EB-BB75-ADED48ECCC39}"/>
              </a:ext>
            </a:extLst>
          </p:cNvPr>
          <p:cNvSpPr txBox="1"/>
          <p:nvPr/>
        </p:nvSpPr>
        <p:spPr>
          <a:xfrm>
            <a:off x="10757536" y="2624189"/>
            <a:ext cx="914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低地址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12C32B-2359-4771-B0D2-703A094A5BC4}"/>
              </a:ext>
            </a:extLst>
          </p:cNvPr>
          <p:cNvSpPr txBox="1"/>
          <p:nvPr/>
        </p:nvSpPr>
        <p:spPr>
          <a:xfrm>
            <a:off x="10757537" y="5341170"/>
            <a:ext cx="914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高地址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C99C2E-2670-4624-8B2D-0A68E21AADC5}"/>
              </a:ext>
            </a:extLst>
          </p:cNvPr>
          <p:cNvGrpSpPr/>
          <p:nvPr/>
        </p:nvGrpSpPr>
        <p:grpSpPr>
          <a:xfrm>
            <a:off x="5768907" y="2731013"/>
            <a:ext cx="1315736" cy="2870950"/>
            <a:chOff x="5892727" y="2164002"/>
            <a:chExt cx="1315736" cy="2870950"/>
          </a:xfrm>
        </p:grpSpPr>
        <p:sp>
          <p:nvSpPr>
            <p:cNvPr id="29" name="波形 28">
              <a:extLst>
                <a:ext uri="{FF2B5EF4-FFF2-40B4-BE49-F238E27FC236}">
                  <a16:creationId xmlns:a16="http://schemas.microsoft.com/office/drawing/2014/main" id="{E8C1060C-0BC7-4003-9971-624ADEAE782C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波形 29">
              <a:extLst>
                <a:ext uri="{FF2B5EF4-FFF2-40B4-BE49-F238E27FC236}">
                  <a16:creationId xmlns:a16="http://schemas.microsoft.com/office/drawing/2014/main" id="{16297535-5D90-4B0C-B662-721AC436C1A9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1" name="波形 30">
              <a:extLst>
                <a:ext uri="{FF2B5EF4-FFF2-40B4-BE49-F238E27FC236}">
                  <a16:creationId xmlns:a16="http://schemas.microsoft.com/office/drawing/2014/main" id="{B6EE23BB-A992-41C9-9624-A584CD3E999A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2" name="波形 31">
              <a:extLst>
                <a:ext uri="{FF2B5EF4-FFF2-40B4-BE49-F238E27FC236}">
                  <a16:creationId xmlns:a16="http://schemas.microsoft.com/office/drawing/2014/main" id="{51BBB202-6E4A-4FCB-A0F6-917E02D2FE8F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3" name="波形 32">
              <a:extLst>
                <a:ext uri="{FF2B5EF4-FFF2-40B4-BE49-F238E27FC236}">
                  <a16:creationId xmlns:a16="http://schemas.microsoft.com/office/drawing/2014/main" id="{927A3776-DDC8-40FE-9669-9507AED825F0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n-2(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4" name="波形 33">
              <a:extLst>
                <a:ext uri="{FF2B5EF4-FFF2-40B4-BE49-F238E27FC236}">
                  <a16:creationId xmlns:a16="http://schemas.microsoft.com/office/drawing/2014/main" id="{A14869F5-2572-4A42-A215-86E4EAB03734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35" name="波形 34">
              <a:extLst>
                <a:ext uri="{FF2B5EF4-FFF2-40B4-BE49-F238E27FC236}">
                  <a16:creationId xmlns:a16="http://schemas.microsoft.com/office/drawing/2014/main" id="{EE9BDF5E-405F-45BD-A153-7FE06A7B3145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n-1(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</p:grpSp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B502906E-F4E6-4283-A2A3-FAC3BC67BA5F}"/>
              </a:ext>
            </a:extLst>
          </p:cNvPr>
          <p:cNvSpPr/>
          <p:nvPr/>
        </p:nvSpPr>
        <p:spPr>
          <a:xfrm>
            <a:off x="6435941" y="1499635"/>
            <a:ext cx="2671096" cy="1071048"/>
          </a:xfrm>
          <a:prstGeom prst="wedgeRoundRectCallout">
            <a:avLst>
              <a:gd name="adj1" fmla="val -51541"/>
              <a:gd name="adj2" fmla="val 7788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将内存分为大小相等的分区：页框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页帧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内存块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物理块；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页框号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页号从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开始；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以页框为基本单位分配内存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36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基本分页存储管理方式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页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页面、页框、块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页表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基本地址变换机构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27" name="波形 126">
            <a:extLst>
              <a:ext uri="{FF2B5EF4-FFF2-40B4-BE49-F238E27FC236}">
                <a16:creationId xmlns:a16="http://schemas.microsoft.com/office/drawing/2014/main" id="{075F44FE-AF98-4953-9BAD-97BBFD5C784B}"/>
              </a:ext>
            </a:extLst>
          </p:cNvPr>
          <p:cNvSpPr/>
          <p:nvPr/>
        </p:nvSpPr>
        <p:spPr>
          <a:xfrm>
            <a:off x="10247211" y="1672494"/>
            <a:ext cx="1325895" cy="3553045"/>
          </a:xfrm>
          <a:prstGeom prst="wave">
            <a:avLst>
              <a:gd name="adj1" fmla="val 244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28" name="波形 127">
            <a:extLst>
              <a:ext uri="{FF2B5EF4-FFF2-40B4-BE49-F238E27FC236}">
                <a16:creationId xmlns:a16="http://schemas.microsoft.com/office/drawing/2014/main" id="{3BEF0DD4-4776-41C3-B8F1-293B07A865AB}"/>
              </a:ext>
            </a:extLst>
          </p:cNvPr>
          <p:cNvSpPr/>
          <p:nvPr/>
        </p:nvSpPr>
        <p:spPr>
          <a:xfrm>
            <a:off x="10247211" y="1688418"/>
            <a:ext cx="1315735" cy="582845"/>
          </a:xfrm>
          <a:prstGeom prst="wave">
            <a:avLst>
              <a:gd name="adj1" fmla="val 12736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129" name="波形 128">
            <a:extLst>
              <a:ext uri="{FF2B5EF4-FFF2-40B4-BE49-F238E27FC236}">
                <a16:creationId xmlns:a16="http://schemas.microsoft.com/office/drawing/2014/main" id="{D183C258-220C-4775-9B4D-C15C9FBF661D}"/>
              </a:ext>
            </a:extLst>
          </p:cNvPr>
          <p:cNvSpPr/>
          <p:nvPr/>
        </p:nvSpPr>
        <p:spPr>
          <a:xfrm>
            <a:off x="10247211" y="2138002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130" name="波形 129">
            <a:extLst>
              <a:ext uri="{FF2B5EF4-FFF2-40B4-BE49-F238E27FC236}">
                <a16:creationId xmlns:a16="http://schemas.microsoft.com/office/drawing/2014/main" id="{E79683E9-FB3F-4B0A-9A88-326D42E1F9C2}"/>
              </a:ext>
            </a:extLst>
          </p:cNvPr>
          <p:cNvSpPr/>
          <p:nvPr/>
        </p:nvSpPr>
        <p:spPr>
          <a:xfrm>
            <a:off x="10247211" y="2597229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131" name="波形 130">
            <a:extLst>
              <a:ext uri="{FF2B5EF4-FFF2-40B4-BE49-F238E27FC236}">
                <a16:creationId xmlns:a16="http://schemas.microsoft.com/office/drawing/2014/main" id="{FB9BAECA-E5AC-4D71-AE67-E1DAEAC63A36}"/>
              </a:ext>
            </a:extLst>
          </p:cNvPr>
          <p:cNvSpPr/>
          <p:nvPr/>
        </p:nvSpPr>
        <p:spPr>
          <a:xfrm>
            <a:off x="10252291" y="4176153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n-2(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132" name="波形 131">
            <a:extLst>
              <a:ext uri="{FF2B5EF4-FFF2-40B4-BE49-F238E27FC236}">
                <a16:creationId xmlns:a16="http://schemas.microsoft.com/office/drawing/2014/main" id="{8E01E8E6-5853-42DB-A7AE-8D4A666E350C}"/>
              </a:ext>
            </a:extLst>
          </p:cNvPr>
          <p:cNvSpPr/>
          <p:nvPr/>
        </p:nvSpPr>
        <p:spPr>
          <a:xfrm>
            <a:off x="10247211" y="3049178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33" name="波形 132">
            <a:extLst>
              <a:ext uri="{FF2B5EF4-FFF2-40B4-BE49-F238E27FC236}">
                <a16:creationId xmlns:a16="http://schemas.microsoft.com/office/drawing/2014/main" id="{A624A263-64F1-4D04-8F86-3C29A92AAD54}"/>
              </a:ext>
            </a:extLst>
          </p:cNvPr>
          <p:cNvSpPr/>
          <p:nvPr/>
        </p:nvSpPr>
        <p:spPr>
          <a:xfrm>
            <a:off x="10252291" y="4626913"/>
            <a:ext cx="1315735" cy="582845"/>
          </a:xfrm>
          <a:prstGeom prst="wave">
            <a:avLst>
              <a:gd name="adj1" fmla="val 12736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n-1(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4594516-A60F-40E3-AEAB-F4753BD3932A}"/>
              </a:ext>
            </a:extLst>
          </p:cNvPr>
          <p:cNvGrpSpPr/>
          <p:nvPr/>
        </p:nvGrpSpPr>
        <p:grpSpPr>
          <a:xfrm>
            <a:off x="6769606" y="2338807"/>
            <a:ext cx="1315736" cy="2870950"/>
            <a:chOff x="5892727" y="2164002"/>
            <a:chExt cx="1315736" cy="2870950"/>
          </a:xfrm>
        </p:grpSpPr>
        <p:sp>
          <p:nvSpPr>
            <p:cNvPr id="135" name="波形 134">
              <a:extLst>
                <a:ext uri="{FF2B5EF4-FFF2-40B4-BE49-F238E27FC236}">
                  <a16:creationId xmlns:a16="http://schemas.microsoft.com/office/drawing/2014/main" id="{EF21BEF5-4517-4B3F-AE0D-996227C3856B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波形 135">
              <a:extLst>
                <a:ext uri="{FF2B5EF4-FFF2-40B4-BE49-F238E27FC236}">
                  <a16:creationId xmlns:a16="http://schemas.microsoft.com/office/drawing/2014/main" id="{2C21F027-E79D-4431-ABB1-1241FAAC4889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137" name="波形 136">
              <a:extLst>
                <a:ext uri="{FF2B5EF4-FFF2-40B4-BE49-F238E27FC236}">
                  <a16:creationId xmlns:a16="http://schemas.microsoft.com/office/drawing/2014/main" id="{E59F13C5-1117-4991-9F17-407616A2FA55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138" name="波形 137">
              <a:extLst>
                <a:ext uri="{FF2B5EF4-FFF2-40B4-BE49-F238E27FC236}">
                  <a16:creationId xmlns:a16="http://schemas.microsoft.com/office/drawing/2014/main" id="{EFF36265-14D6-408C-B8F8-9CF66883DF38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139" name="波形 138">
              <a:extLst>
                <a:ext uri="{FF2B5EF4-FFF2-40B4-BE49-F238E27FC236}">
                  <a16:creationId xmlns:a16="http://schemas.microsoft.com/office/drawing/2014/main" id="{06218D0B-687E-4885-AB6B-5654A28857E5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n-2(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140" name="波形 139">
              <a:extLst>
                <a:ext uri="{FF2B5EF4-FFF2-40B4-BE49-F238E27FC236}">
                  <a16:creationId xmlns:a16="http://schemas.microsoft.com/office/drawing/2014/main" id="{61DA1D46-1FAE-4C12-8693-2B52AFFF82F1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141" name="波形 140">
              <a:extLst>
                <a:ext uri="{FF2B5EF4-FFF2-40B4-BE49-F238E27FC236}">
                  <a16:creationId xmlns:a16="http://schemas.microsoft.com/office/drawing/2014/main" id="{644C79FF-9E54-4A02-BC71-E56E3B32BDEE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n-1(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6007518-ABF0-4626-8589-EC92175D29A5}"/>
              </a:ext>
            </a:extLst>
          </p:cNvPr>
          <p:cNvSpPr txBox="1"/>
          <p:nvPr/>
        </p:nvSpPr>
        <p:spPr>
          <a:xfrm>
            <a:off x="6970272" y="5349992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逻辑地址空间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5B686BA-D8B8-461E-BA20-5EB48544C4DB}"/>
              </a:ext>
            </a:extLst>
          </p:cNvPr>
          <p:cNvSpPr txBox="1"/>
          <p:nvPr/>
        </p:nvSpPr>
        <p:spPr>
          <a:xfrm>
            <a:off x="10447877" y="5415842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物理地址空间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144" name="表格 5">
            <a:extLst>
              <a:ext uri="{FF2B5EF4-FFF2-40B4-BE49-F238E27FC236}">
                <a16:creationId xmlns:a16="http://schemas.microsoft.com/office/drawing/2014/main" id="{F80810E9-BB5E-481A-9BB4-7474FB65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9439"/>
              </p:ext>
            </p:extLst>
          </p:nvPr>
        </p:nvGraphicFramePr>
        <p:xfrm>
          <a:off x="8556753" y="1938525"/>
          <a:ext cx="1154076" cy="3271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7703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n-2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n-2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23722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n-1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n-1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07904"/>
                  </a:ext>
                </a:extLst>
              </a:tr>
            </a:tbl>
          </a:graphicData>
        </a:graphic>
      </p:graphicFrame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7105353-2874-4BAB-909E-A1ECFDA2058E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8085342" y="2632996"/>
            <a:ext cx="471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F26C1A7B-8F8F-487C-A2D6-4D36A655AF7F}"/>
              </a:ext>
            </a:extLst>
          </p:cNvPr>
          <p:cNvCxnSpPr>
            <a:cxnSpLocks/>
          </p:cNvCxnSpPr>
          <p:nvPr/>
        </p:nvCxnSpPr>
        <p:spPr>
          <a:xfrm>
            <a:off x="8085341" y="3081729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8BD482E-047B-4D2A-B8B9-3A72377BA022}"/>
              </a:ext>
            </a:extLst>
          </p:cNvPr>
          <p:cNvCxnSpPr>
            <a:cxnSpLocks/>
          </p:cNvCxnSpPr>
          <p:nvPr/>
        </p:nvCxnSpPr>
        <p:spPr>
          <a:xfrm>
            <a:off x="8085341" y="3572796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DAFB153-D6AC-4114-AA9A-E1A045A7D9A4}"/>
              </a:ext>
            </a:extLst>
          </p:cNvPr>
          <p:cNvCxnSpPr>
            <a:cxnSpLocks/>
          </p:cNvCxnSpPr>
          <p:nvPr/>
        </p:nvCxnSpPr>
        <p:spPr>
          <a:xfrm>
            <a:off x="8085341" y="4521063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2AB722B-E5E0-466F-9A2D-17DB1954D998}"/>
              </a:ext>
            </a:extLst>
          </p:cNvPr>
          <p:cNvCxnSpPr>
            <a:cxnSpLocks/>
          </p:cNvCxnSpPr>
          <p:nvPr/>
        </p:nvCxnSpPr>
        <p:spPr>
          <a:xfrm>
            <a:off x="8085341" y="4969796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波形 149">
            <a:extLst>
              <a:ext uri="{FF2B5EF4-FFF2-40B4-BE49-F238E27FC236}">
                <a16:creationId xmlns:a16="http://schemas.microsoft.com/office/drawing/2014/main" id="{69010503-091D-464A-AF4C-D7280625E269}"/>
              </a:ext>
            </a:extLst>
          </p:cNvPr>
          <p:cNvSpPr/>
          <p:nvPr/>
        </p:nvSpPr>
        <p:spPr>
          <a:xfrm>
            <a:off x="10252291" y="3496189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2DD95B8-94A2-4A57-9963-E2067A93AE5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9710829" y="2429425"/>
            <a:ext cx="536382" cy="203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33D7DE4-DE2F-43B1-811A-5CA6BB7F4B4A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9710829" y="2888652"/>
            <a:ext cx="536382" cy="193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482FF57F-254A-4A6D-8B7B-D656E21A1827}"/>
              </a:ext>
            </a:extLst>
          </p:cNvPr>
          <p:cNvCxnSpPr>
            <a:cxnSpLocks/>
            <a:stCxn id="144" idx="3"/>
            <a:endCxn id="150" idx="1"/>
          </p:cNvCxnSpPr>
          <p:nvPr/>
        </p:nvCxnSpPr>
        <p:spPr>
          <a:xfrm>
            <a:off x="9710829" y="3574141"/>
            <a:ext cx="541462" cy="213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9F05E40-4CFC-45CC-AE5B-31835FE16765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9710829" y="4467576"/>
            <a:ext cx="541462" cy="53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7F38CEE-68BD-4B66-A05B-41B433A7C352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9710829" y="4918336"/>
            <a:ext cx="541462" cy="51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E6D9FF1-240F-4BD6-B9BD-49C3901C05F9}"/>
              </a:ext>
            </a:extLst>
          </p:cNvPr>
          <p:cNvSpPr txBox="1"/>
          <p:nvPr/>
        </p:nvSpPr>
        <p:spPr>
          <a:xfrm>
            <a:off x="8598569" y="5349992"/>
            <a:ext cx="1070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PCB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157" name="对话气泡: 椭圆形 156">
            <a:extLst>
              <a:ext uri="{FF2B5EF4-FFF2-40B4-BE49-F238E27FC236}">
                <a16:creationId xmlns:a16="http://schemas.microsoft.com/office/drawing/2014/main" id="{9ABA6040-3609-418A-8C1B-CCE6CEC0924A}"/>
              </a:ext>
            </a:extLst>
          </p:cNvPr>
          <p:cNvSpPr/>
          <p:nvPr/>
        </p:nvSpPr>
        <p:spPr>
          <a:xfrm>
            <a:off x="6578353" y="1347900"/>
            <a:ext cx="1973320" cy="832467"/>
          </a:xfrm>
          <a:prstGeom prst="wedgeEllipseCallout">
            <a:avLst>
              <a:gd name="adj1" fmla="val -28905"/>
              <a:gd name="adj2" fmla="val 899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怎么实现：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将逻辑地址为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的空间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+1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8790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</a:rPr>
              <a:t>基本地址变换机构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物理地址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 (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页号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块号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 +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偏移量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页号</a:t>
            </a:r>
            <a:r>
              <a:rPr lang="en-US" altLang="zh-CN" sz="1600" dirty="0"/>
              <a:t>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逻辑地址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页面长度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大小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)L</a:t>
            </a: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偏移量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逻辑地址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%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页面长度</a:t>
            </a:r>
            <a:r>
              <a:rPr lang="en-US" altLang="zh-CN" sz="1600" dirty="0"/>
              <a:t>L</a:t>
            </a: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 = A &gt;&gt; 12; W</a:t>
            </a:r>
            <a:r>
              <a:rPr lang="en-US" altLang="zh-CN" sz="1600" dirty="0">
                <a:solidFill>
                  <a:srgbClr val="FF0000"/>
                </a:solidFill>
              </a:rPr>
              <a:t> = A &amp; 4095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37" name="波形 36">
            <a:extLst>
              <a:ext uri="{FF2B5EF4-FFF2-40B4-BE49-F238E27FC236}">
                <a16:creationId xmlns:a16="http://schemas.microsoft.com/office/drawing/2014/main" id="{DDED61C8-15EB-41DC-BB99-ED366F5FB313}"/>
              </a:ext>
            </a:extLst>
          </p:cNvPr>
          <p:cNvSpPr/>
          <p:nvPr/>
        </p:nvSpPr>
        <p:spPr>
          <a:xfrm>
            <a:off x="10247211" y="1672494"/>
            <a:ext cx="1325895" cy="3553045"/>
          </a:xfrm>
          <a:prstGeom prst="wave">
            <a:avLst>
              <a:gd name="adj1" fmla="val 244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8" name="波形 37">
            <a:extLst>
              <a:ext uri="{FF2B5EF4-FFF2-40B4-BE49-F238E27FC236}">
                <a16:creationId xmlns:a16="http://schemas.microsoft.com/office/drawing/2014/main" id="{D4C40666-91BF-4824-8BCF-0417A160526A}"/>
              </a:ext>
            </a:extLst>
          </p:cNvPr>
          <p:cNvSpPr/>
          <p:nvPr/>
        </p:nvSpPr>
        <p:spPr>
          <a:xfrm>
            <a:off x="10247211" y="1688418"/>
            <a:ext cx="1315735" cy="582845"/>
          </a:xfrm>
          <a:prstGeom prst="wave">
            <a:avLst>
              <a:gd name="adj1" fmla="val 12736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39" name="波形 38">
            <a:extLst>
              <a:ext uri="{FF2B5EF4-FFF2-40B4-BE49-F238E27FC236}">
                <a16:creationId xmlns:a16="http://schemas.microsoft.com/office/drawing/2014/main" id="{FD28D065-6603-4B1E-8828-1EEABC00F021}"/>
              </a:ext>
            </a:extLst>
          </p:cNvPr>
          <p:cNvSpPr/>
          <p:nvPr/>
        </p:nvSpPr>
        <p:spPr>
          <a:xfrm>
            <a:off x="10247211" y="2138002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40" name="波形 39">
            <a:extLst>
              <a:ext uri="{FF2B5EF4-FFF2-40B4-BE49-F238E27FC236}">
                <a16:creationId xmlns:a16="http://schemas.microsoft.com/office/drawing/2014/main" id="{8C562E85-211E-4C93-8E41-D446DFC67ADF}"/>
              </a:ext>
            </a:extLst>
          </p:cNvPr>
          <p:cNvSpPr/>
          <p:nvPr/>
        </p:nvSpPr>
        <p:spPr>
          <a:xfrm>
            <a:off x="10247211" y="2597229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42" name="波形 41">
            <a:extLst>
              <a:ext uri="{FF2B5EF4-FFF2-40B4-BE49-F238E27FC236}">
                <a16:creationId xmlns:a16="http://schemas.microsoft.com/office/drawing/2014/main" id="{41B74843-8AC2-41D5-A91E-F06298159F60}"/>
              </a:ext>
            </a:extLst>
          </p:cNvPr>
          <p:cNvSpPr/>
          <p:nvPr/>
        </p:nvSpPr>
        <p:spPr>
          <a:xfrm>
            <a:off x="10252291" y="4176153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n-2(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43" name="波形 42">
            <a:extLst>
              <a:ext uri="{FF2B5EF4-FFF2-40B4-BE49-F238E27FC236}">
                <a16:creationId xmlns:a16="http://schemas.microsoft.com/office/drawing/2014/main" id="{0B5BB64E-D647-4300-AC3A-DFC942BA5253}"/>
              </a:ext>
            </a:extLst>
          </p:cNvPr>
          <p:cNvSpPr/>
          <p:nvPr/>
        </p:nvSpPr>
        <p:spPr>
          <a:xfrm>
            <a:off x="10247211" y="3049178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44" name="波形 43">
            <a:extLst>
              <a:ext uri="{FF2B5EF4-FFF2-40B4-BE49-F238E27FC236}">
                <a16:creationId xmlns:a16="http://schemas.microsoft.com/office/drawing/2014/main" id="{48DEC517-F3AB-4AAB-AEB2-F828FC14DABF}"/>
              </a:ext>
            </a:extLst>
          </p:cNvPr>
          <p:cNvSpPr/>
          <p:nvPr/>
        </p:nvSpPr>
        <p:spPr>
          <a:xfrm>
            <a:off x="10252291" y="4626913"/>
            <a:ext cx="1315735" cy="582845"/>
          </a:xfrm>
          <a:prstGeom prst="wave">
            <a:avLst>
              <a:gd name="adj1" fmla="val 12736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n-1(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526C2A9-8165-4362-99BB-064AB00490B8}"/>
              </a:ext>
            </a:extLst>
          </p:cNvPr>
          <p:cNvGrpSpPr/>
          <p:nvPr/>
        </p:nvGrpSpPr>
        <p:grpSpPr>
          <a:xfrm>
            <a:off x="6769606" y="2338807"/>
            <a:ext cx="1315736" cy="2870950"/>
            <a:chOff x="5892727" y="2164002"/>
            <a:chExt cx="1315736" cy="2870950"/>
          </a:xfrm>
        </p:grpSpPr>
        <p:sp>
          <p:nvSpPr>
            <p:cNvPr id="52" name="波形 51">
              <a:extLst>
                <a:ext uri="{FF2B5EF4-FFF2-40B4-BE49-F238E27FC236}">
                  <a16:creationId xmlns:a16="http://schemas.microsoft.com/office/drawing/2014/main" id="{A2701D9B-1B05-4C68-901A-4C8522866230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波形 52">
              <a:extLst>
                <a:ext uri="{FF2B5EF4-FFF2-40B4-BE49-F238E27FC236}">
                  <a16:creationId xmlns:a16="http://schemas.microsoft.com/office/drawing/2014/main" id="{A29A513B-A047-4B74-B8BB-C28C85F7EABB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8" name="波形 57">
              <a:extLst>
                <a:ext uri="{FF2B5EF4-FFF2-40B4-BE49-F238E27FC236}">
                  <a16:creationId xmlns:a16="http://schemas.microsoft.com/office/drawing/2014/main" id="{716167AB-17BF-40BB-9BF5-3CD6553D5561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62" name="波形 61">
              <a:extLst>
                <a:ext uri="{FF2B5EF4-FFF2-40B4-BE49-F238E27FC236}">
                  <a16:creationId xmlns:a16="http://schemas.microsoft.com/office/drawing/2014/main" id="{ACB02530-E4A6-46A4-801D-626507ED293A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67" name="波形 66">
              <a:extLst>
                <a:ext uri="{FF2B5EF4-FFF2-40B4-BE49-F238E27FC236}">
                  <a16:creationId xmlns:a16="http://schemas.microsoft.com/office/drawing/2014/main" id="{5D03B309-7BCA-4885-81FF-EB3607F1616C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n-2(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69" name="波形 68">
              <a:extLst>
                <a:ext uri="{FF2B5EF4-FFF2-40B4-BE49-F238E27FC236}">
                  <a16:creationId xmlns:a16="http://schemas.microsoft.com/office/drawing/2014/main" id="{B05BA956-F2F5-4381-AD4B-33277138EB40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71" name="波形 70">
              <a:extLst>
                <a:ext uri="{FF2B5EF4-FFF2-40B4-BE49-F238E27FC236}">
                  <a16:creationId xmlns:a16="http://schemas.microsoft.com/office/drawing/2014/main" id="{F78D1612-D7E1-4AE3-A278-13922FABACA9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n-1(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2E43CD18-E4C8-4986-B090-D12FF5F419E7}"/>
              </a:ext>
            </a:extLst>
          </p:cNvPr>
          <p:cNvSpPr txBox="1"/>
          <p:nvPr/>
        </p:nvSpPr>
        <p:spPr>
          <a:xfrm>
            <a:off x="6970272" y="5349992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逻辑地址空间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4556D1B-5569-407D-A213-C12AF2986ED5}"/>
              </a:ext>
            </a:extLst>
          </p:cNvPr>
          <p:cNvSpPr txBox="1"/>
          <p:nvPr/>
        </p:nvSpPr>
        <p:spPr>
          <a:xfrm>
            <a:off x="10447877" y="5415842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物理地址空间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77" name="表格 5">
            <a:extLst>
              <a:ext uri="{FF2B5EF4-FFF2-40B4-BE49-F238E27FC236}">
                <a16:creationId xmlns:a16="http://schemas.microsoft.com/office/drawing/2014/main" id="{03C8346D-E750-49E1-BD28-3E5060BEB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2793"/>
              </p:ext>
            </p:extLst>
          </p:nvPr>
        </p:nvGraphicFramePr>
        <p:xfrm>
          <a:off x="8556753" y="1938525"/>
          <a:ext cx="1154076" cy="3271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7703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n-2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n-2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23722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n-1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n-1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07904"/>
                  </a:ext>
                </a:extLst>
              </a:tr>
            </a:tbl>
          </a:graphicData>
        </a:graphic>
      </p:graphicFrame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5B9AEC-8101-44E3-B79F-D2281EFD60DA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085342" y="2632996"/>
            <a:ext cx="471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2887634-59F0-4B11-A2B3-0DDC2162E12E}"/>
              </a:ext>
            </a:extLst>
          </p:cNvPr>
          <p:cNvCxnSpPr>
            <a:cxnSpLocks/>
          </p:cNvCxnSpPr>
          <p:nvPr/>
        </p:nvCxnSpPr>
        <p:spPr>
          <a:xfrm>
            <a:off x="8085341" y="3081729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61A4755-5B85-4428-9103-EF5C424CBCE7}"/>
              </a:ext>
            </a:extLst>
          </p:cNvPr>
          <p:cNvCxnSpPr>
            <a:cxnSpLocks/>
          </p:cNvCxnSpPr>
          <p:nvPr/>
        </p:nvCxnSpPr>
        <p:spPr>
          <a:xfrm>
            <a:off x="8085341" y="3572796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9194C2-B8CE-4C72-B0C5-CC7D178FE9E2}"/>
              </a:ext>
            </a:extLst>
          </p:cNvPr>
          <p:cNvCxnSpPr>
            <a:cxnSpLocks/>
          </p:cNvCxnSpPr>
          <p:nvPr/>
        </p:nvCxnSpPr>
        <p:spPr>
          <a:xfrm>
            <a:off x="8085341" y="4521063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AADD618-18E7-4E72-83C6-3B6192FC01D3}"/>
              </a:ext>
            </a:extLst>
          </p:cNvPr>
          <p:cNvCxnSpPr>
            <a:cxnSpLocks/>
          </p:cNvCxnSpPr>
          <p:nvPr/>
        </p:nvCxnSpPr>
        <p:spPr>
          <a:xfrm>
            <a:off x="8085341" y="4969796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波形 85">
            <a:extLst>
              <a:ext uri="{FF2B5EF4-FFF2-40B4-BE49-F238E27FC236}">
                <a16:creationId xmlns:a16="http://schemas.microsoft.com/office/drawing/2014/main" id="{BBD3CBF7-4A4F-40F9-BB4D-50C677B4C734}"/>
              </a:ext>
            </a:extLst>
          </p:cNvPr>
          <p:cNvSpPr/>
          <p:nvPr/>
        </p:nvSpPr>
        <p:spPr>
          <a:xfrm>
            <a:off x="10252291" y="3496189"/>
            <a:ext cx="1315735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EEF0FB4-13E6-4B00-B633-37E3F3BDB41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710829" y="2429425"/>
            <a:ext cx="536382" cy="203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C6C848-4D7B-49E8-BD20-2003986882C8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710829" y="2888652"/>
            <a:ext cx="536382" cy="193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E84EAF3-C2A5-4979-A2E8-556838C205AC}"/>
              </a:ext>
            </a:extLst>
          </p:cNvPr>
          <p:cNvCxnSpPr>
            <a:cxnSpLocks/>
            <a:stCxn id="77" idx="3"/>
            <a:endCxn id="86" idx="1"/>
          </p:cNvCxnSpPr>
          <p:nvPr/>
        </p:nvCxnSpPr>
        <p:spPr>
          <a:xfrm>
            <a:off x="9710829" y="3574141"/>
            <a:ext cx="541462" cy="213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2250661-E6D8-4D20-B8F3-0E07A232CF5C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9710829" y="4467576"/>
            <a:ext cx="541462" cy="53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B4BF219-9466-43CB-B75B-58E6718C0B89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710829" y="4918336"/>
            <a:ext cx="541462" cy="51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11917AD-C6F5-40C4-8DD3-920252FFC7D8}"/>
              </a:ext>
            </a:extLst>
          </p:cNvPr>
          <p:cNvSpPr txBox="1"/>
          <p:nvPr/>
        </p:nvSpPr>
        <p:spPr>
          <a:xfrm>
            <a:off x="8598569" y="5349992"/>
            <a:ext cx="1070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PCB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sp>
        <p:nvSpPr>
          <p:cNvPr id="93" name="对话气泡: 椭圆形 92">
            <a:extLst>
              <a:ext uri="{FF2B5EF4-FFF2-40B4-BE49-F238E27FC236}">
                <a16:creationId xmlns:a16="http://schemas.microsoft.com/office/drawing/2014/main" id="{5817BD2B-18CD-4E5A-8C99-CB884BA197C8}"/>
              </a:ext>
            </a:extLst>
          </p:cNvPr>
          <p:cNvSpPr/>
          <p:nvPr/>
        </p:nvSpPr>
        <p:spPr>
          <a:xfrm>
            <a:off x="6560598" y="1347900"/>
            <a:ext cx="1991075" cy="832467"/>
          </a:xfrm>
          <a:prstGeom prst="wedgeEllipseCallout">
            <a:avLst>
              <a:gd name="adj1" fmla="val -32054"/>
              <a:gd name="adj2" fmla="val 888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怎么实现：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将逻辑地址为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的空间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+1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？</a:t>
            </a:r>
          </a:p>
        </p:txBody>
      </p:sp>
      <p:graphicFrame>
        <p:nvGraphicFramePr>
          <p:cNvPr id="94" name="表格 5">
            <a:extLst>
              <a:ext uri="{FF2B5EF4-FFF2-40B4-BE49-F238E27FC236}">
                <a16:creationId xmlns:a16="http://schemas.microsoft.com/office/drawing/2014/main" id="{3831DD13-4748-47BC-890F-838D2C909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96357"/>
              </p:ext>
            </p:extLst>
          </p:nvPr>
        </p:nvGraphicFramePr>
        <p:xfrm>
          <a:off x="757173" y="5514251"/>
          <a:ext cx="5420800" cy="32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4757763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1323048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694988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5891854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890175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04447127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8630083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08476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20309011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1894805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6760513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7850864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44388074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3965670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8618596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153592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51180317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35166065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58919862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3302219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28148239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92786295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06810117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9244538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9941479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82347684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61361234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586330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1528699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61006356"/>
                    </a:ext>
                  </a:extLst>
                </a:gridCol>
              </a:tblGrid>
              <a:tr h="15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95" name="表格 5">
            <a:extLst>
              <a:ext uri="{FF2B5EF4-FFF2-40B4-BE49-F238E27FC236}">
                <a16:creationId xmlns:a16="http://schemas.microsoft.com/office/drawing/2014/main" id="{C545E7FB-A3A8-4DF0-80FE-013F49A8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60283"/>
              </p:ext>
            </p:extLst>
          </p:nvPr>
        </p:nvGraphicFramePr>
        <p:xfrm>
          <a:off x="757173" y="5225539"/>
          <a:ext cx="5422277" cy="30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89241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2033036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P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页内地址（偏移量）</a:t>
                      </a:r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W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AF08A64-F46E-49A1-8BF5-DCDE00C23DA9}"/>
              </a:ext>
            </a:extLst>
          </p:cNvPr>
          <p:cNvGrpSpPr/>
          <p:nvPr/>
        </p:nvGrpSpPr>
        <p:grpSpPr>
          <a:xfrm>
            <a:off x="757173" y="5887959"/>
            <a:ext cx="3376537" cy="544141"/>
            <a:chOff x="656982" y="5705804"/>
            <a:chExt cx="3376537" cy="544141"/>
          </a:xfrm>
        </p:grpSpPr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BFD8FE1F-E7F0-444B-B7BC-0D0652D7DF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224502" y="4138284"/>
              <a:ext cx="241498" cy="3376537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DEB5C64-89CD-4B31-BF34-54FDB7426CC5}"/>
                </a:ext>
              </a:extLst>
            </p:cNvPr>
            <p:cNvSpPr txBox="1"/>
            <p:nvPr/>
          </p:nvSpPr>
          <p:spPr>
            <a:xfrm>
              <a:off x="1738441" y="5942168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2^20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240160-7A99-44AA-96DC-95CCEEF2E595}"/>
              </a:ext>
            </a:extLst>
          </p:cNvPr>
          <p:cNvGrpSpPr/>
          <p:nvPr/>
        </p:nvGrpSpPr>
        <p:grpSpPr>
          <a:xfrm>
            <a:off x="4155976" y="5887958"/>
            <a:ext cx="1998325" cy="544142"/>
            <a:chOff x="4055785" y="5705803"/>
            <a:chExt cx="1998325" cy="544142"/>
          </a:xfrm>
        </p:grpSpPr>
        <p:sp>
          <p:nvSpPr>
            <p:cNvPr id="97" name="左大括号 96">
              <a:extLst>
                <a:ext uri="{FF2B5EF4-FFF2-40B4-BE49-F238E27FC236}">
                  <a16:creationId xmlns:a16="http://schemas.microsoft.com/office/drawing/2014/main" id="{B94FC4BC-1CEF-49B8-8FCE-FD61BAF63AE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34198" y="4827390"/>
              <a:ext cx="241500" cy="199832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BD4799F-ED11-4AF8-AD0F-EF98B2BA4D19}"/>
                </a:ext>
              </a:extLst>
            </p:cNvPr>
            <p:cNvSpPr txBox="1"/>
            <p:nvPr/>
          </p:nvSpPr>
          <p:spPr>
            <a:xfrm>
              <a:off x="4448138" y="5942168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62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</a:rPr>
              <a:t>基本地址变换机构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页式管理中地址空间是一维的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/>
              <a:t>每次访存都需要地址转换，必须足够快</a:t>
            </a: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页表不能太大，会降低内存利用率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accent2"/>
              </a:solidFill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AADD618-18E7-4E72-83C6-3B6192FC01D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931477" y="1883362"/>
            <a:ext cx="1713011" cy="3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5C13FA2-88BA-4DC7-A591-58227ED41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54" y="1347900"/>
            <a:ext cx="1078423" cy="1078423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B072726-DE02-4FF2-B378-8690C3FF11AF}"/>
              </a:ext>
            </a:extLst>
          </p:cNvPr>
          <p:cNvGrpSpPr/>
          <p:nvPr/>
        </p:nvGrpSpPr>
        <p:grpSpPr>
          <a:xfrm>
            <a:off x="9644488" y="1430442"/>
            <a:ext cx="1596170" cy="617424"/>
            <a:chOff x="5553632" y="4992447"/>
            <a:chExt cx="1596170" cy="635339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E43CD18-E4C8-4986-B090-D12FF5F419E7}"/>
                </a:ext>
              </a:extLst>
            </p:cNvPr>
            <p:cNvSpPr txBox="1"/>
            <p:nvPr/>
          </p:nvSpPr>
          <p:spPr>
            <a:xfrm>
              <a:off x="5553632" y="4992447"/>
              <a:ext cx="15961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逻辑地址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1024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314DE5-34E6-40CA-A8EF-FD1E5A952459}"/>
                </a:ext>
              </a:extLst>
            </p:cNvPr>
            <p:cNvSpPr/>
            <p:nvPr/>
          </p:nvSpPr>
          <p:spPr>
            <a:xfrm>
              <a:off x="5553632" y="5289232"/>
              <a:ext cx="1596170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页号         页内地址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1DE4F9-5FE0-478F-8DA1-3AEE2709ADD2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10442573" y="1718858"/>
            <a:ext cx="0" cy="3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F894183-4291-402F-B463-8DA0EE0B340D}"/>
              </a:ext>
            </a:extLst>
          </p:cNvPr>
          <p:cNvSpPr txBox="1"/>
          <p:nvPr/>
        </p:nvSpPr>
        <p:spPr>
          <a:xfrm>
            <a:off x="8221437" y="2961433"/>
            <a:ext cx="597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越界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中断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F050AD0-2E5F-482A-AB13-2B0BF93A71B2}"/>
              </a:ext>
            </a:extLst>
          </p:cNvPr>
          <p:cNvGrpSpPr/>
          <p:nvPr/>
        </p:nvGrpSpPr>
        <p:grpSpPr>
          <a:xfrm>
            <a:off x="6563680" y="4019763"/>
            <a:ext cx="1657171" cy="673694"/>
            <a:chOff x="7315181" y="2558706"/>
            <a:chExt cx="1657171" cy="67369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39A6DB-F64D-4AF3-8FF0-E8C55695812E}"/>
                </a:ext>
              </a:extLst>
            </p:cNvPr>
            <p:cNvSpPr/>
            <p:nvPr/>
          </p:nvSpPr>
          <p:spPr>
            <a:xfrm>
              <a:off x="7315181" y="2924623"/>
              <a:ext cx="1657171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页表始址</a:t>
              </a:r>
              <a:r>
                <a:rPr lang="en-US" altLang="zh-CN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 </a:t>
              </a:r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页表长度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B6D2F2A-5AA3-47EB-911C-C7C6A7C133EF}"/>
                </a:ext>
              </a:extLst>
            </p:cNvPr>
            <p:cNvSpPr txBox="1"/>
            <p:nvPr/>
          </p:nvSpPr>
          <p:spPr>
            <a:xfrm>
              <a:off x="7511238" y="2558706"/>
              <a:ext cx="12650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页表寄存器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C934B30-DE61-4E0F-95D5-F10BB6C60E88}"/>
              </a:ext>
            </a:extLst>
          </p:cNvPr>
          <p:cNvCxnSpPr>
            <a:cxnSpLocks/>
            <a:stCxn id="70" idx="0"/>
            <a:endCxn id="70" idx="2"/>
          </p:cNvCxnSpPr>
          <p:nvPr/>
        </p:nvCxnSpPr>
        <p:spPr>
          <a:xfrm>
            <a:off x="7392266" y="4385680"/>
            <a:ext cx="0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流程图: 决策 81">
            <a:extLst>
              <a:ext uri="{FF2B5EF4-FFF2-40B4-BE49-F238E27FC236}">
                <a16:creationId xmlns:a16="http://schemas.microsoft.com/office/drawing/2014/main" id="{3617B0E0-0D21-42C6-97D8-D9FE9F711E2C}"/>
              </a:ext>
            </a:extLst>
          </p:cNvPr>
          <p:cNvSpPr/>
          <p:nvPr/>
        </p:nvSpPr>
        <p:spPr>
          <a:xfrm>
            <a:off x="6869753" y="2894252"/>
            <a:ext cx="1045025" cy="6575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检查页号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FDAF47A-32BA-4E61-9782-3046AC7561DC}"/>
              </a:ext>
            </a:extLst>
          </p:cNvPr>
          <p:cNvCxnSpPr>
            <a:cxnSpLocks/>
            <a:stCxn id="10" idx="2"/>
            <a:endCxn id="82" idx="0"/>
          </p:cNvCxnSpPr>
          <p:nvPr/>
        </p:nvCxnSpPr>
        <p:spPr>
          <a:xfrm>
            <a:off x="7392266" y="2426323"/>
            <a:ext cx="0" cy="46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582C1840-B1E1-4E57-9880-DBFA290D1C4E}"/>
              </a:ext>
            </a:extLst>
          </p:cNvPr>
          <p:cNvCxnSpPr>
            <a:cxnSpLocks/>
          </p:cNvCxnSpPr>
          <p:nvPr/>
        </p:nvCxnSpPr>
        <p:spPr>
          <a:xfrm>
            <a:off x="10899774" y="2077835"/>
            <a:ext cx="0" cy="111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44BE710-8E2F-4703-ABC2-471B9B214571}"/>
              </a:ext>
            </a:extLst>
          </p:cNvPr>
          <p:cNvCxnSpPr>
            <a:cxnSpLocks/>
            <a:stCxn id="82" idx="2"/>
            <a:endCxn id="72" idx="0"/>
          </p:cNvCxnSpPr>
          <p:nvPr/>
        </p:nvCxnSpPr>
        <p:spPr>
          <a:xfrm flipH="1">
            <a:off x="7392265" y="3551835"/>
            <a:ext cx="1" cy="467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D9D73D47-85DA-45FD-8197-DBB5C4ECED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89839" y="3704929"/>
            <a:ext cx="331909" cy="24182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CC86F10D-DC61-4036-8CB4-16E828D7C775}"/>
              </a:ext>
            </a:extLst>
          </p:cNvPr>
          <p:cNvCxnSpPr>
            <a:cxnSpLocks/>
            <a:stCxn id="82" idx="3"/>
            <a:endCxn id="68" idx="1"/>
          </p:cNvCxnSpPr>
          <p:nvPr/>
        </p:nvCxnSpPr>
        <p:spPr>
          <a:xfrm flipV="1">
            <a:off x="7914778" y="3223043"/>
            <a:ext cx="30665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33154F11-B40C-4562-8130-3277FDDF336C}"/>
              </a:ext>
            </a:extLst>
          </p:cNvPr>
          <p:cNvSpPr/>
          <p:nvPr/>
        </p:nvSpPr>
        <p:spPr>
          <a:xfrm>
            <a:off x="9299273" y="1343607"/>
            <a:ext cx="2188283" cy="4739939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5C33D86A-851E-4465-B3B7-63F616F23506}"/>
              </a:ext>
            </a:extLst>
          </p:cNvPr>
          <p:cNvCxnSpPr>
            <a:cxnSpLocks/>
          </p:cNvCxnSpPr>
          <p:nvPr/>
        </p:nvCxnSpPr>
        <p:spPr>
          <a:xfrm flipV="1">
            <a:off x="10624352" y="3651362"/>
            <a:ext cx="265945" cy="14391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4" name="表格 5">
            <a:extLst>
              <a:ext uri="{FF2B5EF4-FFF2-40B4-BE49-F238E27FC236}">
                <a16:creationId xmlns:a16="http://schemas.microsoft.com/office/drawing/2014/main" id="{5C03CF72-C039-4A81-BE87-AF7EA2F47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22394"/>
              </p:ext>
            </p:extLst>
          </p:nvPr>
        </p:nvGraphicFramePr>
        <p:xfrm>
          <a:off x="9480426" y="4582721"/>
          <a:ext cx="577038" cy="1290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页号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</a:tbl>
          </a:graphicData>
        </a:graphic>
      </p:graphicFrame>
      <p:graphicFrame>
        <p:nvGraphicFramePr>
          <p:cNvPr id="205" name="表格 5">
            <a:extLst>
              <a:ext uri="{FF2B5EF4-FFF2-40B4-BE49-F238E27FC236}">
                <a16:creationId xmlns:a16="http://schemas.microsoft.com/office/drawing/2014/main" id="{D3A82029-34A2-47D4-A996-FACA5BA0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17604"/>
              </p:ext>
            </p:extLst>
          </p:nvPr>
        </p:nvGraphicFramePr>
        <p:xfrm>
          <a:off x="10052384" y="4582720"/>
          <a:ext cx="577038" cy="12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</a:tbl>
          </a:graphicData>
        </a:graphic>
      </p:graphicFrame>
      <p:sp>
        <p:nvSpPr>
          <p:cNvPr id="206" name="文本框 205">
            <a:extLst>
              <a:ext uri="{FF2B5EF4-FFF2-40B4-BE49-F238E27FC236}">
                <a16:creationId xmlns:a16="http://schemas.microsoft.com/office/drawing/2014/main" id="{98D9FE8B-3DE5-414C-85E6-4AAB975C46EB}"/>
              </a:ext>
            </a:extLst>
          </p:cNvPr>
          <p:cNvSpPr txBox="1"/>
          <p:nvPr/>
        </p:nvSpPr>
        <p:spPr>
          <a:xfrm>
            <a:off x="9517162" y="4255536"/>
            <a:ext cx="1070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4A356B2-5D81-4EBC-8C6A-FA4A6AA2132E}"/>
              </a:ext>
            </a:extLst>
          </p:cNvPr>
          <p:cNvSpPr txBox="1"/>
          <p:nvPr/>
        </p:nvSpPr>
        <p:spPr>
          <a:xfrm>
            <a:off x="8637466" y="2634095"/>
            <a:ext cx="372589" cy="3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❓</a:t>
            </a:r>
            <a:endParaRPr lang="zh-CN" altLang="en-US" sz="20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994994-9C74-4C8D-9B9D-B3DCD8376584}"/>
              </a:ext>
            </a:extLst>
          </p:cNvPr>
          <p:cNvSpPr txBox="1"/>
          <p:nvPr/>
        </p:nvSpPr>
        <p:spPr>
          <a:xfrm>
            <a:off x="8540914" y="4582720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E4695F9-A7AC-423E-B0EC-8643E3775A7E}"/>
              </a:ext>
            </a:extLst>
          </p:cNvPr>
          <p:cNvSpPr txBox="1"/>
          <p:nvPr/>
        </p:nvSpPr>
        <p:spPr>
          <a:xfrm>
            <a:off x="10442573" y="3156241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物理地址空间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E7E915-8DC1-4B3A-B319-244BA8F3F9C7}"/>
              </a:ext>
            </a:extLst>
          </p:cNvPr>
          <p:cNvSpPr txBox="1"/>
          <p:nvPr/>
        </p:nvSpPr>
        <p:spPr>
          <a:xfrm>
            <a:off x="10340903" y="3811270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4943BB2-EFB9-42FA-BD71-7B29031CF062}"/>
              </a:ext>
            </a:extLst>
          </p:cNvPr>
          <p:cNvSpPr txBox="1"/>
          <p:nvPr/>
        </p:nvSpPr>
        <p:spPr>
          <a:xfrm>
            <a:off x="10863084" y="2179675"/>
            <a:ext cx="62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⊕</a:t>
            </a:r>
            <a:endParaRPr lang="zh-CN" altLang="en-US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07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什么是内存管理？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虚拟内存管理有什么不同？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841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</a:rPr>
              <a:t>具有快表的地址变换机构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直接将页号与快表页号比较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匹配成功，取块号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偏移量形成地址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匹配失败，访问主存页表，并同步到快表</a:t>
            </a:r>
            <a:b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（局部性原理 ）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AADD618-18E7-4E72-83C6-3B6192FC01D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931477" y="1883362"/>
            <a:ext cx="1713011" cy="3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5C13FA2-88BA-4DC7-A591-58227ED41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54" y="1347900"/>
            <a:ext cx="1078423" cy="1078423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B072726-DE02-4FF2-B378-8690C3FF11AF}"/>
              </a:ext>
            </a:extLst>
          </p:cNvPr>
          <p:cNvGrpSpPr/>
          <p:nvPr/>
        </p:nvGrpSpPr>
        <p:grpSpPr>
          <a:xfrm>
            <a:off x="9644488" y="1386471"/>
            <a:ext cx="1596170" cy="661393"/>
            <a:chOff x="5553632" y="4947202"/>
            <a:chExt cx="1596170" cy="680584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E43CD18-E4C8-4986-B090-D12FF5F419E7}"/>
                </a:ext>
              </a:extLst>
            </p:cNvPr>
            <p:cNvSpPr txBox="1"/>
            <p:nvPr/>
          </p:nvSpPr>
          <p:spPr>
            <a:xfrm>
              <a:off x="5553632" y="4947202"/>
              <a:ext cx="15961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逻辑地址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1024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314DE5-34E6-40CA-A8EF-FD1E5A952459}"/>
                </a:ext>
              </a:extLst>
            </p:cNvPr>
            <p:cNvSpPr/>
            <p:nvPr/>
          </p:nvSpPr>
          <p:spPr>
            <a:xfrm>
              <a:off x="5553632" y="5289232"/>
              <a:ext cx="1596170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页号          页内地址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1DE4F9-5FE0-478F-8DA1-3AEE2709ADD2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10442573" y="1718858"/>
            <a:ext cx="0" cy="3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F050AD0-2E5F-482A-AB13-2B0BF93A71B2}"/>
              </a:ext>
            </a:extLst>
          </p:cNvPr>
          <p:cNvGrpSpPr/>
          <p:nvPr/>
        </p:nvGrpSpPr>
        <p:grpSpPr>
          <a:xfrm>
            <a:off x="6563680" y="4019763"/>
            <a:ext cx="1657171" cy="673694"/>
            <a:chOff x="7315181" y="2558706"/>
            <a:chExt cx="1657171" cy="67369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39A6DB-F64D-4AF3-8FF0-E8C55695812E}"/>
                </a:ext>
              </a:extLst>
            </p:cNvPr>
            <p:cNvSpPr/>
            <p:nvPr/>
          </p:nvSpPr>
          <p:spPr>
            <a:xfrm>
              <a:off x="7315181" y="2924623"/>
              <a:ext cx="1657171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页表始址</a:t>
              </a:r>
              <a:r>
                <a:rPr lang="en-US" altLang="zh-CN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 </a:t>
              </a:r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页表长度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B6D2F2A-5AA3-47EB-911C-C7C6A7C133EF}"/>
                </a:ext>
              </a:extLst>
            </p:cNvPr>
            <p:cNvSpPr txBox="1"/>
            <p:nvPr/>
          </p:nvSpPr>
          <p:spPr>
            <a:xfrm>
              <a:off x="7511238" y="2558706"/>
              <a:ext cx="12650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页表寄存器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C934B30-DE61-4E0F-95D5-F10BB6C60E88}"/>
              </a:ext>
            </a:extLst>
          </p:cNvPr>
          <p:cNvCxnSpPr>
            <a:cxnSpLocks/>
            <a:stCxn id="70" idx="0"/>
            <a:endCxn id="70" idx="2"/>
          </p:cNvCxnSpPr>
          <p:nvPr/>
        </p:nvCxnSpPr>
        <p:spPr>
          <a:xfrm>
            <a:off x="7392266" y="4385680"/>
            <a:ext cx="0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流程图: 决策 81">
            <a:extLst>
              <a:ext uri="{FF2B5EF4-FFF2-40B4-BE49-F238E27FC236}">
                <a16:creationId xmlns:a16="http://schemas.microsoft.com/office/drawing/2014/main" id="{3617B0E0-0D21-42C6-97D8-D9FE9F711E2C}"/>
              </a:ext>
            </a:extLst>
          </p:cNvPr>
          <p:cNvSpPr/>
          <p:nvPr/>
        </p:nvSpPr>
        <p:spPr>
          <a:xfrm>
            <a:off x="6869753" y="2894252"/>
            <a:ext cx="1045025" cy="6575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检查页号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FDAF47A-32BA-4E61-9782-3046AC7561DC}"/>
              </a:ext>
            </a:extLst>
          </p:cNvPr>
          <p:cNvCxnSpPr>
            <a:cxnSpLocks/>
            <a:stCxn id="10" idx="2"/>
            <a:endCxn id="82" idx="0"/>
          </p:cNvCxnSpPr>
          <p:nvPr/>
        </p:nvCxnSpPr>
        <p:spPr>
          <a:xfrm>
            <a:off x="7392266" y="2426323"/>
            <a:ext cx="0" cy="46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582C1840-B1E1-4E57-9880-DBFA290D1C4E}"/>
              </a:ext>
            </a:extLst>
          </p:cNvPr>
          <p:cNvCxnSpPr>
            <a:cxnSpLocks/>
          </p:cNvCxnSpPr>
          <p:nvPr/>
        </p:nvCxnSpPr>
        <p:spPr>
          <a:xfrm>
            <a:off x="10750483" y="2077835"/>
            <a:ext cx="0" cy="111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44BE710-8E2F-4703-ABC2-471B9B214571}"/>
              </a:ext>
            </a:extLst>
          </p:cNvPr>
          <p:cNvCxnSpPr>
            <a:cxnSpLocks/>
            <a:stCxn id="82" idx="2"/>
            <a:endCxn id="72" idx="0"/>
          </p:cNvCxnSpPr>
          <p:nvPr/>
        </p:nvCxnSpPr>
        <p:spPr>
          <a:xfrm flipH="1">
            <a:off x="7392265" y="3551835"/>
            <a:ext cx="1" cy="467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D9D73D47-85DA-45FD-8197-DBB5C4ECED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89839" y="3704929"/>
            <a:ext cx="331909" cy="24182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33154F11-B40C-4562-8130-3277FDDF336C}"/>
              </a:ext>
            </a:extLst>
          </p:cNvPr>
          <p:cNvSpPr/>
          <p:nvPr/>
        </p:nvSpPr>
        <p:spPr>
          <a:xfrm>
            <a:off x="9299273" y="1343607"/>
            <a:ext cx="2188283" cy="4739939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5C33D86A-851E-4465-B3B7-63F616F23506}"/>
              </a:ext>
            </a:extLst>
          </p:cNvPr>
          <p:cNvCxnSpPr>
            <a:cxnSpLocks/>
          </p:cNvCxnSpPr>
          <p:nvPr/>
        </p:nvCxnSpPr>
        <p:spPr>
          <a:xfrm flipV="1">
            <a:off x="10644564" y="3713576"/>
            <a:ext cx="334071" cy="13179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04" name="表格 5">
            <a:extLst>
              <a:ext uri="{FF2B5EF4-FFF2-40B4-BE49-F238E27FC236}">
                <a16:creationId xmlns:a16="http://schemas.microsoft.com/office/drawing/2014/main" id="{5C03CF72-C039-4A81-BE87-AF7EA2F479EB}"/>
              </a:ext>
            </a:extLst>
          </p:cNvPr>
          <p:cNvGraphicFramePr>
            <a:graphicFrameLocks noGrp="1"/>
          </p:cNvGraphicFramePr>
          <p:nvPr/>
        </p:nvGraphicFramePr>
        <p:xfrm>
          <a:off x="9480426" y="4582721"/>
          <a:ext cx="577038" cy="1290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页号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</a:tbl>
          </a:graphicData>
        </a:graphic>
      </p:graphicFrame>
      <p:graphicFrame>
        <p:nvGraphicFramePr>
          <p:cNvPr id="205" name="表格 5">
            <a:extLst>
              <a:ext uri="{FF2B5EF4-FFF2-40B4-BE49-F238E27FC236}">
                <a16:creationId xmlns:a16="http://schemas.microsoft.com/office/drawing/2014/main" id="{D3A82029-34A2-47D4-A996-FACA5BA0AE9B}"/>
              </a:ext>
            </a:extLst>
          </p:cNvPr>
          <p:cNvGraphicFramePr>
            <a:graphicFrameLocks noGrp="1"/>
          </p:cNvGraphicFramePr>
          <p:nvPr/>
        </p:nvGraphicFramePr>
        <p:xfrm>
          <a:off x="10052384" y="4582720"/>
          <a:ext cx="577038" cy="12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</a:tbl>
          </a:graphicData>
        </a:graphic>
      </p:graphicFrame>
      <p:sp>
        <p:nvSpPr>
          <p:cNvPr id="206" name="文本框 205">
            <a:extLst>
              <a:ext uri="{FF2B5EF4-FFF2-40B4-BE49-F238E27FC236}">
                <a16:creationId xmlns:a16="http://schemas.microsoft.com/office/drawing/2014/main" id="{98D9FE8B-3DE5-414C-85E6-4AAB975C46EB}"/>
              </a:ext>
            </a:extLst>
          </p:cNvPr>
          <p:cNvSpPr txBox="1"/>
          <p:nvPr/>
        </p:nvSpPr>
        <p:spPr>
          <a:xfrm>
            <a:off x="9517162" y="4255536"/>
            <a:ext cx="1070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慢表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1AA47B-7C54-4480-B59F-A68E994756CC}"/>
              </a:ext>
            </a:extLst>
          </p:cNvPr>
          <p:cNvSpPr txBox="1"/>
          <p:nvPr/>
        </p:nvSpPr>
        <p:spPr>
          <a:xfrm>
            <a:off x="6270670" y="2398677"/>
            <a:ext cx="597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越界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中断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7AD9BDD-5FED-4152-B52B-348845005ED7}"/>
              </a:ext>
            </a:extLst>
          </p:cNvPr>
          <p:cNvCxnSpPr>
            <a:endCxn id="27" idx="2"/>
          </p:cNvCxnSpPr>
          <p:nvPr/>
        </p:nvCxnSpPr>
        <p:spPr>
          <a:xfrm rot="10800000">
            <a:off x="6569451" y="2921898"/>
            <a:ext cx="300302" cy="3011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431FF5D-7A6A-4F17-8CC3-ABC7D1F3B1EA}"/>
              </a:ext>
            </a:extLst>
          </p:cNvPr>
          <p:cNvSpPr txBox="1"/>
          <p:nvPr/>
        </p:nvSpPr>
        <p:spPr>
          <a:xfrm>
            <a:off x="7614321" y="2453758"/>
            <a:ext cx="38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快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B85BBD4-75EA-47FE-B1DF-5E7E318838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21539" y="1883362"/>
            <a:ext cx="1325053" cy="5521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8">
            <a:extLst>
              <a:ext uri="{FF2B5EF4-FFF2-40B4-BE49-F238E27FC236}">
                <a16:creationId xmlns:a16="http://schemas.microsoft.com/office/drawing/2014/main" id="{5FC7495B-6344-4806-80F5-C6682971E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3440"/>
              </p:ext>
            </p:extLst>
          </p:nvPr>
        </p:nvGraphicFramePr>
        <p:xfrm>
          <a:off x="7967788" y="2441048"/>
          <a:ext cx="1025412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057">
                  <a:extLst>
                    <a:ext uri="{9D8B030D-6E8A-4147-A177-3AD203B41FA5}">
                      <a16:colId xmlns:a16="http://schemas.microsoft.com/office/drawing/2014/main" val="525079196"/>
                    </a:ext>
                  </a:extLst>
                </a:gridCol>
                <a:gridCol w="506355">
                  <a:extLst>
                    <a:ext uri="{9D8B030D-6E8A-4147-A177-3AD203B41FA5}">
                      <a16:colId xmlns:a16="http://schemas.microsoft.com/office/drawing/2014/main" val="2585461155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61668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548567"/>
                  </a:ext>
                </a:extLst>
              </a:tr>
            </a:tbl>
          </a:graphicData>
        </a:graphic>
      </p:graphicFrame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4C022F96-DE23-417B-ACDD-F831843EF004}"/>
              </a:ext>
            </a:extLst>
          </p:cNvPr>
          <p:cNvCxnSpPr>
            <a:cxnSpLocks/>
          </p:cNvCxnSpPr>
          <p:nvPr/>
        </p:nvCxnSpPr>
        <p:spPr>
          <a:xfrm flipV="1">
            <a:off x="8993200" y="2818010"/>
            <a:ext cx="173513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52FDE4F-F65F-4E46-BB1A-96F6F1D5F16D}"/>
              </a:ext>
            </a:extLst>
          </p:cNvPr>
          <p:cNvSpPr txBox="1"/>
          <p:nvPr/>
        </p:nvSpPr>
        <p:spPr>
          <a:xfrm>
            <a:off x="10430204" y="3864623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B94666A-952C-4CF8-896F-2C3EF28E1EA2}"/>
              </a:ext>
            </a:extLst>
          </p:cNvPr>
          <p:cNvSpPr txBox="1"/>
          <p:nvPr/>
        </p:nvSpPr>
        <p:spPr>
          <a:xfrm>
            <a:off x="9420828" y="2384696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23F813-1ED8-4821-9764-B40C946B6428}"/>
              </a:ext>
            </a:extLst>
          </p:cNvPr>
          <p:cNvSpPr txBox="1"/>
          <p:nvPr/>
        </p:nvSpPr>
        <p:spPr>
          <a:xfrm>
            <a:off x="8029072" y="5099202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DE562E-7A73-4D31-A58F-C5F25C9D8CB7}"/>
              </a:ext>
            </a:extLst>
          </p:cNvPr>
          <p:cNvSpPr txBox="1"/>
          <p:nvPr/>
        </p:nvSpPr>
        <p:spPr>
          <a:xfrm>
            <a:off x="10438310" y="3167649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物理地址空间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65EC675-D8C1-4AE3-9CD4-866A9D816ED6}"/>
              </a:ext>
            </a:extLst>
          </p:cNvPr>
          <p:cNvSpPr txBox="1"/>
          <p:nvPr/>
        </p:nvSpPr>
        <p:spPr>
          <a:xfrm>
            <a:off x="10213205" y="2164713"/>
            <a:ext cx="62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⊕</a:t>
            </a:r>
            <a:endParaRPr lang="zh-CN" altLang="en-US" dirty="0">
              <a:solidFill>
                <a:schemeClr val="accent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880C0DE-1D30-49BC-B5E8-6927DE6D6748}"/>
              </a:ext>
            </a:extLst>
          </p:cNvPr>
          <p:cNvCxnSpPr>
            <a:cxnSpLocks/>
          </p:cNvCxnSpPr>
          <p:nvPr/>
        </p:nvCxnSpPr>
        <p:spPr>
          <a:xfrm>
            <a:off x="10995701" y="2069183"/>
            <a:ext cx="0" cy="111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EE1B40F-61EB-4C22-866A-469E5C6E1E88}"/>
              </a:ext>
            </a:extLst>
          </p:cNvPr>
          <p:cNvSpPr txBox="1"/>
          <p:nvPr/>
        </p:nvSpPr>
        <p:spPr>
          <a:xfrm>
            <a:off x="10895788" y="2161997"/>
            <a:ext cx="62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⊕</a:t>
            </a:r>
            <a:endParaRPr lang="zh-CN" altLang="en-US" dirty="0">
              <a:solidFill>
                <a:schemeClr val="accent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6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两级页表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页表连续存放，占用大量连续空间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一段时间内只需要访问部分特定页面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页表项分组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分页离散存储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建页目录表管理离散页表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1A1AF3D-B21A-4100-9AA4-2B8CD30DEAFB}"/>
              </a:ext>
            </a:extLst>
          </p:cNvPr>
          <p:cNvGrpSpPr/>
          <p:nvPr/>
        </p:nvGrpSpPr>
        <p:grpSpPr>
          <a:xfrm>
            <a:off x="6429412" y="2176468"/>
            <a:ext cx="1100240" cy="2289091"/>
            <a:chOff x="5892727" y="2164002"/>
            <a:chExt cx="1315736" cy="2870950"/>
          </a:xfrm>
        </p:grpSpPr>
        <p:sp>
          <p:nvSpPr>
            <p:cNvPr id="40" name="波形 39">
              <a:extLst>
                <a:ext uri="{FF2B5EF4-FFF2-40B4-BE49-F238E27FC236}">
                  <a16:creationId xmlns:a16="http://schemas.microsoft.com/office/drawing/2014/main" id="{044BBC28-1E9A-430D-9CC8-45CFC974350A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波形 40">
              <a:extLst>
                <a:ext uri="{FF2B5EF4-FFF2-40B4-BE49-F238E27FC236}">
                  <a16:creationId xmlns:a16="http://schemas.microsoft.com/office/drawing/2014/main" id="{F75A0926-CEBE-4822-8F93-21D034158D50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42" name="波形 41">
              <a:extLst>
                <a:ext uri="{FF2B5EF4-FFF2-40B4-BE49-F238E27FC236}">
                  <a16:creationId xmlns:a16="http://schemas.microsoft.com/office/drawing/2014/main" id="{43A74CA7-3B9E-4845-B5B4-2D71DA5C7AA0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45" name="波形 44">
              <a:extLst>
                <a:ext uri="{FF2B5EF4-FFF2-40B4-BE49-F238E27FC236}">
                  <a16:creationId xmlns:a16="http://schemas.microsoft.com/office/drawing/2014/main" id="{0C1D73D2-09B5-4415-9A1E-BC6D1542B417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46" name="波形 45">
              <a:extLst>
                <a:ext uri="{FF2B5EF4-FFF2-40B4-BE49-F238E27FC236}">
                  <a16:creationId xmlns:a16="http://schemas.microsoft.com/office/drawing/2014/main" id="{3B55E7E3-1638-4829-A9B8-34146F3DAA7C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波形 46">
              <a:extLst>
                <a:ext uri="{FF2B5EF4-FFF2-40B4-BE49-F238E27FC236}">
                  <a16:creationId xmlns:a16="http://schemas.microsoft.com/office/drawing/2014/main" id="{80C2C83D-70F2-420A-BA4F-332A1FA7B0E6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48" name="波形 47">
              <a:extLst>
                <a:ext uri="{FF2B5EF4-FFF2-40B4-BE49-F238E27FC236}">
                  <a16:creationId xmlns:a16="http://schemas.microsoft.com/office/drawing/2014/main" id="{5E8917DD-D9A4-46D6-8F93-847630628BE4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aphicFrame>
        <p:nvGraphicFramePr>
          <p:cNvPr id="51" name="表格 5">
            <a:extLst>
              <a:ext uri="{FF2B5EF4-FFF2-40B4-BE49-F238E27FC236}">
                <a16:creationId xmlns:a16="http://schemas.microsoft.com/office/drawing/2014/main" id="{EE0698EA-2823-4CF7-9B0B-AB933ACD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90113"/>
              </p:ext>
            </p:extLst>
          </p:nvPr>
        </p:nvGraphicFramePr>
        <p:xfrm>
          <a:off x="8384935" y="1938527"/>
          <a:ext cx="1325896" cy="237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520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1048575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1314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07904"/>
                  </a:ext>
                </a:extLst>
              </a:tr>
            </a:tbl>
          </a:graphicData>
        </a:graphic>
      </p:graphicFrame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5DBA044-3F56-4EF8-B3BE-43486670259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29652" y="2411033"/>
            <a:ext cx="850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35136F-19FC-41CB-8539-11436C64199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529652" y="3135655"/>
            <a:ext cx="850797" cy="24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F25BBA-B300-4395-9BD2-EC70BC2DD6C3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529652" y="3495058"/>
            <a:ext cx="855283" cy="26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49895A-E1CD-4029-9DD3-1472F52BC61D}"/>
              </a:ext>
            </a:extLst>
          </p:cNvPr>
          <p:cNvGrpSpPr/>
          <p:nvPr/>
        </p:nvGrpSpPr>
        <p:grpSpPr>
          <a:xfrm>
            <a:off x="10354957" y="1897531"/>
            <a:ext cx="1100240" cy="2371081"/>
            <a:chOff x="10247211" y="1672494"/>
            <a:chExt cx="1325895" cy="3553045"/>
          </a:xfrm>
        </p:grpSpPr>
        <p:sp>
          <p:nvSpPr>
            <p:cNvPr id="32" name="波形 31">
              <a:extLst>
                <a:ext uri="{FF2B5EF4-FFF2-40B4-BE49-F238E27FC236}">
                  <a16:creationId xmlns:a16="http://schemas.microsoft.com/office/drawing/2014/main" id="{703F7BFC-8ECA-420A-ACC2-673FC5C9ACAF}"/>
                </a:ext>
              </a:extLst>
            </p:cNvPr>
            <p:cNvSpPr/>
            <p:nvPr/>
          </p:nvSpPr>
          <p:spPr>
            <a:xfrm>
              <a:off x="10247211" y="1672494"/>
              <a:ext cx="1325895" cy="3553045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3" name="波形 32">
              <a:extLst>
                <a:ext uri="{FF2B5EF4-FFF2-40B4-BE49-F238E27FC236}">
                  <a16:creationId xmlns:a16="http://schemas.microsoft.com/office/drawing/2014/main" id="{4A11D08E-F4B1-4142-8C77-CFAE6CD975FB}"/>
                </a:ext>
              </a:extLst>
            </p:cNvPr>
            <p:cNvSpPr/>
            <p:nvPr/>
          </p:nvSpPr>
          <p:spPr>
            <a:xfrm>
              <a:off x="10247211" y="1688418"/>
              <a:ext cx="1315735" cy="582845"/>
            </a:xfrm>
            <a:prstGeom prst="wave">
              <a:avLst>
                <a:gd name="adj1" fmla="val 12736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4" name="波形 33">
              <a:extLst>
                <a:ext uri="{FF2B5EF4-FFF2-40B4-BE49-F238E27FC236}">
                  <a16:creationId xmlns:a16="http://schemas.microsoft.com/office/drawing/2014/main" id="{45EFB539-E34E-4D0B-A782-5540F415D0CF}"/>
                </a:ext>
              </a:extLst>
            </p:cNvPr>
            <p:cNvSpPr/>
            <p:nvPr/>
          </p:nvSpPr>
          <p:spPr>
            <a:xfrm>
              <a:off x="10247211" y="213800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5" name="波形 34">
              <a:extLst>
                <a:ext uri="{FF2B5EF4-FFF2-40B4-BE49-F238E27FC236}">
                  <a16:creationId xmlns:a16="http://schemas.microsoft.com/office/drawing/2014/main" id="{ABA99766-1111-438B-84E6-EFC407774814}"/>
                </a:ext>
              </a:extLst>
            </p:cNvPr>
            <p:cNvSpPr/>
            <p:nvPr/>
          </p:nvSpPr>
          <p:spPr>
            <a:xfrm>
              <a:off x="10247211" y="259722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7" name="波形 36">
              <a:extLst>
                <a:ext uri="{FF2B5EF4-FFF2-40B4-BE49-F238E27FC236}">
                  <a16:creationId xmlns:a16="http://schemas.microsoft.com/office/drawing/2014/main" id="{5944DE2A-139F-4F60-9A37-8EF4057850EA}"/>
                </a:ext>
              </a:extLst>
            </p:cNvPr>
            <p:cNvSpPr/>
            <p:nvPr/>
          </p:nvSpPr>
          <p:spPr>
            <a:xfrm>
              <a:off x="10247211" y="304917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57" name="波形 56">
              <a:extLst>
                <a:ext uri="{FF2B5EF4-FFF2-40B4-BE49-F238E27FC236}">
                  <a16:creationId xmlns:a16="http://schemas.microsoft.com/office/drawing/2014/main" id="{4AD5BC22-2282-4B42-864B-14A1A22AD29E}"/>
                </a:ext>
              </a:extLst>
            </p:cNvPr>
            <p:cNvSpPr/>
            <p:nvPr/>
          </p:nvSpPr>
          <p:spPr>
            <a:xfrm>
              <a:off x="10252291" y="349618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页框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12(</a:t>
              </a:r>
              <a:r>
                <a:rPr lang="en-US" altLang="zh-CN" sz="1400" dirty="0" err="1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E01E1F1-6EEA-431B-8AA9-85E8D0FDA72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9710831" y="2402659"/>
            <a:ext cx="644126" cy="6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3B36DBF-6E96-490F-8381-460EA4109C07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9710831" y="3309028"/>
            <a:ext cx="648341" cy="7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5BACD4C-FDAA-460B-81C7-993A9846F2E4}"/>
              </a:ext>
            </a:extLst>
          </p:cNvPr>
          <p:cNvSpPr txBox="1"/>
          <p:nvPr/>
        </p:nvSpPr>
        <p:spPr>
          <a:xfrm>
            <a:off x="8380450" y="4676990"/>
            <a:ext cx="26669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最多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2^20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个页表项，每个占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4B</a:t>
            </a:r>
          </a:p>
          <a:p>
            <a:pPr marL="34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页表占用内存空间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页框数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2^10 = 2^20 * 4B / 2^12</a:t>
            </a:r>
          </a:p>
        </p:txBody>
      </p:sp>
    </p:spTree>
    <p:extLst>
      <p:ext uri="{BB962C8B-B14F-4D97-AF65-F5344CB8AC3E}">
        <p14:creationId xmlns:p14="http://schemas.microsoft.com/office/powerpoint/2010/main" val="254698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两级页表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页表连续存放，占用大量连续空间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一段时间内只需要访问部分特定页面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页表项分组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分页离散存储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建页目录表管理离散页表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aphicFrame>
        <p:nvGraphicFramePr>
          <p:cNvPr id="51" name="表格 5">
            <a:extLst>
              <a:ext uri="{FF2B5EF4-FFF2-40B4-BE49-F238E27FC236}">
                <a16:creationId xmlns:a16="http://schemas.microsoft.com/office/drawing/2014/main" id="{EE0698EA-2823-4CF7-9B0B-AB933ACD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28649"/>
              </p:ext>
            </p:extLst>
          </p:nvPr>
        </p:nvGraphicFramePr>
        <p:xfrm>
          <a:off x="6733417" y="2031833"/>
          <a:ext cx="1325896" cy="237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520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1048575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1314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07904"/>
                  </a:ext>
                </a:extLst>
              </a:tr>
            </a:tbl>
          </a:graphicData>
        </a:graphic>
      </p:graphicFrame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5DBA044-3F56-4EF8-B3BE-43486670259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445377" y="2334068"/>
            <a:ext cx="408886" cy="675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35136F-19FC-41CB-8539-11436C64199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36922" y="3848100"/>
            <a:ext cx="717341" cy="1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F25BBA-B300-4395-9BD2-EC70BC2DD6C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142448" y="4244939"/>
            <a:ext cx="717341" cy="1175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5">
            <a:extLst>
              <a:ext uri="{FF2B5EF4-FFF2-40B4-BE49-F238E27FC236}">
                <a16:creationId xmlns:a16="http://schemas.microsoft.com/office/drawing/2014/main" id="{42597450-4183-4956-B9AE-7B1E15BAB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08243"/>
              </p:ext>
            </p:extLst>
          </p:nvPr>
        </p:nvGraphicFramePr>
        <p:xfrm>
          <a:off x="8854263" y="1680042"/>
          <a:ext cx="1325896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520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graphicFrame>
        <p:nvGraphicFramePr>
          <p:cNvPr id="31" name="表格 5">
            <a:extLst>
              <a:ext uri="{FF2B5EF4-FFF2-40B4-BE49-F238E27FC236}">
                <a16:creationId xmlns:a16="http://schemas.microsoft.com/office/drawing/2014/main" id="{53419C70-54AF-41D6-8EDB-CF686AA4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51548"/>
              </p:ext>
            </p:extLst>
          </p:nvPr>
        </p:nvGraphicFramePr>
        <p:xfrm>
          <a:off x="8854263" y="3359125"/>
          <a:ext cx="1325896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graphicFrame>
        <p:nvGraphicFramePr>
          <p:cNvPr id="36" name="表格 5">
            <a:extLst>
              <a:ext uri="{FF2B5EF4-FFF2-40B4-BE49-F238E27FC236}">
                <a16:creationId xmlns:a16="http://schemas.microsoft.com/office/drawing/2014/main" id="{48617B5D-027B-4DA5-92D7-E394675D5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03495"/>
              </p:ext>
            </p:extLst>
          </p:nvPr>
        </p:nvGraphicFramePr>
        <p:xfrm>
          <a:off x="8859789" y="4929489"/>
          <a:ext cx="1325896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marL="0" algn="ctr" defTabSz="914446" rtl="0" eaLnBrk="1" latinLnBrk="0" hangingPunct="1"/>
                      <a:r>
                        <a:rPr lang="en-US" altLang="zh-CN" sz="1400" b="1" kern="12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00206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46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1314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07904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F55CF7E0-55DA-42C8-AA69-B025A56564CD}"/>
              </a:ext>
            </a:extLst>
          </p:cNvPr>
          <p:cNvSpPr txBox="1"/>
          <p:nvPr/>
        </p:nvSpPr>
        <p:spPr>
          <a:xfrm>
            <a:off x="8854263" y="4281268"/>
            <a:ext cx="114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/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068A41-E89D-4A49-A6F7-3B6BA95EDB54}"/>
              </a:ext>
            </a:extLst>
          </p:cNvPr>
          <p:cNvSpPr/>
          <p:nvPr/>
        </p:nvSpPr>
        <p:spPr>
          <a:xfrm>
            <a:off x="8136922" y="2390621"/>
            <a:ext cx="236077" cy="1207802"/>
          </a:xfrm>
          <a:prstGeom prst="rightBrace">
            <a:avLst>
              <a:gd name="adj1" fmla="val 3480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61EE1D98-5278-4843-8CA2-1672DE97E5E2}"/>
              </a:ext>
            </a:extLst>
          </p:cNvPr>
          <p:cNvSpPr/>
          <p:nvPr/>
        </p:nvSpPr>
        <p:spPr>
          <a:xfrm>
            <a:off x="10295583" y="1680042"/>
            <a:ext cx="312148" cy="4230486"/>
          </a:xfrm>
          <a:prstGeom prst="rightBrace">
            <a:avLst>
              <a:gd name="adj1" fmla="val 3480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1821C2-E00D-4B6A-ABD2-05A777C2812B}"/>
              </a:ext>
            </a:extLst>
          </p:cNvPr>
          <p:cNvSpPr txBox="1"/>
          <p:nvPr/>
        </p:nvSpPr>
        <p:spPr>
          <a:xfrm>
            <a:off x="10477830" y="3533675"/>
            <a:ext cx="144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共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编号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0-1023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3E3EBBA-6D26-422C-936E-E4438ED88049}"/>
              </a:ext>
            </a:extLst>
          </p:cNvPr>
          <p:cNvSpPr txBox="1"/>
          <p:nvPr/>
        </p:nvSpPr>
        <p:spPr>
          <a:xfrm>
            <a:off x="8796551" y="5912981"/>
            <a:ext cx="144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页表项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占用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41C8A5A-99E9-4110-90A3-CEF938893E00}"/>
              </a:ext>
            </a:extLst>
          </p:cNvPr>
          <p:cNvSpPr txBox="1"/>
          <p:nvPr/>
        </p:nvSpPr>
        <p:spPr>
          <a:xfrm>
            <a:off x="8219053" y="1397053"/>
            <a:ext cx="883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B6313A9-A171-428D-A6EC-5273906FD103}"/>
              </a:ext>
            </a:extLst>
          </p:cNvPr>
          <p:cNvSpPr txBox="1"/>
          <p:nvPr/>
        </p:nvSpPr>
        <p:spPr>
          <a:xfrm>
            <a:off x="8284073" y="3087249"/>
            <a:ext cx="883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F701DDA-9064-49D8-9D98-9CF5C06FB6B6}"/>
              </a:ext>
            </a:extLst>
          </p:cNvPr>
          <p:cNvSpPr txBox="1"/>
          <p:nvPr/>
        </p:nvSpPr>
        <p:spPr>
          <a:xfrm>
            <a:off x="8369062" y="4616929"/>
            <a:ext cx="120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1023#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38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两级页表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页表连续存放，占用大量连续空间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一段时间内只需要访问部分特定页面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页表项分组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分页离散存储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建页目录表管理离散页表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aphicFrame>
        <p:nvGraphicFramePr>
          <p:cNvPr id="51" name="表格 5">
            <a:extLst>
              <a:ext uri="{FF2B5EF4-FFF2-40B4-BE49-F238E27FC236}">
                <a16:creationId xmlns:a16="http://schemas.microsoft.com/office/drawing/2014/main" id="{EE0698EA-2823-4CF7-9B0B-AB933ACD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55778"/>
              </p:ext>
            </p:extLst>
          </p:nvPr>
        </p:nvGraphicFramePr>
        <p:xfrm>
          <a:off x="6768977" y="2830869"/>
          <a:ext cx="1325896" cy="16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27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521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5DBA044-3F56-4EF8-B3BE-434866702595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132957" y="1698387"/>
            <a:ext cx="621878" cy="1604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35136F-19FC-41CB-8539-11436C64199B}"/>
              </a:ext>
            </a:extLst>
          </p:cNvPr>
          <p:cNvCxnSpPr>
            <a:cxnSpLocks/>
            <a:stCxn id="51" idx="3"/>
            <a:endCxn id="56" idx="2"/>
          </p:cNvCxnSpPr>
          <p:nvPr/>
        </p:nvCxnSpPr>
        <p:spPr>
          <a:xfrm flipV="1">
            <a:off x="8094873" y="3388583"/>
            <a:ext cx="659962" cy="259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F25BBA-B300-4395-9BD2-EC70BC2DD6C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132957" y="4339563"/>
            <a:ext cx="621878" cy="270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5">
            <a:extLst>
              <a:ext uri="{FF2B5EF4-FFF2-40B4-BE49-F238E27FC236}">
                <a16:creationId xmlns:a16="http://schemas.microsoft.com/office/drawing/2014/main" id="{42597450-4183-4956-B9AE-7B1E15BAB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04113"/>
              </p:ext>
            </p:extLst>
          </p:nvPr>
        </p:nvGraphicFramePr>
        <p:xfrm>
          <a:off x="8854263" y="1680042"/>
          <a:ext cx="1325896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520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graphicFrame>
        <p:nvGraphicFramePr>
          <p:cNvPr id="31" name="表格 5">
            <a:extLst>
              <a:ext uri="{FF2B5EF4-FFF2-40B4-BE49-F238E27FC236}">
                <a16:creationId xmlns:a16="http://schemas.microsoft.com/office/drawing/2014/main" id="{53419C70-54AF-41D6-8EDB-CF686AA4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62735"/>
              </p:ext>
            </p:extLst>
          </p:nvPr>
        </p:nvGraphicFramePr>
        <p:xfrm>
          <a:off x="8854263" y="3359125"/>
          <a:ext cx="1325896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graphicFrame>
        <p:nvGraphicFramePr>
          <p:cNvPr id="36" name="表格 5">
            <a:extLst>
              <a:ext uri="{FF2B5EF4-FFF2-40B4-BE49-F238E27FC236}">
                <a16:creationId xmlns:a16="http://schemas.microsoft.com/office/drawing/2014/main" id="{48617B5D-027B-4DA5-92D7-E394675D5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91987"/>
              </p:ext>
            </p:extLst>
          </p:nvPr>
        </p:nvGraphicFramePr>
        <p:xfrm>
          <a:off x="8859789" y="4929489"/>
          <a:ext cx="1325896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marL="0" algn="ctr" defTabSz="914446" rtl="0" eaLnBrk="1" latinLnBrk="0" hangingPunct="1"/>
                      <a:r>
                        <a:rPr lang="en-US" altLang="zh-CN" sz="1400" b="1" kern="12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00206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46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1314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07904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F55CF7E0-55DA-42C8-AA69-B025A56564CD}"/>
              </a:ext>
            </a:extLst>
          </p:cNvPr>
          <p:cNvSpPr txBox="1"/>
          <p:nvPr/>
        </p:nvSpPr>
        <p:spPr>
          <a:xfrm>
            <a:off x="8854263" y="4281268"/>
            <a:ext cx="114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/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61EE1D98-5278-4843-8CA2-1672DE97E5E2}"/>
              </a:ext>
            </a:extLst>
          </p:cNvPr>
          <p:cNvSpPr/>
          <p:nvPr/>
        </p:nvSpPr>
        <p:spPr>
          <a:xfrm>
            <a:off x="10295583" y="1680042"/>
            <a:ext cx="312148" cy="4230486"/>
          </a:xfrm>
          <a:prstGeom prst="rightBrace">
            <a:avLst>
              <a:gd name="adj1" fmla="val 3480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1821C2-E00D-4B6A-ABD2-05A777C2812B}"/>
              </a:ext>
            </a:extLst>
          </p:cNvPr>
          <p:cNvSpPr txBox="1"/>
          <p:nvPr/>
        </p:nvSpPr>
        <p:spPr>
          <a:xfrm>
            <a:off x="10477830" y="3533675"/>
            <a:ext cx="144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共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编号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0-1023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3E3EBBA-6D26-422C-936E-E4438ED88049}"/>
              </a:ext>
            </a:extLst>
          </p:cNvPr>
          <p:cNvSpPr txBox="1"/>
          <p:nvPr/>
        </p:nvSpPr>
        <p:spPr>
          <a:xfrm>
            <a:off x="8796551" y="5912981"/>
            <a:ext cx="144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页表项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占用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41C8A5A-99E9-4110-90A3-CEF938893E00}"/>
              </a:ext>
            </a:extLst>
          </p:cNvPr>
          <p:cNvSpPr txBox="1"/>
          <p:nvPr/>
        </p:nvSpPr>
        <p:spPr>
          <a:xfrm>
            <a:off x="8312897" y="1390610"/>
            <a:ext cx="883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B6313A9-A171-428D-A6EC-5273906FD103}"/>
              </a:ext>
            </a:extLst>
          </p:cNvPr>
          <p:cNvSpPr txBox="1"/>
          <p:nvPr/>
        </p:nvSpPr>
        <p:spPr>
          <a:xfrm>
            <a:off x="8312897" y="3080806"/>
            <a:ext cx="883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F701DDA-9064-49D8-9D98-9CF5C06FB6B6}"/>
              </a:ext>
            </a:extLst>
          </p:cNvPr>
          <p:cNvSpPr txBox="1"/>
          <p:nvPr/>
        </p:nvSpPr>
        <p:spPr>
          <a:xfrm>
            <a:off x="8154210" y="4610486"/>
            <a:ext cx="120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1023#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79E696-DF21-4CD7-BC76-232F39E28DAB}"/>
              </a:ext>
            </a:extLst>
          </p:cNvPr>
          <p:cNvSpPr txBox="1"/>
          <p:nvPr/>
        </p:nvSpPr>
        <p:spPr>
          <a:xfrm>
            <a:off x="6712890" y="2221577"/>
            <a:ext cx="144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页目录表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（一级页表）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E13A3A-B0B7-4DE9-BC39-C4172D5AC53F}"/>
              </a:ext>
            </a:extLst>
          </p:cNvPr>
          <p:cNvSpPr txBox="1"/>
          <p:nvPr/>
        </p:nvSpPr>
        <p:spPr>
          <a:xfrm>
            <a:off x="8849652" y="1200212"/>
            <a:ext cx="1441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二级页表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32" name="表格 5">
            <a:extLst>
              <a:ext uri="{FF2B5EF4-FFF2-40B4-BE49-F238E27FC236}">
                <a16:creationId xmlns:a16="http://schemas.microsoft.com/office/drawing/2014/main" id="{CF4D40CA-0E69-49C4-920E-EEB6E02F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5807"/>
              </p:ext>
            </p:extLst>
          </p:nvPr>
        </p:nvGraphicFramePr>
        <p:xfrm>
          <a:off x="757173" y="5514251"/>
          <a:ext cx="5420800" cy="32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4757763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1323048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694988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5891854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890175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04447127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8630083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08476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20309011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1894805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6760513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7850864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44388074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3965670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8618596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153592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51180317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35166065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58919862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3302219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28148239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92786295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06810117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9244538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9941479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82347684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61361234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586330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1528699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61006356"/>
                    </a:ext>
                  </a:extLst>
                </a:gridCol>
              </a:tblGrid>
              <a:tr h="15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33" name="表格 5">
            <a:extLst>
              <a:ext uri="{FF2B5EF4-FFF2-40B4-BE49-F238E27FC236}">
                <a16:creationId xmlns:a16="http://schemas.microsoft.com/office/drawing/2014/main" id="{9D6CD7C1-FE95-474E-B3CC-2F91E0900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47851"/>
              </p:ext>
            </p:extLst>
          </p:nvPr>
        </p:nvGraphicFramePr>
        <p:xfrm>
          <a:off x="757173" y="5225539"/>
          <a:ext cx="5422278" cy="30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94621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694621">
                  <a:extLst>
                    <a:ext uri="{9D8B030D-6E8A-4147-A177-3AD203B41FA5}">
                      <a16:colId xmlns:a16="http://schemas.microsoft.com/office/drawing/2014/main" val="3122695538"/>
                    </a:ext>
                  </a:extLst>
                </a:gridCol>
                <a:gridCol w="2033036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一级页号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二级页号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页内地址（偏移量）</a:t>
                      </a:r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W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F3BFCA4C-6447-4AB3-8809-5DBEA8D2D2D6}"/>
              </a:ext>
            </a:extLst>
          </p:cNvPr>
          <p:cNvGrpSpPr/>
          <p:nvPr/>
        </p:nvGrpSpPr>
        <p:grpSpPr>
          <a:xfrm>
            <a:off x="757174" y="5887959"/>
            <a:ext cx="1668786" cy="544141"/>
            <a:chOff x="656982" y="5705804"/>
            <a:chExt cx="3376537" cy="544141"/>
          </a:xfrm>
        </p:grpSpPr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CBFB7F5F-20CF-4BB8-A6A6-CE2A0F7824D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224502" y="4138284"/>
              <a:ext cx="241498" cy="3376537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C29E2F8-B763-4095-BF69-EA638346BF4C}"/>
                </a:ext>
              </a:extLst>
            </p:cNvPr>
            <p:cNvSpPr txBox="1"/>
            <p:nvPr/>
          </p:nvSpPr>
          <p:spPr>
            <a:xfrm>
              <a:off x="1124839" y="5942168"/>
              <a:ext cx="24555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1024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C0CD75D-5B6F-4423-93C9-DE8A5E8CFB82}"/>
              </a:ext>
            </a:extLst>
          </p:cNvPr>
          <p:cNvGrpSpPr/>
          <p:nvPr/>
        </p:nvGrpSpPr>
        <p:grpSpPr>
          <a:xfrm>
            <a:off x="4155976" y="5887958"/>
            <a:ext cx="1998325" cy="544142"/>
            <a:chOff x="4055785" y="5705803"/>
            <a:chExt cx="1998325" cy="544142"/>
          </a:xfrm>
        </p:grpSpPr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DFFD45E8-4978-441A-B1B9-1E2EDA67F9B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34198" y="4827390"/>
              <a:ext cx="241500" cy="199832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12B3D6C-258D-4194-B957-DE0A5D6BFDC3}"/>
                </a:ext>
              </a:extLst>
            </p:cNvPr>
            <p:cNvSpPr txBox="1"/>
            <p:nvPr/>
          </p:nvSpPr>
          <p:spPr>
            <a:xfrm>
              <a:off x="4448138" y="5942168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AD8B4BA-CF39-4B49-B4EB-E3DBE070A695}"/>
              </a:ext>
            </a:extLst>
          </p:cNvPr>
          <p:cNvGrpSpPr/>
          <p:nvPr/>
        </p:nvGrpSpPr>
        <p:grpSpPr>
          <a:xfrm>
            <a:off x="2448264" y="5887959"/>
            <a:ext cx="1668786" cy="544141"/>
            <a:chOff x="656982" y="5705804"/>
            <a:chExt cx="3376537" cy="544141"/>
          </a:xfrm>
        </p:grpSpPr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52DE2336-0D5F-4BA4-ACF4-3AC3CB82785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224502" y="4138284"/>
              <a:ext cx="241498" cy="3376537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16B18CE-35F3-4B35-BF4D-CA1F14DF2030}"/>
                </a:ext>
              </a:extLst>
            </p:cNvPr>
            <p:cNvSpPr txBox="1"/>
            <p:nvPr/>
          </p:nvSpPr>
          <p:spPr>
            <a:xfrm>
              <a:off x="1124839" y="5942168"/>
              <a:ext cx="24555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56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两级页表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将逻辑地址拆分成三部分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从</a:t>
            </a:r>
            <a:r>
              <a:rPr lang="en-US" altLang="zh-CN" sz="1400" dirty="0">
                <a:solidFill>
                  <a:srgbClr val="FF0000"/>
                </a:solidFill>
              </a:rPr>
              <a:t>PCB</a:t>
            </a:r>
            <a:r>
              <a:rPr lang="zh-CN" altLang="en-US" sz="1400" dirty="0">
                <a:solidFill>
                  <a:srgbClr val="FF0000"/>
                </a:solidFill>
              </a:rPr>
              <a:t>中读取页目录表始址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根据一级页号查出二级页表位置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根据二级页号查内存块号，加偏移量计算物理地址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graphicFrame>
        <p:nvGraphicFramePr>
          <p:cNvPr id="51" name="表格 5">
            <a:extLst>
              <a:ext uri="{FF2B5EF4-FFF2-40B4-BE49-F238E27FC236}">
                <a16:creationId xmlns:a16="http://schemas.microsoft.com/office/drawing/2014/main" id="{EE0698EA-2823-4CF7-9B0B-AB933ACD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59688"/>
              </p:ext>
            </p:extLst>
          </p:nvPr>
        </p:nvGraphicFramePr>
        <p:xfrm>
          <a:off x="6768977" y="2830869"/>
          <a:ext cx="1325896" cy="16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27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521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5DBA044-3F56-4EF8-B3BE-434866702595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132957" y="1698387"/>
            <a:ext cx="621878" cy="1604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35136F-19FC-41CB-8539-11436C64199B}"/>
              </a:ext>
            </a:extLst>
          </p:cNvPr>
          <p:cNvCxnSpPr>
            <a:cxnSpLocks/>
            <a:stCxn id="51" idx="3"/>
            <a:endCxn id="56" idx="2"/>
          </p:cNvCxnSpPr>
          <p:nvPr/>
        </p:nvCxnSpPr>
        <p:spPr>
          <a:xfrm flipV="1">
            <a:off x="8094873" y="3388583"/>
            <a:ext cx="659962" cy="259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F25BBA-B300-4395-9BD2-EC70BC2DD6C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132957" y="4339563"/>
            <a:ext cx="621878" cy="270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5">
            <a:extLst>
              <a:ext uri="{FF2B5EF4-FFF2-40B4-BE49-F238E27FC236}">
                <a16:creationId xmlns:a16="http://schemas.microsoft.com/office/drawing/2014/main" id="{42597450-4183-4956-B9AE-7B1E15BAB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93558"/>
              </p:ext>
            </p:extLst>
          </p:nvPr>
        </p:nvGraphicFramePr>
        <p:xfrm>
          <a:off x="8854263" y="1680042"/>
          <a:ext cx="1325896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520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graphicFrame>
        <p:nvGraphicFramePr>
          <p:cNvPr id="31" name="表格 5">
            <a:extLst>
              <a:ext uri="{FF2B5EF4-FFF2-40B4-BE49-F238E27FC236}">
                <a16:creationId xmlns:a16="http://schemas.microsoft.com/office/drawing/2014/main" id="{53419C70-54AF-41D6-8EDB-CF686AA4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20518"/>
              </p:ext>
            </p:extLst>
          </p:nvPr>
        </p:nvGraphicFramePr>
        <p:xfrm>
          <a:off x="8854263" y="3359125"/>
          <a:ext cx="1325896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graphicFrame>
        <p:nvGraphicFramePr>
          <p:cNvPr id="36" name="表格 5">
            <a:extLst>
              <a:ext uri="{FF2B5EF4-FFF2-40B4-BE49-F238E27FC236}">
                <a16:creationId xmlns:a16="http://schemas.microsoft.com/office/drawing/2014/main" id="{48617B5D-027B-4DA5-92D7-E394675D5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61950"/>
              </p:ext>
            </p:extLst>
          </p:nvPr>
        </p:nvGraphicFramePr>
        <p:xfrm>
          <a:off x="8859789" y="4929489"/>
          <a:ext cx="1325896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0415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marL="0" algn="ctr" defTabSz="914446" rtl="0" eaLnBrk="1" latinLnBrk="0" hangingPunct="1"/>
                      <a:r>
                        <a:rPr lang="en-US" altLang="zh-CN" sz="1400" b="1" kern="12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00206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46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1314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07904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F55CF7E0-55DA-42C8-AA69-B025A56564CD}"/>
              </a:ext>
            </a:extLst>
          </p:cNvPr>
          <p:cNvSpPr txBox="1"/>
          <p:nvPr/>
        </p:nvSpPr>
        <p:spPr>
          <a:xfrm>
            <a:off x="8854263" y="4281268"/>
            <a:ext cx="114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/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61EE1D98-5278-4843-8CA2-1672DE97E5E2}"/>
              </a:ext>
            </a:extLst>
          </p:cNvPr>
          <p:cNvSpPr/>
          <p:nvPr/>
        </p:nvSpPr>
        <p:spPr>
          <a:xfrm>
            <a:off x="10295583" y="1680042"/>
            <a:ext cx="312148" cy="4230486"/>
          </a:xfrm>
          <a:prstGeom prst="rightBrace">
            <a:avLst>
              <a:gd name="adj1" fmla="val 3480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1821C2-E00D-4B6A-ABD2-05A777C2812B}"/>
              </a:ext>
            </a:extLst>
          </p:cNvPr>
          <p:cNvSpPr txBox="1"/>
          <p:nvPr/>
        </p:nvSpPr>
        <p:spPr>
          <a:xfrm>
            <a:off x="10477830" y="3533675"/>
            <a:ext cx="144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共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编号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0-1023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3E3EBBA-6D26-422C-936E-E4438ED88049}"/>
              </a:ext>
            </a:extLst>
          </p:cNvPr>
          <p:cNvSpPr txBox="1"/>
          <p:nvPr/>
        </p:nvSpPr>
        <p:spPr>
          <a:xfrm>
            <a:off x="8796551" y="5912981"/>
            <a:ext cx="144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页表项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占用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41C8A5A-99E9-4110-90A3-CEF938893E00}"/>
              </a:ext>
            </a:extLst>
          </p:cNvPr>
          <p:cNvSpPr txBox="1"/>
          <p:nvPr/>
        </p:nvSpPr>
        <p:spPr>
          <a:xfrm>
            <a:off x="8312897" y="1390610"/>
            <a:ext cx="883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B6313A9-A171-428D-A6EC-5273906FD103}"/>
              </a:ext>
            </a:extLst>
          </p:cNvPr>
          <p:cNvSpPr txBox="1"/>
          <p:nvPr/>
        </p:nvSpPr>
        <p:spPr>
          <a:xfrm>
            <a:off x="8312897" y="3080806"/>
            <a:ext cx="883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F701DDA-9064-49D8-9D98-9CF5C06FB6B6}"/>
              </a:ext>
            </a:extLst>
          </p:cNvPr>
          <p:cNvSpPr txBox="1"/>
          <p:nvPr/>
        </p:nvSpPr>
        <p:spPr>
          <a:xfrm>
            <a:off x="8154210" y="4610486"/>
            <a:ext cx="120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1023#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79E696-DF21-4CD7-BC76-232F39E28DAB}"/>
              </a:ext>
            </a:extLst>
          </p:cNvPr>
          <p:cNvSpPr txBox="1"/>
          <p:nvPr/>
        </p:nvSpPr>
        <p:spPr>
          <a:xfrm>
            <a:off x="6712890" y="2221577"/>
            <a:ext cx="144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页目录表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（一级页表）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E13A3A-B0B7-4DE9-BC39-C4172D5AC53F}"/>
              </a:ext>
            </a:extLst>
          </p:cNvPr>
          <p:cNvSpPr txBox="1"/>
          <p:nvPr/>
        </p:nvSpPr>
        <p:spPr>
          <a:xfrm>
            <a:off x="8849652" y="1200212"/>
            <a:ext cx="1441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二级页表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32" name="表格 5">
            <a:extLst>
              <a:ext uri="{FF2B5EF4-FFF2-40B4-BE49-F238E27FC236}">
                <a16:creationId xmlns:a16="http://schemas.microsoft.com/office/drawing/2014/main" id="{CF4D40CA-0E69-49C4-920E-EEB6E02F3AE1}"/>
              </a:ext>
            </a:extLst>
          </p:cNvPr>
          <p:cNvGraphicFramePr>
            <a:graphicFrameLocks noGrp="1"/>
          </p:cNvGraphicFramePr>
          <p:nvPr/>
        </p:nvGraphicFramePr>
        <p:xfrm>
          <a:off x="757173" y="5514251"/>
          <a:ext cx="5420800" cy="32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4757763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1323048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694988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5891854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890175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04447127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8630083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08476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20309011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1894805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6760513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7850864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44388074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3965670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8618596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153592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51180317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35166065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58919862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3302219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28148239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92786295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06810117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9244538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9941479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82347684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61361234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586330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1528699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61006356"/>
                    </a:ext>
                  </a:extLst>
                </a:gridCol>
              </a:tblGrid>
              <a:tr h="15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33" name="表格 5">
            <a:extLst>
              <a:ext uri="{FF2B5EF4-FFF2-40B4-BE49-F238E27FC236}">
                <a16:creationId xmlns:a16="http://schemas.microsoft.com/office/drawing/2014/main" id="{9D6CD7C1-FE95-474E-B3CC-2F91E090066A}"/>
              </a:ext>
            </a:extLst>
          </p:cNvPr>
          <p:cNvGraphicFramePr>
            <a:graphicFrameLocks noGrp="1"/>
          </p:cNvGraphicFramePr>
          <p:nvPr/>
        </p:nvGraphicFramePr>
        <p:xfrm>
          <a:off x="757173" y="5225539"/>
          <a:ext cx="5422278" cy="30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94621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694621">
                  <a:extLst>
                    <a:ext uri="{9D8B030D-6E8A-4147-A177-3AD203B41FA5}">
                      <a16:colId xmlns:a16="http://schemas.microsoft.com/office/drawing/2014/main" val="3122695538"/>
                    </a:ext>
                  </a:extLst>
                </a:gridCol>
                <a:gridCol w="2033036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一级页号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二级页号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页内地址（偏移量）</a:t>
                      </a:r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W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F3BFCA4C-6447-4AB3-8809-5DBEA8D2D2D6}"/>
              </a:ext>
            </a:extLst>
          </p:cNvPr>
          <p:cNvGrpSpPr/>
          <p:nvPr/>
        </p:nvGrpSpPr>
        <p:grpSpPr>
          <a:xfrm>
            <a:off x="757174" y="5887959"/>
            <a:ext cx="1668786" cy="544141"/>
            <a:chOff x="656982" y="5705804"/>
            <a:chExt cx="3376537" cy="544141"/>
          </a:xfrm>
        </p:grpSpPr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CBFB7F5F-20CF-4BB8-A6A6-CE2A0F7824D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224502" y="4138284"/>
              <a:ext cx="241498" cy="3376537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C29E2F8-B763-4095-BF69-EA638346BF4C}"/>
                </a:ext>
              </a:extLst>
            </p:cNvPr>
            <p:cNvSpPr txBox="1"/>
            <p:nvPr/>
          </p:nvSpPr>
          <p:spPr>
            <a:xfrm>
              <a:off x="1124839" y="5942168"/>
              <a:ext cx="24555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1024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C0CD75D-5B6F-4423-93C9-DE8A5E8CFB82}"/>
              </a:ext>
            </a:extLst>
          </p:cNvPr>
          <p:cNvGrpSpPr/>
          <p:nvPr/>
        </p:nvGrpSpPr>
        <p:grpSpPr>
          <a:xfrm>
            <a:off x="4155976" y="5887958"/>
            <a:ext cx="1998325" cy="544142"/>
            <a:chOff x="4055785" y="5705803"/>
            <a:chExt cx="1998325" cy="544142"/>
          </a:xfrm>
        </p:grpSpPr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DFFD45E8-4978-441A-B1B9-1E2EDA67F9B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934198" y="4827390"/>
              <a:ext cx="241500" cy="199832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12B3D6C-258D-4194-B957-DE0A5D6BFDC3}"/>
                </a:ext>
              </a:extLst>
            </p:cNvPr>
            <p:cNvSpPr txBox="1"/>
            <p:nvPr/>
          </p:nvSpPr>
          <p:spPr>
            <a:xfrm>
              <a:off x="4448138" y="5942168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AD8B4BA-CF39-4B49-B4EB-E3DBE070A695}"/>
              </a:ext>
            </a:extLst>
          </p:cNvPr>
          <p:cNvGrpSpPr/>
          <p:nvPr/>
        </p:nvGrpSpPr>
        <p:grpSpPr>
          <a:xfrm>
            <a:off x="2448264" y="5887959"/>
            <a:ext cx="1668786" cy="544141"/>
            <a:chOff x="656982" y="5705804"/>
            <a:chExt cx="3376537" cy="544141"/>
          </a:xfrm>
        </p:grpSpPr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52DE2336-0D5F-4BA4-ACF4-3AC3CB82785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224502" y="4138284"/>
              <a:ext cx="241498" cy="3376537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16B18CE-35F3-4B35-BF4D-CA1F14DF2030}"/>
                </a:ext>
              </a:extLst>
            </p:cNvPr>
            <p:cNvSpPr txBox="1"/>
            <p:nvPr/>
          </p:nvSpPr>
          <p:spPr>
            <a:xfrm>
              <a:off x="1124839" y="5942168"/>
              <a:ext cx="24555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03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基本分页存储管理方式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基本分段存储管理方式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分段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段表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地址变换机构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段的共享与保护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段页式管理方式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4637608-4B55-45BC-B088-5AF54825397C}"/>
              </a:ext>
            </a:extLst>
          </p:cNvPr>
          <p:cNvGrpSpPr/>
          <p:nvPr/>
        </p:nvGrpSpPr>
        <p:grpSpPr>
          <a:xfrm>
            <a:off x="4872653" y="2975191"/>
            <a:ext cx="2397127" cy="3294761"/>
            <a:chOff x="5509744" y="2316928"/>
            <a:chExt cx="2397127" cy="329476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4C9ABF4-2266-446A-8232-922579FCDDCD}"/>
                </a:ext>
              </a:extLst>
            </p:cNvPr>
            <p:cNvGrpSpPr/>
            <p:nvPr/>
          </p:nvGrpSpPr>
          <p:grpSpPr>
            <a:xfrm>
              <a:off x="6263362" y="2316928"/>
              <a:ext cx="1643509" cy="3294761"/>
              <a:chOff x="6263362" y="2316928"/>
              <a:chExt cx="1643509" cy="3294761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D456BA7-3346-4964-AEEE-C04D76790793}"/>
                  </a:ext>
                </a:extLst>
              </p:cNvPr>
              <p:cNvGrpSpPr/>
              <p:nvPr/>
            </p:nvGrpSpPr>
            <p:grpSpPr>
              <a:xfrm>
                <a:off x="6439658" y="2417781"/>
                <a:ext cx="1290917" cy="2649071"/>
                <a:chOff x="6443830" y="2417781"/>
                <a:chExt cx="1290917" cy="2649071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74FDAC4-2D77-48C0-B5ED-DBDFF69943CC}"/>
                    </a:ext>
                  </a:extLst>
                </p:cNvPr>
                <p:cNvSpPr/>
                <p:nvPr/>
              </p:nvSpPr>
              <p:spPr>
                <a:xfrm>
                  <a:off x="6443830" y="2417781"/>
                  <a:ext cx="1290917" cy="626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0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号段</a:t>
                  </a:r>
                  <a:endParaRPr lang="en-US" altLang="zh-CN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（</a:t>
                  </a:r>
                  <a:r>
                    <a:rPr lang="en-US" altLang="zh-CN" sz="1800" dirty="0" err="1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7KB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）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EFCEE56-BA13-4774-A853-478960711B57}"/>
                    </a:ext>
                  </a:extLst>
                </p:cNvPr>
                <p:cNvSpPr/>
                <p:nvPr/>
              </p:nvSpPr>
              <p:spPr>
                <a:xfrm>
                  <a:off x="6443830" y="3429000"/>
                  <a:ext cx="1290917" cy="62663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号段</a:t>
                  </a:r>
                  <a:endParaRPr lang="en-US" altLang="zh-CN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（</a:t>
                  </a:r>
                  <a:r>
                    <a:rPr lang="en-US" altLang="zh-CN" sz="1800" dirty="0" err="1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3KB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）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8B76010-49E2-4C87-8C72-B32141909073}"/>
                    </a:ext>
                  </a:extLst>
                </p:cNvPr>
                <p:cNvSpPr/>
                <p:nvPr/>
              </p:nvSpPr>
              <p:spPr>
                <a:xfrm>
                  <a:off x="6443830" y="4440219"/>
                  <a:ext cx="1290917" cy="626633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号段</a:t>
                  </a:r>
                  <a:endParaRPr lang="en-US" altLang="zh-CN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（</a:t>
                  </a:r>
                  <a:r>
                    <a:rPr lang="en-US" altLang="zh-CN" sz="1800" dirty="0" err="1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10KB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）</a:t>
                  </a: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3E88BE0-122B-4CDC-9A58-1A8C66906C24}"/>
                  </a:ext>
                </a:extLst>
              </p:cNvPr>
              <p:cNvGrpSpPr/>
              <p:nvPr/>
            </p:nvGrpSpPr>
            <p:grpSpPr>
              <a:xfrm>
                <a:off x="6263362" y="2316928"/>
                <a:ext cx="1643509" cy="3294761"/>
                <a:chOff x="6263362" y="2316928"/>
                <a:chExt cx="1643509" cy="3294761"/>
              </a:xfrm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3FB0A87F-2C3C-42DE-A24D-93EA0AA5542E}"/>
                    </a:ext>
                  </a:extLst>
                </p:cNvPr>
                <p:cNvSpPr/>
                <p:nvPr/>
              </p:nvSpPr>
              <p:spPr>
                <a:xfrm>
                  <a:off x="6263362" y="2316928"/>
                  <a:ext cx="1643509" cy="2889773"/>
                </a:xfrm>
                <a:prstGeom prst="roundRect">
                  <a:avLst/>
                </a:prstGeom>
                <a:noFill/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6AF826F-3B4A-458F-9E4F-362F22862165}"/>
                    </a:ext>
                  </a:extLst>
                </p:cNvPr>
                <p:cNvSpPr txBox="1"/>
                <p:nvPr/>
              </p:nvSpPr>
              <p:spPr>
                <a:xfrm>
                  <a:off x="6509684" y="5273135"/>
                  <a:ext cx="115086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" algn="ctr"/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A</a:t>
                  </a: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C3EB5F0-CF57-4131-8CBA-2D263866475F}"/>
                </a:ext>
              </a:extLst>
            </p:cNvPr>
            <p:cNvGrpSpPr/>
            <p:nvPr/>
          </p:nvGrpSpPr>
          <p:grpSpPr>
            <a:xfrm>
              <a:off x="5509744" y="2363890"/>
              <a:ext cx="837790" cy="2842811"/>
              <a:chOff x="5509744" y="2363890"/>
              <a:chExt cx="837790" cy="2842811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C26135A-17AF-4052-8126-A74B9C9ED443}"/>
                  </a:ext>
                </a:extLst>
              </p:cNvPr>
              <p:cNvSpPr txBox="1"/>
              <p:nvPr/>
            </p:nvSpPr>
            <p:spPr>
              <a:xfrm>
                <a:off x="5509744" y="2363890"/>
                <a:ext cx="8377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</a:p>
              <a:p>
                <a:pPr marL="34" algn="ctr"/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en-US" altLang="zh-CN" sz="16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7K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-1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0C73BD9-EFE0-4608-974D-5091CB7F4C0A}"/>
                  </a:ext>
                </a:extLst>
              </p:cNvPr>
              <p:cNvSpPr txBox="1"/>
              <p:nvPr/>
            </p:nvSpPr>
            <p:spPr>
              <a:xfrm>
                <a:off x="5509744" y="3369797"/>
                <a:ext cx="8377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</a:p>
              <a:p>
                <a:pPr marL="34" algn="ctr"/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en-US" altLang="zh-CN" sz="16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3K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-1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39BBF7-D813-447E-873C-59431F562DFA}"/>
                  </a:ext>
                </a:extLst>
              </p:cNvPr>
              <p:cNvSpPr txBox="1"/>
              <p:nvPr/>
            </p:nvSpPr>
            <p:spPr>
              <a:xfrm>
                <a:off x="5509744" y="4375704"/>
                <a:ext cx="8377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</a:p>
              <a:p>
                <a:pPr marL="34" algn="ctr"/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en-US" altLang="zh-CN" sz="16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10K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-1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29FF9E-A869-4145-9307-C35EF4CE15BC}"/>
              </a:ext>
            </a:extLst>
          </p:cNvPr>
          <p:cNvGrpSpPr/>
          <p:nvPr/>
        </p:nvGrpSpPr>
        <p:grpSpPr>
          <a:xfrm>
            <a:off x="9974827" y="2838367"/>
            <a:ext cx="1372624" cy="3568409"/>
            <a:chOff x="9974827" y="2166320"/>
            <a:chExt cx="1372624" cy="3568409"/>
          </a:xfrm>
        </p:grpSpPr>
        <p:sp>
          <p:nvSpPr>
            <p:cNvPr id="19" name="波形 18">
              <a:extLst>
                <a:ext uri="{FF2B5EF4-FFF2-40B4-BE49-F238E27FC236}">
                  <a16:creationId xmlns:a16="http://schemas.microsoft.com/office/drawing/2014/main" id="{E811D2FE-9851-4B3C-A9C0-0A9B9F6533EE}"/>
                </a:ext>
              </a:extLst>
            </p:cNvPr>
            <p:cNvSpPr/>
            <p:nvPr/>
          </p:nvSpPr>
          <p:spPr>
            <a:xfrm>
              <a:off x="9974827" y="2166320"/>
              <a:ext cx="1372624" cy="3151991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波形 29">
              <a:extLst>
                <a:ext uri="{FF2B5EF4-FFF2-40B4-BE49-F238E27FC236}">
                  <a16:creationId xmlns:a16="http://schemas.microsoft.com/office/drawing/2014/main" id="{5292B083-5148-4E8A-9A47-5B1080694942}"/>
                </a:ext>
              </a:extLst>
            </p:cNvPr>
            <p:cNvSpPr/>
            <p:nvPr/>
          </p:nvSpPr>
          <p:spPr>
            <a:xfrm>
              <a:off x="9974827" y="2779388"/>
              <a:ext cx="1372624" cy="649612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1" name="波形 30">
              <a:extLst>
                <a:ext uri="{FF2B5EF4-FFF2-40B4-BE49-F238E27FC236}">
                  <a16:creationId xmlns:a16="http://schemas.microsoft.com/office/drawing/2014/main" id="{4FE60704-BD1A-4880-8B04-144F9AA74C78}"/>
                </a:ext>
              </a:extLst>
            </p:cNvPr>
            <p:cNvSpPr/>
            <p:nvPr/>
          </p:nvSpPr>
          <p:spPr>
            <a:xfrm>
              <a:off x="9974827" y="3593995"/>
              <a:ext cx="1372624" cy="649612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2" name="波形 31">
              <a:extLst>
                <a:ext uri="{FF2B5EF4-FFF2-40B4-BE49-F238E27FC236}">
                  <a16:creationId xmlns:a16="http://schemas.microsoft.com/office/drawing/2014/main" id="{30DC75C3-26C3-45A1-B1F2-4574DC3FC335}"/>
                </a:ext>
              </a:extLst>
            </p:cNvPr>
            <p:cNvSpPr/>
            <p:nvPr/>
          </p:nvSpPr>
          <p:spPr>
            <a:xfrm>
              <a:off x="9974827" y="4424454"/>
              <a:ext cx="1372624" cy="649612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94DCA2D-729B-4403-9BBE-E80B8B601631}"/>
                </a:ext>
              </a:extLst>
            </p:cNvPr>
            <p:cNvSpPr txBox="1"/>
            <p:nvPr/>
          </p:nvSpPr>
          <p:spPr>
            <a:xfrm>
              <a:off x="10085706" y="5396175"/>
              <a:ext cx="1150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114C47-B041-43E4-9350-774F1DED19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93484" y="3389361"/>
            <a:ext cx="512019" cy="822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F46687-DDB0-48A1-9B25-E655491BB15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093484" y="4983872"/>
            <a:ext cx="532141" cy="427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DFF73AF-6ACA-4D18-97CC-906CF153A51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093484" y="4400580"/>
            <a:ext cx="532141" cy="183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96BA284-1B69-41BE-8292-FAFCA9366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38699"/>
              </p:ext>
            </p:extLst>
          </p:nvPr>
        </p:nvGraphicFramePr>
        <p:xfrm>
          <a:off x="7662977" y="3760218"/>
          <a:ext cx="1776412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16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6299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578205">
                  <a:extLst>
                    <a:ext uri="{9D8B030D-6E8A-4147-A177-3AD203B41FA5}">
                      <a16:colId xmlns:a16="http://schemas.microsoft.com/office/drawing/2014/main" val="1273266716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基址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55k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63k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30k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0725D687-DEFB-4DA5-B3C8-21B0ADC5021A}"/>
              </a:ext>
            </a:extLst>
          </p:cNvPr>
          <p:cNvSpPr txBox="1"/>
          <p:nvPr/>
        </p:nvSpPr>
        <p:spPr>
          <a:xfrm>
            <a:off x="7981902" y="3397501"/>
            <a:ext cx="1138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段表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F0DE82C-19EC-4BCC-8BD1-D925E48C9532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9481386" y="3776241"/>
            <a:ext cx="493441" cy="113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34E966B-78B0-4EB3-A31E-96744C31216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480823" y="4229359"/>
            <a:ext cx="494004" cy="361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2ADCAAD-4347-4A55-A576-2F288206596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480823" y="4583916"/>
            <a:ext cx="494004" cy="837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00311E5-F0A7-41E1-93BC-73F4724FA47E}"/>
              </a:ext>
            </a:extLst>
          </p:cNvPr>
          <p:cNvGrpSpPr/>
          <p:nvPr/>
        </p:nvGrpSpPr>
        <p:grpSpPr>
          <a:xfrm>
            <a:off x="11310330" y="3333746"/>
            <a:ext cx="546973" cy="1976642"/>
            <a:chOff x="11162113" y="2629975"/>
            <a:chExt cx="546973" cy="197664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DBC39DD-D3EE-4FFF-9650-D33972D4DD9A}"/>
                </a:ext>
              </a:extLst>
            </p:cNvPr>
            <p:cNvSpPr txBox="1"/>
            <p:nvPr/>
          </p:nvSpPr>
          <p:spPr>
            <a:xfrm>
              <a:off x="11162113" y="2629975"/>
              <a:ext cx="546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30k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565112F-1D28-4231-AA56-D276AEADC5EF}"/>
                </a:ext>
              </a:extLst>
            </p:cNvPr>
            <p:cNvSpPr txBox="1"/>
            <p:nvPr/>
          </p:nvSpPr>
          <p:spPr>
            <a:xfrm>
              <a:off x="11162113" y="3464407"/>
              <a:ext cx="546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55k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7AADBDE-AF35-4DB6-9DFA-84D878E4D0A8}"/>
                </a:ext>
              </a:extLst>
            </p:cNvPr>
            <p:cNvSpPr txBox="1"/>
            <p:nvPr/>
          </p:nvSpPr>
          <p:spPr>
            <a:xfrm>
              <a:off x="11162113" y="4298840"/>
              <a:ext cx="546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63k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aphicFrame>
        <p:nvGraphicFramePr>
          <p:cNvPr id="50" name="表格 5">
            <a:extLst>
              <a:ext uri="{FF2B5EF4-FFF2-40B4-BE49-F238E27FC236}">
                <a16:creationId xmlns:a16="http://schemas.microsoft.com/office/drawing/2014/main" id="{AEDA957C-ABAD-4D1A-903E-3ED26FA22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1997"/>
              </p:ext>
            </p:extLst>
          </p:nvPr>
        </p:nvGraphicFramePr>
        <p:xfrm>
          <a:off x="5802567" y="2100262"/>
          <a:ext cx="5420800" cy="32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4757763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1323048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694988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5891854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890175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04447127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8630083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08476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20309011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1894805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6760513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7850864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44388074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3965670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8618596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153592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51180317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35166065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58919862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3302219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28148239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92786295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06810117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9244538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9941479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82347684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61361234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586330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1528699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61006356"/>
                    </a:ext>
                  </a:extLst>
                </a:gridCol>
              </a:tblGrid>
              <a:tr h="15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51" name="表格 5">
            <a:extLst>
              <a:ext uri="{FF2B5EF4-FFF2-40B4-BE49-F238E27FC236}">
                <a16:creationId xmlns:a16="http://schemas.microsoft.com/office/drawing/2014/main" id="{67885573-138F-4AEF-B240-79E4C0ADA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3854"/>
              </p:ext>
            </p:extLst>
          </p:nvPr>
        </p:nvGraphicFramePr>
        <p:xfrm>
          <a:off x="5802567" y="1811550"/>
          <a:ext cx="5422278" cy="30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2167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2700605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段内地址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pSp>
        <p:nvGrpSpPr>
          <p:cNvPr id="55" name="组合 54">
            <a:extLst>
              <a:ext uri="{FF2B5EF4-FFF2-40B4-BE49-F238E27FC236}">
                <a16:creationId xmlns:a16="http://schemas.microsoft.com/office/drawing/2014/main" id="{7C59963C-DC9D-470A-9A98-9B5613563F69}"/>
              </a:ext>
            </a:extLst>
          </p:cNvPr>
          <p:cNvGrpSpPr/>
          <p:nvPr/>
        </p:nvGrpSpPr>
        <p:grpSpPr>
          <a:xfrm>
            <a:off x="8534399" y="1175803"/>
            <a:ext cx="2676515" cy="605662"/>
            <a:chOff x="3377595" y="5423601"/>
            <a:chExt cx="2676515" cy="605662"/>
          </a:xfrm>
        </p:grpSpPr>
        <p:sp>
          <p:nvSpPr>
            <p:cNvPr id="56" name="左大括号 55">
              <a:extLst>
                <a:ext uri="{FF2B5EF4-FFF2-40B4-BE49-F238E27FC236}">
                  <a16:creationId xmlns:a16="http://schemas.microsoft.com/office/drawing/2014/main" id="{30473344-33F1-468C-B241-8F94D5E6C89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54123" y="4529275"/>
              <a:ext cx="323460" cy="267651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0177FE4-8FE1-4256-B403-46EA57476BBC}"/>
                </a:ext>
              </a:extLst>
            </p:cNvPr>
            <p:cNvSpPr txBox="1"/>
            <p:nvPr/>
          </p:nvSpPr>
          <p:spPr>
            <a:xfrm>
              <a:off x="4109042" y="5423601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C564C74-468E-437A-8034-DFE74AB20324}"/>
              </a:ext>
            </a:extLst>
          </p:cNvPr>
          <p:cNvGrpSpPr/>
          <p:nvPr/>
        </p:nvGrpSpPr>
        <p:grpSpPr>
          <a:xfrm>
            <a:off x="5802567" y="1186813"/>
            <a:ext cx="2676515" cy="605662"/>
            <a:chOff x="3377595" y="5423601"/>
            <a:chExt cx="2676515" cy="605662"/>
          </a:xfrm>
        </p:grpSpPr>
        <p:sp>
          <p:nvSpPr>
            <p:cNvPr id="62" name="左大括号 61">
              <a:extLst>
                <a:ext uri="{FF2B5EF4-FFF2-40B4-BE49-F238E27FC236}">
                  <a16:creationId xmlns:a16="http://schemas.microsoft.com/office/drawing/2014/main" id="{C5083CBC-3285-418D-9373-986A442049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54123" y="4529275"/>
              <a:ext cx="323460" cy="267651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56C0F71-BA38-4A90-B915-89A9E6181324}"/>
                </a:ext>
              </a:extLst>
            </p:cNvPr>
            <p:cNvSpPr txBox="1"/>
            <p:nvPr/>
          </p:nvSpPr>
          <p:spPr>
            <a:xfrm>
              <a:off x="4109042" y="5423601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57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分页与分段方式对比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物理单位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逻辑单位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分页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一维地址空间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分段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二维地址空间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分段更容易信息共享和保护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4637608-4B55-45BC-B088-5AF54825397C}"/>
              </a:ext>
            </a:extLst>
          </p:cNvPr>
          <p:cNvGrpSpPr/>
          <p:nvPr/>
        </p:nvGrpSpPr>
        <p:grpSpPr>
          <a:xfrm>
            <a:off x="4872653" y="2975191"/>
            <a:ext cx="2397127" cy="3294761"/>
            <a:chOff x="5509744" y="2316928"/>
            <a:chExt cx="2397127" cy="329476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4C9ABF4-2266-446A-8232-922579FCDDCD}"/>
                </a:ext>
              </a:extLst>
            </p:cNvPr>
            <p:cNvGrpSpPr/>
            <p:nvPr/>
          </p:nvGrpSpPr>
          <p:grpSpPr>
            <a:xfrm>
              <a:off x="6263362" y="2316928"/>
              <a:ext cx="1643509" cy="3294761"/>
              <a:chOff x="6263362" y="2316928"/>
              <a:chExt cx="1643509" cy="3294761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D456BA7-3346-4964-AEEE-C04D76790793}"/>
                  </a:ext>
                </a:extLst>
              </p:cNvPr>
              <p:cNvGrpSpPr/>
              <p:nvPr/>
            </p:nvGrpSpPr>
            <p:grpSpPr>
              <a:xfrm>
                <a:off x="6439658" y="2417781"/>
                <a:ext cx="1290917" cy="2649071"/>
                <a:chOff x="6443830" y="2417781"/>
                <a:chExt cx="1290917" cy="2649071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74FDAC4-2D77-48C0-B5ED-DBDFF69943CC}"/>
                    </a:ext>
                  </a:extLst>
                </p:cNvPr>
                <p:cNvSpPr/>
                <p:nvPr/>
              </p:nvSpPr>
              <p:spPr>
                <a:xfrm>
                  <a:off x="6443830" y="2417781"/>
                  <a:ext cx="1290917" cy="626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0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号段</a:t>
                  </a:r>
                  <a:endParaRPr lang="en-US" altLang="zh-CN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（</a:t>
                  </a:r>
                  <a:r>
                    <a:rPr lang="en-US" altLang="zh-CN" sz="1800" dirty="0" err="1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7KB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）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EFCEE56-BA13-4774-A853-478960711B57}"/>
                    </a:ext>
                  </a:extLst>
                </p:cNvPr>
                <p:cNvSpPr/>
                <p:nvPr/>
              </p:nvSpPr>
              <p:spPr>
                <a:xfrm>
                  <a:off x="6443830" y="3429000"/>
                  <a:ext cx="1290917" cy="62663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号段</a:t>
                  </a:r>
                  <a:endParaRPr lang="en-US" altLang="zh-CN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（</a:t>
                  </a:r>
                  <a:r>
                    <a:rPr lang="en-US" altLang="zh-CN" sz="1800" dirty="0" err="1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3KB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）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8B76010-49E2-4C87-8C72-B32141909073}"/>
                    </a:ext>
                  </a:extLst>
                </p:cNvPr>
                <p:cNvSpPr/>
                <p:nvPr/>
              </p:nvSpPr>
              <p:spPr>
                <a:xfrm>
                  <a:off x="6443830" y="4440219"/>
                  <a:ext cx="1290917" cy="626633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号段</a:t>
                  </a:r>
                  <a:endParaRPr lang="en-US" altLang="zh-CN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（</a:t>
                  </a:r>
                  <a:r>
                    <a:rPr lang="en-US" altLang="zh-CN" sz="1800" dirty="0" err="1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10KB</a:t>
                  </a:r>
                  <a:r>
                    <a:rPr lang="zh-CN" altLang="en-US" sz="18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）</a:t>
                  </a: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3E88BE0-122B-4CDC-9A58-1A8C66906C24}"/>
                  </a:ext>
                </a:extLst>
              </p:cNvPr>
              <p:cNvGrpSpPr/>
              <p:nvPr/>
            </p:nvGrpSpPr>
            <p:grpSpPr>
              <a:xfrm>
                <a:off x="6263362" y="2316928"/>
                <a:ext cx="1643509" cy="3294761"/>
                <a:chOff x="6263362" y="2316928"/>
                <a:chExt cx="1643509" cy="3294761"/>
              </a:xfrm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3FB0A87F-2C3C-42DE-A24D-93EA0AA5542E}"/>
                    </a:ext>
                  </a:extLst>
                </p:cNvPr>
                <p:cNvSpPr/>
                <p:nvPr/>
              </p:nvSpPr>
              <p:spPr>
                <a:xfrm>
                  <a:off x="6263362" y="2316928"/>
                  <a:ext cx="1643509" cy="2889773"/>
                </a:xfrm>
                <a:prstGeom prst="roundRect">
                  <a:avLst/>
                </a:prstGeom>
                <a:noFill/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6AF826F-3B4A-458F-9E4F-362F22862165}"/>
                    </a:ext>
                  </a:extLst>
                </p:cNvPr>
                <p:cNvSpPr txBox="1"/>
                <p:nvPr/>
              </p:nvSpPr>
              <p:spPr>
                <a:xfrm>
                  <a:off x="6509684" y="5273135"/>
                  <a:ext cx="115086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" algn="ctr"/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A</a:t>
                  </a: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C3EB5F0-CF57-4131-8CBA-2D263866475F}"/>
                </a:ext>
              </a:extLst>
            </p:cNvPr>
            <p:cNvGrpSpPr/>
            <p:nvPr/>
          </p:nvGrpSpPr>
          <p:grpSpPr>
            <a:xfrm>
              <a:off x="5509744" y="2363890"/>
              <a:ext cx="837790" cy="2842811"/>
              <a:chOff x="5509744" y="2363890"/>
              <a:chExt cx="837790" cy="2842811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C26135A-17AF-4052-8126-A74B9C9ED443}"/>
                  </a:ext>
                </a:extLst>
              </p:cNvPr>
              <p:cNvSpPr txBox="1"/>
              <p:nvPr/>
            </p:nvSpPr>
            <p:spPr>
              <a:xfrm>
                <a:off x="5509744" y="2363890"/>
                <a:ext cx="8377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</a:p>
              <a:p>
                <a:pPr marL="34" algn="ctr"/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en-US" altLang="zh-CN" sz="16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7K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-1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0C73BD9-EFE0-4608-974D-5091CB7F4C0A}"/>
                  </a:ext>
                </a:extLst>
              </p:cNvPr>
              <p:cNvSpPr txBox="1"/>
              <p:nvPr/>
            </p:nvSpPr>
            <p:spPr>
              <a:xfrm>
                <a:off x="5509744" y="3369797"/>
                <a:ext cx="8377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</a:p>
              <a:p>
                <a:pPr marL="34" algn="ctr"/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en-US" altLang="zh-CN" sz="16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3K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-1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39BBF7-D813-447E-873C-59431F562DFA}"/>
                  </a:ext>
                </a:extLst>
              </p:cNvPr>
              <p:cNvSpPr txBox="1"/>
              <p:nvPr/>
            </p:nvSpPr>
            <p:spPr>
              <a:xfrm>
                <a:off x="5509744" y="4375704"/>
                <a:ext cx="8377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</a:p>
              <a:p>
                <a:pPr marL="34" algn="ctr"/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en-US" altLang="zh-CN" sz="16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10K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-1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29FF9E-A869-4145-9307-C35EF4CE15BC}"/>
              </a:ext>
            </a:extLst>
          </p:cNvPr>
          <p:cNvGrpSpPr/>
          <p:nvPr/>
        </p:nvGrpSpPr>
        <p:grpSpPr>
          <a:xfrm>
            <a:off x="9974827" y="2838367"/>
            <a:ext cx="1372624" cy="3568409"/>
            <a:chOff x="9974827" y="2166320"/>
            <a:chExt cx="1372624" cy="3568409"/>
          </a:xfrm>
        </p:grpSpPr>
        <p:sp>
          <p:nvSpPr>
            <p:cNvPr id="19" name="波形 18">
              <a:extLst>
                <a:ext uri="{FF2B5EF4-FFF2-40B4-BE49-F238E27FC236}">
                  <a16:creationId xmlns:a16="http://schemas.microsoft.com/office/drawing/2014/main" id="{E811D2FE-9851-4B3C-A9C0-0A9B9F6533EE}"/>
                </a:ext>
              </a:extLst>
            </p:cNvPr>
            <p:cNvSpPr/>
            <p:nvPr/>
          </p:nvSpPr>
          <p:spPr>
            <a:xfrm>
              <a:off x="9974827" y="2166320"/>
              <a:ext cx="1372624" cy="3151991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波形 29">
              <a:extLst>
                <a:ext uri="{FF2B5EF4-FFF2-40B4-BE49-F238E27FC236}">
                  <a16:creationId xmlns:a16="http://schemas.microsoft.com/office/drawing/2014/main" id="{5292B083-5148-4E8A-9A47-5B1080694942}"/>
                </a:ext>
              </a:extLst>
            </p:cNvPr>
            <p:cNvSpPr/>
            <p:nvPr/>
          </p:nvSpPr>
          <p:spPr>
            <a:xfrm>
              <a:off x="9974827" y="2779388"/>
              <a:ext cx="1372624" cy="649612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1" name="波形 30">
              <a:extLst>
                <a:ext uri="{FF2B5EF4-FFF2-40B4-BE49-F238E27FC236}">
                  <a16:creationId xmlns:a16="http://schemas.microsoft.com/office/drawing/2014/main" id="{4FE60704-BD1A-4880-8B04-144F9AA74C78}"/>
                </a:ext>
              </a:extLst>
            </p:cNvPr>
            <p:cNvSpPr/>
            <p:nvPr/>
          </p:nvSpPr>
          <p:spPr>
            <a:xfrm>
              <a:off x="9974827" y="3593995"/>
              <a:ext cx="1372624" cy="649612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2" name="波形 31">
              <a:extLst>
                <a:ext uri="{FF2B5EF4-FFF2-40B4-BE49-F238E27FC236}">
                  <a16:creationId xmlns:a16="http://schemas.microsoft.com/office/drawing/2014/main" id="{30DC75C3-26C3-45A1-B1F2-4574DC3FC335}"/>
                </a:ext>
              </a:extLst>
            </p:cNvPr>
            <p:cNvSpPr/>
            <p:nvPr/>
          </p:nvSpPr>
          <p:spPr>
            <a:xfrm>
              <a:off x="9974827" y="4424454"/>
              <a:ext cx="1372624" cy="649612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号段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94DCA2D-729B-4403-9BBE-E80B8B601631}"/>
                </a:ext>
              </a:extLst>
            </p:cNvPr>
            <p:cNvSpPr txBox="1"/>
            <p:nvPr/>
          </p:nvSpPr>
          <p:spPr>
            <a:xfrm>
              <a:off x="10085706" y="5396175"/>
              <a:ext cx="1150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114C47-B041-43E4-9350-774F1DED19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93484" y="3389361"/>
            <a:ext cx="512019" cy="822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F46687-DDB0-48A1-9B25-E655491BB15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093484" y="4983872"/>
            <a:ext cx="532141" cy="427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DFF73AF-6ACA-4D18-97CC-906CF153A51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093484" y="4400580"/>
            <a:ext cx="532141" cy="183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D96BA284-1B69-41BE-8292-FAFCA9366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333"/>
              </p:ext>
            </p:extLst>
          </p:nvPr>
        </p:nvGraphicFramePr>
        <p:xfrm>
          <a:off x="7662977" y="3760218"/>
          <a:ext cx="1776412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16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6299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578205">
                  <a:extLst>
                    <a:ext uri="{9D8B030D-6E8A-4147-A177-3AD203B41FA5}">
                      <a16:colId xmlns:a16="http://schemas.microsoft.com/office/drawing/2014/main" val="1273266716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基址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55k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63k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30k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0725D687-DEFB-4DA5-B3C8-21B0ADC5021A}"/>
              </a:ext>
            </a:extLst>
          </p:cNvPr>
          <p:cNvSpPr txBox="1"/>
          <p:nvPr/>
        </p:nvSpPr>
        <p:spPr>
          <a:xfrm>
            <a:off x="7981902" y="3397501"/>
            <a:ext cx="1138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段表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F0DE82C-19EC-4BCC-8BD1-D925E48C9532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9481386" y="3776241"/>
            <a:ext cx="493441" cy="113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34E966B-78B0-4EB3-A31E-96744C31216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480823" y="4229359"/>
            <a:ext cx="494004" cy="361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2ADCAAD-4347-4A55-A576-2F288206596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480823" y="4583916"/>
            <a:ext cx="494004" cy="837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00311E5-F0A7-41E1-93BC-73F4724FA47E}"/>
              </a:ext>
            </a:extLst>
          </p:cNvPr>
          <p:cNvGrpSpPr/>
          <p:nvPr/>
        </p:nvGrpSpPr>
        <p:grpSpPr>
          <a:xfrm>
            <a:off x="11310330" y="3333746"/>
            <a:ext cx="546973" cy="1976642"/>
            <a:chOff x="11162113" y="2629975"/>
            <a:chExt cx="546973" cy="197664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DBC39DD-D3EE-4FFF-9650-D33972D4DD9A}"/>
                </a:ext>
              </a:extLst>
            </p:cNvPr>
            <p:cNvSpPr txBox="1"/>
            <p:nvPr/>
          </p:nvSpPr>
          <p:spPr>
            <a:xfrm>
              <a:off x="11162113" y="2629975"/>
              <a:ext cx="546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30k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565112F-1D28-4231-AA56-D276AEADC5EF}"/>
                </a:ext>
              </a:extLst>
            </p:cNvPr>
            <p:cNvSpPr txBox="1"/>
            <p:nvPr/>
          </p:nvSpPr>
          <p:spPr>
            <a:xfrm>
              <a:off x="11162113" y="3464407"/>
              <a:ext cx="546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55k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7AADBDE-AF35-4DB6-9DFA-84D878E4D0A8}"/>
                </a:ext>
              </a:extLst>
            </p:cNvPr>
            <p:cNvSpPr txBox="1"/>
            <p:nvPr/>
          </p:nvSpPr>
          <p:spPr>
            <a:xfrm>
              <a:off x="11162113" y="4298840"/>
              <a:ext cx="546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63k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aphicFrame>
        <p:nvGraphicFramePr>
          <p:cNvPr id="50" name="表格 5">
            <a:extLst>
              <a:ext uri="{FF2B5EF4-FFF2-40B4-BE49-F238E27FC236}">
                <a16:creationId xmlns:a16="http://schemas.microsoft.com/office/drawing/2014/main" id="{AEDA957C-ABAD-4D1A-903E-3ED26FA227B8}"/>
              </a:ext>
            </a:extLst>
          </p:cNvPr>
          <p:cNvGraphicFramePr>
            <a:graphicFrameLocks noGrp="1"/>
          </p:cNvGraphicFramePr>
          <p:nvPr/>
        </p:nvGraphicFramePr>
        <p:xfrm>
          <a:off x="5802567" y="2100262"/>
          <a:ext cx="5420800" cy="32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4757763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1323048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694988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5891854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890175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04447127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8630083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08476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20309011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1894805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6760513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7850864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44388074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3965670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8618596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153592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51180317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35166065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58919862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3302219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28148239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92786295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06810117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9244538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9941479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82347684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61361234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586330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1528699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61006356"/>
                    </a:ext>
                  </a:extLst>
                </a:gridCol>
              </a:tblGrid>
              <a:tr h="15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51" name="表格 5">
            <a:extLst>
              <a:ext uri="{FF2B5EF4-FFF2-40B4-BE49-F238E27FC236}">
                <a16:creationId xmlns:a16="http://schemas.microsoft.com/office/drawing/2014/main" id="{67885573-138F-4AEF-B240-79E4C0ADA23B}"/>
              </a:ext>
            </a:extLst>
          </p:cNvPr>
          <p:cNvGraphicFramePr>
            <a:graphicFrameLocks noGrp="1"/>
          </p:cNvGraphicFramePr>
          <p:nvPr/>
        </p:nvGraphicFramePr>
        <p:xfrm>
          <a:off x="5802567" y="1811550"/>
          <a:ext cx="5422278" cy="30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21673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2700605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段内地址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pSp>
        <p:nvGrpSpPr>
          <p:cNvPr id="55" name="组合 54">
            <a:extLst>
              <a:ext uri="{FF2B5EF4-FFF2-40B4-BE49-F238E27FC236}">
                <a16:creationId xmlns:a16="http://schemas.microsoft.com/office/drawing/2014/main" id="{7C59963C-DC9D-470A-9A98-9B5613563F69}"/>
              </a:ext>
            </a:extLst>
          </p:cNvPr>
          <p:cNvGrpSpPr/>
          <p:nvPr/>
        </p:nvGrpSpPr>
        <p:grpSpPr>
          <a:xfrm>
            <a:off x="8534399" y="1175803"/>
            <a:ext cx="2676515" cy="605662"/>
            <a:chOff x="3377595" y="5423601"/>
            <a:chExt cx="2676515" cy="605662"/>
          </a:xfrm>
        </p:grpSpPr>
        <p:sp>
          <p:nvSpPr>
            <p:cNvPr id="56" name="左大括号 55">
              <a:extLst>
                <a:ext uri="{FF2B5EF4-FFF2-40B4-BE49-F238E27FC236}">
                  <a16:creationId xmlns:a16="http://schemas.microsoft.com/office/drawing/2014/main" id="{30473344-33F1-468C-B241-8F94D5E6C89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54123" y="4529275"/>
              <a:ext cx="323460" cy="267651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0177FE4-8FE1-4256-B403-46EA57476BBC}"/>
                </a:ext>
              </a:extLst>
            </p:cNvPr>
            <p:cNvSpPr txBox="1"/>
            <p:nvPr/>
          </p:nvSpPr>
          <p:spPr>
            <a:xfrm>
              <a:off x="4109042" y="5423601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C564C74-468E-437A-8034-DFE74AB20324}"/>
              </a:ext>
            </a:extLst>
          </p:cNvPr>
          <p:cNvGrpSpPr/>
          <p:nvPr/>
        </p:nvGrpSpPr>
        <p:grpSpPr>
          <a:xfrm>
            <a:off x="5802567" y="1186813"/>
            <a:ext cx="2676515" cy="605662"/>
            <a:chOff x="3377595" y="5423601"/>
            <a:chExt cx="2676515" cy="605662"/>
          </a:xfrm>
        </p:grpSpPr>
        <p:sp>
          <p:nvSpPr>
            <p:cNvPr id="62" name="左大括号 61">
              <a:extLst>
                <a:ext uri="{FF2B5EF4-FFF2-40B4-BE49-F238E27FC236}">
                  <a16:creationId xmlns:a16="http://schemas.microsoft.com/office/drawing/2014/main" id="{C5083CBC-3285-418D-9373-986A442049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54123" y="4529275"/>
              <a:ext cx="323460" cy="267651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56C0F71-BA38-4A90-B915-89A9E6181324}"/>
                </a:ext>
              </a:extLst>
            </p:cNvPr>
            <p:cNvSpPr txBox="1"/>
            <p:nvPr/>
          </p:nvSpPr>
          <p:spPr>
            <a:xfrm>
              <a:off x="4109042" y="5423601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78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基本分页存储管理方式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基本分段存储管理方式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段页式管理方式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D9EA3AA-6AAC-486C-9E1C-39F2440B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94702"/>
              </p:ext>
            </p:extLst>
          </p:nvPr>
        </p:nvGraphicFramePr>
        <p:xfrm>
          <a:off x="5092496" y="2641854"/>
          <a:ext cx="5961584" cy="157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757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245766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1273266716"/>
                    </a:ext>
                  </a:extLst>
                </a:gridCol>
              </a:tblGrid>
              <a:tr h="524764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206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5247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分页管理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内存利用率高，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不会产生外部碎片</a:t>
                      </a:r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，少量内部碎片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不好按照逻辑模块实现信息共享和保护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5247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分段管理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容易按逻辑模块实现信息共享和保护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段长较大时，不便分配空间；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会产生外部碎片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9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段页式管理方式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先分段，再分页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个进程</a:t>
            </a:r>
            <a:r>
              <a:rPr lang="en-US" altLang="zh-CN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-&gt;1</a:t>
            </a: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个段表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个段表项</a:t>
            </a:r>
            <a:r>
              <a:rPr lang="en-US" altLang="zh-CN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-&gt;1</a:t>
            </a: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个页表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个页表</a:t>
            </a:r>
            <a:r>
              <a:rPr lang="en-US" altLang="zh-CN" sz="1400" dirty="0">
                <a:solidFill>
                  <a:srgbClr val="FF0000"/>
                </a:solidFill>
              </a:rPr>
              <a:t>-&gt;</a:t>
            </a:r>
            <a:r>
              <a:rPr lang="zh-CN" altLang="en-US" sz="1400" dirty="0">
                <a:solidFill>
                  <a:srgbClr val="FF0000"/>
                </a:solidFill>
              </a:rPr>
              <a:t>多个物理块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AA0A41E-31D8-427C-A578-09E2107D7CAB}"/>
              </a:ext>
            </a:extLst>
          </p:cNvPr>
          <p:cNvGrpSpPr/>
          <p:nvPr/>
        </p:nvGrpSpPr>
        <p:grpSpPr>
          <a:xfrm>
            <a:off x="9974826" y="2838367"/>
            <a:ext cx="1372624" cy="3568409"/>
            <a:chOff x="9974826" y="2166320"/>
            <a:chExt cx="1372624" cy="3568409"/>
          </a:xfrm>
        </p:grpSpPr>
        <p:sp>
          <p:nvSpPr>
            <p:cNvPr id="17" name="波形 16">
              <a:extLst>
                <a:ext uri="{FF2B5EF4-FFF2-40B4-BE49-F238E27FC236}">
                  <a16:creationId xmlns:a16="http://schemas.microsoft.com/office/drawing/2014/main" id="{44DCD377-EE5E-41E2-B535-9FA4D5375049}"/>
                </a:ext>
              </a:extLst>
            </p:cNvPr>
            <p:cNvSpPr/>
            <p:nvPr/>
          </p:nvSpPr>
          <p:spPr>
            <a:xfrm>
              <a:off x="9974826" y="2166320"/>
              <a:ext cx="1372624" cy="3151991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波形 18">
              <a:extLst>
                <a:ext uri="{FF2B5EF4-FFF2-40B4-BE49-F238E27FC236}">
                  <a16:creationId xmlns:a16="http://schemas.microsoft.com/office/drawing/2014/main" id="{4F6A8965-4CB8-4F61-97E0-E82CD215A86B}"/>
                </a:ext>
              </a:extLst>
            </p:cNvPr>
            <p:cNvSpPr/>
            <p:nvPr/>
          </p:nvSpPr>
          <p:spPr>
            <a:xfrm>
              <a:off x="9974826" y="2223064"/>
              <a:ext cx="1372624" cy="536869"/>
            </a:xfrm>
            <a:prstGeom prst="wave">
              <a:avLst>
                <a:gd name="adj1" fmla="val 11284"/>
                <a:gd name="adj2" fmla="val 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AE0F5D-AE04-4FE1-9DF0-4F61CC108DD2}"/>
                </a:ext>
              </a:extLst>
            </p:cNvPr>
            <p:cNvSpPr txBox="1"/>
            <p:nvPr/>
          </p:nvSpPr>
          <p:spPr>
            <a:xfrm>
              <a:off x="10085706" y="5396175"/>
              <a:ext cx="1150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波形 56">
              <a:extLst>
                <a:ext uri="{FF2B5EF4-FFF2-40B4-BE49-F238E27FC236}">
                  <a16:creationId xmlns:a16="http://schemas.microsoft.com/office/drawing/2014/main" id="{77A6545E-6F70-4366-8D8F-08AFBDD6685C}"/>
                </a:ext>
              </a:extLst>
            </p:cNvPr>
            <p:cNvSpPr/>
            <p:nvPr/>
          </p:nvSpPr>
          <p:spPr>
            <a:xfrm>
              <a:off x="9974826" y="2636399"/>
              <a:ext cx="1372624" cy="536869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61" name="波形 60">
              <a:extLst>
                <a:ext uri="{FF2B5EF4-FFF2-40B4-BE49-F238E27FC236}">
                  <a16:creationId xmlns:a16="http://schemas.microsoft.com/office/drawing/2014/main" id="{E7EC12BF-CCD2-48F7-8330-B6BAA43D7B3B}"/>
                </a:ext>
              </a:extLst>
            </p:cNvPr>
            <p:cNvSpPr/>
            <p:nvPr/>
          </p:nvSpPr>
          <p:spPr>
            <a:xfrm>
              <a:off x="9974826" y="3049734"/>
              <a:ext cx="1372624" cy="536869"/>
            </a:xfrm>
            <a:prstGeom prst="wave">
              <a:avLst>
                <a:gd name="adj1" fmla="val 11284"/>
                <a:gd name="adj2" fmla="val 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62" name="波形 61">
              <a:extLst>
                <a:ext uri="{FF2B5EF4-FFF2-40B4-BE49-F238E27FC236}">
                  <a16:creationId xmlns:a16="http://schemas.microsoft.com/office/drawing/2014/main" id="{260711C8-1102-4EA6-8516-F17449693B15}"/>
                </a:ext>
              </a:extLst>
            </p:cNvPr>
            <p:cNvSpPr/>
            <p:nvPr/>
          </p:nvSpPr>
          <p:spPr>
            <a:xfrm>
              <a:off x="9974826" y="3463069"/>
              <a:ext cx="1372624" cy="536869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k0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63" name="波形 62">
              <a:extLst>
                <a:ext uri="{FF2B5EF4-FFF2-40B4-BE49-F238E27FC236}">
                  <a16:creationId xmlns:a16="http://schemas.microsoft.com/office/drawing/2014/main" id="{F35F15F1-1973-40AB-97A5-9527488E8C63}"/>
                </a:ext>
              </a:extLst>
            </p:cNvPr>
            <p:cNvSpPr/>
            <p:nvPr/>
          </p:nvSpPr>
          <p:spPr>
            <a:xfrm>
              <a:off x="9974826" y="3876404"/>
              <a:ext cx="1372624" cy="536869"/>
            </a:xfrm>
            <a:prstGeom prst="wave">
              <a:avLst>
                <a:gd name="adj1" fmla="val 11284"/>
                <a:gd name="adj2" fmla="val 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65" name="波形 64">
              <a:extLst>
                <a:ext uri="{FF2B5EF4-FFF2-40B4-BE49-F238E27FC236}">
                  <a16:creationId xmlns:a16="http://schemas.microsoft.com/office/drawing/2014/main" id="{C49BC189-B049-43CB-8ECA-306E798C76AD}"/>
                </a:ext>
              </a:extLst>
            </p:cNvPr>
            <p:cNvSpPr/>
            <p:nvPr/>
          </p:nvSpPr>
          <p:spPr>
            <a:xfrm>
              <a:off x="9974826" y="4289738"/>
              <a:ext cx="1372624" cy="536869"/>
            </a:xfrm>
            <a:prstGeom prst="wave">
              <a:avLst>
                <a:gd name="adj1" fmla="val 11284"/>
                <a:gd name="adj2" fmla="val 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k7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F5447A2-2350-4011-8A24-82B30AE10F75}"/>
              </a:ext>
            </a:extLst>
          </p:cNvPr>
          <p:cNvGrpSpPr/>
          <p:nvPr/>
        </p:nvGrpSpPr>
        <p:grpSpPr>
          <a:xfrm>
            <a:off x="4725972" y="3014852"/>
            <a:ext cx="1048933" cy="3151991"/>
            <a:chOff x="6263362" y="2316928"/>
            <a:chExt cx="1643509" cy="323320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BF59357-F01C-44AE-B208-2B5D8EBF6D5D}"/>
                </a:ext>
              </a:extLst>
            </p:cNvPr>
            <p:cNvGrpSpPr/>
            <p:nvPr/>
          </p:nvGrpSpPr>
          <p:grpSpPr>
            <a:xfrm>
              <a:off x="6439658" y="2417781"/>
              <a:ext cx="1290917" cy="2649071"/>
              <a:chOff x="6443830" y="2417781"/>
              <a:chExt cx="1290917" cy="2649071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C961FF4-C3D9-43E9-8FD4-0A1D77CA60D3}"/>
                  </a:ext>
                </a:extLst>
              </p:cNvPr>
              <p:cNvSpPr/>
              <p:nvPr/>
            </p:nvSpPr>
            <p:spPr>
              <a:xfrm>
                <a:off x="6443830" y="2417781"/>
                <a:ext cx="1290917" cy="626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号段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7KB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53DBD4D-3B41-4EA2-B84D-33B045F02A5D}"/>
                  </a:ext>
                </a:extLst>
              </p:cNvPr>
              <p:cNvSpPr/>
              <p:nvPr/>
            </p:nvSpPr>
            <p:spPr>
              <a:xfrm>
                <a:off x="6443830" y="3429000"/>
                <a:ext cx="1290917" cy="62663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号段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3KB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3E57CFF-E5C3-4A72-BF49-FC5534E0BEA9}"/>
                  </a:ext>
                </a:extLst>
              </p:cNvPr>
              <p:cNvSpPr/>
              <p:nvPr/>
            </p:nvSpPr>
            <p:spPr>
              <a:xfrm>
                <a:off x="6443830" y="4440219"/>
                <a:ext cx="1290917" cy="6266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号段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10KB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7DA1581-AB44-492B-9535-E745745E2C72}"/>
                </a:ext>
              </a:extLst>
            </p:cNvPr>
            <p:cNvGrpSpPr/>
            <p:nvPr/>
          </p:nvGrpSpPr>
          <p:grpSpPr>
            <a:xfrm>
              <a:off x="6263362" y="2316928"/>
              <a:ext cx="1643509" cy="3233206"/>
              <a:chOff x="6263362" y="2316928"/>
              <a:chExt cx="1643509" cy="3233206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FE7EA21-4150-4281-B437-29C591065E17}"/>
                  </a:ext>
                </a:extLst>
              </p:cNvPr>
              <p:cNvSpPr/>
              <p:nvPr/>
            </p:nvSpPr>
            <p:spPr>
              <a:xfrm>
                <a:off x="6263362" y="2316928"/>
                <a:ext cx="1643509" cy="2889773"/>
              </a:xfrm>
              <a:prstGeom prst="roundRect">
                <a:avLst/>
              </a:prstGeom>
              <a:noFill/>
              <a:ln w="1905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274142-8792-4FE5-AD82-1885BDE0D591}"/>
                  </a:ext>
                </a:extLst>
              </p:cNvPr>
              <p:cNvSpPr txBox="1"/>
              <p:nvPr/>
            </p:nvSpPr>
            <p:spPr>
              <a:xfrm>
                <a:off x="6509684" y="5273135"/>
                <a:ext cx="115086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r>
                  <a:rPr lang="en-US" altLang="zh-CN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</a:t>
                </a:r>
              </a:p>
            </p:txBody>
          </p:sp>
        </p:grpSp>
      </p:grpSp>
      <p:graphicFrame>
        <p:nvGraphicFramePr>
          <p:cNvPr id="40" name="表格 5">
            <a:extLst>
              <a:ext uri="{FF2B5EF4-FFF2-40B4-BE49-F238E27FC236}">
                <a16:creationId xmlns:a16="http://schemas.microsoft.com/office/drawing/2014/main" id="{AFC76223-CAE6-498D-88CD-1B50B4B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74177"/>
              </p:ext>
            </p:extLst>
          </p:nvPr>
        </p:nvGraphicFramePr>
        <p:xfrm>
          <a:off x="6155095" y="3416454"/>
          <a:ext cx="1776412" cy="149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01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59836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735275">
                  <a:extLst>
                    <a:ext uri="{9D8B030D-6E8A-4147-A177-3AD203B41FA5}">
                      <a16:colId xmlns:a16="http://schemas.microsoft.com/office/drawing/2014/main" val="1273266716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页表长度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页表存放块号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graphicFrame>
        <p:nvGraphicFramePr>
          <p:cNvPr id="41" name="表格 5">
            <a:extLst>
              <a:ext uri="{FF2B5EF4-FFF2-40B4-BE49-F238E27FC236}">
                <a16:creationId xmlns:a16="http://schemas.microsoft.com/office/drawing/2014/main" id="{4E6C2D7F-B0E7-4069-8787-E71FF4FD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81563"/>
              </p:ext>
            </p:extLst>
          </p:nvPr>
        </p:nvGraphicFramePr>
        <p:xfrm>
          <a:off x="5626271" y="2017427"/>
          <a:ext cx="5420800" cy="32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4757763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1323048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694988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5891854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890175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04447127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18630083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08476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20309011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1894805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6760513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47850864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44388074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3965670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78618596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1535921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511803172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35166065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58919862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33022198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28148239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92786295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06810117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89244538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9941479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82347684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613612344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945863306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1528699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661006356"/>
                    </a:ext>
                  </a:extLst>
                </a:gridCol>
              </a:tblGrid>
              <a:tr h="15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72000" marB="36000"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43" name="表格 5">
            <a:extLst>
              <a:ext uri="{FF2B5EF4-FFF2-40B4-BE49-F238E27FC236}">
                <a16:creationId xmlns:a16="http://schemas.microsoft.com/office/drawing/2014/main" id="{AF2E707A-8D97-4EEF-8B4C-9A888D79B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80817"/>
              </p:ext>
            </p:extLst>
          </p:nvPr>
        </p:nvGraphicFramePr>
        <p:xfrm>
          <a:off x="5626271" y="1728715"/>
          <a:ext cx="5422279" cy="30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06961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038662">
                  <a:extLst>
                    <a:ext uri="{9D8B030D-6E8A-4147-A177-3AD203B41FA5}">
                      <a16:colId xmlns:a16="http://schemas.microsoft.com/office/drawing/2014/main" val="178825852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页内地址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pSp>
        <p:nvGrpSpPr>
          <p:cNvPr id="45" name="组合 44">
            <a:extLst>
              <a:ext uri="{FF2B5EF4-FFF2-40B4-BE49-F238E27FC236}">
                <a16:creationId xmlns:a16="http://schemas.microsoft.com/office/drawing/2014/main" id="{46954A86-25C0-40F7-9D34-658F34B897AF}"/>
              </a:ext>
            </a:extLst>
          </p:cNvPr>
          <p:cNvGrpSpPr/>
          <p:nvPr/>
        </p:nvGrpSpPr>
        <p:grpSpPr>
          <a:xfrm>
            <a:off x="8358103" y="1092968"/>
            <a:ext cx="2676515" cy="605662"/>
            <a:chOff x="3377595" y="5423601"/>
            <a:chExt cx="2676515" cy="605662"/>
          </a:xfrm>
        </p:grpSpPr>
        <p:sp>
          <p:nvSpPr>
            <p:cNvPr id="46" name="左大括号 45">
              <a:extLst>
                <a:ext uri="{FF2B5EF4-FFF2-40B4-BE49-F238E27FC236}">
                  <a16:creationId xmlns:a16="http://schemas.microsoft.com/office/drawing/2014/main" id="{05FF1122-48D8-4C91-817C-5A50D798BD0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54123" y="4529275"/>
              <a:ext cx="323460" cy="267651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5ED4610-DE5F-4C63-981D-E0CC5614E820}"/>
                </a:ext>
              </a:extLst>
            </p:cNvPr>
            <p:cNvSpPr txBox="1"/>
            <p:nvPr/>
          </p:nvSpPr>
          <p:spPr>
            <a:xfrm>
              <a:off x="4109042" y="5423601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A1E3DFF-48C2-4787-8D04-2B499DE3B470}"/>
              </a:ext>
            </a:extLst>
          </p:cNvPr>
          <p:cNvGrpSpPr/>
          <p:nvPr/>
        </p:nvGrpSpPr>
        <p:grpSpPr>
          <a:xfrm>
            <a:off x="5626271" y="1103978"/>
            <a:ext cx="2676515" cy="605662"/>
            <a:chOff x="3377595" y="5423601"/>
            <a:chExt cx="2676515" cy="605662"/>
          </a:xfrm>
        </p:grpSpPr>
        <p:sp>
          <p:nvSpPr>
            <p:cNvPr id="50" name="左大括号 49">
              <a:extLst>
                <a:ext uri="{FF2B5EF4-FFF2-40B4-BE49-F238E27FC236}">
                  <a16:creationId xmlns:a16="http://schemas.microsoft.com/office/drawing/2014/main" id="{B298184A-9981-4E8E-BB46-6A6C05F0D90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54123" y="4529275"/>
              <a:ext cx="323460" cy="2676515"/>
            </a:xfrm>
            <a:prstGeom prst="leftBrace">
              <a:avLst>
                <a:gd name="adj1" fmla="val 7465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5470250-8443-43BF-B6F1-1506AF1B5E93}"/>
                </a:ext>
              </a:extLst>
            </p:cNvPr>
            <p:cNvSpPr txBox="1"/>
            <p:nvPr/>
          </p:nvSpPr>
          <p:spPr>
            <a:xfrm>
              <a:off x="4109042" y="5423601"/>
              <a:ext cx="12136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位，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64K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aphicFrame>
        <p:nvGraphicFramePr>
          <p:cNvPr id="55" name="表格 5">
            <a:extLst>
              <a:ext uri="{FF2B5EF4-FFF2-40B4-BE49-F238E27FC236}">
                <a16:creationId xmlns:a16="http://schemas.microsoft.com/office/drawing/2014/main" id="{555E43A6-F514-4514-AC53-F80A3E219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47404"/>
              </p:ext>
            </p:extLst>
          </p:nvPr>
        </p:nvGraphicFramePr>
        <p:xfrm>
          <a:off x="8473968" y="3922108"/>
          <a:ext cx="1048933" cy="149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87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700846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k0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k7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91C8119-BCE0-4C57-ABEC-2F2402C8DBF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5662388" y="3418619"/>
            <a:ext cx="492707" cy="747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83D239C-A4D7-438D-A676-A127D9411A0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931507" y="4166053"/>
            <a:ext cx="451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D0896B9-CB40-4EBD-8590-E306AB7A8DAC}"/>
              </a:ext>
            </a:extLst>
          </p:cNvPr>
          <p:cNvCxnSpPr>
            <a:cxnSpLocks/>
            <a:stCxn id="55" idx="0"/>
            <a:endCxn id="57" idx="1"/>
          </p:cNvCxnSpPr>
          <p:nvPr/>
        </p:nvCxnSpPr>
        <p:spPr>
          <a:xfrm flipV="1">
            <a:off x="8998434" y="3576881"/>
            <a:ext cx="976392" cy="345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101B8C4-D7E5-4256-80D7-EAFF9AA918E2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522901" y="4922446"/>
            <a:ext cx="451925" cy="307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A7FA890-67B7-4243-9BEC-FED77A67C1FE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9522901" y="4403551"/>
            <a:ext cx="451925" cy="13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8708B38-347B-41BD-933A-0CBE53A55B00}"/>
              </a:ext>
            </a:extLst>
          </p:cNvPr>
          <p:cNvGrpSpPr/>
          <p:nvPr/>
        </p:nvGrpSpPr>
        <p:grpSpPr>
          <a:xfrm>
            <a:off x="6132965" y="5596312"/>
            <a:ext cx="2341003" cy="610893"/>
            <a:chOff x="6155095" y="5510099"/>
            <a:chExt cx="2341003" cy="61089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C6AD2B9-061C-4D10-8E1F-0E44A87FB700}"/>
                </a:ext>
              </a:extLst>
            </p:cNvPr>
            <p:cNvSpPr/>
            <p:nvPr/>
          </p:nvSpPr>
          <p:spPr>
            <a:xfrm>
              <a:off x="6155095" y="5510099"/>
              <a:ext cx="823899" cy="610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号段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（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7KB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）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FCA7C83-C03C-4A64-B49C-08C0302ECAAD}"/>
                </a:ext>
              </a:extLst>
            </p:cNvPr>
            <p:cNvSpPr/>
            <p:nvPr/>
          </p:nvSpPr>
          <p:spPr>
            <a:xfrm>
              <a:off x="7284895" y="5510099"/>
              <a:ext cx="1211203" cy="3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号页（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4KB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）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C350ED4-CDC2-4B1C-A223-DD94CF648E6A}"/>
                </a:ext>
              </a:extLst>
            </p:cNvPr>
            <p:cNvSpPr/>
            <p:nvPr/>
          </p:nvSpPr>
          <p:spPr>
            <a:xfrm>
              <a:off x="7284895" y="5892955"/>
              <a:ext cx="1211203" cy="228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号页（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3KB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）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6FBF8CA0-547B-40A0-B1CD-A194125E40A1}"/>
                </a:ext>
              </a:extLst>
            </p:cNvPr>
            <p:cNvCxnSpPr>
              <a:cxnSpLocks/>
              <a:stCxn id="74" idx="3"/>
              <a:endCxn id="75" idx="1"/>
            </p:cNvCxnSpPr>
            <p:nvPr/>
          </p:nvCxnSpPr>
          <p:spPr>
            <a:xfrm flipV="1">
              <a:off x="6978994" y="5670779"/>
              <a:ext cx="305901" cy="144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03C77F9-678B-42A6-97B1-561CF3332AA0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6978994" y="5815546"/>
              <a:ext cx="305901" cy="19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段页式管理方式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段表始址</a:t>
            </a:r>
            <a:r>
              <a:rPr lang="en-US" altLang="zh-CN" sz="1400" dirty="0">
                <a:solidFill>
                  <a:srgbClr val="FF0000"/>
                </a:solidFill>
              </a:rPr>
              <a:t>+</a:t>
            </a:r>
            <a:r>
              <a:rPr lang="zh-CN" altLang="en-US" sz="1400" dirty="0">
                <a:solidFill>
                  <a:srgbClr val="FF0000"/>
                </a:solidFill>
              </a:rPr>
              <a:t>段号找到段表项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根据页表长度检查页号越界情况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页表地址</a:t>
            </a:r>
            <a:r>
              <a:rPr lang="en-US" altLang="zh-CN" sz="1400" dirty="0">
                <a:solidFill>
                  <a:srgbClr val="FF0000"/>
                </a:solidFill>
              </a:rPr>
              <a:t>+</a:t>
            </a:r>
            <a:r>
              <a:rPr lang="zh-CN" altLang="en-US" sz="1400" dirty="0">
                <a:solidFill>
                  <a:srgbClr val="FF0000"/>
                </a:solidFill>
              </a:rPr>
              <a:t>页号找到页表项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内存块号</a:t>
            </a:r>
            <a:r>
              <a:rPr lang="en-US" altLang="zh-CN" sz="1400" dirty="0">
                <a:solidFill>
                  <a:srgbClr val="FF0000"/>
                </a:solidFill>
              </a:rPr>
              <a:t>+</a:t>
            </a:r>
            <a:r>
              <a:rPr lang="zh-CN" altLang="en-US" sz="1400" dirty="0">
                <a:solidFill>
                  <a:srgbClr val="FF0000"/>
                </a:solidFill>
              </a:rPr>
              <a:t>页内地址得到物理地址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88A5B60-78CE-49A8-9925-B826745CB728}"/>
              </a:ext>
            </a:extLst>
          </p:cNvPr>
          <p:cNvCxnSpPr>
            <a:cxnSpLocks/>
            <a:stCxn id="54" idx="1"/>
            <a:endCxn id="49" idx="3"/>
          </p:cNvCxnSpPr>
          <p:nvPr/>
        </p:nvCxnSpPr>
        <p:spPr>
          <a:xfrm flipH="1" flipV="1">
            <a:off x="6705100" y="1887112"/>
            <a:ext cx="2759837" cy="1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03EC1280-2518-4FED-BAD4-07ACCDF2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77" y="1347900"/>
            <a:ext cx="1078423" cy="1078423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674D4D-6626-4287-8E9F-44FAD69F8D3F}"/>
              </a:ext>
            </a:extLst>
          </p:cNvPr>
          <p:cNvGrpSpPr/>
          <p:nvPr/>
        </p:nvGrpSpPr>
        <p:grpSpPr>
          <a:xfrm>
            <a:off x="9464937" y="1386474"/>
            <a:ext cx="1892029" cy="691360"/>
            <a:chOff x="5374081" y="4947202"/>
            <a:chExt cx="1892029" cy="711420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46535DE-73F1-499F-BA19-168BC8B79D8C}"/>
                </a:ext>
              </a:extLst>
            </p:cNvPr>
            <p:cNvSpPr txBox="1"/>
            <p:nvPr/>
          </p:nvSpPr>
          <p:spPr>
            <a:xfrm>
              <a:off x="5553632" y="4947202"/>
              <a:ext cx="15961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逻辑地址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1024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E8F3298-45E4-4474-864A-BB4079E7EDE6}"/>
                </a:ext>
              </a:extLst>
            </p:cNvPr>
            <p:cNvSpPr/>
            <p:nvPr/>
          </p:nvSpPr>
          <p:spPr>
            <a:xfrm>
              <a:off x="5374081" y="5289230"/>
              <a:ext cx="1892029" cy="369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段号   页号    页内地址</a:t>
              </a:r>
            </a:p>
          </p:txBody>
        </p: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999EDA4-8E3B-4E20-9506-48C3084A3B5E}"/>
              </a:ext>
            </a:extLst>
          </p:cNvPr>
          <p:cNvCxnSpPr>
            <a:cxnSpLocks/>
          </p:cNvCxnSpPr>
          <p:nvPr/>
        </p:nvCxnSpPr>
        <p:spPr>
          <a:xfrm>
            <a:off x="10550802" y="1718858"/>
            <a:ext cx="0" cy="35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3661DED-8484-4860-BAB8-A1BF300DA34E}"/>
              </a:ext>
            </a:extLst>
          </p:cNvPr>
          <p:cNvGrpSpPr/>
          <p:nvPr/>
        </p:nvGrpSpPr>
        <p:grpSpPr>
          <a:xfrm>
            <a:off x="5337303" y="4019763"/>
            <a:ext cx="1657171" cy="673694"/>
            <a:chOff x="7315181" y="2558706"/>
            <a:chExt cx="1657171" cy="67369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0D2825A-A4AB-4ACD-B226-E32E75A5A18D}"/>
                </a:ext>
              </a:extLst>
            </p:cNvPr>
            <p:cNvSpPr/>
            <p:nvPr/>
          </p:nvSpPr>
          <p:spPr>
            <a:xfrm>
              <a:off x="7315181" y="2924623"/>
              <a:ext cx="1657171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段表始址</a:t>
              </a:r>
              <a:r>
                <a:rPr lang="en-US" altLang="zh-CN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 </a:t>
              </a:r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段表长度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4713522-6FDA-433F-B150-A3077B46498B}"/>
                </a:ext>
              </a:extLst>
            </p:cNvPr>
            <p:cNvSpPr txBox="1"/>
            <p:nvPr/>
          </p:nvSpPr>
          <p:spPr>
            <a:xfrm>
              <a:off x="7511238" y="2558706"/>
              <a:ext cx="12650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段表寄存器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0428240-A9AC-4C08-BC62-33C18A4EAAFF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6165889" y="4385680"/>
            <a:ext cx="0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流程图: 决策 70">
            <a:extLst>
              <a:ext uri="{FF2B5EF4-FFF2-40B4-BE49-F238E27FC236}">
                <a16:creationId xmlns:a16="http://schemas.microsoft.com/office/drawing/2014/main" id="{2334C9DF-5636-4B5C-A90B-7B5ED2A15831}"/>
              </a:ext>
            </a:extLst>
          </p:cNvPr>
          <p:cNvSpPr/>
          <p:nvPr/>
        </p:nvSpPr>
        <p:spPr>
          <a:xfrm>
            <a:off x="5643376" y="2894252"/>
            <a:ext cx="1045025" cy="6575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检查页号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EB636-CCC3-4F13-9960-31133B01C662}"/>
              </a:ext>
            </a:extLst>
          </p:cNvPr>
          <p:cNvCxnSpPr>
            <a:cxnSpLocks/>
            <a:stCxn id="49" idx="2"/>
            <a:endCxn id="71" idx="0"/>
          </p:cNvCxnSpPr>
          <p:nvPr/>
        </p:nvCxnSpPr>
        <p:spPr>
          <a:xfrm>
            <a:off x="6165889" y="2426323"/>
            <a:ext cx="0" cy="46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0321512-9109-4FC1-A699-857E206490CD}"/>
              </a:ext>
            </a:extLst>
          </p:cNvPr>
          <p:cNvCxnSpPr>
            <a:cxnSpLocks/>
          </p:cNvCxnSpPr>
          <p:nvPr/>
        </p:nvCxnSpPr>
        <p:spPr>
          <a:xfrm>
            <a:off x="10899774" y="2077835"/>
            <a:ext cx="0" cy="111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AF6EB39-23FD-4574-9FFA-BD30667DC6CC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6165888" y="3551835"/>
            <a:ext cx="1" cy="467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CDD5DFB-6B0D-4CF9-9794-72A7F0666E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0662" y="4199268"/>
            <a:ext cx="301735" cy="1365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579A6CD-B3C7-4DC2-A721-C2F9EC1EA3DB}"/>
              </a:ext>
            </a:extLst>
          </p:cNvPr>
          <p:cNvSpPr/>
          <p:nvPr/>
        </p:nvSpPr>
        <p:spPr>
          <a:xfrm>
            <a:off x="7041504" y="1343607"/>
            <a:ext cx="4446053" cy="4739939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E49DEDA-BD4E-4D01-83B4-9796FDA87F96}"/>
              </a:ext>
            </a:extLst>
          </p:cNvPr>
          <p:cNvCxnSpPr>
            <a:cxnSpLocks/>
          </p:cNvCxnSpPr>
          <p:nvPr/>
        </p:nvCxnSpPr>
        <p:spPr>
          <a:xfrm flipV="1">
            <a:off x="10655363" y="3651362"/>
            <a:ext cx="234934" cy="14518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5" name="表格 5">
            <a:extLst>
              <a:ext uri="{FF2B5EF4-FFF2-40B4-BE49-F238E27FC236}">
                <a16:creationId xmlns:a16="http://schemas.microsoft.com/office/drawing/2014/main" id="{44C95B05-38C2-47D3-AAF7-9F85714D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8363"/>
              </p:ext>
            </p:extLst>
          </p:nvPr>
        </p:nvGraphicFramePr>
        <p:xfrm>
          <a:off x="10060294" y="4611839"/>
          <a:ext cx="577038" cy="12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</a:tbl>
          </a:graphicData>
        </a:graphic>
      </p:graphicFrame>
      <p:sp>
        <p:nvSpPr>
          <p:cNvPr id="86" name="文本框 85">
            <a:extLst>
              <a:ext uri="{FF2B5EF4-FFF2-40B4-BE49-F238E27FC236}">
                <a16:creationId xmlns:a16="http://schemas.microsoft.com/office/drawing/2014/main" id="{DE75AAB7-F7F0-4FFF-B453-C06B18CC0D02}"/>
              </a:ext>
            </a:extLst>
          </p:cNvPr>
          <p:cNvSpPr txBox="1"/>
          <p:nvPr/>
        </p:nvSpPr>
        <p:spPr>
          <a:xfrm>
            <a:off x="9525072" y="4231791"/>
            <a:ext cx="1070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D380018-5D63-4414-AA76-290936BA9930}"/>
              </a:ext>
            </a:extLst>
          </p:cNvPr>
          <p:cNvSpPr txBox="1"/>
          <p:nvPr/>
        </p:nvSpPr>
        <p:spPr>
          <a:xfrm>
            <a:off x="5044293" y="2398677"/>
            <a:ext cx="597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越界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中断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96DBC8C-D192-4799-BEA4-E1A6AD4087B6}"/>
              </a:ext>
            </a:extLst>
          </p:cNvPr>
          <p:cNvCxnSpPr>
            <a:endCxn id="87" idx="2"/>
          </p:cNvCxnSpPr>
          <p:nvPr/>
        </p:nvCxnSpPr>
        <p:spPr>
          <a:xfrm rot="10800000">
            <a:off x="5343074" y="2921898"/>
            <a:ext cx="300302" cy="3011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1F8773-F2FD-4BFF-B9AE-43991899D29B}"/>
              </a:ext>
            </a:extLst>
          </p:cNvPr>
          <p:cNvCxnSpPr>
            <a:cxnSpLocks/>
          </p:cNvCxnSpPr>
          <p:nvPr/>
        </p:nvCxnSpPr>
        <p:spPr>
          <a:xfrm>
            <a:off x="10116934" y="1718858"/>
            <a:ext cx="0" cy="35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4" name="表格 5">
            <a:extLst>
              <a:ext uri="{FF2B5EF4-FFF2-40B4-BE49-F238E27FC236}">
                <a16:creationId xmlns:a16="http://schemas.microsoft.com/office/drawing/2014/main" id="{9B1823BC-4555-460F-AECA-D80A59687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56444"/>
              </p:ext>
            </p:extLst>
          </p:nvPr>
        </p:nvGraphicFramePr>
        <p:xfrm>
          <a:off x="7241538" y="4353632"/>
          <a:ext cx="1776412" cy="149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01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59836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735275">
                  <a:extLst>
                    <a:ext uri="{9D8B030D-6E8A-4147-A177-3AD203B41FA5}">
                      <a16:colId xmlns:a16="http://schemas.microsoft.com/office/drawing/2014/main" val="1273266716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段号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页表长度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页表存放块号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95" name="文本框 94">
            <a:extLst>
              <a:ext uri="{FF2B5EF4-FFF2-40B4-BE49-F238E27FC236}">
                <a16:creationId xmlns:a16="http://schemas.microsoft.com/office/drawing/2014/main" id="{F146A28D-8236-4D03-AACD-EBE4731F95C5}"/>
              </a:ext>
            </a:extLst>
          </p:cNvPr>
          <p:cNvSpPr txBox="1"/>
          <p:nvPr/>
        </p:nvSpPr>
        <p:spPr>
          <a:xfrm>
            <a:off x="7534765" y="4019763"/>
            <a:ext cx="1070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CB8A5EE-83FC-490F-8881-D22F33694219}"/>
              </a:ext>
            </a:extLst>
          </p:cNvPr>
          <p:cNvCxnSpPr>
            <a:cxnSpLocks/>
            <a:stCxn id="54" idx="2"/>
            <a:endCxn id="41" idx="3"/>
          </p:cNvCxnSpPr>
          <p:nvPr/>
        </p:nvCxnSpPr>
        <p:spPr>
          <a:xfrm rot="5400000">
            <a:off x="9607124" y="2049658"/>
            <a:ext cx="775652" cy="8320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F60BCBC-FD90-43F8-8E63-8F2CCBC93641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9017950" y="5103231"/>
            <a:ext cx="475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5" name="表格 5">
            <a:extLst>
              <a:ext uri="{FF2B5EF4-FFF2-40B4-BE49-F238E27FC236}">
                <a16:creationId xmlns:a16="http://schemas.microsoft.com/office/drawing/2014/main" id="{9510FED2-A0B0-42D2-8955-D95B9CDD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09767"/>
              </p:ext>
            </p:extLst>
          </p:nvPr>
        </p:nvGraphicFramePr>
        <p:xfrm>
          <a:off x="9488336" y="4611839"/>
          <a:ext cx="577038" cy="1290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页号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00B37E51-EFA4-4951-A4A8-8599607E1DC2}"/>
              </a:ext>
            </a:extLst>
          </p:cNvPr>
          <p:cNvSpPr txBox="1"/>
          <p:nvPr/>
        </p:nvSpPr>
        <p:spPr>
          <a:xfrm>
            <a:off x="6184948" y="5103231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FB4B67-BBA7-429F-8C0C-79D9D624FC0F}"/>
              </a:ext>
            </a:extLst>
          </p:cNvPr>
          <p:cNvSpPr txBox="1"/>
          <p:nvPr/>
        </p:nvSpPr>
        <p:spPr>
          <a:xfrm>
            <a:off x="10442565" y="3156910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物理地址空间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BF72AE-B495-495D-B4D9-27D868D20E64}"/>
              </a:ext>
            </a:extLst>
          </p:cNvPr>
          <p:cNvSpPr txBox="1"/>
          <p:nvPr/>
        </p:nvSpPr>
        <p:spPr>
          <a:xfrm>
            <a:off x="10331863" y="3941740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C364D86-D7E5-45D5-B9D5-2AB563C4BC02}"/>
              </a:ext>
            </a:extLst>
          </p:cNvPr>
          <p:cNvSpPr txBox="1"/>
          <p:nvPr/>
        </p:nvSpPr>
        <p:spPr>
          <a:xfrm>
            <a:off x="8957584" y="2591876"/>
            <a:ext cx="62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⊕</a:t>
            </a:r>
            <a:endParaRPr lang="zh-CN" altLang="en-US" dirty="0">
              <a:solidFill>
                <a:schemeClr val="accent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FF9D099-DC85-4FAA-8811-1C985202691B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8382318" y="4001044"/>
            <a:ext cx="1988135" cy="2162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F8B8637-E08A-4CEE-BE8F-C0A635DC3744}"/>
              </a:ext>
            </a:extLst>
          </p:cNvPr>
          <p:cNvSpPr txBox="1"/>
          <p:nvPr/>
        </p:nvSpPr>
        <p:spPr>
          <a:xfrm>
            <a:off x="8942461" y="5231226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②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C78F381-FCB1-48C7-8FEA-065632FA4102}"/>
              </a:ext>
            </a:extLst>
          </p:cNvPr>
          <p:cNvSpPr txBox="1"/>
          <p:nvPr/>
        </p:nvSpPr>
        <p:spPr>
          <a:xfrm>
            <a:off x="8685232" y="3203550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5F2CEB5-EE51-470B-8006-5AC78D80C940}"/>
              </a:ext>
            </a:extLst>
          </p:cNvPr>
          <p:cNvSpPr txBox="1"/>
          <p:nvPr/>
        </p:nvSpPr>
        <p:spPr>
          <a:xfrm>
            <a:off x="10847632" y="3935124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②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D96116B-F44C-467B-A9C9-F5186A75DA34}"/>
              </a:ext>
            </a:extLst>
          </p:cNvPr>
          <p:cNvSpPr txBox="1"/>
          <p:nvPr/>
        </p:nvSpPr>
        <p:spPr>
          <a:xfrm>
            <a:off x="10782436" y="2238342"/>
            <a:ext cx="62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⊕</a:t>
            </a:r>
            <a:endParaRPr lang="zh-CN" altLang="en-US" dirty="0">
              <a:solidFill>
                <a:schemeClr val="accent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6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C9A411-6E5C-44AA-A080-8404B5D5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准备工作：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000" dirty="0"/>
              <a:t>存储器结构</a:t>
            </a:r>
            <a:endParaRPr lang="en-US" altLang="zh-CN" sz="2000" dirty="0"/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000" dirty="0"/>
              <a:t>进程运行原理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连续分配管理方式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非连续分配管理方式</a:t>
            </a:r>
          </a:p>
        </p:txBody>
      </p:sp>
    </p:spTree>
    <p:extLst>
      <p:ext uri="{BB962C8B-B14F-4D97-AF65-F5344CB8AC3E}">
        <p14:creationId xmlns:p14="http://schemas.microsoft.com/office/powerpoint/2010/main" val="66721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小结：什么是内存管理？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1D8C9-8327-4CAC-8841-E7ED8CE2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13" y="1136128"/>
            <a:ext cx="7538649" cy="53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4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什么是内存管理？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虚拟内存管理有什么不同？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C9A411-6E5C-44AA-A080-8404B5D5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/>
              <a:t>虚拟内存的基本概念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/>
              <a:t>请求分页管理方式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/>
              <a:t>页面置换算法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/>
              <a:t>页面分配策略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43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虚拟内存的概念</a:t>
            </a:r>
            <a:endParaRPr lang="en-US" altLang="zh-CN" dirty="0"/>
          </a:p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具有请求调入和置换功能，从逻辑上对内存容量加以扩充的一种存储器系统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局部性原理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/>
              <a:t>时间局部性</a:t>
            </a:r>
            <a:endParaRPr lang="en-US" altLang="zh-CN" sz="1800" dirty="0"/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空间局部性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虚拟内存的特征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/>
              <a:t>多次性</a:t>
            </a:r>
            <a:endParaRPr lang="en-US" altLang="zh-CN" sz="1800" dirty="0"/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/>
              <a:t>对换性</a:t>
            </a:r>
            <a:endParaRPr lang="en-US" altLang="zh-CN" sz="1800" dirty="0"/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/>
              <a:t>虚拟性</a:t>
            </a:r>
            <a:endParaRPr lang="en-US" altLang="zh-CN" sz="1800" dirty="0"/>
          </a:p>
          <a:p>
            <a:pPr marL="1028734" lvl="1" indent="-34290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52F5C5-7B87-4C01-964D-2D361738D99C}"/>
              </a:ext>
            </a:extLst>
          </p:cNvPr>
          <p:cNvGrpSpPr/>
          <p:nvPr/>
        </p:nvGrpSpPr>
        <p:grpSpPr>
          <a:xfrm>
            <a:off x="6176865" y="3125754"/>
            <a:ext cx="3906073" cy="3059829"/>
            <a:chOff x="5823695" y="1788160"/>
            <a:chExt cx="4661425" cy="379296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328CF12-9C85-4FB2-AB22-7AC10AB67C39}"/>
                </a:ext>
              </a:extLst>
            </p:cNvPr>
            <p:cNvGrpSpPr/>
            <p:nvPr/>
          </p:nvGrpSpPr>
          <p:grpSpPr>
            <a:xfrm>
              <a:off x="6822758" y="1788160"/>
              <a:ext cx="3662362" cy="3792961"/>
              <a:chOff x="6441440" y="1807827"/>
              <a:chExt cx="3662362" cy="3792961"/>
            </a:xfrm>
          </p:grpSpPr>
          <p:sp>
            <p:nvSpPr>
              <p:cNvPr id="31" name="梯形 30">
                <a:extLst>
                  <a:ext uri="{FF2B5EF4-FFF2-40B4-BE49-F238E27FC236}">
                    <a16:creationId xmlns:a16="http://schemas.microsoft.com/office/drawing/2014/main" id="{C8B60099-7899-44B1-95EB-486ED3894180}"/>
                  </a:ext>
                </a:extLst>
              </p:cNvPr>
              <p:cNvSpPr/>
              <p:nvPr/>
            </p:nvSpPr>
            <p:spPr>
              <a:xfrm>
                <a:off x="6441440" y="1807827"/>
                <a:ext cx="3662362" cy="3792961"/>
              </a:xfrm>
              <a:prstGeom prst="trapezoid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15000">
                    <a:schemeClr val="accent1"/>
                  </a:gs>
                  <a:gs pos="45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85000">
                    <a:schemeClr val="accent4">
                      <a:lumMod val="60000"/>
                      <a:lumOff val="40000"/>
                    </a:schemeClr>
                  </a:gs>
                  <a:gs pos="68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2C78778-552B-4474-B3F7-3245FD6DEE30}"/>
                  </a:ext>
                </a:extLst>
              </p:cNvPr>
              <p:cNvSpPr txBox="1"/>
              <p:nvPr/>
            </p:nvSpPr>
            <p:spPr>
              <a:xfrm>
                <a:off x="7276941" y="1874127"/>
                <a:ext cx="19913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寄存器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C9492A7-B5DC-4BE3-A470-B6EA589D7D96}"/>
                  </a:ext>
                </a:extLst>
              </p:cNvPr>
              <p:cNvSpPr txBox="1"/>
              <p:nvPr/>
            </p:nvSpPr>
            <p:spPr>
              <a:xfrm>
                <a:off x="7276941" y="2486397"/>
                <a:ext cx="19913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高速缓存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6C852C-57BD-4D2A-864C-CDF4192761C2}"/>
                  </a:ext>
                </a:extLst>
              </p:cNvPr>
              <p:cNvSpPr txBox="1"/>
              <p:nvPr/>
            </p:nvSpPr>
            <p:spPr>
              <a:xfrm>
                <a:off x="7276941" y="3164967"/>
                <a:ext cx="19913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主存储器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ADDCCE8-520C-40A2-8F8C-B48C4D8180C6}"/>
                  </a:ext>
                </a:extLst>
              </p:cNvPr>
              <p:cNvSpPr txBox="1"/>
              <p:nvPr/>
            </p:nvSpPr>
            <p:spPr>
              <a:xfrm>
                <a:off x="7276941" y="3843537"/>
                <a:ext cx="19913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硬盘缓存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D5F816D-BD1E-4FE9-A6D3-BBF35277EF1B}"/>
                  </a:ext>
                </a:extLst>
              </p:cNvPr>
              <p:cNvSpPr txBox="1"/>
              <p:nvPr/>
            </p:nvSpPr>
            <p:spPr>
              <a:xfrm>
                <a:off x="7276941" y="4522107"/>
                <a:ext cx="19913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固定磁盘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021FCD-82AC-417E-ABF9-89D0527E58FA}"/>
                  </a:ext>
                </a:extLst>
              </p:cNvPr>
              <p:cNvSpPr txBox="1"/>
              <p:nvPr/>
            </p:nvSpPr>
            <p:spPr>
              <a:xfrm>
                <a:off x="7276941" y="5200678"/>
                <a:ext cx="19913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可移动存储介质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764374F-FD10-4DF4-9B99-187864926A50}"/>
                </a:ext>
              </a:extLst>
            </p:cNvPr>
            <p:cNvGrpSpPr/>
            <p:nvPr/>
          </p:nvGrpSpPr>
          <p:grpSpPr>
            <a:xfrm>
              <a:off x="5846252" y="1788160"/>
              <a:ext cx="953949" cy="523221"/>
              <a:chOff x="5846252" y="1788160"/>
              <a:chExt cx="953949" cy="523221"/>
            </a:xfrm>
          </p:grpSpPr>
          <p:sp>
            <p:nvSpPr>
              <p:cNvPr id="29" name="左大括号 28">
                <a:extLst>
                  <a:ext uri="{FF2B5EF4-FFF2-40B4-BE49-F238E27FC236}">
                    <a16:creationId xmlns:a16="http://schemas.microsoft.com/office/drawing/2014/main" id="{E8BA1925-A033-40D3-9F33-5E1F31E8353A}"/>
                  </a:ext>
                </a:extLst>
              </p:cNvPr>
              <p:cNvSpPr/>
              <p:nvPr/>
            </p:nvSpPr>
            <p:spPr>
              <a:xfrm>
                <a:off x="6619978" y="1788161"/>
                <a:ext cx="180223" cy="523220"/>
              </a:xfrm>
              <a:prstGeom prst="leftBrace">
                <a:avLst>
                  <a:gd name="adj1" fmla="val 37365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4B49C6-E5A2-4851-9BC7-D4D8CEE09526}"/>
                  </a:ext>
                </a:extLst>
              </p:cNvPr>
              <p:cNvSpPr txBox="1"/>
              <p:nvPr/>
            </p:nvSpPr>
            <p:spPr>
              <a:xfrm>
                <a:off x="5846252" y="1788160"/>
                <a:ext cx="76091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CPU</a:t>
                </a:r>
              </a:p>
              <a:p>
                <a:pPr algn="ctr"/>
                <a:r>
                  <a:rPr lang="zh-CN" altLang="en-US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寄存器</a:t>
                </a:r>
                <a:endPara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5F75248-619C-4A0A-8177-7A70D76CC0EC}"/>
                </a:ext>
              </a:extLst>
            </p:cNvPr>
            <p:cNvGrpSpPr/>
            <p:nvPr/>
          </p:nvGrpSpPr>
          <p:grpSpPr>
            <a:xfrm>
              <a:off x="5823695" y="2466730"/>
              <a:ext cx="976506" cy="1757250"/>
              <a:chOff x="5823695" y="2466730"/>
              <a:chExt cx="976506" cy="1757250"/>
            </a:xfrm>
          </p:grpSpPr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2652FD8D-CBCE-4FC0-B2BA-1BCBDB4D25F9}"/>
                  </a:ext>
                </a:extLst>
              </p:cNvPr>
              <p:cNvSpPr/>
              <p:nvPr/>
            </p:nvSpPr>
            <p:spPr>
              <a:xfrm>
                <a:off x="6607162" y="2466730"/>
                <a:ext cx="193039" cy="1757250"/>
              </a:xfrm>
              <a:prstGeom prst="leftBrace">
                <a:avLst>
                  <a:gd name="adj1" fmla="val 37365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E1BECA-5589-4C7E-B160-2A3F37328BD5}"/>
                  </a:ext>
                </a:extLst>
              </p:cNvPr>
              <p:cNvSpPr txBox="1"/>
              <p:nvPr/>
            </p:nvSpPr>
            <p:spPr>
              <a:xfrm>
                <a:off x="5823695" y="3191466"/>
                <a:ext cx="7962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主存</a:t>
                </a:r>
                <a:endPara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940EA3A-4726-43E3-BDDA-7C4EE7A7F8E7}"/>
                </a:ext>
              </a:extLst>
            </p:cNvPr>
            <p:cNvGrpSpPr/>
            <p:nvPr/>
          </p:nvGrpSpPr>
          <p:grpSpPr>
            <a:xfrm>
              <a:off x="5823695" y="4440884"/>
              <a:ext cx="976506" cy="1140236"/>
              <a:chOff x="5823695" y="4440884"/>
              <a:chExt cx="976506" cy="1140236"/>
            </a:xfrm>
          </p:grpSpPr>
          <p:sp>
            <p:nvSpPr>
              <p:cNvPr id="25" name="左大括号 24">
                <a:extLst>
                  <a:ext uri="{FF2B5EF4-FFF2-40B4-BE49-F238E27FC236}">
                    <a16:creationId xmlns:a16="http://schemas.microsoft.com/office/drawing/2014/main" id="{1552B8AC-D283-4755-962D-55D05F3C8BE9}"/>
                  </a:ext>
                </a:extLst>
              </p:cNvPr>
              <p:cNvSpPr/>
              <p:nvPr/>
            </p:nvSpPr>
            <p:spPr>
              <a:xfrm>
                <a:off x="6607162" y="4440884"/>
                <a:ext cx="193039" cy="1140236"/>
              </a:xfrm>
              <a:prstGeom prst="leftBrace">
                <a:avLst>
                  <a:gd name="adj1" fmla="val 37365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5BB79D-845F-459C-BFA9-CCCD51B690B0}"/>
                  </a:ext>
                </a:extLst>
              </p:cNvPr>
              <p:cNvSpPr txBox="1"/>
              <p:nvPr/>
            </p:nvSpPr>
            <p:spPr>
              <a:xfrm>
                <a:off x="5823695" y="4887891"/>
                <a:ext cx="7962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辅存</a:t>
                </a:r>
                <a:endPara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463C18-A038-4AAE-9422-DD84C4EC0ED9}"/>
              </a:ext>
            </a:extLst>
          </p:cNvPr>
          <p:cNvGrpSpPr/>
          <p:nvPr/>
        </p:nvGrpSpPr>
        <p:grpSpPr>
          <a:xfrm>
            <a:off x="10161562" y="3673165"/>
            <a:ext cx="1479101" cy="2512418"/>
            <a:chOff x="10161562" y="3673165"/>
            <a:chExt cx="1479101" cy="2512418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E4C0C073-542F-4E11-9BA9-09E2AD462D61}"/>
                </a:ext>
              </a:extLst>
            </p:cNvPr>
            <p:cNvSpPr/>
            <p:nvPr/>
          </p:nvSpPr>
          <p:spPr>
            <a:xfrm>
              <a:off x="10161562" y="3673165"/>
              <a:ext cx="192807" cy="2512418"/>
            </a:xfrm>
            <a:prstGeom prst="rightBrace">
              <a:avLst>
                <a:gd name="adj1" fmla="val 54489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7084D56-5F48-4BDA-A2A5-878CF1BB39A6}"/>
                </a:ext>
              </a:extLst>
            </p:cNvPr>
            <p:cNvSpPr txBox="1"/>
            <p:nvPr/>
          </p:nvSpPr>
          <p:spPr>
            <a:xfrm>
              <a:off x="10206786" y="4642935"/>
              <a:ext cx="14338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+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外存之和为虚拟内存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54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虚拟内存的概念</a:t>
            </a:r>
            <a:endParaRPr lang="en-US" altLang="zh-CN" dirty="0"/>
          </a:p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具有请求调入和置换功能，从逻辑上对内存容量加以扩充的一种存储器系统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虚拟内存的实现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/>
              <a:t>请求分页存储管理</a:t>
            </a:r>
            <a:endParaRPr lang="en-US" altLang="zh-CN" sz="1800" dirty="0"/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/>
              <a:t>请求分段存储管理</a:t>
            </a:r>
            <a:endParaRPr lang="en-US" altLang="zh-CN" sz="1800" dirty="0"/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/>
              <a:t>请求段页式存储管理</a:t>
            </a:r>
            <a:endParaRPr lang="en-US" altLang="zh-CN" sz="1800" dirty="0"/>
          </a:p>
          <a:p>
            <a:pPr marL="1028734" lvl="1" indent="-34290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5C35CBA-F201-42FD-B5F5-39DB7AADA116}"/>
              </a:ext>
            </a:extLst>
          </p:cNvPr>
          <p:cNvGrpSpPr/>
          <p:nvPr/>
        </p:nvGrpSpPr>
        <p:grpSpPr>
          <a:xfrm>
            <a:off x="5840267" y="2938092"/>
            <a:ext cx="5516707" cy="3308745"/>
            <a:chOff x="4983252" y="2775532"/>
            <a:chExt cx="5516707" cy="3308745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45D3348-ABD7-4D95-A3CA-ADCA3C6E03B0}"/>
                </a:ext>
              </a:extLst>
            </p:cNvPr>
            <p:cNvSpPr/>
            <p:nvPr/>
          </p:nvSpPr>
          <p:spPr bwMode="auto">
            <a:xfrm>
              <a:off x="5880934" y="2780294"/>
              <a:ext cx="1966657" cy="1659731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>
              <a:noFill/>
              <a:round/>
            </a:ln>
          </p:spPr>
          <p:txBody>
            <a:bodyPr lIns="91418" tIns="45709" rIns="91418" bIns="45709"/>
            <a:lstStyle/>
            <a:p>
              <a:pPr>
                <a:defRPr/>
              </a:pPr>
              <a:endParaRPr lang="en-US" sz="1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CEE9AE7-EA42-448B-AF37-E0A0D40272C4}"/>
                </a:ext>
              </a:extLst>
            </p:cNvPr>
            <p:cNvSpPr/>
            <p:nvPr/>
          </p:nvSpPr>
          <p:spPr bwMode="auto">
            <a:xfrm>
              <a:off x="7524971" y="2775532"/>
              <a:ext cx="1652373" cy="1975247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9050">
              <a:noFill/>
              <a:round/>
            </a:ln>
          </p:spPr>
          <p:txBody>
            <a:bodyPr lIns="91418" tIns="45709" rIns="91418" bIns="45709"/>
            <a:lstStyle/>
            <a:p>
              <a:pPr>
                <a:defRPr/>
              </a:pPr>
              <a:endParaRPr lang="en-US" sz="1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FDA1234-3B0A-41E1-AD8B-F2B49D4875B1}"/>
                </a:ext>
              </a:extLst>
            </p:cNvPr>
            <p:cNvSpPr/>
            <p:nvPr/>
          </p:nvSpPr>
          <p:spPr bwMode="auto">
            <a:xfrm>
              <a:off x="7197594" y="4440023"/>
              <a:ext cx="1985705" cy="1644254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rgbClr val="AFDFDE"/>
            </a:solidFill>
            <a:ln w="19050">
              <a:noFill/>
              <a:round/>
            </a:ln>
          </p:spPr>
          <p:txBody>
            <a:bodyPr lIns="91418" tIns="45709" rIns="91418" bIns="45709"/>
            <a:lstStyle/>
            <a:p>
              <a:pPr>
                <a:defRPr/>
              </a:pPr>
              <a:endParaRPr lang="en-US" sz="1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0E28B769-5DC5-4F46-A0AB-07E4DE909B98}"/>
                </a:ext>
              </a:extLst>
            </p:cNvPr>
            <p:cNvSpPr/>
            <p:nvPr/>
          </p:nvSpPr>
          <p:spPr bwMode="auto">
            <a:xfrm>
              <a:off x="5880934" y="4104269"/>
              <a:ext cx="1644039" cy="1975247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rgbClr val="FEC8EC"/>
            </a:solidFill>
            <a:ln w="19050">
              <a:noFill/>
              <a:round/>
            </a:ln>
          </p:spPr>
          <p:txBody>
            <a:bodyPr lIns="91418" tIns="45709" rIns="91418" bIns="45709"/>
            <a:lstStyle/>
            <a:p>
              <a:pPr>
                <a:defRPr/>
              </a:pPr>
              <a:endParaRPr lang="en-US" sz="1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angle 18">
              <a:extLst>
                <a:ext uri="{FF2B5EF4-FFF2-40B4-BE49-F238E27FC236}">
                  <a16:creationId xmlns:a16="http://schemas.microsoft.com/office/drawing/2014/main" id="{98DD5A03-2D43-41E6-9E9D-07445E2D3509}"/>
                </a:ext>
              </a:extLst>
            </p:cNvPr>
            <p:cNvSpPr/>
            <p:nvPr/>
          </p:nvSpPr>
          <p:spPr bwMode="auto">
            <a:xfrm>
              <a:off x="5162788" y="5130646"/>
              <a:ext cx="897682" cy="4308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456565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一定容量的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endParaRPr>
            </a:p>
            <a:p>
              <a:pPr defTabSz="456565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内存和外存</a:t>
              </a:r>
              <a:endParaRPr lang="en-AU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489EA5C8-1FD2-439B-B143-4F613D35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970" y="3586347"/>
              <a:ext cx="427379" cy="359569"/>
            </a:xfrm>
            <a:custGeom>
              <a:avLst/>
              <a:gdLst>
                <a:gd name="T0" fmla="*/ 141770 w 498"/>
                <a:gd name="T1" fmla="*/ 92757 h 418"/>
                <a:gd name="T2" fmla="*/ 141770 w 498"/>
                <a:gd name="T3" fmla="*/ 92757 h 418"/>
                <a:gd name="T4" fmla="*/ 41159 w 498"/>
                <a:gd name="T5" fmla="*/ 295448 h 418"/>
                <a:gd name="T6" fmla="*/ 395585 w 498"/>
                <a:gd name="T7" fmla="*/ 132837 h 418"/>
                <a:gd name="T8" fmla="*/ 10290 w 498"/>
                <a:gd name="T9" fmla="*/ 437446 h 418"/>
                <a:gd name="T10" fmla="*/ 50306 w 498"/>
                <a:gd name="T11" fmla="*/ 458058 h 418"/>
                <a:gd name="T12" fmla="*/ 110901 w 498"/>
                <a:gd name="T13" fmla="*/ 356140 h 418"/>
                <a:gd name="T14" fmla="*/ 334990 w 498"/>
                <a:gd name="T15" fmla="*/ 356140 h 418"/>
                <a:gd name="T16" fmla="*/ 536212 w 498"/>
                <a:gd name="T17" fmla="*/ 82451 h 418"/>
                <a:gd name="T18" fmla="*/ 141770 w 498"/>
                <a:gd name="T19" fmla="*/ 92757 h 4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bevel/>
            </a:ln>
            <a:effectLst/>
          </p:spPr>
          <p:txBody>
            <a:bodyPr wrap="none" lIns="68563" tIns="34282" rIns="68563" bIns="34282" anchor="ctr"/>
            <a:lstStyle/>
            <a:p>
              <a:endParaRPr lang="zh-CN" altLang="en-US" sz="1015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Freeform 154">
              <a:extLst>
                <a:ext uri="{FF2B5EF4-FFF2-40B4-BE49-F238E27FC236}">
                  <a16:creationId xmlns:a16="http://schemas.microsoft.com/office/drawing/2014/main" id="{9DD0CF3C-D40D-4D39-9E98-50496AE7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216" y="4897225"/>
              <a:ext cx="269046" cy="365522"/>
            </a:xfrm>
            <a:custGeom>
              <a:avLst/>
              <a:gdLst>
                <a:gd name="T0" fmla="*/ 349692 w 355"/>
                <a:gd name="T1" fmla="*/ 132065 h 487"/>
                <a:gd name="T2" fmla="*/ 349692 w 355"/>
                <a:gd name="T3" fmla="*/ 132065 h 487"/>
                <a:gd name="T4" fmla="*/ 117238 w 355"/>
                <a:gd name="T5" fmla="*/ 17008 h 487"/>
                <a:gd name="T6" fmla="*/ 9096 w 355"/>
                <a:gd name="T7" fmla="*/ 53026 h 487"/>
                <a:gd name="T8" fmla="*/ 0 w 355"/>
                <a:gd name="T9" fmla="*/ 79039 h 487"/>
                <a:gd name="T10" fmla="*/ 9096 w 355"/>
                <a:gd name="T11" fmla="*/ 345169 h 487"/>
                <a:gd name="T12" fmla="*/ 18192 w 355"/>
                <a:gd name="T13" fmla="*/ 363178 h 487"/>
                <a:gd name="T14" fmla="*/ 224369 w 355"/>
                <a:gd name="T15" fmla="*/ 486239 h 487"/>
                <a:gd name="T16" fmla="*/ 233465 w 355"/>
                <a:gd name="T17" fmla="*/ 486239 h 487"/>
                <a:gd name="T18" fmla="*/ 242561 w 355"/>
                <a:gd name="T19" fmla="*/ 486239 h 487"/>
                <a:gd name="T20" fmla="*/ 250646 w 355"/>
                <a:gd name="T21" fmla="*/ 478235 h 487"/>
                <a:gd name="T22" fmla="*/ 250646 w 355"/>
                <a:gd name="T23" fmla="*/ 203100 h 487"/>
                <a:gd name="T24" fmla="*/ 242561 w 355"/>
                <a:gd name="T25" fmla="*/ 185091 h 487"/>
                <a:gd name="T26" fmla="*/ 44469 w 355"/>
                <a:gd name="T27" fmla="*/ 70034 h 487"/>
                <a:gd name="T28" fmla="*/ 71758 w 355"/>
                <a:gd name="T29" fmla="*/ 53026 h 487"/>
                <a:gd name="T30" fmla="*/ 108142 w 355"/>
                <a:gd name="T31" fmla="*/ 44022 h 487"/>
                <a:gd name="T32" fmla="*/ 304212 w 355"/>
                <a:gd name="T33" fmla="*/ 150074 h 487"/>
                <a:gd name="T34" fmla="*/ 313308 w 355"/>
                <a:gd name="T35" fmla="*/ 159078 h 487"/>
                <a:gd name="T36" fmla="*/ 313308 w 355"/>
                <a:gd name="T37" fmla="*/ 425209 h 487"/>
                <a:gd name="T38" fmla="*/ 331500 w 355"/>
                <a:gd name="T39" fmla="*/ 442217 h 487"/>
                <a:gd name="T40" fmla="*/ 357777 w 355"/>
                <a:gd name="T41" fmla="*/ 425209 h 487"/>
                <a:gd name="T42" fmla="*/ 357777 w 355"/>
                <a:gd name="T43" fmla="*/ 141069 h 487"/>
                <a:gd name="T44" fmla="*/ 349692 w 355"/>
                <a:gd name="T45" fmla="*/ 132065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tx2"/>
            </a:solidFill>
            <a:ln w="9525" cap="flat">
              <a:noFill/>
              <a:bevel/>
            </a:ln>
            <a:effectLst/>
          </p:spPr>
          <p:txBody>
            <a:bodyPr wrap="none" lIns="68563" tIns="34282" rIns="68563" bIns="34282" anchor="ctr"/>
            <a:lstStyle/>
            <a:p>
              <a:endParaRPr lang="zh-CN" altLang="en-US" sz="1015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Shape 1090">
              <a:extLst>
                <a:ext uri="{FF2B5EF4-FFF2-40B4-BE49-F238E27FC236}">
                  <a16:creationId xmlns:a16="http://schemas.microsoft.com/office/drawing/2014/main" id="{10FA66BD-21B9-4ED6-8469-AD8CD92158E4}"/>
                </a:ext>
              </a:extLst>
            </p:cNvPr>
            <p:cNvSpPr/>
            <p:nvPr/>
          </p:nvSpPr>
          <p:spPr bwMode="auto">
            <a:xfrm>
              <a:off x="6661588" y="3511142"/>
              <a:ext cx="405348" cy="344365"/>
            </a:xfrm>
            <a:custGeom>
              <a:avLst/>
              <a:gdLst>
                <a:gd name="T0" fmla="*/ 270262 w 21600"/>
                <a:gd name="T1" fmla="*/ 229559 h 21600"/>
                <a:gd name="T2" fmla="*/ 270262 w 21600"/>
                <a:gd name="T3" fmla="*/ 229559 h 21600"/>
                <a:gd name="T4" fmla="*/ 270262 w 21600"/>
                <a:gd name="T5" fmla="*/ 229559 h 21600"/>
                <a:gd name="T6" fmla="*/ 270262 w 21600"/>
                <a:gd name="T7" fmla="*/ 22955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28575" tIns="28575" rIns="28575" bIns="28575" anchor="ctr"/>
            <a:lstStyle/>
            <a:p>
              <a:endParaRPr lang="zh-CN" altLang="en-US" sz="15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4FAB5D3E-8332-4585-A3CF-B6810A0F807C}"/>
                </a:ext>
              </a:extLst>
            </p:cNvPr>
            <p:cNvSpPr/>
            <p:nvPr/>
          </p:nvSpPr>
          <p:spPr bwMode="auto">
            <a:xfrm>
              <a:off x="4983252" y="3080255"/>
              <a:ext cx="1077218" cy="215444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456565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地址变换机构</a:t>
              </a:r>
              <a:endParaRPr lang="en-AU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endParaRPr>
            </a:p>
          </p:txBody>
        </p:sp>
        <p:sp>
          <p:nvSpPr>
            <p:cNvPr id="62" name="Rectangle 18">
              <a:extLst>
                <a:ext uri="{FF2B5EF4-FFF2-40B4-BE49-F238E27FC236}">
                  <a16:creationId xmlns:a16="http://schemas.microsoft.com/office/drawing/2014/main" id="{39105AAF-AD72-4058-B664-7EDFA4DC3D5B}"/>
                </a:ext>
              </a:extLst>
            </p:cNvPr>
            <p:cNvSpPr/>
            <p:nvPr/>
          </p:nvSpPr>
          <p:spPr bwMode="auto">
            <a:xfrm>
              <a:off x="9063668" y="3080255"/>
              <a:ext cx="1436291" cy="4308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456565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页表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段表机制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endParaRPr>
            </a:p>
            <a:p>
              <a:pPr defTabSz="456565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作为主要数据结构</a:t>
              </a:r>
              <a:endParaRPr lang="en-AU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endParaRPr>
            </a:p>
          </p:txBody>
        </p:sp>
        <p:sp>
          <p:nvSpPr>
            <p:cNvPr id="63" name="Rectangle 18">
              <a:extLst>
                <a:ext uri="{FF2B5EF4-FFF2-40B4-BE49-F238E27FC236}">
                  <a16:creationId xmlns:a16="http://schemas.microsoft.com/office/drawing/2014/main" id="{C7A86BA5-2D48-4CCD-9555-0479D03492C4}"/>
                </a:ext>
              </a:extLst>
            </p:cNvPr>
            <p:cNvSpPr/>
            <p:nvPr/>
          </p:nvSpPr>
          <p:spPr bwMode="auto">
            <a:xfrm>
              <a:off x="9063668" y="5130646"/>
              <a:ext cx="718145" cy="215444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456565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中断机构</a:t>
              </a:r>
              <a:endParaRPr lang="en-AU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endParaRPr>
            </a:p>
          </p:txBody>
        </p:sp>
        <p:sp>
          <p:nvSpPr>
            <p:cNvPr id="64" name="Shape 719">
              <a:extLst>
                <a:ext uri="{FF2B5EF4-FFF2-40B4-BE49-F238E27FC236}">
                  <a16:creationId xmlns:a16="http://schemas.microsoft.com/office/drawing/2014/main" id="{C8D3D9E4-880D-4BAC-A1BD-6A4F6753F709}"/>
                </a:ext>
              </a:extLst>
            </p:cNvPr>
            <p:cNvSpPr/>
            <p:nvPr/>
          </p:nvSpPr>
          <p:spPr bwMode="auto">
            <a:xfrm>
              <a:off x="7977217" y="5047269"/>
              <a:ext cx="402410" cy="346143"/>
            </a:xfrm>
            <a:custGeom>
              <a:avLst/>
              <a:gdLst>
                <a:gd name="T0" fmla="*/ 268303 w 21332"/>
                <a:gd name="T1" fmla="*/ 230744 h 21446"/>
                <a:gd name="T2" fmla="*/ 268303 w 21332"/>
                <a:gd name="T3" fmla="*/ 230744 h 21446"/>
                <a:gd name="T4" fmla="*/ 268303 w 21332"/>
                <a:gd name="T5" fmla="*/ 230744 h 21446"/>
                <a:gd name="T6" fmla="*/ 268303 w 21332"/>
                <a:gd name="T7" fmla="*/ 230744 h 2144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2" h="21446" extrusionOk="0">
                  <a:moveTo>
                    <a:pt x="9262" y="7207"/>
                  </a:moveTo>
                  <a:lnTo>
                    <a:pt x="14475" y="11108"/>
                  </a:lnTo>
                  <a:cubicBezTo>
                    <a:pt x="14915" y="11436"/>
                    <a:pt x="15500" y="11301"/>
                    <a:pt x="15796" y="10800"/>
                  </a:cubicBezTo>
                  <a:lnTo>
                    <a:pt x="21160" y="1771"/>
                  </a:lnTo>
                  <a:cubicBezTo>
                    <a:pt x="21464" y="1257"/>
                    <a:pt x="21354" y="555"/>
                    <a:pt x="20913" y="200"/>
                  </a:cubicBezTo>
                  <a:cubicBezTo>
                    <a:pt x="20472" y="-154"/>
                    <a:pt x="19869" y="-26"/>
                    <a:pt x="19564" y="487"/>
                  </a:cubicBezTo>
                  <a:lnTo>
                    <a:pt x="14734" y="8618"/>
                  </a:lnTo>
                  <a:lnTo>
                    <a:pt x="9490" y="4694"/>
                  </a:lnTo>
                  <a:cubicBezTo>
                    <a:pt x="9273" y="4532"/>
                    <a:pt x="9010" y="4478"/>
                    <a:pt x="8757" y="4541"/>
                  </a:cubicBezTo>
                  <a:cubicBezTo>
                    <a:pt x="8505" y="4607"/>
                    <a:pt x="8285" y="4785"/>
                    <a:pt x="8147" y="5039"/>
                  </a:cubicBezTo>
                  <a:lnTo>
                    <a:pt x="152" y="19712"/>
                  </a:lnTo>
                  <a:cubicBezTo>
                    <a:pt x="-136" y="20237"/>
                    <a:pt x="-2" y="20936"/>
                    <a:pt x="450" y="21269"/>
                  </a:cubicBezTo>
                  <a:cubicBezTo>
                    <a:pt x="611" y="21389"/>
                    <a:pt x="791" y="21446"/>
                    <a:pt x="969" y="21446"/>
                  </a:cubicBezTo>
                  <a:cubicBezTo>
                    <a:pt x="1290" y="21446"/>
                    <a:pt x="1604" y="21260"/>
                    <a:pt x="1788" y="20921"/>
                  </a:cubicBezTo>
                  <a:cubicBezTo>
                    <a:pt x="1788" y="20921"/>
                    <a:pt x="9262" y="7207"/>
                    <a:pt x="9262" y="7207"/>
                  </a:cubicBezTo>
                  <a:close/>
                  <a:moveTo>
                    <a:pt x="19712" y="12707"/>
                  </a:moveTo>
                  <a:lnTo>
                    <a:pt x="14952" y="17715"/>
                  </a:lnTo>
                  <a:lnTo>
                    <a:pt x="9355" y="12653"/>
                  </a:lnTo>
                  <a:cubicBezTo>
                    <a:pt x="9249" y="12556"/>
                    <a:pt x="9125" y="12487"/>
                    <a:pt x="8994" y="12450"/>
                  </a:cubicBezTo>
                  <a:lnTo>
                    <a:pt x="8249" y="12234"/>
                  </a:lnTo>
                  <a:lnTo>
                    <a:pt x="7154" y="14242"/>
                  </a:lnTo>
                  <a:lnTo>
                    <a:pt x="8327" y="14582"/>
                  </a:lnTo>
                  <a:lnTo>
                    <a:pt x="14404" y="20078"/>
                  </a:lnTo>
                  <a:cubicBezTo>
                    <a:pt x="14580" y="20237"/>
                    <a:pt x="14789" y="20317"/>
                    <a:pt x="14999" y="20317"/>
                  </a:cubicBezTo>
                  <a:cubicBezTo>
                    <a:pt x="15232" y="20317"/>
                    <a:pt x="15466" y="20218"/>
                    <a:pt x="15650" y="20026"/>
                  </a:cubicBezTo>
                  <a:lnTo>
                    <a:pt x="21012" y="14382"/>
                  </a:lnTo>
                  <a:cubicBezTo>
                    <a:pt x="21410" y="13963"/>
                    <a:pt x="21441" y="13250"/>
                    <a:pt x="21081" y="12788"/>
                  </a:cubicBezTo>
                  <a:cubicBezTo>
                    <a:pt x="20722" y="12325"/>
                    <a:pt x="20109" y="12289"/>
                    <a:pt x="19712" y="12707"/>
                  </a:cubicBezTo>
                  <a:close/>
                  <a:moveTo>
                    <a:pt x="735" y="12382"/>
                  </a:moveTo>
                  <a:lnTo>
                    <a:pt x="2190" y="12804"/>
                  </a:lnTo>
                  <a:lnTo>
                    <a:pt x="3284" y="10795"/>
                  </a:lnTo>
                  <a:lnTo>
                    <a:pt x="1204" y="10192"/>
                  </a:lnTo>
                  <a:cubicBezTo>
                    <a:pt x="683" y="10040"/>
                    <a:pt x="158" y="10410"/>
                    <a:pt x="28" y="11015"/>
                  </a:cubicBezTo>
                  <a:cubicBezTo>
                    <a:pt x="-100" y="11620"/>
                    <a:pt x="216" y="12231"/>
                    <a:pt x="735" y="1238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28575" tIns="28575" rIns="28575" bIns="28575" anchor="ctr"/>
            <a:lstStyle/>
            <a:p>
              <a:endParaRPr lang="zh-CN" altLang="en-US" sz="15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id="{CB815C83-A8F8-407C-B5C7-69F6666D1DEF}"/>
                </a:ext>
              </a:extLst>
            </p:cNvPr>
            <p:cNvSpPr/>
            <p:nvPr/>
          </p:nvSpPr>
          <p:spPr bwMode="auto">
            <a:xfrm>
              <a:off x="7288183" y="4168405"/>
              <a:ext cx="461665" cy="553998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456565">
                <a:defRPr/>
              </a:pP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硬件</a:t>
              </a:r>
              <a:endPara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endParaRPr>
            </a:p>
            <a:p>
              <a:pPr defTabSz="456565">
                <a:defRPr/>
              </a:pP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/>
                </a:rPr>
                <a:t>支持</a:t>
              </a:r>
              <a:endParaRPr lang="en-AU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45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请求分页管理方式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页表机制</a:t>
            </a:r>
            <a:endParaRPr lang="en-US" altLang="zh-CN" sz="20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状态位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访问字段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修改位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</a:t>
            </a: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外存地址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缺页中断机构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地址变换机构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28" name="表格 5">
            <a:extLst>
              <a:ext uri="{FF2B5EF4-FFF2-40B4-BE49-F238E27FC236}">
                <a16:creationId xmlns:a16="http://schemas.microsoft.com/office/drawing/2014/main" id="{87A15C17-D6A7-43E7-AB8E-ACE9FD2E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68426"/>
              </p:ext>
            </p:extLst>
          </p:nvPr>
        </p:nvGraphicFramePr>
        <p:xfrm>
          <a:off x="5843892" y="3244070"/>
          <a:ext cx="5422279" cy="1290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994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788258528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3948410529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435129916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228124030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内存块号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访问字段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修改位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外存地址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x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173909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y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650694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z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157457"/>
                  </a:ext>
                </a:extLst>
              </a:tr>
            </a:tbl>
          </a:graphicData>
        </a:graphic>
      </p:graphicFrame>
      <p:graphicFrame>
        <p:nvGraphicFramePr>
          <p:cNvPr id="35" name="表格 5">
            <a:extLst>
              <a:ext uri="{FF2B5EF4-FFF2-40B4-BE49-F238E27FC236}">
                <a16:creationId xmlns:a16="http://schemas.microsoft.com/office/drawing/2014/main" id="{13D1C47C-80B3-47A3-B6C2-B8A2A043E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0466"/>
              </p:ext>
            </p:extLst>
          </p:nvPr>
        </p:nvGraphicFramePr>
        <p:xfrm>
          <a:off x="3983866" y="3244071"/>
          <a:ext cx="577038" cy="1290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页号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</a:tbl>
          </a:graphicData>
        </a:graphic>
      </p:graphicFrame>
      <p:graphicFrame>
        <p:nvGraphicFramePr>
          <p:cNvPr id="36" name="表格 5">
            <a:extLst>
              <a:ext uri="{FF2B5EF4-FFF2-40B4-BE49-F238E27FC236}">
                <a16:creationId xmlns:a16="http://schemas.microsoft.com/office/drawing/2014/main" id="{9D675AF6-6467-425A-ADF5-D2B67DF8E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22545"/>
              </p:ext>
            </p:extLst>
          </p:nvPr>
        </p:nvGraphicFramePr>
        <p:xfrm>
          <a:off x="4555824" y="3244070"/>
          <a:ext cx="577038" cy="12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3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17081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449C7128-074C-41E5-B61E-0FF20D0F7F93}"/>
              </a:ext>
            </a:extLst>
          </p:cNvPr>
          <p:cNvSpPr txBox="1"/>
          <p:nvPr/>
        </p:nvSpPr>
        <p:spPr>
          <a:xfrm>
            <a:off x="3838885" y="2674682"/>
            <a:ext cx="1433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基本分页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存储管理页表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9E47FF-BAB4-4718-9593-0EF873D5ABDA}"/>
              </a:ext>
            </a:extLst>
          </p:cNvPr>
          <p:cNvSpPr txBox="1"/>
          <p:nvPr/>
        </p:nvSpPr>
        <p:spPr>
          <a:xfrm>
            <a:off x="7526157" y="2674682"/>
            <a:ext cx="2057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请求分页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存储管理页表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95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请求分页管理方式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页表机制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缺页中断机构</a:t>
            </a:r>
            <a:endParaRPr lang="en-US" altLang="zh-CN" sz="20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地址变换机构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9E47FF-BAB4-4718-9593-0EF873D5ABDA}"/>
              </a:ext>
            </a:extLst>
          </p:cNvPr>
          <p:cNvSpPr txBox="1"/>
          <p:nvPr/>
        </p:nvSpPr>
        <p:spPr>
          <a:xfrm>
            <a:off x="5261944" y="1759910"/>
            <a:ext cx="2057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请求分页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存储管理页表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450A69-EF16-42B3-8554-AF401FF4306E}"/>
              </a:ext>
            </a:extLst>
          </p:cNvPr>
          <p:cNvGrpSpPr/>
          <p:nvPr/>
        </p:nvGrpSpPr>
        <p:grpSpPr>
          <a:xfrm>
            <a:off x="9538432" y="2553737"/>
            <a:ext cx="692853" cy="2870950"/>
            <a:chOff x="5892727" y="2164002"/>
            <a:chExt cx="1315736" cy="2870950"/>
          </a:xfrm>
          <a:solidFill>
            <a:schemeClr val="tx1">
              <a:lumMod val="85000"/>
            </a:schemeClr>
          </a:solidFill>
        </p:grpSpPr>
        <p:sp>
          <p:nvSpPr>
            <p:cNvPr id="10" name="波形 9">
              <a:extLst>
                <a:ext uri="{FF2B5EF4-FFF2-40B4-BE49-F238E27FC236}">
                  <a16:creationId xmlns:a16="http://schemas.microsoft.com/office/drawing/2014/main" id="{B9189EE4-6E4F-4127-B6A7-44E0D270B2CC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波形 10">
              <a:extLst>
                <a:ext uri="{FF2B5EF4-FFF2-40B4-BE49-F238E27FC236}">
                  <a16:creationId xmlns:a16="http://schemas.microsoft.com/office/drawing/2014/main" id="{209815B0-C40A-4B68-A2E4-C2E49B772951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 w="190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x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波形 11">
              <a:extLst>
                <a:ext uri="{FF2B5EF4-FFF2-40B4-BE49-F238E27FC236}">
                  <a16:creationId xmlns:a16="http://schemas.microsoft.com/office/drawing/2014/main" id="{BE5C5850-ED88-4ECB-A3B8-DE74E446306E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 w="190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13" name="波形 12">
              <a:extLst>
                <a:ext uri="{FF2B5EF4-FFF2-40B4-BE49-F238E27FC236}">
                  <a16:creationId xmlns:a16="http://schemas.microsoft.com/office/drawing/2014/main" id="{89403FF8-F631-4A6E-BDEA-AED9184E13DA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 w="190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y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波形 13">
              <a:extLst>
                <a:ext uri="{FF2B5EF4-FFF2-40B4-BE49-F238E27FC236}">
                  <a16:creationId xmlns:a16="http://schemas.microsoft.com/office/drawing/2014/main" id="{C313AE3F-D140-4BD8-A021-CD6436B8E70F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 w="190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z</a:t>
              </a:r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波形 14">
              <a:extLst>
                <a:ext uri="{FF2B5EF4-FFF2-40B4-BE49-F238E27FC236}">
                  <a16:creationId xmlns:a16="http://schemas.microsoft.com/office/drawing/2014/main" id="{BBF3BC50-D999-42A7-A140-322B52132BAD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 w="190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16" name="波形 15">
              <a:extLst>
                <a:ext uri="{FF2B5EF4-FFF2-40B4-BE49-F238E27FC236}">
                  <a16:creationId xmlns:a16="http://schemas.microsoft.com/office/drawing/2014/main" id="{97B3C489-8045-4500-A75E-86948F5599ED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 w="190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5A8854F-9A3E-4681-B306-47574A7F27FA}"/>
              </a:ext>
            </a:extLst>
          </p:cNvPr>
          <p:cNvGrpSpPr/>
          <p:nvPr/>
        </p:nvGrpSpPr>
        <p:grpSpPr>
          <a:xfrm>
            <a:off x="10962578" y="2553737"/>
            <a:ext cx="692853" cy="2870950"/>
            <a:chOff x="5892727" y="2164002"/>
            <a:chExt cx="1315736" cy="2870950"/>
          </a:xfrm>
        </p:grpSpPr>
        <p:sp>
          <p:nvSpPr>
            <p:cNvPr id="18" name="波形 17">
              <a:extLst>
                <a:ext uri="{FF2B5EF4-FFF2-40B4-BE49-F238E27FC236}">
                  <a16:creationId xmlns:a16="http://schemas.microsoft.com/office/drawing/2014/main" id="{777D3978-83D2-4C85-A99D-8033E0A65F17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9" name="波形 18">
              <a:extLst>
                <a:ext uri="{FF2B5EF4-FFF2-40B4-BE49-F238E27FC236}">
                  <a16:creationId xmlns:a16="http://schemas.microsoft.com/office/drawing/2014/main" id="{7DD93583-596D-4608-8D0A-F3E02EC84EC1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solidFill>
              <a:schemeClr val="accent3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</a:t>
              </a:r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endPara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波形 19">
              <a:extLst>
                <a:ext uri="{FF2B5EF4-FFF2-40B4-BE49-F238E27FC236}">
                  <a16:creationId xmlns:a16="http://schemas.microsoft.com/office/drawing/2014/main" id="{14C923E3-F9C1-4520-B076-F14B43AED983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21" name="波形 20">
              <a:extLst>
                <a:ext uri="{FF2B5EF4-FFF2-40B4-BE49-F238E27FC236}">
                  <a16:creationId xmlns:a16="http://schemas.microsoft.com/office/drawing/2014/main" id="{E54DC53B-AF4C-46A6-8A8C-F92B7CF6229A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</a:t>
              </a:r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endPara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波形 21">
              <a:extLst>
                <a:ext uri="{FF2B5EF4-FFF2-40B4-BE49-F238E27FC236}">
                  <a16:creationId xmlns:a16="http://schemas.microsoft.com/office/drawing/2014/main" id="{5BA6A114-327C-4664-BB52-E3EE0CF61280}"/>
                </a:ext>
              </a:extLst>
            </p:cNvPr>
            <p:cNvSpPr/>
            <p:nvPr/>
          </p:nvSpPr>
          <p:spPr>
            <a:xfrm>
              <a:off x="5892729" y="3985566"/>
              <a:ext cx="1315734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</a:t>
              </a:r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号块</a:t>
              </a:r>
              <a:endPara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波形 22">
              <a:extLst>
                <a:ext uri="{FF2B5EF4-FFF2-40B4-BE49-F238E27FC236}">
                  <a16:creationId xmlns:a16="http://schemas.microsoft.com/office/drawing/2014/main" id="{973A6E43-1A83-4B64-9268-D377CA5176A2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24" name="波形 23">
              <a:extLst>
                <a:ext uri="{FF2B5EF4-FFF2-40B4-BE49-F238E27FC236}">
                  <a16:creationId xmlns:a16="http://schemas.microsoft.com/office/drawing/2014/main" id="{C4CDE814-C963-4967-8025-1F51036A90AB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</p:grp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EF229842-5A1A-48DD-AB7A-61BC1A8D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61212"/>
              </p:ext>
            </p:extLst>
          </p:nvPr>
        </p:nvGraphicFramePr>
        <p:xfrm>
          <a:off x="3579679" y="2398435"/>
          <a:ext cx="5422279" cy="1290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994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788258528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3948410529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435129916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228124030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内存块号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访问字段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修改位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外存地址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x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173909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y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650694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z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157457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1B80698-ED0A-415C-A508-874CBB7FD4D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803244" y="2847926"/>
            <a:ext cx="735189" cy="21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A4EF7D-06C2-42B1-8DFB-10E453F9E4C5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10231285" y="2847926"/>
            <a:ext cx="731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453C08A-3D8E-41B4-A6E7-E7174EAB1314}"/>
              </a:ext>
            </a:extLst>
          </p:cNvPr>
          <p:cNvSpPr txBox="1"/>
          <p:nvPr/>
        </p:nvSpPr>
        <p:spPr>
          <a:xfrm>
            <a:off x="9526388" y="5553571"/>
            <a:ext cx="716939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外存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C65A68-C7CA-423A-88B4-0C31282F1CB3}"/>
              </a:ext>
            </a:extLst>
          </p:cNvPr>
          <p:cNvSpPr txBox="1"/>
          <p:nvPr/>
        </p:nvSpPr>
        <p:spPr>
          <a:xfrm>
            <a:off x="10988981" y="5553571"/>
            <a:ext cx="716939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1738D1F-9723-4BE1-BD55-500CC8DE2FE9}"/>
              </a:ext>
            </a:extLst>
          </p:cNvPr>
          <p:cNvSpPr txBox="1"/>
          <p:nvPr/>
        </p:nvSpPr>
        <p:spPr>
          <a:xfrm>
            <a:off x="4672776" y="2743330"/>
            <a:ext cx="447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endParaRPr lang="zh-CN" altLang="en-US" sz="1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DFCEA1F-3866-4DE7-9B8B-01D89C102133}"/>
              </a:ext>
            </a:extLst>
          </p:cNvPr>
          <p:cNvSpPr txBox="1"/>
          <p:nvPr/>
        </p:nvSpPr>
        <p:spPr>
          <a:xfrm>
            <a:off x="5627590" y="2735938"/>
            <a:ext cx="447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06E276-B7D7-43C0-B16F-9396DA04FC49}"/>
              </a:ext>
            </a:extLst>
          </p:cNvPr>
          <p:cNvSpPr txBox="1"/>
          <p:nvPr/>
        </p:nvSpPr>
        <p:spPr>
          <a:xfrm>
            <a:off x="5627590" y="2735938"/>
            <a:ext cx="447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6B9B2A-4E09-4826-9FEB-26AFBC940021}"/>
              </a:ext>
            </a:extLst>
          </p:cNvPr>
          <p:cNvSpPr txBox="1"/>
          <p:nvPr/>
        </p:nvSpPr>
        <p:spPr>
          <a:xfrm>
            <a:off x="4672776" y="2743330"/>
            <a:ext cx="447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</a:t>
            </a:r>
          </a:p>
        </p:txBody>
      </p:sp>
      <p:sp>
        <p:nvSpPr>
          <p:cNvPr id="45" name="对话气泡: 椭圆形 44">
            <a:extLst>
              <a:ext uri="{FF2B5EF4-FFF2-40B4-BE49-F238E27FC236}">
                <a16:creationId xmlns:a16="http://schemas.microsoft.com/office/drawing/2014/main" id="{A8D52B79-CA86-4044-9EBE-DF63A67A52E1}"/>
              </a:ext>
            </a:extLst>
          </p:cNvPr>
          <p:cNvSpPr/>
          <p:nvPr/>
        </p:nvSpPr>
        <p:spPr>
          <a:xfrm>
            <a:off x="10340476" y="1892693"/>
            <a:ext cx="1016498" cy="496006"/>
          </a:xfrm>
          <a:prstGeom prst="wedgeEllipseCallout">
            <a:avLst>
              <a:gd name="adj1" fmla="val 18745"/>
              <a:gd name="adj2" fmla="val 975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</a:t>
            </a:r>
          </a:p>
        </p:txBody>
      </p:sp>
    </p:spTree>
    <p:extLst>
      <p:ext uri="{BB962C8B-B14F-4D97-AF65-F5344CB8AC3E}">
        <p14:creationId xmlns:p14="http://schemas.microsoft.com/office/powerpoint/2010/main" val="344390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请求分页管理方式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页表机制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缺页中断机构</a:t>
            </a:r>
            <a:endParaRPr lang="en-US" altLang="zh-CN" sz="20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地址变换机构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9E47FF-BAB4-4718-9593-0EF873D5ABDA}"/>
              </a:ext>
            </a:extLst>
          </p:cNvPr>
          <p:cNvSpPr txBox="1"/>
          <p:nvPr/>
        </p:nvSpPr>
        <p:spPr>
          <a:xfrm>
            <a:off x="5261944" y="1759910"/>
            <a:ext cx="2057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请求分页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存储管理页表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波形 9">
            <a:extLst>
              <a:ext uri="{FF2B5EF4-FFF2-40B4-BE49-F238E27FC236}">
                <a16:creationId xmlns:a16="http://schemas.microsoft.com/office/drawing/2014/main" id="{B9189EE4-6E4F-4127-B6A7-44E0D270B2CC}"/>
              </a:ext>
            </a:extLst>
          </p:cNvPr>
          <p:cNvSpPr/>
          <p:nvPr/>
        </p:nvSpPr>
        <p:spPr>
          <a:xfrm>
            <a:off x="9538433" y="2553737"/>
            <a:ext cx="692852" cy="2870950"/>
          </a:xfrm>
          <a:prstGeom prst="wave">
            <a:avLst>
              <a:gd name="adj1" fmla="val 2449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波形 10">
            <a:extLst>
              <a:ext uri="{FF2B5EF4-FFF2-40B4-BE49-F238E27FC236}">
                <a16:creationId xmlns:a16="http://schemas.microsoft.com/office/drawing/2014/main" id="{209815B0-C40A-4B68-A2E4-C2E49B772951}"/>
              </a:ext>
            </a:extLst>
          </p:cNvPr>
          <p:cNvSpPr/>
          <p:nvPr/>
        </p:nvSpPr>
        <p:spPr>
          <a:xfrm>
            <a:off x="9538433" y="2556503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波形 11">
            <a:extLst>
              <a:ext uri="{FF2B5EF4-FFF2-40B4-BE49-F238E27FC236}">
                <a16:creationId xmlns:a16="http://schemas.microsoft.com/office/drawing/2014/main" id="{BE5C5850-ED88-4ECB-A3B8-DE74E446306E}"/>
              </a:ext>
            </a:extLst>
          </p:cNvPr>
          <p:cNvSpPr/>
          <p:nvPr/>
        </p:nvSpPr>
        <p:spPr>
          <a:xfrm>
            <a:off x="9538433" y="3006087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3" name="波形 12">
            <a:extLst>
              <a:ext uri="{FF2B5EF4-FFF2-40B4-BE49-F238E27FC236}">
                <a16:creationId xmlns:a16="http://schemas.microsoft.com/office/drawing/2014/main" id="{89403FF8-F631-4A6E-BDEA-AED9184E13DA}"/>
              </a:ext>
            </a:extLst>
          </p:cNvPr>
          <p:cNvSpPr/>
          <p:nvPr/>
        </p:nvSpPr>
        <p:spPr>
          <a:xfrm>
            <a:off x="9538433" y="3465314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波形 13">
            <a:extLst>
              <a:ext uri="{FF2B5EF4-FFF2-40B4-BE49-F238E27FC236}">
                <a16:creationId xmlns:a16="http://schemas.microsoft.com/office/drawing/2014/main" id="{C313AE3F-D140-4BD8-A021-CD6436B8E70F}"/>
              </a:ext>
            </a:extLst>
          </p:cNvPr>
          <p:cNvSpPr/>
          <p:nvPr/>
        </p:nvSpPr>
        <p:spPr>
          <a:xfrm>
            <a:off x="9538433" y="4375301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z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波形 14">
            <a:extLst>
              <a:ext uri="{FF2B5EF4-FFF2-40B4-BE49-F238E27FC236}">
                <a16:creationId xmlns:a16="http://schemas.microsoft.com/office/drawing/2014/main" id="{BBF3BC50-D999-42A7-A140-322B52132BAD}"/>
              </a:ext>
            </a:extLst>
          </p:cNvPr>
          <p:cNvSpPr/>
          <p:nvPr/>
        </p:nvSpPr>
        <p:spPr>
          <a:xfrm>
            <a:off x="9538433" y="3916074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6" name="波形 15">
            <a:extLst>
              <a:ext uri="{FF2B5EF4-FFF2-40B4-BE49-F238E27FC236}">
                <a16:creationId xmlns:a16="http://schemas.microsoft.com/office/drawing/2014/main" id="{97B3C489-8045-4500-A75E-86948F5599ED}"/>
              </a:ext>
            </a:extLst>
          </p:cNvPr>
          <p:cNvSpPr/>
          <p:nvPr/>
        </p:nvSpPr>
        <p:spPr>
          <a:xfrm>
            <a:off x="9538432" y="4834528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8" name="波形 17">
            <a:extLst>
              <a:ext uri="{FF2B5EF4-FFF2-40B4-BE49-F238E27FC236}">
                <a16:creationId xmlns:a16="http://schemas.microsoft.com/office/drawing/2014/main" id="{777D3978-83D2-4C85-A99D-8033E0A65F17}"/>
              </a:ext>
            </a:extLst>
          </p:cNvPr>
          <p:cNvSpPr/>
          <p:nvPr/>
        </p:nvSpPr>
        <p:spPr>
          <a:xfrm>
            <a:off x="10962579" y="2553737"/>
            <a:ext cx="692852" cy="2870950"/>
          </a:xfrm>
          <a:prstGeom prst="wave">
            <a:avLst>
              <a:gd name="adj1" fmla="val 244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9" name="波形 18">
            <a:extLst>
              <a:ext uri="{FF2B5EF4-FFF2-40B4-BE49-F238E27FC236}">
                <a16:creationId xmlns:a16="http://schemas.microsoft.com/office/drawing/2014/main" id="{7DD93583-596D-4608-8D0A-F3E02EC84EC1}"/>
              </a:ext>
            </a:extLst>
          </p:cNvPr>
          <p:cNvSpPr/>
          <p:nvPr/>
        </p:nvSpPr>
        <p:spPr>
          <a:xfrm>
            <a:off x="10962579" y="2556503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r>
              <a:rPr lang="zh-CN" altLang="en-US" sz="14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波形 19">
            <a:extLst>
              <a:ext uri="{FF2B5EF4-FFF2-40B4-BE49-F238E27FC236}">
                <a16:creationId xmlns:a16="http://schemas.microsoft.com/office/drawing/2014/main" id="{14C923E3-F9C1-4520-B076-F14B43AED983}"/>
              </a:ext>
            </a:extLst>
          </p:cNvPr>
          <p:cNvSpPr/>
          <p:nvPr/>
        </p:nvSpPr>
        <p:spPr>
          <a:xfrm>
            <a:off x="10962579" y="3006087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21" name="波形 20">
            <a:extLst>
              <a:ext uri="{FF2B5EF4-FFF2-40B4-BE49-F238E27FC236}">
                <a16:creationId xmlns:a16="http://schemas.microsoft.com/office/drawing/2014/main" id="{E54DC53B-AF4C-46A6-8A8C-F92B7CF6229A}"/>
              </a:ext>
            </a:extLst>
          </p:cNvPr>
          <p:cNvSpPr/>
          <p:nvPr/>
        </p:nvSpPr>
        <p:spPr>
          <a:xfrm>
            <a:off x="10962579" y="3465314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波形 21">
            <a:extLst>
              <a:ext uri="{FF2B5EF4-FFF2-40B4-BE49-F238E27FC236}">
                <a16:creationId xmlns:a16="http://schemas.microsoft.com/office/drawing/2014/main" id="{5BA6A114-327C-4664-BB52-E3EE0CF61280}"/>
              </a:ext>
            </a:extLst>
          </p:cNvPr>
          <p:cNvSpPr/>
          <p:nvPr/>
        </p:nvSpPr>
        <p:spPr>
          <a:xfrm>
            <a:off x="10962579" y="4375301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波形 22">
            <a:extLst>
              <a:ext uri="{FF2B5EF4-FFF2-40B4-BE49-F238E27FC236}">
                <a16:creationId xmlns:a16="http://schemas.microsoft.com/office/drawing/2014/main" id="{973A6E43-1A83-4B64-9268-D377CA5176A2}"/>
              </a:ext>
            </a:extLst>
          </p:cNvPr>
          <p:cNvSpPr/>
          <p:nvPr/>
        </p:nvSpPr>
        <p:spPr>
          <a:xfrm>
            <a:off x="10962579" y="3916074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24" name="波形 23">
            <a:extLst>
              <a:ext uri="{FF2B5EF4-FFF2-40B4-BE49-F238E27FC236}">
                <a16:creationId xmlns:a16="http://schemas.microsoft.com/office/drawing/2014/main" id="{C4CDE814-C963-4967-8025-1F51036A90AB}"/>
              </a:ext>
            </a:extLst>
          </p:cNvPr>
          <p:cNvSpPr/>
          <p:nvPr/>
        </p:nvSpPr>
        <p:spPr>
          <a:xfrm>
            <a:off x="10962578" y="4834528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EF229842-5A1A-48DD-AB7A-61BC1A8D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94001"/>
              </p:ext>
            </p:extLst>
          </p:nvPr>
        </p:nvGraphicFramePr>
        <p:xfrm>
          <a:off x="3579679" y="2398435"/>
          <a:ext cx="5422279" cy="1290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9948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788258528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3948410529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435129916"/>
                    </a:ext>
                  </a:extLst>
                </a:gridCol>
                <a:gridCol w="913977">
                  <a:extLst>
                    <a:ext uri="{9D8B030D-6E8A-4147-A177-3AD203B41FA5}">
                      <a16:colId xmlns:a16="http://schemas.microsoft.com/office/drawing/2014/main" val="228124030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内存块号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访问字段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修改位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外存地址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x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173909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y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650694"/>
                  </a:ext>
                </a:extLst>
              </a:tr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z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157457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2453C08A-3D8E-41B4-A6E7-E7174EAB1314}"/>
              </a:ext>
            </a:extLst>
          </p:cNvPr>
          <p:cNvSpPr txBox="1"/>
          <p:nvPr/>
        </p:nvSpPr>
        <p:spPr>
          <a:xfrm>
            <a:off x="9526388" y="5553571"/>
            <a:ext cx="716939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外存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C65A68-C7CA-423A-88B4-0C31282F1CB3}"/>
              </a:ext>
            </a:extLst>
          </p:cNvPr>
          <p:cNvSpPr txBox="1"/>
          <p:nvPr/>
        </p:nvSpPr>
        <p:spPr>
          <a:xfrm>
            <a:off x="10988981" y="5553571"/>
            <a:ext cx="716939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207490-8031-4C62-A1C1-EEEBCC7967A4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flipH="1">
            <a:off x="10231285" y="4666724"/>
            <a:ext cx="731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AEDB7E3-FC5A-4562-AECF-49692C429681}"/>
              </a:ext>
            </a:extLst>
          </p:cNvPr>
          <p:cNvCxnSpPr>
            <a:cxnSpLocks/>
          </p:cNvCxnSpPr>
          <p:nvPr/>
        </p:nvCxnSpPr>
        <p:spPr>
          <a:xfrm flipV="1">
            <a:off x="7633972" y="3881448"/>
            <a:ext cx="0" cy="4938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1961D3-417A-4D84-AC29-AE1F8C47D0A1}"/>
              </a:ext>
            </a:extLst>
          </p:cNvPr>
          <p:cNvSpPr/>
          <p:nvPr/>
        </p:nvSpPr>
        <p:spPr>
          <a:xfrm>
            <a:off x="3711387" y="3402684"/>
            <a:ext cx="5091857" cy="26513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对话气泡: 椭圆形 48">
            <a:extLst>
              <a:ext uri="{FF2B5EF4-FFF2-40B4-BE49-F238E27FC236}">
                <a16:creationId xmlns:a16="http://schemas.microsoft.com/office/drawing/2014/main" id="{B99D57F9-3BDF-46BF-8496-14D633D159DC}"/>
              </a:ext>
            </a:extLst>
          </p:cNvPr>
          <p:cNvSpPr/>
          <p:nvPr/>
        </p:nvSpPr>
        <p:spPr>
          <a:xfrm>
            <a:off x="3711387" y="3881448"/>
            <a:ext cx="2031485" cy="748283"/>
          </a:xfrm>
          <a:prstGeom prst="wedgeEllipseCallout">
            <a:avLst>
              <a:gd name="adj1" fmla="val -19382"/>
              <a:gd name="adj2" fmla="val -8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页面置换算法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选择淘汰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波形 50">
            <a:extLst>
              <a:ext uri="{FF2B5EF4-FFF2-40B4-BE49-F238E27FC236}">
                <a16:creationId xmlns:a16="http://schemas.microsoft.com/office/drawing/2014/main" id="{B9CE05CB-EFE5-4F63-B7B3-59C34BB69F09}"/>
              </a:ext>
            </a:extLst>
          </p:cNvPr>
          <p:cNvSpPr/>
          <p:nvPr/>
        </p:nvSpPr>
        <p:spPr>
          <a:xfrm>
            <a:off x="10962579" y="4375301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accent3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3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49" grpId="0" animBg="1"/>
      <p:bldP spid="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请求分页管理方式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页表机制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缺页中断机构</a:t>
            </a:r>
            <a:endParaRPr lang="en-US" altLang="zh-CN" sz="20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内中断</a:t>
            </a:r>
            <a:r>
              <a:rPr lang="en-US" altLang="zh-CN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(CPU</a:t>
            </a: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内部</a:t>
            </a:r>
            <a:r>
              <a:rPr lang="en-US" altLang="zh-CN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  <a:p>
            <a:pPr marL="1485957" lvl="2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陷入、故障、终止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外中断</a:t>
            </a:r>
            <a:r>
              <a:rPr lang="en-US" altLang="zh-CN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(CPU</a:t>
            </a: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外部</a:t>
            </a:r>
            <a:r>
              <a:rPr lang="en-US" altLang="zh-CN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  <a:p>
            <a:pPr marL="1485957" lvl="2" indent="-34290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I/O</a:t>
            </a: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中断请求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485957" lvl="2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人工干预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地址变换机构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3B13E0-3CFF-465C-85D1-070100870A88}"/>
              </a:ext>
            </a:extLst>
          </p:cNvPr>
          <p:cNvGrpSpPr/>
          <p:nvPr/>
        </p:nvGrpSpPr>
        <p:grpSpPr>
          <a:xfrm>
            <a:off x="5280004" y="1969522"/>
            <a:ext cx="4742007" cy="3438877"/>
            <a:chOff x="4860456" y="2055583"/>
            <a:chExt cx="4742007" cy="34388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3F39B01-A777-49BA-8516-9E840B963C2C}"/>
                </a:ext>
              </a:extLst>
            </p:cNvPr>
            <p:cNvGrpSpPr/>
            <p:nvPr/>
          </p:nvGrpSpPr>
          <p:grpSpPr>
            <a:xfrm>
              <a:off x="6382944" y="3709505"/>
              <a:ext cx="1057099" cy="957487"/>
              <a:chOff x="6058741" y="2536469"/>
              <a:chExt cx="1335886" cy="1141007"/>
            </a:xfrm>
          </p:grpSpPr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11D24DCA-8279-488F-ADE6-75BE2AE11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017" y="2536469"/>
                <a:ext cx="1172610" cy="1141007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9F3369F-0DD2-4F8A-99EE-50EDD98ACF80}"/>
                  </a:ext>
                </a:extLst>
              </p:cNvPr>
              <p:cNvSpPr txBox="1"/>
              <p:nvPr/>
            </p:nvSpPr>
            <p:spPr>
              <a:xfrm rot="18919473">
                <a:off x="6058741" y="2813208"/>
                <a:ext cx="1148712" cy="36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wakeup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B2F5BB-265B-43D6-A1AB-218109EAEF06}"/>
                </a:ext>
              </a:extLst>
            </p:cNvPr>
            <p:cNvSpPr>
              <a:spLocks/>
            </p:cNvSpPr>
            <p:nvPr/>
          </p:nvSpPr>
          <p:spPr>
            <a:xfrm>
              <a:off x="7386851" y="3197547"/>
              <a:ext cx="910685" cy="64021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活动阻塞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9500B1D-7094-4050-A23E-3E8A584E4B8F}"/>
                </a:ext>
              </a:extLst>
            </p:cNvPr>
            <p:cNvSpPr>
              <a:spLocks/>
            </p:cNvSpPr>
            <p:nvPr/>
          </p:nvSpPr>
          <p:spPr>
            <a:xfrm>
              <a:off x="6067201" y="4717814"/>
              <a:ext cx="910685" cy="6402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活动就绪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0489123-022D-485A-9276-01A5D6910768}"/>
                </a:ext>
              </a:extLst>
            </p:cNvPr>
            <p:cNvSpPr>
              <a:spLocks/>
            </p:cNvSpPr>
            <p:nvPr/>
          </p:nvSpPr>
          <p:spPr>
            <a:xfrm>
              <a:off x="5200982" y="3310571"/>
              <a:ext cx="910685" cy="64021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静止就绪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887CF06-E393-4B7D-A459-0CFE4768C808}"/>
                </a:ext>
              </a:extLst>
            </p:cNvPr>
            <p:cNvSpPr>
              <a:spLocks/>
            </p:cNvSpPr>
            <p:nvPr/>
          </p:nvSpPr>
          <p:spPr>
            <a:xfrm>
              <a:off x="6101408" y="2322015"/>
              <a:ext cx="910685" cy="64021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静止阻塞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5A78924-8B8A-4390-9687-0BD2DC239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749" y="3937379"/>
              <a:ext cx="501392" cy="7323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582E1FC-9B9C-409B-AD8A-BE8B86657D08}"/>
                </a:ext>
              </a:extLst>
            </p:cNvPr>
            <p:cNvCxnSpPr>
              <a:cxnSpLocks/>
            </p:cNvCxnSpPr>
            <p:nvPr/>
          </p:nvCxnSpPr>
          <p:spPr>
            <a:xfrm>
              <a:off x="7118751" y="2765756"/>
              <a:ext cx="744746" cy="33292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2026B6D-6FAC-44BD-9F77-87903DD3F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2848" y="2783919"/>
              <a:ext cx="422113" cy="4914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F8388E6-5641-4983-AD91-17F92201FF83}"/>
                </a:ext>
              </a:extLst>
            </p:cNvPr>
            <p:cNvSpPr txBox="1"/>
            <p:nvPr/>
          </p:nvSpPr>
          <p:spPr>
            <a:xfrm rot="1572362">
              <a:off x="7083916" y="2630393"/>
              <a:ext cx="9639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active</a:t>
              </a:r>
              <a:endParaRPr lang="zh-CN" altLang="en-US" sz="1400" dirty="0">
                <a:solidFill>
                  <a:schemeClr val="accent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31F3116-BE4C-4AF9-8141-247C0810C63A}"/>
                </a:ext>
              </a:extLst>
            </p:cNvPr>
            <p:cNvSpPr txBox="1"/>
            <p:nvPr/>
          </p:nvSpPr>
          <p:spPr>
            <a:xfrm rot="3371560">
              <a:off x="5950163" y="4020570"/>
              <a:ext cx="7242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active</a:t>
              </a:r>
              <a:endParaRPr lang="zh-CN" altLang="en-US" sz="1400" dirty="0">
                <a:solidFill>
                  <a:schemeClr val="accent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793530F-14FE-4DD2-A06B-C9181E525D4A}"/>
                </a:ext>
              </a:extLst>
            </p:cNvPr>
            <p:cNvSpPr txBox="1"/>
            <p:nvPr/>
          </p:nvSpPr>
          <p:spPr>
            <a:xfrm rot="3371560">
              <a:off x="5503654" y="4285486"/>
              <a:ext cx="9639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suspend</a:t>
              </a:r>
              <a:endParaRPr lang="zh-CN" altLang="en-US" sz="1400" dirty="0">
                <a:solidFill>
                  <a:schemeClr val="accent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C3D6F55-279E-4851-AA1D-82ADF8E0FD2F}"/>
                </a:ext>
              </a:extLst>
            </p:cNvPr>
            <p:cNvSpPr txBox="1"/>
            <p:nvPr/>
          </p:nvSpPr>
          <p:spPr>
            <a:xfrm rot="1572362">
              <a:off x="6665122" y="2955893"/>
              <a:ext cx="9639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suspend</a:t>
              </a:r>
              <a:endParaRPr lang="zh-CN" altLang="en-US" sz="1400" dirty="0">
                <a:solidFill>
                  <a:schemeClr val="accent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CBA9250-9D15-44A9-A3AB-3E21DF228A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2960" y="3998818"/>
              <a:ext cx="501392" cy="73239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27DE1D3-2880-405B-BB44-709447F8E4A9}"/>
                </a:ext>
              </a:extLst>
            </p:cNvPr>
            <p:cNvCxnSpPr>
              <a:cxnSpLocks/>
            </p:cNvCxnSpPr>
            <p:nvPr/>
          </p:nvCxnSpPr>
          <p:spPr>
            <a:xfrm>
              <a:off x="6973566" y="2831467"/>
              <a:ext cx="762718" cy="34737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84BFE1-F6C3-4CDB-958E-EBF2D4D164FB}"/>
                </a:ext>
              </a:extLst>
            </p:cNvPr>
            <p:cNvSpPr txBox="1"/>
            <p:nvPr/>
          </p:nvSpPr>
          <p:spPr>
            <a:xfrm>
              <a:off x="7386851" y="2055583"/>
              <a:ext cx="8508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放外存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E31EC44-02E8-4057-AC60-7BA4214B7F0B}"/>
                </a:ext>
              </a:extLst>
            </p:cNvPr>
            <p:cNvCxnSpPr>
              <a:endCxn id="45" idx="1"/>
            </p:cNvCxnSpPr>
            <p:nvPr/>
          </p:nvCxnSpPr>
          <p:spPr>
            <a:xfrm flipV="1">
              <a:off x="6991257" y="2209472"/>
              <a:ext cx="395594" cy="2371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A98280D-AA15-478C-93DD-42FC21A01046}"/>
                </a:ext>
              </a:extLst>
            </p:cNvPr>
            <p:cNvSpPr/>
            <p:nvPr/>
          </p:nvSpPr>
          <p:spPr>
            <a:xfrm rot="3211027">
              <a:off x="5421166" y="1967727"/>
              <a:ext cx="1240842" cy="236226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0ADE340-BD72-408F-92BD-5BB4C281B6CA}"/>
                </a:ext>
              </a:extLst>
            </p:cNvPr>
            <p:cNvSpPr>
              <a:spLocks/>
            </p:cNvSpPr>
            <p:nvPr/>
          </p:nvSpPr>
          <p:spPr>
            <a:xfrm>
              <a:off x="8691778" y="4717814"/>
              <a:ext cx="910685" cy="64021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执行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EC52599-78B1-4712-A653-817FFFE075BD}"/>
                </a:ext>
              </a:extLst>
            </p:cNvPr>
            <p:cNvGrpSpPr/>
            <p:nvPr/>
          </p:nvGrpSpPr>
          <p:grpSpPr>
            <a:xfrm>
              <a:off x="8219223" y="3597445"/>
              <a:ext cx="880761" cy="1069147"/>
              <a:chOff x="8379300" y="2402931"/>
              <a:chExt cx="1113043" cy="1274069"/>
            </a:xfrm>
          </p:grpSpPr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3EA4093E-60CE-46C7-BBAF-2D6DBF657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9300" y="2536469"/>
                <a:ext cx="1113043" cy="114053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8F94927-C359-4306-8768-075F31295BA3}"/>
                  </a:ext>
                </a:extLst>
              </p:cNvPr>
              <p:cNvSpPr txBox="1"/>
              <p:nvPr/>
            </p:nvSpPr>
            <p:spPr>
              <a:xfrm rot="2703629">
                <a:off x="8513619" y="2782814"/>
                <a:ext cx="1148713" cy="38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block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1AFB566-D479-43E1-9F37-A2ABCFA92E5D}"/>
                </a:ext>
              </a:extLst>
            </p:cNvPr>
            <p:cNvGrpSpPr/>
            <p:nvPr/>
          </p:nvGrpSpPr>
          <p:grpSpPr>
            <a:xfrm>
              <a:off x="7063111" y="4561793"/>
              <a:ext cx="1533046" cy="932667"/>
              <a:chOff x="6918288" y="3552114"/>
              <a:chExt cx="1937354" cy="1111429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73D203-5CD7-40BA-82C2-B3BB816F81B2}"/>
                  </a:ext>
                </a:extLst>
              </p:cNvPr>
              <p:cNvSpPr txBox="1"/>
              <p:nvPr/>
            </p:nvSpPr>
            <p:spPr>
              <a:xfrm>
                <a:off x="7312609" y="3552114"/>
                <a:ext cx="1148714" cy="36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进程调度</a:t>
                </a: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B555B670-B852-494C-93DC-AEF6436532E2}"/>
                  </a:ext>
                </a:extLst>
              </p:cNvPr>
              <p:cNvGrpSpPr/>
              <p:nvPr/>
            </p:nvGrpSpPr>
            <p:grpSpPr>
              <a:xfrm>
                <a:off x="6918288" y="3937090"/>
                <a:ext cx="1937354" cy="344042"/>
                <a:chOff x="6918288" y="3945322"/>
                <a:chExt cx="1937354" cy="344042"/>
              </a:xfrm>
            </p:grpSpPr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8AE48329-DDA2-46B6-8100-594EA5BC9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18288" y="3945322"/>
                  <a:ext cx="1937354" cy="19544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48E1F53-DD50-4FB6-90E3-234B989502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18288" y="4269820"/>
                  <a:ext cx="1937354" cy="19544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4C9C2DE-6275-4A01-AF82-1012CF4761F8}"/>
                  </a:ext>
                </a:extLst>
              </p:cNvPr>
              <p:cNvSpPr txBox="1"/>
              <p:nvPr/>
            </p:nvSpPr>
            <p:spPr>
              <a:xfrm>
                <a:off x="7312609" y="4296775"/>
                <a:ext cx="1148714" cy="36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时间片完</a:t>
                </a:r>
              </a:p>
            </p:txBody>
          </p:sp>
        </p:grpSp>
      </p:grpSp>
      <p:sp>
        <p:nvSpPr>
          <p:cNvPr id="64" name="对话气泡: 椭圆形 63">
            <a:extLst>
              <a:ext uri="{FF2B5EF4-FFF2-40B4-BE49-F238E27FC236}">
                <a16:creationId xmlns:a16="http://schemas.microsoft.com/office/drawing/2014/main" id="{34A22FCA-F6A3-4ACF-8C43-94809BBB7B18}"/>
              </a:ext>
            </a:extLst>
          </p:cNvPr>
          <p:cNvSpPr/>
          <p:nvPr/>
        </p:nvSpPr>
        <p:spPr>
          <a:xfrm>
            <a:off x="9882969" y="2956769"/>
            <a:ext cx="1556416" cy="1036591"/>
          </a:xfrm>
          <a:prstGeom prst="wedgeEllipseCallout">
            <a:avLst>
              <a:gd name="adj1" fmla="val -66333"/>
              <a:gd name="adj2" fmla="val 760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陷入中断：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有意为之，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</a:t>
            </a:r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系统调用</a:t>
            </a:r>
          </a:p>
        </p:txBody>
      </p:sp>
      <p:sp>
        <p:nvSpPr>
          <p:cNvPr id="65" name="对话气泡: 椭圆形 64">
            <a:extLst>
              <a:ext uri="{FF2B5EF4-FFF2-40B4-BE49-F238E27FC236}">
                <a16:creationId xmlns:a16="http://schemas.microsoft.com/office/drawing/2014/main" id="{4D1D5CBD-4684-4AB1-BC7A-3E948463506F}"/>
              </a:ext>
            </a:extLst>
          </p:cNvPr>
          <p:cNvSpPr/>
          <p:nvPr/>
        </p:nvSpPr>
        <p:spPr>
          <a:xfrm>
            <a:off x="8678125" y="1342689"/>
            <a:ext cx="2006029" cy="1142128"/>
          </a:xfrm>
          <a:prstGeom prst="wedgeEllipseCallout">
            <a:avLst>
              <a:gd name="adj1" fmla="val -61030"/>
              <a:gd name="adj2" fmla="val 711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故障中断：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错误条件引起，可以被修复，如</a:t>
            </a:r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缺页中断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E21943E-A0E6-4F78-A2A4-14AD07C1B480}"/>
              </a:ext>
            </a:extLst>
          </p:cNvPr>
          <p:cNvSpPr>
            <a:spLocks/>
          </p:cNvSpPr>
          <p:nvPr/>
        </p:nvSpPr>
        <p:spPr>
          <a:xfrm>
            <a:off x="10652750" y="4651757"/>
            <a:ext cx="910685" cy="640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终止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540C6A1-1BF8-401C-9FBD-4A299A1BAD73}"/>
              </a:ext>
            </a:extLst>
          </p:cNvPr>
          <p:cNvCxnSpPr>
            <a:cxnSpLocks/>
          </p:cNvCxnSpPr>
          <p:nvPr/>
        </p:nvCxnSpPr>
        <p:spPr>
          <a:xfrm>
            <a:off x="10070192" y="4971863"/>
            <a:ext cx="555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F3F8129-43FB-444D-8BC2-3345F61FAF0D}"/>
              </a:ext>
            </a:extLst>
          </p:cNvPr>
          <p:cNvSpPr txBox="1"/>
          <p:nvPr/>
        </p:nvSpPr>
        <p:spPr>
          <a:xfrm>
            <a:off x="9922705" y="4649624"/>
            <a:ext cx="850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destroy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9" name="对话气泡: 椭圆形 68">
            <a:extLst>
              <a:ext uri="{FF2B5EF4-FFF2-40B4-BE49-F238E27FC236}">
                <a16:creationId xmlns:a16="http://schemas.microsoft.com/office/drawing/2014/main" id="{1D149BF3-CC67-487D-980F-E87A8711E47F}"/>
              </a:ext>
            </a:extLst>
          </p:cNvPr>
          <p:cNvSpPr/>
          <p:nvPr/>
        </p:nvSpPr>
        <p:spPr>
          <a:xfrm>
            <a:off x="9931616" y="5460487"/>
            <a:ext cx="1442268" cy="723262"/>
          </a:xfrm>
          <a:prstGeom prst="wedgeEllipseCallout">
            <a:avLst>
              <a:gd name="adj1" fmla="val -31911"/>
              <a:gd name="adj2" fmla="val -98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终止中断：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致命错误</a:t>
            </a:r>
            <a:endParaRPr lang="zh-CN" altLang="en-US" sz="1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79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请求分页管理方式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页表机制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缺页中断机构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地址变换机构</a:t>
            </a:r>
            <a:endParaRPr lang="en-US" altLang="zh-CN" sz="20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请求调页，</a:t>
            </a:r>
            <a:r>
              <a:rPr lang="zh-CN" altLang="en-US" sz="1400" dirty="0">
                <a:solidFill>
                  <a:srgbClr val="FF0000"/>
                </a:solidFill>
              </a:rPr>
              <a:t>判断</a:t>
            </a: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是否在内存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可能需要页面置换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新增</a:t>
            </a:r>
            <a:r>
              <a:rPr lang="en-US" altLang="zh-CN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修改页表项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热点表项同步到快表</a:t>
            </a:r>
            <a:endParaRPr lang="en-US" altLang="zh-CN" sz="1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96" name="表格 5">
            <a:extLst>
              <a:ext uri="{FF2B5EF4-FFF2-40B4-BE49-F238E27FC236}">
                <a16:creationId xmlns:a16="http://schemas.microsoft.com/office/drawing/2014/main" id="{C4674D8F-3AF9-4222-AA55-9DDF1877E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35348"/>
              </p:ext>
            </p:extLst>
          </p:nvPr>
        </p:nvGraphicFramePr>
        <p:xfrm>
          <a:off x="6046771" y="4535818"/>
          <a:ext cx="2685292" cy="11658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541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4800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495754">
                  <a:extLst>
                    <a:ext uri="{9D8B030D-6E8A-4147-A177-3AD203B41FA5}">
                      <a16:colId xmlns:a16="http://schemas.microsoft.com/office/drawing/2014/main" val="1788258528"/>
                    </a:ext>
                  </a:extLst>
                </a:gridCol>
                <a:gridCol w="495754">
                  <a:extLst>
                    <a:ext uri="{9D8B030D-6E8A-4147-A177-3AD203B41FA5}">
                      <a16:colId xmlns:a16="http://schemas.microsoft.com/office/drawing/2014/main" val="3948410529"/>
                    </a:ext>
                  </a:extLst>
                </a:gridCol>
                <a:gridCol w="472148">
                  <a:extLst>
                    <a:ext uri="{9D8B030D-6E8A-4147-A177-3AD203B41FA5}">
                      <a16:colId xmlns:a16="http://schemas.microsoft.com/office/drawing/2014/main" val="435129916"/>
                    </a:ext>
                  </a:extLst>
                </a:gridCol>
                <a:gridCol w="466204">
                  <a:extLst>
                    <a:ext uri="{9D8B030D-6E8A-4147-A177-3AD203B41FA5}">
                      <a16:colId xmlns:a16="http://schemas.microsoft.com/office/drawing/2014/main" val="228124030"/>
                    </a:ext>
                  </a:extLst>
                </a:gridCol>
              </a:tblGrid>
              <a:tr h="331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内存块号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访问字段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修改位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外存地址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202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x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173909"/>
                  </a:ext>
                </a:extLst>
              </a:tr>
              <a:tr h="202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y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650694"/>
                  </a:ext>
                </a:extLst>
              </a:tr>
              <a:tr h="202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z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157457"/>
                  </a:ext>
                </a:extLst>
              </a:tr>
            </a:tbl>
          </a:graphicData>
        </a:graphic>
      </p:graphicFrame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6DCE14D-5BA0-4FFB-9293-B37E7E445C26}"/>
              </a:ext>
            </a:extLst>
          </p:cNvPr>
          <p:cNvCxnSpPr>
            <a:cxnSpLocks/>
            <a:stCxn id="102" idx="1"/>
            <a:endCxn id="99" idx="3"/>
          </p:cNvCxnSpPr>
          <p:nvPr/>
        </p:nvCxnSpPr>
        <p:spPr>
          <a:xfrm flipH="1">
            <a:off x="5433009" y="1883360"/>
            <a:ext cx="42114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4C4AA553-8699-4DB5-8622-0EAA35452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86" y="1344150"/>
            <a:ext cx="1078423" cy="1078423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950584C7-3DD3-4AC6-9023-5B3FC4F30868}"/>
              </a:ext>
            </a:extLst>
          </p:cNvPr>
          <p:cNvGrpSpPr/>
          <p:nvPr/>
        </p:nvGrpSpPr>
        <p:grpSpPr>
          <a:xfrm>
            <a:off x="9644488" y="1386471"/>
            <a:ext cx="1596170" cy="661393"/>
            <a:chOff x="5553632" y="4947202"/>
            <a:chExt cx="1596170" cy="680584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147085B-282E-43A9-9546-287FC890D36D}"/>
                </a:ext>
              </a:extLst>
            </p:cNvPr>
            <p:cNvSpPr txBox="1"/>
            <p:nvPr/>
          </p:nvSpPr>
          <p:spPr>
            <a:xfrm>
              <a:off x="5553632" y="4947202"/>
              <a:ext cx="15961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逻辑地址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1024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3605ABF-2CF1-423E-B575-32249FFB8A2B}"/>
                </a:ext>
              </a:extLst>
            </p:cNvPr>
            <p:cNvSpPr/>
            <p:nvPr/>
          </p:nvSpPr>
          <p:spPr>
            <a:xfrm>
              <a:off x="5553632" y="5289232"/>
              <a:ext cx="1596170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页号          页内地址</a:t>
              </a:r>
            </a:p>
          </p:txBody>
        </p:sp>
      </p:grp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43C73CD-0CB0-4AAB-B862-250CBE55166F}"/>
              </a:ext>
            </a:extLst>
          </p:cNvPr>
          <p:cNvCxnSpPr>
            <a:cxnSpLocks/>
            <a:stCxn id="102" idx="0"/>
            <a:endCxn id="102" idx="2"/>
          </p:cNvCxnSpPr>
          <p:nvPr/>
        </p:nvCxnSpPr>
        <p:spPr>
          <a:xfrm>
            <a:off x="10442573" y="1718858"/>
            <a:ext cx="0" cy="3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5EA68EE-C22C-4A2A-8A35-5237E852197C}"/>
              </a:ext>
            </a:extLst>
          </p:cNvPr>
          <p:cNvGrpSpPr/>
          <p:nvPr/>
        </p:nvGrpSpPr>
        <p:grpSpPr>
          <a:xfrm>
            <a:off x="4065212" y="4016013"/>
            <a:ext cx="1657171" cy="673694"/>
            <a:chOff x="7315181" y="2558706"/>
            <a:chExt cx="1657171" cy="67369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6CE4180-D62D-4B2D-995A-859337E4EE6E}"/>
                </a:ext>
              </a:extLst>
            </p:cNvPr>
            <p:cNvSpPr/>
            <p:nvPr/>
          </p:nvSpPr>
          <p:spPr>
            <a:xfrm>
              <a:off x="7315181" y="2924623"/>
              <a:ext cx="1657171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页表始址</a:t>
              </a:r>
              <a:r>
                <a:rPr lang="en-US" altLang="zh-CN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 </a:t>
              </a:r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页表长度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E3F5DC7-C676-4890-A117-7BC433DA62F9}"/>
                </a:ext>
              </a:extLst>
            </p:cNvPr>
            <p:cNvSpPr txBox="1"/>
            <p:nvPr/>
          </p:nvSpPr>
          <p:spPr>
            <a:xfrm>
              <a:off x="7511238" y="2558706"/>
              <a:ext cx="12650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页表寄存器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B94C302-6248-459A-B099-616ED34230D0}"/>
              </a:ext>
            </a:extLst>
          </p:cNvPr>
          <p:cNvCxnSpPr>
            <a:cxnSpLocks/>
            <a:stCxn id="105" idx="0"/>
            <a:endCxn id="105" idx="2"/>
          </p:cNvCxnSpPr>
          <p:nvPr/>
        </p:nvCxnSpPr>
        <p:spPr>
          <a:xfrm>
            <a:off x="4893798" y="4381930"/>
            <a:ext cx="0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流程图: 决策 107">
            <a:extLst>
              <a:ext uri="{FF2B5EF4-FFF2-40B4-BE49-F238E27FC236}">
                <a16:creationId xmlns:a16="http://schemas.microsoft.com/office/drawing/2014/main" id="{47864912-DF50-42FE-8C8E-EF77E7862988}"/>
              </a:ext>
            </a:extLst>
          </p:cNvPr>
          <p:cNvSpPr/>
          <p:nvPr/>
        </p:nvSpPr>
        <p:spPr>
          <a:xfrm>
            <a:off x="4371285" y="2890502"/>
            <a:ext cx="1045025" cy="6575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检查页号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DA9F010-8F72-4A50-9775-461D6EC72D48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4893798" y="2422573"/>
            <a:ext cx="0" cy="46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7461948-1BAE-470D-B637-B788E18382AA}"/>
              </a:ext>
            </a:extLst>
          </p:cNvPr>
          <p:cNvCxnSpPr>
            <a:cxnSpLocks/>
          </p:cNvCxnSpPr>
          <p:nvPr/>
        </p:nvCxnSpPr>
        <p:spPr>
          <a:xfrm>
            <a:off x="10899774" y="2077835"/>
            <a:ext cx="0" cy="111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3C4B885-209E-4AA0-A914-A417410F9F3E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 flipH="1">
            <a:off x="4893797" y="3548085"/>
            <a:ext cx="1" cy="467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AB31D9D-8A77-4D8F-AE5A-E998EDF33E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1566" y="4147144"/>
            <a:ext cx="301735" cy="15015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CF0D12D2-FF44-4E7E-953C-3019E1BD4590}"/>
              </a:ext>
            </a:extLst>
          </p:cNvPr>
          <p:cNvCxnSpPr>
            <a:cxnSpLocks/>
          </p:cNvCxnSpPr>
          <p:nvPr/>
        </p:nvCxnSpPr>
        <p:spPr>
          <a:xfrm flipV="1">
            <a:off x="8780362" y="3713576"/>
            <a:ext cx="2107658" cy="13865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4670154-1EE5-4969-8E0A-FFEC57D44409}"/>
              </a:ext>
            </a:extLst>
          </p:cNvPr>
          <p:cNvSpPr txBox="1"/>
          <p:nvPr/>
        </p:nvSpPr>
        <p:spPr>
          <a:xfrm>
            <a:off x="6736838" y="4211291"/>
            <a:ext cx="1070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慢表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E7DD018-5AAB-4611-8B5E-5B7BA4440486}"/>
              </a:ext>
            </a:extLst>
          </p:cNvPr>
          <p:cNvSpPr txBox="1"/>
          <p:nvPr/>
        </p:nvSpPr>
        <p:spPr>
          <a:xfrm>
            <a:off x="3772202" y="2394927"/>
            <a:ext cx="597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越界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中断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4D370EEC-18D3-45F0-91A2-E647584DF8FA}"/>
              </a:ext>
            </a:extLst>
          </p:cNvPr>
          <p:cNvCxnSpPr>
            <a:endCxn id="118" idx="2"/>
          </p:cNvCxnSpPr>
          <p:nvPr/>
        </p:nvCxnSpPr>
        <p:spPr>
          <a:xfrm rot="10800000">
            <a:off x="4070983" y="2918148"/>
            <a:ext cx="300302" cy="3011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A113EAD-0681-4D05-9877-8B4BB390F693}"/>
              </a:ext>
            </a:extLst>
          </p:cNvPr>
          <p:cNvSpPr txBox="1"/>
          <p:nvPr/>
        </p:nvSpPr>
        <p:spPr>
          <a:xfrm>
            <a:off x="5662315" y="2609426"/>
            <a:ext cx="38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快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61CC77FA-871E-462A-B293-D4046EE7A1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73461" y="1883359"/>
            <a:ext cx="3465700" cy="5456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A0B7C817-2022-41B5-922F-CAD04587F998}"/>
              </a:ext>
            </a:extLst>
          </p:cNvPr>
          <p:cNvCxnSpPr>
            <a:cxnSpLocks/>
          </p:cNvCxnSpPr>
          <p:nvPr/>
        </p:nvCxnSpPr>
        <p:spPr>
          <a:xfrm>
            <a:off x="8349508" y="2952040"/>
            <a:ext cx="2324019" cy="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B29B205-317B-4729-BECA-F433EE0D1DD6}"/>
              </a:ext>
            </a:extLst>
          </p:cNvPr>
          <p:cNvSpPr txBox="1"/>
          <p:nvPr/>
        </p:nvSpPr>
        <p:spPr>
          <a:xfrm>
            <a:off x="10278411" y="4141150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②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23B9DEA-F759-4BC0-810A-6D8023C7D460}"/>
              </a:ext>
            </a:extLst>
          </p:cNvPr>
          <p:cNvSpPr txBox="1"/>
          <p:nvPr/>
        </p:nvSpPr>
        <p:spPr>
          <a:xfrm>
            <a:off x="8833068" y="2486805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707E7A5-A55D-418E-844D-CC981B16D553}"/>
              </a:ext>
            </a:extLst>
          </p:cNvPr>
          <p:cNvSpPr txBox="1"/>
          <p:nvPr/>
        </p:nvSpPr>
        <p:spPr>
          <a:xfrm>
            <a:off x="4893797" y="5063236"/>
            <a:ext cx="621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①</a:t>
            </a:r>
          </a:p>
        </p:txBody>
      </p:sp>
      <p:graphicFrame>
        <p:nvGraphicFramePr>
          <p:cNvPr id="128" name="表格 5">
            <a:extLst>
              <a:ext uri="{FF2B5EF4-FFF2-40B4-BE49-F238E27FC236}">
                <a16:creationId xmlns:a16="http://schemas.microsoft.com/office/drawing/2014/main" id="{C5833982-5D0A-407E-9390-57C1CC7D0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1858"/>
              </p:ext>
            </p:extLst>
          </p:nvPr>
        </p:nvGraphicFramePr>
        <p:xfrm>
          <a:off x="6046771" y="2438854"/>
          <a:ext cx="2685292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541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4800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495754">
                  <a:extLst>
                    <a:ext uri="{9D8B030D-6E8A-4147-A177-3AD203B41FA5}">
                      <a16:colId xmlns:a16="http://schemas.microsoft.com/office/drawing/2014/main" val="1788258528"/>
                    </a:ext>
                  </a:extLst>
                </a:gridCol>
                <a:gridCol w="495754">
                  <a:extLst>
                    <a:ext uri="{9D8B030D-6E8A-4147-A177-3AD203B41FA5}">
                      <a16:colId xmlns:a16="http://schemas.microsoft.com/office/drawing/2014/main" val="3948410529"/>
                    </a:ext>
                  </a:extLst>
                </a:gridCol>
                <a:gridCol w="472148">
                  <a:extLst>
                    <a:ext uri="{9D8B030D-6E8A-4147-A177-3AD203B41FA5}">
                      <a16:colId xmlns:a16="http://schemas.microsoft.com/office/drawing/2014/main" val="435129916"/>
                    </a:ext>
                  </a:extLst>
                </a:gridCol>
                <a:gridCol w="466204">
                  <a:extLst>
                    <a:ext uri="{9D8B030D-6E8A-4147-A177-3AD203B41FA5}">
                      <a16:colId xmlns:a16="http://schemas.microsoft.com/office/drawing/2014/main" val="228124030"/>
                    </a:ext>
                  </a:extLst>
                </a:gridCol>
              </a:tblGrid>
              <a:tr h="331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内存块号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状态位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访问字段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修改位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外存地址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202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x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173909"/>
                  </a:ext>
                </a:extLst>
              </a:tr>
              <a:tr h="202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y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650694"/>
                  </a:ext>
                </a:extLst>
              </a:tr>
            </a:tbl>
          </a:graphicData>
        </a:graphic>
      </p:graphicFrame>
      <p:sp>
        <p:nvSpPr>
          <p:cNvPr id="129" name="文本框 128">
            <a:extLst>
              <a:ext uri="{FF2B5EF4-FFF2-40B4-BE49-F238E27FC236}">
                <a16:creationId xmlns:a16="http://schemas.microsoft.com/office/drawing/2014/main" id="{F7EF2174-7032-44D9-9DC2-909F322FFC4B}"/>
              </a:ext>
            </a:extLst>
          </p:cNvPr>
          <p:cNvSpPr txBox="1"/>
          <p:nvPr/>
        </p:nvSpPr>
        <p:spPr>
          <a:xfrm>
            <a:off x="10782436" y="2238342"/>
            <a:ext cx="62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⊕</a:t>
            </a:r>
            <a:endParaRPr lang="zh-CN" altLang="en-US" dirty="0">
              <a:solidFill>
                <a:schemeClr val="accent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5DB6132-F9F8-43F2-B5D7-5CF6A4F058F5}"/>
              </a:ext>
            </a:extLst>
          </p:cNvPr>
          <p:cNvSpPr txBox="1"/>
          <p:nvPr/>
        </p:nvSpPr>
        <p:spPr>
          <a:xfrm>
            <a:off x="10359463" y="3186221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物理地址空间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3EF1892-E884-423F-AE08-20EB745E9515}"/>
              </a:ext>
            </a:extLst>
          </p:cNvPr>
          <p:cNvSpPr txBox="1"/>
          <p:nvPr/>
        </p:nvSpPr>
        <p:spPr>
          <a:xfrm>
            <a:off x="10161073" y="2217500"/>
            <a:ext cx="62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⊕</a:t>
            </a:r>
            <a:endParaRPr lang="zh-CN" altLang="en-US" dirty="0">
              <a:solidFill>
                <a:schemeClr val="accent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5CE17E7-29A8-4C20-9637-06F323C86635}"/>
              </a:ext>
            </a:extLst>
          </p:cNvPr>
          <p:cNvCxnSpPr>
            <a:cxnSpLocks/>
          </p:cNvCxnSpPr>
          <p:nvPr/>
        </p:nvCxnSpPr>
        <p:spPr>
          <a:xfrm>
            <a:off x="10673527" y="2081399"/>
            <a:ext cx="0" cy="111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9AF49D3-0CF6-4B38-8089-A619CB17E5D2}"/>
              </a:ext>
            </a:extLst>
          </p:cNvPr>
          <p:cNvSpPr/>
          <p:nvPr/>
        </p:nvSpPr>
        <p:spPr>
          <a:xfrm>
            <a:off x="5878286" y="1287624"/>
            <a:ext cx="5505061" cy="4553338"/>
          </a:xfrm>
          <a:custGeom>
            <a:avLst/>
            <a:gdLst>
              <a:gd name="connsiteX0" fmla="*/ 3564294 w 5505061"/>
              <a:gd name="connsiteY0" fmla="*/ 0 h 4553338"/>
              <a:gd name="connsiteX1" fmla="*/ 3564294 w 5505061"/>
              <a:gd name="connsiteY1" fmla="*/ 2901820 h 4553338"/>
              <a:gd name="connsiteX2" fmla="*/ 0 w 5505061"/>
              <a:gd name="connsiteY2" fmla="*/ 2901820 h 4553338"/>
              <a:gd name="connsiteX3" fmla="*/ 0 w 5505061"/>
              <a:gd name="connsiteY3" fmla="*/ 4553338 h 4553338"/>
              <a:gd name="connsiteX4" fmla="*/ 5505061 w 5505061"/>
              <a:gd name="connsiteY4" fmla="*/ 4553338 h 4553338"/>
              <a:gd name="connsiteX5" fmla="*/ 5505061 w 5505061"/>
              <a:gd name="connsiteY5" fmla="*/ 0 h 4553338"/>
              <a:gd name="connsiteX6" fmla="*/ 3564294 w 5505061"/>
              <a:gd name="connsiteY6" fmla="*/ 0 h 455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5061" h="4553338">
                <a:moveTo>
                  <a:pt x="3564294" y="0"/>
                </a:moveTo>
                <a:lnTo>
                  <a:pt x="3564294" y="2901820"/>
                </a:lnTo>
                <a:lnTo>
                  <a:pt x="0" y="2901820"/>
                </a:lnTo>
                <a:lnTo>
                  <a:pt x="0" y="4553338"/>
                </a:lnTo>
                <a:lnTo>
                  <a:pt x="5505061" y="4553338"/>
                </a:lnTo>
                <a:lnTo>
                  <a:pt x="5505061" y="0"/>
                </a:lnTo>
                <a:lnTo>
                  <a:pt x="3564294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2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存储器的多层结构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寄存器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高速缓存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主存储器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硬盘缓存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固定磁盘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可移动存储介质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9A6B131-6F27-4CA6-80B0-BA69B558F2DF}"/>
              </a:ext>
            </a:extLst>
          </p:cNvPr>
          <p:cNvGrpSpPr/>
          <p:nvPr/>
        </p:nvGrpSpPr>
        <p:grpSpPr>
          <a:xfrm>
            <a:off x="6429219" y="1982076"/>
            <a:ext cx="4661425" cy="3792961"/>
            <a:chOff x="5823695" y="1788160"/>
            <a:chExt cx="4661425" cy="379296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9F7E684-89D1-4D7A-A956-BF27389E7AF3}"/>
                </a:ext>
              </a:extLst>
            </p:cNvPr>
            <p:cNvGrpSpPr/>
            <p:nvPr/>
          </p:nvGrpSpPr>
          <p:grpSpPr>
            <a:xfrm>
              <a:off x="6822758" y="1788160"/>
              <a:ext cx="3662362" cy="3792961"/>
              <a:chOff x="6441440" y="1807827"/>
              <a:chExt cx="3662362" cy="3792961"/>
            </a:xfrm>
          </p:grpSpPr>
          <p:sp>
            <p:nvSpPr>
              <p:cNvPr id="4" name="梯形 3">
                <a:extLst>
                  <a:ext uri="{FF2B5EF4-FFF2-40B4-BE49-F238E27FC236}">
                    <a16:creationId xmlns:a16="http://schemas.microsoft.com/office/drawing/2014/main" id="{CC010D62-4017-423B-8CFD-BD275A89D555}"/>
                  </a:ext>
                </a:extLst>
              </p:cNvPr>
              <p:cNvSpPr/>
              <p:nvPr/>
            </p:nvSpPr>
            <p:spPr>
              <a:xfrm>
                <a:off x="6441440" y="1807827"/>
                <a:ext cx="3662362" cy="3792961"/>
              </a:xfrm>
              <a:prstGeom prst="trapezoid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15000">
                    <a:schemeClr val="accent1"/>
                  </a:gs>
                  <a:gs pos="45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85000">
                    <a:schemeClr val="accent4">
                      <a:lumMod val="60000"/>
                      <a:lumOff val="40000"/>
                    </a:schemeClr>
                  </a:gs>
                  <a:gs pos="68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03818-F927-424C-9A11-0DEBC2AC6945}"/>
                  </a:ext>
                </a:extLst>
              </p:cNvPr>
              <p:cNvSpPr txBox="1"/>
              <p:nvPr/>
            </p:nvSpPr>
            <p:spPr>
              <a:xfrm>
                <a:off x="7276941" y="1874127"/>
                <a:ext cx="19913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寄存器</a:t>
                </a:r>
                <a:endPara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891E186-5B81-4376-B0D9-876A5515561C}"/>
                  </a:ext>
                </a:extLst>
              </p:cNvPr>
              <p:cNvSpPr txBox="1"/>
              <p:nvPr/>
            </p:nvSpPr>
            <p:spPr>
              <a:xfrm>
                <a:off x="7276941" y="2486397"/>
                <a:ext cx="19913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高速缓存</a:t>
                </a:r>
                <a:endPara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6521D5C-33B0-4FE1-976E-89FAE75D7BC8}"/>
                  </a:ext>
                </a:extLst>
              </p:cNvPr>
              <p:cNvSpPr txBox="1"/>
              <p:nvPr/>
            </p:nvSpPr>
            <p:spPr>
              <a:xfrm>
                <a:off x="7276941" y="3164967"/>
                <a:ext cx="19913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主存储器</a:t>
                </a:r>
                <a:endPara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C1BCA7-F49F-470C-A6B2-E3076F6CC5CC}"/>
                  </a:ext>
                </a:extLst>
              </p:cNvPr>
              <p:cNvSpPr txBox="1"/>
              <p:nvPr/>
            </p:nvSpPr>
            <p:spPr>
              <a:xfrm>
                <a:off x="7276941" y="3843537"/>
                <a:ext cx="19913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硬盘缓存</a:t>
                </a:r>
                <a:endPara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447F38-6C48-4C15-A276-BB82F1CABBE8}"/>
                  </a:ext>
                </a:extLst>
              </p:cNvPr>
              <p:cNvSpPr txBox="1"/>
              <p:nvPr/>
            </p:nvSpPr>
            <p:spPr>
              <a:xfrm>
                <a:off x="7276941" y="4522107"/>
                <a:ext cx="19913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固定磁盘</a:t>
                </a:r>
                <a:endPara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8A1AB3-AA16-4EC4-9734-FC5DBDE73332}"/>
                  </a:ext>
                </a:extLst>
              </p:cNvPr>
              <p:cNvSpPr txBox="1"/>
              <p:nvPr/>
            </p:nvSpPr>
            <p:spPr>
              <a:xfrm>
                <a:off x="7276941" y="5200678"/>
                <a:ext cx="19913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可移动存储介质</a:t>
                </a:r>
                <a:endPara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87C93CF-3E67-4E35-9B78-4056F0889A71}"/>
                </a:ext>
              </a:extLst>
            </p:cNvPr>
            <p:cNvGrpSpPr/>
            <p:nvPr/>
          </p:nvGrpSpPr>
          <p:grpSpPr>
            <a:xfrm>
              <a:off x="5846252" y="1788160"/>
              <a:ext cx="953949" cy="523221"/>
              <a:chOff x="5846252" y="1788160"/>
              <a:chExt cx="953949" cy="523221"/>
            </a:xfrm>
          </p:grpSpPr>
          <p:sp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1B18DCF4-45E3-4667-85D2-1DB5432A0F95}"/>
                  </a:ext>
                </a:extLst>
              </p:cNvPr>
              <p:cNvSpPr/>
              <p:nvPr/>
            </p:nvSpPr>
            <p:spPr>
              <a:xfrm>
                <a:off x="6619978" y="1788161"/>
                <a:ext cx="180223" cy="523220"/>
              </a:xfrm>
              <a:prstGeom prst="leftBrace">
                <a:avLst>
                  <a:gd name="adj1" fmla="val 37365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15762C1-B457-404E-9FC4-94D621BB6C96}"/>
                  </a:ext>
                </a:extLst>
              </p:cNvPr>
              <p:cNvSpPr txBox="1"/>
              <p:nvPr/>
            </p:nvSpPr>
            <p:spPr>
              <a:xfrm>
                <a:off x="5846252" y="1788160"/>
                <a:ext cx="7609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CPU</a:t>
                </a:r>
              </a:p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寄存器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6853425-5608-470D-B6FD-082054C3EF69}"/>
                </a:ext>
              </a:extLst>
            </p:cNvPr>
            <p:cNvGrpSpPr/>
            <p:nvPr/>
          </p:nvGrpSpPr>
          <p:grpSpPr>
            <a:xfrm>
              <a:off x="5823695" y="2466730"/>
              <a:ext cx="976506" cy="1757250"/>
              <a:chOff x="5823695" y="2466730"/>
              <a:chExt cx="976506" cy="1757250"/>
            </a:xfrm>
          </p:grpSpPr>
          <p:sp>
            <p:nvSpPr>
              <p:cNvPr id="20" name="左大括号 19">
                <a:extLst>
                  <a:ext uri="{FF2B5EF4-FFF2-40B4-BE49-F238E27FC236}">
                    <a16:creationId xmlns:a16="http://schemas.microsoft.com/office/drawing/2014/main" id="{14AF1DD9-2DA9-4B51-A5B5-F815DABF5718}"/>
                  </a:ext>
                </a:extLst>
              </p:cNvPr>
              <p:cNvSpPr/>
              <p:nvPr/>
            </p:nvSpPr>
            <p:spPr>
              <a:xfrm>
                <a:off x="6607162" y="2466730"/>
                <a:ext cx="193039" cy="1757250"/>
              </a:xfrm>
              <a:prstGeom prst="leftBrace">
                <a:avLst>
                  <a:gd name="adj1" fmla="val 37365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EEA5A46-146B-4E62-9716-5924CE219E95}"/>
                  </a:ext>
                </a:extLst>
              </p:cNvPr>
              <p:cNvSpPr txBox="1"/>
              <p:nvPr/>
            </p:nvSpPr>
            <p:spPr>
              <a:xfrm>
                <a:off x="5823695" y="3191466"/>
                <a:ext cx="7962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主存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ED76F14-8E9F-4385-BE18-BCA949DCA6D1}"/>
                </a:ext>
              </a:extLst>
            </p:cNvPr>
            <p:cNvGrpSpPr/>
            <p:nvPr/>
          </p:nvGrpSpPr>
          <p:grpSpPr>
            <a:xfrm>
              <a:off x="5823695" y="4440884"/>
              <a:ext cx="976506" cy="1140236"/>
              <a:chOff x="5823695" y="4440884"/>
              <a:chExt cx="976506" cy="1140236"/>
            </a:xfrm>
          </p:grpSpPr>
          <p:sp>
            <p:nvSpPr>
              <p:cNvPr id="21" name="左大括号 20">
                <a:extLst>
                  <a:ext uri="{FF2B5EF4-FFF2-40B4-BE49-F238E27FC236}">
                    <a16:creationId xmlns:a16="http://schemas.microsoft.com/office/drawing/2014/main" id="{DDA2820C-B823-4415-A685-952461589E26}"/>
                  </a:ext>
                </a:extLst>
              </p:cNvPr>
              <p:cNvSpPr/>
              <p:nvPr/>
            </p:nvSpPr>
            <p:spPr>
              <a:xfrm>
                <a:off x="6607162" y="4440884"/>
                <a:ext cx="193039" cy="1140236"/>
              </a:xfrm>
              <a:prstGeom prst="leftBrace">
                <a:avLst>
                  <a:gd name="adj1" fmla="val 37365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A133185-E85B-44D1-AC8D-833067CF3104}"/>
                  </a:ext>
                </a:extLst>
              </p:cNvPr>
              <p:cNvSpPr txBox="1"/>
              <p:nvPr/>
            </p:nvSpPr>
            <p:spPr>
              <a:xfrm>
                <a:off x="5823695" y="4887891"/>
                <a:ext cx="7962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辅存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44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页面置换算法</a:t>
            </a:r>
            <a:endParaRPr lang="en-US" altLang="zh-CN" dirty="0"/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54A3C7C7-9982-49F7-A1CC-82401D1BE472}"/>
              </a:ext>
            </a:extLst>
          </p:cNvPr>
          <p:cNvSpPr/>
          <p:nvPr/>
        </p:nvSpPr>
        <p:spPr>
          <a:xfrm>
            <a:off x="2406758" y="2402797"/>
            <a:ext cx="1623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保障顺序上的公平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每次选择淘汰最早进入内存的页面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dirty="0" err="1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Belady</a:t>
            </a:r>
            <a:r>
              <a:rPr lang="zh-CN" altLang="en-US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异常，性能差</a:t>
            </a:r>
          </a:p>
        </p:txBody>
      </p:sp>
      <p:sp>
        <p:nvSpPr>
          <p:cNvPr id="113" name="Rectangle 20">
            <a:extLst>
              <a:ext uri="{FF2B5EF4-FFF2-40B4-BE49-F238E27FC236}">
                <a16:creationId xmlns:a16="http://schemas.microsoft.com/office/drawing/2014/main" id="{A07A1776-8800-48D7-9A45-6288B3477204}"/>
              </a:ext>
            </a:extLst>
          </p:cNvPr>
          <p:cNvSpPr/>
          <p:nvPr/>
        </p:nvSpPr>
        <p:spPr>
          <a:xfrm>
            <a:off x="7508656" y="2097568"/>
            <a:ext cx="1573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保障最低缺页率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每次选择淘汰最不可能再次被使用的页面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无法实现</a:t>
            </a: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0AE94240-7712-42BF-81DC-29270AFFDAAD}"/>
              </a:ext>
            </a:extLst>
          </p:cNvPr>
          <p:cNvGrpSpPr/>
          <p:nvPr/>
        </p:nvGrpSpPr>
        <p:grpSpPr>
          <a:xfrm>
            <a:off x="3585969" y="3477891"/>
            <a:ext cx="2217370" cy="1333250"/>
            <a:chOff x="3319722" y="3830748"/>
            <a:chExt cx="2236036" cy="1376385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6C207C4E-5719-40DA-BC76-90694575C1E8}"/>
                </a:ext>
              </a:extLst>
            </p:cNvPr>
            <p:cNvGrpSpPr/>
            <p:nvPr/>
          </p:nvGrpSpPr>
          <p:grpSpPr>
            <a:xfrm>
              <a:off x="3319722" y="3830748"/>
              <a:ext cx="2236036" cy="1376385"/>
              <a:chOff x="3319722" y="3830748"/>
              <a:chExt cx="2236036" cy="1376385"/>
            </a:xfrm>
          </p:grpSpPr>
          <p:sp>
            <p:nvSpPr>
              <p:cNvPr id="108" name="Freeform 53">
                <a:extLst>
                  <a:ext uri="{FF2B5EF4-FFF2-40B4-BE49-F238E27FC236}">
                    <a16:creationId xmlns:a16="http://schemas.microsoft.com/office/drawing/2014/main" id="{48E69B08-D043-44A6-81DA-B6E3E3E037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19722" y="3830748"/>
                <a:ext cx="2236036" cy="1376385"/>
              </a:xfrm>
              <a:custGeom>
                <a:avLst/>
                <a:gdLst>
                  <a:gd name="T0" fmla="*/ 112 w 112"/>
                  <a:gd name="T1" fmla="*/ 69 h 69"/>
                  <a:gd name="T2" fmla="*/ 87 w 112"/>
                  <a:gd name="T3" fmla="*/ 55 h 69"/>
                  <a:gd name="T4" fmla="*/ 25 w 112"/>
                  <a:gd name="T5" fmla="*/ 55 h 69"/>
                  <a:gd name="T6" fmla="*/ 0 w 112"/>
                  <a:gd name="T7" fmla="*/ 30 h 69"/>
                  <a:gd name="T8" fmla="*/ 0 w 112"/>
                  <a:gd name="T9" fmla="*/ 25 h 69"/>
                  <a:gd name="T10" fmla="*/ 25 w 112"/>
                  <a:gd name="T11" fmla="*/ 0 h 69"/>
                  <a:gd name="T12" fmla="*/ 87 w 112"/>
                  <a:gd name="T13" fmla="*/ 0 h 69"/>
                  <a:gd name="T14" fmla="*/ 112 w 112"/>
                  <a:gd name="T15" fmla="*/ 25 h 69"/>
                  <a:gd name="T16" fmla="*/ 112 w 112"/>
                  <a:gd name="T1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9">
                    <a:moveTo>
                      <a:pt x="112" y="69"/>
                    </a:moveTo>
                    <a:cubicBezTo>
                      <a:pt x="107" y="61"/>
                      <a:pt x="98" y="55"/>
                      <a:pt x="87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11" y="55"/>
                      <a:pt x="0" y="43"/>
                      <a:pt x="0" y="3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01" y="0"/>
                      <a:pt x="112" y="11"/>
                      <a:pt x="112" y="25"/>
                    </a:cubicBezTo>
                    <a:lnTo>
                      <a:pt x="112" y="69"/>
                    </a:lnTo>
                    <a:close/>
                  </a:path>
                </a:pathLst>
              </a:custGeom>
              <a:solidFill>
                <a:srgbClr val="AFDF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16" name="Group 26">
                <a:extLst>
                  <a:ext uri="{FF2B5EF4-FFF2-40B4-BE49-F238E27FC236}">
                    <a16:creationId xmlns:a16="http://schemas.microsoft.com/office/drawing/2014/main" id="{D67ACACE-4B31-44EB-8BB9-7677D31A01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76991" y="4171414"/>
                <a:ext cx="335240" cy="332441"/>
                <a:chOff x="8469313" y="3354390"/>
                <a:chExt cx="479426" cy="4778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117" name="Rectangle 27">
                  <a:extLst>
                    <a:ext uri="{FF2B5EF4-FFF2-40B4-BE49-F238E27FC236}">
                      <a16:creationId xmlns:a16="http://schemas.microsoft.com/office/drawing/2014/main" id="{724FB006-EB6B-48A4-AC8A-338E9198E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8051" y="3441700"/>
                  <a:ext cx="357188" cy="301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8" name="Freeform 28">
                  <a:extLst>
                    <a:ext uri="{FF2B5EF4-FFF2-40B4-BE49-F238E27FC236}">
                      <a16:creationId xmlns:a16="http://schemas.microsoft.com/office/drawing/2014/main" id="{73EED395-2DBD-49AF-B23D-2049A7DD4EAC}"/>
                    </a:ext>
                  </a:extLst>
                </p:cNvPr>
                <p:cNvSpPr/>
                <p:nvPr/>
              </p:nvSpPr>
              <p:spPr bwMode="auto">
                <a:xfrm>
                  <a:off x="8648701" y="3530600"/>
                  <a:ext cx="85725" cy="90487"/>
                </a:xfrm>
                <a:custGeom>
                  <a:avLst/>
                  <a:gdLst>
                    <a:gd name="T0" fmla="*/ 3 w 23"/>
                    <a:gd name="T1" fmla="*/ 22 h 24"/>
                    <a:gd name="T2" fmla="*/ 0 w 23"/>
                    <a:gd name="T3" fmla="*/ 21 h 24"/>
                    <a:gd name="T4" fmla="*/ 0 w 23"/>
                    <a:gd name="T5" fmla="*/ 4 h 24"/>
                    <a:gd name="T6" fmla="*/ 4 w 23"/>
                    <a:gd name="T7" fmla="*/ 0 h 24"/>
                    <a:gd name="T8" fmla="*/ 21 w 23"/>
                    <a:gd name="T9" fmla="*/ 0 h 24"/>
                    <a:gd name="T10" fmla="*/ 22 w 23"/>
                    <a:gd name="T11" fmla="*/ 3 h 24"/>
                    <a:gd name="T12" fmla="*/ 3 w 23"/>
                    <a:gd name="T13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4">
                      <a:moveTo>
                        <a:pt x="3" y="22"/>
                      </a:move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3" y="0"/>
                        <a:pt x="23" y="1"/>
                        <a:pt x="22" y="3"/>
                      </a:cubicBezTo>
                      <a:lnTo>
                        <a:pt x="3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9" name="Freeform 29">
                  <a:extLst>
                    <a:ext uri="{FF2B5EF4-FFF2-40B4-BE49-F238E27FC236}">
                      <a16:creationId xmlns:a16="http://schemas.microsoft.com/office/drawing/2014/main" id="{E99A490F-08E9-441E-9AB8-2481F1F0E4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56638" y="3538538"/>
                  <a:ext cx="250825" cy="252412"/>
                </a:xfrm>
                <a:custGeom>
                  <a:avLst/>
                  <a:gdLst>
                    <a:gd name="T0" fmla="*/ 61 w 67"/>
                    <a:gd name="T1" fmla="*/ 27 h 67"/>
                    <a:gd name="T2" fmla="*/ 48 w 67"/>
                    <a:gd name="T3" fmla="*/ 27 h 67"/>
                    <a:gd name="T4" fmla="*/ 37 w 67"/>
                    <a:gd name="T5" fmla="*/ 16 h 67"/>
                    <a:gd name="T6" fmla="*/ 37 w 67"/>
                    <a:gd name="T7" fmla="*/ 3 h 67"/>
                    <a:gd name="T8" fmla="*/ 25 w 67"/>
                    <a:gd name="T9" fmla="*/ 4 h 67"/>
                    <a:gd name="T10" fmla="*/ 4 w 67"/>
                    <a:gd name="T11" fmla="*/ 25 h 67"/>
                    <a:gd name="T12" fmla="*/ 2 w 67"/>
                    <a:gd name="T13" fmla="*/ 37 h 67"/>
                    <a:gd name="T14" fmla="*/ 16 w 67"/>
                    <a:gd name="T15" fmla="*/ 37 h 67"/>
                    <a:gd name="T16" fmla="*/ 27 w 67"/>
                    <a:gd name="T17" fmla="*/ 48 h 67"/>
                    <a:gd name="T18" fmla="*/ 27 w 67"/>
                    <a:gd name="T19" fmla="*/ 62 h 67"/>
                    <a:gd name="T20" fmla="*/ 32 w 67"/>
                    <a:gd name="T21" fmla="*/ 67 h 67"/>
                    <a:gd name="T22" fmla="*/ 39 w 67"/>
                    <a:gd name="T23" fmla="*/ 60 h 67"/>
                    <a:gd name="T24" fmla="*/ 60 w 67"/>
                    <a:gd name="T25" fmla="*/ 39 h 67"/>
                    <a:gd name="T26" fmla="*/ 67 w 67"/>
                    <a:gd name="T27" fmla="*/ 32 h 67"/>
                    <a:gd name="T28" fmla="*/ 61 w 67"/>
                    <a:gd name="T29" fmla="*/ 27 h 67"/>
                    <a:gd name="T30" fmla="*/ 43 w 67"/>
                    <a:gd name="T31" fmla="*/ 31 h 67"/>
                    <a:gd name="T32" fmla="*/ 44 w 67"/>
                    <a:gd name="T33" fmla="*/ 44 h 67"/>
                    <a:gd name="T34" fmla="*/ 31 w 67"/>
                    <a:gd name="T35" fmla="*/ 43 h 67"/>
                    <a:gd name="T36" fmla="*/ 21 w 67"/>
                    <a:gd name="T37" fmla="*/ 33 h 67"/>
                    <a:gd name="T38" fmla="*/ 20 w 67"/>
                    <a:gd name="T39" fmla="*/ 20 h 67"/>
                    <a:gd name="T40" fmla="*/ 33 w 67"/>
                    <a:gd name="T41" fmla="*/ 21 h 67"/>
                    <a:gd name="T42" fmla="*/ 43 w 67"/>
                    <a:gd name="T43" fmla="*/ 3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67">
                      <a:moveTo>
                        <a:pt x="61" y="27"/>
                      </a:moveTo>
                      <a:cubicBezTo>
                        <a:pt x="58" y="31"/>
                        <a:pt x="51" y="31"/>
                        <a:pt x="48" y="27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3" y="13"/>
                        <a:pt x="33" y="6"/>
                        <a:pt x="37" y="3"/>
                      </a:cubicBezTo>
                      <a:cubicBezTo>
                        <a:pt x="33" y="0"/>
                        <a:pt x="28" y="1"/>
                        <a:pt x="25" y="4"/>
                      </a:cubicBezTo>
                      <a:cubicBezTo>
                        <a:pt x="4" y="25"/>
                        <a:pt x="4" y="25"/>
                        <a:pt x="4" y="25"/>
                      </a:cubicBezTo>
                      <a:cubicBezTo>
                        <a:pt x="1" y="28"/>
                        <a:pt x="0" y="33"/>
                        <a:pt x="2" y="37"/>
                      </a:cubicBezTo>
                      <a:cubicBezTo>
                        <a:pt x="6" y="33"/>
                        <a:pt x="12" y="34"/>
                        <a:pt x="16" y="37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30" y="52"/>
                        <a:pt x="30" y="58"/>
                        <a:pt x="27" y="62"/>
                      </a:cubicBezTo>
                      <a:cubicBezTo>
                        <a:pt x="32" y="67"/>
                        <a:pt x="32" y="67"/>
                        <a:pt x="32" y="67"/>
                      </a:cubicBezTo>
                      <a:cubicBezTo>
                        <a:pt x="39" y="60"/>
                        <a:pt x="39" y="60"/>
                        <a:pt x="39" y="60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67" y="32"/>
                        <a:pt x="67" y="32"/>
                        <a:pt x="67" y="32"/>
                      </a:cubicBezTo>
                      <a:lnTo>
                        <a:pt x="61" y="27"/>
                      </a:lnTo>
                      <a:close/>
                      <a:moveTo>
                        <a:pt x="43" y="31"/>
                      </a:moveTo>
                      <a:cubicBezTo>
                        <a:pt x="47" y="35"/>
                        <a:pt x="47" y="41"/>
                        <a:pt x="44" y="44"/>
                      </a:cubicBezTo>
                      <a:cubicBezTo>
                        <a:pt x="41" y="48"/>
                        <a:pt x="35" y="47"/>
                        <a:pt x="31" y="4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17" y="29"/>
                        <a:pt x="16" y="23"/>
                        <a:pt x="20" y="20"/>
                      </a:cubicBezTo>
                      <a:cubicBezTo>
                        <a:pt x="23" y="17"/>
                        <a:pt x="29" y="17"/>
                        <a:pt x="33" y="21"/>
                      </a:cubicBezTo>
                      <a:lnTo>
                        <a:pt x="43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0" name="Freeform 30">
                  <a:extLst>
                    <a:ext uri="{FF2B5EF4-FFF2-40B4-BE49-F238E27FC236}">
                      <a16:creationId xmlns:a16="http://schemas.microsoft.com/office/drawing/2014/main" id="{19D99F67-F3D6-4FA0-AB66-CEBC0F4953CD}"/>
                    </a:ext>
                  </a:extLst>
                </p:cNvPr>
                <p:cNvSpPr/>
                <p:nvPr/>
              </p:nvSpPr>
              <p:spPr bwMode="auto">
                <a:xfrm>
                  <a:off x="8788401" y="3673475"/>
                  <a:ext cx="160338" cy="158750"/>
                </a:xfrm>
                <a:custGeom>
                  <a:avLst/>
                  <a:gdLst>
                    <a:gd name="T0" fmla="*/ 35 w 43"/>
                    <a:gd name="T1" fmla="*/ 0 h 42"/>
                    <a:gd name="T2" fmla="*/ 31 w 43"/>
                    <a:gd name="T3" fmla="*/ 4 h 42"/>
                    <a:gd name="T4" fmla="*/ 5 w 43"/>
                    <a:gd name="T5" fmla="*/ 30 h 42"/>
                    <a:gd name="T6" fmla="*/ 0 w 43"/>
                    <a:gd name="T7" fmla="*/ 35 h 42"/>
                    <a:gd name="T8" fmla="*/ 5 w 43"/>
                    <a:gd name="T9" fmla="*/ 40 h 42"/>
                    <a:gd name="T10" fmla="*/ 14 w 43"/>
                    <a:gd name="T11" fmla="*/ 40 h 42"/>
                    <a:gd name="T12" fmla="*/ 41 w 43"/>
                    <a:gd name="T13" fmla="*/ 13 h 42"/>
                    <a:gd name="T14" fmla="*/ 41 w 43"/>
                    <a:gd name="T15" fmla="*/ 5 h 42"/>
                    <a:gd name="T16" fmla="*/ 35 w 43"/>
                    <a:gd name="T17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42">
                      <a:moveTo>
                        <a:pt x="35" y="0"/>
                      </a:move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5" y="40"/>
                        <a:pt x="5" y="40"/>
                        <a:pt x="5" y="40"/>
                      </a:cubicBezTo>
                      <a:cubicBezTo>
                        <a:pt x="8" y="42"/>
                        <a:pt x="12" y="42"/>
                        <a:pt x="14" y="40"/>
                      </a:cubicBezTo>
                      <a:cubicBezTo>
                        <a:pt x="41" y="13"/>
                        <a:pt x="41" y="13"/>
                        <a:pt x="41" y="13"/>
                      </a:cubicBezTo>
                      <a:cubicBezTo>
                        <a:pt x="43" y="11"/>
                        <a:pt x="43" y="7"/>
                        <a:pt x="41" y="5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1" name="Rectangle 31">
                  <a:extLst>
                    <a:ext uri="{FF2B5EF4-FFF2-40B4-BE49-F238E27FC236}">
                      <a16:creationId xmlns:a16="http://schemas.microsoft.com/office/drawing/2014/main" id="{5220EAF7-3D25-445F-9283-4D534ED9E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8051" y="3502025"/>
                  <a:ext cx="60325" cy="149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2" name="Freeform 32">
                  <a:extLst>
                    <a:ext uri="{FF2B5EF4-FFF2-40B4-BE49-F238E27FC236}">
                      <a16:creationId xmlns:a16="http://schemas.microsoft.com/office/drawing/2014/main" id="{B3C893CE-57D0-4A55-8281-B4652248CF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69313" y="3354390"/>
                  <a:ext cx="476250" cy="387350"/>
                </a:xfrm>
                <a:custGeom>
                  <a:avLst/>
                  <a:gdLst>
                    <a:gd name="T0" fmla="*/ 120 w 127"/>
                    <a:gd name="T1" fmla="*/ 0 h 103"/>
                    <a:gd name="T2" fmla="*/ 7 w 127"/>
                    <a:gd name="T3" fmla="*/ 0 h 103"/>
                    <a:gd name="T4" fmla="*/ 0 w 127"/>
                    <a:gd name="T5" fmla="*/ 6 h 103"/>
                    <a:gd name="T6" fmla="*/ 0 w 127"/>
                    <a:gd name="T7" fmla="*/ 96 h 103"/>
                    <a:gd name="T8" fmla="*/ 7 w 127"/>
                    <a:gd name="T9" fmla="*/ 103 h 103"/>
                    <a:gd name="T10" fmla="*/ 64 w 127"/>
                    <a:gd name="T11" fmla="*/ 103 h 103"/>
                    <a:gd name="T12" fmla="*/ 64 w 127"/>
                    <a:gd name="T13" fmla="*/ 102 h 103"/>
                    <a:gd name="T14" fmla="*/ 56 w 127"/>
                    <a:gd name="T15" fmla="*/ 95 h 103"/>
                    <a:gd name="T16" fmla="*/ 8 w 127"/>
                    <a:gd name="T17" fmla="*/ 95 h 103"/>
                    <a:gd name="T18" fmla="*/ 8 w 127"/>
                    <a:gd name="T19" fmla="*/ 15 h 103"/>
                    <a:gd name="T20" fmla="*/ 119 w 127"/>
                    <a:gd name="T21" fmla="*/ 15 h 103"/>
                    <a:gd name="T22" fmla="*/ 119 w 127"/>
                    <a:gd name="T23" fmla="*/ 73 h 103"/>
                    <a:gd name="T24" fmla="*/ 120 w 127"/>
                    <a:gd name="T25" fmla="*/ 74 h 103"/>
                    <a:gd name="T26" fmla="*/ 120 w 127"/>
                    <a:gd name="T27" fmla="*/ 74 h 103"/>
                    <a:gd name="T28" fmla="*/ 126 w 127"/>
                    <a:gd name="T29" fmla="*/ 79 h 103"/>
                    <a:gd name="T30" fmla="*/ 127 w 127"/>
                    <a:gd name="T31" fmla="*/ 80 h 103"/>
                    <a:gd name="T32" fmla="*/ 127 w 127"/>
                    <a:gd name="T33" fmla="*/ 6 h 103"/>
                    <a:gd name="T34" fmla="*/ 120 w 127"/>
                    <a:gd name="T35" fmla="*/ 0 h 103"/>
                    <a:gd name="T36" fmla="*/ 15 w 127"/>
                    <a:gd name="T37" fmla="*/ 10 h 103"/>
                    <a:gd name="T38" fmla="*/ 8 w 127"/>
                    <a:gd name="T39" fmla="*/ 10 h 103"/>
                    <a:gd name="T40" fmla="*/ 8 w 127"/>
                    <a:gd name="T41" fmla="*/ 5 h 103"/>
                    <a:gd name="T42" fmla="*/ 15 w 127"/>
                    <a:gd name="T43" fmla="*/ 5 h 103"/>
                    <a:gd name="T44" fmla="*/ 15 w 127"/>
                    <a:gd name="T45" fmla="*/ 10 h 103"/>
                    <a:gd name="T46" fmla="*/ 119 w 127"/>
                    <a:gd name="T47" fmla="*/ 10 h 103"/>
                    <a:gd name="T48" fmla="*/ 88 w 127"/>
                    <a:gd name="T49" fmla="*/ 10 h 103"/>
                    <a:gd name="T50" fmla="*/ 88 w 127"/>
                    <a:gd name="T51" fmla="*/ 5 h 103"/>
                    <a:gd name="T52" fmla="*/ 119 w 127"/>
                    <a:gd name="T53" fmla="*/ 5 h 103"/>
                    <a:gd name="T54" fmla="*/ 119 w 127"/>
                    <a:gd name="T55" fmla="*/ 1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7" h="103">
                      <a:moveTo>
                        <a:pt x="120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100"/>
                        <a:pt x="3" y="103"/>
                        <a:pt x="7" y="103"/>
                      </a:cubicBezTo>
                      <a:cubicBezTo>
                        <a:pt x="64" y="103"/>
                        <a:pt x="64" y="103"/>
                        <a:pt x="64" y="103"/>
                      </a:cubicBezTo>
                      <a:cubicBezTo>
                        <a:pt x="64" y="103"/>
                        <a:pt x="64" y="102"/>
                        <a:pt x="64" y="102"/>
                      </a:cubicBezTo>
                      <a:cubicBezTo>
                        <a:pt x="56" y="95"/>
                        <a:pt x="56" y="95"/>
                        <a:pt x="56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19" y="15"/>
                        <a:pt x="119" y="15"/>
                        <a:pt x="119" y="15"/>
                      </a:cubicBezTo>
                      <a:cubicBezTo>
                        <a:pt x="119" y="73"/>
                        <a:pt x="119" y="73"/>
                        <a:pt x="119" y="73"/>
                      </a:cubicBezTo>
                      <a:cubicBezTo>
                        <a:pt x="120" y="74"/>
                        <a:pt x="120" y="74"/>
                        <a:pt x="120" y="74"/>
                      </a:cubicBezTo>
                      <a:cubicBezTo>
                        <a:pt x="120" y="74"/>
                        <a:pt x="120" y="74"/>
                        <a:pt x="120" y="74"/>
                      </a:cubicBezTo>
                      <a:cubicBezTo>
                        <a:pt x="126" y="79"/>
                        <a:pt x="126" y="79"/>
                        <a:pt x="126" y="79"/>
                      </a:cubicBezTo>
                      <a:cubicBezTo>
                        <a:pt x="127" y="80"/>
                        <a:pt x="127" y="80"/>
                        <a:pt x="127" y="80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7" y="3"/>
                        <a:pt x="124" y="0"/>
                        <a:pt x="120" y="0"/>
                      </a:cubicBezTo>
                      <a:close/>
                      <a:moveTo>
                        <a:pt x="15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lnTo>
                        <a:pt x="15" y="10"/>
                      </a:lnTo>
                      <a:close/>
                      <a:moveTo>
                        <a:pt x="119" y="10"/>
                      </a:moveTo>
                      <a:cubicBezTo>
                        <a:pt x="88" y="10"/>
                        <a:pt x="88" y="10"/>
                        <a:pt x="88" y="10"/>
                      </a:cubicBezTo>
                      <a:cubicBezTo>
                        <a:pt x="88" y="5"/>
                        <a:pt x="88" y="5"/>
                        <a:pt x="88" y="5"/>
                      </a:cubicBezTo>
                      <a:cubicBezTo>
                        <a:pt x="119" y="5"/>
                        <a:pt x="119" y="5"/>
                        <a:pt x="119" y="5"/>
                      </a:cubicBezTo>
                      <a:lnTo>
                        <a:pt x="119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130" name="TextBox 40">
              <a:extLst>
                <a:ext uri="{FF2B5EF4-FFF2-40B4-BE49-F238E27FC236}">
                  <a16:creationId xmlns:a16="http://schemas.microsoft.com/office/drawing/2014/main" id="{0FE5E44C-9539-41A3-954F-6003E182B5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64084" y="4089056"/>
              <a:ext cx="1027831" cy="47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1200" dirty="0"/>
                <a:t>时钟置换</a:t>
              </a:r>
              <a:endParaRPr lang="en-US" altLang="zh-CN" sz="1200" dirty="0"/>
            </a:p>
            <a:p>
              <a:r>
                <a:rPr lang="zh-CN" altLang="en-US" sz="1200" dirty="0"/>
                <a:t>算法</a:t>
              </a:r>
              <a:r>
                <a:rPr lang="en-US" sz="1200" dirty="0"/>
                <a:t>NRU</a:t>
              </a:r>
            </a:p>
          </p:txBody>
        </p:sp>
      </p:grpSp>
      <p:sp>
        <p:nvSpPr>
          <p:cNvPr id="145" name="Rectangle 20">
            <a:extLst>
              <a:ext uri="{FF2B5EF4-FFF2-40B4-BE49-F238E27FC236}">
                <a16:creationId xmlns:a16="http://schemas.microsoft.com/office/drawing/2014/main" id="{C3A1AC31-9287-4380-9624-2DFE2F43E86F}"/>
              </a:ext>
            </a:extLst>
          </p:cNvPr>
          <p:cNvSpPr/>
          <p:nvPr/>
        </p:nvSpPr>
        <p:spPr>
          <a:xfrm>
            <a:off x="8019830" y="3036149"/>
            <a:ext cx="1979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保障时间和距离上的公平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每次选择淘汰最久最近未使用的页面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需要硬件支持，开销大</a:t>
            </a:r>
          </a:p>
        </p:txBody>
      </p:sp>
      <p:sp>
        <p:nvSpPr>
          <p:cNvPr id="146" name="Rectangle 20">
            <a:extLst>
              <a:ext uri="{FF2B5EF4-FFF2-40B4-BE49-F238E27FC236}">
                <a16:creationId xmlns:a16="http://schemas.microsoft.com/office/drawing/2014/main" id="{05F69ECA-1A4F-498A-9D92-05027799DE87}"/>
              </a:ext>
            </a:extLst>
          </p:cNvPr>
          <p:cNvSpPr/>
          <p:nvPr/>
        </p:nvSpPr>
        <p:spPr>
          <a:xfrm>
            <a:off x="8112909" y="4127854"/>
            <a:ext cx="1810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额外考虑是否修改，保障最少</a:t>
            </a:r>
            <a:r>
              <a:rPr lang="en-US" altLang="zh-CN" sz="12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I/O</a:t>
            </a:r>
            <a:r>
              <a:rPr lang="zh-CN" altLang="en-US" sz="12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增加修改位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/1),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第一轮找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(0,0),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第二轮找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(0,1)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并修改访问位为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，第三轮找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(0,0),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第四轮找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(0,1)</a:t>
            </a:r>
          </a:p>
        </p:txBody>
      </p:sp>
      <p:sp>
        <p:nvSpPr>
          <p:cNvPr id="147" name="Rectangle 20">
            <a:extLst>
              <a:ext uri="{FF2B5EF4-FFF2-40B4-BE49-F238E27FC236}">
                <a16:creationId xmlns:a16="http://schemas.microsoft.com/office/drawing/2014/main" id="{0803E844-C417-47DF-96ED-FFB76C039A05}"/>
              </a:ext>
            </a:extLst>
          </p:cNvPr>
          <p:cNvSpPr/>
          <p:nvPr/>
        </p:nvSpPr>
        <p:spPr>
          <a:xfrm>
            <a:off x="1544572" y="3513355"/>
            <a:ext cx="2034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保障性能和开销均衡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为页面设置访问位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/1)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，并链接成循环队列，进程访问页面后置为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。淘汰时为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置为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并跳过，为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时淘汰。</a:t>
            </a:r>
            <a:r>
              <a:rPr lang="zh-CN" altLang="en-US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最多需要两轮扫描</a:t>
            </a: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04E62075-BBBC-4951-952D-A2F7B1BFED1C}"/>
              </a:ext>
            </a:extLst>
          </p:cNvPr>
          <p:cNvGrpSpPr/>
          <p:nvPr/>
        </p:nvGrpSpPr>
        <p:grpSpPr>
          <a:xfrm>
            <a:off x="5973448" y="4216298"/>
            <a:ext cx="2167376" cy="1293801"/>
            <a:chOff x="5910522" y="4635906"/>
            <a:chExt cx="2185621" cy="1335660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611316C0-7104-40E6-8D7C-0A97693071BD}"/>
                </a:ext>
              </a:extLst>
            </p:cNvPr>
            <p:cNvGrpSpPr/>
            <p:nvPr/>
          </p:nvGrpSpPr>
          <p:grpSpPr>
            <a:xfrm>
              <a:off x="5910522" y="4635906"/>
              <a:ext cx="2185621" cy="1335660"/>
              <a:chOff x="5910522" y="4635906"/>
              <a:chExt cx="2185621" cy="1335660"/>
            </a:xfrm>
          </p:grpSpPr>
          <p:sp>
            <p:nvSpPr>
              <p:cNvPr id="169" name="Freeform 60">
                <a:extLst>
                  <a:ext uri="{FF2B5EF4-FFF2-40B4-BE49-F238E27FC236}">
                    <a16:creationId xmlns:a16="http://schemas.microsoft.com/office/drawing/2014/main" id="{FE908B12-0A95-47CA-AE47-D6FD7CE7CD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10522" y="4635906"/>
                <a:ext cx="2185621" cy="1335660"/>
              </a:xfrm>
              <a:custGeom>
                <a:avLst/>
                <a:gdLst>
                  <a:gd name="T0" fmla="*/ 0 w 72"/>
                  <a:gd name="T1" fmla="*/ 44 h 44"/>
                  <a:gd name="T2" fmla="*/ 16 w 72"/>
                  <a:gd name="T3" fmla="*/ 34 h 44"/>
                  <a:gd name="T4" fmla="*/ 56 w 72"/>
                  <a:gd name="T5" fmla="*/ 34 h 44"/>
                  <a:gd name="T6" fmla="*/ 72 w 72"/>
                  <a:gd name="T7" fmla="*/ 18 h 44"/>
                  <a:gd name="T8" fmla="*/ 72 w 72"/>
                  <a:gd name="T9" fmla="*/ 16 h 44"/>
                  <a:gd name="T10" fmla="*/ 56 w 72"/>
                  <a:gd name="T11" fmla="*/ 0 h 44"/>
                  <a:gd name="T12" fmla="*/ 16 w 72"/>
                  <a:gd name="T13" fmla="*/ 0 h 44"/>
                  <a:gd name="T14" fmla="*/ 0 w 72"/>
                  <a:gd name="T15" fmla="*/ 16 h 44"/>
                  <a:gd name="T16" fmla="*/ 0 w 7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4">
                    <a:moveTo>
                      <a:pt x="0" y="44"/>
                    </a:moveTo>
                    <a:cubicBezTo>
                      <a:pt x="3" y="38"/>
                      <a:pt x="9" y="34"/>
                      <a:pt x="1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65" y="34"/>
                      <a:pt x="72" y="27"/>
                      <a:pt x="72" y="18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7"/>
                      <a:pt x="65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70" name="Group 28">
                <a:extLst>
                  <a:ext uri="{FF2B5EF4-FFF2-40B4-BE49-F238E27FC236}">
                    <a16:creationId xmlns:a16="http://schemas.microsoft.com/office/drawing/2014/main" id="{AFE78605-343E-419B-BCCB-55E0CE8AD08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91238" y="4987811"/>
                <a:ext cx="307390" cy="323523"/>
                <a:chOff x="6523038" y="4214813"/>
                <a:chExt cx="517525" cy="520700"/>
              </a:xfrm>
              <a:solidFill>
                <a:schemeClr val="accent4"/>
              </a:solidFill>
            </p:grpSpPr>
            <p:sp>
              <p:nvSpPr>
                <p:cNvPr id="171" name="Freeform 29">
                  <a:extLst>
                    <a:ext uri="{FF2B5EF4-FFF2-40B4-BE49-F238E27FC236}">
                      <a16:creationId xmlns:a16="http://schemas.microsoft.com/office/drawing/2014/main" id="{21F43090-AD3B-499F-8D61-20671B4FC2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72263" y="4368801"/>
                  <a:ext cx="323850" cy="322263"/>
                </a:xfrm>
                <a:custGeom>
                  <a:avLst/>
                  <a:gdLst>
                    <a:gd name="T0" fmla="*/ 83 w 86"/>
                    <a:gd name="T1" fmla="*/ 69 h 86"/>
                    <a:gd name="T2" fmla="*/ 55 w 86"/>
                    <a:gd name="T3" fmla="*/ 41 h 86"/>
                    <a:gd name="T4" fmla="*/ 58 w 86"/>
                    <a:gd name="T5" fmla="*/ 29 h 86"/>
                    <a:gd name="T6" fmla="*/ 29 w 86"/>
                    <a:gd name="T7" fmla="*/ 0 h 86"/>
                    <a:gd name="T8" fmla="*/ 21 w 86"/>
                    <a:gd name="T9" fmla="*/ 1 h 86"/>
                    <a:gd name="T10" fmla="*/ 34 w 86"/>
                    <a:gd name="T11" fmla="*/ 13 h 86"/>
                    <a:gd name="T12" fmla="*/ 33 w 86"/>
                    <a:gd name="T13" fmla="*/ 32 h 86"/>
                    <a:gd name="T14" fmla="*/ 13 w 86"/>
                    <a:gd name="T15" fmla="*/ 33 h 86"/>
                    <a:gd name="T16" fmla="*/ 1 w 86"/>
                    <a:gd name="T17" fmla="*/ 21 h 86"/>
                    <a:gd name="T18" fmla="*/ 0 w 86"/>
                    <a:gd name="T19" fmla="*/ 29 h 86"/>
                    <a:gd name="T20" fmla="*/ 29 w 86"/>
                    <a:gd name="T21" fmla="*/ 58 h 86"/>
                    <a:gd name="T22" fmla="*/ 41 w 86"/>
                    <a:gd name="T23" fmla="*/ 55 h 86"/>
                    <a:gd name="T24" fmla="*/ 69 w 86"/>
                    <a:gd name="T25" fmla="*/ 82 h 86"/>
                    <a:gd name="T26" fmla="*/ 82 w 86"/>
                    <a:gd name="T27" fmla="*/ 82 h 86"/>
                    <a:gd name="T28" fmla="*/ 83 w 86"/>
                    <a:gd name="T29" fmla="*/ 69 h 86"/>
                    <a:gd name="T30" fmla="*/ 75 w 86"/>
                    <a:gd name="T31" fmla="*/ 80 h 86"/>
                    <a:gd name="T32" fmla="*/ 70 w 86"/>
                    <a:gd name="T33" fmla="*/ 75 h 86"/>
                    <a:gd name="T34" fmla="*/ 75 w 86"/>
                    <a:gd name="T35" fmla="*/ 70 h 86"/>
                    <a:gd name="T36" fmla="*/ 80 w 86"/>
                    <a:gd name="T37" fmla="*/ 75 h 86"/>
                    <a:gd name="T38" fmla="*/ 75 w 86"/>
                    <a:gd name="T39" fmla="*/ 8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86">
                      <a:moveTo>
                        <a:pt x="83" y="69"/>
                      </a:moveTo>
                      <a:cubicBezTo>
                        <a:pt x="55" y="41"/>
                        <a:pt x="55" y="41"/>
                        <a:pt x="55" y="41"/>
                      </a:cubicBezTo>
                      <a:cubicBezTo>
                        <a:pt x="57" y="37"/>
                        <a:pt x="58" y="33"/>
                        <a:pt x="58" y="29"/>
                      </a:cubicBezTo>
                      <a:cubicBezTo>
                        <a:pt x="58" y="13"/>
                        <a:pt x="45" y="0"/>
                        <a:pt x="29" y="0"/>
                      </a:cubicBezTo>
                      <a:cubicBezTo>
                        <a:pt x="26" y="0"/>
                        <a:pt x="24" y="0"/>
                        <a:pt x="21" y="1"/>
                      </a:cubicBezTo>
                      <a:cubicBezTo>
                        <a:pt x="34" y="13"/>
                        <a:pt x="34" y="13"/>
                        <a:pt x="34" y="13"/>
                      </a:cubicBezTo>
                      <a:cubicBezTo>
                        <a:pt x="39" y="18"/>
                        <a:pt x="38" y="27"/>
                        <a:pt x="33" y="32"/>
                      </a:cubicBezTo>
                      <a:cubicBezTo>
                        <a:pt x="27" y="38"/>
                        <a:pt x="19" y="38"/>
                        <a:pt x="13" y="33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3"/>
                        <a:pt x="0" y="26"/>
                        <a:pt x="0" y="29"/>
                      </a:cubicBezTo>
                      <a:cubicBezTo>
                        <a:pt x="0" y="45"/>
                        <a:pt x="13" y="58"/>
                        <a:pt x="29" y="58"/>
                      </a:cubicBezTo>
                      <a:cubicBezTo>
                        <a:pt x="33" y="58"/>
                        <a:pt x="38" y="57"/>
                        <a:pt x="41" y="55"/>
                      </a:cubicBezTo>
                      <a:cubicBezTo>
                        <a:pt x="69" y="82"/>
                        <a:pt x="69" y="82"/>
                        <a:pt x="69" y="82"/>
                      </a:cubicBezTo>
                      <a:cubicBezTo>
                        <a:pt x="73" y="86"/>
                        <a:pt x="79" y="86"/>
                        <a:pt x="82" y="82"/>
                      </a:cubicBezTo>
                      <a:cubicBezTo>
                        <a:pt x="86" y="78"/>
                        <a:pt x="86" y="72"/>
                        <a:pt x="83" y="69"/>
                      </a:cubicBezTo>
                      <a:close/>
                      <a:moveTo>
                        <a:pt x="75" y="80"/>
                      </a:moveTo>
                      <a:cubicBezTo>
                        <a:pt x="73" y="80"/>
                        <a:pt x="70" y="78"/>
                        <a:pt x="70" y="75"/>
                      </a:cubicBezTo>
                      <a:cubicBezTo>
                        <a:pt x="70" y="72"/>
                        <a:pt x="73" y="70"/>
                        <a:pt x="75" y="70"/>
                      </a:cubicBezTo>
                      <a:cubicBezTo>
                        <a:pt x="78" y="70"/>
                        <a:pt x="80" y="72"/>
                        <a:pt x="80" y="75"/>
                      </a:cubicBezTo>
                      <a:cubicBezTo>
                        <a:pt x="80" y="78"/>
                        <a:pt x="78" y="80"/>
                        <a:pt x="75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2" name="Freeform 30">
                  <a:extLst>
                    <a:ext uri="{FF2B5EF4-FFF2-40B4-BE49-F238E27FC236}">
                      <a16:creationId xmlns:a16="http://schemas.microsoft.com/office/drawing/2014/main" id="{BA20876A-A539-4DA1-B52E-093D82BE3AC8}"/>
                    </a:ext>
                  </a:extLst>
                </p:cNvPr>
                <p:cNvSpPr/>
                <p:nvPr/>
              </p:nvSpPr>
              <p:spPr bwMode="auto">
                <a:xfrm>
                  <a:off x="6523038" y="4214813"/>
                  <a:ext cx="517525" cy="520700"/>
                </a:xfrm>
                <a:custGeom>
                  <a:avLst/>
                  <a:gdLst>
                    <a:gd name="T0" fmla="*/ 120 w 138"/>
                    <a:gd name="T1" fmla="*/ 57 h 139"/>
                    <a:gd name="T2" fmla="*/ 116 w 138"/>
                    <a:gd name="T3" fmla="*/ 55 h 139"/>
                    <a:gd name="T4" fmla="*/ 114 w 138"/>
                    <a:gd name="T5" fmla="*/ 43 h 139"/>
                    <a:gd name="T6" fmla="*/ 121 w 138"/>
                    <a:gd name="T7" fmla="*/ 36 h 139"/>
                    <a:gd name="T8" fmla="*/ 103 w 138"/>
                    <a:gd name="T9" fmla="*/ 18 h 139"/>
                    <a:gd name="T10" fmla="*/ 96 w 138"/>
                    <a:gd name="T11" fmla="*/ 24 h 139"/>
                    <a:gd name="T12" fmla="*/ 84 w 138"/>
                    <a:gd name="T13" fmla="*/ 24 h 139"/>
                    <a:gd name="T14" fmla="*/ 82 w 138"/>
                    <a:gd name="T15" fmla="*/ 12 h 139"/>
                    <a:gd name="T16" fmla="*/ 65 w 138"/>
                    <a:gd name="T17" fmla="*/ 0 h 139"/>
                    <a:gd name="T18" fmla="*/ 56 w 138"/>
                    <a:gd name="T19" fmla="*/ 16 h 139"/>
                    <a:gd name="T20" fmla="*/ 56 w 138"/>
                    <a:gd name="T21" fmla="*/ 18 h 139"/>
                    <a:gd name="T22" fmla="*/ 56 w 138"/>
                    <a:gd name="T23" fmla="*/ 20 h 139"/>
                    <a:gd name="T24" fmla="*/ 55 w 138"/>
                    <a:gd name="T25" fmla="*/ 21 h 139"/>
                    <a:gd name="T26" fmla="*/ 53 w 138"/>
                    <a:gd name="T27" fmla="*/ 24 h 139"/>
                    <a:gd name="T28" fmla="*/ 41 w 138"/>
                    <a:gd name="T29" fmla="*/ 23 h 139"/>
                    <a:gd name="T30" fmla="*/ 23 w 138"/>
                    <a:gd name="T31" fmla="*/ 18 h 139"/>
                    <a:gd name="T32" fmla="*/ 19 w 138"/>
                    <a:gd name="T33" fmla="*/ 38 h 139"/>
                    <a:gd name="T34" fmla="*/ 24 w 138"/>
                    <a:gd name="T35" fmla="*/ 43 h 139"/>
                    <a:gd name="T36" fmla="*/ 24 w 138"/>
                    <a:gd name="T37" fmla="*/ 44 h 139"/>
                    <a:gd name="T38" fmla="*/ 25 w 138"/>
                    <a:gd name="T39" fmla="*/ 45 h 139"/>
                    <a:gd name="T40" fmla="*/ 25 w 138"/>
                    <a:gd name="T41" fmla="*/ 46 h 139"/>
                    <a:gd name="T42" fmla="*/ 23 w 138"/>
                    <a:gd name="T43" fmla="*/ 54 h 139"/>
                    <a:gd name="T44" fmla="*/ 16 w 138"/>
                    <a:gd name="T45" fmla="*/ 56 h 139"/>
                    <a:gd name="T46" fmla="*/ 0 w 138"/>
                    <a:gd name="T47" fmla="*/ 65 h 139"/>
                    <a:gd name="T48" fmla="*/ 11 w 138"/>
                    <a:gd name="T49" fmla="*/ 82 h 139"/>
                    <a:gd name="T50" fmla="*/ 19 w 138"/>
                    <a:gd name="T51" fmla="*/ 83 h 139"/>
                    <a:gd name="T52" fmla="*/ 25 w 138"/>
                    <a:gd name="T53" fmla="*/ 91 h 139"/>
                    <a:gd name="T54" fmla="*/ 22 w 138"/>
                    <a:gd name="T55" fmla="*/ 98 h 139"/>
                    <a:gd name="T56" fmla="*/ 17 w 138"/>
                    <a:gd name="T57" fmla="*/ 116 h 139"/>
                    <a:gd name="T58" fmla="*/ 37 w 138"/>
                    <a:gd name="T59" fmla="*/ 120 h 139"/>
                    <a:gd name="T60" fmla="*/ 42 w 138"/>
                    <a:gd name="T61" fmla="*/ 115 h 139"/>
                    <a:gd name="T62" fmla="*/ 43 w 138"/>
                    <a:gd name="T63" fmla="*/ 114 h 139"/>
                    <a:gd name="T64" fmla="*/ 45 w 138"/>
                    <a:gd name="T65" fmla="*/ 114 h 139"/>
                    <a:gd name="T66" fmla="*/ 45 w 138"/>
                    <a:gd name="T67" fmla="*/ 113 h 139"/>
                    <a:gd name="T68" fmla="*/ 46 w 138"/>
                    <a:gd name="T69" fmla="*/ 113 h 139"/>
                    <a:gd name="T70" fmla="*/ 56 w 138"/>
                    <a:gd name="T71" fmla="*/ 121 h 139"/>
                    <a:gd name="T72" fmla="*/ 56 w 138"/>
                    <a:gd name="T73" fmla="*/ 130 h 139"/>
                    <a:gd name="T74" fmla="*/ 82 w 138"/>
                    <a:gd name="T75" fmla="*/ 130 h 139"/>
                    <a:gd name="T76" fmla="*/ 82 w 138"/>
                    <a:gd name="T77" fmla="*/ 121 h 139"/>
                    <a:gd name="T78" fmla="*/ 84 w 138"/>
                    <a:gd name="T79" fmla="*/ 116 h 139"/>
                    <a:gd name="T80" fmla="*/ 86 w 138"/>
                    <a:gd name="T81" fmla="*/ 115 h 139"/>
                    <a:gd name="T82" fmla="*/ 87 w 138"/>
                    <a:gd name="T83" fmla="*/ 114 h 139"/>
                    <a:gd name="T84" fmla="*/ 79 w 138"/>
                    <a:gd name="T85" fmla="*/ 106 h 139"/>
                    <a:gd name="T86" fmla="*/ 69 w 138"/>
                    <a:gd name="T87" fmla="*/ 32 h 139"/>
                    <a:gd name="T88" fmla="*/ 113 w 138"/>
                    <a:gd name="T89" fmla="*/ 88 h 139"/>
                    <a:gd name="T90" fmla="*/ 120 w 138"/>
                    <a:gd name="T91" fmla="*/ 83 h 139"/>
                    <a:gd name="T92" fmla="*/ 130 w 138"/>
                    <a:gd name="T93" fmla="*/ 83 h 139"/>
                    <a:gd name="T94" fmla="*/ 130 w 138"/>
                    <a:gd name="T95" fmla="*/ 57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38" h="139">
                      <a:moveTo>
                        <a:pt x="130" y="57"/>
                      </a:moveTo>
                      <a:cubicBezTo>
                        <a:pt x="127" y="57"/>
                        <a:pt x="127" y="57"/>
                        <a:pt x="127" y="57"/>
                      </a:cubicBezTo>
                      <a:cubicBezTo>
                        <a:pt x="120" y="57"/>
                        <a:pt x="120" y="57"/>
                        <a:pt x="120" y="57"/>
                      </a:cubicBezTo>
                      <a:cubicBezTo>
                        <a:pt x="120" y="57"/>
                        <a:pt x="120" y="57"/>
                        <a:pt x="120" y="57"/>
                      </a:cubicBezTo>
                      <a:cubicBezTo>
                        <a:pt x="119" y="57"/>
                        <a:pt x="118" y="56"/>
                        <a:pt x="116" y="55"/>
                      </a:cubicBezTo>
                      <a:cubicBezTo>
                        <a:pt x="116" y="55"/>
                        <a:pt x="116" y="55"/>
                        <a:pt x="116" y="55"/>
                      </a:cubicBezTo>
                      <a:cubicBezTo>
                        <a:pt x="114" y="54"/>
                        <a:pt x="112" y="51"/>
                        <a:pt x="112" y="48"/>
                      </a:cubicBezTo>
                      <a:cubicBezTo>
                        <a:pt x="112" y="47"/>
                        <a:pt x="113" y="46"/>
                        <a:pt x="113" y="45"/>
                      </a:cubicBezTo>
                      <a:cubicBezTo>
                        <a:pt x="113" y="44"/>
                        <a:pt x="114" y="44"/>
                        <a:pt x="114" y="43"/>
                      </a:cubicBezTo>
                      <a:cubicBezTo>
                        <a:pt x="116" y="41"/>
                        <a:pt x="116" y="41"/>
                        <a:pt x="116" y="41"/>
                      </a:cubicBezTo>
                      <a:cubicBezTo>
                        <a:pt x="119" y="38"/>
                        <a:pt x="119" y="38"/>
                        <a:pt x="119" y="38"/>
                      </a:cubicBezTo>
                      <a:cubicBezTo>
                        <a:pt x="121" y="36"/>
                        <a:pt x="121" y="36"/>
                        <a:pt x="121" y="36"/>
                      </a:cubicBezTo>
                      <a:cubicBezTo>
                        <a:pt x="124" y="32"/>
                        <a:pt x="124" y="27"/>
                        <a:pt x="121" y="24"/>
                      </a:cubicBezTo>
                      <a:cubicBezTo>
                        <a:pt x="115" y="18"/>
                        <a:pt x="115" y="18"/>
                        <a:pt x="115" y="18"/>
                      </a:cubicBezTo>
                      <a:cubicBezTo>
                        <a:pt x="112" y="15"/>
                        <a:pt x="106" y="15"/>
                        <a:pt x="103" y="18"/>
                      </a:cubicBezTo>
                      <a:cubicBezTo>
                        <a:pt x="101" y="20"/>
                        <a:pt x="101" y="20"/>
                        <a:pt x="101" y="20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cubicBezTo>
                        <a:pt x="93" y="26"/>
                        <a:pt x="90" y="27"/>
                        <a:pt x="87" y="25"/>
                      </a:cubicBezTo>
                      <a:cubicBezTo>
                        <a:pt x="86" y="25"/>
                        <a:pt x="85" y="24"/>
                        <a:pt x="84" y="24"/>
                      </a:cubicBezTo>
                      <a:cubicBezTo>
                        <a:pt x="83" y="22"/>
                        <a:pt x="82" y="20"/>
                        <a:pt x="82" y="19"/>
                      </a:cubicBezTo>
                      <a:cubicBezTo>
                        <a:pt x="82" y="16"/>
                        <a:pt x="82" y="16"/>
                        <a:pt x="82" y="16"/>
                      </a:cubicBezTo>
                      <a:cubicBezTo>
                        <a:pt x="82" y="12"/>
                        <a:pt x="82" y="12"/>
                        <a:pt x="82" y="12"/>
                      </a:cubicBezTo>
                      <a:cubicBezTo>
                        <a:pt x="82" y="9"/>
                        <a:pt x="82" y="9"/>
                        <a:pt x="82" y="9"/>
                      </a:cubicBezTo>
                      <a:cubicBezTo>
                        <a:pt x="81" y="4"/>
                        <a:pt x="78" y="1"/>
                        <a:pt x="73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0" y="1"/>
                        <a:pt x="57" y="4"/>
                        <a:pt x="56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20"/>
                        <a:pt x="56" y="20"/>
                      </a:cubicBezTo>
                      <a:cubicBezTo>
                        <a:pt x="56" y="20"/>
                        <a:pt x="56" y="20"/>
                        <a:pt x="56" y="20"/>
                      </a:cubicBezTo>
                      <a:cubicBezTo>
                        <a:pt x="56" y="20"/>
                        <a:pt x="56" y="20"/>
                        <a:pt x="55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22"/>
                        <a:pt x="54" y="23"/>
                        <a:pt x="53" y="24"/>
                      </a:cubicBezTo>
                      <a:cubicBezTo>
                        <a:pt x="52" y="25"/>
                        <a:pt x="50" y="26"/>
                        <a:pt x="47" y="26"/>
                      </a:cubicBezTo>
                      <a:cubicBezTo>
                        <a:pt x="45" y="26"/>
                        <a:pt x="44" y="25"/>
                        <a:pt x="42" y="24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2" y="15"/>
                        <a:pt x="27" y="15"/>
                        <a:pt x="23" y="18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4" y="27"/>
                        <a:pt x="14" y="32"/>
                        <a:pt x="17" y="36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3"/>
                        <a:pt x="24" y="43"/>
                        <a:pt x="24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44"/>
                        <a:pt x="25" y="44"/>
                        <a:pt x="25" y="44"/>
                      </a:cubicBezTo>
                      <a:cubicBezTo>
                        <a:pt x="25" y="44"/>
                        <a:pt x="25" y="44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46"/>
                        <a:pt x="25" y="47"/>
                        <a:pt x="25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9"/>
                        <a:pt x="25" y="52"/>
                        <a:pt x="23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1" y="55"/>
                        <a:pt x="20" y="56"/>
                        <a:pt x="18" y="56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11" y="56"/>
                        <a:pt x="11" y="56"/>
                        <a:pt x="11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4" y="57"/>
                        <a:pt x="0" y="61"/>
                        <a:pt x="0" y="65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8"/>
                        <a:pt x="4" y="82"/>
                        <a:pt x="8" y="82"/>
                      </a:cubicBezTo>
                      <a:cubicBezTo>
                        <a:pt x="11" y="82"/>
                        <a:pt x="11" y="82"/>
                        <a:pt x="11" y="82"/>
                      </a:cubicBezTo>
                      <a:cubicBezTo>
                        <a:pt x="18" y="83"/>
                        <a:pt x="18" y="83"/>
                        <a:pt x="18" y="83"/>
                      </a:cubicBezTo>
                      <a:cubicBezTo>
                        <a:pt x="18" y="83"/>
                        <a:pt x="18" y="83"/>
                        <a:pt x="18" y="83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23" y="84"/>
                        <a:pt x="25" y="87"/>
                        <a:pt x="25" y="91"/>
                      </a:cubicBezTo>
                      <a:cubicBezTo>
                        <a:pt x="25" y="91"/>
                        <a:pt x="25" y="91"/>
                        <a:pt x="25" y="91"/>
                      </a:cubicBezTo>
                      <a:cubicBezTo>
                        <a:pt x="25" y="93"/>
                        <a:pt x="25" y="95"/>
                        <a:pt x="23" y="97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19" y="101"/>
                        <a:pt x="19" y="101"/>
                        <a:pt x="19" y="101"/>
                      </a:cubicBezTo>
                      <a:cubicBezTo>
                        <a:pt x="17" y="103"/>
                        <a:pt x="17" y="103"/>
                        <a:pt x="17" y="103"/>
                      </a:cubicBezTo>
                      <a:cubicBezTo>
                        <a:pt x="14" y="107"/>
                        <a:pt x="14" y="112"/>
                        <a:pt x="17" y="116"/>
                      </a:cubicBezTo>
                      <a:cubicBezTo>
                        <a:pt x="23" y="121"/>
                        <a:pt x="23" y="121"/>
                        <a:pt x="23" y="121"/>
                      </a:cubicBezTo>
                      <a:cubicBezTo>
                        <a:pt x="26" y="124"/>
                        <a:pt x="31" y="124"/>
                        <a:pt x="35" y="122"/>
                      </a:cubicBezTo>
                      <a:cubicBezTo>
                        <a:pt x="37" y="120"/>
                        <a:pt x="37" y="120"/>
                        <a:pt x="37" y="120"/>
                      </a:cubicBezTo>
                      <a:cubicBezTo>
                        <a:pt x="42" y="115"/>
                        <a:pt x="42" y="115"/>
                        <a:pt x="42" y="115"/>
                      </a:cubicBezTo>
                      <a:cubicBezTo>
                        <a:pt x="42" y="115"/>
                        <a:pt x="42" y="115"/>
                        <a:pt x="42" y="115"/>
                      </a:cubicBezTo>
                      <a:cubicBezTo>
                        <a:pt x="42" y="115"/>
                        <a:pt x="42" y="115"/>
                        <a:pt x="42" y="115"/>
                      </a:cubicBezTo>
                      <a:cubicBezTo>
                        <a:pt x="42" y="115"/>
                        <a:pt x="42" y="115"/>
                        <a:pt x="42" y="115"/>
                      </a:cubicBezTo>
                      <a:cubicBezTo>
                        <a:pt x="43" y="114"/>
                        <a:pt x="43" y="114"/>
                        <a:pt x="43" y="114"/>
                      </a:cubicBezTo>
                      <a:cubicBezTo>
                        <a:pt x="43" y="114"/>
                        <a:pt x="43" y="114"/>
                        <a:pt x="43" y="114"/>
                      </a:cubicBezTo>
                      <a:cubicBezTo>
                        <a:pt x="43" y="114"/>
                        <a:pt x="43" y="114"/>
                        <a:pt x="44" y="114"/>
                      </a:cubicBezTo>
                      <a:cubicBezTo>
                        <a:pt x="44" y="114"/>
                        <a:pt x="44" y="114"/>
                        <a:pt x="44" y="114"/>
                      </a:cubicBezTo>
                      <a:cubicBezTo>
                        <a:pt x="44" y="114"/>
                        <a:pt x="44" y="114"/>
                        <a:pt x="45" y="114"/>
                      </a:cubicBezTo>
                      <a:cubicBezTo>
                        <a:pt x="45" y="114"/>
                        <a:pt x="45" y="114"/>
                        <a:pt x="45" y="114"/>
                      </a:cubicBezTo>
                      <a:cubicBezTo>
                        <a:pt x="45" y="114"/>
                        <a:pt x="45" y="114"/>
                        <a:pt x="45" y="114"/>
                      </a:cubicBezTo>
                      <a:cubicBezTo>
                        <a:pt x="45" y="113"/>
                        <a:pt x="45" y="113"/>
                        <a:pt x="45" y="113"/>
                      </a:cubicBezTo>
                      <a:cubicBezTo>
                        <a:pt x="45" y="113"/>
                        <a:pt x="45" y="113"/>
                        <a:pt x="45" y="113"/>
                      </a:cubicBezTo>
                      <a:cubicBezTo>
                        <a:pt x="46" y="113"/>
                        <a:pt x="46" y="113"/>
                        <a:pt x="46" y="113"/>
                      </a:cubicBezTo>
                      <a:cubicBezTo>
                        <a:pt x="46" y="113"/>
                        <a:pt x="46" y="113"/>
                        <a:pt x="46" y="113"/>
                      </a:cubicBezTo>
                      <a:cubicBezTo>
                        <a:pt x="46" y="113"/>
                        <a:pt x="47" y="113"/>
                        <a:pt x="47" y="113"/>
                      </a:cubicBezTo>
                      <a:cubicBezTo>
                        <a:pt x="49" y="113"/>
                        <a:pt x="52" y="114"/>
                        <a:pt x="53" y="116"/>
                      </a:cubicBezTo>
                      <a:cubicBezTo>
                        <a:pt x="55" y="117"/>
                        <a:pt x="56" y="119"/>
                        <a:pt x="56" y="121"/>
                      </a:cubicBezTo>
                      <a:cubicBezTo>
                        <a:pt x="56" y="123"/>
                        <a:pt x="56" y="123"/>
                        <a:pt x="56" y="123"/>
                      </a:cubicBezTo>
                      <a:cubicBezTo>
                        <a:pt x="56" y="127"/>
                        <a:pt x="56" y="127"/>
                        <a:pt x="56" y="127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56" y="135"/>
                        <a:pt x="60" y="139"/>
                        <a:pt x="65" y="139"/>
                      </a:cubicBezTo>
                      <a:cubicBezTo>
                        <a:pt x="73" y="139"/>
                        <a:pt x="73" y="139"/>
                        <a:pt x="73" y="139"/>
                      </a:cubicBezTo>
                      <a:cubicBezTo>
                        <a:pt x="77" y="139"/>
                        <a:pt x="81" y="135"/>
                        <a:pt x="82" y="130"/>
                      </a:cubicBezTo>
                      <a:cubicBezTo>
                        <a:pt x="82" y="128"/>
                        <a:pt x="82" y="128"/>
                        <a:pt x="82" y="128"/>
                      </a:cubicBezTo>
                      <a:cubicBezTo>
                        <a:pt x="82" y="123"/>
                        <a:pt x="82" y="123"/>
                        <a:pt x="82" y="123"/>
                      </a:cubicBezTo>
                      <a:cubicBezTo>
                        <a:pt x="82" y="121"/>
                        <a:pt x="82" y="121"/>
                        <a:pt x="82" y="121"/>
                      </a:cubicBezTo>
                      <a:cubicBezTo>
                        <a:pt x="82" y="121"/>
                        <a:pt x="82" y="121"/>
                        <a:pt x="82" y="121"/>
                      </a:cubicBezTo>
                      <a:cubicBezTo>
                        <a:pt x="82" y="119"/>
                        <a:pt x="83" y="118"/>
                        <a:pt x="84" y="117"/>
                      </a:cubicBezTo>
                      <a:cubicBezTo>
                        <a:pt x="84" y="116"/>
                        <a:pt x="84" y="116"/>
                        <a:pt x="84" y="116"/>
                      </a:cubicBezTo>
                      <a:cubicBezTo>
                        <a:pt x="84" y="116"/>
                        <a:pt x="84" y="116"/>
                        <a:pt x="84" y="116"/>
                      </a:cubicBezTo>
                      <a:cubicBezTo>
                        <a:pt x="85" y="115"/>
                        <a:pt x="85" y="115"/>
                        <a:pt x="86" y="115"/>
                      </a:cubicBezTo>
                      <a:cubicBezTo>
                        <a:pt x="86" y="115"/>
                        <a:pt x="86" y="115"/>
                        <a:pt x="86" y="115"/>
                      </a:cubicBezTo>
                      <a:cubicBezTo>
                        <a:pt x="86" y="114"/>
                        <a:pt x="86" y="114"/>
                        <a:pt x="86" y="114"/>
                      </a:cubicBezTo>
                      <a:cubicBezTo>
                        <a:pt x="86" y="114"/>
                        <a:pt x="86" y="114"/>
                        <a:pt x="87" y="114"/>
                      </a:cubicBezTo>
                      <a:cubicBezTo>
                        <a:pt x="87" y="114"/>
                        <a:pt x="87" y="114"/>
                        <a:pt x="87" y="114"/>
                      </a:cubicBezTo>
                      <a:cubicBezTo>
                        <a:pt x="87" y="114"/>
                        <a:pt x="87" y="114"/>
                        <a:pt x="87" y="114"/>
                      </a:cubicBezTo>
                      <a:cubicBezTo>
                        <a:pt x="87" y="114"/>
                        <a:pt x="87" y="114"/>
                        <a:pt x="87" y="114"/>
                      </a:cubicBezTo>
                      <a:cubicBezTo>
                        <a:pt x="79" y="106"/>
                        <a:pt x="79" y="106"/>
                        <a:pt x="79" y="106"/>
                      </a:cubicBezTo>
                      <a:cubicBezTo>
                        <a:pt x="76" y="107"/>
                        <a:pt x="72" y="108"/>
                        <a:pt x="69" y="108"/>
                      </a:cubicBezTo>
                      <a:cubicBezTo>
                        <a:pt x="48" y="108"/>
                        <a:pt x="31" y="91"/>
                        <a:pt x="31" y="70"/>
                      </a:cubicBezTo>
                      <a:cubicBezTo>
                        <a:pt x="31" y="49"/>
                        <a:pt x="48" y="32"/>
                        <a:pt x="69" y="32"/>
                      </a:cubicBezTo>
                      <a:cubicBezTo>
                        <a:pt x="90" y="32"/>
                        <a:pt x="107" y="49"/>
                        <a:pt x="107" y="70"/>
                      </a:cubicBezTo>
                      <a:cubicBezTo>
                        <a:pt x="107" y="73"/>
                        <a:pt x="106" y="77"/>
                        <a:pt x="105" y="80"/>
                      </a:cubicBezTo>
                      <a:cubicBezTo>
                        <a:pt x="113" y="88"/>
                        <a:pt x="113" y="88"/>
                        <a:pt x="113" y="88"/>
                      </a:cubicBezTo>
                      <a:cubicBezTo>
                        <a:pt x="114" y="87"/>
                        <a:pt x="114" y="86"/>
                        <a:pt x="115" y="85"/>
                      </a:cubicBezTo>
                      <a:cubicBezTo>
                        <a:pt x="116" y="84"/>
                        <a:pt x="117" y="84"/>
                        <a:pt x="118" y="83"/>
                      </a:cubicBezTo>
                      <a:cubicBezTo>
                        <a:pt x="119" y="83"/>
                        <a:pt x="119" y="83"/>
                        <a:pt x="120" y="83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27" y="83"/>
                        <a:pt x="127" y="83"/>
                        <a:pt x="127" y="83"/>
                      </a:cubicBezTo>
                      <a:cubicBezTo>
                        <a:pt x="130" y="83"/>
                        <a:pt x="130" y="83"/>
                        <a:pt x="130" y="83"/>
                      </a:cubicBezTo>
                      <a:cubicBezTo>
                        <a:pt x="134" y="82"/>
                        <a:pt x="138" y="79"/>
                        <a:pt x="138" y="74"/>
                      </a:cubicBezTo>
                      <a:cubicBezTo>
                        <a:pt x="138" y="66"/>
                        <a:pt x="138" y="66"/>
                        <a:pt x="138" y="66"/>
                      </a:cubicBezTo>
                      <a:cubicBezTo>
                        <a:pt x="138" y="61"/>
                        <a:pt x="134" y="57"/>
                        <a:pt x="130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173" name="TextBox 33">
              <a:extLst>
                <a:ext uri="{FF2B5EF4-FFF2-40B4-BE49-F238E27FC236}">
                  <a16:creationId xmlns:a16="http://schemas.microsoft.com/office/drawing/2014/main" id="{1AEA190A-9760-4D38-87CF-C4AB9B97B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28553" y="4895986"/>
              <a:ext cx="1264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dirty="0"/>
                <a:t>改进型时钟置换算法</a:t>
              </a:r>
              <a:endParaRPr lang="en-US" dirty="0"/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13F736E-6F83-4B27-86C6-DFE31C2AA50D}"/>
              </a:ext>
            </a:extLst>
          </p:cNvPr>
          <p:cNvGrpSpPr/>
          <p:nvPr/>
        </p:nvGrpSpPr>
        <p:grpSpPr>
          <a:xfrm>
            <a:off x="5973447" y="3036148"/>
            <a:ext cx="1979796" cy="1178538"/>
            <a:chOff x="5910375" y="3408625"/>
            <a:chExt cx="1996462" cy="1216668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4865C98-547F-4B11-8935-CEF394671AD7}"/>
                </a:ext>
              </a:extLst>
            </p:cNvPr>
            <p:cNvGrpSpPr/>
            <p:nvPr/>
          </p:nvGrpSpPr>
          <p:grpSpPr>
            <a:xfrm>
              <a:off x="5910375" y="3408625"/>
              <a:ext cx="1996462" cy="1216668"/>
              <a:chOff x="5910523" y="3352800"/>
              <a:chExt cx="1996462" cy="1216668"/>
            </a:xfrm>
          </p:grpSpPr>
          <p:sp>
            <p:nvSpPr>
              <p:cNvPr id="110" name="Freeform 58">
                <a:extLst>
                  <a:ext uri="{FF2B5EF4-FFF2-40B4-BE49-F238E27FC236}">
                    <a16:creationId xmlns:a16="http://schemas.microsoft.com/office/drawing/2014/main" id="{86E3CF59-8077-4A86-A106-7E4DC8150C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10523" y="3352800"/>
                <a:ext cx="1996462" cy="1216668"/>
              </a:xfrm>
              <a:custGeom>
                <a:avLst/>
                <a:gdLst>
                  <a:gd name="T0" fmla="*/ 0 w 100"/>
                  <a:gd name="T1" fmla="*/ 61 h 61"/>
                  <a:gd name="T2" fmla="*/ 22 w 100"/>
                  <a:gd name="T3" fmla="*/ 48 h 61"/>
                  <a:gd name="T4" fmla="*/ 78 w 100"/>
                  <a:gd name="T5" fmla="*/ 48 h 61"/>
                  <a:gd name="T6" fmla="*/ 100 w 100"/>
                  <a:gd name="T7" fmla="*/ 26 h 61"/>
                  <a:gd name="T8" fmla="*/ 100 w 100"/>
                  <a:gd name="T9" fmla="*/ 22 h 61"/>
                  <a:gd name="T10" fmla="*/ 78 w 100"/>
                  <a:gd name="T11" fmla="*/ 0 h 61"/>
                  <a:gd name="T12" fmla="*/ 22 w 100"/>
                  <a:gd name="T13" fmla="*/ 0 h 61"/>
                  <a:gd name="T14" fmla="*/ 0 w 100"/>
                  <a:gd name="T15" fmla="*/ 22 h 61"/>
                  <a:gd name="T16" fmla="*/ 0 w 100"/>
                  <a:gd name="T1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1">
                    <a:moveTo>
                      <a:pt x="0" y="61"/>
                    </a:moveTo>
                    <a:cubicBezTo>
                      <a:pt x="4" y="54"/>
                      <a:pt x="13" y="48"/>
                      <a:pt x="22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90" y="48"/>
                      <a:pt x="100" y="38"/>
                      <a:pt x="100" y="26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10"/>
                      <a:pt x="90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EC8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2" name="Freeform 190">
                <a:extLst>
                  <a:ext uri="{FF2B5EF4-FFF2-40B4-BE49-F238E27FC236}">
                    <a16:creationId xmlns:a16="http://schemas.microsoft.com/office/drawing/2014/main" id="{BB3B722E-6B84-48AE-A8E0-38DE531379C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91238" y="3708107"/>
                <a:ext cx="293327" cy="327836"/>
              </a:xfrm>
              <a:custGeom>
                <a:avLst/>
                <a:gdLst>
                  <a:gd name="T0" fmla="*/ 55 w 102"/>
                  <a:gd name="T1" fmla="*/ 63 h 114"/>
                  <a:gd name="T2" fmla="*/ 55 w 102"/>
                  <a:gd name="T3" fmla="*/ 63 h 114"/>
                  <a:gd name="T4" fmla="*/ 55 w 102"/>
                  <a:gd name="T5" fmla="*/ 40 h 114"/>
                  <a:gd name="T6" fmla="*/ 51 w 102"/>
                  <a:gd name="T7" fmla="*/ 35 h 114"/>
                  <a:gd name="T8" fmla="*/ 47 w 102"/>
                  <a:gd name="T9" fmla="*/ 40 h 114"/>
                  <a:gd name="T10" fmla="*/ 47 w 102"/>
                  <a:gd name="T11" fmla="*/ 63 h 114"/>
                  <a:gd name="T12" fmla="*/ 51 w 102"/>
                  <a:gd name="T13" fmla="*/ 67 h 114"/>
                  <a:gd name="T14" fmla="*/ 52 w 102"/>
                  <a:gd name="T15" fmla="*/ 67 h 114"/>
                  <a:gd name="T16" fmla="*/ 72 w 102"/>
                  <a:gd name="T17" fmla="*/ 87 h 114"/>
                  <a:gd name="T18" fmla="*/ 74 w 102"/>
                  <a:gd name="T19" fmla="*/ 88 h 114"/>
                  <a:gd name="T20" fmla="*/ 76 w 102"/>
                  <a:gd name="T21" fmla="*/ 87 h 114"/>
                  <a:gd name="T22" fmla="*/ 76 w 102"/>
                  <a:gd name="T23" fmla="*/ 84 h 114"/>
                  <a:gd name="T24" fmla="*/ 55 w 102"/>
                  <a:gd name="T25" fmla="*/ 63 h 114"/>
                  <a:gd name="T26" fmla="*/ 83 w 102"/>
                  <a:gd name="T27" fmla="*/ 23 h 114"/>
                  <a:gd name="T28" fmla="*/ 86 w 102"/>
                  <a:gd name="T29" fmla="*/ 18 h 114"/>
                  <a:gd name="T30" fmla="*/ 87 w 102"/>
                  <a:gd name="T31" fmla="*/ 18 h 114"/>
                  <a:gd name="T32" fmla="*/ 89 w 102"/>
                  <a:gd name="T33" fmla="*/ 19 h 114"/>
                  <a:gd name="T34" fmla="*/ 91 w 102"/>
                  <a:gd name="T35" fmla="*/ 17 h 114"/>
                  <a:gd name="T36" fmla="*/ 93 w 102"/>
                  <a:gd name="T37" fmla="*/ 13 h 114"/>
                  <a:gd name="T38" fmla="*/ 92 w 102"/>
                  <a:gd name="T39" fmla="*/ 9 h 114"/>
                  <a:gd name="T40" fmla="*/ 78 w 102"/>
                  <a:gd name="T41" fmla="*/ 1 h 114"/>
                  <a:gd name="T42" fmla="*/ 73 w 102"/>
                  <a:gd name="T43" fmla="*/ 2 h 114"/>
                  <a:gd name="T44" fmla="*/ 71 w 102"/>
                  <a:gd name="T45" fmla="*/ 5 h 114"/>
                  <a:gd name="T46" fmla="*/ 71 w 102"/>
                  <a:gd name="T47" fmla="*/ 8 h 114"/>
                  <a:gd name="T48" fmla="*/ 72 w 102"/>
                  <a:gd name="T49" fmla="*/ 10 h 114"/>
                  <a:gd name="T50" fmla="*/ 73 w 102"/>
                  <a:gd name="T51" fmla="*/ 10 h 114"/>
                  <a:gd name="T52" fmla="*/ 71 w 102"/>
                  <a:gd name="T53" fmla="*/ 15 h 114"/>
                  <a:gd name="T54" fmla="*/ 51 w 102"/>
                  <a:gd name="T55" fmla="*/ 11 h 114"/>
                  <a:gd name="T56" fmla="*/ 31 w 102"/>
                  <a:gd name="T57" fmla="*/ 15 h 114"/>
                  <a:gd name="T58" fmla="*/ 29 w 102"/>
                  <a:gd name="T59" fmla="*/ 10 h 114"/>
                  <a:gd name="T60" fmla="*/ 30 w 102"/>
                  <a:gd name="T61" fmla="*/ 10 h 114"/>
                  <a:gd name="T62" fmla="*/ 31 w 102"/>
                  <a:gd name="T63" fmla="*/ 8 h 114"/>
                  <a:gd name="T64" fmla="*/ 31 w 102"/>
                  <a:gd name="T65" fmla="*/ 5 h 114"/>
                  <a:gd name="T66" fmla="*/ 29 w 102"/>
                  <a:gd name="T67" fmla="*/ 2 h 114"/>
                  <a:gd name="T68" fmla="*/ 24 w 102"/>
                  <a:gd name="T69" fmla="*/ 1 h 114"/>
                  <a:gd name="T70" fmla="*/ 10 w 102"/>
                  <a:gd name="T71" fmla="*/ 9 h 114"/>
                  <a:gd name="T72" fmla="*/ 9 w 102"/>
                  <a:gd name="T73" fmla="*/ 13 h 114"/>
                  <a:gd name="T74" fmla="*/ 11 w 102"/>
                  <a:gd name="T75" fmla="*/ 17 h 114"/>
                  <a:gd name="T76" fmla="*/ 13 w 102"/>
                  <a:gd name="T77" fmla="*/ 19 h 114"/>
                  <a:gd name="T78" fmla="*/ 15 w 102"/>
                  <a:gd name="T79" fmla="*/ 18 h 114"/>
                  <a:gd name="T80" fmla="*/ 16 w 102"/>
                  <a:gd name="T81" fmla="*/ 18 h 114"/>
                  <a:gd name="T82" fmla="*/ 19 w 102"/>
                  <a:gd name="T83" fmla="*/ 23 h 114"/>
                  <a:gd name="T84" fmla="*/ 0 w 102"/>
                  <a:gd name="T85" fmla="*/ 63 h 114"/>
                  <a:gd name="T86" fmla="*/ 51 w 102"/>
                  <a:gd name="T87" fmla="*/ 114 h 114"/>
                  <a:gd name="T88" fmla="*/ 102 w 102"/>
                  <a:gd name="T89" fmla="*/ 63 h 114"/>
                  <a:gd name="T90" fmla="*/ 83 w 102"/>
                  <a:gd name="T91" fmla="*/ 23 h 114"/>
                  <a:gd name="T92" fmla="*/ 51 w 102"/>
                  <a:gd name="T93" fmla="*/ 104 h 114"/>
                  <a:gd name="T94" fmla="*/ 10 w 102"/>
                  <a:gd name="T95" fmla="*/ 63 h 114"/>
                  <a:gd name="T96" fmla="*/ 51 w 102"/>
                  <a:gd name="T97" fmla="*/ 21 h 114"/>
                  <a:gd name="T98" fmla="*/ 92 w 102"/>
                  <a:gd name="T99" fmla="*/ 63 h 114"/>
                  <a:gd name="T100" fmla="*/ 51 w 102"/>
                  <a:gd name="T101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2" h="114">
                    <a:moveTo>
                      <a:pt x="55" y="63"/>
                    </a:move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37"/>
                      <a:pt x="53" y="35"/>
                      <a:pt x="51" y="35"/>
                    </a:cubicBezTo>
                    <a:cubicBezTo>
                      <a:pt x="49" y="35"/>
                      <a:pt x="47" y="37"/>
                      <a:pt x="47" y="40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5"/>
                      <a:pt x="49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72" y="87"/>
                      <a:pt x="72" y="87"/>
                      <a:pt x="72" y="87"/>
                    </a:cubicBezTo>
                    <a:cubicBezTo>
                      <a:pt x="73" y="88"/>
                      <a:pt x="73" y="88"/>
                      <a:pt x="74" y="88"/>
                    </a:cubicBezTo>
                    <a:cubicBezTo>
                      <a:pt x="75" y="88"/>
                      <a:pt x="75" y="88"/>
                      <a:pt x="76" y="87"/>
                    </a:cubicBezTo>
                    <a:cubicBezTo>
                      <a:pt x="77" y="86"/>
                      <a:pt x="77" y="85"/>
                      <a:pt x="76" y="84"/>
                    </a:cubicBezTo>
                    <a:lnTo>
                      <a:pt x="55" y="63"/>
                    </a:lnTo>
                    <a:close/>
                    <a:moveTo>
                      <a:pt x="83" y="23"/>
                    </a:moveTo>
                    <a:cubicBezTo>
                      <a:pt x="86" y="18"/>
                      <a:pt x="86" y="18"/>
                      <a:pt x="86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9"/>
                      <a:pt x="88" y="19"/>
                      <a:pt x="89" y="19"/>
                    </a:cubicBezTo>
                    <a:cubicBezTo>
                      <a:pt x="90" y="18"/>
                      <a:pt x="91" y="18"/>
                      <a:pt x="91" y="17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4" y="12"/>
                      <a:pt x="94" y="10"/>
                      <a:pt x="92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6" y="0"/>
                      <a:pt x="74" y="0"/>
                      <a:pt x="73" y="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1" y="6"/>
                      <a:pt x="71" y="7"/>
                      <a:pt x="71" y="8"/>
                    </a:cubicBezTo>
                    <a:cubicBezTo>
                      <a:pt x="71" y="9"/>
                      <a:pt x="72" y="9"/>
                      <a:pt x="72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65" y="13"/>
                      <a:pt x="58" y="11"/>
                      <a:pt x="51" y="11"/>
                    </a:cubicBezTo>
                    <a:cubicBezTo>
                      <a:pt x="44" y="11"/>
                      <a:pt x="37" y="13"/>
                      <a:pt x="31" y="15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7"/>
                      <a:pt x="31" y="6"/>
                      <a:pt x="31" y="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8" y="10"/>
                      <a:pt x="8" y="12"/>
                      <a:pt x="9" y="13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2" y="18"/>
                      <a:pt x="13" y="19"/>
                    </a:cubicBezTo>
                    <a:cubicBezTo>
                      <a:pt x="14" y="19"/>
                      <a:pt x="15" y="19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8" y="32"/>
                      <a:pt x="0" y="46"/>
                      <a:pt x="0" y="63"/>
                    </a:cubicBezTo>
                    <a:cubicBezTo>
                      <a:pt x="0" y="91"/>
                      <a:pt x="23" y="114"/>
                      <a:pt x="51" y="114"/>
                    </a:cubicBezTo>
                    <a:cubicBezTo>
                      <a:pt x="79" y="114"/>
                      <a:pt x="102" y="91"/>
                      <a:pt x="102" y="63"/>
                    </a:cubicBezTo>
                    <a:cubicBezTo>
                      <a:pt x="102" y="46"/>
                      <a:pt x="94" y="32"/>
                      <a:pt x="83" y="23"/>
                    </a:cubicBezTo>
                    <a:close/>
                    <a:moveTo>
                      <a:pt x="51" y="104"/>
                    </a:moveTo>
                    <a:cubicBezTo>
                      <a:pt x="28" y="104"/>
                      <a:pt x="10" y="85"/>
                      <a:pt x="10" y="63"/>
                    </a:cubicBezTo>
                    <a:cubicBezTo>
                      <a:pt x="10" y="40"/>
                      <a:pt x="28" y="21"/>
                      <a:pt x="51" y="21"/>
                    </a:cubicBezTo>
                    <a:cubicBezTo>
                      <a:pt x="74" y="21"/>
                      <a:pt x="92" y="40"/>
                      <a:pt x="92" y="63"/>
                    </a:cubicBezTo>
                    <a:cubicBezTo>
                      <a:pt x="92" y="85"/>
                      <a:pt x="74" y="104"/>
                      <a:pt x="51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4" name="TextBox 33">
              <a:extLst>
                <a:ext uri="{FF2B5EF4-FFF2-40B4-BE49-F238E27FC236}">
                  <a16:creationId xmlns:a16="http://schemas.microsoft.com/office/drawing/2014/main" id="{EFDAF813-F2E3-447E-8C7F-D84BF73788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91484" y="3681798"/>
              <a:ext cx="95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1200" dirty="0"/>
                <a:t>最近最久置换算法</a:t>
              </a:r>
              <a:r>
                <a:rPr lang="en-US" altLang="zh-CN" sz="1200" dirty="0" err="1"/>
                <a:t>LRU</a:t>
              </a:r>
              <a:endParaRPr lang="en-US" sz="1200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7969BEF5-6EB2-49DB-AB88-F933FA988CFA}"/>
              </a:ext>
            </a:extLst>
          </p:cNvPr>
          <p:cNvGrpSpPr/>
          <p:nvPr/>
        </p:nvGrpSpPr>
        <p:grpSpPr>
          <a:xfrm>
            <a:off x="5973447" y="2133146"/>
            <a:ext cx="1425453" cy="850914"/>
            <a:chOff x="5939901" y="2440960"/>
            <a:chExt cx="1437452" cy="878444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319601BD-F111-434C-A025-4E637DF92068}"/>
                </a:ext>
              </a:extLst>
            </p:cNvPr>
            <p:cNvGrpSpPr/>
            <p:nvPr/>
          </p:nvGrpSpPr>
          <p:grpSpPr>
            <a:xfrm>
              <a:off x="5939901" y="2440960"/>
              <a:ext cx="1437452" cy="878444"/>
              <a:chOff x="5910522" y="2459148"/>
              <a:chExt cx="1437452" cy="878444"/>
            </a:xfrm>
          </p:grpSpPr>
          <p:sp>
            <p:nvSpPr>
              <p:cNvPr id="111" name="Freeform 60">
                <a:extLst>
                  <a:ext uri="{FF2B5EF4-FFF2-40B4-BE49-F238E27FC236}">
                    <a16:creationId xmlns:a16="http://schemas.microsoft.com/office/drawing/2014/main" id="{46A50385-A008-4287-AF96-92B0E0A777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10522" y="2459148"/>
                <a:ext cx="1437452" cy="878444"/>
              </a:xfrm>
              <a:custGeom>
                <a:avLst/>
                <a:gdLst>
                  <a:gd name="T0" fmla="*/ 0 w 72"/>
                  <a:gd name="T1" fmla="*/ 44 h 44"/>
                  <a:gd name="T2" fmla="*/ 16 w 72"/>
                  <a:gd name="T3" fmla="*/ 34 h 44"/>
                  <a:gd name="T4" fmla="*/ 56 w 72"/>
                  <a:gd name="T5" fmla="*/ 34 h 44"/>
                  <a:gd name="T6" fmla="*/ 72 w 72"/>
                  <a:gd name="T7" fmla="*/ 18 h 44"/>
                  <a:gd name="T8" fmla="*/ 72 w 72"/>
                  <a:gd name="T9" fmla="*/ 16 h 44"/>
                  <a:gd name="T10" fmla="*/ 56 w 72"/>
                  <a:gd name="T11" fmla="*/ 0 h 44"/>
                  <a:gd name="T12" fmla="*/ 16 w 72"/>
                  <a:gd name="T13" fmla="*/ 0 h 44"/>
                  <a:gd name="T14" fmla="*/ 0 w 72"/>
                  <a:gd name="T15" fmla="*/ 16 h 44"/>
                  <a:gd name="T16" fmla="*/ 0 w 7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4">
                    <a:moveTo>
                      <a:pt x="0" y="44"/>
                    </a:moveTo>
                    <a:cubicBezTo>
                      <a:pt x="3" y="38"/>
                      <a:pt x="9" y="34"/>
                      <a:pt x="1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65" y="34"/>
                      <a:pt x="72" y="27"/>
                      <a:pt x="72" y="18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7"/>
                      <a:pt x="65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32" name="Group 27">
                <a:extLst>
                  <a:ext uri="{FF2B5EF4-FFF2-40B4-BE49-F238E27FC236}">
                    <a16:creationId xmlns:a16="http://schemas.microsoft.com/office/drawing/2014/main" id="{76B50EB7-8A94-486E-BBE9-B6C8E7425D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91238" y="2645617"/>
                <a:ext cx="306743" cy="306743"/>
                <a:chOff x="4949825" y="1449388"/>
                <a:chExt cx="455613" cy="455612"/>
              </a:xfrm>
              <a:solidFill>
                <a:schemeClr val="accent3"/>
              </a:solidFill>
            </p:grpSpPr>
            <p:sp>
              <p:nvSpPr>
                <p:cNvPr id="133" name="Freeform 28">
                  <a:extLst>
                    <a:ext uri="{FF2B5EF4-FFF2-40B4-BE49-F238E27FC236}">
                      <a16:creationId xmlns:a16="http://schemas.microsoft.com/office/drawing/2014/main" id="{F5A91429-B448-4903-B6B2-B9C2883C19D9}"/>
                    </a:ext>
                  </a:extLst>
                </p:cNvPr>
                <p:cNvSpPr/>
                <p:nvPr/>
              </p:nvSpPr>
              <p:spPr bwMode="auto">
                <a:xfrm>
                  <a:off x="5148263" y="1670050"/>
                  <a:ext cx="193675" cy="234950"/>
                </a:xfrm>
                <a:custGeom>
                  <a:avLst/>
                  <a:gdLst>
                    <a:gd name="T0" fmla="*/ 48 w 52"/>
                    <a:gd name="T1" fmla="*/ 16 h 63"/>
                    <a:gd name="T2" fmla="*/ 4 w 52"/>
                    <a:gd name="T3" fmla="*/ 0 h 63"/>
                    <a:gd name="T4" fmla="*/ 0 w 52"/>
                    <a:gd name="T5" fmla="*/ 3 h 63"/>
                    <a:gd name="T6" fmla="*/ 3 w 52"/>
                    <a:gd name="T7" fmla="*/ 50 h 63"/>
                    <a:gd name="T8" fmla="*/ 9 w 52"/>
                    <a:gd name="T9" fmla="*/ 53 h 63"/>
                    <a:gd name="T10" fmla="*/ 20 w 52"/>
                    <a:gd name="T11" fmla="*/ 45 h 63"/>
                    <a:gd name="T12" fmla="*/ 34 w 52"/>
                    <a:gd name="T13" fmla="*/ 63 h 63"/>
                    <a:gd name="T14" fmla="*/ 52 w 52"/>
                    <a:gd name="T15" fmla="*/ 50 h 63"/>
                    <a:gd name="T16" fmla="*/ 38 w 52"/>
                    <a:gd name="T17" fmla="*/ 31 h 63"/>
                    <a:gd name="T18" fmla="*/ 50 w 52"/>
                    <a:gd name="T19" fmla="*/ 23 h 63"/>
                    <a:gd name="T20" fmla="*/ 48 w 52"/>
                    <a:gd name="T21" fmla="*/ 1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2" h="63">
                      <a:moveTo>
                        <a:pt x="48" y="16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3" y="53"/>
                        <a:pt x="6" y="55"/>
                        <a:pt x="9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2" y="21"/>
                        <a:pt x="51" y="17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4" name="Freeform 29">
                  <a:extLst>
                    <a:ext uri="{FF2B5EF4-FFF2-40B4-BE49-F238E27FC236}">
                      <a16:creationId xmlns:a16="http://schemas.microsoft.com/office/drawing/2014/main" id="{B7D6AB0D-9DEC-433A-82DD-8E4254EEFEF3}"/>
                    </a:ext>
                  </a:extLst>
                </p:cNvPr>
                <p:cNvSpPr/>
                <p:nvPr/>
              </p:nvSpPr>
              <p:spPr bwMode="auto">
                <a:xfrm>
                  <a:off x="4949825" y="1711325"/>
                  <a:ext cx="292100" cy="193675"/>
                </a:xfrm>
                <a:custGeom>
                  <a:avLst/>
                  <a:gdLst>
                    <a:gd name="T0" fmla="*/ 66 w 78"/>
                    <a:gd name="T1" fmla="*/ 48 h 52"/>
                    <a:gd name="T2" fmla="*/ 60 w 78"/>
                    <a:gd name="T3" fmla="*/ 50 h 52"/>
                    <a:gd name="T4" fmla="*/ 51 w 78"/>
                    <a:gd name="T5" fmla="*/ 46 h 52"/>
                    <a:gd name="T6" fmla="*/ 49 w 78"/>
                    <a:gd name="T7" fmla="*/ 38 h 52"/>
                    <a:gd name="T8" fmla="*/ 48 w 78"/>
                    <a:gd name="T9" fmla="*/ 29 h 52"/>
                    <a:gd name="T10" fmla="*/ 0 w 78"/>
                    <a:gd name="T11" fmla="*/ 0 h 52"/>
                    <a:gd name="T12" fmla="*/ 0 w 78"/>
                    <a:gd name="T13" fmla="*/ 32 h 52"/>
                    <a:gd name="T14" fmla="*/ 20 w 78"/>
                    <a:gd name="T15" fmla="*/ 52 h 52"/>
                    <a:gd name="T16" fmla="*/ 78 w 78"/>
                    <a:gd name="T17" fmla="*/ 52 h 52"/>
                    <a:gd name="T18" fmla="*/ 72 w 78"/>
                    <a:gd name="T19" fmla="*/ 44 h 52"/>
                    <a:gd name="T20" fmla="*/ 66 w 78"/>
                    <a:gd name="T21" fmla="*/ 4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8" h="52">
                      <a:moveTo>
                        <a:pt x="66" y="48"/>
                      </a:moveTo>
                      <a:cubicBezTo>
                        <a:pt x="65" y="49"/>
                        <a:pt x="62" y="50"/>
                        <a:pt x="60" y="50"/>
                      </a:cubicBezTo>
                      <a:cubicBezTo>
                        <a:pt x="57" y="50"/>
                        <a:pt x="53" y="49"/>
                        <a:pt x="51" y="46"/>
                      </a:cubicBezTo>
                      <a:cubicBezTo>
                        <a:pt x="49" y="44"/>
                        <a:pt x="48" y="41"/>
                        <a:pt x="49" y="38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3"/>
                        <a:pt x="9" y="52"/>
                        <a:pt x="20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lnTo>
                        <a:pt x="66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5" name="Freeform 30">
                  <a:extLst>
                    <a:ext uri="{FF2B5EF4-FFF2-40B4-BE49-F238E27FC236}">
                      <a16:creationId xmlns:a16="http://schemas.microsoft.com/office/drawing/2014/main" id="{7A54AB59-0E6E-4C94-B1C3-8C1FFD0A1A45}"/>
                    </a:ext>
                  </a:extLst>
                </p:cNvPr>
                <p:cNvSpPr/>
                <p:nvPr/>
              </p:nvSpPr>
              <p:spPr bwMode="auto">
                <a:xfrm>
                  <a:off x="5324475" y="1711325"/>
                  <a:ext cx="80963" cy="193675"/>
                </a:xfrm>
                <a:custGeom>
                  <a:avLst/>
                  <a:gdLst>
                    <a:gd name="T0" fmla="*/ 11 w 22"/>
                    <a:gd name="T1" fmla="*/ 6 h 52"/>
                    <a:gd name="T2" fmla="*/ 7 w 22"/>
                    <a:gd name="T3" fmla="*/ 18 h 52"/>
                    <a:gd name="T4" fmla="*/ 2 w 22"/>
                    <a:gd name="T5" fmla="*/ 22 h 52"/>
                    <a:gd name="T6" fmla="*/ 11 w 22"/>
                    <a:gd name="T7" fmla="*/ 34 h 52"/>
                    <a:gd name="T8" fmla="*/ 10 w 22"/>
                    <a:gd name="T9" fmla="*/ 45 h 52"/>
                    <a:gd name="T10" fmla="*/ 0 w 22"/>
                    <a:gd name="T11" fmla="*/ 52 h 52"/>
                    <a:gd name="T12" fmla="*/ 2 w 22"/>
                    <a:gd name="T13" fmla="*/ 52 h 52"/>
                    <a:gd name="T14" fmla="*/ 22 w 22"/>
                    <a:gd name="T15" fmla="*/ 32 h 52"/>
                    <a:gd name="T16" fmla="*/ 22 w 22"/>
                    <a:gd name="T17" fmla="*/ 0 h 52"/>
                    <a:gd name="T18" fmla="*/ 11 w 22"/>
                    <a:gd name="T19" fmla="*/ 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52">
                      <a:moveTo>
                        <a:pt x="11" y="6"/>
                      </a:moveTo>
                      <a:cubicBezTo>
                        <a:pt x="12" y="11"/>
                        <a:pt x="11" y="15"/>
                        <a:pt x="7" y="18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14" y="38"/>
                        <a:pt x="13" y="42"/>
                        <a:pt x="10" y="45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2" y="52"/>
                        <a:pt x="2" y="52"/>
                        <a:pt x="2" y="52"/>
                      </a:cubicBezTo>
                      <a:cubicBezTo>
                        <a:pt x="13" y="52"/>
                        <a:pt x="22" y="43"/>
                        <a:pt x="22" y="32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6" name="Freeform 31">
                  <a:extLst>
                    <a:ext uri="{FF2B5EF4-FFF2-40B4-BE49-F238E27FC236}">
                      <a16:creationId xmlns:a16="http://schemas.microsoft.com/office/drawing/2014/main" id="{5C054B90-E0A3-485B-A140-B8C29EE7DF99}"/>
                    </a:ext>
                  </a:extLst>
                </p:cNvPr>
                <p:cNvSpPr/>
                <p:nvPr/>
              </p:nvSpPr>
              <p:spPr bwMode="auto">
                <a:xfrm>
                  <a:off x="4949825" y="1449388"/>
                  <a:ext cx="455613" cy="231775"/>
                </a:xfrm>
                <a:custGeom>
                  <a:avLst/>
                  <a:gdLst>
                    <a:gd name="T0" fmla="*/ 8 w 122"/>
                    <a:gd name="T1" fmla="*/ 57 h 62"/>
                    <a:gd name="T2" fmla="*/ 16 w 122"/>
                    <a:gd name="T3" fmla="*/ 62 h 62"/>
                    <a:gd name="T4" fmla="*/ 16 w 122"/>
                    <a:gd name="T5" fmla="*/ 31 h 62"/>
                    <a:gd name="T6" fmla="*/ 16 w 122"/>
                    <a:gd name="T7" fmla="*/ 23 h 62"/>
                    <a:gd name="T8" fmla="*/ 26 w 122"/>
                    <a:gd name="T9" fmla="*/ 23 h 62"/>
                    <a:gd name="T10" fmla="*/ 97 w 122"/>
                    <a:gd name="T11" fmla="*/ 23 h 62"/>
                    <a:gd name="T12" fmla="*/ 107 w 122"/>
                    <a:gd name="T13" fmla="*/ 23 h 62"/>
                    <a:gd name="T14" fmla="*/ 107 w 122"/>
                    <a:gd name="T15" fmla="*/ 31 h 62"/>
                    <a:gd name="T16" fmla="*/ 107 w 122"/>
                    <a:gd name="T17" fmla="*/ 62 h 62"/>
                    <a:gd name="T18" fmla="*/ 114 w 122"/>
                    <a:gd name="T19" fmla="*/ 57 h 62"/>
                    <a:gd name="T20" fmla="*/ 122 w 122"/>
                    <a:gd name="T21" fmla="*/ 52 h 62"/>
                    <a:gd name="T22" fmla="*/ 117 w 122"/>
                    <a:gd name="T23" fmla="*/ 38 h 62"/>
                    <a:gd name="T24" fmla="*/ 114 w 122"/>
                    <a:gd name="T25" fmla="*/ 36 h 62"/>
                    <a:gd name="T26" fmla="*/ 114 w 122"/>
                    <a:gd name="T27" fmla="*/ 22 h 62"/>
                    <a:gd name="T28" fmla="*/ 108 w 122"/>
                    <a:gd name="T29" fmla="*/ 16 h 62"/>
                    <a:gd name="T30" fmla="*/ 86 w 122"/>
                    <a:gd name="T31" fmla="*/ 16 h 62"/>
                    <a:gd name="T32" fmla="*/ 73 w 122"/>
                    <a:gd name="T33" fmla="*/ 6 h 62"/>
                    <a:gd name="T34" fmla="*/ 50 w 122"/>
                    <a:gd name="T35" fmla="*/ 6 h 62"/>
                    <a:gd name="T36" fmla="*/ 36 w 122"/>
                    <a:gd name="T37" fmla="*/ 16 h 62"/>
                    <a:gd name="T38" fmla="*/ 15 w 122"/>
                    <a:gd name="T39" fmla="*/ 16 h 62"/>
                    <a:gd name="T40" fmla="*/ 8 w 122"/>
                    <a:gd name="T41" fmla="*/ 22 h 62"/>
                    <a:gd name="T42" fmla="*/ 8 w 122"/>
                    <a:gd name="T43" fmla="*/ 36 h 62"/>
                    <a:gd name="T44" fmla="*/ 5 w 122"/>
                    <a:gd name="T45" fmla="*/ 38 h 62"/>
                    <a:gd name="T46" fmla="*/ 1 w 122"/>
                    <a:gd name="T47" fmla="*/ 52 h 62"/>
                    <a:gd name="T48" fmla="*/ 8 w 122"/>
                    <a:gd name="T49" fmla="*/ 5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2" h="62">
                      <a:moveTo>
                        <a:pt x="8" y="57"/>
                      </a:move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97" y="23"/>
                        <a:pt x="97" y="23"/>
                        <a:pt x="97" y="23"/>
                      </a:cubicBezTo>
                      <a:cubicBezTo>
                        <a:pt x="107" y="23"/>
                        <a:pt x="107" y="23"/>
                        <a:pt x="107" y="23"/>
                      </a:cubicBezTo>
                      <a:cubicBezTo>
                        <a:pt x="107" y="31"/>
                        <a:pt x="107" y="31"/>
                        <a:pt x="107" y="31"/>
                      </a:cubicBezTo>
                      <a:cubicBezTo>
                        <a:pt x="107" y="62"/>
                        <a:pt x="107" y="62"/>
                        <a:pt x="107" y="62"/>
                      </a:cubicBezTo>
                      <a:cubicBezTo>
                        <a:pt x="114" y="57"/>
                        <a:pt x="114" y="57"/>
                        <a:pt x="114" y="57"/>
                      </a:cubicBezTo>
                      <a:cubicBezTo>
                        <a:pt x="122" y="52"/>
                        <a:pt x="122" y="52"/>
                        <a:pt x="122" y="52"/>
                      </a:cubicBezTo>
                      <a:cubicBezTo>
                        <a:pt x="122" y="47"/>
                        <a:pt x="121" y="42"/>
                        <a:pt x="117" y="38"/>
                      </a:cubicBezTo>
                      <a:cubicBezTo>
                        <a:pt x="114" y="36"/>
                        <a:pt x="114" y="36"/>
                        <a:pt x="114" y="36"/>
                      </a:cubicBezTo>
                      <a:cubicBezTo>
                        <a:pt x="114" y="22"/>
                        <a:pt x="114" y="22"/>
                        <a:pt x="114" y="22"/>
                      </a:cubicBezTo>
                      <a:cubicBezTo>
                        <a:pt x="114" y="19"/>
                        <a:pt x="111" y="16"/>
                        <a:pt x="108" y="16"/>
                      </a:cubicBezTo>
                      <a:cubicBezTo>
                        <a:pt x="86" y="16"/>
                        <a:pt x="86" y="16"/>
                        <a:pt x="86" y="16"/>
                      </a:cubicBezTo>
                      <a:cubicBezTo>
                        <a:pt x="73" y="6"/>
                        <a:pt x="73" y="6"/>
                        <a:pt x="73" y="6"/>
                      </a:cubicBezTo>
                      <a:cubicBezTo>
                        <a:pt x="66" y="0"/>
                        <a:pt x="56" y="0"/>
                        <a:pt x="50" y="6"/>
                      </a:cubicBezTo>
                      <a:cubicBezTo>
                        <a:pt x="36" y="16"/>
                        <a:pt x="36" y="16"/>
                        <a:pt x="36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1" y="16"/>
                        <a:pt x="8" y="19"/>
                        <a:pt x="8" y="22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5" y="38"/>
                        <a:pt x="5" y="38"/>
                        <a:pt x="5" y="38"/>
                      </a:cubicBezTo>
                      <a:cubicBezTo>
                        <a:pt x="1" y="42"/>
                        <a:pt x="0" y="47"/>
                        <a:pt x="1" y="52"/>
                      </a:cubicBezTo>
                      <a:lnTo>
                        <a:pt x="8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7" name="Freeform 32">
                  <a:extLst>
                    <a:ext uri="{FF2B5EF4-FFF2-40B4-BE49-F238E27FC236}">
                      <a16:creationId xmlns:a16="http://schemas.microsoft.com/office/drawing/2014/main" id="{C32A4106-AAB0-4729-90A1-CD91124AE42B}"/>
                    </a:ext>
                  </a:extLst>
                </p:cNvPr>
                <p:cNvSpPr/>
                <p:nvPr/>
              </p:nvSpPr>
              <p:spPr bwMode="auto">
                <a:xfrm>
                  <a:off x="5065713" y="1651000"/>
                  <a:ext cx="71438" cy="26987"/>
                </a:xfrm>
                <a:custGeom>
                  <a:avLst/>
                  <a:gdLst>
                    <a:gd name="T0" fmla="*/ 19 w 19"/>
                    <a:gd name="T1" fmla="*/ 0 h 7"/>
                    <a:gd name="T2" fmla="*/ 4 w 19"/>
                    <a:gd name="T3" fmla="*/ 0 h 7"/>
                    <a:gd name="T4" fmla="*/ 0 w 19"/>
                    <a:gd name="T5" fmla="*/ 4 h 7"/>
                    <a:gd name="T6" fmla="*/ 4 w 19"/>
                    <a:gd name="T7" fmla="*/ 7 h 7"/>
                    <a:gd name="T8" fmla="*/ 15 w 19"/>
                    <a:gd name="T9" fmla="*/ 7 h 7"/>
                    <a:gd name="T10" fmla="*/ 15 w 19"/>
                    <a:gd name="T11" fmla="*/ 7 h 7"/>
                    <a:gd name="T12" fmla="*/ 19 w 19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7">
                      <a:moveTo>
                        <a:pt x="19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7"/>
                        <a:pt x="4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4"/>
                        <a:pt x="17" y="2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8" name="Freeform 33">
                  <a:extLst>
                    <a:ext uri="{FF2B5EF4-FFF2-40B4-BE49-F238E27FC236}">
                      <a16:creationId xmlns:a16="http://schemas.microsoft.com/office/drawing/2014/main" id="{3B092FFE-94F1-4E76-A853-81F6CBDFF8BB}"/>
                    </a:ext>
                  </a:extLst>
                </p:cNvPr>
                <p:cNvSpPr/>
                <p:nvPr/>
              </p:nvSpPr>
              <p:spPr bwMode="auto">
                <a:xfrm>
                  <a:off x="5192713" y="1651000"/>
                  <a:ext cx="101600" cy="26987"/>
                </a:xfrm>
                <a:custGeom>
                  <a:avLst/>
                  <a:gdLst>
                    <a:gd name="T0" fmla="*/ 23 w 27"/>
                    <a:gd name="T1" fmla="*/ 7 h 7"/>
                    <a:gd name="T2" fmla="*/ 27 w 27"/>
                    <a:gd name="T3" fmla="*/ 4 h 7"/>
                    <a:gd name="T4" fmla="*/ 23 w 27"/>
                    <a:gd name="T5" fmla="*/ 0 h 7"/>
                    <a:gd name="T6" fmla="*/ 0 w 27"/>
                    <a:gd name="T7" fmla="*/ 0 h 7"/>
                    <a:gd name="T8" fmla="*/ 21 w 27"/>
                    <a:gd name="T9" fmla="*/ 7 h 7"/>
                    <a:gd name="T10" fmla="*/ 23 w 2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7">
                      <a:moveTo>
                        <a:pt x="23" y="7"/>
                      </a:moveTo>
                      <a:cubicBezTo>
                        <a:pt x="25" y="7"/>
                        <a:pt x="27" y="6"/>
                        <a:pt x="27" y="4"/>
                      </a:cubicBezTo>
                      <a:cubicBezTo>
                        <a:pt x="27" y="1"/>
                        <a:pt x="25" y="0"/>
                        <a:pt x="2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1" y="7"/>
                        <a:pt x="21" y="7"/>
                        <a:pt x="21" y="7"/>
                      </a:cubicBezTo>
                      <a:lnTo>
                        <a:pt x="23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9" name="Freeform 34">
                  <a:extLst>
                    <a:ext uri="{FF2B5EF4-FFF2-40B4-BE49-F238E27FC236}">
                      <a16:creationId xmlns:a16="http://schemas.microsoft.com/office/drawing/2014/main" id="{69C84067-EF88-44F7-BD23-77565884D72B}"/>
                    </a:ext>
                  </a:extLst>
                </p:cNvPr>
                <p:cNvSpPr/>
                <p:nvPr/>
              </p:nvSpPr>
              <p:spPr bwMode="auto">
                <a:xfrm>
                  <a:off x="5065713" y="1595438"/>
                  <a:ext cx="228600" cy="25400"/>
                </a:xfrm>
                <a:custGeom>
                  <a:avLst/>
                  <a:gdLst>
                    <a:gd name="T0" fmla="*/ 4 w 61"/>
                    <a:gd name="T1" fmla="*/ 0 h 7"/>
                    <a:gd name="T2" fmla="*/ 0 w 61"/>
                    <a:gd name="T3" fmla="*/ 3 h 7"/>
                    <a:gd name="T4" fmla="*/ 4 w 61"/>
                    <a:gd name="T5" fmla="*/ 7 h 7"/>
                    <a:gd name="T6" fmla="*/ 57 w 61"/>
                    <a:gd name="T7" fmla="*/ 7 h 7"/>
                    <a:gd name="T8" fmla="*/ 61 w 61"/>
                    <a:gd name="T9" fmla="*/ 3 h 7"/>
                    <a:gd name="T10" fmla="*/ 57 w 61"/>
                    <a:gd name="T11" fmla="*/ 0 h 7"/>
                    <a:gd name="T12" fmla="*/ 4 w 61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7">
                      <a:moveTo>
                        <a:pt x="4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9" y="7"/>
                        <a:pt x="61" y="5"/>
                        <a:pt x="61" y="3"/>
                      </a:cubicBezTo>
                      <a:cubicBezTo>
                        <a:pt x="61" y="1"/>
                        <a:pt x="59" y="0"/>
                        <a:pt x="57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0" name="Freeform 35">
                  <a:extLst>
                    <a:ext uri="{FF2B5EF4-FFF2-40B4-BE49-F238E27FC236}">
                      <a16:creationId xmlns:a16="http://schemas.microsoft.com/office/drawing/2014/main" id="{97E0AEA0-620F-488A-A7CC-06BF3E7DB9E6}"/>
                    </a:ext>
                  </a:extLst>
                </p:cNvPr>
                <p:cNvSpPr/>
                <p:nvPr/>
              </p:nvSpPr>
              <p:spPr bwMode="auto">
                <a:xfrm>
                  <a:off x="5065713" y="1706563"/>
                  <a:ext cx="60325" cy="30162"/>
                </a:xfrm>
                <a:custGeom>
                  <a:avLst/>
                  <a:gdLst>
                    <a:gd name="T0" fmla="*/ 4 w 16"/>
                    <a:gd name="T1" fmla="*/ 0 h 8"/>
                    <a:gd name="T2" fmla="*/ 0 w 16"/>
                    <a:gd name="T3" fmla="*/ 4 h 8"/>
                    <a:gd name="T4" fmla="*/ 4 w 16"/>
                    <a:gd name="T5" fmla="*/ 8 h 8"/>
                    <a:gd name="T6" fmla="*/ 16 w 16"/>
                    <a:gd name="T7" fmla="*/ 8 h 8"/>
                    <a:gd name="T8" fmla="*/ 15 w 16"/>
                    <a:gd name="T9" fmla="*/ 0 h 8"/>
                    <a:gd name="T10" fmla="*/ 4 w 16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8">
                      <a:moveTo>
                        <a:pt x="4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5" y="0"/>
                        <a:pt x="15" y="0"/>
                        <a:pt x="1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175" name="TextBox 25">
              <a:extLst>
                <a:ext uri="{FF2B5EF4-FFF2-40B4-BE49-F238E27FC236}">
                  <a16:creationId xmlns:a16="http://schemas.microsoft.com/office/drawing/2014/main" id="{2B818481-13DD-456B-8ED2-40DE4CAA07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47171" y="2569740"/>
              <a:ext cx="836541" cy="47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1200" dirty="0"/>
                <a:t>最佳置换算法</a:t>
              </a:r>
              <a:r>
                <a:rPr lang="en-US" altLang="zh-CN" sz="1200" dirty="0"/>
                <a:t>OPT</a:t>
              </a:r>
              <a:endParaRPr lang="en-US" sz="1200" dirty="0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67F7FA9-54EC-4CD7-B162-D1E08509B358}"/>
              </a:ext>
            </a:extLst>
          </p:cNvPr>
          <p:cNvGrpSpPr/>
          <p:nvPr/>
        </p:nvGrpSpPr>
        <p:grpSpPr>
          <a:xfrm>
            <a:off x="4110713" y="2403231"/>
            <a:ext cx="1686319" cy="987424"/>
            <a:chOff x="3840527" y="2673500"/>
            <a:chExt cx="1700514" cy="1019371"/>
          </a:xfrm>
        </p:grpSpPr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B2F844CB-D1BB-4048-BFFC-3BF200C4A065}"/>
                </a:ext>
              </a:extLst>
            </p:cNvPr>
            <p:cNvGrpSpPr/>
            <p:nvPr/>
          </p:nvGrpSpPr>
          <p:grpSpPr>
            <a:xfrm>
              <a:off x="3840527" y="2673500"/>
              <a:ext cx="1700514" cy="1019371"/>
              <a:chOff x="3898265" y="2781505"/>
              <a:chExt cx="1700514" cy="1019371"/>
            </a:xfrm>
          </p:grpSpPr>
          <p:sp>
            <p:nvSpPr>
              <p:cNvPr id="109" name="Freeform 56">
                <a:extLst>
                  <a:ext uri="{FF2B5EF4-FFF2-40B4-BE49-F238E27FC236}">
                    <a16:creationId xmlns:a16="http://schemas.microsoft.com/office/drawing/2014/main" id="{DD525A1D-B30A-4BBF-B206-02C85730F3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98265" y="2781505"/>
                <a:ext cx="1700514" cy="1019371"/>
              </a:xfrm>
              <a:custGeom>
                <a:avLst/>
                <a:gdLst>
                  <a:gd name="T0" fmla="*/ 85 w 85"/>
                  <a:gd name="T1" fmla="*/ 51 h 51"/>
                  <a:gd name="T2" fmla="*/ 66 w 85"/>
                  <a:gd name="T3" fmla="*/ 40 h 51"/>
                  <a:gd name="T4" fmla="*/ 19 w 85"/>
                  <a:gd name="T5" fmla="*/ 40 h 51"/>
                  <a:gd name="T6" fmla="*/ 0 w 85"/>
                  <a:gd name="T7" fmla="*/ 22 h 51"/>
                  <a:gd name="T8" fmla="*/ 0 w 85"/>
                  <a:gd name="T9" fmla="*/ 18 h 51"/>
                  <a:gd name="T10" fmla="*/ 19 w 85"/>
                  <a:gd name="T11" fmla="*/ 0 h 51"/>
                  <a:gd name="T12" fmla="*/ 66 w 85"/>
                  <a:gd name="T13" fmla="*/ 0 h 51"/>
                  <a:gd name="T14" fmla="*/ 85 w 85"/>
                  <a:gd name="T15" fmla="*/ 18 h 51"/>
                  <a:gd name="T16" fmla="*/ 85 w 85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51">
                    <a:moveTo>
                      <a:pt x="85" y="51"/>
                    </a:moveTo>
                    <a:cubicBezTo>
                      <a:pt x="81" y="45"/>
                      <a:pt x="74" y="40"/>
                      <a:pt x="66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9" y="40"/>
                      <a:pt x="0" y="32"/>
                      <a:pt x="0" y="2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6" y="0"/>
                      <a:pt x="85" y="8"/>
                      <a:pt x="85" y="18"/>
                    </a:cubicBezTo>
                    <a:lnTo>
                      <a:pt x="85" y="5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7175FAB0-CAFE-468B-B059-D169358ED5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15606" y="2956574"/>
                <a:ext cx="350978" cy="353180"/>
                <a:chOff x="4166578" y="2425374"/>
                <a:chExt cx="387499" cy="389930"/>
              </a:xfrm>
            </p:grpSpPr>
            <p:sp>
              <p:nvSpPr>
                <p:cNvPr id="150" name="AutoShape 25">
                  <a:extLst>
                    <a:ext uri="{FF2B5EF4-FFF2-40B4-BE49-F238E27FC236}">
                      <a16:creationId xmlns:a16="http://schemas.microsoft.com/office/drawing/2014/main" id="{D09C301A-FDBA-4A36-B033-2B1246D1E587}"/>
                    </a:ext>
                  </a:extLst>
                </p:cNvPr>
                <p:cNvSpPr/>
                <p:nvPr/>
              </p:nvSpPr>
              <p:spPr bwMode="auto">
                <a:xfrm>
                  <a:off x="4166578" y="2425374"/>
                  <a:ext cx="387499" cy="389930"/>
                </a:xfrm>
                <a:custGeom>
                  <a:avLst/>
                  <a:gdLst>
                    <a:gd name="T0" fmla="*/ 516705 w 19679"/>
                    <a:gd name="T1" fmla="*/ 570658 h 19679"/>
                    <a:gd name="T2" fmla="*/ 516705 w 19679"/>
                    <a:gd name="T3" fmla="*/ 570658 h 19679"/>
                    <a:gd name="T4" fmla="*/ 516705 w 19679"/>
                    <a:gd name="T5" fmla="*/ 570658 h 19679"/>
                    <a:gd name="T6" fmla="*/ 516705 w 19679"/>
                    <a:gd name="T7" fmla="*/ 570658 h 1967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0" cap="flat" cmpd="sng">
                  <a:solidFill>
                    <a:schemeClr val="accent2"/>
                  </a:solidFill>
                  <a:prstDash val="solid"/>
                  <a:bevel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2859" tIns="12859" rIns="12859" bIns="12859" anchor="ctr"/>
                <a:lstStyle/>
                <a:p>
                  <a:endParaRPr lang="zh-CN" altLang="en-US" sz="1015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1" name="AutoShape 30">
                  <a:extLst>
                    <a:ext uri="{FF2B5EF4-FFF2-40B4-BE49-F238E27FC236}">
                      <a16:creationId xmlns:a16="http://schemas.microsoft.com/office/drawing/2014/main" id="{ABD0992F-E95A-4595-B291-B265FF493957}"/>
                    </a:ext>
                  </a:extLst>
                </p:cNvPr>
                <p:cNvSpPr/>
                <p:nvPr/>
              </p:nvSpPr>
              <p:spPr bwMode="auto">
                <a:xfrm>
                  <a:off x="4245148" y="2511694"/>
                  <a:ext cx="239879" cy="193476"/>
                </a:xfrm>
                <a:custGeom>
                  <a:avLst/>
                  <a:gdLst>
                    <a:gd name="T0" fmla="*/ 309563 w 21600"/>
                    <a:gd name="T1" fmla="*/ 257969 h 21600"/>
                    <a:gd name="T2" fmla="*/ 309563 w 21600"/>
                    <a:gd name="T3" fmla="*/ 257969 h 21600"/>
                    <a:gd name="T4" fmla="*/ 309563 w 21600"/>
                    <a:gd name="T5" fmla="*/ 257969 h 21600"/>
                    <a:gd name="T6" fmla="*/ 309563 w 21600"/>
                    <a:gd name="T7" fmla="*/ 25796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708" y="14020"/>
                      </a:moveTo>
                      <a:cubicBezTo>
                        <a:pt x="20951" y="14020"/>
                        <a:pt x="21161" y="14125"/>
                        <a:pt x="21335" y="14334"/>
                      </a:cubicBezTo>
                      <a:cubicBezTo>
                        <a:pt x="21511" y="14548"/>
                        <a:pt x="21600" y="14810"/>
                        <a:pt x="21600" y="15115"/>
                      </a:cubicBezTo>
                      <a:lnTo>
                        <a:pt x="21600" y="20504"/>
                      </a:lnTo>
                      <a:cubicBezTo>
                        <a:pt x="21600" y="20815"/>
                        <a:pt x="21511" y="21071"/>
                        <a:pt x="21335" y="21285"/>
                      </a:cubicBezTo>
                      <a:cubicBezTo>
                        <a:pt x="21161" y="21494"/>
                        <a:pt x="20951" y="21599"/>
                        <a:pt x="20708" y="21599"/>
                      </a:cubicBezTo>
                      <a:lnTo>
                        <a:pt x="16197" y="21599"/>
                      </a:lnTo>
                      <a:cubicBezTo>
                        <a:pt x="15940" y="21599"/>
                        <a:pt x="15729" y="21494"/>
                        <a:pt x="15563" y="21285"/>
                      </a:cubicBezTo>
                      <a:cubicBezTo>
                        <a:pt x="15399" y="21071"/>
                        <a:pt x="15316" y="20815"/>
                        <a:pt x="15316" y="20504"/>
                      </a:cubicBezTo>
                      <a:lnTo>
                        <a:pt x="15316" y="15115"/>
                      </a:lnTo>
                      <a:cubicBezTo>
                        <a:pt x="15316" y="14810"/>
                        <a:pt x="15399" y="14548"/>
                        <a:pt x="15570" y="14334"/>
                      </a:cubicBezTo>
                      <a:cubicBezTo>
                        <a:pt x="15737" y="14125"/>
                        <a:pt x="15945" y="14020"/>
                        <a:pt x="16197" y="14020"/>
                      </a:cubicBezTo>
                      <a:lnTo>
                        <a:pt x="17788" y="14020"/>
                      </a:lnTo>
                      <a:lnTo>
                        <a:pt x="17788" y="11869"/>
                      </a:lnTo>
                      <a:cubicBezTo>
                        <a:pt x="17788" y="11699"/>
                        <a:pt x="17707" y="11610"/>
                        <a:pt x="17543" y="11602"/>
                      </a:cubicBezTo>
                      <a:lnTo>
                        <a:pt x="11473" y="11602"/>
                      </a:lnTo>
                      <a:lnTo>
                        <a:pt x="11473" y="14019"/>
                      </a:lnTo>
                      <a:lnTo>
                        <a:pt x="13054" y="14019"/>
                      </a:lnTo>
                      <a:cubicBezTo>
                        <a:pt x="13296" y="14019"/>
                        <a:pt x="13507" y="14125"/>
                        <a:pt x="13681" y="14334"/>
                      </a:cubicBezTo>
                      <a:cubicBezTo>
                        <a:pt x="13857" y="14548"/>
                        <a:pt x="13945" y="14810"/>
                        <a:pt x="13945" y="15115"/>
                      </a:cubicBezTo>
                      <a:lnTo>
                        <a:pt x="13945" y="20504"/>
                      </a:lnTo>
                      <a:cubicBezTo>
                        <a:pt x="13945" y="20815"/>
                        <a:pt x="13857" y="21071"/>
                        <a:pt x="13681" y="21285"/>
                      </a:cubicBezTo>
                      <a:cubicBezTo>
                        <a:pt x="13507" y="21494"/>
                        <a:pt x="13296" y="21599"/>
                        <a:pt x="13054" y="21599"/>
                      </a:cubicBezTo>
                      <a:lnTo>
                        <a:pt x="8543" y="21599"/>
                      </a:lnTo>
                      <a:cubicBezTo>
                        <a:pt x="8298" y="21599"/>
                        <a:pt x="8090" y="21494"/>
                        <a:pt x="7913" y="21285"/>
                      </a:cubicBezTo>
                      <a:cubicBezTo>
                        <a:pt x="7740" y="21071"/>
                        <a:pt x="7652" y="20815"/>
                        <a:pt x="7652" y="20504"/>
                      </a:cubicBezTo>
                      <a:lnTo>
                        <a:pt x="7652" y="15115"/>
                      </a:lnTo>
                      <a:cubicBezTo>
                        <a:pt x="7652" y="14810"/>
                        <a:pt x="7740" y="14548"/>
                        <a:pt x="7913" y="14334"/>
                      </a:cubicBezTo>
                      <a:cubicBezTo>
                        <a:pt x="8090" y="14125"/>
                        <a:pt x="8298" y="14019"/>
                        <a:pt x="8543" y="14019"/>
                      </a:cubicBezTo>
                      <a:lnTo>
                        <a:pt x="10124" y="14019"/>
                      </a:lnTo>
                      <a:lnTo>
                        <a:pt x="10124" y="11602"/>
                      </a:lnTo>
                      <a:lnTo>
                        <a:pt x="4056" y="11602"/>
                      </a:lnTo>
                      <a:cubicBezTo>
                        <a:pt x="3901" y="11602"/>
                        <a:pt x="3821" y="11690"/>
                        <a:pt x="3821" y="11869"/>
                      </a:cubicBezTo>
                      <a:lnTo>
                        <a:pt x="3821" y="14020"/>
                      </a:lnTo>
                      <a:lnTo>
                        <a:pt x="5402" y="14020"/>
                      </a:lnTo>
                      <a:cubicBezTo>
                        <a:pt x="5661" y="14020"/>
                        <a:pt x="5874" y="14125"/>
                        <a:pt x="6053" y="14334"/>
                      </a:cubicBezTo>
                      <a:cubicBezTo>
                        <a:pt x="6229" y="14548"/>
                        <a:pt x="6315" y="14810"/>
                        <a:pt x="6315" y="15115"/>
                      </a:cubicBezTo>
                      <a:lnTo>
                        <a:pt x="6315" y="20504"/>
                      </a:lnTo>
                      <a:cubicBezTo>
                        <a:pt x="6315" y="20815"/>
                        <a:pt x="6229" y="21071"/>
                        <a:pt x="6053" y="21285"/>
                      </a:cubicBezTo>
                      <a:cubicBezTo>
                        <a:pt x="5877" y="21494"/>
                        <a:pt x="5664" y="21599"/>
                        <a:pt x="5402" y="21599"/>
                      </a:cubicBezTo>
                      <a:lnTo>
                        <a:pt x="913" y="21599"/>
                      </a:lnTo>
                      <a:cubicBezTo>
                        <a:pt x="658" y="21599"/>
                        <a:pt x="440" y="21494"/>
                        <a:pt x="261" y="21285"/>
                      </a:cubicBezTo>
                      <a:cubicBezTo>
                        <a:pt x="88" y="21071"/>
                        <a:pt x="0" y="20815"/>
                        <a:pt x="0" y="20504"/>
                      </a:cubicBezTo>
                      <a:lnTo>
                        <a:pt x="0" y="15115"/>
                      </a:lnTo>
                      <a:cubicBezTo>
                        <a:pt x="0" y="14810"/>
                        <a:pt x="88" y="14548"/>
                        <a:pt x="261" y="14334"/>
                      </a:cubicBezTo>
                      <a:cubicBezTo>
                        <a:pt x="438" y="14125"/>
                        <a:pt x="656" y="14020"/>
                        <a:pt x="913" y="14020"/>
                      </a:cubicBezTo>
                      <a:lnTo>
                        <a:pt x="2472" y="14020"/>
                      </a:lnTo>
                      <a:lnTo>
                        <a:pt x="2472" y="11869"/>
                      </a:lnTo>
                      <a:cubicBezTo>
                        <a:pt x="2472" y="11352"/>
                        <a:pt x="2629" y="10911"/>
                        <a:pt x="2942" y="10544"/>
                      </a:cubicBezTo>
                      <a:cubicBezTo>
                        <a:pt x="3253" y="10180"/>
                        <a:pt x="3622" y="9997"/>
                        <a:pt x="4053" y="9997"/>
                      </a:cubicBezTo>
                      <a:lnTo>
                        <a:pt x="10121" y="9997"/>
                      </a:lnTo>
                      <a:lnTo>
                        <a:pt x="10121" y="7550"/>
                      </a:lnTo>
                      <a:lnTo>
                        <a:pt x="8540" y="7550"/>
                      </a:lnTo>
                      <a:cubicBezTo>
                        <a:pt x="8295" y="7550"/>
                        <a:pt x="8087" y="7450"/>
                        <a:pt x="7911" y="7247"/>
                      </a:cubicBezTo>
                      <a:cubicBezTo>
                        <a:pt x="7737" y="7045"/>
                        <a:pt x="7649" y="6789"/>
                        <a:pt x="7649" y="6484"/>
                      </a:cubicBezTo>
                      <a:lnTo>
                        <a:pt x="7649" y="1066"/>
                      </a:lnTo>
                      <a:cubicBezTo>
                        <a:pt x="7649" y="775"/>
                        <a:pt x="7737" y="522"/>
                        <a:pt x="7911" y="314"/>
                      </a:cubicBezTo>
                      <a:cubicBezTo>
                        <a:pt x="8087" y="102"/>
                        <a:pt x="8295" y="0"/>
                        <a:pt x="8540" y="0"/>
                      </a:cubicBezTo>
                      <a:lnTo>
                        <a:pt x="13052" y="0"/>
                      </a:lnTo>
                      <a:cubicBezTo>
                        <a:pt x="13294" y="0"/>
                        <a:pt x="13504" y="102"/>
                        <a:pt x="13678" y="314"/>
                      </a:cubicBezTo>
                      <a:cubicBezTo>
                        <a:pt x="13854" y="522"/>
                        <a:pt x="13943" y="775"/>
                        <a:pt x="13943" y="1066"/>
                      </a:cubicBezTo>
                      <a:lnTo>
                        <a:pt x="13943" y="6484"/>
                      </a:lnTo>
                      <a:cubicBezTo>
                        <a:pt x="13943" y="6789"/>
                        <a:pt x="13854" y="7045"/>
                        <a:pt x="13678" y="7247"/>
                      </a:cubicBezTo>
                      <a:cubicBezTo>
                        <a:pt x="13504" y="7450"/>
                        <a:pt x="13294" y="7550"/>
                        <a:pt x="13052" y="7550"/>
                      </a:cubicBezTo>
                      <a:lnTo>
                        <a:pt x="11470" y="7550"/>
                      </a:lnTo>
                      <a:lnTo>
                        <a:pt x="11470" y="9997"/>
                      </a:lnTo>
                      <a:lnTo>
                        <a:pt x="17541" y="9997"/>
                      </a:lnTo>
                      <a:cubicBezTo>
                        <a:pt x="17969" y="9997"/>
                        <a:pt x="18339" y="10177"/>
                        <a:pt x="18652" y="10538"/>
                      </a:cubicBezTo>
                      <a:cubicBezTo>
                        <a:pt x="18966" y="10899"/>
                        <a:pt x="19122" y="11343"/>
                        <a:pt x="19122" y="11869"/>
                      </a:cubicBezTo>
                      <a:lnTo>
                        <a:pt x="19122" y="14020"/>
                      </a:lnTo>
                      <a:lnTo>
                        <a:pt x="20708" y="1402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lIns="10716" tIns="10716" rIns="10716" bIns="10716" anchor="ctr"/>
                <a:lstStyle/>
                <a:p>
                  <a:endParaRPr lang="zh-CN" altLang="en-US" sz="1015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6" name="TextBox 24">
              <a:extLst>
                <a:ext uri="{FF2B5EF4-FFF2-40B4-BE49-F238E27FC236}">
                  <a16:creationId xmlns:a16="http://schemas.microsoft.com/office/drawing/2014/main" id="{BCD9F141-9DA2-479E-A8AF-4B97711CC2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06311" y="2830280"/>
              <a:ext cx="1039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1200" dirty="0"/>
                <a:t>先进先出置换算法</a:t>
              </a:r>
              <a:r>
                <a:rPr lang="en-US" sz="1200" dirty="0"/>
                <a:t>FIFO</a:t>
              </a:r>
            </a:p>
          </p:txBody>
        </p:sp>
      </p:grpSp>
      <p:graphicFrame>
        <p:nvGraphicFramePr>
          <p:cNvPr id="182" name="表格 5">
            <a:extLst>
              <a:ext uri="{FF2B5EF4-FFF2-40B4-BE49-F238E27FC236}">
                <a16:creationId xmlns:a16="http://schemas.microsoft.com/office/drawing/2014/main" id="{9E62553D-4C81-403D-98DC-CF3F2DC8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20285"/>
              </p:ext>
            </p:extLst>
          </p:nvPr>
        </p:nvGraphicFramePr>
        <p:xfrm>
          <a:off x="1311375" y="5042213"/>
          <a:ext cx="730918" cy="32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40437">
                  <a:extLst>
                    <a:ext uri="{9D8B030D-6E8A-4147-A177-3AD203B41FA5}">
                      <a16:colId xmlns:a16="http://schemas.microsoft.com/office/drawing/2014/main" val="2100075669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r>
                        <a:rPr lang="zh-CN" altLang="en-US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号页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aphicFrame>
        <p:nvGraphicFramePr>
          <p:cNvPr id="183" name="表格 5">
            <a:extLst>
              <a:ext uri="{FF2B5EF4-FFF2-40B4-BE49-F238E27FC236}">
                <a16:creationId xmlns:a16="http://schemas.microsoft.com/office/drawing/2014/main" id="{A38C6BDF-5DCA-40F8-843C-547D047EB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20284"/>
              </p:ext>
            </p:extLst>
          </p:nvPr>
        </p:nvGraphicFramePr>
        <p:xfrm>
          <a:off x="2406758" y="5378152"/>
          <a:ext cx="730918" cy="32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40437">
                  <a:extLst>
                    <a:ext uri="{9D8B030D-6E8A-4147-A177-3AD203B41FA5}">
                      <a16:colId xmlns:a16="http://schemas.microsoft.com/office/drawing/2014/main" val="2100075669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r>
                        <a:rPr lang="zh-CN" altLang="en-US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号页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aphicFrame>
        <p:nvGraphicFramePr>
          <p:cNvPr id="184" name="表格 5">
            <a:extLst>
              <a:ext uri="{FF2B5EF4-FFF2-40B4-BE49-F238E27FC236}">
                <a16:creationId xmlns:a16="http://schemas.microsoft.com/office/drawing/2014/main" id="{A15F90CB-5F6D-4570-A08B-CCCC68861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56013"/>
              </p:ext>
            </p:extLst>
          </p:nvPr>
        </p:nvGraphicFramePr>
        <p:xfrm>
          <a:off x="1731490" y="6094409"/>
          <a:ext cx="730918" cy="32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40437">
                  <a:extLst>
                    <a:ext uri="{9D8B030D-6E8A-4147-A177-3AD203B41FA5}">
                      <a16:colId xmlns:a16="http://schemas.microsoft.com/office/drawing/2014/main" val="2100075669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r>
                        <a:rPr lang="zh-CN" altLang="en-US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号页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aphicFrame>
        <p:nvGraphicFramePr>
          <p:cNvPr id="185" name="表格 5">
            <a:extLst>
              <a:ext uri="{FF2B5EF4-FFF2-40B4-BE49-F238E27FC236}">
                <a16:creationId xmlns:a16="http://schemas.microsoft.com/office/drawing/2014/main" id="{FA3DA968-AA60-4FB4-920D-AD1459EC5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71948"/>
              </p:ext>
            </p:extLst>
          </p:nvPr>
        </p:nvGraphicFramePr>
        <p:xfrm>
          <a:off x="703543" y="5604714"/>
          <a:ext cx="730918" cy="32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40437">
                  <a:extLst>
                    <a:ext uri="{9D8B030D-6E8A-4147-A177-3AD203B41FA5}">
                      <a16:colId xmlns:a16="http://schemas.microsoft.com/office/drawing/2014/main" val="2100075669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r>
                        <a:rPr lang="zh-CN" altLang="en-US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号页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1F5F4E8B-5531-4F77-9336-840475323D10}"/>
              </a:ext>
            </a:extLst>
          </p:cNvPr>
          <p:cNvCxnSpPr>
            <a:cxnSpLocks/>
            <a:stCxn id="182" idx="3"/>
            <a:endCxn id="183" idx="0"/>
          </p:cNvCxnSpPr>
          <p:nvPr/>
        </p:nvCxnSpPr>
        <p:spPr>
          <a:xfrm>
            <a:off x="2042293" y="5203533"/>
            <a:ext cx="729924" cy="17461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13C55E5F-CB09-489B-B599-AB4D3E5A8BF3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 rot="5400000">
            <a:off x="2237775" y="5559966"/>
            <a:ext cx="393617" cy="6752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CFC56928-252A-4210-9CA4-D21C7F278B9C}"/>
              </a:ext>
            </a:extLst>
          </p:cNvPr>
          <p:cNvCxnSpPr>
            <a:cxnSpLocks/>
            <a:stCxn id="184" idx="1"/>
            <a:endCxn id="185" idx="2"/>
          </p:cNvCxnSpPr>
          <p:nvPr/>
        </p:nvCxnSpPr>
        <p:spPr>
          <a:xfrm rot="10800000">
            <a:off x="1069002" y="5927355"/>
            <a:ext cx="662488" cy="328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B694E9A9-E4BD-4DE2-8F1A-FE7ADA489147}"/>
              </a:ext>
            </a:extLst>
          </p:cNvPr>
          <p:cNvCxnSpPr>
            <a:cxnSpLocks/>
            <a:stCxn id="185" idx="0"/>
            <a:endCxn id="182" idx="1"/>
          </p:cNvCxnSpPr>
          <p:nvPr/>
        </p:nvCxnSpPr>
        <p:spPr>
          <a:xfrm rot="5400000" flipH="1" flipV="1">
            <a:off x="989598" y="5282938"/>
            <a:ext cx="401181" cy="2423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F20D7D02-73A1-4EBF-888A-706639476D61}"/>
              </a:ext>
            </a:extLst>
          </p:cNvPr>
          <p:cNvSpPr txBox="1"/>
          <p:nvPr/>
        </p:nvSpPr>
        <p:spPr>
          <a:xfrm>
            <a:off x="1676765" y="5015229"/>
            <a:ext cx="36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</a:t>
            </a:r>
            <a:endParaRPr lang="zh-CN" altLang="en-US" sz="1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233E603-E063-4415-A6AF-524D54422A9F}"/>
              </a:ext>
            </a:extLst>
          </p:cNvPr>
          <p:cNvSpPr txBox="1"/>
          <p:nvPr/>
        </p:nvSpPr>
        <p:spPr>
          <a:xfrm>
            <a:off x="1110005" y="5574817"/>
            <a:ext cx="36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</a:t>
            </a:r>
            <a:endParaRPr lang="zh-CN" altLang="en-US" sz="1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67F24AE-915D-41CE-8515-7C5CC06B54A8}"/>
              </a:ext>
            </a:extLst>
          </p:cNvPr>
          <p:cNvSpPr txBox="1"/>
          <p:nvPr/>
        </p:nvSpPr>
        <p:spPr>
          <a:xfrm>
            <a:off x="2787720" y="5354806"/>
            <a:ext cx="36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</a:t>
            </a:r>
            <a:endParaRPr lang="zh-CN" altLang="en-US" sz="1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173FA097-C174-4C5E-96BA-68F92EFFB1C8}"/>
              </a:ext>
            </a:extLst>
          </p:cNvPr>
          <p:cNvSpPr txBox="1"/>
          <p:nvPr/>
        </p:nvSpPr>
        <p:spPr>
          <a:xfrm>
            <a:off x="1676765" y="5015229"/>
            <a:ext cx="36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sz="1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5811CC4-FDCD-4BBF-B803-65D077D646E1}"/>
              </a:ext>
            </a:extLst>
          </p:cNvPr>
          <p:cNvSpPr txBox="1"/>
          <p:nvPr/>
        </p:nvSpPr>
        <p:spPr>
          <a:xfrm>
            <a:off x="2100429" y="6071063"/>
            <a:ext cx="36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sz="1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36" name="表格 5">
            <a:extLst>
              <a:ext uri="{FF2B5EF4-FFF2-40B4-BE49-F238E27FC236}">
                <a16:creationId xmlns:a16="http://schemas.microsoft.com/office/drawing/2014/main" id="{77AC45D3-637D-40F0-8361-C5D5D4323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20285"/>
              </p:ext>
            </p:extLst>
          </p:nvPr>
        </p:nvGraphicFramePr>
        <p:xfrm>
          <a:off x="10018092" y="4946135"/>
          <a:ext cx="730918" cy="32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40437">
                  <a:extLst>
                    <a:ext uri="{9D8B030D-6E8A-4147-A177-3AD203B41FA5}">
                      <a16:colId xmlns:a16="http://schemas.microsoft.com/office/drawing/2014/main" val="2100075669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r>
                        <a:rPr lang="zh-CN" altLang="en-US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号页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aphicFrame>
        <p:nvGraphicFramePr>
          <p:cNvPr id="237" name="表格 5">
            <a:extLst>
              <a:ext uri="{FF2B5EF4-FFF2-40B4-BE49-F238E27FC236}">
                <a16:creationId xmlns:a16="http://schemas.microsoft.com/office/drawing/2014/main" id="{6B9A3F89-6EF0-43EE-BD0E-52525F9C6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7121"/>
              </p:ext>
            </p:extLst>
          </p:nvPr>
        </p:nvGraphicFramePr>
        <p:xfrm>
          <a:off x="11113475" y="5282074"/>
          <a:ext cx="730918" cy="32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40437">
                  <a:extLst>
                    <a:ext uri="{9D8B030D-6E8A-4147-A177-3AD203B41FA5}">
                      <a16:colId xmlns:a16="http://schemas.microsoft.com/office/drawing/2014/main" val="2100075669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r>
                        <a:rPr lang="zh-CN" altLang="en-US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号页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aphicFrame>
        <p:nvGraphicFramePr>
          <p:cNvPr id="238" name="表格 5">
            <a:extLst>
              <a:ext uri="{FF2B5EF4-FFF2-40B4-BE49-F238E27FC236}">
                <a16:creationId xmlns:a16="http://schemas.microsoft.com/office/drawing/2014/main" id="{3A56A439-21E0-4B71-BD32-B479D5E19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56013"/>
              </p:ext>
            </p:extLst>
          </p:nvPr>
        </p:nvGraphicFramePr>
        <p:xfrm>
          <a:off x="10438207" y="5998331"/>
          <a:ext cx="730918" cy="32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40437">
                  <a:extLst>
                    <a:ext uri="{9D8B030D-6E8A-4147-A177-3AD203B41FA5}">
                      <a16:colId xmlns:a16="http://schemas.microsoft.com/office/drawing/2014/main" val="2100075669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r>
                        <a:rPr lang="zh-CN" altLang="en-US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号页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sp>
        <p:nvSpPr>
          <p:cNvPr id="229" name="文本框 228">
            <a:extLst>
              <a:ext uri="{FF2B5EF4-FFF2-40B4-BE49-F238E27FC236}">
                <a16:creationId xmlns:a16="http://schemas.microsoft.com/office/drawing/2014/main" id="{632BB0F0-57EF-494E-AB1F-C784D211B5C1}"/>
              </a:ext>
            </a:extLst>
          </p:cNvPr>
          <p:cNvSpPr txBox="1"/>
          <p:nvPr/>
        </p:nvSpPr>
        <p:spPr>
          <a:xfrm>
            <a:off x="11457690" y="5292526"/>
            <a:ext cx="473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0,0</a:t>
            </a:r>
            <a:endParaRPr lang="zh-CN" altLang="en-US" sz="11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1FF0C2E-A6AF-474C-B39E-A98125349C9E}"/>
              </a:ext>
            </a:extLst>
          </p:cNvPr>
          <p:cNvSpPr txBox="1"/>
          <p:nvPr/>
        </p:nvSpPr>
        <p:spPr>
          <a:xfrm>
            <a:off x="11457690" y="5292526"/>
            <a:ext cx="4390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1,0</a:t>
            </a:r>
            <a:endParaRPr lang="zh-CN" altLang="en-US" sz="11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39" name="表格 5">
            <a:extLst>
              <a:ext uri="{FF2B5EF4-FFF2-40B4-BE49-F238E27FC236}">
                <a16:creationId xmlns:a16="http://schemas.microsoft.com/office/drawing/2014/main" id="{F464A3FD-0CA6-48F6-86B1-EDCBB1DB4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71948"/>
              </p:ext>
            </p:extLst>
          </p:nvPr>
        </p:nvGraphicFramePr>
        <p:xfrm>
          <a:off x="9410260" y="5508636"/>
          <a:ext cx="730918" cy="32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240437">
                  <a:extLst>
                    <a:ext uri="{9D8B030D-6E8A-4147-A177-3AD203B41FA5}">
                      <a16:colId xmlns:a16="http://schemas.microsoft.com/office/drawing/2014/main" val="2100075669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r>
                        <a:rPr lang="zh-CN" altLang="en-US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号页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1769B529-F8F4-4ECF-A83B-C7B86FF3D512}"/>
              </a:ext>
            </a:extLst>
          </p:cNvPr>
          <p:cNvCxnSpPr>
            <a:cxnSpLocks/>
            <a:stCxn id="236" idx="3"/>
            <a:endCxn id="237" idx="0"/>
          </p:cNvCxnSpPr>
          <p:nvPr/>
        </p:nvCxnSpPr>
        <p:spPr>
          <a:xfrm>
            <a:off x="10749010" y="5107455"/>
            <a:ext cx="729924" cy="17461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曲线 240">
            <a:extLst>
              <a:ext uri="{FF2B5EF4-FFF2-40B4-BE49-F238E27FC236}">
                <a16:creationId xmlns:a16="http://schemas.microsoft.com/office/drawing/2014/main" id="{5C80F806-F68F-446E-BEBD-5CE55CA85454}"/>
              </a:ext>
            </a:extLst>
          </p:cNvPr>
          <p:cNvCxnSpPr>
            <a:cxnSpLocks/>
            <a:stCxn id="237" idx="2"/>
            <a:endCxn id="238" idx="0"/>
          </p:cNvCxnSpPr>
          <p:nvPr/>
        </p:nvCxnSpPr>
        <p:spPr>
          <a:xfrm rot="5400000">
            <a:off x="10944492" y="5463888"/>
            <a:ext cx="393617" cy="6752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曲线 241">
            <a:extLst>
              <a:ext uri="{FF2B5EF4-FFF2-40B4-BE49-F238E27FC236}">
                <a16:creationId xmlns:a16="http://schemas.microsoft.com/office/drawing/2014/main" id="{DF756566-1B74-47DD-9B44-D4B7EA4E189C}"/>
              </a:ext>
            </a:extLst>
          </p:cNvPr>
          <p:cNvCxnSpPr>
            <a:cxnSpLocks/>
            <a:stCxn id="238" idx="1"/>
            <a:endCxn id="239" idx="2"/>
          </p:cNvCxnSpPr>
          <p:nvPr/>
        </p:nvCxnSpPr>
        <p:spPr>
          <a:xfrm rot="10800000">
            <a:off x="9775719" y="5831277"/>
            <a:ext cx="662488" cy="3283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连接符: 曲线 242">
            <a:extLst>
              <a:ext uri="{FF2B5EF4-FFF2-40B4-BE49-F238E27FC236}">
                <a16:creationId xmlns:a16="http://schemas.microsoft.com/office/drawing/2014/main" id="{39E9214A-0663-46CD-B629-C5F9271879DA}"/>
              </a:ext>
            </a:extLst>
          </p:cNvPr>
          <p:cNvCxnSpPr>
            <a:cxnSpLocks/>
            <a:stCxn id="239" idx="0"/>
            <a:endCxn id="236" idx="1"/>
          </p:cNvCxnSpPr>
          <p:nvPr/>
        </p:nvCxnSpPr>
        <p:spPr>
          <a:xfrm rot="5400000" flipH="1" flipV="1">
            <a:off x="9696315" y="5186860"/>
            <a:ext cx="401181" cy="2423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E81156CA-703D-41B8-B296-252683A7114C}"/>
              </a:ext>
            </a:extLst>
          </p:cNvPr>
          <p:cNvSpPr txBox="1"/>
          <p:nvPr/>
        </p:nvSpPr>
        <p:spPr>
          <a:xfrm>
            <a:off x="10363480" y="4970318"/>
            <a:ext cx="476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1,0</a:t>
            </a:r>
            <a:endParaRPr lang="zh-CN" altLang="en-US" sz="11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E1BDB3D-A1F1-42EA-899E-DC5E269144BA}"/>
              </a:ext>
            </a:extLst>
          </p:cNvPr>
          <p:cNvSpPr txBox="1"/>
          <p:nvPr/>
        </p:nvSpPr>
        <p:spPr>
          <a:xfrm>
            <a:off x="9758732" y="5539151"/>
            <a:ext cx="4559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1,1</a:t>
            </a:r>
            <a:endParaRPr lang="zh-CN" altLang="en-US" sz="11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0159841D-1392-49CE-842D-235F641659F8}"/>
              </a:ext>
            </a:extLst>
          </p:cNvPr>
          <p:cNvSpPr txBox="1"/>
          <p:nvPr/>
        </p:nvSpPr>
        <p:spPr>
          <a:xfrm>
            <a:off x="11457690" y="5292526"/>
            <a:ext cx="4420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0,0</a:t>
            </a:r>
            <a:endParaRPr lang="zh-CN" altLang="en-US" sz="11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DA27498-A298-43F5-8CF3-6733729F92DF}"/>
              </a:ext>
            </a:extLst>
          </p:cNvPr>
          <p:cNvSpPr txBox="1"/>
          <p:nvPr/>
        </p:nvSpPr>
        <p:spPr>
          <a:xfrm>
            <a:off x="10783081" y="6020027"/>
            <a:ext cx="4370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0,1</a:t>
            </a:r>
            <a:endParaRPr lang="zh-CN" altLang="en-US" sz="11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2D393AA1-1CE7-45FB-8057-7B4BE145195A}"/>
              </a:ext>
            </a:extLst>
          </p:cNvPr>
          <p:cNvSpPr txBox="1"/>
          <p:nvPr/>
        </p:nvSpPr>
        <p:spPr>
          <a:xfrm>
            <a:off x="10783081" y="6020027"/>
            <a:ext cx="473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0,1</a:t>
            </a:r>
            <a:endParaRPr lang="zh-CN" altLang="en-US" sz="11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B5B9FBA9-CF1C-4D70-B664-BD0C99E770B9}"/>
              </a:ext>
            </a:extLst>
          </p:cNvPr>
          <p:cNvSpPr txBox="1"/>
          <p:nvPr/>
        </p:nvSpPr>
        <p:spPr>
          <a:xfrm>
            <a:off x="10783081" y="6020027"/>
            <a:ext cx="4074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1,1</a:t>
            </a:r>
            <a:endParaRPr lang="zh-CN" altLang="en-US" sz="11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52" name="表格 5">
            <a:extLst>
              <a:ext uri="{FF2B5EF4-FFF2-40B4-BE49-F238E27FC236}">
                <a16:creationId xmlns:a16="http://schemas.microsoft.com/office/drawing/2014/main" id="{7ECC02DD-98E2-40E2-A748-05D4B3A79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40173"/>
              </p:ext>
            </p:extLst>
          </p:nvPr>
        </p:nvGraphicFramePr>
        <p:xfrm>
          <a:off x="9213886" y="2535453"/>
          <a:ext cx="2682862" cy="411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910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48051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505424">
                  <a:extLst>
                    <a:ext uri="{9D8B030D-6E8A-4147-A177-3AD203B41FA5}">
                      <a16:colId xmlns:a16="http://schemas.microsoft.com/office/drawing/2014/main" val="178825852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948410529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435129916"/>
                    </a:ext>
                  </a:extLst>
                </a:gridCol>
                <a:gridCol w="466748">
                  <a:extLst>
                    <a:ext uri="{9D8B030D-6E8A-4147-A177-3AD203B41FA5}">
                      <a16:colId xmlns:a16="http://schemas.microsoft.com/office/drawing/2014/main" val="228124030"/>
                    </a:ext>
                  </a:extLst>
                </a:gridCol>
              </a:tblGrid>
              <a:tr h="322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页号</a:t>
                      </a:r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内存块号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状态位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访问字段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修改位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外存地址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sp>
        <p:nvSpPr>
          <p:cNvPr id="253" name="文本框 252">
            <a:extLst>
              <a:ext uri="{FF2B5EF4-FFF2-40B4-BE49-F238E27FC236}">
                <a16:creationId xmlns:a16="http://schemas.microsoft.com/office/drawing/2014/main" id="{4CC17890-C09D-4F76-B1BA-FC968BCB07D6}"/>
              </a:ext>
            </a:extLst>
          </p:cNvPr>
          <p:cNvSpPr txBox="1"/>
          <p:nvPr/>
        </p:nvSpPr>
        <p:spPr>
          <a:xfrm>
            <a:off x="10399441" y="2997099"/>
            <a:ext cx="7299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访问位：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未访问；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已访问</a:t>
            </a:r>
          </a:p>
        </p:txBody>
      </p:sp>
    </p:spTree>
    <p:extLst>
      <p:ext uri="{BB962C8B-B14F-4D97-AF65-F5344CB8AC3E}">
        <p14:creationId xmlns:p14="http://schemas.microsoft.com/office/powerpoint/2010/main" val="3660010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45" grpId="0"/>
      <p:bldP spid="146" grpId="0"/>
      <p:bldP spid="147" grpId="0"/>
      <p:bldP spid="228" grpId="0"/>
      <p:bldP spid="230" grpId="0"/>
      <p:bldP spid="231" grpId="0"/>
      <p:bldP spid="232" grpId="0"/>
      <p:bldP spid="232" grpId="1"/>
      <p:bldP spid="235" grpId="0"/>
      <p:bldP spid="229" grpId="0"/>
      <p:bldP spid="234" grpId="0"/>
      <p:bldP spid="234" grpId="1"/>
      <p:bldP spid="244" grpId="0"/>
      <p:bldP spid="245" grpId="0"/>
      <p:bldP spid="246" grpId="0"/>
      <p:bldP spid="246" grpId="1"/>
      <p:bldP spid="247" grpId="0"/>
      <p:bldP spid="248" grpId="0"/>
      <p:bldP spid="248" grpId="1"/>
      <p:bldP spid="249" grpId="0"/>
      <p:bldP spid="249" grpId="1"/>
      <p:bldP spid="2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页面分配策略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驻留集（驻留在主存中页面数）大小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/>
              <a:t>分配空间小，进程数量多，</a:t>
            </a:r>
            <a:r>
              <a:rPr lang="en-US" altLang="zh-CN" sz="1600" dirty="0"/>
              <a:t>CPU</a:t>
            </a:r>
            <a:r>
              <a:rPr lang="zh-CN" altLang="en-US" sz="1600" dirty="0"/>
              <a:t>时间利用效率就高</a:t>
            </a:r>
            <a:endParaRPr lang="en-US" altLang="zh-CN" sz="1600" dirty="0"/>
          </a:p>
          <a:p>
            <a:pPr lvl="1" indent="0">
              <a:buNone/>
            </a:pPr>
            <a:r>
              <a:rPr lang="zh-CN" altLang="en-US" sz="1600" dirty="0"/>
              <a:t>进程在主存中页数少，错页率就高</a:t>
            </a:r>
            <a:endParaRPr lang="en-US" altLang="zh-CN" sz="1600" dirty="0"/>
          </a:p>
          <a:p>
            <a:pPr lvl="1" indent="0">
              <a:buNone/>
            </a:pPr>
            <a:r>
              <a:rPr lang="zh-CN" altLang="en-US" sz="1600" dirty="0"/>
              <a:t>进程在主存页数多，错页率并无明显改善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页面分配策略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/>
              <a:t>固定分配局部置换</a:t>
            </a:r>
            <a:endParaRPr lang="en-US" altLang="zh-CN" sz="1600" dirty="0"/>
          </a:p>
          <a:p>
            <a:pPr lvl="1" indent="0">
              <a:buNone/>
            </a:pPr>
            <a:r>
              <a:rPr lang="zh-CN" altLang="en-US" sz="1600" dirty="0"/>
              <a:t>可变分配全局置换</a:t>
            </a:r>
            <a:endParaRPr lang="en-US" altLang="zh-CN" sz="1600" dirty="0"/>
          </a:p>
          <a:p>
            <a:pPr lvl="1" indent="0">
              <a:buNone/>
            </a:pPr>
            <a:r>
              <a:rPr lang="zh-CN" altLang="en-US" sz="1600" dirty="0"/>
              <a:t>可变分配局部置换</a:t>
            </a:r>
            <a:endParaRPr lang="en-US" altLang="zh-CN" sz="1600" dirty="0"/>
          </a:p>
          <a:p>
            <a:pPr lvl="1" indent="0">
              <a:buNone/>
            </a:pPr>
            <a:endParaRPr lang="zh-CN" altLang="en-US" sz="1600" dirty="0"/>
          </a:p>
        </p:txBody>
      </p:sp>
      <p:graphicFrame>
        <p:nvGraphicFramePr>
          <p:cNvPr id="24" name="表格 5">
            <a:extLst>
              <a:ext uri="{FF2B5EF4-FFF2-40B4-BE49-F238E27FC236}">
                <a16:creationId xmlns:a16="http://schemas.microsoft.com/office/drawing/2014/main" id="{2A574101-6F98-473C-B523-4880A3BF4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74624"/>
              </p:ext>
            </p:extLst>
          </p:nvPr>
        </p:nvGraphicFramePr>
        <p:xfrm>
          <a:off x="4652777" y="4394144"/>
          <a:ext cx="3576823" cy="1216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158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230216">
                  <a:extLst>
                    <a:ext uri="{9D8B030D-6E8A-4147-A177-3AD203B41FA5}">
                      <a16:colId xmlns:a16="http://schemas.microsoft.com/office/drawing/2014/main" val="1788258528"/>
                    </a:ext>
                  </a:extLst>
                </a:gridCol>
                <a:gridCol w="1205024">
                  <a:extLst>
                    <a:ext uri="{9D8B030D-6E8A-4147-A177-3AD203B41FA5}">
                      <a16:colId xmlns:a16="http://schemas.microsoft.com/office/drawing/2014/main" val="3948410529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局部置换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全局置换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固定分配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173909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可变分配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✔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✔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65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28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页面分配策略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调入页面的时机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85884" lvl="1" indent="-400050">
              <a:buFont typeface="Wingdings" panose="05000000000000000000" pitchFamily="2" charset="2"/>
              <a:buChar char="u"/>
            </a:pPr>
            <a:r>
              <a:rPr lang="zh-CN" altLang="en-US" sz="2000" dirty="0"/>
              <a:t>预调页策略</a:t>
            </a:r>
            <a:endParaRPr lang="en-US" altLang="zh-CN" sz="2000" dirty="0"/>
          </a:p>
          <a:p>
            <a:pPr marL="1543107" lvl="2" indent="-400050">
              <a:buFont typeface="Wingdings" panose="05000000000000000000" pitchFamily="2" charset="2"/>
              <a:buChar char="u"/>
            </a:pPr>
            <a:r>
              <a:rPr lang="zh-CN" altLang="en-US" sz="1600" dirty="0"/>
              <a:t>一次性调入若干相邻页面</a:t>
            </a:r>
            <a:endParaRPr lang="en-US" altLang="zh-CN" sz="1600" dirty="0"/>
          </a:p>
          <a:p>
            <a:pPr marL="1543107" lvl="2" indent="-4000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多用于进程首次调入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085884" lvl="1" indent="-400050">
              <a:buFont typeface="Wingdings" panose="05000000000000000000" pitchFamily="2" charset="2"/>
              <a:buChar char="u"/>
            </a:pPr>
            <a:r>
              <a:rPr lang="zh-CN" altLang="en-US" sz="2000" dirty="0"/>
              <a:t>请求调页策略</a:t>
            </a:r>
            <a:endParaRPr lang="en-US" altLang="zh-CN" sz="2000" dirty="0"/>
          </a:p>
          <a:p>
            <a:pPr marL="1543107" lvl="2" indent="-400050">
              <a:buFont typeface="Wingdings" panose="05000000000000000000" pitchFamily="2" charset="2"/>
              <a:buChar char="u"/>
            </a:pPr>
            <a:r>
              <a:rPr lang="zh-CN" altLang="en-US" sz="1600" dirty="0"/>
              <a:t>运行时发现缺页时调入</a:t>
            </a:r>
            <a:endParaRPr lang="en-US" altLang="zh-CN" sz="1600" dirty="0"/>
          </a:p>
          <a:p>
            <a:pPr marL="1543107" lvl="2" indent="-40005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</a:rPr>
              <a:t>I/O</a:t>
            </a:r>
            <a:r>
              <a:rPr lang="zh-CN" altLang="en-US" sz="1600" dirty="0">
                <a:solidFill>
                  <a:srgbClr val="FF0000"/>
                </a:solidFill>
              </a:rPr>
              <a:t>开销较大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65" name="对话气泡: 椭圆形 64">
            <a:extLst>
              <a:ext uri="{FF2B5EF4-FFF2-40B4-BE49-F238E27FC236}">
                <a16:creationId xmlns:a16="http://schemas.microsoft.com/office/drawing/2014/main" id="{F2E7B16C-7399-427A-9C53-F17A08514EC2}"/>
              </a:ext>
            </a:extLst>
          </p:cNvPr>
          <p:cNvSpPr/>
          <p:nvPr/>
        </p:nvSpPr>
        <p:spPr>
          <a:xfrm>
            <a:off x="5611311" y="5108789"/>
            <a:ext cx="1537009" cy="515925"/>
          </a:xfrm>
          <a:prstGeom prst="wedgeEllipseCallout">
            <a:avLst>
              <a:gd name="adj1" fmla="val -31911"/>
              <a:gd name="adj2" fmla="val -98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预调入策略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892216F-5ED6-480A-A305-B62C47505816}"/>
              </a:ext>
            </a:extLst>
          </p:cNvPr>
          <p:cNvGrpSpPr>
            <a:grpSpLocks noChangeAspect="1"/>
          </p:cNvGrpSpPr>
          <p:nvPr/>
        </p:nvGrpSpPr>
        <p:grpSpPr>
          <a:xfrm>
            <a:off x="5039869" y="1875564"/>
            <a:ext cx="6397914" cy="2923131"/>
            <a:chOff x="4935093" y="2093079"/>
            <a:chExt cx="6847417" cy="312850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3F260D9-FB10-4C69-BD19-78ACAE0D01C3}"/>
                </a:ext>
              </a:extLst>
            </p:cNvPr>
            <p:cNvGrpSpPr/>
            <p:nvPr/>
          </p:nvGrpSpPr>
          <p:grpSpPr>
            <a:xfrm>
              <a:off x="7021567" y="3480569"/>
              <a:ext cx="1057099" cy="957487"/>
              <a:chOff x="6058741" y="2536469"/>
              <a:chExt cx="1335886" cy="1141007"/>
            </a:xfrm>
          </p:grpSpPr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A512C9CC-8EC5-4022-8AF1-4AE08B4A2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017" y="2536469"/>
                <a:ext cx="1172610" cy="1141007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5D69EC9-89CE-4EA3-BF6B-794AE916622D}"/>
                  </a:ext>
                </a:extLst>
              </p:cNvPr>
              <p:cNvSpPr txBox="1"/>
              <p:nvPr/>
            </p:nvSpPr>
            <p:spPr>
              <a:xfrm rot="18919473">
                <a:off x="6058741" y="2839388"/>
                <a:ext cx="1148711" cy="314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wakeup</a:t>
                </a:r>
                <a:endPara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DD3D0D8-2250-41E7-A247-F9952409D438}"/>
                </a:ext>
              </a:extLst>
            </p:cNvPr>
            <p:cNvSpPr>
              <a:spLocks/>
            </p:cNvSpPr>
            <p:nvPr/>
          </p:nvSpPr>
          <p:spPr>
            <a:xfrm>
              <a:off x="8025474" y="2968611"/>
              <a:ext cx="910685" cy="64021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活动阻塞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9A31E32-405D-4888-A68C-9DE3A72278D4}"/>
                </a:ext>
              </a:extLst>
            </p:cNvPr>
            <p:cNvSpPr>
              <a:spLocks/>
            </p:cNvSpPr>
            <p:nvPr/>
          </p:nvSpPr>
          <p:spPr>
            <a:xfrm>
              <a:off x="6705824" y="4488878"/>
              <a:ext cx="910685" cy="6402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活动就绪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C788C0F-569C-4314-92F5-E2D7C66E09C5}"/>
                </a:ext>
              </a:extLst>
            </p:cNvPr>
            <p:cNvSpPr>
              <a:spLocks/>
            </p:cNvSpPr>
            <p:nvPr/>
          </p:nvSpPr>
          <p:spPr>
            <a:xfrm>
              <a:off x="5839605" y="3081635"/>
              <a:ext cx="910685" cy="64021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静止就绪</a:t>
              </a: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4C9E146-9BCA-426C-B60D-A7AAC8135DF6}"/>
                </a:ext>
              </a:extLst>
            </p:cNvPr>
            <p:cNvSpPr>
              <a:spLocks/>
            </p:cNvSpPr>
            <p:nvPr/>
          </p:nvSpPr>
          <p:spPr>
            <a:xfrm>
              <a:off x="6740031" y="2093079"/>
              <a:ext cx="910685" cy="64021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静止阻塞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83C8094-585B-4440-A426-0CE877305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5372" y="3708443"/>
              <a:ext cx="501392" cy="7323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CAD066C-FCEC-448D-8232-F0957DBD98E8}"/>
                </a:ext>
              </a:extLst>
            </p:cNvPr>
            <p:cNvCxnSpPr>
              <a:cxnSpLocks/>
            </p:cNvCxnSpPr>
            <p:nvPr/>
          </p:nvCxnSpPr>
          <p:spPr>
            <a:xfrm>
              <a:off x="7757374" y="2536820"/>
              <a:ext cx="744746" cy="33292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5204788-F945-479C-8BB9-7363559E6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1471" y="2554983"/>
              <a:ext cx="422113" cy="4914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EEC61E-5C19-4B04-8C1A-B5FF7753EA22}"/>
                </a:ext>
              </a:extLst>
            </p:cNvPr>
            <p:cNvSpPr txBox="1"/>
            <p:nvPr/>
          </p:nvSpPr>
          <p:spPr>
            <a:xfrm rot="1572362">
              <a:off x="7722539" y="2423426"/>
              <a:ext cx="963953" cy="263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active</a:t>
              </a:r>
              <a:endParaRPr lang="zh-CN" altLang="en-US" sz="1100" dirty="0">
                <a:solidFill>
                  <a:schemeClr val="accent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01C8D9-B9C8-4C7A-852C-8B453E60F42E}"/>
                </a:ext>
              </a:extLst>
            </p:cNvPr>
            <p:cNvSpPr txBox="1"/>
            <p:nvPr/>
          </p:nvSpPr>
          <p:spPr>
            <a:xfrm rot="3371560">
              <a:off x="6588786" y="3813604"/>
              <a:ext cx="724232" cy="263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active</a:t>
              </a:r>
              <a:endParaRPr lang="zh-CN" altLang="en-US" sz="1100" dirty="0">
                <a:solidFill>
                  <a:schemeClr val="accent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1E8CA60-C1E4-4D9B-AB73-503475F36D48}"/>
                </a:ext>
              </a:extLst>
            </p:cNvPr>
            <p:cNvSpPr txBox="1"/>
            <p:nvPr/>
          </p:nvSpPr>
          <p:spPr>
            <a:xfrm rot="3371560">
              <a:off x="6142277" y="4078519"/>
              <a:ext cx="963953" cy="263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suspend</a:t>
              </a:r>
              <a:endParaRPr lang="zh-CN" altLang="en-US" sz="1100" dirty="0">
                <a:solidFill>
                  <a:schemeClr val="accent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C1A4E82-3043-4267-A9BD-87E224D98708}"/>
                </a:ext>
              </a:extLst>
            </p:cNvPr>
            <p:cNvSpPr txBox="1"/>
            <p:nvPr/>
          </p:nvSpPr>
          <p:spPr>
            <a:xfrm rot="1572362">
              <a:off x="7303745" y="2748926"/>
              <a:ext cx="963953" cy="263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suspend</a:t>
              </a:r>
              <a:endParaRPr lang="zh-CN" altLang="en-US" sz="1100" dirty="0">
                <a:solidFill>
                  <a:schemeClr val="accent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DF32A12-5244-4CEC-A237-01F26231E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1583" y="3769882"/>
              <a:ext cx="501392" cy="73239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9AA06DF-CF8C-4E30-9C45-C811F31B74B2}"/>
                </a:ext>
              </a:extLst>
            </p:cNvPr>
            <p:cNvCxnSpPr>
              <a:cxnSpLocks/>
            </p:cNvCxnSpPr>
            <p:nvPr/>
          </p:nvCxnSpPr>
          <p:spPr>
            <a:xfrm>
              <a:off x="7612189" y="2602531"/>
              <a:ext cx="762718" cy="34737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BCB9F3E-C8AB-4BDC-8A54-E358A2986EA1}"/>
                </a:ext>
              </a:extLst>
            </p:cNvPr>
            <p:cNvSpPr/>
            <p:nvPr/>
          </p:nvSpPr>
          <p:spPr>
            <a:xfrm rot="3211027">
              <a:off x="6059789" y="1738791"/>
              <a:ext cx="1240842" cy="236226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6528120-3A08-4349-8011-06A73A243DE4}"/>
                </a:ext>
              </a:extLst>
            </p:cNvPr>
            <p:cNvSpPr>
              <a:spLocks/>
            </p:cNvSpPr>
            <p:nvPr/>
          </p:nvSpPr>
          <p:spPr>
            <a:xfrm>
              <a:off x="9330401" y="4488878"/>
              <a:ext cx="910685" cy="64021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执行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4C48ACC-7F82-446C-ADE0-E9A9E0D10388}"/>
                </a:ext>
              </a:extLst>
            </p:cNvPr>
            <p:cNvGrpSpPr/>
            <p:nvPr/>
          </p:nvGrpSpPr>
          <p:grpSpPr>
            <a:xfrm>
              <a:off x="8857846" y="3368510"/>
              <a:ext cx="880761" cy="1069146"/>
              <a:chOff x="8379300" y="2402932"/>
              <a:chExt cx="1113043" cy="1274068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79137551-0620-46DC-92FE-093E2CED6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9300" y="2536469"/>
                <a:ext cx="1113043" cy="114053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CE5A37C-24FD-451F-96A1-2E069163B1A2}"/>
                  </a:ext>
                </a:extLst>
              </p:cNvPr>
              <p:cNvSpPr txBox="1"/>
              <p:nvPr/>
            </p:nvSpPr>
            <p:spPr>
              <a:xfrm rot="2703629">
                <a:off x="8513619" y="2810580"/>
                <a:ext cx="1148713" cy="33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block</a:t>
                </a:r>
                <a:endPara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8405CD7-A49E-462C-9041-95906F4D8F70}"/>
                </a:ext>
              </a:extLst>
            </p:cNvPr>
            <p:cNvGrpSpPr/>
            <p:nvPr/>
          </p:nvGrpSpPr>
          <p:grpSpPr>
            <a:xfrm>
              <a:off x="7701734" y="4332857"/>
              <a:ext cx="1533046" cy="888726"/>
              <a:chOff x="6918288" y="3552114"/>
              <a:chExt cx="1937354" cy="1059066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69F09CE-05DB-46CC-85A6-B858BFCA212A}"/>
                  </a:ext>
                </a:extLst>
              </p:cNvPr>
              <p:cNvSpPr txBox="1"/>
              <p:nvPr/>
            </p:nvSpPr>
            <p:spPr>
              <a:xfrm>
                <a:off x="7312608" y="3552114"/>
                <a:ext cx="1148714" cy="314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进程调度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7FC0D307-E194-4406-9644-1809063479D2}"/>
                  </a:ext>
                </a:extLst>
              </p:cNvPr>
              <p:cNvGrpSpPr/>
              <p:nvPr/>
            </p:nvGrpSpPr>
            <p:grpSpPr>
              <a:xfrm>
                <a:off x="6918288" y="3937090"/>
                <a:ext cx="1937354" cy="344042"/>
                <a:chOff x="6918288" y="3945322"/>
                <a:chExt cx="1937354" cy="344042"/>
              </a:xfrm>
            </p:grpSpPr>
            <p:cxnSp>
              <p:nvCxnSpPr>
                <p:cNvPr id="54" name="直接箭头连接符 53">
                  <a:extLst>
                    <a:ext uri="{FF2B5EF4-FFF2-40B4-BE49-F238E27FC236}">
                      <a16:creationId xmlns:a16="http://schemas.microsoft.com/office/drawing/2014/main" id="{9E5B6360-51AB-4E80-BD80-3ED8F7894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18288" y="3945322"/>
                  <a:ext cx="1937354" cy="19544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EFED71F5-C473-47B6-840B-3AAAB1A96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18288" y="4269820"/>
                  <a:ext cx="1937354" cy="19544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29EAFA3-141E-4C62-B4D5-B1829F187662}"/>
                  </a:ext>
                </a:extLst>
              </p:cNvPr>
              <p:cNvSpPr txBox="1"/>
              <p:nvPr/>
            </p:nvSpPr>
            <p:spPr>
              <a:xfrm>
                <a:off x="7312608" y="4296775"/>
                <a:ext cx="1148714" cy="314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时间片完</a:t>
                </a:r>
              </a:p>
            </p:txBody>
          </p:sp>
        </p:grp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4BE791F-2AC2-493F-AD58-2B8F4453D954}"/>
                </a:ext>
              </a:extLst>
            </p:cNvPr>
            <p:cNvSpPr>
              <a:spLocks/>
            </p:cNvSpPr>
            <p:nvPr/>
          </p:nvSpPr>
          <p:spPr>
            <a:xfrm>
              <a:off x="10871825" y="4508882"/>
              <a:ext cx="910685" cy="640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终止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E982EAA-4D8A-4F18-9FFD-AE4594156B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9267" y="4828988"/>
              <a:ext cx="5559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5B31CBC-18F3-4287-9567-5926BB3195C2}"/>
                </a:ext>
              </a:extLst>
            </p:cNvPr>
            <p:cNvSpPr txBox="1"/>
            <p:nvPr/>
          </p:nvSpPr>
          <p:spPr>
            <a:xfrm>
              <a:off x="10141780" y="4506749"/>
              <a:ext cx="850896" cy="263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destroy</a:t>
              </a:r>
              <a:endPara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45E3FB7-A528-4E6D-9C79-81E51F6FE454}"/>
                </a:ext>
              </a:extLst>
            </p:cNvPr>
            <p:cNvSpPr>
              <a:spLocks/>
            </p:cNvSpPr>
            <p:nvPr/>
          </p:nvSpPr>
          <p:spPr>
            <a:xfrm>
              <a:off x="4935093" y="4519353"/>
              <a:ext cx="1059242" cy="66052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创建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5D484E2-26B2-4EEE-8A83-E8DAE56DD165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 flipV="1">
              <a:off x="6028412" y="4848455"/>
              <a:ext cx="681540" cy="1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5F8C6EB-8A99-4EE4-96C1-04418073D890}"/>
                </a:ext>
              </a:extLst>
            </p:cNvPr>
            <p:cNvSpPr txBox="1"/>
            <p:nvPr/>
          </p:nvSpPr>
          <p:spPr>
            <a:xfrm>
              <a:off x="5957281" y="4530645"/>
              <a:ext cx="752672" cy="279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许可</a:t>
              </a:r>
            </a:p>
          </p:txBody>
        </p:sp>
      </p:grpSp>
      <p:sp>
        <p:nvSpPr>
          <p:cNvPr id="70" name="对话气泡: 椭圆形 69">
            <a:extLst>
              <a:ext uri="{FF2B5EF4-FFF2-40B4-BE49-F238E27FC236}">
                <a16:creationId xmlns:a16="http://schemas.microsoft.com/office/drawing/2014/main" id="{825BB5EF-CEEB-4676-BDE3-B4E8774043BB}"/>
              </a:ext>
            </a:extLst>
          </p:cNvPr>
          <p:cNvSpPr/>
          <p:nvPr/>
        </p:nvSpPr>
        <p:spPr>
          <a:xfrm>
            <a:off x="7802669" y="1310325"/>
            <a:ext cx="1831759" cy="515925"/>
          </a:xfrm>
          <a:prstGeom prst="wedgeEllipseCallout">
            <a:avLst>
              <a:gd name="adj1" fmla="val -55980"/>
              <a:gd name="adj2" fmla="val 791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请求调页策略</a:t>
            </a:r>
          </a:p>
        </p:txBody>
      </p:sp>
    </p:spTree>
    <p:extLst>
      <p:ext uri="{BB962C8B-B14F-4D97-AF65-F5344CB8AC3E}">
        <p14:creationId xmlns:p14="http://schemas.microsoft.com/office/powerpoint/2010/main" val="229888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虚拟内存管理有什么不同？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页面分配策略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从何处调页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800" dirty="0"/>
              <a:t>系统拥有足够的对换区空间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系统缺少足够的对换区空间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UNIX</a:t>
            </a:r>
            <a:r>
              <a:rPr lang="zh-CN" altLang="en-US" sz="1800" dirty="0"/>
              <a:t>方式</a:t>
            </a:r>
          </a:p>
        </p:txBody>
      </p:sp>
      <p:sp>
        <p:nvSpPr>
          <p:cNvPr id="4" name="波形 3">
            <a:extLst>
              <a:ext uri="{FF2B5EF4-FFF2-40B4-BE49-F238E27FC236}">
                <a16:creationId xmlns:a16="http://schemas.microsoft.com/office/drawing/2014/main" id="{A7BCA803-0A38-45F8-A4FC-E5AEA367D51F}"/>
              </a:ext>
            </a:extLst>
          </p:cNvPr>
          <p:cNvSpPr/>
          <p:nvPr/>
        </p:nvSpPr>
        <p:spPr>
          <a:xfrm>
            <a:off x="7671532" y="2135848"/>
            <a:ext cx="692852" cy="2870950"/>
          </a:xfrm>
          <a:prstGeom prst="wave">
            <a:avLst>
              <a:gd name="adj1" fmla="val 2449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63C2D7F4-9E6B-49F0-B741-D86C7CE55274}"/>
              </a:ext>
            </a:extLst>
          </p:cNvPr>
          <p:cNvSpPr/>
          <p:nvPr/>
        </p:nvSpPr>
        <p:spPr>
          <a:xfrm>
            <a:off x="7671532" y="2138615"/>
            <a:ext cx="692852" cy="314562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波形 5">
            <a:extLst>
              <a:ext uri="{FF2B5EF4-FFF2-40B4-BE49-F238E27FC236}">
                <a16:creationId xmlns:a16="http://schemas.microsoft.com/office/drawing/2014/main" id="{1D1642FE-EDA8-480A-A251-D6278A426B46}"/>
              </a:ext>
            </a:extLst>
          </p:cNvPr>
          <p:cNvSpPr/>
          <p:nvPr/>
        </p:nvSpPr>
        <p:spPr>
          <a:xfrm>
            <a:off x="7671532" y="2378329"/>
            <a:ext cx="692852" cy="314562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波形 6">
            <a:extLst>
              <a:ext uri="{FF2B5EF4-FFF2-40B4-BE49-F238E27FC236}">
                <a16:creationId xmlns:a16="http://schemas.microsoft.com/office/drawing/2014/main" id="{0C9D29B1-92D5-4D9C-8958-F8DEE974A9FB}"/>
              </a:ext>
            </a:extLst>
          </p:cNvPr>
          <p:cNvSpPr/>
          <p:nvPr/>
        </p:nvSpPr>
        <p:spPr>
          <a:xfrm>
            <a:off x="7671532" y="2618042"/>
            <a:ext cx="692852" cy="314562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波形 7">
            <a:extLst>
              <a:ext uri="{FF2B5EF4-FFF2-40B4-BE49-F238E27FC236}">
                <a16:creationId xmlns:a16="http://schemas.microsoft.com/office/drawing/2014/main" id="{5297FE5D-54AA-4CF5-904E-9DE6976916D2}"/>
              </a:ext>
            </a:extLst>
          </p:cNvPr>
          <p:cNvSpPr/>
          <p:nvPr/>
        </p:nvSpPr>
        <p:spPr>
          <a:xfrm>
            <a:off x="7671532" y="4027285"/>
            <a:ext cx="692852" cy="545084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波形 8">
            <a:extLst>
              <a:ext uri="{FF2B5EF4-FFF2-40B4-BE49-F238E27FC236}">
                <a16:creationId xmlns:a16="http://schemas.microsoft.com/office/drawing/2014/main" id="{61B71B2D-D7F7-4431-A321-81B3D42F51D1}"/>
              </a:ext>
            </a:extLst>
          </p:cNvPr>
          <p:cNvSpPr/>
          <p:nvPr/>
        </p:nvSpPr>
        <p:spPr>
          <a:xfrm>
            <a:off x="7671532" y="3637930"/>
            <a:ext cx="692852" cy="545084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0" name="波形 9">
            <a:extLst>
              <a:ext uri="{FF2B5EF4-FFF2-40B4-BE49-F238E27FC236}">
                <a16:creationId xmlns:a16="http://schemas.microsoft.com/office/drawing/2014/main" id="{485FDA6C-348E-4454-B72B-B7237B20E465}"/>
              </a:ext>
            </a:extLst>
          </p:cNvPr>
          <p:cNvSpPr/>
          <p:nvPr/>
        </p:nvSpPr>
        <p:spPr>
          <a:xfrm>
            <a:off x="7671532" y="4416639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1" name="波形 10">
            <a:extLst>
              <a:ext uri="{FF2B5EF4-FFF2-40B4-BE49-F238E27FC236}">
                <a16:creationId xmlns:a16="http://schemas.microsoft.com/office/drawing/2014/main" id="{F802D232-938C-495A-93C2-D175869F84BD}"/>
              </a:ext>
            </a:extLst>
          </p:cNvPr>
          <p:cNvSpPr/>
          <p:nvPr/>
        </p:nvSpPr>
        <p:spPr>
          <a:xfrm>
            <a:off x="9686229" y="2087012"/>
            <a:ext cx="692852" cy="2870950"/>
          </a:xfrm>
          <a:prstGeom prst="wave">
            <a:avLst>
              <a:gd name="adj1" fmla="val 244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2" name="波形 11">
            <a:extLst>
              <a:ext uri="{FF2B5EF4-FFF2-40B4-BE49-F238E27FC236}">
                <a16:creationId xmlns:a16="http://schemas.microsoft.com/office/drawing/2014/main" id="{E11DDD70-8553-4741-825F-44182F0CC9BD}"/>
              </a:ext>
            </a:extLst>
          </p:cNvPr>
          <p:cNvSpPr/>
          <p:nvPr/>
        </p:nvSpPr>
        <p:spPr>
          <a:xfrm>
            <a:off x="9686229" y="2089778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r>
              <a:rPr lang="zh-CN" altLang="en-US" sz="14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波形 12">
            <a:extLst>
              <a:ext uri="{FF2B5EF4-FFF2-40B4-BE49-F238E27FC236}">
                <a16:creationId xmlns:a16="http://schemas.microsoft.com/office/drawing/2014/main" id="{ECC67ECF-7263-4D38-B246-58118C61E5B7}"/>
              </a:ext>
            </a:extLst>
          </p:cNvPr>
          <p:cNvSpPr/>
          <p:nvPr/>
        </p:nvSpPr>
        <p:spPr>
          <a:xfrm>
            <a:off x="9686229" y="2539362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4" name="波形 13">
            <a:extLst>
              <a:ext uri="{FF2B5EF4-FFF2-40B4-BE49-F238E27FC236}">
                <a16:creationId xmlns:a16="http://schemas.microsoft.com/office/drawing/2014/main" id="{AC29A8E0-70A6-4D7A-91E7-6548C688C1B1}"/>
              </a:ext>
            </a:extLst>
          </p:cNvPr>
          <p:cNvSpPr/>
          <p:nvPr/>
        </p:nvSpPr>
        <p:spPr>
          <a:xfrm>
            <a:off x="9686229" y="2998589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波形 14">
            <a:extLst>
              <a:ext uri="{FF2B5EF4-FFF2-40B4-BE49-F238E27FC236}">
                <a16:creationId xmlns:a16="http://schemas.microsoft.com/office/drawing/2014/main" id="{3F403A56-A421-4576-BFE5-3A91818B7E66}"/>
              </a:ext>
            </a:extLst>
          </p:cNvPr>
          <p:cNvSpPr/>
          <p:nvPr/>
        </p:nvSpPr>
        <p:spPr>
          <a:xfrm>
            <a:off x="9686229" y="3908576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波形 15">
            <a:extLst>
              <a:ext uri="{FF2B5EF4-FFF2-40B4-BE49-F238E27FC236}">
                <a16:creationId xmlns:a16="http://schemas.microsoft.com/office/drawing/2014/main" id="{E9041A01-8F26-494C-97A1-54A0808ED613}"/>
              </a:ext>
            </a:extLst>
          </p:cNvPr>
          <p:cNvSpPr/>
          <p:nvPr/>
        </p:nvSpPr>
        <p:spPr>
          <a:xfrm>
            <a:off x="9686229" y="3449349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7" name="波形 16">
            <a:extLst>
              <a:ext uri="{FF2B5EF4-FFF2-40B4-BE49-F238E27FC236}">
                <a16:creationId xmlns:a16="http://schemas.microsoft.com/office/drawing/2014/main" id="{80DF8754-2E95-4CA7-9146-CDFA7C165AD5}"/>
              </a:ext>
            </a:extLst>
          </p:cNvPr>
          <p:cNvSpPr/>
          <p:nvPr/>
        </p:nvSpPr>
        <p:spPr>
          <a:xfrm>
            <a:off x="9686228" y="4367803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875BD5-8832-4FB2-82D8-2F446ED5B980}"/>
              </a:ext>
            </a:extLst>
          </p:cNvPr>
          <p:cNvSpPr txBox="1"/>
          <p:nvPr/>
        </p:nvSpPr>
        <p:spPr>
          <a:xfrm>
            <a:off x="7659488" y="5135682"/>
            <a:ext cx="716939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外存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D60A7F-B8B5-450E-832D-50E9696BEF5B}"/>
              </a:ext>
            </a:extLst>
          </p:cNvPr>
          <p:cNvSpPr txBox="1"/>
          <p:nvPr/>
        </p:nvSpPr>
        <p:spPr>
          <a:xfrm>
            <a:off x="9712631" y="5086846"/>
            <a:ext cx="716939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波形 19">
            <a:extLst>
              <a:ext uri="{FF2B5EF4-FFF2-40B4-BE49-F238E27FC236}">
                <a16:creationId xmlns:a16="http://schemas.microsoft.com/office/drawing/2014/main" id="{469B3032-F330-4590-A2BF-3FCA33CA19F2}"/>
              </a:ext>
            </a:extLst>
          </p:cNvPr>
          <p:cNvSpPr/>
          <p:nvPr/>
        </p:nvSpPr>
        <p:spPr>
          <a:xfrm>
            <a:off x="9686229" y="3908576"/>
            <a:ext cx="692852" cy="582845"/>
          </a:xfrm>
          <a:prstGeom prst="wave">
            <a:avLst>
              <a:gd name="adj1" fmla="val 11284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r>
              <a:rPr lang="zh-CN" altLang="en-US" sz="140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  <a:endParaRPr lang="en-US" altLang="zh-CN" sz="1400" dirty="0">
              <a:solidFill>
                <a:srgbClr val="00206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波形 20">
            <a:extLst>
              <a:ext uri="{FF2B5EF4-FFF2-40B4-BE49-F238E27FC236}">
                <a16:creationId xmlns:a16="http://schemas.microsoft.com/office/drawing/2014/main" id="{2338DA6D-FD12-4021-90A8-CC4FBC54056A}"/>
              </a:ext>
            </a:extLst>
          </p:cNvPr>
          <p:cNvSpPr/>
          <p:nvPr/>
        </p:nvSpPr>
        <p:spPr>
          <a:xfrm>
            <a:off x="7671532" y="3248575"/>
            <a:ext cx="692852" cy="545084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22" name="波形 21">
            <a:extLst>
              <a:ext uri="{FF2B5EF4-FFF2-40B4-BE49-F238E27FC236}">
                <a16:creationId xmlns:a16="http://schemas.microsoft.com/office/drawing/2014/main" id="{490F0939-0F86-44C9-AA95-CEAA49FF80D3}"/>
              </a:ext>
            </a:extLst>
          </p:cNvPr>
          <p:cNvSpPr/>
          <p:nvPr/>
        </p:nvSpPr>
        <p:spPr>
          <a:xfrm>
            <a:off x="7671532" y="2859220"/>
            <a:ext cx="692852" cy="545084"/>
          </a:xfrm>
          <a:prstGeom prst="wave">
            <a:avLst>
              <a:gd name="adj1" fmla="val 11284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C5983ED-4854-4C71-89B3-498845C31F0E}"/>
              </a:ext>
            </a:extLst>
          </p:cNvPr>
          <p:cNvSpPr/>
          <p:nvPr/>
        </p:nvSpPr>
        <p:spPr>
          <a:xfrm>
            <a:off x="7357205" y="2163917"/>
            <a:ext cx="209551" cy="743386"/>
          </a:xfrm>
          <a:prstGeom prst="leftBrace">
            <a:avLst>
              <a:gd name="adj1" fmla="val 2867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604281-B6C9-4CE2-B09F-D08A5C343454}"/>
              </a:ext>
            </a:extLst>
          </p:cNvPr>
          <p:cNvSpPr txBox="1"/>
          <p:nvPr/>
        </p:nvSpPr>
        <p:spPr>
          <a:xfrm>
            <a:off x="6581767" y="2400025"/>
            <a:ext cx="716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对换区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505F80-561F-4333-806E-4595D060F7F3}"/>
              </a:ext>
            </a:extLst>
          </p:cNvPr>
          <p:cNvCxnSpPr/>
          <p:nvPr/>
        </p:nvCxnSpPr>
        <p:spPr>
          <a:xfrm>
            <a:off x="8629650" y="2378329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0AEE7D-2ABD-4E69-B4E5-BF2EFAD7FB9A}"/>
              </a:ext>
            </a:extLst>
          </p:cNvPr>
          <p:cNvCxnSpPr/>
          <p:nvPr/>
        </p:nvCxnSpPr>
        <p:spPr>
          <a:xfrm>
            <a:off x="8629650" y="2707802"/>
            <a:ext cx="70485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391E003-5720-43F0-8D3A-64AC53B67419}"/>
              </a:ext>
            </a:extLst>
          </p:cNvPr>
          <p:cNvSpPr txBox="1"/>
          <p:nvPr/>
        </p:nvSpPr>
        <p:spPr>
          <a:xfrm>
            <a:off x="8599445" y="2048857"/>
            <a:ext cx="716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换入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05D991-E978-4111-BD43-6C9FF5A757E8}"/>
              </a:ext>
            </a:extLst>
          </p:cNvPr>
          <p:cNvSpPr txBox="1"/>
          <p:nvPr/>
        </p:nvSpPr>
        <p:spPr>
          <a:xfrm>
            <a:off x="8599444" y="2729498"/>
            <a:ext cx="716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换出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0056C7F9-51C0-403E-BFE5-0DE225A5A38F}"/>
              </a:ext>
            </a:extLst>
          </p:cNvPr>
          <p:cNvSpPr/>
          <p:nvPr/>
        </p:nvSpPr>
        <p:spPr>
          <a:xfrm>
            <a:off x="7362707" y="3037274"/>
            <a:ext cx="204049" cy="1920687"/>
          </a:xfrm>
          <a:prstGeom prst="leftBrace">
            <a:avLst>
              <a:gd name="adj1" fmla="val 2867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C79D43-045E-445F-BD47-E66FB2B3AA1E}"/>
              </a:ext>
            </a:extLst>
          </p:cNvPr>
          <p:cNvSpPr txBox="1"/>
          <p:nvPr/>
        </p:nvSpPr>
        <p:spPr>
          <a:xfrm>
            <a:off x="6608878" y="3873396"/>
            <a:ext cx="716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文件区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3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小结：虚拟内存管理有什么不同？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62F9AE-836D-4F74-A662-03FA69A1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81" y="1347900"/>
            <a:ext cx="5596038" cy="51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7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63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进程运行的基本原理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用户程序 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 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编译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装入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DA355D7-6883-442E-AAF4-0E88D145756B}"/>
              </a:ext>
            </a:extLst>
          </p:cNvPr>
          <p:cNvGrpSpPr/>
          <p:nvPr/>
        </p:nvGrpSpPr>
        <p:grpSpPr>
          <a:xfrm>
            <a:off x="2426404" y="3243366"/>
            <a:ext cx="8846101" cy="3007830"/>
            <a:chOff x="2456884" y="3009686"/>
            <a:chExt cx="8846101" cy="300783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C45AD5-D530-45AD-8B4E-3982CAAA33D0}"/>
                </a:ext>
              </a:extLst>
            </p:cNvPr>
            <p:cNvGrpSpPr/>
            <p:nvPr/>
          </p:nvGrpSpPr>
          <p:grpSpPr>
            <a:xfrm>
              <a:off x="3698240" y="3593386"/>
              <a:ext cx="812800" cy="1415151"/>
              <a:chOff x="3637280" y="3410849"/>
              <a:chExt cx="812800" cy="141515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7C29B8-A5B1-4CE8-B0E0-FC77C69EFCD6}"/>
                  </a:ext>
                </a:extLst>
              </p:cNvPr>
              <p:cNvSpPr/>
              <p:nvPr/>
            </p:nvSpPr>
            <p:spPr>
              <a:xfrm>
                <a:off x="3637280" y="4511040"/>
                <a:ext cx="812800" cy="3149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0A82118-6485-4005-BDA1-7E303E6FB336}"/>
                  </a:ext>
                </a:extLst>
              </p:cNvPr>
              <p:cNvSpPr/>
              <p:nvPr/>
            </p:nvSpPr>
            <p:spPr>
              <a:xfrm>
                <a:off x="3637280" y="3960944"/>
                <a:ext cx="812800" cy="3149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流程图: 存储数据 5">
                <a:extLst>
                  <a:ext uri="{FF2B5EF4-FFF2-40B4-BE49-F238E27FC236}">
                    <a16:creationId xmlns:a16="http://schemas.microsoft.com/office/drawing/2014/main" id="{F0B2FDAE-497C-4FDB-BADE-45AB885E2AFF}"/>
                  </a:ext>
                </a:extLst>
              </p:cNvPr>
              <p:cNvSpPr/>
              <p:nvPr/>
            </p:nvSpPr>
            <p:spPr>
              <a:xfrm>
                <a:off x="3637280" y="3410849"/>
                <a:ext cx="812800" cy="314960"/>
              </a:xfrm>
              <a:prstGeom prst="flowChartOnlineStorag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dirty="0">
                    <a:solidFill>
                      <a:srgbClr val="00206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库</a:t>
                </a:r>
              </a:p>
            </p:txBody>
          </p:sp>
        </p:grp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0FD49F5D-B3BD-4544-A67E-205D1C92019A}"/>
                </a:ext>
              </a:extLst>
            </p:cNvPr>
            <p:cNvSpPr/>
            <p:nvPr/>
          </p:nvSpPr>
          <p:spPr>
            <a:xfrm rot="16200000">
              <a:off x="3540760" y="4250568"/>
              <a:ext cx="314960" cy="229616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2E8D13-718B-4E34-978B-909597033B7C}"/>
                </a:ext>
              </a:extLst>
            </p:cNvPr>
            <p:cNvSpPr/>
            <p:nvPr/>
          </p:nvSpPr>
          <p:spPr>
            <a:xfrm>
              <a:off x="5129781" y="3843761"/>
              <a:ext cx="1016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链接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程序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A0400A6-C8A6-42A2-B957-B3F68CDD6233}"/>
                </a:ext>
              </a:extLst>
            </p:cNvPr>
            <p:cNvSpPr/>
            <p:nvPr/>
          </p:nvSpPr>
          <p:spPr>
            <a:xfrm>
              <a:off x="6764522" y="4060746"/>
              <a:ext cx="1341120" cy="4804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装入模块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F0F526-CEC7-4918-82AC-E8F1AB944F03}"/>
                </a:ext>
              </a:extLst>
            </p:cNvPr>
            <p:cNvSpPr/>
            <p:nvPr/>
          </p:nvSpPr>
          <p:spPr>
            <a:xfrm>
              <a:off x="8724383" y="3843761"/>
              <a:ext cx="10160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程序</a:t>
              </a: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B5F3E585-8619-465D-A0F5-6CC40B3A1881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375573" y="3750866"/>
              <a:ext cx="754208" cy="550095"/>
            </a:xfrm>
            <a:prstGeom prst="bentConnector3">
              <a:avLst>
                <a:gd name="adj1" fmla="val 5943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5614585F-9D5E-4BB1-9E9D-3EFC6CB11E6A}"/>
                </a:ext>
              </a:extLst>
            </p:cNvPr>
            <p:cNvCxnSpPr>
              <a:stCxn id="29" idx="3"/>
              <a:endCxn id="8" idx="1"/>
            </p:cNvCxnSpPr>
            <p:nvPr/>
          </p:nvCxnSpPr>
          <p:spPr>
            <a:xfrm>
              <a:off x="4511040" y="4300961"/>
              <a:ext cx="618741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AFFA80F5-F7BE-4A55-843B-87EA4D63B60C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4511040" y="4300961"/>
              <a:ext cx="618741" cy="55009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DD79BB-632C-44AF-934D-B65FFA0EEECE}"/>
                </a:ext>
              </a:extLst>
            </p:cNvPr>
            <p:cNvCxnSpPr>
              <a:stCxn id="8" idx="3"/>
              <a:endCxn id="30" idx="1"/>
            </p:cNvCxnSpPr>
            <p:nvPr/>
          </p:nvCxnSpPr>
          <p:spPr>
            <a:xfrm>
              <a:off x="6145781" y="4300961"/>
              <a:ext cx="61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557155B-6EE3-42F7-AF0F-1110ADD10FF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8105642" y="4300961"/>
              <a:ext cx="61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5014BAF-2127-433E-9142-6AC3BB97E3A7}"/>
                </a:ext>
              </a:extLst>
            </p:cNvPr>
            <p:cNvCxnSpPr>
              <a:cxnSpLocks/>
              <a:stCxn id="32" idx="3"/>
              <a:endCxn id="47" idx="1"/>
            </p:cNvCxnSpPr>
            <p:nvPr/>
          </p:nvCxnSpPr>
          <p:spPr>
            <a:xfrm>
              <a:off x="9740383" y="4300961"/>
              <a:ext cx="649471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F64C7EF-A2EE-4A0C-9344-22D0B062BD65}"/>
                </a:ext>
              </a:extLst>
            </p:cNvPr>
            <p:cNvGrpSpPr/>
            <p:nvPr/>
          </p:nvGrpSpPr>
          <p:grpSpPr>
            <a:xfrm>
              <a:off x="10388584" y="3009686"/>
              <a:ext cx="914401" cy="2218652"/>
              <a:chOff x="10388584" y="3009686"/>
              <a:chExt cx="914401" cy="2218652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9804A39A-9B9C-4F60-A669-ADD2E728731B}"/>
                  </a:ext>
                </a:extLst>
              </p:cNvPr>
              <p:cNvGrpSpPr/>
              <p:nvPr/>
            </p:nvGrpSpPr>
            <p:grpSpPr>
              <a:xfrm>
                <a:off x="10388585" y="3386283"/>
                <a:ext cx="914400" cy="1842055"/>
                <a:chOff x="10359124" y="3330578"/>
                <a:chExt cx="914400" cy="1842055"/>
              </a:xfrm>
            </p:grpSpPr>
            <p:sp>
              <p:nvSpPr>
                <p:cNvPr id="10" name="波形 9">
                  <a:extLst>
                    <a:ext uri="{FF2B5EF4-FFF2-40B4-BE49-F238E27FC236}">
                      <a16:creationId xmlns:a16="http://schemas.microsoft.com/office/drawing/2014/main" id="{E54E8044-1761-4C75-8D34-9F926B501B43}"/>
                    </a:ext>
                  </a:extLst>
                </p:cNvPr>
                <p:cNvSpPr/>
                <p:nvPr/>
              </p:nvSpPr>
              <p:spPr>
                <a:xfrm>
                  <a:off x="10359124" y="3330578"/>
                  <a:ext cx="914400" cy="1842055"/>
                </a:xfrm>
                <a:prstGeom prst="wave">
                  <a:avLst>
                    <a:gd name="adj1" fmla="val 2449"/>
                    <a:gd name="adj2" fmla="val 0"/>
                  </a:avLst>
                </a:prstGeom>
                <a:solidFill>
                  <a:schemeClr val="tx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469A175-BC38-4E23-AC5B-2A39B2F19408}"/>
                    </a:ext>
                  </a:extLst>
                </p:cNvPr>
                <p:cNvSpPr/>
                <p:nvPr/>
              </p:nvSpPr>
              <p:spPr>
                <a:xfrm>
                  <a:off x="10360393" y="4011390"/>
                  <a:ext cx="913131" cy="480431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172162-9595-4C4C-AEC8-80C3315A9E77}"/>
                  </a:ext>
                </a:extLst>
              </p:cNvPr>
              <p:cNvSpPr txBox="1"/>
              <p:nvPr/>
            </p:nvSpPr>
            <p:spPr>
              <a:xfrm>
                <a:off x="10388584" y="3009686"/>
                <a:ext cx="9144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内存</a:t>
                </a:r>
                <a:endParaRPr lang="en-US" altLang="zh-CN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F20210D-6D86-4BC4-A37F-F68A45E76A72}"/>
                </a:ext>
              </a:extLst>
            </p:cNvPr>
            <p:cNvGrpSpPr/>
            <p:nvPr/>
          </p:nvGrpSpPr>
          <p:grpSpPr>
            <a:xfrm>
              <a:off x="2456884" y="4143482"/>
              <a:ext cx="1182567" cy="865056"/>
              <a:chOff x="2456884" y="4143482"/>
              <a:chExt cx="1182567" cy="865056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DCA265-4551-4A83-B108-D4A4F5AD841C}"/>
                  </a:ext>
                </a:extLst>
              </p:cNvPr>
              <p:cNvSpPr txBox="1"/>
              <p:nvPr/>
            </p:nvSpPr>
            <p:spPr>
              <a:xfrm>
                <a:off x="2456884" y="4314400"/>
                <a:ext cx="9478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编译后的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目标模块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8" name="左大括号 57">
                <a:extLst>
                  <a:ext uri="{FF2B5EF4-FFF2-40B4-BE49-F238E27FC236}">
                    <a16:creationId xmlns:a16="http://schemas.microsoft.com/office/drawing/2014/main" id="{E5EBBC40-91BB-473C-BEDD-73957D722949}"/>
                  </a:ext>
                </a:extLst>
              </p:cNvPr>
              <p:cNvSpPr/>
              <p:nvPr/>
            </p:nvSpPr>
            <p:spPr>
              <a:xfrm>
                <a:off x="3456478" y="4143482"/>
                <a:ext cx="182973" cy="865056"/>
              </a:xfrm>
              <a:prstGeom prst="leftBrace">
                <a:avLst>
                  <a:gd name="adj1" fmla="val 53494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左大括号 59">
              <a:extLst>
                <a:ext uri="{FF2B5EF4-FFF2-40B4-BE49-F238E27FC236}">
                  <a16:creationId xmlns:a16="http://schemas.microsoft.com/office/drawing/2014/main" id="{C52C39AF-D1F3-45C8-9DB7-D2A8A351D171}"/>
                </a:ext>
              </a:extLst>
            </p:cNvPr>
            <p:cNvSpPr/>
            <p:nvPr/>
          </p:nvSpPr>
          <p:spPr>
            <a:xfrm rot="16200000">
              <a:off x="6439123" y="3912647"/>
              <a:ext cx="318822" cy="297586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9E69B902-CA83-4504-8F28-8AE3741E7962}"/>
                </a:ext>
              </a:extLst>
            </p:cNvPr>
            <p:cNvSpPr/>
            <p:nvPr/>
          </p:nvSpPr>
          <p:spPr>
            <a:xfrm rot="16200000">
              <a:off x="9400246" y="4571651"/>
              <a:ext cx="312473" cy="166420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9B67178-9FD9-4360-B85E-03794AC7F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9425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B6316BF-F3DC-4F96-A28F-A517632B5D09}"/>
                </a:ext>
              </a:extLst>
            </p:cNvPr>
            <p:cNvCxnSpPr>
              <a:cxnSpLocks/>
            </p:cNvCxnSpPr>
            <p:nvPr/>
          </p:nvCxnSpPr>
          <p:spPr>
            <a:xfrm>
              <a:off x="8075409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AAC5214-A33F-4E41-AC4C-52AE9BBAE520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82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6D505D0-DF31-4946-9643-09F03077E9F4}"/>
                </a:ext>
              </a:extLst>
            </p:cNvPr>
            <p:cNvCxnSpPr>
              <a:cxnSpLocks/>
            </p:cNvCxnSpPr>
            <p:nvPr/>
          </p:nvCxnSpPr>
          <p:spPr>
            <a:xfrm>
              <a:off x="2550160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FC0AC99-2525-47F7-98FF-0B22B2574A1D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4868354"/>
              <a:ext cx="0" cy="35998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9909F0B-B11E-4C6B-A4AE-A8C71E89519C}"/>
                </a:ext>
              </a:extLst>
            </p:cNvPr>
            <p:cNvSpPr txBox="1"/>
            <p:nvPr/>
          </p:nvSpPr>
          <p:spPr>
            <a:xfrm>
              <a:off x="3241039" y="5648184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1.</a:t>
              </a:r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编译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410D931-A646-42F4-8D19-886FA3140C94}"/>
                </a:ext>
              </a:extLst>
            </p:cNvPr>
            <p:cNvSpPr txBox="1"/>
            <p:nvPr/>
          </p:nvSpPr>
          <p:spPr>
            <a:xfrm>
              <a:off x="6141333" y="5648184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2.</a:t>
              </a:r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链接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44EF6E5-F33F-46F6-801D-4D006B19E55B}"/>
                </a:ext>
              </a:extLst>
            </p:cNvPr>
            <p:cNvSpPr txBox="1"/>
            <p:nvPr/>
          </p:nvSpPr>
          <p:spPr>
            <a:xfrm>
              <a:off x="9099281" y="5648184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3.</a:t>
              </a:r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52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进程运行的基本原理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程序的链接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静态链接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装入时动态链接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运行时动态链接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DA355D7-6883-442E-AAF4-0E88D145756B}"/>
              </a:ext>
            </a:extLst>
          </p:cNvPr>
          <p:cNvGrpSpPr/>
          <p:nvPr/>
        </p:nvGrpSpPr>
        <p:grpSpPr>
          <a:xfrm>
            <a:off x="4722230" y="1818640"/>
            <a:ext cx="6891551" cy="2373057"/>
            <a:chOff x="2456884" y="3009686"/>
            <a:chExt cx="8846101" cy="296541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C45AD5-D530-45AD-8B4E-3982CAAA33D0}"/>
                </a:ext>
              </a:extLst>
            </p:cNvPr>
            <p:cNvGrpSpPr/>
            <p:nvPr/>
          </p:nvGrpSpPr>
          <p:grpSpPr>
            <a:xfrm>
              <a:off x="3698240" y="3593386"/>
              <a:ext cx="812800" cy="1415151"/>
              <a:chOff x="3637280" y="3410849"/>
              <a:chExt cx="812800" cy="141515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7C29B8-A5B1-4CE8-B0E0-FC77C69EFCD6}"/>
                  </a:ext>
                </a:extLst>
              </p:cNvPr>
              <p:cNvSpPr/>
              <p:nvPr/>
            </p:nvSpPr>
            <p:spPr>
              <a:xfrm>
                <a:off x="3637280" y="4511040"/>
                <a:ext cx="812800" cy="3149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0A82118-6485-4005-BDA1-7E303E6FB336}"/>
                  </a:ext>
                </a:extLst>
              </p:cNvPr>
              <p:cNvSpPr/>
              <p:nvPr/>
            </p:nvSpPr>
            <p:spPr>
              <a:xfrm>
                <a:off x="3637280" y="3960944"/>
                <a:ext cx="812800" cy="3149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" name="流程图: 存储数据 5">
                <a:extLst>
                  <a:ext uri="{FF2B5EF4-FFF2-40B4-BE49-F238E27FC236}">
                    <a16:creationId xmlns:a16="http://schemas.microsoft.com/office/drawing/2014/main" id="{F0B2FDAE-497C-4FDB-BADE-45AB885E2AFF}"/>
                  </a:ext>
                </a:extLst>
              </p:cNvPr>
              <p:cNvSpPr/>
              <p:nvPr/>
            </p:nvSpPr>
            <p:spPr>
              <a:xfrm>
                <a:off x="3637280" y="3410849"/>
                <a:ext cx="812800" cy="314960"/>
              </a:xfrm>
              <a:prstGeom prst="flowChartOnlineStorag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206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库</a:t>
                </a:r>
              </a:p>
            </p:txBody>
          </p:sp>
        </p:grp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0FD49F5D-B3BD-4544-A67E-205D1C92019A}"/>
                </a:ext>
              </a:extLst>
            </p:cNvPr>
            <p:cNvSpPr/>
            <p:nvPr/>
          </p:nvSpPr>
          <p:spPr>
            <a:xfrm rot="16200000">
              <a:off x="3540760" y="4250568"/>
              <a:ext cx="314960" cy="229616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2E8D13-718B-4E34-978B-909597033B7C}"/>
                </a:ext>
              </a:extLst>
            </p:cNvPr>
            <p:cNvSpPr/>
            <p:nvPr/>
          </p:nvSpPr>
          <p:spPr>
            <a:xfrm>
              <a:off x="5129781" y="3843761"/>
              <a:ext cx="1016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链接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程序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A0400A6-C8A6-42A2-B957-B3F68CDD6233}"/>
                </a:ext>
              </a:extLst>
            </p:cNvPr>
            <p:cNvSpPr/>
            <p:nvPr/>
          </p:nvSpPr>
          <p:spPr>
            <a:xfrm>
              <a:off x="6764522" y="4060746"/>
              <a:ext cx="1341120" cy="4804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装入模块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F0F526-CEC7-4918-82AC-E8F1AB944F03}"/>
                </a:ext>
              </a:extLst>
            </p:cNvPr>
            <p:cNvSpPr/>
            <p:nvPr/>
          </p:nvSpPr>
          <p:spPr>
            <a:xfrm>
              <a:off x="8724383" y="3843761"/>
              <a:ext cx="10160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程序</a:t>
              </a: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B5F3E585-8619-465D-A0F5-6CC40B3A1881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375573" y="3750866"/>
              <a:ext cx="754208" cy="550095"/>
            </a:xfrm>
            <a:prstGeom prst="bentConnector3">
              <a:avLst>
                <a:gd name="adj1" fmla="val 5943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5614585F-9D5E-4BB1-9E9D-3EFC6CB11E6A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>
              <a:off x="4511040" y="4300961"/>
              <a:ext cx="618741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AFFA80F5-F7BE-4A55-843B-87EA4D63B60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4511040" y="4300961"/>
              <a:ext cx="618741" cy="55009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DD79BB-632C-44AF-934D-B65FFA0EEECE}"/>
                </a:ext>
              </a:extLst>
            </p:cNvPr>
            <p:cNvCxnSpPr>
              <a:cxnSpLocks/>
              <a:stCxn id="8" idx="3"/>
              <a:endCxn id="30" idx="1"/>
            </p:cNvCxnSpPr>
            <p:nvPr/>
          </p:nvCxnSpPr>
          <p:spPr>
            <a:xfrm>
              <a:off x="6145781" y="4300961"/>
              <a:ext cx="61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557155B-6EE3-42F7-AF0F-1110ADD10FF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8105642" y="4300961"/>
              <a:ext cx="61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5014BAF-2127-433E-9142-6AC3BB97E3A7}"/>
                </a:ext>
              </a:extLst>
            </p:cNvPr>
            <p:cNvCxnSpPr>
              <a:cxnSpLocks/>
              <a:stCxn id="32" idx="3"/>
              <a:endCxn id="47" idx="1"/>
            </p:cNvCxnSpPr>
            <p:nvPr/>
          </p:nvCxnSpPr>
          <p:spPr>
            <a:xfrm>
              <a:off x="9740383" y="4300961"/>
              <a:ext cx="649471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F64C7EF-A2EE-4A0C-9344-22D0B062BD65}"/>
                </a:ext>
              </a:extLst>
            </p:cNvPr>
            <p:cNvGrpSpPr/>
            <p:nvPr/>
          </p:nvGrpSpPr>
          <p:grpSpPr>
            <a:xfrm>
              <a:off x="10388584" y="3009686"/>
              <a:ext cx="914401" cy="2218652"/>
              <a:chOff x="10388584" y="3009686"/>
              <a:chExt cx="914401" cy="2218652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9804A39A-9B9C-4F60-A669-ADD2E728731B}"/>
                  </a:ext>
                </a:extLst>
              </p:cNvPr>
              <p:cNvGrpSpPr/>
              <p:nvPr/>
            </p:nvGrpSpPr>
            <p:grpSpPr>
              <a:xfrm>
                <a:off x="10388585" y="3386283"/>
                <a:ext cx="914400" cy="1842055"/>
                <a:chOff x="10359124" y="3330578"/>
                <a:chExt cx="914400" cy="1842055"/>
              </a:xfrm>
            </p:grpSpPr>
            <p:sp>
              <p:nvSpPr>
                <p:cNvPr id="10" name="波形 9">
                  <a:extLst>
                    <a:ext uri="{FF2B5EF4-FFF2-40B4-BE49-F238E27FC236}">
                      <a16:creationId xmlns:a16="http://schemas.microsoft.com/office/drawing/2014/main" id="{E54E8044-1761-4C75-8D34-9F926B501B43}"/>
                    </a:ext>
                  </a:extLst>
                </p:cNvPr>
                <p:cNvSpPr/>
                <p:nvPr/>
              </p:nvSpPr>
              <p:spPr>
                <a:xfrm>
                  <a:off x="10359124" y="3330578"/>
                  <a:ext cx="914400" cy="1842055"/>
                </a:xfrm>
                <a:prstGeom prst="wave">
                  <a:avLst>
                    <a:gd name="adj1" fmla="val 2449"/>
                    <a:gd name="adj2" fmla="val 0"/>
                  </a:avLst>
                </a:prstGeom>
                <a:solidFill>
                  <a:schemeClr val="tx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469A175-BC38-4E23-AC5B-2A39B2F19408}"/>
                    </a:ext>
                  </a:extLst>
                </p:cNvPr>
                <p:cNvSpPr/>
                <p:nvPr/>
              </p:nvSpPr>
              <p:spPr>
                <a:xfrm>
                  <a:off x="10360393" y="4011390"/>
                  <a:ext cx="913131" cy="480431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172162-9595-4C4C-AEC8-80C3315A9E77}"/>
                  </a:ext>
                </a:extLst>
              </p:cNvPr>
              <p:cNvSpPr txBox="1"/>
              <p:nvPr/>
            </p:nvSpPr>
            <p:spPr>
              <a:xfrm>
                <a:off x="10388584" y="3009686"/>
                <a:ext cx="914401" cy="291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内存</a:t>
                </a:r>
                <a:endPara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F20210D-6D86-4BC4-A37F-F68A45E76A72}"/>
                </a:ext>
              </a:extLst>
            </p:cNvPr>
            <p:cNvGrpSpPr/>
            <p:nvPr/>
          </p:nvGrpSpPr>
          <p:grpSpPr>
            <a:xfrm>
              <a:off x="2456884" y="4143482"/>
              <a:ext cx="1182567" cy="865056"/>
              <a:chOff x="2456884" y="4143482"/>
              <a:chExt cx="1182567" cy="865056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DCA265-4551-4A83-B108-D4A4F5AD841C}"/>
                  </a:ext>
                </a:extLst>
              </p:cNvPr>
              <p:cNvSpPr txBox="1"/>
              <p:nvPr/>
            </p:nvSpPr>
            <p:spPr>
              <a:xfrm>
                <a:off x="2456884" y="4314400"/>
                <a:ext cx="947802" cy="463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编译后的</a:t>
                </a:r>
                <a:endParaRPr lang="en-US" altLang="zh-CN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目标模块</a:t>
                </a:r>
                <a:endParaRPr lang="en-US" altLang="zh-CN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8" name="左大括号 57">
                <a:extLst>
                  <a:ext uri="{FF2B5EF4-FFF2-40B4-BE49-F238E27FC236}">
                    <a16:creationId xmlns:a16="http://schemas.microsoft.com/office/drawing/2014/main" id="{E5EBBC40-91BB-473C-BEDD-73957D722949}"/>
                  </a:ext>
                </a:extLst>
              </p:cNvPr>
              <p:cNvSpPr/>
              <p:nvPr/>
            </p:nvSpPr>
            <p:spPr>
              <a:xfrm>
                <a:off x="3456478" y="4143482"/>
                <a:ext cx="182973" cy="865056"/>
              </a:xfrm>
              <a:prstGeom prst="leftBrace">
                <a:avLst>
                  <a:gd name="adj1" fmla="val 53494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60" name="左大括号 59">
              <a:extLst>
                <a:ext uri="{FF2B5EF4-FFF2-40B4-BE49-F238E27FC236}">
                  <a16:creationId xmlns:a16="http://schemas.microsoft.com/office/drawing/2014/main" id="{C52C39AF-D1F3-45C8-9DB7-D2A8A351D171}"/>
                </a:ext>
              </a:extLst>
            </p:cNvPr>
            <p:cNvSpPr/>
            <p:nvPr/>
          </p:nvSpPr>
          <p:spPr>
            <a:xfrm rot="16200000">
              <a:off x="6439123" y="3912647"/>
              <a:ext cx="318822" cy="297586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9E69B902-CA83-4504-8F28-8AE3741E7962}"/>
                </a:ext>
              </a:extLst>
            </p:cNvPr>
            <p:cNvSpPr/>
            <p:nvPr/>
          </p:nvSpPr>
          <p:spPr>
            <a:xfrm rot="16200000">
              <a:off x="9400246" y="4571651"/>
              <a:ext cx="312473" cy="166420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9B67178-9FD9-4360-B85E-03794AC7F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9425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B6316BF-F3DC-4F96-A28F-A517632B5D09}"/>
                </a:ext>
              </a:extLst>
            </p:cNvPr>
            <p:cNvCxnSpPr>
              <a:cxnSpLocks/>
            </p:cNvCxnSpPr>
            <p:nvPr/>
          </p:nvCxnSpPr>
          <p:spPr>
            <a:xfrm>
              <a:off x="8075409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AAC5214-A33F-4E41-AC4C-52AE9BBAE520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82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6D505D0-DF31-4946-9643-09F03077E9F4}"/>
                </a:ext>
              </a:extLst>
            </p:cNvPr>
            <p:cNvCxnSpPr>
              <a:cxnSpLocks/>
            </p:cNvCxnSpPr>
            <p:nvPr/>
          </p:nvCxnSpPr>
          <p:spPr>
            <a:xfrm>
              <a:off x="2550160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FC0AC99-2525-47F7-98FF-0B22B2574A1D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4868354"/>
              <a:ext cx="0" cy="35998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9909F0B-B11E-4C6B-A4AE-A8C71E89519C}"/>
                </a:ext>
              </a:extLst>
            </p:cNvPr>
            <p:cNvSpPr txBox="1"/>
            <p:nvPr/>
          </p:nvSpPr>
          <p:spPr>
            <a:xfrm>
              <a:off x="3241040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编译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410D931-A646-42F4-8D19-886FA3140C94}"/>
                </a:ext>
              </a:extLst>
            </p:cNvPr>
            <p:cNvSpPr txBox="1"/>
            <p:nvPr/>
          </p:nvSpPr>
          <p:spPr>
            <a:xfrm>
              <a:off x="6141333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链接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44EF6E5-F33F-46F6-801D-4D006B19E55B}"/>
                </a:ext>
              </a:extLst>
            </p:cNvPr>
            <p:cNvSpPr txBox="1"/>
            <p:nvPr/>
          </p:nvSpPr>
          <p:spPr>
            <a:xfrm>
              <a:off x="9099280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31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进程运行的基本原理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程序的装入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绝对装入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可重定位装入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动态运行时装入</a:t>
            </a:r>
            <a:endParaRPr lang="en-US" altLang="zh-CN" sz="1800" dirty="0"/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两个细节</a:t>
            </a:r>
            <a:endParaRPr lang="en-US" altLang="zh-CN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逻辑地址与物理地址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内存保护</a:t>
            </a:r>
            <a:endParaRPr lang="en-US" altLang="zh-CN" sz="1800" dirty="0"/>
          </a:p>
          <a:p>
            <a:pPr lvl="1" indent="0">
              <a:buNone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93DC366-2B26-4C7E-BCAE-5476AE210B5A}"/>
              </a:ext>
            </a:extLst>
          </p:cNvPr>
          <p:cNvGrpSpPr/>
          <p:nvPr/>
        </p:nvGrpSpPr>
        <p:grpSpPr>
          <a:xfrm>
            <a:off x="4722230" y="1818640"/>
            <a:ext cx="6891551" cy="2373057"/>
            <a:chOff x="2456884" y="3009686"/>
            <a:chExt cx="8846101" cy="296541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15C449A-A69E-4109-BA01-4CEBAF481E7D}"/>
                </a:ext>
              </a:extLst>
            </p:cNvPr>
            <p:cNvGrpSpPr/>
            <p:nvPr/>
          </p:nvGrpSpPr>
          <p:grpSpPr>
            <a:xfrm>
              <a:off x="3698240" y="3593386"/>
              <a:ext cx="812800" cy="1415151"/>
              <a:chOff x="3637280" y="3410849"/>
              <a:chExt cx="812800" cy="1415151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C889A0A-0794-4E82-BBAC-2C8104F7669C}"/>
                  </a:ext>
                </a:extLst>
              </p:cNvPr>
              <p:cNvSpPr/>
              <p:nvPr/>
            </p:nvSpPr>
            <p:spPr>
              <a:xfrm>
                <a:off x="3637280" y="4511040"/>
                <a:ext cx="812800" cy="3149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233C97C-2515-4076-9449-6327817BDFDC}"/>
                  </a:ext>
                </a:extLst>
              </p:cNvPr>
              <p:cNvSpPr/>
              <p:nvPr/>
            </p:nvSpPr>
            <p:spPr>
              <a:xfrm>
                <a:off x="3637280" y="3960944"/>
                <a:ext cx="812800" cy="3149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2" name="流程图: 存储数据 91">
                <a:extLst>
                  <a:ext uri="{FF2B5EF4-FFF2-40B4-BE49-F238E27FC236}">
                    <a16:creationId xmlns:a16="http://schemas.microsoft.com/office/drawing/2014/main" id="{90CD5457-76D0-4FF7-850D-DE0FD9B055F8}"/>
                  </a:ext>
                </a:extLst>
              </p:cNvPr>
              <p:cNvSpPr/>
              <p:nvPr/>
            </p:nvSpPr>
            <p:spPr>
              <a:xfrm>
                <a:off x="3637280" y="3410849"/>
                <a:ext cx="812800" cy="314960"/>
              </a:xfrm>
              <a:prstGeom prst="flowChartOnlineStorag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206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库</a:t>
                </a:r>
              </a:p>
            </p:txBody>
          </p:sp>
        </p:grpSp>
        <p:sp>
          <p:nvSpPr>
            <p:cNvPr id="41" name="左大括号 40">
              <a:extLst>
                <a:ext uri="{FF2B5EF4-FFF2-40B4-BE49-F238E27FC236}">
                  <a16:creationId xmlns:a16="http://schemas.microsoft.com/office/drawing/2014/main" id="{00538B1B-0D8C-4FA0-A6BC-BCC2DB5D40BA}"/>
                </a:ext>
              </a:extLst>
            </p:cNvPr>
            <p:cNvSpPr/>
            <p:nvPr/>
          </p:nvSpPr>
          <p:spPr>
            <a:xfrm rot="16200000">
              <a:off x="3540760" y="4250568"/>
              <a:ext cx="314960" cy="229616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4A5D7B-E80E-4D4D-8EF9-16810F527384}"/>
                </a:ext>
              </a:extLst>
            </p:cNvPr>
            <p:cNvSpPr/>
            <p:nvPr/>
          </p:nvSpPr>
          <p:spPr>
            <a:xfrm>
              <a:off x="5129781" y="3843761"/>
              <a:ext cx="1016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链接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程序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2960A5A-EEA9-4284-939C-D5E0A4F3BF0A}"/>
                </a:ext>
              </a:extLst>
            </p:cNvPr>
            <p:cNvSpPr/>
            <p:nvPr/>
          </p:nvSpPr>
          <p:spPr>
            <a:xfrm>
              <a:off x="6764522" y="4060746"/>
              <a:ext cx="1341120" cy="4804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装入模块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D1AD1CA-1D88-4301-9441-76A4A5AFEE3E}"/>
                </a:ext>
              </a:extLst>
            </p:cNvPr>
            <p:cNvSpPr/>
            <p:nvPr/>
          </p:nvSpPr>
          <p:spPr>
            <a:xfrm>
              <a:off x="8724383" y="3843761"/>
              <a:ext cx="10160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程序</a:t>
              </a:r>
            </a:p>
          </p:txBody>
        </p: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F07DA57-F07B-4AD5-A367-76B9A74121B8}"/>
                </a:ext>
              </a:extLst>
            </p:cNvPr>
            <p:cNvCxnSpPr>
              <a:cxnSpLocks/>
              <a:stCxn id="92" idx="3"/>
              <a:endCxn id="44" idx="1"/>
            </p:cNvCxnSpPr>
            <p:nvPr/>
          </p:nvCxnSpPr>
          <p:spPr>
            <a:xfrm>
              <a:off x="4375573" y="3750866"/>
              <a:ext cx="754208" cy="550095"/>
            </a:xfrm>
            <a:prstGeom prst="bentConnector3">
              <a:avLst>
                <a:gd name="adj1" fmla="val 5943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088945F0-9366-46BB-85F1-61AEEE93E4AB}"/>
                </a:ext>
              </a:extLst>
            </p:cNvPr>
            <p:cNvCxnSpPr>
              <a:cxnSpLocks/>
              <a:stCxn id="91" idx="3"/>
              <a:endCxn id="44" idx="1"/>
            </p:cNvCxnSpPr>
            <p:nvPr/>
          </p:nvCxnSpPr>
          <p:spPr>
            <a:xfrm>
              <a:off x="4511040" y="4300961"/>
              <a:ext cx="618741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EC6B6DA0-F7BF-40E0-9ED5-A2703C69ACD5}"/>
                </a:ext>
              </a:extLst>
            </p:cNvPr>
            <p:cNvCxnSpPr>
              <a:cxnSpLocks/>
              <a:stCxn id="90" idx="3"/>
              <a:endCxn id="44" idx="1"/>
            </p:cNvCxnSpPr>
            <p:nvPr/>
          </p:nvCxnSpPr>
          <p:spPr>
            <a:xfrm flipV="1">
              <a:off x="4511040" y="4300961"/>
              <a:ext cx="618741" cy="55009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5F2A63F-D7C3-4922-8E34-A6FFC7ED94F2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>
              <a:off x="6145781" y="4300961"/>
              <a:ext cx="61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D360926-4860-4E54-8676-57D67F5A3F7B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 flipV="1">
              <a:off x="8105642" y="4300961"/>
              <a:ext cx="61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89CFD6C-3C6A-4413-B052-ED443546221B}"/>
                </a:ext>
              </a:extLst>
            </p:cNvPr>
            <p:cNvCxnSpPr>
              <a:cxnSpLocks/>
              <a:stCxn id="46" idx="3"/>
              <a:endCxn id="89" idx="1"/>
            </p:cNvCxnSpPr>
            <p:nvPr/>
          </p:nvCxnSpPr>
          <p:spPr>
            <a:xfrm>
              <a:off x="9740383" y="4300961"/>
              <a:ext cx="649471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20E6C81A-7C32-487E-9457-D5F8E05B4FDF}"/>
                </a:ext>
              </a:extLst>
            </p:cNvPr>
            <p:cNvGrpSpPr/>
            <p:nvPr/>
          </p:nvGrpSpPr>
          <p:grpSpPr>
            <a:xfrm>
              <a:off x="10388584" y="3009686"/>
              <a:ext cx="914401" cy="2218652"/>
              <a:chOff x="10388584" y="3009686"/>
              <a:chExt cx="914401" cy="2218652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DBB56615-DCCA-40B6-8D51-97AD9C193892}"/>
                  </a:ext>
                </a:extLst>
              </p:cNvPr>
              <p:cNvGrpSpPr/>
              <p:nvPr/>
            </p:nvGrpSpPr>
            <p:grpSpPr>
              <a:xfrm>
                <a:off x="10388585" y="3386283"/>
                <a:ext cx="914400" cy="1842055"/>
                <a:chOff x="10359124" y="3330578"/>
                <a:chExt cx="914400" cy="1842055"/>
              </a:xfrm>
            </p:grpSpPr>
            <p:sp>
              <p:nvSpPr>
                <p:cNvPr id="88" name="波形 87">
                  <a:extLst>
                    <a:ext uri="{FF2B5EF4-FFF2-40B4-BE49-F238E27FC236}">
                      <a16:creationId xmlns:a16="http://schemas.microsoft.com/office/drawing/2014/main" id="{9B50A60C-22A6-4C41-95CE-1D9B2CFE1A8B}"/>
                    </a:ext>
                  </a:extLst>
                </p:cNvPr>
                <p:cNvSpPr/>
                <p:nvPr/>
              </p:nvSpPr>
              <p:spPr>
                <a:xfrm>
                  <a:off x="10359124" y="3330578"/>
                  <a:ext cx="914400" cy="1842055"/>
                </a:xfrm>
                <a:prstGeom prst="wave">
                  <a:avLst>
                    <a:gd name="adj1" fmla="val 2449"/>
                    <a:gd name="adj2" fmla="val 0"/>
                  </a:avLst>
                </a:prstGeom>
                <a:solidFill>
                  <a:schemeClr val="tx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DE736042-B032-4FAF-9BF1-BE6D823D3FF0}"/>
                    </a:ext>
                  </a:extLst>
                </p:cNvPr>
                <p:cNvSpPr/>
                <p:nvPr/>
              </p:nvSpPr>
              <p:spPr>
                <a:xfrm>
                  <a:off x="10360393" y="4011390"/>
                  <a:ext cx="913131" cy="480431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6BE2869-DF53-4D30-8653-22B336186594}"/>
                  </a:ext>
                </a:extLst>
              </p:cNvPr>
              <p:cNvSpPr txBox="1"/>
              <p:nvPr/>
            </p:nvSpPr>
            <p:spPr>
              <a:xfrm>
                <a:off x="10388584" y="3009686"/>
                <a:ext cx="914401" cy="291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内存</a:t>
                </a:r>
                <a:endPara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F190219-AB01-48F3-8683-090F4ACD96C9}"/>
                </a:ext>
              </a:extLst>
            </p:cNvPr>
            <p:cNvGrpSpPr/>
            <p:nvPr/>
          </p:nvGrpSpPr>
          <p:grpSpPr>
            <a:xfrm>
              <a:off x="2456884" y="4143482"/>
              <a:ext cx="1182567" cy="865056"/>
              <a:chOff x="2456884" y="4143482"/>
              <a:chExt cx="1182567" cy="865056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D22B253-E55A-484E-9607-43DB677C0253}"/>
                  </a:ext>
                </a:extLst>
              </p:cNvPr>
              <p:cNvSpPr txBox="1"/>
              <p:nvPr/>
            </p:nvSpPr>
            <p:spPr>
              <a:xfrm>
                <a:off x="2456884" y="4314400"/>
                <a:ext cx="947802" cy="463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编译后的</a:t>
                </a:r>
                <a:endParaRPr lang="en-US" altLang="zh-CN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目标模块</a:t>
                </a:r>
                <a:endParaRPr lang="en-US" altLang="zh-CN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5" name="左大括号 84">
                <a:extLst>
                  <a:ext uri="{FF2B5EF4-FFF2-40B4-BE49-F238E27FC236}">
                    <a16:creationId xmlns:a16="http://schemas.microsoft.com/office/drawing/2014/main" id="{7E1DB9C2-F537-44EC-B24C-9991784C665A}"/>
                  </a:ext>
                </a:extLst>
              </p:cNvPr>
              <p:cNvSpPr/>
              <p:nvPr/>
            </p:nvSpPr>
            <p:spPr>
              <a:xfrm>
                <a:off x="3456478" y="4143482"/>
                <a:ext cx="182973" cy="865056"/>
              </a:xfrm>
              <a:prstGeom prst="leftBrace">
                <a:avLst>
                  <a:gd name="adj1" fmla="val 53494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70" name="左大括号 69">
              <a:extLst>
                <a:ext uri="{FF2B5EF4-FFF2-40B4-BE49-F238E27FC236}">
                  <a16:creationId xmlns:a16="http://schemas.microsoft.com/office/drawing/2014/main" id="{1339F23C-89FB-4743-9B6C-D4942D32EE20}"/>
                </a:ext>
              </a:extLst>
            </p:cNvPr>
            <p:cNvSpPr/>
            <p:nvPr/>
          </p:nvSpPr>
          <p:spPr>
            <a:xfrm rot="16200000">
              <a:off x="6439123" y="3912647"/>
              <a:ext cx="318822" cy="297586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5" name="左大括号 74">
              <a:extLst>
                <a:ext uri="{FF2B5EF4-FFF2-40B4-BE49-F238E27FC236}">
                  <a16:creationId xmlns:a16="http://schemas.microsoft.com/office/drawing/2014/main" id="{B45E4F3B-C36B-4D20-BF9A-AC9B97E07E30}"/>
                </a:ext>
              </a:extLst>
            </p:cNvPr>
            <p:cNvSpPr/>
            <p:nvPr/>
          </p:nvSpPr>
          <p:spPr>
            <a:xfrm rot="16200000">
              <a:off x="9400246" y="4571651"/>
              <a:ext cx="312473" cy="166420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2FF07DE-3295-4D63-8B01-0F4CBC627BBA}"/>
                </a:ext>
              </a:extLst>
            </p:cNvPr>
            <p:cNvCxnSpPr>
              <a:cxnSpLocks/>
            </p:cNvCxnSpPr>
            <p:nvPr/>
          </p:nvCxnSpPr>
          <p:spPr>
            <a:xfrm>
              <a:off x="5099425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0F38AA-F8B1-4D2A-B0B1-FE707BCC6C2F}"/>
                </a:ext>
              </a:extLst>
            </p:cNvPr>
            <p:cNvCxnSpPr>
              <a:cxnSpLocks/>
            </p:cNvCxnSpPr>
            <p:nvPr/>
          </p:nvCxnSpPr>
          <p:spPr>
            <a:xfrm>
              <a:off x="8075409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20977C4-74E8-4B86-9E6F-F6393A0DC80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82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97CFE6F-4FE1-48F8-9EEB-EB0A43FA3E1E}"/>
                </a:ext>
              </a:extLst>
            </p:cNvPr>
            <p:cNvCxnSpPr>
              <a:cxnSpLocks/>
            </p:cNvCxnSpPr>
            <p:nvPr/>
          </p:nvCxnSpPr>
          <p:spPr>
            <a:xfrm>
              <a:off x="2550160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92892B1-8A2E-4E0F-AFD4-8C1C05A27F40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4868354"/>
              <a:ext cx="0" cy="35998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9E4FF-A554-4B28-8BD5-DF7DFBE8741A}"/>
                </a:ext>
              </a:extLst>
            </p:cNvPr>
            <p:cNvSpPr txBox="1"/>
            <p:nvPr/>
          </p:nvSpPr>
          <p:spPr>
            <a:xfrm>
              <a:off x="3241040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编译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EFA77AB-D96C-4153-A114-C4BE00FAC46D}"/>
                </a:ext>
              </a:extLst>
            </p:cNvPr>
            <p:cNvSpPr txBox="1"/>
            <p:nvPr/>
          </p:nvSpPr>
          <p:spPr>
            <a:xfrm>
              <a:off x="6141333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链接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F4492B7-270B-48E6-A925-845A4A76585B}"/>
                </a:ext>
              </a:extLst>
            </p:cNvPr>
            <p:cNvSpPr txBox="1"/>
            <p:nvPr/>
          </p:nvSpPr>
          <p:spPr>
            <a:xfrm>
              <a:off x="9099280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70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进程运行的基本原理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/>
              <a:t>内存扩充的两种方式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覆盖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交换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430020A-CDC9-404A-A505-829BD133A430}"/>
              </a:ext>
            </a:extLst>
          </p:cNvPr>
          <p:cNvGrpSpPr/>
          <p:nvPr/>
        </p:nvGrpSpPr>
        <p:grpSpPr>
          <a:xfrm>
            <a:off x="4722230" y="1818640"/>
            <a:ext cx="6891551" cy="2373057"/>
            <a:chOff x="2456884" y="3009686"/>
            <a:chExt cx="8846101" cy="2965410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DB9BBBB-89ED-4B22-841A-82581EAFAA89}"/>
                </a:ext>
              </a:extLst>
            </p:cNvPr>
            <p:cNvGrpSpPr/>
            <p:nvPr/>
          </p:nvGrpSpPr>
          <p:grpSpPr>
            <a:xfrm>
              <a:off x="3698240" y="3593386"/>
              <a:ext cx="812800" cy="1415151"/>
              <a:chOff x="3637280" y="3410849"/>
              <a:chExt cx="812800" cy="1415151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DDDCD55-7E60-40F7-AAF4-F8D8EF30CF3A}"/>
                  </a:ext>
                </a:extLst>
              </p:cNvPr>
              <p:cNvSpPr/>
              <p:nvPr/>
            </p:nvSpPr>
            <p:spPr>
              <a:xfrm>
                <a:off x="3637280" y="4511040"/>
                <a:ext cx="812800" cy="3149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39280CC-BC98-4D75-AB6D-045E9FCB2C84}"/>
                  </a:ext>
                </a:extLst>
              </p:cNvPr>
              <p:cNvSpPr/>
              <p:nvPr/>
            </p:nvSpPr>
            <p:spPr>
              <a:xfrm>
                <a:off x="3637280" y="3960944"/>
                <a:ext cx="812800" cy="3149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5" name="流程图: 存储数据 124">
                <a:extLst>
                  <a:ext uri="{FF2B5EF4-FFF2-40B4-BE49-F238E27FC236}">
                    <a16:creationId xmlns:a16="http://schemas.microsoft.com/office/drawing/2014/main" id="{0DD62F64-228F-4E84-8644-DB2D53A55407}"/>
                  </a:ext>
                </a:extLst>
              </p:cNvPr>
              <p:cNvSpPr/>
              <p:nvPr/>
            </p:nvSpPr>
            <p:spPr>
              <a:xfrm>
                <a:off x="3637280" y="3410849"/>
                <a:ext cx="812800" cy="314960"/>
              </a:xfrm>
              <a:prstGeom prst="flowChartOnlineStorag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206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库</a:t>
                </a:r>
              </a:p>
            </p:txBody>
          </p:sp>
        </p:grp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C7F07C97-9DB4-4A6B-80E4-7CDF47CA525B}"/>
                </a:ext>
              </a:extLst>
            </p:cNvPr>
            <p:cNvSpPr/>
            <p:nvPr/>
          </p:nvSpPr>
          <p:spPr>
            <a:xfrm rot="16200000">
              <a:off x="3540760" y="4250568"/>
              <a:ext cx="314960" cy="229616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BC359EB-3CFE-47C8-9289-ABFBC9E431C7}"/>
                </a:ext>
              </a:extLst>
            </p:cNvPr>
            <p:cNvSpPr/>
            <p:nvPr/>
          </p:nvSpPr>
          <p:spPr>
            <a:xfrm>
              <a:off x="5129781" y="3843761"/>
              <a:ext cx="1016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链接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程序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6B11745-4E7B-46F7-BBB8-D66DCA68F3CF}"/>
                </a:ext>
              </a:extLst>
            </p:cNvPr>
            <p:cNvSpPr/>
            <p:nvPr/>
          </p:nvSpPr>
          <p:spPr>
            <a:xfrm>
              <a:off x="6764522" y="4060746"/>
              <a:ext cx="1341120" cy="4804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装入模块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DE78542-9AB5-4A5B-90B1-DD60A47D69CA}"/>
                </a:ext>
              </a:extLst>
            </p:cNvPr>
            <p:cNvSpPr/>
            <p:nvPr/>
          </p:nvSpPr>
          <p:spPr>
            <a:xfrm>
              <a:off x="8724383" y="3843761"/>
              <a:ext cx="10160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程序</a:t>
              </a:r>
            </a:p>
          </p:txBody>
        </p: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5CB09375-1E55-4C7C-B2E0-6532374DA99F}"/>
                </a:ext>
              </a:extLst>
            </p:cNvPr>
            <p:cNvCxnSpPr>
              <a:cxnSpLocks/>
              <a:stCxn id="125" idx="3"/>
              <a:endCxn id="96" idx="1"/>
            </p:cNvCxnSpPr>
            <p:nvPr/>
          </p:nvCxnSpPr>
          <p:spPr>
            <a:xfrm>
              <a:off x="4375573" y="3750866"/>
              <a:ext cx="754208" cy="550095"/>
            </a:xfrm>
            <a:prstGeom prst="bentConnector3">
              <a:avLst>
                <a:gd name="adj1" fmla="val 5943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F3F3CBBE-DE76-489C-9F08-D9B57B313E16}"/>
                </a:ext>
              </a:extLst>
            </p:cNvPr>
            <p:cNvCxnSpPr>
              <a:cxnSpLocks/>
              <a:stCxn id="124" idx="3"/>
              <a:endCxn id="96" idx="1"/>
            </p:cNvCxnSpPr>
            <p:nvPr/>
          </p:nvCxnSpPr>
          <p:spPr>
            <a:xfrm>
              <a:off x="4511040" y="4300961"/>
              <a:ext cx="618741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77E40827-59A1-4C49-B9A4-818C4BFC5E72}"/>
                </a:ext>
              </a:extLst>
            </p:cNvPr>
            <p:cNvCxnSpPr>
              <a:cxnSpLocks/>
              <a:stCxn id="123" idx="3"/>
              <a:endCxn id="96" idx="1"/>
            </p:cNvCxnSpPr>
            <p:nvPr/>
          </p:nvCxnSpPr>
          <p:spPr>
            <a:xfrm flipV="1">
              <a:off x="4511040" y="4300961"/>
              <a:ext cx="618741" cy="55009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E2A82C4-DB29-4AB0-9A95-02B8A0E8D376}"/>
                </a:ext>
              </a:extLst>
            </p:cNvPr>
            <p:cNvCxnSpPr>
              <a:cxnSpLocks/>
              <a:stCxn id="96" idx="3"/>
              <a:endCxn id="97" idx="1"/>
            </p:cNvCxnSpPr>
            <p:nvPr/>
          </p:nvCxnSpPr>
          <p:spPr>
            <a:xfrm>
              <a:off x="6145781" y="4300961"/>
              <a:ext cx="61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02C3C3A-B5F2-4FE4-82C5-49E5BD2CC9EF}"/>
                </a:ext>
              </a:extLst>
            </p:cNvPr>
            <p:cNvCxnSpPr>
              <a:cxnSpLocks/>
              <a:stCxn id="97" idx="3"/>
              <a:endCxn id="98" idx="1"/>
            </p:cNvCxnSpPr>
            <p:nvPr/>
          </p:nvCxnSpPr>
          <p:spPr>
            <a:xfrm flipV="1">
              <a:off x="8105642" y="4300961"/>
              <a:ext cx="61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ED9F93BF-FC6E-42D4-BEE5-44F1BD95AABF}"/>
                </a:ext>
              </a:extLst>
            </p:cNvPr>
            <p:cNvCxnSpPr>
              <a:cxnSpLocks/>
              <a:stCxn id="98" idx="3"/>
              <a:endCxn id="122" idx="1"/>
            </p:cNvCxnSpPr>
            <p:nvPr/>
          </p:nvCxnSpPr>
          <p:spPr>
            <a:xfrm>
              <a:off x="9740383" y="4300961"/>
              <a:ext cx="649471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C334380-91A5-4CB2-AB9C-5FE720954E88}"/>
                </a:ext>
              </a:extLst>
            </p:cNvPr>
            <p:cNvGrpSpPr/>
            <p:nvPr/>
          </p:nvGrpSpPr>
          <p:grpSpPr>
            <a:xfrm>
              <a:off x="10388584" y="3009686"/>
              <a:ext cx="914401" cy="2218652"/>
              <a:chOff x="10388584" y="3009686"/>
              <a:chExt cx="914401" cy="2218652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ED439247-9042-4A6F-8392-727C1EBB278A}"/>
                  </a:ext>
                </a:extLst>
              </p:cNvPr>
              <p:cNvGrpSpPr/>
              <p:nvPr/>
            </p:nvGrpSpPr>
            <p:grpSpPr>
              <a:xfrm>
                <a:off x="10388585" y="3386283"/>
                <a:ext cx="914400" cy="1842055"/>
                <a:chOff x="10359124" y="3330578"/>
                <a:chExt cx="914400" cy="1842055"/>
              </a:xfrm>
            </p:grpSpPr>
            <p:sp>
              <p:nvSpPr>
                <p:cNvPr id="121" name="波形 120">
                  <a:extLst>
                    <a:ext uri="{FF2B5EF4-FFF2-40B4-BE49-F238E27FC236}">
                      <a16:creationId xmlns:a16="http://schemas.microsoft.com/office/drawing/2014/main" id="{FED7D784-6408-4F13-AC96-B86E70FB6499}"/>
                    </a:ext>
                  </a:extLst>
                </p:cNvPr>
                <p:cNvSpPr/>
                <p:nvPr/>
              </p:nvSpPr>
              <p:spPr>
                <a:xfrm>
                  <a:off x="10359124" y="3330578"/>
                  <a:ext cx="914400" cy="1842055"/>
                </a:xfrm>
                <a:prstGeom prst="wave">
                  <a:avLst>
                    <a:gd name="adj1" fmla="val 2449"/>
                    <a:gd name="adj2" fmla="val 0"/>
                  </a:avLst>
                </a:prstGeom>
                <a:solidFill>
                  <a:schemeClr val="tx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AE43F66F-9AEF-44F4-8C94-F2B139349E5E}"/>
                    </a:ext>
                  </a:extLst>
                </p:cNvPr>
                <p:cNvSpPr/>
                <p:nvPr/>
              </p:nvSpPr>
              <p:spPr>
                <a:xfrm>
                  <a:off x="10360393" y="4011390"/>
                  <a:ext cx="913131" cy="480431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B3459D93-66C4-4E10-8C22-1A9F509D0164}"/>
                  </a:ext>
                </a:extLst>
              </p:cNvPr>
              <p:cNvSpPr txBox="1"/>
              <p:nvPr/>
            </p:nvSpPr>
            <p:spPr>
              <a:xfrm>
                <a:off x="10388584" y="3009686"/>
                <a:ext cx="914401" cy="291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内存</a:t>
                </a:r>
                <a:endPara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F2DB931-6820-4B14-87B4-7E791E83EA20}"/>
                </a:ext>
              </a:extLst>
            </p:cNvPr>
            <p:cNvGrpSpPr/>
            <p:nvPr/>
          </p:nvGrpSpPr>
          <p:grpSpPr>
            <a:xfrm>
              <a:off x="2456884" y="4143482"/>
              <a:ext cx="1182567" cy="865056"/>
              <a:chOff x="2456884" y="4143482"/>
              <a:chExt cx="1182567" cy="865056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2193976-B4C2-43ED-AA45-9EDE5AF3D71C}"/>
                  </a:ext>
                </a:extLst>
              </p:cNvPr>
              <p:cNvSpPr txBox="1"/>
              <p:nvPr/>
            </p:nvSpPr>
            <p:spPr>
              <a:xfrm>
                <a:off x="2456884" y="4314400"/>
                <a:ext cx="947802" cy="463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"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编译后的</a:t>
                </a:r>
                <a:endParaRPr lang="en-US" altLang="zh-CN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34"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目标模块</a:t>
                </a:r>
                <a:endParaRPr lang="en-US" altLang="zh-CN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18" name="左大括号 117">
                <a:extLst>
                  <a:ext uri="{FF2B5EF4-FFF2-40B4-BE49-F238E27FC236}">
                    <a16:creationId xmlns:a16="http://schemas.microsoft.com/office/drawing/2014/main" id="{154B0988-6C3D-4F87-A305-FE71391DF94D}"/>
                  </a:ext>
                </a:extLst>
              </p:cNvPr>
              <p:cNvSpPr/>
              <p:nvPr/>
            </p:nvSpPr>
            <p:spPr>
              <a:xfrm>
                <a:off x="3456478" y="4143482"/>
                <a:ext cx="182973" cy="865056"/>
              </a:xfrm>
              <a:prstGeom prst="leftBrace">
                <a:avLst>
                  <a:gd name="adj1" fmla="val 53494"/>
                  <a:gd name="adj2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7" name="左大括号 106">
              <a:extLst>
                <a:ext uri="{FF2B5EF4-FFF2-40B4-BE49-F238E27FC236}">
                  <a16:creationId xmlns:a16="http://schemas.microsoft.com/office/drawing/2014/main" id="{95390F84-D39C-411B-854F-5034EBE0C62F}"/>
                </a:ext>
              </a:extLst>
            </p:cNvPr>
            <p:cNvSpPr/>
            <p:nvPr/>
          </p:nvSpPr>
          <p:spPr>
            <a:xfrm rot="16200000">
              <a:off x="6439123" y="3912647"/>
              <a:ext cx="318822" cy="297586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8" name="左大括号 107">
              <a:extLst>
                <a:ext uri="{FF2B5EF4-FFF2-40B4-BE49-F238E27FC236}">
                  <a16:creationId xmlns:a16="http://schemas.microsoft.com/office/drawing/2014/main" id="{61A7E2C1-CAA5-4DF6-AC57-BA3EB0D789EC}"/>
                </a:ext>
              </a:extLst>
            </p:cNvPr>
            <p:cNvSpPr/>
            <p:nvPr/>
          </p:nvSpPr>
          <p:spPr>
            <a:xfrm rot="16200000">
              <a:off x="9400246" y="4571651"/>
              <a:ext cx="312473" cy="1664200"/>
            </a:xfrm>
            <a:prstGeom prst="leftBrace">
              <a:avLst>
                <a:gd name="adj1" fmla="val 53494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F5D98D0C-8DD3-41CD-9E51-08C2BA8D0E29}"/>
                </a:ext>
              </a:extLst>
            </p:cNvPr>
            <p:cNvCxnSpPr>
              <a:cxnSpLocks/>
            </p:cNvCxnSpPr>
            <p:nvPr/>
          </p:nvCxnSpPr>
          <p:spPr>
            <a:xfrm>
              <a:off x="5099425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DB3FCCF-D25A-4CC7-8ADD-A1B058E9B489}"/>
                </a:ext>
              </a:extLst>
            </p:cNvPr>
            <p:cNvCxnSpPr>
              <a:cxnSpLocks/>
            </p:cNvCxnSpPr>
            <p:nvPr/>
          </p:nvCxnSpPr>
          <p:spPr>
            <a:xfrm>
              <a:off x="8075409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9D1FF587-7D34-4926-AEE7-31CE212D2DAD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82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57990D1-809C-44ED-890A-394F7453E01B}"/>
                </a:ext>
              </a:extLst>
            </p:cNvPr>
            <p:cNvCxnSpPr>
              <a:cxnSpLocks/>
            </p:cNvCxnSpPr>
            <p:nvPr/>
          </p:nvCxnSpPr>
          <p:spPr>
            <a:xfrm>
              <a:off x="2550160" y="4823330"/>
              <a:ext cx="0" cy="4050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8DF62FB-143A-4909-A5BE-1D8824022918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4868354"/>
              <a:ext cx="0" cy="35998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8195B71-5344-48F2-8987-F2B76536AFBD}"/>
                </a:ext>
              </a:extLst>
            </p:cNvPr>
            <p:cNvSpPr txBox="1"/>
            <p:nvPr/>
          </p:nvSpPr>
          <p:spPr>
            <a:xfrm>
              <a:off x="3241040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编译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4EF9367-1F4C-4595-9A75-6B88239FF523}"/>
                </a:ext>
              </a:extLst>
            </p:cNvPr>
            <p:cNvSpPr txBox="1"/>
            <p:nvPr/>
          </p:nvSpPr>
          <p:spPr>
            <a:xfrm>
              <a:off x="6141333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链接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22AD0DA-AD59-4A4E-9ACC-D10F62D0D5C0}"/>
                </a:ext>
              </a:extLst>
            </p:cNvPr>
            <p:cNvSpPr txBox="1"/>
            <p:nvPr/>
          </p:nvSpPr>
          <p:spPr>
            <a:xfrm>
              <a:off x="9099280" y="5648184"/>
              <a:ext cx="914401" cy="3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en-US" altLang="zh-CN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3.</a:t>
              </a:r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装入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87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什么是内存管理？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内存管理方式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连续分配管理方式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单一连续分配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固定分区分配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动态分区分配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69FE0E-257D-485F-913B-B077D6396394}"/>
              </a:ext>
            </a:extLst>
          </p:cNvPr>
          <p:cNvGrpSpPr/>
          <p:nvPr/>
        </p:nvGrpSpPr>
        <p:grpSpPr>
          <a:xfrm>
            <a:off x="9382742" y="1607606"/>
            <a:ext cx="1315735" cy="3642788"/>
            <a:chOff x="9382742" y="1607606"/>
            <a:chExt cx="1315735" cy="3642788"/>
          </a:xfrm>
        </p:grpSpPr>
        <p:sp>
          <p:nvSpPr>
            <p:cNvPr id="25" name="波形 24">
              <a:extLst>
                <a:ext uri="{FF2B5EF4-FFF2-40B4-BE49-F238E27FC236}">
                  <a16:creationId xmlns:a16="http://schemas.microsoft.com/office/drawing/2014/main" id="{B4095F68-D428-4B93-A368-70991EAE21EB}"/>
                </a:ext>
              </a:extLst>
            </p:cNvPr>
            <p:cNvSpPr/>
            <p:nvPr/>
          </p:nvSpPr>
          <p:spPr>
            <a:xfrm>
              <a:off x="9382742" y="2966719"/>
              <a:ext cx="1315735" cy="2283675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8E8BDB5-C4A3-41BC-82C5-B62769434125}"/>
                </a:ext>
              </a:extLst>
            </p:cNvPr>
            <p:cNvSpPr txBox="1"/>
            <p:nvPr/>
          </p:nvSpPr>
          <p:spPr>
            <a:xfrm>
              <a:off x="9583409" y="1607606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0231F0-2B26-42CC-8DDA-832EFCADD42A}"/>
                </a:ext>
              </a:extLst>
            </p:cNvPr>
            <p:cNvSpPr txBox="1"/>
            <p:nvPr/>
          </p:nvSpPr>
          <p:spPr>
            <a:xfrm>
              <a:off x="9583408" y="4014096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用户区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波形 36">
              <a:extLst>
                <a:ext uri="{FF2B5EF4-FFF2-40B4-BE49-F238E27FC236}">
                  <a16:creationId xmlns:a16="http://schemas.microsoft.com/office/drawing/2014/main" id="{9345EDE4-2655-4A60-8F04-7D06E498EDDF}"/>
                </a:ext>
              </a:extLst>
            </p:cNvPr>
            <p:cNvSpPr/>
            <p:nvPr/>
          </p:nvSpPr>
          <p:spPr>
            <a:xfrm>
              <a:off x="9382742" y="2031856"/>
              <a:ext cx="1315735" cy="1115274"/>
            </a:xfrm>
            <a:prstGeom prst="wave">
              <a:avLst>
                <a:gd name="adj1" fmla="val 700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DA2E986-76F2-451D-83C9-9434DEC01F65}"/>
                </a:ext>
              </a:extLst>
            </p:cNvPr>
            <p:cNvSpPr txBox="1"/>
            <p:nvPr/>
          </p:nvSpPr>
          <p:spPr>
            <a:xfrm>
              <a:off x="9583409" y="2424154"/>
              <a:ext cx="914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" algn="ctr"/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系统区</a:t>
              </a:r>
              <a:endPara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514339A6-CF13-47B3-9A5A-3985A96E9AF4}"/>
              </a:ext>
            </a:extLst>
          </p:cNvPr>
          <p:cNvSpPr txBox="1"/>
          <p:nvPr/>
        </p:nvSpPr>
        <p:spPr>
          <a:xfrm>
            <a:off x="10757536" y="2164081"/>
            <a:ext cx="914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低地址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6517D6-DB03-4D08-8B43-81E6E1CFB09D}"/>
              </a:ext>
            </a:extLst>
          </p:cNvPr>
          <p:cNvSpPr txBox="1"/>
          <p:nvPr/>
        </p:nvSpPr>
        <p:spPr>
          <a:xfrm>
            <a:off x="10757537" y="4881062"/>
            <a:ext cx="914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高地址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0CF220B-F898-4D76-97C3-EC7F41A11598}"/>
              </a:ext>
            </a:extLst>
          </p:cNvPr>
          <p:cNvSpPr/>
          <p:nvPr/>
        </p:nvSpPr>
        <p:spPr>
          <a:xfrm>
            <a:off x="8962387" y="3586511"/>
            <a:ext cx="296534" cy="1663883"/>
          </a:xfrm>
          <a:prstGeom prst="leftBrace">
            <a:avLst>
              <a:gd name="adj1" fmla="val 390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9F3A42B-B8A9-48DA-9790-0995572CE2C8}"/>
              </a:ext>
            </a:extLst>
          </p:cNvPr>
          <p:cNvSpPr txBox="1"/>
          <p:nvPr/>
        </p:nvSpPr>
        <p:spPr>
          <a:xfrm>
            <a:off x="8011772" y="4233786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空闲多，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利用率低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波形 51">
            <a:extLst>
              <a:ext uri="{FF2B5EF4-FFF2-40B4-BE49-F238E27FC236}">
                <a16:creationId xmlns:a16="http://schemas.microsoft.com/office/drawing/2014/main" id="{BBDB3B8A-5CA4-42EE-ABB1-2D48586602E5}"/>
              </a:ext>
            </a:extLst>
          </p:cNvPr>
          <p:cNvSpPr/>
          <p:nvPr/>
        </p:nvSpPr>
        <p:spPr>
          <a:xfrm>
            <a:off x="9382740" y="3005412"/>
            <a:ext cx="1315735" cy="645192"/>
          </a:xfrm>
          <a:prstGeom prst="wave">
            <a:avLst>
              <a:gd name="adj1" fmla="val 12133"/>
              <a:gd name="adj2" fmla="val 0"/>
            </a:avLst>
          </a:prstGeom>
          <a:blipFill>
            <a:blip r:embed="rId2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1E9EBD2-6CCE-4583-8F35-C66351F13E2D}"/>
              </a:ext>
            </a:extLst>
          </p:cNvPr>
          <p:cNvSpPr txBox="1"/>
          <p:nvPr/>
        </p:nvSpPr>
        <p:spPr>
          <a:xfrm>
            <a:off x="9526263" y="3166474"/>
            <a:ext cx="1028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用户进程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4CDEDA2-030C-4DEF-B372-7D24D8751A3D}"/>
              </a:ext>
            </a:extLst>
          </p:cNvPr>
          <p:cNvSpPr/>
          <p:nvPr/>
        </p:nvSpPr>
        <p:spPr>
          <a:xfrm>
            <a:off x="4307360" y="1617252"/>
            <a:ext cx="2022320" cy="1115274"/>
          </a:xfrm>
          <a:prstGeom prst="wedgeRoundRectCallout">
            <a:avLst>
              <a:gd name="adj1" fmla="val -84536"/>
              <a:gd name="adj2" fmla="val 6373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优点：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实现简单；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无外部碎片；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不一定需要内存保护</a:t>
            </a:r>
          </a:p>
        </p:txBody>
      </p:sp>
      <p:sp>
        <p:nvSpPr>
          <p:cNvPr id="54" name="对话气泡: 圆角矩形 53">
            <a:extLst>
              <a:ext uri="{FF2B5EF4-FFF2-40B4-BE49-F238E27FC236}">
                <a16:creationId xmlns:a16="http://schemas.microsoft.com/office/drawing/2014/main" id="{1D2F85B1-975F-4070-B4D3-7D9DD331165A}"/>
              </a:ext>
            </a:extLst>
          </p:cNvPr>
          <p:cNvSpPr/>
          <p:nvPr/>
        </p:nvSpPr>
        <p:spPr>
          <a:xfrm>
            <a:off x="4307360" y="2858845"/>
            <a:ext cx="2531436" cy="1115274"/>
          </a:xfrm>
          <a:prstGeom prst="wedgeRoundRectCallout">
            <a:avLst>
              <a:gd name="adj1" fmla="val -77988"/>
              <a:gd name="adj2" fmla="val -4067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缺点：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只能用于单用户、单任务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有内部碎片；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存储器利用率低；</a:t>
            </a:r>
          </a:p>
        </p:txBody>
      </p:sp>
    </p:spTree>
    <p:extLst>
      <p:ext uri="{BB962C8B-B14F-4D97-AF65-F5344CB8AC3E}">
        <p14:creationId xmlns:p14="http://schemas.microsoft.com/office/powerpoint/2010/main" val="293234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4" grpId="0" animBg="1"/>
    </p:bldLst>
  </p:timing>
</p:sld>
</file>

<file path=ppt/theme/theme1.xml><?xml version="1.0" encoding="utf-8"?>
<a:theme xmlns:a="http://schemas.openxmlformats.org/drawingml/2006/main" name="主题-马士兵教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-马士兵教育" id="{0E02F155-49F6-45C8-86DE-72B12AF424C6}" vid="{EC9925D1-E29A-4E51-B71E-A2AF1307590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主题-马士兵教育</Template>
  <TotalTime>61548</TotalTime>
  <Words>4007</Words>
  <Application>Microsoft Office PowerPoint</Application>
  <PresentationFormat>宽屏</PresentationFormat>
  <Paragraphs>1506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等线</vt:lpstr>
      <vt:lpstr>思源黑体 CN Bold</vt:lpstr>
      <vt:lpstr>思源黑体 CN Heavy</vt:lpstr>
      <vt:lpstr>思源黑体 CN Medium</vt:lpstr>
      <vt:lpstr>微软雅黑</vt:lpstr>
      <vt:lpstr>新宋体</vt:lpstr>
      <vt:lpstr>Arial</vt:lpstr>
      <vt:lpstr>Wingdings</vt:lpstr>
      <vt:lpstr>主题-马士兵教育</vt:lpstr>
      <vt:lpstr>第三章 内存管理</vt:lpstr>
      <vt:lpstr>目录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1.什么是内存管理？</vt:lpstr>
      <vt:lpstr>小结：什么是内存管理？</vt:lpstr>
      <vt:lpstr>目录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2.虚拟内存管理有什么不同？</vt:lpstr>
      <vt:lpstr>小结：虚拟内存管理有什么不同？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内存管理</dc:title>
  <dc:creator>LiuD</dc:creator>
  <cp:lastModifiedBy>LiuD</cp:lastModifiedBy>
  <cp:revision>12</cp:revision>
  <dcterms:created xsi:type="dcterms:W3CDTF">2020-09-09T10:26:03Z</dcterms:created>
  <dcterms:modified xsi:type="dcterms:W3CDTF">2022-04-21T09:05:59Z</dcterms:modified>
</cp:coreProperties>
</file>