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custDataLst>
    <p:tags r:id="rId29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tif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3195424" y="321199"/>
            <a:ext cx="5146376" cy="77986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t>Elasticsearch核心概念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8" name="文本框 1"/>
          <p:cNvSpPr txBox="1"/>
          <p:nvPr/>
        </p:nvSpPr>
        <p:spPr>
          <a:xfrm>
            <a:off x="1054205" y="3733655"/>
            <a:ext cx="8277348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倒排索引深入解读</a:t>
            </a:r>
          </a:p>
        </p:txBody>
      </p:sp>
      <p:sp>
        <p:nvSpPr>
          <p:cNvPr id="99" name="文本框 1"/>
          <p:cNvSpPr txBox="1"/>
          <p:nvPr/>
        </p:nvSpPr>
        <p:spPr>
          <a:xfrm>
            <a:off x="1054205" y="1473298"/>
            <a:ext cx="8277348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Lucene简介</a:t>
            </a:r>
          </a:p>
        </p:txBody>
      </p:sp>
      <p:sp>
        <p:nvSpPr>
          <p:cNvPr id="100" name="文本框 1"/>
          <p:cNvSpPr txBox="1"/>
          <p:nvPr/>
        </p:nvSpPr>
        <p:spPr>
          <a:xfrm>
            <a:off x="1054205" y="2198528"/>
            <a:ext cx="8277348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Elasticsearch概念</a:t>
            </a:r>
          </a:p>
        </p:txBody>
      </p:sp>
      <p:sp>
        <p:nvSpPr>
          <p:cNvPr id="101" name="文本框 1"/>
          <p:cNvSpPr txBox="1"/>
          <p:nvPr/>
        </p:nvSpPr>
        <p:spPr>
          <a:xfrm>
            <a:off x="1054205" y="2923758"/>
            <a:ext cx="8277348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集群、索引、分片和文档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2" animBg="1" advAuto="0"/>
      <p:bldP spid="101" grpId="3" animBg="1" advAuto="0"/>
      <p:bldP spid="99" grpId="1" animBg="1" advAuto="0"/>
      <p:bldP spid="98" grpId="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81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2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83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全文检索</a:t>
            </a:r>
          </a:p>
        </p:txBody>
      </p:sp>
      <p:sp>
        <p:nvSpPr>
          <p:cNvPr id="184" name="文本框 1"/>
          <p:cNvSpPr txBox="1"/>
          <p:nvPr/>
        </p:nvSpPr>
        <p:spPr>
          <a:xfrm>
            <a:off x="786831" y="1091420"/>
            <a:ext cx="10707248" cy="1348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381000" indent="-381000">
              <a:buSzPct val="100000"/>
              <a:buChar char="❖"/>
            </a:lvl1pPr>
          </a:lstStyle>
          <a:p>
            <a:r>
              <a:t>全文检索：索引系统通过扫描文章中的每一个词，对其创建索引，指明在文章中出现的次数和位置，当用户查询时，索引系统过就会根据事先简历的索引进行查找，并将查找的结果反馈给用户的检索方式</a:t>
            </a:r>
          </a:p>
        </p:txBody>
      </p:sp>
      <p:pic>
        <p:nvPicPr>
          <p:cNvPr id="185" name="检索引擎 (1).jpg" descr="检索引擎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24" y="2348865"/>
            <a:ext cx="7785763" cy="47250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88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9" name="灯片编号占位符 2"/>
          <p:cNvSpPr txBox="1"/>
          <p:nvPr>
            <p:ph type="sldNum" sz="quarter" idx="4294967295"/>
          </p:nvPr>
        </p:nvSpPr>
        <p:spPr>
          <a:xfrm>
            <a:off x="11293688" y="6245225"/>
            <a:ext cx="288713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0" name="文本框 1"/>
          <p:cNvSpPr txBox="1"/>
          <p:nvPr/>
        </p:nvSpPr>
        <p:spPr>
          <a:xfrm>
            <a:off x="388898" y="420716"/>
            <a:ext cx="2630114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倒排索引的原理</a:t>
            </a:r>
          </a:p>
        </p:txBody>
      </p:sp>
      <p:sp>
        <p:nvSpPr>
          <p:cNvPr id="191" name="文本"/>
          <p:cNvSpPr txBox="1"/>
          <p:nvPr/>
        </p:nvSpPr>
        <p:spPr>
          <a:xfrm>
            <a:off x="6032500" y="3299389"/>
            <a:ext cx="127000" cy="34562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 </a:t>
            </a:r>
          </a:p>
        </p:txBody>
      </p:sp>
      <p:pic>
        <p:nvPicPr>
          <p:cNvPr id="19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69" y="924383"/>
            <a:ext cx="10110265" cy="55191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95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7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倒排索引的数据结构</a:t>
            </a:r>
          </a:p>
        </p:txBody>
      </p:sp>
      <p:sp>
        <p:nvSpPr>
          <p:cNvPr id="198" name="文本"/>
          <p:cNvSpPr txBox="1"/>
          <p:nvPr/>
        </p:nvSpPr>
        <p:spPr>
          <a:xfrm>
            <a:off x="6032500" y="3299389"/>
            <a:ext cx="127000" cy="34562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 </a:t>
            </a:r>
          </a:p>
        </p:txBody>
      </p:sp>
      <p:pic>
        <p:nvPicPr>
          <p:cNvPr id="199" name="倒排索引的数据结构.jpg" descr="倒排索引的数据结构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66" y="1158571"/>
            <a:ext cx="9260868" cy="46864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02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4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倒排索引核心算法</a:t>
            </a:r>
          </a:p>
        </p:txBody>
      </p:sp>
      <p:sp>
        <p:nvSpPr>
          <p:cNvPr id="205" name="文本框 1"/>
          <p:cNvSpPr txBox="1"/>
          <p:nvPr/>
        </p:nvSpPr>
        <p:spPr>
          <a:xfrm>
            <a:off x="1159364" y="1176919"/>
            <a:ext cx="6069500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倒排表的压缩算法</a:t>
            </a:r>
          </a:p>
        </p:txBody>
      </p:sp>
      <p:sp>
        <p:nvSpPr>
          <p:cNvPr id="206" name="文本框 1"/>
          <p:cNvSpPr txBox="1"/>
          <p:nvPr/>
        </p:nvSpPr>
        <p:spPr>
          <a:xfrm>
            <a:off x="1117031" y="3548379"/>
            <a:ext cx="301514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词项索引的检索原理</a:t>
            </a:r>
          </a:p>
        </p:txBody>
      </p:sp>
      <p:sp>
        <p:nvSpPr>
          <p:cNvPr id="207" name="FOR：Frame Of Reference"/>
          <p:cNvSpPr txBox="1"/>
          <p:nvPr/>
        </p:nvSpPr>
        <p:spPr>
          <a:xfrm>
            <a:off x="2185978" y="2074718"/>
            <a:ext cx="3023402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FOR：Frame Of Reference</a:t>
            </a:r>
          </a:p>
        </p:txBody>
      </p:sp>
      <p:sp>
        <p:nvSpPr>
          <p:cNvPr id="208" name="RBM：RoaringBitmap"/>
          <p:cNvSpPr txBox="1"/>
          <p:nvPr/>
        </p:nvSpPr>
        <p:spPr>
          <a:xfrm>
            <a:off x="2185978" y="2633748"/>
            <a:ext cx="2453451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RBM：RoaringBitmap</a:t>
            </a:r>
          </a:p>
        </p:txBody>
      </p:sp>
      <p:sp>
        <p:nvSpPr>
          <p:cNvPr id="209" name="FST：Finit State Transducers"/>
          <p:cNvSpPr txBox="1"/>
          <p:nvPr/>
        </p:nvSpPr>
        <p:spPr>
          <a:xfrm>
            <a:off x="2109778" y="4439487"/>
            <a:ext cx="3313203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FST：Finit State Transducers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grpId="4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grpId="6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bldLvl="5" animBg="1" advAuto="0" build="p"/>
      <p:bldP spid="207" grpId="2" bldLvl="5" animBg="1" advAuto="0" build="p"/>
      <p:bldP spid="208" grpId="3" bldLvl="5" animBg="1" advAuto="0" build="p"/>
      <p:bldP spid="208" grpId="4" bldLvl="5" animBg="1" advAuto="0" build="p"/>
      <p:bldP spid="209" grpId="5" bldLvl="5" animBg="1" advAuto="0" build="p"/>
      <p:bldP spid="209" grpId="6" bldLvl="5" animBg="1" advAuto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12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4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倒排索引的的压缩算法</a:t>
            </a:r>
          </a:p>
        </p:txBody>
      </p:sp>
      <p:pic>
        <p:nvPicPr>
          <p:cNvPr id="21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32" y="1006884"/>
            <a:ext cx="6010572" cy="51627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18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9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0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倒排索引的的压缩算法</a:t>
            </a:r>
          </a:p>
        </p:txBody>
      </p:sp>
      <p:pic>
        <p:nvPicPr>
          <p:cNvPr id="22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016954"/>
            <a:ext cx="8508646" cy="467376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2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5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6" name="文本框 1"/>
          <p:cNvSpPr txBox="1"/>
          <p:nvPr/>
        </p:nvSpPr>
        <p:spPr>
          <a:xfrm>
            <a:off x="490498" y="581582"/>
            <a:ext cx="2748978" cy="4370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Elasticsearch</a:t>
            </a:r>
          </a:p>
        </p:txBody>
      </p:sp>
      <p:sp>
        <p:nvSpPr>
          <p:cNvPr id="227" name="文本框 1"/>
          <p:cNvSpPr txBox="1"/>
          <p:nvPr/>
        </p:nvSpPr>
        <p:spPr>
          <a:xfrm>
            <a:off x="1320231" y="1448646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分布式的搜索、存储和分析引擎</a:t>
            </a:r>
          </a:p>
        </p:txBody>
      </p:sp>
      <p:sp>
        <p:nvSpPr>
          <p:cNvPr id="228" name="文本框 1"/>
          <p:cNvSpPr txBox="1"/>
          <p:nvPr/>
        </p:nvSpPr>
        <p:spPr>
          <a:xfrm>
            <a:off x="1320231" y="2100579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搜索引擎类的数据库</a:t>
            </a:r>
          </a:p>
        </p:txBody>
      </p:sp>
      <p:sp>
        <p:nvSpPr>
          <p:cNvPr id="229" name="文本框 1"/>
          <p:cNvSpPr txBox="1"/>
          <p:nvPr/>
        </p:nvSpPr>
        <p:spPr>
          <a:xfrm>
            <a:off x="1320231" y="2752513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ES的优势</a:t>
            </a:r>
          </a:p>
        </p:txBody>
      </p:sp>
      <p:sp>
        <p:nvSpPr>
          <p:cNvPr id="230" name="文本框 1"/>
          <p:cNvSpPr txBox="1"/>
          <p:nvPr/>
        </p:nvSpPr>
        <p:spPr>
          <a:xfrm>
            <a:off x="1320231" y="3404446"/>
            <a:ext cx="2748978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应用范围广泛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33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4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35" name="文本框 1"/>
          <p:cNvSpPr txBox="1"/>
          <p:nvPr/>
        </p:nvSpPr>
        <p:spPr>
          <a:xfrm>
            <a:off x="405831" y="564649"/>
            <a:ext cx="144306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节点</a:t>
            </a:r>
          </a:p>
        </p:txBody>
      </p:sp>
      <p:sp>
        <p:nvSpPr>
          <p:cNvPr id="236" name="文本框 1"/>
          <p:cNvSpPr txBox="1"/>
          <p:nvPr/>
        </p:nvSpPr>
        <p:spPr>
          <a:xfrm>
            <a:off x="1320231" y="1448646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每个节点就是一个Elasticsearch的实例</a:t>
            </a:r>
          </a:p>
        </p:txBody>
      </p:sp>
      <p:sp>
        <p:nvSpPr>
          <p:cNvPr id="237" name="文本框 1"/>
          <p:cNvSpPr txBox="1"/>
          <p:nvPr/>
        </p:nvSpPr>
        <p:spPr>
          <a:xfrm>
            <a:off x="1320231" y="2100579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一个节点≠一台服务器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40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1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42" name="文本框 1"/>
          <p:cNvSpPr txBox="1"/>
          <p:nvPr/>
        </p:nvSpPr>
        <p:spPr>
          <a:xfrm>
            <a:off x="388898" y="420716"/>
            <a:ext cx="1720046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节点角色</a:t>
            </a:r>
          </a:p>
        </p:txBody>
      </p:sp>
      <p:sp>
        <p:nvSpPr>
          <p:cNvPr id="243" name="文本框 1"/>
          <p:cNvSpPr txBox="1"/>
          <p:nvPr/>
        </p:nvSpPr>
        <p:spPr>
          <a:xfrm>
            <a:off x="1176298" y="1042246"/>
            <a:ext cx="7642678" cy="464362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master</a:t>
            </a:r>
            <a:r>
              <a:t>：候选节点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data</a:t>
            </a:r>
            <a:r>
              <a:t>：数据节点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data_content：数据内容节点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data_hot：热节点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data_warm：索引不再定期更新，但仍可查询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data_code：冷节点，只读索引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Ingest：预处理节点，作用类似于Logstash中的Filter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ml：机器学习节点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remote_cluster_client：候选客户端节点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transform：转换节点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voting_only：仅投票节点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46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7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48" name="文本框 1"/>
          <p:cNvSpPr txBox="1"/>
          <p:nvPr/>
        </p:nvSpPr>
        <p:spPr>
          <a:xfrm>
            <a:off x="829164" y="336049"/>
            <a:ext cx="1720047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just" defTabSz="457200">
              <a:defRPr sz="2800" b="1"/>
            </a:lvl1pPr>
          </a:lstStyle>
          <a:p>
            <a:r>
              <a:t>分片</a:t>
            </a:r>
          </a:p>
        </p:txBody>
      </p:sp>
      <p:sp>
        <p:nvSpPr>
          <p:cNvPr id="249" name="文本框 1"/>
          <p:cNvSpPr txBox="1"/>
          <p:nvPr/>
        </p:nvSpPr>
        <p:spPr>
          <a:xfrm>
            <a:off x="1049298" y="1107186"/>
            <a:ext cx="10349763" cy="488694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一个索引包含一个或多个分片，在7.0之前默认五个主分片，每个主分片一个副本；在7.0之后默认一个主分片。副本可以在索引创建之后修改数量，但是主分片的数量一旦确定不可修改，只能创建索引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每个分片都是一个Lucene实例，有完整的创建索引和处理请求的能力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ES会自动再nodes上做分片均衡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一个doc不可能同时存在于多个主分片中，但是当每个主分片的副本数量不为一时，可以同时存在于多个副本中。</a:t>
            </a:r>
          </a:p>
          <a:p>
            <a:pPr defTabSz="457200"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每个主分片和其副本分片不能同时存在于同一个节点上，所以最低的可用配置是两个节点互为主备。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sp>
        <p:nvSpPr>
          <p:cNvPr id="104" name="标题 3073"/>
          <p:cNvSpPr txBox="1"/>
          <p:nvPr>
            <p:ph type="ctrTitle"/>
          </p:nvPr>
        </p:nvSpPr>
        <p:spPr>
          <a:xfrm>
            <a:off x="3195424" y="321199"/>
            <a:ext cx="5146376" cy="77986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t>Elasticsearch核心概念</a:t>
            </a:r>
          </a:p>
        </p:txBody>
      </p:sp>
      <p:pic>
        <p:nvPicPr>
          <p:cNvPr id="105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07" name="文本框 1"/>
          <p:cNvSpPr txBox="1"/>
          <p:nvPr/>
        </p:nvSpPr>
        <p:spPr>
          <a:xfrm>
            <a:off x="507431" y="1140382"/>
            <a:ext cx="8277348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什么是搜索引擎？</a:t>
            </a:r>
          </a:p>
        </p:txBody>
      </p:sp>
      <p:sp>
        <p:nvSpPr>
          <p:cNvPr id="108" name="文本框 1"/>
          <p:cNvSpPr txBox="1"/>
          <p:nvPr/>
        </p:nvSpPr>
        <p:spPr>
          <a:xfrm>
            <a:off x="1514964" y="2023586"/>
            <a:ext cx="3450654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全文搜索引擎</a:t>
            </a:r>
          </a:p>
        </p:txBody>
      </p:sp>
      <p:sp>
        <p:nvSpPr>
          <p:cNvPr id="109" name="文本框 1"/>
          <p:cNvSpPr txBox="1"/>
          <p:nvPr/>
        </p:nvSpPr>
        <p:spPr>
          <a:xfrm>
            <a:off x="1540641" y="3867517"/>
            <a:ext cx="7615688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垂直搜索引擎</a:t>
            </a:r>
          </a:p>
        </p:txBody>
      </p:sp>
      <p:sp>
        <p:nvSpPr>
          <p:cNvPr id="110" name="文本框 1"/>
          <p:cNvSpPr txBox="1"/>
          <p:nvPr/>
        </p:nvSpPr>
        <p:spPr>
          <a:xfrm>
            <a:off x="1989098" y="2610072"/>
            <a:ext cx="9007564" cy="8625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buFont typeface="Wingdings" panose="05000000000000000000"/>
              <a:defRPr sz="2200"/>
            </a:pPr>
            <a:r>
              <a:t>自然语言处理（NLP）、爬虫、网页处理、大数据处理</a:t>
            </a:r>
          </a:p>
          <a:p>
            <a:pPr>
              <a:buFont typeface="Wingdings" panose="05000000000000000000"/>
              <a:defRPr sz="2200"/>
            </a:pPr>
            <a:r>
              <a:t>如谷歌、百度、搜狗、必应等等</a:t>
            </a:r>
          </a:p>
        </p:txBody>
      </p:sp>
      <p:sp>
        <p:nvSpPr>
          <p:cNvPr id="111" name="文本框 1"/>
          <p:cNvSpPr txBox="1"/>
          <p:nvPr/>
        </p:nvSpPr>
        <p:spPr>
          <a:xfrm>
            <a:off x="1921364" y="4981657"/>
            <a:ext cx="6973680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sz="2200"/>
            </a:lvl1pPr>
          </a:lstStyle>
          <a:p>
            <a:r>
              <a:t>各大电商网站、OA、站内搜索、视频网站等</a:t>
            </a:r>
          </a:p>
        </p:txBody>
      </p:sp>
      <p:sp>
        <p:nvSpPr>
          <p:cNvPr id="112" name="文本框 1"/>
          <p:cNvSpPr txBox="1"/>
          <p:nvPr/>
        </p:nvSpPr>
        <p:spPr>
          <a:xfrm>
            <a:off x="1921364" y="4431801"/>
            <a:ext cx="5809513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sz="2200"/>
            </a:lvl1pPr>
          </a:lstStyle>
          <a:p>
            <a:r>
              <a:t>有明确搜索目的的搜索行为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3" animBg="1" advAuto="0"/>
      <p:bldP spid="110" grpId="4" animBg="1" advAuto="0"/>
      <p:bldP spid="112" grpId="5" animBg="1" advAuto="0"/>
      <p:bldP spid="108" grpId="2" animBg="1" advAuto="0"/>
      <p:bldP spid="111" grpId="6" animBg="1" advAuto="0"/>
      <p:bldP spid="107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52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54" name="文本框 1"/>
          <p:cNvSpPr txBox="1"/>
          <p:nvPr/>
        </p:nvSpPr>
        <p:spPr>
          <a:xfrm>
            <a:off x="388898" y="420716"/>
            <a:ext cx="144306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集群</a:t>
            </a:r>
          </a:p>
        </p:txBody>
      </p:sp>
      <p:sp>
        <p:nvSpPr>
          <p:cNvPr id="255" name="文本框 1"/>
          <p:cNvSpPr txBox="1"/>
          <p:nvPr/>
        </p:nvSpPr>
        <p:spPr>
          <a:xfrm>
            <a:off x="1320231" y="1448646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原生分布式</a:t>
            </a:r>
          </a:p>
        </p:txBody>
      </p:sp>
      <p:sp>
        <p:nvSpPr>
          <p:cNvPr id="256" name="文本框 1"/>
          <p:cNvSpPr txBox="1"/>
          <p:nvPr/>
        </p:nvSpPr>
        <p:spPr>
          <a:xfrm>
            <a:off x="1320231" y="2100579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一个节点≠一台服务器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59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0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61" name="文本框 1"/>
          <p:cNvSpPr txBox="1"/>
          <p:nvPr/>
        </p:nvSpPr>
        <p:spPr>
          <a:xfrm>
            <a:off x="388898" y="420716"/>
            <a:ext cx="1720046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集群状态</a:t>
            </a:r>
          </a:p>
        </p:txBody>
      </p:sp>
      <p:sp>
        <p:nvSpPr>
          <p:cNvPr id="262" name="文本框 1"/>
          <p:cNvSpPr txBox="1"/>
          <p:nvPr/>
        </p:nvSpPr>
        <p:spPr>
          <a:xfrm>
            <a:off x="583631" y="1186180"/>
            <a:ext cx="10783174" cy="52730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516255" indent="-160655" algn="just" defTabSz="457200">
              <a:buSzPct val="100000"/>
              <a:buChar char="•"/>
              <a:defRPr sz="1800">
                <a:solidFill>
                  <a:srgbClr val="4D4D4D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健康值状态</a:t>
            </a:r>
          </a:p>
          <a:p>
            <a:pPr marL="516255" indent="-160655" algn="just" defTabSz="457200">
              <a:buSzPct val="100000"/>
              <a:buChar char="•"/>
              <a:defRPr sz="1800">
                <a:solidFill>
                  <a:srgbClr val="4D4D4D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>
              <a:solidFill>
                <a:srgbClr val="000000"/>
              </a:solidFill>
            </a:endParaR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Green</a:t>
            </a:r>
            <a:r>
              <a:t>：所有Primary和Replica均为active，集群健康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Yellow</a:t>
            </a:r>
            <a:r>
              <a:t>：至少一个Replica不可用，但是所有Primary均为active，数据仍然是可以保证完整性的。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Red</a:t>
            </a:r>
            <a:r>
              <a:t>：至少有一个Primary为不可用状态，数据不完整，集群不可用。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516255" indent="-160655" algn="just" defTabSz="457200">
              <a:buSzPct val="100000"/>
              <a:buChar char="•"/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 健康值检查</a:t>
            </a:r>
          </a:p>
          <a:p>
            <a:pPr marL="711200" lvl="1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711200" lvl="1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_cat/health</a:t>
            </a:r>
          </a:p>
          <a:p>
            <a:pPr marL="711200" lvl="1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711200" lvl="1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_cluster/health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65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6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67" name="文本框 1"/>
          <p:cNvSpPr txBox="1"/>
          <p:nvPr/>
        </p:nvSpPr>
        <p:spPr>
          <a:xfrm>
            <a:off x="863031" y="869449"/>
            <a:ext cx="2110042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索引-Index</a:t>
            </a:r>
          </a:p>
        </p:txBody>
      </p:sp>
      <p:sp>
        <p:nvSpPr>
          <p:cNvPr id="268" name="文本框 1"/>
          <p:cNvSpPr txBox="1"/>
          <p:nvPr/>
        </p:nvSpPr>
        <p:spPr>
          <a:xfrm>
            <a:off x="871498" y="4239182"/>
            <a:ext cx="3160636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文档-Document</a:t>
            </a:r>
          </a:p>
        </p:txBody>
      </p:sp>
      <p:sp>
        <p:nvSpPr>
          <p:cNvPr id="269" name="类型-Type: 7.x 弱化 8.x完全删除  _doc"/>
          <p:cNvSpPr txBox="1"/>
          <p:nvPr/>
        </p:nvSpPr>
        <p:spPr>
          <a:xfrm>
            <a:off x="914400" y="2554316"/>
            <a:ext cx="6602578" cy="5105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>
              <a:buFont typeface="Wingdings" panose="05000000000000000000"/>
              <a:defRPr>
                <a:solidFill>
                  <a:srgbClr val="FF26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类型-Type: 7.x 弱化 8.x完全删除  _doc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15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17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搜索引擎应该具备哪些要求？</a:t>
            </a:r>
          </a:p>
        </p:txBody>
      </p:sp>
      <p:sp>
        <p:nvSpPr>
          <p:cNvPr id="118" name="文本框 1"/>
          <p:cNvSpPr txBox="1"/>
          <p:nvPr/>
        </p:nvSpPr>
        <p:spPr>
          <a:xfrm>
            <a:off x="1210164" y="1176919"/>
            <a:ext cx="3450654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查询速度快</a:t>
            </a:r>
          </a:p>
        </p:txBody>
      </p:sp>
      <p:sp>
        <p:nvSpPr>
          <p:cNvPr id="119" name="文本框 1"/>
          <p:cNvSpPr txBox="1"/>
          <p:nvPr/>
        </p:nvSpPr>
        <p:spPr>
          <a:xfrm>
            <a:off x="1210164" y="2582386"/>
            <a:ext cx="3450654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结果准确</a:t>
            </a:r>
          </a:p>
        </p:txBody>
      </p:sp>
      <p:sp>
        <p:nvSpPr>
          <p:cNvPr id="120" name="文本框 1"/>
          <p:cNvSpPr txBox="1"/>
          <p:nvPr/>
        </p:nvSpPr>
        <p:spPr>
          <a:xfrm>
            <a:off x="1210164" y="3987853"/>
            <a:ext cx="3450654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检索结果丰富</a:t>
            </a:r>
          </a:p>
        </p:txBody>
      </p:sp>
      <p:sp>
        <p:nvSpPr>
          <p:cNvPr id="121" name="文本框 1"/>
          <p:cNvSpPr txBox="1"/>
          <p:nvPr/>
        </p:nvSpPr>
        <p:spPr>
          <a:xfrm>
            <a:off x="1650431" y="1911403"/>
            <a:ext cx="3450653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</a:lvl1pPr>
          </a:lstStyle>
          <a:p>
            <a:r>
              <a:t>高效的压缩算法</a:t>
            </a:r>
          </a:p>
        </p:txBody>
      </p:sp>
      <p:sp>
        <p:nvSpPr>
          <p:cNvPr id="122" name="文本框 1"/>
          <p:cNvSpPr txBox="1"/>
          <p:nvPr/>
        </p:nvSpPr>
        <p:spPr>
          <a:xfrm>
            <a:off x="5545098" y="1911403"/>
            <a:ext cx="3450653" cy="929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</a:lvl1pPr>
          </a:lstStyle>
          <a:p>
            <a:r>
              <a:t>快速的编码和解码速度</a:t>
            </a:r>
          </a:p>
        </p:txBody>
      </p:sp>
      <p:sp>
        <p:nvSpPr>
          <p:cNvPr id="123" name="文本框 1"/>
          <p:cNvSpPr txBox="1"/>
          <p:nvPr/>
        </p:nvSpPr>
        <p:spPr>
          <a:xfrm>
            <a:off x="1650431" y="3263556"/>
            <a:ext cx="3450653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</a:lvl1pPr>
          </a:lstStyle>
          <a:p>
            <a:r>
              <a:t>BM25</a:t>
            </a:r>
          </a:p>
        </p:txBody>
      </p:sp>
      <p:sp>
        <p:nvSpPr>
          <p:cNvPr id="124" name="文本框 1"/>
          <p:cNvSpPr txBox="1"/>
          <p:nvPr/>
        </p:nvSpPr>
        <p:spPr>
          <a:xfrm>
            <a:off x="5545098" y="3300490"/>
            <a:ext cx="3450653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</a:lvl1pPr>
          </a:lstStyle>
          <a:p>
            <a:r>
              <a:t>TF-IDF</a:t>
            </a:r>
          </a:p>
        </p:txBody>
      </p:sp>
      <p:sp>
        <p:nvSpPr>
          <p:cNvPr id="125" name="文本框 1"/>
          <p:cNvSpPr txBox="1"/>
          <p:nvPr/>
        </p:nvSpPr>
        <p:spPr>
          <a:xfrm>
            <a:off x="1650431" y="4705956"/>
            <a:ext cx="3450653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</a:lvl1pPr>
          </a:lstStyle>
          <a:p>
            <a:r>
              <a:t>召回率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4" animBg="1" advAuto="0"/>
      <p:bldP spid="124" grpId="7" animBg="1" advAuto="0"/>
      <p:bldP spid="123" grpId="6" animBg="1" advAuto="0"/>
      <p:bldP spid="119" grpId="2" animBg="1" advAuto="0"/>
      <p:bldP spid="118" grpId="1" animBg="1" advAuto="0"/>
      <p:bldP spid="122" grpId="5" animBg="1" advAuto="0"/>
      <p:bldP spid="120" grpId="3" animBg="1" advAuto="0"/>
      <p:bldP spid="125" grpId="8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28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0" name="文本框 1"/>
          <p:cNvSpPr txBox="1"/>
          <p:nvPr/>
        </p:nvSpPr>
        <p:spPr>
          <a:xfrm>
            <a:off x="956164" y="1306179"/>
            <a:ext cx="129651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索引</a:t>
            </a:r>
          </a:p>
        </p:txBody>
      </p:sp>
      <p:sp>
        <p:nvSpPr>
          <p:cNvPr id="131" name="文本框 1"/>
          <p:cNvSpPr txBox="1"/>
          <p:nvPr/>
        </p:nvSpPr>
        <p:spPr>
          <a:xfrm>
            <a:off x="1692764" y="2191641"/>
            <a:ext cx="222063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帮助快速检索</a:t>
            </a:r>
          </a:p>
        </p:txBody>
      </p:sp>
      <p:sp>
        <p:nvSpPr>
          <p:cNvPr id="132" name="文本框 1"/>
          <p:cNvSpPr txBox="1"/>
          <p:nvPr/>
        </p:nvSpPr>
        <p:spPr>
          <a:xfrm>
            <a:off x="1692764" y="3039005"/>
            <a:ext cx="275503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以数据结构为载体</a:t>
            </a:r>
          </a:p>
        </p:txBody>
      </p:sp>
      <p:sp>
        <p:nvSpPr>
          <p:cNvPr id="133" name="文本框 1"/>
          <p:cNvSpPr txBox="1"/>
          <p:nvPr/>
        </p:nvSpPr>
        <p:spPr>
          <a:xfrm>
            <a:off x="1709698" y="3886367"/>
            <a:ext cx="2958958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以文件的形式落地</a:t>
            </a:r>
          </a:p>
        </p:txBody>
      </p:sp>
      <p:pic>
        <p:nvPicPr>
          <p:cNvPr id="13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252" y="1704981"/>
            <a:ext cx="5679861" cy="37665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面向海量数据，如何达到“搜索引擎”级别的查询效率？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 decel="50000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 decel="50000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 decel="50000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2" animBg="1" advAuto="0"/>
      <p:bldP spid="135" grpId="1" animBg="1" advAuto="0"/>
      <p:bldP spid="132" grpId="4" animBg="1" advAuto="0"/>
      <p:bldP spid="134" grpId="6" animBg="1" advAuto="0"/>
      <p:bldP spid="131" grpId="3" animBg="1" advAuto="0"/>
      <p:bldP spid="133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38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0" name="文本框 1"/>
          <p:cNvSpPr txBox="1"/>
          <p:nvPr/>
        </p:nvSpPr>
        <p:spPr>
          <a:xfrm>
            <a:off x="422764" y="403782"/>
            <a:ext cx="332087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数据库的组成结构</a:t>
            </a:r>
          </a:p>
        </p:txBody>
      </p:sp>
      <p:sp>
        <p:nvSpPr>
          <p:cNvPr id="141" name="文本框 1"/>
          <p:cNvSpPr txBox="1"/>
          <p:nvPr/>
        </p:nvSpPr>
        <p:spPr>
          <a:xfrm>
            <a:off x="6696564" y="1395176"/>
            <a:ext cx="4478130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MySQL、Oracle、SQL Server、PostgreSQL</a:t>
            </a:r>
          </a:p>
        </p:txBody>
      </p:sp>
      <p:sp>
        <p:nvSpPr>
          <p:cNvPr id="142" name="文本框 1"/>
          <p:cNvSpPr txBox="1"/>
          <p:nvPr/>
        </p:nvSpPr>
        <p:spPr>
          <a:xfrm>
            <a:off x="6696564" y="2511213"/>
            <a:ext cx="4478130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Redis、Memcached、MongoDB</a:t>
            </a:r>
          </a:p>
        </p:txBody>
      </p:sp>
      <p:sp>
        <p:nvSpPr>
          <p:cNvPr id="143" name="文本框 1"/>
          <p:cNvSpPr txBox="1"/>
          <p:nvPr/>
        </p:nvSpPr>
        <p:spPr>
          <a:xfrm>
            <a:off x="6696564" y="3297050"/>
            <a:ext cx="4478130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Elasticsearch、Solr、Splunk</a:t>
            </a:r>
          </a:p>
        </p:txBody>
      </p:sp>
      <p:pic>
        <p:nvPicPr>
          <p:cNvPr id="144" name="数据库 (1).jpg" descr="数据库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10" y="1180958"/>
            <a:ext cx="5135294" cy="47976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3" animBg="1" advAuto="0"/>
      <p:bldP spid="144" grpId="1" animBg="1" advAuto="0"/>
      <p:bldP spid="141" grpId="2" animBg="1" advAuto="0"/>
      <p:bldP spid="143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47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9" name="文本框 1"/>
          <p:cNvSpPr txBox="1"/>
          <p:nvPr/>
        </p:nvSpPr>
        <p:spPr>
          <a:xfrm>
            <a:off x="388898" y="420716"/>
            <a:ext cx="3175519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MySQL的索引结构</a:t>
            </a:r>
          </a:p>
        </p:txBody>
      </p:sp>
      <p:pic>
        <p:nvPicPr>
          <p:cNvPr id="15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27" y="1780937"/>
            <a:ext cx="9902343" cy="39307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文本框 1"/>
          <p:cNvSpPr txBox="1"/>
          <p:nvPr/>
        </p:nvSpPr>
        <p:spPr>
          <a:xfrm>
            <a:off x="8017364" y="1258916"/>
            <a:ext cx="3175520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B-Trees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5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6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MySQL的索引结构</a:t>
            </a:r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6" y="1632661"/>
            <a:ext cx="10455644" cy="39111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8" name="文本框 1"/>
          <p:cNvSpPr txBox="1"/>
          <p:nvPr/>
        </p:nvSpPr>
        <p:spPr>
          <a:xfrm>
            <a:off x="8017364" y="1258916"/>
            <a:ext cx="3175520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B+Trees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61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2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63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MySQL索引能解决大数据检索的问题吗？</a:t>
            </a:r>
          </a:p>
        </p:txBody>
      </p:sp>
      <p:sp>
        <p:nvSpPr>
          <p:cNvPr id="164" name="3、精准度差"/>
          <p:cNvSpPr txBox="1"/>
          <p:nvPr/>
        </p:nvSpPr>
        <p:spPr>
          <a:xfrm>
            <a:off x="1593312" y="2904066"/>
            <a:ext cx="1363981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3、精准度差</a:t>
            </a:r>
          </a:p>
        </p:txBody>
      </p:sp>
      <p:sp>
        <p:nvSpPr>
          <p:cNvPr id="165" name="文本框 1"/>
          <p:cNvSpPr txBox="1"/>
          <p:nvPr/>
        </p:nvSpPr>
        <p:spPr>
          <a:xfrm>
            <a:off x="3978114" y="2681316"/>
            <a:ext cx="4235772" cy="13130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sz="8600" b="1"/>
            </a:lvl1pPr>
          </a:lstStyle>
          <a:p>
            <a:r>
              <a:t>Lucene</a:t>
            </a:r>
          </a:p>
        </p:txBody>
      </p:sp>
      <p:sp>
        <p:nvSpPr>
          <p:cNvPr id="166" name="2、索引可能会失效"/>
          <p:cNvSpPr txBox="1"/>
          <p:nvPr/>
        </p:nvSpPr>
        <p:spPr>
          <a:xfrm>
            <a:off x="1584845" y="2252133"/>
            <a:ext cx="2087881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2、索引可能会失效</a:t>
            </a:r>
          </a:p>
        </p:txBody>
      </p:sp>
      <p:sp>
        <p:nvSpPr>
          <p:cNvPr id="167" name="1、索引往往字段很长，如果使用B+trees，树可能很深，IO很可怕"/>
          <p:cNvSpPr txBox="1"/>
          <p:nvPr/>
        </p:nvSpPr>
        <p:spPr>
          <a:xfrm>
            <a:off x="1584845" y="1600200"/>
            <a:ext cx="7015710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1、索引往往字段很长，如果使用B+trees，树可能很深，IO很可怕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5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grpId="6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7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2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fill="hold" grpId="8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bldLvl="5" animBg="1" advAuto="0" build="p"/>
      <p:bldP spid="167" grpId="6" bldLvl="5" animBg="1" advAuto="0" build="p"/>
      <p:bldP spid="165" grpId="9" animBg="1" advAuto="0"/>
      <p:bldP spid="163" grpId="5" bldLvl="5" animBg="1" advAuto="0" build="p"/>
      <p:bldP spid="166" grpId="3" bldLvl="5" animBg="1" advAuto="0" build="p"/>
      <p:bldP spid="164" grpId="4" bldLvl="5" animBg="1" advAuto="0" build="p"/>
      <p:bldP spid="166" grpId="7" bldLvl="5" animBg="1" advAuto="0" build="p"/>
      <p:bldP spid="167" grpId="2" bldLvl="5" animBg="1" advAuto="0" build="p"/>
      <p:bldP spid="164" grpId="8" bldLvl="5" animBg="1" advAuto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70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72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Lucene简介</a:t>
            </a:r>
          </a:p>
        </p:txBody>
      </p:sp>
      <p:sp>
        <p:nvSpPr>
          <p:cNvPr id="173" name="文本框 1"/>
          <p:cNvSpPr txBox="1"/>
          <p:nvPr/>
        </p:nvSpPr>
        <p:spPr>
          <a:xfrm>
            <a:off x="1159364" y="1176919"/>
            <a:ext cx="6861728" cy="8625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Lucene是一个成熟的全文检索库，由Java语言编写，具有高性能、可伸缩的特点，并且开源、免费。</a:t>
            </a:r>
          </a:p>
        </p:txBody>
      </p:sp>
      <p:sp>
        <p:nvSpPr>
          <p:cNvPr id="174" name="文本框 1"/>
          <p:cNvSpPr txBox="1"/>
          <p:nvPr/>
        </p:nvSpPr>
        <p:spPr>
          <a:xfrm>
            <a:off x="1184764" y="2417069"/>
            <a:ext cx="6685615" cy="16428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Lucene的作者Doug Cutting是资深的的全文检索专家，Lucene最开始发布在他本人的主页上，2001年10月贡献给Apache，成为Apache基金会的一个子项目。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716" y="1432983"/>
            <a:ext cx="2534908" cy="25349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文本框 1"/>
          <p:cNvSpPr txBox="1"/>
          <p:nvPr/>
        </p:nvSpPr>
        <p:spPr>
          <a:xfrm>
            <a:off x="9082324" y="4042237"/>
            <a:ext cx="2357693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lnSpc>
                <a:spcPts val="7100"/>
              </a:lnSpc>
              <a:defRPr sz="2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Doug Cutting</a:t>
            </a:r>
          </a:p>
        </p:txBody>
      </p:sp>
      <p:sp>
        <p:nvSpPr>
          <p:cNvPr id="177" name="Lucene之父"/>
          <p:cNvSpPr txBox="1"/>
          <p:nvPr/>
        </p:nvSpPr>
        <p:spPr>
          <a:xfrm>
            <a:off x="9209609" y="850635"/>
            <a:ext cx="1950721" cy="508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lnSpc>
                <a:spcPts val="7100"/>
              </a:lnSpc>
              <a:defRPr sz="2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Lucene之父</a:t>
            </a:r>
          </a:p>
        </p:txBody>
      </p:sp>
      <p:sp>
        <p:nvSpPr>
          <p:cNvPr id="178" name="文本框 1"/>
          <p:cNvSpPr txBox="1"/>
          <p:nvPr/>
        </p:nvSpPr>
        <p:spPr>
          <a:xfrm>
            <a:off x="1193231" y="4141166"/>
            <a:ext cx="7114768" cy="8625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Lucene是一个IR库（Information Retrieval library）。后来才由Shay Banon在其基础上开发了Elasticsearch 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commondata" val="eyJoZGlkIjoiYWM4MWZhMDY4ZjA4ZTkzMTY1YzhhN2QzOGMyOWI1OGQifQ=="/>
</p:tagLst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2245</Words>
  <Application>WPS 演示</Application>
  <PresentationFormat/>
  <Paragraphs>279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Arial</vt:lpstr>
      <vt:lpstr>Calibri</vt:lpstr>
      <vt:lpstr>Wingdings</vt:lpstr>
      <vt:lpstr>PingFang SC Regular</vt:lpstr>
      <vt:lpstr>PingFang SC Semibold</vt:lpstr>
      <vt:lpstr>微软雅黑</vt:lpstr>
      <vt:lpstr>Arial Unicode MS</vt:lpstr>
      <vt:lpstr>Helvetica Neue</vt:lpstr>
      <vt:lpstr>默认设计模板</vt:lpstr>
      <vt:lpstr>Elasticsearch核心概念</vt:lpstr>
      <vt:lpstr>Elasticsearch核心概念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Elasticsearch核心概念</dc:title>
  <dc:creator/>
  <cp:lastModifiedBy>Demon</cp:lastModifiedBy>
  <cp:revision>1</cp:revision>
  <dcterms:created xsi:type="dcterms:W3CDTF">2024-04-04T15:32:07Z</dcterms:created>
  <dcterms:modified xsi:type="dcterms:W3CDTF">2024-04-04T15:32:07Z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4DEFBB6973E64C568067517DA72C8174_12</vt:lpwstr>
  </property>
  <property fmtid="{D5CDD505-2E9C-101B-9397-08002B2CF9AE}" pid="3" name="KSOProductBuildVer">
    <vt:lpwstr>2052-12.1.0.16417</vt:lpwstr>
  </property>
</Properties>
</file>