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74" r:id="rId5"/>
    <p:sldId id="275" r:id="rId6"/>
    <p:sldId id="276" r:id="rId7"/>
    <p:sldId id="277" r:id="rId8"/>
    <p:sldId id="278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>
        <p:guide orient="horz" pos="2160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9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5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4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91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765665" y="180975"/>
            <a:ext cx="2097405" cy="6178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365375"/>
            <a:ext cx="12135485" cy="1799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524000" y="2565400"/>
            <a:ext cx="9727565" cy="98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ts val="600"/>
              </a:spcBef>
            </a:pPr>
            <a:r>
              <a:rPr lang="zh-CN" altLang="en-US" sz="44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线上售楼处</a:t>
            </a:r>
            <a:r>
              <a:rPr lang="en-US" altLang="zh-CN" sz="44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—</a:t>
            </a:r>
            <a:r>
              <a:rPr lang="zh-CN" altLang="en-US" sz="44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安居客微信小程序</a:t>
            </a:r>
            <a:r>
              <a:rPr lang="en-US" altLang="zh-CN" sz="18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</a:t>
            </a:r>
            <a:endParaRPr lang="zh-CN" altLang="en-US" sz="1800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Rectangle 5"/>
          <p:cNvSpPr/>
          <p:nvPr>
            <p:custDataLst>
              <p:tags r:id="rId2"/>
            </p:custDataLst>
          </p:nvPr>
        </p:nvSpPr>
        <p:spPr>
          <a:xfrm>
            <a:off x="9507220" y="4913948"/>
            <a:ext cx="1570038" cy="442912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lstStyle/>
          <a:p>
            <a:pPr algn="ctr" defTabSz="990600">
              <a:spcBef>
                <a:spcPts val="600"/>
              </a:spcBef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2F0B42DD-3C39-4D9D-9BF9-B9197043FE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2" y="766782"/>
            <a:ext cx="3378160" cy="6005618"/>
          </a:xfrm>
          <a:prstGeom prst="rect">
            <a:avLst/>
          </a:prstGeom>
        </p:spPr>
      </p:pic>
      <p:sp>
        <p:nvSpPr>
          <p:cNvPr id="2" name="Text Box 3"/>
          <p:cNvSpPr/>
          <p:nvPr/>
        </p:nvSpPr>
        <p:spPr>
          <a:xfrm>
            <a:off x="368512" y="452272"/>
            <a:ext cx="3319885" cy="40011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关于安居客线上看房小程序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461721" y="1467485"/>
            <a:ext cx="2201545" cy="6629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安居客线上看房小程序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16971" y="3097530"/>
            <a:ext cx="1158240" cy="6629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楼盘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简介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670511" y="3097530"/>
            <a:ext cx="1158240" cy="6629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最新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动态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349451" y="3097530"/>
            <a:ext cx="1158240" cy="6629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主推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户型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14421" y="3097530"/>
            <a:ext cx="1158240" cy="6629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视频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图片</a:t>
            </a:r>
          </a:p>
        </p:txBody>
      </p:sp>
      <p:cxnSp>
        <p:nvCxnSpPr>
          <p:cNvPr id="10" name="直接连接符 9"/>
          <p:cNvCxnSpPr>
            <a:stCxn id="5" idx="2"/>
            <a:endCxn id="6" idx="0"/>
          </p:cNvCxnSpPr>
          <p:nvPr/>
        </p:nvCxnSpPr>
        <p:spPr>
          <a:xfrm flipH="1">
            <a:off x="4596091" y="2130425"/>
            <a:ext cx="2966720" cy="967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7" idx="0"/>
          </p:cNvCxnSpPr>
          <p:nvPr/>
        </p:nvCxnSpPr>
        <p:spPr>
          <a:xfrm flipH="1">
            <a:off x="6249631" y="2130425"/>
            <a:ext cx="1313180" cy="967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  <a:endCxn id="8" idx="0"/>
          </p:cNvCxnSpPr>
          <p:nvPr/>
        </p:nvCxnSpPr>
        <p:spPr>
          <a:xfrm>
            <a:off x="7562811" y="2130425"/>
            <a:ext cx="365760" cy="967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9" idx="0"/>
          </p:cNvCxnSpPr>
          <p:nvPr/>
        </p:nvCxnSpPr>
        <p:spPr>
          <a:xfrm>
            <a:off x="7562811" y="2130425"/>
            <a:ext cx="2030730" cy="967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6004" y="3752850"/>
            <a:ext cx="1771015" cy="10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楼盘介绍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置业顾问联系</a:t>
            </a:r>
            <a:endParaRPr lang="en-US" altLang="zh-CN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578436" y="3742055"/>
            <a:ext cx="1771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标题栏推广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楼盘动态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置业顾问动态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43406" y="3760470"/>
            <a:ext cx="177101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产品户型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80436" y="3760470"/>
            <a:ext cx="1771015" cy="247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项目效果图</a:t>
            </a:r>
            <a:endParaRPr lang="en-US" altLang="zh-CN" sz="1600" b="1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项目沙盘展示</a:t>
            </a:r>
            <a:endParaRPr lang="en-US" altLang="zh-CN" sz="1600" b="1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项目产品户型</a:t>
            </a:r>
            <a:endParaRPr lang="en-US" altLang="zh-CN" sz="1600" b="1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项目周边配套</a:t>
            </a:r>
            <a:endParaRPr lang="en-US" altLang="zh-CN" sz="1600" b="1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/>
              <a:t>项目工程进度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18373" y="6356138"/>
            <a:ext cx="642222" cy="466725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323077" y="6356138"/>
            <a:ext cx="622935" cy="466725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091268" y="6356138"/>
            <a:ext cx="622936" cy="466725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947883" y="6356138"/>
            <a:ext cx="622936" cy="466725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651451" y="3097530"/>
            <a:ext cx="1158240" cy="6629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切换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普通版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539056" y="3752850"/>
            <a:ext cx="1499128" cy="297228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楼盘展示</a:t>
            </a:r>
            <a:endParaRPr lang="en-US" altLang="zh-CN" sz="1600" b="1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销售信息</a:t>
            </a:r>
            <a:endParaRPr lang="en-US" altLang="zh-CN" sz="1600" b="1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建筑规划</a:t>
            </a:r>
            <a:endParaRPr lang="en-US" altLang="zh-CN" sz="1600" b="1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物业信息</a:t>
            </a:r>
            <a:endParaRPr lang="en-US" altLang="zh-CN" sz="1600" b="1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预售许可证</a:t>
            </a:r>
            <a:endParaRPr lang="en-US" altLang="zh-CN" sz="1600" b="1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ym typeface="+mn-ea"/>
              </a:rPr>
              <a:t>产品售价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935D0B-5CE2-430D-B2BE-FA8123FCE048}"/>
              </a:ext>
            </a:extLst>
          </p:cNvPr>
          <p:cNvCxnSpPr>
            <a:cxnSpLocks/>
          </p:cNvCxnSpPr>
          <p:nvPr/>
        </p:nvCxnSpPr>
        <p:spPr>
          <a:xfrm>
            <a:off x="7621866" y="2121217"/>
            <a:ext cx="3284855" cy="976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401BC10-A663-41E3-8605-C8902D8A20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28" y="790258"/>
            <a:ext cx="3228023" cy="57387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07AA31-426C-4F57-B9DB-A073C1E4C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" y="790258"/>
            <a:ext cx="3228023" cy="5738708"/>
          </a:xfrm>
          <a:prstGeom prst="rect">
            <a:avLst/>
          </a:prstGeom>
        </p:spPr>
      </p:pic>
      <p:sp>
        <p:nvSpPr>
          <p:cNvPr id="6298" name="Text Box 3"/>
          <p:cNvSpPr/>
          <p:nvPr/>
        </p:nvSpPr>
        <p:spPr>
          <a:xfrm>
            <a:off x="311785" y="391478"/>
            <a:ext cx="2525712" cy="39878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楼盘简介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62751" y="1605280"/>
            <a:ext cx="4934796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楼盘介绍：</a:t>
            </a:r>
            <a:r>
              <a:rPr lang="zh-CN" altLang="en-US" dirty="0"/>
              <a:t>主要是展示项目产品类型以及开发商、售楼处地址等基本信息以及置业顾问联系方式，可直接通过点击置业顾问微信或电话在线沟通。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43078" y="5904554"/>
            <a:ext cx="473741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线上售楼处：</a:t>
            </a:r>
            <a:r>
              <a:rPr lang="zh-CN" altLang="en-US" dirty="0"/>
              <a:t>分为楼盘介绍、最新动态、主推户型、视频图片四部分。</a:t>
            </a: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B7FA6919-D94F-4321-9687-B0C1153F0E3D}"/>
              </a:ext>
            </a:extLst>
          </p:cNvPr>
          <p:cNvSpPr/>
          <p:nvPr/>
        </p:nvSpPr>
        <p:spPr>
          <a:xfrm>
            <a:off x="387032" y="1605280"/>
            <a:ext cx="11417935" cy="36576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63ABFCBF-1015-4D2C-A3DD-C241598ABD02}"/>
              </a:ext>
            </a:extLst>
          </p:cNvPr>
          <p:cNvSpPr/>
          <p:nvPr/>
        </p:nvSpPr>
        <p:spPr>
          <a:xfrm>
            <a:off x="387032" y="5745578"/>
            <a:ext cx="11417935" cy="103293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AF0E8F-9F37-4A63-BA12-321B32E52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" y="790258"/>
            <a:ext cx="3429210" cy="5940742"/>
          </a:xfrm>
          <a:prstGeom prst="rect">
            <a:avLst/>
          </a:prstGeom>
        </p:spPr>
      </p:pic>
      <p:sp>
        <p:nvSpPr>
          <p:cNvPr id="6298" name="Text Box 3"/>
          <p:cNvSpPr/>
          <p:nvPr/>
        </p:nvSpPr>
        <p:spPr>
          <a:xfrm>
            <a:off x="424818" y="391478"/>
            <a:ext cx="2525712" cy="39878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最新动态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03387" y="1630581"/>
            <a:ext cx="6837146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最新动态：</a:t>
            </a:r>
            <a:r>
              <a:rPr lang="zh-CN" altLang="en-US" dirty="0"/>
              <a:t>主要是展示项目的最新工程进度或者房源去化优惠等动态，客户可通过最新动态全方位多层次了解项目产品价值点及优惠房源。</a:t>
            </a:r>
          </a:p>
        </p:txBody>
      </p:sp>
      <p:sp>
        <p:nvSpPr>
          <p:cNvPr id="16" name="圆角矩形 6">
            <a:extLst>
              <a:ext uri="{FF2B5EF4-FFF2-40B4-BE49-F238E27FC236}">
                <a16:creationId xmlns:a16="http://schemas.microsoft.com/office/drawing/2014/main" id="{87BEB625-AA7B-46B7-8DB9-B8417CE51969}"/>
              </a:ext>
            </a:extLst>
          </p:cNvPr>
          <p:cNvSpPr/>
          <p:nvPr/>
        </p:nvSpPr>
        <p:spPr>
          <a:xfrm>
            <a:off x="75459" y="1402079"/>
            <a:ext cx="11417935" cy="41791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6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C6F203-E065-4664-AA1E-44D8CF21E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6" y="790258"/>
            <a:ext cx="3366348" cy="5984619"/>
          </a:xfrm>
          <a:prstGeom prst="rect">
            <a:avLst/>
          </a:prstGeom>
        </p:spPr>
      </p:pic>
      <p:sp>
        <p:nvSpPr>
          <p:cNvPr id="6298" name="Text Box 3"/>
          <p:cNvSpPr/>
          <p:nvPr/>
        </p:nvSpPr>
        <p:spPr>
          <a:xfrm>
            <a:off x="698606" y="391478"/>
            <a:ext cx="2525712" cy="39878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主推户型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41231" y="1476477"/>
            <a:ext cx="687588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主推户型：</a:t>
            </a:r>
            <a:r>
              <a:rPr lang="zh-CN" altLang="en-US" dirty="0"/>
              <a:t>主要是展示项目产品的户型图，平面图。客户可以直观了解到项目的房源面积及户型结构。</a:t>
            </a: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B7FA6919-D94F-4321-9687-B0C1153F0E3D}"/>
              </a:ext>
            </a:extLst>
          </p:cNvPr>
          <p:cNvSpPr/>
          <p:nvPr/>
        </p:nvSpPr>
        <p:spPr>
          <a:xfrm>
            <a:off x="75459" y="1402080"/>
            <a:ext cx="11417935" cy="41385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61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ECEE91-DE3B-48F2-89AF-934E35D8CB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8" y="790258"/>
            <a:ext cx="2656928" cy="5082223"/>
          </a:xfrm>
          <a:prstGeom prst="rect">
            <a:avLst/>
          </a:prstGeom>
        </p:spPr>
      </p:pic>
      <p:sp>
        <p:nvSpPr>
          <p:cNvPr id="6298" name="Text Box 3"/>
          <p:cNvSpPr/>
          <p:nvPr/>
        </p:nvSpPr>
        <p:spPr>
          <a:xfrm>
            <a:off x="771208" y="391478"/>
            <a:ext cx="2525712" cy="39878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视频图片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208" y="5913122"/>
            <a:ext cx="10776199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视频图片：</a:t>
            </a:r>
            <a:r>
              <a:rPr lang="zh-CN" altLang="en-US" dirty="0"/>
              <a:t>主要是展示项目的效果图，沙盘图，周边配套示意图，项目工程进度展示图等。客户可在线看房，全方位了解项目信息。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EB6018-75A6-4689-BEAF-08E7F94AFF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68" y="790258"/>
            <a:ext cx="2656928" cy="50822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5E1816-DEF7-4C60-858D-011E0E72F2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56" y="790258"/>
            <a:ext cx="2858751" cy="50822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64C93D-58D4-435A-B829-7FCADC3806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28" y="790258"/>
            <a:ext cx="2656928" cy="5082223"/>
          </a:xfrm>
          <a:prstGeom prst="rect">
            <a:avLst/>
          </a:prstGeom>
        </p:spPr>
      </p:pic>
      <p:sp>
        <p:nvSpPr>
          <p:cNvPr id="8" name="圆角矩形 17">
            <a:extLst>
              <a:ext uri="{FF2B5EF4-FFF2-40B4-BE49-F238E27FC236}">
                <a16:creationId xmlns:a16="http://schemas.microsoft.com/office/drawing/2014/main" id="{90BF9496-D2C5-4358-8064-872709EBF0BB}"/>
              </a:ext>
            </a:extLst>
          </p:cNvPr>
          <p:cNvSpPr/>
          <p:nvPr/>
        </p:nvSpPr>
        <p:spPr>
          <a:xfrm>
            <a:off x="771208" y="1276774"/>
            <a:ext cx="10776200" cy="398780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8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79FCC4-7895-4285-8030-C0FFAE9AB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8" y="795667"/>
            <a:ext cx="3410062" cy="6062333"/>
          </a:xfrm>
          <a:prstGeom prst="rect">
            <a:avLst/>
          </a:prstGeom>
        </p:spPr>
      </p:pic>
      <p:sp>
        <p:nvSpPr>
          <p:cNvPr id="6298" name="Text Box 3"/>
          <p:cNvSpPr/>
          <p:nvPr/>
        </p:nvSpPr>
        <p:spPr>
          <a:xfrm>
            <a:off x="771208" y="391478"/>
            <a:ext cx="2525712" cy="39878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切换普通版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76970" y="1932427"/>
            <a:ext cx="5764674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主要是展示项目的效果图，沙盘图，周边配套示意图，项目工程进度展示图等。客户可在线看房，全方位了解项目信息。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1792E009-46DC-4D51-96E4-7694928E830A}"/>
              </a:ext>
            </a:extLst>
          </p:cNvPr>
          <p:cNvSpPr/>
          <p:nvPr/>
        </p:nvSpPr>
        <p:spPr>
          <a:xfrm>
            <a:off x="771207" y="4603129"/>
            <a:ext cx="3326660" cy="815537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CB52DC4D-20BB-4B5D-961C-D04FAB3BE729}"/>
              </a:ext>
            </a:extLst>
          </p:cNvPr>
          <p:cNvSpPr/>
          <p:nvPr/>
        </p:nvSpPr>
        <p:spPr>
          <a:xfrm>
            <a:off x="812909" y="1439334"/>
            <a:ext cx="3301892" cy="2133599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7">
            <a:extLst>
              <a:ext uri="{FF2B5EF4-FFF2-40B4-BE49-F238E27FC236}">
                <a16:creationId xmlns:a16="http://schemas.microsoft.com/office/drawing/2014/main" id="{157A9E92-73C3-4170-A579-5969FF4872A4}"/>
              </a:ext>
            </a:extLst>
          </p:cNvPr>
          <p:cNvSpPr/>
          <p:nvPr/>
        </p:nvSpPr>
        <p:spPr>
          <a:xfrm>
            <a:off x="812909" y="6239933"/>
            <a:ext cx="3301892" cy="618067"/>
          </a:xfrm>
          <a:prstGeom prst="roundRect">
            <a:avLst/>
          </a:prstGeom>
          <a:noFill/>
          <a:ln w="4762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2BA1E5-7AA1-4FE9-B41E-B8D7899D60FA}"/>
              </a:ext>
            </a:extLst>
          </p:cNvPr>
          <p:cNvSpPr txBox="1"/>
          <p:nvPr/>
        </p:nvSpPr>
        <p:spPr>
          <a:xfrm>
            <a:off x="4434637" y="4437191"/>
            <a:ext cx="576467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主要是展示项目产品售价，开盘时间以及售楼处地址。同时可对外分享至朋友圈或者微信。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60E2C2-A86C-4C4B-8DDB-F2C6A9BE9717}"/>
              </a:ext>
            </a:extLst>
          </p:cNvPr>
          <p:cNvSpPr txBox="1"/>
          <p:nvPr/>
        </p:nvSpPr>
        <p:spPr>
          <a:xfrm>
            <a:off x="4476970" y="5984043"/>
            <a:ext cx="5764674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客户主要通过微聊可与置业顾问线上沟通，了解房源。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同时客户可致电售楼处，与置业顾问在线交流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8" name="Text Box 3"/>
          <p:cNvSpPr/>
          <p:nvPr/>
        </p:nvSpPr>
        <p:spPr>
          <a:xfrm>
            <a:off x="652674" y="646899"/>
            <a:ext cx="3106525" cy="40011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安居客线上看房小程序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7483F-75A1-45F6-8F7B-273160D6495D}"/>
              </a:ext>
            </a:extLst>
          </p:cNvPr>
          <p:cNvSpPr/>
          <p:nvPr/>
        </p:nvSpPr>
        <p:spPr>
          <a:xfrm>
            <a:off x="652674" y="1275609"/>
            <a:ext cx="10430192" cy="461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一、优点：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、展示比较多，可以随时跟置业顾问聊天，微聊、电话都可以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、可以从后台拉出数据，客户姓名，电话，跟哪个置业顾问沟通及时间。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二、缺点：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不能进行线上交易。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产品房源不能详细展示，展示户型数量受限。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一个楼盘对外输出只能是一个价格，当项目有商业和住宅，对外输出的价格不匹配。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有一个客户评论区，被竞品或者客户恶意评论后台不能删除，只能刷评论刷下去。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三、费用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有合作的项目安居客基本是免费做，没有合作的项目预计花费</a:t>
            </a:r>
            <a:r>
              <a:rPr lang="en-US" altLang="zh-CN" dirty="0"/>
              <a:t>2</a:t>
            </a:r>
            <a:r>
              <a:rPr lang="zh-CN" altLang="en-US" dirty="0"/>
              <a:t>万元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86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40455" y="2708910"/>
            <a:ext cx="5686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谢谢观看！！！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AtpVzgYEyxYQRE2MFAQ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497</Words>
  <Application>Microsoft Macintosh PowerPoint</Application>
  <PresentationFormat>宽屏</PresentationFormat>
  <Paragraphs>66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869880137@qq.com</cp:lastModifiedBy>
  <cp:revision>58</cp:revision>
  <dcterms:created xsi:type="dcterms:W3CDTF">2019-06-19T02:08:00Z</dcterms:created>
  <dcterms:modified xsi:type="dcterms:W3CDTF">2020-02-15T01:42:16Z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