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8" r:id="rId9"/>
    <p:sldId id="270" r:id="rId10"/>
    <p:sldId id="266" r:id="rId11"/>
    <p:sldId id="261" r:id="rId12"/>
    <p:sldId id="262" r:id="rId13"/>
    <p:sldId id="263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6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Online Order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8F106-0267-40DB-91C7-713397732D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0" r="6012" b="43030"/>
          <a:stretch/>
        </p:blipFill>
        <p:spPr>
          <a:xfrm>
            <a:off x="3385705" y="1474935"/>
            <a:ext cx="5713268" cy="2878281"/>
          </a:xfrm>
          <a:prstGeom prst="rect">
            <a:avLst/>
          </a:prstGeom>
        </p:spPr>
      </p:pic>
      <p:sp>
        <p:nvSpPr>
          <p:cNvPr id="14" name="Shape 82">
            <a:extLst>
              <a:ext uri="{FF2B5EF4-FFF2-40B4-BE49-F238E27FC236}">
                <a16:creationId xmlns:a16="http://schemas.microsoft.com/office/drawing/2014/main" id="{ADF4D373-0799-4C1A-8F52-399188E11947}"/>
              </a:ext>
            </a:extLst>
          </p:cNvPr>
          <p:cNvSpPr/>
          <p:nvPr/>
        </p:nvSpPr>
        <p:spPr>
          <a:xfrm>
            <a:off x="205025" y="1862400"/>
            <a:ext cx="2728675" cy="122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October is the month with most online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July is the month with most instore order</a:t>
            </a:r>
          </a:p>
        </p:txBody>
      </p:sp>
    </p:spTree>
    <p:extLst>
      <p:ext uri="{BB962C8B-B14F-4D97-AF65-F5344CB8AC3E}">
        <p14:creationId xmlns:p14="http://schemas.microsoft.com/office/powerpoint/2010/main" val="276945138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Conclusion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660209"/>
            <a:ext cx="6909285" cy="2148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The company's audience is </a:t>
            </a:r>
            <a:r>
              <a:rPr lang="en-CA" sz="1600" b="1" dirty="0"/>
              <a:t>mainly ordinary consumers </a:t>
            </a:r>
            <a:r>
              <a:rPr lang="en-CA" sz="1600" dirty="0"/>
              <a:t>looking for </a:t>
            </a:r>
            <a:r>
              <a:rPr lang="en-CA" sz="1600" b="1" dirty="0"/>
              <a:t>affordable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/>
              <a:t>Maintain current customers profile </a:t>
            </a:r>
            <a:r>
              <a:rPr lang="en-CA" sz="1600" dirty="0"/>
              <a:t>and adjust our strategy to expand to </a:t>
            </a:r>
            <a:r>
              <a:rPr lang="en-CA" sz="1600" b="1" dirty="0"/>
              <a:t>target higher income female customers, </a:t>
            </a:r>
            <a:r>
              <a:rPr lang="en-CA" sz="1600" dirty="0"/>
              <a:t>as well as customers from</a:t>
            </a:r>
            <a:r>
              <a:rPr lang="en-CA" sz="1600" b="1" dirty="0"/>
              <a:t> property and IT industry</a:t>
            </a: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Expand</a:t>
            </a:r>
            <a:r>
              <a:rPr lang="en-CA" sz="1600" b="1" dirty="0"/>
              <a:t> online business  </a:t>
            </a:r>
            <a:r>
              <a:rPr lang="en-CA" sz="1600" dirty="0"/>
              <a:t>for facing the COVID-19 situation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Appendix</a:t>
            </a:r>
            <a:r>
              <a:rPr lang="en-CA" dirty="0"/>
              <a:t> </a:t>
            </a:r>
            <a:r>
              <a:rPr lang="en-US" altLang="zh-CN" dirty="0"/>
              <a:t>A. Geographical Distribution of Online Order vs. All Order</a:t>
            </a:r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E4AF97-756E-4247-B9FE-1B99B29110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71" r="33518"/>
          <a:stretch/>
        </p:blipFill>
        <p:spPr>
          <a:xfrm>
            <a:off x="117922" y="852149"/>
            <a:ext cx="2623211" cy="42204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000D6F-77EC-4A75-A6F4-A99175D8D9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92" r="41768" b="2372"/>
          <a:stretch/>
        </p:blipFill>
        <p:spPr>
          <a:xfrm>
            <a:off x="2892137" y="852149"/>
            <a:ext cx="2599603" cy="422044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Main Directions of Data Analysis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AutoNum type="arabicPeriod"/>
            </a:pPr>
            <a:r>
              <a:rPr lang="en-CA" dirty="0"/>
              <a:t>Customer Profile</a:t>
            </a:r>
          </a:p>
          <a:p>
            <a:pPr marL="342900" indent="-342900">
              <a:buAutoNum type="arabicPeriod"/>
            </a:pPr>
            <a:endParaRPr lang="en-CA" dirty="0"/>
          </a:p>
          <a:p>
            <a:pPr marL="342900" indent="-342900">
              <a:buAutoNum type="arabicPeriod"/>
            </a:pPr>
            <a:r>
              <a:rPr lang="en-CA" dirty="0"/>
              <a:t>Product Profile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26" name="Picture 2" descr="How to create a Customer Profile? | Marketing91">
            <a:extLst>
              <a:ext uri="{FF2B5EF4-FFF2-40B4-BE49-F238E27FC236}">
                <a16:creationId xmlns:a16="http://schemas.microsoft.com/office/drawing/2014/main" id="{AE90D23F-E51C-4ECC-97D5-1B882434BB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5" t="5133" r="50871" b="30168"/>
          <a:stretch/>
        </p:blipFill>
        <p:spPr bwMode="auto">
          <a:xfrm>
            <a:off x="5938141" y="1083299"/>
            <a:ext cx="1955229" cy="191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ke Blue clip art - vector clip art online, royalty free &amp; public ... -  ClipArt Best - ClipArt Best">
            <a:extLst>
              <a:ext uri="{FF2B5EF4-FFF2-40B4-BE49-F238E27FC236}">
                <a16:creationId xmlns:a16="http://schemas.microsoft.com/office/drawing/2014/main" id="{D6481577-6536-4CF9-A294-BB1AEBC33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135" y="3201826"/>
            <a:ext cx="2013240" cy="167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CA" dirty="0"/>
              <a:t>Introduction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Customer Profile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639030"/>
            <a:ext cx="4841493" cy="1016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dirty="0"/>
              <a:t>Age and Gender and Sales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dirty="0"/>
              <a:t>Customer Income and Sales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dirty="0"/>
              <a:t>Job Category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Shape 81">
            <a:extLst>
              <a:ext uri="{FF2B5EF4-FFF2-40B4-BE49-F238E27FC236}">
                <a16:creationId xmlns:a16="http://schemas.microsoft.com/office/drawing/2014/main" id="{3D46CC17-BB1E-4649-9E3D-1DD3761365DA}"/>
              </a:ext>
            </a:extLst>
          </p:cNvPr>
          <p:cNvSpPr/>
          <p:nvPr/>
        </p:nvSpPr>
        <p:spPr>
          <a:xfrm>
            <a:off x="205025" y="2694770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Product Profile</a:t>
            </a:r>
            <a:endParaRPr dirty="0"/>
          </a:p>
        </p:txBody>
      </p:sp>
      <p:sp>
        <p:nvSpPr>
          <p:cNvPr id="11" name="Shape 82">
            <a:extLst>
              <a:ext uri="{FF2B5EF4-FFF2-40B4-BE49-F238E27FC236}">
                <a16:creationId xmlns:a16="http://schemas.microsoft.com/office/drawing/2014/main" id="{37611D36-D04E-4FE6-9F72-D85DA3B4701A}"/>
              </a:ext>
            </a:extLst>
          </p:cNvPr>
          <p:cNvSpPr/>
          <p:nvPr/>
        </p:nvSpPr>
        <p:spPr>
          <a:xfrm>
            <a:off x="205025" y="3176885"/>
            <a:ext cx="5122048" cy="1016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dirty="0"/>
              <a:t>Product Class , Product Line and Sales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dirty="0"/>
              <a:t>Brand and Sales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dirty="0"/>
              <a:t>Online Order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CA"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Customer Income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862400"/>
            <a:ext cx="4134600" cy="282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Mass Customer: 2000 person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High Net Worth: 1021 person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Affluent Customer: 979 person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Mass customer is the most populous category among all the income level, thus </a:t>
            </a:r>
            <a:r>
              <a:rPr lang="en-CA" b="1" dirty="0"/>
              <a:t>we should adjust our strategy to target mass customers</a:t>
            </a:r>
            <a:r>
              <a:rPr lang="en-CA" dirty="0"/>
              <a:t>. 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753B76-71AF-43B8-A638-0777B9059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629" y="1083299"/>
            <a:ext cx="4273671" cy="363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4904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Age and Gender vs. Profit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4" y="1666233"/>
            <a:ext cx="4477811" cy="2894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For most age groups, female and male customers’ consummation shows an even pattern on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For more elderly age groups, male customers spend significantly more than female customers, but this may be due to the uneven population between female and male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Overall, female customers are more populous and tend to spend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D12AC1-8136-4923-AD15-B69D5AEE3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882" y="929333"/>
            <a:ext cx="3584193" cy="29912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C006DE-C4D1-4C5C-95C4-9E18A2B06C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24"/>
          <a:stretch/>
        </p:blipFill>
        <p:spPr>
          <a:xfrm>
            <a:off x="7184978" y="3908702"/>
            <a:ext cx="1631312" cy="958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DA6117-36F9-4388-B92B-93FC4E22B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931" y="3922999"/>
            <a:ext cx="1391956" cy="9953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Job Category vs. Consumption Frequency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812788"/>
            <a:ext cx="4134600" cy="282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Manufacturing, Financial Service, Health and Retail Industry are the most loyal customers’ job categories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We can </a:t>
            </a:r>
            <a:r>
              <a:rPr lang="en-CA" b="1" dirty="0"/>
              <a:t>attract more customers from property and IT industry</a:t>
            </a:r>
            <a:r>
              <a:rPr lang="en-CA" dirty="0"/>
              <a:t> for future business growth while </a:t>
            </a:r>
            <a:r>
              <a:rPr lang="en-CA" b="1" dirty="0"/>
              <a:t>maintaining the current customer distribution</a:t>
            </a:r>
            <a:r>
              <a:rPr lang="en-CA" dirty="0"/>
              <a:t>.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1BBCD8-6EC5-4B08-BA25-C741739E55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640"/>
          <a:stretch/>
        </p:blipFill>
        <p:spPr>
          <a:xfrm>
            <a:off x="5034113" y="1631373"/>
            <a:ext cx="3904862" cy="291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1017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CA"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Product Class  and Line vs. Profit Sum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862400"/>
            <a:ext cx="4134600" cy="149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Medium class products are the most profitable product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Standard line products are the most profitable product line</a:t>
            </a:r>
          </a:p>
          <a:p>
            <a:endParaRPr lang="en-CA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7BA4B29-EF3C-4FAC-9A43-BE31AA7FD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91"/>
          <a:stretch/>
        </p:blipFill>
        <p:spPr>
          <a:xfrm>
            <a:off x="6478668" y="860999"/>
            <a:ext cx="2214948" cy="20028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647486D-6AA1-4C9D-90DE-D61BD2CA45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611"/>
          <a:stretch/>
        </p:blipFill>
        <p:spPr>
          <a:xfrm>
            <a:off x="6506266" y="2924128"/>
            <a:ext cx="2159753" cy="196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2536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54B88F-4140-449E-BA73-E162D2DFE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69"/>
          <a:stretch/>
        </p:blipFill>
        <p:spPr>
          <a:xfrm>
            <a:off x="0" y="0"/>
            <a:ext cx="8811643" cy="510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268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717</Words>
  <Application>Microsoft Office PowerPoint</Application>
  <PresentationFormat>On-screen Show (16:9)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Yiyi Yang</cp:lastModifiedBy>
  <cp:revision>42</cp:revision>
  <dcterms:modified xsi:type="dcterms:W3CDTF">2021-05-07T09:36:44Z</dcterms:modified>
</cp:coreProperties>
</file>