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631" r:id="rId3"/>
    <p:sldId id="4632" r:id="rId5"/>
    <p:sldId id="4633" r:id="rId6"/>
    <p:sldId id="4635" r:id="rId7"/>
    <p:sldId id="4638" r:id="rId8"/>
    <p:sldId id="4646" r:id="rId9"/>
    <p:sldId id="4643" r:id="rId10"/>
    <p:sldId id="4651" r:id="rId11"/>
    <p:sldId id="4636" r:id="rId12"/>
    <p:sldId id="4650" r:id="rId13"/>
    <p:sldId id="4648" r:id="rId14"/>
    <p:sldId id="4642" r:id="rId15"/>
    <p:sldId id="4652" r:id="rId16"/>
  </p:sldIdLst>
  <p:sldSz cx="12858750" cy="7232650"/>
  <p:notesSz cx="6858000" cy="9144000"/>
  <p:custShowLst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9ABE2"/>
    <a:srgbClr val="73DB29"/>
    <a:srgbClr val="DC5B3E"/>
    <a:srgbClr val="27B6B9"/>
    <a:srgbClr val="FFFFFF"/>
    <a:srgbClr val="262626"/>
    <a:srgbClr val="F66E4F"/>
    <a:srgbClr val="FED40D"/>
    <a:srgbClr val="3AD1B5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5274" autoAdjust="0"/>
  </p:normalViewPr>
  <p:slideViewPr>
    <p:cSldViewPr>
      <p:cViewPr>
        <p:scale>
          <a:sx n="50" d="100"/>
          <a:sy n="50" d="100"/>
        </p:scale>
        <p:origin x="-288" y="-1698"/>
      </p:cViewPr>
      <p:guideLst>
        <p:guide orient="horz" pos="324"/>
        <p:guide orient="horz" pos="4183"/>
        <p:guide pos="4076"/>
        <p:guide pos="592"/>
        <p:guide pos="7496"/>
        <p:guide pos="6892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3763339" y="825500"/>
            <a:ext cx="5332072" cy="5581650"/>
          </a:xfrm>
          <a:custGeom>
            <a:avLst/>
            <a:gdLst>
              <a:gd name="connsiteX0" fmla="*/ 0 w 5332072"/>
              <a:gd name="connsiteY0" fmla="*/ 3618082 h 5581650"/>
              <a:gd name="connsiteX1" fmla="*/ 80779 w 5332072"/>
              <a:gd name="connsiteY1" fmla="*/ 3618082 h 5581650"/>
              <a:gd name="connsiteX2" fmla="*/ 164740 w 5332072"/>
              <a:gd name="connsiteY2" fmla="*/ 3847480 h 5581650"/>
              <a:gd name="connsiteX3" fmla="*/ 2666036 w 5332072"/>
              <a:gd name="connsiteY3" fmla="*/ 5505450 h 5581650"/>
              <a:gd name="connsiteX4" fmla="*/ 5167332 w 5332072"/>
              <a:gd name="connsiteY4" fmla="*/ 3847480 h 5581650"/>
              <a:gd name="connsiteX5" fmla="*/ 5251293 w 5332072"/>
              <a:gd name="connsiteY5" fmla="*/ 3618082 h 5581650"/>
              <a:gd name="connsiteX6" fmla="*/ 5332072 w 5332072"/>
              <a:gd name="connsiteY6" fmla="*/ 3618082 h 5581650"/>
              <a:gd name="connsiteX7" fmla="*/ 5331391 w 5332072"/>
              <a:gd name="connsiteY7" fmla="*/ 3620731 h 5581650"/>
              <a:gd name="connsiteX8" fmla="*/ 2666036 w 5332072"/>
              <a:gd name="connsiteY8" fmla="*/ 5581650 h 5581650"/>
              <a:gd name="connsiteX9" fmla="*/ 681 w 5332072"/>
              <a:gd name="connsiteY9" fmla="*/ 3620731 h 5581650"/>
              <a:gd name="connsiteX10" fmla="*/ 2666036 w 5332072"/>
              <a:gd name="connsiteY10" fmla="*/ 0 h 5581650"/>
              <a:gd name="connsiteX11" fmla="*/ 5331391 w 5332072"/>
              <a:gd name="connsiteY11" fmla="*/ 1960919 h 5581650"/>
              <a:gd name="connsiteX12" fmla="*/ 5332072 w 5332072"/>
              <a:gd name="connsiteY12" fmla="*/ 1963569 h 5581650"/>
              <a:gd name="connsiteX13" fmla="*/ 5251293 w 5332072"/>
              <a:gd name="connsiteY13" fmla="*/ 1963569 h 5581650"/>
              <a:gd name="connsiteX14" fmla="*/ 5167332 w 5332072"/>
              <a:gd name="connsiteY14" fmla="*/ 1734171 h 5581650"/>
              <a:gd name="connsiteX15" fmla="*/ 2666036 w 5332072"/>
              <a:gd name="connsiteY15" fmla="*/ 76200 h 5581650"/>
              <a:gd name="connsiteX16" fmla="*/ 164740 w 5332072"/>
              <a:gd name="connsiteY16" fmla="*/ 1734171 h 5581650"/>
              <a:gd name="connsiteX17" fmla="*/ 80779 w 5332072"/>
              <a:gd name="connsiteY17" fmla="*/ 1963569 h 5581650"/>
              <a:gd name="connsiteX18" fmla="*/ 0 w 5332072"/>
              <a:gd name="connsiteY18" fmla="*/ 1963569 h 5581650"/>
              <a:gd name="connsiteX19" fmla="*/ 681 w 5332072"/>
              <a:gd name="connsiteY19" fmla="*/ 1960919 h 5581650"/>
              <a:gd name="connsiteX20" fmla="*/ 2666036 w 5332072"/>
              <a:gd name="connsiteY20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6060" y="1003010"/>
            <a:ext cx="5226630" cy="5226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259"/>
          <p:cNvSpPr>
            <a:spLocks noChangeArrowheads="1"/>
          </p:cNvSpPr>
          <p:nvPr/>
        </p:nvSpPr>
        <p:spPr bwMode="auto">
          <a:xfrm>
            <a:off x="3301365" y="2775585"/>
            <a:ext cx="6033135" cy="6153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基于</a:t>
            </a:r>
            <a:r>
              <a:rPr lang="en-US" altLang="zh-CN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Java</a:t>
            </a:r>
            <a:r>
              <a:rPr lang="zh-CN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的</a:t>
            </a:r>
            <a:endParaRPr lang="zh-CN" alt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2597785" y="3432621"/>
            <a:ext cx="7664450" cy="6153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琴行预约选课系统的设计与实现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259"/>
          <p:cNvSpPr>
            <a:spLocks noChangeArrowheads="1"/>
          </p:cNvSpPr>
          <p:nvPr/>
        </p:nvSpPr>
        <p:spPr bwMode="auto">
          <a:xfrm>
            <a:off x="4667250" y="4406742"/>
            <a:ext cx="352425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指导老师：陈秀丽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答辩人：宿孟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99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99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4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449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44" grpId="0" bldLvl="0" animBg="1"/>
      <p:bldP spid="44" grpId="1" bldLvl="0" animBg="1"/>
      <p:bldP spid="46" grpId="0" bldLvl="0" animBg="1"/>
      <p:bldP spid="46" grpId="1" bldLvl="0" animBg="1"/>
      <p:bldP spid="4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Group 5"/>
          <p:cNvGrpSpPr/>
          <p:nvPr/>
        </p:nvGrpSpPr>
        <p:grpSpPr bwMode="auto">
          <a:xfrm>
            <a:off x="4694215" y="2259670"/>
            <a:ext cx="3462814" cy="3375906"/>
            <a:chOff x="0" y="0"/>
            <a:chExt cx="7716441" cy="7523163"/>
          </a:xfrm>
        </p:grpSpPr>
        <p:sp>
          <p:nvSpPr>
            <p:cNvPr id="30726" name="AutoShape 6"/>
            <p:cNvSpPr/>
            <p:nvPr/>
          </p:nvSpPr>
          <p:spPr bwMode="auto">
            <a:xfrm>
              <a:off x="3855839" y="0"/>
              <a:ext cx="3117690" cy="2341563"/>
            </a:xfrm>
            <a:custGeom>
              <a:avLst/>
              <a:gdLst>
                <a:gd name="T0" fmla="*/ 1558845 w 21600"/>
                <a:gd name="T1" fmla="*/ 1170782 h 21600"/>
                <a:gd name="T2" fmla="*/ 1558845 w 21600"/>
                <a:gd name="T3" fmla="*/ 1170782 h 21600"/>
                <a:gd name="T4" fmla="*/ 1558845 w 21600"/>
                <a:gd name="T5" fmla="*/ 1170782 h 21600"/>
                <a:gd name="T6" fmla="*/ 1558845 w 21600"/>
                <a:gd name="T7" fmla="*/ 11707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6" y="0"/>
                  </a:moveTo>
                  <a:lnTo>
                    <a:pt x="0" y="10"/>
                  </a:lnTo>
                  <a:lnTo>
                    <a:pt x="181" y="11854"/>
                  </a:lnTo>
                  <a:lnTo>
                    <a:pt x="14811" y="21599"/>
                  </a:lnTo>
                  <a:lnTo>
                    <a:pt x="21599" y="1389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7" name="AutoShape 7"/>
            <p:cNvSpPr/>
            <p:nvPr/>
          </p:nvSpPr>
          <p:spPr bwMode="auto">
            <a:xfrm>
              <a:off x="5994092" y="1504950"/>
              <a:ext cx="1719174" cy="3317875"/>
            </a:xfrm>
            <a:custGeom>
              <a:avLst/>
              <a:gdLst>
                <a:gd name="T0" fmla="*/ 859587 w 21600"/>
                <a:gd name="T1" fmla="*/ 1658938 h 21600"/>
                <a:gd name="T2" fmla="*/ 859587 w 21600"/>
                <a:gd name="T3" fmla="*/ 1658938 h 21600"/>
                <a:gd name="T4" fmla="*/ 859587 w 21600"/>
                <a:gd name="T5" fmla="*/ 1658938 h 21600"/>
                <a:gd name="T6" fmla="*/ 859587 w 21600"/>
                <a:gd name="T7" fmla="*/ 16589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2159" y="0"/>
                  </a:moveTo>
                  <a:lnTo>
                    <a:pt x="0" y="5438"/>
                  </a:lnTo>
                  <a:lnTo>
                    <a:pt x="6423" y="20020"/>
                  </a:lnTo>
                  <a:lnTo>
                    <a:pt x="6234" y="20144"/>
                  </a:lnTo>
                  <a:lnTo>
                    <a:pt x="21600" y="21599"/>
                  </a:lnTo>
                  <a:lnTo>
                    <a:pt x="12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8" name="AutoShape 8"/>
            <p:cNvSpPr/>
            <p:nvPr/>
          </p:nvSpPr>
          <p:spPr bwMode="auto">
            <a:xfrm>
              <a:off x="5049578" y="4598988"/>
              <a:ext cx="2666863" cy="2924175"/>
            </a:xfrm>
            <a:custGeom>
              <a:avLst/>
              <a:gdLst>
                <a:gd name="T0" fmla="*/ 1333432 w 21600"/>
                <a:gd name="T1" fmla="*/ 1462088 h 21600"/>
                <a:gd name="T2" fmla="*/ 1333432 w 21600"/>
                <a:gd name="T3" fmla="*/ 1462088 h 21600"/>
                <a:gd name="T4" fmla="*/ 1333432 w 21600"/>
                <a:gd name="T5" fmla="*/ 1462088 h 21600"/>
                <a:gd name="T6" fmla="*/ 1333432 w 21600"/>
                <a:gd name="T7" fmla="*/ 14620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664" y="0"/>
                  </a:moveTo>
                  <a:lnTo>
                    <a:pt x="0" y="13332"/>
                  </a:lnTo>
                  <a:lnTo>
                    <a:pt x="4256" y="21599"/>
                  </a:lnTo>
                  <a:lnTo>
                    <a:pt x="21599" y="1770"/>
                  </a:lnTo>
                  <a:lnTo>
                    <a:pt x="21571" y="1650"/>
                  </a:lnTo>
                  <a:lnTo>
                    <a:pt x="11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9" name="AutoShape 9"/>
            <p:cNvSpPr/>
            <p:nvPr/>
          </p:nvSpPr>
          <p:spPr bwMode="auto">
            <a:xfrm>
              <a:off x="2128728" y="6403975"/>
              <a:ext cx="3446286" cy="1119188"/>
            </a:xfrm>
            <a:custGeom>
              <a:avLst/>
              <a:gdLst>
                <a:gd name="T0" fmla="*/ 1723143 w 21600"/>
                <a:gd name="T1" fmla="*/ 559594 h 21600"/>
                <a:gd name="T2" fmla="*/ 1723143 w 21600"/>
                <a:gd name="T3" fmla="*/ 559594 h 21600"/>
                <a:gd name="T4" fmla="*/ 1723143 w 21600"/>
                <a:gd name="T5" fmla="*/ 559594 h 21600"/>
                <a:gd name="T6" fmla="*/ 1723143 w 21600"/>
                <a:gd name="T7" fmla="*/ 5595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306" y="0"/>
                  </a:moveTo>
                  <a:lnTo>
                    <a:pt x="18276" y="122"/>
                  </a:lnTo>
                  <a:lnTo>
                    <a:pt x="3798" y="122"/>
                  </a:lnTo>
                  <a:lnTo>
                    <a:pt x="0" y="21316"/>
                  </a:lnTo>
                  <a:lnTo>
                    <a:pt x="74" y="21600"/>
                  </a:lnTo>
                  <a:lnTo>
                    <a:pt x="21597" y="21600"/>
                  </a:lnTo>
                  <a:lnTo>
                    <a:pt x="21600" y="21592"/>
                  </a:lnTo>
                  <a:lnTo>
                    <a:pt x="183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0" name="AutoShape 10"/>
            <p:cNvSpPr/>
            <p:nvPr/>
          </p:nvSpPr>
          <p:spPr bwMode="auto">
            <a:xfrm>
              <a:off x="0" y="4597400"/>
              <a:ext cx="2735122" cy="2911475"/>
            </a:xfrm>
            <a:custGeom>
              <a:avLst/>
              <a:gdLst>
                <a:gd name="T0" fmla="*/ 1367561 w 21600"/>
                <a:gd name="T1" fmla="*/ 1455738 h 21600"/>
                <a:gd name="T2" fmla="*/ 1367561 w 21600"/>
                <a:gd name="T3" fmla="*/ 1455738 h 21600"/>
                <a:gd name="T4" fmla="*/ 1367561 w 21600"/>
                <a:gd name="T5" fmla="*/ 1455738 h 21600"/>
                <a:gd name="T6" fmla="*/ 1367561 w 21600"/>
                <a:gd name="T7" fmla="*/ 14557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941" y="0"/>
                  </a:moveTo>
                  <a:lnTo>
                    <a:pt x="3" y="1781"/>
                  </a:lnTo>
                  <a:lnTo>
                    <a:pt x="0" y="1790"/>
                  </a:lnTo>
                  <a:lnTo>
                    <a:pt x="16814" y="21599"/>
                  </a:lnTo>
                  <a:lnTo>
                    <a:pt x="21600" y="13449"/>
                  </a:lnTo>
                  <a:lnTo>
                    <a:pt x="21358" y="13449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1" name="AutoShape 11"/>
            <p:cNvSpPr/>
            <p:nvPr/>
          </p:nvSpPr>
          <p:spPr bwMode="auto">
            <a:xfrm>
              <a:off x="0" y="1477963"/>
              <a:ext cx="1776321" cy="3359150"/>
            </a:xfrm>
            <a:custGeom>
              <a:avLst/>
              <a:gdLst>
                <a:gd name="T0" fmla="*/ 888161 w 21600"/>
                <a:gd name="T1" fmla="*/ 1679575 h 21600"/>
                <a:gd name="T2" fmla="*/ 888161 w 21600"/>
                <a:gd name="T3" fmla="*/ 1679575 h 21600"/>
                <a:gd name="T4" fmla="*/ 888161 w 21600"/>
                <a:gd name="T5" fmla="*/ 1679575 h 21600"/>
                <a:gd name="T6" fmla="*/ 888161 w 21600"/>
                <a:gd name="T7" fmla="*/ 16795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445" y="0"/>
                  </a:moveTo>
                  <a:lnTo>
                    <a:pt x="0" y="21600"/>
                  </a:lnTo>
                  <a:lnTo>
                    <a:pt x="15312" y="20056"/>
                  </a:lnTo>
                  <a:lnTo>
                    <a:pt x="15143" y="19943"/>
                  </a:lnTo>
                  <a:lnTo>
                    <a:pt x="21484" y="5269"/>
                  </a:lnTo>
                  <a:lnTo>
                    <a:pt x="21599" y="5238"/>
                  </a:lnTo>
                  <a:lnTo>
                    <a:pt x="944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2" name="AutoShape 12"/>
            <p:cNvSpPr/>
            <p:nvPr/>
          </p:nvSpPr>
          <p:spPr bwMode="auto">
            <a:xfrm>
              <a:off x="769897" y="1588"/>
              <a:ext cx="3122453" cy="2292350"/>
            </a:xfrm>
            <a:custGeom>
              <a:avLst/>
              <a:gdLst>
                <a:gd name="T0" fmla="*/ 1561227 w 21600"/>
                <a:gd name="T1" fmla="*/ 1146175 h 21600"/>
                <a:gd name="T2" fmla="*/ 1561227 w 21600"/>
                <a:gd name="T3" fmla="*/ 1146175 h 21600"/>
                <a:gd name="T4" fmla="*/ 1561227 w 21600"/>
                <a:gd name="T5" fmla="*/ 1146175 h 21600"/>
                <a:gd name="T6" fmla="*/ 1561227 w 21600"/>
                <a:gd name="T7" fmla="*/ 11461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41" y="0"/>
                  </a:moveTo>
                  <a:lnTo>
                    <a:pt x="0" y="13938"/>
                  </a:lnTo>
                  <a:lnTo>
                    <a:pt x="6966" y="21599"/>
                  </a:lnTo>
                  <a:lnTo>
                    <a:pt x="21599" y="12067"/>
                  </a:lnTo>
                  <a:lnTo>
                    <a:pt x="21523" y="12033"/>
                  </a:lnTo>
                  <a:lnTo>
                    <a:pt x="21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749" name="AutoShape 29"/>
          <p:cNvSpPr/>
          <p:nvPr/>
        </p:nvSpPr>
        <p:spPr bwMode="auto">
          <a:xfrm>
            <a:off x="7265739" y="4818638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0" name="AutoShape 30"/>
          <p:cNvSpPr/>
          <p:nvPr/>
        </p:nvSpPr>
        <p:spPr bwMode="auto">
          <a:xfrm>
            <a:off x="5633368" y="2651128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1" name="AutoShape 31"/>
          <p:cNvSpPr/>
          <p:nvPr/>
        </p:nvSpPr>
        <p:spPr bwMode="auto">
          <a:xfrm>
            <a:off x="6936602" y="2650845"/>
            <a:ext cx="330659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2" name="AutoShape 32"/>
          <p:cNvSpPr/>
          <p:nvPr/>
        </p:nvSpPr>
        <p:spPr bwMode="auto">
          <a:xfrm>
            <a:off x="5256543" y="4746646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3" name="AutoShape 33"/>
          <p:cNvSpPr/>
          <p:nvPr/>
        </p:nvSpPr>
        <p:spPr bwMode="auto">
          <a:xfrm>
            <a:off x="6208391" y="5263982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4" name="AutoShape 34"/>
          <p:cNvSpPr/>
          <p:nvPr/>
        </p:nvSpPr>
        <p:spPr bwMode="auto">
          <a:xfrm>
            <a:off x="7560403" y="3531997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5" name="AutoShape 35"/>
          <p:cNvSpPr/>
          <p:nvPr/>
        </p:nvSpPr>
        <p:spPr bwMode="auto">
          <a:xfrm>
            <a:off x="4906630" y="3511906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6" name="AutoShape 36"/>
          <p:cNvSpPr/>
          <p:nvPr/>
        </p:nvSpPr>
        <p:spPr bwMode="auto">
          <a:xfrm>
            <a:off x="2251238" y="2702418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5"/>
              </a:spcBef>
            </a:pPr>
            <a:r>
              <a:rPr lang="zh-CN" altLang="es-ES" sz="10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通过手机号和初始密码登录，提示修改</a:t>
            </a:r>
            <a:endParaRPr lang="zh-CN" altLang="es-ES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7" name="AutoShape 37"/>
          <p:cNvSpPr/>
          <p:nvPr/>
        </p:nvSpPr>
        <p:spPr bwMode="auto">
          <a:xfrm>
            <a:off x="2700733" y="2402732"/>
            <a:ext cx="1391198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s-E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endParaRPr lang="zh-CN" altLang="es-E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8" name="AutoShape 38"/>
          <p:cNvSpPr/>
          <p:nvPr/>
        </p:nvSpPr>
        <p:spPr bwMode="auto">
          <a:xfrm>
            <a:off x="4202429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59" name="AutoShape 39"/>
          <p:cNvSpPr/>
          <p:nvPr/>
        </p:nvSpPr>
        <p:spPr bwMode="auto">
          <a:xfrm>
            <a:off x="8773510" y="2702418"/>
            <a:ext cx="1789519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5"/>
              </a:spcBef>
            </a:pPr>
            <a:r>
              <a:rPr lang="zh-CN" altLang="es-ES" sz="10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查看自己可选课程</a:t>
            </a:r>
            <a:endParaRPr lang="zh-CN" altLang="es-ES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0" name="AutoShape 40"/>
          <p:cNvSpPr/>
          <p:nvPr/>
        </p:nvSpPr>
        <p:spPr bwMode="auto">
          <a:xfrm>
            <a:off x="8766814" y="2402732"/>
            <a:ext cx="1429865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查看可选课程</a:t>
            </a:r>
            <a:endParaRPr lang="zh-CN" altLang="en-US" sz="1400" b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1" name="AutoShape 41"/>
          <p:cNvSpPr/>
          <p:nvPr/>
        </p:nvSpPr>
        <p:spPr bwMode="auto">
          <a:xfrm>
            <a:off x="8480521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2" name="AutoShape 42"/>
          <p:cNvSpPr/>
          <p:nvPr/>
        </p:nvSpPr>
        <p:spPr bwMode="auto">
          <a:xfrm>
            <a:off x="2252912" y="3943856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5"/>
              </a:spcBef>
            </a:pPr>
            <a:r>
              <a:rPr lang="zh-CN" altLang="es-ES" sz="10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点击课程查看课程的安排时间，老师，地点等详情</a:t>
            </a:r>
            <a:endParaRPr lang="zh-CN" altLang="es-ES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3" name="AutoShape 43"/>
          <p:cNvSpPr/>
          <p:nvPr/>
        </p:nvSpPr>
        <p:spPr bwMode="auto">
          <a:xfrm>
            <a:off x="2704577" y="3644170"/>
            <a:ext cx="1394049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查看课程详情</a:t>
            </a:r>
            <a:endParaRPr lang="zh-CN" altLang="en-US" sz="1400" b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4" name="AutoShape 44"/>
          <p:cNvSpPr/>
          <p:nvPr/>
        </p:nvSpPr>
        <p:spPr bwMode="auto">
          <a:xfrm>
            <a:off x="4204103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5" name="AutoShape 45"/>
          <p:cNvSpPr/>
          <p:nvPr/>
        </p:nvSpPr>
        <p:spPr bwMode="auto">
          <a:xfrm>
            <a:off x="8745049" y="3943856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5"/>
              </a:spcBef>
            </a:pPr>
            <a:r>
              <a:rPr lang="zh-CN" altLang="es-ES" sz="10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在人数未满的情况下选择课程</a:t>
            </a:r>
            <a:endParaRPr lang="zh-CN" altLang="es-ES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6" name="AutoShape 46"/>
          <p:cNvSpPr/>
          <p:nvPr/>
        </p:nvSpPr>
        <p:spPr bwMode="auto">
          <a:xfrm>
            <a:off x="8737515" y="3644170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选课</a:t>
            </a:r>
            <a:endParaRPr lang="zh-CN" altLang="en-US" sz="1400" b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7" name="AutoShape 47"/>
          <p:cNvSpPr/>
          <p:nvPr/>
        </p:nvSpPr>
        <p:spPr bwMode="auto">
          <a:xfrm>
            <a:off x="8451222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8" name="AutoShape 48"/>
          <p:cNvSpPr/>
          <p:nvPr/>
        </p:nvSpPr>
        <p:spPr bwMode="auto">
          <a:xfrm>
            <a:off x="2252912" y="5175247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5"/>
              </a:spcBef>
            </a:pPr>
            <a:r>
              <a:rPr lang="zh-CN" altLang="es-ES" sz="10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特殊情况可在课程截止前一天可以退选，截止后只能请假</a:t>
            </a:r>
            <a:endParaRPr lang="zh-CN" altLang="es-ES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9" name="AutoShape 49"/>
          <p:cNvSpPr/>
          <p:nvPr/>
        </p:nvSpPr>
        <p:spPr bwMode="auto">
          <a:xfrm>
            <a:off x="2702444" y="4876399"/>
            <a:ext cx="1389486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退选或者请假</a:t>
            </a:r>
            <a:endParaRPr lang="zh-CN" altLang="en-US" sz="1400" b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0" name="AutoShape 50"/>
          <p:cNvSpPr/>
          <p:nvPr/>
        </p:nvSpPr>
        <p:spPr bwMode="auto">
          <a:xfrm>
            <a:off x="4204103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71" name="AutoShape 51"/>
          <p:cNvSpPr/>
          <p:nvPr/>
        </p:nvSpPr>
        <p:spPr bwMode="auto">
          <a:xfrm>
            <a:off x="8745049" y="5175247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5"/>
              </a:spcBef>
            </a:pPr>
            <a:r>
              <a:rPr lang="zh-CN" altLang="es-ES" sz="10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通过在琴行缴费，可以查看自己会员等级（季卡，半年卡，年卡等），并且查看会员剩余时间</a:t>
            </a:r>
            <a:endParaRPr lang="zh-CN" altLang="es-ES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2" name="AutoShape 52"/>
          <p:cNvSpPr/>
          <p:nvPr/>
        </p:nvSpPr>
        <p:spPr bwMode="auto">
          <a:xfrm>
            <a:off x="8737515" y="4876399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会员时间</a:t>
            </a:r>
            <a:endParaRPr lang="zh-CN" altLang="en-US" sz="1400" b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3" name="AutoShape 53"/>
          <p:cNvSpPr/>
          <p:nvPr/>
        </p:nvSpPr>
        <p:spPr bwMode="auto">
          <a:xfrm>
            <a:off x="8451222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755650" y="36581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学员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4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6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8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4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6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2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8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4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6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2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8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4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6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9" grpId="0" autoUpdateAnimBg="0"/>
      <p:bldP spid="30750" grpId="0" autoUpdateAnimBg="0"/>
      <p:bldP spid="30751" grpId="0" autoUpdateAnimBg="0"/>
      <p:bldP spid="30752" grpId="0" autoUpdateAnimBg="0"/>
      <p:bldP spid="30753" grpId="0" autoUpdateAnimBg="0"/>
      <p:bldP spid="30754" grpId="0" autoUpdateAnimBg="0"/>
      <p:bldP spid="30755" grpId="0" autoUpdateAnimBg="0"/>
      <p:bldP spid="30756" grpId="0" autoUpdateAnimBg="0"/>
      <p:bldP spid="30757" grpId="0" autoUpdateAnimBg="0"/>
      <p:bldP spid="30759" grpId="0" autoUpdateAnimBg="0"/>
      <p:bldP spid="30760" grpId="0" autoUpdateAnimBg="0"/>
      <p:bldP spid="30762" grpId="0" autoUpdateAnimBg="0"/>
      <p:bldP spid="30763" grpId="0" autoUpdateAnimBg="0"/>
      <p:bldP spid="30765" grpId="0" autoUpdateAnimBg="0"/>
      <p:bldP spid="30766" grpId="0" autoUpdateAnimBg="0"/>
      <p:bldP spid="30768" grpId="0" autoUpdateAnimBg="0"/>
      <p:bldP spid="30769" grpId="0" autoUpdateAnimBg="0"/>
      <p:bldP spid="30771" grpId="0" autoUpdateAnimBg="0"/>
      <p:bldP spid="307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</a:t>
            </a: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Entry_1"/>
          <p:cNvSpPr/>
          <p:nvPr>
            <p:custDataLst>
              <p:tags r:id="rId4"/>
            </p:custDataLst>
          </p:nvPr>
        </p:nvSpPr>
        <p:spPr>
          <a:xfrm>
            <a:off x="4330379" y="3629907"/>
            <a:ext cx="4125737" cy="8001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进度安排</a:t>
            </a:r>
            <a:endParaRPr lang="en-US" altLang="zh-CN" sz="36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2819533" y="1987245"/>
            <a:ext cx="1368594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</a:pPr>
            <a:r>
              <a:rPr lang="zh-CN" altLang="en-US" sz="1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开题报告</a:t>
            </a:r>
            <a:endParaRPr lang="zh-CN" altLang="en-US" sz="180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1811655" y="2464435"/>
            <a:ext cx="2376805" cy="46418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2019年9月1日至2019年9月10日.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_tradnl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 Placeholder 7"/>
          <p:cNvSpPr txBox="1"/>
          <p:nvPr/>
        </p:nvSpPr>
        <p:spPr>
          <a:xfrm>
            <a:off x="8875395" y="1987550"/>
            <a:ext cx="2409190" cy="346075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设计功能</a:t>
            </a:r>
            <a:r>
              <a:rPr lang="zh-CN" altLang="es-ES_tradnl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1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代码编写</a:t>
            </a:r>
            <a:endParaRPr lang="zh-CN" altLang="es-ES_tradnl" sz="1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875276" y="2443352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2019年9月11日至2019年3月1日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_tradnl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7"/>
          <p:cNvSpPr txBox="1"/>
          <p:nvPr/>
        </p:nvSpPr>
        <p:spPr>
          <a:xfrm>
            <a:off x="1985645" y="4939030"/>
            <a:ext cx="2202180" cy="357505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1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毕业论文初稿</a:t>
            </a:r>
            <a:endParaRPr lang="zh-CN" altLang="en-US" sz="140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1811419" y="5394984"/>
            <a:ext cx="2376707" cy="6284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2020年3月2日至2020年4月1日</a:t>
            </a:r>
            <a:r>
              <a:rPr lang="en-US" altLang="zh-CN" sz="800" b="1" dirty="0">
                <a:solidFill>
                  <a:srgbClr val="2E5496"/>
                </a:solidFill>
                <a:latin typeface="微软雅黑 Bold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_tradnl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8869792" y="4938877"/>
            <a:ext cx="16110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准备答辩</a:t>
            </a:r>
            <a:endParaRPr lang="es-ES_tradnl" sz="1400" b="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869792" y="5394984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2020年4月2日至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具体答辩日期</a:t>
            </a:r>
            <a:endParaRPr lang="zh-CN" altLang="en-US" sz="1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_tradnl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755650" y="36581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毕设进度安排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4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3763339" y="825500"/>
            <a:ext cx="5332072" cy="5581650"/>
          </a:xfrm>
          <a:custGeom>
            <a:avLst/>
            <a:gdLst>
              <a:gd name="connsiteX0" fmla="*/ 0 w 5332072"/>
              <a:gd name="connsiteY0" fmla="*/ 3618082 h 5581650"/>
              <a:gd name="connsiteX1" fmla="*/ 80779 w 5332072"/>
              <a:gd name="connsiteY1" fmla="*/ 3618082 h 5581650"/>
              <a:gd name="connsiteX2" fmla="*/ 164740 w 5332072"/>
              <a:gd name="connsiteY2" fmla="*/ 3847480 h 5581650"/>
              <a:gd name="connsiteX3" fmla="*/ 2666036 w 5332072"/>
              <a:gd name="connsiteY3" fmla="*/ 5505450 h 5581650"/>
              <a:gd name="connsiteX4" fmla="*/ 5167332 w 5332072"/>
              <a:gd name="connsiteY4" fmla="*/ 3847480 h 5581650"/>
              <a:gd name="connsiteX5" fmla="*/ 5251293 w 5332072"/>
              <a:gd name="connsiteY5" fmla="*/ 3618082 h 5581650"/>
              <a:gd name="connsiteX6" fmla="*/ 5332072 w 5332072"/>
              <a:gd name="connsiteY6" fmla="*/ 3618082 h 5581650"/>
              <a:gd name="connsiteX7" fmla="*/ 5331391 w 5332072"/>
              <a:gd name="connsiteY7" fmla="*/ 3620731 h 5581650"/>
              <a:gd name="connsiteX8" fmla="*/ 2666036 w 5332072"/>
              <a:gd name="connsiteY8" fmla="*/ 5581650 h 5581650"/>
              <a:gd name="connsiteX9" fmla="*/ 681 w 5332072"/>
              <a:gd name="connsiteY9" fmla="*/ 3620731 h 5581650"/>
              <a:gd name="connsiteX10" fmla="*/ 2666036 w 5332072"/>
              <a:gd name="connsiteY10" fmla="*/ 0 h 5581650"/>
              <a:gd name="connsiteX11" fmla="*/ 5331391 w 5332072"/>
              <a:gd name="connsiteY11" fmla="*/ 1960919 h 5581650"/>
              <a:gd name="connsiteX12" fmla="*/ 5332072 w 5332072"/>
              <a:gd name="connsiteY12" fmla="*/ 1963569 h 5581650"/>
              <a:gd name="connsiteX13" fmla="*/ 5251293 w 5332072"/>
              <a:gd name="connsiteY13" fmla="*/ 1963569 h 5581650"/>
              <a:gd name="connsiteX14" fmla="*/ 5167332 w 5332072"/>
              <a:gd name="connsiteY14" fmla="*/ 1734171 h 5581650"/>
              <a:gd name="connsiteX15" fmla="*/ 2666036 w 5332072"/>
              <a:gd name="connsiteY15" fmla="*/ 76200 h 5581650"/>
              <a:gd name="connsiteX16" fmla="*/ 164740 w 5332072"/>
              <a:gd name="connsiteY16" fmla="*/ 1734171 h 5581650"/>
              <a:gd name="connsiteX17" fmla="*/ 80779 w 5332072"/>
              <a:gd name="connsiteY17" fmla="*/ 1963569 h 5581650"/>
              <a:gd name="connsiteX18" fmla="*/ 0 w 5332072"/>
              <a:gd name="connsiteY18" fmla="*/ 1963569 h 5581650"/>
              <a:gd name="connsiteX19" fmla="*/ 681 w 5332072"/>
              <a:gd name="connsiteY19" fmla="*/ 1960919 h 5581650"/>
              <a:gd name="connsiteX20" fmla="*/ 2666036 w 5332072"/>
              <a:gd name="connsiteY20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6060" y="1003010"/>
            <a:ext cx="5226630" cy="5226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2597150" y="2701165"/>
            <a:ext cx="766445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259"/>
          <p:cNvSpPr>
            <a:spLocks noChangeArrowheads="1"/>
          </p:cNvSpPr>
          <p:nvPr/>
        </p:nvSpPr>
        <p:spPr bwMode="auto">
          <a:xfrm>
            <a:off x="4667250" y="4330542"/>
            <a:ext cx="352425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46" grpId="0"/>
      <p:bldP spid="46" grpId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H_Entry_1"/>
          <p:cNvSpPr/>
          <p:nvPr>
            <p:custDataLst>
              <p:tags r:id="rId1"/>
            </p:custDataLst>
          </p:nvPr>
        </p:nvSpPr>
        <p:spPr>
          <a:xfrm flipH="1">
            <a:off x="5963791" y="2091707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系统诞生背景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MH_Number_1"/>
          <p:cNvSpPr/>
          <p:nvPr>
            <p:custDataLst>
              <p:tags r:id="rId2"/>
            </p:custDataLst>
          </p:nvPr>
        </p:nvSpPr>
        <p:spPr>
          <a:xfrm flipH="1">
            <a:off x="5059758" y="2077515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95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3"/>
            </p:custDataLst>
          </p:nvPr>
        </p:nvSpPr>
        <p:spPr>
          <a:xfrm flipH="1">
            <a:off x="5963791" y="3172719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系统采用技术</a:t>
            </a:r>
            <a:endParaRPr lang="zh-CN" altLang="en-US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2"/>
          <p:cNvSpPr/>
          <p:nvPr>
            <p:custDataLst>
              <p:tags r:id="rId4"/>
            </p:custDataLst>
          </p:nvPr>
        </p:nvSpPr>
        <p:spPr>
          <a:xfrm flipH="1">
            <a:off x="5059758" y="3158527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95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5"/>
            </p:custDataLst>
          </p:nvPr>
        </p:nvSpPr>
        <p:spPr>
          <a:xfrm flipH="1">
            <a:off x="5963791" y="4253731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系统功能设想</a:t>
            </a:r>
            <a:endParaRPr lang="zh-CN" altLang="en-US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3"/>
          <p:cNvSpPr/>
          <p:nvPr>
            <p:custDataLst>
              <p:tags r:id="rId6"/>
            </p:custDataLst>
          </p:nvPr>
        </p:nvSpPr>
        <p:spPr>
          <a:xfrm flipH="1">
            <a:off x="5059758" y="4239539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95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MH_Entry_4"/>
          <p:cNvSpPr/>
          <p:nvPr>
            <p:custDataLst>
              <p:tags r:id="rId7"/>
            </p:custDataLst>
          </p:nvPr>
        </p:nvSpPr>
        <p:spPr>
          <a:xfrm flipH="1">
            <a:off x="5963791" y="5334743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进度安排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MH_Number_4"/>
          <p:cNvSpPr/>
          <p:nvPr>
            <p:custDataLst>
              <p:tags r:id="rId8"/>
            </p:custDataLst>
          </p:nvPr>
        </p:nvSpPr>
        <p:spPr>
          <a:xfrm flipH="1">
            <a:off x="5059758" y="5320551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95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MH_Others_2"/>
          <p:cNvSpPr/>
          <p:nvPr>
            <p:custDataLst>
              <p:tags r:id="rId9"/>
            </p:custDataLst>
          </p:nvPr>
        </p:nvSpPr>
        <p:spPr>
          <a:xfrm>
            <a:off x="353" y="773245"/>
            <a:ext cx="1460470" cy="500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s_1"/>
          <p:cNvSpPr txBox="1"/>
          <p:nvPr>
            <p:custDataLst>
              <p:tags r:id="rId10"/>
            </p:custDataLst>
          </p:nvPr>
        </p:nvSpPr>
        <p:spPr>
          <a:xfrm>
            <a:off x="1460823" y="727718"/>
            <a:ext cx="1141729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s_2"/>
          <p:cNvSpPr txBox="1"/>
          <p:nvPr>
            <p:custDataLst>
              <p:tags r:id="rId11"/>
            </p:custDataLst>
          </p:nvPr>
        </p:nvSpPr>
        <p:spPr>
          <a:xfrm>
            <a:off x="352" y="1343271"/>
            <a:ext cx="2602199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22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1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Entry_1"/>
          <p:cNvSpPr/>
          <p:nvPr>
            <p:custDataLst>
              <p:tags r:id="rId4"/>
            </p:custDataLst>
          </p:nvPr>
        </p:nvSpPr>
        <p:spPr>
          <a:xfrm>
            <a:off x="4330379" y="3629907"/>
            <a:ext cx="4125737" cy="8001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系统诞生背景</a:t>
            </a:r>
            <a:endParaRPr lang="en-US" altLang="zh-CN" sz="36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飞速发展的信息时代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计算机用于信息管理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提高了工作效率</a:t>
              </a:r>
              <a:r>
                <a:rPr lang="zh-CN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、安全性</a:t>
              </a:r>
              <a:endParaRPr lang="zh-CN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无纸化办公的普遍实现</a:t>
              </a:r>
              <a:endParaRPr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75942" y="2011869"/>
            <a:ext cx="14274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琴行管理的现状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1783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飞速发展的信息时代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9089" y="3337380"/>
            <a:ext cx="539115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  <a:endParaRPr lang="en-GB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1783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计算机用于信息管理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4394" y="3340555"/>
            <a:ext cx="539115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  <a:endParaRPr lang="en-GB" sz="14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19608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提高工作效率、安全性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9089" y="4849926"/>
            <a:ext cx="539115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  <a:endParaRPr lang="en-GB" sz="1400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19608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无纸化办公的普遍实现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6708" y="4849926"/>
            <a:ext cx="539115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  <a:endParaRPr lang="en-GB" sz="14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755650" y="36581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系统诞生背景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</a:t>
            </a: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Entry_1"/>
          <p:cNvSpPr/>
          <p:nvPr>
            <p:custDataLst>
              <p:tags r:id="rId4"/>
            </p:custDataLst>
          </p:nvPr>
        </p:nvSpPr>
        <p:spPr>
          <a:xfrm>
            <a:off x="4330379" y="3629907"/>
            <a:ext cx="4125737" cy="8001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系统采用技术</a:t>
            </a:r>
            <a:endParaRPr lang="en-US" altLang="zh-CN" sz="36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5467143" y="224798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/>
          <p:nvPr/>
        </p:nvSpPr>
        <p:spPr>
          <a:xfrm>
            <a:off x="9072706" y="1985220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1800" smtClean="0">
                <a:solidFill>
                  <a:schemeClr val="bg1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+mn-ea"/>
                <a:sym typeface="Arial" panose="020B0604020202020204" pitchFamily="34" charset="0"/>
              </a:rPr>
              <a:t>浏览器</a:t>
            </a:r>
            <a:endParaRPr lang="zh-CN" altLang="en-US" sz="1800" dirty="0" smtClean="0">
              <a:solidFill>
                <a:schemeClr val="bg1">
                  <a:lumMod val="5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8691733" y="577799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+mn-ea"/>
                <a:sym typeface="Arial" panose="020B0604020202020204" pitchFamily="34" charset="0"/>
              </a:rPr>
              <a:t>后台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5884612" y="412047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+mn-ea"/>
                <a:sym typeface="Arial" panose="020B0604020202020204" pitchFamily="34" charset="0"/>
              </a:rPr>
              <a:t>服务器</a:t>
            </a:r>
            <a:endParaRPr lang="en-US" altLang="zh-CN" sz="1800" smtClean="0">
              <a:solidFill>
                <a:schemeClr val="bg1">
                  <a:lumMod val="5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阿里云服务器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Content Placeholder 2"/>
          <p:cNvSpPr txBox="1"/>
          <p:nvPr/>
        </p:nvSpPr>
        <p:spPr>
          <a:xfrm>
            <a:off x="2106295" y="2168525"/>
            <a:ext cx="3096260" cy="917575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406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html+css3+js+autosize+Node.js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2106295" y="3371215"/>
            <a:ext cx="2980690" cy="490855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406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centos7.4+jdk8+mysql5.7+tomcat8.5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34417" y="4633457"/>
            <a:ext cx="3014825" cy="971550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后台：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406400" algn="just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java+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springboot+mybatis+springMVC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755650" y="36581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系统采用技术</a:t>
            </a:r>
            <a:endParaRPr lang="zh-CN" altLang="zh-CN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</a:t>
            </a: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Entry_1"/>
          <p:cNvSpPr/>
          <p:nvPr>
            <p:custDataLst>
              <p:tags r:id="rId4"/>
            </p:custDataLst>
          </p:nvPr>
        </p:nvSpPr>
        <p:spPr>
          <a:xfrm>
            <a:off x="4330379" y="3629907"/>
            <a:ext cx="4125737" cy="8001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系统功能设想</a:t>
            </a:r>
            <a:endParaRPr lang="en-US" altLang="zh-CN" sz="36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3349726" y="5535209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5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sz="1265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735143" y="5034052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5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1265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327692" y="3545533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5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1265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623211" y="2113153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1265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340696" y="1607373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126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92"/>
          <p:cNvGrpSpPr/>
          <p:nvPr/>
        </p:nvGrpSpPr>
        <p:grpSpPr>
          <a:xfrm rot="10800000">
            <a:off x="2481861" y="2708347"/>
            <a:ext cx="2341994" cy="3007174"/>
            <a:chOff x="2577430" y="1009650"/>
            <a:chExt cx="2769942" cy="3556670"/>
          </a:xfrm>
        </p:grpSpPr>
        <p:sp>
          <p:nvSpPr>
            <p:cNvPr id="94" name="Pentagon 93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577430" y="1796378"/>
              <a:ext cx="2769942" cy="27699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2719157" y="1938105"/>
              <a:ext cx="2486488" cy="2486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Pentagon 96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 rot="8100000">
            <a:off x="2977087" y="2773275"/>
            <a:ext cx="1949710" cy="2811032"/>
            <a:chOff x="2809413" y="1009650"/>
            <a:chExt cx="2305976" cy="3324687"/>
          </a:xfrm>
        </p:grpSpPr>
        <p:sp>
          <p:nvSpPr>
            <p:cNvPr id="89" name="Pentagon 88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809413" y="2028361"/>
              <a:ext cx="2305976" cy="23059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927401" y="2146349"/>
              <a:ext cx="2070000" cy="207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Pentagon 91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75"/>
          <p:cNvGrpSpPr/>
          <p:nvPr/>
        </p:nvGrpSpPr>
        <p:grpSpPr>
          <a:xfrm rot="5400000">
            <a:off x="3390656" y="2557245"/>
            <a:ext cx="1578503" cy="2625429"/>
            <a:chOff x="3028931" y="1009650"/>
            <a:chExt cx="1866940" cy="3105170"/>
          </a:xfrm>
        </p:grpSpPr>
        <p:sp>
          <p:nvSpPr>
            <p:cNvPr id="84" name="Pentagon 83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3028931" y="2247880"/>
              <a:ext cx="1866940" cy="1866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124454" y="2343403"/>
              <a:ext cx="1675892" cy="16758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Pentagon 86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68"/>
          <p:cNvGrpSpPr/>
          <p:nvPr/>
        </p:nvGrpSpPr>
        <p:grpSpPr>
          <a:xfrm rot="2512506">
            <a:off x="3433937" y="2182814"/>
            <a:ext cx="1234842" cy="2453599"/>
            <a:chOff x="3232159" y="1009650"/>
            <a:chExt cx="1460482" cy="2901941"/>
          </a:xfrm>
        </p:grpSpPr>
        <p:sp>
          <p:nvSpPr>
            <p:cNvPr id="70" name="Pentagon 69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232159" y="2451109"/>
              <a:ext cx="1460482" cy="1460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306886" y="2525835"/>
              <a:ext cx="1311028" cy="1311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Pentagon 74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3192032" y="2022836"/>
            <a:ext cx="901983" cy="2287170"/>
            <a:chOff x="3429000" y="1009650"/>
            <a:chExt cx="1066800" cy="2705100"/>
          </a:xfrm>
        </p:grpSpPr>
        <p:sp>
          <p:nvSpPr>
            <p:cNvPr id="61" name="Pentagon 60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429000" y="2647950"/>
              <a:ext cx="1066800" cy="1066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657600" y="2876550"/>
              <a:ext cx="609600" cy="609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Pentagon 65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5" name="Freeform 45"/>
          <p:cNvSpPr>
            <a:spLocks noEditPoints="1"/>
          </p:cNvSpPr>
          <p:nvPr/>
        </p:nvSpPr>
        <p:spPr bwMode="auto">
          <a:xfrm>
            <a:off x="9531976" y="189247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6430" tIns="48215" rIns="96430" bIns="48215" numCol="1" anchor="t" anchorCtr="0" compatLnSpc="1"/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Freeform 45"/>
          <p:cNvSpPr>
            <a:spLocks noEditPoints="1"/>
          </p:cNvSpPr>
          <p:nvPr/>
        </p:nvSpPr>
        <p:spPr bwMode="auto">
          <a:xfrm>
            <a:off x="9531976" y="276102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6430" tIns="48215" rIns="96430" bIns="48215" numCol="1" anchor="t" anchorCtr="0" compatLnSpc="1"/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Freeform 45"/>
          <p:cNvSpPr>
            <a:spLocks noEditPoints="1"/>
          </p:cNvSpPr>
          <p:nvPr/>
        </p:nvSpPr>
        <p:spPr bwMode="auto">
          <a:xfrm>
            <a:off x="9531976" y="362957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6430" tIns="48215" rIns="96430" bIns="48215" numCol="1" anchor="t" anchorCtr="0" compatLnSpc="1"/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Freeform 45"/>
          <p:cNvSpPr>
            <a:spLocks noEditPoints="1"/>
          </p:cNvSpPr>
          <p:nvPr/>
        </p:nvSpPr>
        <p:spPr bwMode="auto">
          <a:xfrm>
            <a:off x="9531976" y="449812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6430" tIns="48215" rIns="96430" bIns="48215" numCol="1" anchor="t" anchorCtr="0" compatLnSpc="1"/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Freeform 45"/>
          <p:cNvSpPr>
            <a:spLocks noEditPoints="1"/>
          </p:cNvSpPr>
          <p:nvPr/>
        </p:nvSpPr>
        <p:spPr bwMode="auto">
          <a:xfrm>
            <a:off x="9531976" y="5366681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96430" tIns="48215" rIns="96430" bIns="48215" numCol="1" anchor="t" anchorCtr="0" compatLnSpc="1"/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0"/>
          <p:cNvGrpSpPr/>
          <p:nvPr/>
        </p:nvGrpSpPr>
        <p:grpSpPr>
          <a:xfrm>
            <a:off x="6653746" y="1863156"/>
            <a:ext cx="2765342" cy="413788"/>
            <a:chOff x="-450666" y="1847309"/>
            <a:chExt cx="3582491" cy="392374"/>
          </a:xfrm>
        </p:grpSpPr>
        <p:sp>
          <p:nvSpPr>
            <p:cNvPr id="137" name="Footer Text"/>
            <p:cNvSpPr txBox="1"/>
            <p:nvPr/>
          </p:nvSpPr>
          <p:spPr>
            <a:xfrm>
              <a:off x="-450666" y="2099987"/>
              <a:ext cx="3582491" cy="1396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通过固定账号密码登录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71146" y="1847309"/>
              <a:ext cx="460679" cy="20412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登录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89"/>
          <p:cNvGrpSpPr/>
          <p:nvPr/>
        </p:nvGrpSpPr>
        <p:grpSpPr>
          <a:xfrm>
            <a:off x="6653746" y="2747865"/>
            <a:ext cx="2765342" cy="423336"/>
            <a:chOff x="-450666" y="1838255"/>
            <a:chExt cx="3582491" cy="401427"/>
          </a:xfrm>
        </p:grpSpPr>
        <p:sp>
          <p:nvSpPr>
            <p:cNvPr id="140" name="Footer Text"/>
            <p:cNvSpPr txBox="1"/>
            <p:nvPr/>
          </p:nvSpPr>
          <p:spPr>
            <a:xfrm>
              <a:off x="-450666" y="2099986"/>
              <a:ext cx="3582491" cy="1396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对公告进行编辑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71146" y="1838255"/>
              <a:ext cx="460679" cy="24446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公告</a:t>
              </a:r>
              <a:endPara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92"/>
          <p:cNvGrpSpPr/>
          <p:nvPr/>
        </p:nvGrpSpPr>
        <p:grpSpPr>
          <a:xfrm>
            <a:off x="6653746" y="3642121"/>
            <a:ext cx="2765342" cy="423336"/>
            <a:chOff x="-450666" y="1838255"/>
            <a:chExt cx="3582491" cy="401427"/>
          </a:xfrm>
        </p:grpSpPr>
        <p:sp>
          <p:nvSpPr>
            <p:cNvPr id="143" name="Footer Text"/>
            <p:cNvSpPr txBox="1"/>
            <p:nvPr/>
          </p:nvSpPr>
          <p:spPr>
            <a:xfrm>
              <a:off x="-450666" y="2099986"/>
              <a:ext cx="3582491" cy="1396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对琴行课程分类进行管理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609118" y="1838255"/>
              <a:ext cx="1522707" cy="24446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管理课程(crud)</a:t>
              </a:r>
              <a:endPara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4"/>
          <p:cNvGrpSpPr/>
          <p:nvPr/>
        </p:nvGrpSpPr>
        <p:grpSpPr>
          <a:xfrm>
            <a:off x="6653746" y="4536373"/>
            <a:ext cx="2765342" cy="558933"/>
            <a:chOff x="-450666" y="1849371"/>
            <a:chExt cx="3582491" cy="530008"/>
          </a:xfrm>
        </p:grpSpPr>
        <p:sp>
          <p:nvSpPr>
            <p:cNvPr id="146" name="Footer Text"/>
            <p:cNvSpPr txBox="1"/>
            <p:nvPr/>
          </p:nvSpPr>
          <p:spPr>
            <a:xfrm>
              <a:off x="-450666" y="2099987"/>
              <a:ext cx="3582491" cy="279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对学员，老师的信息进行管理，并且能查询指定学生报名课程类型，支付信息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18100" y="1849371"/>
              <a:ext cx="2213725" cy="24446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管理学生，老师(crud)</a:t>
              </a:r>
              <a:endPara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47"/>
          <p:cNvGrpSpPr/>
          <p:nvPr/>
        </p:nvGrpSpPr>
        <p:grpSpPr>
          <a:xfrm>
            <a:off x="6653746" y="5418907"/>
            <a:ext cx="2765342" cy="423336"/>
            <a:chOff x="-450666" y="1838255"/>
            <a:chExt cx="3582491" cy="401427"/>
          </a:xfrm>
        </p:grpSpPr>
        <p:sp>
          <p:nvSpPr>
            <p:cNvPr id="149" name="Footer Text"/>
            <p:cNvSpPr txBox="1"/>
            <p:nvPr/>
          </p:nvSpPr>
          <p:spPr>
            <a:xfrm>
              <a:off x="-450666" y="2099986"/>
              <a:ext cx="3582491" cy="1396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通过通过时间段，指定老师的上课信息，并进行课时计算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49789" y="1838255"/>
              <a:ext cx="1382036" cy="24446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查看上课信息</a:t>
              </a:r>
              <a:endPara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TextBox 8"/>
          <p:cNvSpPr txBox="1"/>
          <p:nvPr/>
        </p:nvSpPr>
        <p:spPr>
          <a:xfrm>
            <a:off x="755650" y="36581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管理员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4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1" grpId="0" animBg="1"/>
      <p:bldP spid="100" grpId="0" animBg="1"/>
      <p:bldP spid="99" grpId="0" animBg="1"/>
      <p:bldP spid="105" grpId="0" animBg="1"/>
      <p:bldP spid="106" grpId="0" animBg="1"/>
      <p:bldP spid="117" grpId="0" animBg="1"/>
      <p:bldP spid="134" grpId="0" animBg="1"/>
      <p:bldP spid="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 rot="9900000">
            <a:off x="7611898" y="5093760"/>
            <a:ext cx="951441" cy="813426"/>
            <a:chOff x="2208213" y="4308475"/>
            <a:chExt cx="1313851" cy="1123184"/>
          </a:xfrm>
          <a:solidFill>
            <a:schemeClr val="accent4"/>
          </a:solidFill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/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/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17100000">
            <a:off x="4173320" y="5044968"/>
            <a:ext cx="951515" cy="813366"/>
            <a:chOff x="2208213" y="4308475"/>
            <a:chExt cx="1313851" cy="1123184"/>
          </a:xfrm>
          <a:solidFill>
            <a:schemeClr val="accent3"/>
          </a:solidFill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/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/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18"/>
          <p:cNvGrpSpPr/>
          <p:nvPr/>
        </p:nvGrpSpPr>
        <p:grpSpPr>
          <a:xfrm flipH="1">
            <a:off x="7522842" y="2496044"/>
            <a:ext cx="951440" cy="813426"/>
            <a:chOff x="2208213" y="4308475"/>
            <a:chExt cx="1313851" cy="1123184"/>
          </a:xfrm>
          <a:solidFill>
            <a:schemeClr val="accent2"/>
          </a:solidFill>
        </p:grpSpPr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/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/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>
            <a:off x="4263273" y="2496044"/>
            <a:ext cx="951441" cy="813426"/>
            <a:chOff x="2208213" y="4308475"/>
            <a:chExt cx="1313851" cy="1123184"/>
          </a:xfrm>
        </p:grpSpPr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79409" tIns="39705" rIns="79409" bIns="39705" numCol="1" anchor="t" anchorCtr="0" compatLnSpc="1"/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9409" tIns="39705" rIns="79409" bIns="39705" numCol="1" anchor="t" anchorCtr="0" compatLnSpc="1"/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Text Placeholder 7"/>
          <p:cNvSpPr txBox="1"/>
          <p:nvPr/>
        </p:nvSpPr>
        <p:spPr>
          <a:xfrm>
            <a:off x="4254035" y="2567853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ln>
                  <a:noFill/>
                </a:ln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_tradnl" sz="1800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1964879" y="2524373"/>
            <a:ext cx="2055981" cy="14732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老师登录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 Placeholder 7"/>
          <p:cNvSpPr txBox="1"/>
          <p:nvPr/>
        </p:nvSpPr>
        <p:spPr>
          <a:xfrm>
            <a:off x="4212515" y="5330420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_tradnl" sz="1800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1964879" y="5274660"/>
            <a:ext cx="2055981" cy="29464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发布课程安排，并且有课程开始时间，选课截止时间，地点，人数，课程时长等信息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 Placeholder 7"/>
          <p:cNvSpPr txBox="1"/>
          <p:nvPr/>
        </p:nvSpPr>
        <p:spPr>
          <a:xfrm>
            <a:off x="7849723" y="2567853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_tradnl" sz="1800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8760114" y="2518843"/>
            <a:ext cx="2100598" cy="14732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对老师的个人信息进行编辑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 Placeholder 7"/>
          <p:cNvSpPr txBox="1"/>
          <p:nvPr/>
        </p:nvSpPr>
        <p:spPr>
          <a:xfrm>
            <a:off x="7932663" y="5297155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_tradnl" sz="1800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8760114" y="5274660"/>
            <a:ext cx="2100598" cy="14732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查看选课名单，方便上课点名，联系未到人员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Shape 1719"/>
          <p:cNvSpPr/>
          <p:nvPr/>
        </p:nvSpPr>
        <p:spPr>
          <a:xfrm>
            <a:off x="4796125" y="3874359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21600"/>
                </a:moveTo>
                <a:lnTo>
                  <a:pt x="17863" y="16372"/>
                </a:lnTo>
                <a:lnTo>
                  <a:pt x="21600" y="11064"/>
                </a:lnTo>
                <a:cubicBezTo>
                  <a:pt x="16705" y="10632"/>
                  <a:pt x="12832" y="7246"/>
                  <a:pt x="12619" y="3093"/>
                </a:cubicBezTo>
                <a:lnTo>
                  <a:pt x="6294" y="0"/>
                </a:lnTo>
                <a:lnTo>
                  <a:pt x="0" y="3080"/>
                </a:lnTo>
                <a:cubicBezTo>
                  <a:pt x="216" y="13022"/>
                  <a:pt x="9708" y="21118"/>
                  <a:pt x="21544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47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Shape 1720"/>
          <p:cNvSpPr/>
          <p:nvPr/>
        </p:nvSpPr>
        <p:spPr>
          <a:xfrm>
            <a:off x="6166927" y="4188007"/>
            <a:ext cx="1870348" cy="155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05"/>
                </a:moveTo>
                <a:lnTo>
                  <a:pt x="3079" y="21600"/>
                </a:lnTo>
                <a:cubicBezTo>
                  <a:pt x="13022" y="21383"/>
                  <a:pt x="21117" y="11891"/>
                  <a:pt x="21600" y="57"/>
                </a:cubicBezTo>
                <a:lnTo>
                  <a:pt x="16372" y="3738"/>
                </a:lnTo>
                <a:lnTo>
                  <a:pt x="11063" y="0"/>
                </a:lnTo>
                <a:cubicBezTo>
                  <a:pt x="10631" y="4895"/>
                  <a:pt x="7245" y="8768"/>
                  <a:pt x="3093" y="8981"/>
                </a:cubicBezTo>
                <a:cubicBezTo>
                  <a:pt x="3093" y="8981"/>
                  <a:pt x="0" y="15305"/>
                  <a:pt x="0" y="1530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47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Shape 1721"/>
          <p:cNvSpPr/>
          <p:nvPr/>
        </p:nvSpPr>
        <p:spPr>
          <a:xfrm>
            <a:off x="6468922" y="2520901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21"/>
                </a:moveTo>
                <a:cubicBezTo>
                  <a:pt x="21384" y="8578"/>
                  <a:pt x="11891" y="483"/>
                  <a:pt x="56" y="0"/>
                </a:cubicBezTo>
                <a:lnTo>
                  <a:pt x="3737" y="5228"/>
                </a:lnTo>
                <a:lnTo>
                  <a:pt x="0" y="10536"/>
                </a:lnTo>
                <a:cubicBezTo>
                  <a:pt x="4895" y="10968"/>
                  <a:pt x="8767" y="14353"/>
                  <a:pt x="8981" y="18507"/>
                </a:cubicBezTo>
                <a:lnTo>
                  <a:pt x="15305" y="21600"/>
                </a:lnTo>
                <a:cubicBezTo>
                  <a:pt x="15305" y="21600"/>
                  <a:pt x="21600" y="18521"/>
                  <a:pt x="21600" y="1852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47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Shape 1722"/>
          <p:cNvSpPr/>
          <p:nvPr/>
        </p:nvSpPr>
        <p:spPr>
          <a:xfrm>
            <a:off x="4796124" y="2520903"/>
            <a:ext cx="1870348" cy="1558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294"/>
                </a:moveTo>
                <a:lnTo>
                  <a:pt x="18521" y="0"/>
                </a:lnTo>
                <a:cubicBezTo>
                  <a:pt x="8577" y="216"/>
                  <a:pt x="483" y="9708"/>
                  <a:pt x="0" y="21544"/>
                </a:cubicBezTo>
                <a:lnTo>
                  <a:pt x="5227" y="17863"/>
                </a:lnTo>
                <a:lnTo>
                  <a:pt x="10537" y="21600"/>
                </a:lnTo>
                <a:cubicBezTo>
                  <a:pt x="10969" y="16705"/>
                  <a:pt x="14354" y="12832"/>
                  <a:pt x="18507" y="12619"/>
                </a:cubicBezTo>
                <a:cubicBezTo>
                  <a:pt x="18507" y="12619"/>
                  <a:pt x="21600" y="6294"/>
                  <a:pt x="21600" y="629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47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/>
          <p:nvPr/>
        </p:nvSpPr>
        <p:spPr>
          <a:xfrm>
            <a:off x="5460257" y="2946309"/>
            <a:ext cx="503766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70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s-ES_tradnl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endParaRPr lang="zh-CN" alt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7"/>
          <p:cNvSpPr txBox="1"/>
          <p:nvPr/>
        </p:nvSpPr>
        <p:spPr>
          <a:xfrm>
            <a:off x="5215688" y="4418415"/>
            <a:ext cx="503766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70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发布排课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/>
          <p:nvPr/>
        </p:nvSpPr>
        <p:spPr>
          <a:xfrm>
            <a:off x="7118389" y="3236217"/>
            <a:ext cx="508825" cy="679618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70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s-ES_tradnl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个人信息</a:t>
            </a:r>
            <a:endParaRPr lang="zh-CN" alt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/>
          <p:nvPr/>
        </p:nvSpPr>
        <p:spPr>
          <a:xfrm>
            <a:off x="6874397" y="4650801"/>
            <a:ext cx="508825" cy="679618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70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查看选课人员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755650" y="36581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老师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8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9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indefinite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1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6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1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6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 advAuto="0"/>
      <p:bldP spid="53" grpId="0" animBg="1" advAuto="0"/>
      <p:bldP spid="54" grpId="0" animBg="1" advAuto="0"/>
      <p:bldP spid="55" grpId="0" animBg="1" advAuto="0"/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p="http://schemas.openxmlformats.org/presentationml/2006/main">
  <p:tag name="MH" val="20160830110855"/>
  <p:tag name="MH_LIBRARY" val="CONTENTS"/>
  <p:tag name="MH_AUTOCOLOR" val="TRUE"/>
  <p:tag name="MH_TYPE" val="CONTENTS"/>
  <p:tag name="ID" val="545820"/>
</p:tagLst>
</file>

<file path=ppt/tags/tag13.xml><?xml version="1.0" encoding="utf-8"?>
<p:tagLst xmlns:p="http://schemas.openxmlformats.org/presentationml/2006/main">
  <p:tag name="MH" val="20161022204519"/>
  <p:tag name="MH_LIBRARY" val="GRAPHIC"/>
  <p:tag name="MH_ORDER" val="Straight Connector 5"/>
</p:tagLst>
</file>

<file path=ppt/tags/tag14.xml><?xml version="1.0" encoding="utf-8"?>
<p:tagLst xmlns:p="http://schemas.openxmlformats.org/presentationml/2006/main">
  <p:tag name="MH" val="20161022204519"/>
  <p:tag name="MH_LIBRARY" val="GRAPHIC"/>
  <p:tag name="MH_ORDER" val="Straight Connector 6"/>
</p:tagLst>
</file>

<file path=ppt/tags/tag15.xml><?xml version="1.0" encoding="utf-8"?>
<p:tagLst xmlns:p="http://schemas.openxmlformats.org/presentationml/2006/main">
  <p:tag name="MH" val="20161022204519"/>
  <p:tag name="MH_LIBRARY" val="GRAPHIC"/>
  <p:tag name="MH_ORDER" val="TextBox 3"/>
</p:tagLst>
</file>

<file path=ppt/tags/tag1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7.xml><?xml version="1.0" encoding="utf-8"?>
<p:tagLst xmlns:p="http://schemas.openxmlformats.org/presentationml/2006/main">
  <p:tag name="MH" val="20161022204519"/>
  <p:tag name="MH_LIBRARY" val="GRAPHIC"/>
</p:tagLst>
</file>

<file path=ppt/tags/tag18.xml><?xml version="1.0" encoding="utf-8"?>
<p:tagLst xmlns:p="http://schemas.openxmlformats.org/presentationml/2006/main">
  <p:tag name="MH" val="20161022204519"/>
  <p:tag name="MH_LIBRARY" val="GRAPHIC"/>
  <p:tag name="MH_ORDER" val="Straight Connector 5"/>
</p:tagLst>
</file>

<file path=ppt/tags/tag19.xml><?xml version="1.0" encoding="utf-8"?>
<p:tagLst xmlns:p="http://schemas.openxmlformats.org/presentationml/2006/main">
  <p:tag name="MH" val="20161022204519"/>
  <p:tag name="MH_LIBRARY" val="GRAPHIC"/>
  <p:tag name="MH_ORDER" val="Straight Connector 6"/>
</p:tagLst>
</file>

<file path=ppt/tags/tag2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20.xml><?xml version="1.0" encoding="utf-8"?>
<p:tagLst xmlns:p="http://schemas.openxmlformats.org/presentationml/2006/main">
  <p:tag name="MH" val="20161022204519"/>
  <p:tag name="MH_LIBRARY" val="GRAPHIC"/>
  <p:tag name="MH_ORDER" val="TextBox 3"/>
</p:tagLst>
</file>

<file path=ppt/tags/tag2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2.xml><?xml version="1.0" encoding="utf-8"?>
<p:tagLst xmlns:p="http://schemas.openxmlformats.org/presentationml/2006/main">
  <p:tag name="MH" val="20161022204519"/>
  <p:tag name="MH_LIBRARY" val="GRAPHIC"/>
</p:tagLst>
</file>

<file path=ppt/tags/tag23.xml><?xml version="1.0" encoding="utf-8"?>
<p:tagLst xmlns:p="http://schemas.openxmlformats.org/presentationml/2006/main">
  <p:tag name="MH" val="20161022204519"/>
  <p:tag name="MH_LIBRARY" val="GRAPHIC"/>
  <p:tag name="MH_ORDER" val="Straight Connector 5"/>
</p:tagLst>
</file>

<file path=ppt/tags/tag24.xml><?xml version="1.0" encoding="utf-8"?>
<p:tagLst xmlns:p="http://schemas.openxmlformats.org/presentationml/2006/main">
  <p:tag name="MH" val="20161022204519"/>
  <p:tag name="MH_LIBRARY" val="GRAPHIC"/>
  <p:tag name="MH_ORDER" val="Straight Connector 6"/>
</p:tagLst>
</file>

<file path=ppt/tags/tag25.xml><?xml version="1.0" encoding="utf-8"?>
<p:tagLst xmlns:p="http://schemas.openxmlformats.org/presentationml/2006/main">
  <p:tag name="MH" val="20161022204519"/>
  <p:tag name="MH_LIBRARY" val="GRAPHIC"/>
  <p:tag name="MH_ORDER" val="TextBox 3"/>
</p:tagLst>
</file>

<file path=ppt/tags/tag2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7.xml><?xml version="1.0" encoding="utf-8"?>
<p:tagLst xmlns:p="http://schemas.openxmlformats.org/presentationml/2006/main">
  <p:tag name="MH" val="20161022204519"/>
  <p:tag name="MH_LIBRARY" val="GRAPHIC"/>
</p:tagLst>
</file>

<file path=ppt/tags/tag28.xml><?xml version="1.0" encoding="utf-8"?>
<p:tagLst xmlns:p="http://schemas.openxmlformats.org/presentationml/2006/main">
  <p:tag name="MH" val="20161022204519"/>
  <p:tag name="MH_LIBRARY" val="GRAPHIC"/>
  <p:tag name="MH_ORDER" val="Straight Connector 5"/>
</p:tagLst>
</file>

<file path=ppt/tags/tag29.xml><?xml version="1.0" encoding="utf-8"?>
<p:tagLst xmlns:p="http://schemas.openxmlformats.org/presentationml/2006/main">
  <p:tag name="MH" val="20161022204519"/>
  <p:tag name="MH_LIBRARY" val="GRAPHIC"/>
  <p:tag name="MH_ORDER" val="Straight Connector 6"/>
</p:tagLst>
</file>

<file path=ppt/tags/tag3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2"/>
</p:tagLst>
</file>

<file path=ppt/tags/tag30.xml><?xml version="1.0" encoding="utf-8"?>
<p:tagLst xmlns:p="http://schemas.openxmlformats.org/presentationml/2006/main">
  <p:tag name="MH" val="20161022204519"/>
  <p:tag name="MH_LIBRARY" val="GRAPHIC"/>
  <p:tag name="MH_ORDER" val="TextBox 3"/>
</p:tagLst>
</file>

<file path=ppt/tags/tag3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2.xml><?xml version="1.0" encoding="utf-8"?>
<p:tagLst xmlns:p="http://schemas.openxmlformats.org/presentationml/2006/main">
  <p:tag name="MH" val="20161022204519"/>
  <p:tag name="MH_LIBRARY" val="GRAPHIC"/>
</p:tagLst>
</file>

<file path=ppt/tags/tag4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5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3"/>
</p:tagLst>
</file>

<file path=ppt/tags/tag6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3"/>
</p:tagLst>
</file>

<file path=ppt/tags/tag7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4"/>
</p:tagLst>
</file>

<file path=ppt/tags/tag8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4"/>
</p:tagLst>
</file>

<file path=ppt/tags/tag9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heme/theme1.xml><?xml version="1.0" encoding="utf-8"?>
<a:theme xmlns:a="http://schemas.openxmlformats.org/drawingml/2006/main" name="第一PPT，www.1ppt.com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5B3E"/>
      </a:accent1>
      <a:accent2>
        <a:srgbClr val="FF9900"/>
      </a:accent2>
      <a:accent3>
        <a:srgbClr val="DC5B3E"/>
      </a:accent3>
      <a:accent4>
        <a:srgbClr val="FF9900"/>
      </a:accent4>
      <a:accent5>
        <a:srgbClr val="DC5B3E"/>
      </a:accent5>
      <a:accent6>
        <a:srgbClr val="FF9900"/>
      </a:accent6>
      <a:hlink>
        <a:srgbClr val="DC5B3E"/>
      </a:hlink>
      <a:folHlink>
        <a:srgbClr val="FF99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</Words>
  <Application>WPS 演示</Application>
  <PresentationFormat>自定义</PresentationFormat>
  <Paragraphs>254</Paragraphs>
  <Slides>13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  <vt:variant>
        <vt:lpstr>自定义放映</vt:lpstr>
      </vt:variant>
      <vt:variant>
        <vt:i4>0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Calibri</vt:lpstr>
      <vt:lpstr>微软雅黑</vt:lpstr>
      <vt:lpstr>方正粗黑宋简体</vt:lpstr>
      <vt:lpstr>League Gothic Regular</vt:lpstr>
      <vt:lpstr>Lato Regular</vt:lpstr>
      <vt:lpstr>Gill Sans</vt:lpstr>
      <vt:lpstr>FontAwesome</vt:lpstr>
      <vt:lpstr>Lato</vt:lpstr>
      <vt:lpstr>MS PGothic</vt:lpstr>
      <vt:lpstr>Gill Sans</vt:lpstr>
      <vt:lpstr>微软雅黑 Bold</vt:lpstr>
      <vt:lpstr>Arial Unicode MS</vt:lpstr>
      <vt:lpstr>Calibri Light</vt:lpstr>
      <vt:lpstr>Segoe Print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/>
  <cp:keywords>www.1ppt.com</cp:keywords>
  <cp:lastModifiedBy>Administrator</cp:lastModifiedBy>
  <cp:revision>8</cp:revision>
  <dcterms:created xsi:type="dcterms:W3CDTF">2016-12-04T14:38:00Z</dcterms:created>
  <dcterms:modified xsi:type="dcterms:W3CDTF">2019-10-23T14:04:36Z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