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58" r:id="rId3"/>
    <p:sldId id="308" r:id="rId4"/>
    <p:sldId id="352" r:id="rId5"/>
    <p:sldId id="353" r:id="rId6"/>
    <p:sldId id="354" r:id="rId7"/>
    <p:sldId id="356" r:id="rId8"/>
    <p:sldId id="29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EF8513"/>
    <a:srgbClr val="EA5519"/>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0" autoAdjust="0"/>
    <p:restoredTop sz="94660"/>
  </p:normalViewPr>
  <p:slideViewPr>
    <p:cSldViewPr snapToGrid="0">
      <p:cViewPr varScale="1">
        <p:scale>
          <a:sx n="75" d="100"/>
          <a:sy n="75" d="100"/>
        </p:scale>
        <p:origin x="354" y="72"/>
      </p:cViewPr>
      <p:guideLst>
        <p:guide orient="horz" pos="2172"/>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D4521-391C-48C7-8390-1091A8B9483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92629-545E-417C-8917-D46C10E172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32975" y="1510665"/>
            <a:ext cx="2277110" cy="645160"/>
          </a:xfrm>
          <a:prstGeom prst="rect">
            <a:avLst/>
          </a:prstGeom>
          <a:noFill/>
        </p:spPr>
        <p:txBody>
          <a:bodyPr wrap="square" rtlCol="0">
            <a:spAutoFit/>
          </a:bodyPr>
          <a:p>
            <a:pPr algn="ctr"/>
            <a:r>
              <a:rPr lang="en-US" altLang="zh-CN" sz="3600" b="1">
                <a:solidFill>
                  <a:schemeClr val="bg1"/>
                </a:solidFill>
              </a:rPr>
              <a:t>html</a:t>
            </a:r>
            <a:r>
              <a:rPr lang="zh-CN" altLang="en-US" sz="3600" b="1">
                <a:solidFill>
                  <a:schemeClr val="bg1"/>
                </a:solidFill>
              </a:rPr>
              <a:t>基础</a:t>
            </a:r>
            <a:endParaRPr lang="zh-CN" altLang="en-US" sz="3600" b="1">
              <a:solidFill>
                <a:schemeClr val="bg1"/>
              </a:solidFill>
            </a:endParaRPr>
          </a:p>
        </p:txBody>
      </p:sp>
      <p:pic>
        <p:nvPicPr>
          <p:cNvPr id="4" name="图片 3" descr="图片1"/>
          <p:cNvPicPr>
            <a:picLocks noChangeAspect="1"/>
          </p:cNvPicPr>
          <p:nvPr/>
        </p:nvPicPr>
        <p:blipFill>
          <a:blip r:embed="rId1"/>
          <a:stretch>
            <a:fillRect/>
          </a:stretch>
        </p:blipFill>
        <p:spPr>
          <a:xfrm>
            <a:off x="0" y="0"/>
            <a:ext cx="12296140" cy="68980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本章</a:t>
            </a:r>
            <a:r>
              <a:rPr lang="zh-CN" altLang="en-US" sz="2800" b="1" dirty="0">
                <a:solidFill>
                  <a:schemeClr val="bg1"/>
                </a:solidFill>
              </a:rPr>
              <a:t>学习目标</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4515485" y="1945005"/>
            <a:ext cx="7676515" cy="3291840"/>
          </a:xfrm>
          <a:prstGeom prst="rect">
            <a:avLst/>
          </a:prstGeom>
          <a:noFill/>
        </p:spPr>
        <p:txBody>
          <a:bodyPr wrap="square" rtlCol="0">
            <a:spAutoFit/>
          </a:bodyPr>
          <a:lstStyle/>
          <a:p>
            <a:pPr algn="l">
              <a:lnSpc>
                <a:spcPct val="260000"/>
              </a:lnSpc>
            </a:pPr>
            <a:r>
              <a:rPr lang="en-US" altLang="zh-CN" sz="2000" dirty="0">
                <a:solidFill>
                  <a:schemeClr val="bg1"/>
                </a:solidFill>
              </a:rPr>
              <a:t>1</a:t>
            </a:r>
            <a:r>
              <a:rPr lang="zh-CN" altLang="en-US" sz="2000" dirty="0">
                <a:solidFill>
                  <a:schemeClr val="bg1"/>
                </a:solidFill>
              </a:rPr>
              <a:t>：元素类型的分类</a:t>
            </a:r>
            <a:endParaRPr lang="en-US" altLang="zh-CN" sz="2000" dirty="0">
              <a:solidFill>
                <a:schemeClr val="bg1"/>
              </a:solidFill>
            </a:endParaRPr>
          </a:p>
          <a:p>
            <a:pPr algn="l">
              <a:lnSpc>
                <a:spcPct val="260000"/>
              </a:lnSpc>
            </a:pPr>
            <a:r>
              <a:rPr lang="en-US" altLang="zh-CN" sz="2000" dirty="0">
                <a:solidFill>
                  <a:schemeClr val="bg1"/>
                </a:solidFill>
              </a:rPr>
              <a:t>2</a:t>
            </a:r>
            <a:r>
              <a:rPr lang="zh-CN" altLang="en-US" sz="2000" dirty="0">
                <a:solidFill>
                  <a:schemeClr val="bg1"/>
                </a:solidFill>
              </a:rPr>
              <a:t>：元素类型的转换</a:t>
            </a:r>
            <a:endParaRPr lang="zh-CN" altLang="en-US" sz="2000" dirty="0">
              <a:solidFill>
                <a:schemeClr val="bg1"/>
              </a:solidFill>
            </a:endParaRPr>
          </a:p>
          <a:p>
            <a:pPr algn="l">
              <a:lnSpc>
                <a:spcPct val="260000"/>
              </a:lnSpc>
            </a:pPr>
            <a:r>
              <a:rPr lang="en-US" altLang="zh-CN" sz="2000" dirty="0">
                <a:solidFill>
                  <a:schemeClr val="bg1"/>
                </a:solidFill>
              </a:rPr>
              <a:t>3</a:t>
            </a:r>
            <a:r>
              <a:rPr lang="zh-CN" altLang="en-US" sz="2000" dirty="0">
                <a:solidFill>
                  <a:schemeClr val="bg1"/>
                </a:solidFill>
              </a:rPr>
              <a:t>：</a:t>
            </a:r>
            <a:r>
              <a:rPr lang="en-US" altLang="zh-CN" sz="2000" dirty="0">
                <a:solidFill>
                  <a:schemeClr val="bg1"/>
                </a:solidFill>
              </a:rPr>
              <a:t>display</a:t>
            </a:r>
            <a:r>
              <a:rPr lang="zh-CN" altLang="en-US" sz="2000" dirty="0">
                <a:solidFill>
                  <a:schemeClr val="bg1"/>
                </a:solidFill>
              </a:rPr>
              <a:t>属性应用</a:t>
            </a:r>
            <a:endParaRPr lang="zh-CN" altLang="en-US" sz="2000" dirty="0">
              <a:solidFill>
                <a:schemeClr val="bg1"/>
              </a:solidFill>
            </a:endParaRPr>
          </a:p>
          <a:p>
            <a:pPr algn="l">
              <a:lnSpc>
                <a:spcPct val="260000"/>
              </a:lnSpc>
            </a:pPr>
            <a:r>
              <a:rPr lang="en-US" altLang="zh-CN" sz="2000" dirty="0">
                <a:solidFill>
                  <a:schemeClr val="bg1"/>
                </a:solidFill>
              </a:rPr>
              <a:t>4</a:t>
            </a:r>
            <a:r>
              <a:rPr lang="zh-CN" altLang="en-US" sz="2000" dirty="0">
                <a:solidFill>
                  <a:schemeClr val="bg1"/>
                </a:solidFill>
              </a:rPr>
              <a:t>：置换与非置换元素</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元素类型分类</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2679065" y="2019935"/>
            <a:ext cx="7676515" cy="3642995"/>
          </a:xfrm>
          <a:prstGeom prst="rect">
            <a:avLst/>
          </a:prstGeom>
          <a:noFill/>
        </p:spPr>
        <p:txBody>
          <a:bodyPr wrap="square" rtlCol="0">
            <a:spAutoFit/>
          </a:bodyPr>
          <a:lstStyle/>
          <a:p>
            <a:pPr algn="l">
              <a:lnSpc>
                <a:spcPct val="210000"/>
              </a:lnSpc>
            </a:pPr>
            <a:r>
              <a:rPr lang="zh-CN" altLang="en-US" sz="2000" dirty="0">
                <a:solidFill>
                  <a:schemeClr val="bg1"/>
                </a:solidFill>
              </a:rPr>
              <a:t>根据css显示分类，XHTML元素被分为：</a:t>
            </a:r>
            <a:endParaRPr lang="zh-CN" altLang="en-US" sz="2000" dirty="0">
              <a:solidFill>
                <a:schemeClr val="bg1"/>
              </a:solidFill>
            </a:endParaRPr>
          </a:p>
          <a:p>
            <a:pPr algn="l">
              <a:lnSpc>
                <a:spcPct val="210000"/>
              </a:lnSpc>
            </a:pPr>
            <a:endParaRPr lang="zh-CN" altLang="en-US" sz="2000" dirty="0">
              <a:solidFill>
                <a:schemeClr val="bg1"/>
              </a:solidFill>
            </a:endParaRPr>
          </a:p>
          <a:p>
            <a:pPr algn="l">
              <a:lnSpc>
                <a:spcPct val="210000"/>
              </a:lnSpc>
            </a:pPr>
            <a:r>
              <a:rPr lang="zh-CN" altLang="en-US" sz="1400" dirty="0">
                <a:solidFill>
                  <a:schemeClr val="bg1"/>
                </a:solidFill>
              </a:rPr>
              <a:t>三种类型:</a:t>
            </a:r>
            <a:endParaRPr lang="zh-CN" altLang="en-US" sz="1400" dirty="0">
              <a:solidFill>
                <a:schemeClr val="bg1"/>
              </a:solidFill>
            </a:endParaRPr>
          </a:p>
          <a:p>
            <a:pPr algn="l">
              <a:lnSpc>
                <a:spcPct val="210000"/>
              </a:lnSpc>
            </a:pPr>
            <a:r>
              <a:rPr lang="zh-CN" altLang="en-US" sz="1400" dirty="0">
                <a:solidFill>
                  <a:schemeClr val="bg1"/>
                </a:solidFill>
              </a:rPr>
              <a:t>	块状元素，内联元素，可变元素</a:t>
            </a:r>
            <a:endParaRPr lang="zh-CN" altLang="en-US" sz="1400" dirty="0">
              <a:solidFill>
                <a:schemeClr val="bg1"/>
              </a:solidFill>
            </a:endParaRPr>
          </a:p>
          <a:p>
            <a:pPr algn="l">
              <a:lnSpc>
                <a:spcPct val="210000"/>
              </a:lnSpc>
            </a:pPr>
            <a:endParaRPr lang="zh-CN" altLang="en-US" sz="1400" dirty="0">
              <a:solidFill>
                <a:schemeClr val="bg1"/>
              </a:solidFill>
            </a:endParaRPr>
          </a:p>
          <a:p>
            <a:pPr algn="l">
              <a:lnSpc>
                <a:spcPct val="210000"/>
              </a:lnSpc>
            </a:pPr>
            <a:r>
              <a:rPr lang="zh-CN" altLang="en-US" sz="1400" dirty="0">
                <a:solidFill>
                  <a:schemeClr val="bg1"/>
                </a:solidFill>
              </a:rPr>
              <a:t>三种类型：	</a:t>
            </a:r>
            <a:endParaRPr lang="zh-CN" altLang="en-US" sz="1400" dirty="0">
              <a:solidFill>
                <a:schemeClr val="bg1"/>
              </a:solidFill>
            </a:endParaRPr>
          </a:p>
          <a:p>
            <a:pPr algn="l">
              <a:lnSpc>
                <a:spcPct val="210000"/>
              </a:lnSpc>
            </a:pPr>
            <a:r>
              <a:rPr lang="zh-CN" altLang="en-US" sz="1400" dirty="0">
                <a:solidFill>
                  <a:schemeClr val="bg1"/>
                </a:solidFill>
              </a:rPr>
              <a:t>	块状元素，内联元素，内联块元素(css2.1增加)</a:t>
            </a:r>
            <a:endParaRPr lang="zh-CN" altLang="en-US" sz="14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元素类型</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4700905" y="2579370"/>
            <a:ext cx="2790190" cy="1918335"/>
          </a:xfrm>
          <a:prstGeom prst="rect">
            <a:avLst/>
          </a:prstGeom>
          <a:noFill/>
        </p:spPr>
        <p:txBody>
          <a:bodyPr wrap="square" rtlCol="0">
            <a:spAutoFit/>
          </a:bodyPr>
          <a:p>
            <a:pPr>
              <a:lnSpc>
                <a:spcPct val="220000"/>
              </a:lnSpc>
            </a:pPr>
            <a:r>
              <a:rPr lang="en-US" altLang="zh-CN">
                <a:solidFill>
                  <a:schemeClr val="bg1"/>
                </a:solidFill>
              </a:rPr>
              <a:t>1</a:t>
            </a:r>
            <a:r>
              <a:rPr lang="zh-CN" altLang="en-US">
                <a:solidFill>
                  <a:schemeClr val="bg1"/>
                </a:solidFill>
              </a:rPr>
              <a:t>：块状元素的特点</a:t>
            </a:r>
            <a:endParaRPr lang="zh-CN" altLang="en-US">
              <a:solidFill>
                <a:schemeClr val="bg1"/>
              </a:solidFill>
            </a:endParaRPr>
          </a:p>
          <a:p>
            <a:pPr>
              <a:lnSpc>
                <a:spcPct val="220000"/>
              </a:lnSpc>
            </a:pPr>
            <a:r>
              <a:rPr lang="en-US" altLang="zh-CN">
                <a:solidFill>
                  <a:schemeClr val="bg1"/>
                </a:solidFill>
              </a:rPr>
              <a:t>2</a:t>
            </a:r>
            <a:r>
              <a:rPr lang="zh-CN" altLang="en-US">
                <a:solidFill>
                  <a:schemeClr val="bg1"/>
                </a:solidFill>
              </a:rPr>
              <a:t>：内联元素的特点</a:t>
            </a:r>
            <a:endParaRPr lang="zh-CN" altLang="en-US">
              <a:solidFill>
                <a:schemeClr val="bg1"/>
              </a:solidFill>
            </a:endParaRPr>
          </a:p>
          <a:p>
            <a:pPr>
              <a:lnSpc>
                <a:spcPct val="220000"/>
              </a:lnSpc>
            </a:pPr>
            <a:r>
              <a:rPr lang="en-US" altLang="zh-CN">
                <a:solidFill>
                  <a:schemeClr val="bg1"/>
                </a:solidFill>
              </a:rPr>
              <a:t>3</a:t>
            </a:r>
            <a:r>
              <a:rPr lang="zh-CN" altLang="en-US">
                <a:solidFill>
                  <a:schemeClr val="bg1"/>
                </a:solidFill>
              </a:rPr>
              <a:t>：可变元素的特点</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元素类型的转换</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3940175" y="3066415"/>
            <a:ext cx="4311650" cy="1382395"/>
          </a:xfrm>
          <a:prstGeom prst="rect">
            <a:avLst/>
          </a:prstGeom>
          <a:noFill/>
        </p:spPr>
        <p:txBody>
          <a:bodyPr wrap="square" rtlCol="0">
            <a:spAutoFit/>
          </a:bodyPr>
          <a:p>
            <a:pPr>
              <a:lnSpc>
                <a:spcPct val="210000"/>
              </a:lnSpc>
            </a:pPr>
            <a:r>
              <a:rPr lang="en-US" altLang="zh-CN" sz="2000" b="1">
                <a:solidFill>
                  <a:schemeClr val="bg1"/>
                </a:solidFill>
              </a:rPr>
              <a:t>1</a:t>
            </a:r>
            <a:r>
              <a:rPr lang="zh-CN" altLang="en-US" sz="2000" b="1">
                <a:solidFill>
                  <a:schemeClr val="bg1"/>
                </a:solidFill>
              </a:rPr>
              <a:t>：</a:t>
            </a:r>
            <a:r>
              <a:rPr lang="en-US" altLang="zh-CN" sz="2000" b="1">
                <a:solidFill>
                  <a:schemeClr val="bg1"/>
                </a:solidFill>
              </a:rPr>
              <a:t>display</a:t>
            </a:r>
            <a:r>
              <a:rPr lang="zh-CN" altLang="en-US" sz="2000" b="1">
                <a:solidFill>
                  <a:schemeClr val="bg1"/>
                </a:solidFill>
              </a:rPr>
              <a:t>属性</a:t>
            </a:r>
            <a:endParaRPr lang="zh-CN" altLang="en-US" sz="2000" b="1">
              <a:solidFill>
                <a:schemeClr val="bg1"/>
              </a:solidFill>
            </a:endParaRPr>
          </a:p>
          <a:p>
            <a:pPr>
              <a:lnSpc>
                <a:spcPct val="210000"/>
              </a:lnSpc>
            </a:pPr>
            <a:r>
              <a:rPr lang="en-US" altLang="zh-CN" sz="2000" b="1">
                <a:solidFill>
                  <a:schemeClr val="bg1"/>
                </a:solidFill>
              </a:rPr>
              <a:t>2</a:t>
            </a:r>
            <a:r>
              <a:rPr lang="zh-CN" altLang="en-US" sz="2000" b="1">
                <a:solidFill>
                  <a:schemeClr val="bg1"/>
                </a:solidFill>
              </a:rPr>
              <a:t>：</a:t>
            </a:r>
            <a:r>
              <a:rPr lang="en-US" altLang="zh-CN" sz="2000" b="1">
                <a:solidFill>
                  <a:schemeClr val="bg1"/>
                </a:solidFill>
              </a:rPr>
              <a:t>display</a:t>
            </a:r>
            <a:r>
              <a:rPr lang="zh-CN" altLang="en-US" sz="2000" b="1">
                <a:solidFill>
                  <a:schemeClr val="bg1"/>
                </a:solidFill>
              </a:rPr>
              <a:t>的属性值及作用</a:t>
            </a:r>
            <a:endParaRPr lang="zh-CN" altLang="en-US" sz="2000" b="1">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置换元素</a:t>
            </a:r>
            <a:r>
              <a:rPr lang="en-US" altLang="zh-CN" sz="2800" b="1" dirty="0">
                <a:solidFill>
                  <a:schemeClr val="bg1"/>
                </a:solidFill>
              </a:rPr>
              <a:t>&amp;</a:t>
            </a:r>
            <a:r>
              <a:rPr lang="zh-CN" altLang="en-US" sz="2800" b="1" dirty="0">
                <a:solidFill>
                  <a:schemeClr val="bg1"/>
                </a:solidFill>
              </a:rPr>
              <a:t>非置换元素</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1186815" y="1959610"/>
            <a:ext cx="9711690" cy="4004945"/>
          </a:xfrm>
          <a:prstGeom prst="rect">
            <a:avLst/>
          </a:prstGeom>
          <a:noFill/>
        </p:spPr>
        <p:txBody>
          <a:bodyPr wrap="square" rtlCol="0">
            <a:spAutoFit/>
          </a:bodyPr>
          <a:p>
            <a:pPr>
              <a:lnSpc>
                <a:spcPct val="130000"/>
              </a:lnSpc>
            </a:pPr>
            <a:r>
              <a:rPr lang="zh-CN" altLang="en-US" sz="1400">
                <a:solidFill>
                  <a:schemeClr val="bg2">
                    <a:lumMod val="75000"/>
                  </a:schemeClr>
                </a:solidFill>
              </a:rPr>
              <a:t>一、引题</a:t>
            </a: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在之前的浅谈HTML中的块级元素和内联元素中了解到了内联元素一般是不能设置宽高的，但是也有特殊。比如img是内联元素，但可以设置宽高，这肯定让不少人迷惑。这样我们就要引入HTML中置换元素的概念（非置换元素在w3c中没有给出明确的解释，姑且我们就把除置换元素外的元素当作非置换元素吧）。</a:t>
            </a:r>
            <a:endParaRPr lang="zh-CN" altLang="en-US" sz="1400">
              <a:solidFill>
                <a:schemeClr val="bg2">
                  <a:lumMod val="75000"/>
                </a:schemeClr>
              </a:solidFill>
            </a:endParaRPr>
          </a:p>
          <a:p>
            <a:pPr>
              <a:lnSpc>
                <a:spcPct val="130000"/>
              </a:lnSpc>
            </a:pP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二、置换元素与非置换元素</a:t>
            </a: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a) 置换元素：浏览器根据元素的标签和属性，来决定元素的具体显示内容。 </a:t>
            </a: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例如：浏览器会根据&lt;img&gt;标签的src属性的值来读取图片信息并显示出来，而如果查看(x)html代码，则看不到图片的实际内容；&lt;input&gt;标签的type属性来决定是显示输入框，还是单选按钮等。 (x)html中的&lt;img&gt;、&lt;input&gt;、&lt;textarea&gt;、&lt;select&gt;都是置换元素。这些元素往往没有实际的内容，即是一个空元素。</a:t>
            </a:r>
            <a:endParaRPr lang="zh-CN" altLang="en-US" sz="1400">
              <a:solidFill>
                <a:schemeClr val="bg2">
                  <a:lumMod val="75000"/>
                </a:schemeClr>
              </a:solidFill>
            </a:endParaRPr>
          </a:p>
          <a:p>
            <a:pPr>
              <a:lnSpc>
                <a:spcPct val="130000"/>
              </a:lnSpc>
            </a:pP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置换元素在其显示中生成了框，这也就是有的内联元素（img,input）能够设置宽高的原因。</a:t>
            </a:r>
            <a:endParaRPr lang="zh-CN" altLang="en-US" sz="1400">
              <a:solidFill>
                <a:schemeClr val="bg2">
                  <a:lumMod val="75000"/>
                </a:schemeClr>
              </a:solidFill>
            </a:endParaRPr>
          </a:p>
          <a:p>
            <a:pPr>
              <a:lnSpc>
                <a:spcPct val="130000"/>
              </a:lnSpc>
            </a:pPr>
            <a:endParaRPr lang="zh-CN" altLang="en-US" sz="1400">
              <a:solidFill>
                <a:schemeClr val="bg2">
                  <a:lumMod val="75000"/>
                </a:schemeClr>
              </a:solidFill>
            </a:endParaRPr>
          </a:p>
          <a:p>
            <a:pPr>
              <a:lnSpc>
                <a:spcPct val="130000"/>
              </a:lnSpc>
            </a:pPr>
            <a:r>
              <a:rPr lang="zh-CN" altLang="en-US" sz="1400">
                <a:solidFill>
                  <a:schemeClr val="bg2">
                    <a:lumMod val="75000"/>
                  </a:schemeClr>
                </a:solidFill>
              </a:rPr>
              <a:t>b) 不可替换元素（非置换元素）：(x)html 的大多数元素是不可替换元素，即其内容直接表现给用户端（如浏览器）</a:t>
            </a:r>
            <a:endParaRPr lang="zh-CN" altLang="en-US" sz="1400">
              <a:solidFill>
                <a:schemeClr val="bg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238355" cy="6915150"/>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Words>
  <Application>WPS 演示</Application>
  <PresentationFormat>宽屏</PresentationFormat>
  <Paragraphs>55</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Calibri</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糖纸</cp:lastModifiedBy>
  <cp:revision>405</cp:revision>
  <dcterms:created xsi:type="dcterms:W3CDTF">2015-08-05T01:47:00Z</dcterms:created>
  <dcterms:modified xsi:type="dcterms:W3CDTF">2020-02-01T05:47:36Z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