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424" r:id="rId2"/>
    <p:sldId id="425" r:id="rId3"/>
    <p:sldId id="426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2" r:id="rId18"/>
    <p:sldId id="441" r:id="rId19"/>
    <p:sldId id="443" r:id="rId20"/>
    <p:sldId id="444" r:id="rId21"/>
    <p:sldId id="445" r:id="rId22"/>
    <p:sldId id="446" r:id="rId23"/>
    <p:sldId id="447" r:id="rId24"/>
    <p:sldId id="448" r:id="rId25"/>
    <p:sldId id="44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D23"/>
    <a:srgbClr val="0000FF"/>
    <a:srgbClr val="628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23EE7-6B4E-498A-A12D-0AF9F68D0FA2}" type="datetimeFigureOut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843B2-C877-428A-A30A-319088C7B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357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BF5E-39CF-4815-854C-21F8DF3A02CF}" type="datetime1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993220"/>
            <a:ext cx="3210770" cy="7378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52F6-CC59-4842-8293-BCD488C01C4D}" type="datetime1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7AC5-A0EA-445A-9694-C71971BB372C}" type="datetime1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DE75-2FF8-404F-9125-90AFE4EB9760}" type="datetime1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514" y="5517232"/>
            <a:ext cx="1440890" cy="11782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8BCA-D2F8-4313-AC39-D71779622BCC}" type="datetime1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F255-0024-41C0-AF30-0A10FE4AFA5D}" type="datetime1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A052-B1EA-480E-AEF4-6A841C741CD5}" type="datetime1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613-D15D-465C-B796-3903A3041E2A}" type="datetime1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92CD-1F94-4098-BB34-115984AF5A7C}" type="datetime1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B34B-8D15-4F39-B1D2-0CDF1BFBC8F3}" type="datetime1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DB75-73EC-46B6-8C63-F862E3688F84}" type="datetime1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9528BCA-D2F8-4313-AC39-D71779622BCC}" type="datetime1">
              <a:rPr lang="zh-TW" altLang="en-US" smtClean="0"/>
              <a:t>2019/8/18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s://irs.thsrc.com.tw/IMI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848600" cy="1927225"/>
          </a:xfrm>
        </p:spPr>
        <p:txBody>
          <a:bodyPr/>
          <a:lstStyle/>
          <a:p>
            <a:pPr algn="ctr"/>
            <a:r>
              <a:rPr lang="zh-TW" altLang="en-US" sz="4800" dirty="0"/>
              <a:t>練習</a:t>
            </a:r>
            <a:br>
              <a:rPr lang="en-US" altLang="zh-TW" sz="4800" dirty="0"/>
            </a:br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1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535F26B-E8B0-4536-B307-E91E5496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7030A0"/>
                </a:solidFill>
              </a:rPr>
              <a:t>print</a:t>
            </a:r>
            <a:r>
              <a:rPr lang="en-US" altLang="zh-TW" sz="1800" dirty="0"/>
              <a:t>(</a:t>
            </a:r>
            <a:r>
              <a:rPr lang="en-US" altLang="zh-TW" sz="1800" dirty="0" err="1"/>
              <a:t>res.status_code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endParaRPr lang="en-US" altLang="zh-TW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7030A0"/>
                </a:solidFill>
              </a:rPr>
              <a:t>print</a:t>
            </a:r>
            <a:r>
              <a:rPr lang="en-US" altLang="zh-TW" sz="1800" dirty="0"/>
              <a:t>(</a:t>
            </a:r>
            <a:r>
              <a:rPr lang="en-US" altLang="zh-TW" sz="1800" dirty="0" err="1"/>
              <a:t>res.text</a:t>
            </a:r>
            <a:r>
              <a:rPr lang="en-US" altLang="zh-TW" sz="1800" dirty="0"/>
              <a:t>)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步驟一，得到目標網站的正確回應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D52D608-2968-4715-9AA8-20A5988DF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684227"/>
            <a:ext cx="2808313" cy="437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 descr="一張含有 文字, 螢幕擷取畫面, 報紙 的圖片&#10;&#10;自動產生的描述">
            <a:extLst>
              <a:ext uri="{FF2B5EF4-FFF2-40B4-BE49-F238E27FC236}">
                <a16:creationId xmlns:a16="http://schemas.microsoft.com/office/drawing/2014/main" id="{D6FB155B-041B-45B4-AAAE-396ECE6E1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48880"/>
            <a:ext cx="5408601" cy="35488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445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535F26B-E8B0-4536-B307-E91E5496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>
                <a:solidFill>
                  <a:srgbClr val="0000FF"/>
                </a:solidFill>
              </a:rPr>
              <a:t>from</a:t>
            </a:r>
            <a:r>
              <a:rPr lang="en-US" altLang="zh-TW" sz="1400" dirty="0"/>
              <a:t> bs4 </a:t>
            </a:r>
            <a:r>
              <a:rPr lang="en-US" altLang="zh-TW" sz="1400" dirty="0">
                <a:solidFill>
                  <a:srgbClr val="0000FF"/>
                </a:solidFill>
              </a:rPr>
              <a:t>import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BeautifulSoup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/>
              <a:t>soup=</a:t>
            </a:r>
            <a:r>
              <a:rPr lang="en-US" altLang="zh-TW" sz="1400" dirty="0" err="1"/>
              <a:t>BeautifulSoup</a:t>
            </a:r>
            <a:r>
              <a:rPr lang="en-US" altLang="zh-TW" sz="1400" dirty="0"/>
              <a:t>(</a:t>
            </a:r>
            <a:r>
              <a:rPr lang="en-US" altLang="zh-TW" sz="1400" dirty="0" err="1"/>
              <a:t>res.text</a:t>
            </a:r>
            <a:r>
              <a:rPr lang="en-US" altLang="zh-TW" sz="1400" dirty="0"/>
              <a:t>, </a:t>
            </a:r>
            <a:r>
              <a:rPr lang="en-US" altLang="zh-TW" sz="1400" dirty="0">
                <a:solidFill>
                  <a:srgbClr val="50CD23"/>
                </a:solidFill>
              </a:rPr>
              <a:t>'</a:t>
            </a:r>
            <a:r>
              <a:rPr lang="en-US" altLang="zh-TW" sz="1400" dirty="0" err="1">
                <a:solidFill>
                  <a:srgbClr val="50CD23"/>
                </a:solidFill>
              </a:rPr>
              <a:t>html.parser</a:t>
            </a:r>
            <a:r>
              <a:rPr lang="en-US" altLang="zh-TW" sz="1400" dirty="0">
                <a:solidFill>
                  <a:srgbClr val="50CD23"/>
                </a:solidFill>
              </a:rPr>
              <a:t>'</a:t>
            </a:r>
            <a:r>
              <a:rPr lang="en-US" altLang="zh-TW" sz="1400" dirty="0"/>
              <a:t>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抓到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altLang="zh-TW" sz="1400" dirty="0" err="1">
                <a:solidFill>
                  <a:schemeClr val="bg1">
                    <a:lumMod val="65000"/>
                  </a:schemeClr>
                </a:solidFill>
              </a:rPr>
              <a:t>img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1400" dirty="0" err="1"/>
              <a:t>captcha_img</a:t>
            </a:r>
            <a:r>
              <a:rPr lang="en-US" altLang="zh-TW" sz="1400" dirty="0"/>
              <a:t>=</a:t>
            </a:r>
            <a:r>
              <a:rPr lang="en-US" altLang="zh-TW" sz="1400" dirty="0" err="1"/>
              <a:t>soup.find</a:t>
            </a:r>
            <a:r>
              <a:rPr lang="en-US" altLang="zh-TW" sz="1400" dirty="0"/>
              <a:t>(name=</a:t>
            </a:r>
            <a:r>
              <a:rPr lang="en-US" altLang="zh-TW" sz="1400" dirty="0">
                <a:solidFill>
                  <a:srgbClr val="50CD23"/>
                </a:solidFill>
              </a:rPr>
              <a:t>'</a:t>
            </a:r>
            <a:r>
              <a:rPr lang="en-US" altLang="zh-TW" sz="1400" dirty="0" err="1">
                <a:solidFill>
                  <a:srgbClr val="50CD23"/>
                </a:solidFill>
              </a:rPr>
              <a:t>img</a:t>
            </a:r>
            <a:r>
              <a:rPr lang="en-US" altLang="zh-TW" sz="1400" dirty="0">
                <a:solidFill>
                  <a:srgbClr val="50CD23"/>
                </a:solidFill>
              </a:rPr>
              <a:t>'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attrs</a:t>
            </a:r>
            <a:r>
              <a:rPr lang="en-US" altLang="zh-TW" sz="1400" dirty="0"/>
              <a:t>={</a:t>
            </a:r>
            <a:r>
              <a:rPr lang="en-US" altLang="zh-TW" sz="1400" dirty="0">
                <a:solidFill>
                  <a:srgbClr val="50CD23"/>
                </a:solidFill>
              </a:rPr>
              <a:t>'id'</a:t>
            </a:r>
            <a:r>
              <a:rPr lang="en-US" altLang="zh-TW" sz="1400" dirty="0"/>
              <a:t>: </a:t>
            </a:r>
            <a:r>
              <a:rPr lang="en-US" altLang="zh-TW" sz="1400" dirty="0">
                <a:solidFill>
                  <a:srgbClr val="50CD23"/>
                </a:solidFill>
              </a:rPr>
              <a:t>'BookingS1Form_homeCaptcha_passCode'</a:t>
            </a:r>
            <a:r>
              <a:rPr lang="en-US" altLang="zh-TW" sz="1400" dirty="0"/>
              <a:t>})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# base </a:t>
            </a:r>
            <a:r>
              <a:rPr lang="en-US" altLang="zh-TW" sz="1400" dirty="0" err="1">
                <a:solidFill>
                  <a:schemeClr val="bg1">
                    <a:lumMod val="65000"/>
                  </a:schemeClr>
                </a:solidFill>
              </a:rPr>
              <a:t>url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 + &lt;</a:t>
            </a:r>
            <a:r>
              <a:rPr lang="en-US" altLang="zh-TW" sz="1400" dirty="0" err="1">
                <a:solidFill>
                  <a:schemeClr val="bg1">
                    <a:lumMod val="65000"/>
                  </a:schemeClr>
                </a:solidFill>
              </a:rPr>
              <a:t>img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&gt;['</a:t>
            </a:r>
            <a:r>
              <a:rPr lang="en-US" altLang="zh-TW" sz="1400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']</a:t>
            </a:r>
          </a:p>
          <a:p>
            <a:pPr marL="0" indent="0">
              <a:buNone/>
            </a:pPr>
            <a:r>
              <a:rPr lang="en-US" altLang="zh-TW" sz="1400" dirty="0" err="1"/>
              <a:t>img_data</a:t>
            </a:r>
            <a:r>
              <a:rPr lang="en-US" altLang="zh-TW" sz="1400" dirty="0"/>
              <a:t>=</a:t>
            </a:r>
            <a:r>
              <a:rPr lang="en-US" altLang="zh-TW" sz="1400" dirty="0" err="1"/>
              <a:t>req.get</a:t>
            </a:r>
            <a:r>
              <a:rPr lang="en-US" altLang="zh-TW" sz="1400" dirty="0"/>
              <a:t>(</a:t>
            </a:r>
            <a:r>
              <a:rPr lang="en-US" altLang="zh-TW" sz="1400" dirty="0" err="1"/>
              <a:t>url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50CD23"/>
                </a:solidFill>
              </a:rPr>
              <a:t>'https://irs.thsrc.com.</a:t>
            </a:r>
            <a:r>
              <a:rPr lang="en-US" altLang="zh-TW" sz="1400" dirty="0" err="1">
                <a:solidFill>
                  <a:srgbClr val="50CD23"/>
                </a:solidFill>
              </a:rPr>
              <a:t>tw</a:t>
            </a:r>
            <a:r>
              <a:rPr lang="en-US" altLang="zh-TW" sz="1400" dirty="0">
                <a:solidFill>
                  <a:srgbClr val="50CD23"/>
                </a:solidFill>
              </a:rPr>
              <a:t>'</a:t>
            </a:r>
            <a:r>
              <a:rPr lang="en-US" altLang="zh-TW" sz="1400" dirty="0"/>
              <a:t>+</a:t>
            </a:r>
            <a:r>
              <a:rPr lang="en-US" altLang="zh-TW" sz="1400" dirty="0" err="1"/>
              <a:t>captcha_img</a:t>
            </a:r>
            <a:r>
              <a:rPr lang="en-US" altLang="zh-TW" sz="1400" dirty="0"/>
              <a:t>[</a:t>
            </a:r>
            <a:r>
              <a:rPr lang="en-US" altLang="zh-TW" sz="1400" dirty="0">
                <a:solidFill>
                  <a:srgbClr val="50CD23"/>
                </a:solidFill>
              </a:rPr>
              <a:t>'</a:t>
            </a:r>
            <a:r>
              <a:rPr lang="en-US" altLang="zh-TW" sz="1400" dirty="0" err="1">
                <a:solidFill>
                  <a:srgbClr val="50CD23"/>
                </a:solidFill>
              </a:rPr>
              <a:t>src</a:t>
            </a:r>
            <a:r>
              <a:rPr lang="en-US" altLang="zh-TW" sz="1400" dirty="0">
                <a:solidFill>
                  <a:srgbClr val="50CD23"/>
                </a:solidFill>
              </a:rPr>
              <a:t>'</a:t>
            </a:r>
            <a:r>
              <a:rPr lang="en-US" altLang="zh-TW" sz="1400" dirty="0"/>
              <a:t>], headers=headers)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7030A0"/>
                </a:solidFill>
              </a:rPr>
              <a:t>print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img_data.text</a:t>
            </a:r>
            <a:r>
              <a:rPr lang="en-US" altLang="zh-TW" sz="1400" dirty="0"/>
              <a:t>)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步驟二，抓取驗證碼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6E62565-664C-4E23-AA21-0B89FCB97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212976"/>
            <a:ext cx="6192688" cy="1897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181BFEF-1194-4533-9E48-7A00C2CFE431}"/>
              </a:ext>
            </a:extLst>
          </p:cNvPr>
          <p:cNvSpPr txBox="1"/>
          <p:nvPr/>
        </p:nvSpPr>
        <p:spPr>
          <a:xfrm>
            <a:off x="971600" y="5349017"/>
            <a:ext cx="5365571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雖然</a:t>
            </a:r>
            <a:r>
              <a:rPr lang="en-US" altLang="zh-TW" dirty="0"/>
              <a:t>status code</a:t>
            </a:r>
            <a:r>
              <a:rPr lang="zh-TW" altLang="en-US" dirty="0"/>
              <a:t> </a:t>
            </a:r>
            <a:r>
              <a:rPr lang="en-US" altLang="zh-TW" dirty="0"/>
              <a:t>200</a:t>
            </a:r>
            <a:r>
              <a:rPr lang="zh-TW" altLang="en-US" dirty="0"/>
              <a:t>，但結果並無法確實得到影像</a:t>
            </a:r>
            <a:endParaRPr lang="en-US" altLang="zh-TW" dirty="0"/>
          </a:p>
          <a:p>
            <a:r>
              <a:rPr lang="zh-TW" altLang="en-US" dirty="0"/>
              <a:t>因為該</a:t>
            </a:r>
            <a:r>
              <a:rPr lang="en-US" altLang="zh-TW" dirty="0"/>
              <a:t>GET</a:t>
            </a:r>
            <a:r>
              <a:rPr lang="zh-TW" altLang="en-US" dirty="0"/>
              <a:t>是使用新的</a:t>
            </a:r>
            <a:r>
              <a:rPr lang="en-US" altLang="zh-TW" dirty="0"/>
              <a:t>session</a:t>
            </a:r>
            <a:r>
              <a:rPr lang="zh-TW" altLang="en-US" dirty="0"/>
              <a:t>，伺服器有檢查機制</a:t>
            </a:r>
            <a:endParaRPr lang="en-US" altLang="zh-TW" dirty="0"/>
          </a:p>
          <a:p>
            <a:r>
              <a:rPr lang="zh-TW" altLang="en-US" dirty="0"/>
              <a:t>每個</a:t>
            </a:r>
            <a:r>
              <a:rPr lang="en-US" altLang="zh-TW" dirty="0"/>
              <a:t>session</a:t>
            </a:r>
            <a:r>
              <a:rPr lang="zh-TW" altLang="en-US" dirty="0"/>
              <a:t>需對應正確的</a:t>
            </a:r>
            <a:r>
              <a:rPr lang="en-US" altLang="zh-TW" dirty="0"/>
              <a:t>captcha code</a:t>
            </a:r>
          </a:p>
          <a:p>
            <a:r>
              <a:rPr lang="zh-TW" altLang="en-US" dirty="0"/>
              <a:t>所以須修改第一步驟</a:t>
            </a:r>
            <a:r>
              <a:rPr lang="en-US" altLang="zh-TW" dirty="0"/>
              <a:t>(</a:t>
            </a:r>
            <a:r>
              <a:rPr lang="zh-TW" altLang="en-US" dirty="0"/>
              <a:t>下一頁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264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535F26B-E8B0-4536-B307-E91E5496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import</a:t>
            </a:r>
            <a:r>
              <a:rPr lang="en-US" altLang="zh-TW" sz="1800" dirty="0"/>
              <a:t> requests </a:t>
            </a:r>
            <a:r>
              <a:rPr lang="en-US" altLang="zh-TW" sz="1800" dirty="0">
                <a:solidFill>
                  <a:srgbClr val="0000FF"/>
                </a:solidFill>
              </a:rPr>
              <a:t>as</a:t>
            </a:r>
            <a:r>
              <a:rPr lang="en-US" altLang="zh-TW" sz="1800" dirty="0"/>
              <a:t> req</a:t>
            </a:r>
          </a:p>
          <a:p>
            <a:pPr marL="0" indent="0">
              <a:buNone/>
            </a:pPr>
            <a:r>
              <a:rPr lang="en-US" altLang="zh-TW" sz="1800" b="1" dirty="0" err="1">
                <a:highlight>
                  <a:srgbClr val="FFFF00"/>
                </a:highlight>
              </a:rPr>
              <a:t>rs</a:t>
            </a:r>
            <a:r>
              <a:rPr lang="en-US" altLang="zh-TW" sz="1800" b="1" dirty="0">
                <a:highlight>
                  <a:srgbClr val="FFFF00"/>
                </a:highlight>
              </a:rPr>
              <a:t>=</a:t>
            </a:r>
            <a:r>
              <a:rPr lang="en-US" altLang="zh-TW" sz="1800" b="1" dirty="0" err="1">
                <a:highlight>
                  <a:srgbClr val="FFFF00"/>
                </a:highlight>
              </a:rPr>
              <a:t>req.session</a:t>
            </a:r>
            <a:r>
              <a:rPr lang="en-US" altLang="zh-TW" sz="1800" b="1" dirty="0">
                <a:highlight>
                  <a:srgbClr val="FFFF00"/>
                </a:highlight>
              </a:rPr>
              <a:t>()</a:t>
            </a:r>
            <a:r>
              <a:rPr lang="zh-TW" altLang="en-US" sz="1800" b="1" dirty="0"/>
              <a:t> </a:t>
            </a: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zh-TW" altLang="en-US" sz="1800" dirty="0">
                <a:solidFill>
                  <a:schemeClr val="bg1">
                    <a:lumMod val="65000"/>
                  </a:schemeClr>
                </a:solidFill>
              </a:rPr>
              <a:t> 之後所有請求皆使用該</a:t>
            </a: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session</a:t>
            </a:r>
          </a:p>
          <a:p>
            <a:pPr marL="0" indent="0">
              <a:buNone/>
            </a:pPr>
            <a:r>
              <a:rPr lang="en-US" altLang="zh-TW" sz="1800" dirty="0"/>
              <a:t>headers={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50CD23"/>
                </a:solidFill>
              </a:rPr>
              <a:t>'Accept'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50CD23"/>
                </a:solidFill>
              </a:rPr>
              <a:t>'text/</a:t>
            </a:r>
            <a:r>
              <a:rPr lang="en-US" altLang="zh-TW" sz="1800" dirty="0" err="1">
                <a:solidFill>
                  <a:srgbClr val="50CD23"/>
                </a:solidFill>
              </a:rPr>
              <a:t>html,application</a:t>
            </a:r>
            <a:r>
              <a:rPr lang="en-US" altLang="zh-TW" sz="1800" dirty="0">
                <a:solidFill>
                  <a:srgbClr val="50CD23"/>
                </a:solidFill>
              </a:rPr>
              <a:t>/</a:t>
            </a:r>
            <a:r>
              <a:rPr lang="en-US" altLang="zh-TW" sz="1800" dirty="0" err="1">
                <a:solidFill>
                  <a:srgbClr val="50CD23"/>
                </a:solidFill>
              </a:rPr>
              <a:t>xhtml+xml,application</a:t>
            </a:r>
            <a:r>
              <a:rPr lang="en-US" altLang="zh-TW" sz="1800" dirty="0">
                <a:solidFill>
                  <a:srgbClr val="50CD23"/>
                </a:solidFill>
              </a:rPr>
              <a:t>/</a:t>
            </a:r>
            <a:r>
              <a:rPr lang="en-US" altLang="zh-TW" sz="1800" dirty="0" err="1">
                <a:solidFill>
                  <a:srgbClr val="50CD23"/>
                </a:solidFill>
              </a:rPr>
              <a:t>xml;q</a:t>
            </a:r>
            <a:r>
              <a:rPr lang="en-US" altLang="zh-TW" sz="1800" dirty="0">
                <a:solidFill>
                  <a:srgbClr val="50CD23"/>
                </a:solidFill>
              </a:rPr>
              <a:t>=0.9,image/</a:t>
            </a:r>
            <a:r>
              <a:rPr lang="en-US" altLang="zh-TW" sz="1800" dirty="0" err="1">
                <a:solidFill>
                  <a:srgbClr val="50CD23"/>
                </a:solidFill>
              </a:rPr>
              <a:t>webp,image</a:t>
            </a:r>
            <a:r>
              <a:rPr lang="en-US" altLang="zh-TW" sz="1800" dirty="0">
                <a:solidFill>
                  <a:srgbClr val="50CD23"/>
                </a:solidFill>
              </a:rPr>
              <a:t>/</a:t>
            </a:r>
            <a:r>
              <a:rPr lang="en-US" altLang="zh-TW" sz="1800" dirty="0" err="1">
                <a:solidFill>
                  <a:srgbClr val="50CD23"/>
                </a:solidFill>
              </a:rPr>
              <a:t>apng</a:t>
            </a:r>
            <a:r>
              <a:rPr lang="en-US" altLang="zh-TW" sz="1800" dirty="0">
                <a:solidFill>
                  <a:srgbClr val="50CD23"/>
                </a:solidFill>
              </a:rPr>
              <a:t>,*/*;q=0.8,application/</a:t>
            </a:r>
            <a:r>
              <a:rPr lang="en-US" altLang="zh-TW" sz="1800" dirty="0" err="1">
                <a:solidFill>
                  <a:srgbClr val="50CD23"/>
                </a:solidFill>
              </a:rPr>
              <a:t>signed-exchange;v</a:t>
            </a:r>
            <a:r>
              <a:rPr lang="en-US" altLang="zh-TW" sz="1800" dirty="0">
                <a:solidFill>
                  <a:srgbClr val="50CD23"/>
                </a:solidFill>
              </a:rPr>
              <a:t>=b3'</a:t>
            </a:r>
            <a:r>
              <a:rPr lang="en-US" altLang="zh-TW" sz="1800" dirty="0"/>
              <a:t>,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50CD23"/>
                </a:solidFill>
              </a:rPr>
              <a:t>'Accept-Encoding'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50CD23"/>
                </a:solidFill>
              </a:rPr>
              <a:t>'</a:t>
            </a:r>
            <a:r>
              <a:rPr lang="en-US" altLang="zh-TW" sz="1800" dirty="0" err="1">
                <a:solidFill>
                  <a:srgbClr val="50CD23"/>
                </a:solidFill>
              </a:rPr>
              <a:t>gzip</a:t>
            </a:r>
            <a:r>
              <a:rPr lang="en-US" altLang="zh-TW" sz="1800" dirty="0">
                <a:solidFill>
                  <a:srgbClr val="50CD23"/>
                </a:solidFill>
              </a:rPr>
              <a:t>, deflate, </a:t>
            </a:r>
            <a:r>
              <a:rPr lang="en-US" altLang="zh-TW" sz="1800" dirty="0" err="1">
                <a:solidFill>
                  <a:srgbClr val="50CD23"/>
                </a:solidFill>
              </a:rPr>
              <a:t>br</a:t>
            </a:r>
            <a:r>
              <a:rPr lang="en-US" altLang="zh-TW" sz="1800" dirty="0">
                <a:solidFill>
                  <a:srgbClr val="50CD23"/>
                </a:solidFill>
              </a:rPr>
              <a:t>'</a:t>
            </a:r>
            <a:r>
              <a:rPr lang="en-US" altLang="zh-TW" sz="1800" dirty="0"/>
              <a:t>,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50CD23"/>
                </a:solidFill>
              </a:rPr>
              <a:t>'Accept-Language'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50CD23"/>
                </a:solidFill>
              </a:rPr>
              <a:t>'</a:t>
            </a:r>
            <a:r>
              <a:rPr lang="en-US" altLang="zh-TW" sz="1800" dirty="0" err="1">
                <a:solidFill>
                  <a:srgbClr val="50CD23"/>
                </a:solidFill>
              </a:rPr>
              <a:t>zh-TW,zh;q</a:t>
            </a:r>
            <a:r>
              <a:rPr lang="en-US" altLang="zh-TW" sz="1800" dirty="0">
                <a:solidFill>
                  <a:srgbClr val="50CD23"/>
                </a:solidFill>
              </a:rPr>
              <a:t>=0.9,en-US;q=0.8,en;q=0.7,zh-CN;q=0.6'</a:t>
            </a:r>
            <a:r>
              <a:rPr lang="en-US" altLang="zh-TW" sz="1800" dirty="0"/>
              <a:t>,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50CD23"/>
                </a:solidFill>
              </a:rPr>
              <a:t>'Cache-Control'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50CD23"/>
                </a:solidFill>
              </a:rPr>
              <a:t>'max-age=0'</a:t>
            </a:r>
            <a:r>
              <a:rPr lang="en-US" altLang="zh-TW" sz="1800" dirty="0"/>
              <a:t>,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50CD23"/>
                </a:solidFill>
              </a:rPr>
              <a:t>'Connection'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50CD23"/>
                </a:solidFill>
              </a:rPr>
              <a:t>'keep-alive'</a:t>
            </a:r>
            <a:r>
              <a:rPr lang="en-US" altLang="zh-TW" sz="1800" dirty="0"/>
              <a:t>,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50CD23"/>
                </a:solidFill>
              </a:rPr>
              <a:t>'Host'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50CD23"/>
                </a:solidFill>
              </a:rPr>
              <a:t>'irs.thsrc.com.tw'</a:t>
            </a:r>
            <a:r>
              <a:rPr lang="en-US" altLang="zh-TW" sz="1800" dirty="0"/>
              <a:t>,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50CD23"/>
                </a:solidFill>
              </a:rPr>
              <a:t>'Sec-Fetch-Mode'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50CD23"/>
                </a:solidFill>
              </a:rPr>
              <a:t>'navigate'</a:t>
            </a:r>
            <a:r>
              <a:rPr lang="en-US" altLang="zh-TW" sz="1800" dirty="0"/>
              <a:t>,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50CD23"/>
                </a:solidFill>
              </a:rPr>
              <a:t>'Sec-Fetch-Site'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50CD23"/>
                </a:solidFill>
              </a:rPr>
              <a:t>'none'</a:t>
            </a:r>
            <a:r>
              <a:rPr lang="en-US" altLang="zh-TW" sz="1800" dirty="0"/>
              <a:t>,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50CD23"/>
                </a:solidFill>
              </a:rPr>
              <a:t>'Sec-Fetch-User'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50CD23"/>
                </a:solidFill>
              </a:rPr>
              <a:t>'?1'</a:t>
            </a:r>
            <a:r>
              <a:rPr lang="en-US" altLang="zh-TW" sz="1800" dirty="0"/>
              <a:t>,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50CD23"/>
                </a:solidFill>
              </a:rPr>
              <a:t>'Upgrade-Insecure-Requests'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50CD23"/>
                </a:solidFill>
              </a:rPr>
              <a:t>'1'</a:t>
            </a:r>
            <a:r>
              <a:rPr lang="en-US" altLang="zh-TW" sz="1800" dirty="0"/>
              <a:t>,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50CD23"/>
                </a:solidFill>
              </a:rPr>
              <a:t>'User-Agent'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50CD23"/>
                </a:solidFill>
              </a:rPr>
              <a:t>'Mozilla/5.0 (Windows NT 10.0; Win64; x64) </a:t>
            </a:r>
            <a:r>
              <a:rPr lang="en-US" altLang="zh-TW" sz="1800" dirty="0" err="1">
                <a:solidFill>
                  <a:srgbClr val="50CD23"/>
                </a:solidFill>
              </a:rPr>
              <a:t>AppleWebKit</a:t>
            </a:r>
            <a:r>
              <a:rPr lang="en-US" altLang="zh-TW" sz="1800" dirty="0">
                <a:solidFill>
                  <a:srgbClr val="50CD23"/>
                </a:solidFill>
              </a:rPr>
              <a:t>/537.36 (KHTML, like Gecko) Chrome/76.0.3809.100 Safari/537.36'</a:t>
            </a:r>
          </a:p>
          <a:p>
            <a:pPr marL="0" indent="0">
              <a:buNone/>
            </a:pPr>
            <a:r>
              <a:rPr lang="en-US" altLang="zh-TW" sz="1800" dirty="0"/>
              <a:t>        }</a:t>
            </a:r>
          </a:p>
          <a:p>
            <a:pPr marL="0" indent="0">
              <a:buNone/>
            </a:pPr>
            <a:r>
              <a:rPr lang="en-US" altLang="zh-TW" sz="1800" dirty="0"/>
              <a:t>res=</a:t>
            </a:r>
            <a:r>
              <a:rPr lang="en-US" altLang="zh-TW" sz="1800" b="1" dirty="0" err="1">
                <a:highlight>
                  <a:srgbClr val="FFFF00"/>
                </a:highlight>
              </a:rPr>
              <a:t>rs</a:t>
            </a:r>
            <a:r>
              <a:rPr lang="en-US" altLang="zh-TW" sz="1800" dirty="0" err="1"/>
              <a:t>.get</a:t>
            </a:r>
            <a:r>
              <a:rPr lang="en-US" altLang="zh-TW" sz="1800" dirty="0"/>
              <a:t>(</a:t>
            </a:r>
            <a:r>
              <a:rPr lang="en-US" altLang="zh-TW" sz="1800" dirty="0" err="1"/>
              <a:t>url</a:t>
            </a:r>
            <a:r>
              <a:rPr lang="en-US" altLang="zh-TW" sz="1800" dirty="0"/>
              <a:t>=</a:t>
            </a:r>
            <a:r>
              <a:rPr lang="en-US" altLang="zh-TW" sz="1800" dirty="0">
                <a:solidFill>
                  <a:srgbClr val="50CD23"/>
                </a:solidFill>
              </a:rPr>
              <a:t>'https://irs.thsrc.com.tw/IMINT'</a:t>
            </a:r>
            <a:r>
              <a:rPr lang="en-US" altLang="zh-TW" sz="1800" dirty="0"/>
              <a:t>, headers=headers)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步驟一，得到目標網站的正確回應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83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535F26B-E8B0-4536-B307-E91E5496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>
                <a:solidFill>
                  <a:srgbClr val="0000FF"/>
                </a:solidFill>
              </a:rPr>
              <a:t>from</a:t>
            </a:r>
            <a:r>
              <a:rPr lang="en-US" altLang="zh-TW" sz="1400" dirty="0"/>
              <a:t> bs4 </a:t>
            </a:r>
            <a:r>
              <a:rPr lang="en-US" altLang="zh-TW" sz="1400" dirty="0">
                <a:solidFill>
                  <a:srgbClr val="0000FF"/>
                </a:solidFill>
              </a:rPr>
              <a:t>import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BeautifulSoup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/>
              <a:t>soup=</a:t>
            </a:r>
            <a:r>
              <a:rPr lang="en-US" altLang="zh-TW" sz="1400" dirty="0" err="1"/>
              <a:t>BeautifulSoup</a:t>
            </a:r>
            <a:r>
              <a:rPr lang="en-US" altLang="zh-TW" sz="1400" dirty="0"/>
              <a:t>(</a:t>
            </a:r>
            <a:r>
              <a:rPr lang="en-US" altLang="zh-TW" sz="1400" dirty="0" err="1"/>
              <a:t>res.text</a:t>
            </a:r>
            <a:r>
              <a:rPr lang="en-US" altLang="zh-TW" sz="1400" dirty="0"/>
              <a:t>, </a:t>
            </a:r>
            <a:r>
              <a:rPr lang="en-US" altLang="zh-TW" sz="1400" dirty="0">
                <a:solidFill>
                  <a:srgbClr val="50CD23"/>
                </a:solidFill>
              </a:rPr>
              <a:t>'</a:t>
            </a:r>
            <a:r>
              <a:rPr lang="en-US" altLang="zh-TW" sz="1400" dirty="0" err="1">
                <a:solidFill>
                  <a:srgbClr val="50CD23"/>
                </a:solidFill>
              </a:rPr>
              <a:t>html.parser</a:t>
            </a:r>
            <a:r>
              <a:rPr lang="en-US" altLang="zh-TW" sz="1400" dirty="0">
                <a:solidFill>
                  <a:srgbClr val="50CD23"/>
                </a:solidFill>
              </a:rPr>
              <a:t>'</a:t>
            </a:r>
            <a:r>
              <a:rPr lang="en-US" altLang="zh-TW" sz="1400" dirty="0"/>
              <a:t>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抓到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altLang="zh-TW" sz="1400" dirty="0" err="1">
                <a:solidFill>
                  <a:schemeClr val="bg1">
                    <a:lumMod val="65000"/>
                  </a:schemeClr>
                </a:solidFill>
              </a:rPr>
              <a:t>img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1400" dirty="0" err="1"/>
              <a:t>captcha_img</a:t>
            </a:r>
            <a:r>
              <a:rPr lang="en-US" altLang="zh-TW" sz="1400" dirty="0"/>
              <a:t>=</a:t>
            </a:r>
            <a:r>
              <a:rPr lang="en-US" altLang="zh-TW" sz="1400" dirty="0" err="1"/>
              <a:t>soup.find</a:t>
            </a:r>
            <a:r>
              <a:rPr lang="en-US" altLang="zh-TW" sz="1400" dirty="0"/>
              <a:t>(name=</a:t>
            </a:r>
            <a:r>
              <a:rPr lang="en-US" altLang="zh-TW" sz="1400" dirty="0">
                <a:solidFill>
                  <a:srgbClr val="50CD23"/>
                </a:solidFill>
              </a:rPr>
              <a:t>'</a:t>
            </a:r>
            <a:r>
              <a:rPr lang="en-US" altLang="zh-TW" sz="1400" dirty="0" err="1">
                <a:solidFill>
                  <a:srgbClr val="50CD23"/>
                </a:solidFill>
              </a:rPr>
              <a:t>img</a:t>
            </a:r>
            <a:r>
              <a:rPr lang="en-US" altLang="zh-TW" sz="1400" dirty="0">
                <a:solidFill>
                  <a:srgbClr val="50CD23"/>
                </a:solidFill>
              </a:rPr>
              <a:t>'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attrs</a:t>
            </a:r>
            <a:r>
              <a:rPr lang="en-US" altLang="zh-TW" sz="1400" dirty="0"/>
              <a:t>={</a:t>
            </a:r>
            <a:r>
              <a:rPr lang="en-US" altLang="zh-TW" sz="1400" dirty="0">
                <a:solidFill>
                  <a:srgbClr val="50CD23"/>
                </a:solidFill>
              </a:rPr>
              <a:t>'id'</a:t>
            </a:r>
            <a:r>
              <a:rPr lang="en-US" altLang="zh-TW" sz="1400" dirty="0"/>
              <a:t>: </a:t>
            </a:r>
            <a:r>
              <a:rPr lang="en-US" altLang="zh-TW" sz="1400" dirty="0">
                <a:solidFill>
                  <a:srgbClr val="50CD23"/>
                </a:solidFill>
              </a:rPr>
              <a:t>'BookingS1Form_homeCaptcha_passCode'</a:t>
            </a:r>
            <a:r>
              <a:rPr lang="en-US" altLang="zh-TW" sz="1400" dirty="0"/>
              <a:t>})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# base </a:t>
            </a:r>
            <a:r>
              <a:rPr lang="en-US" altLang="zh-TW" sz="1400" dirty="0" err="1">
                <a:solidFill>
                  <a:schemeClr val="bg1">
                    <a:lumMod val="65000"/>
                  </a:schemeClr>
                </a:solidFill>
              </a:rPr>
              <a:t>url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 + &lt;</a:t>
            </a:r>
            <a:r>
              <a:rPr lang="en-US" altLang="zh-TW" sz="1400" dirty="0" err="1">
                <a:solidFill>
                  <a:schemeClr val="bg1">
                    <a:lumMod val="65000"/>
                  </a:schemeClr>
                </a:solidFill>
              </a:rPr>
              <a:t>img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&gt;['</a:t>
            </a:r>
            <a:r>
              <a:rPr lang="en-US" altLang="zh-TW" sz="1400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']</a:t>
            </a:r>
          </a:p>
          <a:p>
            <a:pPr marL="0" indent="0">
              <a:buNone/>
            </a:pPr>
            <a:r>
              <a:rPr lang="en-US" altLang="zh-TW" sz="1400" dirty="0" err="1"/>
              <a:t>img_data</a:t>
            </a:r>
            <a:r>
              <a:rPr lang="en-US" altLang="zh-TW" sz="1400" dirty="0"/>
              <a:t>=</a:t>
            </a:r>
            <a:r>
              <a:rPr lang="en-US" altLang="zh-TW" sz="1400" b="1" dirty="0" err="1">
                <a:highlight>
                  <a:srgbClr val="FFFF00"/>
                </a:highlight>
              </a:rPr>
              <a:t>rs</a:t>
            </a:r>
            <a:r>
              <a:rPr lang="en-US" altLang="zh-TW" sz="1400" dirty="0" err="1"/>
              <a:t>.get</a:t>
            </a:r>
            <a:r>
              <a:rPr lang="en-US" altLang="zh-TW" sz="1400" dirty="0"/>
              <a:t>(</a:t>
            </a:r>
            <a:r>
              <a:rPr lang="en-US" altLang="zh-TW" sz="1400" dirty="0" err="1"/>
              <a:t>url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50CD23"/>
                </a:solidFill>
              </a:rPr>
              <a:t>'https://irs.thsrc.com.</a:t>
            </a:r>
            <a:r>
              <a:rPr lang="en-US" altLang="zh-TW" sz="1400" dirty="0" err="1">
                <a:solidFill>
                  <a:srgbClr val="50CD23"/>
                </a:solidFill>
              </a:rPr>
              <a:t>tw</a:t>
            </a:r>
            <a:r>
              <a:rPr lang="en-US" altLang="zh-TW" sz="1400" dirty="0">
                <a:solidFill>
                  <a:srgbClr val="50CD23"/>
                </a:solidFill>
              </a:rPr>
              <a:t>'</a:t>
            </a:r>
            <a:r>
              <a:rPr lang="en-US" altLang="zh-TW" sz="1400" dirty="0"/>
              <a:t>+</a:t>
            </a:r>
            <a:r>
              <a:rPr lang="en-US" altLang="zh-TW" sz="1400" dirty="0" err="1"/>
              <a:t>captcha_img</a:t>
            </a:r>
            <a:r>
              <a:rPr lang="en-US" altLang="zh-TW" sz="1400" dirty="0"/>
              <a:t>[</a:t>
            </a:r>
            <a:r>
              <a:rPr lang="en-US" altLang="zh-TW" sz="1400" dirty="0">
                <a:solidFill>
                  <a:srgbClr val="50CD23"/>
                </a:solidFill>
              </a:rPr>
              <a:t>'</a:t>
            </a:r>
            <a:r>
              <a:rPr lang="en-US" altLang="zh-TW" sz="1400" dirty="0" err="1">
                <a:solidFill>
                  <a:srgbClr val="50CD23"/>
                </a:solidFill>
              </a:rPr>
              <a:t>src</a:t>
            </a:r>
            <a:r>
              <a:rPr lang="en-US" altLang="zh-TW" sz="1400" dirty="0">
                <a:solidFill>
                  <a:srgbClr val="50CD23"/>
                </a:solidFill>
              </a:rPr>
              <a:t>'</a:t>
            </a:r>
            <a:r>
              <a:rPr lang="en-US" altLang="zh-TW" sz="1400" dirty="0"/>
              <a:t>], headers=headers)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7030A0"/>
                </a:solidFill>
              </a:rPr>
              <a:t>print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img_data.</a:t>
            </a:r>
            <a:r>
              <a:rPr lang="en-US" altLang="zh-TW" sz="1400" b="1" dirty="0" err="1"/>
              <a:t>content</a:t>
            </a:r>
            <a:r>
              <a:rPr lang="en-US" altLang="zh-TW" sz="1400" dirty="0"/>
              <a:t>)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印出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bytes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資料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步驟二，抓取驗證碼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10" name="圖片 9" descr="一張含有 瓶, 發現, 文字 的圖片&#10;&#10;自動產生的描述">
            <a:extLst>
              <a:ext uri="{FF2B5EF4-FFF2-40B4-BE49-F238E27FC236}">
                <a16:creationId xmlns:a16="http://schemas.microsoft.com/office/drawing/2014/main" id="{38DABDA3-166A-4E30-A282-92FBDF3FF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29" y="3654016"/>
            <a:ext cx="4044541" cy="26795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412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535F26B-E8B0-4536-B307-E91E5496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convert bytes data to cv2 mat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00FF"/>
                </a:solidFill>
              </a:rPr>
              <a:t>import</a:t>
            </a:r>
            <a:r>
              <a:rPr lang="en-US" altLang="zh-TW" sz="1400" dirty="0"/>
              <a:t> cv2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00FF"/>
                </a:solidFill>
              </a:rPr>
              <a:t>import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numpy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0000FF"/>
                </a:solidFill>
              </a:rPr>
              <a:t>as</a:t>
            </a:r>
            <a:r>
              <a:rPr lang="en-US" altLang="zh-TW" sz="1400" dirty="0"/>
              <a:t> np</a:t>
            </a:r>
          </a:p>
          <a:p>
            <a:pPr marL="0" indent="0">
              <a:buNone/>
            </a:pPr>
            <a:r>
              <a:rPr lang="en-US" altLang="zh-TW" sz="1400" dirty="0" err="1"/>
              <a:t>img_data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np.fromstring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img_data.content</a:t>
            </a:r>
            <a:r>
              <a:rPr lang="en-US" altLang="zh-TW" sz="1400" dirty="0"/>
              <a:t>, np.uint8)</a:t>
            </a:r>
          </a:p>
          <a:p>
            <a:pPr marL="0" indent="0">
              <a:buNone/>
            </a:pPr>
            <a:r>
              <a:rPr lang="en-US" altLang="zh-TW" sz="1400" dirty="0" err="1"/>
              <a:t>img_data</a:t>
            </a:r>
            <a:r>
              <a:rPr lang="en-US" altLang="zh-TW" sz="1400" dirty="0"/>
              <a:t> = cv2.imdecode(</a:t>
            </a:r>
            <a:r>
              <a:rPr lang="en-US" altLang="zh-TW" sz="1400" dirty="0" err="1"/>
              <a:t>img_data</a:t>
            </a:r>
            <a:r>
              <a:rPr lang="en-US" altLang="zh-TW" sz="1400" dirty="0"/>
              <a:t>, cv2.IMREAD_COLOR)</a:t>
            </a:r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# show image</a:t>
            </a:r>
          </a:p>
          <a:p>
            <a:pPr marL="0" indent="0">
              <a:buNone/>
            </a:pPr>
            <a:r>
              <a:rPr lang="en-US" altLang="zh-TW" sz="1400" dirty="0"/>
              <a:t>cv2.imshow(</a:t>
            </a:r>
            <a:r>
              <a:rPr lang="en-US" altLang="zh-TW" sz="1400" dirty="0">
                <a:solidFill>
                  <a:srgbClr val="50CD23"/>
                </a:solidFill>
              </a:rPr>
              <a:t>'test'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img_data</a:t>
            </a:r>
            <a:r>
              <a:rPr lang="en-US" altLang="zh-TW" sz="1400" dirty="0"/>
              <a:t>)</a:t>
            </a:r>
          </a:p>
          <a:p>
            <a:pPr marL="0" indent="0">
              <a:buNone/>
            </a:pPr>
            <a:r>
              <a:rPr lang="en-US" altLang="zh-TW" sz="1400" dirty="0"/>
              <a:t>cv2.waitKey(</a:t>
            </a:r>
            <a:r>
              <a:rPr lang="en-US" altLang="zh-TW" sz="1400" dirty="0">
                <a:solidFill>
                  <a:srgbClr val="C00000"/>
                </a:solidFill>
              </a:rPr>
              <a:t>0</a:t>
            </a:r>
            <a:r>
              <a:rPr lang="en-US" altLang="zh-TW" sz="1400" dirty="0"/>
              <a:t>)</a:t>
            </a:r>
          </a:p>
          <a:p>
            <a:pPr marL="0" indent="0">
              <a:buNone/>
            </a:pPr>
            <a:r>
              <a:rPr lang="en-US" altLang="zh-TW" sz="1400" dirty="0"/>
              <a:t>cv2.destroyAllWindows()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步驟二，抓取驗證碼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 descr="test">
            <a:extLst>
              <a:ext uri="{FF2B5EF4-FFF2-40B4-BE49-F238E27FC236}">
                <a16:creationId xmlns:a16="http://schemas.microsoft.com/office/drawing/2014/main" id="{50CC52D1-514B-45C2-99EA-C3038A46D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09" b="22222"/>
          <a:stretch/>
        </p:blipFill>
        <p:spPr>
          <a:xfrm>
            <a:off x="3419872" y="3246512"/>
            <a:ext cx="2778448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8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步驟三，發出訂票</a:t>
            </a:r>
            <a:r>
              <a:rPr lang="en-US" altLang="zh-TW" dirty="0"/>
              <a:t>form</a:t>
            </a:r>
            <a:r>
              <a:rPr lang="zh-TW" altLang="en-US" dirty="0"/>
              <a:t>的請求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EE41C1E-9725-4A3D-A8EB-642EE612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980" y="1524000"/>
            <a:ext cx="7366039" cy="3489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8" name="Picture 4" descr="ãmouse iconãçåçæå°çµæ">
            <a:extLst>
              <a:ext uri="{FF2B5EF4-FFF2-40B4-BE49-F238E27FC236}">
                <a16:creationId xmlns:a16="http://schemas.microsoft.com/office/drawing/2014/main" id="{BDE527F9-441A-433A-A286-08C3AA84B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71" t="13092" r="7595" b="11309"/>
          <a:stretch/>
        </p:blipFill>
        <p:spPr bwMode="auto">
          <a:xfrm>
            <a:off x="1763688" y="4653136"/>
            <a:ext cx="216024" cy="27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B48F752-AC69-4082-AEE7-6023E10E0F15}"/>
              </a:ext>
            </a:extLst>
          </p:cNvPr>
          <p:cNvSpPr/>
          <p:nvPr/>
        </p:nvSpPr>
        <p:spPr>
          <a:xfrm>
            <a:off x="3923928" y="4077072"/>
            <a:ext cx="4464496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654EE1-C878-4FB5-9DF7-45C073A11966}"/>
              </a:ext>
            </a:extLst>
          </p:cNvPr>
          <p:cNvSpPr/>
          <p:nvPr/>
        </p:nvSpPr>
        <p:spPr>
          <a:xfrm>
            <a:off x="3347864" y="2348880"/>
            <a:ext cx="4907155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43991B-B707-40D2-86CF-0F6B4C8CDE43}"/>
              </a:ext>
            </a:extLst>
          </p:cNvPr>
          <p:cNvSpPr txBox="1"/>
          <p:nvPr/>
        </p:nvSpPr>
        <p:spPr>
          <a:xfrm>
            <a:off x="1187624" y="5357445"/>
            <a:ext cx="633378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該按鈕是</a:t>
            </a:r>
            <a:r>
              <a:rPr lang="en-US" altLang="zh-TW" dirty="0"/>
              <a:t>&lt;input&gt; type=‘submit’</a:t>
            </a:r>
            <a:r>
              <a:rPr lang="zh-TW" altLang="en-US" dirty="0"/>
              <a:t>，代表是</a:t>
            </a:r>
            <a:r>
              <a:rPr lang="en-US" altLang="zh-TW" dirty="0"/>
              <a:t>&lt;form&gt;</a:t>
            </a:r>
            <a:r>
              <a:rPr lang="zh-TW" altLang="en-US" dirty="0"/>
              <a:t>中的提交按鈕</a:t>
            </a:r>
            <a:endParaRPr lang="en-US" altLang="zh-TW" dirty="0"/>
          </a:p>
          <a:p>
            <a:r>
              <a:rPr lang="zh-TW" altLang="en-US" dirty="0"/>
              <a:t>可以看到</a:t>
            </a:r>
            <a:r>
              <a:rPr lang="en-US" altLang="zh-TW" dirty="0"/>
              <a:t>form</a:t>
            </a:r>
            <a:r>
              <a:rPr lang="zh-TW" altLang="en-US" dirty="0"/>
              <a:t>的</a:t>
            </a:r>
            <a:r>
              <a:rPr lang="en-US" altLang="zh-TW" dirty="0"/>
              <a:t>action</a:t>
            </a:r>
            <a:r>
              <a:rPr lang="zh-TW" altLang="en-US" dirty="0"/>
              <a:t>和</a:t>
            </a:r>
            <a:r>
              <a:rPr lang="en-US" altLang="zh-TW" dirty="0"/>
              <a:t>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813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AA0B71AF-39E3-4783-B016-9FF9072BE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79" y="1482205"/>
            <a:ext cx="6950042" cy="3307367"/>
          </a:xfr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步驟三，發出訂票</a:t>
            </a:r>
            <a:r>
              <a:rPr lang="en-US" altLang="zh-TW" dirty="0"/>
              <a:t>form</a:t>
            </a:r>
            <a:r>
              <a:rPr lang="zh-TW" altLang="en-US" dirty="0"/>
              <a:t>的請求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F0104FA-3936-4E8E-ABDD-D40ECF6D2AE5}"/>
              </a:ext>
            </a:extLst>
          </p:cNvPr>
          <p:cNvSpPr txBox="1"/>
          <p:nvPr/>
        </p:nvSpPr>
        <p:spPr>
          <a:xfrm>
            <a:off x="1096979" y="5191129"/>
            <a:ext cx="674673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可以操作一次並擷取請求查看該請求的</a:t>
            </a:r>
            <a:r>
              <a:rPr lang="en-US" altLang="zh-TW" dirty="0" err="1"/>
              <a:t>url</a:t>
            </a:r>
            <a:r>
              <a:rPr lang="zh-TW" altLang="en-US" dirty="0"/>
              <a:t>、</a:t>
            </a:r>
            <a:r>
              <a:rPr lang="en-US" altLang="zh-TW" dirty="0"/>
              <a:t>method</a:t>
            </a:r>
            <a:r>
              <a:rPr lang="zh-TW" altLang="en-US" dirty="0"/>
              <a:t>和需要的參數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84DCCA-766E-43DC-9A44-7FB7B512BA41}"/>
              </a:ext>
            </a:extLst>
          </p:cNvPr>
          <p:cNvSpPr/>
          <p:nvPr/>
        </p:nvSpPr>
        <p:spPr>
          <a:xfrm>
            <a:off x="3131840" y="3429000"/>
            <a:ext cx="5040560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164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FF6A727-46ED-426C-8541-183B85E92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04" y="1524000"/>
            <a:ext cx="3528392" cy="3278424"/>
          </a:xfr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步驟三，發出訂票</a:t>
            </a:r>
            <a:r>
              <a:rPr lang="en-US" altLang="zh-TW" dirty="0"/>
              <a:t>form</a:t>
            </a:r>
            <a:r>
              <a:rPr lang="zh-TW" altLang="en-US" dirty="0"/>
              <a:t>的請求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161DAC-6216-4BD0-BB28-025B8FCF7402}"/>
              </a:ext>
            </a:extLst>
          </p:cNvPr>
          <p:cNvSpPr txBox="1"/>
          <p:nvPr/>
        </p:nvSpPr>
        <p:spPr>
          <a:xfrm>
            <a:off x="1889214" y="5146693"/>
            <a:ext cx="5365571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往下拉可以看到</a:t>
            </a:r>
            <a:r>
              <a:rPr lang="en-US" altLang="zh-TW" dirty="0"/>
              <a:t>Form Data</a:t>
            </a:r>
            <a:r>
              <a:rPr lang="zh-TW" altLang="en-US" dirty="0"/>
              <a:t>，這就是該</a:t>
            </a:r>
            <a:r>
              <a:rPr lang="en-US" altLang="zh-TW" dirty="0"/>
              <a:t>POST</a:t>
            </a:r>
            <a:r>
              <a:rPr lang="zh-TW" altLang="en-US" dirty="0"/>
              <a:t>的內容</a:t>
            </a:r>
            <a:endParaRPr lang="en-US" altLang="zh-TW" dirty="0"/>
          </a:p>
          <a:p>
            <a:r>
              <a:rPr lang="zh-TW" altLang="en-US" dirty="0"/>
              <a:t>將它建成</a:t>
            </a:r>
            <a:r>
              <a:rPr lang="en-US" altLang="zh-TW" dirty="0"/>
              <a:t>python</a:t>
            </a:r>
            <a:r>
              <a:rPr lang="zh-TW" altLang="en-US" dirty="0"/>
              <a:t>字典資料，有些沒有</a:t>
            </a:r>
            <a:r>
              <a:rPr lang="en-US" altLang="zh-TW" dirty="0"/>
              <a:t>value</a:t>
            </a:r>
            <a:r>
              <a:rPr lang="zh-TW" altLang="en-US" dirty="0"/>
              <a:t>就略過</a:t>
            </a:r>
          </a:p>
        </p:txBody>
      </p:sp>
    </p:spTree>
    <p:extLst>
      <p:ext uri="{BB962C8B-B14F-4D97-AF65-F5344CB8AC3E}">
        <p14:creationId xmlns:p14="http://schemas.microsoft.com/office/powerpoint/2010/main" val="3032370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步驟三，發出訂票</a:t>
            </a:r>
            <a:r>
              <a:rPr lang="en-US" altLang="zh-TW" dirty="0"/>
              <a:t>form</a:t>
            </a:r>
            <a:r>
              <a:rPr lang="zh-TW" altLang="en-US" dirty="0"/>
              <a:t>的請求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2C8975AB-E8C5-4754-8E19-A39F3B727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8229600" cy="3803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4" descr="ãmouse iconãçåçæå°çµæ">
            <a:extLst>
              <a:ext uri="{FF2B5EF4-FFF2-40B4-BE49-F238E27FC236}">
                <a16:creationId xmlns:a16="http://schemas.microsoft.com/office/drawing/2014/main" id="{8F3E513E-090A-4601-B8A6-9B09D83E96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71" t="13092" r="7595" b="11309"/>
          <a:stretch/>
        </p:blipFill>
        <p:spPr bwMode="auto">
          <a:xfrm>
            <a:off x="1187624" y="2996952"/>
            <a:ext cx="144016" cy="18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45BC0CC-BD5A-41B0-A52E-E8531B22D2D3}"/>
              </a:ext>
            </a:extLst>
          </p:cNvPr>
          <p:cNvSpPr/>
          <p:nvPr/>
        </p:nvSpPr>
        <p:spPr>
          <a:xfrm>
            <a:off x="5652120" y="3284984"/>
            <a:ext cx="1368152" cy="216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684B072-9AD5-4C1A-9956-915AA87FEFC8}"/>
              </a:ext>
            </a:extLst>
          </p:cNvPr>
          <p:cNvSpPr/>
          <p:nvPr/>
        </p:nvSpPr>
        <p:spPr>
          <a:xfrm>
            <a:off x="5436096" y="3573016"/>
            <a:ext cx="1008112" cy="14401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EBE364D-593E-4FD1-993A-311109303CD7}"/>
              </a:ext>
            </a:extLst>
          </p:cNvPr>
          <p:cNvSpPr txBox="1"/>
          <p:nvPr/>
        </p:nvSpPr>
        <p:spPr>
          <a:xfrm>
            <a:off x="899592" y="5594558"/>
            <a:ext cx="659667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以</a:t>
            </a:r>
            <a:r>
              <a:rPr lang="en-US" altLang="zh-TW" dirty="0" err="1"/>
              <a:t>selectStartStation</a:t>
            </a:r>
            <a:r>
              <a:rPr lang="zh-TW" altLang="en-US" dirty="0"/>
              <a:t>為例，該</a:t>
            </a:r>
            <a:r>
              <a:rPr lang="en-US" altLang="zh-TW" dirty="0"/>
              <a:t>key</a:t>
            </a:r>
            <a:r>
              <a:rPr lang="zh-TW" altLang="en-US" dirty="0"/>
              <a:t>的參數值就是這些對應的</a:t>
            </a:r>
            <a:r>
              <a:rPr lang="en-US" altLang="zh-TW" dirty="0"/>
              <a:t>value</a:t>
            </a:r>
          </a:p>
          <a:p>
            <a:r>
              <a:rPr lang="en-US" altLang="zh-TW" dirty="0"/>
              <a:t>Ex: 1</a:t>
            </a:r>
            <a:r>
              <a:rPr lang="zh-TW" altLang="en-US" dirty="0"/>
              <a:t>就是南港</a:t>
            </a:r>
          </a:p>
        </p:txBody>
      </p:sp>
    </p:spTree>
    <p:extLst>
      <p:ext uri="{BB962C8B-B14F-4D97-AF65-F5344CB8AC3E}">
        <p14:creationId xmlns:p14="http://schemas.microsoft.com/office/powerpoint/2010/main" val="2672534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F92F146-817C-4961-8030-C2C1EB87B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</a:rPr>
              <a:t>captcha_code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</a:rPr>
              <a:t>recognize_captcha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</a:rPr>
              <a:t>img_data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7030A0"/>
                </a:solidFill>
              </a:rPr>
              <a:t>print</a:t>
            </a:r>
            <a:r>
              <a:rPr lang="en-US" altLang="zh-TW" sz="1600" dirty="0"/>
              <a:t>(</a:t>
            </a:r>
            <a:r>
              <a:rPr lang="en-US" altLang="zh-TW" sz="1600" dirty="0">
                <a:solidFill>
                  <a:srgbClr val="50CD23"/>
                </a:solidFill>
              </a:rPr>
              <a:t>'</a:t>
            </a:r>
            <a:r>
              <a:rPr lang="zh-TW" altLang="en-US" sz="1600" dirty="0">
                <a:solidFill>
                  <a:srgbClr val="50CD23"/>
                </a:solidFill>
              </a:rPr>
              <a:t>輸入驗證碼</a:t>
            </a:r>
            <a:r>
              <a:rPr lang="en-US" altLang="zh-TW" sz="1600" dirty="0">
                <a:solidFill>
                  <a:srgbClr val="50CD23"/>
                </a:solidFill>
              </a:rPr>
              <a:t>: '</a:t>
            </a:r>
            <a:r>
              <a:rPr lang="en-US" altLang="zh-TW" sz="1600" dirty="0"/>
              <a:t>)</a:t>
            </a:r>
          </a:p>
          <a:p>
            <a:pPr marL="0" indent="0">
              <a:buNone/>
            </a:pPr>
            <a:r>
              <a:rPr lang="en-US" altLang="zh-TW" sz="1600" dirty="0" err="1"/>
              <a:t>captcha_code</a:t>
            </a:r>
            <a:r>
              <a:rPr lang="en-US" altLang="zh-TW" sz="1600" dirty="0"/>
              <a:t>=</a:t>
            </a:r>
            <a:r>
              <a:rPr lang="en-US" altLang="zh-TW" sz="1600" dirty="0">
                <a:solidFill>
                  <a:srgbClr val="7030A0"/>
                </a:solidFill>
              </a:rPr>
              <a:t>input</a:t>
            </a:r>
            <a:r>
              <a:rPr lang="en-US" altLang="zh-TW" sz="1600" dirty="0"/>
              <a:t>()</a:t>
            </a:r>
          </a:p>
          <a:p>
            <a:pPr marL="0" indent="0">
              <a:buNone/>
            </a:pPr>
            <a:r>
              <a:rPr lang="en-US" altLang="zh-TW" sz="1600" dirty="0"/>
              <a:t>data={</a:t>
            </a:r>
          </a:p>
          <a:p>
            <a:pPr marL="0" indent="0">
              <a:buNone/>
            </a:pPr>
            <a:r>
              <a:rPr lang="en-US" altLang="zh-TW" sz="1600" dirty="0"/>
              <a:t>      </a:t>
            </a:r>
            <a:r>
              <a:rPr lang="en-US" altLang="zh-TW" sz="1600" dirty="0">
                <a:solidFill>
                  <a:srgbClr val="50CD23"/>
                </a:solidFill>
              </a:rPr>
              <a:t>'</a:t>
            </a:r>
            <a:r>
              <a:rPr lang="en-US" altLang="zh-TW" sz="1600" dirty="0" err="1">
                <a:solidFill>
                  <a:srgbClr val="50CD23"/>
                </a:solidFill>
              </a:rPr>
              <a:t>selectStartStation</a:t>
            </a:r>
            <a:r>
              <a:rPr lang="en-US" altLang="zh-TW" sz="1600" dirty="0">
                <a:solidFill>
                  <a:srgbClr val="50CD23"/>
                </a:solidFill>
              </a:rPr>
              <a:t>'</a:t>
            </a:r>
            <a:r>
              <a:rPr lang="en-US" altLang="zh-TW" sz="1600" dirty="0"/>
              <a:t>: </a:t>
            </a:r>
            <a:r>
              <a:rPr lang="en-US" altLang="zh-TW" sz="1600" dirty="0">
                <a:solidFill>
                  <a:srgbClr val="50CD23"/>
                </a:solidFill>
              </a:rPr>
              <a:t>'2'</a:t>
            </a:r>
            <a:r>
              <a:rPr lang="en-US" altLang="zh-TW" sz="1600" dirty="0"/>
              <a:t>,</a:t>
            </a:r>
          </a:p>
          <a:p>
            <a:pPr marL="0" indent="0">
              <a:buNone/>
            </a:pPr>
            <a:r>
              <a:rPr lang="en-US" altLang="zh-TW" sz="1600" dirty="0"/>
              <a:t>      </a:t>
            </a:r>
            <a:r>
              <a:rPr lang="en-US" altLang="zh-TW" sz="1600" dirty="0">
                <a:solidFill>
                  <a:srgbClr val="50CD23"/>
                </a:solidFill>
              </a:rPr>
              <a:t>'</a:t>
            </a:r>
            <a:r>
              <a:rPr lang="en-US" altLang="zh-TW" sz="1600" dirty="0" err="1">
                <a:solidFill>
                  <a:srgbClr val="50CD23"/>
                </a:solidFill>
              </a:rPr>
              <a:t>selectDestinationStation</a:t>
            </a:r>
            <a:r>
              <a:rPr lang="en-US" altLang="zh-TW" sz="1600" dirty="0">
                <a:solidFill>
                  <a:srgbClr val="50CD23"/>
                </a:solidFill>
              </a:rPr>
              <a:t>'</a:t>
            </a:r>
            <a:r>
              <a:rPr lang="en-US" altLang="zh-TW" sz="1600" dirty="0"/>
              <a:t>: </a:t>
            </a:r>
            <a:r>
              <a:rPr lang="en-US" altLang="zh-TW" sz="1600" dirty="0">
                <a:solidFill>
                  <a:srgbClr val="50CD23"/>
                </a:solidFill>
              </a:rPr>
              <a:t>'1'</a:t>
            </a:r>
            <a:r>
              <a:rPr lang="en-US" altLang="zh-TW" sz="1600" dirty="0"/>
              <a:t>,</a:t>
            </a:r>
          </a:p>
          <a:p>
            <a:pPr marL="0" indent="0">
              <a:buNone/>
            </a:pPr>
            <a:r>
              <a:rPr lang="en-US" altLang="zh-TW" sz="1600" dirty="0"/>
              <a:t>      </a:t>
            </a:r>
            <a:r>
              <a:rPr lang="en-US" altLang="zh-TW" sz="1600" dirty="0">
                <a:solidFill>
                  <a:srgbClr val="50CD23"/>
                </a:solidFill>
              </a:rPr>
              <a:t>'</a:t>
            </a:r>
            <a:r>
              <a:rPr lang="en-US" altLang="zh-TW" sz="1600" dirty="0" err="1">
                <a:solidFill>
                  <a:srgbClr val="50CD23"/>
                </a:solidFill>
              </a:rPr>
              <a:t>trainCon:trainRadioGroup</a:t>
            </a:r>
            <a:r>
              <a:rPr lang="en-US" altLang="zh-TW" sz="1600" dirty="0">
                <a:solidFill>
                  <a:srgbClr val="50CD23"/>
                </a:solidFill>
              </a:rPr>
              <a:t>'</a:t>
            </a:r>
            <a:r>
              <a:rPr lang="en-US" altLang="zh-TW" sz="1600" dirty="0"/>
              <a:t>: </a:t>
            </a:r>
            <a:r>
              <a:rPr lang="en-US" altLang="zh-TW" sz="1600" dirty="0">
                <a:solidFill>
                  <a:srgbClr val="50CD23"/>
                </a:solidFill>
              </a:rPr>
              <a:t>'0'</a:t>
            </a:r>
            <a:r>
              <a:rPr lang="en-US" altLang="zh-TW" sz="1600" dirty="0"/>
              <a:t>,</a:t>
            </a:r>
          </a:p>
          <a:p>
            <a:pPr marL="0" indent="0">
              <a:buNone/>
            </a:pPr>
            <a:r>
              <a:rPr lang="en-US" altLang="zh-TW" sz="1600" dirty="0"/>
              <a:t>      </a:t>
            </a:r>
            <a:r>
              <a:rPr lang="en-US" altLang="zh-TW" sz="1600" dirty="0">
                <a:solidFill>
                  <a:srgbClr val="50CD23"/>
                </a:solidFill>
              </a:rPr>
              <a:t>'</a:t>
            </a:r>
            <a:r>
              <a:rPr lang="en-US" altLang="zh-TW" sz="1600" dirty="0" err="1">
                <a:solidFill>
                  <a:srgbClr val="50CD23"/>
                </a:solidFill>
              </a:rPr>
              <a:t>seatCon:seatRadioGroup</a:t>
            </a:r>
            <a:r>
              <a:rPr lang="en-US" altLang="zh-TW" sz="1600" dirty="0">
                <a:solidFill>
                  <a:srgbClr val="50CD23"/>
                </a:solidFill>
              </a:rPr>
              <a:t>'</a:t>
            </a:r>
            <a:r>
              <a:rPr lang="en-US" altLang="zh-TW" sz="1600" dirty="0"/>
              <a:t>: </a:t>
            </a:r>
            <a:r>
              <a:rPr lang="en-US" altLang="zh-TW" sz="1600" dirty="0">
                <a:solidFill>
                  <a:srgbClr val="50CD23"/>
                </a:solidFill>
              </a:rPr>
              <a:t>'radio17'</a:t>
            </a:r>
            <a:r>
              <a:rPr lang="en-US" altLang="zh-TW" sz="1600" dirty="0"/>
              <a:t>,</a:t>
            </a:r>
          </a:p>
          <a:p>
            <a:pPr marL="0" indent="0">
              <a:buNone/>
            </a:pPr>
            <a:r>
              <a:rPr lang="en-US" altLang="zh-TW" sz="1600" dirty="0"/>
              <a:t>      </a:t>
            </a:r>
            <a:r>
              <a:rPr lang="en-US" altLang="zh-TW" sz="1600" dirty="0">
                <a:solidFill>
                  <a:srgbClr val="50CD23"/>
                </a:solidFill>
              </a:rPr>
              <a:t>'</a:t>
            </a:r>
            <a:r>
              <a:rPr lang="en-US" altLang="zh-TW" sz="1600" dirty="0" err="1">
                <a:solidFill>
                  <a:srgbClr val="50CD23"/>
                </a:solidFill>
              </a:rPr>
              <a:t>bookingMethod</a:t>
            </a:r>
            <a:r>
              <a:rPr lang="en-US" altLang="zh-TW" sz="1600" dirty="0">
                <a:solidFill>
                  <a:srgbClr val="50CD23"/>
                </a:solidFill>
              </a:rPr>
              <a:t>'</a:t>
            </a:r>
            <a:r>
              <a:rPr lang="en-US" altLang="zh-TW" sz="1600" dirty="0"/>
              <a:t>: </a:t>
            </a:r>
            <a:r>
              <a:rPr lang="en-US" altLang="zh-TW" sz="1600" dirty="0">
                <a:solidFill>
                  <a:srgbClr val="50CD23"/>
                </a:solidFill>
              </a:rPr>
              <a:t>'0'</a:t>
            </a:r>
            <a:r>
              <a:rPr lang="en-US" altLang="zh-TW" sz="1600" dirty="0"/>
              <a:t>,</a:t>
            </a:r>
          </a:p>
          <a:p>
            <a:pPr marL="0" indent="0">
              <a:buNone/>
            </a:pPr>
            <a:r>
              <a:rPr lang="en-US" altLang="zh-TW" sz="1600" dirty="0"/>
              <a:t>      </a:t>
            </a:r>
            <a:r>
              <a:rPr lang="en-US" altLang="zh-TW" sz="1600" dirty="0">
                <a:solidFill>
                  <a:srgbClr val="50CD23"/>
                </a:solidFill>
              </a:rPr>
              <a:t>'</a:t>
            </a:r>
            <a:r>
              <a:rPr lang="en-US" altLang="zh-TW" sz="1600" dirty="0" err="1">
                <a:solidFill>
                  <a:srgbClr val="50CD23"/>
                </a:solidFill>
              </a:rPr>
              <a:t>toTimeInputField</a:t>
            </a:r>
            <a:r>
              <a:rPr lang="en-US" altLang="zh-TW" sz="1600" dirty="0">
                <a:solidFill>
                  <a:srgbClr val="50CD23"/>
                </a:solidFill>
              </a:rPr>
              <a:t>'</a:t>
            </a:r>
            <a:r>
              <a:rPr lang="en-US" altLang="zh-TW" sz="1600" dirty="0"/>
              <a:t>: </a:t>
            </a:r>
            <a:r>
              <a:rPr lang="en-US" altLang="zh-TW" sz="1600" dirty="0">
                <a:solidFill>
                  <a:srgbClr val="50CD23"/>
                </a:solidFill>
              </a:rPr>
              <a:t>'2019/08/18'</a:t>
            </a:r>
            <a:r>
              <a:rPr lang="en-US" altLang="zh-TW" sz="1600" dirty="0"/>
              <a:t>,</a:t>
            </a:r>
          </a:p>
          <a:p>
            <a:pPr marL="0" indent="0">
              <a:buNone/>
            </a:pPr>
            <a:r>
              <a:rPr lang="en-US" altLang="zh-TW" sz="1600" dirty="0"/>
              <a:t>      </a:t>
            </a:r>
            <a:r>
              <a:rPr lang="en-US" altLang="zh-TW" sz="1600" dirty="0">
                <a:solidFill>
                  <a:srgbClr val="50CD23"/>
                </a:solidFill>
              </a:rPr>
              <a:t>'</a:t>
            </a:r>
            <a:r>
              <a:rPr lang="en-US" altLang="zh-TW" sz="1600" dirty="0" err="1">
                <a:solidFill>
                  <a:srgbClr val="50CD23"/>
                </a:solidFill>
              </a:rPr>
              <a:t>toTimeTable</a:t>
            </a:r>
            <a:r>
              <a:rPr lang="en-US" altLang="zh-TW" sz="1600" dirty="0">
                <a:solidFill>
                  <a:srgbClr val="50CD23"/>
                </a:solidFill>
              </a:rPr>
              <a:t>'</a:t>
            </a:r>
            <a:r>
              <a:rPr lang="en-US" altLang="zh-TW" sz="1600" dirty="0"/>
              <a:t>: </a:t>
            </a:r>
            <a:r>
              <a:rPr lang="en-US" altLang="zh-TW" sz="1600" dirty="0">
                <a:solidFill>
                  <a:srgbClr val="50CD23"/>
                </a:solidFill>
              </a:rPr>
              <a:t>'1201A'</a:t>
            </a:r>
            <a:r>
              <a:rPr lang="en-US" altLang="zh-TW" sz="1600" dirty="0"/>
              <a:t>,</a:t>
            </a:r>
          </a:p>
          <a:p>
            <a:pPr marL="0" indent="0">
              <a:buNone/>
            </a:pPr>
            <a:r>
              <a:rPr lang="en-US" altLang="zh-TW" sz="1600" dirty="0"/>
              <a:t>      </a:t>
            </a:r>
            <a:r>
              <a:rPr lang="en-US" altLang="zh-TW" sz="1600" dirty="0">
                <a:solidFill>
                  <a:srgbClr val="50CD23"/>
                </a:solidFill>
              </a:rPr>
              <a:t>'</a:t>
            </a:r>
            <a:r>
              <a:rPr lang="en-US" altLang="zh-TW" sz="1600" dirty="0" err="1">
                <a:solidFill>
                  <a:srgbClr val="50CD23"/>
                </a:solidFill>
              </a:rPr>
              <a:t>backTimeInputField</a:t>
            </a:r>
            <a:r>
              <a:rPr lang="en-US" altLang="zh-TW" sz="1600" dirty="0">
                <a:solidFill>
                  <a:srgbClr val="50CD23"/>
                </a:solidFill>
              </a:rPr>
              <a:t>'</a:t>
            </a:r>
            <a:r>
              <a:rPr lang="en-US" altLang="zh-TW" sz="1600" dirty="0"/>
              <a:t>: </a:t>
            </a:r>
            <a:r>
              <a:rPr lang="en-US" altLang="zh-TW" sz="1600" dirty="0">
                <a:solidFill>
                  <a:srgbClr val="50CD23"/>
                </a:solidFill>
              </a:rPr>
              <a:t>'2019/08/18'</a:t>
            </a:r>
            <a:r>
              <a:rPr lang="en-US" altLang="zh-TW" sz="1600" dirty="0"/>
              <a:t>,</a:t>
            </a:r>
          </a:p>
          <a:p>
            <a:pPr marL="0" indent="0">
              <a:buNone/>
            </a:pPr>
            <a:r>
              <a:rPr lang="en-US" altLang="zh-TW" sz="1600" dirty="0"/>
              <a:t>      </a:t>
            </a:r>
            <a:r>
              <a:rPr lang="en-US" altLang="zh-TW" sz="1600" dirty="0">
                <a:solidFill>
                  <a:srgbClr val="50CD23"/>
                </a:solidFill>
              </a:rPr>
              <a:t>'ticketPanel:rows:0:ticketAmount'</a:t>
            </a:r>
            <a:r>
              <a:rPr lang="en-US" altLang="zh-TW" sz="1600" dirty="0"/>
              <a:t>: </a:t>
            </a:r>
            <a:r>
              <a:rPr lang="en-US" altLang="zh-TW" sz="1600" dirty="0">
                <a:solidFill>
                  <a:srgbClr val="50CD23"/>
                </a:solidFill>
              </a:rPr>
              <a:t>'1F'</a:t>
            </a:r>
            <a:r>
              <a:rPr lang="en-US" altLang="zh-TW" sz="1600" dirty="0"/>
              <a:t>,</a:t>
            </a:r>
          </a:p>
          <a:p>
            <a:pPr marL="0" indent="0">
              <a:buNone/>
            </a:pPr>
            <a:r>
              <a:rPr lang="en-US" altLang="zh-TW" sz="1600" dirty="0"/>
              <a:t>      </a:t>
            </a:r>
            <a:r>
              <a:rPr lang="en-US" altLang="zh-TW" sz="1600" dirty="0">
                <a:solidFill>
                  <a:srgbClr val="50CD23"/>
                </a:solidFill>
              </a:rPr>
              <a:t>'ticketPanel:rows:1:ticketAmount'</a:t>
            </a:r>
            <a:r>
              <a:rPr lang="en-US" altLang="zh-TW" sz="1600" dirty="0"/>
              <a:t>: </a:t>
            </a:r>
            <a:r>
              <a:rPr lang="en-US" altLang="zh-TW" sz="1600" dirty="0">
                <a:solidFill>
                  <a:srgbClr val="50CD23"/>
                </a:solidFill>
              </a:rPr>
              <a:t>'0H'</a:t>
            </a:r>
            <a:r>
              <a:rPr lang="en-US" altLang="zh-TW" sz="1600" dirty="0"/>
              <a:t>,</a:t>
            </a:r>
          </a:p>
          <a:p>
            <a:pPr marL="0" indent="0">
              <a:buNone/>
            </a:pPr>
            <a:r>
              <a:rPr lang="en-US" altLang="zh-TW" sz="1600" dirty="0"/>
              <a:t>      </a:t>
            </a:r>
            <a:r>
              <a:rPr lang="en-US" altLang="zh-TW" sz="1600" dirty="0">
                <a:solidFill>
                  <a:srgbClr val="50CD23"/>
                </a:solidFill>
              </a:rPr>
              <a:t>'ticketPanel:rows:2:ticketAmount'</a:t>
            </a:r>
            <a:r>
              <a:rPr lang="en-US" altLang="zh-TW" sz="1600" dirty="0"/>
              <a:t>: </a:t>
            </a:r>
            <a:r>
              <a:rPr lang="en-US" altLang="zh-TW" sz="1600" dirty="0">
                <a:solidFill>
                  <a:srgbClr val="50CD23"/>
                </a:solidFill>
              </a:rPr>
              <a:t>'0W'</a:t>
            </a:r>
            <a:r>
              <a:rPr lang="en-US" altLang="zh-TW" sz="1600" dirty="0"/>
              <a:t>,</a:t>
            </a:r>
          </a:p>
          <a:p>
            <a:pPr marL="0" indent="0">
              <a:buNone/>
            </a:pPr>
            <a:r>
              <a:rPr lang="en-US" altLang="zh-TW" sz="1600" dirty="0"/>
              <a:t>      </a:t>
            </a:r>
            <a:r>
              <a:rPr lang="en-US" altLang="zh-TW" sz="1600" dirty="0">
                <a:solidFill>
                  <a:srgbClr val="50CD23"/>
                </a:solidFill>
              </a:rPr>
              <a:t>'ticketPanel:rows:3:ticketAmount'</a:t>
            </a:r>
            <a:r>
              <a:rPr lang="en-US" altLang="zh-TW" sz="1600" dirty="0"/>
              <a:t>: </a:t>
            </a:r>
            <a:r>
              <a:rPr lang="en-US" altLang="zh-TW" sz="1600" dirty="0">
                <a:solidFill>
                  <a:srgbClr val="50CD23"/>
                </a:solidFill>
              </a:rPr>
              <a:t>'0E'</a:t>
            </a:r>
            <a:r>
              <a:rPr lang="en-US" altLang="zh-TW" sz="1600" dirty="0"/>
              <a:t>,</a:t>
            </a:r>
          </a:p>
          <a:p>
            <a:pPr marL="0" indent="0">
              <a:buNone/>
            </a:pPr>
            <a:r>
              <a:rPr lang="en-US" altLang="zh-TW" sz="1600" dirty="0"/>
              <a:t>      </a:t>
            </a:r>
            <a:r>
              <a:rPr lang="en-US" altLang="zh-TW" sz="1600" dirty="0">
                <a:solidFill>
                  <a:srgbClr val="50CD23"/>
                </a:solidFill>
              </a:rPr>
              <a:t>'ticketPanel:rows:4:ticketAmount'</a:t>
            </a:r>
            <a:r>
              <a:rPr lang="en-US" altLang="zh-TW" sz="1600" dirty="0"/>
              <a:t>: </a:t>
            </a:r>
            <a:r>
              <a:rPr lang="en-US" altLang="zh-TW" sz="1600" dirty="0">
                <a:solidFill>
                  <a:srgbClr val="50CD23"/>
                </a:solidFill>
              </a:rPr>
              <a:t>'0P'</a:t>
            </a:r>
            <a:r>
              <a:rPr lang="en-US" altLang="zh-TW" sz="1600" dirty="0"/>
              <a:t>,</a:t>
            </a:r>
          </a:p>
          <a:p>
            <a:pPr marL="0" indent="0">
              <a:buNone/>
            </a:pPr>
            <a:r>
              <a:rPr lang="en-US" altLang="zh-TW" sz="1600" dirty="0"/>
              <a:t>      </a:t>
            </a:r>
            <a:r>
              <a:rPr lang="en-US" altLang="zh-TW" sz="1600" dirty="0">
                <a:solidFill>
                  <a:srgbClr val="50CD23"/>
                </a:solidFill>
              </a:rPr>
              <a:t>'</a:t>
            </a:r>
            <a:r>
              <a:rPr lang="en-US" altLang="zh-TW" sz="1600" dirty="0" err="1">
                <a:solidFill>
                  <a:srgbClr val="50CD23"/>
                </a:solidFill>
              </a:rPr>
              <a:t>homeCaptcha:securityCode</a:t>
            </a:r>
            <a:r>
              <a:rPr lang="en-US" altLang="zh-TW" sz="1600" dirty="0">
                <a:solidFill>
                  <a:srgbClr val="50CD23"/>
                </a:solidFill>
              </a:rPr>
              <a:t>'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captcha_code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      }</a:t>
            </a:r>
            <a:endParaRPr lang="zh-TW" altLang="en-US" sz="16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步驟三，發出訂票</a:t>
            </a:r>
            <a:r>
              <a:rPr lang="en-US" altLang="zh-TW" dirty="0"/>
              <a:t>form</a:t>
            </a:r>
            <a:r>
              <a:rPr lang="zh-TW" altLang="en-US" dirty="0"/>
              <a:t>的請求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D186A6-78D1-4068-8D33-BE06D7F1D64B}"/>
              </a:ext>
            </a:extLst>
          </p:cNvPr>
          <p:cNvSpPr txBox="1"/>
          <p:nvPr/>
        </p:nvSpPr>
        <p:spPr>
          <a:xfrm>
            <a:off x="5292080" y="2492896"/>
            <a:ext cx="2723823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該範例驗證碼由手動輸入</a:t>
            </a:r>
            <a:endParaRPr lang="en-US" altLang="zh-TW" dirty="0"/>
          </a:p>
          <a:p>
            <a:r>
              <a:rPr lang="zh-TW" altLang="en-US" dirty="0"/>
              <a:t>可以修改成影像辨識</a:t>
            </a:r>
          </a:p>
        </p:txBody>
      </p:sp>
    </p:spTree>
    <p:extLst>
      <p:ext uri="{BB962C8B-B14F-4D97-AF65-F5344CB8AC3E}">
        <p14:creationId xmlns:p14="http://schemas.microsoft.com/office/powerpoint/2010/main" val="96944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EAE78-6821-48BC-BABD-320F4566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40EFB5-D627-4DE9-8CA2-1DD3974E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自動線上訂高鐵票，</a:t>
            </a:r>
            <a:r>
              <a:rPr lang="zh-TW" altLang="en-US" b="1" dirty="0"/>
              <a:t>該練習只需要做到得到訂票明細，不需要完成訂票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76A22B-FD80-4F36-87C9-0A5870AB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A24BBB9-9753-46C2-A23D-46F9F05F6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729" y="2695711"/>
            <a:ext cx="1929071" cy="26857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A093A21A-4C5E-471C-9818-D36B17E33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69262"/>
            <a:ext cx="6020999" cy="1338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6798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F92F146-817C-4961-8030-C2C1EB87B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/>
              <a:t>submit_url</a:t>
            </a:r>
            <a:r>
              <a:rPr lang="en-US" altLang="zh-TW" sz="2000" dirty="0"/>
              <a:t>=</a:t>
            </a:r>
            <a:r>
              <a:rPr lang="en-US" altLang="zh-TW" sz="2000" dirty="0" err="1"/>
              <a:t>soup.find</a:t>
            </a:r>
            <a:r>
              <a:rPr lang="en-US" altLang="zh-TW" sz="2000" dirty="0"/>
              <a:t>(name=</a:t>
            </a:r>
            <a:r>
              <a:rPr lang="en-US" altLang="zh-TW" sz="2000" dirty="0">
                <a:solidFill>
                  <a:srgbClr val="50CD23"/>
                </a:solidFill>
              </a:rPr>
              <a:t>'form'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attrs</a:t>
            </a:r>
            <a:r>
              <a:rPr lang="en-US" altLang="zh-TW" sz="2000" dirty="0"/>
              <a:t>={</a:t>
            </a:r>
            <a:r>
              <a:rPr lang="en-US" altLang="zh-TW" sz="2000" dirty="0">
                <a:solidFill>
                  <a:srgbClr val="50CD23"/>
                </a:solidFill>
              </a:rPr>
              <a:t>'id'</a:t>
            </a:r>
            <a:r>
              <a:rPr lang="en-US" altLang="zh-TW" sz="2000" dirty="0"/>
              <a:t>: </a:t>
            </a:r>
            <a:r>
              <a:rPr lang="en-US" altLang="zh-TW" sz="2000" dirty="0">
                <a:solidFill>
                  <a:srgbClr val="50CD23"/>
                </a:solidFill>
              </a:rPr>
              <a:t>'BookingS1Form'</a:t>
            </a:r>
            <a:r>
              <a:rPr lang="en-US" altLang="zh-TW" sz="2000" dirty="0"/>
              <a:t>})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</a:rPr>
              <a:t>concat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base </a:t>
            </a:r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</a:rPr>
              <a:t>url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and form[‘action’]</a:t>
            </a:r>
          </a:p>
          <a:p>
            <a:pPr marL="0" indent="0">
              <a:buNone/>
            </a:pPr>
            <a:r>
              <a:rPr lang="en-US" altLang="zh-TW" sz="2000" dirty="0" err="1"/>
              <a:t>submit_url</a:t>
            </a:r>
            <a:r>
              <a:rPr lang="en-US" altLang="zh-TW" sz="2000" dirty="0"/>
              <a:t>=</a:t>
            </a:r>
            <a:r>
              <a:rPr lang="en-US" altLang="zh-TW" sz="2000" dirty="0">
                <a:solidFill>
                  <a:srgbClr val="50CD23"/>
                </a:solidFill>
              </a:rPr>
              <a:t>'https://irs.thsrc.com.tw/IMINT'</a:t>
            </a:r>
            <a:r>
              <a:rPr lang="en-US" altLang="zh-TW" sz="2000" dirty="0"/>
              <a:t>+</a:t>
            </a:r>
            <a:r>
              <a:rPr lang="en-US" altLang="zh-TW" sz="2000" dirty="0" err="1"/>
              <a:t>submit_url</a:t>
            </a:r>
            <a:r>
              <a:rPr lang="en-US" altLang="zh-TW" sz="2000" dirty="0"/>
              <a:t>[</a:t>
            </a:r>
            <a:r>
              <a:rPr lang="en-US" altLang="zh-TW" sz="2000" dirty="0">
                <a:solidFill>
                  <a:srgbClr val="50CD23"/>
                </a:solidFill>
              </a:rPr>
              <a:t>'action'</a:t>
            </a:r>
            <a:r>
              <a:rPr lang="en-US" altLang="zh-TW" sz="2000" dirty="0"/>
              <a:t>]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</a:rPr>
              <a:t>使用一樣的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session post</a:t>
            </a:r>
          </a:p>
          <a:p>
            <a:pPr marL="0" indent="0">
              <a:buNone/>
            </a:pPr>
            <a:r>
              <a:rPr lang="en-US" altLang="zh-TW" sz="2000" dirty="0"/>
              <a:t>submit=</a:t>
            </a:r>
            <a:r>
              <a:rPr lang="en-US" altLang="zh-TW" sz="2000" dirty="0" err="1"/>
              <a:t>rs.post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url</a:t>
            </a:r>
            <a:r>
              <a:rPr lang="en-US" altLang="zh-TW" sz="2000" dirty="0"/>
              <a:t>=</a:t>
            </a:r>
            <a:r>
              <a:rPr lang="en-US" altLang="zh-TW" sz="2000" dirty="0" err="1"/>
              <a:t>submit_url</a:t>
            </a:r>
            <a:r>
              <a:rPr lang="en-US" altLang="zh-TW" sz="2000" dirty="0"/>
              <a:t>, headers=headers, data=data)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7030A0"/>
                </a:solidFill>
              </a:rPr>
              <a:t>print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submit.text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步驟三，發出訂票</a:t>
            </a:r>
            <a:r>
              <a:rPr lang="en-US" altLang="zh-TW" dirty="0"/>
              <a:t>form</a:t>
            </a:r>
            <a:r>
              <a:rPr lang="zh-TW" altLang="en-US" dirty="0"/>
              <a:t>的請求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1128050-867C-4303-9FA0-8A46B9910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23" y="3933056"/>
            <a:ext cx="7908153" cy="1462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CB4FCCE-49E7-4455-8A86-F314E0C71158}"/>
              </a:ext>
            </a:extLst>
          </p:cNvPr>
          <p:cNvSpPr/>
          <p:nvPr/>
        </p:nvSpPr>
        <p:spPr>
          <a:xfrm>
            <a:off x="2555776" y="4149080"/>
            <a:ext cx="1008112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A69325-C29C-4184-82D4-BDE4C055A23C}"/>
              </a:ext>
            </a:extLst>
          </p:cNvPr>
          <p:cNvSpPr/>
          <p:nvPr/>
        </p:nvSpPr>
        <p:spPr>
          <a:xfrm>
            <a:off x="457199" y="4585320"/>
            <a:ext cx="8229600" cy="672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3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 descr="一張含有 螢幕擷取畫面 的圖片&#10;&#10;自動產生的描述">
            <a:extLst>
              <a:ext uri="{FF2B5EF4-FFF2-40B4-BE49-F238E27FC236}">
                <a16:creationId xmlns:a16="http://schemas.microsoft.com/office/drawing/2014/main" id="{604C23F4-6475-4774-B89B-9B139E11D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3" y="1709917"/>
            <a:ext cx="6832414" cy="5148083"/>
          </a:xfr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步驟三，發出訂票</a:t>
            </a:r>
            <a:r>
              <a:rPr lang="en-US" altLang="zh-TW" dirty="0"/>
              <a:t>form</a:t>
            </a:r>
            <a:r>
              <a:rPr lang="zh-TW" altLang="en-US" dirty="0"/>
              <a:t>的請求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0E843C4-3E58-4988-9985-BB81F5002F06}"/>
              </a:ext>
            </a:extLst>
          </p:cNvPr>
          <p:cNvSpPr txBox="1"/>
          <p:nvPr/>
        </p:nvSpPr>
        <p:spPr>
          <a:xfrm>
            <a:off x="6228184" y="2132856"/>
            <a:ext cx="2425664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目前已經進到這畫面</a:t>
            </a:r>
            <a:endParaRPr lang="en-US" altLang="zh-TW" dirty="0"/>
          </a:p>
          <a:p>
            <a:r>
              <a:rPr lang="zh-TW" altLang="en-US" dirty="0"/>
              <a:t>需要再提交</a:t>
            </a:r>
            <a:r>
              <a:rPr lang="en-US" altLang="zh-TW" dirty="0"/>
              <a:t>"</a:t>
            </a:r>
            <a:r>
              <a:rPr lang="zh-TW" altLang="en-US" dirty="0"/>
              <a:t>確認車次</a:t>
            </a:r>
            <a:r>
              <a:rPr lang="en-US" altLang="zh-TW" dirty="0"/>
              <a:t>"</a:t>
            </a:r>
          </a:p>
          <a:p>
            <a:r>
              <a:rPr lang="zh-TW" altLang="en-US" dirty="0"/>
              <a:t>才能得到訂單明細</a:t>
            </a:r>
          </a:p>
        </p:txBody>
      </p:sp>
    </p:spTree>
    <p:extLst>
      <p:ext uri="{BB962C8B-B14F-4D97-AF65-F5344CB8AC3E}">
        <p14:creationId xmlns:p14="http://schemas.microsoft.com/office/powerpoint/2010/main" val="3566941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F92F146-817C-4961-8030-C2C1EB87B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data={</a:t>
            </a:r>
          </a:p>
          <a:p>
            <a:pPr marL="0" indent="0">
              <a:buNone/>
            </a:pPr>
            <a:r>
              <a:rPr lang="en-US" altLang="zh-TW" sz="2000" dirty="0"/>
              <a:t>      </a:t>
            </a:r>
            <a:r>
              <a:rPr lang="en-US" altLang="zh-TW" sz="2000" dirty="0">
                <a:solidFill>
                  <a:srgbClr val="50CD23"/>
                </a:solidFill>
              </a:rPr>
              <a:t>'</a:t>
            </a:r>
            <a:r>
              <a:rPr lang="en-US" altLang="zh-TW" sz="2000" dirty="0" err="1">
                <a:solidFill>
                  <a:srgbClr val="50CD23"/>
                </a:solidFill>
              </a:rPr>
              <a:t>TrainQueryDataViewPanel:TrainGroup</a:t>
            </a:r>
            <a:r>
              <a:rPr lang="en-US" altLang="zh-TW" sz="2000" dirty="0">
                <a:solidFill>
                  <a:srgbClr val="50CD23"/>
                </a:solidFill>
              </a:rPr>
              <a:t>'</a:t>
            </a:r>
            <a:r>
              <a:rPr lang="en-US" altLang="zh-TW" sz="2000" dirty="0"/>
              <a:t>: </a:t>
            </a:r>
            <a:r>
              <a:rPr lang="en-US" altLang="zh-TW" sz="2000" dirty="0">
                <a:solidFill>
                  <a:srgbClr val="50CD23"/>
                </a:solidFill>
              </a:rPr>
              <a:t>'radio17'</a:t>
            </a:r>
          </a:p>
          <a:p>
            <a:pPr marL="0" indent="0">
              <a:buNone/>
            </a:pPr>
            <a:r>
              <a:rPr lang="en-US" altLang="zh-TW" sz="2000" dirty="0"/>
              <a:t>      }</a:t>
            </a:r>
          </a:p>
          <a:p>
            <a:pPr marL="0" indent="0">
              <a:buNone/>
            </a:pPr>
            <a:r>
              <a:rPr lang="en-US" altLang="zh-TW" sz="2000" dirty="0"/>
              <a:t>soup=</a:t>
            </a:r>
            <a:r>
              <a:rPr lang="en-US" altLang="zh-TW" sz="2000" dirty="0" err="1"/>
              <a:t>BeautifulSoup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submit.text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50CD23"/>
                </a:solidFill>
              </a:rPr>
              <a:t>'</a:t>
            </a:r>
            <a:r>
              <a:rPr lang="en-US" altLang="zh-TW" sz="2000" dirty="0" err="1">
                <a:solidFill>
                  <a:srgbClr val="50CD23"/>
                </a:solidFill>
              </a:rPr>
              <a:t>html.parser</a:t>
            </a:r>
            <a:r>
              <a:rPr lang="en-US" altLang="zh-TW" sz="2000" dirty="0">
                <a:solidFill>
                  <a:srgbClr val="50CD23"/>
                </a:solidFill>
              </a:rPr>
              <a:t>'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 err="1"/>
              <a:t>submit_url</a:t>
            </a:r>
            <a:r>
              <a:rPr lang="en-US" altLang="zh-TW" sz="2000" dirty="0"/>
              <a:t>=</a:t>
            </a:r>
            <a:r>
              <a:rPr lang="en-US" altLang="zh-TW" sz="2000" dirty="0" err="1"/>
              <a:t>soup.find</a:t>
            </a:r>
            <a:r>
              <a:rPr lang="en-US" altLang="zh-TW" sz="2000" dirty="0"/>
              <a:t>(name=</a:t>
            </a:r>
            <a:r>
              <a:rPr lang="en-US" altLang="zh-TW" sz="2000" dirty="0">
                <a:solidFill>
                  <a:srgbClr val="50CD23"/>
                </a:solidFill>
              </a:rPr>
              <a:t>'form'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attrs</a:t>
            </a:r>
            <a:r>
              <a:rPr lang="en-US" altLang="zh-TW" sz="2000" dirty="0"/>
              <a:t>={</a:t>
            </a:r>
            <a:r>
              <a:rPr lang="en-US" altLang="zh-TW" sz="2000" dirty="0">
                <a:solidFill>
                  <a:srgbClr val="50CD23"/>
                </a:solidFill>
              </a:rPr>
              <a:t>'id'</a:t>
            </a:r>
            <a:r>
              <a:rPr lang="en-US" altLang="zh-TW" sz="2000" dirty="0"/>
              <a:t>: </a:t>
            </a:r>
            <a:r>
              <a:rPr lang="en-US" altLang="zh-TW" sz="2000" dirty="0">
                <a:solidFill>
                  <a:srgbClr val="50CD23"/>
                </a:solidFill>
              </a:rPr>
              <a:t>'BookingS2Form'</a:t>
            </a:r>
            <a:r>
              <a:rPr lang="en-US" altLang="zh-TW" sz="2000" dirty="0"/>
              <a:t>})</a:t>
            </a:r>
          </a:p>
          <a:p>
            <a:pPr marL="0" indent="0">
              <a:buNone/>
            </a:pPr>
            <a:r>
              <a:rPr lang="en-US" altLang="zh-TW" sz="2000" dirty="0" err="1"/>
              <a:t>submit_url</a:t>
            </a:r>
            <a:r>
              <a:rPr lang="en-US" altLang="zh-TW" sz="2000" dirty="0"/>
              <a:t>=</a:t>
            </a:r>
            <a:r>
              <a:rPr lang="en-US" altLang="zh-TW" sz="2000" dirty="0">
                <a:solidFill>
                  <a:srgbClr val="50CD23"/>
                </a:solidFill>
              </a:rPr>
              <a:t>'https://irs.thsrc.com.tw/IMINT'</a:t>
            </a:r>
            <a:r>
              <a:rPr lang="en-US" altLang="zh-TW" sz="2000" dirty="0"/>
              <a:t>+</a:t>
            </a:r>
            <a:r>
              <a:rPr lang="en-US" altLang="zh-TW" sz="2000" dirty="0" err="1"/>
              <a:t>submit_url</a:t>
            </a:r>
            <a:r>
              <a:rPr lang="en-US" altLang="zh-TW" sz="2000" dirty="0"/>
              <a:t>[</a:t>
            </a:r>
            <a:r>
              <a:rPr lang="en-US" altLang="zh-TW" sz="2000" dirty="0">
                <a:solidFill>
                  <a:srgbClr val="50CD23"/>
                </a:solidFill>
              </a:rPr>
              <a:t>'action'</a:t>
            </a:r>
            <a:r>
              <a:rPr lang="en-US" altLang="zh-TW" sz="2000" dirty="0"/>
              <a:t>]</a:t>
            </a:r>
          </a:p>
          <a:p>
            <a:pPr marL="0" indent="0">
              <a:buNone/>
            </a:pPr>
            <a:r>
              <a:rPr lang="en-US" altLang="zh-TW" sz="2000" dirty="0"/>
              <a:t>submit=</a:t>
            </a:r>
            <a:r>
              <a:rPr lang="en-US" altLang="zh-TW" sz="2000" dirty="0" err="1"/>
              <a:t>rs.post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url</a:t>
            </a:r>
            <a:r>
              <a:rPr lang="en-US" altLang="zh-TW" sz="2000" dirty="0"/>
              <a:t>=</a:t>
            </a:r>
            <a:r>
              <a:rPr lang="en-US" altLang="zh-TW" sz="2000" dirty="0" err="1"/>
              <a:t>submit_url</a:t>
            </a:r>
            <a:r>
              <a:rPr lang="en-US" altLang="zh-TW" sz="2000" dirty="0"/>
              <a:t>, headers=headers, data=data)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步驟三，發出訂票</a:t>
            </a:r>
            <a:r>
              <a:rPr lang="en-US" altLang="zh-TW" dirty="0"/>
              <a:t>form</a:t>
            </a:r>
            <a:r>
              <a:rPr lang="zh-TW" altLang="en-US" dirty="0"/>
              <a:t>的請求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81AEB13-DC0A-408B-8E00-C8F4D0875663}"/>
              </a:ext>
            </a:extLst>
          </p:cNvPr>
          <p:cNvSpPr txBox="1"/>
          <p:nvPr/>
        </p:nvSpPr>
        <p:spPr>
          <a:xfrm>
            <a:off x="2509031" y="4657635"/>
            <a:ext cx="4125938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利用一樣的手法擷取提交表單的請求</a:t>
            </a:r>
            <a:endParaRPr lang="en-US" altLang="zh-TW" dirty="0"/>
          </a:p>
          <a:p>
            <a:r>
              <a:rPr lang="zh-TW" altLang="en-US" dirty="0"/>
              <a:t>可以發現只有一個參數</a:t>
            </a:r>
            <a:endParaRPr lang="en-US" altLang="zh-TW" dirty="0"/>
          </a:p>
          <a:p>
            <a:r>
              <a:rPr lang="en-US" altLang="zh-TW" dirty="0" err="1"/>
              <a:t>TrainQueryDataViewPanel:TrainGroup</a:t>
            </a:r>
            <a:endParaRPr lang="en-US" altLang="zh-TW" dirty="0"/>
          </a:p>
          <a:p>
            <a:r>
              <a:rPr lang="zh-TW" altLang="en-US" dirty="0"/>
              <a:t>該範例就選第一個車次</a:t>
            </a:r>
          </a:p>
        </p:txBody>
      </p:sp>
    </p:spTree>
    <p:extLst>
      <p:ext uri="{BB962C8B-B14F-4D97-AF65-F5344CB8AC3E}">
        <p14:creationId xmlns:p14="http://schemas.microsoft.com/office/powerpoint/2010/main" val="1472952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F92F146-817C-4961-8030-C2C1EB87B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7030A0"/>
                </a:solidFill>
              </a:rPr>
              <a:t>print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submit.text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步驟三，發出訂票</a:t>
            </a:r>
            <a:r>
              <a:rPr lang="en-US" altLang="zh-TW" dirty="0"/>
              <a:t>form</a:t>
            </a:r>
            <a:r>
              <a:rPr lang="zh-TW" altLang="en-US" dirty="0"/>
              <a:t>的請求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 descr="一張含有 文字, 建築物, 發現, 報紙 的圖片&#10;&#10;自動產生的描述">
            <a:extLst>
              <a:ext uri="{FF2B5EF4-FFF2-40B4-BE49-F238E27FC236}">
                <a16:creationId xmlns:a16="http://schemas.microsoft.com/office/drawing/2014/main" id="{19448EEA-7C11-4413-B5CB-D517AB25E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7" y="2348880"/>
            <a:ext cx="7338665" cy="3096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3965B83-3A11-4BCD-BB95-5F391AA61BF9}"/>
              </a:ext>
            </a:extLst>
          </p:cNvPr>
          <p:cNvSpPr/>
          <p:nvPr/>
        </p:nvSpPr>
        <p:spPr>
          <a:xfrm>
            <a:off x="6948264" y="4941168"/>
            <a:ext cx="792088" cy="388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161928-BB2B-45E2-937A-160693283A0C}"/>
              </a:ext>
            </a:extLst>
          </p:cNvPr>
          <p:cNvSpPr/>
          <p:nvPr/>
        </p:nvSpPr>
        <p:spPr>
          <a:xfrm>
            <a:off x="2555776" y="4681736"/>
            <a:ext cx="2016224" cy="388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699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 descr="一張含有 螢幕擷取畫面 的圖片&#10;&#10;自動產生的描述">
            <a:extLst>
              <a:ext uri="{FF2B5EF4-FFF2-40B4-BE49-F238E27FC236}">
                <a16:creationId xmlns:a16="http://schemas.microsoft.com/office/drawing/2014/main" id="{AE53B8F2-24CD-47D2-8A41-4C974A199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8" y="1498240"/>
            <a:ext cx="7651143" cy="4061812"/>
          </a:xfr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步驟三，發出訂票</a:t>
            </a:r>
            <a:r>
              <a:rPr lang="en-US" altLang="zh-TW" dirty="0"/>
              <a:t>form</a:t>
            </a:r>
            <a:r>
              <a:rPr lang="zh-TW" altLang="en-US" dirty="0"/>
              <a:t>的請求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8BD352-ACB7-412C-9938-C471804A5930}"/>
              </a:ext>
            </a:extLst>
          </p:cNvPr>
          <p:cNvSpPr txBox="1"/>
          <p:nvPr/>
        </p:nvSpPr>
        <p:spPr>
          <a:xfrm>
            <a:off x="6604337" y="1346457"/>
            <a:ext cx="20313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目前已經在該頁面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4934FF-CA02-437D-98A8-1FBEC1069378}"/>
              </a:ext>
            </a:extLst>
          </p:cNvPr>
          <p:cNvSpPr/>
          <p:nvPr/>
        </p:nvSpPr>
        <p:spPr>
          <a:xfrm>
            <a:off x="856387" y="1809324"/>
            <a:ext cx="7416824" cy="1359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854C818-20FD-4125-A88A-A9D47A5A46D6}"/>
              </a:ext>
            </a:extLst>
          </p:cNvPr>
          <p:cNvCxnSpPr/>
          <p:nvPr/>
        </p:nvCxnSpPr>
        <p:spPr>
          <a:xfrm flipV="1">
            <a:off x="2627784" y="3168356"/>
            <a:ext cx="792088" cy="26369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139A5E1-8DBD-4819-A23A-535127162348}"/>
              </a:ext>
            </a:extLst>
          </p:cNvPr>
          <p:cNvSpPr txBox="1"/>
          <p:nvPr/>
        </p:nvSpPr>
        <p:spPr>
          <a:xfrm>
            <a:off x="1547664" y="5805264"/>
            <a:ext cx="24929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該明細為該練習的目標</a:t>
            </a:r>
          </a:p>
        </p:txBody>
      </p:sp>
    </p:spTree>
    <p:extLst>
      <p:ext uri="{BB962C8B-B14F-4D97-AF65-F5344CB8AC3E}">
        <p14:creationId xmlns:p14="http://schemas.microsoft.com/office/powerpoint/2010/main" val="1165057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步驟四，</a:t>
            </a:r>
            <a:r>
              <a:rPr lang="zh-TW" altLang="en-US" dirty="0"/>
              <a:t>取得訂票明細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8A09F6B-86EE-4520-AA77-7700DBB6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/>
              <a:t>soup=</a:t>
            </a:r>
            <a:r>
              <a:rPr lang="en-US" altLang="zh-TW" sz="1400" dirty="0" err="1"/>
              <a:t>BeautifulSoup</a:t>
            </a:r>
            <a:r>
              <a:rPr lang="en-US" altLang="zh-TW" sz="1400" dirty="0"/>
              <a:t>(</a:t>
            </a:r>
            <a:r>
              <a:rPr lang="en-US" altLang="zh-TW" sz="1400" dirty="0" err="1"/>
              <a:t>submit.text</a:t>
            </a:r>
            <a:r>
              <a:rPr lang="en-US" altLang="zh-TW" sz="1400" dirty="0"/>
              <a:t>, </a:t>
            </a:r>
            <a:r>
              <a:rPr lang="en-US" altLang="zh-TW" sz="1400" dirty="0">
                <a:solidFill>
                  <a:srgbClr val="50CD23"/>
                </a:solidFill>
              </a:rPr>
              <a:t>'</a:t>
            </a:r>
            <a:r>
              <a:rPr lang="en-US" altLang="zh-TW" sz="1400" dirty="0" err="1">
                <a:solidFill>
                  <a:srgbClr val="50CD23"/>
                </a:solidFill>
              </a:rPr>
              <a:t>html.parser</a:t>
            </a:r>
            <a:r>
              <a:rPr lang="en-US" altLang="zh-TW" sz="1400" dirty="0">
                <a:solidFill>
                  <a:srgbClr val="50CD23"/>
                </a:solidFill>
              </a:rPr>
              <a:t>’</a:t>
            </a:r>
            <a:r>
              <a:rPr lang="en-US" altLang="zh-TW" sz="1400" dirty="0"/>
              <a:t>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取得明細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table</a:t>
            </a:r>
          </a:p>
          <a:p>
            <a:pPr marL="0" indent="0">
              <a:buNone/>
            </a:pPr>
            <a:r>
              <a:rPr lang="en-US" altLang="zh-TW" sz="1400" dirty="0" err="1"/>
              <a:t>book_info_table</a:t>
            </a:r>
            <a:r>
              <a:rPr lang="en-US" altLang="zh-TW" sz="1400" dirty="0"/>
              <a:t>=</a:t>
            </a:r>
            <a:r>
              <a:rPr lang="en-US" altLang="zh-TW" sz="1400" dirty="0" err="1"/>
              <a:t>soup.find_all</a:t>
            </a:r>
            <a:r>
              <a:rPr lang="en-US" altLang="zh-TW" sz="1400" dirty="0"/>
              <a:t>(name=</a:t>
            </a:r>
            <a:r>
              <a:rPr lang="en-US" altLang="zh-TW" sz="1400" dirty="0">
                <a:solidFill>
                  <a:srgbClr val="50CD23"/>
                </a:solidFill>
              </a:rPr>
              <a:t>'table'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attrs</a:t>
            </a:r>
            <a:r>
              <a:rPr lang="en-US" altLang="zh-TW" sz="1400" dirty="0"/>
              <a:t>={</a:t>
            </a:r>
            <a:r>
              <a:rPr lang="en-US" altLang="zh-TW" sz="1400" dirty="0">
                <a:solidFill>
                  <a:srgbClr val="50CD23"/>
                </a:solidFill>
              </a:rPr>
              <a:t>'class'</a:t>
            </a:r>
            <a:r>
              <a:rPr lang="en-US" altLang="zh-TW" sz="1400" dirty="0"/>
              <a:t>: </a:t>
            </a:r>
            <a:r>
              <a:rPr lang="en-US" altLang="zh-TW" sz="1400" dirty="0">
                <a:solidFill>
                  <a:srgbClr val="50CD23"/>
                </a:solidFill>
              </a:rPr>
              <a:t>'</a:t>
            </a:r>
            <a:r>
              <a:rPr lang="en-US" altLang="zh-TW" sz="1400" dirty="0" err="1">
                <a:solidFill>
                  <a:srgbClr val="50CD23"/>
                </a:solidFill>
              </a:rPr>
              <a:t>table_simple</a:t>
            </a:r>
            <a:r>
              <a:rPr lang="en-US" altLang="zh-TW" sz="1400" dirty="0">
                <a:solidFill>
                  <a:srgbClr val="50CD23"/>
                </a:solidFill>
              </a:rPr>
              <a:t>'</a:t>
            </a:r>
            <a:r>
              <a:rPr lang="en-US" altLang="zh-TW" sz="1400" dirty="0"/>
              <a:t>})[</a:t>
            </a:r>
            <a:r>
              <a:rPr lang="en-US" altLang="zh-TW" sz="1400" dirty="0">
                <a:solidFill>
                  <a:srgbClr val="C00000"/>
                </a:solidFill>
              </a:rPr>
              <a:t>0</a:t>
            </a:r>
            <a:r>
              <a:rPr lang="en-US" altLang="zh-TW" sz="1400" dirty="0"/>
              <a:t>]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# table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欄位名稱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400" dirty="0"/>
              <a:t>columns=</a:t>
            </a:r>
            <a:r>
              <a:rPr lang="en-US" altLang="zh-TW" sz="1400" dirty="0" err="1"/>
              <a:t>book_info_table.find_all</a:t>
            </a:r>
            <a:r>
              <a:rPr lang="en-US" altLang="zh-TW" sz="1400" dirty="0"/>
              <a:t>(name=</a:t>
            </a:r>
            <a:r>
              <a:rPr lang="en-US" altLang="zh-TW" sz="1400" dirty="0">
                <a:solidFill>
                  <a:srgbClr val="50CD23"/>
                </a:solidFill>
              </a:rPr>
              <a:t>'tr'</a:t>
            </a:r>
            <a:r>
              <a:rPr lang="en-US" altLang="zh-TW" sz="1400" dirty="0"/>
              <a:t>)[</a:t>
            </a:r>
            <a:r>
              <a:rPr lang="en-US" altLang="zh-TW" sz="1400" dirty="0">
                <a:solidFill>
                  <a:srgbClr val="C00000"/>
                </a:solidFill>
              </a:rPr>
              <a:t>0</a:t>
            </a:r>
            <a:r>
              <a:rPr lang="en-US" altLang="zh-TW" sz="1400" dirty="0"/>
              <a:t>]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# table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</a:rPr>
              <a:t>資料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400" dirty="0"/>
              <a:t>value=</a:t>
            </a:r>
            <a:r>
              <a:rPr lang="en-US" altLang="zh-TW" sz="1400" dirty="0" err="1"/>
              <a:t>book_info_table.find_all</a:t>
            </a:r>
            <a:r>
              <a:rPr lang="en-US" altLang="zh-TW" sz="1400" dirty="0"/>
              <a:t>(name=</a:t>
            </a:r>
            <a:r>
              <a:rPr lang="en-US" altLang="zh-TW" sz="1400" dirty="0">
                <a:solidFill>
                  <a:srgbClr val="50CD23"/>
                </a:solidFill>
              </a:rPr>
              <a:t>'tr'</a:t>
            </a:r>
            <a:r>
              <a:rPr lang="en-US" altLang="zh-TW" sz="1400" dirty="0"/>
              <a:t>)[</a:t>
            </a:r>
            <a:r>
              <a:rPr lang="en-US" altLang="zh-TW" sz="1400" dirty="0">
                <a:solidFill>
                  <a:srgbClr val="C00000"/>
                </a:solidFill>
              </a:rPr>
              <a:t>1</a:t>
            </a:r>
            <a:r>
              <a:rPr lang="en-US" altLang="zh-TW" sz="1400" dirty="0"/>
              <a:t>]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# zip and for each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00FF"/>
                </a:solidFill>
              </a:rPr>
              <a:t>for</a:t>
            </a:r>
            <a:r>
              <a:rPr lang="en-US" altLang="zh-TW" sz="1400" dirty="0"/>
              <a:t> </a:t>
            </a:r>
            <a:r>
              <a:rPr lang="en-US" altLang="zh-TW" sz="1400" dirty="0" err="1"/>
              <a:t>th</a:t>
            </a:r>
            <a:r>
              <a:rPr lang="en-US" altLang="zh-TW" sz="1400" dirty="0"/>
              <a:t>, td </a:t>
            </a:r>
            <a:r>
              <a:rPr lang="en-US" altLang="zh-TW" sz="1400" dirty="0">
                <a:solidFill>
                  <a:srgbClr val="0000FF"/>
                </a:solidFill>
              </a:rPr>
              <a:t>in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zip</a:t>
            </a:r>
            <a:r>
              <a:rPr lang="en-US" altLang="zh-TW" sz="1400" dirty="0"/>
              <a:t>(</a:t>
            </a:r>
            <a:r>
              <a:rPr lang="en-US" altLang="zh-TW" sz="1400" dirty="0" err="1"/>
              <a:t>columns.findChildren</a:t>
            </a:r>
            <a:r>
              <a:rPr lang="en-US" altLang="zh-TW" sz="1400" dirty="0"/>
              <a:t>(recursive=</a:t>
            </a:r>
            <a:r>
              <a:rPr lang="en-US" altLang="zh-TW" sz="1400" dirty="0">
                <a:solidFill>
                  <a:srgbClr val="7030A0"/>
                </a:solidFill>
              </a:rPr>
              <a:t>False</a:t>
            </a:r>
            <a:r>
              <a:rPr lang="en-US" altLang="zh-TW" sz="1400" dirty="0"/>
              <a:t>), </a:t>
            </a:r>
            <a:r>
              <a:rPr lang="en-US" altLang="zh-TW" sz="1400" dirty="0" err="1"/>
              <a:t>value.findChildren</a:t>
            </a:r>
            <a:r>
              <a:rPr lang="en-US" altLang="zh-TW" sz="1400" dirty="0"/>
              <a:t>(recursive=</a:t>
            </a:r>
            <a:r>
              <a:rPr lang="en-US" altLang="zh-TW" sz="1400" dirty="0">
                <a:solidFill>
                  <a:srgbClr val="7030A0"/>
                </a:solidFill>
              </a:rPr>
              <a:t>False</a:t>
            </a:r>
            <a:r>
              <a:rPr lang="en-US" altLang="zh-TW" sz="1400" dirty="0"/>
              <a:t>)):</a:t>
            </a:r>
          </a:p>
          <a:p>
            <a:pPr marL="0" indent="0">
              <a:buNone/>
            </a:pPr>
            <a:r>
              <a:rPr lang="en-US" altLang="zh-TW" sz="1400" dirty="0"/>
              <a:t>    </a:t>
            </a:r>
            <a:r>
              <a:rPr lang="en-US" altLang="zh-TW" sz="1400" dirty="0">
                <a:solidFill>
                  <a:srgbClr val="7030A0"/>
                </a:solidFill>
              </a:rPr>
              <a:t>print</a:t>
            </a:r>
            <a:r>
              <a:rPr lang="en-US" altLang="zh-TW" sz="1400" dirty="0"/>
              <a:t>(</a:t>
            </a:r>
            <a:r>
              <a:rPr lang="en-US" altLang="zh-TW" sz="1400" dirty="0" err="1"/>
              <a:t>th.text</a:t>
            </a:r>
            <a:r>
              <a:rPr lang="en-US" altLang="zh-TW" sz="1400" dirty="0"/>
              <a:t>, </a:t>
            </a:r>
            <a:r>
              <a:rPr lang="en-US" altLang="zh-TW" sz="1400" dirty="0">
                <a:solidFill>
                  <a:srgbClr val="50CD23"/>
                </a:solidFill>
              </a:rPr>
              <a:t>':'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td.text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BD5AF5AE-1356-49F7-BC28-DFDC51BB6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077072"/>
            <a:ext cx="2376264" cy="26778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389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FA03D3-AAF5-4368-A5EB-F3911DBD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https://irs.thsrc.com.tw/IMINT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1FCE09A2-138B-46A6-BBBF-E95C4831B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75" y="2276311"/>
            <a:ext cx="5792649" cy="4582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755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FA03D3-AAF5-4368-A5EB-F3911DBD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ea1ChtPeriod"/>
            </a:pPr>
            <a:r>
              <a:rPr lang="zh-TW" altLang="en-US" dirty="0"/>
              <a:t>得到目標網站的正確回應</a:t>
            </a:r>
            <a:endParaRPr lang="en-US" altLang="zh-TW" dirty="0"/>
          </a:p>
          <a:p>
            <a:pPr marL="457200" indent="-457200">
              <a:buFont typeface="+mj-ea"/>
              <a:buAutoNum type="ea1ChtPeriod"/>
            </a:pPr>
            <a:r>
              <a:rPr lang="zh-TW" altLang="en-US" dirty="0"/>
              <a:t>抓取驗證碼</a:t>
            </a:r>
            <a:endParaRPr lang="en-US" altLang="zh-TW" dirty="0"/>
          </a:p>
          <a:p>
            <a:pPr marL="457200" indent="-457200">
              <a:buFont typeface="+mj-ea"/>
              <a:buAutoNum type="ea1ChtPeriod"/>
            </a:pPr>
            <a:r>
              <a:rPr lang="zh-TW" altLang="en-US" dirty="0"/>
              <a:t>發出訂票</a:t>
            </a:r>
            <a:r>
              <a:rPr lang="en-US" altLang="zh-TW" dirty="0"/>
              <a:t>form</a:t>
            </a:r>
            <a:r>
              <a:rPr lang="zh-TW" altLang="en-US" dirty="0"/>
              <a:t>的請求</a:t>
            </a:r>
            <a:endParaRPr lang="en-US" altLang="zh-TW" dirty="0"/>
          </a:p>
          <a:p>
            <a:pPr marL="457200" indent="-457200">
              <a:buFont typeface="+mj-ea"/>
              <a:buAutoNum type="ea1ChtPeriod"/>
            </a:pPr>
            <a:r>
              <a:rPr lang="zh-TW" altLang="en-US" dirty="0"/>
              <a:t>取得訂票明細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56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步驟一，得到目標網站的正確回應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FA03D3-AAF5-4368-A5EB-F3911DBD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import</a:t>
            </a:r>
            <a:r>
              <a:rPr lang="en-US" altLang="zh-TW" dirty="0"/>
              <a:t> requests </a:t>
            </a:r>
            <a:r>
              <a:rPr lang="en-US" altLang="zh-TW" dirty="0">
                <a:solidFill>
                  <a:srgbClr val="0000FF"/>
                </a:solidFill>
              </a:rPr>
              <a:t>as</a:t>
            </a:r>
            <a:r>
              <a:rPr lang="en-US" altLang="zh-TW" dirty="0"/>
              <a:t> req</a:t>
            </a:r>
          </a:p>
          <a:p>
            <a:pPr marL="0" indent="0">
              <a:buNone/>
            </a:pPr>
            <a:r>
              <a:rPr lang="en-US" altLang="zh-TW" dirty="0"/>
              <a:t>res=</a:t>
            </a:r>
            <a:r>
              <a:rPr lang="en-US" altLang="zh-TW" dirty="0" err="1"/>
              <a:t>req.get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50CD23"/>
                </a:solidFill>
              </a:rPr>
              <a:t>'https://irs.thsrc.com.tw/IMINT'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033ED340-8288-4758-8C6F-E2D9A81E9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12" y="2708920"/>
            <a:ext cx="7841576" cy="12158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8E16E8E-C34A-4CFB-B09A-740D8CA1F23C}"/>
              </a:ext>
            </a:extLst>
          </p:cNvPr>
          <p:cNvSpPr txBox="1"/>
          <p:nvPr/>
        </p:nvSpPr>
        <p:spPr>
          <a:xfrm>
            <a:off x="870530" y="4250639"/>
            <a:ext cx="740293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會有這種請求失敗的原因，是因為請求</a:t>
            </a:r>
            <a:r>
              <a:rPr lang="en-US" altLang="zh-TW" dirty="0"/>
              <a:t>header</a:t>
            </a:r>
            <a:r>
              <a:rPr lang="zh-TW" altLang="en-US" dirty="0"/>
              <a:t>不符合他後端需要的驗證</a:t>
            </a:r>
            <a:endParaRPr lang="en-US" altLang="zh-TW" dirty="0"/>
          </a:p>
          <a:p>
            <a:r>
              <a:rPr lang="zh-TW" altLang="en-US" dirty="0"/>
              <a:t>可以利用</a:t>
            </a:r>
            <a:r>
              <a:rPr lang="en-US" altLang="zh-TW" dirty="0"/>
              <a:t>Chrome</a:t>
            </a:r>
            <a:r>
              <a:rPr lang="zh-TW" altLang="en-US" dirty="0"/>
              <a:t>開發者工具查看請求的</a:t>
            </a:r>
            <a:r>
              <a:rPr lang="en-US" altLang="zh-TW" dirty="0"/>
              <a:t>header</a:t>
            </a:r>
            <a:r>
              <a:rPr lang="zh-TW" altLang="en-US" dirty="0"/>
              <a:t>需要有哪些資料</a:t>
            </a:r>
          </a:p>
        </p:txBody>
      </p:sp>
    </p:spTree>
    <p:extLst>
      <p:ext uri="{BB962C8B-B14F-4D97-AF65-F5344CB8AC3E}">
        <p14:creationId xmlns:p14="http://schemas.microsoft.com/office/powerpoint/2010/main" val="82092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步驟一，得到目標網站的正確回應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9EBB983-B886-49EF-BA48-8232E75A6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</a:t>
            </a:r>
            <a:r>
              <a:rPr lang="en-US" altLang="zh-TW" dirty="0"/>
              <a:t>F12</a:t>
            </a:r>
            <a:r>
              <a:rPr lang="zh-TW" altLang="en-US" dirty="0"/>
              <a:t>後切到</a:t>
            </a:r>
            <a:r>
              <a:rPr lang="en-US" altLang="zh-TW" dirty="0"/>
              <a:t>Network</a:t>
            </a:r>
            <a:r>
              <a:rPr lang="zh-TW" altLang="en-US" dirty="0"/>
              <a:t>分頁，然後重新整理頁面讓它擷取請求</a:t>
            </a:r>
            <a:endParaRPr lang="en-US" altLang="zh-TW" dirty="0"/>
          </a:p>
          <a:p>
            <a:r>
              <a:rPr lang="zh-TW" altLang="en-US" dirty="0"/>
              <a:t>通常都在前幾筆，因為需要先請求該網頁再載入相關的資料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0A840CC-55D7-461D-A65E-A8ADF315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60" y="2924944"/>
            <a:ext cx="5292080" cy="3850210"/>
          </a:xfrm>
          <a:prstGeom prst="rect">
            <a:avLst/>
          </a:prstGeom>
        </p:spPr>
      </p:pic>
      <p:pic>
        <p:nvPicPr>
          <p:cNvPr id="1028" name="Picture 4" descr="ãmouse iconãçåçæå°çµæ">
            <a:extLst>
              <a:ext uri="{FF2B5EF4-FFF2-40B4-BE49-F238E27FC236}">
                <a16:creationId xmlns:a16="http://schemas.microsoft.com/office/drawing/2014/main" id="{A4336A0E-C2C9-45CE-B740-F3A14A5E78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71" t="13092" r="7595" b="11309"/>
          <a:stretch/>
        </p:blipFill>
        <p:spPr bwMode="auto">
          <a:xfrm>
            <a:off x="2888813" y="4293096"/>
            <a:ext cx="114013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18E0F49-270F-42AA-A84D-3E66C55018EA}"/>
              </a:ext>
            </a:extLst>
          </p:cNvPr>
          <p:cNvSpPr/>
          <p:nvPr/>
        </p:nvSpPr>
        <p:spPr>
          <a:xfrm>
            <a:off x="2267744" y="4005064"/>
            <a:ext cx="5040560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83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步驟一，得到目標網站的正確回應</a:t>
            </a:r>
          </a:p>
        </p:txBody>
      </p:sp>
      <p:pic>
        <p:nvPicPr>
          <p:cNvPr id="6" name="內容版面配置區 5" descr="一張含有 螢幕擷取畫面 的圖片&#10;&#10;自動產生的描述">
            <a:extLst>
              <a:ext uri="{FF2B5EF4-FFF2-40B4-BE49-F238E27FC236}">
                <a16:creationId xmlns:a16="http://schemas.microsoft.com/office/drawing/2014/main" id="{6FA404C1-C56B-4676-9984-B17AB03EF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70" y="1740151"/>
            <a:ext cx="6218459" cy="304064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56051E-B21E-4042-80A4-F169BCC82B54}"/>
              </a:ext>
            </a:extLst>
          </p:cNvPr>
          <p:cNvSpPr/>
          <p:nvPr/>
        </p:nvSpPr>
        <p:spPr>
          <a:xfrm>
            <a:off x="3491880" y="2708920"/>
            <a:ext cx="1512168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705AF8F-92CE-4284-91DA-3BDA70AC480F}"/>
              </a:ext>
            </a:extLst>
          </p:cNvPr>
          <p:cNvSpPr txBox="1"/>
          <p:nvPr/>
        </p:nvSpPr>
        <p:spPr>
          <a:xfrm>
            <a:off x="2339752" y="4996945"/>
            <a:ext cx="33650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點一下會看到</a:t>
            </a:r>
            <a:r>
              <a:rPr lang="en-US" altLang="zh-TW" dirty="0"/>
              <a:t>Request Headers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062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 descr="一張含有 文字 的圖片&#10;&#10;自動產生的描述">
            <a:extLst>
              <a:ext uri="{FF2B5EF4-FFF2-40B4-BE49-F238E27FC236}">
                <a16:creationId xmlns:a16="http://schemas.microsoft.com/office/drawing/2014/main" id="{A97084E2-9215-4866-84B9-2D9C5E999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15" y="1566258"/>
            <a:ext cx="4499169" cy="3057128"/>
          </a:xfr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步驟一，得到目標網站的正確回應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80A900-AA40-4A25-8071-729855BBA7B4}"/>
              </a:ext>
            </a:extLst>
          </p:cNvPr>
          <p:cNvSpPr txBox="1"/>
          <p:nvPr/>
        </p:nvSpPr>
        <p:spPr>
          <a:xfrm>
            <a:off x="2158518" y="5013176"/>
            <a:ext cx="48269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將這些弄成</a:t>
            </a:r>
            <a:r>
              <a:rPr lang="en-US" altLang="zh-TW" dirty="0"/>
              <a:t>python</a:t>
            </a:r>
            <a:r>
              <a:rPr lang="zh-TW" altLang="en-US" dirty="0"/>
              <a:t>字典資料，除了</a:t>
            </a:r>
            <a:r>
              <a:rPr lang="en-US" altLang="zh-TW" dirty="0"/>
              <a:t>Cookie</a:t>
            </a:r>
            <a:r>
              <a:rPr lang="zh-TW" altLang="en-US" dirty="0"/>
              <a:t>以外</a:t>
            </a:r>
          </a:p>
        </p:txBody>
      </p:sp>
    </p:spTree>
    <p:extLst>
      <p:ext uri="{BB962C8B-B14F-4D97-AF65-F5344CB8AC3E}">
        <p14:creationId xmlns:p14="http://schemas.microsoft.com/office/powerpoint/2010/main" val="321403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535F26B-E8B0-4536-B307-E91E5496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import</a:t>
            </a:r>
            <a:r>
              <a:rPr lang="en-US" altLang="zh-TW" sz="1800" dirty="0"/>
              <a:t> requests </a:t>
            </a:r>
            <a:r>
              <a:rPr lang="en-US" altLang="zh-TW" sz="1800" dirty="0">
                <a:solidFill>
                  <a:srgbClr val="0000FF"/>
                </a:solidFill>
              </a:rPr>
              <a:t>as</a:t>
            </a:r>
            <a:r>
              <a:rPr lang="en-US" altLang="zh-TW" sz="1800" dirty="0"/>
              <a:t> req</a:t>
            </a:r>
          </a:p>
          <a:p>
            <a:pPr marL="0" indent="0">
              <a:buNone/>
            </a:pPr>
            <a:r>
              <a:rPr lang="en-US" altLang="zh-TW" sz="1800" dirty="0"/>
              <a:t>headers={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50CD23"/>
                </a:solidFill>
              </a:rPr>
              <a:t>'Accept'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50CD23"/>
                </a:solidFill>
              </a:rPr>
              <a:t>'text/</a:t>
            </a:r>
            <a:r>
              <a:rPr lang="en-US" altLang="zh-TW" sz="1800" dirty="0" err="1">
                <a:solidFill>
                  <a:srgbClr val="50CD23"/>
                </a:solidFill>
              </a:rPr>
              <a:t>html,application</a:t>
            </a:r>
            <a:r>
              <a:rPr lang="en-US" altLang="zh-TW" sz="1800" dirty="0">
                <a:solidFill>
                  <a:srgbClr val="50CD23"/>
                </a:solidFill>
              </a:rPr>
              <a:t>/</a:t>
            </a:r>
            <a:r>
              <a:rPr lang="en-US" altLang="zh-TW" sz="1800" dirty="0" err="1">
                <a:solidFill>
                  <a:srgbClr val="50CD23"/>
                </a:solidFill>
              </a:rPr>
              <a:t>xhtml+xml,application</a:t>
            </a:r>
            <a:r>
              <a:rPr lang="en-US" altLang="zh-TW" sz="1800" dirty="0">
                <a:solidFill>
                  <a:srgbClr val="50CD23"/>
                </a:solidFill>
              </a:rPr>
              <a:t>/</a:t>
            </a:r>
            <a:r>
              <a:rPr lang="en-US" altLang="zh-TW" sz="1800" dirty="0" err="1">
                <a:solidFill>
                  <a:srgbClr val="50CD23"/>
                </a:solidFill>
              </a:rPr>
              <a:t>xml;q</a:t>
            </a:r>
            <a:r>
              <a:rPr lang="en-US" altLang="zh-TW" sz="1800" dirty="0">
                <a:solidFill>
                  <a:srgbClr val="50CD23"/>
                </a:solidFill>
              </a:rPr>
              <a:t>=0.9,image/</a:t>
            </a:r>
            <a:r>
              <a:rPr lang="en-US" altLang="zh-TW" sz="1800" dirty="0" err="1">
                <a:solidFill>
                  <a:srgbClr val="50CD23"/>
                </a:solidFill>
              </a:rPr>
              <a:t>webp,image</a:t>
            </a:r>
            <a:r>
              <a:rPr lang="en-US" altLang="zh-TW" sz="1800" dirty="0">
                <a:solidFill>
                  <a:srgbClr val="50CD23"/>
                </a:solidFill>
              </a:rPr>
              <a:t>/</a:t>
            </a:r>
            <a:r>
              <a:rPr lang="en-US" altLang="zh-TW" sz="1800" dirty="0" err="1">
                <a:solidFill>
                  <a:srgbClr val="50CD23"/>
                </a:solidFill>
              </a:rPr>
              <a:t>apng</a:t>
            </a:r>
            <a:r>
              <a:rPr lang="en-US" altLang="zh-TW" sz="1800" dirty="0">
                <a:solidFill>
                  <a:srgbClr val="50CD23"/>
                </a:solidFill>
              </a:rPr>
              <a:t>,*/*;q=0.8,application/</a:t>
            </a:r>
            <a:r>
              <a:rPr lang="en-US" altLang="zh-TW" sz="1800" dirty="0" err="1">
                <a:solidFill>
                  <a:srgbClr val="50CD23"/>
                </a:solidFill>
              </a:rPr>
              <a:t>signed-exchange;v</a:t>
            </a:r>
            <a:r>
              <a:rPr lang="en-US" altLang="zh-TW" sz="1800" dirty="0">
                <a:solidFill>
                  <a:srgbClr val="50CD23"/>
                </a:solidFill>
              </a:rPr>
              <a:t>=b3'</a:t>
            </a:r>
            <a:r>
              <a:rPr lang="en-US" altLang="zh-TW" sz="1800" dirty="0"/>
              <a:t>,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50CD23"/>
                </a:solidFill>
              </a:rPr>
              <a:t>'Accept-Encoding'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50CD23"/>
                </a:solidFill>
              </a:rPr>
              <a:t>'</a:t>
            </a:r>
            <a:r>
              <a:rPr lang="en-US" altLang="zh-TW" sz="1800" dirty="0" err="1">
                <a:solidFill>
                  <a:srgbClr val="50CD23"/>
                </a:solidFill>
              </a:rPr>
              <a:t>gzip</a:t>
            </a:r>
            <a:r>
              <a:rPr lang="en-US" altLang="zh-TW" sz="1800" dirty="0">
                <a:solidFill>
                  <a:srgbClr val="50CD23"/>
                </a:solidFill>
              </a:rPr>
              <a:t>, deflate, </a:t>
            </a:r>
            <a:r>
              <a:rPr lang="en-US" altLang="zh-TW" sz="1800" dirty="0" err="1">
                <a:solidFill>
                  <a:srgbClr val="50CD23"/>
                </a:solidFill>
              </a:rPr>
              <a:t>br</a:t>
            </a:r>
            <a:r>
              <a:rPr lang="en-US" altLang="zh-TW" sz="1800" dirty="0">
                <a:solidFill>
                  <a:srgbClr val="50CD23"/>
                </a:solidFill>
              </a:rPr>
              <a:t>'</a:t>
            </a:r>
            <a:r>
              <a:rPr lang="en-US" altLang="zh-TW" sz="1800" dirty="0"/>
              <a:t>,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50CD23"/>
                </a:solidFill>
              </a:rPr>
              <a:t>'Accept-Language'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50CD23"/>
                </a:solidFill>
              </a:rPr>
              <a:t>'</a:t>
            </a:r>
            <a:r>
              <a:rPr lang="en-US" altLang="zh-TW" sz="1800" dirty="0" err="1">
                <a:solidFill>
                  <a:srgbClr val="50CD23"/>
                </a:solidFill>
              </a:rPr>
              <a:t>zh-TW,zh;q</a:t>
            </a:r>
            <a:r>
              <a:rPr lang="en-US" altLang="zh-TW" sz="1800" dirty="0">
                <a:solidFill>
                  <a:srgbClr val="50CD23"/>
                </a:solidFill>
              </a:rPr>
              <a:t>=0.9,en-US;q=0.8,en;q=0.7,zh-CN;q=0.6'</a:t>
            </a:r>
            <a:r>
              <a:rPr lang="en-US" altLang="zh-TW" sz="1800" dirty="0"/>
              <a:t>,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50CD23"/>
                </a:solidFill>
              </a:rPr>
              <a:t>'Cache-Control'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50CD23"/>
                </a:solidFill>
              </a:rPr>
              <a:t>'max-age=0'</a:t>
            </a:r>
            <a:r>
              <a:rPr lang="en-US" altLang="zh-TW" sz="1800" dirty="0"/>
              <a:t>,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50CD23"/>
                </a:solidFill>
              </a:rPr>
              <a:t>'Connection'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50CD23"/>
                </a:solidFill>
              </a:rPr>
              <a:t>'keep-alive'</a:t>
            </a:r>
            <a:r>
              <a:rPr lang="en-US" altLang="zh-TW" sz="1800" dirty="0"/>
              <a:t>,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50CD23"/>
                </a:solidFill>
              </a:rPr>
              <a:t>'Host'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50CD23"/>
                </a:solidFill>
              </a:rPr>
              <a:t>'irs.thsrc.com.tw'</a:t>
            </a:r>
            <a:r>
              <a:rPr lang="en-US" altLang="zh-TW" sz="1800" dirty="0"/>
              <a:t>,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50CD23"/>
                </a:solidFill>
              </a:rPr>
              <a:t>'Sec-Fetch-Mode'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50CD23"/>
                </a:solidFill>
              </a:rPr>
              <a:t>'navigate'</a:t>
            </a:r>
            <a:r>
              <a:rPr lang="en-US" altLang="zh-TW" sz="1800" dirty="0"/>
              <a:t>,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50CD23"/>
                </a:solidFill>
              </a:rPr>
              <a:t>'Sec-Fetch-Site'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50CD23"/>
                </a:solidFill>
              </a:rPr>
              <a:t>'none'</a:t>
            </a:r>
            <a:r>
              <a:rPr lang="en-US" altLang="zh-TW" sz="1800" dirty="0"/>
              <a:t>,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50CD23"/>
                </a:solidFill>
              </a:rPr>
              <a:t>'Sec-Fetch-User'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50CD23"/>
                </a:solidFill>
              </a:rPr>
              <a:t>'?1'</a:t>
            </a:r>
            <a:r>
              <a:rPr lang="en-US" altLang="zh-TW" sz="1800" dirty="0"/>
              <a:t>,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50CD23"/>
                </a:solidFill>
              </a:rPr>
              <a:t>'Upgrade-Insecure-Requests'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50CD23"/>
                </a:solidFill>
              </a:rPr>
              <a:t>'1'</a:t>
            </a:r>
            <a:r>
              <a:rPr lang="en-US" altLang="zh-TW" sz="1800" dirty="0"/>
              <a:t>,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rgbClr val="50CD23"/>
                </a:solidFill>
              </a:rPr>
              <a:t>'User-Agent'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50CD23"/>
                </a:solidFill>
              </a:rPr>
              <a:t>'Mozilla/5.0 (Windows NT 10.0; Win64; x64) </a:t>
            </a:r>
            <a:r>
              <a:rPr lang="en-US" altLang="zh-TW" sz="1800" dirty="0" err="1">
                <a:solidFill>
                  <a:srgbClr val="50CD23"/>
                </a:solidFill>
              </a:rPr>
              <a:t>AppleWebKit</a:t>
            </a:r>
            <a:r>
              <a:rPr lang="en-US" altLang="zh-TW" sz="1800" dirty="0">
                <a:solidFill>
                  <a:srgbClr val="50CD23"/>
                </a:solidFill>
              </a:rPr>
              <a:t>/537.36 (KHTML, like Gecko) Chrome/76.0.3809.100 Safari/537.36'</a:t>
            </a:r>
          </a:p>
          <a:p>
            <a:pPr marL="0" indent="0">
              <a:buNone/>
            </a:pPr>
            <a:r>
              <a:rPr lang="en-US" altLang="zh-TW" sz="1800" dirty="0"/>
              <a:t>        }</a:t>
            </a:r>
          </a:p>
          <a:p>
            <a:pPr marL="0" indent="0">
              <a:buNone/>
            </a:pPr>
            <a:r>
              <a:rPr lang="en-US" altLang="zh-TW" sz="1800" dirty="0"/>
              <a:t>res=</a:t>
            </a:r>
            <a:r>
              <a:rPr lang="en-US" altLang="zh-TW" sz="1800" dirty="0" err="1"/>
              <a:t>req.get</a:t>
            </a:r>
            <a:r>
              <a:rPr lang="en-US" altLang="zh-TW" sz="1800" dirty="0"/>
              <a:t>(</a:t>
            </a:r>
            <a:r>
              <a:rPr lang="en-US" altLang="zh-TW" sz="1800" dirty="0" err="1"/>
              <a:t>url</a:t>
            </a:r>
            <a:r>
              <a:rPr lang="en-US" altLang="zh-TW" sz="1800" dirty="0"/>
              <a:t>=</a:t>
            </a:r>
            <a:r>
              <a:rPr lang="en-US" altLang="zh-TW" sz="1800" dirty="0">
                <a:solidFill>
                  <a:srgbClr val="50CD23"/>
                </a:solidFill>
              </a:rPr>
              <a:t>'https://irs.thsrc.com.tw/IMINT'</a:t>
            </a:r>
            <a:r>
              <a:rPr lang="en-US" altLang="zh-TW" sz="1800" dirty="0"/>
              <a:t>, headers=headers)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E7714A-8D18-401F-B7EA-0E06450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步驟一，得到目標網站的正確回應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83AD2B-C5C2-4CB5-9C60-DF7197B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17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自訂 10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0000FF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7038</TotalTime>
  <Words>1651</Words>
  <Application>Microsoft Office PowerPoint</Application>
  <PresentationFormat>如螢幕大小 (4:3)</PresentationFormat>
  <Paragraphs>187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清晰度</vt:lpstr>
      <vt:lpstr>練習 </vt:lpstr>
      <vt:lpstr>目標</vt:lpstr>
      <vt:lpstr>資料來源</vt:lpstr>
      <vt:lpstr>流程</vt:lpstr>
      <vt:lpstr>步驟一，得到目標網站的正確回應</vt:lpstr>
      <vt:lpstr>步驟一，得到目標網站的正確回應</vt:lpstr>
      <vt:lpstr>步驟一，得到目標網站的正確回應</vt:lpstr>
      <vt:lpstr>步驟一，得到目標網站的正確回應</vt:lpstr>
      <vt:lpstr>步驟一，得到目標網站的正確回應</vt:lpstr>
      <vt:lpstr>步驟一，得到目標網站的正確回應</vt:lpstr>
      <vt:lpstr>步驟二，抓取驗證碼</vt:lpstr>
      <vt:lpstr>步驟一，得到目標網站的正確回應</vt:lpstr>
      <vt:lpstr>步驟二，抓取驗證碼</vt:lpstr>
      <vt:lpstr>步驟二，抓取驗證碼</vt:lpstr>
      <vt:lpstr>步驟三，發出訂票form的請求</vt:lpstr>
      <vt:lpstr>步驟三，發出訂票form的請求</vt:lpstr>
      <vt:lpstr>步驟三，發出訂票form的請求</vt:lpstr>
      <vt:lpstr>步驟三，發出訂票form的請求</vt:lpstr>
      <vt:lpstr>步驟三，發出訂票form的請求</vt:lpstr>
      <vt:lpstr>步驟三，發出訂票form的請求</vt:lpstr>
      <vt:lpstr>步驟三，發出訂票form的請求</vt:lpstr>
      <vt:lpstr>步驟三，發出訂票form的請求</vt:lpstr>
      <vt:lpstr>步驟三，發出訂票form的請求</vt:lpstr>
      <vt:lpstr>步驟三，發出訂票form的請求</vt:lpstr>
      <vt:lpstr>步驟四，取得訂票明細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演算法統治世界</dc:title>
  <dc:creator>sjean</dc:creator>
  <cp:lastModifiedBy>bgjk sdfv</cp:lastModifiedBy>
  <cp:revision>528</cp:revision>
  <dcterms:created xsi:type="dcterms:W3CDTF">2016-09-11T14:15:06Z</dcterms:created>
  <dcterms:modified xsi:type="dcterms:W3CDTF">2019-08-18T10:26:12Z</dcterms:modified>
</cp:coreProperties>
</file>