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63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08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/>
          <p:cNvCxnSpPr/>
          <p:nvPr userDrawn="1"/>
        </p:nvCxnSpPr>
        <p:spPr>
          <a:xfrm>
            <a:off x="0" y="441617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0" y="6722700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 userDrawn="1"/>
        </p:nvSpPr>
        <p:spPr>
          <a:xfrm>
            <a:off x="11832000" y="6614700"/>
            <a:ext cx="360000" cy="216000"/>
          </a:xfrm>
          <a:prstGeom prst="rect">
            <a:avLst/>
          </a:prstGeom>
          <a:solidFill>
            <a:srgbClr val="FF1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6" name="组合 45"/>
          <p:cNvGrpSpPr/>
          <p:nvPr userDrawn="1"/>
        </p:nvGrpSpPr>
        <p:grpSpPr>
          <a:xfrm>
            <a:off x="0" y="149417"/>
            <a:ext cx="565851" cy="360000"/>
            <a:chOff x="1834895" y="1722185"/>
            <a:chExt cx="565851" cy="432000"/>
          </a:xfrm>
        </p:grpSpPr>
        <p:sp>
          <p:nvSpPr>
            <p:cNvPr id="47" name="矩形 46"/>
            <p:cNvSpPr/>
            <p:nvPr userDrawn="1"/>
          </p:nvSpPr>
          <p:spPr>
            <a:xfrm>
              <a:off x="1834895" y="1722185"/>
              <a:ext cx="288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2191512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2278129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2364746" y="1722185"/>
              <a:ext cx="36000" cy="432000"/>
            </a:xfrm>
            <a:prstGeom prst="rect">
              <a:avLst/>
            </a:prstGeom>
            <a:solidFill>
              <a:srgbClr val="FF1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832000" y="6548702"/>
            <a:ext cx="451268" cy="34799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fld id="{0CB0F53F-7DF6-40F4-BE79-5E4EC15755EC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组合 51"/>
          <p:cNvGrpSpPr/>
          <p:nvPr userDrawn="1"/>
        </p:nvGrpSpPr>
        <p:grpSpPr>
          <a:xfrm>
            <a:off x="356617" y="720892"/>
            <a:ext cx="383810" cy="355799"/>
            <a:chOff x="356617" y="720892"/>
            <a:chExt cx="383810" cy="355799"/>
          </a:xfrm>
        </p:grpSpPr>
        <p:sp>
          <p:nvSpPr>
            <p:cNvPr id="53" name="矩形 52"/>
            <p:cNvSpPr/>
            <p:nvPr userDrawn="1"/>
          </p:nvSpPr>
          <p:spPr>
            <a:xfrm>
              <a:off x="356617" y="720892"/>
              <a:ext cx="180000" cy="180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452427" y="788691"/>
              <a:ext cx="288000" cy="288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 userDrawn="1"/>
        </p:nvGrpSpPr>
        <p:grpSpPr>
          <a:xfrm>
            <a:off x="9475644" y="71366"/>
            <a:ext cx="2716356" cy="370251"/>
            <a:chOff x="9475644" y="74461"/>
            <a:chExt cx="2716356" cy="370251"/>
          </a:xfrm>
        </p:grpSpPr>
        <p:sp>
          <p:nvSpPr>
            <p:cNvPr id="56" name="文本框 55"/>
            <p:cNvSpPr txBox="1"/>
            <p:nvPr userDrawn="1"/>
          </p:nvSpPr>
          <p:spPr>
            <a:xfrm>
              <a:off x="9801602" y="74461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北财教育</a:t>
              </a:r>
              <a:r>
                <a:rPr lang="en-US" altLang="zh-CN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7.0</a:t>
              </a:r>
              <a:r>
                <a:rPr lang="zh-CN" altLang="en-US" sz="1800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教育产品</a:t>
              </a:r>
              <a:endParaRPr lang="zh-CN" altLang="en-US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pic>
          <p:nvPicPr>
            <p:cNvPr id="57" name="图片 5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5644" y="84712"/>
              <a:ext cx="417398" cy="360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070" y="274638"/>
            <a:ext cx="274347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60" y="274638"/>
            <a:ext cx="802719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858357" cy="6877990"/>
          </a:xfrm>
          <a:custGeom>
            <a:avLst/>
            <a:gdLst>
              <a:gd name="connsiteX0" fmla="*/ 6858000 w 6858000"/>
              <a:gd name="connsiteY0" fmla="*/ 0 h 6858000"/>
              <a:gd name="connsiteX1" fmla="*/ 2501900 w 6858000"/>
              <a:gd name="connsiteY1" fmla="*/ 6350 h 6858000"/>
              <a:gd name="connsiteX2" fmla="*/ 0 w 6858000"/>
              <a:gd name="connsiteY2" fmla="*/ 6858000 h 6858000"/>
              <a:gd name="connsiteX3" fmla="*/ 685800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6858000" y="0"/>
                </a:moveTo>
                <a:lnTo>
                  <a:pt x="2501900" y="6350"/>
                </a:lnTo>
                <a:lnTo>
                  <a:pt x="0" y="6858000"/>
                </a:lnTo>
                <a:lnTo>
                  <a:pt x="6858000" y="6858000"/>
                </a:lnTo>
                <a:close/>
              </a:path>
            </a:pathLst>
          </a:custGeom>
        </p:spPr>
      </p:pic>
      <p:cxnSp>
        <p:nvCxnSpPr>
          <p:cNvPr id="9" name="直接连接符 8"/>
          <p:cNvCxnSpPr/>
          <p:nvPr userDrawn="1"/>
        </p:nvCxnSpPr>
        <p:spPr>
          <a:xfrm>
            <a:off x="4544041" y="-1439"/>
            <a:ext cx="2500645" cy="6840391"/>
          </a:xfrm>
          <a:prstGeom prst="line">
            <a:avLst/>
          </a:prstGeom>
          <a:ln>
            <a:solidFill>
              <a:srgbClr val="EA1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 userDrawn="1"/>
        </p:nvSpPr>
        <p:spPr>
          <a:xfrm rot="20442993" flipH="1">
            <a:off x="5029208" y="412642"/>
            <a:ext cx="121645" cy="2112951"/>
          </a:xfrm>
          <a:prstGeom prst="parallelogram">
            <a:avLst/>
          </a:prstGeom>
          <a:solidFill>
            <a:srgbClr val="EA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080721" y="6090272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本单元教学时长：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18571" y="379583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须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是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今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辛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勤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耕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耘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07021" y="1373231"/>
            <a:ext cx="693420" cy="5015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方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时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金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满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堂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578651" y="5905607"/>
            <a:ext cx="589280" cy="5835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01600" cmpd="thickThin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北财</a:t>
            </a:r>
            <a:endParaRPr lang="en-US" altLang="zh-CN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教育</a:t>
            </a:r>
            <a:endParaRPr lang="zh-CN" altLang="en-US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6858000" cy="6877990"/>
          </a:xfrm>
          <a:custGeom>
            <a:avLst/>
            <a:gdLst>
              <a:gd name="connsiteX0" fmla="*/ 6858000 w 6858000"/>
              <a:gd name="connsiteY0" fmla="*/ 0 h 6858000"/>
              <a:gd name="connsiteX1" fmla="*/ 2501900 w 6858000"/>
              <a:gd name="connsiteY1" fmla="*/ 6350 h 6858000"/>
              <a:gd name="connsiteX2" fmla="*/ 0 w 6858000"/>
              <a:gd name="connsiteY2" fmla="*/ 6858000 h 6858000"/>
              <a:gd name="connsiteX3" fmla="*/ 685800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6858000" y="0"/>
                </a:moveTo>
                <a:lnTo>
                  <a:pt x="2501900" y="6350"/>
                </a:lnTo>
                <a:lnTo>
                  <a:pt x="0" y="6858000"/>
                </a:lnTo>
                <a:lnTo>
                  <a:pt x="6858000" y="6858000"/>
                </a:lnTo>
                <a:close/>
              </a:path>
            </a:pathLst>
          </a:custGeom>
        </p:spPr>
      </p:pic>
      <p:cxnSp>
        <p:nvCxnSpPr>
          <p:cNvPr id="15" name="直接连接符 14"/>
          <p:cNvCxnSpPr/>
          <p:nvPr userDrawn="1"/>
        </p:nvCxnSpPr>
        <p:spPr>
          <a:xfrm>
            <a:off x="4543804" y="-1439"/>
            <a:ext cx="2500515" cy="6840391"/>
          </a:xfrm>
          <a:prstGeom prst="line">
            <a:avLst/>
          </a:prstGeom>
          <a:ln>
            <a:solidFill>
              <a:srgbClr val="EA1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边形 15"/>
          <p:cNvSpPr/>
          <p:nvPr userDrawn="1"/>
        </p:nvSpPr>
        <p:spPr>
          <a:xfrm rot="20442993" flipH="1">
            <a:off x="5028946" y="412642"/>
            <a:ext cx="121639" cy="2112951"/>
          </a:xfrm>
          <a:prstGeom prst="parallelogram">
            <a:avLst/>
          </a:prstGeom>
          <a:solidFill>
            <a:srgbClr val="EA1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8080300" y="609027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本单元教学时长：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621" y="379583"/>
            <a:ext cx="699230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须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是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今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辛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勤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耕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耘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1504020" y="1373231"/>
            <a:ext cx="699229" cy="50167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方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来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时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金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玉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满</a:t>
            </a:r>
            <a:endParaRPr lang="en-US" altLang="zh-CN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/>
            <a:r>
              <a:rPr lang="zh-CN" alt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堂</a:t>
            </a:r>
            <a:endParaRPr lang="zh-CN" alt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2575624" y="5905607"/>
            <a:ext cx="595035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01600" cmpd="thickThin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北财</a:t>
            </a:r>
            <a:endParaRPr lang="en-US" altLang="zh-CN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0" cap="none" spc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教育</a:t>
            </a:r>
            <a:endParaRPr lang="zh-CN" altLang="en-US" sz="1600" b="0" cap="none" spc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79" y="4406900"/>
            <a:ext cx="103642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179" y="2906713"/>
            <a:ext cx="103642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60" y="1600200"/>
            <a:ext cx="53853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210" y="1600200"/>
            <a:ext cx="538533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60" y="1535113"/>
            <a:ext cx="53874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60" y="2174875"/>
            <a:ext cx="53874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77" y="1535113"/>
            <a:ext cx="5389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77" y="2174875"/>
            <a:ext cx="5389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60" y="273050"/>
            <a:ext cx="401147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03" y="273050"/>
            <a:ext cx="6816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60" y="1435100"/>
            <a:ext cx="401147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53" y="4800600"/>
            <a:ext cx="73159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53" y="612775"/>
            <a:ext cx="73159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53" y="5367338"/>
            <a:ext cx="73159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60" y="274638"/>
            <a:ext cx="109738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60" y="1600200"/>
            <a:ext cx="109738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60" y="6356350"/>
            <a:ext cx="2845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010" y="6356350"/>
            <a:ext cx="3861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8460" y="6356350"/>
            <a:ext cx="2845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86149" y="6099048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**课时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2558" y="1611785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第*单元</a:t>
            </a:r>
            <a:endParaRPr lang="en-US" altLang="zh-CN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********（课程名称）</a:t>
            </a:r>
            <a:endParaRPr lang="zh-CN" altLang="en-US" sz="2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2849" y="3318665"/>
            <a:ext cx="32308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1.1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*****（章节名称）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1.2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1.3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1.4</a:t>
            </a: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*****</a:t>
            </a:r>
            <a:endParaRPr lang="zh-CN" altLang="en-US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824815" y="4219955"/>
            <a:ext cx="2157984" cy="649223"/>
          </a:xfrm>
          <a:custGeom>
            <a:avLst/>
            <a:gdLst>
              <a:gd name="connsiteX0" fmla="*/ 0 w 2157984"/>
              <a:gd name="connsiteY0" fmla="*/ 649223 h 649223"/>
              <a:gd name="connsiteX1" fmla="*/ 2157984 w 2157984"/>
              <a:gd name="connsiteY1" fmla="*/ 649223 h 649223"/>
              <a:gd name="connsiteX2" fmla="*/ 2157984 w 2157984"/>
              <a:gd name="connsiteY2" fmla="*/ 0 h 649223"/>
              <a:gd name="connsiteX3" fmla="*/ 0 w 2157984"/>
              <a:gd name="connsiteY3" fmla="*/ 0 h 649223"/>
              <a:gd name="connsiteX4" fmla="*/ 0 w 2157984"/>
              <a:gd name="connsiteY4" fmla="*/ 649223 h 649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7984" h="649223">
                <a:moveTo>
                  <a:pt x="0" y="649223"/>
                </a:moveTo>
                <a:lnTo>
                  <a:pt x="2157984" y="649223"/>
                </a:lnTo>
                <a:lnTo>
                  <a:pt x="2157984" y="0"/>
                </a:lnTo>
                <a:lnTo>
                  <a:pt x="0" y="0"/>
                </a:lnTo>
                <a:lnTo>
                  <a:pt x="0" y="649223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7811100" y="4206240"/>
            <a:ext cx="2185416" cy="676655"/>
          </a:xfrm>
          <a:custGeom>
            <a:avLst/>
            <a:gdLst>
              <a:gd name="connsiteX0" fmla="*/ 13715 w 2185416"/>
              <a:gd name="connsiteY0" fmla="*/ 662939 h 676655"/>
              <a:gd name="connsiteX1" fmla="*/ 2171700 w 2185416"/>
              <a:gd name="connsiteY1" fmla="*/ 662939 h 676655"/>
              <a:gd name="connsiteX2" fmla="*/ 2171700 w 2185416"/>
              <a:gd name="connsiteY2" fmla="*/ 13715 h 676655"/>
              <a:gd name="connsiteX3" fmla="*/ 13715 w 2185416"/>
              <a:gd name="connsiteY3" fmla="*/ 13715 h 676655"/>
              <a:gd name="connsiteX4" fmla="*/ 13715 w 2185416"/>
              <a:gd name="connsiteY4" fmla="*/ 662939 h 676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85416" h="676655">
                <a:moveTo>
                  <a:pt x="13715" y="662939"/>
                </a:moveTo>
                <a:lnTo>
                  <a:pt x="2171700" y="662939"/>
                </a:lnTo>
                <a:lnTo>
                  <a:pt x="2171700" y="13715"/>
                </a:lnTo>
                <a:lnTo>
                  <a:pt x="13715" y="13715"/>
                </a:lnTo>
                <a:lnTo>
                  <a:pt x="13715" y="6629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90759" y="4219955"/>
            <a:ext cx="2157984" cy="649223"/>
          </a:xfrm>
          <a:custGeom>
            <a:avLst/>
            <a:gdLst>
              <a:gd name="connsiteX0" fmla="*/ 0 w 2157984"/>
              <a:gd name="connsiteY0" fmla="*/ 649223 h 649223"/>
              <a:gd name="connsiteX1" fmla="*/ 2157984 w 2157984"/>
              <a:gd name="connsiteY1" fmla="*/ 649223 h 649223"/>
              <a:gd name="connsiteX2" fmla="*/ 2157984 w 2157984"/>
              <a:gd name="connsiteY2" fmla="*/ 0 h 649223"/>
              <a:gd name="connsiteX3" fmla="*/ 0 w 2157984"/>
              <a:gd name="connsiteY3" fmla="*/ 0 h 649223"/>
              <a:gd name="connsiteX4" fmla="*/ 0 w 2157984"/>
              <a:gd name="connsiteY4" fmla="*/ 649223 h 649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7984" h="649223">
                <a:moveTo>
                  <a:pt x="0" y="649223"/>
                </a:moveTo>
                <a:lnTo>
                  <a:pt x="2157984" y="649223"/>
                </a:lnTo>
                <a:lnTo>
                  <a:pt x="2157984" y="0"/>
                </a:lnTo>
                <a:lnTo>
                  <a:pt x="0" y="0"/>
                </a:lnTo>
                <a:lnTo>
                  <a:pt x="0" y="649223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077044" y="4206240"/>
            <a:ext cx="2185416" cy="676655"/>
          </a:xfrm>
          <a:custGeom>
            <a:avLst/>
            <a:gdLst>
              <a:gd name="connsiteX0" fmla="*/ 13715 w 2185416"/>
              <a:gd name="connsiteY0" fmla="*/ 662939 h 676655"/>
              <a:gd name="connsiteX1" fmla="*/ 2171700 w 2185416"/>
              <a:gd name="connsiteY1" fmla="*/ 662939 h 676655"/>
              <a:gd name="connsiteX2" fmla="*/ 2171700 w 2185416"/>
              <a:gd name="connsiteY2" fmla="*/ 13715 h 676655"/>
              <a:gd name="connsiteX3" fmla="*/ 13715 w 2185416"/>
              <a:gd name="connsiteY3" fmla="*/ 13715 h 676655"/>
              <a:gd name="connsiteX4" fmla="*/ 13715 w 2185416"/>
              <a:gd name="connsiteY4" fmla="*/ 662939 h 676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85416" h="676655">
                <a:moveTo>
                  <a:pt x="13715" y="662939"/>
                </a:moveTo>
                <a:lnTo>
                  <a:pt x="2171700" y="662939"/>
                </a:lnTo>
                <a:lnTo>
                  <a:pt x="2171700" y="13715"/>
                </a:lnTo>
                <a:lnTo>
                  <a:pt x="13715" y="13715"/>
                </a:lnTo>
                <a:lnTo>
                  <a:pt x="13715" y="6629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352132" y="4219955"/>
            <a:ext cx="2162555" cy="649223"/>
          </a:xfrm>
          <a:custGeom>
            <a:avLst/>
            <a:gdLst>
              <a:gd name="connsiteX0" fmla="*/ 0 w 2162555"/>
              <a:gd name="connsiteY0" fmla="*/ 649223 h 649223"/>
              <a:gd name="connsiteX1" fmla="*/ 2162555 w 2162555"/>
              <a:gd name="connsiteY1" fmla="*/ 649223 h 649223"/>
              <a:gd name="connsiteX2" fmla="*/ 2162555 w 2162555"/>
              <a:gd name="connsiteY2" fmla="*/ 0 h 649223"/>
              <a:gd name="connsiteX3" fmla="*/ 0 w 2162555"/>
              <a:gd name="connsiteY3" fmla="*/ 0 h 649223"/>
              <a:gd name="connsiteX4" fmla="*/ 0 w 2162555"/>
              <a:gd name="connsiteY4" fmla="*/ 649223 h 649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62555" h="649223">
                <a:moveTo>
                  <a:pt x="0" y="649223"/>
                </a:moveTo>
                <a:lnTo>
                  <a:pt x="2162555" y="649223"/>
                </a:lnTo>
                <a:lnTo>
                  <a:pt x="2162555" y="0"/>
                </a:lnTo>
                <a:lnTo>
                  <a:pt x="0" y="0"/>
                </a:lnTo>
                <a:lnTo>
                  <a:pt x="0" y="649223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338416" y="4206240"/>
            <a:ext cx="2189988" cy="676655"/>
          </a:xfrm>
          <a:custGeom>
            <a:avLst/>
            <a:gdLst>
              <a:gd name="connsiteX0" fmla="*/ 13716 w 2189988"/>
              <a:gd name="connsiteY0" fmla="*/ 662939 h 676655"/>
              <a:gd name="connsiteX1" fmla="*/ 2176272 w 2189988"/>
              <a:gd name="connsiteY1" fmla="*/ 662939 h 676655"/>
              <a:gd name="connsiteX2" fmla="*/ 2176272 w 2189988"/>
              <a:gd name="connsiteY2" fmla="*/ 13715 h 676655"/>
              <a:gd name="connsiteX3" fmla="*/ 13716 w 2189988"/>
              <a:gd name="connsiteY3" fmla="*/ 13715 h 676655"/>
              <a:gd name="connsiteX4" fmla="*/ 13716 w 2189988"/>
              <a:gd name="connsiteY4" fmla="*/ 662939 h 676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89988" h="676655">
                <a:moveTo>
                  <a:pt x="13716" y="662939"/>
                </a:moveTo>
                <a:lnTo>
                  <a:pt x="2176272" y="662939"/>
                </a:lnTo>
                <a:lnTo>
                  <a:pt x="2176272" y="13715"/>
                </a:lnTo>
                <a:lnTo>
                  <a:pt x="13716" y="13715"/>
                </a:lnTo>
                <a:lnTo>
                  <a:pt x="13716" y="6629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090759" y="2903220"/>
            <a:ext cx="2157984" cy="649223"/>
          </a:xfrm>
          <a:custGeom>
            <a:avLst/>
            <a:gdLst>
              <a:gd name="connsiteX0" fmla="*/ 0 w 2157984"/>
              <a:gd name="connsiteY0" fmla="*/ 649223 h 649223"/>
              <a:gd name="connsiteX1" fmla="*/ 2157984 w 2157984"/>
              <a:gd name="connsiteY1" fmla="*/ 649223 h 649223"/>
              <a:gd name="connsiteX2" fmla="*/ 2157984 w 2157984"/>
              <a:gd name="connsiteY2" fmla="*/ 0 h 649223"/>
              <a:gd name="connsiteX3" fmla="*/ 0 w 2157984"/>
              <a:gd name="connsiteY3" fmla="*/ 0 h 649223"/>
              <a:gd name="connsiteX4" fmla="*/ 0 w 2157984"/>
              <a:gd name="connsiteY4" fmla="*/ 649223 h 649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7984" h="649223">
                <a:moveTo>
                  <a:pt x="0" y="649223"/>
                </a:moveTo>
                <a:lnTo>
                  <a:pt x="2157984" y="649223"/>
                </a:lnTo>
                <a:lnTo>
                  <a:pt x="2157984" y="0"/>
                </a:lnTo>
                <a:lnTo>
                  <a:pt x="0" y="0"/>
                </a:lnTo>
                <a:lnTo>
                  <a:pt x="0" y="649223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77044" y="2889504"/>
            <a:ext cx="2185416" cy="676655"/>
          </a:xfrm>
          <a:custGeom>
            <a:avLst/>
            <a:gdLst>
              <a:gd name="connsiteX0" fmla="*/ 13715 w 2185416"/>
              <a:gd name="connsiteY0" fmla="*/ 662939 h 676655"/>
              <a:gd name="connsiteX1" fmla="*/ 2171700 w 2185416"/>
              <a:gd name="connsiteY1" fmla="*/ 662939 h 676655"/>
              <a:gd name="connsiteX2" fmla="*/ 2171700 w 2185416"/>
              <a:gd name="connsiteY2" fmla="*/ 13716 h 676655"/>
              <a:gd name="connsiteX3" fmla="*/ 13715 w 2185416"/>
              <a:gd name="connsiteY3" fmla="*/ 13716 h 676655"/>
              <a:gd name="connsiteX4" fmla="*/ 13715 w 2185416"/>
              <a:gd name="connsiteY4" fmla="*/ 662939 h 676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85416" h="676655">
                <a:moveTo>
                  <a:pt x="13715" y="662939"/>
                </a:moveTo>
                <a:lnTo>
                  <a:pt x="2171700" y="662939"/>
                </a:lnTo>
                <a:lnTo>
                  <a:pt x="2171700" y="13716"/>
                </a:lnTo>
                <a:lnTo>
                  <a:pt x="13715" y="13716"/>
                </a:lnTo>
                <a:lnTo>
                  <a:pt x="13715" y="6629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352132" y="5573267"/>
            <a:ext cx="2162555" cy="649223"/>
          </a:xfrm>
          <a:custGeom>
            <a:avLst/>
            <a:gdLst>
              <a:gd name="connsiteX0" fmla="*/ 0 w 2162555"/>
              <a:gd name="connsiteY0" fmla="*/ 649223 h 649223"/>
              <a:gd name="connsiteX1" fmla="*/ 2162555 w 2162555"/>
              <a:gd name="connsiteY1" fmla="*/ 649223 h 649223"/>
              <a:gd name="connsiteX2" fmla="*/ 2162555 w 2162555"/>
              <a:gd name="connsiteY2" fmla="*/ 0 h 649223"/>
              <a:gd name="connsiteX3" fmla="*/ 0 w 2162555"/>
              <a:gd name="connsiteY3" fmla="*/ 0 h 649223"/>
              <a:gd name="connsiteX4" fmla="*/ 0 w 2162555"/>
              <a:gd name="connsiteY4" fmla="*/ 649223 h 649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62555" h="649223">
                <a:moveTo>
                  <a:pt x="0" y="649223"/>
                </a:moveTo>
                <a:lnTo>
                  <a:pt x="2162555" y="649223"/>
                </a:lnTo>
                <a:lnTo>
                  <a:pt x="2162555" y="0"/>
                </a:lnTo>
                <a:lnTo>
                  <a:pt x="0" y="0"/>
                </a:lnTo>
                <a:lnTo>
                  <a:pt x="0" y="649223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338416" y="5559552"/>
            <a:ext cx="2189988" cy="676655"/>
          </a:xfrm>
          <a:custGeom>
            <a:avLst/>
            <a:gdLst>
              <a:gd name="connsiteX0" fmla="*/ 13716 w 2189988"/>
              <a:gd name="connsiteY0" fmla="*/ 662939 h 676655"/>
              <a:gd name="connsiteX1" fmla="*/ 2176272 w 2189988"/>
              <a:gd name="connsiteY1" fmla="*/ 662939 h 676655"/>
              <a:gd name="connsiteX2" fmla="*/ 2176272 w 2189988"/>
              <a:gd name="connsiteY2" fmla="*/ 13715 h 676655"/>
              <a:gd name="connsiteX3" fmla="*/ 13716 w 2189988"/>
              <a:gd name="connsiteY3" fmla="*/ 13715 h 676655"/>
              <a:gd name="connsiteX4" fmla="*/ 13716 w 2189988"/>
              <a:gd name="connsiteY4" fmla="*/ 662939 h 676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89988" h="676655">
                <a:moveTo>
                  <a:pt x="13716" y="662939"/>
                </a:moveTo>
                <a:lnTo>
                  <a:pt x="2176272" y="662939"/>
                </a:lnTo>
                <a:lnTo>
                  <a:pt x="2176272" y="13715"/>
                </a:lnTo>
                <a:lnTo>
                  <a:pt x="13716" y="13715"/>
                </a:lnTo>
                <a:lnTo>
                  <a:pt x="13716" y="6629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090759" y="5559552"/>
            <a:ext cx="2157984" cy="649223"/>
          </a:xfrm>
          <a:custGeom>
            <a:avLst/>
            <a:gdLst>
              <a:gd name="connsiteX0" fmla="*/ 0 w 2157984"/>
              <a:gd name="connsiteY0" fmla="*/ 649223 h 649223"/>
              <a:gd name="connsiteX1" fmla="*/ 2157984 w 2157984"/>
              <a:gd name="connsiteY1" fmla="*/ 649223 h 649223"/>
              <a:gd name="connsiteX2" fmla="*/ 2157984 w 2157984"/>
              <a:gd name="connsiteY2" fmla="*/ 0 h 649223"/>
              <a:gd name="connsiteX3" fmla="*/ 0 w 2157984"/>
              <a:gd name="connsiteY3" fmla="*/ 0 h 649223"/>
              <a:gd name="connsiteX4" fmla="*/ 0 w 2157984"/>
              <a:gd name="connsiteY4" fmla="*/ 649223 h 649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7984" h="649223">
                <a:moveTo>
                  <a:pt x="0" y="649223"/>
                </a:moveTo>
                <a:lnTo>
                  <a:pt x="2157984" y="649223"/>
                </a:lnTo>
                <a:lnTo>
                  <a:pt x="2157984" y="0"/>
                </a:lnTo>
                <a:lnTo>
                  <a:pt x="0" y="0"/>
                </a:lnTo>
                <a:lnTo>
                  <a:pt x="0" y="649223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077044" y="5545836"/>
            <a:ext cx="2185416" cy="676655"/>
          </a:xfrm>
          <a:custGeom>
            <a:avLst/>
            <a:gdLst>
              <a:gd name="connsiteX0" fmla="*/ 13715 w 2185416"/>
              <a:gd name="connsiteY0" fmla="*/ 662939 h 676655"/>
              <a:gd name="connsiteX1" fmla="*/ 2171700 w 2185416"/>
              <a:gd name="connsiteY1" fmla="*/ 662939 h 676655"/>
              <a:gd name="connsiteX2" fmla="*/ 2171700 w 2185416"/>
              <a:gd name="connsiteY2" fmla="*/ 13715 h 676655"/>
              <a:gd name="connsiteX3" fmla="*/ 13715 w 2185416"/>
              <a:gd name="connsiteY3" fmla="*/ 13715 h 676655"/>
              <a:gd name="connsiteX4" fmla="*/ 13715 w 2185416"/>
              <a:gd name="connsiteY4" fmla="*/ 662939 h 676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85416" h="676655">
                <a:moveTo>
                  <a:pt x="13715" y="662939"/>
                </a:moveTo>
                <a:lnTo>
                  <a:pt x="2171700" y="662939"/>
                </a:lnTo>
                <a:lnTo>
                  <a:pt x="2171700" y="13715"/>
                </a:lnTo>
                <a:lnTo>
                  <a:pt x="13715" y="13715"/>
                </a:lnTo>
                <a:lnTo>
                  <a:pt x="13715" y="66293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824815" y="5559552"/>
            <a:ext cx="2157984" cy="644652"/>
          </a:xfrm>
          <a:custGeom>
            <a:avLst/>
            <a:gdLst>
              <a:gd name="connsiteX0" fmla="*/ 0 w 2157984"/>
              <a:gd name="connsiteY0" fmla="*/ 644651 h 644652"/>
              <a:gd name="connsiteX1" fmla="*/ 2157984 w 2157984"/>
              <a:gd name="connsiteY1" fmla="*/ 644651 h 644652"/>
              <a:gd name="connsiteX2" fmla="*/ 2157984 w 2157984"/>
              <a:gd name="connsiteY2" fmla="*/ 0 h 644652"/>
              <a:gd name="connsiteX3" fmla="*/ 0 w 2157984"/>
              <a:gd name="connsiteY3" fmla="*/ 0 h 644652"/>
              <a:gd name="connsiteX4" fmla="*/ 0 w 2157984"/>
              <a:gd name="connsiteY4" fmla="*/ 644651 h 6446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57984" h="644652">
                <a:moveTo>
                  <a:pt x="0" y="644651"/>
                </a:moveTo>
                <a:lnTo>
                  <a:pt x="2157984" y="644651"/>
                </a:lnTo>
                <a:lnTo>
                  <a:pt x="2157984" y="0"/>
                </a:lnTo>
                <a:lnTo>
                  <a:pt x="0" y="0"/>
                </a:lnTo>
                <a:lnTo>
                  <a:pt x="0" y="64465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811100" y="5545836"/>
            <a:ext cx="2185416" cy="672084"/>
          </a:xfrm>
          <a:custGeom>
            <a:avLst/>
            <a:gdLst>
              <a:gd name="connsiteX0" fmla="*/ 13715 w 2185416"/>
              <a:gd name="connsiteY0" fmla="*/ 658367 h 672084"/>
              <a:gd name="connsiteX1" fmla="*/ 2171700 w 2185416"/>
              <a:gd name="connsiteY1" fmla="*/ 658367 h 672084"/>
              <a:gd name="connsiteX2" fmla="*/ 2171700 w 2185416"/>
              <a:gd name="connsiteY2" fmla="*/ 13715 h 672084"/>
              <a:gd name="connsiteX3" fmla="*/ 13715 w 2185416"/>
              <a:gd name="connsiteY3" fmla="*/ 13715 h 672084"/>
              <a:gd name="connsiteX4" fmla="*/ 13715 w 2185416"/>
              <a:gd name="connsiteY4" fmla="*/ 658367 h 672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85416" h="672084">
                <a:moveTo>
                  <a:pt x="13715" y="658367"/>
                </a:moveTo>
                <a:lnTo>
                  <a:pt x="2171700" y="658367"/>
                </a:lnTo>
                <a:lnTo>
                  <a:pt x="2171700" y="13715"/>
                </a:lnTo>
                <a:lnTo>
                  <a:pt x="13715" y="13715"/>
                </a:lnTo>
                <a:lnTo>
                  <a:pt x="13715" y="65836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156036" y="3538728"/>
            <a:ext cx="54864" cy="697991"/>
          </a:xfrm>
          <a:custGeom>
            <a:avLst/>
            <a:gdLst>
              <a:gd name="connsiteX0" fmla="*/ 13715 w 54864"/>
              <a:gd name="connsiteY0" fmla="*/ 13715 h 697991"/>
              <a:gd name="connsiteX1" fmla="*/ 13715 w 54864"/>
              <a:gd name="connsiteY1" fmla="*/ 684275 h 6979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697991">
                <a:moveTo>
                  <a:pt x="13715" y="13715"/>
                </a:moveTo>
                <a:lnTo>
                  <a:pt x="13715" y="68427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426551" y="3985768"/>
            <a:ext cx="5499989" cy="256031"/>
          </a:xfrm>
          <a:custGeom>
            <a:avLst/>
            <a:gdLst>
              <a:gd name="connsiteX0" fmla="*/ 13716 w 5499989"/>
              <a:gd name="connsiteY0" fmla="*/ 242315 h 256031"/>
              <a:gd name="connsiteX1" fmla="*/ 13716 w 5499989"/>
              <a:gd name="connsiteY1" fmla="*/ 13715 h 256031"/>
              <a:gd name="connsiteX2" fmla="*/ 5486273 w 5499989"/>
              <a:gd name="connsiteY2" fmla="*/ 13715 h 256031"/>
              <a:gd name="connsiteX3" fmla="*/ 5486273 w 5499989"/>
              <a:gd name="connsiteY3" fmla="*/ 229615 h 2560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499989" h="256031">
                <a:moveTo>
                  <a:pt x="13716" y="242315"/>
                </a:moveTo>
                <a:lnTo>
                  <a:pt x="13716" y="13715"/>
                </a:lnTo>
                <a:lnTo>
                  <a:pt x="5486273" y="13715"/>
                </a:lnTo>
                <a:lnTo>
                  <a:pt x="5486273" y="22961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417407" y="4855464"/>
            <a:ext cx="54864" cy="732916"/>
          </a:xfrm>
          <a:custGeom>
            <a:avLst/>
            <a:gdLst>
              <a:gd name="connsiteX0" fmla="*/ 13716 w 54864"/>
              <a:gd name="connsiteY0" fmla="*/ 13715 h 732916"/>
              <a:gd name="connsiteX1" fmla="*/ 13716 w 54864"/>
              <a:gd name="connsiteY1" fmla="*/ 719201 h 732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732916">
                <a:moveTo>
                  <a:pt x="13716" y="13715"/>
                </a:moveTo>
                <a:lnTo>
                  <a:pt x="13716" y="71920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156036" y="4855464"/>
            <a:ext cx="54864" cy="719962"/>
          </a:xfrm>
          <a:custGeom>
            <a:avLst/>
            <a:gdLst>
              <a:gd name="connsiteX0" fmla="*/ 13715 w 54864"/>
              <a:gd name="connsiteY0" fmla="*/ 13715 h 719962"/>
              <a:gd name="connsiteX1" fmla="*/ 13715 w 54864"/>
              <a:gd name="connsiteY1" fmla="*/ 706246 h 719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719962">
                <a:moveTo>
                  <a:pt x="13715" y="13715"/>
                </a:moveTo>
                <a:lnTo>
                  <a:pt x="13715" y="70624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890091" y="4855464"/>
            <a:ext cx="54864" cy="716280"/>
          </a:xfrm>
          <a:custGeom>
            <a:avLst/>
            <a:gdLst>
              <a:gd name="connsiteX0" fmla="*/ 13716 w 54864"/>
              <a:gd name="connsiteY0" fmla="*/ 13715 h 716280"/>
              <a:gd name="connsiteX1" fmla="*/ 13716 w 54864"/>
              <a:gd name="connsiteY1" fmla="*/ 702564 h 716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64" h="716280">
                <a:moveTo>
                  <a:pt x="13716" y="13715"/>
                </a:moveTo>
                <a:lnTo>
                  <a:pt x="13716" y="70256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1"/>
          <p:cNvSpPr txBox="1"/>
          <p:nvPr/>
        </p:nvSpPr>
        <p:spPr>
          <a:xfrm>
            <a:off x="2070700" y="1028700"/>
            <a:ext cx="7792085" cy="25076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342900" algn="l"/>
                <a:tab pos="939800" algn="l"/>
                <a:tab pos="3441700" algn="l"/>
              </a:tabLst>
            </a:pPr>
            <a:r>
              <a:rPr lang="en-US" altLang="zh-CN" dirty="0" smtClean="0"/>
              <a:t>		</a:t>
            </a: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我们主要学习哪些内容？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100"/>
              </a:lnSpc>
              <a:tabLst>
                <a:tab pos="342900" algn="l"/>
                <a:tab pos="939800" algn="l"/>
                <a:tab pos="3441700" algn="l"/>
              </a:tabLst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根据W3C标准，一个网页主要由三部分组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  <a:tab pos="939800" algn="l"/>
                <a:tab pos="34417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成：结构、表现还有行为。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0"/>
              </a:lnSpc>
              <a:tabLst>
                <a:tab pos="342900" algn="l"/>
                <a:tab pos="939800" algn="l"/>
                <a:tab pos="3441700" algn="l"/>
              </a:tabLst>
            </a:pPr>
            <a:r>
              <a:rPr lang="en-US" altLang="zh-CN" dirty="0" smtClean="0"/>
              <a:t>			</a:t>
            </a:r>
            <a:r>
              <a:rPr lang="en-US" altLang="zh-CN" sz="2415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W3C标准</a:t>
            </a:r>
            <a:endParaRPr lang="en-US" altLang="zh-CN" sz="2415" dirty="0" smtClean="0">
              <a:solidFill>
                <a:srgbClr val="FFFFFF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2997800" y="4394200"/>
            <a:ext cx="833120" cy="18021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415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结构</a:t>
            </a:r>
            <a:endParaRPr lang="en-US" altLang="zh-CN" sz="2415" dirty="0" smtClean="0">
              <a:solidFill>
                <a:srgbClr val="FFFFFF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27000" algn="l"/>
              </a:tabLst>
            </a:pPr>
            <a:r>
              <a:rPr lang="en-US" altLang="zh-CN" sz="2410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HTML</a:t>
            </a:r>
            <a:endParaRPr lang="en-US" altLang="zh-CN" sz="2410" dirty="0" smtClean="0">
              <a:solidFill>
                <a:srgbClr val="FFFFFF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5855300" y="4394200"/>
            <a:ext cx="657860" cy="17894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sz="2415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表现</a:t>
            </a:r>
            <a:endParaRPr lang="en-US" altLang="zh-CN" sz="2415" dirty="0" smtClean="0">
              <a:solidFill>
                <a:srgbClr val="FFFFFF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415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CSS</a:t>
            </a:r>
            <a:endParaRPr lang="en-US" altLang="zh-CN" sz="2415" dirty="0" smtClean="0">
              <a:solidFill>
                <a:srgbClr val="FFFFFF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8179400" y="4394200"/>
            <a:ext cx="1435735" cy="17894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15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行为</a:t>
            </a:r>
            <a:endParaRPr lang="en-US" altLang="zh-CN" sz="2415" dirty="0" smtClean="0">
              <a:solidFill>
                <a:srgbClr val="FFFFFF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19100" algn="l"/>
              </a:tabLst>
            </a:pPr>
            <a:r>
              <a:rPr lang="en-US" altLang="zh-CN" sz="2415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JavaScript</a:t>
            </a:r>
            <a:endParaRPr lang="en-US" altLang="zh-CN" sz="2415" dirty="0" smtClean="0">
              <a:solidFill>
                <a:srgbClr val="FFFFFF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500" y="965200"/>
            <a:ext cx="6146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什么是结构、表现、行为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117856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结构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27900" y="2336800"/>
            <a:ext cx="453517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HTML用于描述页面的结构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3378200"/>
            <a:ext cx="117856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表现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527900" y="3949700"/>
            <a:ext cx="536829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CSS用于控制页面中元素的样式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070700" y="4991100"/>
            <a:ext cx="117856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行为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527900" y="5562600"/>
            <a:ext cx="487553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JavaScript用于响应用户操作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685120" y="2551176"/>
            <a:ext cx="1449323" cy="315467"/>
          </a:xfrm>
          <a:custGeom>
            <a:avLst/>
            <a:gdLst>
              <a:gd name="connsiteX0" fmla="*/ 13715 w 1449323"/>
              <a:gd name="connsiteY0" fmla="*/ 85725 h 315467"/>
              <a:gd name="connsiteX1" fmla="*/ 1291589 w 1449323"/>
              <a:gd name="connsiteY1" fmla="*/ 85725 h 315467"/>
              <a:gd name="connsiteX2" fmla="*/ 1291589 w 1449323"/>
              <a:gd name="connsiteY2" fmla="*/ 13716 h 315467"/>
              <a:gd name="connsiteX3" fmla="*/ 1435608 w 1449323"/>
              <a:gd name="connsiteY3" fmla="*/ 157733 h 315467"/>
              <a:gd name="connsiteX4" fmla="*/ 1291589 w 1449323"/>
              <a:gd name="connsiteY4" fmla="*/ 301751 h 315467"/>
              <a:gd name="connsiteX5" fmla="*/ 1291589 w 1449323"/>
              <a:gd name="connsiteY5" fmla="*/ 229742 h 315467"/>
              <a:gd name="connsiteX6" fmla="*/ 13715 w 1449323"/>
              <a:gd name="connsiteY6" fmla="*/ 229742 h 315467"/>
              <a:gd name="connsiteX7" fmla="*/ 13715 w 1449323"/>
              <a:gd name="connsiteY7" fmla="*/ 85725 h 3154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449323" h="315467">
                <a:moveTo>
                  <a:pt x="13715" y="85725"/>
                </a:moveTo>
                <a:lnTo>
                  <a:pt x="1291589" y="85725"/>
                </a:lnTo>
                <a:lnTo>
                  <a:pt x="1291589" y="13716"/>
                </a:lnTo>
                <a:lnTo>
                  <a:pt x="1435608" y="157733"/>
                </a:lnTo>
                <a:lnTo>
                  <a:pt x="1291589" y="301751"/>
                </a:lnTo>
                <a:lnTo>
                  <a:pt x="1291589" y="229742"/>
                </a:lnTo>
                <a:lnTo>
                  <a:pt x="13715" y="229742"/>
                </a:lnTo>
                <a:lnTo>
                  <a:pt x="13715" y="8572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5653116" y="4206240"/>
            <a:ext cx="1458467" cy="315468"/>
          </a:xfrm>
          <a:custGeom>
            <a:avLst/>
            <a:gdLst>
              <a:gd name="connsiteX0" fmla="*/ 13715 w 1458467"/>
              <a:gd name="connsiteY0" fmla="*/ 157733 h 315468"/>
              <a:gd name="connsiteX1" fmla="*/ 157733 w 1458467"/>
              <a:gd name="connsiteY1" fmla="*/ 13715 h 315468"/>
              <a:gd name="connsiteX2" fmla="*/ 157733 w 1458467"/>
              <a:gd name="connsiteY2" fmla="*/ 85725 h 315468"/>
              <a:gd name="connsiteX3" fmla="*/ 1444751 w 1458467"/>
              <a:gd name="connsiteY3" fmla="*/ 85725 h 315468"/>
              <a:gd name="connsiteX4" fmla="*/ 1444751 w 1458467"/>
              <a:gd name="connsiteY4" fmla="*/ 229742 h 315468"/>
              <a:gd name="connsiteX5" fmla="*/ 157733 w 1458467"/>
              <a:gd name="connsiteY5" fmla="*/ 229742 h 315468"/>
              <a:gd name="connsiteX6" fmla="*/ 157733 w 1458467"/>
              <a:gd name="connsiteY6" fmla="*/ 301751 h 315468"/>
              <a:gd name="connsiteX7" fmla="*/ 13715 w 1458467"/>
              <a:gd name="connsiteY7" fmla="*/ 157733 h 3154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458467" h="315468">
                <a:moveTo>
                  <a:pt x="13715" y="157733"/>
                </a:moveTo>
                <a:lnTo>
                  <a:pt x="157733" y="13715"/>
                </a:lnTo>
                <a:lnTo>
                  <a:pt x="157733" y="85725"/>
                </a:lnTo>
                <a:lnTo>
                  <a:pt x="1444751" y="85725"/>
                </a:lnTo>
                <a:lnTo>
                  <a:pt x="1444751" y="229742"/>
                </a:lnTo>
                <a:lnTo>
                  <a:pt x="157733" y="229742"/>
                </a:lnTo>
                <a:lnTo>
                  <a:pt x="157733" y="301751"/>
                </a:lnTo>
                <a:lnTo>
                  <a:pt x="13715" y="15773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r="1508"/>
          <a:stretch>
            <a:fillRect/>
          </a:stretch>
        </p:blipFill>
        <p:spPr bwMode="auto">
          <a:xfrm>
            <a:off x="2337435" y="965200"/>
            <a:ext cx="3314700" cy="1905000"/>
          </a:xfrm>
          <a:prstGeom prst="rect">
            <a:avLst/>
          </a:prstGeom>
          <a:noFill/>
        </p:spPr>
      </p:pic>
      <p:pic>
        <p:nvPicPr>
          <p:cNvPr id="3" name="Picture 3" descr="C:\Users\Administrator\Desktop\mp48245249_1450018775588_2.gifmp48245249_1450018775588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8500" y="4328478"/>
            <a:ext cx="3365500" cy="1655445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661"/>
          <a:stretch>
            <a:fillRect/>
          </a:stretch>
        </p:blipFill>
        <p:spPr bwMode="auto">
          <a:xfrm>
            <a:off x="7219350" y="2552700"/>
            <a:ext cx="3309585" cy="18923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2705700" y="3009900"/>
            <a:ext cx="2222500" cy="3403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HTML负责页面的结构</a:t>
            </a:r>
            <a:endParaRPr lang="en-US" altLang="zh-CN" sz="18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214200" y="4559300"/>
            <a:ext cx="3213100" cy="3403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CSS负责页面的样式，美化页面</a:t>
            </a:r>
            <a:endParaRPr lang="en-US" altLang="zh-CN" sz="18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39000" y="6324600"/>
            <a:ext cx="2668270" cy="3403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JavaScript负责页面的行为</a:t>
            </a:r>
            <a:endParaRPr lang="en-US" altLang="zh-CN" sz="18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8" grpId="0"/>
      <p:bldP spid="9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600" y="965200"/>
            <a:ext cx="5588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这一阶段我们学什么？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90700"/>
            <a:ext cx="7851775" cy="10712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我们</a:t>
            </a:r>
            <a:r>
              <a:rPr lang="zh-CN" altLang="en-US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先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来学习HTML和CSS的基础知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识，也就是我们所说的so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easy的那部分。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2832100"/>
            <a:ext cx="280924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主要内容有：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527900" y="3429000"/>
            <a:ext cx="1289685" cy="1019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10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81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</a:t>
            </a:r>
            <a:endParaRPr lang="en-US" altLang="zh-CN" sz="281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CSS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527900" y="4445000"/>
            <a:ext cx="1745615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8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网页布局</a:t>
            </a:r>
            <a:endParaRPr lang="en-US" altLang="zh-CN" sz="28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2600" y="965200"/>
            <a:ext cx="55880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我们要用到哪些工具？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689100"/>
            <a:ext cx="7937500" cy="9048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342900" algn="l"/>
              </a:tabLst>
            </a:pPr>
            <a:r>
              <a:rPr lang="en-US" altLang="zh-CN" sz="2990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学习HTML和CSS开发我们不需要太复杂的工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98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具有其是前一阶段，我们主要使用的工具有：</a:t>
            </a:r>
            <a:endParaRPr lang="en-US" altLang="zh-CN" sz="298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2501900"/>
            <a:ext cx="185737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8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98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浏览器：</a:t>
            </a:r>
            <a:endParaRPr lang="en-US" altLang="zh-CN" sz="298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527900" y="2959100"/>
            <a:ext cx="3100705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火狐、IE、Chrome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3352800"/>
            <a:ext cx="147764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90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编辑器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527900" y="3810000"/>
            <a:ext cx="4812665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记事本、NotePad++、Sublime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070700" y="4216400"/>
            <a:ext cx="185737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90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调试工具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527900" y="4673600"/>
            <a:ext cx="1452245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FireBug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070700" y="5067300"/>
            <a:ext cx="1857375" cy="5454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US" altLang="zh-CN" sz="2990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99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图片工具</a:t>
            </a:r>
            <a:endParaRPr lang="en-US" altLang="zh-CN" sz="299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2527900" y="5524500"/>
            <a:ext cx="1871980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59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5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Photoshop</a:t>
            </a:r>
            <a:endParaRPr lang="en-US" altLang="zh-CN" sz="25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25300" y="3416300"/>
            <a:ext cx="3124200" cy="30988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3709000" y="965200"/>
            <a:ext cx="515366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万维网联盟（W3C）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1803400"/>
            <a:ext cx="8245475" cy="17640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万维网联盟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World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Wid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Web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Consortium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W3C专门为了定义网页相关的标准而成立。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W3C定义了网页中的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HTML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、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CSS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、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DOM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、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13600" y="3429000"/>
            <a:ext cx="394081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HTTP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、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XML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等标准。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90600" y="4711700"/>
            <a:ext cx="977900" cy="9779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5245700" y="965200"/>
            <a:ext cx="2607945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WHATWG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1790700"/>
            <a:ext cx="8380095" cy="11741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网页超文本应用技术工作小组（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WHATWG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）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46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是一个以推动网络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HTML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5</a:t>
            </a:r>
            <a:r>
              <a:rPr lang="en-US" altLang="zh-CN" sz="32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标准为目的而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13600" y="2832100"/>
            <a:ext cx="652399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成立的组织。在2004年，由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Opera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、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3600" y="3327400"/>
            <a:ext cx="7797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Mozilla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基金会和</a:t>
            </a:r>
            <a:r>
              <a:rPr lang="en-US" altLang="zh-CN" sz="3205" dirty="0" smtClean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苹果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这些浏览器厂商组成。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6300" y="965200"/>
            <a:ext cx="2235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做什么？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65300"/>
            <a:ext cx="770128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其实不管是前端工程师还是后台工程师我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13600" y="2247900"/>
            <a:ext cx="652272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们要做的工作无非就是软件的开发。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3429000"/>
            <a:ext cx="618363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软件主要分两种架构C/S和B/S。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4597400"/>
            <a:ext cx="713486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我们主要从事的是B/S的软件的开发。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9900" y="965200"/>
            <a:ext cx="313563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什么是B/S？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803400"/>
            <a:ext cx="804037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0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1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B/S中的B指的是browsers，是浏览器的意思，S值Server指服务器的</a:t>
            </a:r>
            <a:endParaRPr lang="en-US" altLang="zh-CN" sz="201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413600" y="2171700"/>
            <a:ext cx="76962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意思。</a:t>
            </a:r>
            <a:endParaRPr lang="en-US" altLang="zh-CN" sz="201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070700" y="3022600"/>
            <a:ext cx="795274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20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2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B/S架构的软件一般都是通过访问一个网页的形式来使用的，而将一</a:t>
            </a:r>
            <a:endParaRPr lang="en-US" altLang="zh-CN" sz="202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413600" y="3390900"/>
            <a:ext cx="410464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2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些运算等操作放到远端的服务器上。</a:t>
            </a:r>
            <a:endParaRPr lang="en-US" altLang="zh-CN" sz="202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070700" y="4241800"/>
            <a:ext cx="805307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20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0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2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这样就降低了对客户端的要求，我们的计算机上只需要安装一个浏览</a:t>
            </a:r>
            <a:endParaRPr lang="en-US" altLang="zh-CN" sz="202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413600" y="4610100"/>
            <a:ext cx="153924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器即可使用。</a:t>
            </a:r>
            <a:endParaRPr lang="en-US" altLang="zh-CN" sz="201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070700" y="5461000"/>
            <a:ext cx="8169910" cy="3790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1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0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1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像我们常用的京东、taobao、12306等这些网站都是B/S架构的软件。</a:t>
            </a:r>
            <a:endParaRPr lang="en-US" altLang="zh-CN" sz="201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87739" y="2788919"/>
            <a:ext cx="1682495" cy="150876"/>
          </a:xfrm>
          <a:custGeom>
            <a:avLst/>
            <a:gdLst>
              <a:gd name="connsiteX0" fmla="*/ 13716 w 1682495"/>
              <a:gd name="connsiteY0" fmla="*/ 44577 h 150876"/>
              <a:gd name="connsiteX1" fmla="*/ 1607057 w 1682495"/>
              <a:gd name="connsiteY1" fmla="*/ 44577 h 150876"/>
              <a:gd name="connsiteX2" fmla="*/ 1607057 w 1682495"/>
              <a:gd name="connsiteY2" fmla="*/ 13716 h 150876"/>
              <a:gd name="connsiteX3" fmla="*/ 1668780 w 1682495"/>
              <a:gd name="connsiteY3" fmla="*/ 75438 h 150876"/>
              <a:gd name="connsiteX4" fmla="*/ 1607057 w 1682495"/>
              <a:gd name="connsiteY4" fmla="*/ 137160 h 150876"/>
              <a:gd name="connsiteX5" fmla="*/ 1607057 w 1682495"/>
              <a:gd name="connsiteY5" fmla="*/ 106299 h 150876"/>
              <a:gd name="connsiteX6" fmla="*/ 13716 w 1682495"/>
              <a:gd name="connsiteY6" fmla="*/ 106299 h 150876"/>
              <a:gd name="connsiteX7" fmla="*/ 13716 w 1682495"/>
              <a:gd name="connsiteY7" fmla="*/ 44577 h 150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682495" h="150876">
                <a:moveTo>
                  <a:pt x="13716" y="44577"/>
                </a:moveTo>
                <a:lnTo>
                  <a:pt x="1607057" y="44577"/>
                </a:lnTo>
                <a:lnTo>
                  <a:pt x="1607057" y="13716"/>
                </a:lnTo>
                <a:lnTo>
                  <a:pt x="1668780" y="75438"/>
                </a:lnTo>
                <a:lnTo>
                  <a:pt x="1607057" y="137160"/>
                </a:lnTo>
                <a:lnTo>
                  <a:pt x="1607057" y="106299"/>
                </a:lnTo>
                <a:lnTo>
                  <a:pt x="13716" y="106299"/>
                </a:lnTo>
                <a:lnTo>
                  <a:pt x="13716" y="4457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6594948" y="2788919"/>
            <a:ext cx="1687067" cy="150876"/>
          </a:xfrm>
          <a:custGeom>
            <a:avLst/>
            <a:gdLst>
              <a:gd name="connsiteX0" fmla="*/ 13715 w 1687067"/>
              <a:gd name="connsiteY0" fmla="*/ 44577 h 150876"/>
              <a:gd name="connsiteX1" fmla="*/ 1611629 w 1687067"/>
              <a:gd name="connsiteY1" fmla="*/ 44577 h 150876"/>
              <a:gd name="connsiteX2" fmla="*/ 1611629 w 1687067"/>
              <a:gd name="connsiteY2" fmla="*/ 13716 h 150876"/>
              <a:gd name="connsiteX3" fmla="*/ 1673351 w 1687067"/>
              <a:gd name="connsiteY3" fmla="*/ 75438 h 150876"/>
              <a:gd name="connsiteX4" fmla="*/ 1611629 w 1687067"/>
              <a:gd name="connsiteY4" fmla="*/ 137160 h 150876"/>
              <a:gd name="connsiteX5" fmla="*/ 1611629 w 1687067"/>
              <a:gd name="connsiteY5" fmla="*/ 106299 h 150876"/>
              <a:gd name="connsiteX6" fmla="*/ 13715 w 1687067"/>
              <a:gd name="connsiteY6" fmla="*/ 106299 h 150876"/>
              <a:gd name="connsiteX7" fmla="*/ 13715 w 1687067"/>
              <a:gd name="connsiteY7" fmla="*/ 44577 h 150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687067" h="150876">
                <a:moveTo>
                  <a:pt x="13715" y="44577"/>
                </a:moveTo>
                <a:lnTo>
                  <a:pt x="1611629" y="44577"/>
                </a:lnTo>
                <a:lnTo>
                  <a:pt x="1611629" y="13716"/>
                </a:lnTo>
                <a:lnTo>
                  <a:pt x="1673351" y="75438"/>
                </a:lnTo>
                <a:lnTo>
                  <a:pt x="1611629" y="137160"/>
                </a:lnTo>
                <a:lnTo>
                  <a:pt x="1611629" y="106299"/>
                </a:lnTo>
                <a:lnTo>
                  <a:pt x="13715" y="106299"/>
                </a:lnTo>
                <a:lnTo>
                  <a:pt x="13715" y="4457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89800" y="2324100"/>
            <a:ext cx="1104900" cy="19812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4420200" y="965200"/>
            <a:ext cx="3352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软件开发流程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223100" y="4330700"/>
            <a:ext cx="16002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网页设计师根据</a:t>
            </a:r>
            <a:endParaRPr lang="en-US" altLang="zh-CN" sz="18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需求设计网页</a:t>
            </a:r>
            <a:endParaRPr lang="en-US" altLang="zh-CN" sz="18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207600" y="4330700"/>
            <a:ext cx="16002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前端工程师将设</a:t>
            </a:r>
            <a:endParaRPr lang="en-US" altLang="zh-CN" sz="18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计做成静态网页</a:t>
            </a:r>
            <a:endParaRPr lang="en-US" altLang="zh-CN" sz="18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8179400" y="4343400"/>
            <a:ext cx="1600200" cy="8788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后台工程师将静</a:t>
            </a:r>
            <a:endParaRPr lang="en-US" altLang="zh-CN" sz="18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态网页修改为动</a:t>
            </a:r>
            <a:endParaRPr lang="en-US" altLang="zh-CN" sz="18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态网页</a:t>
            </a:r>
            <a:endParaRPr lang="en-US" altLang="zh-CN" sz="18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11" name="图片 10" descr="u=523935819,4249262043&amp;fm=58&amp;bpow=1372&amp;bpoh=8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235" y="2259965"/>
            <a:ext cx="1404620" cy="1056640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 t="59041"/>
          <a:stretch>
            <a:fillRect/>
          </a:stretch>
        </p:blipFill>
        <p:spPr bwMode="auto">
          <a:xfrm>
            <a:off x="8322945" y="3410585"/>
            <a:ext cx="1473200" cy="894715"/>
          </a:xfrm>
          <a:prstGeom prst="rect">
            <a:avLst/>
          </a:prstGeom>
          <a:noFill/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255" y="2200275"/>
            <a:ext cx="84772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540600" y="990600"/>
            <a:ext cx="6670040" cy="558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设计师的网页往往是这样的……</a:t>
            </a:r>
            <a:endParaRPr lang="en-US" altLang="zh-CN" sz="4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6585" y="1548765"/>
            <a:ext cx="5438140" cy="5069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88200" y="1752600"/>
            <a:ext cx="7835900" cy="48514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2540600" y="990600"/>
            <a:ext cx="6670040" cy="558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40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而我们需要把它变成这样的……</a:t>
            </a:r>
            <a:endParaRPr lang="en-US" altLang="zh-CN" sz="40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1400" y="965200"/>
            <a:ext cx="4470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现在你知道了吗？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52600"/>
            <a:ext cx="7701280" cy="1456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我们需要将设计师的设计转换为代码，然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后交给后台工程师，在由他们去编写服务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器的代码。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3670300"/>
            <a:ext cx="770128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我们需要和设计师沟通，需要和产品经理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13600" y="4114800"/>
            <a:ext cx="570738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沟通，需要和后台工程师沟通。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5181600"/>
            <a:ext cx="770128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我们的编写的网页会在整个项目的最前端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13600" y="5613400"/>
            <a:ext cx="244602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由用户查看。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1400" y="965200"/>
            <a:ext cx="44704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前端技术好学吗？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70700" y="1701800"/>
            <a:ext cx="6922770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8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48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前端技术简单好学，其实这是我们的一个误区。</a:t>
            </a:r>
            <a:endParaRPr lang="en-US" altLang="zh-CN" sz="248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2463800"/>
            <a:ext cx="7907020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8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48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首先，可以肯定的是前端技术不像Java那样有着较高的</a:t>
            </a:r>
            <a:endParaRPr lang="en-US" altLang="zh-CN" sz="248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13600" y="2755900"/>
            <a:ext cx="4559935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8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门槛。它入门很容易，so</a:t>
            </a:r>
            <a:r>
              <a:rPr lang="en-US" altLang="zh-CN" sz="24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8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easy。</a:t>
            </a:r>
            <a:endParaRPr lang="en-US" altLang="zh-CN" sz="248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70700" y="3530600"/>
            <a:ext cx="7871460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8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48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但是，刚才也说道了，前端工程师需要和设计师和后台</a:t>
            </a:r>
            <a:endParaRPr lang="en-US" altLang="zh-CN" sz="248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413600" y="3835400"/>
            <a:ext cx="6957060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8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工程师做衔接，这两方面技术我们都需要懂一些。</a:t>
            </a:r>
            <a:endParaRPr lang="en-US" altLang="zh-CN" sz="248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070700" y="4610100"/>
            <a:ext cx="8248650" cy="10712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8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248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再来，前端技术虽然入门简单，但是深入起来也不是随</a:t>
            </a:r>
            <a:endParaRPr lang="en-US" altLang="zh-CN" sz="248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8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便谁都能玩好的。所以学习前端技术必须要努力、努力、</a:t>
            </a:r>
            <a:endParaRPr lang="en-US" altLang="zh-CN" sz="248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8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再努力。你准备好了吗？</a:t>
            </a:r>
            <a:endParaRPr lang="en-US" altLang="zh-CN" sz="248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10500" y="2768600"/>
            <a:ext cx="6172200" cy="38735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5245700" y="965200"/>
            <a:ext cx="143383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43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所以…</a:t>
            </a:r>
            <a:endParaRPr lang="en-US" altLang="zh-CN" sz="439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070700" y="1765300"/>
            <a:ext cx="770128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FF0000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</a:t>
            </a: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选择了做程序员，我们就要不断的学习，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413600" y="2247900"/>
            <a:ext cx="326136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320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不断的吸取知识。</a:t>
            </a:r>
            <a:endParaRPr lang="en-US" altLang="zh-CN" sz="3205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演示</Application>
  <PresentationFormat>On-screen Show (4:3)</PresentationFormat>
  <Paragraphs>195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MS Shell Dlg</vt:lpstr>
      <vt:lpstr>Wingdings</vt:lpstr>
      <vt:lpstr>Times New Roman</vt:lpstr>
      <vt:lpstr>Calibri</vt:lpstr>
      <vt:lpstr>微软雅黑</vt:lpstr>
      <vt:lpstr>Arial Unicode MS</vt:lpstr>
      <vt:lpstr>Microsoft Sans Serif</vt:lpstr>
      <vt:lpstr>华文中宋</vt:lpstr>
      <vt:lpstr>方正舒体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11</cp:revision>
  <dcterms:created xsi:type="dcterms:W3CDTF">2006-08-16T00:00:00Z</dcterms:created>
  <dcterms:modified xsi:type="dcterms:W3CDTF">2018-02-20T05:52:36Z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