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1219263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/>
          <p:cNvCxnSpPr/>
          <p:nvPr userDrawn="1"/>
        </p:nvCxnSpPr>
        <p:spPr>
          <a:xfrm>
            <a:off x="0" y="441617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0" y="6722700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 userDrawn="1"/>
        </p:nvSpPr>
        <p:spPr>
          <a:xfrm>
            <a:off x="11832000" y="6614700"/>
            <a:ext cx="360000" cy="216000"/>
          </a:xfrm>
          <a:prstGeom prst="rect">
            <a:avLst/>
          </a:prstGeom>
          <a:solidFill>
            <a:srgbClr val="FF1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6" name="组合 45"/>
          <p:cNvGrpSpPr/>
          <p:nvPr userDrawn="1"/>
        </p:nvGrpSpPr>
        <p:grpSpPr>
          <a:xfrm>
            <a:off x="0" y="149417"/>
            <a:ext cx="565851" cy="360000"/>
            <a:chOff x="1834895" y="1722185"/>
            <a:chExt cx="565851" cy="432000"/>
          </a:xfrm>
        </p:grpSpPr>
        <p:sp>
          <p:nvSpPr>
            <p:cNvPr id="47" name="矩形 46"/>
            <p:cNvSpPr/>
            <p:nvPr userDrawn="1"/>
          </p:nvSpPr>
          <p:spPr>
            <a:xfrm>
              <a:off x="1834895" y="1722185"/>
              <a:ext cx="288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/>
          </p:nvSpPr>
          <p:spPr>
            <a:xfrm>
              <a:off x="2191512" y="1722185"/>
              <a:ext cx="36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 userDrawn="1"/>
          </p:nvSpPr>
          <p:spPr>
            <a:xfrm>
              <a:off x="2278129" y="1722185"/>
              <a:ext cx="36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 userDrawn="1"/>
          </p:nvSpPr>
          <p:spPr>
            <a:xfrm>
              <a:off x="2364746" y="1722185"/>
              <a:ext cx="36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832000" y="6548702"/>
            <a:ext cx="451268" cy="34799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fld id="{0CB0F53F-7DF6-40F4-BE79-5E4EC15755EC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2" name="组合 51"/>
          <p:cNvGrpSpPr/>
          <p:nvPr userDrawn="1"/>
        </p:nvGrpSpPr>
        <p:grpSpPr>
          <a:xfrm>
            <a:off x="356617" y="720892"/>
            <a:ext cx="383810" cy="355799"/>
            <a:chOff x="356617" y="720892"/>
            <a:chExt cx="383810" cy="355799"/>
          </a:xfrm>
        </p:grpSpPr>
        <p:sp>
          <p:nvSpPr>
            <p:cNvPr id="53" name="矩形 52"/>
            <p:cNvSpPr/>
            <p:nvPr userDrawn="1"/>
          </p:nvSpPr>
          <p:spPr>
            <a:xfrm>
              <a:off x="356617" y="720892"/>
              <a:ext cx="180000" cy="180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 userDrawn="1"/>
          </p:nvSpPr>
          <p:spPr>
            <a:xfrm>
              <a:off x="452427" y="788691"/>
              <a:ext cx="288000" cy="288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 userDrawn="1"/>
        </p:nvGrpSpPr>
        <p:grpSpPr>
          <a:xfrm>
            <a:off x="9475644" y="71366"/>
            <a:ext cx="2716356" cy="370251"/>
            <a:chOff x="9475644" y="74461"/>
            <a:chExt cx="2716356" cy="370251"/>
          </a:xfrm>
        </p:grpSpPr>
        <p:sp>
          <p:nvSpPr>
            <p:cNvPr id="56" name="文本框 55"/>
            <p:cNvSpPr txBox="1"/>
            <p:nvPr userDrawn="1"/>
          </p:nvSpPr>
          <p:spPr>
            <a:xfrm>
              <a:off x="9801602" y="74461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北财教育</a:t>
              </a:r>
              <a:r>
                <a:rPr lang="en-US" altLang="zh-CN" sz="18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7.0</a:t>
              </a:r>
              <a:r>
                <a:rPr lang="zh-CN" altLang="en-US" sz="18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教育产品</a:t>
              </a:r>
              <a:endParaRPr lang="zh-CN" altLang="en-US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pic>
          <p:nvPicPr>
            <p:cNvPr id="57" name="图片 5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5644" y="84712"/>
              <a:ext cx="417398" cy="3600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0070" y="274638"/>
            <a:ext cx="274347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60" y="274638"/>
            <a:ext cx="802719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6858357" cy="6877990"/>
          </a:xfrm>
          <a:custGeom>
            <a:avLst/>
            <a:gdLst>
              <a:gd name="connsiteX0" fmla="*/ 6858000 w 6858000"/>
              <a:gd name="connsiteY0" fmla="*/ 0 h 6858000"/>
              <a:gd name="connsiteX1" fmla="*/ 2501900 w 6858000"/>
              <a:gd name="connsiteY1" fmla="*/ 6350 h 6858000"/>
              <a:gd name="connsiteX2" fmla="*/ 0 w 6858000"/>
              <a:gd name="connsiteY2" fmla="*/ 6858000 h 6858000"/>
              <a:gd name="connsiteX3" fmla="*/ 6858000 w 685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6858000">
                <a:moveTo>
                  <a:pt x="6858000" y="0"/>
                </a:moveTo>
                <a:lnTo>
                  <a:pt x="2501900" y="6350"/>
                </a:lnTo>
                <a:lnTo>
                  <a:pt x="0" y="6858000"/>
                </a:lnTo>
                <a:lnTo>
                  <a:pt x="6858000" y="6858000"/>
                </a:lnTo>
                <a:close/>
              </a:path>
            </a:pathLst>
          </a:custGeom>
        </p:spPr>
      </p:pic>
      <p:cxnSp>
        <p:nvCxnSpPr>
          <p:cNvPr id="9" name="直接连接符 8"/>
          <p:cNvCxnSpPr/>
          <p:nvPr userDrawn="1"/>
        </p:nvCxnSpPr>
        <p:spPr>
          <a:xfrm>
            <a:off x="4544041" y="-1439"/>
            <a:ext cx="2500645" cy="6840391"/>
          </a:xfrm>
          <a:prstGeom prst="line">
            <a:avLst/>
          </a:prstGeom>
          <a:ln>
            <a:solidFill>
              <a:srgbClr val="EA17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 userDrawn="1"/>
        </p:nvSpPr>
        <p:spPr>
          <a:xfrm rot="20442993" flipH="1">
            <a:off x="5029208" y="412642"/>
            <a:ext cx="121645" cy="2112951"/>
          </a:xfrm>
          <a:prstGeom prst="parallelogram">
            <a:avLst/>
          </a:prstGeom>
          <a:solidFill>
            <a:srgbClr val="EA1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080721" y="6090272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本单元教学时长：</a:t>
            </a:r>
            <a:endParaRPr lang="zh-CN" altLang="en-US" sz="2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18571" y="379583"/>
            <a:ext cx="693420" cy="50158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须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是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今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辛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勤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耕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耘</a:t>
            </a:r>
            <a:endParaRPr lang="zh-CN" alt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507021" y="1373231"/>
            <a:ext cx="693420" cy="50158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方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有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来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时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金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玉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满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堂</a:t>
            </a:r>
            <a:endParaRPr lang="zh-CN" alt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2578651" y="5905607"/>
            <a:ext cx="589280" cy="5835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01600" cmpd="thickThin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北财</a:t>
            </a:r>
            <a:endParaRPr lang="en-US" altLang="zh-CN" sz="1600" b="0" cap="none" spc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600" b="0" cap="none" spc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教育</a:t>
            </a:r>
            <a:endParaRPr lang="zh-CN" altLang="en-US" sz="1600" b="0" cap="none" spc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79" y="4406900"/>
            <a:ext cx="103642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179" y="2906713"/>
            <a:ext cx="103642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60" y="1600200"/>
            <a:ext cx="538533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210" y="1600200"/>
            <a:ext cx="538533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60" y="1535113"/>
            <a:ext cx="538744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60" y="2174875"/>
            <a:ext cx="538744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977" y="1535113"/>
            <a:ext cx="53895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977" y="2174875"/>
            <a:ext cx="53895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0" y="273050"/>
            <a:ext cx="401147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03" y="273050"/>
            <a:ext cx="6816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60" y="1435100"/>
            <a:ext cx="401147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953" y="4800600"/>
            <a:ext cx="73159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953" y="612775"/>
            <a:ext cx="73159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953" y="5367338"/>
            <a:ext cx="73159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60" y="274638"/>
            <a:ext cx="109738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60" y="1600200"/>
            <a:ext cx="109738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60" y="6356350"/>
            <a:ext cx="2845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010" y="6356350"/>
            <a:ext cx="3861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8460" y="6356350"/>
            <a:ext cx="2845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86149" y="6099048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**课时</a:t>
            </a:r>
            <a:endParaRPr lang="zh-CN" altLang="en-US" sz="2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2558" y="1611785"/>
            <a:ext cx="3738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第*单元</a:t>
            </a:r>
            <a:endParaRPr lang="en-US" altLang="zh-CN" sz="2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********（课程名称）</a:t>
            </a:r>
            <a:endParaRPr lang="zh-CN" altLang="en-US" sz="2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02849" y="3318665"/>
            <a:ext cx="32308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1.1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*****（章节名称）</a:t>
            </a:r>
            <a:endParaRPr lang="en-US" altLang="zh-CN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1.2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</a:t>
            </a:r>
            <a:endParaRPr lang="en-US" altLang="zh-CN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1.3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</a:t>
            </a:r>
            <a:endParaRPr lang="en-US" altLang="zh-CN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1.4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</a:t>
            </a:r>
            <a:endParaRPr lang="zh-CN" altLang="en-US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965200"/>
            <a:ext cx="11176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注释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790700"/>
            <a:ext cx="7572375" cy="11741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HTML注释中的内容不会在网页中显示。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6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格式: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527900" y="2921000"/>
            <a:ext cx="2597150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&lt;!--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注释内容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--&gt;</a:t>
            </a:r>
            <a:endParaRPr lang="en-US" altLang="zh-CN" sz="2810" dirty="0" smtClean="0">
              <a:solidFill>
                <a:srgbClr val="FF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070700" y="3454400"/>
            <a:ext cx="768540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合理的使用注释可以帮助开发人员理解网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413600" y="3937000"/>
            <a:ext cx="203835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页的代码。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070700" y="4521200"/>
            <a:ext cx="320103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注释不能嵌套！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7400" y="4419600"/>
            <a:ext cx="2917190" cy="71247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US" altLang="zh-CN" sz="4000" b="1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HTML的发展</a:t>
            </a:r>
            <a:endParaRPr lang="en-US" altLang="zh-CN" sz="4000" b="1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337400" y="4038600"/>
            <a:ext cx="3007995" cy="3790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15" dirty="0" smtClean="0">
                <a:solidFill>
                  <a:srgbClr val="898989"/>
                </a:solidFill>
                <a:latin typeface="MS Shell Dlg" pitchFamily="18" charset="0"/>
                <a:cs typeface="MS Shell Dlg" pitchFamily="18" charset="0"/>
              </a:rPr>
              <a:t>HTML从哪来，又会到哪去</a:t>
            </a:r>
            <a:endParaRPr lang="en-US" altLang="zh-CN" sz="2015" dirty="0" smtClean="0">
              <a:solidFill>
                <a:srgbClr val="898989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965200"/>
            <a:ext cx="319786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HTML的发展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930400"/>
            <a:ext cx="142875" cy="34436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en-US" altLang="zh-CN" sz="32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en-US" altLang="zh-CN" sz="32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en-US" altLang="zh-CN" sz="32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en-US" altLang="zh-CN" sz="32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en-US" altLang="zh-CN" sz="32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en-US" altLang="zh-CN" sz="32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413600" y="1866900"/>
            <a:ext cx="7023100" cy="35337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1993年6月：HTML第一个版本发布。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6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1995年11月：HTML2.0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6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1997年1月：HTML3.2（W3C推荐）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6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1999年12月：HTML4.01（W3C推荐）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6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2000年底：XHTML1.0（W3C推荐）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6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2014年10月：HTML5（W3C推荐）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965200"/>
            <a:ext cx="1955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doctype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803400"/>
            <a:ext cx="7980045" cy="15589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342900" algn="l"/>
              </a:tabLst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HTML总共有那么多的版本，而且这其中至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少有三个版本在广泛使用，那么浏览器怎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么知道我们在使用哪个版本呢？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070700" y="3365500"/>
            <a:ext cx="7980045" cy="15589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342900" algn="l"/>
              </a:tabLst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为了让浏览器知道我们使用的HTML版本我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们还需要在网页的最上边添加一个doctype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声明，来告诉浏览器网页的版本。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965200"/>
            <a:ext cx="136906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html4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765300"/>
            <a:ext cx="157035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过渡版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070700" y="2933700"/>
            <a:ext cx="157035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严格版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070700" y="4114800"/>
            <a:ext cx="157035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框架集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439000" y="2374900"/>
            <a:ext cx="6501765" cy="5454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&lt;!DOCTYPE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HTML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PUBLIC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"-//W3C//DTD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HTML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4.01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Transitional//EN"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"http://www.w3.org/TR/html4/loose.dtd"&gt;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439000" y="3543300"/>
            <a:ext cx="5369560" cy="5454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&lt;!DOCTYPE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HTML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PUBLIC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"-//W3C//DTD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HTML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4.01//EN"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"http://www.w3.org/TR/html4/strict.dtd"&gt;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439000" y="4826000"/>
            <a:ext cx="6290945" cy="5454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&lt;!DOCTYPE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HTML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PUBLIC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"-//W3C//DTD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HTML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4.01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Frameset//EN"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"http://www.w3.org/TR/html4/frameset.dtd"&gt;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990600"/>
            <a:ext cx="2113915" cy="137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xhtml1.0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1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过渡版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2933700"/>
            <a:ext cx="157035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严格版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070700" y="4114800"/>
            <a:ext cx="157035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框架集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439000" y="2374900"/>
            <a:ext cx="6538595" cy="5454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&lt;!DOCTYPE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html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PUBLIC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"-//W3C//DTD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XHTML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1.0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Transitional//EN"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"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http://www.w3.org/TR/xhtml1/DTD/xhtml1-transitional.dtd"&gt;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439000" y="3543300"/>
            <a:ext cx="5802630" cy="5454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&lt;!DOCTYPE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html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PUBLIC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"-//W3C//DTD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XHTML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1.0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Strict//EN"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"http://www.w3.org/TR/xhtml1/DTD/xhtml1-strict.dtd"&gt;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439000" y="4826000"/>
            <a:ext cx="6179185" cy="5454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&lt;!DOCTYPE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html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PUBLIC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"-//W3C//DTD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XHTML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1.0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Frameset//EN"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"http://www.w3.org/TR/xhtml1/DTD/xhtml1-frameset.dtd"&gt;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965200"/>
            <a:ext cx="136906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html5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816100"/>
            <a:ext cx="7864475" cy="204597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342900" algn="l"/>
              </a:tabLst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我们会发现html4.01和xhtml的</a:t>
            </a: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文档声明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十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分的麻烦。不过不用担心，以上的内容都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不是我们使用的，我们使用的是html5的文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档声明，而且非常简单：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654900" y="4279900"/>
            <a:ext cx="2954020" cy="4559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3205" dirty="0" smtClean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&lt;!DOCTYPE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5" dirty="0" smtClean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html&gt;</a:t>
            </a:r>
            <a:endParaRPr lang="en-US" altLang="zh-CN" sz="3205" dirty="0" smtClean="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965200"/>
            <a:ext cx="22352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怪异模式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714500"/>
            <a:ext cx="768540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为了兼容一些旧的页面，浏览器中设置了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413600" y="2159000"/>
            <a:ext cx="285369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两种解析模式：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527900" y="2705100"/>
            <a:ext cx="5020310" cy="9817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标准模式（Standards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Mode）</a:t>
            </a:r>
            <a:endParaRPr lang="en-US" altLang="zh-CN" sz="2810" dirty="0" smtClean="0">
              <a:solidFill>
                <a:srgbClr val="FF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700"/>
              </a:lnSpc>
            </a:pPr>
            <a:r>
              <a:rPr lang="en-US" altLang="zh-CN" sz="28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怪异模式（Quirks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Mode）</a:t>
            </a:r>
            <a:endParaRPr lang="en-US" altLang="zh-CN" sz="2810" dirty="0" smtClean="0">
              <a:solidFill>
                <a:srgbClr val="FF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070700" y="3670300"/>
            <a:ext cx="7685405" cy="1456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342900" algn="l"/>
              </a:tabLst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怪异模式解析网页时会产生一些不可预期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的行为，所以我们应该避免怪异模式的出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现。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070700" y="5041900"/>
            <a:ext cx="768540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避免的最好方式就是在页面中编写正确的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413600" y="5486400"/>
            <a:ext cx="183515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doctype。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7400" y="4419600"/>
            <a:ext cx="2042160" cy="71247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US" altLang="zh-CN" sz="4000" b="1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编码问题</a:t>
            </a:r>
            <a:endParaRPr lang="en-US" altLang="zh-CN" sz="4000" b="1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337400" y="4038600"/>
            <a:ext cx="4575175" cy="3790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15" dirty="0" smtClean="0">
                <a:solidFill>
                  <a:srgbClr val="898989"/>
                </a:solidFill>
                <a:latin typeface="MS Shell Dlg" pitchFamily="18" charset="0"/>
                <a:cs typeface="MS Shell Dlg" pitchFamily="18" charset="0"/>
              </a:rPr>
              <a:t>唉唉唉~</a:t>
            </a:r>
            <a:r>
              <a:rPr lang="en-US" altLang="zh-CN" sz="20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15" dirty="0" smtClean="0">
                <a:solidFill>
                  <a:srgbClr val="898989"/>
                </a:solidFill>
                <a:latin typeface="MS Shell Dlg" pitchFamily="18" charset="0"/>
                <a:cs typeface="MS Shell Dlg" pitchFamily="18" charset="0"/>
              </a:rPr>
              <a:t>我写的中文怎么都变成鸟语了！</a:t>
            </a:r>
            <a:endParaRPr lang="en-US" altLang="zh-CN" sz="2015" dirty="0" smtClean="0">
              <a:solidFill>
                <a:srgbClr val="898989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965200"/>
            <a:ext cx="22352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编码问题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714500"/>
            <a:ext cx="768540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在计算机的内部，文件都是以二进制编码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413600" y="2159000"/>
            <a:ext cx="163068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保存的。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070700" y="2692400"/>
            <a:ext cx="773112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所谓的二进制编码就是指1和0，也就是我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413600" y="3136900"/>
            <a:ext cx="616077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们的所有内容都需要转换为1和0。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070700" y="3695700"/>
            <a:ext cx="7863840" cy="1456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342900" algn="l"/>
              </a:tabLst>
            </a:pPr>
            <a:r>
              <a:rPr lang="en-US" altLang="zh-CN" sz="320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中国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两个字在计算机的底层保存的可能要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转换为</a:t>
            </a: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10100101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这种二进制码，这一过程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称为</a:t>
            </a: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编码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070700" y="5105400"/>
            <a:ext cx="7868285" cy="10198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342900" algn="l"/>
              </a:tabLst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计算机在读取文件时需要将10100101在转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换为中国给我们显示这一过程称为</a:t>
            </a: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解码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7400" y="4419600"/>
            <a:ext cx="1385570" cy="71247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US" altLang="zh-CN" sz="4000" b="1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HTML</a:t>
            </a:r>
            <a:endParaRPr lang="en-US" altLang="zh-CN" sz="4000" b="1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337400" y="4038600"/>
            <a:ext cx="4034155" cy="3790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15" dirty="0" smtClean="0">
                <a:solidFill>
                  <a:srgbClr val="898989"/>
                </a:solidFill>
                <a:latin typeface="MS Shell Dlg" pitchFamily="18" charset="0"/>
                <a:cs typeface="MS Shell Dlg" pitchFamily="18" charset="0"/>
              </a:rPr>
              <a:t>问HTML为何物，其实就是标记语言</a:t>
            </a:r>
            <a:endParaRPr lang="en-US" altLang="zh-CN" sz="2015" dirty="0" smtClean="0">
              <a:solidFill>
                <a:srgbClr val="898989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965200"/>
            <a:ext cx="16764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字符集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765300"/>
            <a:ext cx="786828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这就带来一个问题，中国到底是10100101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413600" y="2247900"/>
            <a:ext cx="589026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还是01011010到底由谁说了算。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070700" y="2870200"/>
            <a:ext cx="8296910" cy="16611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342900" algn="l"/>
              </a:tabLst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所以我们还需要一个东西称为</a:t>
            </a: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字符集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，字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符集规定了如何将文本转换为二进制编码。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600"/>
              </a:lnSpc>
              <a:tabLst>
                <a:tab pos="342900" algn="l"/>
              </a:tabLst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常见的字符集：ASKII、ISO8859-1、GBK、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413600" y="4406900"/>
            <a:ext cx="346583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GB2312、UTF-8。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965200"/>
            <a:ext cx="11176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乱码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816100"/>
            <a:ext cx="7818120" cy="204597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342900" algn="l"/>
              </a:tabLst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如果我们保存文件时使用的是utf-8进行编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码，而浏览器读取页面时使用gb2312，这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样就会导致页面中的内容不能正常显示，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也就是我们所说的乱码。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070700" y="3822700"/>
            <a:ext cx="768540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所以我们只需要统一两者使用的字符集就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413600" y="4305300"/>
            <a:ext cx="366903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可以解决乱码问题。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070700" y="4889500"/>
            <a:ext cx="768540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这里为了页面有更好的使用性，我们一般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413600" y="5372100"/>
            <a:ext cx="203835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使用utf-8。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939800"/>
            <a:ext cx="11176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解决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803400"/>
            <a:ext cx="7685405" cy="15589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342900" algn="l"/>
              </a:tabLst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保存文件的编码我们直接通过编辑器即可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指定，接下来就是要告诉浏览器使用什么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字符集去解析文件。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070700" y="3327400"/>
            <a:ext cx="755205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在html5中只需要使用meta标签即可完成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413600" y="3822700"/>
            <a:ext cx="203835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这个任务：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086700" y="4749800"/>
            <a:ext cx="571627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&lt;meta</a:t>
            </a:r>
            <a:r>
              <a:rPr lang="en-US" altLang="zh-CN" sz="4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95" dirty="0" smtClean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charset="utf-8"</a:t>
            </a:r>
            <a:r>
              <a:rPr lang="en-US" altLang="zh-CN" sz="4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95" dirty="0" smtClean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/&gt;</a:t>
            </a:r>
            <a:endParaRPr lang="en-US" altLang="zh-CN" sz="4395" dirty="0" smtClean="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825500"/>
            <a:ext cx="1894205" cy="7766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700"/>
              </a:lnSpc>
            </a:pPr>
            <a:r>
              <a:rPr lang="en-US" altLang="zh-CN" sz="439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&lt;meta&gt;</a:t>
            </a:r>
            <a:endParaRPr lang="en-US" altLang="zh-CN" sz="4395" dirty="0" smtClean="0">
              <a:solidFill>
                <a:srgbClr val="FF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765300"/>
            <a:ext cx="157035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作用：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527900" y="2336800"/>
            <a:ext cx="7277735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&lt;meta&gt;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标签可提供有关页面的元信息，比如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527900" y="2819400"/>
            <a:ext cx="7289165" cy="18662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针对搜索引擎和更新频度的描述和关键词。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000"/>
              </a:lnSpc>
              <a:tabLst>
                <a:tab pos="279400" algn="l"/>
              </a:tabLst>
            </a:pPr>
            <a:r>
              <a:rPr lang="en-US" altLang="zh-CN" sz="281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&lt;meta&gt;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标签位于文档的头部，不包含任何内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3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容。&lt;meta&gt;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标签的属性定义了与文档相关联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3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的名称/值对。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965200"/>
            <a:ext cx="2917825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meta的用法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765300"/>
            <a:ext cx="360870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设置页面的字符集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527900" y="2324100"/>
            <a:ext cx="2878455" cy="3790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1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0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1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&lt;meta</a:t>
            </a:r>
            <a:r>
              <a:rPr lang="en-US" altLang="zh-CN" sz="20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1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charset="utf-8"&gt;</a:t>
            </a:r>
            <a:endParaRPr lang="en-US" altLang="zh-CN" sz="2015" dirty="0" smtClean="0">
              <a:solidFill>
                <a:srgbClr val="FF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070700" y="2717800"/>
            <a:ext cx="320103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设置网页的描述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527900" y="3263900"/>
            <a:ext cx="4647565" cy="3790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1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0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1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&lt;meta</a:t>
            </a:r>
            <a:r>
              <a:rPr lang="en-US" altLang="zh-CN" sz="20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1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name="description"</a:t>
            </a:r>
            <a:r>
              <a:rPr lang="en-US" altLang="zh-CN" sz="20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1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content=""&gt;</a:t>
            </a:r>
            <a:endParaRPr lang="en-US" altLang="zh-CN" sz="2015" dirty="0" smtClean="0">
              <a:solidFill>
                <a:srgbClr val="FF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070700" y="3670300"/>
            <a:ext cx="360870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设置网页的关键字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527900" y="4216400"/>
            <a:ext cx="4487545" cy="3790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0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2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&lt;meta</a:t>
            </a:r>
            <a:r>
              <a:rPr lang="en-US" altLang="zh-CN" sz="20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2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name="keywords"</a:t>
            </a:r>
            <a:r>
              <a:rPr lang="en-US" altLang="zh-CN" sz="20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2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content=""&gt;</a:t>
            </a:r>
            <a:endParaRPr lang="en-US" altLang="zh-CN" sz="2020" dirty="0" smtClean="0">
              <a:solidFill>
                <a:srgbClr val="FF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070700" y="4622800"/>
            <a:ext cx="279336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请求的重定向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2527900" y="5168900"/>
            <a:ext cx="5988050" cy="3790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0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2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&lt;meta</a:t>
            </a:r>
            <a:r>
              <a:rPr lang="en-US" altLang="zh-CN" sz="20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2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http-equiv="refresh"</a:t>
            </a:r>
            <a:r>
              <a:rPr lang="en-US" altLang="zh-CN" sz="20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2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content="5;url=地址"/&gt;</a:t>
            </a:r>
            <a:endParaRPr lang="en-US" altLang="zh-CN" sz="2020" dirty="0" smtClean="0">
              <a:solidFill>
                <a:srgbClr val="FF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7400" y="4419600"/>
            <a:ext cx="2042160" cy="71247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US" altLang="zh-CN" sz="4000" b="1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常用标签</a:t>
            </a:r>
            <a:endParaRPr lang="en-US" altLang="zh-CN" sz="4000" b="1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337400" y="4038600"/>
            <a:ext cx="3078480" cy="3790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15" dirty="0" smtClean="0">
                <a:solidFill>
                  <a:srgbClr val="898989"/>
                </a:solidFill>
                <a:latin typeface="MS Shell Dlg" pitchFamily="18" charset="0"/>
                <a:cs typeface="MS Shell Dlg" pitchFamily="18" charset="0"/>
              </a:rPr>
              <a:t>这么多标签都是干啥的啊？</a:t>
            </a:r>
            <a:endParaRPr lang="en-US" altLang="zh-CN" sz="2015" dirty="0" smtClean="0">
              <a:solidFill>
                <a:srgbClr val="898989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825500"/>
            <a:ext cx="1711325" cy="7766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700"/>
              </a:lnSpc>
            </a:pPr>
            <a:r>
              <a:rPr lang="en-US" altLang="zh-CN" sz="439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&lt;html&gt;</a:t>
            </a:r>
            <a:endParaRPr lang="en-US" altLang="zh-CN" sz="4395" dirty="0" smtClean="0">
              <a:solidFill>
                <a:srgbClr val="FF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765300"/>
            <a:ext cx="157035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作用：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527900" y="2336800"/>
            <a:ext cx="7070725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&lt;html&gt;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标签用于告诉浏览器这个文档中包含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807300" y="2768600"/>
            <a:ext cx="4183380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的信息是用HTML编写的。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070700" y="3289300"/>
            <a:ext cx="157035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用法：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527900" y="3860800"/>
            <a:ext cx="7367905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所有的网页的内容都需要编写到html标签中，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807300" y="4292600"/>
            <a:ext cx="5315585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一个页面中html标签只能有一个。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527900" y="4800600"/>
            <a:ext cx="6529070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html标签中有两个子标签</a:t>
            </a:r>
            <a:r>
              <a:rPr lang="en-US" altLang="zh-CN" sz="281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head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和</a:t>
            </a:r>
            <a:r>
              <a:rPr lang="en-US" altLang="zh-CN" sz="281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body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。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825500"/>
            <a:ext cx="1894840" cy="7766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700"/>
              </a:lnSpc>
            </a:pPr>
            <a:r>
              <a:rPr lang="en-US" altLang="zh-CN" sz="439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&lt;head&gt;</a:t>
            </a:r>
            <a:endParaRPr lang="en-US" altLang="zh-CN" sz="4395" dirty="0" smtClean="0">
              <a:solidFill>
                <a:srgbClr val="FF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765300"/>
            <a:ext cx="157035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作用：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527900" y="2374900"/>
            <a:ext cx="7416800" cy="135318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79400" algn="l"/>
              </a:tabLst>
            </a:pPr>
            <a:r>
              <a:rPr lang="en-US" altLang="zh-CN" sz="28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&lt;head&gt;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标签用来表示网页的元数据，head中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3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包含了浏览器和搜索引擎使用的其他</a:t>
            </a:r>
            <a:r>
              <a:rPr lang="en-US" altLang="zh-CN" sz="281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不可见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信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3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息。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070700" y="3721100"/>
            <a:ext cx="157035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用法：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527900" y="4292600"/>
            <a:ext cx="7092315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head标签作为html标签的子元素的出现，一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807300" y="4724400"/>
            <a:ext cx="4363720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个网页中只能有一个head。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825500"/>
            <a:ext cx="1528445" cy="7766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700"/>
              </a:lnSpc>
            </a:pPr>
            <a:r>
              <a:rPr lang="en-US" altLang="zh-CN" sz="439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&lt;title&gt;</a:t>
            </a:r>
            <a:endParaRPr lang="en-US" altLang="zh-CN" sz="4395" dirty="0" smtClean="0">
              <a:solidFill>
                <a:srgbClr val="FF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727200"/>
            <a:ext cx="1462405" cy="5454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US" altLang="zh-CN" sz="299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9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99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作用：</a:t>
            </a:r>
            <a:endParaRPr lang="en-US" altLang="zh-CN" sz="299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527900" y="2222500"/>
            <a:ext cx="7094855" cy="4813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59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9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&lt;title&gt;</a:t>
            </a:r>
            <a:r>
              <a:rPr lang="en-US" altLang="zh-CN" sz="25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标签表示网页的标题，一般会在网页的标</a:t>
            </a:r>
            <a:endParaRPr lang="en-US" altLang="zh-CN" sz="25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807300" y="2578100"/>
            <a:ext cx="1973580" cy="4686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59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题栏上显示。</a:t>
            </a:r>
            <a:endParaRPr lang="en-US" altLang="zh-CN" sz="259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527900" y="3022600"/>
            <a:ext cx="7341235" cy="8274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279400" algn="l"/>
              </a:tabLst>
            </a:pPr>
            <a:r>
              <a:rPr lang="en-US" altLang="zh-CN" sz="259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5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9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title标签中的文字，是页面优化的最重要因素。在</a:t>
            </a:r>
            <a:endParaRPr lang="en-US" altLang="zh-CN" sz="259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28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5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搜索引擎的搜索时最先看到的、最醒目的内容。</a:t>
            </a:r>
            <a:endParaRPr lang="en-US" altLang="zh-CN" sz="25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070700" y="3810000"/>
            <a:ext cx="1462405" cy="5454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US" altLang="zh-CN" sz="299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9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99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用法：</a:t>
            </a:r>
            <a:endParaRPr lang="en-US" altLang="zh-CN" sz="299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527900" y="4318000"/>
            <a:ext cx="7112635" cy="4813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建议将title标签紧贴着head标签编写，这样搜索</a:t>
            </a:r>
            <a:endParaRPr lang="en-US" altLang="zh-CN" sz="25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807300" y="4673600"/>
            <a:ext cx="4622800" cy="4813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5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引擎可以快速检索到标题标签。</a:t>
            </a:r>
            <a:endParaRPr lang="en-US" altLang="zh-CN" sz="25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2527900" y="5105400"/>
            <a:ext cx="7369175" cy="4813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网站中的多个页面的title也不应该重复，这样不利</a:t>
            </a:r>
            <a:endParaRPr lang="en-US" altLang="zh-CN" sz="25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2807300" y="5461000"/>
            <a:ext cx="2641600" cy="4813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5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于搜索隐藏检索。</a:t>
            </a:r>
            <a:endParaRPr lang="en-US" altLang="zh-CN" sz="25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825500"/>
            <a:ext cx="1863725" cy="7766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700"/>
              </a:lnSpc>
            </a:pPr>
            <a:r>
              <a:rPr lang="en-US" altLang="zh-CN" sz="439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&lt;body&gt;</a:t>
            </a:r>
            <a:endParaRPr lang="en-US" altLang="zh-CN" sz="4395" dirty="0" smtClean="0">
              <a:solidFill>
                <a:srgbClr val="FF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765300"/>
            <a:ext cx="157035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作用：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527900" y="2349500"/>
            <a:ext cx="7477760" cy="9302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79400" algn="l"/>
              </a:tabLst>
            </a:pPr>
            <a:r>
              <a:rPr lang="en-US" altLang="zh-CN" sz="28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&lt;body&gt;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标签用来设置网页的主体，所有在页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3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面中能看到的内容都应该编写到body标签中。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070700" y="3289300"/>
            <a:ext cx="157035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用法：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527900" y="3860800"/>
            <a:ext cx="5644515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body标签作为html的子标签使用。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965200"/>
            <a:ext cx="152146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HTML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765300"/>
            <a:ext cx="739457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HTML（Hypertext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Markup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Language）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413600" y="2247900"/>
            <a:ext cx="326136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超文本标记语言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070700" y="2832100"/>
            <a:ext cx="687006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它负责网页的三个要素之中的</a:t>
            </a: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结构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070700" y="3429000"/>
            <a:ext cx="798004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HTML使用</a:t>
            </a: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标签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的的形式来标识网页中的不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413600" y="3911600"/>
            <a:ext cx="244602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同组成部分。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070700" y="4521200"/>
            <a:ext cx="7685405" cy="107124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342900" algn="l"/>
              </a:tabLst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所谓超文本指的是</a:t>
            </a: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超链接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，使用超链接可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以让我们从一个页面跳转到另一个页面。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825500"/>
            <a:ext cx="2874010" cy="7766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700"/>
              </a:lnSpc>
            </a:pPr>
            <a:r>
              <a:rPr lang="en-US" altLang="zh-CN" sz="439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&lt;h1&gt;~&lt;h6&gt;</a:t>
            </a:r>
            <a:endParaRPr lang="en-US" altLang="zh-CN" sz="4395" dirty="0" smtClean="0">
              <a:solidFill>
                <a:srgbClr val="FF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765300"/>
            <a:ext cx="157035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作用：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527900" y="2374900"/>
            <a:ext cx="7349490" cy="135318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79400" algn="l"/>
              </a:tabLst>
            </a:pPr>
            <a:r>
              <a:rPr lang="en-US" altLang="zh-CN" sz="28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h1~h6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都是网页中的标题标签，用来表示网页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3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中的一个标题，不同的是，从h1~h6重要性越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3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来越低。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527900" y="3708400"/>
            <a:ext cx="7405370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标题标签相当于正文的标题，通常认为重要性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807300" y="4127500"/>
            <a:ext cx="3057525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仅次于页面的title。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527900" y="4648200"/>
            <a:ext cx="7486650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一般标题标签我们只会使用到h3，h3以后的标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807300" y="5067300"/>
            <a:ext cx="6423660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题标签对于搜索引擎就没有什么意义了。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527900" y="5588000"/>
            <a:ext cx="5661660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一个页面中只会使用一个h1标签。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825500"/>
            <a:ext cx="963295" cy="7766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700"/>
              </a:lnSpc>
            </a:pPr>
            <a:r>
              <a:rPr lang="en-US" altLang="zh-CN" sz="439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&lt;p&gt;</a:t>
            </a:r>
            <a:endParaRPr lang="en-US" altLang="zh-CN" sz="4395" dirty="0" smtClean="0">
              <a:solidFill>
                <a:srgbClr val="FF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765300"/>
            <a:ext cx="157035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作用：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527900" y="2336800"/>
            <a:ext cx="5522595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&lt;p&gt;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标签表示网页中的一个段落。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527900" y="2857500"/>
            <a:ext cx="7762240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一般浏览器会在段落的前和后各加上一个换行，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807300" y="3276600"/>
            <a:ext cx="5353050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也就是段落会在页面中自成一行。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825500"/>
            <a:ext cx="1443990" cy="7766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700"/>
              </a:lnSpc>
            </a:pPr>
            <a:r>
              <a:rPr lang="en-US" altLang="zh-CN" sz="439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&lt;br</a:t>
            </a:r>
            <a:r>
              <a:rPr lang="en-US" altLang="zh-CN" sz="4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9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/&gt;</a:t>
            </a:r>
            <a:endParaRPr lang="en-US" altLang="zh-CN" sz="4395" dirty="0" smtClean="0">
              <a:solidFill>
                <a:srgbClr val="FF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765300"/>
            <a:ext cx="116268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作用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527900" y="2336800"/>
            <a:ext cx="7218045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&lt;br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/&gt;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标签表示一个换行标签，使用br标签可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807300" y="2768600"/>
            <a:ext cx="4956810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以使br标签后的内容另起一行。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825500"/>
            <a:ext cx="1443990" cy="7766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700"/>
              </a:lnSpc>
            </a:pPr>
            <a:r>
              <a:rPr lang="en-US" altLang="zh-CN" sz="439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&lt;hr</a:t>
            </a:r>
            <a:r>
              <a:rPr lang="en-US" altLang="zh-CN" sz="4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9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/&gt;</a:t>
            </a:r>
            <a:endParaRPr lang="en-US" altLang="zh-CN" sz="4395" dirty="0" smtClean="0">
              <a:solidFill>
                <a:srgbClr val="FF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765300"/>
            <a:ext cx="157035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作用：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527900" y="2374900"/>
            <a:ext cx="7416800" cy="135318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79400" algn="l"/>
              </a:tabLst>
            </a:pPr>
            <a:r>
              <a:rPr lang="en-US" altLang="zh-CN" sz="28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&lt;hr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/&gt;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标签是水平线标签，使用hr标签可以在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3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页面中打印一条水平线，水平线可以将页面分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3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成上下两个部分。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825500"/>
            <a:ext cx="1851025" cy="7766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700"/>
              </a:lnSpc>
            </a:pPr>
            <a:r>
              <a:rPr lang="en-US" altLang="zh-CN" sz="439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&lt;img</a:t>
            </a:r>
            <a:r>
              <a:rPr lang="en-US" altLang="zh-CN" sz="4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9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/&gt;</a:t>
            </a:r>
            <a:endParaRPr lang="en-US" altLang="zh-CN" sz="4395" dirty="0" smtClean="0">
              <a:solidFill>
                <a:srgbClr val="FF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765300"/>
            <a:ext cx="157035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作用：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527900" y="2336800"/>
            <a:ext cx="7249795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&lt;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img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/&gt;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标签是图片标签，可以用来向页面中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807300" y="2768600"/>
            <a:ext cx="3568700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引入一张外部的图片。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070700" y="3289300"/>
            <a:ext cx="157035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属性：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527900" y="3860800"/>
            <a:ext cx="743585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src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985100" y="4368800"/>
            <a:ext cx="4179570" cy="4432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1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1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指向一个外部的图片的路径。</a:t>
            </a:r>
            <a:endParaRPr lang="en-US" altLang="zh-CN" sz="241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527900" y="4813300"/>
            <a:ext cx="647065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alt</a:t>
            </a:r>
            <a:endParaRPr lang="en-US" altLang="zh-CN" sz="28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2985100" y="5321300"/>
            <a:ext cx="1720850" cy="4432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1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1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图片的描述</a:t>
            </a:r>
            <a:endParaRPr lang="en-US" altLang="zh-CN" sz="241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825500"/>
            <a:ext cx="963295" cy="7766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700"/>
              </a:lnSpc>
            </a:pPr>
            <a:r>
              <a:rPr lang="en-US" altLang="zh-CN" sz="439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&lt;a&gt;</a:t>
            </a:r>
            <a:endParaRPr lang="en-US" altLang="zh-CN" sz="4395" dirty="0" smtClean="0">
              <a:solidFill>
                <a:srgbClr val="FF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765300"/>
            <a:ext cx="157035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作用：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527900" y="2336800"/>
            <a:ext cx="7148830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&lt;a&gt;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标签是超链接标签，通过a标签，可以快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807300" y="2768600"/>
            <a:ext cx="3211830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速跳转到其他页面。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070700" y="3289300"/>
            <a:ext cx="157035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属性：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527900" y="3860800"/>
            <a:ext cx="883285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href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985100" y="4368800"/>
            <a:ext cx="2642870" cy="4432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1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1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指向一个链接地址</a:t>
            </a:r>
            <a:endParaRPr lang="en-US" altLang="zh-CN" sz="241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527900" y="4813300"/>
            <a:ext cx="1181100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target</a:t>
            </a:r>
            <a:endParaRPr lang="en-US" altLang="zh-CN" sz="28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2985100" y="5321300"/>
            <a:ext cx="7236460" cy="4432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1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1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设置打开目标页面的位置，可选值：_blank新窗口、</a:t>
            </a:r>
            <a:endParaRPr lang="en-US" altLang="zh-CN" sz="241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213700" y="5689600"/>
            <a:ext cx="2185670" cy="4432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41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_self当前窗口。</a:t>
            </a:r>
            <a:endParaRPr lang="en-US" altLang="zh-CN" sz="241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7400" y="4419600"/>
            <a:ext cx="4084320" cy="71247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US" altLang="zh-CN" sz="4000" b="1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实体（转义字符）</a:t>
            </a:r>
            <a:endParaRPr lang="en-US" altLang="zh-CN" sz="4000" b="1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337400" y="4038600"/>
            <a:ext cx="5573395" cy="3790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15" dirty="0" smtClean="0">
                <a:solidFill>
                  <a:srgbClr val="898989"/>
                </a:solidFill>
                <a:latin typeface="MS Shell Dlg" pitchFamily="18" charset="0"/>
                <a:cs typeface="MS Shell Dlg" pitchFamily="18" charset="0"/>
              </a:rPr>
              <a:t>HTML这么厉害，但是多写几个空格就不行了呢！</a:t>
            </a:r>
            <a:endParaRPr lang="en-US" altLang="zh-CN" sz="2015" dirty="0" smtClean="0">
              <a:solidFill>
                <a:srgbClr val="898989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965200"/>
            <a:ext cx="11176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实体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765300"/>
            <a:ext cx="553402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在HTML中预留了一些字符。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070700" y="2413000"/>
            <a:ext cx="8093075" cy="22510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342900" algn="l"/>
              </a:tabLst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这些预留字符是不能在网页中直接使用的。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600"/>
              </a:lnSpc>
              <a:tabLst>
                <a:tab pos="342900" algn="l"/>
              </a:tabLst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比如&lt;和&gt;,我们不能直接在页面中使用&lt;和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&gt;号，因为浏览器会将它解析为html标签。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600"/>
              </a:lnSpc>
              <a:tabLst>
                <a:tab pos="342900" algn="l"/>
              </a:tabLst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为了可以使用这些预留字符，我们必须在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413600" y="4495800"/>
            <a:ext cx="403352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html中使用字符实体。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070700" y="5080000"/>
            <a:ext cx="298577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语法: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&amp;实体名;</a:t>
            </a:r>
            <a:endParaRPr lang="en-US" altLang="zh-CN" sz="3205" dirty="0" smtClean="0">
              <a:solidFill>
                <a:srgbClr val="FF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965200"/>
            <a:ext cx="22352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字符实体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905000"/>
            <a:ext cx="1842135" cy="44056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457200" algn="l"/>
              </a:tabLst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小于号&lt;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0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81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&amp;lt;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600"/>
              </a:lnSpc>
              <a:tabLst>
                <a:tab pos="457200" algn="l"/>
              </a:tabLst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大于号&gt;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0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8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&amp;gt;</a:t>
            </a:r>
            <a:endParaRPr lang="en-US" altLang="zh-CN" sz="28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600"/>
              </a:lnSpc>
              <a:tabLst>
                <a:tab pos="457200" algn="l"/>
              </a:tabLst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空格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0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81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&amp;nbsp;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600"/>
              </a:lnSpc>
              <a:tabLst>
                <a:tab pos="457200" algn="l"/>
              </a:tabLst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和符号&amp;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0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81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&amp;amp;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5106000" y="1905000"/>
            <a:ext cx="2278380" cy="44056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457200" algn="l"/>
              </a:tabLst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版权©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0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81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&amp;copy;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600"/>
              </a:lnSpc>
              <a:tabLst>
                <a:tab pos="457200" algn="l"/>
              </a:tabLst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引号”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0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8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&amp;quot;</a:t>
            </a:r>
            <a:endParaRPr lang="en-US" altLang="zh-CN" sz="28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600"/>
              </a:lnSpc>
              <a:tabLst>
                <a:tab pos="457200" algn="l"/>
              </a:tabLst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注册商标®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0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81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&amp;reg;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600"/>
              </a:lnSpc>
              <a:tabLst>
                <a:tab pos="457200" algn="l"/>
              </a:tabLst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商标™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0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81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&amp;trade;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7400" y="4419600"/>
            <a:ext cx="2042160" cy="71247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US" altLang="zh-CN" sz="4000" b="1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开发工具</a:t>
            </a:r>
            <a:endParaRPr lang="en-US" altLang="zh-CN" sz="4000" b="1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337400" y="4038600"/>
            <a:ext cx="2821940" cy="3790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15" dirty="0" smtClean="0">
                <a:solidFill>
                  <a:srgbClr val="898989"/>
                </a:solidFill>
                <a:latin typeface="MS Shell Dlg" pitchFamily="18" charset="0"/>
                <a:cs typeface="MS Shell Dlg" pitchFamily="18" charset="0"/>
              </a:rPr>
              <a:t>工欲善其事必先利其器！</a:t>
            </a:r>
            <a:endParaRPr lang="en-US" altLang="zh-CN" sz="2015" dirty="0" smtClean="0">
              <a:solidFill>
                <a:srgbClr val="898989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1003300"/>
            <a:ext cx="512635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一个最基本的HTML页面：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803400"/>
            <a:ext cx="3175000" cy="12509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805" dirty="0" smtClean="0">
                <a:solidFill>
                  <a:srgbClr val="FF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&lt;!DOCTYPE</a:t>
            </a:r>
            <a:r>
              <a:rPr lang="en-US" altLang="zh-CN" sz="28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5" dirty="0" smtClean="0">
                <a:solidFill>
                  <a:srgbClr val="FF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html&gt;</a:t>
            </a:r>
            <a:endParaRPr lang="en-US" altLang="zh-CN" sz="2805" dirty="0" smtClean="0">
              <a:solidFill>
                <a:srgbClr val="FF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810" dirty="0" smtClean="0">
                <a:solidFill>
                  <a:srgbClr val="FF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&lt;html&gt;</a:t>
            </a:r>
            <a:endParaRPr lang="en-US" altLang="zh-CN" sz="2810" dirty="0" smtClean="0">
              <a:solidFill>
                <a:srgbClr val="FF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810" dirty="0" smtClean="0">
                <a:solidFill>
                  <a:srgbClr val="FF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&lt;head&gt;</a:t>
            </a:r>
            <a:endParaRPr lang="en-US" altLang="zh-CN" sz="2810" dirty="0" smtClean="0">
              <a:solidFill>
                <a:srgbClr val="FF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985100" y="3073400"/>
            <a:ext cx="4672965" cy="8407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810" dirty="0" smtClean="0">
                <a:solidFill>
                  <a:srgbClr val="FF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&lt;meta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10" dirty="0" smtClean="0">
                <a:solidFill>
                  <a:srgbClr val="FF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charset="UTF-8"&gt;</a:t>
            </a:r>
            <a:endParaRPr lang="en-US" altLang="zh-CN" sz="2810" dirty="0" smtClean="0">
              <a:solidFill>
                <a:srgbClr val="FF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3400"/>
              </a:lnSpc>
            </a:pPr>
            <a:r>
              <a:rPr lang="en-US" altLang="zh-CN" sz="2810" dirty="0" smtClean="0">
                <a:solidFill>
                  <a:srgbClr val="FF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&lt;title&gt;</a:t>
            </a:r>
            <a:r>
              <a:rPr lang="en-US" altLang="zh-CN" sz="281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网页标题</a:t>
            </a:r>
            <a:r>
              <a:rPr lang="en-US" altLang="zh-CN" sz="2810" dirty="0" smtClean="0">
                <a:solidFill>
                  <a:srgbClr val="FF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&lt;/title&gt;</a:t>
            </a:r>
            <a:endParaRPr lang="en-US" altLang="zh-CN" sz="2810" dirty="0" smtClean="0">
              <a:solidFill>
                <a:srgbClr val="FF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070700" y="3924300"/>
            <a:ext cx="1497965" cy="8274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810" dirty="0" smtClean="0">
                <a:solidFill>
                  <a:srgbClr val="FF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&lt;/head&gt;</a:t>
            </a:r>
            <a:endParaRPr lang="en-US" altLang="zh-CN" sz="2810" dirty="0" smtClean="0">
              <a:solidFill>
                <a:srgbClr val="FF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810" dirty="0" smtClean="0">
                <a:solidFill>
                  <a:srgbClr val="FF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&lt;body&gt;</a:t>
            </a:r>
            <a:endParaRPr lang="en-US" altLang="zh-CN" sz="2810" dirty="0" smtClean="0">
              <a:solidFill>
                <a:srgbClr val="FF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985100" y="4762500"/>
            <a:ext cx="3353435" cy="4171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zh-CN" sz="2810" dirty="0" smtClean="0">
                <a:solidFill>
                  <a:srgbClr val="FF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&lt;h1&gt;</a:t>
            </a:r>
            <a:r>
              <a:rPr lang="en-US" altLang="zh-CN" sz="281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网页正文</a:t>
            </a:r>
            <a:r>
              <a:rPr lang="en-US" altLang="zh-CN" sz="2810" dirty="0" smtClean="0">
                <a:solidFill>
                  <a:srgbClr val="FF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&lt;/h1&gt;</a:t>
            </a:r>
            <a:endParaRPr lang="en-US" altLang="zh-CN" sz="2810" dirty="0" smtClean="0">
              <a:solidFill>
                <a:srgbClr val="FF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070700" y="5194300"/>
            <a:ext cx="1497965" cy="8274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810" dirty="0" smtClean="0">
                <a:solidFill>
                  <a:srgbClr val="FF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&lt;/body&gt;</a:t>
            </a:r>
            <a:endParaRPr lang="en-US" altLang="zh-CN" sz="2810" dirty="0" smtClean="0">
              <a:solidFill>
                <a:srgbClr val="FF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810" dirty="0" smtClean="0">
                <a:solidFill>
                  <a:srgbClr val="FF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&lt;/html&gt;</a:t>
            </a:r>
            <a:endParaRPr lang="en-US" altLang="zh-CN" sz="2810" dirty="0" smtClean="0">
              <a:solidFill>
                <a:srgbClr val="FF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965200"/>
            <a:ext cx="27940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文本编辑器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765300"/>
            <a:ext cx="762063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在windows中我们只需要使用最简单的</a:t>
            </a: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记</a:t>
            </a:r>
            <a:endParaRPr lang="en-US" altLang="zh-CN" sz="3205" dirty="0" smtClean="0">
              <a:solidFill>
                <a:srgbClr val="FF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413600" y="2247900"/>
            <a:ext cx="652272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事本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就可以完成所有的网页的开发。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070700" y="2832100"/>
            <a:ext cx="768540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但是一般我们会使用一些具有提示功能的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413600" y="3327400"/>
            <a:ext cx="285369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纯文本编辑器：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527900" y="3924300"/>
            <a:ext cx="2986405" cy="10198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Notepad++(</a:t>
            </a:r>
            <a:r>
              <a:rPr lang="en-US" altLang="zh-CN" sz="28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免费</a:t>
            </a:r>
            <a:r>
              <a:rPr lang="en-US" altLang="zh-CN" sz="28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)</a:t>
            </a:r>
            <a:endParaRPr lang="en-US" altLang="zh-CN" sz="28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000"/>
              </a:lnSpc>
            </a:pPr>
            <a:r>
              <a:rPr lang="en-US" altLang="zh-CN" sz="28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Sublime(</a:t>
            </a:r>
            <a:r>
              <a:rPr lang="en-US" altLang="zh-CN" sz="28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收费</a:t>
            </a:r>
            <a:r>
              <a:rPr lang="en-US" altLang="zh-CN" sz="28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)</a:t>
            </a:r>
            <a:endParaRPr lang="en-US" altLang="zh-CN" sz="28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070700" y="4940300"/>
            <a:ext cx="523938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当然还有很多其他的工具。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965200"/>
            <a:ext cx="931545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IDE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765300"/>
            <a:ext cx="428815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IDE（集成开发工具）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070700" y="2374900"/>
            <a:ext cx="7957185" cy="107124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342900" algn="l"/>
              </a:tabLst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IDE拥有比纯文本编辑器更加强大的提示功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能，也是我们开发中用的比较多的工具。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527900" y="3454400"/>
            <a:ext cx="3996690" cy="15328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DreamWeaver（</a:t>
            </a:r>
            <a:r>
              <a:rPr lang="en-US" altLang="zh-CN" sz="281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收费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）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000"/>
              </a:lnSpc>
            </a:pPr>
            <a:r>
              <a:rPr lang="en-US" altLang="zh-CN" sz="28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WebStorm（</a:t>
            </a:r>
            <a:r>
              <a:rPr lang="en-US" altLang="zh-CN" sz="28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收费</a:t>
            </a:r>
            <a:r>
              <a:rPr lang="en-US" altLang="zh-CN" sz="28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）</a:t>
            </a:r>
            <a:endParaRPr lang="en-US" altLang="zh-CN" sz="28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000"/>
              </a:lnSpc>
            </a:pPr>
            <a:r>
              <a:rPr lang="en-US" altLang="zh-CN" sz="28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Hbuilder（</a:t>
            </a:r>
            <a:r>
              <a:rPr lang="en-US" altLang="zh-CN" sz="28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免费</a:t>
            </a:r>
            <a:r>
              <a:rPr lang="en-US" altLang="zh-CN" sz="28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）</a:t>
            </a:r>
            <a:endParaRPr lang="en-US" altLang="zh-CN" sz="28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070700" y="4965700"/>
            <a:ext cx="428815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当然也有其他的IDE。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965200"/>
            <a:ext cx="27940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工具的选择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816100"/>
            <a:ext cx="7685405" cy="2148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342900" algn="l"/>
              </a:tabLst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上边说了那么多工具我们要使用哪个呢？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600"/>
              </a:lnSpc>
              <a:tabLst>
                <a:tab pos="342900" algn="l"/>
              </a:tabLst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其实使用哪个工具都不重要，我们也不用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费劲心机去讨论工具的好坏，找一个自己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喜欢用的即可。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070700" y="3949700"/>
            <a:ext cx="8088630" cy="15589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342900" algn="l"/>
              </a:tabLst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而且我们也要做到不依赖于某一个工具，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我们要做到，即使只使用最简单的记事本，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我们也可以照常开发。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7400" y="4419600"/>
            <a:ext cx="1047115" cy="71247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US" altLang="zh-CN" sz="4000" b="1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CSS</a:t>
            </a:r>
            <a:endParaRPr lang="en-US" altLang="zh-CN" sz="4000" b="1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337400" y="4038600"/>
            <a:ext cx="4034155" cy="3790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15" dirty="0" smtClean="0">
                <a:solidFill>
                  <a:srgbClr val="898989"/>
                </a:solidFill>
                <a:latin typeface="MS Shell Dlg" pitchFamily="18" charset="0"/>
                <a:cs typeface="MS Shell Dlg" pitchFamily="18" charset="0"/>
              </a:rPr>
              <a:t>HTML页面实在是太丑了，怎么破？</a:t>
            </a:r>
            <a:endParaRPr lang="en-US" altLang="zh-CN" sz="2015" dirty="0" smtClean="0">
              <a:solidFill>
                <a:srgbClr val="898989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965200"/>
            <a:ext cx="114935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CSS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790700"/>
            <a:ext cx="7889240" cy="11741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层叠样式表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(Cascading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Style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Sheets)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6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css可以用来为网页创建样式表，通过样式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413600" y="2832100"/>
            <a:ext cx="448437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表可以对网页进行装饰。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070700" y="3467100"/>
            <a:ext cx="8088630" cy="16611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342900" algn="l"/>
              </a:tabLst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所谓层叠，可以将整个网页想象成是一层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一层的结构，层次高的将会覆盖层次低的。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600"/>
              </a:lnSpc>
              <a:tabLst>
                <a:tab pos="342900" algn="l"/>
              </a:tabLst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而css就可以分别为网页的各个层次设置样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413600" y="4991100"/>
            <a:ext cx="81534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式。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965200"/>
            <a:ext cx="22352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基本语法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765300"/>
            <a:ext cx="811593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CSS的样式表由一个一个的样式构成，一个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413600" y="2247900"/>
            <a:ext cx="570738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样式又由</a:t>
            </a: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选择器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和</a:t>
            </a: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声明块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构成。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070700" y="2832100"/>
            <a:ext cx="157035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语法：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527900" y="3429000"/>
            <a:ext cx="6782435" cy="10198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0070C0"/>
                </a:solidFill>
                <a:latin typeface="MS Shell Dlg" pitchFamily="18" charset="0"/>
                <a:cs typeface="MS Shell Dlg" pitchFamily="18" charset="0"/>
              </a:rPr>
              <a:t>选择器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{</a:t>
            </a:r>
            <a:r>
              <a:rPr lang="en-US" altLang="zh-CN" sz="2810" dirty="0" smtClean="0">
                <a:solidFill>
                  <a:srgbClr val="FFC000"/>
                </a:solidFill>
                <a:latin typeface="MS Shell Dlg" pitchFamily="18" charset="0"/>
                <a:cs typeface="MS Shell Dlg" pitchFamily="18" charset="0"/>
              </a:rPr>
              <a:t>样式名:样式值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；</a:t>
            </a:r>
            <a:r>
              <a:rPr lang="en-US" altLang="zh-CN" sz="2810" dirty="0" smtClean="0">
                <a:solidFill>
                  <a:srgbClr val="FFC000"/>
                </a:solidFill>
                <a:latin typeface="MS Shell Dlg" pitchFamily="18" charset="0"/>
                <a:cs typeface="MS Shell Dlg" pitchFamily="18" charset="0"/>
              </a:rPr>
              <a:t>样式名:样式值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;</a:t>
            </a:r>
            <a:r>
              <a:rPr lang="en-US" altLang="zh-CN" sz="28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}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000"/>
              </a:lnSpc>
            </a:pPr>
            <a:r>
              <a:rPr lang="en-US" altLang="zh-CN" sz="2805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5" dirty="0" smtClean="0">
                <a:solidFill>
                  <a:srgbClr val="0070C0"/>
                </a:solidFill>
                <a:latin typeface="MS Shell Dlg" pitchFamily="18" charset="0"/>
                <a:cs typeface="MS Shell Dlg" pitchFamily="18" charset="0"/>
              </a:rPr>
              <a:t>p</a:t>
            </a:r>
            <a:r>
              <a:rPr lang="en-US" altLang="zh-CN" sz="28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{</a:t>
            </a:r>
            <a:r>
              <a:rPr lang="en-US" altLang="zh-CN" sz="2805" dirty="0" smtClean="0">
                <a:solidFill>
                  <a:srgbClr val="FFC000"/>
                </a:solidFill>
                <a:latin typeface="MS Shell Dlg" pitchFamily="18" charset="0"/>
                <a:cs typeface="MS Shell Dlg" pitchFamily="18" charset="0"/>
              </a:rPr>
              <a:t>color:red</a:t>
            </a:r>
            <a:r>
              <a:rPr lang="en-US" altLang="zh-CN" sz="28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;</a:t>
            </a:r>
            <a:r>
              <a:rPr lang="en-US" altLang="zh-CN" sz="28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5" dirty="0" smtClean="0">
                <a:solidFill>
                  <a:srgbClr val="FFC000"/>
                </a:solidFill>
                <a:latin typeface="MS Shell Dlg" pitchFamily="18" charset="0"/>
                <a:cs typeface="MS Shell Dlg" pitchFamily="18" charset="0"/>
              </a:rPr>
              <a:t>font-size:12px</a:t>
            </a:r>
            <a:r>
              <a:rPr lang="en-US" altLang="zh-CN" sz="28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;}</a:t>
            </a:r>
            <a:endParaRPr lang="en-US" altLang="zh-CN" sz="28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965200"/>
            <a:ext cx="22352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行内样式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803400"/>
            <a:ext cx="7710170" cy="15589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342900" algn="l"/>
              </a:tabLst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可以直接将样式写到标签内部的style属性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中，这种样式不用填写选择器，直接编写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声明即可。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070700" y="3962400"/>
            <a:ext cx="7841615" cy="204597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342900" algn="l"/>
              </a:tabLst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这种方式编写简单，定位准确。但是由于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直接将css代码写到了html标签的内部，导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致结构与表现耦合，同时导致样式不能够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复用，所以这种方式我们不使用。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439000" y="3416300"/>
            <a:ext cx="6925945" cy="4559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3205" dirty="0" smtClean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&lt;p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5" dirty="0" smtClean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style="color: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5" dirty="0" smtClean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red;font-size: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5" dirty="0" smtClean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30px"&gt;&lt;/p&gt;</a:t>
            </a:r>
            <a:endParaRPr lang="en-US" altLang="zh-CN" sz="3205" dirty="0" smtClean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965200"/>
            <a:ext cx="27940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内部样式表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727200"/>
            <a:ext cx="6485890" cy="5454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US" altLang="zh-CN" sz="299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9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99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可以直接将样式写到</a:t>
            </a:r>
            <a:r>
              <a:rPr lang="en-US" altLang="zh-CN" sz="299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&lt;style&gt;</a:t>
            </a:r>
            <a:r>
              <a:rPr lang="en-US" altLang="zh-CN" sz="299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标签中。</a:t>
            </a:r>
            <a:endParaRPr lang="en-US" altLang="zh-CN" sz="299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070700" y="3759200"/>
            <a:ext cx="7937500" cy="13665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42900" algn="l"/>
              </a:tabLst>
            </a:pPr>
            <a:r>
              <a:rPr lang="en-US" altLang="zh-CN" sz="299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9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99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这样使css独立于html代码，而且可以同时为</a:t>
            </a:r>
            <a:endParaRPr lang="en-US" altLang="zh-CN" sz="299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99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多个元素设置样式，这是我们使用的比较多的</a:t>
            </a:r>
            <a:endParaRPr lang="en-US" altLang="zh-CN" sz="299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99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一种方式。</a:t>
            </a:r>
            <a:endParaRPr lang="en-US" altLang="zh-CN" sz="299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070700" y="5067300"/>
            <a:ext cx="7917815" cy="5454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US" altLang="zh-CN" sz="299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9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99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但是这种方式，样式只能在一个页面中使用，</a:t>
            </a:r>
            <a:endParaRPr lang="en-US" altLang="zh-CN" sz="299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413600" y="5473700"/>
            <a:ext cx="4936490" cy="5454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US" altLang="zh-CN" sz="299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不能在多个页面中重复使用。</a:t>
            </a:r>
            <a:endParaRPr lang="en-US" altLang="zh-CN" sz="299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439000" y="2336800"/>
            <a:ext cx="1177925" cy="4559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3205" dirty="0" smtClean="0">
                <a:solidFill>
                  <a:srgbClr val="00B0F0"/>
                </a:solidFill>
                <a:latin typeface="Calibri" panose="020F0502020204030204" charset="0"/>
                <a:cs typeface="Calibri" panose="020F0502020204030204" charset="0"/>
              </a:rPr>
              <a:t>&lt;style&gt;</a:t>
            </a:r>
            <a:endParaRPr lang="en-US" altLang="zh-CN" sz="3205" dirty="0" smtClean="0">
              <a:solidFill>
                <a:srgbClr val="00B0F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353400" y="2819400"/>
            <a:ext cx="4704080" cy="4559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3205" dirty="0" smtClean="0">
                <a:solidFill>
                  <a:srgbClr val="00B0F0"/>
                </a:solidFill>
                <a:latin typeface="Calibri" panose="020F0502020204030204" charset="0"/>
                <a:cs typeface="Calibri" panose="020F0502020204030204" charset="0"/>
              </a:rPr>
              <a:t>p{color:red;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5" dirty="0" smtClean="0">
                <a:solidFill>
                  <a:srgbClr val="00B0F0"/>
                </a:solidFill>
                <a:latin typeface="Calibri" panose="020F0502020204030204" charset="0"/>
                <a:cs typeface="Calibri" panose="020F0502020204030204" charset="0"/>
              </a:rPr>
              <a:t>font-size: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5" dirty="0" smtClean="0">
                <a:solidFill>
                  <a:srgbClr val="00B0F0"/>
                </a:solidFill>
                <a:latin typeface="Calibri" panose="020F0502020204030204" charset="0"/>
                <a:cs typeface="Calibri" panose="020F0502020204030204" charset="0"/>
              </a:rPr>
              <a:t>30px;}</a:t>
            </a:r>
            <a:endParaRPr lang="en-US" altLang="zh-CN" sz="3205" dirty="0" smtClean="0">
              <a:solidFill>
                <a:srgbClr val="00B0F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439000" y="3314700"/>
            <a:ext cx="1327150" cy="4559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3205" dirty="0" smtClean="0">
                <a:solidFill>
                  <a:srgbClr val="00B0F0"/>
                </a:solidFill>
                <a:latin typeface="Calibri" panose="020F0502020204030204" charset="0"/>
                <a:cs typeface="Calibri" panose="020F0502020204030204" charset="0"/>
              </a:rPr>
              <a:t>&lt;/style&gt;</a:t>
            </a:r>
            <a:endParaRPr lang="en-US" altLang="zh-CN" sz="3205" dirty="0" smtClean="0">
              <a:solidFill>
                <a:srgbClr val="00B0F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965200"/>
            <a:ext cx="27940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外部样式表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752600"/>
            <a:ext cx="7889240" cy="1456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342900" algn="l"/>
              </a:tabLst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可以将所有的样式保存到一个外部的css文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件中，然后通过&lt;link&gt;标签将样式表引入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到文件中。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070700" y="4254500"/>
            <a:ext cx="7685405" cy="189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342900" algn="l"/>
              </a:tabLst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这种方式将样式表放入到了页面的外部，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可以在多个页面中引入，同时浏览器加载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文件时可以使用缓存，这是我们开发中使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用的最多的方式。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642200" y="3289300"/>
            <a:ext cx="6189980" cy="9429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3205" dirty="0" smtClean="0">
                <a:solidFill>
                  <a:srgbClr val="00B0F0"/>
                </a:solidFill>
                <a:latin typeface="Calibri" panose="020F0502020204030204" charset="0"/>
                <a:cs typeface="Calibri" panose="020F0502020204030204" charset="0"/>
              </a:rPr>
              <a:t>&lt;link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5" dirty="0" smtClean="0">
                <a:solidFill>
                  <a:srgbClr val="00B0F0"/>
                </a:solidFill>
                <a:latin typeface="Calibri" panose="020F0502020204030204" charset="0"/>
                <a:cs typeface="Calibri" panose="020F0502020204030204" charset="0"/>
              </a:rPr>
              <a:t>rel="stylesheet"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5" dirty="0" smtClean="0">
                <a:solidFill>
                  <a:srgbClr val="00B0F0"/>
                </a:solidFill>
                <a:latin typeface="Calibri" panose="020F0502020204030204" charset="0"/>
                <a:cs typeface="Calibri" panose="020F0502020204030204" charset="0"/>
              </a:rPr>
              <a:t>type="text/css"</a:t>
            </a:r>
            <a:endParaRPr lang="en-US" altLang="zh-CN" sz="3205" dirty="0" smtClean="0">
              <a:solidFill>
                <a:srgbClr val="00B0F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ts val="3800"/>
              </a:lnSpc>
            </a:pPr>
            <a:r>
              <a:rPr lang="en-US" altLang="zh-CN" sz="3205" dirty="0" smtClean="0">
                <a:solidFill>
                  <a:srgbClr val="00B0F0"/>
                </a:solidFill>
                <a:latin typeface="Calibri" panose="020F0502020204030204" charset="0"/>
                <a:cs typeface="Calibri" panose="020F0502020204030204" charset="0"/>
              </a:rPr>
              <a:t>href="style.css"&gt;</a:t>
            </a:r>
            <a:endParaRPr lang="en-US" altLang="zh-CN" sz="3205" dirty="0" smtClean="0">
              <a:solidFill>
                <a:srgbClr val="00B0F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965200"/>
            <a:ext cx="11176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标签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803400"/>
            <a:ext cx="6349365" cy="17640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HTML中的标记指的就是</a:t>
            </a: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标签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6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HTML使用标记标签来描述网页。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6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结构：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731100" y="3733800"/>
            <a:ext cx="5765800" cy="6483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</a:t>
            </a:r>
            <a:r>
              <a:rPr lang="en-US" altLang="zh-CN" sz="360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标签名</a:t>
            </a:r>
            <a:r>
              <a:rPr lang="en-US" altLang="zh-CN" sz="3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&gt;标签内容&lt;/</a:t>
            </a:r>
            <a:r>
              <a:rPr lang="en-US" altLang="zh-CN" sz="360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标签名</a:t>
            </a:r>
            <a:r>
              <a:rPr lang="en-US" altLang="zh-CN" sz="3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&gt;</a:t>
            </a:r>
            <a:endParaRPr lang="en-US" altLang="zh-CN" sz="36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731100" y="5016500"/>
            <a:ext cx="2146300" cy="6483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&lt;</a:t>
            </a:r>
            <a:r>
              <a:rPr lang="en-US" altLang="zh-CN" sz="360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标签名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/&gt;</a:t>
            </a:r>
            <a:endParaRPr lang="en-US" altLang="zh-CN" sz="36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965200"/>
            <a:ext cx="11176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元素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765300"/>
            <a:ext cx="687006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我们还将一个完整的标签称为</a:t>
            </a: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元素。</a:t>
            </a:r>
            <a:endParaRPr lang="en-US" altLang="zh-CN" sz="3205" dirty="0" smtClean="0">
              <a:solidFill>
                <a:srgbClr val="FF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070700" y="2349500"/>
            <a:ext cx="7685405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这里我们可以将元素和标签认为是一个同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413600" y="2832100"/>
            <a:ext cx="122301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义词。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477100" y="3429000"/>
            <a:ext cx="4038600" cy="6483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 dirty="0" smtClean="0">
                <a:solidFill>
                  <a:srgbClr val="00B050"/>
                </a:solidFill>
                <a:latin typeface="MS Shell Dlg" pitchFamily="18" charset="0"/>
                <a:cs typeface="MS Shell Dlg" pitchFamily="18" charset="0"/>
              </a:rPr>
              <a:t>&lt;h1&gt;一级标题&lt;/h1&gt;</a:t>
            </a:r>
            <a:endParaRPr lang="en-US" altLang="zh-CN" sz="3600" dirty="0" smtClean="0">
              <a:solidFill>
                <a:srgbClr val="00B05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477100" y="3987800"/>
            <a:ext cx="5080000" cy="6483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上边的h1我们就称为元素</a:t>
            </a:r>
            <a:endParaRPr lang="en-US" altLang="zh-CN" sz="36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477100" y="4787900"/>
            <a:ext cx="7797800" cy="17513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 dirty="0" smtClean="0">
                <a:solidFill>
                  <a:srgbClr val="00B050"/>
                </a:solidFill>
                <a:latin typeface="MS Shell Dlg" pitchFamily="18" charset="0"/>
                <a:cs typeface="MS Shell Dlg" pitchFamily="18" charset="0"/>
              </a:rPr>
              <a:t>&lt;p&gt;我是一个&lt;em&gt;段落&lt;/em&gt;&lt;/p&gt;</a:t>
            </a:r>
            <a:endParaRPr lang="en-US" altLang="zh-CN" sz="3600" dirty="0" smtClean="0">
              <a:solidFill>
                <a:srgbClr val="00B05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3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p也是一个元素，em是p的</a:t>
            </a:r>
            <a:r>
              <a:rPr lang="en-US" altLang="zh-CN" sz="360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子元素</a:t>
            </a:r>
            <a:r>
              <a:rPr lang="en-US" altLang="zh-CN" sz="3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，p是</a:t>
            </a:r>
            <a:endParaRPr lang="en-US" altLang="zh-CN" sz="36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3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em的</a:t>
            </a:r>
            <a:r>
              <a:rPr lang="en-US" altLang="zh-CN" sz="360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父元素</a:t>
            </a:r>
            <a:r>
              <a:rPr lang="en-US" altLang="zh-CN" sz="3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。</a:t>
            </a:r>
            <a:endParaRPr lang="en-US" altLang="zh-CN" sz="36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3100" y="1143000"/>
            <a:ext cx="1524000" cy="6483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 dirty="0" smtClean="0">
                <a:solidFill>
                  <a:srgbClr val="00B050"/>
                </a:solidFill>
                <a:latin typeface="MS Shell Dlg" pitchFamily="18" charset="0"/>
                <a:cs typeface="MS Shell Dlg" pitchFamily="18" charset="0"/>
              </a:rPr>
              <a:t>&lt;body&gt;</a:t>
            </a:r>
            <a:endParaRPr lang="en-US" altLang="zh-CN" sz="3600" dirty="0" smtClean="0">
              <a:solidFill>
                <a:srgbClr val="00B05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137500" y="1689100"/>
            <a:ext cx="5080000" cy="6483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 dirty="0" smtClean="0">
                <a:solidFill>
                  <a:srgbClr val="00B050"/>
                </a:solidFill>
                <a:latin typeface="MS Shell Dlg" pitchFamily="18" charset="0"/>
                <a:cs typeface="MS Shell Dlg" pitchFamily="18" charset="0"/>
              </a:rPr>
              <a:t>&lt;p&gt;&lt;em&gt;内容&lt;/em&gt;&lt;/p&gt;</a:t>
            </a:r>
            <a:endParaRPr lang="en-US" altLang="zh-CN" sz="3600" dirty="0" smtClean="0">
              <a:solidFill>
                <a:srgbClr val="00B05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223100" y="2235200"/>
            <a:ext cx="1651000" cy="6483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 dirty="0" smtClean="0">
                <a:solidFill>
                  <a:srgbClr val="00B050"/>
                </a:solidFill>
                <a:latin typeface="MS Shell Dlg" pitchFamily="18" charset="0"/>
                <a:cs typeface="MS Shell Dlg" pitchFamily="18" charset="0"/>
              </a:rPr>
              <a:t>&lt;/body&gt;</a:t>
            </a:r>
            <a:endParaRPr lang="en-US" altLang="zh-CN" sz="3600" dirty="0" smtClean="0">
              <a:solidFill>
                <a:srgbClr val="00B05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223100" y="3517900"/>
            <a:ext cx="4808220" cy="6483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body也是一个元素。</a:t>
            </a:r>
            <a:endParaRPr lang="en-US" altLang="zh-CN" sz="36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223100" y="4368800"/>
            <a:ext cx="6154420" cy="14687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body是p和em的</a:t>
            </a:r>
            <a:r>
              <a:rPr lang="en-US" altLang="zh-CN" sz="360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祖先元素</a:t>
            </a:r>
            <a:r>
              <a:rPr lang="en-US" altLang="zh-CN" sz="3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。</a:t>
            </a:r>
            <a:endParaRPr lang="en-US" altLang="zh-CN" sz="36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4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p和em是body的</a:t>
            </a:r>
            <a:r>
              <a:rPr lang="en-US" altLang="zh-CN" sz="360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后代元素</a:t>
            </a:r>
            <a:r>
              <a:rPr lang="en-US" altLang="zh-CN" sz="3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。</a:t>
            </a:r>
            <a:endParaRPr lang="en-US" altLang="zh-CN" sz="36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965200"/>
            <a:ext cx="11176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属性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905000"/>
            <a:ext cx="125095" cy="30079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81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en-US" altLang="zh-CN" sz="281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en-US" altLang="zh-CN" sz="281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en-US" altLang="zh-CN" sz="281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en-US" altLang="zh-CN" sz="281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en-US" altLang="zh-CN" sz="281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en-US" altLang="zh-CN" sz="281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en-US" altLang="zh-CN" sz="281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en-US" altLang="zh-CN" sz="281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en-US" altLang="zh-CN" sz="281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en-US" altLang="zh-CN" sz="281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en-US" altLang="zh-CN" sz="281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413600" y="1854200"/>
            <a:ext cx="7494270" cy="30721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可以为HTML标签设置</a:t>
            </a:r>
            <a:r>
              <a:rPr lang="en-US" altLang="zh-CN" sz="281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属性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。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000"/>
              </a:lnSpc>
            </a:pP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通过属性为HTML元素提供附加信息。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000"/>
              </a:lnSpc>
            </a:pP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属性需要设置在</a:t>
            </a:r>
            <a:r>
              <a:rPr lang="en-US" altLang="zh-CN" sz="281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开始标签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或</a:t>
            </a:r>
            <a:r>
              <a:rPr lang="en-US" altLang="zh-CN" sz="281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自结束标签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中。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000"/>
              </a:lnSpc>
            </a:pP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属性总是以</a:t>
            </a:r>
            <a:r>
              <a:rPr lang="en-US" altLang="zh-CN" sz="2810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名称/值对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的形式出现。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000"/>
              </a:lnSpc>
            </a:pP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比如：name=“value”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000"/>
              </a:lnSpc>
            </a:pP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有些属性可以是任意值，有些则必须是指定值。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070700" y="5054600"/>
            <a:ext cx="6501765" cy="107124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B050"/>
                </a:solidFill>
                <a:latin typeface="MS Shell Dlg" pitchFamily="18" charset="0"/>
                <a:cs typeface="MS Shell Dlg" pitchFamily="18" charset="0"/>
              </a:rPr>
              <a:t>&lt;h1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5" dirty="0" smtClean="0">
                <a:solidFill>
                  <a:srgbClr val="00B050"/>
                </a:solidFill>
                <a:latin typeface="MS Shell Dlg" pitchFamily="18" charset="0"/>
                <a:cs typeface="MS Shell Dlg" pitchFamily="18" charset="0"/>
              </a:rPr>
              <a:t>title="我是一个标题"&gt;标题&lt;/h1&gt;</a:t>
            </a:r>
            <a:endParaRPr lang="en-US" altLang="zh-CN" sz="3205" dirty="0" smtClean="0">
              <a:solidFill>
                <a:srgbClr val="00B05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800"/>
              </a:lnSpc>
            </a:pPr>
            <a:r>
              <a:rPr lang="en-US" altLang="zh-CN" sz="3205" dirty="0" smtClean="0">
                <a:solidFill>
                  <a:srgbClr val="00B050"/>
                </a:solidFill>
                <a:latin typeface="MS Shell Dlg" pitchFamily="18" charset="0"/>
                <a:cs typeface="MS Shell Dlg" pitchFamily="18" charset="0"/>
              </a:rPr>
              <a:t>&lt;img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5" dirty="0" smtClean="0">
                <a:solidFill>
                  <a:srgbClr val="00B050"/>
                </a:solidFill>
                <a:latin typeface="MS Shell Dlg" pitchFamily="18" charset="0"/>
                <a:cs typeface="MS Shell Dlg" pitchFamily="18" charset="0"/>
              </a:rPr>
              <a:t>src=""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5" dirty="0" smtClean="0">
                <a:solidFill>
                  <a:srgbClr val="00B050"/>
                </a:solidFill>
                <a:latin typeface="MS Shell Dlg" pitchFamily="18" charset="0"/>
                <a:cs typeface="MS Shell Dlg" pitchFamily="18" charset="0"/>
              </a:rPr>
              <a:t>alt=""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5" dirty="0" smtClean="0">
                <a:solidFill>
                  <a:srgbClr val="00B050"/>
                </a:solidFill>
                <a:latin typeface="MS Shell Dlg" pitchFamily="18" charset="0"/>
                <a:cs typeface="MS Shell Dlg" pitchFamily="18" charset="0"/>
              </a:rPr>
              <a:t>/&gt;</a:t>
            </a:r>
            <a:endParaRPr lang="en-US" altLang="zh-CN" sz="3205" dirty="0" smtClean="0">
              <a:solidFill>
                <a:srgbClr val="00B05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700" y="965200"/>
            <a:ext cx="22352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常见属性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727200"/>
            <a:ext cx="621030" cy="5454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US" altLang="zh-CN" sz="299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9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99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id</a:t>
            </a:r>
            <a:endParaRPr lang="en-US" altLang="zh-CN" sz="299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527900" y="2222500"/>
            <a:ext cx="7440930" cy="4813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id属性作为标签的唯一标识，在同一个网页中不能</a:t>
            </a:r>
            <a:endParaRPr lang="en-US" altLang="zh-CN" sz="25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807300" y="2578100"/>
            <a:ext cx="3218180" cy="4686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59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出现相同的id属性值。</a:t>
            </a:r>
            <a:endParaRPr lang="en-US" altLang="zh-CN" sz="259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070700" y="3022600"/>
            <a:ext cx="1190625" cy="5454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US" altLang="zh-CN" sz="299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9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99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class</a:t>
            </a:r>
            <a:endParaRPr lang="en-US" altLang="zh-CN" sz="299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527900" y="3543300"/>
            <a:ext cx="7341235" cy="11868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279400" algn="l"/>
              </a:tabLst>
            </a:pPr>
            <a:r>
              <a:rPr lang="en-US" altLang="zh-CN" sz="259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5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9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class属性用来为标签分组，拥有相同class属性的</a:t>
            </a:r>
            <a:endParaRPr lang="en-US" altLang="zh-CN" sz="259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28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5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标签我们认为就是一组，可以出现相同的class属</a:t>
            </a:r>
            <a:endParaRPr lang="en-US" altLang="zh-CN" sz="25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28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5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性，可以为一个元素指定多个class。</a:t>
            </a:r>
            <a:endParaRPr lang="en-US" altLang="zh-CN" sz="25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070700" y="4673600"/>
            <a:ext cx="918210" cy="5454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US" altLang="zh-CN" sz="299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9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99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title</a:t>
            </a:r>
            <a:endParaRPr lang="en-US" altLang="zh-CN" sz="299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527900" y="5168900"/>
            <a:ext cx="7391400" cy="4813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5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title属性用来指定标签的标题，指定title以后，鼠</a:t>
            </a:r>
            <a:endParaRPr lang="en-US" altLang="zh-CN" sz="25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2807300" y="5524500"/>
            <a:ext cx="5943600" cy="4813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5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标移入到元素上方时，会出现提示文字。</a:t>
            </a:r>
            <a:endParaRPr lang="en-US" altLang="zh-CN" sz="25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5605</Words>
  <Application>WPS 演示</Application>
  <PresentationFormat>On-screen Show (4:3)</PresentationFormat>
  <Paragraphs>621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Arial</vt:lpstr>
      <vt:lpstr>宋体</vt:lpstr>
      <vt:lpstr>Wingdings</vt:lpstr>
      <vt:lpstr>华文中宋</vt:lpstr>
      <vt:lpstr>方正舒体</vt:lpstr>
      <vt:lpstr>MS Shell Dlg</vt:lpstr>
      <vt:lpstr>Times New Roman</vt:lpstr>
      <vt:lpstr>Courier New</vt:lpstr>
      <vt:lpstr>Calibri</vt:lpstr>
      <vt:lpstr>微软雅黑</vt:lpstr>
      <vt:lpstr>Arial Unicode MS</vt:lpstr>
      <vt:lpstr>Microsoft Sans Serif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8</cp:revision>
  <dcterms:created xsi:type="dcterms:W3CDTF">2006-08-16T00:00:00Z</dcterms:created>
  <dcterms:modified xsi:type="dcterms:W3CDTF">2018-03-23T03:48:18Z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