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635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 userDrawn="1"/>
        </p:nvCxnSpPr>
        <p:spPr>
          <a:xfrm>
            <a:off x="0" y="441617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0" y="6722700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 userDrawn="1"/>
        </p:nvSpPr>
        <p:spPr>
          <a:xfrm>
            <a:off x="11832000" y="6614700"/>
            <a:ext cx="360000" cy="216000"/>
          </a:xfrm>
          <a:prstGeom prst="rect">
            <a:avLst/>
          </a:prstGeom>
          <a:solidFill>
            <a:srgbClr val="FF1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0" y="149417"/>
            <a:ext cx="565851" cy="360000"/>
            <a:chOff x="1834895" y="1722185"/>
            <a:chExt cx="565851" cy="432000"/>
          </a:xfrm>
        </p:grpSpPr>
        <p:sp>
          <p:nvSpPr>
            <p:cNvPr id="47" name="矩形 46"/>
            <p:cNvSpPr/>
            <p:nvPr userDrawn="1"/>
          </p:nvSpPr>
          <p:spPr>
            <a:xfrm>
              <a:off x="1834895" y="1722185"/>
              <a:ext cx="288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2191512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2278129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364746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32000" y="6548702"/>
            <a:ext cx="451268" cy="34799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CB0F53F-7DF6-40F4-BE79-5E4EC15755EC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356617" y="720892"/>
            <a:ext cx="383810" cy="355799"/>
            <a:chOff x="356617" y="720892"/>
            <a:chExt cx="383810" cy="355799"/>
          </a:xfrm>
        </p:grpSpPr>
        <p:sp>
          <p:nvSpPr>
            <p:cNvPr id="53" name="矩形 52"/>
            <p:cNvSpPr/>
            <p:nvPr userDrawn="1"/>
          </p:nvSpPr>
          <p:spPr>
            <a:xfrm>
              <a:off x="356617" y="720892"/>
              <a:ext cx="180000" cy="18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452427" y="788691"/>
              <a:ext cx="288000" cy="288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 userDrawn="1"/>
        </p:nvGrpSpPr>
        <p:grpSpPr>
          <a:xfrm>
            <a:off x="9475644" y="71366"/>
            <a:ext cx="2716356" cy="370251"/>
            <a:chOff x="9475644" y="74461"/>
            <a:chExt cx="2716356" cy="370251"/>
          </a:xfrm>
        </p:grpSpPr>
        <p:sp>
          <p:nvSpPr>
            <p:cNvPr id="56" name="文本框 55"/>
            <p:cNvSpPr txBox="1"/>
            <p:nvPr userDrawn="1"/>
          </p:nvSpPr>
          <p:spPr>
            <a:xfrm>
              <a:off x="9801602" y="74461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北财教育</a:t>
              </a:r>
              <a:r>
                <a:rPr lang="en-US" altLang="zh-CN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7.0</a:t>
              </a:r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教育产品</a:t>
              </a:r>
              <a:endPara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644" y="84712"/>
              <a:ext cx="417398" cy="360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300" y="1669323"/>
            <a:ext cx="10842600" cy="4504055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60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9498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3201" cy="6857998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858357" cy="6877990"/>
          </a:xfrm>
          <a:custGeom>
            <a:avLst/>
            <a:gdLst>
              <a:gd name="connsiteX0" fmla="*/ 6858000 w 6858000"/>
              <a:gd name="connsiteY0" fmla="*/ 0 h 6858000"/>
              <a:gd name="connsiteX1" fmla="*/ 2501900 w 6858000"/>
              <a:gd name="connsiteY1" fmla="*/ 6350 h 6858000"/>
              <a:gd name="connsiteX2" fmla="*/ 0 w 6858000"/>
              <a:gd name="connsiteY2" fmla="*/ 6858000 h 6858000"/>
              <a:gd name="connsiteX3" fmla="*/ 685800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6858000" y="0"/>
                </a:moveTo>
                <a:lnTo>
                  <a:pt x="2501900" y="6350"/>
                </a:lnTo>
                <a:lnTo>
                  <a:pt x="0" y="6858000"/>
                </a:lnTo>
                <a:lnTo>
                  <a:pt x="6858000" y="6858000"/>
                </a:lnTo>
                <a:close/>
              </a:path>
            </a:pathLst>
          </a:custGeom>
        </p:spPr>
      </p:pic>
      <p:cxnSp>
        <p:nvCxnSpPr>
          <p:cNvPr id="9" name="直接连接符 8"/>
          <p:cNvCxnSpPr/>
          <p:nvPr userDrawn="1"/>
        </p:nvCxnSpPr>
        <p:spPr>
          <a:xfrm>
            <a:off x="4544041" y="-1439"/>
            <a:ext cx="2500645" cy="6840391"/>
          </a:xfrm>
          <a:prstGeom prst="line">
            <a:avLst/>
          </a:prstGeom>
          <a:ln>
            <a:solidFill>
              <a:srgbClr val="EA1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 userDrawn="1"/>
        </p:nvSpPr>
        <p:spPr>
          <a:xfrm rot="20442993" flipH="1">
            <a:off x="5029208" y="412642"/>
            <a:ext cx="121645" cy="2112951"/>
          </a:xfrm>
          <a:prstGeom prst="parallelogram">
            <a:avLst/>
          </a:prstGeom>
          <a:solidFill>
            <a:srgbClr val="EA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080721" y="60902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本单元教学时长：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18571" y="379583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须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是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今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辛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勤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耕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耘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07021" y="1373231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方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时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金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满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堂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578651" y="5905607"/>
            <a:ext cx="589280" cy="583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01600" cmpd="thickThin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北财</a:t>
            </a:r>
            <a:endParaRPr lang="en-US" altLang="zh-CN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教育</a:t>
            </a:r>
            <a:endParaRPr lang="zh-CN" altLang="en-US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 userDrawn="1"/>
        </p:nvCxnSpPr>
        <p:spPr>
          <a:xfrm>
            <a:off x="0" y="441617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0" y="6722700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 userDrawn="1"/>
        </p:nvSpPr>
        <p:spPr>
          <a:xfrm>
            <a:off x="11832000" y="6614700"/>
            <a:ext cx="360000" cy="216000"/>
          </a:xfrm>
          <a:prstGeom prst="rect">
            <a:avLst/>
          </a:prstGeom>
          <a:solidFill>
            <a:srgbClr val="FF1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0" y="149417"/>
            <a:ext cx="565851" cy="360000"/>
            <a:chOff x="1834895" y="1722185"/>
            <a:chExt cx="565851" cy="432000"/>
          </a:xfrm>
        </p:grpSpPr>
        <p:sp>
          <p:nvSpPr>
            <p:cNvPr id="47" name="矩形 46"/>
            <p:cNvSpPr/>
            <p:nvPr userDrawn="1"/>
          </p:nvSpPr>
          <p:spPr>
            <a:xfrm>
              <a:off x="1834895" y="1722185"/>
              <a:ext cx="288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2191512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2278129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364746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32000" y="6548702"/>
            <a:ext cx="451268" cy="34799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CB0F53F-7DF6-40F4-BE79-5E4EC15755EC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356617" y="720892"/>
            <a:ext cx="383810" cy="355799"/>
            <a:chOff x="356617" y="720892"/>
            <a:chExt cx="383810" cy="355799"/>
          </a:xfrm>
        </p:grpSpPr>
        <p:sp>
          <p:nvSpPr>
            <p:cNvPr id="53" name="矩形 52"/>
            <p:cNvSpPr/>
            <p:nvPr userDrawn="1"/>
          </p:nvSpPr>
          <p:spPr>
            <a:xfrm>
              <a:off x="356617" y="720892"/>
              <a:ext cx="180000" cy="18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452427" y="788691"/>
              <a:ext cx="288000" cy="288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 userDrawn="1"/>
        </p:nvGrpSpPr>
        <p:grpSpPr>
          <a:xfrm>
            <a:off x="9475644" y="71366"/>
            <a:ext cx="2716356" cy="370251"/>
            <a:chOff x="9475644" y="74461"/>
            <a:chExt cx="2716356" cy="370251"/>
          </a:xfrm>
        </p:grpSpPr>
        <p:sp>
          <p:nvSpPr>
            <p:cNvPr id="56" name="文本框 55"/>
            <p:cNvSpPr txBox="1"/>
            <p:nvPr userDrawn="1"/>
          </p:nvSpPr>
          <p:spPr>
            <a:xfrm>
              <a:off x="9801602" y="74461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北财教育</a:t>
              </a:r>
              <a:r>
                <a:rPr lang="en-US" altLang="zh-CN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7.0</a:t>
              </a:r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教育产品</a:t>
              </a:r>
              <a:endPara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644" y="84712"/>
              <a:ext cx="417398" cy="3600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6149" y="6099048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**课时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2558" y="1611785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第*单元</a:t>
            </a:r>
            <a:endParaRPr lang="en-US" altLang="zh-CN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********（课程名称）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2849" y="3318665"/>
            <a:ext cx="3230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*****（章节名称）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1.2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1.3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1.4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zh-CN" altLang="en-US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9363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标签之间的</a:t>
            </a:r>
            <a:r>
              <a:rPr spc="20" dirty="0"/>
              <a:t>关</a:t>
            </a:r>
            <a:r>
              <a:rPr spc="-10" dirty="0"/>
              <a:t>系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74697"/>
            <a:ext cx="6043295" cy="4324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祖先元素</a:t>
            </a:r>
            <a:endParaRPr sz="3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10" dirty="0">
                <a:latin typeface="Noto Sans CJK JP Regular"/>
                <a:cs typeface="Noto Sans CJK JP Regular"/>
              </a:rPr>
              <a:t>直接或间接包含后代元素的元素。</a:t>
            </a:r>
            <a:endParaRPr sz="2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95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后代元素</a:t>
            </a:r>
            <a:endParaRPr sz="295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10" dirty="0">
                <a:latin typeface="Noto Sans CJK JP Regular"/>
                <a:cs typeface="Noto Sans CJK JP Regular"/>
              </a:rPr>
              <a:t>直接或间接被祖先元素包含的元素。</a:t>
            </a:r>
            <a:endParaRPr sz="2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父元素</a:t>
            </a:r>
            <a:endParaRPr sz="3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ts val="311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10" dirty="0">
                <a:latin typeface="Noto Sans CJK JP Regular"/>
                <a:cs typeface="Noto Sans CJK JP Regular"/>
              </a:rPr>
              <a:t>直接包含子元素的元素。</a:t>
            </a:r>
            <a:endParaRPr sz="2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59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子元素</a:t>
            </a:r>
            <a:endParaRPr sz="3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10" dirty="0">
                <a:latin typeface="Noto Sans CJK JP Regular"/>
                <a:cs typeface="Noto Sans CJK JP Regular"/>
              </a:rPr>
              <a:t>直接被父元素包含的元素。</a:t>
            </a:r>
            <a:endParaRPr sz="2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兄弟元素</a:t>
            </a:r>
            <a:endParaRPr sz="3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10" dirty="0">
                <a:latin typeface="Noto Sans CJK JP Regular"/>
                <a:cs typeface="Noto Sans CJK JP Regular"/>
              </a:rPr>
              <a:t>拥有相同父元素的元素。</a:t>
            </a:r>
            <a:endParaRPr sz="2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后代选择器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881620" cy="38017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18796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后</a:t>
            </a:r>
            <a:r>
              <a:rPr sz="3200" dirty="0">
                <a:latin typeface="Noto Sans CJK JP Regular"/>
                <a:cs typeface="Noto Sans CJK JP Regular"/>
              </a:rPr>
              <a:t>代选</a:t>
            </a:r>
            <a:r>
              <a:rPr sz="3200" spc="5" dirty="0">
                <a:latin typeface="Noto Sans CJK JP Regular"/>
                <a:cs typeface="Noto Sans CJK JP Regular"/>
              </a:rPr>
              <a:t>择器可以根据标签的关系，为处在 元素内部的代元素设置样式。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75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语法：</a:t>
            </a:r>
            <a:endParaRPr sz="3200">
              <a:latin typeface="Noto Sans CJK JP Regular"/>
              <a:cs typeface="Noto Sans CJK JP Regular"/>
            </a:endParaRPr>
          </a:p>
          <a:p>
            <a:pPr marL="1535430">
              <a:lnSpc>
                <a:spcPts val="4230"/>
              </a:lnSpc>
            </a:pPr>
            <a:r>
              <a:rPr sz="3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祖先元素</a:t>
            </a:r>
            <a:r>
              <a:rPr sz="3600" spc="2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后代元</a:t>
            </a:r>
            <a:r>
              <a:rPr sz="3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素</a:t>
            </a:r>
            <a:r>
              <a:rPr sz="3600" spc="2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后代元素</a:t>
            </a:r>
            <a:r>
              <a:rPr sz="3600" spc="2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600" spc="-15" dirty="0">
                <a:latin typeface="Noto Sans CJK JP Regular"/>
                <a:cs typeface="Noto Sans CJK JP Regular"/>
              </a:rPr>
              <a:t>{</a:t>
            </a:r>
            <a:r>
              <a:rPr sz="3600" spc="204" dirty="0">
                <a:latin typeface="Noto Sans CJK JP Regular"/>
                <a:cs typeface="Noto Sans CJK JP Regular"/>
              </a:rPr>
              <a:t> </a:t>
            </a:r>
            <a:r>
              <a:rPr sz="3600" spc="-15" dirty="0">
                <a:latin typeface="Noto Sans CJK JP Regular"/>
                <a:cs typeface="Noto Sans CJK JP Regular"/>
              </a:rPr>
              <a:t>}</a:t>
            </a:r>
            <a:endParaRPr sz="3600">
              <a:latin typeface="Noto Sans CJK JP Regular"/>
              <a:cs typeface="Noto Sans CJK JP Regular"/>
            </a:endParaRPr>
          </a:p>
          <a:p>
            <a:pPr marL="355600" marR="203200" indent="-342900">
              <a:lnSpc>
                <a:spcPct val="100000"/>
              </a:lnSpc>
              <a:spcBef>
                <a:spcPts val="12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比</a:t>
            </a:r>
            <a:r>
              <a:rPr sz="3200" dirty="0">
                <a:latin typeface="Noto Sans CJK JP Regular"/>
                <a:cs typeface="Noto Sans CJK JP Regular"/>
              </a:rPr>
              <a:t>如</a:t>
            </a:r>
            <a:r>
              <a:rPr sz="3200" spc="6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</a:t>
            </a:r>
            <a:r>
              <a:rPr sz="3200" spc="18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strong</a:t>
            </a:r>
            <a:r>
              <a:rPr sz="3200" spc="1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200" dirty="0">
                <a:latin typeface="Noto Sans CJK JP Regular"/>
                <a:cs typeface="Noto Sans CJK JP Regular"/>
              </a:rPr>
              <a:t>会选中页面中所有</a:t>
            </a:r>
            <a:r>
              <a:rPr sz="3200" spc="15" dirty="0">
                <a:latin typeface="Noto Sans CJK JP Regular"/>
                <a:cs typeface="Noto Sans CJK JP Regular"/>
              </a:rPr>
              <a:t>的</a:t>
            </a:r>
            <a:r>
              <a:rPr sz="3200" spc="60" dirty="0">
                <a:latin typeface="Noto Sans CJK JP Regular"/>
                <a:cs typeface="Noto Sans CJK JP Regular"/>
              </a:rPr>
              <a:t>p</a:t>
            </a:r>
            <a:r>
              <a:rPr sz="3200" spc="5" dirty="0">
                <a:latin typeface="Noto Sans CJK JP Regular"/>
                <a:cs typeface="Noto Sans CJK JP Regular"/>
              </a:rPr>
              <a:t>元素 内</a:t>
            </a:r>
            <a:r>
              <a:rPr sz="3200" dirty="0">
                <a:latin typeface="Noto Sans CJK JP Regular"/>
                <a:cs typeface="Noto Sans CJK JP Regular"/>
              </a:rPr>
              <a:t>的</a:t>
            </a:r>
            <a:r>
              <a:rPr sz="3200" spc="45" dirty="0">
                <a:latin typeface="Noto Sans CJK JP Regular"/>
                <a:cs typeface="Noto Sans CJK JP Regular"/>
              </a:rPr>
              <a:t>strong</a:t>
            </a:r>
            <a:r>
              <a:rPr sz="3200" dirty="0">
                <a:latin typeface="Noto Sans CJK JP Regular"/>
                <a:cs typeface="Noto Sans CJK JP Regular"/>
              </a:rPr>
              <a:t>元素。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37439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伪类和伪元素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8028940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有时候，你需要选择本身没有标签，但是 仍然易于识别的网页部位，比如段落首行 或鼠标滑过的连接</a:t>
            </a:r>
            <a:r>
              <a:rPr sz="3200" spc="-5" dirty="0">
                <a:latin typeface="Noto Sans CJK JP Regular"/>
                <a:cs typeface="Noto Sans CJK JP Regular"/>
              </a:rPr>
              <a:t>。</a:t>
            </a:r>
            <a:r>
              <a:rPr sz="3200" spc="110" dirty="0">
                <a:latin typeface="Noto Sans CJK JP Regular"/>
                <a:cs typeface="Noto Sans CJK JP Regular"/>
              </a:rPr>
              <a:t>C</a:t>
            </a:r>
            <a:r>
              <a:rPr sz="3200" spc="-75" dirty="0">
                <a:latin typeface="Noto Sans CJK JP Regular"/>
                <a:cs typeface="Noto Sans CJK JP Regular"/>
              </a:rPr>
              <a:t>S</a:t>
            </a:r>
            <a:r>
              <a:rPr sz="3200" spc="-70" dirty="0">
                <a:latin typeface="Noto Sans CJK JP Regular"/>
                <a:cs typeface="Noto Sans CJK JP Regular"/>
              </a:rPr>
              <a:t>S</a:t>
            </a:r>
            <a:r>
              <a:rPr sz="3200" dirty="0">
                <a:latin typeface="Noto Sans CJK JP Regular"/>
                <a:cs typeface="Noto Sans CJK JP Regular"/>
              </a:rPr>
              <a:t>为他们提供一些选 </a:t>
            </a:r>
            <a:r>
              <a:rPr sz="3200" spc="5" dirty="0">
                <a:latin typeface="Noto Sans CJK JP Regular"/>
                <a:cs typeface="Noto Sans CJK JP Regular"/>
              </a:rPr>
              <a:t>择器：伪类和伪元素。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9363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给链接定义</a:t>
            </a:r>
            <a:r>
              <a:rPr spc="20" dirty="0"/>
              <a:t>样</a:t>
            </a:r>
            <a:r>
              <a:rPr spc="-10" dirty="0"/>
              <a:t>式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74697"/>
            <a:ext cx="7972425" cy="42906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78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有四个伪类可以让你根据访问者与</a:t>
            </a:r>
            <a:r>
              <a:rPr sz="3000" spc="20" dirty="0">
                <a:latin typeface="Noto Sans CJK JP Regular"/>
                <a:cs typeface="Noto Sans CJK JP Regular"/>
              </a:rPr>
              <a:t>该</a:t>
            </a:r>
            <a:r>
              <a:rPr sz="3000" spc="-10" dirty="0">
                <a:latin typeface="Noto Sans CJK JP Regular"/>
                <a:cs typeface="Noto Sans CJK JP Regular"/>
              </a:rPr>
              <a:t>链接</a:t>
            </a:r>
            <a:r>
              <a:rPr sz="3000" spc="20" dirty="0">
                <a:latin typeface="Noto Sans CJK JP Regular"/>
                <a:cs typeface="Noto Sans CJK JP Regular"/>
              </a:rPr>
              <a:t>的</a:t>
            </a:r>
            <a:r>
              <a:rPr sz="3000" spc="-10" dirty="0">
                <a:latin typeface="Noto Sans CJK JP Regular"/>
                <a:cs typeface="Noto Sans CJK JP Regular"/>
              </a:rPr>
              <a:t>交 </a:t>
            </a:r>
            <a:r>
              <a:rPr sz="2950" spc="35" dirty="0">
                <a:latin typeface="Noto Sans CJK JP Regular"/>
                <a:cs typeface="Noto Sans CJK JP Regular"/>
              </a:rPr>
              <a:t>互方式，将链接设置</a:t>
            </a:r>
            <a:r>
              <a:rPr sz="2950" spc="30" dirty="0">
                <a:latin typeface="Noto Sans CJK JP Regular"/>
                <a:cs typeface="Noto Sans CJK JP Regular"/>
              </a:rPr>
              <a:t>成</a:t>
            </a:r>
            <a:r>
              <a:rPr sz="2950" spc="125" dirty="0">
                <a:latin typeface="Noto Sans CJK JP Regular"/>
                <a:cs typeface="Noto Sans CJK JP Regular"/>
              </a:rPr>
              <a:t>4</a:t>
            </a:r>
            <a:r>
              <a:rPr sz="2950" spc="35" dirty="0">
                <a:latin typeface="Noto Sans CJK JP Regular"/>
                <a:cs typeface="Noto Sans CJK JP Regular"/>
              </a:rPr>
              <a:t>种不同</a:t>
            </a:r>
            <a:r>
              <a:rPr sz="2950" spc="40" dirty="0">
                <a:latin typeface="Noto Sans CJK JP Regular"/>
                <a:cs typeface="Noto Sans CJK JP Regular"/>
              </a:rPr>
              <a:t>的</a:t>
            </a:r>
            <a:r>
              <a:rPr sz="2950" spc="35" dirty="0">
                <a:latin typeface="Noto Sans CJK JP Regular"/>
                <a:cs typeface="Noto Sans CJK JP Regular"/>
              </a:rPr>
              <a:t>状</a:t>
            </a:r>
            <a:r>
              <a:rPr sz="2950" spc="70" dirty="0">
                <a:latin typeface="Noto Sans CJK JP Regular"/>
                <a:cs typeface="Noto Sans CJK JP Regular"/>
              </a:rPr>
              <a:t>态</a:t>
            </a:r>
            <a:r>
              <a:rPr sz="2950" spc="35" dirty="0">
                <a:latin typeface="Noto Sans CJK JP Regular"/>
                <a:cs typeface="Noto Sans CJK JP Regular"/>
              </a:rPr>
              <a:t>。</a:t>
            </a:r>
            <a:endParaRPr sz="295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950" spc="35" dirty="0">
                <a:latin typeface="Noto Sans CJK JP Regular"/>
                <a:cs typeface="Noto Sans CJK JP Regular"/>
              </a:rPr>
              <a:t>正常链接</a:t>
            </a:r>
            <a:endParaRPr sz="295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a:link</a:t>
            </a:r>
            <a:endParaRPr sz="2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访问过的链接</a:t>
            </a:r>
            <a:endParaRPr sz="3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a:visited（</a:t>
            </a:r>
            <a:r>
              <a:rPr sz="26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只能定义字体颜色）</a:t>
            </a:r>
            <a:endParaRPr sz="2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鼠标滑过的链接</a:t>
            </a:r>
            <a:endParaRPr sz="3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ts val="3105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a:hover</a:t>
            </a:r>
            <a:endParaRPr sz="2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585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正在点击的链接</a:t>
            </a:r>
            <a:endParaRPr sz="3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a:active</a:t>
            </a:r>
            <a:endParaRPr sz="2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其他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71330"/>
            <a:ext cx="2462530" cy="44430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获取焦点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6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:focus</a:t>
            </a:r>
            <a:endParaRPr sz="2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指定元素前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:before</a:t>
            </a:r>
            <a:endParaRPr sz="2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指定元素后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6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:after</a:t>
            </a:r>
            <a:endParaRPr sz="2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选中的元素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6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::selection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20" y="3990276"/>
            <a:ext cx="5637530" cy="10655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以下内容可能会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引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起部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分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观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众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的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不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适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，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请选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择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观看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4000" spc="-5" dirty="0">
                <a:latin typeface="Droid Sans Fallback"/>
                <a:cs typeface="Droid Sans Fallback"/>
              </a:rPr>
              <a:t>其他选择器</a:t>
            </a:r>
            <a:endParaRPr sz="40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9363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给段落定义</a:t>
            </a:r>
            <a:r>
              <a:rPr spc="20" dirty="0"/>
              <a:t>样</a:t>
            </a:r>
            <a:r>
              <a:rPr spc="-10" dirty="0"/>
              <a:t>式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575" y="1671320"/>
            <a:ext cx="4154805" cy="222567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首字母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6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:first-letter</a:t>
            </a:r>
            <a:endParaRPr sz="2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首行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:first-line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属性选择器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06425" y="1669323"/>
            <a:ext cx="8131149" cy="4533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481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属性选择器可以挑选带</a:t>
            </a:r>
            <a:r>
              <a:rPr spc="-35" dirty="0"/>
              <a:t>有</a:t>
            </a:r>
            <a:r>
              <a:rPr spc="5" dirty="0"/>
              <a:t>特殊属性的标签。</a:t>
            </a:r>
            <a:endParaRPr spc="5" dirty="0"/>
          </a:p>
          <a:p>
            <a:pPr marL="38481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语</a:t>
            </a:r>
            <a:r>
              <a:rPr dirty="0"/>
              <a:t>法</a:t>
            </a:r>
            <a:r>
              <a:rPr spc="-120" dirty="0"/>
              <a:t>:</a:t>
            </a:r>
            <a:endParaRPr spc="-120" dirty="0"/>
          </a:p>
          <a:p>
            <a:pPr marL="1276350">
              <a:lnSpc>
                <a:spcPct val="100000"/>
              </a:lnSpc>
              <a:spcBef>
                <a:spcPts val="2515"/>
              </a:spcBef>
            </a:pPr>
            <a:r>
              <a:rPr sz="2800" spc="-1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属性名</a:t>
            </a:r>
            <a:r>
              <a:rPr sz="2800" spc="-1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]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1276350">
              <a:lnSpc>
                <a:spcPts val="3355"/>
              </a:lnSpc>
              <a:spcBef>
                <a:spcPts val="25"/>
              </a:spcBef>
            </a:pPr>
            <a:r>
              <a:rPr sz="2800" spc="-1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属性名</a:t>
            </a:r>
            <a:r>
              <a:rPr sz="2800" spc="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="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属性值</a:t>
            </a:r>
            <a:r>
              <a:rPr sz="2800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"]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1276350">
              <a:lnSpc>
                <a:spcPts val="3350"/>
              </a:lnSpc>
            </a:pPr>
            <a:r>
              <a:rPr sz="2800" spc="-1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属性名</a:t>
            </a:r>
            <a:r>
              <a:rPr sz="2800" spc="3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~=</a:t>
            </a:r>
            <a:r>
              <a:rPr sz="28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"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属性值</a:t>
            </a:r>
            <a:r>
              <a:rPr sz="2800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"]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1276350">
              <a:lnSpc>
                <a:spcPts val="3355"/>
              </a:lnSpc>
            </a:pPr>
            <a:r>
              <a:rPr sz="2800" spc="-1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28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属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性名</a:t>
            </a:r>
            <a:r>
              <a:rPr sz="280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|=</a:t>
            </a:r>
            <a:r>
              <a:rPr sz="28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"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属性</a:t>
            </a:r>
            <a:r>
              <a:rPr sz="28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值</a:t>
            </a:r>
            <a:r>
              <a:rPr sz="2800" spc="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"]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1276350">
              <a:lnSpc>
                <a:spcPts val="3355"/>
              </a:lnSpc>
              <a:spcBef>
                <a:spcPts val="25"/>
              </a:spcBef>
            </a:pPr>
            <a:r>
              <a:rPr sz="2800" spc="-1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28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属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性名</a:t>
            </a:r>
            <a:r>
              <a:rPr sz="2800" spc="3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^=</a:t>
            </a:r>
            <a:r>
              <a:rPr sz="28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"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属性</a:t>
            </a:r>
            <a:r>
              <a:rPr sz="28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值</a:t>
            </a:r>
            <a:r>
              <a:rPr sz="2800" spc="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"]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1276350">
              <a:lnSpc>
                <a:spcPts val="3350"/>
              </a:lnSpc>
            </a:pPr>
            <a:r>
              <a:rPr sz="2800" spc="-1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28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属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性名</a:t>
            </a:r>
            <a:r>
              <a:rPr sz="28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$</a:t>
            </a:r>
            <a:r>
              <a:rPr sz="2800" spc="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="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属性</a:t>
            </a:r>
            <a:r>
              <a:rPr sz="28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值</a:t>
            </a:r>
            <a:r>
              <a:rPr sz="2800" spc="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"]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1276350">
              <a:lnSpc>
                <a:spcPts val="3355"/>
              </a:lnSpc>
            </a:pPr>
            <a:r>
              <a:rPr sz="2800" spc="-1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28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属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性名</a:t>
            </a:r>
            <a:r>
              <a:rPr sz="2800" spc="3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*</a:t>
            </a:r>
            <a:r>
              <a:rPr sz="2800" spc="9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800" spc="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"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属性</a:t>
            </a:r>
            <a:r>
              <a:rPr sz="28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值</a:t>
            </a:r>
            <a:r>
              <a:rPr sz="2800" spc="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"]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37439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子元素选择器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869555" cy="32594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175895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子元素选择器可以给另一个元素的子元素 设置样式。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语法：</a:t>
            </a:r>
            <a:endParaRPr sz="3200">
              <a:latin typeface="Noto Sans CJK JP Regular"/>
              <a:cs typeface="Noto Sans CJK JP Regular"/>
            </a:endParaRPr>
          </a:p>
          <a:p>
            <a:pPr marL="1427480">
              <a:lnSpc>
                <a:spcPct val="100000"/>
              </a:lnSpc>
              <a:spcBef>
                <a:spcPts val="680"/>
              </a:spcBef>
            </a:pPr>
            <a:r>
              <a:rPr sz="32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父元素</a:t>
            </a:r>
            <a:r>
              <a:rPr sz="3200" spc="2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&gt;</a:t>
            </a:r>
            <a:r>
              <a:rPr sz="3200" spc="2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2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子元</a:t>
            </a:r>
            <a:r>
              <a:rPr sz="32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素</a:t>
            </a:r>
            <a:r>
              <a:rPr sz="2800" spc="-15" dirty="0">
                <a:latin typeface="Noto Sans CJK JP Regular"/>
                <a:cs typeface="Noto Sans CJK JP Regular"/>
              </a:rPr>
              <a:t>{}</a:t>
            </a:r>
            <a:endParaRPr sz="28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00000"/>
              </a:lnSpc>
              <a:spcBef>
                <a:spcPts val="8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比</a:t>
            </a:r>
            <a:r>
              <a:rPr sz="3200" dirty="0">
                <a:latin typeface="Noto Sans CJK JP Regular"/>
                <a:cs typeface="Noto Sans CJK JP Regular"/>
              </a:rPr>
              <a:t>如</a:t>
            </a:r>
            <a:r>
              <a:rPr sz="3200" spc="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body</a:t>
            </a:r>
            <a:r>
              <a:rPr sz="3200" spc="1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&gt;</a:t>
            </a:r>
            <a:r>
              <a:rPr sz="3200" spc="1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h1</a:t>
            </a:r>
            <a:r>
              <a:rPr sz="3200" spc="5" dirty="0">
                <a:latin typeface="Noto Sans CJK JP Regular"/>
                <a:cs typeface="Noto Sans CJK JP Regular"/>
              </a:rPr>
              <a:t>将选</a:t>
            </a:r>
            <a:r>
              <a:rPr sz="3200" dirty="0">
                <a:latin typeface="Noto Sans CJK JP Regular"/>
                <a:cs typeface="Noto Sans CJK JP Regular"/>
              </a:rPr>
              <a:t>择</a:t>
            </a:r>
            <a:r>
              <a:rPr sz="3200" spc="65" dirty="0">
                <a:latin typeface="Noto Sans CJK JP Regular"/>
                <a:cs typeface="Noto Sans CJK JP Regular"/>
              </a:rPr>
              <a:t>body</a:t>
            </a:r>
            <a:r>
              <a:rPr sz="3200" dirty="0">
                <a:latin typeface="Noto Sans CJK JP Regular"/>
                <a:cs typeface="Noto Sans CJK JP Regular"/>
              </a:rPr>
              <a:t>子标签中的所 </a:t>
            </a:r>
            <a:r>
              <a:rPr sz="3200" spc="5" dirty="0">
                <a:latin typeface="Noto Sans CJK JP Regular"/>
                <a:cs typeface="Noto Sans CJK JP Regular"/>
              </a:rPr>
              <a:t>有</a:t>
            </a:r>
            <a:r>
              <a:rPr sz="3200" spc="65" dirty="0">
                <a:latin typeface="Noto Sans CJK JP Regular"/>
                <a:cs typeface="Noto Sans CJK JP Regular"/>
              </a:rPr>
              <a:t>h1</a:t>
            </a:r>
            <a:r>
              <a:rPr sz="3200" spc="5" dirty="0">
                <a:latin typeface="Noto Sans CJK JP Regular"/>
                <a:cs typeface="Noto Sans CJK JP Regular"/>
              </a:rPr>
              <a:t>标签。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44945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其他子元素</a:t>
            </a:r>
            <a:r>
              <a:rPr spc="20" dirty="0"/>
              <a:t>选</a:t>
            </a:r>
            <a:r>
              <a:rPr spc="-10" dirty="0"/>
              <a:t>择器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74697"/>
            <a:ext cx="4065904" cy="4384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:first-child</a:t>
            </a:r>
            <a:endParaRPr sz="3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10" dirty="0">
                <a:latin typeface="Noto Sans CJK JP Regular"/>
                <a:cs typeface="Noto Sans CJK JP Regular"/>
              </a:rPr>
              <a:t>选择第一个子标签</a:t>
            </a:r>
            <a:endParaRPr sz="2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95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:last-child</a:t>
            </a:r>
            <a:endParaRPr sz="295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10" dirty="0">
                <a:latin typeface="Noto Sans CJK JP Regular"/>
                <a:cs typeface="Noto Sans CJK JP Regular"/>
              </a:rPr>
              <a:t>选择最后一个子标签</a:t>
            </a:r>
            <a:endParaRPr sz="2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:nth-child</a:t>
            </a:r>
            <a:endParaRPr sz="3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ts val="311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10" dirty="0">
                <a:latin typeface="Noto Sans CJK JP Regular"/>
                <a:cs typeface="Noto Sans CJK JP Regular"/>
              </a:rPr>
              <a:t>选择指定位置的子元素</a:t>
            </a:r>
            <a:endParaRPr sz="2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59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:first-of-type</a:t>
            </a:r>
            <a:endParaRPr sz="30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:last-of-type</a:t>
            </a:r>
            <a:endParaRPr sz="30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:nth-of-type</a:t>
            </a:r>
            <a:endParaRPr sz="3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600" spc="-10" dirty="0">
                <a:latin typeface="Noto Sans CJK JP Regular"/>
                <a:cs typeface="Noto Sans CJK JP Regular"/>
              </a:rPr>
              <a:t>选</a:t>
            </a:r>
            <a:r>
              <a:rPr sz="2600" spc="-15" dirty="0">
                <a:latin typeface="Noto Sans CJK JP Regular"/>
                <a:cs typeface="Noto Sans CJK JP Regular"/>
              </a:rPr>
              <a:t>择</a:t>
            </a:r>
            <a:r>
              <a:rPr sz="2600" spc="-10" dirty="0">
                <a:latin typeface="Noto Sans CJK JP Regular"/>
                <a:cs typeface="Noto Sans CJK JP Regular"/>
              </a:rPr>
              <a:t>指定类型的子元素</a:t>
            </a:r>
            <a:endParaRPr sz="2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选择器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996555" cy="256921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 algn="just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选择器</a:t>
            </a:r>
            <a:r>
              <a:rPr sz="3200" dirty="0">
                <a:latin typeface="Noto Sans CJK JP Regular"/>
                <a:cs typeface="Noto Sans CJK JP Regular"/>
              </a:rPr>
              <a:t>（</a:t>
            </a:r>
            <a:r>
              <a:rPr sz="3200" spc="15" dirty="0">
                <a:latin typeface="Noto Sans CJK JP Regular"/>
                <a:cs typeface="Noto Sans CJK JP Regular"/>
              </a:rPr>
              <a:t>s</a:t>
            </a:r>
            <a:r>
              <a:rPr sz="3200" spc="-15" dirty="0">
                <a:latin typeface="Noto Sans CJK JP Regular"/>
                <a:cs typeface="Noto Sans CJK JP Regular"/>
              </a:rPr>
              <a:t>e</a:t>
            </a:r>
            <a:r>
              <a:rPr sz="3200" spc="-55" dirty="0">
                <a:latin typeface="Noto Sans CJK JP Regular"/>
                <a:cs typeface="Noto Sans CJK JP Regular"/>
              </a:rPr>
              <a:t>l</a:t>
            </a:r>
            <a:r>
              <a:rPr sz="3200" spc="20" dirty="0">
                <a:latin typeface="Noto Sans CJK JP Regular"/>
                <a:cs typeface="Noto Sans CJK JP Regular"/>
              </a:rPr>
              <a:t>e</a:t>
            </a:r>
            <a:r>
              <a:rPr sz="3200" spc="-20" dirty="0">
                <a:latin typeface="Noto Sans CJK JP Regular"/>
                <a:cs typeface="Noto Sans CJK JP Regular"/>
              </a:rPr>
              <a:t>c</a:t>
            </a:r>
            <a:r>
              <a:rPr sz="3200" spc="-60" dirty="0">
                <a:latin typeface="Noto Sans CJK JP Regular"/>
                <a:cs typeface="Noto Sans CJK JP Regular"/>
              </a:rPr>
              <a:t>t</a:t>
            </a:r>
            <a:r>
              <a:rPr sz="3200" spc="105" dirty="0">
                <a:latin typeface="Noto Sans CJK JP Regular"/>
                <a:cs typeface="Noto Sans CJK JP Regular"/>
              </a:rPr>
              <a:t>o</a:t>
            </a:r>
            <a:r>
              <a:rPr sz="3200" spc="-5" dirty="0">
                <a:latin typeface="Noto Sans CJK JP Regular"/>
                <a:cs typeface="Noto Sans CJK JP Regular"/>
              </a:rPr>
              <a:t>r</a:t>
            </a:r>
            <a:r>
              <a:rPr sz="3200" dirty="0">
                <a:latin typeface="Noto Sans CJK JP Regular"/>
                <a:cs typeface="Noto Sans CJK JP Regular"/>
              </a:rPr>
              <a:t>），会告诉浏览器：网页 </a:t>
            </a:r>
            <a:r>
              <a:rPr sz="3200" spc="5" dirty="0">
                <a:latin typeface="Noto Sans CJK JP Regular"/>
                <a:cs typeface="Noto Sans CJK JP Regular"/>
              </a:rPr>
              <a:t>上的哪些元素需要设置什么样的样式。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42545" indent="-342900" algn="just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比如</a:t>
            </a:r>
            <a:r>
              <a:rPr sz="3200" dirty="0">
                <a:latin typeface="Noto Sans CJK JP Regular"/>
                <a:cs typeface="Noto Sans CJK JP Regular"/>
              </a:rPr>
              <a:t>：</a:t>
            </a:r>
            <a:r>
              <a:rPr sz="3200" spc="65" dirty="0">
                <a:latin typeface="Noto Sans CJK JP Regular"/>
                <a:cs typeface="Noto Sans CJK JP Regular"/>
              </a:rPr>
              <a:t>p</a:t>
            </a:r>
            <a:r>
              <a:rPr sz="3200" dirty="0">
                <a:latin typeface="Noto Sans CJK JP Regular"/>
                <a:cs typeface="Noto Sans CJK JP Regular"/>
              </a:rPr>
              <a:t>这个选择器就表示选择页面中的所 </a:t>
            </a:r>
            <a:r>
              <a:rPr sz="3200" spc="5" dirty="0">
                <a:latin typeface="Noto Sans CJK JP Regular"/>
                <a:cs typeface="Noto Sans CJK JP Regular"/>
              </a:rPr>
              <a:t>有</a:t>
            </a:r>
            <a:r>
              <a:rPr sz="3200" dirty="0">
                <a:latin typeface="Noto Sans CJK JP Regular"/>
                <a:cs typeface="Noto Sans CJK JP Regular"/>
              </a:rPr>
              <a:t>的</a:t>
            </a:r>
            <a:r>
              <a:rPr sz="3200" spc="60" dirty="0">
                <a:latin typeface="Noto Sans CJK JP Regular"/>
                <a:cs typeface="Noto Sans CJK JP Regular"/>
              </a:rPr>
              <a:t>p</a:t>
            </a:r>
            <a:r>
              <a:rPr sz="3200" spc="5" dirty="0">
                <a:latin typeface="Noto Sans CJK JP Regular"/>
                <a:cs typeface="Noto Sans CJK JP Regular"/>
              </a:rPr>
              <a:t>元素，在选择器之后所设置的样式会 应用到所有</a:t>
            </a:r>
            <a:r>
              <a:rPr sz="3200" dirty="0">
                <a:latin typeface="Noto Sans CJK JP Regular"/>
                <a:cs typeface="Noto Sans CJK JP Regular"/>
              </a:rPr>
              <a:t>的</a:t>
            </a:r>
            <a:r>
              <a:rPr sz="3200" spc="65" dirty="0">
                <a:latin typeface="Noto Sans CJK JP Regular"/>
                <a:cs typeface="Noto Sans CJK JP Regular"/>
              </a:rPr>
              <a:t>p</a:t>
            </a:r>
            <a:r>
              <a:rPr sz="3200" dirty="0">
                <a:latin typeface="Noto Sans CJK JP Regular"/>
                <a:cs typeface="Noto Sans CJK JP Regular"/>
              </a:rPr>
              <a:t>元素上。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兄弟选择器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817484" cy="35109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474345" algn="l"/>
                <a:tab pos="474980" algn="l"/>
              </a:tabLst>
            </a:pPr>
            <a:r>
              <a:rPr sz="3200" dirty="0">
                <a:latin typeface="Noto Sans CJK JP Regular"/>
                <a:cs typeface="Noto Sans CJK JP Regular"/>
              </a:rPr>
              <a:t>除</a:t>
            </a:r>
            <a:r>
              <a:rPr sz="3200" spc="5" dirty="0">
                <a:latin typeface="Noto Sans CJK JP Regular"/>
                <a:cs typeface="Noto Sans CJK JP Regular"/>
              </a:rPr>
              <a:t>了根据祖先父子关系，还可以根据兄弟 关系查找元素。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语</a:t>
            </a:r>
            <a:r>
              <a:rPr sz="3200" dirty="0">
                <a:latin typeface="Noto Sans CJK JP Regular"/>
                <a:cs typeface="Noto Sans CJK JP Regular"/>
              </a:rPr>
              <a:t>法</a:t>
            </a:r>
            <a:r>
              <a:rPr sz="3200" spc="-120" dirty="0">
                <a:latin typeface="Noto Sans CJK JP Regular"/>
                <a:cs typeface="Noto Sans CJK JP Regular"/>
              </a:rPr>
              <a:t>: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查找后边一个兄弟元素</a:t>
            </a:r>
            <a:endParaRPr sz="2800">
              <a:latin typeface="Noto Sans CJK JP Regular"/>
              <a:cs typeface="Noto Sans CJK JP Regular"/>
            </a:endParaRPr>
          </a:p>
          <a:p>
            <a:pPr marL="1155700" lvl="2" indent="-228600">
              <a:lnSpc>
                <a:spcPct val="100000"/>
              </a:lnSpc>
              <a:spcBef>
                <a:spcPts val="57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24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兄弟元</a:t>
            </a:r>
            <a:r>
              <a:rPr sz="24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素</a:t>
            </a:r>
            <a:r>
              <a:rPr sz="24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4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+</a:t>
            </a:r>
            <a:r>
              <a:rPr sz="2400" spc="1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兄弟元</a:t>
            </a:r>
            <a:r>
              <a:rPr sz="24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素</a:t>
            </a:r>
            <a:r>
              <a:rPr sz="2400" spc="-20" dirty="0">
                <a:latin typeface="Noto Sans CJK JP Regular"/>
                <a:cs typeface="Noto Sans CJK JP Regular"/>
              </a:rPr>
              <a:t>{}</a:t>
            </a:r>
            <a:endParaRPr sz="24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8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5" dirty="0">
                <a:latin typeface="Noto Sans CJK JP Regular"/>
                <a:cs typeface="Noto Sans CJK JP Regular"/>
              </a:rPr>
              <a:t>查找后边所有的兄弟元素</a:t>
            </a:r>
            <a:endParaRPr sz="2800">
              <a:latin typeface="Noto Sans CJK JP Regular"/>
              <a:cs typeface="Noto Sans CJK JP Regular"/>
            </a:endParaRPr>
          </a:p>
          <a:p>
            <a:pPr marL="1155700" lvl="2" indent="-228600">
              <a:lnSpc>
                <a:spcPct val="100000"/>
              </a:lnSpc>
              <a:spcBef>
                <a:spcPts val="570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24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兄弟元素</a:t>
            </a:r>
            <a:r>
              <a:rPr sz="2400" spc="8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4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~</a:t>
            </a:r>
            <a:r>
              <a:rPr sz="2400" spc="1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兄弟元</a:t>
            </a:r>
            <a:r>
              <a:rPr sz="24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素</a:t>
            </a:r>
            <a:r>
              <a:rPr sz="2400" spc="-25" dirty="0">
                <a:latin typeface="Noto Sans CJK JP Regular"/>
                <a:cs typeface="Noto Sans CJK JP Regular"/>
              </a:rPr>
              <a:t>{}</a:t>
            </a:r>
            <a:endParaRPr sz="2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否定伪类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865745" cy="32594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172085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否定伪类可以帮助我们选择不是其他东西 的某件东西。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语</a:t>
            </a:r>
            <a:r>
              <a:rPr sz="3200" dirty="0">
                <a:latin typeface="Noto Sans CJK JP Regular"/>
                <a:cs typeface="Noto Sans CJK JP Regular"/>
              </a:rPr>
              <a:t>法</a:t>
            </a:r>
            <a:r>
              <a:rPr sz="3200" spc="-120" dirty="0">
                <a:latin typeface="Noto Sans CJK JP Regular"/>
                <a:cs typeface="Noto Sans CJK JP Regular"/>
              </a:rPr>
              <a:t>:</a:t>
            </a:r>
            <a:endParaRPr sz="3200">
              <a:latin typeface="Noto Sans CJK JP Regular"/>
              <a:cs typeface="Noto Sans CJK JP Regular"/>
            </a:endParaRPr>
          </a:p>
          <a:p>
            <a:pPr marL="1247140">
              <a:lnSpc>
                <a:spcPct val="100000"/>
              </a:lnSpc>
              <a:spcBef>
                <a:spcPts val="395"/>
              </a:spcBef>
            </a:pPr>
            <a:r>
              <a:rPr sz="2800" spc="-1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:not(</a:t>
            </a:r>
            <a:r>
              <a:rPr sz="28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选择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器</a:t>
            </a:r>
            <a:r>
              <a:rPr sz="2800" spc="-1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2800" spc="-145" dirty="0">
                <a:latin typeface="Trebuchet MS" panose="020B0603020202020204"/>
                <a:cs typeface="Trebuchet MS" panose="020B0603020202020204"/>
              </a:rPr>
              <a:t>{}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100000"/>
              </a:lnSpc>
              <a:spcBef>
                <a:spcPts val="16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比</a:t>
            </a:r>
            <a:r>
              <a:rPr sz="3200" dirty="0">
                <a:latin typeface="Noto Sans CJK JP Regular"/>
                <a:cs typeface="Noto Sans CJK JP Regular"/>
              </a:rPr>
              <a:t>如</a:t>
            </a:r>
            <a:r>
              <a:rPr sz="3200" spc="-5" dirty="0">
                <a:latin typeface="Noto Sans CJK JP Regular"/>
                <a:cs typeface="Noto Sans CJK JP Regular"/>
              </a:rPr>
              <a:t>p:not(.hello)</a:t>
            </a:r>
            <a:r>
              <a:rPr sz="3200" dirty="0">
                <a:latin typeface="Noto Sans CJK JP Regular"/>
                <a:cs typeface="Noto Sans CJK JP Regular"/>
              </a:rPr>
              <a:t>表示选择所有</a:t>
            </a:r>
            <a:r>
              <a:rPr sz="3200" spc="10" dirty="0">
                <a:latin typeface="Noto Sans CJK JP Regular"/>
                <a:cs typeface="Noto Sans CJK JP Regular"/>
              </a:rPr>
              <a:t>的</a:t>
            </a:r>
            <a:r>
              <a:rPr sz="3200" spc="65" dirty="0">
                <a:latin typeface="Noto Sans CJK JP Regular"/>
                <a:cs typeface="Noto Sans CJK JP Regular"/>
              </a:rPr>
              <a:t>p</a:t>
            </a:r>
            <a:r>
              <a:rPr sz="3200" dirty="0">
                <a:latin typeface="Noto Sans CJK JP Regular"/>
                <a:cs typeface="Noto Sans CJK JP Regular"/>
              </a:rPr>
              <a:t>元素但 </a:t>
            </a:r>
            <a:r>
              <a:rPr sz="3200" spc="5" dirty="0">
                <a:latin typeface="Noto Sans CJK JP Regular"/>
                <a:cs typeface="Noto Sans CJK JP Regular"/>
              </a:rPr>
              <a:t>是</a:t>
            </a:r>
            <a:r>
              <a:rPr sz="3200" spc="-30" dirty="0">
                <a:latin typeface="Noto Sans CJK JP Regular"/>
                <a:cs typeface="Noto Sans CJK JP Regular"/>
              </a:rPr>
              <a:t>class</a:t>
            </a:r>
            <a:r>
              <a:rPr sz="3200" dirty="0">
                <a:latin typeface="Noto Sans CJK JP Regular"/>
                <a:cs typeface="Noto Sans CJK JP Regular"/>
              </a:rPr>
              <a:t>为</a:t>
            </a:r>
            <a:r>
              <a:rPr sz="3200" spc="15" dirty="0">
                <a:latin typeface="Noto Sans CJK JP Regular"/>
                <a:cs typeface="Noto Sans CJK JP Regular"/>
              </a:rPr>
              <a:t>hello</a:t>
            </a:r>
            <a:r>
              <a:rPr sz="3200" dirty="0">
                <a:latin typeface="Noto Sans CJK JP Regular"/>
                <a:cs typeface="Noto Sans CJK JP Regular"/>
              </a:rPr>
              <a:t>的除外。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继承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6872"/>
            <a:ext cx="8194675" cy="3544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7980" indent="-342900">
              <a:lnSpc>
                <a:spcPct val="141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就像父亲的财产会遗传给儿子一样，</a:t>
            </a:r>
            <a:r>
              <a:rPr sz="2200" spc="-30" dirty="0">
                <a:latin typeface="Noto Sans CJK JP Regular"/>
                <a:cs typeface="Noto Sans CJK JP Regular"/>
              </a:rPr>
              <a:t>在</a:t>
            </a:r>
            <a:r>
              <a:rPr sz="2200" spc="-15" dirty="0">
                <a:latin typeface="Noto Sans CJK JP Regular"/>
                <a:cs typeface="Noto Sans CJK JP Regular"/>
              </a:rPr>
              <a:t>CSS</a:t>
            </a:r>
            <a:r>
              <a:rPr sz="2200" spc="-10" dirty="0">
                <a:latin typeface="Noto Sans CJK JP Regular"/>
                <a:cs typeface="Noto Sans CJK JP Regular"/>
              </a:rPr>
              <a:t>中祖先元素的样式 </a:t>
            </a:r>
            <a:r>
              <a:rPr sz="2200" spc="-5" dirty="0">
                <a:latin typeface="Noto Sans CJK JP Regular"/>
                <a:cs typeface="Noto Sans CJK JP Regular"/>
              </a:rPr>
              <a:t>同样也会被子元素继承。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348615" indent="-342900">
              <a:lnSpc>
                <a:spcPct val="141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继承是指应用在一个标签上的那</a:t>
            </a:r>
            <a:r>
              <a:rPr sz="2200" spc="-25" dirty="0">
                <a:latin typeface="Noto Sans CJK JP Regular"/>
                <a:cs typeface="Noto Sans CJK JP Regular"/>
              </a:rPr>
              <a:t>些</a:t>
            </a:r>
            <a:r>
              <a:rPr sz="2200" spc="-15" dirty="0">
                <a:latin typeface="Noto Sans CJK JP Regular"/>
                <a:cs typeface="Noto Sans CJK JP Regular"/>
              </a:rPr>
              <a:t>CSS</a:t>
            </a:r>
            <a:r>
              <a:rPr sz="2200" spc="-10" dirty="0">
                <a:latin typeface="Noto Sans CJK JP Regular"/>
                <a:cs typeface="Noto Sans CJK JP Regular"/>
              </a:rPr>
              <a:t>样式会同时被应用到其 </a:t>
            </a:r>
            <a:r>
              <a:rPr sz="2200" spc="-5" dirty="0">
                <a:latin typeface="Noto Sans CJK JP Regular"/>
                <a:cs typeface="Noto Sans CJK JP Regular"/>
              </a:rPr>
              <a:t>内嵌标签上。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比如为父元素设置了字体颜</a:t>
            </a:r>
            <a:r>
              <a:rPr sz="2200" spc="25" dirty="0">
                <a:latin typeface="Noto Sans CJK JP Regular"/>
                <a:cs typeface="Noto Sans CJK JP Regular"/>
              </a:rPr>
              <a:t>色</a:t>
            </a:r>
            <a:r>
              <a:rPr sz="2200" spc="-5" dirty="0">
                <a:latin typeface="Noto Sans CJK JP Regular"/>
                <a:cs typeface="Noto Sans CJK JP Regular"/>
              </a:rPr>
              <a:t>，子</a:t>
            </a:r>
            <a:r>
              <a:rPr sz="2200" spc="25" dirty="0">
                <a:latin typeface="Noto Sans CJK JP Regular"/>
                <a:cs typeface="Noto Sans CJK JP Regular"/>
              </a:rPr>
              <a:t>元</a:t>
            </a:r>
            <a:r>
              <a:rPr sz="2200" spc="-5" dirty="0">
                <a:latin typeface="Noto Sans CJK JP Regular"/>
                <a:cs typeface="Noto Sans CJK JP Regular"/>
              </a:rPr>
              <a:t>素也会应用上相同的颜色。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292100" indent="-342900">
              <a:lnSpc>
                <a:spcPct val="141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当然并不是所有的样式都会被继承，这一点我们讲到具体样式 时，再去讨论。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20" y="3990276"/>
            <a:ext cx="6141085" cy="10655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如果一个元素同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时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满足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了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多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个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选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择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器</a:t>
            </a:r>
            <a:r>
              <a:rPr sz="2000" spc="-4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，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哪个</a:t>
            </a:r>
            <a:r>
              <a:rPr sz="2000" spc="-2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样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式</a:t>
            </a:r>
            <a:r>
              <a:rPr sz="2000" spc="-2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生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效？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4000" spc="-5" dirty="0">
                <a:latin typeface="Droid Sans Fallback"/>
                <a:cs typeface="Droid Sans Fallback"/>
              </a:rPr>
              <a:t>选择器的权重</a:t>
            </a:r>
            <a:endParaRPr sz="40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37439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选</a:t>
            </a:r>
            <a:r>
              <a:rPr spc="-15" dirty="0"/>
              <a:t>择</a:t>
            </a:r>
            <a:r>
              <a:rPr spc="-10" dirty="0"/>
              <a:t>器的权重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6811"/>
            <a:ext cx="8061959" cy="431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7315" indent="-342900">
              <a:lnSpc>
                <a:spcPct val="15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在页面中使</a:t>
            </a:r>
            <a:r>
              <a:rPr sz="2000" spc="10" dirty="0">
                <a:latin typeface="Noto Sans CJK JP Regular"/>
                <a:cs typeface="Noto Sans CJK JP Regular"/>
              </a:rPr>
              <a:t>用</a:t>
            </a:r>
            <a:r>
              <a:rPr sz="2000" spc="50" dirty="0">
                <a:latin typeface="Noto Sans CJK JP Regular"/>
                <a:cs typeface="Noto Sans CJK JP Regular"/>
              </a:rPr>
              <a:t>C</a:t>
            </a:r>
            <a:r>
              <a:rPr sz="2000" spc="-50" dirty="0">
                <a:latin typeface="Noto Sans CJK JP Regular"/>
                <a:cs typeface="Noto Sans CJK JP Regular"/>
              </a:rPr>
              <a:t>S</a:t>
            </a:r>
            <a:r>
              <a:rPr sz="2000" spc="-45" dirty="0">
                <a:latin typeface="Noto Sans CJK JP Regular"/>
                <a:cs typeface="Noto Sans CJK JP Regular"/>
              </a:rPr>
              <a:t>S</a:t>
            </a:r>
            <a:r>
              <a:rPr sz="2000" spc="15" dirty="0">
                <a:latin typeface="Noto Sans CJK JP Regular"/>
                <a:cs typeface="Noto Sans CJK JP Regular"/>
              </a:rPr>
              <a:t>选</a:t>
            </a:r>
            <a:r>
              <a:rPr sz="2000" spc="-25" dirty="0">
                <a:latin typeface="Noto Sans CJK JP Regular"/>
                <a:cs typeface="Noto Sans CJK JP Regular"/>
              </a:rPr>
              <a:t>择</a:t>
            </a:r>
            <a:r>
              <a:rPr sz="2000" spc="15" dirty="0">
                <a:latin typeface="Noto Sans CJK JP Regular"/>
                <a:cs typeface="Noto Sans CJK JP Regular"/>
              </a:rPr>
              <a:t>器选</a:t>
            </a:r>
            <a:r>
              <a:rPr sz="2000" spc="-25" dirty="0">
                <a:latin typeface="Noto Sans CJK JP Regular"/>
                <a:cs typeface="Noto Sans CJK JP Regular"/>
              </a:rPr>
              <a:t>中</a:t>
            </a:r>
            <a:r>
              <a:rPr sz="2000" spc="15" dirty="0">
                <a:latin typeface="Noto Sans CJK JP Regular"/>
                <a:cs typeface="Noto Sans CJK JP Regular"/>
              </a:rPr>
              <a:t>元</a:t>
            </a:r>
            <a:r>
              <a:rPr sz="2000" spc="-25" dirty="0">
                <a:latin typeface="Noto Sans CJK JP Regular"/>
                <a:cs typeface="Noto Sans CJK JP Regular"/>
              </a:rPr>
              <a:t>素</a:t>
            </a:r>
            <a:r>
              <a:rPr sz="2000" spc="15" dirty="0">
                <a:latin typeface="Noto Sans CJK JP Regular"/>
                <a:cs typeface="Noto Sans CJK JP Regular"/>
              </a:rPr>
              <a:t>时</a:t>
            </a:r>
            <a:r>
              <a:rPr sz="2000" spc="-25" dirty="0">
                <a:latin typeface="Noto Sans CJK JP Regular"/>
                <a:cs typeface="Noto Sans CJK JP Regular"/>
              </a:rPr>
              <a:t>，</a:t>
            </a:r>
            <a:r>
              <a:rPr sz="2000" spc="15" dirty="0">
                <a:latin typeface="Noto Sans CJK JP Regular"/>
                <a:cs typeface="Noto Sans CJK JP Regular"/>
              </a:rPr>
              <a:t>经</a:t>
            </a:r>
            <a:r>
              <a:rPr sz="2000" spc="-25" dirty="0">
                <a:latin typeface="Noto Sans CJK JP Regular"/>
                <a:cs typeface="Noto Sans CJK JP Regular"/>
              </a:rPr>
              <a:t>常</a:t>
            </a:r>
            <a:r>
              <a:rPr sz="2000" spc="15" dirty="0">
                <a:latin typeface="Noto Sans CJK JP Regular"/>
                <a:cs typeface="Noto Sans CJK JP Regular"/>
              </a:rPr>
              <a:t>都是</a:t>
            </a:r>
            <a:r>
              <a:rPr sz="2000" spc="-25" dirty="0">
                <a:latin typeface="Noto Sans CJK JP Regular"/>
                <a:cs typeface="Noto Sans CJK JP Regular"/>
              </a:rPr>
              <a:t>一</a:t>
            </a:r>
            <a:r>
              <a:rPr sz="2000" spc="15" dirty="0">
                <a:latin typeface="Noto Sans CJK JP Regular"/>
                <a:cs typeface="Noto Sans CJK JP Regular"/>
              </a:rPr>
              <a:t>个</a:t>
            </a:r>
            <a:r>
              <a:rPr sz="2000" spc="-25" dirty="0">
                <a:latin typeface="Noto Sans CJK JP Regular"/>
                <a:cs typeface="Noto Sans CJK JP Regular"/>
              </a:rPr>
              <a:t>元</a:t>
            </a:r>
            <a:r>
              <a:rPr sz="2000" spc="15" dirty="0">
                <a:latin typeface="Noto Sans CJK JP Regular"/>
                <a:cs typeface="Noto Sans CJK JP Regular"/>
              </a:rPr>
              <a:t>素</a:t>
            </a:r>
            <a:r>
              <a:rPr sz="2000" spc="-25" dirty="0">
                <a:latin typeface="Noto Sans CJK JP Regular"/>
                <a:cs typeface="Noto Sans CJK JP Regular"/>
              </a:rPr>
              <a:t>同</a:t>
            </a:r>
            <a:r>
              <a:rPr sz="2000" spc="15" dirty="0">
                <a:latin typeface="Noto Sans CJK JP Regular"/>
                <a:cs typeface="Noto Sans CJK JP Regular"/>
              </a:rPr>
              <a:t>时</a:t>
            </a:r>
            <a:r>
              <a:rPr sz="2000" spc="-25" dirty="0">
                <a:latin typeface="Noto Sans CJK JP Regular"/>
                <a:cs typeface="Noto Sans CJK JP Regular"/>
              </a:rPr>
              <a:t>被</a:t>
            </a:r>
            <a:r>
              <a:rPr sz="2000" spc="10" dirty="0">
                <a:latin typeface="Noto Sans CJK JP Regular"/>
                <a:cs typeface="Noto Sans CJK JP Regular"/>
              </a:rPr>
              <a:t>多个 </a:t>
            </a:r>
            <a:r>
              <a:rPr sz="2000" spc="15" dirty="0">
                <a:latin typeface="Noto Sans CJK JP Regular"/>
                <a:cs typeface="Noto Sans CJK JP Regular"/>
              </a:rPr>
              <a:t>选择器选中。</a:t>
            </a:r>
            <a:endParaRPr sz="20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比如：</a:t>
            </a:r>
            <a:endParaRPr sz="2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8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35" dirty="0">
                <a:latin typeface="Noto Sans CJK JP Regular"/>
                <a:cs typeface="Noto Sans CJK JP Regular"/>
              </a:rPr>
              <a:t>body</a:t>
            </a:r>
            <a:r>
              <a:rPr sz="1800" spc="110" dirty="0">
                <a:latin typeface="Noto Sans CJK JP Regular"/>
                <a:cs typeface="Noto Sans CJK JP Regular"/>
              </a:rPr>
              <a:t> </a:t>
            </a:r>
            <a:r>
              <a:rPr sz="1800" spc="35" dirty="0">
                <a:latin typeface="Noto Sans CJK JP Regular"/>
                <a:cs typeface="Noto Sans CJK JP Regular"/>
              </a:rPr>
              <a:t>h1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1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40" dirty="0">
                <a:latin typeface="Noto Sans CJK JP Regular"/>
                <a:cs typeface="Noto Sans CJK JP Regular"/>
              </a:rPr>
              <a:t>h1</a:t>
            </a:r>
            <a:endParaRPr sz="180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44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上边的两个选择</a:t>
            </a:r>
            <a:r>
              <a:rPr sz="2000" spc="-25" dirty="0">
                <a:latin typeface="Noto Sans CJK JP Regular"/>
                <a:cs typeface="Noto Sans CJK JP Regular"/>
              </a:rPr>
              <a:t>器</a:t>
            </a:r>
            <a:r>
              <a:rPr sz="2000" spc="15" dirty="0">
                <a:latin typeface="Noto Sans CJK JP Regular"/>
                <a:cs typeface="Noto Sans CJK JP Regular"/>
              </a:rPr>
              <a:t>都会</a:t>
            </a:r>
            <a:r>
              <a:rPr sz="2000" spc="-25" dirty="0">
                <a:latin typeface="Noto Sans CJK JP Regular"/>
                <a:cs typeface="Noto Sans CJK JP Regular"/>
              </a:rPr>
              <a:t>选</a:t>
            </a:r>
            <a:r>
              <a:rPr sz="2000" spc="-5" dirty="0">
                <a:latin typeface="Noto Sans CJK JP Regular"/>
                <a:cs typeface="Noto Sans CJK JP Regular"/>
              </a:rPr>
              <a:t>择</a:t>
            </a:r>
            <a:r>
              <a:rPr sz="2000" spc="40" dirty="0">
                <a:latin typeface="Noto Sans CJK JP Regular"/>
                <a:cs typeface="Noto Sans CJK JP Regular"/>
              </a:rPr>
              <a:t>h1</a:t>
            </a:r>
            <a:r>
              <a:rPr sz="2000" spc="-25" dirty="0">
                <a:latin typeface="Noto Sans CJK JP Regular"/>
                <a:cs typeface="Noto Sans CJK JP Regular"/>
              </a:rPr>
              <a:t>元</a:t>
            </a:r>
            <a:r>
              <a:rPr sz="2000" spc="15" dirty="0">
                <a:latin typeface="Noto Sans CJK JP Regular"/>
                <a:cs typeface="Noto Sans CJK JP Regular"/>
              </a:rPr>
              <a:t>素</a:t>
            </a:r>
            <a:r>
              <a:rPr sz="2000" spc="-30" dirty="0">
                <a:latin typeface="Noto Sans CJK JP Regular"/>
                <a:cs typeface="Noto Sans CJK JP Regular"/>
              </a:rPr>
              <a:t>，</a:t>
            </a:r>
            <a:r>
              <a:rPr sz="2000" spc="15" dirty="0">
                <a:latin typeface="Noto Sans CJK JP Regular"/>
                <a:cs typeface="Noto Sans CJK JP Regular"/>
              </a:rPr>
              <a:t>如</a:t>
            </a:r>
            <a:r>
              <a:rPr sz="2000" spc="-30" dirty="0">
                <a:latin typeface="Noto Sans CJK JP Regular"/>
                <a:cs typeface="Noto Sans CJK JP Regular"/>
              </a:rPr>
              <a:t>果</a:t>
            </a:r>
            <a:r>
              <a:rPr sz="2000" spc="15" dirty="0">
                <a:latin typeface="Noto Sans CJK JP Regular"/>
                <a:cs typeface="Noto Sans CJK JP Regular"/>
              </a:rPr>
              <a:t>两个</a:t>
            </a:r>
            <a:r>
              <a:rPr sz="2000" spc="-30" dirty="0">
                <a:latin typeface="Noto Sans CJK JP Regular"/>
                <a:cs typeface="Noto Sans CJK JP Regular"/>
              </a:rPr>
              <a:t>选</a:t>
            </a:r>
            <a:r>
              <a:rPr sz="2000" spc="15" dirty="0">
                <a:latin typeface="Noto Sans CJK JP Regular"/>
                <a:cs typeface="Noto Sans CJK JP Regular"/>
              </a:rPr>
              <a:t>择</a:t>
            </a:r>
            <a:r>
              <a:rPr sz="2000" spc="-30" dirty="0">
                <a:latin typeface="Noto Sans CJK JP Regular"/>
                <a:cs typeface="Noto Sans CJK JP Regular"/>
              </a:rPr>
              <a:t>器</a:t>
            </a:r>
            <a:r>
              <a:rPr sz="2000" spc="15" dirty="0">
                <a:latin typeface="Noto Sans CJK JP Regular"/>
                <a:cs typeface="Noto Sans CJK JP Regular"/>
              </a:rPr>
              <a:t>设</a:t>
            </a:r>
            <a:r>
              <a:rPr sz="2000" spc="-30" dirty="0">
                <a:latin typeface="Noto Sans CJK JP Regular"/>
                <a:cs typeface="Noto Sans CJK JP Regular"/>
              </a:rPr>
              <a:t>置</a:t>
            </a:r>
            <a:r>
              <a:rPr sz="2000" spc="15" dirty="0">
                <a:latin typeface="Noto Sans CJK JP Regular"/>
                <a:cs typeface="Noto Sans CJK JP Regular"/>
              </a:rPr>
              <a:t>的</a:t>
            </a:r>
            <a:r>
              <a:rPr sz="2000" spc="-30" dirty="0">
                <a:latin typeface="Noto Sans CJK JP Regular"/>
                <a:cs typeface="Noto Sans CJK JP Regular"/>
              </a:rPr>
              <a:t>样</a:t>
            </a:r>
            <a:r>
              <a:rPr sz="2000" spc="15" dirty="0">
                <a:latin typeface="Noto Sans CJK JP Regular"/>
                <a:cs typeface="Noto Sans CJK JP Regular"/>
              </a:rPr>
              <a:t>式不一 致那还好不会产</a:t>
            </a:r>
            <a:r>
              <a:rPr sz="2000" spc="-25" dirty="0">
                <a:latin typeface="Noto Sans CJK JP Regular"/>
                <a:cs typeface="Noto Sans CJK JP Regular"/>
              </a:rPr>
              <a:t>生</a:t>
            </a:r>
            <a:r>
              <a:rPr sz="2000" spc="15" dirty="0">
                <a:latin typeface="Noto Sans CJK JP Regular"/>
                <a:cs typeface="Noto Sans CJK JP Regular"/>
              </a:rPr>
              <a:t>冲突</a:t>
            </a:r>
            <a:r>
              <a:rPr sz="2000" spc="-25" dirty="0">
                <a:latin typeface="Noto Sans CJK JP Regular"/>
                <a:cs typeface="Noto Sans CJK JP Regular"/>
              </a:rPr>
              <a:t>，</a:t>
            </a:r>
            <a:r>
              <a:rPr sz="2000" spc="15" dirty="0">
                <a:latin typeface="Noto Sans CJK JP Regular"/>
                <a:cs typeface="Noto Sans CJK JP Regular"/>
              </a:rPr>
              <a:t>但</a:t>
            </a:r>
            <a:r>
              <a:rPr sz="2000" spc="-25" dirty="0">
                <a:latin typeface="Noto Sans CJK JP Regular"/>
                <a:cs typeface="Noto Sans CJK JP Regular"/>
              </a:rPr>
              <a:t>是</a:t>
            </a:r>
            <a:r>
              <a:rPr sz="2000" spc="15" dirty="0">
                <a:latin typeface="Noto Sans CJK JP Regular"/>
                <a:cs typeface="Noto Sans CJK JP Regular"/>
              </a:rPr>
              <a:t>如</a:t>
            </a:r>
            <a:r>
              <a:rPr sz="2000" spc="-25" dirty="0">
                <a:latin typeface="Noto Sans CJK JP Regular"/>
                <a:cs typeface="Noto Sans CJK JP Regular"/>
              </a:rPr>
              <a:t>果</a:t>
            </a:r>
            <a:r>
              <a:rPr sz="2000" spc="15" dirty="0">
                <a:latin typeface="Noto Sans CJK JP Regular"/>
                <a:cs typeface="Noto Sans CJK JP Regular"/>
              </a:rPr>
              <a:t>两</a:t>
            </a:r>
            <a:r>
              <a:rPr sz="2000" spc="-25" dirty="0">
                <a:latin typeface="Noto Sans CJK JP Regular"/>
                <a:cs typeface="Noto Sans CJK JP Regular"/>
              </a:rPr>
              <a:t>个</a:t>
            </a:r>
            <a:r>
              <a:rPr sz="2000" spc="15" dirty="0">
                <a:latin typeface="Noto Sans CJK JP Regular"/>
                <a:cs typeface="Noto Sans CJK JP Regular"/>
              </a:rPr>
              <a:t>选择</a:t>
            </a:r>
            <a:r>
              <a:rPr sz="2000" spc="-25" dirty="0">
                <a:latin typeface="Noto Sans CJK JP Regular"/>
                <a:cs typeface="Noto Sans CJK JP Regular"/>
              </a:rPr>
              <a:t>器</a:t>
            </a:r>
            <a:r>
              <a:rPr sz="2000" spc="15" dirty="0">
                <a:latin typeface="Noto Sans CJK JP Regular"/>
                <a:cs typeface="Noto Sans CJK JP Regular"/>
              </a:rPr>
              <a:t>设</a:t>
            </a:r>
            <a:r>
              <a:rPr sz="2000" spc="-25" dirty="0">
                <a:latin typeface="Noto Sans CJK JP Regular"/>
                <a:cs typeface="Noto Sans CJK JP Regular"/>
              </a:rPr>
              <a:t>置</a:t>
            </a:r>
            <a:r>
              <a:rPr sz="2000" spc="15" dirty="0">
                <a:latin typeface="Noto Sans CJK JP Regular"/>
                <a:cs typeface="Noto Sans CJK JP Regular"/>
              </a:rPr>
              <a:t>的</a:t>
            </a:r>
            <a:r>
              <a:rPr sz="2000" spc="-25" dirty="0">
                <a:latin typeface="Noto Sans CJK JP Regular"/>
                <a:cs typeface="Noto Sans CJK JP Regular"/>
              </a:rPr>
              <a:t>是</a:t>
            </a:r>
            <a:r>
              <a:rPr sz="2000" spc="15" dirty="0">
                <a:latin typeface="Noto Sans CJK JP Regular"/>
                <a:cs typeface="Noto Sans CJK JP Regular"/>
              </a:rPr>
              <a:t>同</a:t>
            </a:r>
            <a:r>
              <a:rPr sz="2000" spc="-25" dirty="0">
                <a:latin typeface="Noto Sans CJK JP Regular"/>
                <a:cs typeface="Noto Sans CJK JP Regular"/>
              </a:rPr>
              <a:t>一</a:t>
            </a:r>
            <a:r>
              <a:rPr sz="2000" spc="15" dirty="0">
                <a:latin typeface="Noto Sans CJK JP Regular"/>
                <a:cs typeface="Noto Sans CJK JP Regular"/>
              </a:rPr>
              <a:t>个样</a:t>
            </a:r>
            <a:r>
              <a:rPr sz="2000" spc="-25" dirty="0">
                <a:latin typeface="Noto Sans CJK JP Regular"/>
                <a:cs typeface="Noto Sans CJK JP Regular"/>
              </a:rPr>
              <a:t>式</a:t>
            </a:r>
            <a:r>
              <a:rPr sz="2000" spc="15" dirty="0">
                <a:latin typeface="Noto Sans CJK JP Regular"/>
                <a:cs typeface="Noto Sans CJK JP Regular"/>
              </a:rPr>
              <a:t>，  这</a:t>
            </a:r>
            <a:r>
              <a:rPr sz="2000" spc="10" dirty="0">
                <a:latin typeface="Noto Sans CJK JP Regular"/>
                <a:cs typeface="Noto Sans CJK JP Regular"/>
              </a:rPr>
              <a:t>样</a:t>
            </a:r>
            <a:r>
              <a:rPr sz="2000" spc="40" dirty="0">
                <a:latin typeface="Noto Sans CJK JP Regular"/>
                <a:cs typeface="Noto Sans CJK JP Regular"/>
              </a:rPr>
              <a:t>h1</a:t>
            </a:r>
            <a:r>
              <a:rPr sz="2000" spc="15" dirty="0">
                <a:latin typeface="Noto Sans CJK JP Regular"/>
                <a:cs typeface="Noto Sans CJK JP Regular"/>
              </a:rPr>
              <a:t>到底</a:t>
            </a:r>
            <a:r>
              <a:rPr sz="2000" spc="5" dirty="0">
                <a:latin typeface="Noto Sans CJK JP Regular"/>
                <a:cs typeface="Noto Sans CJK JP Regular"/>
              </a:rPr>
              <a:t>要</a:t>
            </a:r>
            <a:r>
              <a:rPr sz="2000" spc="15" dirty="0">
                <a:latin typeface="Noto Sans CJK JP Regular"/>
                <a:cs typeface="Noto Sans CJK JP Regular"/>
              </a:rPr>
              <a:t>应用</a:t>
            </a:r>
            <a:r>
              <a:rPr sz="2000" spc="-30" dirty="0">
                <a:latin typeface="Noto Sans CJK JP Regular"/>
                <a:cs typeface="Noto Sans CJK JP Regular"/>
              </a:rPr>
              <a:t>那</a:t>
            </a:r>
            <a:r>
              <a:rPr sz="2000" spc="15" dirty="0">
                <a:latin typeface="Noto Sans CJK JP Regular"/>
                <a:cs typeface="Noto Sans CJK JP Regular"/>
              </a:rPr>
              <a:t>个样</a:t>
            </a:r>
            <a:r>
              <a:rPr sz="2000" spc="-30" dirty="0">
                <a:latin typeface="Noto Sans CJK JP Regular"/>
                <a:cs typeface="Noto Sans CJK JP Regular"/>
              </a:rPr>
              <a:t>式</a:t>
            </a:r>
            <a:r>
              <a:rPr sz="2000" spc="15" dirty="0">
                <a:latin typeface="Noto Sans CJK JP Regular"/>
                <a:cs typeface="Noto Sans CJK JP Regular"/>
              </a:rPr>
              <a:t>呢</a:t>
            </a:r>
            <a:r>
              <a:rPr sz="2000" spc="-15" dirty="0">
                <a:latin typeface="Noto Sans CJK JP Regular"/>
                <a:cs typeface="Noto Sans CJK JP Regular"/>
              </a:rPr>
              <a:t>？CSS</a:t>
            </a:r>
            <a:r>
              <a:rPr sz="2000" spc="15" dirty="0">
                <a:latin typeface="Noto Sans CJK JP Regular"/>
                <a:cs typeface="Noto Sans CJK JP Regular"/>
              </a:rPr>
              <a:t>中</a:t>
            </a:r>
            <a:r>
              <a:rPr sz="2000" spc="-30" dirty="0">
                <a:latin typeface="Noto Sans CJK JP Regular"/>
                <a:cs typeface="Noto Sans CJK JP Regular"/>
              </a:rPr>
              <a:t>会</a:t>
            </a:r>
            <a:r>
              <a:rPr sz="2000" spc="15" dirty="0">
                <a:latin typeface="Noto Sans CJK JP Regular"/>
                <a:cs typeface="Noto Sans CJK JP Regular"/>
              </a:rPr>
              <a:t>默认</a:t>
            </a:r>
            <a:r>
              <a:rPr sz="2000" spc="-30" dirty="0">
                <a:latin typeface="Noto Sans CJK JP Regular"/>
                <a:cs typeface="Noto Sans CJK JP Regular"/>
              </a:rPr>
              <a:t>使</a:t>
            </a:r>
            <a:r>
              <a:rPr sz="2000" spc="15" dirty="0">
                <a:latin typeface="Noto Sans CJK JP Regular"/>
                <a:cs typeface="Noto Sans CJK JP Regular"/>
              </a:rPr>
              <a:t>用</a:t>
            </a:r>
            <a:r>
              <a:rPr sz="2000" spc="-30" dirty="0">
                <a:latin typeface="Noto Sans CJK JP Regular"/>
                <a:cs typeface="Noto Sans CJK JP Regular"/>
              </a:rPr>
              <a:t>权</a:t>
            </a:r>
            <a:r>
              <a:rPr sz="2000" spc="15" dirty="0">
                <a:latin typeface="Noto Sans CJK JP Regular"/>
                <a:cs typeface="Noto Sans CJK JP Regular"/>
              </a:rPr>
              <a:t>重</a:t>
            </a:r>
            <a:r>
              <a:rPr sz="2000" spc="-30" dirty="0">
                <a:latin typeface="Noto Sans CJK JP Regular"/>
                <a:cs typeface="Noto Sans CJK JP Regular"/>
              </a:rPr>
              <a:t>较</a:t>
            </a:r>
            <a:r>
              <a:rPr sz="2000" spc="15" dirty="0">
                <a:latin typeface="Noto Sans CJK JP Regular"/>
                <a:cs typeface="Noto Sans CJK JP Regular"/>
              </a:rPr>
              <a:t>大</a:t>
            </a:r>
            <a:r>
              <a:rPr sz="2000" spc="-30" dirty="0">
                <a:latin typeface="Noto Sans CJK JP Regular"/>
                <a:cs typeface="Noto Sans CJK JP Regular"/>
              </a:rPr>
              <a:t>的</a:t>
            </a:r>
            <a:r>
              <a:rPr sz="2000" spc="15" dirty="0">
                <a:latin typeface="Noto Sans CJK JP Regular"/>
                <a:cs typeface="Noto Sans CJK JP Regular"/>
              </a:rPr>
              <a:t>样式，  权重又是如何计</a:t>
            </a:r>
            <a:r>
              <a:rPr sz="2000" spc="-25" dirty="0">
                <a:latin typeface="Noto Sans CJK JP Regular"/>
                <a:cs typeface="Noto Sans CJK JP Regular"/>
              </a:rPr>
              <a:t>算</a:t>
            </a:r>
            <a:r>
              <a:rPr sz="2000" spc="15" dirty="0">
                <a:latin typeface="Noto Sans CJK JP Regular"/>
                <a:cs typeface="Noto Sans CJK JP Regular"/>
              </a:rPr>
              <a:t>的呢？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权重的计算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53006"/>
            <a:ext cx="8027034" cy="4305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不同的选择器有不同的权重值：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49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000" spc="10" dirty="0">
                <a:latin typeface="Noto Sans CJK JP Regular"/>
                <a:cs typeface="Noto Sans CJK JP Regular"/>
              </a:rPr>
              <a:t>内联样式：权重</a:t>
            </a:r>
            <a:r>
              <a:rPr sz="2000" spc="15" dirty="0">
                <a:latin typeface="Noto Sans CJK JP Regular"/>
                <a:cs typeface="Noto Sans CJK JP Regular"/>
              </a:rPr>
              <a:t>是 </a:t>
            </a:r>
            <a:r>
              <a:rPr sz="2000" spc="70" dirty="0">
                <a:latin typeface="Noto Sans CJK JP Regular"/>
                <a:cs typeface="Noto Sans CJK JP Regular"/>
              </a:rPr>
              <a:t>1000</a:t>
            </a:r>
            <a:endParaRPr sz="2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45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000" spc="20" dirty="0">
                <a:latin typeface="Noto Sans CJK JP Regular"/>
                <a:cs typeface="Noto Sans CJK JP Regular"/>
              </a:rPr>
              <a:t>id</a:t>
            </a:r>
            <a:r>
              <a:rPr sz="2000" spc="10" dirty="0">
                <a:latin typeface="Noto Sans CJK JP Regular"/>
                <a:cs typeface="Noto Sans CJK JP Regular"/>
              </a:rPr>
              <a:t>选择器：权重</a:t>
            </a:r>
            <a:r>
              <a:rPr sz="2000" spc="15" dirty="0">
                <a:latin typeface="Noto Sans CJK JP Regular"/>
                <a:cs typeface="Noto Sans CJK JP Regular"/>
              </a:rPr>
              <a:t>是 </a:t>
            </a:r>
            <a:r>
              <a:rPr sz="2000" spc="75" dirty="0">
                <a:latin typeface="Noto Sans CJK JP Regular"/>
                <a:cs typeface="Noto Sans CJK JP Regular"/>
              </a:rPr>
              <a:t>100</a:t>
            </a:r>
            <a:endParaRPr sz="2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41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000" spc="10" dirty="0">
                <a:latin typeface="Noto Sans CJK JP Regular"/>
                <a:cs typeface="Noto Sans CJK JP Regular"/>
              </a:rPr>
              <a:t>类、属性、伪类</a:t>
            </a:r>
            <a:r>
              <a:rPr sz="2000" spc="-25" dirty="0">
                <a:latin typeface="Noto Sans CJK JP Regular"/>
                <a:cs typeface="Noto Sans CJK JP Regular"/>
              </a:rPr>
              <a:t>选</a:t>
            </a:r>
            <a:r>
              <a:rPr sz="2000" spc="10" dirty="0">
                <a:latin typeface="Noto Sans CJK JP Regular"/>
                <a:cs typeface="Noto Sans CJK JP Regular"/>
              </a:rPr>
              <a:t>择器</a:t>
            </a:r>
            <a:r>
              <a:rPr sz="2000" spc="-25" dirty="0">
                <a:latin typeface="Noto Sans CJK JP Regular"/>
                <a:cs typeface="Noto Sans CJK JP Regular"/>
              </a:rPr>
              <a:t>：</a:t>
            </a:r>
            <a:r>
              <a:rPr sz="2000" spc="10" dirty="0">
                <a:latin typeface="Noto Sans CJK JP Regular"/>
                <a:cs typeface="Noto Sans CJK JP Regular"/>
              </a:rPr>
              <a:t>权</a:t>
            </a:r>
            <a:r>
              <a:rPr sz="2000" spc="-25" dirty="0">
                <a:latin typeface="Noto Sans CJK JP Regular"/>
                <a:cs typeface="Noto Sans CJK JP Regular"/>
              </a:rPr>
              <a:t>重</a:t>
            </a:r>
            <a:r>
              <a:rPr sz="2000" spc="15" dirty="0">
                <a:latin typeface="Noto Sans CJK JP Regular"/>
                <a:cs typeface="Noto Sans CJK JP Regular"/>
              </a:rPr>
              <a:t>是</a:t>
            </a:r>
            <a:r>
              <a:rPr sz="2000" spc="25" dirty="0">
                <a:latin typeface="Noto Sans CJK JP Regular"/>
                <a:cs typeface="Noto Sans CJK JP Regular"/>
              </a:rPr>
              <a:t> </a:t>
            </a:r>
            <a:r>
              <a:rPr sz="2000" spc="70" dirty="0">
                <a:latin typeface="Noto Sans CJK JP Regular"/>
                <a:cs typeface="Noto Sans CJK JP Regular"/>
              </a:rPr>
              <a:t>10</a:t>
            </a:r>
            <a:endParaRPr sz="2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45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000" spc="10" dirty="0">
                <a:latin typeface="Noto Sans CJK JP Regular"/>
                <a:cs typeface="Noto Sans CJK JP Regular"/>
              </a:rPr>
              <a:t>元素选择器：权</a:t>
            </a:r>
            <a:r>
              <a:rPr sz="2000" spc="-25" dirty="0">
                <a:latin typeface="Noto Sans CJK JP Regular"/>
                <a:cs typeface="Noto Sans CJK JP Regular"/>
              </a:rPr>
              <a:t>重</a:t>
            </a:r>
            <a:r>
              <a:rPr sz="2000" spc="15" dirty="0">
                <a:latin typeface="Noto Sans CJK JP Regular"/>
                <a:cs typeface="Noto Sans CJK JP Regular"/>
              </a:rPr>
              <a:t>是</a:t>
            </a:r>
            <a:r>
              <a:rPr sz="2000" spc="20" dirty="0">
                <a:latin typeface="Noto Sans CJK JP Regular"/>
                <a:cs typeface="Noto Sans CJK JP Regular"/>
              </a:rPr>
              <a:t> </a:t>
            </a:r>
            <a:r>
              <a:rPr sz="2000" spc="70" dirty="0">
                <a:latin typeface="Noto Sans CJK JP Regular"/>
                <a:cs typeface="Noto Sans CJK JP Regular"/>
              </a:rPr>
              <a:t>1</a:t>
            </a:r>
            <a:endParaRPr sz="2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45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2000" spc="10" dirty="0">
                <a:latin typeface="Noto Sans CJK JP Regular"/>
                <a:cs typeface="Noto Sans CJK JP Regular"/>
              </a:rPr>
              <a:t>通配符：权重</a:t>
            </a:r>
            <a:r>
              <a:rPr sz="2000" spc="15" dirty="0">
                <a:latin typeface="Noto Sans CJK JP Regular"/>
                <a:cs typeface="Noto Sans CJK JP Regular"/>
              </a:rPr>
              <a:t>是 </a:t>
            </a:r>
            <a:r>
              <a:rPr sz="2000" spc="70" dirty="0">
                <a:latin typeface="Noto Sans CJK JP Regular"/>
                <a:cs typeface="Noto Sans CJK JP Regular"/>
              </a:rPr>
              <a:t>0</a:t>
            </a:r>
            <a:endParaRPr sz="20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4000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计算权重需要将一个样式的全部选择器相加，比如上边</a:t>
            </a:r>
            <a:r>
              <a:rPr sz="2200" spc="-40" dirty="0">
                <a:latin typeface="Noto Sans CJK JP Regular"/>
                <a:cs typeface="Noto Sans CJK JP Regular"/>
              </a:rPr>
              <a:t>的</a:t>
            </a:r>
            <a:r>
              <a:rPr sz="2200" spc="40" dirty="0">
                <a:latin typeface="Noto Sans CJK JP Regular"/>
                <a:cs typeface="Noto Sans CJK JP Regular"/>
              </a:rPr>
              <a:t>body  </a:t>
            </a:r>
            <a:r>
              <a:rPr sz="2200" spc="50" dirty="0">
                <a:latin typeface="Noto Sans CJK JP Regular"/>
                <a:cs typeface="Noto Sans CJK JP Regular"/>
              </a:rPr>
              <a:t>h1</a:t>
            </a:r>
            <a:r>
              <a:rPr sz="2200" spc="-10" dirty="0">
                <a:latin typeface="Noto Sans CJK JP Regular"/>
                <a:cs typeface="Noto Sans CJK JP Regular"/>
              </a:rPr>
              <a:t>的权重</a:t>
            </a:r>
            <a:r>
              <a:rPr sz="2200" spc="-5" dirty="0">
                <a:latin typeface="Noto Sans CJK JP Regular"/>
                <a:cs typeface="Noto Sans CJK JP Regular"/>
              </a:rPr>
              <a:t>是</a:t>
            </a:r>
            <a:r>
              <a:rPr sz="2200" spc="45" dirty="0">
                <a:latin typeface="Noto Sans CJK JP Regular"/>
                <a:cs typeface="Noto Sans CJK JP Regular"/>
              </a:rPr>
              <a:t>20，h1</a:t>
            </a:r>
            <a:r>
              <a:rPr sz="2200" spc="-5" dirty="0">
                <a:latin typeface="Noto Sans CJK JP Regular"/>
                <a:cs typeface="Noto Sans CJK JP Regular"/>
              </a:rPr>
              <a:t>的权重</a:t>
            </a:r>
            <a:r>
              <a:rPr sz="2200" spc="-10" dirty="0">
                <a:latin typeface="Noto Sans CJK JP Regular"/>
                <a:cs typeface="Noto Sans CJK JP Regular"/>
              </a:rPr>
              <a:t>是</a:t>
            </a:r>
            <a:r>
              <a:rPr sz="2200" spc="45" dirty="0">
                <a:latin typeface="Noto Sans CJK JP Regular"/>
                <a:cs typeface="Noto Sans CJK JP Regular"/>
              </a:rPr>
              <a:t>10，</a:t>
            </a:r>
            <a:r>
              <a:rPr sz="2200" spc="-10" dirty="0">
                <a:latin typeface="Noto Sans CJK JP Regular"/>
                <a:cs typeface="Noto Sans CJK JP Regular"/>
              </a:rPr>
              <a:t>所以第一个选择器设置的样 </a:t>
            </a:r>
            <a:r>
              <a:rPr sz="2200" spc="-5" dirty="0">
                <a:latin typeface="Noto Sans CJK JP Regular"/>
                <a:cs typeface="Noto Sans CJK JP Regular"/>
              </a:rPr>
              <a:t>式会优先显示。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元素选择器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893684" cy="32594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200025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元素选择器（标签选择器），可以根据标 签的名字来从页面中选取指定的元素。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75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语法：</a:t>
            </a:r>
            <a:endParaRPr sz="3200">
              <a:latin typeface="Noto Sans CJK JP Regular"/>
              <a:cs typeface="Noto Sans CJK JP Regular"/>
            </a:endParaRPr>
          </a:p>
          <a:p>
            <a:pPr marL="1535430">
              <a:lnSpc>
                <a:spcPts val="4230"/>
              </a:lnSpc>
            </a:pPr>
            <a:r>
              <a:rPr sz="3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标签名</a:t>
            </a:r>
            <a:r>
              <a:rPr sz="3600" spc="2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600" spc="-15" dirty="0">
                <a:latin typeface="Noto Sans CJK JP Regular"/>
                <a:cs typeface="Noto Sans CJK JP Regular"/>
              </a:rPr>
              <a:t>{</a:t>
            </a:r>
            <a:r>
              <a:rPr sz="3600" spc="215" dirty="0">
                <a:latin typeface="Noto Sans CJK JP Regular"/>
                <a:cs typeface="Noto Sans CJK JP Regular"/>
              </a:rPr>
              <a:t> </a:t>
            </a:r>
            <a:r>
              <a:rPr sz="3600" spc="-15" dirty="0">
                <a:latin typeface="Noto Sans CJK JP Regular"/>
                <a:cs typeface="Noto Sans CJK JP Regular"/>
              </a:rPr>
              <a:t>}</a:t>
            </a:r>
            <a:endParaRPr sz="36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00000"/>
              </a:lnSpc>
              <a:spcBef>
                <a:spcPts val="12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比</a:t>
            </a:r>
            <a:r>
              <a:rPr sz="3200" dirty="0">
                <a:latin typeface="Noto Sans CJK JP Regular"/>
                <a:cs typeface="Noto Sans CJK JP Regular"/>
              </a:rPr>
              <a:t>如</a:t>
            </a:r>
            <a:r>
              <a:rPr sz="3200" spc="6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</a:t>
            </a:r>
            <a:r>
              <a:rPr sz="3200" spc="5" dirty="0">
                <a:latin typeface="Noto Sans CJK JP Regular"/>
                <a:cs typeface="Noto Sans CJK JP Regular"/>
              </a:rPr>
              <a:t>则会选中页面中的所</a:t>
            </a:r>
            <a:r>
              <a:rPr sz="3200" spc="-5" dirty="0">
                <a:latin typeface="Noto Sans CJK JP Regular"/>
                <a:cs typeface="Noto Sans CJK JP Regular"/>
              </a:rPr>
              <a:t>有</a:t>
            </a:r>
            <a:r>
              <a:rPr sz="3200" spc="60" dirty="0">
                <a:latin typeface="Noto Sans CJK JP Regular"/>
                <a:cs typeface="Noto Sans CJK JP Regular"/>
              </a:rPr>
              <a:t>p</a:t>
            </a:r>
            <a:r>
              <a:rPr sz="3200" spc="5" dirty="0">
                <a:latin typeface="Noto Sans CJK JP Regular"/>
                <a:cs typeface="Noto Sans CJK JP Regular"/>
              </a:rPr>
              <a:t>标签</a:t>
            </a:r>
            <a:r>
              <a:rPr sz="3200" dirty="0">
                <a:latin typeface="Noto Sans CJK JP Regular"/>
                <a:cs typeface="Noto Sans CJK JP Regular"/>
              </a:rPr>
              <a:t>，</a:t>
            </a:r>
            <a:r>
              <a:rPr sz="3200" spc="75" dirty="0">
                <a:latin typeface="Noto Sans CJK JP Regular"/>
                <a:cs typeface="Noto Sans CJK JP Regular"/>
              </a:rPr>
              <a:t>h</a:t>
            </a:r>
            <a:r>
              <a:rPr sz="3200" spc="55" dirty="0">
                <a:latin typeface="Noto Sans CJK JP Regular"/>
                <a:cs typeface="Noto Sans CJK JP Regular"/>
              </a:rPr>
              <a:t>1</a:t>
            </a:r>
            <a:r>
              <a:rPr sz="3200" dirty="0">
                <a:latin typeface="Noto Sans CJK JP Regular"/>
                <a:cs typeface="Noto Sans CJK JP Regular"/>
              </a:rPr>
              <a:t>会 </a:t>
            </a:r>
            <a:r>
              <a:rPr sz="3200" spc="5" dirty="0">
                <a:latin typeface="Noto Sans CJK JP Regular"/>
                <a:cs typeface="Noto Sans CJK JP Regular"/>
              </a:rPr>
              <a:t>选中页面中的所</a:t>
            </a:r>
            <a:r>
              <a:rPr sz="3200" dirty="0">
                <a:latin typeface="Noto Sans CJK JP Regular"/>
                <a:cs typeface="Noto Sans CJK JP Regular"/>
              </a:rPr>
              <a:t>有</a:t>
            </a:r>
            <a:r>
              <a:rPr sz="3200" spc="65" dirty="0">
                <a:latin typeface="Noto Sans CJK JP Regular"/>
                <a:cs typeface="Noto Sans CJK JP Regular"/>
              </a:rPr>
              <a:t>h1</a:t>
            </a:r>
            <a:r>
              <a:rPr sz="3200" dirty="0">
                <a:latin typeface="Noto Sans CJK JP Regular"/>
                <a:cs typeface="Noto Sans CJK JP Regular"/>
              </a:rPr>
              <a:t>标签。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类选择器</a:t>
            </a:r>
            <a:endParaRPr lang="en-US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796530" cy="32632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类选</a:t>
            </a:r>
            <a:r>
              <a:rPr sz="3200" dirty="0">
                <a:latin typeface="Noto Sans CJK JP Regular"/>
                <a:cs typeface="Noto Sans CJK JP Regular"/>
              </a:rPr>
              <a:t>择</a:t>
            </a:r>
            <a:r>
              <a:rPr sz="3200" spc="5" dirty="0">
                <a:latin typeface="Noto Sans CJK JP Regular"/>
                <a:cs typeface="Noto Sans CJK JP Regular"/>
              </a:rPr>
              <a:t>器，可以根据元素</a:t>
            </a:r>
            <a:r>
              <a:rPr sz="3200" spc="-5" dirty="0">
                <a:latin typeface="Noto Sans CJK JP Regular"/>
                <a:cs typeface="Noto Sans CJK JP Regular"/>
              </a:rPr>
              <a:t>的</a:t>
            </a:r>
            <a:r>
              <a:rPr sz="3200" spc="-15" dirty="0">
                <a:latin typeface="Noto Sans CJK JP Regular"/>
                <a:cs typeface="Noto Sans CJK JP Regular"/>
              </a:rPr>
              <a:t>c</a:t>
            </a:r>
            <a:r>
              <a:rPr sz="3200" spc="-55" dirty="0">
                <a:latin typeface="Noto Sans CJK JP Regular"/>
                <a:cs typeface="Noto Sans CJK JP Regular"/>
              </a:rPr>
              <a:t>l</a:t>
            </a:r>
            <a:r>
              <a:rPr sz="3200" spc="-30" dirty="0">
                <a:latin typeface="Noto Sans CJK JP Regular"/>
                <a:cs typeface="Noto Sans CJK JP Regular"/>
              </a:rPr>
              <a:t>a</a:t>
            </a:r>
            <a:r>
              <a:rPr sz="3200" spc="-40" dirty="0">
                <a:latin typeface="Noto Sans CJK JP Regular"/>
                <a:cs typeface="Noto Sans CJK JP Regular"/>
              </a:rPr>
              <a:t>s</a:t>
            </a:r>
            <a:r>
              <a:rPr sz="3200" spc="-20" dirty="0">
                <a:latin typeface="Noto Sans CJK JP Regular"/>
                <a:cs typeface="Noto Sans CJK JP Regular"/>
              </a:rPr>
              <a:t>s</a:t>
            </a:r>
            <a:r>
              <a:rPr sz="3200" dirty="0">
                <a:latin typeface="Noto Sans CJK JP Regular"/>
                <a:cs typeface="Noto Sans CJK JP Regular"/>
              </a:rPr>
              <a:t>属性值选 </a:t>
            </a:r>
            <a:r>
              <a:rPr sz="3200" spc="5" dirty="0">
                <a:latin typeface="Noto Sans CJK JP Regular"/>
                <a:cs typeface="Noto Sans CJK JP Regular"/>
              </a:rPr>
              <a:t>取元素。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75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语法：</a:t>
            </a:r>
            <a:endParaRPr sz="3200">
              <a:latin typeface="Noto Sans CJK JP Regular"/>
              <a:cs typeface="Noto Sans CJK JP Regular"/>
            </a:endParaRPr>
          </a:p>
          <a:p>
            <a:pPr marL="1535430">
              <a:lnSpc>
                <a:spcPts val="4230"/>
              </a:lnSpc>
            </a:pPr>
            <a:r>
              <a:rPr sz="3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.className </a:t>
            </a:r>
            <a:r>
              <a:rPr sz="3600" spc="-15" dirty="0">
                <a:latin typeface="Noto Sans CJK JP Regular"/>
                <a:cs typeface="Noto Sans CJK JP Regular"/>
              </a:rPr>
              <a:t>{</a:t>
            </a:r>
            <a:r>
              <a:rPr sz="3600" spc="-325" dirty="0">
                <a:latin typeface="Noto Sans CJK JP Regular"/>
                <a:cs typeface="Noto Sans CJK JP Regular"/>
              </a:rPr>
              <a:t> </a:t>
            </a:r>
            <a:r>
              <a:rPr sz="3600" spc="-15" dirty="0">
                <a:latin typeface="Noto Sans CJK JP Regular"/>
                <a:cs typeface="Noto Sans CJK JP Regular"/>
              </a:rPr>
              <a:t>}</a:t>
            </a:r>
            <a:endParaRPr sz="3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比</a:t>
            </a:r>
            <a:r>
              <a:rPr sz="3200" dirty="0">
                <a:latin typeface="Noto Sans CJK JP Regular"/>
                <a:cs typeface="Noto Sans CJK JP Regular"/>
              </a:rPr>
              <a:t>如</a:t>
            </a:r>
            <a:r>
              <a:rPr sz="32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.hello</a:t>
            </a:r>
            <a:r>
              <a:rPr sz="3200" spc="5" dirty="0">
                <a:latin typeface="Noto Sans CJK JP Regular"/>
                <a:cs typeface="Noto Sans CJK JP Regular"/>
              </a:rPr>
              <a:t>会选中页面所</a:t>
            </a:r>
            <a:r>
              <a:rPr sz="3200" dirty="0">
                <a:latin typeface="Noto Sans CJK JP Regular"/>
                <a:cs typeface="Noto Sans CJK JP Regular"/>
              </a:rPr>
              <a:t>有</a:t>
            </a:r>
            <a:r>
              <a:rPr sz="3200" spc="-30" dirty="0">
                <a:latin typeface="Noto Sans CJK JP Regular"/>
                <a:cs typeface="Noto Sans CJK JP Regular"/>
              </a:rPr>
              <a:t>class</a:t>
            </a:r>
            <a:r>
              <a:rPr sz="3200" dirty="0">
                <a:latin typeface="Noto Sans CJK JP Regular"/>
                <a:cs typeface="Noto Sans CJK JP Regular"/>
              </a:rPr>
              <a:t>属性为</a:t>
            </a:r>
            <a:endParaRPr sz="32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3200" spc="15" dirty="0">
                <a:latin typeface="Noto Sans CJK JP Regular"/>
                <a:cs typeface="Noto Sans CJK JP Regular"/>
              </a:rPr>
              <a:t>hello</a:t>
            </a:r>
            <a:r>
              <a:rPr sz="3200" spc="5" dirty="0">
                <a:latin typeface="Noto Sans CJK JP Regular"/>
                <a:cs typeface="Noto Sans CJK JP Regular"/>
              </a:rPr>
              <a:t>的元素。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29813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</a:t>
            </a:r>
            <a:r>
              <a:rPr spc="-5" dirty="0"/>
              <a:t>D选择器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760970" cy="37515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8255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65" dirty="0">
                <a:latin typeface="Noto Sans CJK JP Regular"/>
                <a:cs typeface="Noto Sans CJK JP Regular"/>
              </a:rPr>
              <a:t>I</a:t>
            </a:r>
            <a:r>
              <a:rPr sz="3200" spc="175" dirty="0">
                <a:latin typeface="Noto Sans CJK JP Regular"/>
                <a:cs typeface="Noto Sans CJK JP Regular"/>
              </a:rPr>
              <a:t>D</a:t>
            </a:r>
            <a:r>
              <a:rPr sz="3200" spc="5" dirty="0">
                <a:latin typeface="Noto Sans CJK JP Regular"/>
                <a:cs typeface="Noto Sans CJK JP Regular"/>
              </a:rPr>
              <a:t>选择器，可以根据元素</a:t>
            </a:r>
            <a:r>
              <a:rPr sz="3200" spc="-5" dirty="0">
                <a:latin typeface="Noto Sans CJK JP Regular"/>
                <a:cs typeface="Noto Sans CJK JP Regular"/>
              </a:rPr>
              <a:t>的</a:t>
            </a:r>
            <a:r>
              <a:rPr sz="3200" spc="20" dirty="0">
                <a:latin typeface="Noto Sans CJK JP Regular"/>
                <a:cs typeface="Noto Sans CJK JP Regular"/>
              </a:rPr>
              <a:t>i</a:t>
            </a:r>
            <a:r>
              <a:rPr sz="3200" spc="25" dirty="0">
                <a:latin typeface="Noto Sans CJK JP Regular"/>
                <a:cs typeface="Noto Sans CJK JP Regular"/>
              </a:rPr>
              <a:t>d</a:t>
            </a:r>
            <a:r>
              <a:rPr sz="3200" spc="5" dirty="0">
                <a:latin typeface="Noto Sans CJK JP Regular"/>
                <a:cs typeface="Noto Sans CJK JP Regular"/>
              </a:rPr>
              <a:t>属性值选取 元素。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75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语法：</a:t>
            </a:r>
            <a:endParaRPr sz="3200">
              <a:latin typeface="Noto Sans CJK JP Regular"/>
              <a:cs typeface="Noto Sans CJK JP Regular"/>
            </a:endParaRPr>
          </a:p>
          <a:p>
            <a:pPr marL="1535430">
              <a:lnSpc>
                <a:spcPts val="4230"/>
              </a:lnSpc>
            </a:pPr>
            <a:r>
              <a:rPr sz="3600" spc="114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#id </a:t>
            </a:r>
            <a:r>
              <a:rPr sz="3600" spc="-15" dirty="0">
                <a:latin typeface="Noto Sans CJK JP Regular"/>
                <a:cs typeface="Noto Sans CJK JP Regular"/>
              </a:rPr>
              <a:t>{</a:t>
            </a:r>
            <a:r>
              <a:rPr sz="3600" spc="375" dirty="0">
                <a:latin typeface="Noto Sans CJK JP Regular"/>
                <a:cs typeface="Noto Sans CJK JP Regular"/>
              </a:rPr>
              <a:t> </a:t>
            </a:r>
            <a:r>
              <a:rPr sz="3600" spc="-15" dirty="0">
                <a:latin typeface="Noto Sans CJK JP Regular"/>
                <a:cs typeface="Noto Sans CJK JP Regular"/>
              </a:rPr>
              <a:t>}</a:t>
            </a:r>
            <a:endParaRPr sz="360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22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比</a:t>
            </a:r>
            <a:r>
              <a:rPr sz="3200" dirty="0">
                <a:latin typeface="Noto Sans CJK JP Regular"/>
                <a:cs typeface="Noto Sans CJK JP Regular"/>
              </a:rPr>
              <a:t>如</a:t>
            </a:r>
            <a:r>
              <a:rPr sz="3200" spc="1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#box</a:t>
            </a:r>
            <a:r>
              <a:rPr sz="3200" spc="5" dirty="0">
                <a:latin typeface="Noto Sans CJK JP Regular"/>
                <a:cs typeface="Noto Sans CJK JP Regular"/>
              </a:rPr>
              <a:t>会选中页面</a:t>
            </a:r>
            <a:r>
              <a:rPr sz="3200" spc="-5" dirty="0">
                <a:latin typeface="Noto Sans CJK JP Regular"/>
                <a:cs typeface="Noto Sans CJK JP Regular"/>
              </a:rPr>
              <a:t>中</a:t>
            </a:r>
            <a:r>
              <a:rPr sz="3200" spc="25" dirty="0">
                <a:latin typeface="Noto Sans CJK JP Regular"/>
                <a:cs typeface="Noto Sans CJK JP Regular"/>
              </a:rPr>
              <a:t>id</a:t>
            </a:r>
            <a:r>
              <a:rPr sz="3200" spc="5" dirty="0">
                <a:latin typeface="Noto Sans CJK JP Regular"/>
                <a:cs typeface="Noto Sans CJK JP Regular"/>
              </a:rPr>
              <a:t>属性值</a:t>
            </a:r>
            <a:r>
              <a:rPr sz="3200" dirty="0">
                <a:latin typeface="Noto Sans CJK JP Regular"/>
                <a:cs typeface="Noto Sans CJK JP Regular"/>
              </a:rPr>
              <a:t>为</a:t>
            </a:r>
            <a:r>
              <a:rPr sz="3200" spc="55" dirty="0">
                <a:latin typeface="Noto Sans CJK JP Regular"/>
                <a:cs typeface="Noto Sans CJK JP Regular"/>
              </a:rPr>
              <a:t>box</a:t>
            </a:r>
            <a:r>
              <a:rPr sz="3200" spc="5" dirty="0">
                <a:latin typeface="Noto Sans CJK JP Regular"/>
                <a:cs typeface="Noto Sans CJK JP Regular"/>
              </a:rPr>
              <a:t>的 元素，</a:t>
            </a:r>
            <a:r>
              <a:rPr sz="3200" dirty="0">
                <a:latin typeface="Noto Sans CJK JP Regular"/>
                <a:cs typeface="Noto Sans CJK JP Regular"/>
              </a:rPr>
              <a:t>和</a:t>
            </a:r>
            <a:r>
              <a:rPr sz="3200" spc="-20" dirty="0">
                <a:latin typeface="Noto Sans CJK JP Regular"/>
                <a:cs typeface="Noto Sans CJK JP Regular"/>
              </a:rPr>
              <a:t>c</a:t>
            </a:r>
            <a:r>
              <a:rPr sz="3200" spc="-55" dirty="0">
                <a:latin typeface="Noto Sans CJK JP Regular"/>
                <a:cs typeface="Noto Sans CJK JP Regular"/>
              </a:rPr>
              <a:t>l</a:t>
            </a:r>
            <a:r>
              <a:rPr sz="3200" spc="-30" dirty="0">
                <a:latin typeface="Noto Sans CJK JP Regular"/>
                <a:cs typeface="Noto Sans CJK JP Regular"/>
              </a:rPr>
              <a:t>a</a:t>
            </a:r>
            <a:r>
              <a:rPr sz="3200" spc="-45" dirty="0">
                <a:latin typeface="Noto Sans CJK JP Regular"/>
                <a:cs typeface="Noto Sans CJK JP Regular"/>
              </a:rPr>
              <a:t>s</a:t>
            </a:r>
            <a:r>
              <a:rPr sz="3200" spc="-10" dirty="0">
                <a:latin typeface="Noto Sans CJK JP Regular"/>
                <a:cs typeface="Noto Sans CJK JP Regular"/>
              </a:rPr>
              <a:t>s</a:t>
            </a:r>
            <a:r>
              <a:rPr sz="3200" dirty="0">
                <a:latin typeface="Noto Sans CJK JP Regular"/>
                <a:cs typeface="Noto Sans CJK JP Regular"/>
              </a:rPr>
              <a:t>属性不同</a:t>
            </a:r>
            <a:r>
              <a:rPr sz="3200" spc="10" dirty="0">
                <a:latin typeface="Noto Sans CJK JP Regular"/>
                <a:cs typeface="Noto Sans CJK JP Regular"/>
              </a:rPr>
              <a:t>，</a:t>
            </a:r>
            <a:r>
              <a:rPr sz="3200" spc="20" dirty="0">
                <a:latin typeface="Noto Sans CJK JP Regular"/>
                <a:cs typeface="Noto Sans CJK JP Regular"/>
              </a:rPr>
              <a:t>i</a:t>
            </a:r>
            <a:r>
              <a:rPr sz="3200" spc="25" dirty="0">
                <a:latin typeface="Noto Sans CJK JP Regular"/>
                <a:cs typeface="Noto Sans CJK JP Regular"/>
              </a:rPr>
              <a:t>d</a:t>
            </a:r>
            <a:r>
              <a:rPr sz="3200" spc="5" dirty="0">
                <a:latin typeface="Noto Sans CJK JP Regular"/>
                <a:cs typeface="Noto Sans CJK JP Regular"/>
              </a:rPr>
              <a:t>属性是不能重 复的。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689864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复合选择器</a:t>
            </a:r>
            <a:r>
              <a:rPr lang="zh-CN" spc="-10" dirty="0"/>
              <a:t>（交集选择器）</a:t>
            </a:r>
            <a:endParaRPr lang="zh-CN"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06425" y="1669323"/>
            <a:ext cx="8131149" cy="3286125"/>
          </a:xfrm>
          <a:prstGeom prst="rect">
            <a:avLst/>
          </a:prstGeom>
        </p:spPr>
        <p:txBody>
          <a:bodyPr vert="horz" wrap="square" lIns="0" tIns="128564" rIns="0" bIns="0" rtlCol="0">
            <a:spAutoFit/>
          </a:bodyPr>
          <a:lstStyle/>
          <a:p>
            <a:pPr marL="38481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复合选择器，可以同时使用多个选择器，  这样可以选择同时满足</a:t>
            </a:r>
            <a:r>
              <a:rPr spc="-35" dirty="0"/>
              <a:t>多</a:t>
            </a:r>
            <a:r>
              <a:rPr spc="5" dirty="0"/>
              <a:t>个选择器的元素。</a:t>
            </a:r>
            <a:endParaRPr spc="5" dirty="0"/>
          </a:p>
          <a:p>
            <a:pPr marL="384810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语法：</a:t>
            </a:r>
            <a:endParaRPr spc="5" dirty="0"/>
          </a:p>
          <a:p>
            <a:pPr marL="499110">
              <a:lnSpc>
                <a:spcPct val="100000"/>
              </a:lnSpc>
              <a:spcBef>
                <a:spcPts val="700"/>
              </a:spcBef>
            </a:pPr>
            <a:r>
              <a:rPr sz="28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solidFill>
                  <a:srgbClr val="FF0000"/>
                </a:solidFill>
              </a:rPr>
              <a:t>选</a:t>
            </a:r>
            <a:r>
              <a:rPr sz="2800" spc="5" dirty="0">
                <a:solidFill>
                  <a:srgbClr val="FF0000"/>
                </a:solidFill>
              </a:rPr>
              <a:t>择</a:t>
            </a:r>
            <a:r>
              <a:rPr sz="2800" spc="10" dirty="0">
                <a:solidFill>
                  <a:srgbClr val="FF0000"/>
                </a:solidFill>
              </a:rPr>
              <a:t>器</a:t>
            </a:r>
            <a:r>
              <a:rPr sz="2800" spc="95" dirty="0">
                <a:solidFill>
                  <a:srgbClr val="FF0000"/>
                </a:solidFill>
              </a:rPr>
              <a:t>1</a:t>
            </a:r>
            <a:r>
              <a:rPr sz="2800" spc="10" dirty="0">
                <a:solidFill>
                  <a:srgbClr val="FF0000"/>
                </a:solidFill>
              </a:rPr>
              <a:t>选择</a:t>
            </a:r>
            <a:r>
              <a:rPr sz="2800" spc="5" dirty="0">
                <a:solidFill>
                  <a:srgbClr val="FF0000"/>
                </a:solidFill>
              </a:rPr>
              <a:t>器</a:t>
            </a:r>
            <a:r>
              <a:rPr sz="2800" spc="20" dirty="0">
                <a:solidFill>
                  <a:srgbClr val="FF0000"/>
                </a:solidFill>
              </a:rPr>
              <a:t>2</a:t>
            </a:r>
            <a:r>
              <a:rPr sz="2800" spc="20" dirty="0"/>
              <a:t>{}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84810" indent="-342900">
              <a:lnSpc>
                <a:spcPct val="100000"/>
              </a:lnSpc>
              <a:spcBef>
                <a:spcPts val="745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例</a:t>
            </a:r>
            <a:r>
              <a:rPr dirty="0"/>
              <a:t>如</a:t>
            </a:r>
            <a:r>
              <a:rPr spc="-5" dirty="0">
                <a:solidFill>
                  <a:srgbClr val="FF0000"/>
                </a:solidFill>
              </a:rPr>
              <a:t>div.box1</a:t>
            </a:r>
            <a:r>
              <a:rPr spc="5" dirty="0"/>
              <a:t>会选中页面中具</a:t>
            </a:r>
            <a:r>
              <a:rPr spc="-5" dirty="0"/>
              <a:t>有</a:t>
            </a:r>
            <a:r>
              <a:rPr spc="65" dirty="0"/>
              <a:t>box1</a:t>
            </a:r>
            <a:r>
              <a:rPr spc="5" dirty="0"/>
              <a:t>这个</a:t>
            </a:r>
            <a:endParaRPr spc="5" dirty="0"/>
          </a:p>
          <a:p>
            <a:pPr marL="384810">
              <a:lnSpc>
                <a:spcPct val="100000"/>
              </a:lnSpc>
              <a:spcBef>
                <a:spcPts val="15"/>
              </a:spcBef>
            </a:pPr>
            <a:r>
              <a:rPr spc="-30" dirty="0"/>
              <a:t>class</a:t>
            </a:r>
            <a:r>
              <a:rPr spc="5" dirty="0"/>
              <a:t>的</a:t>
            </a:r>
            <a:r>
              <a:rPr spc="20" dirty="0"/>
              <a:t>div</a:t>
            </a:r>
            <a:r>
              <a:rPr dirty="0"/>
              <a:t>元素。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67176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群组选择器</a:t>
            </a:r>
            <a:r>
              <a:rPr lang="zh-CN" spc="-10" dirty="0"/>
              <a:t>（并集选择器）</a:t>
            </a:r>
            <a:endParaRPr lang="zh-CN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8410575" cy="32632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716915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群组选择器，可以同时使用多个选择器， 多个选择器将被同时应用指定的样式。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75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语法：</a:t>
            </a:r>
            <a:endParaRPr sz="3200">
              <a:latin typeface="Noto Sans CJK JP Regular"/>
              <a:cs typeface="Noto Sans CJK JP Regular"/>
            </a:endParaRPr>
          </a:p>
          <a:p>
            <a:pPr marL="1535430">
              <a:lnSpc>
                <a:spcPts val="4230"/>
              </a:lnSpc>
            </a:pPr>
            <a:r>
              <a:rPr sz="3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选择</a:t>
            </a:r>
            <a:r>
              <a:rPr sz="36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器</a:t>
            </a:r>
            <a:r>
              <a:rPr sz="36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1,</a:t>
            </a:r>
            <a:r>
              <a:rPr sz="3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选择器</a:t>
            </a:r>
            <a:r>
              <a:rPr sz="36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2,</a:t>
            </a:r>
            <a:r>
              <a:rPr sz="3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选择</a:t>
            </a:r>
            <a:r>
              <a:rPr sz="36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器</a:t>
            </a:r>
            <a:r>
              <a:rPr sz="3600" spc="1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3</a:t>
            </a:r>
            <a:r>
              <a:rPr sz="3600" spc="204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600" spc="-15" dirty="0">
                <a:latin typeface="Noto Sans CJK JP Regular"/>
                <a:cs typeface="Noto Sans CJK JP Regular"/>
              </a:rPr>
              <a:t>{</a:t>
            </a:r>
            <a:r>
              <a:rPr sz="3600" spc="250" dirty="0">
                <a:latin typeface="Noto Sans CJK JP Regular"/>
                <a:cs typeface="Noto Sans CJK JP Regular"/>
              </a:rPr>
              <a:t> </a:t>
            </a:r>
            <a:r>
              <a:rPr sz="3600" spc="-15" dirty="0">
                <a:latin typeface="Noto Sans CJK JP Regular"/>
                <a:cs typeface="Noto Sans CJK JP Regular"/>
              </a:rPr>
              <a:t>}</a:t>
            </a:r>
            <a:endParaRPr sz="36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比</a:t>
            </a:r>
            <a:r>
              <a:rPr sz="3200" dirty="0">
                <a:latin typeface="Noto Sans CJK JP Regular"/>
                <a:cs typeface="Noto Sans CJK JP Regular"/>
              </a:rPr>
              <a:t>如</a:t>
            </a:r>
            <a:r>
              <a:rPr sz="32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p,.hello,#box</a:t>
            </a:r>
            <a:r>
              <a:rPr sz="3200" spc="5" dirty="0">
                <a:latin typeface="Noto Sans CJK JP Regular"/>
                <a:cs typeface="Noto Sans CJK JP Regular"/>
              </a:rPr>
              <a:t>会同</a:t>
            </a:r>
            <a:r>
              <a:rPr sz="3200" spc="-40" dirty="0">
                <a:latin typeface="Noto Sans CJK JP Regular"/>
                <a:cs typeface="Noto Sans CJK JP Regular"/>
              </a:rPr>
              <a:t>时</a:t>
            </a:r>
            <a:r>
              <a:rPr sz="3200" spc="5" dirty="0">
                <a:latin typeface="Noto Sans CJK JP Regular"/>
                <a:cs typeface="Noto Sans CJK JP Regular"/>
              </a:rPr>
              <a:t>选中页面</a:t>
            </a:r>
            <a:r>
              <a:rPr sz="3200" dirty="0">
                <a:latin typeface="Noto Sans CJK JP Regular"/>
                <a:cs typeface="Noto Sans CJK JP Regular"/>
              </a:rPr>
              <a:t>中</a:t>
            </a:r>
            <a:r>
              <a:rPr sz="3200" spc="60" dirty="0">
                <a:latin typeface="Noto Sans CJK JP Regular"/>
                <a:cs typeface="Noto Sans CJK JP Regular"/>
              </a:rPr>
              <a:t>p</a:t>
            </a:r>
            <a:r>
              <a:rPr sz="3200" spc="5" dirty="0">
                <a:latin typeface="Noto Sans CJK JP Regular"/>
                <a:cs typeface="Noto Sans CJK JP Regular"/>
              </a:rPr>
              <a:t>元素，</a:t>
            </a:r>
            <a:endParaRPr sz="32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3200" spc="-30" dirty="0">
                <a:latin typeface="Noto Sans CJK JP Regular"/>
                <a:cs typeface="Noto Sans CJK JP Regular"/>
              </a:rPr>
              <a:t>class</a:t>
            </a:r>
            <a:r>
              <a:rPr sz="3200" spc="5" dirty="0">
                <a:latin typeface="Noto Sans CJK JP Regular"/>
                <a:cs typeface="Noto Sans CJK JP Regular"/>
              </a:rPr>
              <a:t>为</a:t>
            </a:r>
            <a:r>
              <a:rPr sz="3200" spc="15" dirty="0">
                <a:latin typeface="Noto Sans CJK JP Regular"/>
                <a:cs typeface="Noto Sans CJK JP Regular"/>
              </a:rPr>
              <a:t>hello</a:t>
            </a:r>
            <a:r>
              <a:rPr sz="3200" spc="5" dirty="0">
                <a:latin typeface="Noto Sans CJK JP Regular"/>
                <a:cs typeface="Noto Sans CJK JP Regular"/>
              </a:rPr>
              <a:t>的元素</a:t>
            </a:r>
            <a:r>
              <a:rPr sz="3200" spc="15" dirty="0">
                <a:latin typeface="Noto Sans CJK JP Regular"/>
                <a:cs typeface="Noto Sans CJK JP Regular"/>
              </a:rPr>
              <a:t>，id</a:t>
            </a:r>
            <a:r>
              <a:rPr sz="3200" spc="5" dirty="0">
                <a:latin typeface="Noto Sans CJK JP Regular"/>
                <a:cs typeface="Noto Sans CJK JP Regular"/>
              </a:rPr>
              <a:t>为</a:t>
            </a:r>
            <a:r>
              <a:rPr sz="3200" spc="55" dirty="0">
                <a:latin typeface="Noto Sans CJK JP Regular"/>
                <a:cs typeface="Noto Sans CJK JP Regular"/>
              </a:rPr>
              <a:t>box</a:t>
            </a:r>
            <a:r>
              <a:rPr sz="3200" spc="5" dirty="0">
                <a:latin typeface="Noto Sans CJK JP Regular"/>
                <a:cs typeface="Noto Sans CJK JP Regular"/>
              </a:rPr>
              <a:t>的元素。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通用选择器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698740" cy="21170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通用选择器，可以同时选中页面中的所有 元素。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75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语法：</a:t>
            </a:r>
            <a:endParaRPr sz="3200">
              <a:latin typeface="Noto Sans CJK JP Regular"/>
              <a:cs typeface="Noto Sans CJK JP Regular"/>
            </a:endParaRPr>
          </a:p>
          <a:p>
            <a:pPr marL="1535430">
              <a:lnSpc>
                <a:spcPts val="4230"/>
              </a:lnSpc>
            </a:pPr>
            <a:r>
              <a:rPr sz="36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*</a:t>
            </a:r>
            <a:r>
              <a:rPr sz="3600" spc="-25" dirty="0">
                <a:latin typeface="Noto Sans CJK JP Regular"/>
                <a:cs typeface="Noto Sans CJK JP Regular"/>
              </a:rPr>
              <a:t>{</a:t>
            </a:r>
            <a:r>
              <a:rPr sz="3600" spc="215" dirty="0">
                <a:latin typeface="Noto Sans CJK JP Regular"/>
                <a:cs typeface="Noto Sans CJK JP Regular"/>
              </a:rPr>
              <a:t> </a:t>
            </a:r>
            <a:r>
              <a:rPr sz="3600" spc="-15" dirty="0">
                <a:latin typeface="Noto Sans CJK JP Regular"/>
                <a:cs typeface="Noto Sans CJK JP Regular"/>
              </a:rPr>
              <a:t>}</a:t>
            </a:r>
            <a:endParaRPr sz="3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HTML族谱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40" y="2340864"/>
            <a:ext cx="937260" cy="37846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800"/>
              </a:spcBef>
            </a:pPr>
            <a:r>
              <a:rPr sz="1800" spc="-85" dirty="0">
                <a:latin typeface="Trebuchet MS" panose="020B0603020202020204"/>
                <a:cs typeface="Trebuchet MS" panose="020B0603020202020204"/>
              </a:rPr>
              <a:t>html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8032" y="3287267"/>
            <a:ext cx="937260" cy="377825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40030">
              <a:lnSpc>
                <a:spcPct val="100000"/>
              </a:lnSpc>
              <a:spcBef>
                <a:spcPts val="795"/>
              </a:spcBef>
            </a:pPr>
            <a:r>
              <a:rPr sz="1800" spc="-70" dirty="0">
                <a:latin typeface="Trebuchet MS" panose="020B0603020202020204"/>
                <a:cs typeface="Trebuchet MS" panose="020B0603020202020204"/>
              </a:rPr>
              <a:t>head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9520" y="3287267"/>
            <a:ext cx="937260" cy="379095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805"/>
              </a:spcBef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body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0972" y="4366259"/>
            <a:ext cx="932815" cy="37973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810"/>
              </a:spcBef>
            </a:pPr>
            <a:r>
              <a:rPr sz="1800" spc="-114" dirty="0">
                <a:latin typeface="Trebuchet MS" panose="020B0603020202020204"/>
                <a:cs typeface="Trebuchet MS" panose="020B0603020202020204"/>
              </a:rPr>
              <a:t>title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3428" y="4366259"/>
            <a:ext cx="932815" cy="37973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810"/>
              </a:spcBef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h1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2307" y="4366259"/>
            <a:ext cx="937260" cy="379730"/>
          </a:xfrm>
          <a:prstGeom prst="rect">
            <a:avLst/>
          </a:prstGeom>
          <a:ln w="27432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10"/>
              </a:spcBef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p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8163" y="4366259"/>
            <a:ext cx="937260" cy="379730"/>
          </a:xfrm>
          <a:prstGeom prst="rect">
            <a:avLst/>
          </a:prstGeom>
          <a:ln w="27432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810"/>
              </a:spcBef>
            </a:pPr>
            <a:r>
              <a:rPr sz="1800" spc="-90" dirty="0">
                <a:latin typeface="Trebuchet MS" panose="020B0603020202020204"/>
                <a:cs typeface="Trebuchet MS" panose="020B0603020202020204"/>
              </a:rPr>
              <a:t>meta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8948" y="2843783"/>
            <a:ext cx="1322070" cy="441325"/>
          </a:xfrm>
          <a:custGeom>
            <a:avLst/>
            <a:gdLst/>
            <a:ahLst/>
            <a:cxnLst/>
            <a:rect l="l" t="t" r="r" b="b"/>
            <a:pathLst>
              <a:path w="1322070" h="441325">
                <a:moveTo>
                  <a:pt x="1321689" y="0"/>
                </a:moveTo>
                <a:lnTo>
                  <a:pt x="0" y="44119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30255" y="2843783"/>
            <a:ext cx="1440180" cy="442595"/>
          </a:xfrm>
          <a:custGeom>
            <a:avLst/>
            <a:gdLst/>
            <a:ahLst/>
            <a:cxnLst/>
            <a:rect l="l" t="t" r="r" b="b"/>
            <a:pathLst>
              <a:path w="1440179" h="442595">
                <a:moveTo>
                  <a:pt x="0" y="0"/>
                </a:moveTo>
                <a:lnTo>
                  <a:pt x="1440180" y="442594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4508" y="3790188"/>
            <a:ext cx="1231900" cy="576580"/>
          </a:xfrm>
          <a:custGeom>
            <a:avLst/>
            <a:gdLst/>
            <a:ahLst/>
            <a:cxnLst/>
            <a:rect l="l" t="t" r="r" b="b"/>
            <a:pathLst>
              <a:path w="1231900" h="576579">
                <a:moveTo>
                  <a:pt x="1231646" y="0"/>
                </a:moveTo>
                <a:lnTo>
                  <a:pt x="0" y="57607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08948" y="3790188"/>
            <a:ext cx="661035" cy="576580"/>
          </a:xfrm>
          <a:custGeom>
            <a:avLst/>
            <a:gdLst/>
            <a:ahLst/>
            <a:cxnLst/>
            <a:rect l="l" t="t" r="r" b="b"/>
            <a:pathLst>
              <a:path w="661035" h="576579">
                <a:moveTo>
                  <a:pt x="0" y="0"/>
                </a:moveTo>
                <a:lnTo>
                  <a:pt x="660907" y="57607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29771" y="3790188"/>
            <a:ext cx="739775" cy="574675"/>
          </a:xfrm>
          <a:custGeom>
            <a:avLst/>
            <a:gdLst/>
            <a:ahLst/>
            <a:cxnLst/>
            <a:rect l="l" t="t" r="r" b="b"/>
            <a:pathLst>
              <a:path w="739775" h="574675">
                <a:moveTo>
                  <a:pt x="739520" y="0"/>
                </a:moveTo>
                <a:lnTo>
                  <a:pt x="0" y="57454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70435" y="3790188"/>
            <a:ext cx="1733550" cy="574675"/>
          </a:xfrm>
          <a:custGeom>
            <a:avLst/>
            <a:gdLst/>
            <a:ahLst/>
            <a:cxnLst/>
            <a:rect l="l" t="t" r="r" b="b"/>
            <a:pathLst>
              <a:path w="1733550" h="574675">
                <a:moveTo>
                  <a:pt x="0" y="0"/>
                </a:moveTo>
                <a:lnTo>
                  <a:pt x="1733422" y="57454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2124</Words>
  <Application>WPS 演示</Application>
  <PresentationFormat>On-screen Show (4:3)</PresentationFormat>
  <Paragraphs>208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华文中宋</vt:lpstr>
      <vt:lpstr>Noto Sans Mono CJK JP Regular</vt:lpstr>
      <vt:lpstr>Noto Sans CJK JP Regular</vt:lpstr>
      <vt:lpstr>方正舒体</vt:lpstr>
      <vt:lpstr>Arial</vt:lpstr>
      <vt:lpstr>Trebuchet MS</vt:lpstr>
      <vt:lpstr>Calibri</vt:lpstr>
      <vt:lpstr>微软雅黑</vt:lpstr>
      <vt:lpstr>Arial Unicode MS</vt:lpstr>
      <vt:lpstr>Droid Sans Fallback</vt:lpstr>
      <vt:lpstr>Segoe Print</vt:lpstr>
      <vt:lpstr>Office Theme</vt:lpstr>
      <vt:lpstr>PowerPoint 演示文稿</vt:lpstr>
      <vt:lpstr>选择器</vt:lpstr>
      <vt:lpstr>元素选择器</vt:lpstr>
      <vt:lpstr>类选择器</vt:lpstr>
      <vt:lpstr>ID选择器</vt:lpstr>
      <vt:lpstr>复合选择器</vt:lpstr>
      <vt:lpstr>群组选择器</vt:lpstr>
      <vt:lpstr>通用选择器</vt:lpstr>
      <vt:lpstr>HTML族谱</vt:lpstr>
      <vt:lpstr>标签之间的关系</vt:lpstr>
      <vt:lpstr>后代选择器</vt:lpstr>
      <vt:lpstr>伪类和伪元素</vt:lpstr>
      <vt:lpstr>给链接定义样式</vt:lpstr>
      <vt:lpstr>其他</vt:lpstr>
      <vt:lpstr>其他选择器</vt:lpstr>
      <vt:lpstr>给段落定义样式</vt:lpstr>
      <vt:lpstr>属性选择器</vt:lpstr>
      <vt:lpstr>子元素选择器</vt:lpstr>
      <vt:lpstr>其他子元素选择器</vt:lpstr>
      <vt:lpstr>兄弟选择器</vt:lpstr>
      <vt:lpstr>否定伪类</vt:lpstr>
      <vt:lpstr>继承</vt:lpstr>
      <vt:lpstr>选择器的权重</vt:lpstr>
      <vt:lpstr>选择器的权重</vt:lpstr>
      <vt:lpstr>权重的计算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8</cp:revision>
  <dcterms:created xsi:type="dcterms:W3CDTF">2018-02-22T15:30:00Z</dcterms:created>
  <dcterms:modified xsi:type="dcterms:W3CDTF">2018-04-04T07:45:25Z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2018-02-22T00:00:00Z</vt:filetime>
  </property>
  <property fmtid="{D5CDD505-2E9C-101B-9397-08002B2CF9AE}" pid="5" name="KSOProductBuildVer">
    <vt:lpwstr>2052-10.1.0.7224</vt:lpwstr>
  </property>
</Properties>
</file>