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300" y="1669323"/>
            <a:ext cx="10842600" cy="4513580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201" cy="6857998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2558" y="161178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********（课程名称）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475297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&lt;code&gt;</a:t>
            </a:r>
            <a:r>
              <a:rPr spc="-15" dirty="0">
                <a:solidFill>
                  <a:srgbClr val="FF0000"/>
                </a:solidFill>
              </a:rPr>
              <a:t>和</a:t>
            </a:r>
            <a:r>
              <a:rPr spc="-10" dirty="0">
                <a:solidFill>
                  <a:srgbClr val="FF0000"/>
                </a:solidFill>
              </a:rPr>
              <a:t>&lt;pre&gt;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26705" cy="49244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23431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如果你的内容包含代码示例或文件</a:t>
            </a:r>
            <a:r>
              <a:rPr sz="3200" spc="-10" dirty="0">
                <a:latin typeface="Noto Sans CJK JP Regular"/>
                <a:cs typeface="Noto Sans CJK JP Regular"/>
              </a:rPr>
              <a:t>名</a:t>
            </a:r>
            <a:r>
              <a:rPr sz="3200" dirty="0">
                <a:latin typeface="Noto Sans CJK JP Regular"/>
                <a:cs typeface="Noto Sans CJK JP Regular"/>
              </a:rPr>
              <a:t>，就 </a:t>
            </a:r>
            <a:r>
              <a:rPr sz="3200" spc="5" dirty="0">
                <a:latin typeface="Noto Sans CJK JP Regular"/>
                <a:cs typeface="Noto Sans CJK JP Regular"/>
              </a:rPr>
              <a:t>可以使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45" dirty="0">
                <a:latin typeface="Noto Sans CJK JP Regular"/>
                <a:cs typeface="Noto Sans CJK JP Regular"/>
              </a:rPr>
              <a:t>code</a:t>
            </a:r>
            <a:r>
              <a:rPr sz="3200" dirty="0">
                <a:latin typeface="Noto Sans CJK JP Regular"/>
                <a:cs typeface="Noto Sans CJK JP Regular"/>
              </a:rPr>
              <a:t>元素。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0" dirty="0">
                <a:latin typeface="Noto Sans CJK JP Regular"/>
                <a:cs typeface="Noto Sans CJK JP Regular"/>
              </a:rPr>
              <a:t>pre</a:t>
            </a:r>
            <a:r>
              <a:rPr sz="3200" dirty="0">
                <a:latin typeface="Noto Sans CJK JP Regular"/>
                <a:cs typeface="Noto Sans CJK JP Regular"/>
              </a:rPr>
              <a:t>元素表示的是预格式化文本，可以使用</a:t>
            </a:r>
            <a:endParaRPr sz="32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3200" spc="10" dirty="0">
                <a:latin typeface="Noto Sans CJK JP Regular"/>
                <a:cs typeface="Noto Sans CJK JP Regular"/>
              </a:rPr>
              <a:t>pre</a:t>
            </a:r>
            <a:r>
              <a:rPr sz="3200" dirty="0">
                <a:latin typeface="Noto Sans CJK JP Regular"/>
                <a:cs typeface="Noto Sans CJK JP Regular"/>
              </a:rPr>
              <a:t>包</a:t>
            </a:r>
            <a:r>
              <a:rPr sz="3200" spc="5" dirty="0">
                <a:latin typeface="Noto Sans CJK JP Regular"/>
                <a:cs typeface="Noto Sans CJK JP Regular"/>
              </a:rPr>
              <a:t>住</a:t>
            </a:r>
            <a:r>
              <a:rPr sz="3200" spc="45" dirty="0">
                <a:latin typeface="Noto Sans CJK JP Regular"/>
                <a:cs typeface="Noto Sans CJK JP Regular"/>
              </a:rPr>
              <a:t>code</a:t>
            </a:r>
            <a:r>
              <a:rPr sz="3200" spc="5" dirty="0">
                <a:latin typeface="Noto Sans CJK JP Regular"/>
                <a:cs typeface="Noto Sans CJK JP Regular"/>
              </a:rPr>
              <a:t>来表示一段代码。</a:t>
            </a:r>
            <a:endParaRPr sz="3200">
              <a:latin typeface="Noto Sans CJK JP Regular"/>
              <a:cs typeface="Noto Sans CJK JP Regular"/>
            </a:endParaRPr>
          </a:p>
          <a:p>
            <a:pPr marL="382905">
              <a:lnSpc>
                <a:spcPct val="100000"/>
              </a:lnSpc>
              <a:spcBef>
                <a:spcPts val="1045"/>
              </a:spcBef>
            </a:pPr>
            <a:r>
              <a:rPr sz="2400" spc="-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&lt;pre&gt;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</a:pPr>
            <a:r>
              <a:rPr sz="2400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&lt;code&gt;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01420" marR="5024120" indent="-274320">
              <a:lnSpc>
                <a:spcPct val="100000"/>
              </a:lnSpc>
            </a:pPr>
            <a:r>
              <a:rPr sz="2400" spc="-40" dirty="0">
                <a:latin typeface="Arial" panose="020B0604020202020204"/>
                <a:cs typeface="Arial" panose="020B0604020202020204"/>
              </a:rPr>
              <a:t>function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fun(){ 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l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r</a:t>
            </a:r>
            <a:r>
              <a:rPr sz="2400" spc="12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(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"h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ll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o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"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)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</a:pPr>
            <a:r>
              <a:rPr sz="2400" spc="-45" dirty="0"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</a:pPr>
            <a:r>
              <a:rPr sz="24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&lt;/code&gt;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82905">
              <a:lnSpc>
                <a:spcPct val="100000"/>
              </a:lnSpc>
            </a:pPr>
            <a:r>
              <a:rPr sz="24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&lt;/pre&gt;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有序列表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6252210" cy="305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30" dirty="0">
                <a:latin typeface="Noto Sans CJK JP Regular"/>
                <a:cs typeface="Noto Sans CJK JP Regular"/>
              </a:rPr>
              <a:t>ol</a:t>
            </a:r>
            <a:r>
              <a:rPr sz="3200" spc="5" dirty="0">
                <a:latin typeface="Noto Sans CJK JP Regular"/>
                <a:cs typeface="Noto Sans CJK JP Regular"/>
              </a:rPr>
              <a:t>和</a:t>
            </a:r>
            <a:r>
              <a:rPr sz="3200" spc="-35" dirty="0">
                <a:latin typeface="Noto Sans CJK JP Regular"/>
                <a:cs typeface="Noto Sans CJK JP Regular"/>
              </a:rPr>
              <a:t>li</a:t>
            </a:r>
            <a:r>
              <a:rPr sz="3200" spc="5" dirty="0">
                <a:latin typeface="Noto Sans CJK JP Regular"/>
                <a:cs typeface="Noto Sans CJK JP Regular"/>
              </a:rPr>
              <a:t>来创建一个有序列表。</a:t>
            </a:r>
            <a:endParaRPr sz="3200">
              <a:latin typeface="Noto Sans CJK JP Regular"/>
              <a:cs typeface="Noto Sans CJK JP Regular"/>
            </a:endParaRPr>
          </a:p>
          <a:p>
            <a:pPr marL="382905">
              <a:lnSpc>
                <a:spcPct val="100000"/>
              </a:lnSpc>
              <a:spcBef>
                <a:spcPts val="3115"/>
              </a:spcBef>
            </a:pPr>
            <a:r>
              <a:rPr sz="2800" spc="-1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&lt;ol&gt;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55"/>
              </a:lnSpc>
              <a:spcBef>
                <a:spcPts val="60"/>
              </a:spcBef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li&gt;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列表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8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50"/>
              </a:lnSpc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28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列表项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800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</a:t>
            </a:r>
            <a:r>
              <a:rPr sz="2800" spc="-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35"/>
              </a:lnSpc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28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列表项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8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82905">
              <a:lnSpc>
                <a:spcPts val="3340"/>
              </a:lnSpc>
            </a:pPr>
            <a:r>
              <a:rPr sz="28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&lt;/ol&gt;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4635" y="2843783"/>
            <a:ext cx="2363723" cy="18013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无序列表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6242685" cy="305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-10" dirty="0">
                <a:latin typeface="Noto Sans CJK JP Regular"/>
                <a:cs typeface="Noto Sans CJK JP Regular"/>
              </a:rPr>
              <a:t>ul</a:t>
            </a:r>
            <a:r>
              <a:rPr sz="3200" spc="5" dirty="0">
                <a:latin typeface="Noto Sans CJK JP Regular"/>
                <a:cs typeface="Noto Sans CJK JP Regular"/>
              </a:rPr>
              <a:t>和</a:t>
            </a:r>
            <a:r>
              <a:rPr sz="3200" spc="-35" dirty="0">
                <a:latin typeface="Noto Sans CJK JP Regular"/>
                <a:cs typeface="Noto Sans CJK JP Regular"/>
              </a:rPr>
              <a:t>li</a:t>
            </a:r>
            <a:r>
              <a:rPr sz="3200" spc="5" dirty="0">
                <a:latin typeface="Noto Sans CJK JP Regular"/>
                <a:cs typeface="Noto Sans CJK JP Regular"/>
              </a:rPr>
              <a:t>来创建</a:t>
            </a:r>
            <a:r>
              <a:rPr sz="3200" dirty="0">
                <a:latin typeface="Noto Sans CJK JP Regular"/>
                <a:cs typeface="Noto Sans CJK JP Regular"/>
              </a:rPr>
              <a:t>一</a:t>
            </a:r>
            <a:r>
              <a:rPr sz="3200" spc="5" dirty="0">
                <a:latin typeface="Noto Sans CJK JP Regular"/>
                <a:cs typeface="Noto Sans CJK JP Regular"/>
              </a:rPr>
              <a:t>个无</a:t>
            </a:r>
            <a:r>
              <a:rPr sz="3200" dirty="0">
                <a:latin typeface="Noto Sans CJK JP Regular"/>
                <a:cs typeface="Noto Sans CJK JP Regular"/>
              </a:rPr>
              <a:t>序</a:t>
            </a:r>
            <a:r>
              <a:rPr sz="3200" spc="5" dirty="0">
                <a:latin typeface="Noto Sans CJK JP Regular"/>
                <a:cs typeface="Noto Sans CJK JP Regular"/>
              </a:rPr>
              <a:t>列表。</a:t>
            </a:r>
            <a:endParaRPr sz="3200">
              <a:latin typeface="Noto Sans CJK JP Regular"/>
              <a:cs typeface="Noto Sans CJK JP Regular"/>
            </a:endParaRPr>
          </a:p>
          <a:p>
            <a:pPr marL="382905">
              <a:lnSpc>
                <a:spcPct val="100000"/>
              </a:lnSpc>
              <a:spcBef>
                <a:spcPts val="3115"/>
              </a:spcBef>
            </a:pPr>
            <a:r>
              <a:rPr sz="2800" spc="-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&lt;ul&gt;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55"/>
              </a:lnSpc>
              <a:spcBef>
                <a:spcPts val="60"/>
              </a:spcBef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li&gt;</a:t>
            </a:r>
            <a:r>
              <a:rPr sz="28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列表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8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50"/>
              </a:lnSpc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28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列表项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800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</a:t>
            </a:r>
            <a:r>
              <a:rPr sz="2800" spc="-2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07390">
              <a:lnSpc>
                <a:spcPts val="3335"/>
              </a:lnSpc>
            </a:pPr>
            <a:r>
              <a:rPr sz="2800" spc="-2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28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8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列表项</a:t>
            </a: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800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&lt;/li&gt;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82905">
              <a:lnSpc>
                <a:spcPts val="3340"/>
              </a:lnSpc>
            </a:pPr>
            <a:r>
              <a:rPr sz="2800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&lt;/ul&gt;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4908" y="2779776"/>
            <a:ext cx="2555747" cy="18013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定义列表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599520" y="3067811"/>
            <a:ext cx="2807207" cy="26197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0844" y="1766138"/>
            <a:ext cx="7372984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5" dirty="0">
                <a:latin typeface="Noto Sans CJK JP Regular"/>
                <a:cs typeface="Noto Sans CJK JP Regular"/>
              </a:rPr>
              <a:t>dl、</a:t>
            </a:r>
            <a:r>
              <a:rPr sz="3200" spc="65" dirty="0">
                <a:latin typeface="Noto Sans CJK JP Regular"/>
                <a:cs typeface="Noto Sans CJK JP Regular"/>
              </a:rPr>
              <a:t>dd</a:t>
            </a:r>
            <a:r>
              <a:rPr sz="3200" dirty="0">
                <a:latin typeface="Noto Sans CJK JP Regular"/>
                <a:cs typeface="Noto Sans CJK JP Regular"/>
              </a:rPr>
              <a:t>、</a:t>
            </a:r>
            <a:r>
              <a:rPr sz="3200" spc="20" dirty="0">
                <a:latin typeface="Noto Sans CJK JP Regular"/>
                <a:cs typeface="Noto Sans CJK JP Regular"/>
              </a:rPr>
              <a:t>dt</a:t>
            </a:r>
            <a:r>
              <a:rPr sz="3200" spc="5" dirty="0">
                <a:latin typeface="Noto Sans CJK JP Regular"/>
                <a:cs typeface="Noto Sans CJK JP Regular"/>
              </a:rPr>
              <a:t>来创建一个定义列表。</a:t>
            </a:r>
            <a:endParaRPr sz="32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&lt;dl&gt;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&lt;dt&gt;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定义项</a:t>
            </a: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1&lt;/dt&gt;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400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&lt;dd&gt;</a:t>
            </a:r>
            <a:r>
              <a:rPr sz="2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定义描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述</a:t>
            </a:r>
            <a:r>
              <a:rPr sz="24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1&lt;/dd&gt;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400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&lt;dt&gt;</a:t>
            </a:r>
            <a:r>
              <a:rPr sz="2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定义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项</a:t>
            </a: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2&lt;/dt&gt;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&lt;dd&gt;</a:t>
            </a:r>
            <a:r>
              <a:rPr sz="2400" spc="5" dirty="0">
                <a:solidFill>
                  <a:srgbClr val="FF0000"/>
                </a:solidFill>
                <a:latin typeface="Droid Sans Fallback"/>
                <a:cs typeface="Droid Sans Fallback"/>
              </a:rPr>
              <a:t>定义描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述</a:t>
            </a:r>
            <a:r>
              <a:rPr sz="24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2&lt;/dd&gt;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400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&lt;dt&gt;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定义项</a:t>
            </a:r>
            <a:r>
              <a:rPr sz="2400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3&lt;/dt&gt;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845"/>
              </a:lnSpc>
              <a:spcBef>
                <a:spcPts val="5"/>
              </a:spcBef>
            </a:pPr>
            <a:r>
              <a:rPr sz="2400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&lt;dd&gt;</a:t>
            </a:r>
            <a:r>
              <a:rPr sz="2400" spc="10" dirty="0">
                <a:solidFill>
                  <a:srgbClr val="FF0000"/>
                </a:solidFill>
                <a:latin typeface="Droid Sans Fallback"/>
                <a:cs typeface="Droid Sans Fallback"/>
              </a:rPr>
              <a:t>定义描</a:t>
            </a:r>
            <a:r>
              <a:rPr sz="2400" spc="15" dirty="0">
                <a:solidFill>
                  <a:srgbClr val="FF0000"/>
                </a:solidFill>
                <a:latin typeface="Droid Sans Fallback"/>
                <a:cs typeface="Droid Sans Fallback"/>
              </a:rPr>
              <a:t>述</a:t>
            </a:r>
            <a:r>
              <a:rPr sz="24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3&lt;/dd&gt;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845"/>
              </a:lnSpc>
            </a:pPr>
            <a:r>
              <a:rPr sz="2400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&lt;/dl&gt;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20" y="3990276"/>
            <a:ext cx="2584450" cy="1065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为内容设置不同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的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样式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000" spc="-5" dirty="0">
                <a:latin typeface="Droid Sans Fallback"/>
                <a:cs typeface="Droid Sans Fallback"/>
              </a:rPr>
              <a:t>文本格式化</a:t>
            </a:r>
            <a:endParaRPr sz="4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单位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84146"/>
            <a:ext cx="808990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px</a:t>
            </a:r>
            <a:endParaRPr sz="2700">
              <a:latin typeface="Noto Sans CJK JP Regular"/>
              <a:cs typeface="Noto Sans CJK JP Regular"/>
            </a:endParaRPr>
          </a:p>
          <a:p>
            <a:pPr marL="758190" marR="71755" lvl="1" indent="-288290">
              <a:lnSpc>
                <a:spcPct val="80000"/>
              </a:lnSpc>
              <a:spcBef>
                <a:spcPts val="59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如果我们将一个图片放</a:t>
            </a:r>
            <a:r>
              <a:rPr sz="2400" spc="-25" dirty="0">
                <a:latin typeface="Noto Sans CJK JP Regular"/>
                <a:cs typeface="Noto Sans CJK JP Regular"/>
              </a:rPr>
              <a:t>大</a:t>
            </a:r>
            <a:r>
              <a:rPr sz="2400" spc="10" dirty="0">
                <a:latin typeface="Noto Sans CJK JP Regular"/>
                <a:cs typeface="Noto Sans CJK JP Regular"/>
              </a:rPr>
              <a:t>的话</a:t>
            </a:r>
            <a:r>
              <a:rPr sz="2400" spc="-25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我们</a:t>
            </a:r>
            <a:r>
              <a:rPr sz="2400" spc="-25" dirty="0">
                <a:latin typeface="Noto Sans CJK JP Regular"/>
                <a:cs typeface="Noto Sans CJK JP Regular"/>
              </a:rPr>
              <a:t>会</a:t>
            </a:r>
            <a:r>
              <a:rPr sz="2400" spc="10" dirty="0">
                <a:latin typeface="Noto Sans CJK JP Regular"/>
                <a:cs typeface="Noto Sans CJK JP Regular"/>
              </a:rPr>
              <a:t>发现</a:t>
            </a:r>
            <a:r>
              <a:rPr sz="2400" spc="-25" dirty="0">
                <a:latin typeface="Noto Sans CJK JP Regular"/>
                <a:cs typeface="Noto Sans CJK JP Regular"/>
              </a:rPr>
              <a:t>一</a:t>
            </a:r>
            <a:r>
              <a:rPr sz="2400" spc="10" dirty="0">
                <a:latin typeface="Noto Sans CJK JP Regular"/>
                <a:cs typeface="Noto Sans CJK JP Regular"/>
              </a:rPr>
              <a:t>个图片 是有一个一个的小色块</a:t>
            </a:r>
            <a:r>
              <a:rPr sz="2400" spc="-30" dirty="0">
                <a:latin typeface="Noto Sans CJK JP Regular"/>
                <a:cs typeface="Noto Sans CJK JP Regular"/>
              </a:rPr>
              <a:t>构</a:t>
            </a:r>
            <a:r>
              <a:rPr sz="2400" spc="10" dirty="0">
                <a:latin typeface="Noto Sans CJK JP Regular"/>
                <a:cs typeface="Noto Sans CJK JP Regular"/>
              </a:rPr>
              <a:t>成的</a:t>
            </a:r>
            <a:r>
              <a:rPr sz="2400" spc="-30" dirty="0">
                <a:latin typeface="Noto Sans CJK JP Regular"/>
                <a:cs typeface="Noto Sans CJK JP Regular"/>
              </a:rPr>
              <a:t>，</a:t>
            </a:r>
            <a:r>
              <a:rPr sz="2400" spc="10" dirty="0">
                <a:latin typeface="Noto Sans CJK JP Regular"/>
                <a:cs typeface="Noto Sans CJK JP Regular"/>
              </a:rPr>
              <a:t>这一</a:t>
            </a:r>
            <a:r>
              <a:rPr sz="2400" spc="-30" dirty="0">
                <a:latin typeface="Noto Sans CJK JP Regular"/>
                <a:cs typeface="Noto Sans CJK JP Regular"/>
              </a:rPr>
              <a:t>个</a:t>
            </a:r>
            <a:r>
              <a:rPr sz="2400" spc="10" dirty="0">
                <a:latin typeface="Noto Sans CJK JP Regular"/>
                <a:cs typeface="Noto Sans CJK JP Regular"/>
              </a:rPr>
              <a:t>小色</a:t>
            </a:r>
            <a:r>
              <a:rPr sz="2400" spc="-30" dirty="0">
                <a:latin typeface="Noto Sans CJK JP Regular"/>
                <a:cs typeface="Noto Sans CJK JP Regular"/>
              </a:rPr>
              <a:t>块</a:t>
            </a:r>
            <a:r>
              <a:rPr sz="2400" spc="10" dirty="0">
                <a:latin typeface="Noto Sans CJK JP Regular"/>
                <a:cs typeface="Noto Sans CJK JP Regular"/>
              </a:rPr>
              <a:t>就是一 个像素，也就</a:t>
            </a:r>
            <a:r>
              <a:rPr sz="2400" dirty="0">
                <a:latin typeface="Noto Sans CJK JP Regular"/>
                <a:cs typeface="Noto Sans CJK JP Regular"/>
              </a:rPr>
              <a:t>是</a:t>
            </a:r>
            <a:r>
              <a:rPr sz="2400" spc="65" dirty="0">
                <a:latin typeface="Noto Sans CJK JP Regular"/>
                <a:cs typeface="Noto Sans CJK JP Regular"/>
              </a:rPr>
              <a:t>1</a:t>
            </a:r>
            <a:r>
              <a:rPr sz="2400" spc="20" dirty="0">
                <a:latin typeface="Noto Sans CJK JP Regular"/>
                <a:cs typeface="Noto Sans CJK JP Regular"/>
              </a:rPr>
              <a:t>p</a:t>
            </a:r>
            <a:r>
              <a:rPr sz="2400" spc="25" dirty="0">
                <a:latin typeface="Noto Sans CJK JP Regular"/>
                <a:cs typeface="Noto Sans CJK JP Regular"/>
              </a:rPr>
              <a:t>x</a:t>
            </a:r>
            <a:r>
              <a:rPr sz="2400" spc="10" dirty="0">
                <a:latin typeface="Noto Sans CJK JP Regular"/>
                <a:cs typeface="Noto Sans CJK JP Regular"/>
              </a:rPr>
              <a:t>，对</a:t>
            </a:r>
            <a:r>
              <a:rPr sz="2400" spc="-20" dirty="0">
                <a:latin typeface="Noto Sans CJK JP Regular"/>
                <a:cs typeface="Noto Sans CJK JP Regular"/>
              </a:rPr>
              <a:t>于</a:t>
            </a:r>
            <a:r>
              <a:rPr sz="2400" spc="10" dirty="0">
                <a:latin typeface="Noto Sans CJK JP Regular"/>
                <a:cs typeface="Noto Sans CJK JP Regular"/>
              </a:rPr>
              <a:t>不同</a:t>
            </a:r>
            <a:r>
              <a:rPr sz="2400" spc="-20" dirty="0">
                <a:latin typeface="Noto Sans CJK JP Regular"/>
                <a:cs typeface="Noto Sans CJK JP Regular"/>
              </a:rPr>
              <a:t>的</a:t>
            </a:r>
            <a:r>
              <a:rPr sz="2400" spc="10" dirty="0">
                <a:latin typeface="Noto Sans CJK JP Regular"/>
                <a:cs typeface="Noto Sans CJK JP Regular"/>
              </a:rPr>
              <a:t>显示</a:t>
            </a:r>
            <a:r>
              <a:rPr sz="2400" spc="-20" dirty="0">
                <a:latin typeface="Noto Sans CJK JP Regular"/>
                <a:cs typeface="Noto Sans CJK JP Regular"/>
              </a:rPr>
              <a:t>器</a:t>
            </a:r>
            <a:r>
              <a:rPr sz="2400" spc="10" dirty="0">
                <a:latin typeface="Noto Sans CJK JP Regular"/>
                <a:cs typeface="Noto Sans CJK JP Regular"/>
              </a:rPr>
              <a:t>来说</a:t>
            </a:r>
            <a:r>
              <a:rPr sz="2400" spc="-20" dirty="0">
                <a:latin typeface="Noto Sans CJK JP Regular"/>
                <a:cs typeface="Noto Sans CJK JP Regular"/>
              </a:rPr>
              <a:t>一</a:t>
            </a:r>
            <a:r>
              <a:rPr sz="2400" spc="5" dirty="0">
                <a:latin typeface="Noto Sans CJK JP Regular"/>
                <a:cs typeface="Noto Sans CJK JP Regular"/>
              </a:rPr>
              <a:t>个像素 </a:t>
            </a:r>
            <a:r>
              <a:rPr sz="2400" spc="10" dirty="0">
                <a:latin typeface="Noto Sans CJK JP Regular"/>
                <a:cs typeface="Noto Sans CJK JP Regular"/>
              </a:rPr>
              <a:t>的大小是不同的。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23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百分比</a:t>
            </a:r>
            <a:endParaRPr sz="2700">
              <a:latin typeface="Noto Sans CJK JP Regular"/>
              <a:cs typeface="Noto Sans CJK JP Regular"/>
            </a:endParaRPr>
          </a:p>
          <a:p>
            <a:pPr marL="758190" marR="201295" lvl="1" indent="-288290" algn="just">
              <a:lnSpc>
                <a:spcPct val="80000"/>
              </a:lnSpc>
              <a:spcBef>
                <a:spcPts val="58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10" dirty="0">
                <a:latin typeface="Noto Sans CJK JP Regular"/>
                <a:cs typeface="Noto Sans CJK JP Regular"/>
              </a:rPr>
              <a:t>也可以使用一个百分数</a:t>
            </a:r>
            <a:r>
              <a:rPr sz="2400" spc="-30" dirty="0">
                <a:latin typeface="Noto Sans CJK JP Regular"/>
                <a:cs typeface="Noto Sans CJK JP Regular"/>
              </a:rPr>
              <a:t>来</a:t>
            </a:r>
            <a:r>
              <a:rPr sz="2400" spc="10" dirty="0">
                <a:latin typeface="Noto Sans CJK JP Regular"/>
                <a:cs typeface="Noto Sans CJK JP Regular"/>
              </a:rPr>
              <a:t>表示</a:t>
            </a:r>
            <a:r>
              <a:rPr sz="2400" spc="-30" dirty="0">
                <a:latin typeface="Noto Sans CJK JP Regular"/>
                <a:cs typeface="Noto Sans CJK JP Regular"/>
              </a:rPr>
              <a:t>一</a:t>
            </a:r>
            <a:r>
              <a:rPr sz="2400" spc="10" dirty="0">
                <a:latin typeface="Noto Sans CJK JP Regular"/>
                <a:cs typeface="Noto Sans CJK JP Regular"/>
              </a:rPr>
              <a:t>个大</a:t>
            </a:r>
            <a:r>
              <a:rPr sz="2400" spc="-30" dirty="0">
                <a:latin typeface="Noto Sans CJK JP Regular"/>
                <a:cs typeface="Noto Sans CJK JP Regular"/>
              </a:rPr>
              <a:t>小</a:t>
            </a:r>
            <a:r>
              <a:rPr sz="2400" spc="10" dirty="0">
                <a:latin typeface="Noto Sans CJK JP Regular"/>
                <a:cs typeface="Noto Sans CJK JP Regular"/>
              </a:rPr>
              <a:t>，百</a:t>
            </a:r>
            <a:r>
              <a:rPr sz="2400" spc="-30" dirty="0">
                <a:latin typeface="Noto Sans CJK JP Regular"/>
                <a:cs typeface="Noto Sans CJK JP Regular"/>
              </a:rPr>
              <a:t>分</a:t>
            </a:r>
            <a:r>
              <a:rPr sz="2400" spc="10" dirty="0">
                <a:latin typeface="Noto Sans CJK JP Regular"/>
                <a:cs typeface="Noto Sans CJK JP Regular"/>
              </a:rPr>
              <a:t>比是相 对于父元素来说的，如</a:t>
            </a:r>
            <a:r>
              <a:rPr sz="2400" spc="-25" dirty="0">
                <a:latin typeface="Noto Sans CJK JP Regular"/>
                <a:cs typeface="Noto Sans CJK JP Regular"/>
              </a:rPr>
              <a:t>果</a:t>
            </a:r>
            <a:r>
              <a:rPr sz="2400" spc="10" dirty="0">
                <a:latin typeface="Noto Sans CJK JP Regular"/>
                <a:cs typeface="Noto Sans CJK JP Regular"/>
              </a:rPr>
              <a:t>父元</a:t>
            </a:r>
            <a:r>
              <a:rPr sz="2400" spc="-25" dirty="0">
                <a:latin typeface="Noto Sans CJK JP Regular"/>
                <a:cs typeface="Noto Sans CJK JP Regular"/>
              </a:rPr>
              <a:t>素</a:t>
            </a:r>
            <a:r>
              <a:rPr sz="2400" spc="10" dirty="0">
                <a:latin typeface="Noto Sans CJK JP Regular"/>
                <a:cs typeface="Noto Sans CJK JP Regular"/>
              </a:rPr>
              <a:t>使用</a:t>
            </a:r>
            <a:r>
              <a:rPr sz="2400" spc="-25" dirty="0">
                <a:latin typeface="Noto Sans CJK JP Regular"/>
                <a:cs typeface="Noto Sans CJK JP Regular"/>
              </a:rPr>
              <a:t>的</a:t>
            </a:r>
            <a:r>
              <a:rPr sz="2400" spc="10" dirty="0">
                <a:latin typeface="Noto Sans CJK JP Regular"/>
                <a:cs typeface="Noto Sans CJK JP Regular"/>
              </a:rPr>
              <a:t>大小</a:t>
            </a:r>
            <a:r>
              <a:rPr sz="2400" spc="-50" dirty="0">
                <a:latin typeface="Noto Sans CJK JP Regular"/>
                <a:cs typeface="Noto Sans CJK JP Regular"/>
              </a:rPr>
              <a:t>是</a:t>
            </a:r>
            <a:r>
              <a:rPr sz="2400" spc="35" dirty="0">
                <a:latin typeface="Noto Sans CJK JP Regular"/>
                <a:cs typeface="Noto Sans CJK JP Regular"/>
              </a:rPr>
              <a:t>16px，  </a:t>
            </a:r>
            <a:r>
              <a:rPr sz="2400" spc="5" dirty="0">
                <a:latin typeface="Noto Sans CJK JP Regular"/>
                <a:cs typeface="Noto Sans CJK JP Regular"/>
              </a:rPr>
              <a:t>则</a:t>
            </a:r>
            <a:r>
              <a:rPr sz="2400" spc="35" dirty="0">
                <a:latin typeface="Noto Sans CJK JP Regular"/>
                <a:cs typeface="Noto Sans CJK JP Regular"/>
              </a:rPr>
              <a:t>100%</a:t>
            </a:r>
            <a:r>
              <a:rPr sz="2400" spc="5" dirty="0">
                <a:latin typeface="Noto Sans CJK JP Regular"/>
                <a:cs typeface="Noto Sans CJK JP Regular"/>
              </a:rPr>
              <a:t>就是</a:t>
            </a:r>
            <a:r>
              <a:rPr sz="2400" spc="35" dirty="0">
                <a:latin typeface="Noto Sans CJK JP Regular"/>
                <a:cs typeface="Noto Sans CJK JP Regular"/>
              </a:rPr>
              <a:t>16px，200%</a:t>
            </a:r>
            <a:r>
              <a:rPr sz="2400" spc="5" dirty="0">
                <a:latin typeface="Noto Sans CJK JP Regular"/>
                <a:cs typeface="Noto Sans CJK JP Regular"/>
              </a:rPr>
              <a:t>就</a:t>
            </a:r>
            <a:r>
              <a:rPr sz="2400" spc="10" dirty="0">
                <a:latin typeface="Noto Sans CJK JP Regular"/>
                <a:cs typeface="Noto Sans CJK JP Regular"/>
              </a:rPr>
              <a:t>是</a:t>
            </a:r>
            <a:r>
              <a:rPr sz="2400" spc="45" dirty="0">
                <a:latin typeface="Noto Sans CJK JP Regular"/>
                <a:cs typeface="Noto Sans CJK JP Regular"/>
              </a:rPr>
              <a:t>32px</a:t>
            </a:r>
            <a:r>
              <a:rPr sz="2400" spc="10" dirty="0">
                <a:latin typeface="Noto Sans CJK JP Regular"/>
                <a:cs typeface="Noto Sans CJK JP Regular"/>
              </a:rPr>
              <a:t>。</a:t>
            </a:r>
            <a:endParaRPr sz="24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ts val="323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em</a:t>
            </a:r>
            <a:endParaRPr sz="2700">
              <a:latin typeface="Noto Sans CJK JP Regular"/>
              <a:cs typeface="Noto Sans CJK JP Regular"/>
            </a:endParaRPr>
          </a:p>
          <a:p>
            <a:pPr marL="758190" marR="5080" lvl="1" indent="-288290">
              <a:lnSpc>
                <a:spcPts val="2310"/>
              </a:lnSpc>
              <a:spcBef>
                <a:spcPts val="5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400" spc="40" dirty="0">
                <a:latin typeface="Noto Sans CJK JP Regular"/>
                <a:cs typeface="Noto Sans CJK JP Regular"/>
              </a:rPr>
              <a:t>em</a:t>
            </a:r>
            <a:r>
              <a:rPr sz="2400" spc="5" dirty="0">
                <a:latin typeface="Noto Sans CJK JP Regular"/>
                <a:cs typeface="Noto Sans CJK JP Regular"/>
              </a:rPr>
              <a:t>和百分比类似，</a:t>
            </a:r>
            <a:r>
              <a:rPr sz="2400" spc="-30" dirty="0">
                <a:latin typeface="Noto Sans CJK JP Regular"/>
                <a:cs typeface="Noto Sans CJK JP Regular"/>
              </a:rPr>
              <a:t>是</a:t>
            </a:r>
            <a:r>
              <a:rPr sz="2400" spc="5" dirty="0">
                <a:latin typeface="Noto Sans CJK JP Regular"/>
                <a:cs typeface="Noto Sans CJK JP Regular"/>
              </a:rPr>
              <a:t>相对</a:t>
            </a:r>
            <a:r>
              <a:rPr sz="2400" spc="-30" dirty="0">
                <a:latin typeface="Noto Sans CJK JP Regular"/>
                <a:cs typeface="Noto Sans CJK JP Regular"/>
              </a:rPr>
              <a:t>于</a:t>
            </a:r>
            <a:r>
              <a:rPr sz="2400" dirty="0">
                <a:latin typeface="Noto Sans CJK JP Regular"/>
                <a:cs typeface="Noto Sans CJK JP Regular"/>
              </a:rPr>
              <a:t>font-size</a:t>
            </a:r>
            <a:r>
              <a:rPr sz="2400" spc="5" dirty="0">
                <a:latin typeface="Noto Sans CJK JP Regular"/>
                <a:cs typeface="Noto Sans CJK JP Regular"/>
              </a:rPr>
              <a:t>说的</a:t>
            </a:r>
            <a:endParaRPr sz="2400" spc="35" dirty="0">
              <a:latin typeface="Noto Sans CJK JP Regular"/>
              <a:cs typeface="Noto Sans CJK JP Regular"/>
            </a:endParaRPr>
          </a:p>
          <a:p>
            <a:pPr marL="469900" marR="5080" lvl="1" indent="0">
              <a:lnSpc>
                <a:spcPts val="2310"/>
              </a:lnSpc>
              <a:spcBef>
                <a:spcPts val="570"/>
              </a:spcBef>
              <a:buFont typeface="Arial" panose="020B0604020202020204"/>
              <a:buNone/>
              <a:tabLst>
                <a:tab pos="758825" algn="l"/>
              </a:tabLst>
            </a:pPr>
            <a:r>
              <a:rPr lang="en-US" sz="2400" dirty="0">
                <a:latin typeface="Noto Sans CJK JP Regular"/>
                <a:cs typeface="Noto Sans CJK JP Regular"/>
              </a:rPr>
              <a:t>		</a:t>
            </a:r>
            <a:r>
              <a:rPr sz="2400" dirty="0">
                <a:latin typeface="Noto Sans CJK JP Regular"/>
                <a:cs typeface="Noto Sans CJK JP Regular"/>
              </a:rPr>
              <a:t>1em = 1font-size</a:t>
            </a:r>
            <a:endParaRPr sz="2400" dirty="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1417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颜色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5846"/>
            <a:ext cx="8314690" cy="4175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87020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在</a:t>
            </a:r>
            <a:r>
              <a:rPr sz="3200" spc="110" dirty="0">
                <a:latin typeface="Noto Sans CJK JP Regular"/>
                <a:cs typeface="Noto Sans CJK JP Regular"/>
              </a:rPr>
              <a:t>C</a:t>
            </a:r>
            <a:r>
              <a:rPr sz="3200" spc="-75" dirty="0">
                <a:latin typeface="Noto Sans CJK JP Regular"/>
                <a:cs typeface="Noto Sans CJK JP Regular"/>
              </a:rPr>
              <a:t>SS</a:t>
            </a:r>
            <a:r>
              <a:rPr sz="3200" spc="5" dirty="0">
                <a:latin typeface="Noto Sans CJK JP Regular"/>
                <a:cs typeface="Noto Sans CJK JP Regular"/>
              </a:rPr>
              <a:t>中可以直接使用颜色的关键字来代表 一种颜色。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90" dirty="0">
                <a:latin typeface="Noto Sans CJK JP Regular"/>
                <a:cs typeface="Noto Sans CJK JP Regular"/>
              </a:rPr>
              <a:t>17</a:t>
            </a:r>
            <a:r>
              <a:rPr sz="3200" spc="5" dirty="0">
                <a:latin typeface="Noto Sans CJK JP Regular"/>
                <a:cs typeface="Noto Sans CJK JP Regular"/>
              </a:rPr>
              <a:t>中颜色</a:t>
            </a:r>
            <a:endParaRPr sz="3200">
              <a:latin typeface="Noto Sans CJK JP Regular"/>
              <a:cs typeface="Noto Sans CJK JP Regular"/>
            </a:endParaRPr>
          </a:p>
          <a:p>
            <a:pPr marL="758190" marR="5080" indent="-288290">
              <a:lnSpc>
                <a:spcPts val="3030"/>
              </a:lnSpc>
              <a:spcBef>
                <a:spcPts val="715"/>
              </a:spcBef>
            </a:pPr>
            <a:r>
              <a:rPr sz="2800" spc="5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latin typeface="Noto Sans CJK JP Regular"/>
                <a:cs typeface="Noto Sans CJK JP Regular"/>
              </a:rPr>
              <a:t>aqua</a:t>
            </a:r>
            <a:r>
              <a:rPr sz="2800" spc="10" dirty="0">
                <a:latin typeface="Noto Sans CJK JP Regular"/>
                <a:cs typeface="Noto Sans CJK JP Regular"/>
              </a:rPr>
              <a:t>、</a:t>
            </a:r>
            <a:r>
              <a:rPr sz="2800" spc="-15" dirty="0">
                <a:latin typeface="Noto Sans CJK JP Regular"/>
                <a:cs typeface="Noto Sans CJK JP Regular"/>
              </a:rPr>
              <a:t>black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10" dirty="0">
                <a:latin typeface="Noto Sans CJK JP Regular"/>
                <a:cs typeface="Noto Sans CJK JP Regular"/>
              </a:rPr>
              <a:t>blue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-5" dirty="0">
                <a:latin typeface="Noto Sans CJK JP Regular"/>
                <a:cs typeface="Noto Sans CJK JP Regular"/>
              </a:rPr>
              <a:t>fuchsia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50" dirty="0">
                <a:latin typeface="Noto Sans CJK JP Regular"/>
                <a:cs typeface="Noto Sans CJK JP Regular"/>
              </a:rPr>
              <a:t>gray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50" dirty="0">
                <a:latin typeface="Noto Sans CJK JP Regular"/>
                <a:cs typeface="Noto Sans CJK JP Regular"/>
              </a:rPr>
              <a:t>green</a:t>
            </a:r>
            <a:r>
              <a:rPr sz="2800" spc="10" dirty="0">
                <a:latin typeface="Noto Sans CJK JP Regular"/>
                <a:cs typeface="Noto Sans CJK JP Regular"/>
              </a:rPr>
              <a:t>、 </a:t>
            </a:r>
            <a:r>
              <a:rPr sz="2800" dirty="0">
                <a:latin typeface="Noto Sans CJK JP Regular"/>
                <a:cs typeface="Noto Sans CJK JP Regular"/>
              </a:rPr>
              <a:t>lime</a:t>
            </a:r>
            <a:r>
              <a:rPr sz="2800" spc="10" dirty="0">
                <a:latin typeface="Noto Sans CJK JP Regular"/>
                <a:cs typeface="Noto Sans CJK JP Regular"/>
              </a:rPr>
              <a:t>、</a:t>
            </a:r>
            <a:r>
              <a:rPr sz="2800" spc="25" dirty="0">
                <a:latin typeface="Noto Sans CJK JP Regular"/>
                <a:cs typeface="Noto Sans CJK JP Regular"/>
              </a:rPr>
              <a:t>maroon</a:t>
            </a:r>
            <a:r>
              <a:rPr sz="2800" spc="10" dirty="0">
                <a:latin typeface="Noto Sans CJK JP Regular"/>
                <a:cs typeface="Noto Sans CJK JP Regular"/>
              </a:rPr>
              <a:t>、</a:t>
            </a:r>
            <a:r>
              <a:rPr sz="2800" dirty="0">
                <a:latin typeface="Noto Sans CJK JP Regular"/>
                <a:cs typeface="Noto Sans CJK JP Regular"/>
              </a:rPr>
              <a:t>navy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10" dirty="0">
                <a:latin typeface="Noto Sans CJK JP Regular"/>
                <a:cs typeface="Noto Sans CJK JP Regular"/>
              </a:rPr>
              <a:t>olive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50" dirty="0">
                <a:latin typeface="Noto Sans CJK JP Regular"/>
                <a:cs typeface="Noto Sans CJK JP Regular"/>
              </a:rPr>
              <a:t>orange</a:t>
            </a:r>
            <a:r>
              <a:rPr sz="2800" spc="10" dirty="0">
                <a:latin typeface="Noto Sans CJK JP Regular"/>
                <a:cs typeface="Noto Sans CJK JP Regular"/>
              </a:rPr>
              <a:t>、</a:t>
            </a:r>
            <a:endParaRPr sz="2800">
              <a:latin typeface="Noto Sans CJK JP Regular"/>
              <a:cs typeface="Noto Sans CJK JP Regular"/>
            </a:endParaRPr>
          </a:p>
          <a:p>
            <a:pPr marL="758190">
              <a:lnSpc>
                <a:spcPts val="2975"/>
              </a:lnSpc>
            </a:pPr>
            <a:r>
              <a:rPr sz="2800" spc="20" dirty="0">
                <a:latin typeface="Noto Sans CJK JP Regular"/>
                <a:cs typeface="Noto Sans CJK JP Regular"/>
              </a:rPr>
              <a:t>purple</a:t>
            </a:r>
            <a:r>
              <a:rPr sz="2800" spc="5" dirty="0">
                <a:latin typeface="Noto Sans CJK JP Regular"/>
                <a:cs typeface="Noto Sans CJK JP Regular"/>
              </a:rPr>
              <a:t>、red、</a:t>
            </a:r>
            <a:r>
              <a:rPr sz="2800" spc="-15" dirty="0">
                <a:latin typeface="Noto Sans CJK JP Regular"/>
                <a:cs typeface="Noto Sans CJK JP Regular"/>
              </a:rPr>
              <a:t>silver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-30" dirty="0">
                <a:latin typeface="Noto Sans CJK JP Regular"/>
                <a:cs typeface="Noto Sans CJK JP Regular"/>
              </a:rPr>
              <a:t>teal、</a:t>
            </a:r>
            <a:r>
              <a:rPr sz="2800" spc="-5" dirty="0">
                <a:latin typeface="Noto Sans CJK JP Regular"/>
                <a:cs typeface="Noto Sans CJK JP Regular"/>
              </a:rPr>
              <a:t>white</a:t>
            </a:r>
            <a:r>
              <a:rPr sz="2800" spc="5" dirty="0">
                <a:latin typeface="Noto Sans CJK JP Regular"/>
                <a:cs typeface="Noto Sans CJK JP Regular"/>
              </a:rPr>
              <a:t>、</a:t>
            </a:r>
            <a:r>
              <a:rPr sz="2800" spc="-10" dirty="0">
                <a:latin typeface="Noto Sans CJK JP Regular"/>
                <a:cs typeface="Noto Sans CJK JP Regular"/>
              </a:rPr>
              <a:t>yellow</a:t>
            </a:r>
            <a:r>
              <a:rPr sz="2800" spc="5" dirty="0">
                <a:latin typeface="Noto Sans CJK JP Regular"/>
                <a:cs typeface="Noto Sans CJK JP Regular"/>
              </a:rPr>
              <a:t>。</a:t>
            </a:r>
            <a:endParaRPr sz="2800">
              <a:latin typeface="Noto Sans CJK JP Regular"/>
              <a:cs typeface="Noto Sans CJK JP Regular"/>
            </a:endParaRPr>
          </a:p>
          <a:p>
            <a:pPr marL="355600" marR="67310" indent="-342900">
              <a:lnSpc>
                <a:spcPts val="3460"/>
              </a:lnSpc>
              <a:spcBef>
                <a:spcPts val="8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还</a:t>
            </a:r>
            <a:r>
              <a:rPr sz="3200" dirty="0">
                <a:latin typeface="Noto Sans CJK JP Regular"/>
                <a:cs typeface="Noto Sans CJK JP Regular"/>
              </a:rPr>
              <a:t>有</a:t>
            </a:r>
            <a:r>
              <a:rPr sz="3200" spc="90" dirty="0">
                <a:latin typeface="Noto Sans CJK JP Regular"/>
                <a:cs typeface="Noto Sans CJK JP Regular"/>
              </a:rPr>
              <a:t>147</a:t>
            </a:r>
            <a:r>
              <a:rPr sz="3200" dirty="0">
                <a:latin typeface="Noto Sans CJK JP Regular"/>
                <a:cs typeface="Noto Sans CJK JP Regular"/>
              </a:rPr>
              <a:t>种s</a:t>
            </a:r>
            <a:r>
              <a:rPr sz="3200" spc="-35" dirty="0">
                <a:latin typeface="Noto Sans CJK JP Regular"/>
                <a:cs typeface="Noto Sans CJK JP Regular"/>
              </a:rPr>
              <a:t>v</a:t>
            </a:r>
            <a:r>
              <a:rPr sz="3200" spc="245" dirty="0">
                <a:latin typeface="Noto Sans CJK JP Regular"/>
                <a:cs typeface="Noto Sans CJK JP Regular"/>
              </a:rPr>
              <a:t>g</a:t>
            </a:r>
            <a:r>
              <a:rPr sz="3200" dirty="0">
                <a:latin typeface="Noto Sans CJK JP Regular"/>
                <a:cs typeface="Noto Sans CJK JP Regular"/>
              </a:rPr>
              <a:t>颜色，这里就不一一列举了， </a:t>
            </a:r>
            <a:r>
              <a:rPr sz="3200" spc="5" dirty="0">
                <a:latin typeface="Noto Sans CJK JP Regular"/>
                <a:cs typeface="Noto Sans CJK JP Regular"/>
              </a:rPr>
              <a:t>但是明显即使这些颜色变</a:t>
            </a:r>
            <a:r>
              <a:rPr sz="3200" spc="-5" dirty="0">
                <a:latin typeface="Noto Sans CJK JP Regular"/>
                <a:cs typeface="Noto Sans CJK JP Regular"/>
              </a:rPr>
              <a:t>成</a:t>
            </a:r>
            <a:r>
              <a:rPr sz="3200" spc="35" dirty="0">
                <a:latin typeface="Noto Sans CJK JP Regular"/>
                <a:cs typeface="Noto Sans CJK JP Regular"/>
              </a:rPr>
              <a:t>double，</a:t>
            </a:r>
            <a:r>
              <a:rPr sz="3200" dirty="0">
                <a:latin typeface="Noto Sans CJK JP Regular"/>
                <a:cs typeface="Noto Sans CJK JP Regular"/>
              </a:rPr>
              <a:t>也不 </a:t>
            </a:r>
            <a:r>
              <a:rPr sz="3200" spc="5" dirty="0">
                <a:latin typeface="Noto Sans CJK JP Regular"/>
                <a:cs typeface="Noto Sans CJK JP Regular"/>
              </a:rPr>
              <a:t>足以描绘我们世界中所有的颜色。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3743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十六进制颜色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369300" cy="4353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用的最</a:t>
            </a:r>
            <a:r>
              <a:rPr sz="3000" spc="20" dirty="0">
                <a:latin typeface="Noto Sans CJK JP Regular"/>
                <a:cs typeface="Noto Sans CJK JP Regular"/>
              </a:rPr>
              <a:t>多</a:t>
            </a:r>
            <a:r>
              <a:rPr sz="3000" spc="-10" dirty="0">
                <a:latin typeface="Noto Sans CJK JP Regular"/>
                <a:cs typeface="Noto Sans CJK JP Regular"/>
              </a:rPr>
              <a:t>的颜</a:t>
            </a:r>
            <a:r>
              <a:rPr sz="3000" spc="20" dirty="0">
                <a:latin typeface="Noto Sans CJK JP Regular"/>
                <a:cs typeface="Noto Sans CJK JP Regular"/>
              </a:rPr>
              <a:t>色</a:t>
            </a:r>
            <a:r>
              <a:rPr sz="3000" spc="-10" dirty="0">
                <a:latin typeface="Noto Sans CJK JP Regular"/>
                <a:cs typeface="Noto Sans CJK JP Regular"/>
              </a:rPr>
              <a:t>是十</a:t>
            </a:r>
            <a:r>
              <a:rPr sz="3000" spc="20" dirty="0">
                <a:latin typeface="Noto Sans CJK JP Regular"/>
                <a:cs typeface="Noto Sans CJK JP Regular"/>
              </a:rPr>
              <a:t>六</a:t>
            </a:r>
            <a:r>
              <a:rPr sz="3000" spc="-10" dirty="0">
                <a:latin typeface="Noto Sans CJK JP Regular"/>
                <a:cs typeface="Noto Sans CJK JP Regular"/>
              </a:rPr>
              <a:t>进</a:t>
            </a:r>
            <a:r>
              <a:rPr sz="3000" spc="20" dirty="0">
                <a:latin typeface="Noto Sans CJK JP Regular"/>
                <a:cs typeface="Noto Sans CJK JP Regular"/>
              </a:rPr>
              <a:t>制</a:t>
            </a:r>
            <a:r>
              <a:rPr sz="3000" spc="-10" dirty="0">
                <a:latin typeface="Noto Sans CJK JP Regular"/>
                <a:cs typeface="Noto Sans CJK JP Regular"/>
              </a:rPr>
              <a:t>符号。</a:t>
            </a:r>
            <a:r>
              <a:rPr sz="3000" spc="20" dirty="0">
                <a:latin typeface="Noto Sans CJK JP Regular"/>
                <a:cs typeface="Noto Sans CJK JP Regular"/>
              </a:rPr>
              <a:t>一</a:t>
            </a:r>
            <a:r>
              <a:rPr sz="3000" spc="-10" dirty="0">
                <a:latin typeface="Noto Sans CJK JP Regular"/>
                <a:cs typeface="Noto Sans CJK JP Regular"/>
              </a:rPr>
              <a:t>个颜</a:t>
            </a:r>
            <a:r>
              <a:rPr sz="3000" spc="20" dirty="0">
                <a:latin typeface="Noto Sans CJK JP Regular"/>
                <a:cs typeface="Noto Sans CJK JP Regular"/>
              </a:rPr>
              <a:t>色</a:t>
            </a:r>
            <a:r>
              <a:rPr sz="3000" spc="-10" dirty="0">
                <a:latin typeface="Noto Sans CJK JP Regular"/>
                <a:cs typeface="Noto Sans CJK JP Regular"/>
              </a:rPr>
              <a:t>值， 比如</a:t>
            </a:r>
            <a:r>
              <a:rPr sz="3000" spc="55" dirty="0">
                <a:latin typeface="Noto Sans CJK JP Regular"/>
                <a:cs typeface="Noto Sans CJK JP Regular"/>
              </a:rPr>
              <a:t>：</a:t>
            </a:r>
            <a:r>
              <a:rPr sz="30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#6600FF</a:t>
            </a:r>
            <a:r>
              <a:rPr sz="3000" spc="-15" dirty="0">
                <a:latin typeface="Noto Sans CJK JP Regular"/>
                <a:cs typeface="Noto Sans CJK JP Regular"/>
              </a:rPr>
              <a:t>实际上包含了三组十</a:t>
            </a:r>
            <a:r>
              <a:rPr sz="3000" spc="20" dirty="0">
                <a:latin typeface="Noto Sans CJK JP Regular"/>
                <a:cs typeface="Noto Sans CJK JP Regular"/>
              </a:rPr>
              <a:t>六</a:t>
            </a:r>
            <a:r>
              <a:rPr sz="3000" spc="-15" dirty="0">
                <a:latin typeface="Noto Sans CJK JP Regular"/>
                <a:cs typeface="Noto Sans CJK JP Regular"/>
              </a:rPr>
              <a:t>进制的 </a:t>
            </a:r>
            <a:r>
              <a:rPr sz="3000" spc="-10" dirty="0">
                <a:latin typeface="Noto Sans CJK JP Regular"/>
                <a:cs typeface="Noto Sans CJK JP Regular"/>
              </a:rPr>
              <a:t>数字。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379095" indent="-342900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上边的例子</a:t>
            </a:r>
            <a:r>
              <a:rPr sz="3000" spc="-15" dirty="0">
                <a:latin typeface="Noto Sans CJK JP Regular"/>
                <a:cs typeface="Noto Sans CJK JP Regular"/>
              </a:rPr>
              <a:t>中</a:t>
            </a:r>
            <a:r>
              <a:rPr sz="3000" spc="95" dirty="0">
                <a:latin typeface="Noto Sans CJK JP Regular"/>
                <a:cs typeface="Noto Sans CJK JP Regular"/>
              </a:rPr>
              <a:t>66</a:t>
            </a:r>
            <a:r>
              <a:rPr sz="3000" spc="-15" dirty="0">
                <a:latin typeface="Noto Sans CJK JP Regular"/>
                <a:cs typeface="Noto Sans CJK JP Regular"/>
              </a:rPr>
              <a:t>代表红色的浓度</a:t>
            </a:r>
            <a:r>
              <a:rPr sz="3000" spc="60" dirty="0">
                <a:latin typeface="Noto Sans CJK JP Regular"/>
                <a:cs typeface="Noto Sans CJK JP Regular"/>
              </a:rPr>
              <a:t>，00</a:t>
            </a:r>
            <a:r>
              <a:rPr sz="3000" spc="-10" dirty="0">
                <a:latin typeface="Noto Sans CJK JP Regular"/>
                <a:cs typeface="Noto Sans CJK JP Regular"/>
              </a:rPr>
              <a:t>代</a:t>
            </a:r>
            <a:r>
              <a:rPr sz="3000" spc="15" dirty="0">
                <a:latin typeface="Noto Sans CJK JP Regular"/>
                <a:cs typeface="Noto Sans CJK JP Regular"/>
              </a:rPr>
              <a:t>表</a:t>
            </a:r>
            <a:r>
              <a:rPr sz="3000" spc="-10" dirty="0">
                <a:latin typeface="Noto Sans CJK JP Regular"/>
                <a:cs typeface="Noto Sans CJK JP Regular"/>
              </a:rPr>
              <a:t>绿 色的浓度</a:t>
            </a:r>
            <a:r>
              <a:rPr sz="3000" spc="-15" dirty="0">
                <a:latin typeface="Noto Sans CJK JP Regular"/>
                <a:cs typeface="Noto Sans CJK JP Regular"/>
              </a:rPr>
              <a:t>，</a:t>
            </a:r>
            <a:r>
              <a:rPr sz="3000" spc="-75" dirty="0">
                <a:latin typeface="Noto Sans CJK JP Regular"/>
                <a:cs typeface="Noto Sans CJK JP Regular"/>
              </a:rPr>
              <a:t>FF</a:t>
            </a:r>
            <a:r>
              <a:rPr sz="3000" spc="-10" dirty="0">
                <a:latin typeface="Noto Sans CJK JP Regular"/>
                <a:cs typeface="Noto Sans CJK JP Regular"/>
              </a:rPr>
              <a:t>代表了蓝色的浓</a:t>
            </a:r>
            <a:r>
              <a:rPr sz="3000" spc="20" dirty="0">
                <a:latin typeface="Noto Sans CJK JP Regular"/>
                <a:cs typeface="Noto Sans CJK JP Regular"/>
              </a:rPr>
              <a:t>度</a:t>
            </a:r>
            <a:r>
              <a:rPr sz="3000" spc="-10" dirty="0">
                <a:latin typeface="Noto Sans CJK JP Regular"/>
                <a:cs typeface="Noto Sans CJK JP Regular"/>
              </a:rPr>
              <a:t>。最</a:t>
            </a:r>
            <a:r>
              <a:rPr sz="3000" spc="20" dirty="0">
                <a:latin typeface="Noto Sans CJK JP Regular"/>
                <a:cs typeface="Noto Sans CJK JP Regular"/>
              </a:rPr>
              <a:t>后</a:t>
            </a:r>
            <a:r>
              <a:rPr sz="3000" spc="-10" dirty="0">
                <a:latin typeface="Noto Sans CJK JP Regular"/>
                <a:cs typeface="Noto Sans CJK JP Regular"/>
              </a:rPr>
              <a:t>的颜色 是由这些指定浓度的红绿蓝混合而</a:t>
            </a:r>
            <a:r>
              <a:rPr sz="3000" spc="20" dirty="0">
                <a:latin typeface="Noto Sans CJK JP Regular"/>
                <a:cs typeface="Noto Sans CJK JP Regular"/>
              </a:rPr>
              <a:t>成</a:t>
            </a:r>
            <a:r>
              <a:rPr sz="3000" spc="-10" dirty="0">
                <a:latin typeface="Noto Sans CJK JP Regular"/>
                <a:cs typeface="Noto Sans CJK JP Regular"/>
              </a:rPr>
              <a:t>的。</a:t>
            </a:r>
            <a:endParaRPr sz="3000">
              <a:latin typeface="Noto Sans CJK JP Regular"/>
              <a:cs typeface="Noto Sans CJK JP Regular"/>
            </a:endParaRPr>
          </a:p>
          <a:p>
            <a:pPr marL="355600" marR="401320" indent="-342900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Noto Sans CJK JP Regular"/>
                <a:cs typeface="Noto Sans CJK JP Regular"/>
              </a:rPr>
              <a:t>如果每一组数中的两个数字都相同</a:t>
            </a:r>
            <a:r>
              <a:rPr sz="3000" spc="20" dirty="0">
                <a:latin typeface="Noto Sans CJK JP Regular"/>
                <a:cs typeface="Noto Sans CJK JP Regular"/>
              </a:rPr>
              <a:t>，</a:t>
            </a:r>
            <a:r>
              <a:rPr sz="3000" spc="-10" dirty="0">
                <a:latin typeface="Noto Sans CJK JP Regular"/>
                <a:cs typeface="Noto Sans CJK JP Regular"/>
              </a:rPr>
              <a:t>就可</a:t>
            </a:r>
            <a:r>
              <a:rPr sz="3000" spc="20" dirty="0">
                <a:latin typeface="Noto Sans CJK JP Regular"/>
                <a:cs typeface="Noto Sans CJK JP Regular"/>
              </a:rPr>
              <a:t>以</a:t>
            </a:r>
            <a:r>
              <a:rPr sz="3000" spc="-10" dirty="0">
                <a:latin typeface="Noto Sans CJK JP Regular"/>
                <a:cs typeface="Noto Sans CJK JP Regular"/>
              </a:rPr>
              <a:t>把 十六进制的数字缩短为只</a:t>
            </a:r>
            <a:r>
              <a:rPr sz="3000" spc="-20" dirty="0">
                <a:latin typeface="Noto Sans CJK JP Regular"/>
                <a:cs typeface="Noto Sans CJK JP Regular"/>
              </a:rPr>
              <a:t>有</a:t>
            </a:r>
            <a:r>
              <a:rPr sz="3000" spc="95" dirty="0">
                <a:latin typeface="Noto Sans CJK JP Regular"/>
                <a:cs typeface="Noto Sans CJK JP Regular"/>
              </a:rPr>
              <a:t>3</a:t>
            </a:r>
            <a:r>
              <a:rPr sz="3000" spc="-10" dirty="0">
                <a:latin typeface="Noto Sans CJK JP Regular"/>
                <a:cs typeface="Noto Sans CJK JP Regular"/>
              </a:rPr>
              <a:t>个字符</a:t>
            </a:r>
            <a:r>
              <a:rPr sz="3000" spc="20" dirty="0">
                <a:latin typeface="Noto Sans CJK JP Regular"/>
                <a:cs typeface="Noto Sans CJK JP Regular"/>
              </a:rPr>
              <a:t>，</a:t>
            </a:r>
            <a:r>
              <a:rPr sz="3000" spc="-10" dirty="0">
                <a:latin typeface="Noto Sans CJK JP Regular"/>
                <a:cs typeface="Noto Sans CJK JP Regular"/>
              </a:rPr>
              <a:t>如将</a:t>
            </a:r>
            <a:endParaRPr sz="3000">
              <a:latin typeface="Noto Sans CJK JP Regular"/>
              <a:cs typeface="Noto Sans CJK JP Regular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spc="65" dirty="0">
                <a:latin typeface="Noto Sans CJK JP Regular"/>
                <a:cs typeface="Noto Sans CJK JP Regular"/>
              </a:rPr>
              <a:t>#6600FF</a:t>
            </a:r>
            <a:r>
              <a:rPr sz="3000" spc="-10" dirty="0">
                <a:latin typeface="Noto Sans CJK JP Regular"/>
                <a:cs typeface="Noto Sans CJK JP Regular"/>
              </a:rPr>
              <a:t>缩短</a:t>
            </a:r>
            <a:r>
              <a:rPr sz="3000" spc="-15" dirty="0">
                <a:latin typeface="Noto Sans CJK JP Regular"/>
                <a:cs typeface="Noto Sans CJK JP Regular"/>
              </a:rPr>
              <a:t>为</a:t>
            </a:r>
            <a:r>
              <a:rPr sz="3000" spc="85" dirty="0">
                <a:latin typeface="Noto Sans CJK JP Regular"/>
                <a:cs typeface="Noto Sans CJK JP Regular"/>
              </a:rPr>
              <a:t>#60F</a:t>
            </a:r>
            <a:r>
              <a:rPr sz="3000" spc="-10" dirty="0">
                <a:latin typeface="Noto Sans CJK JP Regular"/>
                <a:cs typeface="Noto Sans CJK JP Regular"/>
              </a:rPr>
              <a:t>。</a:t>
            </a:r>
            <a:endParaRPr sz="30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70383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RG</a:t>
            </a:r>
            <a:r>
              <a:rPr spc="-5" dirty="0"/>
              <a:t>B值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729220" cy="360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也可以使用计算机中常用</a:t>
            </a:r>
            <a:r>
              <a:rPr sz="3200" spc="-5" dirty="0">
                <a:latin typeface="Noto Sans CJK JP Regular"/>
                <a:cs typeface="Noto Sans CJK JP Regular"/>
              </a:rPr>
              <a:t>的</a:t>
            </a:r>
            <a:r>
              <a:rPr sz="3200" spc="35" dirty="0">
                <a:latin typeface="Noto Sans CJK JP Regular"/>
                <a:cs typeface="Noto Sans CJK JP Regular"/>
              </a:rPr>
              <a:t>RGB</a:t>
            </a:r>
            <a:r>
              <a:rPr sz="3200" dirty="0">
                <a:latin typeface="Noto Sans CJK JP Regular"/>
                <a:cs typeface="Noto Sans CJK JP Regular"/>
              </a:rPr>
              <a:t>值来表示 </a:t>
            </a:r>
            <a:r>
              <a:rPr sz="3200" spc="5" dirty="0">
                <a:latin typeface="Noto Sans CJK JP Regular"/>
                <a:cs typeface="Noto Sans CJK JP Regular"/>
              </a:rPr>
              <a:t>颜色。可以使</a:t>
            </a:r>
            <a:r>
              <a:rPr sz="3200" spc="-5" dirty="0">
                <a:latin typeface="Noto Sans CJK JP Regular"/>
                <a:cs typeface="Noto Sans CJK JP Regular"/>
              </a:rPr>
              <a:t>用</a:t>
            </a:r>
            <a:r>
              <a:rPr sz="3200" spc="265" dirty="0">
                <a:latin typeface="Noto Sans CJK JP Regular"/>
                <a:cs typeface="Noto Sans CJK JP Regular"/>
              </a:rPr>
              <a:t>0~</a:t>
            </a:r>
            <a:r>
              <a:rPr sz="3200" spc="250" dirty="0">
                <a:latin typeface="Noto Sans CJK JP Regular"/>
                <a:cs typeface="Noto Sans CJK JP Regular"/>
              </a:rPr>
              <a:t>2</a:t>
            </a:r>
            <a:r>
              <a:rPr sz="3200" spc="95" dirty="0">
                <a:latin typeface="Noto Sans CJK JP Regular"/>
                <a:cs typeface="Noto Sans CJK JP Regular"/>
              </a:rPr>
              <a:t>5</a:t>
            </a:r>
            <a:r>
              <a:rPr sz="3200" spc="90" dirty="0">
                <a:latin typeface="Noto Sans CJK JP Regular"/>
                <a:cs typeface="Noto Sans CJK JP Regular"/>
              </a:rPr>
              <a:t>5</a:t>
            </a:r>
            <a:r>
              <a:rPr sz="3200" spc="5" dirty="0">
                <a:latin typeface="Noto Sans CJK JP Regular"/>
                <a:cs typeface="Noto Sans CJK JP Regular"/>
              </a:rPr>
              <a:t>的数值，也可以使 用</a:t>
            </a:r>
            <a:r>
              <a:rPr sz="3200" spc="110" dirty="0">
                <a:latin typeface="Noto Sans CJK JP Regular"/>
                <a:cs typeface="Noto Sans CJK JP Regular"/>
              </a:rPr>
              <a:t>0%~100%</a:t>
            </a:r>
            <a:r>
              <a:rPr sz="3200" spc="5" dirty="0">
                <a:latin typeface="Noto Sans CJK JP Regular"/>
                <a:cs typeface="Noto Sans CJK JP Regular"/>
              </a:rPr>
              <a:t>的百分比数。</a:t>
            </a:r>
            <a:endParaRPr sz="32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RGB(100%,0%,0%)</a:t>
            </a:r>
            <a:endParaRPr sz="28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RGB(0,255,0)</a:t>
            </a:r>
            <a:endParaRPr sz="2800">
              <a:latin typeface="Noto Sans CJK JP Regular"/>
              <a:cs typeface="Noto Sans CJK JP Regular"/>
            </a:endParaRPr>
          </a:p>
          <a:p>
            <a:pPr marL="355600" marR="40640" indent="-342900" algn="just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第</a:t>
            </a:r>
            <a:r>
              <a:rPr sz="3200" dirty="0">
                <a:latin typeface="Noto Sans CJK JP Regular"/>
                <a:cs typeface="Noto Sans CJK JP Regular"/>
              </a:rPr>
              <a:t>一个数表示红色的浓度，第二个数表示 </a:t>
            </a:r>
            <a:r>
              <a:rPr sz="3200" spc="5" dirty="0">
                <a:latin typeface="Noto Sans CJK JP Regular"/>
                <a:cs typeface="Noto Sans CJK JP Regular"/>
              </a:rPr>
              <a:t>绿色浓度，第三个数表示蓝色的浓度。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07708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RGBA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177530" cy="2991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3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RGBA</a:t>
            </a:r>
            <a:r>
              <a:rPr sz="3200" spc="5" dirty="0">
                <a:latin typeface="Noto Sans CJK JP Regular"/>
                <a:cs typeface="Noto Sans CJK JP Regular"/>
              </a:rPr>
              <a:t>表示一个颜色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30" dirty="0">
                <a:latin typeface="Noto Sans CJK JP Regular"/>
                <a:cs typeface="Noto Sans CJK JP Regular"/>
              </a:rPr>
              <a:t>RGB</a:t>
            </a:r>
            <a:r>
              <a:rPr sz="3200" spc="5" dirty="0">
                <a:latin typeface="Noto Sans CJK JP Regular"/>
                <a:cs typeface="Noto Sans CJK JP Regular"/>
              </a:rPr>
              <a:t>类似，只不过比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>
              <a:lnSpc>
                <a:spcPts val="3850"/>
              </a:lnSpc>
              <a:spcBef>
                <a:spcPts val="110"/>
              </a:spcBef>
            </a:pPr>
            <a:r>
              <a:rPr sz="3200" spc="35" dirty="0">
                <a:latin typeface="Noto Sans CJK JP Regular"/>
                <a:cs typeface="Noto Sans CJK JP Regular"/>
              </a:rPr>
              <a:t>RGB</a:t>
            </a:r>
            <a:r>
              <a:rPr sz="3200" dirty="0">
                <a:latin typeface="Noto Sans CJK JP Regular"/>
                <a:cs typeface="Noto Sans CJK JP Regular"/>
              </a:rPr>
              <a:t>多了一</a:t>
            </a:r>
            <a:r>
              <a:rPr sz="3200" spc="5" dirty="0">
                <a:latin typeface="Noto Sans CJK JP Regular"/>
                <a:cs typeface="Noto Sans CJK JP Regular"/>
              </a:rPr>
              <a:t>个</a:t>
            </a:r>
            <a:r>
              <a:rPr sz="3200" spc="35" dirty="0">
                <a:latin typeface="Noto Sans CJK JP Regular"/>
                <a:cs typeface="Noto Sans CJK JP Regular"/>
              </a:rPr>
              <a:t>A（alpha）</a:t>
            </a:r>
            <a:r>
              <a:rPr sz="3200" spc="5" dirty="0">
                <a:latin typeface="Noto Sans CJK JP Regular"/>
                <a:cs typeface="Noto Sans CJK JP Regular"/>
              </a:rPr>
              <a:t>来表示透明度，  透明度需要一</a:t>
            </a:r>
            <a:r>
              <a:rPr sz="3200" spc="-5" dirty="0">
                <a:latin typeface="Noto Sans CJK JP Regular"/>
                <a:cs typeface="Noto Sans CJK JP Regular"/>
              </a:rPr>
              <a:t>个</a:t>
            </a:r>
            <a:r>
              <a:rPr sz="3200" spc="90" dirty="0">
                <a:latin typeface="Noto Sans CJK JP Regular"/>
                <a:cs typeface="Noto Sans CJK JP Regular"/>
              </a:rPr>
              <a:t>0</a:t>
            </a:r>
            <a:r>
              <a:rPr sz="3200" spc="290" dirty="0">
                <a:latin typeface="Noto Sans CJK JP Regular"/>
                <a:cs typeface="Noto Sans CJK JP Regular"/>
              </a:rPr>
              <a:t>-</a:t>
            </a:r>
            <a:r>
              <a:rPr sz="3200" spc="90" dirty="0">
                <a:latin typeface="Noto Sans CJK JP Regular"/>
                <a:cs typeface="Noto Sans CJK JP Regular"/>
              </a:rPr>
              <a:t>1</a:t>
            </a:r>
            <a:r>
              <a:rPr sz="3200" spc="5" dirty="0">
                <a:latin typeface="Noto Sans CJK JP Regular"/>
                <a:cs typeface="Noto Sans CJK JP Regular"/>
              </a:rPr>
              <a:t>的</a:t>
            </a:r>
            <a:r>
              <a:rPr sz="3200" spc="-35" dirty="0">
                <a:latin typeface="Noto Sans CJK JP Regular"/>
                <a:cs typeface="Noto Sans CJK JP Regular"/>
              </a:rPr>
              <a:t>值</a:t>
            </a:r>
            <a:r>
              <a:rPr sz="3200" dirty="0">
                <a:latin typeface="Noto Sans CJK JP Regular"/>
                <a:cs typeface="Noto Sans CJK JP Regular"/>
              </a:rPr>
              <a:t>。</a:t>
            </a:r>
            <a:r>
              <a:rPr sz="3200" spc="90" dirty="0">
                <a:latin typeface="Noto Sans CJK JP Regular"/>
                <a:cs typeface="Noto Sans CJK JP Regular"/>
              </a:rPr>
              <a:t>0</a:t>
            </a:r>
            <a:r>
              <a:rPr sz="3200" spc="5" dirty="0">
                <a:latin typeface="Noto Sans CJK JP Regular"/>
                <a:cs typeface="Noto Sans CJK JP Regular"/>
              </a:rPr>
              <a:t>表示完全透明，</a:t>
            </a:r>
            <a:endParaRPr sz="3200">
              <a:latin typeface="Noto Sans CJK JP Regular"/>
              <a:cs typeface="Noto Sans CJK JP Regular"/>
            </a:endParaRPr>
          </a:p>
          <a:p>
            <a:pPr marL="355600">
              <a:lnSpc>
                <a:spcPts val="3730"/>
              </a:lnSpc>
            </a:pPr>
            <a:r>
              <a:rPr sz="3200" spc="90" dirty="0">
                <a:latin typeface="Noto Sans CJK JP Regular"/>
                <a:cs typeface="Noto Sans CJK JP Regular"/>
              </a:rPr>
              <a:t>1</a:t>
            </a:r>
            <a:r>
              <a:rPr sz="3200" dirty="0">
                <a:latin typeface="Noto Sans CJK JP Regular"/>
                <a:cs typeface="Noto Sans CJK JP Regular"/>
              </a:rPr>
              <a:t>表示完全不透明。</a:t>
            </a:r>
            <a:endParaRPr sz="32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spc="5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latin typeface="Noto Sans CJK JP Regular"/>
                <a:cs typeface="Noto Sans CJK JP Regular"/>
              </a:rPr>
              <a:t>RGBA(255,100,5,0.5)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20" y="3990276"/>
            <a:ext cx="2584450" cy="10655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标识网页中的不</a:t>
            </a:r>
            <a:r>
              <a:rPr sz="2000" spc="-2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同</a:t>
            </a:r>
            <a:r>
              <a:rPr sz="2000" spc="15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内容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4000" spc="-5" dirty="0">
                <a:latin typeface="Droid Sans Fallback"/>
                <a:cs typeface="Droid Sans Fallback"/>
              </a:rPr>
              <a:t>文本标签</a:t>
            </a:r>
            <a:endParaRPr sz="40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文字大小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612902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font-size</a:t>
            </a:r>
            <a:r>
              <a:rPr sz="3200" spc="5" dirty="0">
                <a:latin typeface="Noto Sans CJK JP Regular"/>
                <a:cs typeface="Noto Sans CJK JP Regular"/>
              </a:rPr>
              <a:t>用来指定文字的大小。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字体(</a:t>
            </a:r>
            <a:r>
              <a:rPr spc="-5" dirty="0"/>
              <a:t>一)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15846"/>
            <a:ext cx="7802880" cy="43326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通</a:t>
            </a:r>
            <a:r>
              <a:rPr sz="3200" dirty="0">
                <a:latin typeface="Noto Sans CJK JP Regular"/>
                <a:cs typeface="Noto Sans CJK JP Regular"/>
              </a:rPr>
              <a:t>过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</a:t>
            </a:r>
            <a:r>
              <a:rPr sz="3200" spc="1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-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fa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-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y</a:t>
            </a:r>
            <a:r>
              <a:rPr sz="3200" spc="5" dirty="0">
                <a:latin typeface="Noto Sans CJK JP Regular"/>
                <a:cs typeface="Noto Sans CJK JP Regular"/>
              </a:rPr>
              <a:t>可以指定标签中文字使用 的字体。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例如：</a:t>
            </a:r>
            <a:endParaRPr sz="3200">
              <a:latin typeface="Noto Sans CJK JP Regular"/>
              <a:cs typeface="Noto Sans CJK JP Regular"/>
            </a:endParaRPr>
          </a:p>
          <a:p>
            <a:pPr marL="671195">
              <a:lnSpc>
                <a:spcPct val="100000"/>
              </a:lnSpc>
              <a:spcBef>
                <a:spcPts val="375"/>
              </a:spcBef>
            </a:pPr>
            <a:r>
              <a:rPr sz="2800" spc="-60" dirty="0">
                <a:latin typeface="Arial" panose="020B0604020202020204"/>
                <a:cs typeface="Arial" panose="020B0604020202020204"/>
              </a:rPr>
              <a:t>p{</a:t>
            </a:r>
            <a:r>
              <a:rPr sz="28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font-family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:Arial}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58190" marR="24130" indent="-288290">
              <a:lnSpc>
                <a:spcPts val="3030"/>
              </a:lnSpc>
              <a:spcBef>
                <a:spcPts val="1230"/>
              </a:spcBef>
            </a:pPr>
            <a:r>
              <a:rPr sz="2800" spc="5" dirty="0">
                <a:latin typeface="Arial" panose="020B0604020202020204"/>
                <a:cs typeface="Arial" panose="020B0604020202020204"/>
              </a:rPr>
              <a:t>–</a:t>
            </a:r>
            <a:r>
              <a:rPr sz="28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Noto Sans CJK JP Regular"/>
                <a:cs typeface="Noto Sans CJK JP Regular"/>
              </a:rPr>
              <a:t>上边这行代码指定</a:t>
            </a:r>
            <a:r>
              <a:rPr sz="2800" dirty="0">
                <a:latin typeface="Noto Sans CJK JP Regular"/>
                <a:cs typeface="Noto Sans CJK JP Regular"/>
              </a:rPr>
              <a:t>了</a:t>
            </a:r>
            <a:r>
              <a:rPr sz="2800" spc="60" dirty="0">
                <a:latin typeface="Noto Sans CJK JP Regular"/>
                <a:cs typeface="Noto Sans CJK JP Regular"/>
              </a:rPr>
              <a:t>p</a:t>
            </a:r>
            <a:r>
              <a:rPr sz="2800" spc="5" dirty="0">
                <a:latin typeface="Noto Sans CJK JP Regular"/>
                <a:cs typeface="Noto Sans CJK JP Regular"/>
              </a:rPr>
              <a:t>标签中使</a:t>
            </a:r>
            <a:r>
              <a:rPr sz="2800" spc="10" dirty="0">
                <a:latin typeface="Noto Sans CJK JP Regular"/>
                <a:cs typeface="Noto Sans CJK JP Regular"/>
              </a:rPr>
              <a:t>用</a:t>
            </a:r>
            <a:r>
              <a:rPr sz="2800" spc="-30" dirty="0">
                <a:latin typeface="Noto Sans CJK JP Regular"/>
                <a:cs typeface="Noto Sans CJK JP Regular"/>
              </a:rPr>
              <a:t>名</a:t>
            </a:r>
            <a:r>
              <a:rPr sz="2800" spc="10" dirty="0">
                <a:latin typeface="Noto Sans CJK JP Regular"/>
                <a:cs typeface="Noto Sans CJK JP Regular"/>
              </a:rPr>
              <a:t>为</a:t>
            </a:r>
            <a:r>
              <a:rPr sz="2800" spc="-30" dirty="0">
                <a:latin typeface="Noto Sans CJK JP Regular"/>
                <a:cs typeface="Noto Sans CJK JP Regular"/>
              </a:rPr>
              <a:t>arial</a:t>
            </a:r>
            <a:r>
              <a:rPr sz="2800" spc="10" dirty="0">
                <a:latin typeface="Noto Sans CJK JP Regular"/>
                <a:cs typeface="Noto Sans CJK JP Regular"/>
              </a:rPr>
              <a:t>作 为字体</a:t>
            </a:r>
            <a:endParaRPr sz="2800">
              <a:latin typeface="Noto Sans CJK JP Regular"/>
              <a:cs typeface="Noto Sans CJK JP Regular"/>
            </a:endParaRPr>
          </a:p>
          <a:p>
            <a:pPr marL="355600" marR="109220" indent="-342900" algn="just">
              <a:lnSpc>
                <a:spcPts val="346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一般来说只有用户计算机中安装了我们指 定的字体时，它才会显示，否则这行代码 是没有意义的。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字体(</a:t>
            </a:r>
            <a:r>
              <a:rPr spc="-5" dirty="0"/>
              <a:t>二)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921625" cy="44989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通</a:t>
            </a:r>
            <a:r>
              <a:rPr sz="3200" dirty="0">
                <a:latin typeface="Noto Sans CJK JP Regular"/>
                <a:cs typeface="Noto Sans CJK JP Regular"/>
              </a:rPr>
              <a:t>过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font-family</a:t>
            </a:r>
            <a:r>
              <a:rPr sz="3200" spc="5" dirty="0">
                <a:latin typeface="Noto Sans CJK JP Regular"/>
                <a:cs typeface="Noto Sans CJK JP Regular"/>
              </a:rPr>
              <a:t>可以同时指定多个字体。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例如：</a:t>
            </a:r>
            <a:endParaRPr sz="3200">
              <a:latin typeface="Noto Sans CJK JP Regular"/>
              <a:cs typeface="Noto Sans CJK JP Regular"/>
            </a:endParaRPr>
          </a:p>
          <a:p>
            <a:pPr marL="671195">
              <a:lnSpc>
                <a:spcPct val="100000"/>
              </a:lnSpc>
              <a:spcBef>
                <a:spcPts val="430"/>
              </a:spcBef>
            </a:pPr>
            <a:r>
              <a:rPr sz="2800" spc="-60" dirty="0">
                <a:latin typeface="Arial" panose="020B0604020202020204"/>
                <a:cs typeface="Arial" panose="020B0604020202020204"/>
              </a:rPr>
              <a:t>p{</a:t>
            </a:r>
            <a:r>
              <a:rPr sz="28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font-family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:Arial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, 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Helvetica </a:t>
            </a:r>
            <a:r>
              <a:rPr sz="2800" spc="-80" dirty="0">
                <a:latin typeface="Arial" panose="020B0604020202020204"/>
                <a:cs typeface="Arial" panose="020B0604020202020204"/>
              </a:rPr>
              <a:t>,</a:t>
            </a:r>
            <a:r>
              <a:rPr sz="2800" spc="-4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sans-serif}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55600" marR="227965" indent="-342900" algn="just">
              <a:lnSpc>
                <a:spcPts val="3460"/>
              </a:lnSpc>
              <a:spcBef>
                <a:spcPts val="126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如上我实际上指定了三种字体，那么到底 使用的是哪个呢？浏览器会优先使用第一 个，如果没有找到则使用第二个，以此类 推。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3460"/>
              </a:lnSpc>
              <a:spcBef>
                <a:spcPts val="7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这里</a:t>
            </a:r>
            <a:r>
              <a:rPr sz="3200" dirty="0">
                <a:latin typeface="Noto Sans CJK JP Regular"/>
                <a:cs typeface="Noto Sans CJK JP Regular"/>
              </a:rPr>
              <a:t>面</a:t>
            </a:r>
            <a:r>
              <a:rPr sz="3200" spc="-25" dirty="0">
                <a:latin typeface="Noto Sans CJK JP Regular"/>
                <a:cs typeface="Noto Sans CJK JP Regular"/>
              </a:rPr>
              <a:t>s</a:t>
            </a:r>
            <a:r>
              <a:rPr sz="3200" spc="-45" dirty="0">
                <a:latin typeface="Noto Sans CJK JP Regular"/>
                <a:cs typeface="Noto Sans CJK JP Regular"/>
              </a:rPr>
              <a:t>a</a:t>
            </a:r>
            <a:r>
              <a:rPr sz="3200" spc="-5" dirty="0">
                <a:latin typeface="Noto Sans CJK JP Regular"/>
                <a:cs typeface="Noto Sans CJK JP Regular"/>
              </a:rPr>
              <a:t>ns</a:t>
            </a:r>
            <a:r>
              <a:rPr sz="3200" spc="290" dirty="0">
                <a:latin typeface="Noto Sans CJK JP Regular"/>
                <a:cs typeface="Noto Sans CJK JP Regular"/>
              </a:rPr>
              <a:t>-</a:t>
            </a:r>
            <a:r>
              <a:rPr sz="3200" spc="15" dirty="0">
                <a:latin typeface="Noto Sans CJK JP Regular"/>
                <a:cs typeface="Noto Sans CJK JP Regular"/>
              </a:rPr>
              <a:t>s</a:t>
            </a:r>
            <a:r>
              <a:rPr sz="3200" spc="-15" dirty="0">
                <a:latin typeface="Noto Sans CJK JP Regular"/>
                <a:cs typeface="Noto Sans CJK JP Regular"/>
              </a:rPr>
              <a:t>e</a:t>
            </a:r>
            <a:r>
              <a:rPr sz="3200" spc="-30" dirty="0">
                <a:latin typeface="Noto Sans CJK JP Regular"/>
                <a:cs typeface="Noto Sans CJK JP Regular"/>
              </a:rPr>
              <a:t>r</a:t>
            </a:r>
            <a:r>
              <a:rPr sz="3200" spc="-15" dirty="0">
                <a:latin typeface="Noto Sans CJK JP Regular"/>
                <a:cs typeface="Noto Sans CJK JP Regular"/>
              </a:rPr>
              <a:t>i</a:t>
            </a:r>
            <a:r>
              <a:rPr sz="3200" spc="75" dirty="0">
                <a:latin typeface="Noto Sans CJK JP Regular"/>
                <a:cs typeface="Noto Sans CJK JP Regular"/>
              </a:rPr>
              <a:t>f</a:t>
            </a:r>
            <a:r>
              <a:rPr sz="3200" spc="5" dirty="0">
                <a:latin typeface="Noto Sans CJK JP Regular"/>
                <a:cs typeface="Noto Sans CJK JP Regular"/>
              </a:rPr>
              <a:t>并不是指的具体某一个字 体。而是一类字体。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字体分类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6425" y="1669323"/>
            <a:ext cx="8131149" cy="45440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481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serif（</a:t>
            </a:r>
            <a:r>
              <a:rPr dirty="0"/>
              <a:t>衬线字体）</a:t>
            </a:r>
            <a:endParaRPr dirty="0"/>
          </a:p>
          <a:p>
            <a:pPr marL="3848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25" dirty="0"/>
              <a:t>sans-serif（</a:t>
            </a:r>
            <a:r>
              <a:rPr spc="5" dirty="0"/>
              <a:t>非衬线字体）</a:t>
            </a:r>
            <a:endParaRPr spc="5" dirty="0"/>
          </a:p>
          <a:p>
            <a:pPr marL="38481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30" dirty="0"/>
              <a:t>monospace</a:t>
            </a:r>
            <a:r>
              <a:rPr spc="195" dirty="0"/>
              <a:t> </a:t>
            </a:r>
            <a:r>
              <a:rPr dirty="0"/>
              <a:t>（等宽字体）</a:t>
            </a:r>
            <a:endParaRPr dirty="0"/>
          </a:p>
          <a:p>
            <a:pPr marL="3848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cursive</a:t>
            </a:r>
            <a:r>
              <a:rPr spc="190" dirty="0"/>
              <a:t> </a:t>
            </a:r>
            <a:r>
              <a:rPr dirty="0"/>
              <a:t>（草书字体）</a:t>
            </a:r>
            <a:endParaRPr dirty="0"/>
          </a:p>
          <a:p>
            <a:pPr marL="38481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dirty="0"/>
              <a:t>fantasy</a:t>
            </a:r>
            <a:r>
              <a:rPr spc="235" dirty="0"/>
              <a:t> </a:t>
            </a:r>
            <a:r>
              <a:rPr spc="5" dirty="0"/>
              <a:t>（虚幻字体）</a:t>
            </a:r>
            <a:endParaRPr spc="5" dirty="0"/>
          </a:p>
          <a:p>
            <a:pPr marL="384810" marR="508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/>
              <a:t>以上这些分类都是一些大的分类，并没有 涉及具体的类型，如果将字体指定为这些 格式，浏览器会自己选</a:t>
            </a:r>
            <a:r>
              <a:rPr spc="-35" dirty="0"/>
              <a:t>择</a:t>
            </a:r>
            <a:r>
              <a:rPr spc="5" dirty="0"/>
              <a:t>指定类型的字体。</a:t>
            </a:r>
            <a:endParaRPr spc="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斜体和粗体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71330"/>
            <a:ext cx="6723380" cy="3260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font-style</a:t>
            </a:r>
            <a:r>
              <a:rPr sz="3200" spc="5" dirty="0">
                <a:latin typeface="Noto Sans CJK JP Regular"/>
                <a:cs typeface="Noto Sans CJK JP Regular"/>
              </a:rPr>
              <a:t>用来指定文本的斜体。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指定斜体</a:t>
            </a:r>
            <a:r>
              <a:rPr sz="2800" spc="-5" dirty="0">
                <a:latin typeface="Noto Sans CJK JP Regular"/>
                <a:cs typeface="Noto Sans CJK JP Regular"/>
              </a:rPr>
              <a:t>：</a:t>
            </a:r>
            <a:r>
              <a:rPr sz="28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font-style:italic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指定非斜体：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font-style:normal</a:t>
            </a:r>
            <a:endParaRPr sz="28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font-weight</a:t>
            </a:r>
            <a:r>
              <a:rPr sz="3200" dirty="0">
                <a:latin typeface="Noto Sans CJK JP Regular"/>
                <a:cs typeface="Noto Sans CJK JP Regular"/>
              </a:rPr>
              <a:t>用来指定文本的粗体。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指定粗体</a:t>
            </a:r>
            <a:r>
              <a:rPr sz="2800" spc="25" dirty="0">
                <a:latin typeface="Noto Sans CJK JP Regular"/>
                <a:cs typeface="Noto Sans CJK JP Regular"/>
              </a:rPr>
              <a:t>：</a:t>
            </a:r>
            <a:r>
              <a:rPr sz="28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font-weight:bold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指定非粗体</a:t>
            </a:r>
            <a:r>
              <a:rPr sz="2800" spc="15" dirty="0">
                <a:latin typeface="Noto Sans CJK JP Regular"/>
                <a:cs typeface="Noto Sans CJK JP Regular"/>
              </a:rPr>
              <a:t>：font-weight:normal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3743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小型大写字母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45120" cy="2007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</a:t>
            </a:r>
            <a:r>
              <a:rPr sz="3200" spc="1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-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v</a:t>
            </a:r>
            <a:r>
              <a:rPr sz="3200" spc="-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32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an</a:t>
            </a:r>
            <a:r>
              <a:rPr sz="32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5" dirty="0">
                <a:latin typeface="Noto Sans CJK JP Regular"/>
                <a:cs typeface="Noto Sans CJK JP Regular"/>
              </a:rPr>
              <a:t>属性可以将字母类型设置为小 型大写。在该样式中，字母看起来像是稍 微缩小了尺寸的大写字母。</a:t>
            </a:r>
            <a:endParaRPr sz="32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2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font-variant:small-caps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393636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字体属性的</a:t>
            </a:r>
            <a:r>
              <a:rPr spc="20" dirty="0"/>
              <a:t>简</a:t>
            </a:r>
            <a:r>
              <a:rPr spc="-10" dirty="0"/>
              <a:t>写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8082915" cy="32880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</a:t>
            </a:r>
            <a:r>
              <a:rPr sz="3200" spc="5" dirty="0">
                <a:latin typeface="Noto Sans CJK JP Regular"/>
                <a:cs typeface="Noto Sans CJK JP Regular"/>
              </a:rPr>
              <a:t>可以一次</a:t>
            </a:r>
            <a:r>
              <a:rPr sz="3200" spc="-10" dirty="0">
                <a:latin typeface="Noto Sans CJK JP Regular"/>
                <a:cs typeface="Noto Sans CJK JP Regular"/>
              </a:rPr>
              <a:t>性</a:t>
            </a:r>
            <a:r>
              <a:rPr sz="3200" spc="5" dirty="0">
                <a:latin typeface="Noto Sans CJK JP Regular"/>
                <a:cs typeface="Noto Sans CJK JP Regular"/>
              </a:rPr>
              <a:t>同</a:t>
            </a:r>
            <a:r>
              <a:rPr sz="3200" spc="-40" dirty="0">
                <a:latin typeface="Noto Sans CJK JP Regular"/>
                <a:cs typeface="Noto Sans CJK JP Regular"/>
              </a:rPr>
              <a:t>时</a:t>
            </a:r>
            <a:r>
              <a:rPr sz="3200" spc="5" dirty="0">
                <a:latin typeface="Noto Sans CJK JP Regular"/>
                <a:cs typeface="Noto Sans CJK JP Regular"/>
              </a:rPr>
              <a:t>设</a:t>
            </a:r>
            <a:r>
              <a:rPr sz="3200" spc="-40" dirty="0">
                <a:latin typeface="Noto Sans CJK JP Regular"/>
                <a:cs typeface="Noto Sans CJK JP Regular"/>
              </a:rPr>
              <a:t>置</a:t>
            </a:r>
            <a:r>
              <a:rPr sz="3200" spc="5" dirty="0">
                <a:latin typeface="Noto Sans CJK JP Regular"/>
                <a:cs typeface="Noto Sans CJK JP Regular"/>
              </a:rPr>
              <a:t>多个字体</a:t>
            </a:r>
            <a:r>
              <a:rPr sz="3200" spc="-10" dirty="0">
                <a:latin typeface="Noto Sans CJK JP Regular"/>
                <a:cs typeface="Noto Sans CJK JP Regular"/>
              </a:rPr>
              <a:t>的</a:t>
            </a:r>
            <a:r>
              <a:rPr sz="3200" spc="5" dirty="0">
                <a:latin typeface="Noto Sans CJK JP Regular"/>
                <a:cs typeface="Noto Sans CJK JP Regular"/>
              </a:rPr>
              <a:t>样式。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语法：</a:t>
            </a:r>
            <a:endParaRPr sz="320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font:加粗</a:t>
            </a:r>
            <a:r>
              <a:rPr sz="2800" spc="1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斜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体</a:t>
            </a:r>
            <a:r>
              <a:rPr sz="2800" spc="19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小型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大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写</a:t>
            </a:r>
            <a:r>
              <a:rPr sz="2800" spc="1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大小</a:t>
            </a:r>
            <a:r>
              <a:rPr sz="2800" spc="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/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行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高</a:t>
            </a:r>
            <a:r>
              <a:rPr sz="2800" spc="1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字体</a:t>
            </a:r>
            <a:endParaRPr sz="2800">
              <a:latin typeface="Noto Sans CJK JP Regular"/>
              <a:cs typeface="Noto Sans CJK JP Regular"/>
            </a:endParaRPr>
          </a:p>
          <a:p>
            <a:pPr marL="355600" marR="389255" indent="-342900" algn="just">
              <a:lnSpc>
                <a:spcPct val="100000"/>
              </a:lnSpc>
              <a:spcBef>
                <a:spcPts val="78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这里前边几个加粗、斜体和小型大写的顺 序无所谓，也可以不写，但是大小和字体 必须写且必须写到后两个。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行间距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793990" cy="15862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30" dirty="0">
                <a:latin typeface="Noto Sans CJK JP Regular"/>
                <a:cs typeface="Noto Sans CJK JP Regular"/>
              </a:rPr>
              <a:t>n</a:t>
            </a:r>
            <a:r>
              <a:rPr sz="3200" spc="20" dirty="0">
                <a:latin typeface="Noto Sans CJK JP Regular"/>
                <a:cs typeface="Noto Sans CJK JP Regular"/>
              </a:rPr>
              <a:t>e</a:t>
            </a:r>
            <a:r>
              <a:rPr sz="3200" spc="290" dirty="0">
                <a:latin typeface="Noto Sans CJK JP Regular"/>
                <a:cs typeface="Noto Sans CJK JP Regular"/>
              </a:rPr>
              <a:t>-</a:t>
            </a:r>
            <a:r>
              <a:rPr sz="3200" spc="40" dirty="0">
                <a:latin typeface="Noto Sans CJK JP Regular"/>
                <a:cs typeface="Noto Sans CJK JP Regular"/>
              </a:rPr>
              <a:t>h</a:t>
            </a:r>
            <a:r>
              <a:rPr sz="3200" spc="20" dirty="0">
                <a:latin typeface="Noto Sans CJK JP Regular"/>
                <a:cs typeface="Noto Sans CJK JP Regular"/>
              </a:rPr>
              <a:t>e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100" dirty="0">
                <a:latin typeface="Noto Sans CJK JP Regular"/>
                <a:cs typeface="Noto Sans CJK JP Regular"/>
              </a:rPr>
              <a:t>gh</a:t>
            </a:r>
            <a:r>
              <a:rPr sz="3200" spc="70" dirty="0">
                <a:latin typeface="Noto Sans CJK JP Regular"/>
                <a:cs typeface="Noto Sans CJK JP Regular"/>
              </a:rPr>
              <a:t>t</a:t>
            </a:r>
            <a:r>
              <a:rPr sz="3200" spc="5" dirty="0">
                <a:latin typeface="Noto Sans CJK JP Regular"/>
                <a:cs typeface="Noto Sans CJK JP Regular"/>
              </a:rPr>
              <a:t>用于设置行高，行高越大则行 间距越大。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行间距</a:t>
            </a:r>
            <a:r>
              <a:rPr sz="3200" spc="2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6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=</a:t>
            </a:r>
            <a:r>
              <a:rPr sz="3200" spc="2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line-height</a:t>
            </a:r>
            <a:r>
              <a:rPr sz="3200" spc="18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15" dirty="0">
                <a:latin typeface="Noto Sans CJK JP Regular"/>
                <a:cs typeface="Noto Sans CJK JP Regular"/>
              </a:rPr>
              <a:t>–</a:t>
            </a:r>
            <a:r>
              <a:rPr sz="3200" spc="250" dirty="0">
                <a:latin typeface="Noto Sans CJK JP Regular"/>
                <a:cs typeface="Noto Sans CJK JP Regular"/>
              </a:rPr>
              <a:t> </a:t>
            </a:r>
            <a:r>
              <a:rPr sz="32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font-size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89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大写化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049895" cy="30683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3200" spc="-2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tr</a:t>
            </a:r>
            <a:r>
              <a:rPr sz="3200" spc="-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nsf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</a:t>
            </a:r>
            <a:r>
              <a:rPr sz="3200" spc="5" dirty="0">
                <a:latin typeface="Noto Sans CJK JP Regular"/>
                <a:cs typeface="Noto Sans CJK JP Regular"/>
              </a:rPr>
              <a:t>样式用于将元素中的字母全都变成大</a:t>
            </a:r>
            <a:r>
              <a:rPr lang="zh-CN" sz="3200" spc="5" dirty="0">
                <a:latin typeface="Noto Sans CJK JP Regular"/>
                <a:cs typeface="Noto Sans CJK JP Regular"/>
              </a:rPr>
              <a:t>写</a:t>
            </a:r>
            <a:r>
              <a:rPr sz="3200" spc="5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大写</a:t>
            </a:r>
            <a:r>
              <a:rPr sz="2800" spc="5" dirty="0">
                <a:latin typeface="Noto Sans CJK JP Regular"/>
                <a:cs typeface="Noto Sans CJK JP Regular"/>
              </a:rPr>
              <a:t>：</a:t>
            </a:r>
            <a:r>
              <a:rPr sz="28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text-transform:uppercase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小写</a:t>
            </a:r>
            <a:r>
              <a:rPr sz="2800" dirty="0">
                <a:latin typeface="Noto Sans CJK JP Regular"/>
                <a:cs typeface="Noto Sans CJK JP Regular"/>
              </a:rPr>
              <a:t>：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text-tansform:lowercase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首字母大写</a:t>
            </a:r>
            <a:r>
              <a:rPr sz="2800" dirty="0">
                <a:latin typeface="Noto Sans CJK JP Regular"/>
                <a:cs typeface="Noto Sans CJK JP Regular"/>
              </a:rPr>
              <a:t>：</a:t>
            </a:r>
            <a:r>
              <a:rPr sz="2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text-transform:capitalize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正常</a:t>
            </a:r>
            <a:r>
              <a:rPr sz="2800" spc="10" dirty="0">
                <a:latin typeface="Noto Sans CJK JP Regular"/>
                <a:cs typeface="Noto Sans CJK JP Regular"/>
              </a:rPr>
              <a:t>：</a:t>
            </a:r>
            <a:r>
              <a:rPr sz="2800" spc="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text-transform:none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8162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文本的修饰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44155" cy="4150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x</a:t>
            </a:r>
            <a:r>
              <a:rPr sz="3200" spc="-2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-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ti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on</a:t>
            </a:r>
            <a:r>
              <a:rPr sz="3200" spc="5" dirty="0">
                <a:latin typeface="Noto Sans CJK JP Regular"/>
                <a:cs typeface="Noto Sans CJK JP Regular"/>
              </a:rPr>
              <a:t>属性，用来给文本添加各 种修饰。通过它可以为文本的上方、下方 或者中间添加线条。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underline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5" dirty="0">
                <a:latin typeface="Noto Sans CJK JP Regular"/>
                <a:cs typeface="Noto Sans CJK JP Regular"/>
              </a:rPr>
              <a:t>overline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45" dirty="0">
                <a:latin typeface="Noto Sans CJK JP Regular"/>
                <a:cs typeface="Noto Sans CJK JP Regular"/>
              </a:rPr>
              <a:t>line-through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40" dirty="0">
                <a:latin typeface="Noto Sans CJK JP Regular"/>
                <a:cs typeface="Noto Sans CJK JP Regular"/>
              </a:rPr>
              <a:t>none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527875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&lt;em&gt;和</a:t>
            </a:r>
            <a:r>
              <a:rPr dirty="0">
                <a:solidFill>
                  <a:srgbClr val="FF0000"/>
                </a:solidFill>
              </a:rPr>
              <a:t>&lt;strong&gt;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8363584" cy="35585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0" dirty="0">
                <a:latin typeface="Noto Sans CJK JP Regular"/>
                <a:cs typeface="Noto Sans CJK JP Regular"/>
              </a:rPr>
              <a:t>em</a:t>
            </a:r>
            <a:r>
              <a:rPr sz="3200" spc="5" dirty="0">
                <a:latin typeface="Noto Sans CJK JP Regular"/>
                <a:cs typeface="Noto Sans CJK JP Regular"/>
              </a:rPr>
              <a:t>标签用于表示一段内容中的着重点。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45" dirty="0">
                <a:latin typeface="Noto Sans CJK JP Regular"/>
                <a:cs typeface="Noto Sans CJK JP Regular"/>
              </a:rPr>
              <a:t>strong</a:t>
            </a:r>
            <a:r>
              <a:rPr sz="3200" dirty="0">
                <a:latin typeface="Noto Sans CJK JP Regular"/>
                <a:cs typeface="Noto Sans CJK JP Regular"/>
              </a:rPr>
              <a:t>标签用于表示一个内容的重要性。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675005" indent="-342900">
              <a:lnSpc>
                <a:spcPts val="382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这两个标签可以单独使用，也可以一起使用。</a:t>
            </a:r>
            <a:endParaRPr sz="3200">
              <a:latin typeface="Noto Sans CJK JP Regular"/>
              <a:cs typeface="Noto Sans CJK JP Regular"/>
            </a:endParaRPr>
          </a:p>
          <a:p>
            <a:pPr marL="382905">
              <a:lnSpc>
                <a:spcPts val="2035"/>
              </a:lnSpc>
            </a:pPr>
            <a:r>
              <a:rPr sz="2000" spc="-135" dirty="0">
                <a:latin typeface="Arial" panose="020B0604020202020204"/>
                <a:cs typeface="Arial" panose="020B0604020202020204"/>
              </a:rPr>
              <a:t>&lt;p&gt;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11505">
              <a:lnSpc>
                <a:spcPts val="2390"/>
              </a:lnSpc>
              <a:spcBef>
                <a:spcPts val="50"/>
              </a:spcBef>
            </a:pPr>
            <a:r>
              <a:rPr sz="2000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&lt;strong&gt;</a:t>
            </a:r>
            <a:r>
              <a:rPr sz="2000" spc="15" dirty="0">
                <a:latin typeface="Droid Sans Fallback"/>
                <a:cs typeface="Droid Sans Fallback"/>
              </a:rPr>
              <a:t>警告</a:t>
            </a:r>
            <a:r>
              <a:rPr sz="2000" spc="5" dirty="0">
                <a:latin typeface="Droid Sans Fallback"/>
                <a:cs typeface="Droid Sans Fallback"/>
              </a:rPr>
              <a:t>：</a:t>
            </a:r>
            <a:r>
              <a:rPr sz="2000" spc="15" dirty="0">
                <a:latin typeface="Droid Sans Fallback"/>
                <a:cs typeface="Droid Sans Fallback"/>
              </a:rPr>
              <a:t>任</a:t>
            </a:r>
            <a:r>
              <a:rPr sz="2000" spc="-30" dirty="0">
                <a:latin typeface="Droid Sans Fallback"/>
                <a:cs typeface="Droid Sans Fallback"/>
              </a:rPr>
              <a:t>何</a:t>
            </a:r>
            <a:r>
              <a:rPr sz="2000" spc="15" dirty="0">
                <a:latin typeface="Droid Sans Fallback"/>
                <a:cs typeface="Droid Sans Fallback"/>
              </a:rPr>
              <a:t>情</a:t>
            </a:r>
            <a:r>
              <a:rPr sz="2000" spc="-30" dirty="0">
                <a:latin typeface="Droid Sans Fallback"/>
                <a:cs typeface="Droid Sans Fallback"/>
              </a:rPr>
              <a:t>况</a:t>
            </a:r>
            <a:r>
              <a:rPr sz="2000" spc="15" dirty="0">
                <a:latin typeface="Droid Sans Fallback"/>
                <a:cs typeface="Droid Sans Fallback"/>
              </a:rPr>
              <a:t>下</a:t>
            </a:r>
            <a:r>
              <a:rPr sz="2000" spc="-30" dirty="0">
                <a:latin typeface="Droid Sans Fallback"/>
                <a:cs typeface="Droid Sans Fallback"/>
              </a:rPr>
              <a:t>不</a:t>
            </a:r>
            <a:r>
              <a:rPr sz="2000" spc="15" dirty="0">
                <a:latin typeface="Droid Sans Fallback"/>
                <a:cs typeface="Droid Sans Fallback"/>
              </a:rPr>
              <a:t>要接</a:t>
            </a:r>
            <a:r>
              <a:rPr sz="2000" spc="-30" dirty="0">
                <a:latin typeface="Droid Sans Fallback"/>
                <a:cs typeface="Droid Sans Fallback"/>
              </a:rPr>
              <a:t>近</a:t>
            </a:r>
            <a:r>
              <a:rPr sz="2000" spc="15" dirty="0">
                <a:latin typeface="Droid Sans Fallback"/>
                <a:cs typeface="Droid Sans Fallback"/>
              </a:rPr>
              <a:t>僵</a:t>
            </a:r>
            <a:r>
              <a:rPr sz="2000" spc="-30" dirty="0">
                <a:latin typeface="Droid Sans Fallback"/>
                <a:cs typeface="Droid Sans Fallback"/>
              </a:rPr>
              <a:t>尸</a:t>
            </a:r>
            <a:r>
              <a:rPr sz="2000" spc="20" dirty="0">
                <a:latin typeface="Droid Sans Fallback"/>
                <a:cs typeface="Droid Sans Fallback"/>
              </a:rPr>
              <a:t>。</a:t>
            </a:r>
            <a:r>
              <a:rPr sz="20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&lt;/strong&gt;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15950">
              <a:lnSpc>
                <a:spcPts val="2375"/>
              </a:lnSpc>
            </a:pPr>
            <a:r>
              <a:rPr sz="2000" spc="-25" dirty="0">
                <a:latin typeface="Droid Sans Fallback"/>
                <a:cs typeface="Droid Sans Fallback"/>
              </a:rPr>
              <a:t>他</a:t>
            </a:r>
            <a:r>
              <a:rPr sz="2000" spc="15" dirty="0">
                <a:latin typeface="Droid Sans Fallback"/>
                <a:cs typeface="Droid Sans Fallback"/>
              </a:rPr>
              <a:t>们</a:t>
            </a:r>
            <a:r>
              <a:rPr sz="2000" spc="-25" dirty="0">
                <a:latin typeface="Droid Sans Fallback"/>
                <a:cs typeface="Droid Sans Fallback"/>
              </a:rPr>
              <a:t>只</a:t>
            </a:r>
            <a:r>
              <a:rPr sz="2000" spc="15" dirty="0">
                <a:latin typeface="Droid Sans Fallback"/>
                <a:cs typeface="Droid Sans Fallback"/>
              </a:rPr>
              <a:t>是</a:t>
            </a:r>
            <a:r>
              <a:rPr sz="2000" spc="-114" dirty="0">
                <a:latin typeface="Droid Sans Fallback"/>
                <a:cs typeface="Droid Sans Fallback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&lt;em&gt;</a:t>
            </a:r>
            <a:r>
              <a:rPr sz="2000" spc="15" dirty="0">
                <a:latin typeface="Droid Sans Fallback"/>
                <a:cs typeface="Droid Sans Fallback"/>
              </a:rPr>
              <a:t>看</a:t>
            </a:r>
            <a:r>
              <a:rPr sz="2000" spc="-25" dirty="0">
                <a:latin typeface="Droid Sans Fallback"/>
                <a:cs typeface="Droid Sans Fallback"/>
              </a:rPr>
              <a:t>起</a:t>
            </a:r>
            <a:r>
              <a:rPr sz="2000" spc="15" dirty="0">
                <a:latin typeface="Droid Sans Fallback"/>
                <a:cs typeface="Droid Sans Fallback"/>
              </a:rPr>
              <a:t>来</a:t>
            </a:r>
            <a:r>
              <a:rPr sz="2000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&lt;/em&gt;</a:t>
            </a:r>
            <a:r>
              <a:rPr sz="20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latin typeface="Droid Sans Fallback"/>
                <a:cs typeface="Droid Sans Fallback"/>
              </a:rPr>
              <a:t>很</a:t>
            </a:r>
            <a:r>
              <a:rPr sz="2000" spc="15" dirty="0">
                <a:latin typeface="Droid Sans Fallback"/>
                <a:cs typeface="Droid Sans Fallback"/>
              </a:rPr>
              <a:t>友</a:t>
            </a:r>
            <a:r>
              <a:rPr sz="2000" spc="-20" dirty="0">
                <a:latin typeface="Droid Sans Fallback"/>
                <a:cs typeface="Droid Sans Fallback"/>
              </a:rPr>
              <a:t>好</a:t>
            </a:r>
            <a:r>
              <a:rPr sz="2000" spc="15" dirty="0">
                <a:latin typeface="Droid Sans Fallback"/>
                <a:cs typeface="Droid Sans Fallback"/>
              </a:rPr>
              <a:t>，</a:t>
            </a:r>
            <a:r>
              <a:rPr sz="2000" spc="-20" dirty="0">
                <a:latin typeface="Droid Sans Fallback"/>
                <a:cs typeface="Droid Sans Fallback"/>
              </a:rPr>
              <a:t>实</a:t>
            </a:r>
            <a:r>
              <a:rPr sz="2000" spc="15" dirty="0">
                <a:latin typeface="Droid Sans Fallback"/>
                <a:cs typeface="Droid Sans Fallback"/>
              </a:rPr>
              <a:t>际上</a:t>
            </a:r>
            <a:r>
              <a:rPr sz="2000" spc="-15" dirty="0">
                <a:latin typeface="Droid Sans Fallback"/>
                <a:cs typeface="Droid Sans Fallback"/>
              </a:rPr>
              <a:t>他</a:t>
            </a:r>
            <a:r>
              <a:rPr sz="2000" spc="15" dirty="0">
                <a:latin typeface="Droid Sans Fallback"/>
                <a:cs typeface="Droid Sans Fallback"/>
              </a:rPr>
              <a:t>们</a:t>
            </a:r>
            <a:r>
              <a:rPr sz="2000" spc="-20" dirty="0">
                <a:latin typeface="Droid Sans Fallback"/>
                <a:cs typeface="Droid Sans Fallback"/>
              </a:rPr>
              <a:t>是</a:t>
            </a:r>
            <a:r>
              <a:rPr sz="2000" spc="15" dirty="0">
                <a:latin typeface="Droid Sans Fallback"/>
                <a:cs typeface="Droid Sans Fallback"/>
              </a:rPr>
              <a:t>为</a:t>
            </a:r>
            <a:r>
              <a:rPr sz="2000" spc="-20" dirty="0">
                <a:latin typeface="Droid Sans Fallback"/>
                <a:cs typeface="Droid Sans Fallback"/>
              </a:rPr>
              <a:t>了</a:t>
            </a:r>
            <a:r>
              <a:rPr sz="2000" spc="15" dirty="0">
                <a:latin typeface="Droid Sans Fallback"/>
                <a:cs typeface="Droid Sans Fallback"/>
              </a:rPr>
              <a:t>吃你</a:t>
            </a:r>
            <a:r>
              <a:rPr sz="2000" spc="-15" dirty="0">
                <a:latin typeface="Droid Sans Fallback"/>
                <a:cs typeface="Droid Sans Fallback"/>
              </a:rPr>
              <a:t>的</a:t>
            </a:r>
            <a:r>
              <a:rPr sz="2000" spc="15" dirty="0">
                <a:latin typeface="Droid Sans Fallback"/>
                <a:cs typeface="Droid Sans Fallback"/>
              </a:rPr>
              <a:t>胳</a:t>
            </a:r>
            <a:r>
              <a:rPr sz="2000" spc="-20" dirty="0">
                <a:latin typeface="Droid Sans Fallback"/>
                <a:cs typeface="Droid Sans Fallback"/>
              </a:rPr>
              <a:t>膊</a:t>
            </a:r>
            <a:r>
              <a:rPr sz="2000" spc="15" dirty="0">
                <a:latin typeface="Droid Sans Fallback"/>
                <a:cs typeface="Droid Sans Fallback"/>
              </a:rPr>
              <a:t>！</a:t>
            </a:r>
            <a:endParaRPr sz="2000">
              <a:latin typeface="Droid Sans Fallback"/>
              <a:cs typeface="Droid Sans Fallback"/>
            </a:endParaRPr>
          </a:p>
          <a:p>
            <a:pPr marL="382905">
              <a:lnSpc>
                <a:spcPts val="2390"/>
              </a:lnSpc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&lt;/p&gt;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通</a:t>
            </a:r>
            <a:r>
              <a:rPr sz="3200" dirty="0">
                <a:latin typeface="Noto Sans CJK JP Regular"/>
                <a:cs typeface="Noto Sans CJK JP Regular"/>
              </a:rPr>
              <a:t>常</a:t>
            </a:r>
            <a:r>
              <a:rPr sz="3200" spc="25" dirty="0">
                <a:latin typeface="Noto Sans CJK JP Regular"/>
                <a:cs typeface="Noto Sans CJK JP Regular"/>
              </a:rPr>
              <a:t>em</a:t>
            </a:r>
            <a:r>
              <a:rPr sz="3200" dirty="0">
                <a:latin typeface="Noto Sans CJK JP Regular"/>
                <a:cs typeface="Noto Sans CJK JP Regular"/>
              </a:rPr>
              <a:t>显示为斜体，</a:t>
            </a:r>
            <a:r>
              <a:rPr sz="3200" spc="10" dirty="0">
                <a:latin typeface="Noto Sans CJK JP Regular"/>
                <a:cs typeface="Noto Sans CJK JP Regular"/>
              </a:rPr>
              <a:t>而</a:t>
            </a:r>
            <a:r>
              <a:rPr sz="3200" spc="45" dirty="0">
                <a:latin typeface="Noto Sans CJK JP Regular"/>
                <a:cs typeface="Noto Sans CJK JP Regular"/>
              </a:rPr>
              <a:t>strong</a:t>
            </a:r>
            <a:r>
              <a:rPr sz="3200" spc="5" dirty="0">
                <a:latin typeface="Noto Sans CJK JP Regular"/>
                <a:cs typeface="Noto Sans CJK JP Regular"/>
              </a:rPr>
              <a:t>显示为粗</a:t>
            </a:r>
            <a:r>
              <a:rPr sz="3200" spc="-35" dirty="0">
                <a:latin typeface="Noto Sans CJK JP Regular"/>
                <a:cs typeface="Noto Sans CJK JP Regular"/>
              </a:rPr>
              <a:t>体</a:t>
            </a:r>
            <a:r>
              <a:rPr sz="3200" spc="5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505650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字母间距和</a:t>
            </a:r>
            <a:r>
              <a:rPr spc="20" dirty="0"/>
              <a:t>单</a:t>
            </a:r>
            <a:r>
              <a:rPr spc="-10" dirty="0"/>
              <a:t>词</a:t>
            </a:r>
            <a:r>
              <a:rPr spc="20" dirty="0"/>
              <a:t>间</a:t>
            </a:r>
            <a:r>
              <a:rPr spc="-10" dirty="0"/>
              <a:t>距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921625" cy="27705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-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-2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</a:t>
            </a:r>
            <a:r>
              <a:rPr sz="3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32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1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5" dirty="0">
                <a:latin typeface="Noto Sans CJK JP Regular"/>
                <a:cs typeface="Noto Sans CJK JP Regular"/>
              </a:rPr>
              <a:t>来设置字符之间的间距。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w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-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6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</a:t>
            </a:r>
            <a:r>
              <a:rPr sz="3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p</a:t>
            </a:r>
            <a:r>
              <a:rPr sz="3200" spc="-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1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dirty="0">
                <a:latin typeface="Noto Sans CJK JP Regular"/>
                <a:cs typeface="Noto Sans CJK JP Regular"/>
              </a:rPr>
              <a:t>用来设置单词之间的间距。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227965" indent="-342900" algn="just">
              <a:lnSpc>
                <a:spcPct val="100000"/>
              </a:lnSpc>
              <a:spcBef>
                <a:spcPts val="7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这两个属性都可以直接指定一个长度或百 分数作为值。正数代表的是增加距离，而 </a:t>
            </a:r>
            <a:r>
              <a:rPr sz="3200" spc="5" dirty="0">
                <a:latin typeface="Noto Sans CJK JP Regular"/>
                <a:cs typeface="Noto Sans CJK JP Regular"/>
              </a:rPr>
              <a:t>负数代表减少距离。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对齐文本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098665" cy="32626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text-align</a:t>
            </a:r>
            <a:r>
              <a:rPr sz="3200" spc="5" dirty="0">
                <a:latin typeface="Noto Sans CJK JP Regular"/>
                <a:cs typeface="Noto Sans CJK JP Regular"/>
              </a:rPr>
              <a:t>用于设置文本的对齐方式。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0" dirty="0">
                <a:latin typeface="Noto Sans CJK JP Regular"/>
                <a:cs typeface="Noto Sans CJK JP Regular"/>
              </a:rPr>
              <a:t>left：</a:t>
            </a:r>
            <a:r>
              <a:rPr sz="2800" spc="10" dirty="0">
                <a:latin typeface="Noto Sans CJK JP Regular"/>
                <a:cs typeface="Noto Sans CJK JP Regular"/>
              </a:rPr>
              <a:t>左对齐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35" dirty="0">
                <a:latin typeface="Noto Sans CJK JP Regular"/>
                <a:cs typeface="Noto Sans CJK JP Regular"/>
              </a:rPr>
              <a:t>right：</a:t>
            </a:r>
            <a:r>
              <a:rPr sz="2800" spc="5" dirty="0">
                <a:latin typeface="Noto Sans CJK JP Regular"/>
                <a:cs typeface="Noto Sans CJK JP Regular"/>
              </a:rPr>
              <a:t>右对齐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justify：两边对齐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dirty="0">
                <a:latin typeface="Noto Sans CJK JP Regular"/>
                <a:cs typeface="Noto Sans CJK JP Regular"/>
              </a:rPr>
              <a:t>center：</a:t>
            </a:r>
            <a:r>
              <a:rPr sz="2800" spc="5" dirty="0">
                <a:latin typeface="Noto Sans CJK JP Regular"/>
                <a:cs typeface="Noto Sans CJK JP Regular"/>
              </a:rPr>
              <a:t>居中对齐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22580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首行缩进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698740" cy="16992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text-indent</a:t>
            </a:r>
            <a:r>
              <a:rPr sz="3200" spc="5" dirty="0">
                <a:latin typeface="Noto Sans CJK JP Regular"/>
                <a:cs typeface="Noto Sans CJK JP Regular"/>
              </a:rPr>
              <a:t>用来设置首行缩进。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3820"/>
              </a:lnSpc>
              <a:spcBef>
                <a:spcPts val="9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该样式需要指定一个长度，并且只对第一 行生效。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1845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spc="-10" dirty="0">
                <a:solidFill>
                  <a:srgbClr val="FF0000"/>
                </a:solidFill>
              </a:rPr>
              <a:t>&gt;和</a:t>
            </a:r>
            <a:r>
              <a:rPr spc="-5" dirty="0">
                <a:solidFill>
                  <a:srgbClr val="FF0000"/>
                </a:solidFill>
              </a:rPr>
              <a:t>&lt;</a:t>
            </a:r>
            <a:r>
              <a:rPr spc="-10" dirty="0">
                <a:solidFill>
                  <a:srgbClr val="FF0000"/>
                </a:solidFill>
              </a:rPr>
              <a:t>b</a:t>
            </a:r>
            <a:r>
              <a:rPr spc="-5" dirty="0">
                <a:solidFill>
                  <a:srgbClr val="FF0000"/>
                </a:solidFill>
              </a:rPr>
              <a:t>&gt;</a:t>
            </a:r>
            <a:endParaRPr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8013700" cy="3849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Noto Sans CJK JP Regular"/>
                <a:cs typeface="Noto Sans CJK JP Regular"/>
              </a:rPr>
              <a:t>i</a:t>
            </a:r>
            <a:r>
              <a:rPr sz="3200" dirty="0">
                <a:latin typeface="Noto Sans CJK JP Regular"/>
                <a:cs typeface="Noto Sans CJK JP Regular"/>
              </a:rPr>
              <a:t>标签会使文字变成斜体。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75" dirty="0">
                <a:latin typeface="Noto Sans CJK JP Regular"/>
                <a:cs typeface="Noto Sans CJK JP Regular"/>
              </a:rPr>
              <a:t>b</a:t>
            </a:r>
            <a:r>
              <a:rPr sz="3200" spc="5" dirty="0">
                <a:latin typeface="Noto Sans CJK JP Regular"/>
                <a:cs typeface="Noto Sans CJK JP Regular"/>
              </a:rPr>
              <a:t>标签会使文字变成粗体。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78740" indent="-342900">
              <a:lnSpc>
                <a:spcPts val="382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这两个标签</a:t>
            </a:r>
            <a:r>
              <a:rPr sz="3200" spc="-5" dirty="0">
                <a:latin typeface="Noto Sans CJK JP Regular"/>
                <a:cs typeface="Noto Sans CJK JP Regular"/>
              </a:rPr>
              <a:t>和</a:t>
            </a:r>
            <a:r>
              <a:rPr sz="3200" spc="20" dirty="0">
                <a:latin typeface="Noto Sans CJK JP Regular"/>
                <a:cs typeface="Noto Sans CJK JP Regular"/>
              </a:rPr>
              <a:t>em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45" dirty="0">
                <a:latin typeface="Noto Sans CJK JP Regular"/>
                <a:cs typeface="Noto Sans CJK JP Regular"/>
              </a:rPr>
              <a:t>strong</a:t>
            </a:r>
            <a:r>
              <a:rPr sz="3200" dirty="0">
                <a:latin typeface="Noto Sans CJK JP Regular"/>
                <a:cs typeface="Noto Sans CJK JP Regular"/>
              </a:rPr>
              <a:t>类似，但是这两 个标签没有语义。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所以根</a:t>
            </a:r>
            <a:r>
              <a:rPr sz="3200" dirty="0">
                <a:latin typeface="Noto Sans CJK JP Regular"/>
                <a:cs typeface="Noto Sans CJK JP Regular"/>
              </a:rPr>
              <a:t>据</a:t>
            </a:r>
            <a:r>
              <a:rPr sz="3200" spc="15" dirty="0">
                <a:latin typeface="Noto Sans CJK JP Regular"/>
                <a:cs typeface="Noto Sans CJK JP Regular"/>
              </a:rPr>
              <a:t>ht</a:t>
            </a:r>
            <a:r>
              <a:rPr sz="3200" spc="5" dirty="0">
                <a:latin typeface="Noto Sans CJK JP Regular"/>
                <a:cs typeface="Noto Sans CJK JP Regular"/>
              </a:rPr>
              <a:t>m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95" dirty="0">
                <a:latin typeface="Noto Sans CJK JP Regular"/>
                <a:cs typeface="Noto Sans CJK JP Regular"/>
              </a:rPr>
              <a:t>5</a:t>
            </a:r>
            <a:r>
              <a:rPr sz="3200" spc="5" dirty="0">
                <a:latin typeface="Noto Sans CJK JP Regular"/>
                <a:cs typeface="Noto Sans CJK JP Regular"/>
              </a:rPr>
              <a:t>标准，当我们只想设置文本 特殊显示，而不需要强调内容时就可以使 用</a:t>
            </a:r>
            <a:r>
              <a:rPr sz="3200" spc="-20" dirty="0">
                <a:latin typeface="Noto Sans CJK JP Regular"/>
                <a:cs typeface="Noto Sans CJK JP Regular"/>
              </a:rPr>
              <a:t>i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70" dirty="0">
                <a:latin typeface="Noto Sans CJK JP Regular"/>
                <a:cs typeface="Noto Sans CJK JP Regular"/>
              </a:rPr>
              <a:t>b</a:t>
            </a:r>
            <a:r>
              <a:rPr sz="3200" spc="5" dirty="0">
                <a:latin typeface="Noto Sans CJK JP Regular"/>
                <a:cs typeface="Noto Sans CJK JP Regular"/>
              </a:rPr>
              <a:t>标签。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243141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&lt;small&gt;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24165" cy="348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33655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s</a:t>
            </a:r>
            <a:r>
              <a:rPr sz="3200" spc="-5" dirty="0">
                <a:latin typeface="Noto Sans CJK JP Regular"/>
                <a:cs typeface="Noto Sans CJK JP Regular"/>
              </a:rPr>
              <a:t>m</a:t>
            </a:r>
            <a:r>
              <a:rPr sz="3200" spc="-60" dirty="0">
                <a:latin typeface="Noto Sans CJK JP Regular"/>
                <a:cs typeface="Noto Sans CJK JP Regular"/>
              </a:rPr>
              <a:t>al</a:t>
            </a:r>
            <a:r>
              <a:rPr sz="3200" spc="-30" dirty="0">
                <a:latin typeface="Noto Sans CJK JP Regular"/>
                <a:cs typeface="Noto Sans CJK JP Regular"/>
              </a:rPr>
              <a:t>l</a:t>
            </a:r>
            <a:r>
              <a:rPr sz="3200" spc="5" dirty="0">
                <a:latin typeface="Noto Sans CJK JP Regular"/>
                <a:cs typeface="Noto Sans CJK JP Regular"/>
              </a:rPr>
              <a:t>标签表示细则一类的旁注，通常包括 免责声</a:t>
            </a:r>
            <a:r>
              <a:rPr sz="3200" dirty="0">
                <a:latin typeface="Noto Sans CJK JP Regular"/>
                <a:cs typeface="Noto Sans CJK JP Regular"/>
              </a:rPr>
              <a:t>明</a:t>
            </a:r>
            <a:r>
              <a:rPr sz="3200" spc="5" dirty="0">
                <a:latin typeface="Noto Sans CJK JP Regular"/>
                <a:cs typeface="Noto Sans CJK JP Regular"/>
              </a:rPr>
              <a:t>、注</a:t>
            </a:r>
            <a:r>
              <a:rPr sz="3200" dirty="0">
                <a:latin typeface="Noto Sans CJK JP Regular"/>
                <a:cs typeface="Noto Sans CJK JP Regular"/>
              </a:rPr>
              <a:t>意</a:t>
            </a:r>
            <a:r>
              <a:rPr sz="3200" spc="5" dirty="0">
                <a:latin typeface="Noto Sans CJK JP Regular"/>
                <a:cs typeface="Noto Sans CJK JP Regular"/>
              </a:rPr>
              <a:t>事项、法律限制、版权信 息等。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34290" indent="-342900">
              <a:lnSpc>
                <a:spcPct val="10000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浏览器在显</a:t>
            </a:r>
            <a:r>
              <a:rPr sz="3200" dirty="0">
                <a:latin typeface="Noto Sans CJK JP Regular"/>
                <a:cs typeface="Noto Sans CJK JP Regular"/>
              </a:rPr>
              <a:t>示</a:t>
            </a:r>
            <a:r>
              <a:rPr sz="3200" spc="5" dirty="0">
                <a:latin typeface="Noto Sans CJK JP Regular"/>
                <a:cs typeface="Noto Sans CJK JP Regular"/>
              </a:rPr>
              <a:t>s</a:t>
            </a:r>
            <a:r>
              <a:rPr sz="3200" spc="-5" dirty="0">
                <a:latin typeface="Noto Sans CJK JP Regular"/>
                <a:cs typeface="Noto Sans CJK JP Regular"/>
              </a:rPr>
              <a:t>m</a:t>
            </a:r>
            <a:r>
              <a:rPr sz="3200" spc="-60" dirty="0">
                <a:latin typeface="Noto Sans CJK JP Regular"/>
                <a:cs typeface="Noto Sans CJK JP Regular"/>
              </a:rPr>
              <a:t>al</a:t>
            </a:r>
            <a:r>
              <a:rPr sz="3200" spc="-30" dirty="0">
                <a:latin typeface="Noto Sans CJK JP Regular"/>
                <a:cs typeface="Noto Sans CJK JP Regular"/>
              </a:rPr>
              <a:t>l</a:t>
            </a:r>
            <a:r>
              <a:rPr sz="3200" spc="5" dirty="0">
                <a:latin typeface="Noto Sans CJK JP Regular"/>
                <a:cs typeface="Noto Sans CJK JP Regular"/>
              </a:rPr>
              <a:t>标签时会显示一个比父 元素小的字号。</a:t>
            </a:r>
            <a:endParaRPr sz="32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10515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&lt;p&gt;</a:t>
            </a:r>
            <a:r>
              <a:rPr sz="2400" spc="-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&lt;small&gt;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&amp;copy;201</a:t>
            </a:r>
            <a:r>
              <a:rPr lang="en-US" sz="2400" spc="-120" dirty="0">
                <a:latin typeface="Arial" panose="020B0604020202020204"/>
                <a:cs typeface="Arial" panose="020B0604020202020204"/>
              </a:rPr>
              <a:t>8</a:t>
            </a:r>
            <a:r>
              <a:rPr lang="zh-CN" altLang="en-US" sz="2400" spc="-120" dirty="0">
                <a:latin typeface="Arial" panose="020B0604020202020204"/>
                <a:cs typeface="Arial" panose="020B0604020202020204"/>
              </a:rPr>
              <a:t>北财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.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0" dirty="0">
                <a:latin typeface="Droid Sans Fallback"/>
                <a:cs typeface="Droid Sans Fallback"/>
              </a:rPr>
              <a:t>保留所有权</a:t>
            </a:r>
            <a:r>
              <a:rPr sz="2400" spc="15" dirty="0">
                <a:latin typeface="Droid Sans Fallback"/>
                <a:cs typeface="Droid Sans Fallback"/>
              </a:rPr>
              <a:t>利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.</a:t>
            </a:r>
            <a:r>
              <a:rPr sz="24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&lt;/small&gt;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&lt;/p&gt;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44" y="863295"/>
            <a:ext cx="169926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&lt;cite&gt;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381365" cy="2891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40386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使</a:t>
            </a:r>
            <a:r>
              <a:rPr sz="3200" dirty="0">
                <a:latin typeface="Noto Sans CJK JP Regular"/>
                <a:cs typeface="Noto Sans CJK JP Regular"/>
              </a:rPr>
              <a:t>用</a:t>
            </a:r>
            <a:r>
              <a:rPr sz="3200" spc="-20" dirty="0">
                <a:latin typeface="Noto Sans CJK JP Regular"/>
                <a:cs typeface="Noto Sans CJK JP Regular"/>
              </a:rPr>
              <a:t>c</a:t>
            </a: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-60" dirty="0">
                <a:latin typeface="Noto Sans CJK JP Regular"/>
                <a:cs typeface="Noto Sans CJK JP Regular"/>
              </a:rPr>
              <a:t>t</a:t>
            </a:r>
            <a:r>
              <a:rPr sz="3200" spc="35" dirty="0">
                <a:latin typeface="Noto Sans CJK JP Regular"/>
                <a:cs typeface="Noto Sans CJK JP Regular"/>
              </a:rPr>
              <a:t>e</a:t>
            </a:r>
            <a:r>
              <a:rPr sz="3200" spc="5" dirty="0">
                <a:latin typeface="Noto Sans CJK JP Regular"/>
                <a:cs typeface="Noto Sans CJK JP Regular"/>
              </a:rPr>
              <a:t>标签可以指明对某内容的引用或参 考。例如，戏剧、文章或图书的标题，歌 曲、电影、照片或雕塑的名称等。</a:t>
            </a:r>
            <a:endParaRPr sz="3200">
              <a:latin typeface="Noto Sans CJK JP Regular"/>
              <a:cs typeface="Noto Sans CJK JP Regular"/>
            </a:endParaRPr>
          </a:p>
          <a:p>
            <a:pPr marL="454660">
              <a:lnSpc>
                <a:spcPct val="100000"/>
              </a:lnSpc>
              <a:spcBef>
                <a:spcPts val="860"/>
              </a:spcBef>
            </a:pPr>
            <a:r>
              <a:rPr sz="2800" spc="-185" dirty="0">
                <a:latin typeface="Arial" panose="020B0604020202020204"/>
                <a:cs typeface="Arial" panose="020B0604020202020204"/>
              </a:rPr>
              <a:t>&lt;p&gt;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84225">
              <a:lnSpc>
                <a:spcPts val="3320"/>
              </a:lnSpc>
              <a:spcBef>
                <a:spcPts val="65"/>
              </a:spcBef>
            </a:pPr>
            <a:r>
              <a:rPr sz="28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&lt;cite&gt;</a:t>
            </a:r>
            <a:r>
              <a:rPr sz="2800" spc="5" dirty="0">
                <a:latin typeface="Droid Sans Fallback"/>
                <a:cs typeface="Droid Sans Fallback"/>
              </a:rPr>
              <a:t>《</a:t>
            </a:r>
            <a:r>
              <a:rPr sz="2800" spc="-30" dirty="0">
                <a:latin typeface="Droid Sans Fallback"/>
                <a:cs typeface="Droid Sans Fallback"/>
              </a:rPr>
              <a:t>七</a:t>
            </a:r>
            <a:r>
              <a:rPr sz="2800" spc="10" dirty="0">
                <a:latin typeface="Droid Sans Fallback"/>
                <a:cs typeface="Droid Sans Fallback"/>
              </a:rPr>
              <a:t>龙</a:t>
            </a:r>
            <a:r>
              <a:rPr sz="2800" spc="5" dirty="0">
                <a:latin typeface="Droid Sans Fallback"/>
                <a:cs typeface="Droid Sans Fallback"/>
              </a:rPr>
              <a:t>珠》</a:t>
            </a:r>
            <a:r>
              <a:rPr sz="28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&lt;/cite&gt;</a:t>
            </a:r>
            <a:r>
              <a:rPr sz="2800" spc="-30" dirty="0">
                <a:latin typeface="Droid Sans Fallback"/>
                <a:cs typeface="Droid Sans Fallback"/>
              </a:rPr>
              <a:t>讲</a:t>
            </a:r>
            <a:r>
              <a:rPr sz="2800" spc="10" dirty="0">
                <a:latin typeface="Droid Sans Fallback"/>
                <a:cs typeface="Droid Sans Fallback"/>
              </a:rPr>
              <a:t>的是召</a:t>
            </a:r>
            <a:r>
              <a:rPr sz="2800" dirty="0">
                <a:latin typeface="Droid Sans Fallback"/>
                <a:cs typeface="Droid Sans Fallback"/>
              </a:rPr>
              <a:t>唤</a:t>
            </a:r>
            <a:r>
              <a:rPr sz="2800" spc="10" dirty="0">
                <a:latin typeface="Droid Sans Fallback"/>
                <a:cs typeface="Droid Sans Fallback"/>
              </a:rPr>
              <a:t>神</a:t>
            </a:r>
            <a:r>
              <a:rPr sz="2800" spc="-35" dirty="0">
                <a:latin typeface="Droid Sans Fallback"/>
                <a:cs typeface="Droid Sans Fallback"/>
              </a:rPr>
              <a:t>龙</a:t>
            </a:r>
            <a:r>
              <a:rPr sz="2800" spc="10" dirty="0">
                <a:latin typeface="Droid Sans Fallback"/>
                <a:cs typeface="Droid Sans Fallback"/>
              </a:rPr>
              <a:t>的故事。</a:t>
            </a:r>
            <a:endParaRPr sz="2800">
              <a:latin typeface="Droid Sans Fallback"/>
              <a:cs typeface="Droid Sans Fallback"/>
            </a:endParaRPr>
          </a:p>
          <a:p>
            <a:pPr marL="454660">
              <a:lnSpc>
                <a:spcPts val="3320"/>
              </a:lnSpc>
            </a:pPr>
            <a:r>
              <a:rPr sz="2800" spc="-65" dirty="0">
                <a:latin typeface="Arial" panose="020B0604020202020204"/>
                <a:cs typeface="Arial" panose="020B0604020202020204"/>
              </a:rPr>
              <a:t>&lt;/p&gt;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24078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&lt;blockquote&gt;</a:t>
            </a:r>
            <a:r>
              <a:rPr spc="-10" dirty="0">
                <a:solidFill>
                  <a:srgbClr val="FF0000"/>
                </a:solidFill>
              </a:rPr>
              <a:t>和</a:t>
            </a:r>
            <a:r>
              <a:rPr spc="15" dirty="0">
                <a:solidFill>
                  <a:srgbClr val="FF0000"/>
                </a:solidFill>
              </a:rPr>
              <a:t>&lt;q&gt;</a:t>
            </a:r>
            <a:endParaRPr spc="1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7979409" cy="4215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0" dirty="0">
                <a:latin typeface="Noto Sans CJK JP Regular"/>
                <a:cs typeface="Noto Sans CJK JP Regular"/>
              </a:rPr>
              <a:t>blockquote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65" dirty="0">
                <a:latin typeface="Noto Sans CJK JP Regular"/>
                <a:cs typeface="Noto Sans CJK JP Regular"/>
              </a:rPr>
              <a:t>q</a:t>
            </a:r>
            <a:r>
              <a:rPr sz="3200" spc="5" dirty="0">
                <a:latin typeface="Noto Sans CJK JP Regular"/>
                <a:cs typeface="Noto Sans CJK JP Regular"/>
              </a:rPr>
              <a:t>表示标记引用的文本。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0" dirty="0">
                <a:latin typeface="Noto Sans CJK JP Regular"/>
                <a:cs typeface="Noto Sans CJK JP Regular"/>
              </a:rPr>
              <a:t>blockquote</a:t>
            </a:r>
            <a:r>
              <a:rPr sz="3200" spc="5" dirty="0">
                <a:latin typeface="Noto Sans CJK JP Regular"/>
                <a:cs typeface="Noto Sans CJK JP Regular"/>
              </a:rPr>
              <a:t>用于长引用</a:t>
            </a:r>
            <a:r>
              <a:rPr sz="3200" spc="30" dirty="0">
                <a:latin typeface="Noto Sans CJK JP Regular"/>
                <a:cs typeface="Noto Sans CJK JP Regular"/>
              </a:rPr>
              <a:t>，q</a:t>
            </a:r>
            <a:r>
              <a:rPr sz="3200" spc="5" dirty="0">
                <a:latin typeface="Noto Sans CJK JP Regular"/>
                <a:cs typeface="Noto Sans CJK JP Regular"/>
              </a:rPr>
              <a:t>用于短引用。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3820"/>
              </a:lnSpc>
              <a:spcBef>
                <a:spcPts val="9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在两个标签中还可以使</a:t>
            </a:r>
            <a:r>
              <a:rPr sz="3200" spc="-5" dirty="0">
                <a:latin typeface="Noto Sans CJK JP Regular"/>
                <a:cs typeface="Noto Sans CJK JP Regular"/>
              </a:rPr>
              <a:t>用</a:t>
            </a:r>
            <a:r>
              <a:rPr sz="3200" spc="-20" dirty="0">
                <a:latin typeface="Noto Sans CJK JP Regular"/>
                <a:cs typeface="Noto Sans CJK JP Regular"/>
              </a:rPr>
              <a:t>cite</a:t>
            </a:r>
            <a:r>
              <a:rPr sz="3200" dirty="0">
                <a:latin typeface="Noto Sans CJK JP Regular"/>
                <a:cs typeface="Noto Sans CJK JP Regular"/>
              </a:rPr>
              <a:t>属性来表示引 用的地址。</a:t>
            </a:r>
            <a:endParaRPr sz="3200">
              <a:latin typeface="Noto Sans CJK JP Regular"/>
              <a:cs typeface="Noto Sans CJK JP Regular"/>
            </a:endParaRPr>
          </a:p>
          <a:p>
            <a:pPr marL="365760">
              <a:lnSpc>
                <a:spcPct val="100000"/>
              </a:lnSpc>
              <a:spcBef>
                <a:spcPts val="470"/>
              </a:spcBef>
            </a:pPr>
            <a:r>
              <a:rPr sz="2400" spc="10" dirty="0">
                <a:latin typeface="Droid Sans Fallback"/>
                <a:cs typeface="Droid Sans Fallback"/>
              </a:rPr>
              <a:t>孟</a:t>
            </a:r>
            <a:r>
              <a:rPr sz="2400" spc="5" dirty="0">
                <a:latin typeface="Droid Sans Fallback"/>
                <a:cs typeface="Droid Sans Fallback"/>
              </a:rPr>
              <a:t>子曾经说</a:t>
            </a:r>
            <a:r>
              <a:rPr sz="2400" spc="10" dirty="0">
                <a:latin typeface="Droid Sans Fallback"/>
                <a:cs typeface="Droid Sans Fallback"/>
              </a:rPr>
              <a:t>过：</a:t>
            </a:r>
            <a:endParaRPr sz="2400">
              <a:latin typeface="Droid Sans Fallback"/>
              <a:cs typeface="Droid Sans Fallback"/>
            </a:endParaRPr>
          </a:p>
          <a:p>
            <a:pPr marR="229870" algn="ctr">
              <a:lnSpc>
                <a:spcPct val="100000"/>
              </a:lnSpc>
              <a:spcBef>
                <a:spcPts val="5"/>
              </a:spcBef>
            </a:pPr>
            <a:r>
              <a:rPr sz="2400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&lt;blockquote&gt;</a:t>
            </a:r>
            <a:r>
              <a:rPr sz="2400" spc="10" dirty="0">
                <a:latin typeface="Droid Sans Fallback"/>
                <a:cs typeface="Droid Sans Fallback"/>
              </a:rPr>
              <a:t>天将降大任于是人</a:t>
            </a:r>
            <a:r>
              <a:rPr sz="2400" dirty="0">
                <a:latin typeface="Droid Sans Fallback"/>
                <a:cs typeface="Droid Sans Fallback"/>
              </a:rPr>
              <a:t>也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...</a:t>
            </a:r>
            <a:r>
              <a:rPr sz="2400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&lt;/blockquote&gt;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65760">
              <a:lnSpc>
                <a:spcPct val="100000"/>
              </a:lnSpc>
            </a:pPr>
            <a:r>
              <a:rPr sz="2400" spc="10" dirty="0">
                <a:latin typeface="Droid Sans Fallback"/>
                <a:cs typeface="Droid Sans Fallback"/>
              </a:rPr>
              <a:t>他说的真对啊！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65760">
              <a:lnSpc>
                <a:spcPct val="100000"/>
              </a:lnSpc>
            </a:pPr>
            <a:r>
              <a:rPr sz="2400" spc="-170" dirty="0">
                <a:latin typeface="Arial" panose="020B0604020202020204"/>
                <a:cs typeface="Arial" panose="020B0604020202020204"/>
              </a:rPr>
              <a:t>&lt;p&gt;</a:t>
            </a:r>
            <a:r>
              <a:rPr sz="2400" spc="10" dirty="0">
                <a:latin typeface="Droid Sans Fallback"/>
                <a:cs typeface="Droid Sans Fallback"/>
              </a:rPr>
              <a:t>孔子曾经说过</a:t>
            </a:r>
            <a:r>
              <a:rPr sz="2400" spc="-125" dirty="0">
                <a:latin typeface="Droid Sans Fallback"/>
                <a:cs typeface="Droid Sans Fallback"/>
              </a:rPr>
              <a:t>：</a:t>
            </a:r>
            <a:r>
              <a:rPr sz="2400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&lt;q&gt;</a:t>
            </a:r>
            <a:r>
              <a:rPr sz="2400" spc="10" dirty="0">
                <a:latin typeface="Droid Sans Fallback"/>
                <a:cs typeface="Droid Sans Fallback"/>
              </a:rPr>
              <a:t>学而时习之不亦</a:t>
            </a:r>
            <a:r>
              <a:rPr sz="2400" spc="-30" dirty="0">
                <a:latin typeface="Droid Sans Fallback"/>
                <a:cs typeface="Droid Sans Fallback"/>
              </a:rPr>
              <a:t>说</a:t>
            </a:r>
            <a:r>
              <a:rPr sz="2400" spc="20" dirty="0">
                <a:latin typeface="Droid Sans Fallback"/>
                <a:cs typeface="Droid Sans Fallback"/>
              </a:rPr>
              <a:t>乎</a:t>
            </a:r>
            <a:r>
              <a:rPr sz="2400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&lt;/q&gt;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&lt;/p&gt;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402209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&lt;sup&gt;和</a:t>
            </a:r>
            <a:r>
              <a:rPr spc="-5" dirty="0">
                <a:solidFill>
                  <a:srgbClr val="FF0000"/>
                </a:solidFill>
              </a:rPr>
              <a:t>&lt;sub&gt;</a:t>
            </a:r>
            <a:endParaRPr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6941820" cy="17849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latin typeface="Noto Sans CJK JP Regular"/>
                <a:cs typeface="Noto Sans CJK JP Regular"/>
              </a:rPr>
              <a:t>sup</a:t>
            </a:r>
            <a:r>
              <a:rPr sz="3200" dirty="0">
                <a:latin typeface="Noto Sans CJK JP Regular"/>
                <a:cs typeface="Noto Sans CJK JP Regular"/>
              </a:rPr>
              <a:t>和</a:t>
            </a:r>
            <a:r>
              <a:rPr sz="3200" spc="30" dirty="0">
                <a:latin typeface="Noto Sans CJK JP Regular"/>
                <a:cs typeface="Noto Sans CJK JP Regular"/>
              </a:rPr>
              <a:t>sub</a:t>
            </a:r>
            <a:r>
              <a:rPr sz="3200" spc="5" dirty="0">
                <a:latin typeface="Noto Sans CJK JP Regular"/>
                <a:cs typeface="Noto Sans CJK JP Regular"/>
              </a:rPr>
              <a:t>用于定义上标和下标。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上标主要用于表示类似</a:t>
            </a:r>
            <a:r>
              <a:rPr sz="3200" spc="-5" dirty="0">
                <a:latin typeface="Noto Sans CJK JP Regular"/>
                <a:cs typeface="Noto Sans CJK JP Regular"/>
              </a:rPr>
              <a:t>于</a:t>
            </a:r>
            <a:r>
              <a:rPr sz="3200" spc="90" dirty="0">
                <a:latin typeface="Noto Sans CJK JP Regular"/>
                <a:cs typeface="Noto Sans CJK JP Regular"/>
              </a:rPr>
              <a:t>10</a:t>
            </a:r>
            <a:r>
              <a:rPr sz="3150" spc="142" baseline="25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3</a:t>
            </a:r>
            <a:r>
              <a:rPr sz="3200" dirty="0">
                <a:latin typeface="Noto Sans CJK JP Regular"/>
                <a:cs typeface="Noto Sans CJK JP Regular"/>
              </a:rPr>
              <a:t>中的</a:t>
            </a:r>
            <a:r>
              <a:rPr sz="3200" spc="90" dirty="0">
                <a:latin typeface="Noto Sans CJK JP Regular"/>
                <a:cs typeface="Noto Sans CJK JP Regular"/>
              </a:rPr>
              <a:t>3</a:t>
            </a:r>
            <a:r>
              <a:rPr sz="3200" spc="5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下标则用于表示类似</a:t>
            </a:r>
            <a:r>
              <a:rPr sz="3200" spc="-5" dirty="0">
                <a:latin typeface="Noto Sans CJK JP Regular"/>
                <a:cs typeface="Noto Sans CJK JP Regular"/>
              </a:rPr>
              <a:t>余</a:t>
            </a:r>
            <a:r>
              <a:rPr sz="3200" spc="150" dirty="0">
                <a:latin typeface="Noto Sans CJK JP Regular"/>
                <a:cs typeface="Noto Sans CJK JP Regular"/>
              </a:rPr>
              <a:t>H</a:t>
            </a:r>
            <a:r>
              <a:rPr sz="3150" spc="135" baseline="-200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2</a:t>
            </a:r>
            <a:r>
              <a:rPr sz="3200" spc="250" dirty="0">
                <a:latin typeface="Noto Sans CJK JP Regular"/>
                <a:cs typeface="Noto Sans CJK JP Regular"/>
              </a:rPr>
              <a:t>O</a:t>
            </a:r>
            <a:r>
              <a:rPr sz="3200" dirty="0">
                <a:latin typeface="Noto Sans CJK JP Regular"/>
                <a:cs typeface="Noto Sans CJK JP Regular"/>
              </a:rPr>
              <a:t>中的</a:t>
            </a:r>
            <a:r>
              <a:rPr sz="3200" spc="90" dirty="0">
                <a:latin typeface="Noto Sans CJK JP Regular"/>
                <a:cs typeface="Noto Sans CJK JP Regular"/>
              </a:rPr>
              <a:t>2</a:t>
            </a:r>
            <a:r>
              <a:rPr sz="3200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468630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&lt;ins&gt;和</a:t>
            </a:r>
            <a:r>
              <a:rPr spc="-5" dirty="0">
                <a:solidFill>
                  <a:srgbClr val="FF0000"/>
                </a:solidFill>
              </a:rPr>
              <a:t>&lt;del&gt;</a:t>
            </a:r>
            <a:endParaRPr spc="-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890509" cy="20770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524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Noto Sans CJK JP Regular"/>
                <a:cs typeface="Noto Sans CJK JP Regular"/>
              </a:rPr>
              <a:t>i</a:t>
            </a:r>
            <a:r>
              <a:rPr sz="3200" spc="-5" dirty="0">
                <a:latin typeface="Noto Sans CJK JP Regular"/>
                <a:cs typeface="Noto Sans CJK JP Regular"/>
              </a:rPr>
              <a:t>n</a:t>
            </a:r>
            <a:r>
              <a:rPr sz="3200" spc="5" dirty="0">
                <a:latin typeface="Noto Sans CJK JP Regular"/>
                <a:cs typeface="Noto Sans CJK JP Regular"/>
              </a:rPr>
              <a:t>s表示插入的内容，显示时通常会加上下 划线。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5" dirty="0">
                <a:latin typeface="Noto Sans CJK JP Regular"/>
                <a:cs typeface="Noto Sans CJK JP Regular"/>
              </a:rPr>
              <a:t>d</a:t>
            </a:r>
            <a:r>
              <a:rPr sz="3200" spc="35" dirty="0">
                <a:latin typeface="Noto Sans CJK JP Regular"/>
                <a:cs typeface="Noto Sans CJK JP Regular"/>
              </a:rPr>
              <a:t>e</a:t>
            </a:r>
            <a:r>
              <a:rPr sz="3200" spc="-55" dirty="0">
                <a:latin typeface="Noto Sans CJK JP Regular"/>
                <a:cs typeface="Noto Sans CJK JP Regular"/>
              </a:rPr>
              <a:t>l</a:t>
            </a:r>
            <a:r>
              <a:rPr sz="3200" spc="5" dirty="0">
                <a:latin typeface="Noto Sans CJK JP Regular"/>
                <a:cs typeface="Noto Sans CJK JP Regular"/>
              </a:rPr>
              <a:t>表示删除的内容，显示时通常会加上删 除线。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3382</Words>
  <Application>WPS 演示</Application>
  <PresentationFormat>On-screen Show (4:3)</PresentationFormat>
  <Paragraphs>244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华文中宋</vt:lpstr>
      <vt:lpstr>Noto Sans Mono CJK JP Regular</vt:lpstr>
      <vt:lpstr>Noto Sans CJK JP Regular</vt:lpstr>
      <vt:lpstr>方正舒体</vt:lpstr>
      <vt:lpstr>Droid Sans Fallback</vt:lpstr>
      <vt:lpstr>Arial</vt:lpstr>
      <vt:lpstr>Times New Roman</vt:lpstr>
      <vt:lpstr>Calibri</vt:lpstr>
      <vt:lpstr>微软雅黑</vt:lpstr>
      <vt:lpstr>Arial Unicode MS</vt:lpstr>
      <vt:lpstr>Segoe Print</vt:lpstr>
      <vt:lpstr>Office Theme</vt:lpstr>
      <vt:lpstr>PowerPoint 演示文稿</vt:lpstr>
      <vt:lpstr>文本标签</vt:lpstr>
      <vt:lpstr>&lt;em&gt;和&lt;strong&gt;</vt:lpstr>
      <vt:lpstr>&lt;i&gt;和&lt;b&gt;</vt:lpstr>
      <vt:lpstr>&lt;small&gt;</vt:lpstr>
      <vt:lpstr>&lt;cite&gt;</vt:lpstr>
      <vt:lpstr>&lt;blockquote&gt;和&lt;q&gt;</vt:lpstr>
      <vt:lpstr>&lt;sup&gt;和&lt;sub&gt;</vt:lpstr>
      <vt:lpstr>&lt;ins&gt;和&lt;del&gt;</vt:lpstr>
      <vt:lpstr>&lt;code&gt;和&lt;pre&gt;</vt:lpstr>
      <vt:lpstr>有序列表</vt:lpstr>
      <vt:lpstr>无序列表</vt:lpstr>
      <vt:lpstr>定义列表</vt:lpstr>
      <vt:lpstr>文本格式化</vt:lpstr>
      <vt:lpstr>单位</vt:lpstr>
      <vt:lpstr>颜色</vt:lpstr>
      <vt:lpstr>十六进制颜色</vt:lpstr>
      <vt:lpstr>RGB值</vt:lpstr>
      <vt:lpstr>RGBA</vt:lpstr>
      <vt:lpstr>文字大小</vt:lpstr>
      <vt:lpstr>字体(一)</vt:lpstr>
      <vt:lpstr>字体(二)</vt:lpstr>
      <vt:lpstr>字体分类</vt:lpstr>
      <vt:lpstr>斜体和粗体</vt:lpstr>
      <vt:lpstr>小型大写字母</vt:lpstr>
      <vt:lpstr>字体属性的简写</vt:lpstr>
      <vt:lpstr>行间距</vt:lpstr>
      <vt:lpstr>大写化</vt:lpstr>
      <vt:lpstr>文本的修饰</vt:lpstr>
      <vt:lpstr>字母间距和单词间距</vt:lpstr>
      <vt:lpstr>对齐文本</vt:lpstr>
      <vt:lpstr>首行缩进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9</cp:revision>
  <dcterms:created xsi:type="dcterms:W3CDTF">2018-02-22T15:36:00Z</dcterms:created>
  <dcterms:modified xsi:type="dcterms:W3CDTF">2018-06-04T02:00:32Z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2018-02-22T00:00:00Z</vt:filetime>
  </property>
  <property fmtid="{D5CDD505-2E9C-101B-9397-08002B2CF9AE}" pid="5" name="KSOProductBuildVer">
    <vt:lpwstr>2052-10.1.0.7346</vt:lpwstr>
  </property>
</Properties>
</file>