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635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90" y="2125980"/>
            <a:ext cx="1036422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980" y="3840480"/>
            <a:ext cx="853524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225" y="1706813"/>
            <a:ext cx="11272749" cy="4307840"/>
          </a:xfrm>
        </p:spPr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60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9498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6858357" cy="6877990"/>
          </a:xfrm>
          <a:custGeom>
            <a:avLst/>
            <a:gdLst>
              <a:gd name="connsiteX0" fmla="*/ 6858000 w 6858000"/>
              <a:gd name="connsiteY0" fmla="*/ 0 h 6858000"/>
              <a:gd name="connsiteX1" fmla="*/ 2501900 w 6858000"/>
              <a:gd name="connsiteY1" fmla="*/ 6350 h 6858000"/>
              <a:gd name="connsiteX2" fmla="*/ 0 w 6858000"/>
              <a:gd name="connsiteY2" fmla="*/ 6858000 h 6858000"/>
              <a:gd name="connsiteX3" fmla="*/ 685800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6858000" y="0"/>
                </a:moveTo>
                <a:lnTo>
                  <a:pt x="2501900" y="6350"/>
                </a:lnTo>
                <a:lnTo>
                  <a:pt x="0" y="6858000"/>
                </a:lnTo>
                <a:lnTo>
                  <a:pt x="6858000" y="6858000"/>
                </a:lnTo>
                <a:close/>
              </a:path>
            </a:pathLst>
          </a:custGeom>
        </p:spPr>
      </p:pic>
      <p:cxnSp>
        <p:nvCxnSpPr>
          <p:cNvPr id="9" name="直接连接符 8"/>
          <p:cNvCxnSpPr/>
          <p:nvPr userDrawn="1"/>
        </p:nvCxnSpPr>
        <p:spPr>
          <a:xfrm>
            <a:off x="4544041" y="-1439"/>
            <a:ext cx="2500645" cy="6840391"/>
          </a:xfrm>
          <a:prstGeom prst="line">
            <a:avLst/>
          </a:prstGeom>
          <a:ln>
            <a:solidFill>
              <a:srgbClr val="EA17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 userDrawn="1"/>
        </p:nvSpPr>
        <p:spPr>
          <a:xfrm rot="20442993" flipH="1">
            <a:off x="5029208" y="412642"/>
            <a:ext cx="121645" cy="2112951"/>
          </a:xfrm>
          <a:prstGeom prst="parallelogram">
            <a:avLst/>
          </a:prstGeom>
          <a:solidFill>
            <a:srgbClr val="EA1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080721" y="60902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本单元教学时长：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18571" y="379583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须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是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今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辛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勤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耕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耘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07021" y="1373231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方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时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金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满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堂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2578651" y="5905607"/>
            <a:ext cx="589280" cy="583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01600" cmpd="thickThin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北财</a:t>
            </a:r>
            <a:endParaRPr lang="en-US" altLang="zh-CN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教育</a:t>
            </a:r>
            <a:endParaRPr lang="zh-CN" altLang="en-US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 userDrawn="1"/>
        </p:nvCxnSpPr>
        <p:spPr>
          <a:xfrm>
            <a:off x="0" y="441617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0" y="6722700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 userDrawn="1"/>
        </p:nvSpPr>
        <p:spPr>
          <a:xfrm>
            <a:off x="11832000" y="6614700"/>
            <a:ext cx="360000" cy="216000"/>
          </a:xfrm>
          <a:prstGeom prst="rect">
            <a:avLst/>
          </a:prstGeom>
          <a:solidFill>
            <a:srgbClr val="FF1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/>
          <p:cNvGrpSpPr/>
          <p:nvPr userDrawn="1"/>
        </p:nvGrpSpPr>
        <p:grpSpPr>
          <a:xfrm>
            <a:off x="0" y="149417"/>
            <a:ext cx="565851" cy="360000"/>
            <a:chOff x="1834895" y="1722185"/>
            <a:chExt cx="565851" cy="432000"/>
          </a:xfrm>
        </p:grpSpPr>
        <p:sp>
          <p:nvSpPr>
            <p:cNvPr id="47" name="矩形 46"/>
            <p:cNvSpPr/>
            <p:nvPr userDrawn="1"/>
          </p:nvSpPr>
          <p:spPr>
            <a:xfrm>
              <a:off x="1834895" y="1722185"/>
              <a:ext cx="288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2191512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2278129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364746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832000" y="6548702"/>
            <a:ext cx="451268" cy="34799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0CB0F53F-7DF6-40F4-BE79-5E4EC15755EC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356617" y="720892"/>
            <a:ext cx="383810" cy="355799"/>
            <a:chOff x="356617" y="720892"/>
            <a:chExt cx="383810" cy="355799"/>
          </a:xfrm>
        </p:grpSpPr>
        <p:sp>
          <p:nvSpPr>
            <p:cNvPr id="53" name="矩形 52"/>
            <p:cNvSpPr/>
            <p:nvPr userDrawn="1"/>
          </p:nvSpPr>
          <p:spPr>
            <a:xfrm>
              <a:off x="356617" y="720892"/>
              <a:ext cx="180000" cy="18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452427" y="788691"/>
              <a:ext cx="288000" cy="288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 userDrawn="1"/>
        </p:nvGrpSpPr>
        <p:grpSpPr>
          <a:xfrm>
            <a:off x="9475644" y="71366"/>
            <a:ext cx="2716356" cy="370251"/>
            <a:chOff x="9475644" y="74461"/>
            <a:chExt cx="2716356" cy="370251"/>
          </a:xfrm>
        </p:grpSpPr>
        <p:sp>
          <p:nvSpPr>
            <p:cNvPr id="56" name="文本框 55"/>
            <p:cNvSpPr txBox="1"/>
            <p:nvPr userDrawn="1"/>
          </p:nvSpPr>
          <p:spPr>
            <a:xfrm>
              <a:off x="9801602" y="74461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北财教育</a:t>
              </a:r>
              <a:r>
                <a:rPr lang="en-US" altLang="zh-CN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7.0</a:t>
              </a:r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教育产品</a:t>
              </a:r>
              <a:endPara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644" y="84712"/>
              <a:ext cx="417398" cy="3600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6149" y="6099048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**课时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79358" y="1611785"/>
            <a:ext cx="1605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第*单元</a:t>
            </a:r>
            <a:endParaRPr lang="en-US" altLang="zh-CN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盒子模型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2849" y="3318665"/>
            <a:ext cx="32308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*****（章节名称）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1.2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1.3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1.4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zh-CN" altLang="en-US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边框的样式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71010"/>
            <a:ext cx="4545965" cy="44894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边框可以设置多种样式：</a:t>
            </a:r>
            <a:endParaRPr sz="3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3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15" dirty="0">
                <a:latin typeface="Noto Sans CJK JP Regular"/>
                <a:cs typeface="Noto Sans CJK JP Regular"/>
              </a:rPr>
              <a:t>none（</a:t>
            </a:r>
            <a:r>
              <a:rPr sz="2600" spc="-10" dirty="0">
                <a:latin typeface="Noto Sans CJK JP Regular"/>
                <a:cs typeface="Noto Sans CJK JP Regular"/>
              </a:rPr>
              <a:t>没有边框）</a:t>
            </a:r>
            <a:endParaRPr sz="26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0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15" dirty="0">
                <a:latin typeface="Noto Sans CJK JP Regular"/>
                <a:cs typeface="Noto Sans CJK JP Regular"/>
              </a:rPr>
              <a:t>dotted（</a:t>
            </a:r>
            <a:r>
              <a:rPr sz="2600" spc="-10" dirty="0">
                <a:latin typeface="Noto Sans CJK JP Regular"/>
                <a:cs typeface="Noto Sans CJK JP Regular"/>
              </a:rPr>
              <a:t>点线）</a:t>
            </a:r>
            <a:endParaRPr sz="26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4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5" dirty="0">
                <a:latin typeface="Noto Sans CJK JP Regular"/>
                <a:cs typeface="Noto Sans CJK JP Regular"/>
              </a:rPr>
              <a:t>dashed（</a:t>
            </a:r>
            <a:r>
              <a:rPr sz="2600" spc="-10" dirty="0">
                <a:latin typeface="Noto Sans CJK JP Regular"/>
                <a:cs typeface="Noto Sans CJK JP Regular"/>
              </a:rPr>
              <a:t>虚线）</a:t>
            </a:r>
            <a:endParaRPr sz="26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0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5" dirty="0">
                <a:latin typeface="Noto Sans CJK JP Regular"/>
                <a:cs typeface="Noto Sans CJK JP Regular"/>
              </a:rPr>
              <a:t>solid（</a:t>
            </a:r>
            <a:r>
              <a:rPr sz="2600" spc="-10" dirty="0">
                <a:latin typeface="Noto Sans CJK JP Regular"/>
                <a:cs typeface="Noto Sans CJK JP Regular"/>
              </a:rPr>
              <a:t>实线）</a:t>
            </a:r>
            <a:endParaRPr sz="26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0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45" dirty="0">
                <a:latin typeface="Noto Sans CJK JP Regular"/>
                <a:cs typeface="Noto Sans CJK JP Regular"/>
              </a:rPr>
              <a:t>do</a:t>
            </a:r>
            <a:r>
              <a:rPr sz="2600" spc="35" dirty="0">
                <a:latin typeface="Noto Sans CJK JP Regular"/>
                <a:cs typeface="Noto Sans CJK JP Regular"/>
              </a:rPr>
              <a:t>u</a:t>
            </a:r>
            <a:r>
              <a:rPr sz="2600" spc="5" dirty="0">
                <a:latin typeface="Noto Sans CJK JP Regular"/>
                <a:cs typeface="Noto Sans CJK JP Regular"/>
              </a:rPr>
              <a:t>ble</a:t>
            </a:r>
            <a:r>
              <a:rPr sz="2600" spc="-10" dirty="0">
                <a:latin typeface="Noto Sans CJK JP Regular"/>
                <a:cs typeface="Noto Sans CJK JP Regular"/>
              </a:rPr>
              <a:t>（双线）</a:t>
            </a:r>
            <a:endParaRPr sz="26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3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100" dirty="0">
                <a:latin typeface="Noto Sans CJK JP Regular"/>
                <a:cs typeface="Noto Sans CJK JP Regular"/>
              </a:rPr>
              <a:t>g</a:t>
            </a:r>
            <a:r>
              <a:rPr sz="2600" spc="10" dirty="0">
                <a:latin typeface="Noto Sans CJK JP Regular"/>
                <a:cs typeface="Noto Sans CJK JP Regular"/>
              </a:rPr>
              <a:t>r</a:t>
            </a:r>
            <a:r>
              <a:rPr sz="2600" spc="70" dirty="0">
                <a:latin typeface="Noto Sans CJK JP Regular"/>
                <a:cs typeface="Noto Sans CJK JP Regular"/>
              </a:rPr>
              <a:t>o</a:t>
            </a:r>
            <a:r>
              <a:rPr sz="2600" spc="80" dirty="0">
                <a:latin typeface="Noto Sans CJK JP Regular"/>
                <a:cs typeface="Noto Sans CJK JP Regular"/>
              </a:rPr>
              <a:t>o</a:t>
            </a:r>
            <a:r>
              <a:rPr sz="2600" spc="15" dirty="0">
                <a:latin typeface="Noto Sans CJK JP Regular"/>
                <a:cs typeface="Noto Sans CJK JP Regular"/>
              </a:rPr>
              <a:t>v</a:t>
            </a:r>
            <a:r>
              <a:rPr sz="2600" spc="30" dirty="0">
                <a:latin typeface="Noto Sans CJK JP Regular"/>
                <a:cs typeface="Noto Sans CJK JP Regular"/>
              </a:rPr>
              <a:t>e</a:t>
            </a:r>
            <a:r>
              <a:rPr sz="2600" spc="-10" dirty="0">
                <a:latin typeface="Noto Sans CJK JP Regular"/>
                <a:cs typeface="Noto Sans CJK JP Regular"/>
              </a:rPr>
              <a:t>（槽线）</a:t>
            </a:r>
            <a:endParaRPr sz="26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0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30" dirty="0">
                <a:latin typeface="Noto Sans CJK JP Regular"/>
                <a:cs typeface="Noto Sans CJK JP Regular"/>
              </a:rPr>
              <a:t>ridge（</a:t>
            </a:r>
            <a:r>
              <a:rPr sz="2600" spc="-10" dirty="0">
                <a:latin typeface="Noto Sans CJK JP Regular"/>
                <a:cs typeface="Noto Sans CJK JP Regular"/>
              </a:rPr>
              <a:t>脊线）</a:t>
            </a:r>
            <a:endParaRPr sz="26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0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10" dirty="0">
                <a:latin typeface="Noto Sans CJK JP Regular"/>
                <a:cs typeface="Noto Sans CJK JP Regular"/>
              </a:rPr>
              <a:t>inset（凹边）</a:t>
            </a:r>
            <a:endParaRPr sz="26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4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5" dirty="0">
                <a:latin typeface="Noto Sans CJK JP Regular"/>
                <a:cs typeface="Noto Sans CJK JP Regular"/>
              </a:rPr>
              <a:t>outset（</a:t>
            </a:r>
            <a:r>
              <a:rPr sz="2600" spc="-15" dirty="0">
                <a:latin typeface="Noto Sans CJK JP Regular"/>
                <a:cs typeface="Noto Sans CJK JP Regular"/>
              </a:rPr>
              <a:t>凸边）</a:t>
            </a:r>
            <a:endParaRPr sz="2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6998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外边距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71294"/>
            <a:ext cx="7972425" cy="416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外边距是元素边框与周围元素相距的空间。</a:t>
            </a:r>
            <a:endParaRPr sz="27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9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使用</a:t>
            </a:r>
            <a:r>
              <a:rPr sz="27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margin</a:t>
            </a:r>
            <a:r>
              <a:rPr sz="2700" dirty="0">
                <a:latin typeface="Noto Sans CJK JP Regular"/>
                <a:cs typeface="Noto Sans CJK JP Regular"/>
              </a:rPr>
              <a:t>属性可以设置外边距。</a:t>
            </a:r>
            <a:endParaRPr sz="2700">
              <a:latin typeface="Noto Sans CJK JP Regular"/>
              <a:cs typeface="Noto Sans CJK JP Regular"/>
            </a:endParaRPr>
          </a:p>
          <a:p>
            <a:pPr marL="355600" marR="411480" indent="-342900">
              <a:lnSpc>
                <a:spcPct val="14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用法</a:t>
            </a:r>
            <a:r>
              <a:rPr sz="2700" spc="-5" dirty="0">
                <a:latin typeface="Noto Sans CJK JP Regular"/>
                <a:cs typeface="Noto Sans CJK JP Regular"/>
              </a:rPr>
              <a:t>和</a:t>
            </a:r>
            <a:r>
              <a:rPr sz="2700" spc="15" dirty="0">
                <a:latin typeface="Noto Sans CJK JP Regular"/>
                <a:cs typeface="Noto Sans CJK JP Regular"/>
              </a:rPr>
              <a:t>p</a:t>
            </a:r>
            <a:r>
              <a:rPr sz="2700" spc="-50" dirty="0">
                <a:latin typeface="Noto Sans CJK JP Regular"/>
                <a:cs typeface="Noto Sans CJK JP Regular"/>
              </a:rPr>
              <a:t>a</a:t>
            </a:r>
            <a:r>
              <a:rPr sz="2700" spc="20" dirty="0">
                <a:latin typeface="Noto Sans CJK JP Regular"/>
                <a:cs typeface="Noto Sans CJK JP Regular"/>
              </a:rPr>
              <a:t>ddi</a:t>
            </a:r>
            <a:r>
              <a:rPr sz="2700" spc="15" dirty="0">
                <a:latin typeface="Noto Sans CJK JP Regular"/>
                <a:cs typeface="Noto Sans CJK JP Regular"/>
              </a:rPr>
              <a:t>n</a:t>
            </a:r>
            <a:r>
              <a:rPr sz="2700" spc="204" dirty="0">
                <a:latin typeface="Noto Sans CJK JP Regular"/>
                <a:cs typeface="Noto Sans CJK JP Regular"/>
              </a:rPr>
              <a:t>g</a:t>
            </a:r>
            <a:r>
              <a:rPr sz="2700" dirty="0">
                <a:latin typeface="Noto Sans CJK JP Regular"/>
                <a:cs typeface="Noto Sans CJK JP Regular"/>
              </a:rPr>
              <a:t>类似，同样也提供了四个方向的  </a:t>
            </a:r>
            <a:r>
              <a:rPr sz="2700" spc="40" dirty="0">
                <a:latin typeface="Noto Sans CJK JP Regular"/>
                <a:cs typeface="Noto Sans CJK JP Regular"/>
              </a:rPr>
              <a:t>margin-top/right/bottom/left</a:t>
            </a:r>
            <a:r>
              <a:rPr sz="2700" dirty="0">
                <a:latin typeface="Noto Sans CJK JP Regular"/>
                <a:cs typeface="Noto Sans CJK JP Regular"/>
              </a:rPr>
              <a:t>。</a:t>
            </a:r>
            <a:endParaRPr sz="27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40000"/>
              </a:lnSpc>
              <a:spcBef>
                <a:spcPts val="6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当将左右外边距设置</a:t>
            </a:r>
            <a:r>
              <a:rPr sz="2700" spc="-10" dirty="0">
                <a:latin typeface="Noto Sans CJK JP Regular"/>
                <a:cs typeface="Noto Sans CJK JP Regular"/>
              </a:rPr>
              <a:t>为</a:t>
            </a:r>
            <a:r>
              <a:rPr sz="2700" spc="-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</a:t>
            </a:r>
            <a:r>
              <a:rPr sz="27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u</a:t>
            </a:r>
            <a:r>
              <a:rPr sz="2700" spc="-4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2700" spc="9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2700" dirty="0">
                <a:latin typeface="Noto Sans CJK JP Regular"/>
                <a:cs typeface="Noto Sans CJK JP Regular"/>
              </a:rPr>
              <a:t>时，浏览器会将左右外 边距设置为相等，所以这行代</a:t>
            </a:r>
            <a:r>
              <a:rPr sz="2700" spc="-15" dirty="0">
                <a:latin typeface="Noto Sans CJK JP Regular"/>
                <a:cs typeface="Noto Sans CJK JP Regular"/>
              </a:rPr>
              <a:t>码</a:t>
            </a:r>
            <a:r>
              <a:rPr sz="27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margin:0</a:t>
            </a:r>
            <a:r>
              <a:rPr sz="2700" spc="17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auto</a:t>
            </a:r>
            <a:r>
              <a:rPr sz="2700" dirty="0">
                <a:latin typeface="Noto Sans CJK JP Regular"/>
                <a:cs typeface="Noto Sans CJK JP Regular"/>
              </a:rPr>
              <a:t>可 以使元素居中。</a:t>
            </a:r>
            <a:endParaRPr sz="27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9780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0000"/>
                </a:solidFill>
              </a:rPr>
              <a:t>display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844" y="1715846"/>
            <a:ext cx="8050530" cy="43751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47625" indent="-342900">
              <a:lnSpc>
                <a:spcPts val="3460"/>
              </a:lnSpc>
              <a:spcBef>
                <a:spcPts val="5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我们不能为行内元素设</a:t>
            </a:r>
            <a:r>
              <a:rPr sz="3200" spc="-5" dirty="0">
                <a:latin typeface="Noto Sans CJK JP Regular"/>
                <a:cs typeface="Noto Sans CJK JP Regular"/>
              </a:rPr>
              <a:t>置</a:t>
            </a:r>
            <a:r>
              <a:rPr sz="3200" spc="-50" dirty="0">
                <a:latin typeface="Noto Sans CJK JP Regular"/>
                <a:cs typeface="Noto Sans CJK JP Regular"/>
              </a:rPr>
              <a:t>w</a:t>
            </a:r>
            <a:r>
              <a:rPr sz="3200" spc="-25" dirty="0">
                <a:latin typeface="Noto Sans CJK JP Regular"/>
                <a:cs typeface="Noto Sans CJK JP Regular"/>
              </a:rPr>
              <a:t>i</a:t>
            </a:r>
            <a:r>
              <a:rPr sz="3200" spc="25" dirty="0">
                <a:latin typeface="Noto Sans CJK JP Regular"/>
                <a:cs typeface="Noto Sans CJK JP Regular"/>
              </a:rPr>
              <a:t>dth</a:t>
            </a:r>
            <a:r>
              <a:rPr sz="3200" dirty="0">
                <a:latin typeface="Noto Sans CJK JP Regular"/>
                <a:cs typeface="Noto Sans CJK JP Regular"/>
              </a:rPr>
              <a:t>、</a:t>
            </a:r>
            <a:r>
              <a:rPr sz="3200" spc="40" dirty="0">
                <a:latin typeface="Noto Sans CJK JP Regular"/>
                <a:cs typeface="Noto Sans CJK JP Regular"/>
              </a:rPr>
              <a:t>h</a:t>
            </a:r>
            <a:r>
              <a:rPr sz="3200" spc="25" dirty="0">
                <a:latin typeface="Noto Sans CJK JP Regular"/>
                <a:cs typeface="Noto Sans CJK JP Regular"/>
              </a:rPr>
              <a:t>e</a:t>
            </a:r>
            <a:r>
              <a:rPr sz="3200" spc="-25" dirty="0">
                <a:latin typeface="Noto Sans CJK JP Regular"/>
                <a:cs typeface="Noto Sans CJK JP Regular"/>
              </a:rPr>
              <a:t>i</a:t>
            </a:r>
            <a:r>
              <a:rPr sz="3200" spc="85" dirty="0">
                <a:latin typeface="Noto Sans CJK JP Regular"/>
                <a:cs typeface="Noto Sans CJK JP Regular"/>
              </a:rPr>
              <a:t>ght</a:t>
            </a:r>
            <a:r>
              <a:rPr sz="3200" dirty="0">
                <a:latin typeface="Noto Sans CJK JP Regular"/>
                <a:cs typeface="Noto Sans CJK JP Regular"/>
              </a:rPr>
              <a:t>、  </a:t>
            </a:r>
            <a:r>
              <a:rPr sz="3200" spc="60" dirty="0">
                <a:latin typeface="Noto Sans CJK JP Regular"/>
                <a:cs typeface="Noto Sans CJK JP Regular"/>
              </a:rPr>
              <a:t>margin-top</a:t>
            </a:r>
            <a:r>
              <a:rPr sz="3200" dirty="0">
                <a:latin typeface="Noto Sans CJK JP Regular"/>
                <a:cs typeface="Noto Sans CJK JP Regular"/>
              </a:rPr>
              <a:t>和</a:t>
            </a:r>
            <a:r>
              <a:rPr sz="3200" spc="55" dirty="0">
                <a:latin typeface="Noto Sans CJK JP Regular"/>
                <a:cs typeface="Noto Sans CJK JP Regular"/>
              </a:rPr>
              <a:t>margin-bottom</a:t>
            </a:r>
            <a:r>
              <a:rPr sz="3200" spc="5" dirty="0">
                <a:latin typeface="Noto Sans CJK JP Regular"/>
                <a:cs typeface="Noto Sans CJK JP Regular"/>
              </a:rPr>
              <a:t>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211455" indent="-342900">
              <a:lnSpc>
                <a:spcPts val="3460"/>
              </a:lnSpc>
              <a:spcBef>
                <a:spcPts val="75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我们可以通过修</a:t>
            </a:r>
            <a:r>
              <a:rPr sz="3200" dirty="0">
                <a:latin typeface="Noto Sans CJK JP Regular"/>
                <a:cs typeface="Noto Sans CJK JP Regular"/>
              </a:rPr>
              <a:t>改</a:t>
            </a:r>
            <a:r>
              <a:rPr sz="3200" spc="25" dirty="0">
                <a:latin typeface="Noto Sans CJK JP Regular"/>
                <a:cs typeface="Noto Sans CJK JP Regular"/>
              </a:rPr>
              <a:t>d</a:t>
            </a:r>
            <a:r>
              <a:rPr sz="3200" spc="15" dirty="0">
                <a:latin typeface="Noto Sans CJK JP Regular"/>
                <a:cs typeface="Noto Sans CJK JP Regular"/>
              </a:rPr>
              <a:t>i</a:t>
            </a:r>
            <a:r>
              <a:rPr sz="3200" spc="-5" dirty="0">
                <a:latin typeface="Noto Sans CJK JP Regular"/>
                <a:cs typeface="Noto Sans CJK JP Regular"/>
              </a:rPr>
              <a:t>splay</a:t>
            </a:r>
            <a:r>
              <a:rPr sz="3200" spc="5" dirty="0">
                <a:latin typeface="Noto Sans CJK JP Regular"/>
                <a:cs typeface="Noto Sans CJK JP Regular"/>
              </a:rPr>
              <a:t>来修改元素的性 质。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可选值：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4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block：</a:t>
            </a:r>
            <a:r>
              <a:rPr sz="2800" spc="5" dirty="0">
                <a:latin typeface="Noto Sans CJK JP Regular"/>
                <a:cs typeface="Noto Sans CJK JP Regular"/>
              </a:rPr>
              <a:t>设置元素为块元素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-5" dirty="0">
                <a:latin typeface="Noto Sans CJK JP Regular"/>
                <a:cs typeface="Noto Sans CJK JP Regular"/>
              </a:rPr>
              <a:t>inline：</a:t>
            </a:r>
            <a:r>
              <a:rPr sz="2800" spc="5" dirty="0">
                <a:latin typeface="Noto Sans CJK JP Regular"/>
                <a:cs typeface="Noto Sans CJK JP Regular"/>
              </a:rPr>
              <a:t>设置元素为行内元素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20" dirty="0">
                <a:latin typeface="Noto Sans CJK JP Regular"/>
                <a:cs typeface="Noto Sans CJK JP Regular"/>
              </a:rPr>
              <a:t>inline-block：</a:t>
            </a:r>
            <a:r>
              <a:rPr sz="2800" spc="10" dirty="0">
                <a:latin typeface="Noto Sans CJK JP Regular"/>
                <a:cs typeface="Noto Sans CJK JP Regular"/>
              </a:rPr>
              <a:t>设置元素为行</a:t>
            </a:r>
            <a:r>
              <a:rPr sz="2800" spc="-30" dirty="0">
                <a:latin typeface="Noto Sans CJK JP Regular"/>
                <a:cs typeface="Noto Sans CJK JP Regular"/>
              </a:rPr>
              <a:t>内</a:t>
            </a:r>
            <a:r>
              <a:rPr sz="2800" spc="10" dirty="0">
                <a:latin typeface="Noto Sans CJK JP Regular"/>
                <a:cs typeface="Noto Sans CJK JP Regular"/>
              </a:rPr>
              <a:t>块元素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30" dirty="0">
                <a:latin typeface="Noto Sans CJK JP Regular"/>
                <a:cs typeface="Noto Sans CJK JP Regular"/>
              </a:rPr>
              <a:t>none：</a:t>
            </a:r>
            <a:r>
              <a:rPr sz="2800" spc="5" dirty="0">
                <a:latin typeface="Noto Sans CJK JP Regular"/>
                <a:cs typeface="Noto Sans CJK JP Regular"/>
              </a:rPr>
              <a:t>隐藏元素（元素将在页面</a:t>
            </a:r>
            <a:r>
              <a:rPr sz="2800" spc="-30" dirty="0">
                <a:latin typeface="Noto Sans CJK JP Regular"/>
                <a:cs typeface="Noto Sans CJK JP Regular"/>
              </a:rPr>
              <a:t>中</a:t>
            </a:r>
            <a:r>
              <a:rPr sz="2800" spc="5" dirty="0">
                <a:latin typeface="Noto Sans CJK JP Regular"/>
                <a:cs typeface="Noto Sans CJK JP Regular"/>
              </a:rPr>
              <a:t>完全消</a:t>
            </a:r>
            <a:r>
              <a:rPr sz="2800" spc="-30" dirty="0">
                <a:latin typeface="Noto Sans CJK JP Regular"/>
                <a:cs typeface="Noto Sans CJK JP Regular"/>
              </a:rPr>
              <a:t>失</a:t>
            </a:r>
            <a:r>
              <a:rPr sz="2800" spc="10" dirty="0">
                <a:latin typeface="Noto Sans CJK JP Regular"/>
                <a:cs typeface="Noto Sans CJK JP Regular"/>
              </a:rPr>
              <a:t>）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432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0000"/>
                </a:solidFill>
              </a:rPr>
              <a:t>visibility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7793355" cy="38042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visibility</a:t>
            </a:r>
            <a:r>
              <a:rPr sz="3200" spc="5" dirty="0">
                <a:latin typeface="Noto Sans CJK JP Regular"/>
                <a:cs typeface="Noto Sans CJK JP Regular"/>
              </a:rPr>
              <a:t>属性主要用于元素是否可见。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和</a:t>
            </a:r>
            <a:r>
              <a:rPr sz="3200" spc="25" dirty="0">
                <a:latin typeface="Noto Sans CJK JP Regular"/>
                <a:cs typeface="Noto Sans CJK JP Regular"/>
              </a:rPr>
              <a:t>d</a:t>
            </a:r>
            <a:r>
              <a:rPr sz="3200" spc="20" dirty="0">
                <a:latin typeface="Noto Sans CJK JP Regular"/>
                <a:cs typeface="Noto Sans CJK JP Regular"/>
              </a:rPr>
              <a:t>i</a:t>
            </a:r>
            <a:r>
              <a:rPr sz="3200" spc="-5" dirty="0">
                <a:latin typeface="Noto Sans CJK JP Regular"/>
                <a:cs typeface="Noto Sans CJK JP Regular"/>
              </a:rPr>
              <a:t>spla</a:t>
            </a:r>
            <a:r>
              <a:rPr sz="3200" spc="-10" dirty="0">
                <a:latin typeface="Noto Sans CJK JP Regular"/>
                <a:cs typeface="Noto Sans CJK JP Regular"/>
              </a:rPr>
              <a:t>y</a:t>
            </a:r>
            <a:r>
              <a:rPr sz="3200" spc="5" dirty="0">
                <a:latin typeface="Noto Sans CJK JP Regular"/>
                <a:cs typeface="Noto Sans CJK JP Regular"/>
              </a:rPr>
              <a:t>不同，使</a:t>
            </a:r>
            <a:r>
              <a:rPr sz="3200" dirty="0">
                <a:latin typeface="Noto Sans CJK JP Regular"/>
                <a:cs typeface="Noto Sans CJK JP Regular"/>
              </a:rPr>
              <a:t>用</a:t>
            </a:r>
            <a:r>
              <a:rPr sz="3200" spc="-10" dirty="0">
                <a:latin typeface="Noto Sans CJK JP Regular"/>
                <a:cs typeface="Noto Sans CJK JP Regular"/>
              </a:rPr>
              <a:t>v</a:t>
            </a:r>
            <a:r>
              <a:rPr sz="3200" spc="10" dirty="0">
                <a:latin typeface="Noto Sans CJK JP Regular"/>
                <a:cs typeface="Noto Sans CJK JP Regular"/>
              </a:rPr>
              <a:t>i</a:t>
            </a:r>
            <a:r>
              <a:rPr sz="3200" dirty="0">
                <a:latin typeface="Noto Sans CJK JP Regular"/>
                <a:cs typeface="Noto Sans CJK JP Regular"/>
              </a:rPr>
              <a:t>sib</a:t>
            </a:r>
            <a:r>
              <a:rPr sz="3200" spc="10" dirty="0">
                <a:latin typeface="Noto Sans CJK JP Regular"/>
                <a:cs typeface="Noto Sans CJK JP Regular"/>
              </a:rPr>
              <a:t>i</a:t>
            </a:r>
            <a:r>
              <a:rPr sz="3200" spc="-55" dirty="0">
                <a:latin typeface="Noto Sans CJK JP Regular"/>
                <a:cs typeface="Noto Sans CJK JP Regular"/>
              </a:rPr>
              <a:t>l</a:t>
            </a:r>
            <a:r>
              <a:rPr sz="3200" spc="-25" dirty="0">
                <a:latin typeface="Noto Sans CJK JP Regular"/>
                <a:cs typeface="Noto Sans CJK JP Regular"/>
              </a:rPr>
              <a:t>i</a:t>
            </a:r>
            <a:r>
              <a:rPr sz="3200" spc="5" dirty="0">
                <a:latin typeface="Noto Sans CJK JP Regular"/>
                <a:cs typeface="Noto Sans CJK JP Regular"/>
              </a:rPr>
              <a:t>t</a:t>
            </a:r>
            <a:r>
              <a:rPr sz="3200" spc="15" dirty="0">
                <a:latin typeface="Noto Sans CJK JP Regular"/>
                <a:cs typeface="Noto Sans CJK JP Regular"/>
              </a:rPr>
              <a:t>y</a:t>
            </a:r>
            <a:r>
              <a:rPr sz="3200" spc="5" dirty="0">
                <a:latin typeface="Noto Sans CJK JP Regular"/>
                <a:cs typeface="Noto Sans CJK JP Regular"/>
              </a:rPr>
              <a:t>隐藏一个元 素，隐藏后其在文档中所占的位置会依然 保持，不会被其他元素覆盖。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可</a:t>
            </a:r>
            <a:r>
              <a:rPr sz="3200" dirty="0">
                <a:latin typeface="Noto Sans CJK JP Regular"/>
                <a:cs typeface="Noto Sans CJK JP Regular"/>
              </a:rPr>
              <a:t>选值：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6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dirty="0">
                <a:latin typeface="Noto Sans CJK JP Regular"/>
                <a:cs typeface="Noto Sans CJK JP Regular"/>
              </a:rPr>
              <a:t>visible：</a:t>
            </a:r>
            <a:r>
              <a:rPr sz="2800" spc="5" dirty="0">
                <a:latin typeface="Noto Sans CJK JP Regular"/>
                <a:cs typeface="Noto Sans CJK JP Regular"/>
              </a:rPr>
              <a:t>可见的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25" dirty="0">
                <a:latin typeface="Noto Sans CJK JP Regular"/>
                <a:cs typeface="Noto Sans CJK JP Regular"/>
              </a:rPr>
              <a:t>hidden：</a:t>
            </a:r>
            <a:r>
              <a:rPr sz="2800" spc="10" dirty="0">
                <a:latin typeface="Noto Sans CJK JP Regular"/>
                <a:cs typeface="Noto Sans CJK JP Regular"/>
              </a:rPr>
              <a:t>隐藏的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324421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0000"/>
                </a:solidFill>
              </a:rPr>
              <a:t>overflow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844" y="1715846"/>
            <a:ext cx="8162290" cy="43751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468630" indent="-342900" algn="just">
              <a:lnSpc>
                <a:spcPts val="3460"/>
              </a:lnSpc>
              <a:spcBef>
                <a:spcPts val="53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当相关标签里面的内容超出了样式的宽度 和高度是，就会发生一些奇怪的事情，浏 览器会让内容溢出盒子。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可以通</a:t>
            </a:r>
            <a:r>
              <a:rPr sz="3200" dirty="0">
                <a:latin typeface="Noto Sans CJK JP Regular"/>
                <a:cs typeface="Noto Sans CJK JP Regular"/>
              </a:rPr>
              <a:t>过</a:t>
            </a:r>
            <a:r>
              <a:rPr sz="3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overflow</a:t>
            </a:r>
            <a:r>
              <a:rPr sz="3200" spc="5" dirty="0">
                <a:latin typeface="Noto Sans CJK JP Regular"/>
                <a:cs typeface="Noto Sans CJK JP Regular"/>
              </a:rPr>
              <a:t>来控</a:t>
            </a:r>
            <a:r>
              <a:rPr sz="3200" spc="-40" dirty="0">
                <a:latin typeface="Noto Sans CJK JP Regular"/>
                <a:cs typeface="Noto Sans CJK JP Regular"/>
              </a:rPr>
              <a:t>制</a:t>
            </a:r>
            <a:r>
              <a:rPr sz="3200" spc="5" dirty="0">
                <a:latin typeface="Noto Sans CJK JP Regular"/>
                <a:cs typeface="Noto Sans CJK JP Regular"/>
              </a:rPr>
              <a:t>内容溢出</a:t>
            </a:r>
            <a:r>
              <a:rPr sz="3200" spc="-10" dirty="0">
                <a:latin typeface="Noto Sans CJK JP Regular"/>
                <a:cs typeface="Noto Sans CJK JP Regular"/>
              </a:rPr>
              <a:t>的</a:t>
            </a:r>
            <a:r>
              <a:rPr sz="3200" spc="5" dirty="0">
                <a:latin typeface="Noto Sans CJK JP Regular"/>
                <a:cs typeface="Noto Sans CJK JP Regular"/>
              </a:rPr>
              <a:t>情况。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4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可</a:t>
            </a:r>
            <a:r>
              <a:rPr sz="3200" dirty="0">
                <a:latin typeface="Noto Sans CJK JP Regular"/>
                <a:cs typeface="Noto Sans CJK JP Regular"/>
              </a:rPr>
              <a:t>选值：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4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dirty="0">
                <a:latin typeface="Noto Sans CJK JP Regular"/>
                <a:cs typeface="Noto Sans CJK JP Regular"/>
              </a:rPr>
              <a:t>visible：</a:t>
            </a:r>
            <a:r>
              <a:rPr sz="2800" spc="5" dirty="0">
                <a:latin typeface="Noto Sans CJK JP Regular"/>
                <a:cs typeface="Noto Sans CJK JP Regular"/>
              </a:rPr>
              <a:t>默认值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-10" dirty="0">
                <a:latin typeface="Noto Sans CJK JP Regular"/>
                <a:cs typeface="Noto Sans CJK JP Regular"/>
              </a:rPr>
              <a:t>scroll：</a:t>
            </a:r>
            <a:r>
              <a:rPr sz="2800" spc="5" dirty="0">
                <a:latin typeface="Noto Sans CJK JP Regular"/>
                <a:cs typeface="Noto Sans CJK JP Regular"/>
              </a:rPr>
              <a:t>添加滚动条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auto：根据需要添加滚动条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25" dirty="0">
                <a:latin typeface="Noto Sans CJK JP Regular"/>
                <a:cs typeface="Noto Sans CJK JP Regular"/>
              </a:rPr>
              <a:t>hidden：</a:t>
            </a:r>
            <a:r>
              <a:rPr sz="2800" spc="10" dirty="0">
                <a:latin typeface="Noto Sans CJK JP Regular"/>
                <a:cs typeface="Noto Sans CJK JP Regular"/>
              </a:rPr>
              <a:t>隐藏超出盒子的内容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6998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文档流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80438"/>
            <a:ext cx="7907020" cy="4108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文档</a:t>
            </a:r>
            <a:r>
              <a:rPr sz="2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流</a:t>
            </a:r>
            <a:r>
              <a:rPr sz="2200" spc="-10" dirty="0">
                <a:latin typeface="Noto Sans CJK JP Regular"/>
                <a:cs typeface="Noto Sans CJK JP Regular"/>
              </a:rPr>
              <a:t>指的是文档中可现实的对象在排列时所占用的位置。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10795" indent="-342900" algn="just">
              <a:lnSpc>
                <a:spcPct val="15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将窗体自上而下分成</a:t>
            </a:r>
            <a:r>
              <a:rPr sz="2200" spc="-20" dirty="0">
                <a:latin typeface="Noto Sans CJK JP Regular"/>
                <a:cs typeface="Noto Sans CJK JP Regular"/>
              </a:rPr>
              <a:t>一</a:t>
            </a:r>
            <a:r>
              <a:rPr sz="2200" spc="-10" dirty="0">
                <a:latin typeface="Noto Sans CJK JP Regular"/>
                <a:cs typeface="Noto Sans CJK JP Regular"/>
              </a:rPr>
              <a:t>行</a:t>
            </a:r>
            <a:r>
              <a:rPr sz="2200" spc="-5" dirty="0">
                <a:latin typeface="Noto Sans CJK JP Regular"/>
                <a:cs typeface="Noto Sans CJK JP Regular"/>
              </a:rPr>
              <a:t>行</a:t>
            </a:r>
            <a:r>
              <a:rPr sz="2200" spc="-10" dirty="0">
                <a:latin typeface="Noto Sans CJK JP Regular"/>
                <a:cs typeface="Noto Sans CJK JP Regular"/>
              </a:rPr>
              <a:t>，并在每行中按从左至右的顺序排 </a:t>
            </a:r>
            <a:r>
              <a:rPr sz="2200" spc="-5" dirty="0">
                <a:latin typeface="Noto Sans CJK JP Regular"/>
                <a:cs typeface="Noto Sans CJK JP Regular"/>
              </a:rPr>
              <a:t>放</a:t>
            </a:r>
            <a:r>
              <a:rPr sz="2200" spc="-10" dirty="0">
                <a:latin typeface="Noto Sans CJK JP Regular"/>
                <a:cs typeface="Noto Sans CJK JP Regular"/>
              </a:rPr>
              <a:t>元素，</a:t>
            </a:r>
            <a:r>
              <a:rPr sz="2200" spc="-5" dirty="0">
                <a:latin typeface="Noto Sans CJK JP Regular"/>
                <a:cs typeface="Noto Sans CJK JP Regular"/>
              </a:rPr>
              <a:t>即</a:t>
            </a:r>
            <a:r>
              <a:rPr sz="2200" spc="-10" dirty="0">
                <a:latin typeface="Noto Sans CJK JP Regular"/>
                <a:cs typeface="Noto Sans CJK JP Regular"/>
              </a:rPr>
              <a:t>为文档</a:t>
            </a:r>
            <a:r>
              <a:rPr sz="2200" spc="-5" dirty="0">
                <a:latin typeface="Noto Sans CJK JP Regular"/>
                <a:cs typeface="Noto Sans CJK JP Regular"/>
              </a:rPr>
              <a:t>流。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也就是说在文档流中元素默认会紧贴到上一个元素的右边，如 果右边不足以放下元素，元素则会另起一行，在新的一行中继 续从左至右摆放。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这样一来每一个块元素都会另起一行，那么我们如果想在文档 流中进行布局就会变得比较麻烦。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浮动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62454"/>
            <a:ext cx="7922259" cy="418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所谓浮动指的是使元素脱离原来的文本流，</a:t>
            </a:r>
            <a:r>
              <a:rPr sz="1800" spc="-30" dirty="0">
                <a:latin typeface="Noto Sans CJK JP Regular"/>
                <a:cs typeface="Noto Sans CJK JP Regular"/>
              </a:rPr>
              <a:t>在</a:t>
            </a:r>
            <a:r>
              <a:rPr sz="1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父元素</a:t>
            </a:r>
            <a:r>
              <a:rPr sz="1800" dirty="0">
                <a:latin typeface="Noto Sans CJK JP Regular"/>
                <a:cs typeface="Noto Sans CJK JP Regular"/>
              </a:rPr>
              <a:t>中浮动起来。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浮动使</a:t>
            </a:r>
            <a:r>
              <a:rPr sz="1800" spc="-5" dirty="0">
                <a:latin typeface="Noto Sans CJK JP Regular"/>
                <a:cs typeface="Noto Sans CJK JP Regular"/>
              </a:rPr>
              <a:t>用</a:t>
            </a:r>
            <a:r>
              <a:rPr sz="1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float</a:t>
            </a:r>
            <a:r>
              <a:rPr sz="1800" dirty="0">
                <a:latin typeface="Noto Sans CJK JP Regular"/>
                <a:cs typeface="Noto Sans CJK JP Regular"/>
              </a:rPr>
              <a:t>属性。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可选值：</a:t>
            </a:r>
            <a:endParaRPr sz="1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31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500" spc="25" dirty="0">
                <a:latin typeface="Noto Sans CJK JP Regular"/>
                <a:cs typeface="Noto Sans CJK JP Regular"/>
              </a:rPr>
              <a:t>none：</a:t>
            </a:r>
            <a:r>
              <a:rPr sz="1500" spc="10" dirty="0">
                <a:latin typeface="Noto Sans CJK JP Regular"/>
                <a:cs typeface="Noto Sans CJK JP Regular"/>
              </a:rPr>
              <a:t>不浮动</a:t>
            </a:r>
            <a:endParaRPr sz="15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26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500" spc="20" dirty="0">
                <a:latin typeface="Noto Sans CJK JP Regular"/>
                <a:cs typeface="Noto Sans CJK JP Regular"/>
              </a:rPr>
              <a:t>left：</a:t>
            </a:r>
            <a:r>
              <a:rPr sz="1500" spc="10" dirty="0">
                <a:latin typeface="Noto Sans CJK JP Regular"/>
                <a:cs typeface="Noto Sans CJK JP Regular"/>
              </a:rPr>
              <a:t>向左浮动</a:t>
            </a:r>
            <a:endParaRPr sz="15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26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500" spc="20" dirty="0">
                <a:latin typeface="Noto Sans CJK JP Regular"/>
                <a:cs typeface="Noto Sans CJK JP Regular"/>
              </a:rPr>
              <a:t>right：</a:t>
            </a:r>
            <a:r>
              <a:rPr sz="1500" spc="5" dirty="0">
                <a:latin typeface="Noto Sans CJK JP Regular"/>
                <a:cs typeface="Noto Sans CJK JP Regular"/>
              </a:rPr>
              <a:t>向右浮动</a:t>
            </a:r>
            <a:endParaRPr sz="1500">
              <a:latin typeface="Noto Sans CJK JP Regular"/>
              <a:cs typeface="Noto Sans CJK JP Regular"/>
            </a:endParaRPr>
          </a:p>
          <a:p>
            <a:pPr marL="355600" marR="14605" indent="-342900">
              <a:lnSpc>
                <a:spcPct val="15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块</a:t>
            </a:r>
            <a:r>
              <a:rPr sz="1800" spc="-5" dirty="0">
                <a:latin typeface="Noto Sans CJK JP Regular"/>
                <a:cs typeface="Noto Sans CJK JP Regular"/>
              </a:rPr>
              <a:t>级元素和行内元素都可以浮动，当一个行内元素浮动以后将会自动变为一 </a:t>
            </a:r>
            <a:r>
              <a:rPr sz="1800" dirty="0">
                <a:latin typeface="Noto Sans CJK JP Regular"/>
                <a:cs typeface="Noto Sans CJK JP Regular"/>
              </a:rPr>
              <a:t>个块级元素。</a:t>
            </a:r>
            <a:endParaRPr sz="18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50000"/>
              </a:lnSpc>
              <a:spcBef>
                <a:spcPts val="4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当一个块级元素浮动以后，宽度会默认被内容撑开，所以当漂浮一个块级元 素时我们都会为其指定一个宽度。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浮动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6811"/>
            <a:ext cx="8062595" cy="441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4610" indent="-342900">
              <a:lnSpc>
                <a:spcPct val="15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当一个元素浮动</a:t>
            </a:r>
            <a:r>
              <a:rPr sz="2000" spc="-20" dirty="0">
                <a:latin typeface="Noto Sans CJK JP Regular"/>
                <a:cs typeface="Noto Sans CJK JP Regular"/>
              </a:rPr>
              <a:t>以</a:t>
            </a:r>
            <a:r>
              <a:rPr sz="2000" spc="15" dirty="0">
                <a:latin typeface="Noto Sans CJK JP Regular"/>
                <a:cs typeface="Noto Sans CJK JP Regular"/>
              </a:rPr>
              <a:t>后，</a:t>
            </a:r>
            <a:r>
              <a:rPr sz="2000" spc="-20" dirty="0">
                <a:latin typeface="Noto Sans CJK JP Regular"/>
                <a:cs typeface="Noto Sans CJK JP Regular"/>
              </a:rPr>
              <a:t>其</a:t>
            </a:r>
            <a:r>
              <a:rPr sz="2000" spc="15" dirty="0">
                <a:latin typeface="Noto Sans CJK JP Regular"/>
                <a:cs typeface="Noto Sans CJK JP Regular"/>
              </a:rPr>
              <a:t>下</a:t>
            </a:r>
            <a:r>
              <a:rPr sz="2000" spc="-20" dirty="0">
                <a:latin typeface="Noto Sans CJK JP Regular"/>
                <a:cs typeface="Noto Sans CJK JP Regular"/>
              </a:rPr>
              <a:t>方</a:t>
            </a:r>
            <a:r>
              <a:rPr sz="2000" spc="15" dirty="0">
                <a:latin typeface="Noto Sans CJK JP Regular"/>
                <a:cs typeface="Noto Sans CJK JP Regular"/>
              </a:rPr>
              <a:t>的</a:t>
            </a:r>
            <a:r>
              <a:rPr sz="2000" spc="-20" dirty="0">
                <a:latin typeface="Noto Sans CJK JP Regular"/>
                <a:cs typeface="Noto Sans CJK JP Regular"/>
              </a:rPr>
              <a:t>元</a:t>
            </a:r>
            <a:r>
              <a:rPr sz="2000" spc="15" dirty="0">
                <a:latin typeface="Noto Sans CJK JP Regular"/>
                <a:cs typeface="Noto Sans CJK JP Regular"/>
              </a:rPr>
              <a:t>素</a:t>
            </a:r>
            <a:r>
              <a:rPr sz="2000" spc="-20" dirty="0">
                <a:latin typeface="Noto Sans CJK JP Regular"/>
                <a:cs typeface="Noto Sans CJK JP Regular"/>
              </a:rPr>
              <a:t>会</a:t>
            </a:r>
            <a:r>
              <a:rPr sz="2000" spc="15" dirty="0">
                <a:latin typeface="Noto Sans CJK JP Regular"/>
                <a:cs typeface="Noto Sans CJK JP Regular"/>
              </a:rPr>
              <a:t>上移</a:t>
            </a:r>
            <a:r>
              <a:rPr sz="2000" spc="-20" dirty="0">
                <a:latin typeface="Noto Sans CJK JP Regular"/>
                <a:cs typeface="Noto Sans CJK JP Regular"/>
              </a:rPr>
              <a:t>。</a:t>
            </a:r>
            <a:r>
              <a:rPr sz="2000" spc="15" dirty="0">
                <a:latin typeface="Noto Sans CJK JP Regular"/>
                <a:cs typeface="Noto Sans CJK JP Regular"/>
              </a:rPr>
              <a:t>元</a:t>
            </a:r>
            <a:r>
              <a:rPr sz="2000" spc="-20" dirty="0">
                <a:latin typeface="Noto Sans CJK JP Regular"/>
                <a:cs typeface="Noto Sans CJK JP Regular"/>
              </a:rPr>
              <a:t>素</a:t>
            </a:r>
            <a:r>
              <a:rPr sz="2000" spc="15" dirty="0">
                <a:latin typeface="Noto Sans CJK JP Regular"/>
                <a:cs typeface="Noto Sans CJK JP Regular"/>
              </a:rPr>
              <a:t>中</a:t>
            </a:r>
            <a:r>
              <a:rPr sz="2000" spc="-20" dirty="0">
                <a:latin typeface="Noto Sans CJK JP Regular"/>
                <a:cs typeface="Noto Sans CJK JP Regular"/>
              </a:rPr>
              <a:t>的</a:t>
            </a:r>
            <a:r>
              <a:rPr sz="2000" spc="15" dirty="0">
                <a:latin typeface="Noto Sans CJK JP Regular"/>
                <a:cs typeface="Noto Sans CJK JP Regular"/>
              </a:rPr>
              <a:t>内</a:t>
            </a:r>
            <a:r>
              <a:rPr sz="2000" spc="-20" dirty="0">
                <a:latin typeface="Noto Sans CJK JP Regular"/>
                <a:cs typeface="Noto Sans CJK JP Regular"/>
              </a:rPr>
              <a:t>容</a:t>
            </a:r>
            <a:r>
              <a:rPr sz="2000" spc="15" dirty="0">
                <a:latin typeface="Noto Sans CJK JP Regular"/>
                <a:cs typeface="Noto Sans CJK JP Regular"/>
              </a:rPr>
              <a:t>将会</a:t>
            </a:r>
            <a:r>
              <a:rPr sz="2000" spc="-20" dirty="0">
                <a:latin typeface="Noto Sans CJK JP Regular"/>
                <a:cs typeface="Noto Sans CJK JP Regular"/>
              </a:rPr>
              <a:t>围</a:t>
            </a:r>
            <a:r>
              <a:rPr sz="2000" spc="5" dirty="0">
                <a:latin typeface="Noto Sans CJK JP Regular"/>
                <a:cs typeface="Noto Sans CJK JP Regular"/>
              </a:rPr>
              <a:t>绕 </a:t>
            </a:r>
            <a:r>
              <a:rPr sz="2000" spc="15" dirty="0">
                <a:latin typeface="Noto Sans CJK JP Regular"/>
                <a:cs typeface="Noto Sans CJK JP Regular"/>
              </a:rPr>
              <a:t>在元素的周围。</a:t>
            </a:r>
            <a:endParaRPr sz="20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浮动会使元素完</a:t>
            </a:r>
            <a:r>
              <a:rPr sz="2000" spc="-25" dirty="0">
                <a:latin typeface="Noto Sans CJK JP Regular"/>
                <a:cs typeface="Noto Sans CJK JP Regular"/>
              </a:rPr>
              <a:t>全</a:t>
            </a:r>
            <a:r>
              <a:rPr sz="2000" spc="15" dirty="0">
                <a:latin typeface="Noto Sans CJK JP Regular"/>
                <a:cs typeface="Noto Sans CJK JP Regular"/>
              </a:rPr>
              <a:t>脱离</a:t>
            </a:r>
            <a:r>
              <a:rPr sz="2000" spc="-25" dirty="0">
                <a:latin typeface="Noto Sans CJK JP Regular"/>
                <a:cs typeface="Noto Sans CJK JP Regular"/>
              </a:rPr>
              <a:t>文</a:t>
            </a:r>
            <a:r>
              <a:rPr sz="2000" spc="15" dirty="0">
                <a:latin typeface="Noto Sans CJK JP Regular"/>
                <a:cs typeface="Noto Sans CJK JP Regular"/>
              </a:rPr>
              <a:t>本</a:t>
            </a:r>
            <a:r>
              <a:rPr sz="2000" spc="-25" dirty="0">
                <a:latin typeface="Noto Sans CJK JP Regular"/>
                <a:cs typeface="Noto Sans CJK JP Regular"/>
              </a:rPr>
              <a:t>流</a:t>
            </a:r>
            <a:r>
              <a:rPr sz="2000" spc="15" dirty="0">
                <a:latin typeface="Noto Sans CJK JP Regular"/>
                <a:cs typeface="Noto Sans CJK JP Regular"/>
              </a:rPr>
              <a:t>，</a:t>
            </a:r>
            <a:r>
              <a:rPr sz="2000" spc="-25" dirty="0">
                <a:latin typeface="Noto Sans CJK JP Regular"/>
                <a:cs typeface="Noto Sans CJK JP Regular"/>
              </a:rPr>
              <a:t>也</a:t>
            </a:r>
            <a:r>
              <a:rPr sz="2000" spc="15" dirty="0">
                <a:latin typeface="Noto Sans CJK JP Regular"/>
                <a:cs typeface="Noto Sans CJK JP Regular"/>
              </a:rPr>
              <a:t>就</a:t>
            </a:r>
            <a:r>
              <a:rPr sz="2000" spc="-25" dirty="0">
                <a:latin typeface="Noto Sans CJK JP Regular"/>
                <a:cs typeface="Noto Sans CJK JP Regular"/>
              </a:rPr>
              <a:t>是</a:t>
            </a:r>
            <a:r>
              <a:rPr sz="2000" spc="15" dirty="0">
                <a:latin typeface="Noto Sans CJK JP Regular"/>
                <a:cs typeface="Noto Sans CJK JP Regular"/>
              </a:rPr>
              <a:t>不再</a:t>
            </a:r>
            <a:r>
              <a:rPr sz="2000" spc="-25" dirty="0">
                <a:latin typeface="Noto Sans CJK JP Regular"/>
                <a:cs typeface="Noto Sans CJK JP Regular"/>
              </a:rPr>
              <a:t>在</a:t>
            </a:r>
            <a:r>
              <a:rPr sz="2000" spc="15" dirty="0">
                <a:latin typeface="Noto Sans CJK JP Regular"/>
                <a:cs typeface="Noto Sans CJK JP Regular"/>
              </a:rPr>
              <a:t>文</a:t>
            </a:r>
            <a:r>
              <a:rPr sz="2000" spc="-25" dirty="0">
                <a:latin typeface="Noto Sans CJK JP Regular"/>
                <a:cs typeface="Noto Sans CJK JP Regular"/>
              </a:rPr>
              <a:t>档</a:t>
            </a:r>
            <a:r>
              <a:rPr sz="2000" spc="15" dirty="0">
                <a:latin typeface="Noto Sans CJK JP Regular"/>
                <a:cs typeface="Noto Sans CJK JP Regular"/>
              </a:rPr>
              <a:t>中</a:t>
            </a:r>
            <a:r>
              <a:rPr sz="2000" spc="-25" dirty="0">
                <a:latin typeface="Noto Sans CJK JP Regular"/>
                <a:cs typeface="Noto Sans CJK JP Regular"/>
              </a:rPr>
              <a:t>在</a:t>
            </a:r>
            <a:r>
              <a:rPr sz="2000" spc="15" dirty="0">
                <a:latin typeface="Noto Sans CJK JP Regular"/>
                <a:cs typeface="Noto Sans CJK JP Regular"/>
              </a:rPr>
              <a:t>占</a:t>
            </a:r>
            <a:r>
              <a:rPr sz="2000" spc="-25" dirty="0">
                <a:latin typeface="Noto Sans CJK JP Regular"/>
                <a:cs typeface="Noto Sans CJK JP Regular"/>
              </a:rPr>
              <a:t>用</a:t>
            </a:r>
            <a:r>
              <a:rPr sz="2000" spc="15" dirty="0">
                <a:latin typeface="Noto Sans CJK JP Regular"/>
                <a:cs typeface="Noto Sans CJK JP Regular"/>
              </a:rPr>
              <a:t>位置。</a:t>
            </a:r>
            <a:endParaRPr sz="2000">
              <a:latin typeface="Noto Sans CJK JP Regular"/>
              <a:cs typeface="Noto Sans CJK JP Regular"/>
            </a:endParaRPr>
          </a:p>
          <a:p>
            <a:pPr marL="355600" marR="54610" indent="-342900">
              <a:lnSpc>
                <a:spcPct val="15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元素设置浮动以</a:t>
            </a:r>
            <a:r>
              <a:rPr sz="2000" spc="-25" dirty="0">
                <a:latin typeface="Noto Sans CJK JP Regular"/>
                <a:cs typeface="Noto Sans CJK JP Regular"/>
              </a:rPr>
              <a:t>后</a:t>
            </a:r>
            <a:r>
              <a:rPr sz="2000" spc="15" dirty="0">
                <a:latin typeface="Noto Sans CJK JP Regular"/>
                <a:cs typeface="Noto Sans CJK JP Regular"/>
              </a:rPr>
              <a:t>，会</a:t>
            </a:r>
            <a:r>
              <a:rPr sz="2000" spc="-25" dirty="0">
                <a:latin typeface="Noto Sans CJK JP Regular"/>
                <a:cs typeface="Noto Sans CJK JP Regular"/>
              </a:rPr>
              <a:t>一</a:t>
            </a:r>
            <a:r>
              <a:rPr sz="2000" spc="15" dirty="0">
                <a:latin typeface="Noto Sans CJK JP Regular"/>
                <a:cs typeface="Noto Sans CJK JP Regular"/>
              </a:rPr>
              <a:t>直</a:t>
            </a:r>
            <a:r>
              <a:rPr sz="2000" spc="-25" dirty="0">
                <a:latin typeface="Noto Sans CJK JP Regular"/>
                <a:cs typeface="Noto Sans CJK JP Regular"/>
              </a:rPr>
              <a:t>向</a:t>
            </a:r>
            <a:r>
              <a:rPr sz="2000" spc="15" dirty="0">
                <a:latin typeface="Noto Sans CJK JP Regular"/>
                <a:cs typeface="Noto Sans CJK JP Regular"/>
              </a:rPr>
              <a:t>上</a:t>
            </a:r>
            <a:r>
              <a:rPr sz="2000" spc="-25" dirty="0">
                <a:latin typeface="Noto Sans CJK JP Regular"/>
                <a:cs typeface="Noto Sans CJK JP Regular"/>
              </a:rPr>
              <a:t>漂</a:t>
            </a:r>
            <a:r>
              <a:rPr sz="2000" spc="15" dirty="0">
                <a:latin typeface="Noto Sans CJK JP Regular"/>
                <a:cs typeface="Noto Sans CJK JP Regular"/>
              </a:rPr>
              <a:t>浮</a:t>
            </a:r>
            <a:r>
              <a:rPr sz="2000" spc="-25" dirty="0">
                <a:latin typeface="Noto Sans CJK JP Regular"/>
                <a:cs typeface="Noto Sans CJK JP Regular"/>
              </a:rPr>
              <a:t>直</a:t>
            </a:r>
            <a:r>
              <a:rPr sz="2000" spc="15" dirty="0">
                <a:latin typeface="Noto Sans CJK JP Regular"/>
                <a:cs typeface="Noto Sans CJK JP Regular"/>
              </a:rPr>
              <a:t>到遇</a:t>
            </a:r>
            <a:r>
              <a:rPr sz="2000" spc="-25" dirty="0">
                <a:latin typeface="Noto Sans CJK JP Regular"/>
                <a:cs typeface="Noto Sans CJK JP Regular"/>
              </a:rPr>
              <a:t>到</a:t>
            </a:r>
            <a:r>
              <a:rPr sz="2000" spc="15" dirty="0">
                <a:latin typeface="Noto Sans CJK JP Regular"/>
                <a:cs typeface="Noto Sans CJK JP Regular"/>
              </a:rPr>
              <a:t>父</a:t>
            </a:r>
            <a:r>
              <a:rPr sz="2000" spc="-25" dirty="0">
                <a:latin typeface="Noto Sans CJK JP Regular"/>
                <a:cs typeface="Noto Sans CJK JP Regular"/>
              </a:rPr>
              <a:t>元</a:t>
            </a:r>
            <a:r>
              <a:rPr sz="2000" spc="15" dirty="0">
                <a:latin typeface="Noto Sans CJK JP Regular"/>
                <a:cs typeface="Noto Sans CJK JP Regular"/>
              </a:rPr>
              <a:t>素</a:t>
            </a:r>
            <a:r>
              <a:rPr sz="2000" spc="-25" dirty="0">
                <a:latin typeface="Noto Sans CJK JP Regular"/>
                <a:cs typeface="Noto Sans CJK JP Regular"/>
              </a:rPr>
              <a:t>的</a:t>
            </a:r>
            <a:r>
              <a:rPr sz="2000" spc="15" dirty="0">
                <a:latin typeface="Noto Sans CJK JP Regular"/>
                <a:cs typeface="Noto Sans CJK JP Regular"/>
              </a:rPr>
              <a:t>边</a:t>
            </a:r>
            <a:r>
              <a:rPr sz="2000" spc="-25" dirty="0">
                <a:latin typeface="Noto Sans CJK JP Regular"/>
                <a:cs typeface="Noto Sans CJK JP Regular"/>
              </a:rPr>
              <a:t>界</a:t>
            </a:r>
            <a:r>
              <a:rPr sz="2000" spc="15" dirty="0">
                <a:latin typeface="Noto Sans CJK JP Regular"/>
                <a:cs typeface="Noto Sans CJK JP Regular"/>
              </a:rPr>
              <a:t>或者</a:t>
            </a:r>
            <a:r>
              <a:rPr sz="2000" spc="-25" dirty="0">
                <a:latin typeface="Noto Sans CJK JP Regular"/>
                <a:cs typeface="Noto Sans CJK JP Regular"/>
              </a:rPr>
              <a:t>其</a:t>
            </a:r>
            <a:r>
              <a:rPr sz="2000" spc="15" dirty="0">
                <a:latin typeface="Noto Sans CJK JP Regular"/>
                <a:cs typeface="Noto Sans CJK JP Regular"/>
              </a:rPr>
              <a:t>他 浮动元素。</a:t>
            </a:r>
            <a:endParaRPr sz="2000">
              <a:latin typeface="Noto Sans CJK JP Regular"/>
              <a:cs typeface="Noto Sans CJK JP Regular"/>
            </a:endParaRPr>
          </a:p>
          <a:p>
            <a:pPr marL="355600" marR="54610" indent="-342900">
              <a:lnSpc>
                <a:spcPct val="150000"/>
              </a:lnSpc>
              <a:spcBef>
                <a:spcPts val="4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元素浮动以后即</a:t>
            </a:r>
            <a:r>
              <a:rPr sz="2000" spc="-25" dirty="0">
                <a:latin typeface="Noto Sans CJK JP Regular"/>
                <a:cs typeface="Noto Sans CJK JP Regular"/>
              </a:rPr>
              <a:t>完</a:t>
            </a:r>
            <a:r>
              <a:rPr sz="2000" spc="15" dirty="0">
                <a:latin typeface="Noto Sans CJK JP Regular"/>
                <a:cs typeface="Noto Sans CJK JP Regular"/>
              </a:rPr>
              <a:t>全脱</a:t>
            </a:r>
            <a:r>
              <a:rPr sz="2000" spc="-25" dirty="0">
                <a:latin typeface="Noto Sans CJK JP Regular"/>
                <a:cs typeface="Noto Sans CJK JP Regular"/>
              </a:rPr>
              <a:t>离</a:t>
            </a:r>
            <a:r>
              <a:rPr sz="2000" spc="15" dirty="0">
                <a:latin typeface="Noto Sans CJK JP Regular"/>
                <a:cs typeface="Noto Sans CJK JP Regular"/>
              </a:rPr>
              <a:t>文</a:t>
            </a:r>
            <a:r>
              <a:rPr sz="2000" spc="-25" dirty="0">
                <a:latin typeface="Noto Sans CJK JP Regular"/>
                <a:cs typeface="Noto Sans CJK JP Regular"/>
              </a:rPr>
              <a:t>档</a:t>
            </a:r>
            <a:r>
              <a:rPr sz="2000" spc="15" dirty="0">
                <a:latin typeface="Noto Sans CJK JP Regular"/>
                <a:cs typeface="Noto Sans CJK JP Regular"/>
              </a:rPr>
              <a:t>流</a:t>
            </a:r>
            <a:r>
              <a:rPr sz="2000" spc="-25" dirty="0">
                <a:latin typeface="Noto Sans CJK JP Regular"/>
                <a:cs typeface="Noto Sans CJK JP Regular"/>
              </a:rPr>
              <a:t>，</a:t>
            </a:r>
            <a:r>
              <a:rPr sz="2000" spc="15" dirty="0">
                <a:latin typeface="Noto Sans CJK JP Regular"/>
                <a:cs typeface="Noto Sans CJK JP Regular"/>
              </a:rPr>
              <a:t>这</a:t>
            </a:r>
            <a:r>
              <a:rPr sz="2000" spc="-25" dirty="0">
                <a:latin typeface="Noto Sans CJK JP Regular"/>
                <a:cs typeface="Noto Sans CJK JP Regular"/>
              </a:rPr>
              <a:t>时</a:t>
            </a:r>
            <a:r>
              <a:rPr sz="2000" spc="15" dirty="0">
                <a:latin typeface="Noto Sans CJK JP Regular"/>
                <a:cs typeface="Noto Sans CJK JP Regular"/>
              </a:rPr>
              <a:t>不会</a:t>
            </a:r>
            <a:r>
              <a:rPr sz="2000" spc="-25" dirty="0">
                <a:latin typeface="Noto Sans CJK JP Regular"/>
                <a:cs typeface="Noto Sans CJK JP Regular"/>
              </a:rPr>
              <a:t>再</a:t>
            </a:r>
            <a:r>
              <a:rPr sz="2000" spc="15" dirty="0">
                <a:latin typeface="Noto Sans CJK JP Regular"/>
                <a:cs typeface="Noto Sans CJK JP Regular"/>
              </a:rPr>
              <a:t>影</a:t>
            </a:r>
            <a:r>
              <a:rPr sz="2000" spc="-25" dirty="0">
                <a:latin typeface="Noto Sans CJK JP Regular"/>
                <a:cs typeface="Noto Sans CJK JP Regular"/>
              </a:rPr>
              <a:t>响</a:t>
            </a:r>
            <a:r>
              <a:rPr sz="2000" spc="15" dirty="0">
                <a:latin typeface="Noto Sans CJK JP Regular"/>
                <a:cs typeface="Noto Sans CJK JP Regular"/>
              </a:rPr>
              <a:t>父</a:t>
            </a:r>
            <a:r>
              <a:rPr sz="2000" spc="-25" dirty="0">
                <a:latin typeface="Noto Sans CJK JP Regular"/>
                <a:cs typeface="Noto Sans CJK JP Regular"/>
              </a:rPr>
              <a:t>元</a:t>
            </a:r>
            <a:r>
              <a:rPr sz="2000" spc="15" dirty="0">
                <a:latin typeface="Noto Sans CJK JP Regular"/>
                <a:cs typeface="Noto Sans CJK JP Regular"/>
              </a:rPr>
              <a:t>素</a:t>
            </a:r>
            <a:r>
              <a:rPr sz="2000" spc="-25" dirty="0">
                <a:latin typeface="Noto Sans CJK JP Regular"/>
                <a:cs typeface="Noto Sans CJK JP Regular"/>
              </a:rPr>
              <a:t>的</a:t>
            </a:r>
            <a:r>
              <a:rPr sz="2000" spc="15" dirty="0">
                <a:latin typeface="Noto Sans CJK JP Regular"/>
                <a:cs typeface="Noto Sans CJK JP Regular"/>
              </a:rPr>
              <a:t>高度</a:t>
            </a:r>
            <a:r>
              <a:rPr sz="2000" spc="-25" dirty="0">
                <a:latin typeface="Noto Sans CJK JP Regular"/>
                <a:cs typeface="Noto Sans CJK JP Regular"/>
              </a:rPr>
              <a:t>。</a:t>
            </a:r>
            <a:r>
              <a:rPr sz="2000" spc="15" dirty="0">
                <a:latin typeface="Noto Sans CJK JP Regular"/>
                <a:cs typeface="Noto Sans CJK JP Regular"/>
              </a:rPr>
              <a:t>也 就是浮动元素不</a:t>
            </a:r>
            <a:r>
              <a:rPr sz="2000" spc="-25" dirty="0">
                <a:latin typeface="Noto Sans CJK JP Regular"/>
                <a:cs typeface="Noto Sans CJK JP Regular"/>
              </a:rPr>
              <a:t>会</a:t>
            </a:r>
            <a:r>
              <a:rPr sz="2000" spc="15" dirty="0">
                <a:latin typeface="Noto Sans CJK JP Regular"/>
                <a:cs typeface="Noto Sans CJK JP Regular"/>
              </a:rPr>
              <a:t>撑开</a:t>
            </a:r>
            <a:r>
              <a:rPr sz="2000" spc="-25" dirty="0">
                <a:latin typeface="Noto Sans CJK JP Regular"/>
                <a:cs typeface="Noto Sans CJK JP Regular"/>
              </a:rPr>
              <a:t>父</a:t>
            </a:r>
            <a:r>
              <a:rPr sz="2000" spc="15" dirty="0">
                <a:latin typeface="Noto Sans CJK JP Regular"/>
                <a:cs typeface="Noto Sans CJK JP Regular"/>
              </a:rPr>
              <a:t>元</a:t>
            </a:r>
            <a:r>
              <a:rPr sz="2000" spc="-25" dirty="0">
                <a:latin typeface="Noto Sans CJK JP Regular"/>
                <a:cs typeface="Noto Sans CJK JP Regular"/>
              </a:rPr>
              <a:t>素</a:t>
            </a:r>
            <a:r>
              <a:rPr sz="2000" spc="15" dirty="0"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50000"/>
              </a:lnSpc>
              <a:spcBef>
                <a:spcPts val="4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浮动元素默认会</a:t>
            </a:r>
            <a:r>
              <a:rPr sz="2000" spc="-25" dirty="0">
                <a:latin typeface="Noto Sans CJK JP Regular"/>
                <a:cs typeface="Noto Sans CJK JP Regular"/>
              </a:rPr>
              <a:t>变</a:t>
            </a:r>
            <a:r>
              <a:rPr sz="2000" spc="15" dirty="0">
                <a:latin typeface="Noto Sans CJK JP Regular"/>
                <a:cs typeface="Noto Sans CJK JP Regular"/>
              </a:rPr>
              <a:t>为块</a:t>
            </a:r>
            <a:r>
              <a:rPr sz="2000" spc="-25" dirty="0">
                <a:latin typeface="Noto Sans CJK JP Regular"/>
                <a:cs typeface="Noto Sans CJK JP Regular"/>
              </a:rPr>
              <a:t>元</a:t>
            </a:r>
            <a:r>
              <a:rPr sz="2000" spc="15" dirty="0">
                <a:latin typeface="Noto Sans CJK JP Regular"/>
                <a:cs typeface="Noto Sans CJK JP Regular"/>
              </a:rPr>
              <a:t>素</a:t>
            </a:r>
            <a:r>
              <a:rPr sz="2000" spc="-25" dirty="0">
                <a:latin typeface="Noto Sans CJK JP Regular"/>
                <a:cs typeface="Noto Sans CJK JP Regular"/>
              </a:rPr>
              <a:t>，</a:t>
            </a:r>
            <a:r>
              <a:rPr sz="2000" spc="15" dirty="0">
                <a:latin typeface="Noto Sans CJK JP Regular"/>
                <a:cs typeface="Noto Sans CJK JP Regular"/>
              </a:rPr>
              <a:t>即</a:t>
            </a:r>
            <a:r>
              <a:rPr sz="2000" spc="-25" dirty="0">
                <a:latin typeface="Noto Sans CJK JP Regular"/>
                <a:cs typeface="Noto Sans CJK JP Regular"/>
              </a:rPr>
              <a:t>使</a:t>
            </a:r>
            <a:r>
              <a:rPr sz="2000" spc="15" dirty="0">
                <a:latin typeface="Noto Sans CJK JP Regular"/>
                <a:cs typeface="Noto Sans CJK JP Regular"/>
              </a:rPr>
              <a:t>设</a:t>
            </a:r>
            <a:r>
              <a:rPr sz="2000" spc="-45" dirty="0">
                <a:latin typeface="Noto Sans CJK JP Regular"/>
                <a:cs typeface="Noto Sans CJK JP Regular"/>
              </a:rPr>
              <a:t>置</a:t>
            </a:r>
            <a:r>
              <a:rPr sz="2000" spc="-5" dirty="0">
                <a:latin typeface="Noto Sans CJK JP Regular"/>
                <a:cs typeface="Noto Sans CJK JP Regular"/>
              </a:rPr>
              <a:t>display:inline</a:t>
            </a:r>
            <a:r>
              <a:rPr sz="2000" spc="-25" dirty="0">
                <a:latin typeface="Noto Sans CJK JP Regular"/>
                <a:cs typeface="Noto Sans CJK JP Regular"/>
              </a:rPr>
              <a:t>以</a:t>
            </a:r>
            <a:r>
              <a:rPr sz="2000" spc="15" dirty="0">
                <a:latin typeface="Noto Sans CJK JP Regular"/>
                <a:cs typeface="Noto Sans CJK JP Regular"/>
              </a:rPr>
              <a:t>后</a:t>
            </a:r>
            <a:r>
              <a:rPr sz="2000" spc="-30" dirty="0">
                <a:latin typeface="Noto Sans CJK JP Regular"/>
                <a:cs typeface="Noto Sans CJK JP Regular"/>
              </a:rPr>
              <a:t>其</a:t>
            </a:r>
            <a:r>
              <a:rPr sz="2000" spc="15" dirty="0">
                <a:latin typeface="Noto Sans CJK JP Regular"/>
                <a:cs typeface="Noto Sans CJK JP Regular"/>
              </a:rPr>
              <a:t>依</a:t>
            </a:r>
            <a:r>
              <a:rPr sz="2000" spc="-30" dirty="0">
                <a:latin typeface="Noto Sans CJK JP Regular"/>
                <a:cs typeface="Noto Sans CJK JP Regular"/>
              </a:rPr>
              <a:t>然</a:t>
            </a:r>
            <a:r>
              <a:rPr sz="2000" spc="15" dirty="0">
                <a:latin typeface="Noto Sans CJK JP Regular"/>
                <a:cs typeface="Noto Sans CJK JP Regular"/>
              </a:rPr>
              <a:t>是个 块元素。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清除浮动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66722"/>
            <a:ext cx="8067675" cy="3801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clear</a:t>
            </a:r>
            <a:r>
              <a:rPr sz="2450" spc="35" dirty="0">
                <a:latin typeface="Noto Sans CJK JP Regular"/>
                <a:cs typeface="Noto Sans CJK JP Regular"/>
              </a:rPr>
              <a:t>属</a:t>
            </a:r>
            <a:r>
              <a:rPr sz="2450" spc="60" dirty="0">
                <a:latin typeface="Noto Sans CJK JP Regular"/>
                <a:cs typeface="Noto Sans CJK JP Regular"/>
              </a:rPr>
              <a:t>性</a:t>
            </a:r>
            <a:r>
              <a:rPr sz="2450" spc="35" dirty="0">
                <a:latin typeface="Noto Sans CJK JP Regular"/>
                <a:cs typeface="Noto Sans CJK JP Regular"/>
              </a:rPr>
              <a:t>可</a:t>
            </a:r>
            <a:r>
              <a:rPr sz="2450" spc="60" dirty="0">
                <a:latin typeface="Noto Sans CJK JP Regular"/>
                <a:cs typeface="Noto Sans CJK JP Regular"/>
              </a:rPr>
              <a:t>以</a:t>
            </a:r>
            <a:r>
              <a:rPr sz="2450" spc="35" dirty="0">
                <a:latin typeface="Noto Sans CJK JP Regular"/>
                <a:cs typeface="Noto Sans CJK JP Regular"/>
              </a:rPr>
              <a:t>用于</a:t>
            </a:r>
            <a:r>
              <a:rPr sz="2450" spc="60" dirty="0">
                <a:latin typeface="Noto Sans CJK JP Regular"/>
                <a:cs typeface="Noto Sans CJK JP Regular"/>
              </a:rPr>
              <a:t>清</a:t>
            </a:r>
            <a:r>
              <a:rPr sz="2450" spc="35" dirty="0">
                <a:latin typeface="Noto Sans CJK JP Regular"/>
                <a:cs typeface="Noto Sans CJK JP Regular"/>
              </a:rPr>
              <a:t>除</a:t>
            </a:r>
            <a:r>
              <a:rPr sz="2450" spc="60" dirty="0">
                <a:latin typeface="Noto Sans CJK JP Regular"/>
                <a:cs typeface="Noto Sans CJK JP Regular"/>
              </a:rPr>
              <a:t>元</a:t>
            </a:r>
            <a:r>
              <a:rPr sz="2450" spc="35" dirty="0">
                <a:latin typeface="Noto Sans CJK JP Regular"/>
                <a:cs typeface="Noto Sans CJK JP Regular"/>
              </a:rPr>
              <a:t>素</a:t>
            </a:r>
            <a:r>
              <a:rPr sz="2450" spc="60" dirty="0">
                <a:latin typeface="Noto Sans CJK JP Regular"/>
                <a:cs typeface="Noto Sans CJK JP Regular"/>
              </a:rPr>
              <a:t>周</a:t>
            </a:r>
            <a:r>
              <a:rPr sz="2450" spc="65" dirty="0">
                <a:latin typeface="Noto Sans CJK JP Regular"/>
                <a:cs typeface="Noto Sans CJK JP Regular"/>
              </a:rPr>
              <a:t>围</a:t>
            </a:r>
            <a:r>
              <a:rPr sz="2450" spc="35" dirty="0">
                <a:latin typeface="Noto Sans CJK JP Regular"/>
                <a:cs typeface="Noto Sans CJK JP Regular"/>
              </a:rPr>
              <a:t>的浮</a:t>
            </a:r>
            <a:r>
              <a:rPr sz="2450" spc="60" dirty="0">
                <a:latin typeface="Noto Sans CJK JP Regular"/>
                <a:cs typeface="Noto Sans CJK JP Regular"/>
              </a:rPr>
              <a:t>动</a:t>
            </a:r>
            <a:r>
              <a:rPr sz="2450" spc="35" dirty="0">
                <a:latin typeface="Noto Sans CJK JP Regular"/>
                <a:cs typeface="Noto Sans CJK JP Regular"/>
              </a:rPr>
              <a:t>对</a:t>
            </a:r>
            <a:r>
              <a:rPr sz="2450" spc="60" dirty="0">
                <a:latin typeface="Noto Sans CJK JP Regular"/>
                <a:cs typeface="Noto Sans CJK JP Regular"/>
              </a:rPr>
              <a:t>元</a:t>
            </a:r>
            <a:r>
              <a:rPr sz="2450" spc="35" dirty="0">
                <a:latin typeface="Noto Sans CJK JP Regular"/>
                <a:cs typeface="Noto Sans CJK JP Regular"/>
              </a:rPr>
              <a:t>素</a:t>
            </a:r>
            <a:r>
              <a:rPr sz="2450" spc="60" dirty="0">
                <a:latin typeface="Noto Sans CJK JP Regular"/>
                <a:cs typeface="Noto Sans CJK JP Regular"/>
              </a:rPr>
              <a:t>的</a:t>
            </a:r>
            <a:r>
              <a:rPr sz="2450" spc="35" dirty="0">
                <a:latin typeface="Noto Sans CJK JP Regular"/>
                <a:cs typeface="Noto Sans CJK JP Regular"/>
              </a:rPr>
              <a:t>影响。</a:t>
            </a:r>
            <a:endParaRPr sz="245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5" dirty="0">
                <a:latin typeface="Noto Sans CJK JP Regular"/>
                <a:cs typeface="Noto Sans CJK JP Regular"/>
              </a:rPr>
              <a:t>也就是元素不会因为上方</a:t>
            </a:r>
            <a:r>
              <a:rPr sz="2450" spc="65" dirty="0">
                <a:latin typeface="Noto Sans CJK JP Regular"/>
                <a:cs typeface="Noto Sans CJK JP Regular"/>
              </a:rPr>
              <a:t>出</a:t>
            </a:r>
            <a:r>
              <a:rPr sz="2450" spc="35" dirty="0">
                <a:latin typeface="Noto Sans CJK JP Regular"/>
                <a:cs typeface="Noto Sans CJK JP Regular"/>
              </a:rPr>
              <a:t>现</a:t>
            </a:r>
            <a:r>
              <a:rPr sz="2450" spc="65" dirty="0">
                <a:latin typeface="Noto Sans CJK JP Regular"/>
                <a:cs typeface="Noto Sans CJK JP Regular"/>
              </a:rPr>
              <a:t>了</a:t>
            </a:r>
            <a:r>
              <a:rPr sz="2450" spc="35" dirty="0">
                <a:latin typeface="Noto Sans CJK JP Regular"/>
                <a:cs typeface="Noto Sans CJK JP Regular"/>
              </a:rPr>
              <a:t>浮</a:t>
            </a:r>
            <a:r>
              <a:rPr sz="2450" spc="65" dirty="0">
                <a:latin typeface="Noto Sans CJK JP Regular"/>
                <a:cs typeface="Noto Sans CJK JP Regular"/>
              </a:rPr>
              <a:t>动</a:t>
            </a:r>
            <a:r>
              <a:rPr sz="2450" spc="35" dirty="0">
                <a:latin typeface="Noto Sans CJK JP Regular"/>
                <a:cs typeface="Noto Sans CJK JP Regular"/>
              </a:rPr>
              <a:t>元素</a:t>
            </a:r>
            <a:r>
              <a:rPr sz="2450" spc="65" dirty="0">
                <a:latin typeface="Noto Sans CJK JP Regular"/>
                <a:cs typeface="Noto Sans CJK JP Regular"/>
              </a:rPr>
              <a:t>而</a:t>
            </a:r>
            <a:r>
              <a:rPr sz="2450" spc="35" dirty="0">
                <a:latin typeface="Noto Sans CJK JP Regular"/>
                <a:cs typeface="Noto Sans CJK JP Regular"/>
              </a:rPr>
              <a:t>改</a:t>
            </a:r>
            <a:r>
              <a:rPr sz="2450" spc="65" dirty="0">
                <a:latin typeface="Noto Sans CJK JP Regular"/>
                <a:cs typeface="Noto Sans CJK JP Regular"/>
              </a:rPr>
              <a:t>变</a:t>
            </a:r>
            <a:r>
              <a:rPr sz="2450" spc="35" dirty="0">
                <a:latin typeface="Noto Sans CJK JP Regular"/>
                <a:cs typeface="Noto Sans CJK JP Regular"/>
              </a:rPr>
              <a:t>位</a:t>
            </a:r>
            <a:r>
              <a:rPr sz="2450" spc="65" dirty="0">
                <a:latin typeface="Noto Sans CJK JP Regular"/>
                <a:cs typeface="Noto Sans CJK JP Regular"/>
              </a:rPr>
              <a:t>置</a:t>
            </a:r>
            <a:r>
              <a:rPr sz="2450" spc="35" dirty="0">
                <a:latin typeface="Noto Sans CJK JP Regular"/>
                <a:cs typeface="Noto Sans CJK JP Regular"/>
              </a:rPr>
              <a:t>。</a:t>
            </a:r>
            <a:endParaRPr sz="245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5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0" dirty="0">
                <a:latin typeface="Noto Sans CJK JP Regular"/>
                <a:cs typeface="Noto Sans CJK JP Regular"/>
              </a:rPr>
              <a:t>可选值：</a:t>
            </a:r>
            <a:endParaRPr sz="245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66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200" spc="10" dirty="0">
                <a:latin typeface="Noto Sans CJK JP Regular"/>
                <a:cs typeface="Noto Sans CJK JP Regular"/>
              </a:rPr>
              <a:t>left：</a:t>
            </a:r>
            <a:r>
              <a:rPr sz="2200" spc="-5" dirty="0">
                <a:latin typeface="Noto Sans CJK JP Regular"/>
                <a:cs typeface="Noto Sans CJK JP Regular"/>
              </a:rPr>
              <a:t>忽略左侧浮动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7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200" spc="-30" dirty="0">
                <a:latin typeface="Noto Sans CJK JP Regular"/>
                <a:cs typeface="Noto Sans CJK JP Regular"/>
              </a:rPr>
              <a:t>ri</a:t>
            </a:r>
            <a:r>
              <a:rPr sz="2200" spc="85" dirty="0">
                <a:latin typeface="Noto Sans CJK JP Regular"/>
                <a:cs typeface="Noto Sans CJK JP Regular"/>
              </a:rPr>
              <a:t>g</a:t>
            </a:r>
            <a:r>
              <a:rPr sz="2200" spc="100" dirty="0">
                <a:latin typeface="Noto Sans CJK JP Regular"/>
                <a:cs typeface="Noto Sans CJK JP Regular"/>
              </a:rPr>
              <a:t>h</a:t>
            </a:r>
            <a:r>
              <a:rPr sz="2200" spc="-5" dirty="0">
                <a:latin typeface="Noto Sans CJK JP Regular"/>
                <a:cs typeface="Noto Sans CJK JP Regular"/>
              </a:rPr>
              <a:t>t：忽略右侧浮动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61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200" spc="35" dirty="0">
                <a:latin typeface="Noto Sans CJK JP Regular"/>
                <a:cs typeface="Noto Sans CJK JP Regular"/>
              </a:rPr>
              <a:t>bo</a:t>
            </a:r>
            <a:r>
              <a:rPr sz="2200" spc="30" dirty="0">
                <a:latin typeface="Noto Sans CJK JP Regular"/>
                <a:cs typeface="Noto Sans CJK JP Regular"/>
              </a:rPr>
              <a:t>th</a:t>
            </a:r>
            <a:r>
              <a:rPr sz="2200" spc="-5" dirty="0">
                <a:latin typeface="Noto Sans CJK JP Regular"/>
                <a:cs typeface="Noto Sans CJK JP Regular"/>
              </a:rPr>
              <a:t>：忽略全部浮动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7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200" spc="30" dirty="0">
                <a:latin typeface="Noto Sans CJK JP Regular"/>
                <a:cs typeface="Noto Sans CJK JP Regular"/>
              </a:rPr>
              <a:t>none：</a:t>
            </a:r>
            <a:r>
              <a:rPr sz="2200" spc="-5" dirty="0">
                <a:latin typeface="Noto Sans CJK JP Regular"/>
                <a:cs typeface="Noto Sans CJK JP Regular"/>
              </a:rPr>
              <a:t>不忽略浮动，默认值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定位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5846"/>
            <a:ext cx="8065134" cy="43751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327025" indent="-342900">
              <a:lnSpc>
                <a:spcPts val="3460"/>
              </a:lnSpc>
              <a:spcBef>
                <a:spcPts val="5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8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</a:t>
            </a:r>
            <a:r>
              <a:rPr sz="3200" spc="9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2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sit</a:t>
            </a:r>
            <a:r>
              <a:rPr sz="3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i</a:t>
            </a:r>
            <a:r>
              <a:rPr sz="3200" spc="10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2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</a:t>
            </a:r>
            <a:r>
              <a:rPr sz="3200" spc="5" dirty="0">
                <a:latin typeface="Noto Sans CJK JP Regular"/>
                <a:cs typeface="Noto Sans CJK JP Regular"/>
              </a:rPr>
              <a:t>属性可以控</a:t>
            </a:r>
            <a:r>
              <a:rPr sz="3200" spc="-5" dirty="0">
                <a:latin typeface="Noto Sans CJK JP Regular"/>
                <a:cs typeface="Noto Sans CJK JP Regular"/>
              </a:rPr>
              <a:t>制</a:t>
            </a:r>
            <a:r>
              <a:rPr sz="3200" spc="390" dirty="0">
                <a:latin typeface="Noto Sans CJK JP Regular"/>
                <a:cs typeface="Noto Sans CJK JP Regular"/>
              </a:rPr>
              <a:t>W</a:t>
            </a:r>
            <a:r>
              <a:rPr sz="3200" spc="20" dirty="0">
                <a:latin typeface="Noto Sans CJK JP Regular"/>
                <a:cs typeface="Noto Sans CJK JP Regular"/>
              </a:rPr>
              <a:t>e</a:t>
            </a:r>
            <a:r>
              <a:rPr sz="3200" spc="75" dirty="0">
                <a:latin typeface="Noto Sans CJK JP Regular"/>
                <a:cs typeface="Noto Sans CJK JP Regular"/>
              </a:rPr>
              <a:t>b</a:t>
            </a:r>
            <a:r>
              <a:rPr sz="3200" spc="5" dirty="0">
                <a:latin typeface="Noto Sans CJK JP Regular"/>
                <a:cs typeface="Noto Sans CJK JP Regular"/>
              </a:rPr>
              <a:t>浏览器如何以 及在何处显示特定的元素。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ts val="3460"/>
              </a:lnSpc>
              <a:spcBef>
                <a:spcPts val="75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可以使</a:t>
            </a:r>
            <a:r>
              <a:rPr sz="3200" dirty="0">
                <a:latin typeface="Noto Sans CJK JP Regular"/>
                <a:cs typeface="Noto Sans CJK JP Regular"/>
              </a:rPr>
              <a:t>用</a:t>
            </a:r>
            <a:r>
              <a:rPr sz="3200" spc="80" dirty="0">
                <a:latin typeface="Noto Sans CJK JP Regular"/>
                <a:cs typeface="Noto Sans CJK JP Regular"/>
              </a:rPr>
              <a:t>p</a:t>
            </a:r>
            <a:r>
              <a:rPr sz="3200" spc="90" dirty="0">
                <a:latin typeface="Noto Sans CJK JP Regular"/>
                <a:cs typeface="Noto Sans CJK JP Regular"/>
              </a:rPr>
              <a:t>o</a:t>
            </a:r>
            <a:r>
              <a:rPr sz="3200" dirty="0">
                <a:latin typeface="Noto Sans CJK JP Regular"/>
                <a:cs typeface="Noto Sans CJK JP Regular"/>
              </a:rPr>
              <a:t>siti</a:t>
            </a:r>
            <a:r>
              <a:rPr sz="3200" spc="20" dirty="0">
                <a:latin typeface="Noto Sans CJK JP Regular"/>
                <a:cs typeface="Noto Sans CJK JP Regular"/>
              </a:rPr>
              <a:t>o</a:t>
            </a:r>
            <a:r>
              <a:rPr sz="3200" spc="35" dirty="0">
                <a:latin typeface="Noto Sans CJK JP Regular"/>
                <a:cs typeface="Noto Sans CJK JP Regular"/>
              </a:rPr>
              <a:t>n</a:t>
            </a:r>
            <a:r>
              <a:rPr sz="3200" dirty="0">
                <a:latin typeface="Noto Sans CJK JP Regular"/>
                <a:cs typeface="Noto Sans CJK JP Regular"/>
              </a:rPr>
              <a:t>属性把一个元素放置到网 </a:t>
            </a:r>
            <a:r>
              <a:rPr sz="3200" spc="5" dirty="0">
                <a:latin typeface="Noto Sans CJK JP Regular"/>
                <a:cs typeface="Noto Sans CJK JP Regular"/>
              </a:rPr>
              <a:t>页中的任何位置。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可</a:t>
            </a:r>
            <a:r>
              <a:rPr sz="3200" dirty="0">
                <a:latin typeface="Noto Sans CJK JP Regular"/>
                <a:cs typeface="Noto Sans CJK JP Regular"/>
              </a:rPr>
              <a:t>选值：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4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-20" dirty="0">
                <a:latin typeface="Noto Sans CJK JP Regular"/>
                <a:cs typeface="Noto Sans CJK JP Regular"/>
              </a:rPr>
              <a:t>static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-10" dirty="0">
                <a:latin typeface="Noto Sans CJK JP Regular"/>
                <a:cs typeface="Noto Sans CJK JP Regular"/>
              </a:rPr>
              <a:t>relative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absolute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25" dirty="0">
                <a:latin typeface="Noto Sans CJK JP Regular"/>
                <a:cs typeface="Noto Sans CJK JP Regular"/>
              </a:rPr>
              <a:t>fixed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20" y="3990276"/>
            <a:ext cx="3092450" cy="10655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00" spc="15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在网页中</a:t>
            </a:r>
            <a:r>
              <a:rPr sz="2000" spc="7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“</a:t>
            </a:r>
            <a:r>
              <a:rPr sz="2000" spc="15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一切</a:t>
            </a:r>
            <a:r>
              <a:rPr sz="2000" spc="1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皆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是盒</a:t>
            </a:r>
            <a:r>
              <a:rPr sz="2000" spc="-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子</a:t>
            </a:r>
            <a:r>
              <a:rPr sz="2000" spc="106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”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4000" spc="-5" dirty="0">
                <a:latin typeface="Droid Sans Fallback"/>
                <a:cs typeface="Droid Sans Fallback"/>
              </a:rPr>
              <a:t>盒子模型</a:t>
            </a:r>
            <a:endParaRPr sz="40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相对定位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06813"/>
            <a:ext cx="8054340" cy="424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0335" indent="-342900" algn="just">
              <a:lnSpc>
                <a:spcPct val="14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每个元素在页面的文档流中都有一个自然位置。相 对于这个位置对元素进行移动就称</a:t>
            </a:r>
            <a:r>
              <a:rPr sz="2700" spc="-20" dirty="0">
                <a:latin typeface="Noto Sans CJK JP Regular"/>
                <a:cs typeface="Noto Sans CJK JP Regular"/>
              </a:rPr>
              <a:t>为</a:t>
            </a:r>
            <a:r>
              <a:rPr sz="27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相对定</a:t>
            </a:r>
            <a:r>
              <a:rPr sz="27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位</a:t>
            </a:r>
            <a:r>
              <a:rPr sz="2700" spc="-5" dirty="0">
                <a:latin typeface="Noto Sans CJK JP Regular"/>
                <a:cs typeface="Noto Sans CJK JP Regular"/>
              </a:rPr>
              <a:t>。周 </a:t>
            </a:r>
            <a:r>
              <a:rPr sz="2700" dirty="0">
                <a:latin typeface="Noto Sans CJK JP Regular"/>
                <a:cs typeface="Noto Sans CJK JP Regular"/>
              </a:rPr>
              <a:t>围的元素完全不受此影</a:t>
            </a:r>
            <a:r>
              <a:rPr sz="2700" spc="-10" dirty="0">
                <a:latin typeface="Noto Sans CJK JP Regular"/>
                <a:cs typeface="Noto Sans CJK JP Regular"/>
              </a:rPr>
              <a:t>响</a:t>
            </a:r>
            <a:r>
              <a:rPr sz="2700" dirty="0">
                <a:latin typeface="Noto Sans CJK JP Regular"/>
                <a:cs typeface="Noto Sans CJK JP Regular"/>
              </a:rPr>
              <a:t>。</a:t>
            </a:r>
            <a:endParaRPr sz="27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40000"/>
              </a:lnSpc>
              <a:spcBef>
                <a:spcPts val="6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当</a:t>
            </a:r>
            <a:r>
              <a:rPr sz="2700" spc="-5" dirty="0">
                <a:latin typeface="Noto Sans CJK JP Regular"/>
                <a:cs typeface="Noto Sans CJK JP Regular"/>
              </a:rPr>
              <a:t>将</a:t>
            </a:r>
            <a:r>
              <a:rPr sz="2700" spc="20" dirty="0">
                <a:latin typeface="Noto Sans CJK JP Regular"/>
                <a:cs typeface="Noto Sans CJK JP Regular"/>
              </a:rPr>
              <a:t>position</a:t>
            </a:r>
            <a:r>
              <a:rPr sz="2700" spc="-5" dirty="0">
                <a:latin typeface="Noto Sans CJK JP Regular"/>
                <a:cs typeface="Noto Sans CJK JP Regular"/>
              </a:rPr>
              <a:t>属性设置</a:t>
            </a:r>
            <a:r>
              <a:rPr sz="2700" dirty="0">
                <a:latin typeface="Noto Sans CJK JP Regular"/>
                <a:cs typeface="Noto Sans CJK JP Regular"/>
              </a:rPr>
              <a:t>为</a:t>
            </a:r>
            <a:r>
              <a:rPr sz="2700" spc="-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relative</a:t>
            </a:r>
            <a:r>
              <a:rPr sz="2700" dirty="0">
                <a:latin typeface="Noto Sans CJK JP Regular"/>
                <a:cs typeface="Noto Sans CJK JP Regular"/>
              </a:rPr>
              <a:t>时，则开启了元素 的相对定位。</a:t>
            </a:r>
            <a:endParaRPr sz="2700">
              <a:latin typeface="Noto Sans CJK JP Regular"/>
              <a:cs typeface="Noto Sans CJK JP Regular"/>
            </a:endParaRPr>
          </a:p>
          <a:p>
            <a:pPr marL="355600" marR="513715" indent="-342900">
              <a:lnSpc>
                <a:spcPct val="140000"/>
              </a:lnSpc>
              <a:spcBef>
                <a:spcPts val="6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当开启了相对定位以后，可以使</a:t>
            </a:r>
            <a:r>
              <a:rPr sz="2700" spc="-15" dirty="0">
                <a:latin typeface="Noto Sans CJK JP Regular"/>
                <a:cs typeface="Noto Sans CJK JP Regular"/>
              </a:rPr>
              <a:t>用</a:t>
            </a:r>
            <a:r>
              <a:rPr sz="2700" spc="-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2700" spc="8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2700" spc="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</a:t>
            </a:r>
            <a:r>
              <a:rPr sz="27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、</a:t>
            </a:r>
            <a:r>
              <a:rPr sz="27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</a:t>
            </a:r>
            <a:r>
              <a:rPr sz="2700" spc="4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ight</a:t>
            </a:r>
            <a:r>
              <a:rPr sz="27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、  </a:t>
            </a:r>
            <a:r>
              <a:rPr sz="270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bottom</a:t>
            </a:r>
            <a:r>
              <a:rPr sz="27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、</a:t>
            </a:r>
            <a:r>
              <a:rPr sz="27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left</a:t>
            </a:r>
            <a:r>
              <a:rPr sz="2700" spc="-5" dirty="0">
                <a:latin typeface="Noto Sans CJK JP Regular"/>
                <a:cs typeface="Noto Sans CJK JP Regular"/>
              </a:rPr>
              <a:t>四个属性对元素进行定位。</a:t>
            </a:r>
            <a:endParaRPr sz="27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93636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相对定位的</a:t>
            </a:r>
            <a:r>
              <a:rPr spc="20" dirty="0"/>
              <a:t>特</a:t>
            </a:r>
            <a:r>
              <a:rPr spc="-10" dirty="0"/>
              <a:t>点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869135" y="1715068"/>
            <a:ext cx="8453729" cy="3750310"/>
          </a:xfrm>
          <a:prstGeom prst="rect">
            <a:avLst/>
          </a:prstGeom>
        </p:spPr>
        <p:txBody>
          <a:bodyPr vert="horz" wrap="square" lIns="0" tIns="177180" rIns="0" bIns="0" rtlCol="0">
            <a:spAutoFit/>
          </a:bodyPr>
          <a:lstStyle/>
          <a:p>
            <a:pPr marL="5461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546100" algn="l"/>
                <a:tab pos="546735" algn="l"/>
              </a:tabLst>
            </a:pPr>
            <a:r>
              <a:rPr dirty="0"/>
              <a:t>如果不设置元素的偏移量，元素位置不会发生改变。</a:t>
            </a:r>
            <a:endParaRPr dirty="0"/>
          </a:p>
          <a:p>
            <a:pPr marL="546100" marR="347980" indent="-342900">
              <a:lnSpc>
                <a:spcPct val="140000"/>
              </a:lnSpc>
              <a:spcBef>
                <a:spcPts val="650"/>
              </a:spcBef>
              <a:buFont typeface="Arial" panose="020B0604020202020204"/>
              <a:buChar char="•"/>
              <a:tabLst>
                <a:tab pos="546100" algn="l"/>
                <a:tab pos="546735" algn="l"/>
              </a:tabLst>
            </a:pPr>
            <a:r>
              <a:rPr dirty="0"/>
              <a:t>相对定位不会使元素脱离文本流。元素在文本流中 的位置不会改变。</a:t>
            </a:r>
            <a:endParaRPr dirty="0"/>
          </a:p>
          <a:p>
            <a:pPr marL="546100" indent="-342900">
              <a:lnSpc>
                <a:spcPct val="100000"/>
              </a:lnSpc>
              <a:spcBef>
                <a:spcPts val="1945"/>
              </a:spcBef>
              <a:buFont typeface="Arial" panose="020B0604020202020204"/>
              <a:buChar char="•"/>
              <a:tabLst>
                <a:tab pos="546100" algn="l"/>
                <a:tab pos="546735" algn="l"/>
              </a:tabLst>
            </a:pPr>
            <a:r>
              <a:rPr dirty="0"/>
              <a:t>相对定位不会改变元素原来的特性。</a:t>
            </a:r>
            <a:endParaRPr dirty="0"/>
          </a:p>
          <a:p>
            <a:pPr marL="546100" marR="347980" indent="-342900">
              <a:lnSpc>
                <a:spcPct val="140000"/>
              </a:lnSpc>
              <a:spcBef>
                <a:spcPts val="650"/>
              </a:spcBef>
              <a:buFont typeface="Arial" panose="020B0604020202020204"/>
              <a:buChar char="•"/>
              <a:tabLst>
                <a:tab pos="546100" algn="l"/>
                <a:tab pos="546735" algn="l"/>
              </a:tabLst>
            </a:pPr>
            <a:r>
              <a:rPr dirty="0"/>
              <a:t>相对定位会使元素的层级提升，使元素可以覆盖文 本流中的元素。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绝对定位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86316"/>
            <a:ext cx="8336915" cy="435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9085" indent="-34290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绝对定</a:t>
            </a:r>
            <a:r>
              <a:rPr sz="3000" spc="-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位</a:t>
            </a:r>
            <a:r>
              <a:rPr sz="3000" spc="-15" dirty="0">
                <a:latin typeface="Noto Sans CJK JP Regular"/>
                <a:cs typeface="Noto Sans CJK JP Regular"/>
              </a:rPr>
              <a:t>指使元素相对</a:t>
            </a:r>
            <a:r>
              <a:rPr sz="3000" spc="-5" dirty="0">
                <a:latin typeface="Noto Sans CJK JP Regular"/>
                <a:cs typeface="Noto Sans CJK JP Regular"/>
              </a:rPr>
              <a:t>于</a:t>
            </a:r>
            <a:r>
              <a:rPr sz="3000" spc="-10" dirty="0">
                <a:latin typeface="Noto Sans CJK JP Regular"/>
                <a:cs typeface="Noto Sans CJK JP Regular"/>
              </a:rPr>
              <a:t>html元素</a:t>
            </a:r>
            <a:r>
              <a:rPr sz="3000" spc="15" dirty="0">
                <a:latin typeface="Noto Sans CJK JP Regular"/>
                <a:cs typeface="Noto Sans CJK JP Regular"/>
              </a:rPr>
              <a:t>或</a:t>
            </a:r>
            <a:r>
              <a:rPr sz="3000" spc="-10" dirty="0">
                <a:latin typeface="Noto Sans CJK JP Regular"/>
                <a:cs typeface="Noto Sans CJK JP Regular"/>
              </a:rPr>
              <a:t>离他</a:t>
            </a:r>
            <a:r>
              <a:rPr sz="3000" spc="15" dirty="0">
                <a:latin typeface="Noto Sans CJK JP Regular"/>
                <a:cs typeface="Noto Sans CJK JP Regular"/>
              </a:rPr>
              <a:t>最</a:t>
            </a:r>
            <a:r>
              <a:rPr sz="3000" spc="-10" dirty="0">
                <a:latin typeface="Noto Sans CJK JP Regular"/>
                <a:cs typeface="Noto Sans CJK JP Regular"/>
              </a:rPr>
              <a:t>近 的祖先定位元素进行定位。</a:t>
            </a:r>
            <a:endParaRPr sz="3000">
              <a:latin typeface="Noto Sans CJK JP Regular"/>
              <a:cs typeface="Noto Sans CJK JP Regular"/>
            </a:endParaRPr>
          </a:p>
          <a:p>
            <a:pPr marL="355600" marR="370840" indent="-342900">
              <a:lnSpc>
                <a:spcPct val="15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当</a:t>
            </a:r>
            <a:r>
              <a:rPr sz="3000" spc="-15" dirty="0">
                <a:latin typeface="Noto Sans CJK JP Regular"/>
                <a:cs typeface="Noto Sans CJK JP Regular"/>
              </a:rPr>
              <a:t>将</a:t>
            </a:r>
            <a:r>
              <a:rPr sz="3000" spc="40" dirty="0">
                <a:latin typeface="Noto Sans CJK JP Regular"/>
                <a:cs typeface="Noto Sans CJK JP Regular"/>
              </a:rPr>
              <a:t>po</a:t>
            </a:r>
            <a:r>
              <a:rPr sz="3000" spc="15" dirty="0">
                <a:latin typeface="Noto Sans CJK JP Regular"/>
                <a:cs typeface="Noto Sans CJK JP Regular"/>
              </a:rPr>
              <a:t>s</a:t>
            </a:r>
            <a:r>
              <a:rPr sz="3000" spc="-5" dirty="0">
                <a:latin typeface="Noto Sans CJK JP Regular"/>
                <a:cs typeface="Noto Sans CJK JP Regular"/>
              </a:rPr>
              <a:t>ition</a:t>
            </a:r>
            <a:r>
              <a:rPr sz="3000" spc="-10" dirty="0">
                <a:latin typeface="Noto Sans CJK JP Regular"/>
                <a:cs typeface="Noto Sans CJK JP Regular"/>
              </a:rPr>
              <a:t>属性设</a:t>
            </a:r>
            <a:r>
              <a:rPr sz="3000" spc="-15" dirty="0">
                <a:latin typeface="Noto Sans CJK JP Regular"/>
                <a:cs typeface="Noto Sans CJK JP Regular"/>
              </a:rPr>
              <a:t>置为</a:t>
            </a:r>
            <a:r>
              <a:rPr sz="30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ab</a:t>
            </a:r>
            <a:r>
              <a:rPr sz="30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s</a:t>
            </a:r>
            <a:r>
              <a:rPr sz="30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000" spc="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l</a:t>
            </a:r>
            <a:r>
              <a:rPr sz="30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u</a:t>
            </a:r>
            <a:r>
              <a:rPr sz="3000" spc="-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30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e</a:t>
            </a:r>
            <a:r>
              <a:rPr sz="3000" spc="20" dirty="0">
                <a:latin typeface="Noto Sans CJK JP Regular"/>
                <a:cs typeface="Noto Sans CJK JP Regular"/>
              </a:rPr>
              <a:t>时</a:t>
            </a:r>
            <a:r>
              <a:rPr sz="3000" spc="-10" dirty="0">
                <a:latin typeface="Noto Sans CJK JP Regular"/>
                <a:cs typeface="Noto Sans CJK JP Regular"/>
              </a:rPr>
              <a:t>，则</a:t>
            </a:r>
            <a:r>
              <a:rPr sz="3000" spc="20" dirty="0">
                <a:latin typeface="Noto Sans CJK JP Regular"/>
                <a:cs typeface="Noto Sans CJK JP Regular"/>
              </a:rPr>
              <a:t>开</a:t>
            </a:r>
            <a:r>
              <a:rPr sz="3000" spc="-10" dirty="0">
                <a:latin typeface="Noto Sans CJK JP Regular"/>
                <a:cs typeface="Noto Sans CJK JP Regular"/>
              </a:rPr>
              <a:t>启 了元</a:t>
            </a:r>
            <a:r>
              <a:rPr sz="3000" spc="-15" dirty="0">
                <a:latin typeface="Noto Sans CJK JP Regular"/>
                <a:cs typeface="Noto Sans CJK JP Regular"/>
              </a:rPr>
              <a:t>素</a:t>
            </a:r>
            <a:r>
              <a:rPr sz="3000" spc="-10" dirty="0">
                <a:latin typeface="Noto Sans CJK JP Regular"/>
                <a:cs typeface="Noto Sans CJK JP Regular"/>
              </a:rPr>
              <a:t>的</a:t>
            </a:r>
            <a:r>
              <a:rPr sz="3000" spc="-15" dirty="0">
                <a:latin typeface="Noto Sans CJK JP Regular"/>
                <a:cs typeface="Noto Sans CJK JP Regular"/>
              </a:rPr>
              <a:t>绝对定</a:t>
            </a:r>
            <a:r>
              <a:rPr sz="3000" spc="-10" dirty="0">
                <a:latin typeface="Noto Sans CJK JP Regular"/>
                <a:cs typeface="Noto Sans CJK JP Regular"/>
              </a:rPr>
              <a:t>位。</a:t>
            </a:r>
            <a:endParaRPr sz="30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51000"/>
              </a:lnSpc>
              <a:spcBef>
                <a:spcPts val="7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950" spc="35" dirty="0">
                <a:latin typeface="Noto Sans CJK JP Regular"/>
                <a:cs typeface="Noto Sans CJK JP Regular"/>
              </a:rPr>
              <a:t>当开</a:t>
            </a:r>
            <a:r>
              <a:rPr sz="2950" spc="30" dirty="0">
                <a:latin typeface="Noto Sans CJK JP Regular"/>
                <a:cs typeface="Noto Sans CJK JP Regular"/>
              </a:rPr>
              <a:t>启</a:t>
            </a:r>
            <a:r>
              <a:rPr sz="2950" spc="70" dirty="0">
                <a:latin typeface="Noto Sans CJK JP Regular"/>
                <a:cs typeface="Noto Sans CJK JP Regular"/>
              </a:rPr>
              <a:t>了</a:t>
            </a:r>
            <a:r>
              <a:rPr sz="2950" spc="35" dirty="0">
                <a:latin typeface="Noto Sans CJK JP Regular"/>
                <a:cs typeface="Noto Sans CJK JP Regular"/>
              </a:rPr>
              <a:t>绝对</a:t>
            </a:r>
            <a:r>
              <a:rPr sz="2950" spc="65" dirty="0">
                <a:latin typeface="Noto Sans CJK JP Regular"/>
                <a:cs typeface="Noto Sans CJK JP Regular"/>
              </a:rPr>
              <a:t>定</a:t>
            </a:r>
            <a:r>
              <a:rPr sz="2950" spc="40" dirty="0">
                <a:latin typeface="Noto Sans CJK JP Regular"/>
                <a:cs typeface="Noto Sans CJK JP Regular"/>
              </a:rPr>
              <a:t>位</a:t>
            </a:r>
            <a:r>
              <a:rPr sz="2950" spc="35" dirty="0">
                <a:latin typeface="Noto Sans CJK JP Regular"/>
                <a:cs typeface="Noto Sans CJK JP Regular"/>
              </a:rPr>
              <a:t>以</a:t>
            </a:r>
            <a:r>
              <a:rPr sz="2950" spc="70" dirty="0">
                <a:latin typeface="Noto Sans CJK JP Regular"/>
                <a:cs typeface="Noto Sans CJK JP Regular"/>
              </a:rPr>
              <a:t>后</a:t>
            </a:r>
            <a:r>
              <a:rPr sz="2950" spc="35" dirty="0">
                <a:latin typeface="Noto Sans CJK JP Regular"/>
                <a:cs typeface="Noto Sans CJK JP Regular"/>
              </a:rPr>
              <a:t>，</a:t>
            </a:r>
            <a:r>
              <a:rPr sz="2950" spc="65" dirty="0">
                <a:latin typeface="Noto Sans CJK JP Regular"/>
                <a:cs typeface="Noto Sans CJK JP Regular"/>
              </a:rPr>
              <a:t>可</a:t>
            </a:r>
            <a:r>
              <a:rPr sz="2950" spc="35" dirty="0">
                <a:latin typeface="Noto Sans CJK JP Regular"/>
                <a:cs typeface="Noto Sans CJK JP Regular"/>
              </a:rPr>
              <a:t>以使</a:t>
            </a:r>
            <a:r>
              <a:rPr sz="2950" spc="45" dirty="0">
                <a:latin typeface="Noto Sans CJK JP Regular"/>
                <a:cs typeface="Noto Sans CJK JP Regular"/>
              </a:rPr>
              <a:t>用</a:t>
            </a:r>
            <a:r>
              <a:rPr sz="2950" spc="6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top</a:t>
            </a:r>
            <a:r>
              <a:rPr sz="295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、</a:t>
            </a:r>
            <a:r>
              <a:rPr sz="2950" spc="6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right</a:t>
            </a:r>
            <a:r>
              <a:rPr sz="295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、 </a:t>
            </a:r>
            <a:r>
              <a:rPr sz="300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bottom</a:t>
            </a:r>
            <a:r>
              <a:rPr sz="3000" spc="-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、</a:t>
            </a:r>
            <a:r>
              <a:rPr sz="30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left</a:t>
            </a:r>
            <a:r>
              <a:rPr sz="3000" spc="-10" dirty="0">
                <a:latin typeface="Noto Sans CJK JP Regular"/>
                <a:cs typeface="Noto Sans CJK JP Regular"/>
              </a:rPr>
              <a:t>四个属性对元素进行定位。</a:t>
            </a:r>
            <a:endParaRPr sz="3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93636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绝对定位的</a:t>
            </a:r>
            <a:r>
              <a:rPr spc="20" dirty="0"/>
              <a:t>特</a:t>
            </a:r>
            <a:r>
              <a:rPr spc="-10" dirty="0"/>
              <a:t>点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917014"/>
            <a:ext cx="7972425" cy="4213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绝对定</a:t>
            </a:r>
            <a:r>
              <a:rPr sz="3000" spc="-15" dirty="0">
                <a:latin typeface="Noto Sans CJK JP Regular"/>
                <a:cs typeface="Noto Sans CJK JP Regular"/>
              </a:rPr>
              <a:t>位会使元素完全脱离文本流。</a:t>
            </a:r>
            <a:endParaRPr sz="30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25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绝</a:t>
            </a:r>
            <a:r>
              <a:rPr sz="3000" spc="-15" dirty="0">
                <a:latin typeface="Noto Sans CJK JP Regular"/>
                <a:cs typeface="Noto Sans CJK JP Regular"/>
              </a:rPr>
              <a:t>对定位的块元素的宽度会被其内</a:t>
            </a:r>
            <a:r>
              <a:rPr sz="3000" spc="20" dirty="0">
                <a:latin typeface="Noto Sans CJK JP Regular"/>
                <a:cs typeface="Noto Sans CJK JP Regular"/>
              </a:rPr>
              <a:t>容</a:t>
            </a:r>
            <a:r>
              <a:rPr sz="3000" spc="-15" dirty="0">
                <a:latin typeface="Noto Sans CJK JP Regular"/>
                <a:cs typeface="Noto Sans CJK JP Regular"/>
              </a:rPr>
              <a:t>撑开。</a:t>
            </a:r>
            <a:endParaRPr sz="30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2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950" spc="35" dirty="0">
                <a:latin typeface="Noto Sans CJK JP Regular"/>
                <a:cs typeface="Noto Sans CJK JP Regular"/>
              </a:rPr>
              <a:t>绝对定位会使行内元素变成块元素。</a:t>
            </a:r>
            <a:endParaRPr sz="2950">
              <a:latin typeface="Noto Sans CJK JP Regular"/>
              <a:cs typeface="Noto Sans CJK JP Regular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72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一般使用绝对定位时会同时为其父</a:t>
            </a:r>
            <a:r>
              <a:rPr sz="3000" spc="20" dirty="0">
                <a:latin typeface="Noto Sans CJK JP Regular"/>
                <a:cs typeface="Noto Sans CJK JP Regular"/>
              </a:rPr>
              <a:t>元</a:t>
            </a:r>
            <a:r>
              <a:rPr sz="3000" spc="-10" dirty="0">
                <a:latin typeface="Noto Sans CJK JP Regular"/>
                <a:cs typeface="Noto Sans CJK JP Regular"/>
              </a:rPr>
              <a:t>素指</a:t>
            </a:r>
            <a:r>
              <a:rPr sz="3000" spc="20" dirty="0">
                <a:latin typeface="Noto Sans CJK JP Regular"/>
                <a:cs typeface="Noto Sans CJK JP Regular"/>
              </a:rPr>
              <a:t>定</a:t>
            </a:r>
            <a:r>
              <a:rPr sz="3000" spc="-10" dirty="0">
                <a:latin typeface="Noto Sans CJK JP Regular"/>
                <a:cs typeface="Noto Sans CJK JP Regular"/>
              </a:rPr>
              <a:t>一 个相对定位，以确保元素可以相对</a:t>
            </a:r>
            <a:r>
              <a:rPr sz="3000" spc="20" dirty="0">
                <a:latin typeface="Noto Sans CJK JP Regular"/>
                <a:cs typeface="Noto Sans CJK JP Regular"/>
              </a:rPr>
              <a:t>于</a:t>
            </a:r>
            <a:r>
              <a:rPr sz="3000" spc="-10" dirty="0">
                <a:latin typeface="Noto Sans CJK JP Regular"/>
                <a:cs typeface="Noto Sans CJK JP Regular"/>
              </a:rPr>
              <a:t>父元</a:t>
            </a:r>
            <a:r>
              <a:rPr sz="3000" spc="20" dirty="0">
                <a:latin typeface="Noto Sans CJK JP Regular"/>
                <a:cs typeface="Noto Sans CJK JP Regular"/>
              </a:rPr>
              <a:t>素</a:t>
            </a:r>
            <a:r>
              <a:rPr sz="3000" spc="-10" dirty="0">
                <a:latin typeface="Noto Sans CJK JP Regular"/>
                <a:cs typeface="Noto Sans CJK JP Regular"/>
              </a:rPr>
              <a:t>进 行定位。</a:t>
            </a:r>
            <a:endParaRPr sz="3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固定定位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869135" y="1715068"/>
            <a:ext cx="8453729" cy="4334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342900">
              <a:lnSpc>
                <a:spcPct val="14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546100" algn="l"/>
                <a:tab pos="546735" algn="l"/>
              </a:tabLst>
            </a:pPr>
            <a:r>
              <a:rPr dirty="0"/>
              <a:t>固定定位的元素会被锁定在屏幕的某个位置上，当 访问者滚动网页时，固定元素会在屏幕上保持不动。</a:t>
            </a:r>
            <a:endParaRPr dirty="0"/>
          </a:p>
          <a:p>
            <a:pPr marL="546100" marR="273050" indent="-342900">
              <a:lnSpc>
                <a:spcPct val="140000"/>
              </a:lnSpc>
              <a:spcBef>
                <a:spcPts val="650"/>
              </a:spcBef>
              <a:buFont typeface="Arial" panose="020B0604020202020204"/>
              <a:buChar char="•"/>
              <a:tabLst>
                <a:tab pos="546100" algn="l"/>
                <a:tab pos="546735" algn="l"/>
              </a:tabLst>
            </a:pPr>
            <a:r>
              <a:rPr dirty="0"/>
              <a:t>当将</a:t>
            </a:r>
            <a:r>
              <a:rPr spc="65" dirty="0"/>
              <a:t>p</a:t>
            </a:r>
            <a:r>
              <a:rPr spc="70" dirty="0"/>
              <a:t>o</a:t>
            </a:r>
            <a:r>
              <a:rPr spc="-10" dirty="0"/>
              <a:t>s</a:t>
            </a:r>
            <a:r>
              <a:rPr spc="-5" dirty="0"/>
              <a:t>iti</a:t>
            </a:r>
            <a:r>
              <a:rPr spc="15" dirty="0"/>
              <a:t>on</a:t>
            </a:r>
            <a:r>
              <a:rPr dirty="0"/>
              <a:t>属性设</a:t>
            </a:r>
            <a:r>
              <a:rPr spc="5" dirty="0"/>
              <a:t>置</a:t>
            </a:r>
            <a:r>
              <a:rPr dirty="0"/>
              <a:t>为</a:t>
            </a:r>
            <a:r>
              <a:rPr spc="15" dirty="0">
                <a:solidFill>
                  <a:srgbClr val="FF0000"/>
                </a:solidFill>
              </a:rPr>
              <a:t>fi</a:t>
            </a:r>
            <a:r>
              <a:rPr spc="-10" dirty="0">
                <a:solidFill>
                  <a:srgbClr val="FF0000"/>
                </a:solidFill>
              </a:rPr>
              <a:t>x</a:t>
            </a:r>
            <a:r>
              <a:rPr spc="45" dirty="0">
                <a:solidFill>
                  <a:srgbClr val="FF0000"/>
                </a:solidFill>
              </a:rPr>
              <a:t>e</a:t>
            </a:r>
            <a:r>
              <a:rPr spc="55" dirty="0">
                <a:solidFill>
                  <a:srgbClr val="FF0000"/>
                </a:solidFill>
              </a:rPr>
              <a:t>d</a:t>
            </a:r>
            <a:r>
              <a:rPr dirty="0"/>
              <a:t>时，则开启了元</a:t>
            </a:r>
            <a:r>
              <a:rPr spc="-10" dirty="0"/>
              <a:t>素</a:t>
            </a:r>
            <a:r>
              <a:rPr dirty="0"/>
              <a:t>的 固定定</a:t>
            </a:r>
            <a:r>
              <a:rPr spc="-5" dirty="0"/>
              <a:t>位</a:t>
            </a:r>
            <a:r>
              <a:rPr dirty="0"/>
              <a:t>。</a:t>
            </a:r>
            <a:endParaRPr dirty="0"/>
          </a:p>
          <a:p>
            <a:pPr marL="546100" indent="-342900">
              <a:lnSpc>
                <a:spcPct val="100000"/>
              </a:lnSpc>
              <a:spcBef>
                <a:spcPts val="1950"/>
              </a:spcBef>
              <a:buFont typeface="Arial" panose="020B0604020202020204"/>
              <a:buChar char="•"/>
              <a:tabLst>
                <a:tab pos="546100" algn="l"/>
                <a:tab pos="546735" algn="l"/>
              </a:tabLst>
            </a:pPr>
            <a:r>
              <a:rPr dirty="0"/>
              <a:t>当开</a:t>
            </a:r>
            <a:r>
              <a:rPr spc="-5" dirty="0"/>
              <a:t>启</a:t>
            </a:r>
            <a:r>
              <a:rPr dirty="0"/>
              <a:t>了</a:t>
            </a:r>
            <a:r>
              <a:rPr spc="-5" dirty="0"/>
              <a:t>固定定</a:t>
            </a:r>
            <a:r>
              <a:rPr dirty="0"/>
              <a:t>位</a:t>
            </a:r>
            <a:r>
              <a:rPr spc="-5" dirty="0"/>
              <a:t>以</a:t>
            </a:r>
            <a:r>
              <a:rPr dirty="0"/>
              <a:t>后，可以使</a:t>
            </a:r>
            <a:r>
              <a:rPr spc="-5" dirty="0"/>
              <a:t>用</a:t>
            </a:r>
            <a:r>
              <a:rPr spc="30" dirty="0">
                <a:solidFill>
                  <a:srgbClr val="FF0000"/>
                </a:solidFill>
              </a:rPr>
              <a:t>top</a:t>
            </a:r>
            <a:r>
              <a:rPr spc="-5" dirty="0">
                <a:solidFill>
                  <a:srgbClr val="FF0000"/>
                </a:solidFill>
              </a:rPr>
              <a:t>、</a:t>
            </a:r>
            <a:r>
              <a:rPr spc="30" dirty="0">
                <a:solidFill>
                  <a:srgbClr val="FF0000"/>
                </a:solidFill>
              </a:rPr>
              <a:t>right</a:t>
            </a:r>
            <a:r>
              <a:rPr dirty="0">
                <a:solidFill>
                  <a:srgbClr val="FF0000"/>
                </a:solidFill>
              </a:rPr>
              <a:t>、</a:t>
            </a:r>
            <a:endParaRPr dirty="0">
              <a:solidFill>
                <a:srgbClr val="FF0000"/>
              </a:solidFill>
            </a:endParaRPr>
          </a:p>
          <a:p>
            <a:pPr marL="546100">
              <a:lnSpc>
                <a:spcPct val="100000"/>
              </a:lnSpc>
              <a:spcBef>
                <a:spcPts val="1300"/>
              </a:spcBef>
            </a:pPr>
            <a:r>
              <a:rPr spc="30" dirty="0">
                <a:solidFill>
                  <a:srgbClr val="FF0000"/>
                </a:solidFill>
              </a:rPr>
              <a:t>bottom</a:t>
            </a:r>
            <a:r>
              <a:rPr dirty="0">
                <a:solidFill>
                  <a:srgbClr val="FF0000"/>
                </a:solidFill>
              </a:rPr>
              <a:t>、</a:t>
            </a:r>
            <a:r>
              <a:rPr spc="15" dirty="0">
                <a:solidFill>
                  <a:srgbClr val="FF0000"/>
                </a:solidFill>
              </a:rPr>
              <a:t>left</a:t>
            </a:r>
            <a:r>
              <a:rPr dirty="0"/>
              <a:t>四个属性对元素进行定</a:t>
            </a:r>
            <a:r>
              <a:rPr spc="10" dirty="0"/>
              <a:t>位</a:t>
            </a:r>
            <a:r>
              <a:rPr dirty="0"/>
              <a:t>。</a:t>
            </a:r>
            <a:endParaRPr dirty="0"/>
          </a:p>
          <a:p>
            <a:pPr marL="546100" indent="-342900">
              <a:lnSpc>
                <a:spcPct val="100000"/>
              </a:lnSpc>
              <a:spcBef>
                <a:spcPts val="1945"/>
              </a:spcBef>
              <a:buFont typeface="Arial" panose="020B0604020202020204"/>
              <a:buChar char="•"/>
              <a:tabLst>
                <a:tab pos="546100" algn="l"/>
                <a:tab pos="546735" algn="l"/>
              </a:tabLst>
            </a:pPr>
            <a:r>
              <a:rPr dirty="0"/>
              <a:t>固定定位的其他特性和绝对定位类似。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307340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z-index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911465" cy="36531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 algn="just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当元素开启定位以后就可以设</a:t>
            </a:r>
            <a:r>
              <a:rPr sz="3200" spc="-5" dirty="0">
                <a:latin typeface="Noto Sans CJK JP Regular"/>
                <a:cs typeface="Noto Sans CJK JP Regular"/>
              </a:rPr>
              <a:t>置</a:t>
            </a:r>
            <a:r>
              <a:rPr sz="3200" spc="6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z</a:t>
            </a:r>
            <a:r>
              <a:rPr sz="3200" spc="2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-</a:t>
            </a:r>
            <a:r>
              <a:rPr sz="32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i</a:t>
            </a:r>
            <a:r>
              <a:rPr sz="32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nde</a:t>
            </a:r>
            <a:r>
              <a:rPr sz="3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x</a:t>
            </a:r>
            <a:r>
              <a:rPr sz="3200" dirty="0">
                <a:latin typeface="Noto Sans CJK JP Regular"/>
                <a:cs typeface="Noto Sans CJK JP Regular"/>
              </a:rPr>
              <a:t>这 </a:t>
            </a:r>
            <a:r>
              <a:rPr sz="3200" spc="5" dirty="0">
                <a:latin typeface="Noto Sans CJK JP Regular"/>
                <a:cs typeface="Noto Sans CJK JP Regular"/>
              </a:rPr>
              <a:t>个属性。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这个属性可以提升定位元素所在的层级。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5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65" dirty="0">
                <a:latin typeface="Noto Sans CJK JP Regular"/>
                <a:cs typeface="Noto Sans CJK JP Regular"/>
              </a:rPr>
              <a:t>z-index</a:t>
            </a:r>
            <a:r>
              <a:rPr sz="3200" dirty="0">
                <a:latin typeface="Noto Sans CJK JP Regular"/>
                <a:cs typeface="Noto Sans CJK JP Regular"/>
              </a:rPr>
              <a:t>可以指定一个整数作为参数，值越 </a:t>
            </a:r>
            <a:r>
              <a:rPr sz="3200" spc="5" dirty="0">
                <a:latin typeface="Noto Sans CJK JP Regular"/>
                <a:cs typeface="Noto Sans CJK JP Regular"/>
              </a:rPr>
              <a:t>大元素显示的优先级越高，也就</a:t>
            </a:r>
            <a:r>
              <a:rPr sz="3200" spc="-10" dirty="0">
                <a:latin typeface="Noto Sans CJK JP Regular"/>
                <a:cs typeface="Noto Sans CJK JP Regular"/>
              </a:rPr>
              <a:t>是</a:t>
            </a:r>
            <a:r>
              <a:rPr sz="3200" spc="65" dirty="0">
                <a:latin typeface="Noto Sans CJK JP Regular"/>
                <a:cs typeface="Noto Sans CJK JP Regular"/>
              </a:rPr>
              <a:t>z</a:t>
            </a:r>
            <a:r>
              <a:rPr sz="3200" spc="290" dirty="0">
                <a:latin typeface="Noto Sans CJK JP Regular"/>
                <a:cs typeface="Noto Sans CJK JP Regular"/>
              </a:rPr>
              <a:t>-</a:t>
            </a:r>
            <a:r>
              <a:rPr sz="3200" spc="-25" dirty="0">
                <a:latin typeface="Noto Sans CJK JP Regular"/>
                <a:cs typeface="Noto Sans CJK JP Regular"/>
              </a:rPr>
              <a:t>i</a:t>
            </a:r>
            <a:r>
              <a:rPr sz="3200" spc="40" dirty="0">
                <a:latin typeface="Noto Sans CJK JP Regular"/>
                <a:cs typeface="Noto Sans CJK JP Regular"/>
              </a:rPr>
              <a:t>nd</a:t>
            </a:r>
            <a:r>
              <a:rPr sz="3200" spc="25" dirty="0">
                <a:latin typeface="Noto Sans CJK JP Regular"/>
                <a:cs typeface="Noto Sans CJK JP Regular"/>
              </a:rPr>
              <a:t>e</a:t>
            </a:r>
            <a:r>
              <a:rPr sz="3200" spc="20" dirty="0">
                <a:latin typeface="Noto Sans CJK JP Regular"/>
                <a:cs typeface="Noto Sans CJK JP Regular"/>
              </a:rPr>
              <a:t>x </a:t>
            </a:r>
            <a:r>
              <a:rPr sz="3200" spc="5" dirty="0">
                <a:latin typeface="Noto Sans CJK JP Regular"/>
                <a:cs typeface="Noto Sans CJK JP Regular"/>
              </a:rPr>
              <a:t>值较大的元素会显示在网页的最上层。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盒子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09557"/>
            <a:ext cx="7972425" cy="439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8740" indent="-342900">
              <a:lnSpc>
                <a:spcPct val="13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100" dirty="0">
                <a:latin typeface="Noto Sans CJK JP Regular"/>
                <a:cs typeface="Noto Sans CJK JP Regular"/>
              </a:rPr>
              <a:t>C</a:t>
            </a:r>
            <a:r>
              <a:rPr sz="3000" spc="-75" dirty="0">
                <a:latin typeface="Noto Sans CJK JP Regular"/>
                <a:cs typeface="Noto Sans CJK JP Regular"/>
              </a:rPr>
              <a:t>S</a:t>
            </a:r>
            <a:r>
              <a:rPr sz="3000" spc="-65" dirty="0">
                <a:latin typeface="Noto Sans CJK JP Regular"/>
                <a:cs typeface="Noto Sans CJK JP Regular"/>
              </a:rPr>
              <a:t>S</a:t>
            </a:r>
            <a:r>
              <a:rPr sz="3000" spc="-15" dirty="0">
                <a:latin typeface="Noto Sans CJK JP Regular"/>
                <a:cs typeface="Noto Sans CJK JP Regular"/>
              </a:rPr>
              <a:t>处理网页时，它认为每个元素都</a:t>
            </a:r>
            <a:r>
              <a:rPr sz="3000" spc="20" dirty="0">
                <a:latin typeface="Noto Sans CJK JP Regular"/>
                <a:cs typeface="Noto Sans CJK JP Regular"/>
              </a:rPr>
              <a:t>包</a:t>
            </a:r>
            <a:r>
              <a:rPr sz="3000" spc="-15" dirty="0">
                <a:latin typeface="Noto Sans CJK JP Regular"/>
                <a:cs typeface="Noto Sans CJK JP Regular"/>
              </a:rPr>
              <a:t>含在一 </a:t>
            </a:r>
            <a:r>
              <a:rPr sz="3000" spc="-10" dirty="0">
                <a:latin typeface="Noto Sans CJK JP Regular"/>
                <a:cs typeface="Noto Sans CJK JP Regular"/>
              </a:rPr>
              <a:t>个不可见的盒子里。</a:t>
            </a:r>
            <a:endParaRPr sz="3000">
              <a:latin typeface="Noto Sans CJK JP Regular"/>
              <a:cs typeface="Noto Sans CJK JP Regular"/>
            </a:endParaRPr>
          </a:p>
          <a:p>
            <a:pPr marL="355600" marR="5080" indent="-342900" algn="just">
              <a:lnSpc>
                <a:spcPct val="13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为什么要想象成盒子呢？因为如果</a:t>
            </a:r>
            <a:r>
              <a:rPr sz="3000" spc="20" dirty="0">
                <a:latin typeface="Noto Sans CJK JP Regular"/>
                <a:cs typeface="Noto Sans CJK JP Regular"/>
              </a:rPr>
              <a:t>把</a:t>
            </a:r>
            <a:r>
              <a:rPr sz="3000" spc="-10" dirty="0">
                <a:latin typeface="Noto Sans CJK JP Regular"/>
                <a:cs typeface="Noto Sans CJK JP Regular"/>
              </a:rPr>
              <a:t>所有</a:t>
            </a:r>
            <a:r>
              <a:rPr sz="3000" spc="20" dirty="0">
                <a:latin typeface="Noto Sans CJK JP Regular"/>
                <a:cs typeface="Noto Sans CJK JP Regular"/>
              </a:rPr>
              <a:t>的</a:t>
            </a:r>
            <a:r>
              <a:rPr sz="3000" spc="-10" dirty="0">
                <a:latin typeface="Noto Sans CJK JP Regular"/>
                <a:cs typeface="Noto Sans CJK JP Regular"/>
              </a:rPr>
              <a:t>元 素都想象成盒子，那么我们对网页</a:t>
            </a:r>
            <a:r>
              <a:rPr sz="3000" spc="20" dirty="0">
                <a:latin typeface="Noto Sans CJK JP Regular"/>
                <a:cs typeface="Noto Sans CJK JP Regular"/>
              </a:rPr>
              <a:t>的</a:t>
            </a:r>
            <a:r>
              <a:rPr sz="3000" spc="-10" dirty="0">
                <a:latin typeface="Noto Sans CJK JP Regular"/>
                <a:cs typeface="Noto Sans CJK JP Regular"/>
              </a:rPr>
              <a:t>布局</a:t>
            </a:r>
            <a:r>
              <a:rPr sz="3000" spc="20" dirty="0">
                <a:latin typeface="Noto Sans CJK JP Regular"/>
                <a:cs typeface="Noto Sans CJK JP Regular"/>
              </a:rPr>
              <a:t>就</a:t>
            </a:r>
            <a:r>
              <a:rPr sz="3000" spc="-10" dirty="0">
                <a:latin typeface="Noto Sans CJK JP Regular"/>
                <a:cs typeface="Noto Sans CJK JP Regular"/>
              </a:rPr>
              <a:t>相 当于是摆放盒子。</a:t>
            </a:r>
            <a:endParaRPr sz="3000">
              <a:latin typeface="Noto Sans CJK JP Regular"/>
              <a:cs typeface="Noto Sans CJK JP Regular"/>
            </a:endParaRPr>
          </a:p>
          <a:p>
            <a:pPr marL="355600" marR="5080" indent="-342900" algn="just">
              <a:lnSpc>
                <a:spcPct val="13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我们只需要将相应的盒子摆放到网</a:t>
            </a:r>
            <a:r>
              <a:rPr sz="3000" spc="20" dirty="0">
                <a:latin typeface="Noto Sans CJK JP Regular"/>
                <a:cs typeface="Noto Sans CJK JP Regular"/>
              </a:rPr>
              <a:t>页</a:t>
            </a:r>
            <a:r>
              <a:rPr sz="3000" spc="-10" dirty="0">
                <a:latin typeface="Noto Sans CJK JP Regular"/>
                <a:cs typeface="Noto Sans CJK JP Regular"/>
              </a:rPr>
              <a:t>中相</a:t>
            </a:r>
            <a:r>
              <a:rPr sz="3000" spc="20" dirty="0">
                <a:latin typeface="Noto Sans CJK JP Regular"/>
                <a:cs typeface="Noto Sans CJK JP Regular"/>
              </a:rPr>
              <a:t>应</a:t>
            </a:r>
            <a:r>
              <a:rPr sz="3000" spc="-10" dirty="0">
                <a:latin typeface="Noto Sans CJK JP Regular"/>
                <a:cs typeface="Noto Sans CJK JP Regular"/>
              </a:rPr>
              <a:t>的 位置即可完成网页的布局。</a:t>
            </a:r>
            <a:endParaRPr sz="3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盒子模型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71330"/>
            <a:ext cx="6069330" cy="26689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一个盒子我们会分成几个部分：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6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内</a:t>
            </a:r>
            <a:r>
              <a:rPr sz="2800" spc="5" dirty="0">
                <a:latin typeface="Noto Sans CJK JP Regular"/>
                <a:cs typeface="Noto Sans CJK JP Regular"/>
              </a:rPr>
              <a:t>容</a:t>
            </a:r>
            <a:r>
              <a:rPr sz="2800" spc="10" dirty="0">
                <a:latin typeface="Noto Sans CJK JP Regular"/>
                <a:cs typeface="Noto Sans CJK JP Regular"/>
              </a:rPr>
              <a:t>区</a:t>
            </a:r>
            <a:r>
              <a:rPr sz="2800" spc="5" dirty="0">
                <a:latin typeface="Noto Sans CJK JP Regular"/>
                <a:cs typeface="Noto Sans CJK JP Regular"/>
              </a:rPr>
              <a:t>(content)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内边</a:t>
            </a:r>
            <a:r>
              <a:rPr sz="2800" spc="5" dirty="0">
                <a:latin typeface="Noto Sans CJK JP Regular"/>
                <a:cs typeface="Noto Sans CJK JP Regular"/>
              </a:rPr>
              <a:t>距</a:t>
            </a:r>
            <a:r>
              <a:rPr sz="2800" spc="35" dirty="0">
                <a:latin typeface="Noto Sans CJK JP Regular"/>
                <a:cs typeface="Noto Sans CJK JP Regular"/>
              </a:rPr>
              <a:t>(padding)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边</a:t>
            </a:r>
            <a:r>
              <a:rPr sz="2800" spc="5" dirty="0">
                <a:latin typeface="Noto Sans CJK JP Regular"/>
                <a:cs typeface="Noto Sans CJK JP Regular"/>
              </a:rPr>
              <a:t>框</a:t>
            </a:r>
            <a:r>
              <a:rPr sz="2800" spc="20" dirty="0">
                <a:latin typeface="Noto Sans CJK JP Regular"/>
                <a:cs typeface="Noto Sans CJK JP Regular"/>
              </a:rPr>
              <a:t>(border)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外边</a:t>
            </a:r>
            <a:r>
              <a:rPr sz="2800" spc="5" dirty="0">
                <a:latin typeface="Noto Sans CJK JP Regular"/>
                <a:cs typeface="Noto Sans CJK JP Regular"/>
              </a:rPr>
              <a:t>距</a:t>
            </a:r>
            <a:r>
              <a:rPr sz="2800" spc="15" dirty="0">
                <a:latin typeface="Noto Sans CJK JP Regular"/>
                <a:cs typeface="Noto Sans CJK JP Regular"/>
              </a:rPr>
              <a:t>(margin)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盒子模型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704175" y="1746504"/>
            <a:ext cx="6784848" cy="45262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6998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内容区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06813"/>
            <a:ext cx="7919084" cy="4332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内容区指的是盒子中放置内容的区域，也就是元素 中的文本内容，子元素都是存在于内容区中的。</a:t>
            </a:r>
            <a:endParaRPr sz="27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40000"/>
              </a:lnSpc>
              <a:spcBef>
                <a:spcPts val="6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如果没有为元素设置内边距和边框，则内容区大小 默认和盒子大小是一致的。</a:t>
            </a:r>
            <a:endParaRPr sz="2700">
              <a:latin typeface="Noto Sans CJK JP Regular"/>
              <a:cs typeface="Noto Sans CJK JP Regular"/>
            </a:endParaRPr>
          </a:p>
          <a:p>
            <a:pPr marL="355600" marR="92075" indent="-342900">
              <a:lnSpc>
                <a:spcPct val="14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通</a:t>
            </a:r>
            <a:r>
              <a:rPr sz="2700" spc="-5" dirty="0">
                <a:latin typeface="Noto Sans CJK JP Regular"/>
                <a:cs typeface="Noto Sans CJK JP Regular"/>
              </a:rPr>
              <a:t>过</a:t>
            </a:r>
            <a:r>
              <a:rPr sz="27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width</a:t>
            </a:r>
            <a:r>
              <a:rPr sz="2700" spc="-5" dirty="0">
                <a:latin typeface="Noto Sans CJK JP Regular"/>
                <a:cs typeface="Noto Sans CJK JP Regular"/>
              </a:rPr>
              <a:t>和</a:t>
            </a:r>
            <a:r>
              <a:rPr sz="2700" spc="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height</a:t>
            </a:r>
            <a:r>
              <a:rPr sz="2700" dirty="0">
                <a:latin typeface="Noto Sans CJK JP Regular"/>
                <a:cs typeface="Noto Sans CJK JP Regular"/>
              </a:rPr>
              <a:t>两</a:t>
            </a:r>
            <a:r>
              <a:rPr sz="2700" spc="-5" dirty="0">
                <a:latin typeface="Noto Sans CJK JP Regular"/>
                <a:cs typeface="Noto Sans CJK JP Regular"/>
              </a:rPr>
              <a:t>个属性可以设置内容区的大 </a:t>
            </a:r>
            <a:r>
              <a:rPr sz="2700" dirty="0">
                <a:latin typeface="Noto Sans CJK JP Regular"/>
                <a:cs typeface="Noto Sans CJK JP Regular"/>
              </a:rPr>
              <a:t>小。</a:t>
            </a:r>
            <a:endParaRPr sz="27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Noto Sans CJK JP Regular"/>
                <a:cs typeface="Noto Sans CJK JP Regular"/>
              </a:rPr>
              <a:t>width</a:t>
            </a:r>
            <a:r>
              <a:rPr sz="2700" dirty="0">
                <a:latin typeface="Noto Sans CJK JP Regular"/>
                <a:cs typeface="Noto Sans CJK JP Regular"/>
              </a:rPr>
              <a:t>和</a:t>
            </a:r>
            <a:r>
              <a:rPr sz="2700" spc="40" dirty="0">
                <a:latin typeface="Noto Sans CJK JP Regular"/>
                <a:cs typeface="Noto Sans CJK JP Regular"/>
              </a:rPr>
              <a:t>height</a:t>
            </a:r>
            <a:r>
              <a:rPr sz="2700" dirty="0">
                <a:latin typeface="Noto Sans CJK JP Regular"/>
                <a:cs typeface="Noto Sans CJK JP Regular"/>
              </a:rPr>
              <a:t>属性只适用于块元素。</a:t>
            </a:r>
            <a:endParaRPr sz="27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6998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内边距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06813"/>
            <a:ext cx="8167370" cy="4359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52730" indent="-342900">
              <a:lnSpc>
                <a:spcPct val="14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顾名思义，内边距指的就是元素内容区与边框以内 的空间。</a:t>
            </a:r>
            <a:endParaRPr sz="27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9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默认情况</a:t>
            </a:r>
            <a:r>
              <a:rPr sz="2700" spc="-5" dirty="0">
                <a:latin typeface="Noto Sans CJK JP Regular"/>
                <a:cs typeface="Noto Sans CJK JP Regular"/>
              </a:rPr>
              <a:t>下width</a:t>
            </a:r>
            <a:r>
              <a:rPr sz="2700" dirty="0">
                <a:latin typeface="Noto Sans CJK JP Regular"/>
                <a:cs typeface="Noto Sans CJK JP Regular"/>
              </a:rPr>
              <a:t>和</a:t>
            </a:r>
            <a:r>
              <a:rPr sz="2700" spc="40" dirty="0">
                <a:latin typeface="Noto Sans CJK JP Regular"/>
                <a:cs typeface="Noto Sans CJK JP Regular"/>
              </a:rPr>
              <a:t>height</a:t>
            </a:r>
            <a:r>
              <a:rPr sz="2700" dirty="0">
                <a:latin typeface="Noto Sans CJK JP Regular"/>
                <a:cs typeface="Noto Sans CJK JP Regular"/>
              </a:rPr>
              <a:t>不包</a:t>
            </a:r>
            <a:r>
              <a:rPr sz="2700" spc="5" dirty="0">
                <a:latin typeface="Noto Sans CJK JP Regular"/>
                <a:cs typeface="Noto Sans CJK JP Regular"/>
              </a:rPr>
              <a:t>含</a:t>
            </a:r>
            <a:r>
              <a:rPr sz="2700" spc="35" dirty="0">
                <a:latin typeface="Noto Sans CJK JP Regular"/>
                <a:cs typeface="Noto Sans CJK JP Regular"/>
              </a:rPr>
              <a:t>padding</a:t>
            </a:r>
            <a:r>
              <a:rPr sz="2700" dirty="0">
                <a:latin typeface="Noto Sans CJK JP Regular"/>
                <a:cs typeface="Noto Sans CJK JP Regular"/>
              </a:rPr>
              <a:t>的大小。</a:t>
            </a:r>
            <a:endParaRPr sz="27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使</a:t>
            </a:r>
            <a:r>
              <a:rPr sz="2700" spc="-5" dirty="0">
                <a:latin typeface="Noto Sans CJK JP Regular"/>
                <a:cs typeface="Noto Sans CJK JP Regular"/>
              </a:rPr>
              <a:t>用</a:t>
            </a:r>
            <a:r>
              <a:rPr sz="27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padding</a:t>
            </a:r>
            <a:r>
              <a:rPr sz="2700" spc="-5" dirty="0">
                <a:latin typeface="Noto Sans CJK JP Regular"/>
                <a:cs typeface="Noto Sans CJK JP Regular"/>
              </a:rPr>
              <a:t>属性来设置元素的内边距。</a:t>
            </a:r>
            <a:endParaRPr sz="27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9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Noto Sans CJK JP Regular"/>
                <a:cs typeface="Noto Sans CJK JP Regular"/>
              </a:rPr>
              <a:t>例如：</a:t>
            </a:r>
            <a:endParaRPr sz="27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78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400" spc="30" dirty="0">
                <a:latin typeface="Noto Sans CJK JP Regular"/>
                <a:cs typeface="Noto Sans CJK JP Regular"/>
              </a:rPr>
              <a:t>padding:10px </a:t>
            </a:r>
            <a:r>
              <a:rPr sz="2400" spc="45" dirty="0">
                <a:latin typeface="Noto Sans CJK JP Regular"/>
                <a:cs typeface="Noto Sans CJK JP Regular"/>
              </a:rPr>
              <a:t>20px 30px</a:t>
            </a:r>
            <a:r>
              <a:rPr sz="2400" spc="380" dirty="0">
                <a:latin typeface="Noto Sans CJK JP Regular"/>
                <a:cs typeface="Noto Sans CJK JP Regular"/>
              </a:rPr>
              <a:t> </a:t>
            </a:r>
            <a:r>
              <a:rPr sz="2400" spc="45" dirty="0">
                <a:latin typeface="Noto Sans CJK JP Regular"/>
                <a:cs typeface="Noto Sans CJK JP Regular"/>
              </a:rPr>
              <a:t>40px</a:t>
            </a:r>
            <a:endParaRPr sz="24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73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这样会</a:t>
            </a:r>
            <a:r>
              <a:rPr sz="2400" spc="-30" dirty="0">
                <a:latin typeface="Noto Sans CJK JP Regular"/>
                <a:cs typeface="Noto Sans CJK JP Regular"/>
              </a:rPr>
              <a:t>设</a:t>
            </a:r>
            <a:r>
              <a:rPr sz="2400" spc="10" dirty="0">
                <a:latin typeface="Noto Sans CJK JP Regular"/>
                <a:cs typeface="Noto Sans CJK JP Regular"/>
              </a:rPr>
              <a:t>置元</a:t>
            </a:r>
            <a:r>
              <a:rPr sz="2400" spc="-30" dirty="0">
                <a:latin typeface="Noto Sans CJK JP Regular"/>
                <a:cs typeface="Noto Sans CJK JP Regular"/>
              </a:rPr>
              <a:t>素</a:t>
            </a:r>
            <a:r>
              <a:rPr sz="2400" dirty="0">
                <a:latin typeface="Noto Sans CJK JP Regular"/>
                <a:cs typeface="Noto Sans CJK JP Regular"/>
              </a:rPr>
              <a:t>的</a:t>
            </a:r>
            <a:r>
              <a:rPr sz="24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上</a:t>
            </a:r>
            <a:r>
              <a:rPr sz="2400" spc="-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、</a:t>
            </a:r>
            <a:r>
              <a:rPr sz="24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右、</a:t>
            </a:r>
            <a:r>
              <a:rPr sz="2400" spc="-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下</a:t>
            </a:r>
            <a:r>
              <a:rPr sz="24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、</a:t>
            </a:r>
            <a:r>
              <a:rPr sz="2400" spc="-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左</a:t>
            </a:r>
            <a:r>
              <a:rPr sz="2400" spc="10" dirty="0">
                <a:latin typeface="Noto Sans CJK JP Regular"/>
                <a:cs typeface="Noto Sans CJK JP Regular"/>
              </a:rPr>
              <a:t>四个方</a:t>
            </a:r>
            <a:r>
              <a:rPr sz="2400" spc="-40" dirty="0">
                <a:latin typeface="Noto Sans CJK JP Regular"/>
                <a:cs typeface="Noto Sans CJK JP Regular"/>
              </a:rPr>
              <a:t>向</a:t>
            </a:r>
            <a:r>
              <a:rPr sz="2400" spc="10" dirty="0">
                <a:latin typeface="Noto Sans CJK JP Regular"/>
                <a:cs typeface="Noto Sans CJK JP Regular"/>
              </a:rPr>
              <a:t>的内</a:t>
            </a:r>
            <a:r>
              <a:rPr sz="2400" spc="-35" dirty="0">
                <a:latin typeface="Noto Sans CJK JP Regular"/>
                <a:cs typeface="Noto Sans CJK JP Regular"/>
              </a:rPr>
              <a:t>边</a:t>
            </a:r>
            <a:r>
              <a:rPr sz="2400" spc="10" dirty="0">
                <a:latin typeface="Noto Sans CJK JP Regular"/>
                <a:cs typeface="Noto Sans CJK JP Regular"/>
              </a:rPr>
              <a:t>距。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6998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内边距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44166"/>
            <a:ext cx="7642859" cy="386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Noto Sans CJK JP Regular"/>
                <a:cs typeface="Noto Sans CJK JP Regular"/>
              </a:rPr>
              <a:t>padding:10px </a:t>
            </a:r>
            <a:r>
              <a:rPr sz="2000" spc="45" dirty="0">
                <a:latin typeface="Noto Sans CJK JP Regular"/>
                <a:cs typeface="Noto Sans CJK JP Regular"/>
              </a:rPr>
              <a:t>20px</a:t>
            </a:r>
            <a:r>
              <a:rPr sz="2000" spc="90" dirty="0">
                <a:latin typeface="Noto Sans CJK JP Regular"/>
                <a:cs typeface="Noto Sans CJK JP Regular"/>
              </a:rPr>
              <a:t> </a:t>
            </a:r>
            <a:r>
              <a:rPr sz="2000" spc="20" dirty="0">
                <a:latin typeface="Noto Sans CJK JP Regular"/>
                <a:cs typeface="Noto Sans CJK JP Regular"/>
              </a:rPr>
              <a:t>30px;</a:t>
            </a:r>
            <a:endParaRPr sz="2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33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分别指</a:t>
            </a:r>
            <a:r>
              <a:rPr sz="1800" spc="5" dirty="0">
                <a:latin typeface="Noto Sans CJK JP Regular"/>
                <a:cs typeface="Noto Sans CJK JP Regular"/>
              </a:rPr>
              <a:t>定</a:t>
            </a:r>
            <a:r>
              <a:rPr sz="1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上、左右、下</a:t>
            </a:r>
            <a:r>
              <a:rPr sz="1800" dirty="0">
                <a:latin typeface="Noto Sans CJK JP Regular"/>
                <a:cs typeface="Noto Sans CJK JP Regular"/>
              </a:rPr>
              <a:t>四个方向的内边距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4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Noto Sans CJK JP Regular"/>
                <a:cs typeface="Noto Sans CJK JP Regular"/>
              </a:rPr>
              <a:t>padding:10px</a:t>
            </a:r>
            <a:r>
              <a:rPr sz="2000" spc="40" dirty="0">
                <a:latin typeface="Noto Sans CJK JP Regular"/>
                <a:cs typeface="Noto Sans CJK JP Regular"/>
              </a:rPr>
              <a:t> </a:t>
            </a:r>
            <a:r>
              <a:rPr sz="2000" spc="20" dirty="0">
                <a:latin typeface="Noto Sans CJK JP Regular"/>
                <a:cs typeface="Noto Sans CJK JP Regular"/>
              </a:rPr>
              <a:t>20px;</a:t>
            </a:r>
            <a:endParaRPr sz="2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32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分别指</a:t>
            </a:r>
            <a:r>
              <a:rPr sz="1800" spc="5" dirty="0">
                <a:latin typeface="Noto Sans CJK JP Regular"/>
                <a:cs typeface="Noto Sans CJK JP Regular"/>
              </a:rPr>
              <a:t>定</a:t>
            </a:r>
            <a:r>
              <a:rPr sz="1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上下、左</a:t>
            </a:r>
            <a:r>
              <a:rPr sz="1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右</a:t>
            </a:r>
            <a:r>
              <a:rPr sz="1800" dirty="0">
                <a:latin typeface="Noto Sans CJK JP Regular"/>
                <a:cs typeface="Noto Sans CJK JP Regular"/>
              </a:rPr>
              <a:t>四个方向的内</a:t>
            </a:r>
            <a:r>
              <a:rPr sz="1800" spc="5" dirty="0">
                <a:latin typeface="Noto Sans CJK JP Regular"/>
                <a:cs typeface="Noto Sans CJK JP Regular"/>
              </a:rPr>
              <a:t>边</a:t>
            </a:r>
            <a:r>
              <a:rPr sz="1800" dirty="0">
                <a:latin typeface="Noto Sans CJK JP Regular"/>
                <a:cs typeface="Noto Sans CJK JP Regular"/>
              </a:rPr>
              <a:t>距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20" dirty="0">
                <a:latin typeface="Noto Sans CJK JP Regular"/>
                <a:cs typeface="Noto Sans CJK JP Regular"/>
              </a:rPr>
              <a:t>padding:10px;</a:t>
            </a:r>
            <a:endParaRPr sz="2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36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dirty="0">
                <a:latin typeface="Noto Sans CJK JP Regular"/>
                <a:cs typeface="Noto Sans CJK JP Regular"/>
              </a:rPr>
              <a:t>同时指</a:t>
            </a:r>
            <a:r>
              <a:rPr sz="1800" spc="5" dirty="0">
                <a:latin typeface="Noto Sans CJK JP Regular"/>
                <a:cs typeface="Noto Sans CJK JP Regular"/>
              </a:rPr>
              <a:t>定</a:t>
            </a:r>
            <a:r>
              <a:rPr sz="1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上左右下</a:t>
            </a:r>
            <a:r>
              <a:rPr sz="1800" dirty="0">
                <a:latin typeface="Noto Sans CJK JP Regular"/>
                <a:cs typeface="Noto Sans CJK JP Regular"/>
              </a:rPr>
              <a:t>四个方向的内</a:t>
            </a:r>
            <a:r>
              <a:rPr sz="1800" spc="5" dirty="0">
                <a:latin typeface="Noto Sans CJK JP Regular"/>
                <a:cs typeface="Noto Sans CJK JP Regular"/>
              </a:rPr>
              <a:t>边</a:t>
            </a:r>
            <a:r>
              <a:rPr sz="1800" dirty="0">
                <a:latin typeface="Noto Sans CJK JP Regular"/>
                <a:cs typeface="Noto Sans CJK JP Regular"/>
              </a:rPr>
              <a:t>距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38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同时</a:t>
            </a:r>
            <a:r>
              <a:rPr sz="2000" spc="10" dirty="0">
                <a:latin typeface="Noto Sans CJK JP Regular"/>
                <a:cs typeface="Noto Sans CJK JP Regular"/>
              </a:rPr>
              <a:t>在</a:t>
            </a:r>
            <a:r>
              <a:rPr sz="2000" spc="-10" dirty="0">
                <a:latin typeface="Noto Sans CJK JP Regular"/>
                <a:cs typeface="Noto Sans CJK JP Regular"/>
              </a:rPr>
              <a:t>css</a:t>
            </a:r>
            <a:r>
              <a:rPr sz="2000" spc="15" dirty="0">
                <a:latin typeface="Noto Sans CJK JP Regular"/>
                <a:cs typeface="Noto Sans CJK JP Regular"/>
              </a:rPr>
              <a:t>中还</a:t>
            </a:r>
            <a:r>
              <a:rPr sz="2000" spc="-15" dirty="0">
                <a:latin typeface="Noto Sans CJK JP Regular"/>
                <a:cs typeface="Noto Sans CJK JP Regular"/>
              </a:rPr>
              <a:t>提</a:t>
            </a:r>
            <a:r>
              <a:rPr sz="2000" spc="15" dirty="0">
                <a:latin typeface="Noto Sans CJK JP Regular"/>
                <a:cs typeface="Noto Sans CJK JP Regular"/>
              </a:rPr>
              <a:t>供</a:t>
            </a:r>
            <a:r>
              <a:rPr sz="2000" spc="10" dirty="0">
                <a:latin typeface="Noto Sans CJK JP Regular"/>
                <a:cs typeface="Noto Sans CJK JP Regular"/>
              </a:rPr>
              <a:t>了</a:t>
            </a:r>
            <a:r>
              <a:rPr sz="20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padding-top</a:t>
            </a:r>
            <a:r>
              <a:rPr sz="20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、</a:t>
            </a:r>
            <a:r>
              <a:rPr sz="20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padding-right</a:t>
            </a:r>
            <a:r>
              <a:rPr sz="20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、</a:t>
            </a:r>
            <a:r>
              <a:rPr sz="2000" spc="4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padding-</a:t>
            </a:r>
            <a:endParaRPr sz="20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955"/>
              </a:spcBef>
            </a:pPr>
            <a:r>
              <a:rPr sz="20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right</a:t>
            </a:r>
            <a:r>
              <a:rPr sz="20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、</a:t>
            </a:r>
            <a:r>
              <a:rPr sz="2000" spc="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padding-bottom</a:t>
            </a:r>
            <a:r>
              <a:rPr sz="2000" spc="15" dirty="0">
                <a:latin typeface="Noto Sans CJK JP Regular"/>
                <a:cs typeface="Noto Sans CJK JP Regular"/>
              </a:rPr>
              <a:t>分别</a:t>
            </a:r>
            <a:r>
              <a:rPr sz="2000" spc="-25" dirty="0">
                <a:latin typeface="Noto Sans CJK JP Regular"/>
                <a:cs typeface="Noto Sans CJK JP Regular"/>
              </a:rPr>
              <a:t>用</a:t>
            </a:r>
            <a:r>
              <a:rPr sz="2000" spc="15" dirty="0">
                <a:latin typeface="Noto Sans CJK JP Regular"/>
                <a:cs typeface="Noto Sans CJK JP Regular"/>
              </a:rPr>
              <a:t>来</a:t>
            </a:r>
            <a:r>
              <a:rPr sz="2000" spc="-25" dirty="0">
                <a:latin typeface="Noto Sans CJK JP Regular"/>
                <a:cs typeface="Noto Sans CJK JP Regular"/>
              </a:rPr>
              <a:t>指</a:t>
            </a:r>
            <a:r>
              <a:rPr sz="2000" spc="15" dirty="0">
                <a:latin typeface="Noto Sans CJK JP Regular"/>
                <a:cs typeface="Noto Sans CJK JP Regular"/>
              </a:rPr>
              <a:t>定</a:t>
            </a:r>
            <a:r>
              <a:rPr sz="2000" spc="-25" dirty="0">
                <a:latin typeface="Noto Sans CJK JP Regular"/>
                <a:cs typeface="Noto Sans CJK JP Regular"/>
              </a:rPr>
              <a:t>四</a:t>
            </a:r>
            <a:r>
              <a:rPr sz="2000" spc="15" dirty="0">
                <a:latin typeface="Noto Sans CJK JP Regular"/>
                <a:cs typeface="Noto Sans CJK JP Regular"/>
              </a:rPr>
              <a:t>个方</a:t>
            </a:r>
            <a:r>
              <a:rPr sz="2000" spc="-25" dirty="0">
                <a:latin typeface="Noto Sans CJK JP Regular"/>
                <a:cs typeface="Noto Sans CJK JP Regular"/>
              </a:rPr>
              <a:t>向</a:t>
            </a:r>
            <a:r>
              <a:rPr sz="2000" spc="15" dirty="0">
                <a:latin typeface="Noto Sans CJK JP Regular"/>
                <a:cs typeface="Noto Sans CJK JP Regular"/>
              </a:rPr>
              <a:t>的</a:t>
            </a:r>
            <a:r>
              <a:rPr sz="2000" spc="-25" dirty="0">
                <a:latin typeface="Noto Sans CJK JP Regular"/>
                <a:cs typeface="Noto Sans CJK JP Regular"/>
              </a:rPr>
              <a:t>内</a:t>
            </a:r>
            <a:r>
              <a:rPr sz="2000" spc="15" dirty="0">
                <a:latin typeface="Noto Sans CJK JP Regular"/>
                <a:cs typeface="Noto Sans CJK JP Regular"/>
              </a:rPr>
              <a:t>边</a:t>
            </a:r>
            <a:r>
              <a:rPr sz="2000" spc="-25" dirty="0">
                <a:latin typeface="Noto Sans CJK JP Regular"/>
                <a:cs typeface="Noto Sans CJK JP Regular"/>
              </a:rPr>
              <a:t>距</a:t>
            </a:r>
            <a:r>
              <a:rPr sz="2000" spc="15" dirty="0"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边框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80438"/>
            <a:ext cx="7887970" cy="363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可以在元素周围创建边框，边框是元素可见框的最外部。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可以使</a:t>
            </a:r>
            <a:r>
              <a:rPr sz="2200" spc="-10" dirty="0">
                <a:latin typeface="Noto Sans CJK JP Regular"/>
                <a:cs typeface="Noto Sans CJK JP Regular"/>
              </a:rPr>
              <a:t>用</a:t>
            </a:r>
            <a:r>
              <a:rPr sz="22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border</a:t>
            </a:r>
            <a:r>
              <a:rPr sz="2200" spc="-10" dirty="0">
                <a:latin typeface="Noto Sans CJK JP Regular"/>
                <a:cs typeface="Noto Sans CJK JP Regular"/>
              </a:rPr>
              <a:t>属性来设置盒子的边框：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73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0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border:1px </a:t>
            </a:r>
            <a:r>
              <a:rPr sz="20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red</a:t>
            </a:r>
            <a:r>
              <a:rPr sz="2000" spc="18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solid;</a:t>
            </a:r>
            <a:endParaRPr sz="2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67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上边的样式分别</a:t>
            </a:r>
            <a:r>
              <a:rPr sz="2000" spc="-25" dirty="0">
                <a:latin typeface="Noto Sans CJK JP Regular"/>
                <a:cs typeface="Noto Sans CJK JP Regular"/>
              </a:rPr>
              <a:t>指</a:t>
            </a:r>
            <a:r>
              <a:rPr sz="2000" spc="15" dirty="0">
                <a:latin typeface="Noto Sans CJK JP Regular"/>
                <a:cs typeface="Noto Sans CJK JP Regular"/>
              </a:rPr>
              <a:t>定了</a:t>
            </a:r>
            <a:r>
              <a:rPr sz="2000" spc="-25" dirty="0">
                <a:latin typeface="Noto Sans CJK JP Regular"/>
                <a:cs typeface="Noto Sans CJK JP Regular"/>
              </a:rPr>
              <a:t>边</a:t>
            </a:r>
            <a:r>
              <a:rPr sz="2000" spc="15" dirty="0">
                <a:latin typeface="Noto Sans CJK JP Regular"/>
                <a:cs typeface="Noto Sans CJK JP Regular"/>
              </a:rPr>
              <a:t>框</a:t>
            </a:r>
            <a:r>
              <a:rPr sz="2000" spc="-10" dirty="0">
                <a:latin typeface="Noto Sans CJK JP Regular"/>
                <a:cs typeface="Noto Sans CJK JP Regular"/>
              </a:rPr>
              <a:t>的</a:t>
            </a:r>
            <a:r>
              <a:rPr sz="20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宽</a:t>
            </a:r>
            <a:r>
              <a:rPr sz="20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度</a:t>
            </a:r>
            <a:r>
              <a:rPr sz="20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、</a:t>
            </a:r>
            <a:r>
              <a:rPr sz="20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颜</a:t>
            </a:r>
            <a:r>
              <a:rPr sz="20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色和</a:t>
            </a:r>
            <a:r>
              <a:rPr sz="2000" spc="-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样</a:t>
            </a:r>
            <a:r>
              <a:rPr sz="20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式。</a:t>
            </a:r>
            <a:endParaRPr sz="20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5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也可以使</a:t>
            </a:r>
            <a:r>
              <a:rPr sz="2200" spc="-10" dirty="0">
                <a:latin typeface="Noto Sans CJK JP Regular"/>
                <a:cs typeface="Noto Sans CJK JP Regular"/>
              </a:rPr>
              <a:t>用</a:t>
            </a:r>
            <a:r>
              <a:rPr sz="2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border-top/left/right/bottom</a:t>
            </a:r>
            <a:r>
              <a:rPr sz="2200" spc="-5" dirty="0">
                <a:latin typeface="Noto Sans CJK JP Regular"/>
                <a:cs typeface="Noto Sans CJK JP Regular"/>
              </a:rPr>
              <a:t>分别指定上右下左 四个方向的边框。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和</a:t>
            </a:r>
            <a:r>
              <a:rPr sz="2200" spc="30" dirty="0">
                <a:latin typeface="Noto Sans CJK JP Regular"/>
                <a:cs typeface="Noto Sans CJK JP Regular"/>
              </a:rPr>
              <a:t>padding</a:t>
            </a:r>
            <a:r>
              <a:rPr sz="2200" spc="-10" dirty="0">
                <a:latin typeface="Noto Sans CJK JP Regular"/>
                <a:cs typeface="Noto Sans CJK JP Regular"/>
              </a:rPr>
              <a:t>一样，默</a:t>
            </a:r>
            <a:r>
              <a:rPr sz="2200" spc="-5" dirty="0">
                <a:latin typeface="Noto Sans CJK JP Regular"/>
                <a:cs typeface="Noto Sans CJK JP Regular"/>
              </a:rPr>
              <a:t>认</a:t>
            </a:r>
            <a:r>
              <a:rPr sz="2200" dirty="0">
                <a:latin typeface="Noto Sans CJK JP Regular"/>
                <a:cs typeface="Noto Sans CJK JP Regular"/>
              </a:rPr>
              <a:t>width</a:t>
            </a:r>
            <a:r>
              <a:rPr sz="2200" spc="-10" dirty="0">
                <a:latin typeface="Noto Sans CJK JP Regular"/>
                <a:cs typeface="Noto Sans CJK JP Regular"/>
              </a:rPr>
              <a:t>和</a:t>
            </a:r>
            <a:r>
              <a:rPr sz="2200" spc="35" dirty="0">
                <a:latin typeface="Noto Sans CJK JP Regular"/>
                <a:cs typeface="Noto Sans CJK JP Regular"/>
              </a:rPr>
              <a:t>height</a:t>
            </a:r>
            <a:r>
              <a:rPr sz="2200" spc="-10" dirty="0">
                <a:latin typeface="Noto Sans CJK JP Regular"/>
                <a:cs typeface="Noto Sans CJK JP Regular"/>
              </a:rPr>
              <a:t>并包括边框的宽度。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3049</Words>
  <Application>WPS 演示</Application>
  <PresentationFormat>On-screen Show (4:3)</PresentationFormat>
  <Paragraphs>199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Noto Sans Mono CJK JP Regular</vt:lpstr>
      <vt:lpstr>Noto Sans CJK JP Regular</vt:lpstr>
      <vt:lpstr>Droid Sans Fallback</vt:lpstr>
      <vt:lpstr>Arial</vt:lpstr>
      <vt:lpstr>Calibri</vt:lpstr>
      <vt:lpstr>微软雅黑</vt:lpstr>
      <vt:lpstr>Arial Unicode MS</vt:lpstr>
      <vt:lpstr>Segoe Print</vt:lpstr>
      <vt:lpstr>华文中宋</vt:lpstr>
      <vt:lpstr>方正舒体</vt:lpstr>
      <vt:lpstr>Office Theme</vt:lpstr>
      <vt:lpstr>PowerPoint 演示文稿</vt:lpstr>
      <vt:lpstr>盒子模型</vt:lpstr>
      <vt:lpstr>盒子</vt:lpstr>
      <vt:lpstr>盒子模型</vt:lpstr>
      <vt:lpstr>盒子模型</vt:lpstr>
      <vt:lpstr>内容区</vt:lpstr>
      <vt:lpstr>内边距</vt:lpstr>
      <vt:lpstr>内边距</vt:lpstr>
      <vt:lpstr>边框</vt:lpstr>
      <vt:lpstr>边框的样式</vt:lpstr>
      <vt:lpstr>外边距</vt:lpstr>
      <vt:lpstr>display</vt:lpstr>
      <vt:lpstr>visibility</vt:lpstr>
      <vt:lpstr>overflow</vt:lpstr>
      <vt:lpstr>文档流</vt:lpstr>
      <vt:lpstr>浮动</vt:lpstr>
      <vt:lpstr>浮动</vt:lpstr>
      <vt:lpstr>清除浮动</vt:lpstr>
      <vt:lpstr>定位</vt:lpstr>
      <vt:lpstr>相对定位</vt:lpstr>
      <vt:lpstr>相对定位的特点</vt:lpstr>
      <vt:lpstr>绝对定位</vt:lpstr>
      <vt:lpstr>绝对定位的特点</vt:lpstr>
      <vt:lpstr>固定定位</vt:lpstr>
      <vt:lpstr>z-index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4</cp:revision>
  <dcterms:created xsi:type="dcterms:W3CDTF">2018-03-22T10:26:43Z</dcterms:created>
  <dcterms:modified xsi:type="dcterms:W3CDTF">2018-03-22T10:30:03Z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2018-03-22T00:00:00Z</vt:filetime>
  </property>
  <property fmtid="{D5CDD505-2E9C-101B-9397-08002B2CF9AE}" pid="5" name="KSOProductBuildVer">
    <vt:lpwstr>2052-10.1.0.7224</vt:lpwstr>
  </property>
</Properties>
</file>