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635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90" y="2125980"/>
            <a:ext cx="1036422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980" y="3840480"/>
            <a:ext cx="853524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300" y="1715846"/>
            <a:ext cx="10842600" cy="4347210"/>
          </a:xfrm>
        </p:spPr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Noto Sans CJK JP Regular"/>
                <a:cs typeface="Noto Sans CJK JP 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60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9498" y="1577340"/>
            <a:ext cx="530404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062" y="863295"/>
            <a:ext cx="10763073" cy="695325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Noto Sans Mono CJK JP Regular"/>
                <a:cs typeface="Noto Sans Mono CJK JP Regular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688" y="6377940"/>
            <a:ext cx="3901824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60" y="6377940"/>
            <a:ext cx="2804436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9104" y="6377940"/>
            <a:ext cx="2804436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11" name="矩形 10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18" name="矩形 17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21" name="文本框 20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5958" y="1611785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设置元素的背景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44461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background-color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8101330" cy="3666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165735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ac</a:t>
            </a:r>
            <a:r>
              <a:rPr sz="3200" spc="-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k</a:t>
            </a:r>
            <a:r>
              <a:rPr sz="3200" spc="1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g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d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-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l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-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-35" dirty="0">
                <a:latin typeface="Noto Sans CJK JP Regular"/>
                <a:cs typeface="Noto Sans CJK JP Regular"/>
              </a:rPr>
              <a:t>属</a:t>
            </a:r>
            <a:r>
              <a:rPr sz="3200" spc="5" dirty="0">
                <a:latin typeface="Noto Sans CJK JP Regular"/>
                <a:cs typeface="Noto Sans CJK JP Regular"/>
              </a:rPr>
              <a:t>性用来为元素设置背 景颜色。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407670" indent="-342900" algn="just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需要指定一个颜色值，当指定了一个颜色 以后，整个元素的可见区域都会使用这个 颜色作为背景色。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3820"/>
              </a:lnSpc>
              <a:spcBef>
                <a:spcPts val="9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如果不设置背景颜色，元素默认背景颜色 为透明，实际上会显示</a:t>
            </a:r>
            <a:r>
              <a:rPr sz="3200" spc="-35" dirty="0">
                <a:latin typeface="Noto Sans CJK JP Regular"/>
                <a:cs typeface="Noto Sans CJK JP Regular"/>
              </a:rPr>
              <a:t>父</a:t>
            </a:r>
            <a:r>
              <a:rPr sz="3200" spc="5" dirty="0">
                <a:latin typeface="Noto Sans CJK JP Regular"/>
                <a:cs typeface="Noto Sans CJK JP Regular"/>
              </a:rPr>
              <a:t>元素的背景颜色。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706183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background-image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37500" cy="45739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19431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ac</a:t>
            </a:r>
            <a:r>
              <a:rPr sz="3200" spc="-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k</a:t>
            </a:r>
            <a:r>
              <a:rPr sz="3200" spc="1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g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d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i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m</a:t>
            </a:r>
            <a:r>
              <a:rPr sz="3200" spc="8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ag</a:t>
            </a:r>
            <a:r>
              <a:rPr sz="3200" spc="6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spc="5" dirty="0">
                <a:latin typeface="Noto Sans CJK JP Regular"/>
                <a:cs typeface="Noto Sans CJK JP Regular"/>
              </a:rPr>
              <a:t>可以为元素指定背景 图片。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和</a:t>
            </a:r>
            <a:r>
              <a:rPr sz="3200" spc="40" dirty="0">
                <a:latin typeface="Noto Sans CJK JP Regular"/>
                <a:cs typeface="Noto Sans CJK JP Regular"/>
              </a:rPr>
              <a:t>background-color</a:t>
            </a:r>
            <a:r>
              <a:rPr sz="3200" dirty="0">
                <a:latin typeface="Noto Sans CJK JP Regular"/>
                <a:cs typeface="Noto Sans CJK JP Regular"/>
              </a:rPr>
              <a:t>类似，这不过这里使 </a:t>
            </a:r>
            <a:r>
              <a:rPr sz="3200" spc="5" dirty="0">
                <a:latin typeface="Noto Sans CJK JP Regular"/>
                <a:cs typeface="Noto Sans CJK JP Regular"/>
              </a:rPr>
              <a:t>用的是一个图片作为背景。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25400" indent="-342900">
              <a:lnSpc>
                <a:spcPct val="10000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需要一</a:t>
            </a:r>
            <a:r>
              <a:rPr sz="3200" dirty="0">
                <a:latin typeface="Noto Sans CJK JP Regular"/>
                <a:cs typeface="Noto Sans CJK JP Regular"/>
              </a:rPr>
              <a:t>个</a:t>
            </a:r>
            <a:r>
              <a:rPr sz="3200" spc="-25" dirty="0">
                <a:latin typeface="Noto Sans CJK JP Regular"/>
                <a:cs typeface="Noto Sans CJK JP Regular"/>
              </a:rPr>
              <a:t>ur</a:t>
            </a:r>
            <a:r>
              <a:rPr sz="3200" spc="5" dirty="0">
                <a:latin typeface="Noto Sans CJK JP Regular"/>
                <a:cs typeface="Noto Sans CJK JP Regular"/>
              </a:rPr>
              <a:t>l地址作为参数</a:t>
            </a:r>
            <a:r>
              <a:rPr sz="3200" dirty="0">
                <a:latin typeface="Noto Sans CJK JP Regular"/>
                <a:cs typeface="Noto Sans CJK JP Regular"/>
              </a:rPr>
              <a:t>，</a:t>
            </a:r>
            <a:r>
              <a:rPr sz="3200" spc="-25" dirty="0">
                <a:latin typeface="Noto Sans CJK JP Regular"/>
                <a:cs typeface="Noto Sans CJK JP Regular"/>
              </a:rPr>
              <a:t>ur</a:t>
            </a:r>
            <a:r>
              <a:rPr sz="3200" spc="5" dirty="0">
                <a:latin typeface="Noto Sans CJK JP Regular"/>
                <a:cs typeface="Noto Sans CJK JP Regular"/>
              </a:rPr>
              <a:t>l地址需要指 向一个外部图片的路径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例如：</a:t>
            </a:r>
            <a:endParaRPr sz="3200">
              <a:latin typeface="Noto Sans CJK JP Regular"/>
              <a:cs typeface="Noto Sans CJK JP Regular"/>
            </a:endParaRPr>
          </a:p>
          <a:p>
            <a:pPr marL="527050">
              <a:lnSpc>
                <a:spcPct val="100000"/>
              </a:lnSpc>
              <a:spcBef>
                <a:spcPts val="2105"/>
              </a:spcBef>
            </a:pPr>
            <a:r>
              <a:rPr sz="3600" spc="-1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background-image:</a:t>
            </a:r>
            <a:r>
              <a:rPr sz="3600" spc="-2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url(1.jpg)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96595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background-repeat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0425" y="1732356"/>
            <a:ext cx="8131149" cy="4375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4810" marR="319405" indent="-342900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35" dirty="0"/>
              <a:t>b</a:t>
            </a:r>
            <a:r>
              <a:rPr spc="-25" dirty="0"/>
              <a:t>ac</a:t>
            </a:r>
            <a:r>
              <a:rPr spc="-110" dirty="0"/>
              <a:t>k</a:t>
            </a:r>
            <a:r>
              <a:rPr spc="135" dirty="0"/>
              <a:t>g</a:t>
            </a:r>
            <a:r>
              <a:rPr spc="55" dirty="0"/>
              <a:t>r</a:t>
            </a:r>
            <a:r>
              <a:rPr spc="105" dirty="0"/>
              <a:t>o</a:t>
            </a:r>
            <a:r>
              <a:rPr spc="20" dirty="0"/>
              <a:t>u</a:t>
            </a:r>
            <a:r>
              <a:rPr spc="35" dirty="0"/>
              <a:t>n</a:t>
            </a:r>
            <a:r>
              <a:rPr spc="50" dirty="0"/>
              <a:t>d</a:t>
            </a:r>
            <a:r>
              <a:rPr spc="290" dirty="0"/>
              <a:t>-</a:t>
            </a:r>
            <a:r>
              <a:rPr spc="-55" dirty="0"/>
              <a:t>r</a:t>
            </a:r>
            <a:r>
              <a:rPr spc="20" dirty="0"/>
              <a:t>e</a:t>
            </a:r>
            <a:r>
              <a:rPr spc="55" dirty="0"/>
              <a:t>p</a:t>
            </a:r>
            <a:r>
              <a:rPr spc="35" dirty="0"/>
              <a:t>e</a:t>
            </a:r>
            <a:r>
              <a:rPr spc="-30" dirty="0"/>
              <a:t>a</a:t>
            </a:r>
            <a:r>
              <a:rPr spc="-35" dirty="0"/>
              <a:t>t</a:t>
            </a:r>
            <a:r>
              <a:rPr dirty="0">
                <a:solidFill>
                  <a:srgbClr val="000000"/>
                </a:solidFill>
              </a:rPr>
              <a:t>用于控制背景图片的 </a:t>
            </a:r>
            <a:r>
              <a:rPr spc="5" dirty="0">
                <a:solidFill>
                  <a:srgbClr val="000000"/>
                </a:solidFill>
              </a:rPr>
              <a:t>重复方式。</a:t>
            </a:r>
            <a:endParaRPr spc="5" dirty="0">
              <a:solidFill>
                <a:srgbClr val="000000"/>
              </a:solidFill>
            </a:endParaRPr>
          </a:p>
          <a:p>
            <a:pPr marL="384810" marR="5080" indent="-342900">
              <a:lnSpc>
                <a:spcPts val="346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>
                <a:solidFill>
                  <a:srgbClr val="000000"/>
                </a:solidFill>
              </a:rPr>
              <a:t>如果只设置背景图片默认背景图片将会使 用平铺的方式，可以通</a:t>
            </a:r>
            <a:r>
              <a:rPr spc="-35" dirty="0">
                <a:solidFill>
                  <a:srgbClr val="000000"/>
                </a:solidFill>
              </a:rPr>
              <a:t>过</a:t>
            </a:r>
            <a:r>
              <a:rPr spc="5" dirty="0">
                <a:solidFill>
                  <a:srgbClr val="000000"/>
                </a:solidFill>
              </a:rPr>
              <a:t>该属性进行修改。</a:t>
            </a:r>
            <a:endParaRPr spc="5" dirty="0">
              <a:solidFill>
                <a:srgbClr val="000000"/>
              </a:solidFill>
            </a:endParaRPr>
          </a:p>
          <a:p>
            <a:pPr marL="384810" indent="-342900">
              <a:lnSpc>
                <a:spcPct val="100000"/>
              </a:lnSpc>
              <a:spcBef>
                <a:spcPts val="355"/>
              </a:spcBef>
              <a:buFont typeface="Arial" panose="020B0604020202020204"/>
              <a:buChar char="•"/>
              <a:tabLst>
                <a:tab pos="384810" algn="l"/>
                <a:tab pos="385445" algn="l"/>
              </a:tabLst>
            </a:pPr>
            <a:r>
              <a:rPr spc="5" dirty="0">
                <a:solidFill>
                  <a:srgbClr val="000000"/>
                </a:solidFill>
              </a:rPr>
              <a:t>可</a:t>
            </a:r>
            <a:r>
              <a:rPr dirty="0">
                <a:solidFill>
                  <a:srgbClr val="000000"/>
                </a:solidFill>
              </a:rPr>
              <a:t>选值：</a:t>
            </a:r>
            <a:endParaRPr dirty="0">
              <a:solidFill>
                <a:srgbClr val="000000"/>
              </a:solidFill>
            </a:endParaRPr>
          </a:p>
          <a:p>
            <a:pPr marL="787400" lvl="1" indent="-288290">
              <a:lnSpc>
                <a:spcPct val="100000"/>
              </a:lnSpc>
              <a:spcBef>
                <a:spcPts val="345"/>
              </a:spcBef>
              <a:buFont typeface="Arial" panose="020B0604020202020204"/>
              <a:buChar char="–"/>
              <a:tabLst>
                <a:tab pos="788670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repeat：默认值，图片左右上下平铺</a:t>
            </a:r>
            <a:endParaRPr sz="2800">
              <a:latin typeface="Noto Sans CJK JP Regular"/>
              <a:cs typeface="Noto Sans CJK JP Regular"/>
            </a:endParaRPr>
          </a:p>
          <a:p>
            <a:pPr marL="787400" lvl="1" indent="-288290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–"/>
              <a:tabLst>
                <a:tab pos="788670" algn="l"/>
              </a:tabLst>
            </a:pPr>
            <a:r>
              <a:rPr sz="2800" spc="40" dirty="0">
                <a:latin typeface="Noto Sans CJK JP Regular"/>
                <a:cs typeface="Noto Sans CJK JP Regular"/>
              </a:rPr>
              <a:t>no-repeat：</a:t>
            </a:r>
            <a:r>
              <a:rPr sz="2800" spc="5" dirty="0">
                <a:latin typeface="Noto Sans CJK JP Regular"/>
                <a:cs typeface="Noto Sans CJK JP Regular"/>
              </a:rPr>
              <a:t>只显示图片一次</a:t>
            </a:r>
            <a:r>
              <a:rPr sz="2800" spc="-30" dirty="0">
                <a:latin typeface="Noto Sans CJK JP Regular"/>
                <a:cs typeface="Noto Sans CJK JP Regular"/>
              </a:rPr>
              <a:t>，</a:t>
            </a:r>
            <a:r>
              <a:rPr sz="2800" spc="5" dirty="0">
                <a:latin typeface="Noto Sans CJK JP Regular"/>
                <a:cs typeface="Noto Sans CJK JP Regular"/>
              </a:rPr>
              <a:t>不会平铺</a:t>
            </a:r>
            <a:endParaRPr sz="2800">
              <a:latin typeface="Noto Sans CJK JP Regular"/>
              <a:cs typeface="Noto Sans CJK JP Regular"/>
            </a:endParaRPr>
          </a:p>
          <a:p>
            <a:pPr marL="78740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88670" algn="l"/>
              </a:tabLst>
            </a:pPr>
            <a:r>
              <a:rPr sz="2800" spc="-50" dirty="0">
                <a:latin typeface="Noto Sans CJK JP Regular"/>
                <a:cs typeface="Noto Sans CJK JP Regular"/>
              </a:rPr>
              <a:t>r</a:t>
            </a:r>
            <a:r>
              <a:rPr sz="2800" spc="30" dirty="0">
                <a:latin typeface="Noto Sans CJK JP Regular"/>
                <a:cs typeface="Noto Sans CJK JP Regular"/>
              </a:rPr>
              <a:t>e</a:t>
            </a:r>
            <a:r>
              <a:rPr sz="2800" spc="25" dirty="0">
                <a:latin typeface="Noto Sans CJK JP Regular"/>
                <a:cs typeface="Noto Sans CJK JP Regular"/>
              </a:rPr>
              <a:t>pe</a:t>
            </a:r>
            <a:r>
              <a:rPr sz="2800" spc="5" dirty="0">
                <a:latin typeface="Noto Sans CJK JP Regular"/>
                <a:cs typeface="Noto Sans CJK JP Regular"/>
              </a:rPr>
              <a:t>a</a:t>
            </a:r>
            <a:r>
              <a:rPr sz="2800" spc="-195" dirty="0">
                <a:latin typeface="Noto Sans CJK JP Regular"/>
                <a:cs typeface="Noto Sans CJK JP Regular"/>
              </a:rPr>
              <a:t>t</a:t>
            </a:r>
            <a:r>
              <a:rPr sz="2800" spc="245" dirty="0">
                <a:latin typeface="Noto Sans CJK JP Regular"/>
                <a:cs typeface="Noto Sans CJK JP Regular"/>
              </a:rPr>
              <a:t>-</a:t>
            </a:r>
            <a:r>
              <a:rPr sz="2800" spc="45" dirty="0">
                <a:latin typeface="Noto Sans CJK JP Regular"/>
                <a:cs typeface="Noto Sans CJK JP Regular"/>
              </a:rPr>
              <a:t>x</a:t>
            </a:r>
            <a:r>
              <a:rPr sz="2800" spc="10" dirty="0">
                <a:latin typeface="Noto Sans CJK JP Regular"/>
                <a:cs typeface="Noto Sans CJK JP Regular"/>
              </a:rPr>
              <a:t>：</a:t>
            </a:r>
            <a:r>
              <a:rPr sz="2800" spc="5" dirty="0">
                <a:latin typeface="Noto Sans CJK JP Regular"/>
                <a:cs typeface="Noto Sans CJK JP Regular"/>
              </a:rPr>
              <a:t>沿</a:t>
            </a:r>
            <a:r>
              <a:rPr sz="2800" spc="45" dirty="0">
                <a:latin typeface="Noto Sans CJK JP Regular"/>
                <a:cs typeface="Noto Sans CJK JP Regular"/>
              </a:rPr>
              <a:t>x</a:t>
            </a:r>
            <a:r>
              <a:rPr sz="2800" spc="5" dirty="0">
                <a:latin typeface="Noto Sans CJK JP Regular"/>
                <a:cs typeface="Noto Sans CJK JP Regular"/>
              </a:rPr>
              <a:t>轴水平平铺一张</a:t>
            </a:r>
            <a:r>
              <a:rPr sz="2800" spc="-30" dirty="0">
                <a:latin typeface="Noto Sans CJK JP Regular"/>
                <a:cs typeface="Noto Sans CJK JP Regular"/>
              </a:rPr>
              <a:t>图</a:t>
            </a:r>
            <a:r>
              <a:rPr sz="2800" spc="10" dirty="0">
                <a:latin typeface="Noto Sans CJK JP Regular"/>
                <a:cs typeface="Noto Sans CJK JP Regular"/>
              </a:rPr>
              <a:t>片</a:t>
            </a:r>
            <a:endParaRPr sz="2800">
              <a:latin typeface="Noto Sans CJK JP Regular"/>
              <a:cs typeface="Noto Sans CJK JP Regular"/>
            </a:endParaRPr>
          </a:p>
          <a:p>
            <a:pPr marL="787400" lvl="1" indent="-28829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88670" algn="l"/>
              </a:tabLst>
            </a:pPr>
            <a:r>
              <a:rPr sz="2800" spc="-50" dirty="0">
                <a:latin typeface="Noto Sans CJK JP Regular"/>
                <a:cs typeface="Noto Sans CJK JP Regular"/>
              </a:rPr>
              <a:t>r</a:t>
            </a:r>
            <a:r>
              <a:rPr sz="2800" spc="30" dirty="0">
                <a:latin typeface="Noto Sans CJK JP Regular"/>
                <a:cs typeface="Noto Sans CJK JP Regular"/>
              </a:rPr>
              <a:t>e</a:t>
            </a:r>
            <a:r>
              <a:rPr sz="2800" spc="25" dirty="0">
                <a:latin typeface="Noto Sans CJK JP Regular"/>
                <a:cs typeface="Noto Sans CJK JP Regular"/>
              </a:rPr>
              <a:t>pe</a:t>
            </a:r>
            <a:r>
              <a:rPr sz="2800" spc="5" dirty="0">
                <a:latin typeface="Noto Sans CJK JP Regular"/>
                <a:cs typeface="Noto Sans CJK JP Regular"/>
              </a:rPr>
              <a:t>a</a:t>
            </a:r>
            <a:r>
              <a:rPr sz="2800" spc="-195" dirty="0">
                <a:latin typeface="Noto Sans CJK JP Regular"/>
                <a:cs typeface="Noto Sans CJK JP Regular"/>
              </a:rPr>
              <a:t>t</a:t>
            </a:r>
            <a:r>
              <a:rPr sz="2800" spc="245" dirty="0">
                <a:latin typeface="Noto Sans CJK JP Regular"/>
                <a:cs typeface="Noto Sans CJK JP Regular"/>
              </a:rPr>
              <a:t>-</a:t>
            </a:r>
            <a:r>
              <a:rPr sz="2800" spc="10" dirty="0">
                <a:latin typeface="Noto Sans CJK JP Regular"/>
                <a:cs typeface="Noto Sans CJK JP Regular"/>
              </a:rPr>
              <a:t>y：</a:t>
            </a:r>
            <a:r>
              <a:rPr sz="2800" spc="5" dirty="0">
                <a:latin typeface="Noto Sans CJK JP Regular"/>
                <a:cs typeface="Noto Sans CJK JP Regular"/>
              </a:rPr>
              <a:t>沿</a:t>
            </a:r>
            <a:r>
              <a:rPr sz="2800" spc="10" dirty="0">
                <a:latin typeface="Noto Sans CJK JP Regular"/>
                <a:cs typeface="Noto Sans CJK JP Regular"/>
              </a:rPr>
              <a:t>y</a:t>
            </a:r>
            <a:r>
              <a:rPr sz="2800" spc="5" dirty="0">
                <a:latin typeface="Noto Sans CJK JP Regular"/>
                <a:cs typeface="Noto Sans CJK JP Regular"/>
              </a:rPr>
              <a:t>轴水平平铺一张图片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647827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background-position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724775" cy="3627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background-position</a:t>
            </a:r>
            <a:r>
              <a:rPr sz="3200" spc="5" dirty="0">
                <a:latin typeface="Noto Sans CJK JP Regular"/>
                <a:cs typeface="Noto Sans CJK JP Regular"/>
              </a:rPr>
              <a:t>用来</a:t>
            </a:r>
            <a:r>
              <a:rPr sz="3200" spc="-35" dirty="0">
                <a:latin typeface="Noto Sans CJK JP Regular"/>
                <a:cs typeface="Noto Sans CJK JP Regular"/>
              </a:rPr>
              <a:t>精</a:t>
            </a:r>
            <a:r>
              <a:rPr sz="3200" spc="5" dirty="0">
                <a:latin typeface="Noto Sans CJK JP Regular"/>
                <a:cs typeface="Noto Sans CJK JP Regular"/>
              </a:rPr>
              <a:t>确控制背景 图片在元素中的位置。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31115" indent="-342900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可以通过三种方式来确定图片在水平方向 和垂直方向的起点。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关键字</a:t>
            </a:r>
            <a:r>
              <a:rPr sz="2800" spc="25" dirty="0">
                <a:latin typeface="Noto Sans CJK JP Regular"/>
                <a:cs typeface="Noto Sans CJK JP Regular"/>
              </a:rPr>
              <a:t>：top</a:t>
            </a:r>
            <a:r>
              <a:rPr sz="2800" spc="135" dirty="0">
                <a:latin typeface="Noto Sans CJK JP Regular"/>
                <a:cs typeface="Noto Sans CJK JP Regular"/>
              </a:rPr>
              <a:t> </a:t>
            </a:r>
            <a:r>
              <a:rPr sz="2800" spc="40" dirty="0">
                <a:latin typeface="Noto Sans CJK JP Regular"/>
                <a:cs typeface="Noto Sans CJK JP Regular"/>
              </a:rPr>
              <a:t>right</a:t>
            </a:r>
            <a:r>
              <a:rPr sz="2800" spc="170" dirty="0">
                <a:latin typeface="Noto Sans CJK JP Regular"/>
                <a:cs typeface="Noto Sans CJK JP Regular"/>
              </a:rPr>
              <a:t> </a:t>
            </a:r>
            <a:r>
              <a:rPr sz="2800" spc="40" dirty="0">
                <a:latin typeface="Noto Sans CJK JP Regular"/>
                <a:cs typeface="Noto Sans CJK JP Regular"/>
              </a:rPr>
              <a:t>bottom</a:t>
            </a:r>
            <a:r>
              <a:rPr sz="2800" spc="130" dirty="0">
                <a:latin typeface="Noto Sans CJK JP Regular"/>
                <a:cs typeface="Noto Sans CJK JP Regular"/>
              </a:rPr>
              <a:t> </a:t>
            </a:r>
            <a:r>
              <a:rPr sz="2800" spc="25" dirty="0">
                <a:latin typeface="Noto Sans CJK JP Regular"/>
                <a:cs typeface="Noto Sans CJK JP Regular"/>
              </a:rPr>
              <a:t>left</a:t>
            </a:r>
            <a:r>
              <a:rPr sz="2800" spc="200" dirty="0">
                <a:latin typeface="Noto Sans CJK JP Regular"/>
                <a:cs typeface="Noto Sans CJK JP Regular"/>
              </a:rPr>
              <a:t> </a:t>
            </a:r>
            <a:r>
              <a:rPr sz="2800" spc="-5" dirty="0">
                <a:latin typeface="Noto Sans CJK JP Regular"/>
                <a:cs typeface="Noto Sans CJK JP Regular"/>
              </a:rPr>
              <a:t>center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5" dirty="0">
                <a:latin typeface="Noto Sans CJK JP Regular"/>
                <a:cs typeface="Noto Sans CJK JP Regular"/>
              </a:rPr>
              <a:t>百分比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10" dirty="0">
                <a:latin typeface="Noto Sans CJK JP Regular"/>
                <a:cs typeface="Noto Sans CJK JP Regular"/>
              </a:rPr>
              <a:t>数值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758698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background-attachment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766138"/>
            <a:ext cx="7948930" cy="26250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ac</a:t>
            </a:r>
            <a:r>
              <a:rPr sz="3200" spc="-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k</a:t>
            </a:r>
            <a:r>
              <a:rPr sz="3200" spc="1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g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d</a:t>
            </a:r>
            <a:r>
              <a:rPr sz="3200" spc="29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-</a:t>
            </a:r>
            <a:r>
              <a:rPr sz="3200" spc="-3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</a:t>
            </a:r>
            <a:r>
              <a:rPr sz="3200" spc="-4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-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</a:t>
            </a:r>
            <a:r>
              <a:rPr sz="3200" spc="-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</a:t>
            </a:r>
            <a:r>
              <a:rPr sz="3200" spc="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hm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e</a:t>
            </a:r>
            <a:r>
              <a:rPr sz="32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t</a:t>
            </a:r>
            <a:r>
              <a:rPr sz="3200" spc="5" dirty="0">
                <a:latin typeface="Noto Sans CJK JP Regular"/>
                <a:cs typeface="Noto Sans CJK JP Regular"/>
              </a:rPr>
              <a:t>用来设置背景图 片是否随页面滚动。</a:t>
            </a:r>
            <a:endParaRPr sz="3200">
              <a:latin typeface="Noto Sans CJK JP Regular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可</a:t>
            </a:r>
            <a:r>
              <a:rPr sz="3200" dirty="0">
                <a:latin typeface="Noto Sans CJK JP Regular"/>
                <a:cs typeface="Noto Sans CJK JP Regular"/>
              </a:rPr>
              <a:t>选值：</a:t>
            </a:r>
            <a:endParaRPr sz="32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-10" dirty="0">
                <a:latin typeface="Noto Sans CJK JP Regular"/>
                <a:cs typeface="Noto Sans CJK JP Regular"/>
              </a:rPr>
              <a:t>scroll：</a:t>
            </a:r>
            <a:r>
              <a:rPr sz="2800" spc="5" dirty="0">
                <a:latin typeface="Noto Sans CJK JP Regular"/>
                <a:cs typeface="Noto Sans CJK JP Regular"/>
              </a:rPr>
              <a:t>随页面滚动</a:t>
            </a:r>
            <a:endParaRPr sz="2800">
              <a:latin typeface="Noto Sans CJK JP Regular"/>
              <a:cs typeface="Noto Sans CJK JP Regular"/>
            </a:endParaRPr>
          </a:p>
          <a:p>
            <a:pPr marL="758190" lvl="1" indent="-288290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–"/>
              <a:tabLst>
                <a:tab pos="758825" algn="l"/>
              </a:tabLst>
            </a:pPr>
            <a:r>
              <a:rPr sz="2800" spc="25" dirty="0">
                <a:latin typeface="Noto Sans CJK JP Regular"/>
                <a:cs typeface="Noto Sans CJK JP Regular"/>
              </a:rPr>
              <a:t>fixed：</a:t>
            </a:r>
            <a:r>
              <a:rPr sz="2800" spc="5" dirty="0">
                <a:latin typeface="Noto Sans CJK JP Regular"/>
                <a:cs typeface="Noto Sans CJK JP Regular"/>
              </a:rPr>
              <a:t>不随页面滚动</a:t>
            </a:r>
            <a:endParaRPr sz="2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982720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34631" y="1766138"/>
            <a:ext cx="8540115" cy="2574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635" marR="523240" indent="-342900">
              <a:lnSpc>
                <a:spcPct val="100000"/>
              </a:lnSpc>
              <a:spcBef>
                <a:spcPts val="110"/>
              </a:spcBef>
              <a:buFont typeface="Arial" panose="020B0604020202020204"/>
              <a:buChar char="•"/>
              <a:tabLst>
                <a:tab pos="381635" algn="l"/>
                <a:tab pos="382270" algn="l"/>
              </a:tabLst>
            </a:pP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b</a:t>
            </a:r>
            <a:r>
              <a:rPr sz="3200" spc="-2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ac</a:t>
            </a:r>
            <a:r>
              <a:rPr sz="3200" spc="-1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k</a:t>
            </a:r>
            <a:r>
              <a:rPr sz="3200" spc="1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g</a:t>
            </a:r>
            <a:r>
              <a:rPr sz="3200" spc="5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r</a:t>
            </a:r>
            <a:r>
              <a:rPr sz="3200" spc="10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o</a:t>
            </a:r>
            <a:r>
              <a:rPr sz="3200" spc="2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u</a:t>
            </a:r>
            <a:r>
              <a:rPr sz="3200" spc="3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n</a:t>
            </a:r>
            <a:r>
              <a:rPr sz="3200" spc="5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d</a:t>
            </a:r>
            <a:r>
              <a:rPr sz="3200" spc="5" dirty="0">
                <a:latin typeface="Noto Sans CJK JP Regular"/>
                <a:cs typeface="Noto Sans CJK JP Regular"/>
              </a:rPr>
              <a:t>是背景的简写属性，通过这个 属性可以一次性设置多个样式，而且样式 的顺序没有要求。</a:t>
            </a:r>
            <a:endParaRPr sz="3200">
              <a:latin typeface="Noto Sans CJK JP Regular"/>
              <a:cs typeface="Noto Sans CJK JP Regular"/>
            </a:endParaRPr>
          </a:p>
          <a:p>
            <a:pPr marL="381635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81635" algn="l"/>
                <a:tab pos="38227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例如：</a:t>
            </a:r>
            <a:endParaRPr sz="3200">
              <a:latin typeface="Noto Sans CJK JP Regular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800" spc="-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background: </a:t>
            </a:r>
            <a:r>
              <a:rPr sz="2800" spc="-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green </a:t>
            </a:r>
            <a:r>
              <a:rPr sz="2800" spc="-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url(1.jpg) </a:t>
            </a:r>
            <a:r>
              <a:rPr sz="2800" spc="-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no-repeat </a:t>
            </a:r>
            <a:r>
              <a:rPr sz="28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center center</a:t>
            </a:r>
            <a:r>
              <a:rPr sz="2800" spc="-56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fixed;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863600"/>
            <a:ext cx="393382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85" dirty="0"/>
              <a:t> </a:t>
            </a:r>
            <a:r>
              <a:rPr spc="-10" dirty="0"/>
              <a:t>Sprite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60844" y="1669323"/>
            <a:ext cx="8255000" cy="27654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CSS</a:t>
            </a:r>
            <a:r>
              <a:rPr sz="3200" spc="14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Sprites</a:t>
            </a:r>
            <a:r>
              <a:rPr sz="3200" dirty="0">
                <a:latin typeface="Noto Sans CJK JP Regular"/>
                <a:cs typeface="Noto Sans CJK JP Regular"/>
              </a:rPr>
              <a:t>是</a:t>
            </a:r>
            <a:r>
              <a:rPr sz="3200" spc="5" dirty="0">
                <a:latin typeface="Noto Sans CJK JP Regular"/>
                <a:cs typeface="Noto Sans CJK JP Regular"/>
              </a:rPr>
              <a:t>一种网页</a:t>
            </a:r>
            <a:r>
              <a:rPr sz="3200" spc="20" dirty="0">
                <a:latin typeface="Noto Sans CJK JP Regular"/>
                <a:cs typeface="Noto Sans CJK JP Regular"/>
              </a:rPr>
              <a:t>图</a:t>
            </a:r>
            <a:r>
              <a:rPr sz="3200" spc="5" dirty="0">
                <a:latin typeface="Noto Sans CJK JP Regular"/>
                <a:cs typeface="Noto Sans CJK JP Regular"/>
              </a:rPr>
              <a:t>片应用处</a:t>
            </a:r>
            <a:r>
              <a:rPr sz="3200" spc="-10" dirty="0">
                <a:latin typeface="Noto Sans CJK JP Regular"/>
                <a:cs typeface="Noto Sans CJK JP Regular"/>
              </a:rPr>
              <a:t>理</a:t>
            </a:r>
            <a:r>
              <a:rPr sz="3200" spc="5" dirty="0">
                <a:latin typeface="Noto Sans CJK JP Regular"/>
                <a:cs typeface="Noto Sans CJK JP Regular"/>
              </a:rPr>
              <a:t>方</a:t>
            </a:r>
            <a:r>
              <a:rPr sz="3200" spc="25" dirty="0">
                <a:latin typeface="Noto Sans CJK JP Regular"/>
                <a:cs typeface="Noto Sans CJK JP Regular"/>
              </a:rPr>
              <a:t>式</a:t>
            </a:r>
            <a:r>
              <a:rPr sz="3200" spc="5" dirty="0">
                <a:latin typeface="Noto Sans CJK JP Regular"/>
                <a:cs typeface="Noto Sans CJK JP Regular"/>
              </a:rPr>
              <a:t>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61340" indent="-342900">
              <a:lnSpc>
                <a:spcPts val="3820"/>
              </a:lnSpc>
              <a:spcBef>
                <a:spcPts val="9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Noto Sans CJK JP Regular"/>
                <a:cs typeface="Noto Sans CJK JP Regular"/>
              </a:rPr>
              <a:t>通过这种方式我们可以将网页中的零星图 片集中放到一张大图上。</a:t>
            </a:r>
            <a:endParaRPr sz="3200">
              <a:latin typeface="Noto Sans CJK JP Regular"/>
              <a:cs typeface="Noto Sans CJK JP Regular"/>
            </a:endParaRPr>
          </a:p>
          <a:p>
            <a:pPr marL="355600" marR="561340" indent="-342900">
              <a:lnSpc>
                <a:spcPct val="100000"/>
              </a:lnSpc>
              <a:spcBef>
                <a:spcPts val="6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Noto Sans CJK JP Regular"/>
                <a:cs typeface="Noto Sans CJK JP Regular"/>
              </a:rPr>
              <a:t>这样一来，一次请求便可以同时加载多张 </a:t>
            </a:r>
            <a:r>
              <a:rPr sz="3200" spc="5" dirty="0">
                <a:latin typeface="Noto Sans CJK JP Regular"/>
                <a:cs typeface="Noto Sans CJK JP Regular"/>
              </a:rPr>
              <a:t>图片，大大提高了图片的加载效率。</a:t>
            </a:r>
            <a:endParaRPr sz="32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演示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Noto Sans Mono CJK JP Regular</vt:lpstr>
      <vt:lpstr>Noto Sans CJK JP Regular</vt:lpstr>
      <vt:lpstr>Arial</vt:lpstr>
      <vt:lpstr>Calibri</vt:lpstr>
      <vt:lpstr>微软雅黑</vt:lpstr>
      <vt:lpstr>Arial Unicode MS</vt:lpstr>
      <vt:lpstr>Segoe Print</vt:lpstr>
      <vt:lpstr>华文中宋</vt:lpstr>
      <vt:lpstr>方正舒体</vt:lpstr>
      <vt:lpstr>Office Theme</vt:lpstr>
      <vt:lpstr>PowerPoint 演示文稿</vt:lpstr>
      <vt:lpstr>background-color</vt:lpstr>
      <vt:lpstr>background-image</vt:lpstr>
      <vt:lpstr>background-repeat</vt:lpstr>
      <vt:lpstr>background-position</vt:lpstr>
      <vt:lpstr>background-attachment</vt:lpstr>
      <vt:lpstr>background</vt:lpstr>
      <vt:lpstr>CSS Sprite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4</cp:revision>
  <dcterms:created xsi:type="dcterms:W3CDTF">2018-03-29T11:13:57Z</dcterms:created>
  <dcterms:modified xsi:type="dcterms:W3CDTF">2018-03-29T11:18:47Z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2018-03-29T00:00:00Z</vt:filetime>
  </property>
  <property fmtid="{D5CDD505-2E9C-101B-9397-08002B2CF9AE}" pid="5" name="KSOProductBuildVer">
    <vt:lpwstr>2052-10.1.0.7224</vt:lpwstr>
  </property>
</Properties>
</file>