
<file path=[Content_Types].xml><?xml version="1.0" encoding="utf-8"?>
<Types xmlns="http://schemas.openxmlformats.org/package/2006/content-types"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57" r:id="rId4"/>
    <p:sldId id="258" r:id="rId5"/>
    <p:sldId id="259" r:id="rId6"/>
    <p:sldId id="260" r:id="rId7"/>
    <p:sldId id="261" r:id="rId8"/>
  </p:sldIdLst>
  <p:sldSz cx="12192635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90" y="2125980"/>
            <a:ext cx="1036422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980" y="3840480"/>
            <a:ext cx="853524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062" y="863295"/>
            <a:ext cx="10763073" cy="695325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062" y="1716811"/>
            <a:ext cx="10763073" cy="4421505"/>
          </a:xfr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062" y="863295"/>
            <a:ext cx="10763073" cy="695325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60" y="1577340"/>
            <a:ext cx="530404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9498" y="1577340"/>
            <a:ext cx="530404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062" y="863295"/>
            <a:ext cx="10763073" cy="695325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6858357" cy="6877990"/>
          </a:xfrm>
          <a:custGeom>
            <a:avLst/>
            <a:gdLst>
              <a:gd name="connsiteX0" fmla="*/ 6858000 w 6858000"/>
              <a:gd name="connsiteY0" fmla="*/ 0 h 6858000"/>
              <a:gd name="connsiteX1" fmla="*/ 2501900 w 6858000"/>
              <a:gd name="connsiteY1" fmla="*/ 6350 h 6858000"/>
              <a:gd name="connsiteX2" fmla="*/ 0 w 6858000"/>
              <a:gd name="connsiteY2" fmla="*/ 6858000 h 6858000"/>
              <a:gd name="connsiteX3" fmla="*/ 6858000 w 685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6858000">
                <a:moveTo>
                  <a:pt x="6858000" y="0"/>
                </a:moveTo>
                <a:lnTo>
                  <a:pt x="2501900" y="6350"/>
                </a:lnTo>
                <a:lnTo>
                  <a:pt x="0" y="6858000"/>
                </a:lnTo>
                <a:lnTo>
                  <a:pt x="6858000" y="6858000"/>
                </a:lnTo>
                <a:close/>
              </a:path>
            </a:pathLst>
          </a:custGeom>
        </p:spPr>
      </p:pic>
      <p:cxnSp>
        <p:nvCxnSpPr>
          <p:cNvPr id="9" name="直接连接符 8"/>
          <p:cNvCxnSpPr/>
          <p:nvPr userDrawn="1"/>
        </p:nvCxnSpPr>
        <p:spPr>
          <a:xfrm>
            <a:off x="4544041" y="-1439"/>
            <a:ext cx="2500645" cy="6840391"/>
          </a:xfrm>
          <a:prstGeom prst="line">
            <a:avLst/>
          </a:prstGeom>
          <a:ln>
            <a:solidFill>
              <a:srgbClr val="EA17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 userDrawn="1"/>
        </p:nvSpPr>
        <p:spPr>
          <a:xfrm rot="20442993" flipH="1">
            <a:off x="5029208" y="412642"/>
            <a:ext cx="121645" cy="2112951"/>
          </a:xfrm>
          <a:prstGeom prst="parallelogram">
            <a:avLst/>
          </a:prstGeom>
          <a:solidFill>
            <a:srgbClr val="EA1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080721" y="6090272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本单元教学时长：</a:t>
            </a:r>
            <a:endParaRPr lang="zh-CN" altLang="en-US" sz="2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18571" y="379583"/>
            <a:ext cx="693420" cy="50158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须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是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今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辛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勤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耕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耘</a:t>
            </a:r>
            <a:endParaRPr lang="zh-CN" alt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507021" y="1373231"/>
            <a:ext cx="693420" cy="50158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方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有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来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时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金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玉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满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堂</a:t>
            </a:r>
            <a:endParaRPr lang="zh-CN" alt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2578651" y="5905607"/>
            <a:ext cx="589280" cy="5835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01600" cmpd="thickThin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北财</a:t>
            </a:r>
            <a:endParaRPr lang="en-US" altLang="zh-CN" sz="1600" b="0" cap="none" spc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600" b="0" cap="none" spc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教育</a:t>
            </a:r>
            <a:endParaRPr lang="zh-CN" altLang="en-US" sz="1600" b="0" cap="none" spc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/>
          <p:cNvCxnSpPr/>
          <p:nvPr userDrawn="1"/>
        </p:nvCxnSpPr>
        <p:spPr>
          <a:xfrm>
            <a:off x="0" y="441617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0" y="6722700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 userDrawn="1"/>
        </p:nvSpPr>
        <p:spPr>
          <a:xfrm>
            <a:off x="11832000" y="6614700"/>
            <a:ext cx="360000" cy="216000"/>
          </a:xfrm>
          <a:prstGeom prst="rect">
            <a:avLst/>
          </a:prstGeom>
          <a:solidFill>
            <a:srgbClr val="FF1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6" name="组合 45"/>
          <p:cNvGrpSpPr/>
          <p:nvPr userDrawn="1"/>
        </p:nvGrpSpPr>
        <p:grpSpPr>
          <a:xfrm>
            <a:off x="0" y="149417"/>
            <a:ext cx="565851" cy="360000"/>
            <a:chOff x="1834895" y="1722185"/>
            <a:chExt cx="565851" cy="432000"/>
          </a:xfrm>
        </p:grpSpPr>
        <p:sp>
          <p:nvSpPr>
            <p:cNvPr id="47" name="矩形 46"/>
            <p:cNvSpPr/>
            <p:nvPr userDrawn="1"/>
          </p:nvSpPr>
          <p:spPr>
            <a:xfrm>
              <a:off x="1834895" y="1722185"/>
              <a:ext cx="288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/>
          </p:nvSpPr>
          <p:spPr>
            <a:xfrm>
              <a:off x="2191512" y="1722185"/>
              <a:ext cx="36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 userDrawn="1"/>
          </p:nvSpPr>
          <p:spPr>
            <a:xfrm>
              <a:off x="2278129" y="1722185"/>
              <a:ext cx="36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 userDrawn="1"/>
          </p:nvSpPr>
          <p:spPr>
            <a:xfrm>
              <a:off x="2364746" y="1722185"/>
              <a:ext cx="36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832000" y="6548702"/>
            <a:ext cx="451268" cy="34799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fld id="{0CB0F53F-7DF6-40F4-BE79-5E4EC15755EC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2" name="组合 51"/>
          <p:cNvGrpSpPr/>
          <p:nvPr userDrawn="1"/>
        </p:nvGrpSpPr>
        <p:grpSpPr>
          <a:xfrm>
            <a:off x="356617" y="720892"/>
            <a:ext cx="383810" cy="355799"/>
            <a:chOff x="356617" y="720892"/>
            <a:chExt cx="383810" cy="355799"/>
          </a:xfrm>
        </p:grpSpPr>
        <p:sp>
          <p:nvSpPr>
            <p:cNvPr id="53" name="矩形 52"/>
            <p:cNvSpPr/>
            <p:nvPr userDrawn="1"/>
          </p:nvSpPr>
          <p:spPr>
            <a:xfrm>
              <a:off x="356617" y="720892"/>
              <a:ext cx="180000" cy="180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 userDrawn="1"/>
          </p:nvSpPr>
          <p:spPr>
            <a:xfrm>
              <a:off x="452427" y="788691"/>
              <a:ext cx="288000" cy="288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 userDrawn="1"/>
        </p:nvGrpSpPr>
        <p:grpSpPr>
          <a:xfrm>
            <a:off x="9475644" y="71366"/>
            <a:ext cx="2716356" cy="370251"/>
            <a:chOff x="9475644" y="74461"/>
            <a:chExt cx="2716356" cy="370251"/>
          </a:xfrm>
        </p:grpSpPr>
        <p:sp>
          <p:nvSpPr>
            <p:cNvPr id="56" name="文本框 55"/>
            <p:cNvSpPr txBox="1"/>
            <p:nvPr userDrawn="1"/>
          </p:nvSpPr>
          <p:spPr>
            <a:xfrm>
              <a:off x="9801602" y="74461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北财教育</a:t>
              </a:r>
              <a:r>
                <a:rPr lang="en-US" altLang="zh-CN" sz="18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7.0</a:t>
              </a:r>
              <a:r>
                <a:rPr lang="zh-CN" altLang="en-US" sz="18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教育产品</a:t>
              </a:r>
              <a:endParaRPr lang="zh-CN" altLang="en-US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pic>
          <p:nvPicPr>
            <p:cNvPr id="57" name="图片 56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5644" y="84712"/>
              <a:ext cx="417398" cy="3600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86149" y="6099048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**课时</a:t>
            </a:r>
            <a:endParaRPr lang="zh-CN" altLang="en-US" sz="2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45958" y="1611785"/>
            <a:ext cx="26720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第*单元</a:t>
            </a:r>
            <a:endParaRPr lang="en-US" altLang="zh-CN" sz="2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表格的基本设置</a:t>
            </a:r>
            <a:endParaRPr lang="zh-CN" altLang="en-US" sz="2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02849" y="3318665"/>
            <a:ext cx="32308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1.1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*****（章节名称）</a:t>
            </a:r>
            <a:endParaRPr lang="en-US" altLang="zh-CN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1.2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</a:t>
            </a:r>
            <a:endParaRPr lang="en-US" altLang="zh-CN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1.3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</a:t>
            </a:r>
            <a:endParaRPr lang="en-US" altLang="zh-CN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1.4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</a:t>
            </a:r>
            <a:endParaRPr lang="zh-CN" altLang="en-US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14173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表格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15043"/>
            <a:ext cx="7980045" cy="41719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 algn="just">
              <a:lnSpc>
                <a:spcPct val="133000"/>
              </a:lnSpc>
              <a:spcBef>
                <a:spcPts val="11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450" spc="35" dirty="0">
                <a:latin typeface="Noto Sans CJK JP Regular"/>
                <a:cs typeface="Noto Sans CJK JP Regular"/>
              </a:rPr>
              <a:t>在</a:t>
            </a:r>
            <a:r>
              <a:rPr sz="2450" spc="290" dirty="0">
                <a:latin typeface="Noto Sans CJK JP Regular"/>
                <a:cs typeface="Noto Sans CJK JP Regular"/>
              </a:rPr>
              <a:t>W</a:t>
            </a:r>
            <a:r>
              <a:rPr sz="2450" spc="55" dirty="0">
                <a:latin typeface="Noto Sans CJK JP Regular"/>
                <a:cs typeface="Noto Sans CJK JP Regular"/>
              </a:rPr>
              <a:t>eb</a:t>
            </a:r>
            <a:r>
              <a:rPr sz="2450" spc="35" dirty="0">
                <a:latin typeface="Noto Sans CJK JP Regular"/>
                <a:cs typeface="Noto Sans CJK JP Regular"/>
              </a:rPr>
              <a:t>的历史中</a:t>
            </a:r>
            <a:r>
              <a:rPr sz="2450" spc="30" dirty="0">
                <a:latin typeface="Noto Sans CJK JP Regular"/>
                <a:cs typeface="Noto Sans CJK JP Regular"/>
              </a:rPr>
              <a:t>，</a:t>
            </a:r>
            <a:r>
              <a:rPr sz="2450" spc="114" dirty="0">
                <a:latin typeface="Noto Sans CJK JP Regular"/>
                <a:cs typeface="Noto Sans CJK JP Regular"/>
              </a:rPr>
              <a:t>H</a:t>
            </a:r>
            <a:r>
              <a:rPr sz="2450" dirty="0">
                <a:latin typeface="Noto Sans CJK JP Regular"/>
                <a:cs typeface="Noto Sans CJK JP Regular"/>
              </a:rPr>
              <a:t>T</a:t>
            </a:r>
            <a:r>
              <a:rPr sz="2450" spc="450" dirty="0">
                <a:latin typeface="Noto Sans CJK JP Regular"/>
                <a:cs typeface="Noto Sans CJK JP Regular"/>
              </a:rPr>
              <a:t>M</a:t>
            </a:r>
            <a:r>
              <a:rPr sz="2450" spc="-65" dirty="0">
                <a:latin typeface="Noto Sans CJK JP Regular"/>
                <a:cs typeface="Noto Sans CJK JP Regular"/>
              </a:rPr>
              <a:t>L</a:t>
            </a:r>
            <a:r>
              <a:rPr sz="2450" spc="35" dirty="0">
                <a:latin typeface="Noto Sans CJK JP Regular"/>
                <a:cs typeface="Noto Sans CJK JP Regular"/>
              </a:rPr>
              <a:t>的</a:t>
            </a:r>
            <a:r>
              <a:rPr sz="2450" spc="65" dirty="0">
                <a:latin typeface="Noto Sans CJK JP Regular"/>
                <a:cs typeface="Noto Sans CJK JP Regular"/>
              </a:rPr>
              <a:t>表</a:t>
            </a:r>
            <a:r>
              <a:rPr sz="2450" spc="35" dirty="0">
                <a:latin typeface="Noto Sans CJK JP Regular"/>
                <a:cs typeface="Noto Sans CJK JP Regular"/>
              </a:rPr>
              <a:t>格</a:t>
            </a:r>
            <a:r>
              <a:rPr sz="2450" spc="65" dirty="0">
                <a:latin typeface="Noto Sans CJK JP Regular"/>
                <a:cs typeface="Noto Sans CJK JP Regular"/>
              </a:rPr>
              <a:t>发</a:t>
            </a:r>
            <a:r>
              <a:rPr sz="2450" spc="35" dirty="0">
                <a:latin typeface="Noto Sans CJK JP Regular"/>
                <a:cs typeface="Noto Sans CJK JP Regular"/>
              </a:rPr>
              <a:t>挥</a:t>
            </a:r>
            <a:r>
              <a:rPr sz="2450" spc="65" dirty="0">
                <a:latin typeface="Noto Sans CJK JP Regular"/>
                <a:cs typeface="Noto Sans CJK JP Regular"/>
              </a:rPr>
              <a:t>了</a:t>
            </a:r>
            <a:r>
              <a:rPr sz="2450" spc="35" dirty="0">
                <a:latin typeface="Noto Sans CJK JP Regular"/>
                <a:cs typeface="Noto Sans CJK JP Regular"/>
              </a:rPr>
              <a:t>极</a:t>
            </a:r>
            <a:r>
              <a:rPr sz="2450" spc="65" dirty="0">
                <a:latin typeface="Noto Sans CJK JP Regular"/>
                <a:cs typeface="Noto Sans CJK JP Regular"/>
              </a:rPr>
              <a:t>大</a:t>
            </a:r>
            <a:r>
              <a:rPr sz="2450" spc="35" dirty="0">
                <a:latin typeface="Noto Sans CJK JP Regular"/>
                <a:cs typeface="Noto Sans CJK JP Regular"/>
              </a:rPr>
              <a:t>的</a:t>
            </a:r>
            <a:r>
              <a:rPr sz="2450" spc="65" dirty="0">
                <a:latin typeface="Noto Sans CJK JP Regular"/>
                <a:cs typeface="Noto Sans CJK JP Regular"/>
              </a:rPr>
              <a:t>作</a:t>
            </a:r>
            <a:r>
              <a:rPr sz="2450" spc="30" dirty="0">
                <a:latin typeface="Noto Sans CJK JP Regular"/>
                <a:cs typeface="Noto Sans CJK JP Regular"/>
              </a:rPr>
              <a:t>用。最 初创建表格就是为了以表</a:t>
            </a:r>
            <a:r>
              <a:rPr sz="2450" spc="65" dirty="0">
                <a:latin typeface="Noto Sans CJK JP Regular"/>
                <a:cs typeface="Noto Sans CJK JP Regular"/>
              </a:rPr>
              <a:t>格</a:t>
            </a:r>
            <a:r>
              <a:rPr sz="2450" spc="35" dirty="0">
                <a:latin typeface="Noto Sans CJK JP Regular"/>
                <a:cs typeface="Noto Sans CJK JP Regular"/>
              </a:rPr>
              <a:t>的</a:t>
            </a:r>
            <a:r>
              <a:rPr sz="2450" spc="65" dirty="0">
                <a:latin typeface="Noto Sans CJK JP Regular"/>
                <a:cs typeface="Noto Sans CJK JP Regular"/>
              </a:rPr>
              <a:t>形</a:t>
            </a:r>
            <a:r>
              <a:rPr sz="2450" spc="35" dirty="0">
                <a:latin typeface="Noto Sans CJK JP Regular"/>
                <a:cs typeface="Noto Sans CJK JP Regular"/>
              </a:rPr>
              <a:t>式</a:t>
            </a:r>
            <a:r>
              <a:rPr sz="2450" spc="65" dirty="0">
                <a:latin typeface="Noto Sans CJK JP Regular"/>
                <a:cs typeface="Noto Sans CJK JP Regular"/>
              </a:rPr>
              <a:t>显</a:t>
            </a:r>
            <a:r>
              <a:rPr sz="2450" spc="35" dirty="0">
                <a:latin typeface="Noto Sans CJK JP Regular"/>
                <a:cs typeface="Noto Sans CJK JP Regular"/>
              </a:rPr>
              <a:t>示数</a:t>
            </a:r>
            <a:r>
              <a:rPr sz="2450" spc="65" dirty="0">
                <a:latin typeface="Noto Sans CJK JP Regular"/>
                <a:cs typeface="Noto Sans CJK JP Regular"/>
              </a:rPr>
              <a:t>据</a:t>
            </a:r>
            <a:r>
              <a:rPr sz="2450" spc="35" dirty="0">
                <a:latin typeface="Noto Sans CJK JP Regular"/>
                <a:cs typeface="Noto Sans CJK JP Regular"/>
              </a:rPr>
              <a:t>，</a:t>
            </a:r>
            <a:r>
              <a:rPr sz="2450" spc="65" dirty="0">
                <a:latin typeface="Noto Sans CJK JP Regular"/>
                <a:cs typeface="Noto Sans CJK JP Regular"/>
              </a:rPr>
              <a:t>后</a:t>
            </a:r>
            <a:r>
              <a:rPr sz="2450" spc="35" dirty="0">
                <a:latin typeface="Noto Sans CJK JP Regular"/>
                <a:cs typeface="Noto Sans CJK JP Regular"/>
              </a:rPr>
              <a:t>来</a:t>
            </a:r>
            <a:r>
              <a:rPr sz="2450" spc="65" dirty="0">
                <a:latin typeface="Noto Sans CJK JP Regular"/>
                <a:cs typeface="Noto Sans CJK JP Regular"/>
              </a:rPr>
              <a:t>表</a:t>
            </a:r>
            <a:r>
              <a:rPr sz="2450" spc="20" dirty="0">
                <a:latin typeface="Noto Sans CJK JP Regular"/>
                <a:cs typeface="Noto Sans CJK JP Regular"/>
              </a:rPr>
              <a:t>格 </a:t>
            </a:r>
            <a:r>
              <a:rPr sz="2450" spc="35" dirty="0">
                <a:latin typeface="Noto Sans CJK JP Regular"/>
                <a:cs typeface="Noto Sans CJK JP Regular"/>
              </a:rPr>
              <a:t>变成了一个极受欢迎的布</a:t>
            </a:r>
            <a:r>
              <a:rPr sz="2450" spc="65" dirty="0">
                <a:latin typeface="Noto Sans CJK JP Regular"/>
                <a:cs typeface="Noto Sans CJK JP Regular"/>
              </a:rPr>
              <a:t>局</a:t>
            </a:r>
            <a:r>
              <a:rPr sz="2450" spc="35" dirty="0">
                <a:latin typeface="Noto Sans CJK JP Regular"/>
                <a:cs typeface="Noto Sans CJK JP Regular"/>
              </a:rPr>
              <a:t>工</a:t>
            </a:r>
            <a:r>
              <a:rPr sz="2450" spc="65" dirty="0">
                <a:latin typeface="Noto Sans CJK JP Regular"/>
                <a:cs typeface="Noto Sans CJK JP Regular"/>
              </a:rPr>
              <a:t>具</a:t>
            </a:r>
            <a:r>
              <a:rPr sz="2450" spc="35" dirty="0">
                <a:latin typeface="Noto Sans CJK JP Regular"/>
                <a:cs typeface="Noto Sans CJK JP Regular"/>
              </a:rPr>
              <a:t>。</a:t>
            </a:r>
            <a:endParaRPr sz="2450">
              <a:latin typeface="Noto Sans CJK JP Regular"/>
              <a:cs typeface="Noto Sans CJK JP Regular"/>
            </a:endParaRPr>
          </a:p>
          <a:p>
            <a:pPr marL="355600" marR="12700" indent="-342900">
              <a:lnSpc>
                <a:spcPct val="133000"/>
              </a:lnSpc>
              <a:spcBef>
                <a:spcPts val="59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50" spc="35" dirty="0">
                <a:latin typeface="Noto Sans CJK JP Regular"/>
                <a:cs typeface="Noto Sans CJK JP Regular"/>
              </a:rPr>
              <a:t>但是有</a:t>
            </a:r>
            <a:r>
              <a:rPr sz="2450" spc="30" dirty="0">
                <a:latin typeface="Noto Sans CJK JP Regular"/>
                <a:cs typeface="Noto Sans CJK JP Regular"/>
              </a:rPr>
              <a:t>了</a:t>
            </a:r>
            <a:r>
              <a:rPr sz="2450" spc="15" dirty="0">
                <a:latin typeface="Noto Sans CJK JP Regular"/>
                <a:cs typeface="Noto Sans CJK JP Regular"/>
              </a:rPr>
              <a:t>CSS</a:t>
            </a:r>
            <a:r>
              <a:rPr sz="2450" spc="35" dirty="0">
                <a:latin typeface="Noto Sans CJK JP Regular"/>
                <a:cs typeface="Noto Sans CJK JP Regular"/>
              </a:rPr>
              <a:t>以后</a:t>
            </a:r>
            <a:r>
              <a:rPr sz="2450" spc="20" dirty="0">
                <a:latin typeface="Noto Sans CJK JP Regular"/>
                <a:cs typeface="Noto Sans CJK JP Regular"/>
              </a:rPr>
              <a:t>，CSS</a:t>
            </a:r>
            <a:r>
              <a:rPr sz="2450" spc="35" dirty="0">
                <a:latin typeface="Noto Sans CJK JP Regular"/>
                <a:cs typeface="Noto Sans CJK JP Regular"/>
              </a:rPr>
              <a:t>在布</a:t>
            </a:r>
            <a:r>
              <a:rPr sz="2450" spc="60" dirty="0">
                <a:latin typeface="Noto Sans CJK JP Regular"/>
                <a:cs typeface="Noto Sans CJK JP Regular"/>
              </a:rPr>
              <a:t>局</a:t>
            </a:r>
            <a:r>
              <a:rPr sz="2450" spc="35" dirty="0">
                <a:latin typeface="Noto Sans CJK JP Regular"/>
                <a:cs typeface="Noto Sans CJK JP Regular"/>
              </a:rPr>
              <a:t>网</a:t>
            </a:r>
            <a:r>
              <a:rPr sz="2450" spc="60" dirty="0">
                <a:latin typeface="Noto Sans CJK JP Regular"/>
                <a:cs typeface="Noto Sans CJK JP Regular"/>
              </a:rPr>
              <a:t>页</a:t>
            </a:r>
            <a:r>
              <a:rPr sz="2450" spc="35" dirty="0">
                <a:latin typeface="Noto Sans CJK JP Regular"/>
                <a:cs typeface="Noto Sans CJK JP Regular"/>
              </a:rPr>
              <a:t>方面</a:t>
            </a:r>
            <a:r>
              <a:rPr sz="2450" spc="60" dirty="0">
                <a:latin typeface="Noto Sans CJK JP Regular"/>
                <a:cs typeface="Noto Sans CJK JP Regular"/>
              </a:rPr>
              <a:t>实</a:t>
            </a:r>
            <a:r>
              <a:rPr sz="2450" spc="35" dirty="0">
                <a:latin typeface="Noto Sans CJK JP Regular"/>
                <a:cs typeface="Noto Sans CJK JP Regular"/>
              </a:rPr>
              <a:t>际</a:t>
            </a:r>
            <a:r>
              <a:rPr sz="2450" spc="60" dirty="0">
                <a:latin typeface="Noto Sans CJK JP Regular"/>
                <a:cs typeface="Noto Sans CJK JP Regular"/>
              </a:rPr>
              <a:t>上</a:t>
            </a:r>
            <a:r>
              <a:rPr sz="2450" spc="35" dirty="0">
                <a:latin typeface="Noto Sans CJK JP Regular"/>
                <a:cs typeface="Noto Sans CJK JP Regular"/>
              </a:rPr>
              <a:t>会</a:t>
            </a:r>
            <a:r>
              <a:rPr sz="2450" spc="60" dirty="0">
                <a:latin typeface="Noto Sans CJK JP Regular"/>
                <a:cs typeface="Noto Sans CJK JP Regular"/>
              </a:rPr>
              <a:t>更</a:t>
            </a:r>
            <a:r>
              <a:rPr sz="2450" spc="35" dirty="0">
                <a:latin typeface="Noto Sans CJK JP Regular"/>
                <a:cs typeface="Noto Sans CJK JP Regular"/>
              </a:rPr>
              <a:t>出 色，所以现在我们使用表</a:t>
            </a:r>
            <a:r>
              <a:rPr sz="2450" spc="65" dirty="0">
                <a:latin typeface="Noto Sans CJK JP Regular"/>
                <a:cs typeface="Noto Sans CJK JP Regular"/>
              </a:rPr>
              <a:t>格</a:t>
            </a:r>
            <a:r>
              <a:rPr sz="2450" spc="35" dirty="0">
                <a:latin typeface="Noto Sans CJK JP Regular"/>
                <a:cs typeface="Noto Sans CJK JP Regular"/>
              </a:rPr>
              <a:t>的</a:t>
            </a:r>
            <a:r>
              <a:rPr sz="2450" spc="65" dirty="0">
                <a:latin typeface="Noto Sans CJK JP Regular"/>
                <a:cs typeface="Noto Sans CJK JP Regular"/>
              </a:rPr>
              <a:t>作</a:t>
            </a:r>
            <a:r>
              <a:rPr sz="2450" spc="35" dirty="0">
                <a:latin typeface="Noto Sans CJK JP Regular"/>
                <a:cs typeface="Noto Sans CJK JP Regular"/>
              </a:rPr>
              <a:t>用</a:t>
            </a:r>
            <a:r>
              <a:rPr sz="2450" spc="65" dirty="0">
                <a:latin typeface="Noto Sans CJK JP Regular"/>
                <a:cs typeface="Noto Sans CJK JP Regular"/>
              </a:rPr>
              <a:t>只</a:t>
            </a:r>
            <a:r>
              <a:rPr sz="2450" spc="35" dirty="0">
                <a:latin typeface="Noto Sans CJK JP Regular"/>
                <a:cs typeface="Noto Sans CJK JP Regular"/>
              </a:rPr>
              <a:t>有一</a:t>
            </a:r>
            <a:r>
              <a:rPr sz="2450" spc="65" dirty="0">
                <a:latin typeface="Noto Sans CJK JP Regular"/>
                <a:cs typeface="Noto Sans CJK JP Regular"/>
              </a:rPr>
              <a:t>个</a:t>
            </a:r>
            <a:r>
              <a:rPr sz="2450" spc="35" dirty="0">
                <a:latin typeface="Noto Sans CJK JP Regular"/>
                <a:cs typeface="Noto Sans CJK JP Regular"/>
              </a:rPr>
              <a:t>，</a:t>
            </a:r>
            <a:r>
              <a:rPr sz="2450" spc="65" dirty="0">
                <a:latin typeface="Noto Sans CJK JP Regular"/>
                <a:cs typeface="Noto Sans CJK JP Regular"/>
              </a:rPr>
              <a:t>就</a:t>
            </a:r>
            <a:r>
              <a:rPr sz="2450" spc="35" dirty="0">
                <a:latin typeface="Noto Sans CJK JP Regular"/>
                <a:cs typeface="Noto Sans CJK JP Regular"/>
              </a:rPr>
              <a:t>是</a:t>
            </a:r>
            <a:r>
              <a:rPr sz="2450" spc="65" dirty="0">
                <a:latin typeface="Noto Sans CJK JP Regular"/>
                <a:cs typeface="Noto Sans CJK JP Regular"/>
              </a:rPr>
              <a:t>用</a:t>
            </a:r>
            <a:r>
              <a:rPr sz="2450" spc="20" dirty="0">
                <a:latin typeface="Noto Sans CJK JP Regular"/>
                <a:cs typeface="Noto Sans CJK JP Regular"/>
              </a:rPr>
              <a:t>来 </a:t>
            </a:r>
            <a:r>
              <a:rPr sz="2450" spc="30" dirty="0">
                <a:latin typeface="Noto Sans CJK JP Regular"/>
                <a:cs typeface="Noto Sans CJK JP Regular"/>
              </a:rPr>
              <a:t>表示</a:t>
            </a:r>
            <a:r>
              <a:rPr sz="2450" spc="3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格式化的数</a:t>
            </a:r>
            <a:r>
              <a:rPr sz="2450" spc="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据</a:t>
            </a:r>
            <a:r>
              <a:rPr sz="2450" spc="30" dirty="0">
                <a:latin typeface="Noto Sans CJK JP Regular"/>
                <a:cs typeface="Noto Sans CJK JP Regular"/>
              </a:rPr>
              <a:t>。</a:t>
            </a:r>
            <a:endParaRPr sz="2450">
              <a:latin typeface="Noto Sans CJK JP Regular"/>
              <a:cs typeface="Noto Sans CJK JP Regular"/>
            </a:endParaRPr>
          </a:p>
          <a:p>
            <a:pPr marL="355600" marR="70485" indent="-342900">
              <a:lnSpc>
                <a:spcPct val="132000"/>
              </a:lnSpc>
              <a:spcBef>
                <a:spcPts val="6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50" spc="110" dirty="0">
                <a:latin typeface="Noto Sans CJK JP Regular"/>
                <a:cs typeface="Noto Sans CJK JP Regular"/>
              </a:rPr>
              <a:t>HTML</a:t>
            </a:r>
            <a:r>
              <a:rPr sz="2450" spc="30" dirty="0">
                <a:latin typeface="Noto Sans CJK JP Regular"/>
                <a:cs typeface="Noto Sans CJK JP Regular"/>
              </a:rPr>
              <a:t>中的表格可以</a:t>
            </a:r>
            <a:r>
              <a:rPr sz="2450" spc="60" dirty="0">
                <a:latin typeface="Noto Sans CJK JP Regular"/>
                <a:cs typeface="Noto Sans CJK JP Regular"/>
              </a:rPr>
              <a:t>很</a:t>
            </a:r>
            <a:r>
              <a:rPr sz="2450" spc="30" dirty="0">
                <a:latin typeface="Noto Sans CJK JP Regular"/>
                <a:cs typeface="Noto Sans CJK JP Regular"/>
              </a:rPr>
              <a:t>复</a:t>
            </a:r>
            <a:r>
              <a:rPr sz="2450" spc="60" dirty="0">
                <a:latin typeface="Noto Sans CJK JP Regular"/>
                <a:cs typeface="Noto Sans CJK JP Regular"/>
              </a:rPr>
              <a:t>杂</a:t>
            </a:r>
            <a:r>
              <a:rPr sz="2450" spc="30" dirty="0">
                <a:latin typeface="Noto Sans CJK JP Regular"/>
                <a:cs typeface="Noto Sans CJK JP Regular"/>
              </a:rPr>
              <a:t>，</a:t>
            </a:r>
            <a:r>
              <a:rPr sz="2450" spc="60" dirty="0">
                <a:latin typeface="Noto Sans CJK JP Regular"/>
                <a:cs typeface="Noto Sans CJK JP Regular"/>
              </a:rPr>
              <a:t>但</a:t>
            </a:r>
            <a:r>
              <a:rPr sz="2450" spc="30" dirty="0">
                <a:latin typeface="Noto Sans CJK JP Regular"/>
                <a:cs typeface="Noto Sans CJK JP Regular"/>
              </a:rPr>
              <a:t>是通</a:t>
            </a:r>
            <a:r>
              <a:rPr sz="2450" spc="60" dirty="0">
                <a:latin typeface="Noto Sans CJK JP Regular"/>
                <a:cs typeface="Noto Sans CJK JP Regular"/>
              </a:rPr>
              <a:t>常</a:t>
            </a:r>
            <a:r>
              <a:rPr sz="2450" spc="30" dirty="0">
                <a:latin typeface="Noto Sans CJK JP Regular"/>
                <a:cs typeface="Noto Sans CJK JP Regular"/>
              </a:rPr>
              <a:t>情</a:t>
            </a:r>
            <a:r>
              <a:rPr sz="2450" spc="60" dirty="0">
                <a:latin typeface="Noto Sans CJK JP Regular"/>
                <a:cs typeface="Noto Sans CJK JP Regular"/>
              </a:rPr>
              <a:t>况</a:t>
            </a:r>
            <a:r>
              <a:rPr sz="2450" spc="30" dirty="0">
                <a:latin typeface="Noto Sans CJK JP Regular"/>
                <a:cs typeface="Noto Sans CJK JP Regular"/>
              </a:rPr>
              <a:t>下</a:t>
            </a:r>
            <a:r>
              <a:rPr sz="2450" spc="60" dirty="0">
                <a:latin typeface="Noto Sans CJK JP Regular"/>
                <a:cs typeface="Noto Sans CJK JP Regular"/>
              </a:rPr>
              <a:t>我</a:t>
            </a:r>
            <a:r>
              <a:rPr sz="2450" spc="30" dirty="0">
                <a:latin typeface="Noto Sans CJK JP Regular"/>
                <a:cs typeface="Noto Sans CJK JP Regular"/>
              </a:rPr>
              <a:t>们</a:t>
            </a:r>
            <a:r>
              <a:rPr sz="2450" spc="60" dirty="0">
                <a:latin typeface="Noto Sans CJK JP Regular"/>
                <a:cs typeface="Noto Sans CJK JP Regular"/>
              </a:rPr>
              <a:t>不</a:t>
            </a:r>
            <a:r>
              <a:rPr sz="2450" spc="30" dirty="0">
                <a:latin typeface="Noto Sans CJK JP Regular"/>
                <a:cs typeface="Noto Sans CJK JP Regular"/>
              </a:rPr>
              <a:t>需 要创建过于复杂的表格。</a:t>
            </a:r>
            <a:endParaRPr sz="245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863600"/>
            <a:ext cx="601789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table、tr</a:t>
            </a:r>
            <a:r>
              <a:rPr spc="-15" dirty="0"/>
              <a:t>、</a:t>
            </a:r>
            <a:r>
              <a:rPr spc="10" dirty="0"/>
              <a:t>th</a:t>
            </a:r>
            <a:r>
              <a:rPr spc="-15" dirty="0"/>
              <a:t>、</a:t>
            </a:r>
            <a:r>
              <a:rPr spc="25" dirty="0"/>
              <a:t>td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669323"/>
            <a:ext cx="6370320" cy="29673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使</a:t>
            </a:r>
            <a:r>
              <a:rPr sz="3200" dirty="0">
                <a:latin typeface="Noto Sans CJK JP Regular"/>
                <a:cs typeface="Noto Sans CJK JP Regular"/>
              </a:rPr>
              <a:t>用</a:t>
            </a:r>
            <a:r>
              <a:rPr sz="32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table</a:t>
            </a:r>
            <a:r>
              <a:rPr sz="3200" spc="5" dirty="0">
                <a:latin typeface="Noto Sans CJK JP Regular"/>
                <a:cs typeface="Noto Sans CJK JP Regular"/>
              </a:rPr>
              <a:t>标签创建一个表格。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tr</a:t>
            </a:r>
            <a:r>
              <a:rPr sz="3200" spc="5" dirty="0">
                <a:latin typeface="Noto Sans CJK JP Regular"/>
                <a:cs typeface="Noto Sans CJK JP Regular"/>
              </a:rPr>
              <a:t>表示表格中的一行。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Noto Sans CJK JP Regular"/>
                <a:cs typeface="Noto Sans CJK JP Regular"/>
              </a:rPr>
              <a:t>tr</a:t>
            </a:r>
            <a:r>
              <a:rPr sz="3200" dirty="0">
                <a:latin typeface="Noto Sans CJK JP Regular"/>
                <a:cs typeface="Noto Sans CJK JP Regular"/>
              </a:rPr>
              <a:t>中可以编写一个或多</a:t>
            </a:r>
            <a:r>
              <a:rPr sz="3200" spc="-5" dirty="0">
                <a:latin typeface="Noto Sans CJK JP Regular"/>
                <a:cs typeface="Noto Sans CJK JP Regular"/>
              </a:rPr>
              <a:t>个</a:t>
            </a:r>
            <a:r>
              <a:rPr sz="3200" spc="5" dirty="0">
                <a:latin typeface="Noto Sans CJK JP Regular"/>
                <a:cs typeface="Noto Sans CJK JP Regular"/>
              </a:rPr>
              <a:t>th</a:t>
            </a:r>
            <a:r>
              <a:rPr sz="3200" dirty="0">
                <a:latin typeface="Noto Sans CJK JP Regular"/>
                <a:cs typeface="Noto Sans CJK JP Regular"/>
              </a:rPr>
              <a:t>或td。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th</a:t>
            </a:r>
            <a:r>
              <a:rPr sz="3200" spc="5" dirty="0">
                <a:latin typeface="Noto Sans CJK JP Regular"/>
                <a:cs typeface="Noto Sans CJK JP Regular"/>
              </a:rPr>
              <a:t>表示表头。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td</a:t>
            </a:r>
            <a:r>
              <a:rPr sz="3200" spc="5" dirty="0">
                <a:latin typeface="Noto Sans CJK JP Regular"/>
                <a:cs typeface="Noto Sans CJK JP Regular"/>
              </a:rPr>
              <a:t>表示表格中的一个单元格。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863600"/>
            <a:ext cx="864679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caption</a:t>
            </a:r>
            <a:r>
              <a:rPr spc="-15" dirty="0"/>
              <a:t>、</a:t>
            </a:r>
            <a:r>
              <a:rPr dirty="0"/>
              <a:t>thead</a:t>
            </a:r>
            <a:r>
              <a:rPr spc="25" dirty="0"/>
              <a:t>、</a:t>
            </a:r>
            <a:r>
              <a:rPr spc="-5" dirty="0"/>
              <a:t>tbody</a:t>
            </a:r>
            <a:r>
              <a:rPr spc="-15" dirty="0"/>
              <a:t>、</a:t>
            </a:r>
            <a:r>
              <a:rPr spc="-5" dirty="0"/>
              <a:t>tfoot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669323"/>
            <a:ext cx="5087620" cy="23761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caption</a:t>
            </a:r>
            <a:r>
              <a:rPr sz="3200" dirty="0">
                <a:latin typeface="Noto Sans CJK JP Regular"/>
                <a:cs typeface="Noto Sans CJK JP Regular"/>
              </a:rPr>
              <a:t>表示表格的标题。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thead</a:t>
            </a:r>
            <a:r>
              <a:rPr sz="3200" spc="5" dirty="0">
                <a:latin typeface="Noto Sans CJK JP Regular"/>
                <a:cs typeface="Noto Sans CJK JP Regular"/>
              </a:rPr>
              <a:t>表示表格的头部。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tbody</a:t>
            </a:r>
            <a:r>
              <a:rPr sz="3200" dirty="0">
                <a:latin typeface="Noto Sans CJK JP Regular"/>
                <a:cs typeface="Noto Sans CJK JP Regular"/>
              </a:rPr>
              <a:t>表示表格的主体。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tfoot</a:t>
            </a:r>
            <a:r>
              <a:rPr sz="3200" spc="5" dirty="0">
                <a:latin typeface="Noto Sans CJK JP Regular"/>
                <a:cs typeface="Noto Sans CJK JP Regular"/>
              </a:rPr>
              <a:t>表示表格的底部。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81622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合并单元格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7698740" cy="429387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marR="5080" indent="-342900">
              <a:lnSpc>
                <a:spcPts val="3820"/>
              </a:lnSpc>
              <a:spcBef>
                <a:spcPts val="2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合并单元格指将两个或两个以上的单元格 合并为一个单元格。</a:t>
            </a:r>
            <a:endParaRPr sz="3200">
              <a:latin typeface="Noto Sans CJK JP Regular"/>
              <a:cs typeface="Noto Sans CJK JP Regular"/>
            </a:endParaRPr>
          </a:p>
          <a:p>
            <a:pPr marL="355600" marR="10795" indent="-342900">
              <a:lnSpc>
                <a:spcPct val="100000"/>
              </a:lnSpc>
              <a:spcBef>
                <a:spcPts val="63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合并单元格可以通过</a:t>
            </a:r>
            <a:r>
              <a:rPr sz="3200" spc="-5" dirty="0">
                <a:latin typeface="Noto Sans CJK JP Regular"/>
                <a:cs typeface="Noto Sans CJK JP Regular"/>
              </a:rPr>
              <a:t>在t</a:t>
            </a:r>
            <a:r>
              <a:rPr sz="3200" spc="15" dirty="0">
                <a:latin typeface="Noto Sans CJK JP Regular"/>
                <a:cs typeface="Noto Sans CJK JP Regular"/>
              </a:rPr>
              <a:t>h</a:t>
            </a:r>
            <a:r>
              <a:rPr sz="3200" dirty="0">
                <a:latin typeface="Noto Sans CJK JP Regular"/>
                <a:cs typeface="Noto Sans CJK JP Regular"/>
              </a:rPr>
              <a:t>或</a:t>
            </a:r>
            <a:r>
              <a:rPr sz="3200" spc="-25" dirty="0">
                <a:latin typeface="Noto Sans CJK JP Regular"/>
                <a:cs typeface="Noto Sans CJK JP Regular"/>
              </a:rPr>
              <a:t>t</a:t>
            </a:r>
            <a:r>
              <a:rPr sz="3200" spc="30" dirty="0">
                <a:latin typeface="Noto Sans CJK JP Regular"/>
                <a:cs typeface="Noto Sans CJK JP Regular"/>
              </a:rPr>
              <a:t>d</a:t>
            </a:r>
            <a:r>
              <a:rPr sz="3200" spc="5" dirty="0">
                <a:latin typeface="Noto Sans CJK JP Regular"/>
                <a:cs typeface="Noto Sans CJK JP Regular"/>
              </a:rPr>
              <a:t>中设置属性 来完成。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横向合并</a:t>
            </a:r>
            <a:endParaRPr sz="3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7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colspan</a:t>
            </a:r>
            <a:endParaRPr sz="28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纵</a:t>
            </a:r>
            <a:r>
              <a:rPr sz="3200" dirty="0">
                <a:latin typeface="Noto Sans CJK JP Regular"/>
                <a:cs typeface="Noto Sans CJK JP Regular"/>
              </a:rPr>
              <a:t>向合并</a:t>
            </a:r>
            <a:endParaRPr sz="3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7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rowspan</a:t>
            </a:r>
            <a:endParaRPr sz="2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81622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表格的样式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16811"/>
            <a:ext cx="7861934" cy="4450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latin typeface="Noto Sans CJK JP Regular"/>
                <a:cs typeface="Noto Sans CJK JP Regular"/>
              </a:rPr>
              <a:t>之前学习的很多</a:t>
            </a:r>
            <a:r>
              <a:rPr sz="2000" spc="-20" dirty="0">
                <a:latin typeface="Noto Sans CJK JP Regular"/>
                <a:cs typeface="Noto Sans CJK JP Regular"/>
              </a:rPr>
              <a:t>属</a:t>
            </a:r>
            <a:r>
              <a:rPr sz="2000" spc="15" dirty="0">
                <a:latin typeface="Noto Sans CJK JP Regular"/>
                <a:cs typeface="Noto Sans CJK JP Regular"/>
              </a:rPr>
              <a:t>性都</a:t>
            </a:r>
            <a:r>
              <a:rPr sz="2000" spc="-20" dirty="0">
                <a:latin typeface="Noto Sans CJK JP Regular"/>
                <a:cs typeface="Noto Sans CJK JP Regular"/>
              </a:rPr>
              <a:t>可</a:t>
            </a:r>
            <a:r>
              <a:rPr sz="2000" spc="15" dirty="0">
                <a:latin typeface="Noto Sans CJK JP Regular"/>
                <a:cs typeface="Noto Sans CJK JP Regular"/>
              </a:rPr>
              <a:t>以</a:t>
            </a:r>
            <a:r>
              <a:rPr sz="2000" spc="-20" dirty="0">
                <a:latin typeface="Noto Sans CJK JP Regular"/>
                <a:cs typeface="Noto Sans CJK JP Regular"/>
              </a:rPr>
              <a:t>用</a:t>
            </a:r>
            <a:r>
              <a:rPr sz="2000" spc="15" dirty="0">
                <a:latin typeface="Noto Sans CJK JP Regular"/>
                <a:cs typeface="Noto Sans CJK JP Regular"/>
              </a:rPr>
              <a:t>来</a:t>
            </a:r>
            <a:r>
              <a:rPr sz="2000" spc="-20" dirty="0">
                <a:latin typeface="Noto Sans CJK JP Regular"/>
                <a:cs typeface="Noto Sans CJK JP Regular"/>
              </a:rPr>
              <a:t>设</a:t>
            </a:r>
            <a:r>
              <a:rPr sz="2000" spc="15" dirty="0">
                <a:latin typeface="Noto Sans CJK JP Regular"/>
                <a:cs typeface="Noto Sans CJK JP Regular"/>
              </a:rPr>
              <a:t>置</a:t>
            </a:r>
            <a:r>
              <a:rPr sz="2000" spc="-20" dirty="0">
                <a:latin typeface="Noto Sans CJK JP Regular"/>
                <a:cs typeface="Noto Sans CJK JP Regular"/>
              </a:rPr>
              <a:t>表</a:t>
            </a:r>
            <a:r>
              <a:rPr sz="2000" spc="15" dirty="0">
                <a:latin typeface="Noto Sans CJK JP Regular"/>
                <a:cs typeface="Noto Sans CJK JP Regular"/>
              </a:rPr>
              <a:t>格的</a:t>
            </a:r>
            <a:r>
              <a:rPr sz="2000" spc="-20" dirty="0">
                <a:latin typeface="Noto Sans CJK JP Regular"/>
                <a:cs typeface="Noto Sans CJK JP Regular"/>
              </a:rPr>
              <a:t>样</a:t>
            </a:r>
            <a:r>
              <a:rPr sz="2000" spc="15" dirty="0">
                <a:latin typeface="Noto Sans CJK JP Regular"/>
                <a:cs typeface="Noto Sans CJK JP Regular"/>
              </a:rPr>
              <a:t>式</a:t>
            </a:r>
            <a:r>
              <a:rPr sz="2000" spc="-20" dirty="0">
                <a:latin typeface="Noto Sans CJK JP Regular"/>
                <a:cs typeface="Noto Sans CJK JP Regular"/>
              </a:rPr>
              <a:t>，</a:t>
            </a:r>
            <a:r>
              <a:rPr sz="2000" spc="15" dirty="0">
                <a:latin typeface="Noto Sans CJK JP Regular"/>
                <a:cs typeface="Noto Sans CJK JP Regular"/>
              </a:rPr>
              <a:t>比</a:t>
            </a:r>
            <a:r>
              <a:rPr sz="2000" spc="-55" dirty="0">
                <a:latin typeface="Noto Sans CJK JP Regular"/>
                <a:cs typeface="Noto Sans CJK JP Regular"/>
              </a:rPr>
              <a:t>如</a:t>
            </a:r>
            <a:r>
              <a:rPr sz="2000" spc="20" dirty="0">
                <a:latin typeface="Noto Sans CJK JP Regular"/>
                <a:cs typeface="Noto Sans CJK JP Regular"/>
              </a:rPr>
              <a:t>c</a:t>
            </a:r>
            <a:r>
              <a:rPr sz="2000" spc="40" dirty="0">
                <a:latin typeface="Noto Sans CJK JP Regular"/>
                <a:cs typeface="Noto Sans CJK JP Regular"/>
              </a:rPr>
              <a:t>o</a:t>
            </a:r>
            <a:r>
              <a:rPr sz="2000" spc="-70" dirty="0">
                <a:latin typeface="Noto Sans CJK JP Regular"/>
                <a:cs typeface="Noto Sans CJK JP Regular"/>
              </a:rPr>
              <a:t>l</a:t>
            </a:r>
            <a:r>
              <a:rPr sz="2000" spc="75" dirty="0">
                <a:latin typeface="Noto Sans CJK JP Regular"/>
                <a:cs typeface="Noto Sans CJK JP Regular"/>
              </a:rPr>
              <a:t>o</a:t>
            </a:r>
            <a:r>
              <a:rPr sz="2000" spc="-25" dirty="0">
                <a:latin typeface="Noto Sans CJK JP Regular"/>
                <a:cs typeface="Noto Sans CJK JP Regular"/>
              </a:rPr>
              <a:t>r</a:t>
            </a:r>
            <a:r>
              <a:rPr sz="2000" spc="15" dirty="0">
                <a:latin typeface="Noto Sans CJK JP Regular"/>
                <a:cs typeface="Noto Sans CJK JP Regular"/>
              </a:rPr>
              <a:t>可</a:t>
            </a:r>
            <a:r>
              <a:rPr sz="2000" spc="-20" dirty="0">
                <a:latin typeface="Noto Sans CJK JP Regular"/>
                <a:cs typeface="Noto Sans CJK JP Regular"/>
              </a:rPr>
              <a:t>以</a:t>
            </a:r>
            <a:r>
              <a:rPr sz="2000" spc="5" dirty="0">
                <a:latin typeface="Noto Sans CJK JP Regular"/>
                <a:cs typeface="Noto Sans CJK JP Regular"/>
              </a:rPr>
              <a:t>用 </a:t>
            </a:r>
            <a:r>
              <a:rPr sz="2000" spc="15" dirty="0">
                <a:latin typeface="Noto Sans CJK JP Regular"/>
                <a:cs typeface="Noto Sans CJK JP Regular"/>
              </a:rPr>
              <a:t>来设置文本的颜</a:t>
            </a:r>
            <a:r>
              <a:rPr sz="2000" spc="-20" dirty="0">
                <a:latin typeface="Noto Sans CJK JP Regular"/>
                <a:cs typeface="Noto Sans CJK JP Regular"/>
              </a:rPr>
              <a:t>色</a:t>
            </a:r>
            <a:r>
              <a:rPr sz="2000" spc="5" dirty="0">
                <a:latin typeface="Noto Sans CJK JP Regular"/>
                <a:cs typeface="Noto Sans CJK JP Regular"/>
              </a:rPr>
              <a:t>。</a:t>
            </a:r>
            <a:r>
              <a:rPr sz="2000" spc="25" dirty="0">
                <a:latin typeface="Noto Sans CJK JP Regular"/>
                <a:cs typeface="Noto Sans CJK JP Regular"/>
              </a:rPr>
              <a:t>padding</a:t>
            </a:r>
            <a:r>
              <a:rPr sz="2000" spc="-25" dirty="0">
                <a:latin typeface="Noto Sans CJK JP Regular"/>
                <a:cs typeface="Noto Sans CJK JP Regular"/>
              </a:rPr>
              <a:t>可</a:t>
            </a:r>
            <a:r>
              <a:rPr sz="2000" spc="15" dirty="0">
                <a:latin typeface="Noto Sans CJK JP Regular"/>
                <a:cs typeface="Noto Sans CJK JP Regular"/>
              </a:rPr>
              <a:t>以</a:t>
            </a:r>
            <a:r>
              <a:rPr sz="2000" spc="-25" dirty="0">
                <a:latin typeface="Noto Sans CJK JP Regular"/>
                <a:cs typeface="Noto Sans CJK JP Regular"/>
              </a:rPr>
              <a:t>设</a:t>
            </a:r>
            <a:r>
              <a:rPr sz="2000" spc="15" dirty="0">
                <a:latin typeface="Noto Sans CJK JP Regular"/>
                <a:cs typeface="Noto Sans CJK JP Regular"/>
              </a:rPr>
              <a:t>置内</a:t>
            </a:r>
            <a:r>
              <a:rPr sz="2000" spc="-25" dirty="0">
                <a:latin typeface="Noto Sans CJK JP Regular"/>
                <a:cs typeface="Noto Sans CJK JP Regular"/>
              </a:rPr>
              <a:t>容</a:t>
            </a:r>
            <a:r>
              <a:rPr sz="2000" spc="15" dirty="0">
                <a:latin typeface="Noto Sans CJK JP Regular"/>
                <a:cs typeface="Noto Sans CJK JP Regular"/>
              </a:rPr>
              <a:t>和</a:t>
            </a:r>
            <a:r>
              <a:rPr sz="2000" spc="-25" dirty="0">
                <a:latin typeface="Noto Sans CJK JP Regular"/>
                <a:cs typeface="Noto Sans CJK JP Regular"/>
              </a:rPr>
              <a:t>表</a:t>
            </a:r>
            <a:r>
              <a:rPr sz="2000" spc="15" dirty="0">
                <a:latin typeface="Noto Sans CJK JP Regular"/>
                <a:cs typeface="Noto Sans CJK JP Regular"/>
              </a:rPr>
              <a:t>格</a:t>
            </a:r>
            <a:r>
              <a:rPr sz="2000" spc="-25" dirty="0">
                <a:latin typeface="Noto Sans CJK JP Regular"/>
                <a:cs typeface="Noto Sans CJK JP Regular"/>
              </a:rPr>
              <a:t>边</a:t>
            </a:r>
            <a:r>
              <a:rPr sz="2000" spc="15" dirty="0">
                <a:latin typeface="Noto Sans CJK JP Regular"/>
                <a:cs typeface="Noto Sans CJK JP Regular"/>
              </a:rPr>
              <a:t>框</a:t>
            </a:r>
            <a:r>
              <a:rPr sz="2000" spc="-25" dirty="0">
                <a:latin typeface="Noto Sans CJK JP Regular"/>
                <a:cs typeface="Noto Sans CJK JP Regular"/>
              </a:rPr>
              <a:t>的</a:t>
            </a:r>
            <a:r>
              <a:rPr sz="2000" spc="15" dirty="0">
                <a:latin typeface="Noto Sans CJK JP Regular"/>
                <a:cs typeface="Noto Sans CJK JP Regular"/>
              </a:rPr>
              <a:t>距离。</a:t>
            </a:r>
            <a:endParaRPr sz="20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6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20" dirty="0">
                <a:latin typeface="Noto Sans CJK JP Regular"/>
                <a:cs typeface="Noto Sans CJK JP Regular"/>
              </a:rPr>
              <a:t>text-align：</a:t>
            </a:r>
            <a:r>
              <a:rPr sz="2000" spc="15" dirty="0">
                <a:latin typeface="Noto Sans CJK JP Regular"/>
                <a:cs typeface="Noto Sans CJK JP Regular"/>
              </a:rPr>
              <a:t>设</a:t>
            </a:r>
            <a:r>
              <a:rPr sz="2000" spc="-25" dirty="0">
                <a:latin typeface="Noto Sans CJK JP Regular"/>
                <a:cs typeface="Noto Sans CJK JP Regular"/>
              </a:rPr>
              <a:t>置</a:t>
            </a:r>
            <a:r>
              <a:rPr sz="2000" spc="15" dirty="0">
                <a:latin typeface="Noto Sans CJK JP Regular"/>
                <a:cs typeface="Noto Sans CJK JP Regular"/>
              </a:rPr>
              <a:t>文本</a:t>
            </a:r>
            <a:r>
              <a:rPr sz="2000" spc="-25" dirty="0">
                <a:latin typeface="Noto Sans CJK JP Regular"/>
                <a:cs typeface="Noto Sans CJK JP Regular"/>
              </a:rPr>
              <a:t>的</a:t>
            </a:r>
            <a:r>
              <a:rPr sz="2000" spc="15" dirty="0">
                <a:latin typeface="Noto Sans CJK JP Regular"/>
                <a:cs typeface="Noto Sans CJK JP Regular"/>
              </a:rPr>
              <a:t>水</a:t>
            </a:r>
            <a:r>
              <a:rPr sz="2000" spc="-25" dirty="0">
                <a:latin typeface="Noto Sans CJK JP Regular"/>
                <a:cs typeface="Noto Sans CJK JP Regular"/>
              </a:rPr>
              <a:t>平</a:t>
            </a:r>
            <a:r>
              <a:rPr sz="2000" spc="15" dirty="0">
                <a:latin typeface="Noto Sans CJK JP Regular"/>
                <a:cs typeface="Noto Sans CJK JP Regular"/>
              </a:rPr>
              <a:t>对</a:t>
            </a:r>
            <a:r>
              <a:rPr sz="2000" spc="-25" dirty="0">
                <a:latin typeface="Noto Sans CJK JP Regular"/>
                <a:cs typeface="Noto Sans CJK JP Regular"/>
              </a:rPr>
              <a:t>齐</a:t>
            </a:r>
            <a:r>
              <a:rPr sz="2000" spc="15" dirty="0">
                <a:latin typeface="Noto Sans CJK JP Regular"/>
                <a:cs typeface="Noto Sans CJK JP Regular"/>
              </a:rPr>
              <a:t>。</a:t>
            </a:r>
            <a:endParaRPr sz="20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7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20" dirty="0">
                <a:latin typeface="Noto Sans CJK JP Regular"/>
                <a:cs typeface="Noto Sans CJK JP Regular"/>
              </a:rPr>
              <a:t>vertical-align：</a:t>
            </a:r>
            <a:r>
              <a:rPr sz="2000" spc="15" dirty="0">
                <a:latin typeface="Noto Sans CJK JP Regular"/>
                <a:cs typeface="Noto Sans CJK JP Regular"/>
              </a:rPr>
              <a:t>设</a:t>
            </a:r>
            <a:r>
              <a:rPr sz="2000" spc="-30" dirty="0">
                <a:latin typeface="Noto Sans CJK JP Regular"/>
                <a:cs typeface="Noto Sans CJK JP Regular"/>
              </a:rPr>
              <a:t>置</a:t>
            </a:r>
            <a:r>
              <a:rPr sz="2000" spc="15" dirty="0">
                <a:latin typeface="Noto Sans CJK JP Regular"/>
                <a:cs typeface="Noto Sans CJK JP Regular"/>
              </a:rPr>
              <a:t>文</a:t>
            </a:r>
            <a:r>
              <a:rPr sz="2000" spc="-30" dirty="0">
                <a:latin typeface="Noto Sans CJK JP Regular"/>
                <a:cs typeface="Noto Sans CJK JP Regular"/>
              </a:rPr>
              <a:t>本</a:t>
            </a:r>
            <a:r>
              <a:rPr sz="2000" spc="15" dirty="0">
                <a:latin typeface="Noto Sans CJK JP Regular"/>
                <a:cs typeface="Noto Sans CJK JP Regular"/>
              </a:rPr>
              <a:t>的</a:t>
            </a:r>
            <a:r>
              <a:rPr sz="2000" spc="-30" dirty="0">
                <a:latin typeface="Noto Sans CJK JP Regular"/>
                <a:cs typeface="Noto Sans CJK JP Regular"/>
              </a:rPr>
              <a:t>垂</a:t>
            </a:r>
            <a:r>
              <a:rPr sz="2000" spc="15" dirty="0">
                <a:latin typeface="Noto Sans CJK JP Regular"/>
                <a:cs typeface="Noto Sans CJK JP Regular"/>
              </a:rPr>
              <a:t>直对</a:t>
            </a:r>
            <a:r>
              <a:rPr sz="2000" spc="-30" dirty="0">
                <a:latin typeface="Noto Sans CJK JP Regular"/>
                <a:cs typeface="Noto Sans CJK JP Regular"/>
              </a:rPr>
              <a:t>齐</a:t>
            </a:r>
            <a:r>
              <a:rPr sz="2000" spc="15" dirty="0">
                <a:latin typeface="Noto Sans CJK JP Regular"/>
                <a:cs typeface="Noto Sans CJK JP Regular"/>
              </a:rPr>
              <a:t>。</a:t>
            </a:r>
            <a:endParaRPr sz="20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550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800" spc="-5" dirty="0">
                <a:latin typeface="Noto Sans CJK JP Regular"/>
                <a:cs typeface="Noto Sans CJK JP Regular"/>
              </a:rPr>
              <a:t>可选值</a:t>
            </a:r>
            <a:r>
              <a:rPr sz="1800" spc="20" dirty="0">
                <a:latin typeface="Noto Sans CJK JP Regular"/>
                <a:cs typeface="Noto Sans CJK JP Regular"/>
              </a:rPr>
              <a:t>：top</a:t>
            </a:r>
            <a:r>
              <a:rPr sz="1800" spc="-5" dirty="0">
                <a:latin typeface="Noto Sans CJK JP Regular"/>
                <a:cs typeface="Noto Sans CJK JP Regular"/>
              </a:rPr>
              <a:t>、</a:t>
            </a:r>
            <a:r>
              <a:rPr sz="1800" spc="-10" dirty="0">
                <a:latin typeface="Noto Sans CJK JP Regular"/>
                <a:cs typeface="Noto Sans CJK JP Regular"/>
              </a:rPr>
              <a:t>baseline</a:t>
            </a:r>
            <a:r>
              <a:rPr sz="1800" spc="-5" dirty="0">
                <a:latin typeface="Noto Sans CJK JP Regular"/>
                <a:cs typeface="Noto Sans CJK JP Regular"/>
              </a:rPr>
              <a:t>、</a:t>
            </a:r>
            <a:r>
              <a:rPr sz="1800" dirty="0">
                <a:latin typeface="Noto Sans CJK JP Regular"/>
                <a:cs typeface="Noto Sans CJK JP Regular"/>
              </a:rPr>
              <a:t>middle</a:t>
            </a:r>
            <a:r>
              <a:rPr sz="1800" spc="-5" dirty="0">
                <a:latin typeface="Noto Sans CJK JP Regular"/>
                <a:cs typeface="Noto Sans CJK JP Regular"/>
              </a:rPr>
              <a:t>、</a:t>
            </a:r>
            <a:r>
              <a:rPr sz="1800" spc="25" dirty="0">
                <a:latin typeface="Noto Sans CJK JP Regular"/>
                <a:cs typeface="Noto Sans CJK JP Regular"/>
              </a:rPr>
              <a:t>bottom</a:t>
            </a:r>
            <a:endParaRPr sz="18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63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20" dirty="0">
                <a:latin typeface="Noto Sans CJK JP Regular"/>
                <a:cs typeface="Noto Sans CJK JP Regular"/>
              </a:rPr>
              <a:t>border-spacing：</a:t>
            </a:r>
            <a:r>
              <a:rPr sz="2000" spc="-25" dirty="0">
                <a:latin typeface="Noto Sans CJK JP Regular"/>
                <a:cs typeface="Noto Sans CJK JP Regular"/>
              </a:rPr>
              <a:t>边</a:t>
            </a:r>
            <a:r>
              <a:rPr sz="2000" spc="15" dirty="0">
                <a:latin typeface="Noto Sans CJK JP Regular"/>
                <a:cs typeface="Noto Sans CJK JP Regular"/>
              </a:rPr>
              <a:t>框</a:t>
            </a:r>
            <a:r>
              <a:rPr sz="2000" spc="-25" dirty="0">
                <a:latin typeface="Noto Sans CJK JP Regular"/>
                <a:cs typeface="Noto Sans CJK JP Regular"/>
              </a:rPr>
              <a:t>间</a:t>
            </a:r>
            <a:r>
              <a:rPr sz="2000" spc="15" dirty="0">
                <a:latin typeface="Noto Sans CJK JP Regular"/>
                <a:cs typeface="Noto Sans CJK JP Regular"/>
              </a:rPr>
              <a:t>距</a:t>
            </a:r>
            <a:endParaRPr sz="20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16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10" dirty="0">
                <a:latin typeface="Noto Sans CJK JP Regular"/>
                <a:cs typeface="Noto Sans CJK JP Regular"/>
              </a:rPr>
              <a:t>border-collapse：</a:t>
            </a:r>
            <a:r>
              <a:rPr sz="2000" spc="15" dirty="0">
                <a:latin typeface="Noto Sans CJK JP Regular"/>
                <a:cs typeface="Noto Sans CJK JP Regular"/>
              </a:rPr>
              <a:t>合并</a:t>
            </a:r>
            <a:r>
              <a:rPr sz="2000" spc="-30" dirty="0">
                <a:latin typeface="Noto Sans CJK JP Regular"/>
                <a:cs typeface="Noto Sans CJK JP Regular"/>
              </a:rPr>
              <a:t>边</a:t>
            </a:r>
            <a:r>
              <a:rPr sz="2000" spc="15" dirty="0">
                <a:latin typeface="Noto Sans CJK JP Regular"/>
                <a:cs typeface="Noto Sans CJK JP Regular"/>
              </a:rPr>
              <a:t>框</a:t>
            </a:r>
            <a:endParaRPr sz="20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58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800" spc="-5" dirty="0">
                <a:latin typeface="Noto Sans CJK JP Regular"/>
                <a:cs typeface="Noto Sans CJK JP Regular"/>
              </a:rPr>
              <a:t>collapse：合并边框</a:t>
            </a:r>
            <a:endParaRPr sz="1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1515"/>
              </a:spcBef>
              <a:buFont typeface="Arial" panose="020B0604020202020204"/>
              <a:buChar char="–"/>
              <a:tabLst>
                <a:tab pos="758190" algn="l"/>
                <a:tab pos="758825" algn="l"/>
              </a:tabLst>
            </a:pPr>
            <a:r>
              <a:rPr sz="1800" spc="-5" dirty="0">
                <a:latin typeface="Noto Sans CJK JP Regular"/>
                <a:cs typeface="Noto Sans CJK JP Regular"/>
              </a:rPr>
              <a:t>separate：不合并边框</a:t>
            </a:r>
            <a:endParaRPr sz="1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</Words>
  <Application>WPS 演示</Application>
  <PresentationFormat>On-screen Show 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Noto Sans Mono CJK JP Regular</vt:lpstr>
      <vt:lpstr>Arial</vt:lpstr>
      <vt:lpstr>Noto Sans CJK JP Regular</vt:lpstr>
      <vt:lpstr>Calibri</vt:lpstr>
      <vt:lpstr>微软雅黑</vt:lpstr>
      <vt:lpstr>Arial Unicode MS</vt:lpstr>
      <vt:lpstr>Segoe Print</vt:lpstr>
      <vt:lpstr>华文中宋</vt:lpstr>
      <vt:lpstr>方正舒体</vt:lpstr>
      <vt:lpstr>Office Theme</vt:lpstr>
      <vt:lpstr>PowerPoint 演示文稿</vt:lpstr>
      <vt:lpstr>表格</vt:lpstr>
      <vt:lpstr>table、tr、th、td</vt:lpstr>
      <vt:lpstr>caption、thead、tbody、tfoot</vt:lpstr>
      <vt:lpstr>合并单元格</vt:lpstr>
      <vt:lpstr>表格的样式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Administrator</cp:lastModifiedBy>
  <cp:revision>3</cp:revision>
  <dcterms:created xsi:type="dcterms:W3CDTF">2018-03-29T11:17:29Z</dcterms:created>
  <dcterms:modified xsi:type="dcterms:W3CDTF">2018-03-29T11:18:41Z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2018-03-29T00:00:00Z</vt:filetime>
  </property>
  <property fmtid="{D5CDD505-2E9C-101B-9397-08002B2CF9AE}" pid="5" name="KSOProductBuildVer">
    <vt:lpwstr>2052-10.1.0.7224</vt:lpwstr>
  </property>
</Properties>
</file>