
<file path=[Content_Types].xml><?xml version="1.0" encoding="utf-8"?>
<Types xmlns="http://schemas.openxmlformats.org/package/2006/content-types">
  <Default Extension="wdp" ContentType="image/vnd.ms-photo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635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397" y="857250"/>
            <a:ext cx="411520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90" y="2125980"/>
            <a:ext cx="1036422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980" y="3840480"/>
            <a:ext cx="853524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062" y="863295"/>
            <a:ext cx="10763073" cy="695325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5908" y="1853006"/>
            <a:ext cx="11081383" cy="4239260"/>
          </a:xfrm>
        </p:spPr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062" y="863295"/>
            <a:ext cx="10763073" cy="695325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60" y="1577340"/>
            <a:ext cx="530404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9498" y="1577340"/>
            <a:ext cx="530404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062" y="863295"/>
            <a:ext cx="10763073" cy="695325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6858357" cy="6877990"/>
          </a:xfrm>
          <a:custGeom>
            <a:avLst/>
            <a:gdLst>
              <a:gd name="connsiteX0" fmla="*/ 6858000 w 6858000"/>
              <a:gd name="connsiteY0" fmla="*/ 0 h 6858000"/>
              <a:gd name="connsiteX1" fmla="*/ 2501900 w 6858000"/>
              <a:gd name="connsiteY1" fmla="*/ 6350 h 6858000"/>
              <a:gd name="connsiteX2" fmla="*/ 0 w 6858000"/>
              <a:gd name="connsiteY2" fmla="*/ 6858000 h 6858000"/>
              <a:gd name="connsiteX3" fmla="*/ 6858000 w 685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6858000">
                <a:moveTo>
                  <a:pt x="6858000" y="0"/>
                </a:moveTo>
                <a:lnTo>
                  <a:pt x="2501900" y="6350"/>
                </a:lnTo>
                <a:lnTo>
                  <a:pt x="0" y="6858000"/>
                </a:lnTo>
                <a:lnTo>
                  <a:pt x="6858000" y="6858000"/>
                </a:lnTo>
                <a:close/>
              </a:path>
            </a:pathLst>
          </a:custGeom>
        </p:spPr>
      </p:pic>
      <p:cxnSp>
        <p:nvCxnSpPr>
          <p:cNvPr id="9" name="直接连接符 8"/>
          <p:cNvCxnSpPr/>
          <p:nvPr userDrawn="1"/>
        </p:nvCxnSpPr>
        <p:spPr>
          <a:xfrm>
            <a:off x="4544041" y="-1439"/>
            <a:ext cx="2500645" cy="6840391"/>
          </a:xfrm>
          <a:prstGeom prst="line">
            <a:avLst/>
          </a:prstGeom>
          <a:ln>
            <a:solidFill>
              <a:srgbClr val="EA17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 userDrawn="1"/>
        </p:nvSpPr>
        <p:spPr>
          <a:xfrm rot="20442993" flipH="1">
            <a:off x="5029208" y="412642"/>
            <a:ext cx="121645" cy="2112951"/>
          </a:xfrm>
          <a:prstGeom prst="parallelogram">
            <a:avLst/>
          </a:prstGeom>
          <a:solidFill>
            <a:srgbClr val="EA1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080721" y="6090272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本单元教学时长：</a:t>
            </a:r>
            <a:endParaRPr lang="zh-CN" altLang="en-US" sz="2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18571" y="379583"/>
            <a:ext cx="693420" cy="50158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须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是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今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日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辛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勤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耕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耘</a:t>
            </a:r>
            <a:endParaRPr lang="zh-CN" alt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507021" y="1373231"/>
            <a:ext cx="693420" cy="50158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方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有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来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时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金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玉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满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堂</a:t>
            </a:r>
            <a:endParaRPr lang="zh-CN" alt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2578651" y="5905607"/>
            <a:ext cx="589280" cy="5835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01600" cmpd="thickThin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北财</a:t>
            </a:r>
            <a:endParaRPr lang="en-US" altLang="zh-CN" sz="1600" b="0" cap="none" spc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600" b="0" cap="none" spc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教育</a:t>
            </a:r>
            <a:endParaRPr lang="zh-CN" altLang="en-US" sz="1600" b="0" cap="none" spc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/>
          <p:cNvCxnSpPr/>
          <p:nvPr userDrawn="1"/>
        </p:nvCxnSpPr>
        <p:spPr>
          <a:xfrm>
            <a:off x="0" y="441617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0" y="6722700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 userDrawn="1"/>
        </p:nvSpPr>
        <p:spPr>
          <a:xfrm>
            <a:off x="11832000" y="6614700"/>
            <a:ext cx="360000" cy="216000"/>
          </a:xfrm>
          <a:prstGeom prst="rect">
            <a:avLst/>
          </a:prstGeom>
          <a:solidFill>
            <a:srgbClr val="FF1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6" name="组合 45"/>
          <p:cNvGrpSpPr/>
          <p:nvPr userDrawn="1"/>
        </p:nvGrpSpPr>
        <p:grpSpPr>
          <a:xfrm>
            <a:off x="0" y="149417"/>
            <a:ext cx="565851" cy="360000"/>
            <a:chOff x="1834895" y="1722185"/>
            <a:chExt cx="565851" cy="432000"/>
          </a:xfrm>
        </p:grpSpPr>
        <p:sp>
          <p:nvSpPr>
            <p:cNvPr id="47" name="矩形 46"/>
            <p:cNvSpPr/>
            <p:nvPr userDrawn="1"/>
          </p:nvSpPr>
          <p:spPr>
            <a:xfrm>
              <a:off x="1834895" y="1722185"/>
              <a:ext cx="288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/>
          </p:nvSpPr>
          <p:spPr>
            <a:xfrm>
              <a:off x="2191512" y="1722185"/>
              <a:ext cx="36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 userDrawn="1"/>
          </p:nvSpPr>
          <p:spPr>
            <a:xfrm>
              <a:off x="2278129" y="1722185"/>
              <a:ext cx="36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 userDrawn="1"/>
          </p:nvSpPr>
          <p:spPr>
            <a:xfrm>
              <a:off x="2364746" y="1722185"/>
              <a:ext cx="36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832000" y="6548702"/>
            <a:ext cx="451268" cy="34799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fld id="{0CB0F53F-7DF6-40F4-BE79-5E4EC15755EC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2" name="组合 51"/>
          <p:cNvGrpSpPr/>
          <p:nvPr userDrawn="1"/>
        </p:nvGrpSpPr>
        <p:grpSpPr>
          <a:xfrm>
            <a:off x="356617" y="720892"/>
            <a:ext cx="383810" cy="355799"/>
            <a:chOff x="356617" y="720892"/>
            <a:chExt cx="383810" cy="355799"/>
          </a:xfrm>
        </p:grpSpPr>
        <p:sp>
          <p:nvSpPr>
            <p:cNvPr id="53" name="矩形 52"/>
            <p:cNvSpPr/>
            <p:nvPr userDrawn="1"/>
          </p:nvSpPr>
          <p:spPr>
            <a:xfrm>
              <a:off x="356617" y="720892"/>
              <a:ext cx="180000" cy="180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 userDrawn="1"/>
          </p:nvSpPr>
          <p:spPr>
            <a:xfrm>
              <a:off x="452427" y="788691"/>
              <a:ext cx="288000" cy="288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 userDrawn="1"/>
        </p:nvGrpSpPr>
        <p:grpSpPr>
          <a:xfrm>
            <a:off x="9475644" y="71366"/>
            <a:ext cx="2716356" cy="370251"/>
            <a:chOff x="9475644" y="74461"/>
            <a:chExt cx="2716356" cy="370251"/>
          </a:xfrm>
        </p:grpSpPr>
        <p:sp>
          <p:nvSpPr>
            <p:cNvPr id="56" name="文本框 55"/>
            <p:cNvSpPr txBox="1"/>
            <p:nvPr userDrawn="1"/>
          </p:nvSpPr>
          <p:spPr>
            <a:xfrm>
              <a:off x="9801602" y="74461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北财教育</a:t>
              </a:r>
              <a:r>
                <a:rPr lang="en-US" altLang="zh-CN" sz="18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7.0</a:t>
              </a:r>
              <a:r>
                <a:rPr lang="zh-CN" altLang="en-US" sz="18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教育产品</a:t>
              </a:r>
              <a:endParaRPr lang="zh-CN" altLang="en-US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pic>
          <p:nvPicPr>
            <p:cNvPr id="57" name="图片 56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5644" y="84712"/>
              <a:ext cx="417398" cy="3600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86149" y="6099048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**课时</a:t>
            </a:r>
            <a:endParaRPr lang="zh-CN" altLang="en-US" sz="2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45958" y="1611785"/>
            <a:ext cx="26720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第*单元</a:t>
            </a:r>
            <a:endParaRPr lang="en-US" altLang="zh-CN" sz="2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en-US" altLang="zh-CN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JavaScript</a:t>
            </a:r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简介</a:t>
            </a:r>
            <a:endParaRPr lang="zh-CN" altLang="en-US" sz="2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02849" y="3318665"/>
            <a:ext cx="32308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1.1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*****（章节名称）</a:t>
            </a:r>
            <a:endParaRPr lang="en-US" altLang="zh-CN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1.2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</a:t>
            </a:r>
            <a:endParaRPr lang="en-US" altLang="zh-CN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1.3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</a:t>
            </a:r>
            <a:endParaRPr lang="en-US" altLang="zh-CN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1.4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</a:t>
            </a:r>
            <a:endParaRPr lang="zh-CN" altLang="en-US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81622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解释型语言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12299"/>
            <a:ext cx="7907020" cy="268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5090" indent="-342900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5" dirty="0">
                <a:latin typeface="Noto Sans CJK JP Regular"/>
                <a:cs typeface="Noto Sans CJK JP Regular"/>
              </a:rPr>
              <a:t>JavaScript</a:t>
            </a:r>
            <a:r>
              <a:rPr sz="2200" spc="-10" dirty="0">
                <a:latin typeface="Noto Sans CJK JP Regular"/>
                <a:cs typeface="Noto Sans CJK JP Regular"/>
              </a:rPr>
              <a:t>是一门解释型语言，所谓解释型值语言不需要被编 </a:t>
            </a:r>
            <a:r>
              <a:rPr sz="2200" spc="-5" dirty="0">
                <a:latin typeface="Noto Sans CJK JP Regular"/>
                <a:cs typeface="Noto Sans CJK JP Regular"/>
              </a:rPr>
              <a:t>译为机器码在执行，而是直接执行。</a:t>
            </a:r>
            <a:endParaRPr sz="220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ct val="150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由于少了编译这一步骤，所以解释型语言开发起来尤为轻松， 但是解释型语言运行较慢也是它的劣势。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8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不过解释型语言中使用</a:t>
            </a:r>
            <a:r>
              <a:rPr sz="2200" spc="-20" dirty="0">
                <a:latin typeface="Noto Sans CJK JP Regular"/>
                <a:cs typeface="Noto Sans CJK JP Regular"/>
              </a:rPr>
              <a:t>了</a:t>
            </a:r>
            <a:r>
              <a:rPr sz="2200" spc="-125" dirty="0">
                <a:latin typeface="Noto Sans CJK JP Regular"/>
                <a:cs typeface="Noto Sans CJK JP Regular"/>
              </a:rPr>
              <a:t>JIT</a:t>
            </a:r>
            <a:r>
              <a:rPr sz="2200" spc="-5" dirty="0">
                <a:latin typeface="Noto Sans CJK JP Regular"/>
                <a:cs typeface="Noto Sans CJK JP Regular"/>
              </a:rPr>
              <a:t>技术，使得运行速度得以改善。</a:t>
            </a:r>
            <a:endParaRPr sz="2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863600"/>
            <a:ext cx="824992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类似于</a:t>
            </a:r>
            <a:r>
              <a:rPr spc="-15" dirty="0"/>
              <a:t> </a:t>
            </a:r>
            <a:r>
              <a:rPr spc="-5" dirty="0"/>
              <a:t>C</a:t>
            </a:r>
            <a:r>
              <a:rPr spc="-15" dirty="0"/>
              <a:t> </a:t>
            </a:r>
            <a:r>
              <a:rPr spc="-10" dirty="0"/>
              <a:t>和</a:t>
            </a:r>
            <a:r>
              <a:rPr spc="-15" dirty="0"/>
              <a:t> </a:t>
            </a:r>
            <a:r>
              <a:rPr dirty="0"/>
              <a:t>Java</a:t>
            </a:r>
            <a:r>
              <a:rPr spc="30" dirty="0"/>
              <a:t> </a:t>
            </a:r>
            <a:r>
              <a:rPr spc="-15" dirty="0"/>
              <a:t>的语法结构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12299"/>
            <a:ext cx="7870190" cy="2178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5" dirty="0">
                <a:latin typeface="Noto Sans CJK JP Regular"/>
                <a:cs typeface="Noto Sans CJK JP Regular"/>
              </a:rPr>
              <a:t>JavaScript</a:t>
            </a:r>
            <a:r>
              <a:rPr sz="2200" spc="-10" dirty="0">
                <a:latin typeface="Noto Sans CJK JP Regular"/>
                <a:cs typeface="Noto Sans CJK JP Regular"/>
              </a:rPr>
              <a:t>的语法结构</a:t>
            </a:r>
            <a:r>
              <a:rPr sz="2200" spc="-5" dirty="0">
                <a:latin typeface="Noto Sans CJK JP Regular"/>
                <a:cs typeface="Noto Sans CJK JP Regular"/>
              </a:rPr>
              <a:t>与</a:t>
            </a:r>
            <a:r>
              <a:rPr sz="2200" spc="70" dirty="0">
                <a:latin typeface="Noto Sans CJK JP Regular"/>
                <a:cs typeface="Noto Sans CJK JP Regular"/>
              </a:rPr>
              <a:t>C</a:t>
            </a:r>
            <a:r>
              <a:rPr sz="2200" spc="-10" dirty="0">
                <a:latin typeface="Noto Sans CJK JP Regular"/>
                <a:cs typeface="Noto Sans CJK JP Regular"/>
              </a:rPr>
              <a:t>和</a:t>
            </a:r>
            <a:r>
              <a:rPr sz="2200" spc="-110" dirty="0">
                <a:latin typeface="Noto Sans CJK JP Regular"/>
                <a:cs typeface="Noto Sans CJK JP Regular"/>
              </a:rPr>
              <a:t>Java</a:t>
            </a:r>
            <a:r>
              <a:rPr sz="2200" spc="-10" dirty="0">
                <a:latin typeface="Noto Sans CJK JP Regular"/>
                <a:cs typeface="Noto Sans CJK JP Regular"/>
              </a:rPr>
              <a:t>很像，</a:t>
            </a:r>
            <a:r>
              <a:rPr sz="2200" spc="-5" dirty="0">
                <a:latin typeface="Noto Sans CJK JP Regular"/>
                <a:cs typeface="Noto Sans CJK JP Regular"/>
              </a:rPr>
              <a:t>向</a:t>
            </a:r>
            <a:r>
              <a:rPr sz="2200" spc="25" dirty="0">
                <a:latin typeface="Noto Sans CJK JP Regular"/>
                <a:cs typeface="Noto Sans CJK JP Regular"/>
              </a:rPr>
              <a:t>for</a:t>
            </a:r>
            <a:r>
              <a:rPr sz="2200" spc="-10" dirty="0">
                <a:latin typeface="Noto Sans CJK JP Regular"/>
                <a:cs typeface="Noto Sans CJK JP Regular"/>
              </a:rPr>
              <a:t>、</a:t>
            </a:r>
            <a:r>
              <a:rPr sz="2200" dirty="0">
                <a:latin typeface="Noto Sans CJK JP Regular"/>
                <a:cs typeface="Noto Sans CJK JP Regular"/>
              </a:rPr>
              <a:t>if</a:t>
            </a:r>
            <a:r>
              <a:rPr sz="2200" spc="-5" dirty="0">
                <a:latin typeface="Noto Sans CJK JP Regular"/>
                <a:cs typeface="Noto Sans CJK JP Regular"/>
              </a:rPr>
              <a:t>、</a:t>
            </a:r>
            <a:r>
              <a:rPr sz="2200" spc="-10" dirty="0">
                <a:latin typeface="Noto Sans CJK JP Regular"/>
                <a:cs typeface="Noto Sans CJK JP Regular"/>
              </a:rPr>
              <a:t>while等语</a:t>
            </a:r>
            <a:r>
              <a:rPr sz="2200" spc="-5" dirty="0">
                <a:latin typeface="Noto Sans CJK JP Regular"/>
                <a:cs typeface="Noto Sans CJK JP Regular"/>
              </a:rPr>
              <a:t>句</a:t>
            </a:r>
            <a:r>
              <a:rPr sz="2200" spc="-10" dirty="0">
                <a:latin typeface="Noto Sans CJK JP Regular"/>
                <a:cs typeface="Noto Sans CJK JP Regular"/>
              </a:rPr>
              <a:t>和</a:t>
            </a:r>
            <a:r>
              <a:rPr sz="2200" spc="-110" dirty="0">
                <a:latin typeface="Noto Sans CJK JP Regular"/>
                <a:cs typeface="Noto Sans CJK JP Regular"/>
              </a:rPr>
              <a:t>Java</a:t>
            </a:r>
            <a:r>
              <a:rPr sz="2200" spc="-5" dirty="0">
                <a:latin typeface="Noto Sans CJK JP Regular"/>
                <a:cs typeface="Noto Sans CJK JP Regular"/>
              </a:rPr>
              <a:t>的基本上是一模一样的。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82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所以有</a:t>
            </a:r>
            <a:r>
              <a:rPr sz="2200" spc="-10" dirty="0">
                <a:latin typeface="Noto Sans CJK JP Regular"/>
                <a:cs typeface="Noto Sans CJK JP Regular"/>
              </a:rPr>
              <a:t>过</a:t>
            </a:r>
            <a:r>
              <a:rPr sz="2200" spc="70" dirty="0">
                <a:latin typeface="Noto Sans CJK JP Regular"/>
                <a:cs typeface="Noto Sans CJK JP Regular"/>
              </a:rPr>
              <a:t>C</a:t>
            </a:r>
            <a:r>
              <a:rPr sz="2200" spc="-10" dirty="0">
                <a:latin typeface="Noto Sans CJK JP Regular"/>
                <a:cs typeface="Noto Sans CJK JP Regular"/>
              </a:rPr>
              <a:t>和</a:t>
            </a:r>
            <a:r>
              <a:rPr sz="2200" spc="-110" dirty="0">
                <a:latin typeface="Noto Sans CJK JP Regular"/>
                <a:cs typeface="Noto Sans CJK JP Regular"/>
              </a:rPr>
              <a:t>Java</a:t>
            </a:r>
            <a:r>
              <a:rPr sz="2200" spc="-10" dirty="0">
                <a:latin typeface="Noto Sans CJK JP Regular"/>
                <a:cs typeface="Noto Sans CJK JP Regular"/>
              </a:rPr>
              <a:t>基础的同学学习起来会轻松很多。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8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不过</a:t>
            </a:r>
            <a:r>
              <a:rPr sz="2200" spc="-55" dirty="0">
                <a:latin typeface="Noto Sans CJK JP Regular"/>
                <a:cs typeface="Noto Sans CJK JP Regular"/>
              </a:rPr>
              <a:t>JavaScript</a:t>
            </a:r>
            <a:r>
              <a:rPr sz="2200" spc="-5" dirty="0">
                <a:latin typeface="Noto Sans CJK JP Regular"/>
                <a:cs typeface="Noto Sans CJK JP Regular"/>
              </a:rPr>
              <a:t>和与</a:t>
            </a:r>
            <a:r>
              <a:rPr sz="2200" spc="-110" dirty="0">
                <a:latin typeface="Noto Sans CJK JP Regular"/>
                <a:cs typeface="Noto Sans CJK JP Regular"/>
              </a:rPr>
              <a:t>Java</a:t>
            </a:r>
            <a:r>
              <a:rPr sz="2200" spc="-5" dirty="0">
                <a:latin typeface="Noto Sans CJK JP Regular"/>
                <a:cs typeface="Noto Sans CJK JP Regular"/>
              </a:rPr>
              <a:t>的关系也仅仅是看起来像而已。</a:t>
            </a:r>
            <a:endParaRPr sz="2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25806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动态语言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12299"/>
            <a:ext cx="7907020" cy="363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200" spc="-55" dirty="0">
                <a:latin typeface="Noto Sans CJK JP Regular"/>
                <a:cs typeface="Noto Sans CJK JP Regular"/>
              </a:rPr>
              <a:t>JavaScript</a:t>
            </a:r>
            <a:r>
              <a:rPr sz="2200" spc="-10" dirty="0">
                <a:latin typeface="Noto Sans CJK JP Regular"/>
                <a:cs typeface="Noto Sans CJK JP Regular"/>
              </a:rPr>
              <a:t>是一门动态语言，所谓的动态语言可以暂时理解为 </a:t>
            </a:r>
            <a:r>
              <a:rPr sz="2200" spc="-5" dirty="0">
                <a:latin typeface="Noto Sans CJK JP Regular"/>
                <a:cs typeface="Noto Sans CJK JP Regular"/>
              </a:rPr>
              <a:t>在语言中的一切内容都是不确定的。比如一个变量，这一时刻 是个整型，下一时刻可能会变成字符串了。当然这个问题我们 以后再谈。</a:t>
            </a:r>
            <a:endParaRPr sz="2200">
              <a:latin typeface="Noto Sans CJK JP Regular"/>
              <a:cs typeface="Noto Sans CJK JP Regular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不过在补充一句动态语言相比静态语言性能上要差一些，不过 由于</a:t>
            </a:r>
            <a:r>
              <a:rPr sz="2200" spc="-55" dirty="0">
                <a:latin typeface="Noto Sans CJK JP Regular"/>
                <a:cs typeface="Noto Sans CJK JP Regular"/>
              </a:rPr>
              <a:t>JavaScript</a:t>
            </a:r>
            <a:r>
              <a:rPr sz="2200" spc="-5" dirty="0">
                <a:latin typeface="Noto Sans CJK JP Regular"/>
                <a:cs typeface="Noto Sans CJK JP Regular"/>
              </a:rPr>
              <a:t>中应用的</a:t>
            </a:r>
            <a:r>
              <a:rPr sz="2200" spc="-125" dirty="0">
                <a:latin typeface="Noto Sans CJK JP Regular"/>
                <a:cs typeface="Noto Sans CJK JP Regular"/>
              </a:rPr>
              <a:t>JIT</a:t>
            </a:r>
            <a:r>
              <a:rPr sz="2200" spc="-5" dirty="0">
                <a:latin typeface="Noto Sans CJK JP Regular"/>
                <a:cs typeface="Noto Sans CJK JP Regular"/>
              </a:rPr>
              <a:t>技术，所</a:t>
            </a:r>
            <a:r>
              <a:rPr sz="2200" dirty="0">
                <a:latin typeface="Noto Sans CJK JP Regular"/>
                <a:cs typeface="Noto Sans CJK JP Regular"/>
              </a:rPr>
              <a:t>以</a:t>
            </a:r>
            <a:r>
              <a:rPr sz="2200" spc="-190" dirty="0">
                <a:latin typeface="Noto Sans CJK JP Regular"/>
                <a:cs typeface="Noto Sans CJK JP Regular"/>
              </a:rPr>
              <a:t>JS</a:t>
            </a:r>
            <a:r>
              <a:rPr sz="2200" spc="-5" dirty="0">
                <a:latin typeface="Noto Sans CJK JP Regular"/>
                <a:cs typeface="Noto Sans CJK JP Regular"/>
              </a:rPr>
              <a:t>可能是运行速度最快 的动态语言了。</a:t>
            </a:r>
            <a:endParaRPr sz="2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505650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基于原型的</a:t>
            </a:r>
            <a:r>
              <a:rPr spc="20" dirty="0"/>
              <a:t>面</a:t>
            </a:r>
            <a:r>
              <a:rPr spc="-10" dirty="0"/>
              <a:t>向</a:t>
            </a:r>
            <a:r>
              <a:rPr spc="20" dirty="0"/>
              <a:t>对</a:t>
            </a:r>
            <a:r>
              <a:rPr spc="-10" dirty="0"/>
              <a:t>象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880438"/>
            <a:ext cx="7829550" cy="1430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5" dirty="0">
                <a:latin typeface="Noto Sans CJK JP Regular"/>
                <a:cs typeface="Noto Sans CJK JP Regular"/>
              </a:rPr>
              <a:t>JavaScript</a:t>
            </a:r>
            <a:r>
              <a:rPr sz="2200" spc="-10" dirty="0">
                <a:latin typeface="Noto Sans CJK JP Regular"/>
                <a:cs typeface="Noto Sans CJK JP Regular"/>
              </a:rPr>
              <a:t>是一门面向对象的语言。啥是对象？下次聊。</a:t>
            </a:r>
            <a:endParaRPr sz="220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ct val="150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105" dirty="0">
                <a:latin typeface="Noto Sans CJK JP Regular"/>
                <a:cs typeface="Noto Sans CJK JP Regular"/>
              </a:rPr>
              <a:t>Java</a:t>
            </a:r>
            <a:r>
              <a:rPr sz="2200" spc="-5" dirty="0">
                <a:latin typeface="Noto Sans CJK JP Regular"/>
                <a:cs typeface="Noto Sans CJK JP Regular"/>
              </a:rPr>
              <a:t>也是一门面向对象的语言，但是</a:t>
            </a:r>
            <a:r>
              <a:rPr sz="2200" spc="-25" dirty="0">
                <a:latin typeface="Noto Sans CJK JP Regular"/>
                <a:cs typeface="Noto Sans CJK JP Regular"/>
              </a:rPr>
              <a:t>与</a:t>
            </a:r>
            <a:r>
              <a:rPr sz="2200" spc="-110" dirty="0">
                <a:latin typeface="Noto Sans CJK JP Regular"/>
                <a:cs typeface="Noto Sans CJK JP Regular"/>
              </a:rPr>
              <a:t>Java</a:t>
            </a:r>
            <a:r>
              <a:rPr sz="2200" spc="-10" dirty="0">
                <a:latin typeface="Noto Sans CJK JP Regular"/>
                <a:cs typeface="Noto Sans CJK JP Regular"/>
              </a:rPr>
              <a:t>不同</a:t>
            </a:r>
            <a:r>
              <a:rPr sz="2200" spc="-55" dirty="0">
                <a:latin typeface="Noto Sans CJK JP Regular"/>
                <a:cs typeface="Noto Sans CJK JP Regular"/>
              </a:rPr>
              <a:t>JavaScript</a:t>
            </a:r>
            <a:r>
              <a:rPr sz="2200" spc="-5" dirty="0">
                <a:latin typeface="Noto Sans CJK JP Regular"/>
                <a:cs typeface="Noto Sans CJK JP Regular"/>
              </a:rPr>
              <a:t>是 基于原型的面向对象。啥是原型？下次聊。</a:t>
            </a:r>
            <a:endParaRPr sz="2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81622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什么是语言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940890" y="1861261"/>
            <a:ext cx="8310219" cy="427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4345" indent="-3429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474345" algn="l"/>
                <a:tab pos="474980" algn="l"/>
              </a:tabLst>
            </a:pPr>
            <a:r>
              <a:rPr spc="-5" dirty="0"/>
              <a:t>计算机就是一个由人来控制</a:t>
            </a:r>
            <a:r>
              <a:rPr spc="25" dirty="0"/>
              <a:t>的</a:t>
            </a:r>
            <a:r>
              <a:rPr spc="-5" dirty="0"/>
              <a:t>机器</a:t>
            </a:r>
            <a:r>
              <a:rPr spc="25" dirty="0"/>
              <a:t>，</a:t>
            </a:r>
            <a:r>
              <a:rPr spc="-5" dirty="0"/>
              <a:t>人让它干嘛，它就得</a:t>
            </a:r>
            <a:r>
              <a:rPr spc="-35" dirty="0"/>
              <a:t>干</a:t>
            </a:r>
            <a:r>
              <a:rPr spc="-5" dirty="0"/>
              <a:t>嘛。</a:t>
            </a:r>
            <a:endParaRPr spc="-5" dirty="0"/>
          </a:p>
          <a:p>
            <a:pPr marL="474345" marR="288925" indent="-342900">
              <a:lnSpc>
                <a:spcPct val="141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474345" algn="l"/>
                <a:tab pos="474980" algn="l"/>
              </a:tabLst>
            </a:pPr>
            <a:r>
              <a:rPr spc="-5" dirty="0"/>
              <a:t>我们要学习的语言就是人和计算机交流的工具，人类通过语言 来控制、操作计算机。</a:t>
            </a:r>
            <a:endParaRPr spc="-5" dirty="0"/>
          </a:p>
          <a:p>
            <a:pPr marL="474345" marR="288925" indent="-342900">
              <a:lnSpc>
                <a:spcPct val="141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474345" algn="l"/>
                <a:tab pos="474980" algn="l"/>
              </a:tabLst>
            </a:pPr>
            <a:r>
              <a:rPr spc="-5" dirty="0"/>
              <a:t>编程语言和我们说的中文、英文本质上没有区别，只是语法比 较特殊。</a:t>
            </a:r>
            <a:endParaRPr spc="-5" dirty="0"/>
          </a:p>
          <a:p>
            <a:pPr marL="474345" indent="-342900">
              <a:lnSpc>
                <a:spcPct val="100000"/>
              </a:lnSpc>
              <a:spcBef>
                <a:spcPts val="1575"/>
              </a:spcBef>
              <a:buFont typeface="Arial" panose="020B0604020202020204"/>
              <a:buChar char="•"/>
              <a:tabLst>
                <a:tab pos="474345" algn="l"/>
                <a:tab pos="474980" algn="l"/>
              </a:tabLst>
            </a:pPr>
            <a:r>
              <a:rPr spc="-5" dirty="0"/>
              <a:t>语言的发展：</a:t>
            </a:r>
            <a:endParaRPr spc="-5" dirty="0"/>
          </a:p>
          <a:p>
            <a:pPr marL="876935" lvl="1" indent="-288290">
              <a:lnSpc>
                <a:spcPct val="100000"/>
              </a:lnSpc>
              <a:spcBef>
                <a:spcPts val="1395"/>
              </a:spcBef>
              <a:buFont typeface="Arial" panose="020B0604020202020204"/>
              <a:buChar char="–"/>
              <a:tabLst>
                <a:tab pos="876935" algn="l"/>
                <a:tab pos="878205" algn="l"/>
              </a:tabLst>
            </a:pPr>
            <a:r>
              <a:rPr sz="1800" spc="-5" dirty="0">
                <a:latin typeface="Noto Sans CJK JP Regular"/>
                <a:cs typeface="Noto Sans CJK JP Regular"/>
              </a:rPr>
              <a:t>纸带机：机器语言</a:t>
            </a:r>
            <a:endParaRPr sz="1800">
              <a:latin typeface="Noto Sans CJK JP Regular"/>
              <a:cs typeface="Noto Sans CJK JP Regular"/>
            </a:endParaRPr>
          </a:p>
          <a:p>
            <a:pPr marL="876935" lvl="1" indent="-288290">
              <a:lnSpc>
                <a:spcPct val="100000"/>
              </a:lnSpc>
              <a:spcBef>
                <a:spcPts val="1300"/>
              </a:spcBef>
              <a:buFont typeface="Arial" panose="020B0604020202020204"/>
              <a:buChar char="–"/>
              <a:tabLst>
                <a:tab pos="876935" algn="l"/>
                <a:tab pos="878205" algn="l"/>
              </a:tabLst>
            </a:pPr>
            <a:r>
              <a:rPr sz="1800" spc="-5" dirty="0">
                <a:latin typeface="Noto Sans CJK JP Regular"/>
                <a:cs typeface="Noto Sans CJK JP Regular"/>
              </a:rPr>
              <a:t>汇编语言：符号语言</a:t>
            </a:r>
            <a:endParaRPr sz="1800">
              <a:latin typeface="Noto Sans CJK JP Regular"/>
              <a:cs typeface="Noto Sans CJK JP Regular"/>
            </a:endParaRPr>
          </a:p>
          <a:p>
            <a:pPr marL="876935" lvl="1" indent="-288290">
              <a:lnSpc>
                <a:spcPct val="100000"/>
              </a:lnSpc>
              <a:spcBef>
                <a:spcPts val="1300"/>
              </a:spcBef>
              <a:buFont typeface="Arial" panose="020B0604020202020204"/>
              <a:buChar char="–"/>
              <a:tabLst>
                <a:tab pos="876935" algn="l"/>
                <a:tab pos="878205" algn="l"/>
              </a:tabLst>
            </a:pPr>
            <a:r>
              <a:rPr sz="1800" spc="-5" dirty="0">
                <a:latin typeface="Noto Sans CJK JP Regular"/>
                <a:cs typeface="Noto Sans CJK JP Regular"/>
              </a:rPr>
              <a:t>现代语言：高级语言</a:t>
            </a:r>
            <a:endParaRPr sz="1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14173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起源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12299"/>
            <a:ext cx="7927340" cy="268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5" dirty="0">
                <a:latin typeface="Noto Sans CJK JP Regular"/>
                <a:cs typeface="Noto Sans CJK JP Regular"/>
              </a:rPr>
              <a:t>JavaScript</a:t>
            </a:r>
            <a:r>
              <a:rPr sz="2200" spc="-10" dirty="0">
                <a:latin typeface="Noto Sans CJK JP Regular"/>
                <a:cs typeface="Noto Sans CJK JP Regular"/>
              </a:rPr>
              <a:t>诞生于</a:t>
            </a:r>
            <a:r>
              <a:rPr sz="2200" spc="70" dirty="0">
                <a:latin typeface="Noto Sans CJK JP Regular"/>
                <a:cs typeface="Noto Sans CJK JP Regular"/>
              </a:rPr>
              <a:t>1995</a:t>
            </a:r>
            <a:r>
              <a:rPr sz="2200" spc="-10" dirty="0">
                <a:latin typeface="Noto Sans CJK JP Regular"/>
                <a:cs typeface="Noto Sans CJK JP Regular"/>
              </a:rPr>
              <a:t>年，它的出现主要是用于处理网页中的 </a:t>
            </a:r>
            <a:r>
              <a:rPr sz="2200" spc="-5" dirty="0">
                <a:latin typeface="Noto Sans CJK JP Regular"/>
                <a:cs typeface="Noto Sans CJK JP Regular"/>
              </a:rPr>
              <a:t>前端验证。</a:t>
            </a:r>
            <a:endParaRPr sz="2200">
              <a:latin typeface="Noto Sans CJK JP Regular"/>
              <a:cs typeface="Noto Sans CJK JP Regular"/>
            </a:endParaRPr>
          </a:p>
          <a:p>
            <a:pPr marL="355600" marR="25400" indent="-342900">
              <a:lnSpc>
                <a:spcPct val="150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所谓的前端验证，就是指检查用户输入的内容是否符合一定的 规则。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8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比如：用户名的长度，密码的长度，邮箱的格式等。</a:t>
            </a:r>
            <a:endParaRPr sz="22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63628" y="4576571"/>
            <a:ext cx="3026664" cy="16962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49795" y="4654296"/>
            <a:ext cx="1225296" cy="1152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89392" y="4654296"/>
            <a:ext cx="2551176" cy="1110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86472" y="5948171"/>
            <a:ext cx="2157983" cy="649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14173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简史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16872"/>
            <a:ext cx="7997825" cy="4017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41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5" dirty="0">
                <a:latin typeface="Noto Sans CJK JP Regular"/>
                <a:cs typeface="Noto Sans CJK JP Regular"/>
              </a:rPr>
              <a:t>JavaScript</a:t>
            </a:r>
            <a:r>
              <a:rPr sz="2200" spc="-10" dirty="0">
                <a:latin typeface="Noto Sans CJK JP Regular"/>
                <a:cs typeface="Noto Sans CJK JP Regular"/>
              </a:rPr>
              <a:t>是由</a:t>
            </a:r>
            <a:r>
              <a:rPr sz="2200" spc="-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网景</a:t>
            </a:r>
            <a:r>
              <a:rPr sz="2200" spc="-5" dirty="0">
                <a:latin typeface="Noto Sans CJK JP Regular"/>
                <a:cs typeface="Noto Sans CJK JP Regular"/>
              </a:rPr>
              <a:t>公司发明，起初命名</a:t>
            </a:r>
            <a:r>
              <a:rPr sz="2200" spc="-20" dirty="0">
                <a:latin typeface="Noto Sans CJK JP Regular"/>
                <a:cs typeface="Noto Sans CJK JP Regular"/>
              </a:rPr>
              <a:t>为</a:t>
            </a:r>
            <a:r>
              <a:rPr sz="2200" spc="-15" dirty="0">
                <a:latin typeface="Noto Sans CJK JP Regular"/>
                <a:cs typeface="Noto Sans CJK JP Regular"/>
              </a:rPr>
              <a:t>LiveScript，</a:t>
            </a:r>
            <a:r>
              <a:rPr sz="2200" spc="-10" dirty="0">
                <a:latin typeface="Noto Sans CJK JP Regular"/>
                <a:cs typeface="Noto Sans CJK JP Regular"/>
              </a:rPr>
              <a:t>后来由 </a:t>
            </a:r>
            <a:r>
              <a:rPr sz="2200" spc="-5" dirty="0">
                <a:latin typeface="Noto Sans CJK JP Regular"/>
                <a:cs typeface="Noto Sans CJK JP Regular"/>
              </a:rPr>
              <a:t>于</a:t>
            </a:r>
            <a:r>
              <a:rPr sz="2200" spc="7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SUN</a:t>
            </a:r>
            <a:r>
              <a:rPr sz="2200" spc="-10" dirty="0">
                <a:latin typeface="Noto Sans CJK JP Regular"/>
                <a:cs typeface="Noto Sans CJK JP Regular"/>
              </a:rPr>
              <a:t>公司的介入更名为</a:t>
            </a:r>
            <a:r>
              <a:rPr sz="2200" dirty="0">
                <a:latin typeface="Noto Sans CJK JP Regular"/>
                <a:cs typeface="Noto Sans CJK JP Regular"/>
              </a:rPr>
              <a:t>了</a:t>
            </a:r>
            <a:r>
              <a:rPr sz="2200" spc="-55" dirty="0">
                <a:latin typeface="Noto Sans CJK JP Regular"/>
                <a:cs typeface="Noto Sans CJK JP Regular"/>
              </a:rPr>
              <a:t>JavaScript</a:t>
            </a:r>
            <a:r>
              <a:rPr sz="2200" spc="-5" dirty="0">
                <a:latin typeface="Noto Sans CJK JP Regular"/>
                <a:cs typeface="Noto Sans CJK JP Regular"/>
              </a:rPr>
              <a:t>。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5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70" dirty="0">
                <a:latin typeface="Noto Sans CJK JP Regular"/>
                <a:cs typeface="Noto Sans CJK JP Regular"/>
              </a:rPr>
              <a:t>1996</a:t>
            </a:r>
            <a:r>
              <a:rPr sz="2200" spc="-10" dirty="0">
                <a:latin typeface="Noto Sans CJK JP Regular"/>
                <a:cs typeface="Noto Sans CJK JP Regular"/>
              </a:rPr>
              <a:t>年微软公司在其最新</a:t>
            </a:r>
            <a:r>
              <a:rPr sz="2200" dirty="0">
                <a:latin typeface="Noto Sans CJK JP Regular"/>
                <a:cs typeface="Noto Sans CJK JP Regular"/>
              </a:rPr>
              <a:t>的IE3</a:t>
            </a:r>
            <a:r>
              <a:rPr sz="2200" spc="-10" dirty="0">
                <a:latin typeface="Noto Sans CJK JP Regular"/>
                <a:cs typeface="Noto Sans CJK JP Regular"/>
              </a:rPr>
              <a:t>浏览器中引入了自己对</a:t>
            </a:r>
            <a:endParaRPr sz="2200">
              <a:latin typeface="Noto Sans CJK JP Regular"/>
              <a:cs typeface="Noto Sans CJK JP Regular"/>
            </a:endParaRPr>
          </a:p>
          <a:p>
            <a:pPr marL="355600">
              <a:lnSpc>
                <a:spcPct val="100000"/>
              </a:lnSpc>
              <a:spcBef>
                <a:spcPts val="1070"/>
              </a:spcBef>
            </a:pPr>
            <a:r>
              <a:rPr sz="2200" spc="-55" dirty="0">
                <a:latin typeface="Noto Sans CJK JP Regular"/>
                <a:cs typeface="Noto Sans CJK JP Regular"/>
              </a:rPr>
              <a:t>JavaScript</a:t>
            </a:r>
            <a:r>
              <a:rPr sz="2200" spc="-10" dirty="0">
                <a:latin typeface="Noto Sans CJK JP Regular"/>
                <a:cs typeface="Noto Sans CJK JP Regular"/>
              </a:rPr>
              <a:t>的实现</a:t>
            </a:r>
            <a:r>
              <a:rPr sz="2200" spc="-6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JScript</a:t>
            </a:r>
            <a:r>
              <a:rPr sz="2200" spc="-5" dirty="0">
                <a:latin typeface="Noto Sans CJK JP Regular"/>
                <a:cs typeface="Noto Sans CJK JP Regular"/>
              </a:rPr>
              <a:t>。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5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于是在市面上存在两个版本</a:t>
            </a:r>
            <a:r>
              <a:rPr sz="2200" spc="-25" dirty="0">
                <a:latin typeface="Noto Sans CJK JP Regular"/>
                <a:cs typeface="Noto Sans CJK JP Regular"/>
              </a:rPr>
              <a:t>的</a:t>
            </a:r>
            <a:r>
              <a:rPr sz="2200" spc="-50" dirty="0">
                <a:latin typeface="Noto Sans CJK JP Regular"/>
                <a:cs typeface="Noto Sans CJK JP Regular"/>
              </a:rPr>
              <a:t>JavaScript，</a:t>
            </a:r>
            <a:r>
              <a:rPr sz="2200" spc="-5" dirty="0">
                <a:latin typeface="Noto Sans CJK JP Regular"/>
                <a:cs typeface="Noto Sans CJK JP Regular"/>
              </a:rPr>
              <a:t>一个网景公司的</a:t>
            </a:r>
            <a:endParaRPr sz="2200">
              <a:latin typeface="Noto Sans CJK JP Regular"/>
              <a:cs typeface="Noto Sans CJK JP Regular"/>
            </a:endParaRPr>
          </a:p>
          <a:p>
            <a:pPr marL="355600">
              <a:lnSpc>
                <a:spcPct val="100000"/>
              </a:lnSpc>
              <a:spcBef>
                <a:spcPts val="1070"/>
              </a:spcBef>
            </a:pPr>
            <a:r>
              <a:rPr sz="2200" spc="-55" dirty="0">
                <a:latin typeface="Noto Sans CJK JP Regular"/>
                <a:cs typeface="Noto Sans CJK JP Regular"/>
              </a:rPr>
              <a:t>JavaScript</a:t>
            </a:r>
            <a:r>
              <a:rPr sz="2200" spc="-10" dirty="0">
                <a:latin typeface="Noto Sans CJK JP Regular"/>
                <a:cs typeface="Noto Sans CJK JP Regular"/>
              </a:rPr>
              <a:t>和微软的</a:t>
            </a:r>
            <a:r>
              <a:rPr sz="2200" spc="-60" dirty="0">
                <a:latin typeface="Noto Sans CJK JP Regular"/>
                <a:cs typeface="Noto Sans CJK JP Regular"/>
              </a:rPr>
              <a:t>JScript</a:t>
            </a:r>
            <a:r>
              <a:rPr sz="2200" spc="-5" dirty="0">
                <a:latin typeface="Noto Sans CJK JP Regular"/>
                <a:cs typeface="Noto Sans CJK JP Regular"/>
              </a:rPr>
              <a:t>。</a:t>
            </a:r>
            <a:endParaRPr sz="2200">
              <a:latin typeface="Noto Sans CJK JP Regular"/>
              <a:cs typeface="Noto Sans CJK JP Regular"/>
            </a:endParaRPr>
          </a:p>
          <a:p>
            <a:pPr marL="355600" marR="174625" indent="-342900">
              <a:lnSpc>
                <a:spcPct val="141000"/>
              </a:lnSpc>
              <a:spcBef>
                <a:spcPts val="5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为了确保不同的浏览器上运行</a:t>
            </a:r>
            <a:r>
              <a:rPr sz="2200" spc="-25" dirty="0">
                <a:latin typeface="Noto Sans CJK JP Regular"/>
                <a:cs typeface="Noto Sans CJK JP Regular"/>
              </a:rPr>
              <a:t>的</a:t>
            </a:r>
            <a:r>
              <a:rPr sz="2200" spc="-55" dirty="0">
                <a:latin typeface="Noto Sans CJK JP Regular"/>
                <a:cs typeface="Noto Sans CJK JP Regular"/>
              </a:rPr>
              <a:t>JavaScript</a:t>
            </a:r>
            <a:r>
              <a:rPr sz="2200" spc="-10" dirty="0">
                <a:latin typeface="Noto Sans CJK JP Regular"/>
                <a:cs typeface="Noto Sans CJK JP Regular"/>
              </a:rPr>
              <a:t>标准一致，所以几 </a:t>
            </a:r>
            <a:r>
              <a:rPr sz="2200" spc="-5" dirty="0">
                <a:latin typeface="Noto Sans CJK JP Regular"/>
                <a:cs typeface="Noto Sans CJK JP Regular"/>
              </a:rPr>
              <a:t>个公司共同定制</a:t>
            </a:r>
            <a:r>
              <a:rPr sz="2200" spc="-15" dirty="0">
                <a:latin typeface="Noto Sans CJK JP Regular"/>
                <a:cs typeface="Noto Sans CJK JP Regular"/>
              </a:rPr>
              <a:t>了</a:t>
            </a:r>
            <a:r>
              <a:rPr sz="2200" spc="-190" dirty="0">
                <a:latin typeface="Noto Sans CJK JP Regular"/>
                <a:cs typeface="Noto Sans CJK JP Regular"/>
              </a:rPr>
              <a:t>JS</a:t>
            </a:r>
            <a:r>
              <a:rPr sz="2200" spc="-10" dirty="0">
                <a:latin typeface="Noto Sans CJK JP Regular"/>
                <a:cs typeface="Noto Sans CJK JP Regular"/>
              </a:rPr>
              <a:t>的标准名命名</a:t>
            </a:r>
            <a:r>
              <a:rPr sz="2200" dirty="0">
                <a:latin typeface="Noto Sans CJK JP Regular"/>
                <a:cs typeface="Noto Sans CJK JP Regular"/>
              </a:rPr>
              <a:t>为</a:t>
            </a:r>
            <a:r>
              <a:rPr sz="2200" spc="5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ECMAScript</a:t>
            </a:r>
            <a:r>
              <a:rPr sz="2200" spc="-5" dirty="0">
                <a:latin typeface="Noto Sans CJK JP Regular"/>
                <a:cs typeface="Noto Sans CJK JP Regular"/>
              </a:rPr>
              <a:t>。</a:t>
            </a:r>
            <a:endParaRPr sz="2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60844" y="863295"/>
            <a:ext cx="169989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>
                <a:latin typeface="Noto Sans Mono CJK JP Regular"/>
                <a:cs typeface="Noto Sans Mono CJK JP Regular"/>
              </a:rPr>
              <a:t>时间表</a:t>
            </a:r>
            <a:endParaRPr sz="4400">
              <a:latin typeface="Noto Sans Mono CJK JP Regular"/>
              <a:cs typeface="Noto Sans Mono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4095" y="1627632"/>
            <a:ext cx="5660136" cy="47320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14173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实现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880438"/>
            <a:ext cx="8086725" cy="923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45" dirty="0">
                <a:latin typeface="Noto Sans CJK JP Regular"/>
                <a:cs typeface="Noto Sans CJK JP Regular"/>
              </a:rPr>
              <a:t>ECMAScript</a:t>
            </a:r>
            <a:r>
              <a:rPr sz="2200" spc="-10" dirty="0">
                <a:latin typeface="Noto Sans CJK JP Regular"/>
                <a:cs typeface="Noto Sans CJK JP Regular"/>
              </a:rPr>
              <a:t>是一个标准，而这个标</a:t>
            </a:r>
            <a:r>
              <a:rPr sz="2200" spc="25" dirty="0">
                <a:latin typeface="Noto Sans CJK JP Regular"/>
                <a:cs typeface="Noto Sans CJK JP Regular"/>
              </a:rPr>
              <a:t>准</a:t>
            </a:r>
            <a:r>
              <a:rPr sz="2200" spc="-10" dirty="0">
                <a:latin typeface="Noto Sans CJK JP Regular"/>
                <a:cs typeface="Noto Sans CJK JP Regular"/>
              </a:rPr>
              <a:t>需要由各个厂商去实现。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83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不同的浏览器厂商对该标准会有不同的实现。</a:t>
            </a:r>
            <a:endParaRPr sz="2200">
              <a:latin typeface="Noto Sans CJK JP Regular"/>
              <a:cs typeface="Noto Sans CJK JP Regula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17841" y="3134614"/>
          <a:ext cx="6115050" cy="2240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7525"/>
                <a:gridCol w="3057525"/>
              </a:tblGrid>
              <a:tr h="3733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Droid Sans Fallback"/>
                          <a:cs typeface="Droid Sans Fallback"/>
                        </a:rPr>
                        <a:t>浏览器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6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JavaScript</a:t>
                      </a:r>
                      <a:r>
                        <a:rPr sz="1800" spc="30" dirty="0">
                          <a:solidFill>
                            <a:srgbClr val="FFFFFF"/>
                          </a:solidFill>
                          <a:latin typeface="Droid Sans Fallback"/>
                          <a:cs typeface="Droid Sans Fallback"/>
                        </a:rPr>
                        <a:t>实现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Droid Sans Fallback"/>
                          <a:cs typeface="Droid Sans Fallback"/>
                        </a:rPr>
                        <a:t>方式</a:t>
                      </a:r>
                      <a:endParaRPr sz="1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35" dirty="0">
                          <a:latin typeface="Arial" panose="020B0604020202020204"/>
                          <a:cs typeface="Arial" panose="020B0604020202020204"/>
                        </a:rPr>
                        <a:t>FireFox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90" dirty="0">
                          <a:latin typeface="Arial" panose="020B0604020202020204"/>
                          <a:cs typeface="Arial" panose="020B0604020202020204"/>
                        </a:rPr>
                        <a:t>SpiderMonkey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Arial" panose="020B0604020202020204"/>
                          <a:cs typeface="Arial" panose="020B0604020202020204"/>
                        </a:rPr>
                        <a:t>Internet</a:t>
                      </a:r>
                      <a:r>
                        <a:rPr sz="1800" spc="-10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90" dirty="0">
                          <a:latin typeface="Arial" panose="020B0604020202020204"/>
                          <a:cs typeface="Arial" panose="020B0604020202020204"/>
                        </a:rPr>
                        <a:t>Explorer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0" dirty="0">
                          <a:latin typeface="Arial" panose="020B0604020202020204"/>
                          <a:cs typeface="Arial" panose="020B0604020202020204"/>
                        </a:rPr>
                        <a:t>JScript/Chakra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10" dirty="0">
                          <a:latin typeface="Arial" panose="020B0604020202020204"/>
                          <a:cs typeface="Arial" panose="020B0604020202020204"/>
                        </a:rPr>
                        <a:t>Safari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25" dirty="0">
                          <a:latin typeface="Arial" panose="020B0604020202020204"/>
                          <a:cs typeface="Arial" panose="020B0604020202020204"/>
                        </a:rPr>
                        <a:t>JavaScriptCore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10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Chrome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80" dirty="0">
                          <a:solidFill>
                            <a:srgbClr val="FF0000"/>
                          </a:solidFill>
                          <a:latin typeface="Arial" panose="020B0604020202020204"/>
                          <a:cs typeface="Arial" panose="020B0604020202020204"/>
                        </a:rPr>
                        <a:t>v8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35" dirty="0">
                          <a:latin typeface="Arial" panose="020B0604020202020204"/>
                          <a:cs typeface="Arial" panose="020B0604020202020204"/>
                        </a:rPr>
                        <a:t>Carakan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35" dirty="0">
                          <a:latin typeface="Arial" panose="020B0604020202020204"/>
                          <a:cs typeface="Arial" panose="020B0604020202020204"/>
                        </a:rPr>
                        <a:t>Carakan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14173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实现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12299"/>
            <a:ext cx="8013700" cy="2178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我们已经知</a:t>
            </a:r>
            <a:r>
              <a:rPr sz="2200" spc="-15" dirty="0">
                <a:latin typeface="Noto Sans CJK JP Regular"/>
                <a:cs typeface="Noto Sans CJK JP Regular"/>
              </a:rPr>
              <a:t>道</a:t>
            </a:r>
            <a:r>
              <a:rPr sz="2200" spc="50" dirty="0">
                <a:latin typeface="Noto Sans CJK JP Regular"/>
                <a:cs typeface="Noto Sans CJK JP Regular"/>
              </a:rPr>
              <a:t>ECMAScript</a:t>
            </a:r>
            <a:r>
              <a:rPr sz="2200" spc="-10" dirty="0">
                <a:latin typeface="Noto Sans CJK JP Regular"/>
                <a:cs typeface="Noto Sans CJK JP Regular"/>
              </a:rPr>
              <a:t>是</a:t>
            </a:r>
            <a:r>
              <a:rPr sz="2200" spc="-55" dirty="0">
                <a:latin typeface="Noto Sans CJK JP Regular"/>
                <a:cs typeface="Noto Sans CJK JP Regular"/>
              </a:rPr>
              <a:t>JavaScript</a:t>
            </a:r>
            <a:r>
              <a:rPr sz="2200" spc="-5" dirty="0">
                <a:latin typeface="Noto Sans CJK JP Regular"/>
                <a:cs typeface="Noto Sans CJK JP Regular"/>
              </a:rPr>
              <a:t>标准，所以一般情况下 这两个词我们认为是一个意思。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82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但是实际</a:t>
            </a:r>
            <a:r>
              <a:rPr sz="2200" spc="-10" dirty="0">
                <a:latin typeface="Noto Sans CJK JP Regular"/>
                <a:cs typeface="Noto Sans CJK JP Regular"/>
              </a:rPr>
              <a:t>上</a:t>
            </a:r>
            <a:r>
              <a:rPr sz="2200" spc="-55" dirty="0">
                <a:latin typeface="Noto Sans CJK JP Regular"/>
                <a:cs typeface="Noto Sans CJK JP Regular"/>
              </a:rPr>
              <a:t>JavaScript</a:t>
            </a:r>
            <a:r>
              <a:rPr sz="2200" spc="-10" dirty="0">
                <a:latin typeface="Noto Sans CJK JP Regular"/>
                <a:cs typeface="Noto Sans CJK JP Regular"/>
              </a:rPr>
              <a:t>的含义却要更大一些。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8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一个完整</a:t>
            </a:r>
            <a:r>
              <a:rPr sz="2200" spc="-10" dirty="0">
                <a:latin typeface="Noto Sans CJK JP Regular"/>
                <a:cs typeface="Noto Sans CJK JP Regular"/>
              </a:rPr>
              <a:t>的</a:t>
            </a:r>
            <a:r>
              <a:rPr sz="2200" spc="-55" dirty="0">
                <a:latin typeface="Noto Sans CJK JP Regular"/>
                <a:cs typeface="Noto Sans CJK JP Regular"/>
              </a:rPr>
              <a:t>JavaScript</a:t>
            </a:r>
            <a:r>
              <a:rPr sz="2200" spc="-5" dirty="0">
                <a:latin typeface="Noto Sans CJK JP Regular"/>
                <a:cs typeface="Noto Sans CJK JP Regular"/>
              </a:rPr>
              <a:t>实现应该由以下三个部分构成：</a:t>
            </a:r>
            <a:endParaRPr sz="22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28687" y="4192523"/>
            <a:ext cx="8030717" cy="226085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76940" y="4317314"/>
            <a:ext cx="93916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JavaScript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63027" y="4695444"/>
            <a:ext cx="2256282" cy="1469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35798" y="5249417"/>
            <a:ext cx="110807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spc="-3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ASc</a:t>
            </a:r>
            <a:r>
              <a:rPr sz="1800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5352" y="4713732"/>
            <a:ext cx="2256281" cy="14653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126571" y="5265166"/>
            <a:ext cx="51371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OM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05944" y="4713732"/>
            <a:ext cx="2260854" cy="14653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590626" y="5265166"/>
            <a:ext cx="495934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800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OM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25806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学习内容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12299"/>
            <a:ext cx="7828280" cy="302641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2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我们已经知道了一个完整</a:t>
            </a:r>
            <a:r>
              <a:rPr sz="2200" spc="-20" dirty="0">
                <a:latin typeface="Noto Sans CJK JP Regular"/>
                <a:cs typeface="Noto Sans CJK JP Regular"/>
              </a:rPr>
              <a:t>的</a:t>
            </a:r>
            <a:r>
              <a:rPr sz="2200" spc="-55" dirty="0">
                <a:latin typeface="Noto Sans CJK JP Regular"/>
                <a:cs typeface="Noto Sans CJK JP Regular"/>
              </a:rPr>
              <a:t>JavaScript</a:t>
            </a:r>
            <a:r>
              <a:rPr sz="2200" spc="-10" dirty="0">
                <a:latin typeface="Noto Sans CJK JP Regular"/>
                <a:cs typeface="Noto Sans CJK JP Regular"/>
              </a:rPr>
              <a:t>实现包含了三个部分：</a:t>
            </a:r>
            <a:endParaRPr sz="2200">
              <a:latin typeface="Noto Sans CJK JP Regular"/>
              <a:cs typeface="Noto Sans CJK JP Regular"/>
            </a:endParaRPr>
          </a:p>
          <a:p>
            <a:pPr marL="355600">
              <a:lnSpc>
                <a:spcPct val="100000"/>
              </a:lnSpc>
              <a:spcBef>
                <a:spcPts val="1325"/>
              </a:spcBef>
            </a:pPr>
            <a:r>
              <a:rPr sz="2200" spc="45" dirty="0">
                <a:latin typeface="Noto Sans CJK JP Regular"/>
                <a:cs typeface="Noto Sans CJK JP Regular"/>
              </a:rPr>
              <a:t>ECMAScript</a:t>
            </a:r>
            <a:r>
              <a:rPr sz="2200" spc="-10" dirty="0">
                <a:latin typeface="Noto Sans CJK JP Regular"/>
                <a:cs typeface="Noto Sans CJK JP Regular"/>
              </a:rPr>
              <a:t>、</a:t>
            </a:r>
            <a:r>
              <a:rPr sz="2200" spc="225" dirty="0">
                <a:latin typeface="Noto Sans CJK JP Regular"/>
                <a:cs typeface="Noto Sans CJK JP Regular"/>
              </a:rPr>
              <a:t>DOM</a:t>
            </a:r>
            <a:r>
              <a:rPr sz="2200" spc="-10" dirty="0">
                <a:latin typeface="Noto Sans CJK JP Regular"/>
                <a:cs typeface="Noto Sans CJK JP Regular"/>
              </a:rPr>
              <a:t>和</a:t>
            </a:r>
            <a:r>
              <a:rPr sz="2200" spc="150" dirty="0">
                <a:latin typeface="Noto Sans CJK JP Regular"/>
                <a:cs typeface="Noto Sans CJK JP Regular"/>
              </a:rPr>
              <a:t>BOM</a:t>
            </a:r>
            <a:r>
              <a:rPr sz="2200" spc="-5" dirty="0">
                <a:latin typeface="Noto Sans CJK JP Regular"/>
                <a:cs typeface="Noto Sans CJK JP Regular"/>
              </a:rPr>
              <a:t>。</a:t>
            </a:r>
            <a:endParaRPr sz="2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82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Noto Sans CJK JP Regular"/>
                <a:cs typeface="Noto Sans CJK JP Regular"/>
              </a:rPr>
              <a:t>由此我们也知道了我们所要学习的内容就是这三部分。</a:t>
            </a:r>
            <a:endParaRPr sz="2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615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800" spc="30" dirty="0">
                <a:latin typeface="Noto Sans CJK JP Regular"/>
                <a:cs typeface="Noto Sans CJK JP Regular"/>
              </a:rPr>
              <a:t>ECMAScript</a:t>
            </a:r>
            <a:endParaRPr sz="1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515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800" spc="185" dirty="0">
                <a:latin typeface="Noto Sans CJK JP Regular"/>
                <a:cs typeface="Noto Sans CJK JP Regular"/>
              </a:rPr>
              <a:t>DOM</a:t>
            </a:r>
            <a:endParaRPr sz="1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515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800" spc="120" dirty="0">
                <a:latin typeface="Noto Sans CJK JP Regular"/>
                <a:cs typeface="Noto Sans CJK JP Regular"/>
              </a:rPr>
              <a:t>BOM</a:t>
            </a:r>
            <a:endParaRPr sz="1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14173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特点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575" y="1671320"/>
            <a:ext cx="5995035" cy="266890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270" dirty="0">
                <a:latin typeface="Noto Sans CJK JP Regular"/>
                <a:cs typeface="Noto Sans CJK JP Regular"/>
              </a:rPr>
              <a:t>JS</a:t>
            </a:r>
            <a:r>
              <a:rPr sz="3200" spc="5" dirty="0">
                <a:latin typeface="Noto Sans CJK JP Regular"/>
                <a:cs typeface="Noto Sans CJK JP Regular"/>
              </a:rPr>
              <a:t>的特点</a:t>
            </a:r>
            <a:endParaRPr sz="3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6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10" dirty="0">
                <a:latin typeface="Noto Sans CJK JP Regular"/>
                <a:cs typeface="Noto Sans CJK JP Regular"/>
              </a:rPr>
              <a:t>解释</a:t>
            </a:r>
            <a:r>
              <a:rPr sz="2800" spc="5" dirty="0">
                <a:latin typeface="Noto Sans CJK JP Regular"/>
                <a:cs typeface="Noto Sans CJK JP Regular"/>
              </a:rPr>
              <a:t>型语言</a:t>
            </a:r>
            <a:endParaRPr sz="2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10" dirty="0">
                <a:latin typeface="Noto Sans CJK JP Regular"/>
                <a:cs typeface="Noto Sans CJK JP Regular"/>
              </a:rPr>
              <a:t>类似于</a:t>
            </a:r>
            <a:r>
              <a:rPr sz="2800" spc="140" dirty="0">
                <a:latin typeface="Noto Sans CJK JP Regular"/>
                <a:cs typeface="Noto Sans CJK JP Regular"/>
              </a:rPr>
              <a:t> </a:t>
            </a:r>
            <a:r>
              <a:rPr sz="2800" spc="90" dirty="0">
                <a:latin typeface="Noto Sans CJK JP Regular"/>
                <a:cs typeface="Noto Sans CJK JP Regular"/>
              </a:rPr>
              <a:t>C</a:t>
            </a:r>
            <a:r>
              <a:rPr sz="2800" spc="165" dirty="0">
                <a:latin typeface="Noto Sans CJK JP Regular"/>
                <a:cs typeface="Noto Sans CJK JP Regular"/>
              </a:rPr>
              <a:t> </a:t>
            </a:r>
            <a:r>
              <a:rPr sz="2800" spc="10" dirty="0">
                <a:latin typeface="Noto Sans CJK JP Regular"/>
                <a:cs typeface="Noto Sans CJK JP Regular"/>
              </a:rPr>
              <a:t>和</a:t>
            </a:r>
            <a:r>
              <a:rPr sz="2800" spc="175" dirty="0">
                <a:latin typeface="Noto Sans CJK JP Regular"/>
                <a:cs typeface="Noto Sans CJK JP Regular"/>
              </a:rPr>
              <a:t> </a:t>
            </a:r>
            <a:r>
              <a:rPr sz="2800" spc="-135" dirty="0">
                <a:latin typeface="Noto Sans CJK JP Regular"/>
                <a:cs typeface="Noto Sans CJK JP Regular"/>
              </a:rPr>
              <a:t>Java</a:t>
            </a:r>
            <a:r>
              <a:rPr sz="2800" spc="170" dirty="0">
                <a:latin typeface="Noto Sans CJK JP Regular"/>
                <a:cs typeface="Noto Sans CJK JP Regular"/>
              </a:rPr>
              <a:t> </a:t>
            </a:r>
            <a:r>
              <a:rPr sz="2800" spc="5" dirty="0">
                <a:latin typeface="Noto Sans CJK JP Regular"/>
                <a:cs typeface="Noto Sans CJK JP Regular"/>
              </a:rPr>
              <a:t>的语法结构</a:t>
            </a:r>
            <a:endParaRPr sz="2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10" dirty="0">
                <a:latin typeface="Noto Sans CJK JP Regular"/>
                <a:cs typeface="Noto Sans CJK JP Regular"/>
              </a:rPr>
              <a:t>动</a:t>
            </a:r>
            <a:r>
              <a:rPr sz="2800" spc="5" dirty="0">
                <a:latin typeface="Noto Sans CJK JP Regular"/>
                <a:cs typeface="Noto Sans CJK JP Regular"/>
              </a:rPr>
              <a:t>态</a:t>
            </a:r>
            <a:r>
              <a:rPr sz="2800" spc="10" dirty="0">
                <a:latin typeface="Noto Sans CJK JP Regular"/>
                <a:cs typeface="Noto Sans CJK JP Regular"/>
              </a:rPr>
              <a:t>语言</a:t>
            </a:r>
            <a:endParaRPr sz="2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10" dirty="0">
                <a:latin typeface="Noto Sans CJK JP Regular"/>
                <a:cs typeface="Noto Sans CJK JP Regular"/>
              </a:rPr>
              <a:t>基</a:t>
            </a:r>
            <a:r>
              <a:rPr sz="2800" spc="5" dirty="0">
                <a:latin typeface="Noto Sans CJK JP Regular"/>
                <a:cs typeface="Noto Sans CJK JP Regular"/>
              </a:rPr>
              <a:t>于</a:t>
            </a:r>
            <a:r>
              <a:rPr sz="2800" spc="10" dirty="0">
                <a:latin typeface="Noto Sans CJK JP Regular"/>
                <a:cs typeface="Noto Sans CJK JP Regular"/>
              </a:rPr>
              <a:t>原型</a:t>
            </a:r>
            <a:r>
              <a:rPr sz="2800" spc="5" dirty="0">
                <a:latin typeface="Noto Sans CJK JP Regular"/>
                <a:cs typeface="Noto Sans CJK JP Regular"/>
              </a:rPr>
              <a:t>的</a:t>
            </a:r>
            <a:r>
              <a:rPr sz="2800" spc="10" dirty="0">
                <a:latin typeface="Noto Sans CJK JP Regular"/>
                <a:cs typeface="Noto Sans CJK JP Regular"/>
              </a:rPr>
              <a:t>面向对象</a:t>
            </a:r>
            <a:endParaRPr sz="2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1478</Words>
  <Application>WPS 演示</Application>
  <PresentationFormat>On-screen Show (4:3)</PresentationFormat>
  <Paragraphs>119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Noto Sans Mono CJK JP Regular</vt:lpstr>
      <vt:lpstr>Noto Sans CJK JP Regular</vt:lpstr>
      <vt:lpstr>Arial</vt:lpstr>
      <vt:lpstr>Droid Sans Fallback</vt:lpstr>
      <vt:lpstr>Calibri</vt:lpstr>
      <vt:lpstr>微软雅黑</vt:lpstr>
      <vt:lpstr>Arial Unicode MS</vt:lpstr>
      <vt:lpstr>Segoe Print</vt:lpstr>
      <vt:lpstr>华文中宋</vt:lpstr>
      <vt:lpstr>方正舒体</vt:lpstr>
      <vt:lpstr>Office Theme</vt:lpstr>
      <vt:lpstr>PowerPoint 演示文稿</vt:lpstr>
      <vt:lpstr>什么是语言</vt:lpstr>
      <vt:lpstr>起源</vt:lpstr>
      <vt:lpstr>简史</vt:lpstr>
      <vt:lpstr>PowerPoint 演示文稿</vt:lpstr>
      <vt:lpstr>实现</vt:lpstr>
      <vt:lpstr>实现</vt:lpstr>
      <vt:lpstr>学习内容</vt:lpstr>
      <vt:lpstr>特点</vt:lpstr>
      <vt:lpstr>解释型语言</vt:lpstr>
      <vt:lpstr>类似于 C 和 Java 的语法结构</vt:lpstr>
      <vt:lpstr>动态语言</vt:lpstr>
      <vt:lpstr>基于原型的面向对象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Administrator</cp:lastModifiedBy>
  <cp:revision>3</cp:revision>
  <dcterms:created xsi:type="dcterms:W3CDTF">2018-04-05T11:19:13Z</dcterms:created>
  <dcterms:modified xsi:type="dcterms:W3CDTF">2018-04-05T11:23:01Z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2018-04-05T00:00:00Z</vt:filetime>
  </property>
  <property fmtid="{D5CDD505-2E9C-101B-9397-08002B2CF9AE}" pid="5" name="KSOProductBuildVer">
    <vt:lpwstr>2052-10.1.0.7224</vt:lpwstr>
  </property>
</Properties>
</file>