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80" r:id="rId4"/>
    <p:sldId id="261" r:id="rId5"/>
    <p:sldId id="281" r:id="rId6"/>
    <p:sldId id="262" r:id="rId7"/>
    <p:sldId id="270" r:id="rId8"/>
    <p:sldId id="282" r:id="rId9"/>
    <p:sldId id="283" r:id="rId10"/>
    <p:sldId id="284" r:id="rId11"/>
    <p:sldId id="285" r:id="rId12"/>
    <p:sldId id="290" r:id="rId13"/>
    <p:sldId id="299" r:id="rId14"/>
    <p:sldId id="278" r:id="rId15"/>
    <p:sldId id="279" r:id="rId16"/>
    <p:sldId id="291" r:id="rId17"/>
    <p:sldId id="295" r:id="rId18"/>
    <p:sldId id="296" r:id="rId19"/>
    <p:sldId id="303"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0000"/>
    <a:srgbClr val="808080"/>
    <a:srgbClr val="FCABA2"/>
    <a:srgbClr val="422C16"/>
    <a:srgbClr val="0C788E"/>
    <a:srgbClr val="006666"/>
    <a:srgbClr val="660066"/>
    <a:srgbClr val="6600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84919" autoAdjust="0"/>
  </p:normalViewPr>
  <p:slideViewPr>
    <p:cSldViewPr>
      <p:cViewPr varScale="1">
        <p:scale>
          <a:sx n="63" d="100"/>
          <a:sy n="63" d="100"/>
        </p:scale>
        <p:origin x="15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solidFill>
                    <a:schemeClr val="tx1"/>
                  </a:solidFill>
                </a:ln>
                <a:solidFill>
                  <a:schemeClr val="tx1"/>
                </a:solidFill>
                <a:latin typeface="+mn-lt"/>
                <a:ea typeface="+mn-ea"/>
                <a:cs typeface="+mn-cs"/>
              </a:defRPr>
            </a:pPr>
            <a:r>
              <a:rPr lang="en-US" dirty="0" smtClean="0"/>
              <a:t>Online</a:t>
            </a:r>
            <a:r>
              <a:rPr lang="en-US" baseline="0" dirty="0" smtClean="0"/>
              <a:t> Advertising Market Share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ln>
                <a:solidFill>
                  <a:schemeClr val="tx1"/>
                </a:solidFill>
              </a:ln>
              <a:solidFill>
                <a:schemeClr val="tx1"/>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860634259028699E-2"/>
          <c:y val="0.21190476840528305"/>
          <c:w val="0.94403287037259609"/>
          <c:h val="0.69715362011906135"/>
        </c:manualLayout>
      </c:layout>
      <c:pie3DChart>
        <c:varyColors val="1"/>
        <c:ser>
          <c:idx val="0"/>
          <c:order val="0"/>
          <c:tx>
            <c:strRef>
              <c:f>Sheet1!$B$1</c:f>
              <c:strCache>
                <c:ptCount val="1"/>
                <c:pt idx="0">
                  <c:v>Sales</c:v>
                </c:pt>
              </c:strCache>
            </c:strRef>
          </c:tx>
          <c:explosion val="14"/>
          <c:dPt>
            <c:idx val="0"/>
            <c:bubble3D val="0"/>
            <c:explosion val="0"/>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prstMaterial="metal">
                <a:contourClr>
                  <a:schemeClr val="lt1"/>
                </a:contourClr>
              </a:sp3d>
            </c:spPr>
          </c:dPt>
          <c:dPt>
            <c:idx val="1"/>
            <c:bubble3D val="0"/>
            <c:explosion val="0"/>
            <c:spPr>
              <a:solidFill>
                <a:schemeClr val="accent6">
                  <a:lumMod val="40000"/>
                  <a:lumOff val="60000"/>
                </a:schemeClr>
              </a:solidFill>
              <a:ln w="25400">
                <a:solidFill>
                  <a:schemeClr val="lt1"/>
                </a:solidFill>
              </a:ln>
              <a:effectLst>
                <a:outerShdw blurRad="50800" dist="38100" dir="13500000" algn="br" rotWithShape="0">
                  <a:prstClr val="black">
                    <a:alpha val="40000"/>
                  </a:prstClr>
                </a:outerShdw>
              </a:effectLst>
              <a:scene3d>
                <a:camera prst="orthographicFront"/>
                <a:lightRig rig="threePt" dir="t"/>
              </a:scene3d>
              <a:sp3d contourW="25400" prstMaterial="metal">
                <a:contourClr>
                  <a:schemeClr val="lt1"/>
                </a:contourClr>
              </a:sp3d>
            </c:spPr>
          </c:dPt>
          <c:dPt>
            <c:idx val="2"/>
            <c:bubble3D val="0"/>
            <c:explosion val="0"/>
            <c:spPr>
              <a:solidFill>
                <a:srgbClr val="92D050"/>
              </a:solidFill>
              <a:ln w="25400">
                <a:solidFill>
                  <a:schemeClr val="lt1"/>
                </a:solidFill>
              </a:ln>
              <a:effectLst>
                <a:outerShdw blurRad="50800" dist="38100" dir="2700000" algn="tl" rotWithShape="0">
                  <a:prstClr val="black">
                    <a:alpha val="40000"/>
                  </a:prstClr>
                </a:outerShdw>
              </a:effectLst>
              <a:scene3d>
                <a:camera prst="orthographicFront"/>
                <a:lightRig rig="threePt" dir="t"/>
              </a:scene3d>
              <a:sp3d contourW="25400" prstMaterial="metal">
                <a:contourClr>
                  <a:schemeClr val="lt1"/>
                </a:contourClr>
              </a:sp3d>
            </c:spPr>
          </c:dPt>
          <c:dPt>
            <c:idx val="3"/>
            <c:bubble3D val="0"/>
            <c:explosion val="0"/>
            <c:spPr>
              <a:solidFill>
                <a:srgbClr val="FFFF00"/>
              </a:solidFill>
              <a:ln w="25400">
                <a:solidFill>
                  <a:schemeClr val="lt1"/>
                </a:solidFill>
              </a:ln>
              <a:effectLst/>
              <a:scene3d>
                <a:camera prst="orthographicFront"/>
                <a:lightRig rig="threePt" dir="t"/>
              </a:scene3d>
              <a:sp3d contourW="25400" prstMaterial="metal">
                <a:contourClr>
                  <a:schemeClr val="lt1"/>
                </a:contourClr>
              </a:sp3d>
            </c:spPr>
          </c:dPt>
          <c:dPt>
            <c:idx val="4"/>
            <c:bubble3D val="0"/>
            <c:explosion val="0"/>
            <c:spPr>
              <a:solidFill>
                <a:srgbClr val="808080"/>
              </a:solidFill>
              <a:ln w="25400">
                <a:solidFill>
                  <a:schemeClr val="lt1"/>
                </a:solidFill>
              </a:ln>
              <a:effectLst>
                <a:outerShdw blurRad="50800" dir="8100000" algn="tr" rotWithShape="0">
                  <a:prstClr val="black">
                    <a:alpha val="40000"/>
                  </a:prstClr>
                </a:outerShdw>
              </a:effectLst>
              <a:scene3d>
                <a:camera prst="orthographicFront"/>
                <a:lightRig rig="threePt" dir="t"/>
              </a:scene3d>
              <a:sp3d contourW="25400" prstMaterial="metal">
                <a:contourClr>
                  <a:schemeClr val="lt1"/>
                </a:contourClr>
              </a:sp3d>
            </c:spPr>
          </c:dPt>
          <c:cat>
            <c:strRef>
              <c:f>Sheet1!$A$2:$A$6</c:f>
              <c:strCache>
                <c:ptCount val="5"/>
                <c:pt idx="0">
                  <c:v>Google</c:v>
                </c:pt>
                <c:pt idx="1">
                  <c:v>Yahoo$Microsoft</c:v>
                </c:pt>
                <c:pt idx="2">
                  <c:v>facebook</c:v>
                </c:pt>
                <c:pt idx="3">
                  <c:v>Aol.</c:v>
                </c:pt>
                <c:pt idx="4">
                  <c:v>Others</c:v>
                </c:pt>
              </c:strCache>
            </c:strRef>
          </c:cat>
          <c:val>
            <c:numRef>
              <c:f>Sheet1!$B$2:$B$6</c:f>
              <c:numCache>
                <c:formatCode>General</c:formatCode>
                <c:ptCount val="5"/>
                <c:pt idx="0">
                  <c:v>44.1</c:v>
                </c:pt>
                <c:pt idx="1">
                  <c:v>12.3</c:v>
                </c:pt>
                <c:pt idx="2">
                  <c:v>3.1</c:v>
                </c:pt>
                <c:pt idx="3">
                  <c:v>1.5</c:v>
                </c:pt>
                <c:pt idx="4">
                  <c:v>39</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ln>
                <a:solidFill>
                  <a:schemeClr val="tx1"/>
                </a:solidFill>
              </a:ln>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ln>
            <a:solidFill>
              <a:schemeClr val="tx1"/>
            </a:solidFill>
          </a:ln>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3CBD4-16DD-444D-A452-860F117382C6}" type="datetimeFigureOut">
              <a:rPr lang="en-CA" smtClean="0"/>
              <a:t>16/02/2015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D6AAE-ACE8-47DF-9F3E-7EC0289BE061}" type="slidenum">
              <a:rPr lang="en-CA" smtClean="0"/>
              <a:t>‹#›</a:t>
            </a:fld>
            <a:endParaRPr lang="en-CA"/>
          </a:p>
        </p:txBody>
      </p:sp>
    </p:spTree>
    <p:extLst>
      <p:ext uri="{BB962C8B-B14F-4D97-AF65-F5344CB8AC3E}">
        <p14:creationId xmlns:p14="http://schemas.microsoft.com/office/powerpoint/2010/main" val="90051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DC0A-DA55-4BC3-82CA-7F678D987256}" type="slidenum">
              <a:rPr lang="en-US" altLang="zh-CN"/>
              <a:pPr/>
              <a:t>2</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862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lvl1pPr defTabSz="901700">
              <a:defRPr sz="1300" b="1">
                <a:solidFill>
                  <a:srgbClr val="000000"/>
                </a:solidFill>
                <a:latin typeface="Arial" panose="020B0604020202020204" pitchFamily="34" charset="0"/>
                <a:ea typeface="宋体" panose="02010600030101010101" pitchFamily="2" charset="-122"/>
              </a:defRPr>
            </a:lvl1pPr>
            <a:lvl2pPr marL="742950" indent="-285750" defTabSz="901700">
              <a:defRPr sz="1300" b="1">
                <a:solidFill>
                  <a:srgbClr val="000000"/>
                </a:solidFill>
                <a:latin typeface="Arial" panose="020B0604020202020204" pitchFamily="34" charset="0"/>
                <a:ea typeface="宋体" panose="02010600030101010101" pitchFamily="2" charset="-122"/>
              </a:defRPr>
            </a:lvl2pPr>
            <a:lvl3pPr marL="1143000" indent="-228600" defTabSz="901700">
              <a:defRPr sz="1300" b="1">
                <a:solidFill>
                  <a:srgbClr val="000000"/>
                </a:solidFill>
                <a:latin typeface="Arial" panose="020B0604020202020204" pitchFamily="34" charset="0"/>
                <a:ea typeface="宋体" panose="02010600030101010101" pitchFamily="2" charset="-122"/>
              </a:defRPr>
            </a:lvl3pPr>
            <a:lvl4pPr marL="1600200" indent="-228600" defTabSz="901700">
              <a:defRPr sz="1300" b="1">
                <a:solidFill>
                  <a:srgbClr val="000000"/>
                </a:solidFill>
                <a:latin typeface="Arial" panose="020B0604020202020204" pitchFamily="34" charset="0"/>
                <a:ea typeface="宋体" panose="02010600030101010101" pitchFamily="2" charset="-122"/>
              </a:defRPr>
            </a:lvl4pPr>
            <a:lvl5pPr marL="2057400" indent="-228600" defTabSz="901700">
              <a:defRPr sz="1300" b="1">
                <a:solidFill>
                  <a:srgbClr val="000000"/>
                </a:solidFill>
                <a:latin typeface="Arial" panose="020B0604020202020204" pitchFamily="34" charset="0"/>
                <a:ea typeface="宋体" panose="02010600030101010101" pitchFamily="2" charset="-122"/>
              </a:defRPr>
            </a:lvl5pPr>
            <a:lvl6pPr marL="25146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62ACE0E-4C0C-4479-AE5A-787BDA363790}" type="slidenum">
              <a:rPr lang="de-DE" altLang="de-DE" sz="1200" b="0"/>
              <a:pPr/>
              <a:t>3</a:t>
            </a:fld>
            <a:endParaRPr lang="de-DE" altLang="de-DE" sz="1200" b="0"/>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30001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7</a:t>
            </a:fld>
            <a:endParaRPr lang="en-CA"/>
          </a:p>
        </p:txBody>
      </p:sp>
    </p:spTree>
    <p:extLst>
      <p:ext uri="{BB962C8B-B14F-4D97-AF65-F5344CB8AC3E}">
        <p14:creationId xmlns:p14="http://schemas.microsoft.com/office/powerpoint/2010/main" val="202698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Weka is a tool for a collection of machine learning algorithms for data mining tasks. See: http://www.cs.waikato.ac.nz/ml/weka/</a:t>
            </a:r>
          </a:p>
        </p:txBody>
      </p:sp>
      <p:sp>
        <p:nvSpPr>
          <p:cNvPr id="4" name="Slide Number Placeholder 3"/>
          <p:cNvSpPr>
            <a:spLocks noGrp="1"/>
          </p:cNvSpPr>
          <p:nvPr>
            <p:ph type="sldNum" sz="quarter" idx="10"/>
          </p:nvPr>
        </p:nvSpPr>
        <p:spPr/>
        <p:txBody>
          <a:bodyPr/>
          <a:lstStyle/>
          <a:p>
            <a:fld id="{91AD6AAE-ACE8-47DF-9F3E-7EC0289BE061}" type="slidenum">
              <a:rPr lang="en-CA" smtClean="0"/>
              <a:t>8</a:t>
            </a:fld>
            <a:endParaRPr lang="en-CA"/>
          </a:p>
        </p:txBody>
      </p:sp>
    </p:spTree>
    <p:extLst>
      <p:ext uri="{BB962C8B-B14F-4D97-AF65-F5344CB8AC3E}">
        <p14:creationId xmlns:p14="http://schemas.microsoft.com/office/powerpoint/2010/main" val="17590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12</a:t>
            </a:fld>
            <a:endParaRPr lang="en-CA"/>
          </a:p>
        </p:txBody>
      </p:sp>
    </p:spTree>
    <p:extLst>
      <p:ext uri="{BB962C8B-B14F-4D97-AF65-F5344CB8AC3E}">
        <p14:creationId xmlns:p14="http://schemas.microsoft.com/office/powerpoint/2010/main" val="31497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13</a:t>
            </a:fld>
            <a:endParaRPr lang="en-CA"/>
          </a:p>
        </p:txBody>
      </p:sp>
    </p:spTree>
    <p:extLst>
      <p:ext uri="{BB962C8B-B14F-4D97-AF65-F5344CB8AC3E}">
        <p14:creationId xmlns:p14="http://schemas.microsoft.com/office/powerpoint/2010/main" val="368507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7981A5F9-2CB0-45AC-94EA-EB46739707F7}" type="slidenum">
              <a:rPr lang="es-ES" altLang="en-US"/>
              <a:pPr/>
              <a:t>‹#›</a:t>
            </a:fld>
            <a:endParaRPr lang="es-ES" altLang="en-US"/>
          </a:p>
        </p:txBody>
      </p:sp>
    </p:spTree>
    <p:extLst>
      <p:ext uri="{BB962C8B-B14F-4D97-AF65-F5344CB8AC3E}">
        <p14:creationId xmlns:p14="http://schemas.microsoft.com/office/powerpoint/2010/main" val="25376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7724EEA-AFAF-4B94-AD68-4878342E3BB2}" type="slidenum">
              <a:rPr lang="es-ES" altLang="en-US"/>
              <a:pPr/>
              <a:t>‹#›</a:t>
            </a:fld>
            <a:endParaRPr lang="es-ES" altLang="en-US"/>
          </a:p>
        </p:txBody>
      </p:sp>
    </p:spTree>
    <p:extLst>
      <p:ext uri="{BB962C8B-B14F-4D97-AF65-F5344CB8AC3E}">
        <p14:creationId xmlns:p14="http://schemas.microsoft.com/office/powerpoint/2010/main" val="41788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BB07F1A6-25E5-4788-B8B2-2E1234E27ED4}" type="slidenum">
              <a:rPr lang="es-ES" altLang="en-US"/>
              <a:pPr/>
              <a:t>‹#›</a:t>
            </a:fld>
            <a:endParaRPr lang="es-ES" altLang="en-US"/>
          </a:p>
        </p:txBody>
      </p:sp>
    </p:spTree>
    <p:extLst>
      <p:ext uri="{BB962C8B-B14F-4D97-AF65-F5344CB8AC3E}">
        <p14:creationId xmlns:p14="http://schemas.microsoft.com/office/powerpoint/2010/main" val="283191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89BD5829-E21F-45D3-BE3D-2C3D0D9D50B7}" type="slidenum">
              <a:rPr lang="es-ES" altLang="en-US"/>
              <a:pPr/>
              <a:t>‹#›</a:t>
            </a:fld>
            <a:endParaRPr lang="es-ES" altLang="en-US"/>
          </a:p>
        </p:txBody>
      </p:sp>
    </p:spTree>
    <p:extLst>
      <p:ext uri="{BB962C8B-B14F-4D97-AF65-F5344CB8AC3E}">
        <p14:creationId xmlns:p14="http://schemas.microsoft.com/office/powerpoint/2010/main" val="38681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2B0B3D9-80BC-4147-BC91-E9B9D612322E}" type="slidenum">
              <a:rPr lang="es-ES" altLang="en-US"/>
              <a:pPr/>
              <a:t>‹#›</a:t>
            </a:fld>
            <a:endParaRPr lang="es-ES" altLang="en-US"/>
          </a:p>
        </p:txBody>
      </p:sp>
    </p:spTree>
    <p:extLst>
      <p:ext uri="{BB962C8B-B14F-4D97-AF65-F5344CB8AC3E}">
        <p14:creationId xmlns:p14="http://schemas.microsoft.com/office/powerpoint/2010/main" val="370197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F1566EDF-A5A7-4CB0-A6D7-CB3D2408C13C}" type="slidenum">
              <a:rPr lang="es-ES" altLang="en-US"/>
              <a:pPr/>
              <a:t>‹#›</a:t>
            </a:fld>
            <a:endParaRPr lang="es-ES" altLang="en-US"/>
          </a:p>
        </p:txBody>
      </p:sp>
    </p:spTree>
    <p:extLst>
      <p:ext uri="{BB962C8B-B14F-4D97-AF65-F5344CB8AC3E}">
        <p14:creationId xmlns:p14="http://schemas.microsoft.com/office/powerpoint/2010/main" val="346684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3FBE72BE-E56F-4880-831F-E55FD925C2E2}" type="slidenum">
              <a:rPr lang="es-ES" altLang="en-US"/>
              <a:pPr/>
              <a:t>‹#›</a:t>
            </a:fld>
            <a:endParaRPr lang="es-ES" altLang="en-US"/>
          </a:p>
        </p:txBody>
      </p:sp>
    </p:spTree>
    <p:extLst>
      <p:ext uri="{BB962C8B-B14F-4D97-AF65-F5344CB8AC3E}">
        <p14:creationId xmlns:p14="http://schemas.microsoft.com/office/powerpoint/2010/main" val="189356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4F7FDE01-A4CA-4198-A968-CBF8F7CEBEE2}" type="slidenum">
              <a:rPr lang="es-ES" altLang="en-US"/>
              <a:pPr/>
              <a:t>‹#›</a:t>
            </a:fld>
            <a:endParaRPr lang="es-ES" altLang="en-US"/>
          </a:p>
        </p:txBody>
      </p:sp>
    </p:spTree>
    <p:extLst>
      <p:ext uri="{BB962C8B-B14F-4D97-AF65-F5344CB8AC3E}">
        <p14:creationId xmlns:p14="http://schemas.microsoft.com/office/powerpoint/2010/main" val="224583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2A64B4E3-A9E1-4CC8-939C-4D39247130AD}" type="slidenum">
              <a:rPr lang="es-ES" altLang="en-US"/>
              <a:pPr/>
              <a:t>‹#›</a:t>
            </a:fld>
            <a:endParaRPr lang="es-ES" altLang="en-US"/>
          </a:p>
        </p:txBody>
      </p:sp>
    </p:spTree>
    <p:extLst>
      <p:ext uri="{BB962C8B-B14F-4D97-AF65-F5344CB8AC3E}">
        <p14:creationId xmlns:p14="http://schemas.microsoft.com/office/powerpoint/2010/main" val="2147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232E278D-28C1-47A2-9ADD-9B92AA37A775}" type="slidenum">
              <a:rPr lang="es-ES" altLang="en-US"/>
              <a:pPr/>
              <a:t>‹#›</a:t>
            </a:fld>
            <a:endParaRPr lang="es-ES" altLang="en-US"/>
          </a:p>
        </p:txBody>
      </p:sp>
    </p:spTree>
    <p:extLst>
      <p:ext uri="{BB962C8B-B14F-4D97-AF65-F5344CB8AC3E}">
        <p14:creationId xmlns:p14="http://schemas.microsoft.com/office/powerpoint/2010/main" val="426595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70D977BB-7369-46E6-AA27-2AA5417549FE}" type="slidenum">
              <a:rPr lang="es-ES" altLang="en-US"/>
              <a:pPr/>
              <a:t>‹#›</a:t>
            </a:fld>
            <a:endParaRPr lang="es-ES" altLang="en-US"/>
          </a:p>
        </p:txBody>
      </p:sp>
    </p:spTree>
    <p:extLst>
      <p:ext uri="{BB962C8B-B14F-4D97-AF65-F5344CB8AC3E}">
        <p14:creationId xmlns:p14="http://schemas.microsoft.com/office/powerpoint/2010/main" val="331630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smtClean="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12BB134-24CD-4593-8215-5DDE0AFFB61C}"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Rectangle 165"/>
          <p:cNvSpPr>
            <a:spLocks noChangeArrowheads="1"/>
          </p:cNvSpPr>
          <p:nvPr/>
        </p:nvSpPr>
        <p:spPr bwMode="auto">
          <a:xfrm>
            <a:off x="4572000" y="5083443"/>
            <a:ext cx="3743325" cy="115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Ziang</a:t>
            </a:r>
            <a:r>
              <a:rPr lang="es-ES" altLang="en-US" sz="1600" dirty="0" smtClean="0">
                <a:solidFill>
                  <a:srgbClr val="5F5F5F"/>
                </a:solidFill>
                <a:latin typeface="Times New Roman" panose="02020603050405020304" pitchFamily="18" charset="0"/>
                <a:cs typeface="Times New Roman" panose="02020603050405020304" pitchFamily="18" charset="0"/>
              </a:rPr>
              <a:t> </a:t>
            </a:r>
            <a:r>
              <a:rPr lang="es-ES" altLang="en-US" sz="1600" smtClean="0">
                <a:solidFill>
                  <a:srgbClr val="5F5F5F"/>
                </a:solidFill>
                <a:latin typeface="Times New Roman" panose="02020603050405020304" pitchFamily="18" charset="0"/>
                <a:cs typeface="Times New Roman" panose="02020603050405020304" pitchFamily="18" charset="0"/>
              </a:rPr>
              <a:t>(Allen) </a:t>
            </a:r>
            <a:r>
              <a:rPr lang="es-ES" altLang="en-US" sz="1600" dirty="0" smtClean="0">
                <a:solidFill>
                  <a:srgbClr val="5F5F5F"/>
                </a:solidFill>
                <a:latin typeface="Times New Roman" panose="02020603050405020304" pitchFamily="18" charset="0"/>
                <a:cs typeface="Times New Roman" panose="02020603050405020304" pitchFamily="18" charset="0"/>
              </a:rPr>
              <a:t>Lu</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Jiajia</a:t>
            </a:r>
            <a:r>
              <a:rPr lang="es-ES" altLang="en-US" sz="1600" dirty="0" smtClean="0">
                <a:solidFill>
                  <a:srgbClr val="5F5F5F"/>
                </a:solidFill>
                <a:latin typeface="Times New Roman" panose="02020603050405020304" pitchFamily="18" charset="0"/>
                <a:cs typeface="Times New Roman" panose="02020603050405020304" pitchFamily="18" charset="0"/>
              </a:rPr>
              <a:t> (Deborah) Yin</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Yi</a:t>
            </a:r>
            <a:r>
              <a:rPr lang="es-ES" altLang="en-US" sz="1600" dirty="0" smtClean="0">
                <a:solidFill>
                  <a:srgbClr val="5F5F5F"/>
                </a:solidFill>
                <a:latin typeface="Times New Roman" panose="02020603050405020304" pitchFamily="18" charset="0"/>
                <a:cs typeface="Times New Roman" panose="02020603050405020304" pitchFamily="18" charset="0"/>
              </a:rPr>
              <a:t> Zhang</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Yilun</a:t>
            </a:r>
            <a:r>
              <a:rPr lang="es-ES" altLang="en-US" sz="1600" dirty="0" smtClean="0">
                <a:solidFill>
                  <a:srgbClr val="5F5F5F"/>
                </a:solidFill>
                <a:latin typeface="Times New Roman" panose="02020603050405020304" pitchFamily="18" charset="0"/>
                <a:cs typeface="Times New Roman" panose="02020603050405020304" pitchFamily="18" charset="0"/>
              </a:rPr>
              <a:t> (Tom) Zhang</a:t>
            </a:r>
            <a:endParaRPr lang="es-ES" altLang="en-US" sz="1600" dirty="0">
              <a:solidFill>
                <a:srgbClr val="5F5F5F"/>
              </a:solidFill>
              <a:latin typeface="Times New Roman" panose="02020603050405020304" pitchFamily="18" charset="0"/>
              <a:cs typeface="Times New Roman" panose="02020603050405020304" pitchFamily="18" charset="0"/>
            </a:endParaRPr>
          </a:p>
        </p:txBody>
      </p:sp>
      <p:sp>
        <p:nvSpPr>
          <p:cNvPr id="2" name="Rectangle 1"/>
          <p:cNvSpPr/>
          <p:nvPr/>
        </p:nvSpPr>
        <p:spPr>
          <a:xfrm>
            <a:off x="504880" y="836712"/>
            <a:ext cx="8136904" cy="1754326"/>
          </a:xfrm>
          <a:prstGeom prst="rect">
            <a:avLst/>
          </a:prstGeom>
          <a:noFill/>
        </p:spPr>
        <p:txBody>
          <a:bodyPr wrap="square" lIns="91440" tIns="45720" rIns="91440" bIns="45720">
            <a:spAutoFit/>
          </a:bodyPr>
          <a:lstStyle/>
          <a:p>
            <a:pPr algn="ctr"/>
            <a:r>
              <a:rPr lang="en-CA" sz="5400" b="1" dirty="0" smtClean="0">
                <a:ln w="22225">
                  <a:solidFill>
                    <a:schemeClr val="accent2"/>
                  </a:solidFill>
                  <a:prstDash val="solid"/>
                </a:ln>
                <a:solidFill>
                  <a:schemeClr val="accent2">
                    <a:lumMod val="40000"/>
                    <a:lumOff val="60000"/>
                  </a:schemeClr>
                </a:solidFill>
              </a:rPr>
              <a:t>SEM Breakeven Bid Case Study</a:t>
            </a:r>
            <a:endParaRPr lang="en-CA" sz="5400" b="1" cap="none" spc="0" dirty="0">
              <a:ln w="22225">
                <a:solidFill>
                  <a:schemeClr val="accent2"/>
                </a:solidFill>
                <a:prstDash val="solid"/>
              </a:ln>
              <a:solidFill>
                <a:schemeClr val="accent2">
                  <a:lumMod val="40000"/>
                  <a:lumOff val="60000"/>
                </a:schemeClr>
              </a:solidFill>
              <a:effectLst/>
            </a:endParaRPr>
          </a:p>
        </p:txBody>
      </p:sp>
      <p:sp>
        <p:nvSpPr>
          <p:cNvPr id="3" name="Rectangle 2"/>
          <p:cNvSpPr/>
          <p:nvPr/>
        </p:nvSpPr>
        <p:spPr>
          <a:xfrm>
            <a:off x="3203848" y="4437112"/>
            <a:ext cx="6078636" cy="646331"/>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HELLO DATA</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Zástupný symbol pro obsah 2"/>
              <p:cNvSpPr>
                <a:spLocks noGrp="1"/>
              </p:cNvSpPr>
              <p:nvPr>
                <p:ph idx="1"/>
              </p:nvPr>
            </p:nvSpPr>
            <p:spPr>
              <a:xfrm>
                <a:off x="0" y="1556792"/>
                <a:ext cx="9064171" cy="3816424"/>
              </a:xfrm>
            </p:spPr>
            <p:txBody>
              <a:bodyPr/>
              <a:lstStyle/>
              <a:p>
                <a:pPr>
                  <a:buFont typeface="Wingdings" panose="05000000000000000000" pitchFamily="2" charset="2"/>
                  <a:buChar char="Ø"/>
                </a:pPr>
                <a14:m>
                  <m:oMath xmlns:m="http://schemas.openxmlformats.org/officeDocument/2006/math">
                    <m:r>
                      <a:rPr lang="en-CA" altLang="en-US" sz="2400" b="0" i="1" smtClean="0">
                        <a:solidFill>
                          <a:schemeClr val="bg2"/>
                        </a:solidFill>
                        <a:latin typeface="Cambria Math" panose="02040503050406030204" pitchFamily="18" charset="0"/>
                      </a:rPr>
                      <m:t>𝑃𝑅</m:t>
                    </m:r>
                    <m:d>
                      <m:dPr>
                        <m:ctrlPr>
                          <a:rPr lang="en-CA" altLang="en-US" sz="2400" i="1" smtClean="0">
                            <a:solidFill>
                              <a:schemeClr val="bg2"/>
                            </a:solidFill>
                            <a:latin typeface="Cambria Math" panose="02040503050406030204" pitchFamily="18" charset="0"/>
                          </a:rPr>
                        </m:ctrlPr>
                      </m:dPr>
                      <m:e>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e>
                    </m:d>
                    <m:r>
                      <a:rPr lang="en-CA" altLang="en-US" sz="2400" b="0" i="1" smtClean="0">
                        <a:solidFill>
                          <a:schemeClr val="bg2"/>
                        </a:solidFill>
                        <a:latin typeface="Cambria Math" panose="02040503050406030204" pitchFamily="18" charset="0"/>
                      </a:rPr>
                      <m:t>=</m:t>
                    </m:r>
                  </m:oMath>
                </a14:m>
                <a:endParaRPr lang="en-CA" altLang="en-US" sz="2400" b="0" i="1" dirty="0" smtClean="0">
                  <a:solidFill>
                    <a:schemeClr val="bg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𝑇𝑜𝑡𝑎𝑙</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𝑅𝑒𝑣𝑒𝑛𝑢𝑒</m:t>
                      </m:r>
                      <m:r>
                        <a:rPr lang="en-CA" altLang="en-US" sz="2400" b="0" i="1" smtClean="0">
                          <a:solidFill>
                            <a:schemeClr val="bg2"/>
                          </a:solidFill>
                          <a:latin typeface="Cambria Math" panose="02040503050406030204" pitchFamily="18" charset="0"/>
                        </a:rPr>
                        <m:t> / </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𝐴𝑝𝑝𝑟𝑜𝑣𝑒𝑑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𝐴𝑝𝑝𝑙𝑖𝑐𝑎𝑡𝑖𝑜𝑛𝑠</m:t>
                      </m:r>
                    </m:oMath>
                  </m:oMathPara>
                </a14:m>
                <a:endParaRPr lang="en-US" altLang="en-US" sz="240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For each keyword, extract the probability distribution over the 6 products it potentially leads to</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 the Product Revenue corresponding to each keyword as the expected PR over the products</a:t>
                </a:r>
              </a:p>
              <a:p>
                <a:pPr>
                  <a:buFont typeface="Wingdings" panose="05000000000000000000" pitchFamily="2" charset="2"/>
                  <a:buChar char="Ø"/>
                </a:pPr>
                <a14:m>
                  <m:oMath xmlns:m="http://schemas.openxmlformats.org/officeDocument/2006/math">
                    <m:r>
                      <a:rPr lang="en-CA" altLang="en-US" sz="2400" b="0" i="1" smtClean="0">
                        <a:solidFill>
                          <a:schemeClr val="bg2"/>
                        </a:solidFill>
                        <a:latin typeface="Cambria Math" panose="02040503050406030204" pitchFamily="18" charset="0"/>
                      </a:rPr>
                      <m:t>𝑃𝑅</m:t>
                    </m:r>
                    <m:d>
                      <m:dPr>
                        <m:ctrlPr>
                          <a:rPr lang="en-CA" altLang="en-US" sz="2400" b="0" i="1" smtClean="0">
                            <a:solidFill>
                              <a:schemeClr val="bg2"/>
                            </a:solidFill>
                            <a:latin typeface="Cambria Math" panose="02040503050406030204" pitchFamily="18" charset="0"/>
                          </a:rPr>
                        </m:ctrlPr>
                      </m:dPr>
                      <m:e>
                        <m:r>
                          <a:rPr lang="en-CA" altLang="en-US" sz="2400" b="0" i="1" smtClean="0">
                            <a:solidFill>
                              <a:schemeClr val="bg2"/>
                            </a:solidFill>
                            <a:latin typeface="Cambria Math" panose="02040503050406030204" pitchFamily="18" charset="0"/>
                          </a:rPr>
                          <m:t>𝐾𝑊</m:t>
                        </m:r>
                      </m:e>
                    </m:d>
                    <m:r>
                      <a:rPr lang="en-CA" altLang="en-US" sz="2400" b="0" i="1" smtClean="0">
                        <a:solidFill>
                          <a:schemeClr val="bg2"/>
                        </a:solidFill>
                        <a:latin typeface="Cambria Math" panose="02040503050406030204" pitchFamily="18" charset="0"/>
                      </a:rPr>
                      <m:t>=</m:t>
                    </m:r>
                    <m:nary>
                      <m:naryPr>
                        <m:chr m:val="∑"/>
                        <m:supHide m:val="on"/>
                        <m:ctrlPr>
                          <a:rPr lang="en-CA" altLang="en-US" sz="2400" b="0" i="1" smtClean="0">
                            <a:solidFill>
                              <a:schemeClr val="bg2"/>
                            </a:solidFill>
                            <a:latin typeface="Cambria Math" panose="02040503050406030204" pitchFamily="18" charset="0"/>
                          </a:rPr>
                        </m:ctrlPr>
                      </m:naryPr>
                      <m:sub>
                        <m:r>
                          <a:rPr lang="en-CA" altLang="en-US" sz="2400" b="0" i="1" smtClean="0">
                            <a:solidFill>
                              <a:schemeClr val="bg2"/>
                            </a:solidFill>
                            <a:latin typeface="Cambria Math" panose="02040503050406030204" pitchFamily="18" charset="0"/>
                          </a:rPr>
                          <m:t>𝑖</m:t>
                        </m:r>
                      </m:sub>
                      <m:sup/>
                      <m:e>
                        <m:r>
                          <m:rPr>
                            <m:sty m:val="p"/>
                          </m:rPr>
                          <a:rPr lang="en-CA" altLang="en-US" sz="2400" b="0" i="0" smtClean="0">
                            <a:solidFill>
                              <a:schemeClr val="bg2"/>
                            </a:solidFill>
                            <a:latin typeface="Cambria Math" panose="02040503050406030204" pitchFamily="18" charset="0"/>
                          </a:rPr>
                          <m:t>Pr</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𝐾𝑊</m:t>
                        </m:r>
                        <m:r>
                          <a:rPr lang="en-CA" altLang="en-US" sz="2400" b="0" i="1" smtClean="0">
                            <a:solidFill>
                              <a:schemeClr val="bg2"/>
                            </a:solidFill>
                            <a:latin typeface="Cambria Math" panose="02040503050406030204" pitchFamily="18" charset="0"/>
                          </a:rPr>
                          <m:t>)</m:t>
                        </m:r>
                      </m:e>
                    </m:nary>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𝑃𝑅</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m:t>
                    </m:r>
                  </m:oMath>
                </a14:m>
                <a:endParaRPr lang="en-US" altLang="en-US" sz="240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Again, Product Revenue of bids with multiple keywords are averaged over its single keywords</a:t>
                </a:r>
              </a:p>
            </p:txBody>
          </p:sp>
        </mc:Choice>
        <mc:Fallback xmlns="">
          <p:sp>
            <p:nvSpPr>
              <p:cNvPr id="4099" name="Zástupný symbol pro obsah 2"/>
              <p:cNvSpPr>
                <a:spLocks noGrp="1" noRot="1" noChangeAspect="1" noMove="1" noResize="1" noEditPoints="1" noAdjustHandles="1" noChangeArrowheads="1" noChangeShapeType="1" noTextEdit="1"/>
              </p:cNvSpPr>
              <p:nvPr>
                <p:ph idx="1"/>
              </p:nvPr>
            </p:nvSpPr>
            <p:spPr>
              <a:xfrm>
                <a:off x="0" y="1556792"/>
                <a:ext cx="9064171" cy="3816424"/>
              </a:xfrm>
              <a:blipFill rotWithShape="0">
                <a:blip r:embed="rId2"/>
                <a:stretch>
                  <a:fillRect l="-1143" t="-479" r="-2286" b="-11342"/>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0387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Product Revenue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4021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41730" y="1268760"/>
            <a:ext cx="9185729" cy="4248472"/>
          </a:xfrm>
        </p:spPr>
        <p:txBody>
          <a:bodyPr/>
          <a:lstStyle/>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Obtained Conversion Rate, Approval Rate and Product Revenue for all single keywords</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Estimated the above three values for each bidding in the validation set</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Thus, determined the breakeven bid (max bid) for each bidding</a:t>
            </a:r>
          </a:p>
          <a:p>
            <a:pPr marL="0" indent="0">
              <a:buNone/>
            </a:pPr>
            <a:endParaRPr lang="en-US" alt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Note that there are </a:t>
            </a:r>
            <a:r>
              <a:rPr lang="en-US" altLang="en-US" sz="2400" b="1" dirty="0" smtClean="0">
                <a:latin typeface="Times New Roman" panose="02020603050405020304" pitchFamily="18" charset="0"/>
                <a:cs typeface="Times New Roman" panose="02020603050405020304" pitchFamily="18" charset="0"/>
              </a:rPr>
              <a:t>22</a:t>
            </a:r>
            <a:r>
              <a:rPr lang="en-US" altLang="en-US" sz="2400" dirty="0" smtClean="0">
                <a:latin typeface="Times New Roman" panose="02020603050405020304" pitchFamily="18" charset="0"/>
                <a:cs typeface="Times New Roman" panose="02020603050405020304" pitchFamily="18" charset="0"/>
              </a:rPr>
              <a:t> new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and </a:t>
            </a:r>
            <a:r>
              <a:rPr lang="en-US" altLang="en-US" sz="2400" b="1" dirty="0" smtClean="0">
                <a:latin typeface="Times New Roman" panose="02020603050405020304" pitchFamily="18" charset="0"/>
                <a:cs typeface="Times New Roman" panose="02020603050405020304" pitchFamily="18" charset="0"/>
              </a:rPr>
              <a:t>286</a:t>
            </a:r>
            <a:r>
              <a:rPr lang="en-US" altLang="en-US" sz="2400" dirty="0" smtClean="0">
                <a:latin typeface="Times New Roman" panose="02020603050405020304" pitchFamily="18" charset="0"/>
                <a:cs typeface="Times New Roman" panose="02020603050405020304" pitchFamily="18" charset="0"/>
              </a:rPr>
              <a:t> new keyword combinations in the validation set, thus using the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in modelling reduces the amount of unknown information</a:t>
            </a: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Validation Set Prediction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1"/>
          <p:cNvSpPr/>
          <p:nvPr/>
        </p:nvSpPr>
        <p:spPr>
          <a:xfrm>
            <a:off x="1520056" y="5592891"/>
            <a:ext cx="6940376" cy="830997"/>
          </a:xfrm>
          <a:prstGeom prst="rect">
            <a:avLst/>
          </a:prstGeom>
        </p:spPr>
        <p:txBody>
          <a:bodyPr wrap="square">
            <a:spAutoFit/>
          </a:bodyPr>
          <a:lstStyle/>
          <a:p>
            <a:pPr marL="285750" indent="-285750">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Performance of prediction will be improved when more data containing these keywords are gathered</a:t>
            </a:r>
            <a:endParaRPr lang="en-CA" sz="2400" dirty="0"/>
          </a:p>
        </p:txBody>
      </p:sp>
    </p:spTree>
    <p:extLst>
      <p:ext uri="{BB962C8B-B14F-4D97-AF65-F5344CB8AC3E}">
        <p14:creationId xmlns:p14="http://schemas.microsoft.com/office/powerpoint/2010/main" val="2054045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Result Visualization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9938" name="Picture 2" descr="Displaying MaxBidD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421" y="1366404"/>
            <a:ext cx="4757579" cy="3225860"/>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Displaying CRD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6708"/>
            <a:ext cx="4386421" cy="3215556"/>
          </a:xfrm>
          <a:prstGeom prst="rect">
            <a:avLst/>
          </a:prstGeom>
          <a:noFill/>
          <a:extLst>
            <a:ext uri="{909E8E84-426E-40DD-AFC4-6F175D3DCCD1}">
              <a14:hiddenFill xmlns:a14="http://schemas.microsoft.com/office/drawing/2010/main">
                <a:solidFill>
                  <a:srgbClr val="FFFFFF"/>
                </a:solidFill>
              </a14:hiddenFill>
            </a:ext>
          </a:extLst>
        </p:spPr>
      </p:pic>
      <p:sp>
        <p:nvSpPr>
          <p:cNvPr id="13" name="Zástupný symbol pro obsah 2"/>
          <p:cNvSpPr>
            <a:spLocks noGrp="1"/>
          </p:cNvSpPr>
          <p:nvPr>
            <p:ph idx="1"/>
          </p:nvPr>
        </p:nvSpPr>
        <p:spPr>
          <a:xfrm>
            <a:off x="1422400" y="4602568"/>
            <a:ext cx="7721599" cy="2066792"/>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The Conversion Rate and the Breakeven Bid have similar distributions</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137466 (86.53%) zeros in predicted Conversion Rate</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138143 (86.95%) zeros in predicted Breakeven Bid</a:t>
            </a:r>
          </a:p>
          <a:p>
            <a:pPr>
              <a:buFont typeface="Wingdings" panose="05000000000000000000" pitchFamily="2" charset="2"/>
              <a:buChar char="Ø"/>
            </a:pP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6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3" name="Zástupný symbol pro obsah 2"/>
          <p:cNvSpPr>
            <a:spLocks noGrp="1"/>
          </p:cNvSpPr>
          <p:nvPr>
            <p:ph idx="1"/>
          </p:nvPr>
        </p:nvSpPr>
        <p:spPr>
          <a:xfrm>
            <a:off x="241300" y="1331934"/>
            <a:ext cx="8579172" cy="4905378"/>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Due the variety in KEYWD_TXT, some models including linear regression and logistic regression are either very ineffective or unable to run in reasonable time</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Due to the nature of this problem which results in many conversion rates being zero, our model tends to be positively biased and overestimate the Conversion Rate when it is actually low (i.e. 0)</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In the future, meta algorithms such as bagging or boosting can be used to improve the prediction accuracy</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Programmatic feature selections (PCA, forward/ backward/ stepwise selection) can be conducted to reduce the dimensionality of the problem as well as potentially improve the accuracy</a:t>
            </a:r>
          </a:p>
        </p:txBody>
      </p:sp>
      <p:sp>
        <p:nvSpPr>
          <p:cNvPr id="12" name="Nadpis 1"/>
          <p:cNvSpPr txBox="1">
            <a:spLocks/>
          </p:cNvSpPr>
          <p:nvPr/>
        </p:nvSpPr>
        <p:spPr bwMode="auto">
          <a:xfrm>
            <a:off x="156029" y="584393"/>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Discussion</a:t>
            </a:r>
            <a:endParaRPr lang="cs-CZ"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5395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Zástupný symbol pro obsah 2"/>
          <p:cNvSpPr>
            <a:spLocks noGrp="1"/>
          </p:cNvSpPr>
          <p:nvPr>
            <p:ph idx="1"/>
          </p:nvPr>
        </p:nvSpPr>
        <p:spPr>
          <a:xfrm>
            <a:off x="127000" y="3737390"/>
            <a:ext cx="5453112" cy="3240360"/>
          </a:xfrm>
        </p:spPr>
        <p:txBody>
          <a:bodyPr/>
          <a:lstStyle/>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Increased growth rate at online ad spending market each year</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Keyword search occupies half of the market shares</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Cost-efficient investments to boost business</a:t>
            </a: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79829" y="555572"/>
            <a:ext cx="8229600" cy="5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a:latin typeface="Times New Roman" panose="02020603050405020304" pitchFamily="18" charset="0"/>
                <a:cs typeface="Times New Roman" panose="02020603050405020304" pitchFamily="18" charset="0"/>
              </a:rPr>
              <a:t>Business </a:t>
            </a:r>
            <a:r>
              <a:rPr lang="en-CA" altLang="en-US" sz="3200" dirty="0" smtClean="0">
                <a:latin typeface="Times New Roman" panose="02020603050405020304" pitchFamily="18" charset="0"/>
                <a:cs typeface="Times New Roman" panose="02020603050405020304" pitchFamily="18" charset="0"/>
              </a:rPr>
              <a:t>Implications  </a:t>
            </a:r>
            <a:r>
              <a:rPr lang="en-CA" altLang="en-US" dirty="0" smtClean="0">
                <a:latin typeface="Times New Roman" panose="02020603050405020304" pitchFamily="18" charset="0"/>
                <a:cs typeface="Times New Roman" panose="02020603050405020304" pitchFamily="18" charset="0"/>
              </a:rPr>
              <a:t>-- </a:t>
            </a:r>
            <a:r>
              <a:rPr lang="en-CA" altLang="en-US" sz="2400" dirty="0" smtClean="0">
                <a:latin typeface="Times New Roman" panose="02020603050405020304" pitchFamily="18" charset="0"/>
                <a:cs typeface="Times New Roman" panose="02020603050405020304" pitchFamily="18" charset="0"/>
              </a:rPr>
              <a:t>Long Term Trend</a:t>
            </a:r>
            <a:endParaRPr lang="cs-CZ" altLang="en-US" sz="2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33761" y="1334924"/>
            <a:ext cx="4227824" cy="2131701"/>
          </a:xfrm>
          <a:prstGeom prst="rect">
            <a:avLst/>
          </a:prstGeom>
        </p:spPr>
      </p:pic>
      <p:graphicFrame>
        <p:nvGraphicFramePr>
          <p:cNvPr id="13" name="Chart 12"/>
          <p:cNvGraphicFramePr/>
          <p:nvPr>
            <p:extLst>
              <p:ext uri="{D42A27DB-BD31-4B8C-83A1-F6EECF244321}">
                <p14:modId xmlns:p14="http://schemas.microsoft.com/office/powerpoint/2010/main" val="1070775648"/>
              </p:ext>
            </p:extLst>
          </p:nvPr>
        </p:nvGraphicFramePr>
        <p:xfrm>
          <a:off x="4967536" y="1196752"/>
          <a:ext cx="4176464" cy="2563897"/>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p:cNvPicPr>
            <a:picLocks noChangeAspect="1"/>
          </p:cNvPicPr>
          <p:nvPr/>
        </p:nvPicPr>
        <p:blipFill>
          <a:blip r:embed="rId4"/>
          <a:stretch>
            <a:fillRect/>
          </a:stretch>
        </p:blipFill>
        <p:spPr>
          <a:xfrm>
            <a:off x="5148064" y="3861048"/>
            <a:ext cx="3995936" cy="2880320"/>
          </a:xfrm>
          <a:prstGeom prst="rect">
            <a:avLst/>
          </a:prstGeom>
        </p:spPr>
      </p:pic>
      <p:sp>
        <p:nvSpPr>
          <p:cNvPr id="2" name="TextBox 1"/>
          <p:cNvSpPr txBox="1"/>
          <p:nvPr/>
        </p:nvSpPr>
        <p:spPr>
          <a:xfrm>
            <a:off x="127000" y="3460391"/>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278129" y="3605124"/>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5265170" y="6649083"/>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7236296" y="4077072"/>
            <a:ext cx="86409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sz="1050" dirty="0" smtClean="0"/>
              <a:t>Google</a:t>
            </a:r>
          </a:p>
          <a:p>
            <a:pPr algn="ctr"/>
            <a:r>
              <a:rPr lang="en-CA" sz="1050" dirty="0" smtClean="0"/>
              <a:t>Bing</a:t>
            </a:r>
            <a:endParaRPr lang="en-CA" sz="1050" dirty="0"/>
          </a:p>
        </p:txBody>
      </p:sp>
      <p:sp>
        <p:nvSpPr>
          <p:cNvPr id="17" name="Rectangle 16"/>
          <p:cNvSpPr/>
          <p:nvPr/>
        </p:nvSpPr>
        <p:spPr>
          <a:xfrm>
            <a:off x="7236296" y="4936584"/>
            <a:ext cx="86409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sz="1050" dirty="0" smtClean="0"/>
              <a:t>Buy Me</a:t>
            </a:r>
            <a:endParaRPr lang="en-CA" sz="1050" dirty="0"/>
          </a:p>
        </p:txBody>
      </p:sp>
    </p:spTree>
    <p:extLst>
      <p:ext uri="{BB962C8B-B14F-4D97-AF65-F5344CB8AC3E}">
        <p14:creationId xmlns:p14="http://schemas.microsoft.com/office/powerpoint/2010/main" val="2928007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Zástupný symbol pro obsah 2"/>
          <p:cNvSpPr>
            <a:spLocks noGrp="1"/>
          </p:cNvSpPr>
          <p:nvPr>
            <p:ph idx="1"/>
          </p:nvPr>
        </p:nvSpPr>
        <p:spPr>
          <a:xfrm>
            <a:off x="134257" y="3702699"/>
            <a:ext cx="4445000" cy="2520280"/>
          </a:xfrm>
        </p:spPr>
        <p:txBody>
          <a:bodyPr/>
          <a:lstStyle/>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Second largest industry spent in online ads market</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Spending amount grows dramatically each year</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Proper bidding strategy is essential in winning the competitive markets</a:t>
            </a:r>
          </a:p>
          <a:p>
            <a:pPr>
              <a:buFont typeface="Wingdings" panose="05000000000000000000" pitchFamily="2" charset="2"/>
              <a:buChar char="§"/>
            </a:pPr>
            <a:endParaRPr lang="en-US" alt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ltLang="en-US" sz="1800" dirty="0" smtClean="0">
              <a:latin typeface="Times New Roman" panose="02020603050405020304" pitchFamily="18" charset="0"/>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pic>
        <p:nvPicPr>
          <p:cNvPr id="11" name="Picture 10"/>
          <p:cNvPicPr>
            <a:picLocks noChangeAspect="1"/>
          </p:cNvPicPr>
          <p:nvPr/>
        </p:nvPicPr>
        <p:blipFill>
          <a:blip r:embed="rId2"/>
          <a:stretch>
            <a:fillRect/>
          </a:stretch>
        </p:blipFill>
        <p:spPr>
          <a:xfrm>
            <a:off x="127000" y="1340320"/>
            <a:ext cx="4445000" cy="2151053"/>
          </a:xfrm>
          <a:prstGeom prst="rect">
            <a:avLst/>
          </a:prstGeom>
        </p:spPr>
      </p:pic>
      <p:pic>
        <p:nvPicPr>
          <p:cNvPr id="12" name="Content Placeholder 7"/>
          <p:cNvPicPr>
            <a:picLocks noChangeAspect="1"/>
          </p:cNvPicPr>
          <p:nvPr/>
        </p:nvPicPr>
        <p:blipFill>
          <a:blip r:embed="rId3"/>
          <a:stretch>
            <a:fillRect/>
          </a:stretch>
        </p:blipFill>
        <p:spPr bwMode="auto">
          <a:xfrm>
            <a:off x="4716016" y="1354255"/>
            <a:ext cx="4292059" cy="213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4"/>
          <a:stretch>
            <a:fillRect/>
          </a:stretch>
        </p:blipFill>
        <p:spPr>
          <a:xfrm>
            <a:off x="4697461" y="3747803"/>
            <a:ext cx="4329168" cy="2520280"/>
          </a:xfrm>
          <a:prstGeom prst="rect">
            <a:avLst/>
          </a:prstGeom>
        </p:spPr>
      </p:pic>
      <p:sp>
        <p:nvSpPr>
          <p:cNvPr id="14" name="Nadpis 1"/>
          <p:cNvSpPr txBox="1">
            <a:spLocks/>
          </p:cNvSpPr>
          <p:nvPr/>
        </p:nvSpPr>
        <p:spPr bwMode="auto">
          <a:xfrm>
            <a:off x="127000" y="559961"/>
            <a:ext cx="8229600" cy="5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a:latin typeface="Times New Roman" panose="02020603050405020304" pitchFamily="18" charset="0"/>
                <a:cs typeface="Times New Roman" panose="02020603050405020304" pitchFamily="18" charset="0"/>
              </a:rPr>
              <a:t>Business </a:t>
            </a:r>
            <a:r>
              <a:rPr lang="en-CA" altLang="en-US" sz="3200" dirty="0" smtClean="0">
                <a:latin typeface="Times New Roman" panose="02020603050405020304" pitchFamily="18" charset="0"/>
                <a:cs typeface="Times New Roman" panose="02020603050405020304" pitchFamily="18" charset="0"/>
              </a:rPr>
              <a:t>Implications  </a:t>
            </a:r>
            <a:r>
              <a:rPr lang="en-CA" altLang="en-US" dirty="0" smtClean="0">
                <a:latin typeface="Times New Roman" panose="02020603050405020304" pitchFamily="18" charset="0"/>
                <a:cs typeface="Times New Roman" panose="02020603050405020304" pitchFamily="18" charset="0"/>
              </a:rPr>
              <a:t>--</a:t>
            </a:r>
            <a:r>
              <a:rPr lang="en-CA" altLang="en-US" sz="2400" dirty="0">
                <a:latin typeface="Times New Roman" panose="02020603050405020304" pitchFamily="18" charset="0"/>
                <a:cs typeface="Times New Roman" panose="02020603050405020304" pitchFamily="18" charset="0"/>
              </a:rPr>
              <a:t> </a:t>
            </a:r>
            <a:r>
              <a:rPr lang="en-CA" altLang="en-US" sz="2400" dirty="0" smtClean="0">
                <a:latin typeface="Times New Roman" panose="02020603050405020304" pitchFamily="18" charset="0"/>
                <a:cs typeface="Times New Roman" panose="02020603050405020304" pitchFamily="18" charset="0"/>
              </a:rPr>
              <a:t>Finance Industry Outlook</a:t>
            </a:r>
            <a:endParaRPr lang="cs-CZ" alt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672061" y="6268083"/>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969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90701499"/>
              </p:ext>
            </p:extLst>
          </p:nvPr>
        </p:nvGraphicFramePr>
        <p:xfrm>
          <a:off x="0" y="1347414"/>
          <a:ext cx="9144000" cy="5190803"/>
        </p:xfrm>
        <a:graphic>
          <a:graphicData uri="http://schemas.openxmlformats.org/drawingml/2006/table">
            <a:tbl>
              <a:tblPr firstRow="1" bandRow="1">
                <a:tableStyleId>{21E4AEA4-8DFA-4A89-87EB-49C32662AFE0}</a:tableStyleId>
              </a:tblPr>
              <a:tblGrid>
                <a:gridCol w="571500"/>
                <a:gridCol w="571500"/>
                <a:gridCol w="571500"/>
                <a:gridCol w="571500"/>
                <a:gridCol w="571500"/>
                <a:gridCol w="571500"/>
                <a:gridCol w="571500"/>
                <a:gridCol w="571500"/>
                <a:gridCol w="571500"/>
                <a:gridCol w="571500"/>
                <a:gridCol w="571500"/>
                <a:gridCol w="571500"/>
                <a:gridCol w="571500"/>
                <a:gridCol w="571500"/>
                <a:gridCol w="571500"/>
                <a:gridCol w="571500"/>
              </a:tblGrid>
              <a:tr h="740619">
                <a:tc gridSpan="2">
                  <a:txBody>
                    <a:bodyPr/>
                    <a:lstStyle/>
                    <a:p>
                      <a:pPr algn="ctr"/>
                      <a:r>
                        <a:rPr lang="en-CA" sz="1400" dirty="0" smtClean="0"/>
                        <a:t>CMGPN1</a:t>
                      </a:r>
                      <a:endParaRPr lang="en-CA" sz="1400" dirty="0"/>
                    </a:p>
                  </a:txBody>
                  <a:tcPr anchor="ctr"/>
                </a:tc>
                <a:tc hMerge="1">
                  <a:txBody>
                    <a:bodyPr/>
                    <a:lstStyle/>
                    <a:p>
                      <a:endParaRPr lang="en-CA" dirty="0"/>
                    </a:p>
                  </a:txBody>
                  <a:tcPr/>
                </a:tc>
                <a:tc gridSpan="2">
                  <a:txBody>
                    <a:bodyPr/>
                    <a:lstStyle/>
                    <a:p>
                      <a:pPr algn="ctr"/>
                      <a:r>
                        <a:rPr lang="en-CA" sz="1400" dirty="0" smtClean="0"/>
                        <a:t>CMPGN2</a:t>
                      </a:r>
                      <a:endParaRPr lang="en-CA" sz="1400" dirty="0"/>
                    </a:p>
                  </a:txBody>
                  <a:tcPr anchor="ctr"/>
                </a:tc>
                <a:tc hMerge="1">
                  <a:txBody>
                    <a:bodyPr/>
                    <a:lstStyle/>
                    <a:p>
                      <a:endParaRPr lang="en-CA" dirty="0"/>
                    </a:p>
                  </a:txBody>
                  <a:tcPr/>
                </a:tc>
                <a:tc gridSpan="2">
                  <a:txBody>
                    <a:bodyPr/>
                    <a:lstStyle/>
                    <a:p>
                      <a:pPr algn="ctr"/>
                      <a:r>
                        <a:rPr lang="en-CA" sz="1400" dirty="0" smtClean="0"/>
                        <a:t>CMPGN3</a:t>
                      </a:r>
                      <a:endParaRPr lang="en-CA" sz="1400" dirty="0"/>
                    </a:p>
                  </a:txBody>
                  <a:tcPr anchor="ctr"/>
                </a:tc>
                <a:tc hMerge="1">
                  <a:txBody>
                    <a:bodyPr/>
                    <a:lstStyle/>
                    <a:p>
                      <a:endParaRPr lang="en-CA" dirty="0"/>
                    </a:p>
                  </a:txBody>
                  <a:tcPr/>
                </a:tc>
                <a:tc gridSpan="2">
                  <a:txBody>
                    <a:bodyPr/>
                    <a:lstStyle/>
                    <a:p>
                      <a:pPr algn="ctr"/>
                      <a:r>
                        <a:rPr lang="en-CA" sz="1400" dirty="0" smtClean="0"/>
                        <a:t>CMPGN4</a:t>
                      </a:r>
                      <a:endParaRPr lang="en-CA" sz="1400" dirty="0"/>
                    </a:p>
                  </a:txBody>
                  <a:tcPr anchor="ctr"/>
                </a:tc>
                <a:tc hMerge="1">
                  <a:txBody>
                    <a:bodyPr/>
                    <a:lstStyle/>
                    <a:p>
                      <a:endParaRPr lang="en-CA" dirty="0"/>
                    </a:p>
                  </a:txBody>
                  <a:tcPr/>
                </a:tc>
                <a:tc gridSpan="2">
                  <a:txBody>
                    <a:bodyPr/>
                    <a:lstStyle/>
                    <a:p>
                      <a:pPr algn="ctr"/>
                      <a:r>
                        <a:rPr lang="en-CA" sz="1400" dirty="0" smtClean="0"/>
                        <a:t>CMPGN5</a:t>
                      </a:r>
                      <a:endParaRPr lang="en-CA" sz="1400" dirty="0"/>
                    </a:p>
                  </a:txBody>
                  <a:tcPr anchor="ctr"/>
                </a:tc>
                <a:tc hMerge="1">
                  <a:txBody>
                    <a:bodyPr/>
                    <a:lstStyle/>
                    <a:p>
                      <a:endParaRPr lang="en-CA" dirty="0"/>
                    </a:p>
                  </a:txBody>
                  <a:tcPr/>
                </a:tc>
                <a:tc gridSpan="2">
                  <a:txBody>
                    <a:bodyPr/>
                    <a:lstStyle/>
                    <a:p>
                      <a:pPr algn="ctr"/>
                      <a:r>
                        <a:rPr lang="en-CA" sz="1400" dirty="0" smtClean="0"/>
                        <a:t>CMPGN6</a:t>
                      </a:r>
                      <a:endParaRPr lang="en-CA" sz="1400" dirty="0"/>
                    </a:p>
                  </a:txBody>
                  <a:tcPr anchor="ctr"/>
                </a:tc>
                <a:tc hMerge="1">
                  <a:txBody>
                    <a:bodyPr/>
                    <a:lstStyle/>
                    <a:p>
                      <a:endParaRPr lang="en-CA" dirty="0"/>
                    </a:p>
                  </a:txBody>
                  <a:tcPr/>
                </a:tc>
                <a:tc gridSpan="2">
                  <a:txBody>
                    <a:bodyPr/>
                    <a:lstStyle/>
                    <a:p>
                      <a:pPr algn="ctr"/>
                      <a:r>
                        <a:rPr lang="en-CA" sz="1400" dirty="0" smtClean="0"/>
                        <a:t>CMPGN8</a:t>
                      </a:r>
                      <a:endParaRPr lang="en-CA" sz="1400" dirty="0"/>
                    </a:p>
                  </a:txBody>
                  <a:tcPr anchor="ctr"/>
                </a:tc>
                <a:tc hMerge="1">
                  <a:txBody>
                    <a:bodyPr/>
                    <a:lstStyle/>
                    <a:p>
                      <a:endParaRPr lang="en-CA" dirty="0"/>
                    </a:p>
                  </a:txBody>
                  <a:tcPr/>
                </a:tc>
                <a:tc gridSpan="2">
                  <a:txBody>
                    <a:bodyPr/>
                    <a:lstStyle/>
                    <a:p>
                      <a:pPr algn="ctr"/>
                      <a:r>
                        <a:rPr lang="en-CA" sz="1400" dirty="0" smtClean="0"/>
                        <a:t>CMPGN9</a:t>
                      </a:r>
                      <a:endParaRPr lang="en-CA" sz="1400" dirty="0"/>
                    </a:p>
                  </a:txBody>
                  <a:tcPr anchor="ctr"/>
                </a:tc>
                <a:tc hMerge="1">
                  <a:txBody>
                    <a:bodyPr/>
                    <a:lstStyle/>
                    <a:p>
                      <a:endParaRPr lang="en-CA" dirty="0"/>
                    </a:p>
                  </a:txBody>
                  <a:tcPr/>
                </a:tc>
              </a:tr>
              <a:tr h="556273">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r>
              <a:tr h="556273">
                <a:tc>
                  <a:txBody>
                    <a:bodyPr/>
                    <a:lstStyle/>
                    <a:p>
                      <a:pPr algn="ctr"/>
                      <a:r>
                        <a:rPr lang="en-CA" sz="900" dirty="0" smtClean="0"/>
                        <a:t>KW178</a:t>
                      </a:r>
                      <a:endParaRPr lang="en-CA" sz="900" dirty="0"/>
                    </a:p>
                  </a:txBody>
                  <a:tcPr anchor="ctr"/>
                </a:tc>
                <a:tc>
                  <a:txBody>
                    <a:bodyPr/>
                    <a:lstStyle/>
                    <a:p>
                      <a:pPr algn="ctr"/>
                      <a:r>
                        <a:rPr lang="en-CA" sz="900" dirty="0" smtClean="0"/>
                        <a:t>6852</a:t>
                      </a:r>
                      <a:endParaRPr lang="en-CA" sz="900" dirty="0"/>
                    </a:p>
                  </a:txBody>
                  <a:tcPr anchor="ctr"/>
                </a:tc>
                <a:tc>
                  <a:txBody>
                    <a:bodyPr/>
                    <a:lstStyle/>
                    <a:p>
                      <a:pPr algn="ctr"/>
                      <a:r>
                        <a:rPr lang="en-CA" sz="900" dirty="0" smtClean="0"/>
                        <a:t>KW104</a:t>
                      </a:r>
                      <a:endParaRPr lang="en-CA" sz="900" dirty="0"/>
                    </a:p>
                  </a:txBody>
                  <a:tcPr anchor="ctr"/>
                </a:tc>
                <a:tc>
                  <a:txBody>
                    <a:bodyPr/>
                    <a:lstStyle/>
                    <a:p>
                      <a:pPr algn="ctr"/>
                      <a:r>
                        <a:rPr lang="en-CA" sz="900" dirty="0" smtClean="0"/>
                        <a:t>11601</a:t>
                      </a:r>
                      <a:endParaRPr lang="en-CA" sz="900" dirty="0"/>
                    </a:p>
                  </a:txBody>
                  <a:tcPr anchor="ctr"/>
                </a:tc>
                <a:tc>
                  <a:txBody>
                    <a:bodyPr/>
                    <a:lstStyle/>
                    <a:p>
                      <a:pPr algn="ctr"/>
                      <a:r>
                        <a:rPr lang="en-CA" sz="900" dirty="0" smtClean="0"/>
                        <a:t>KW104</a:t>
                      </a:r>
                      <a:endParaRPr lang="en-CA" sz="900" dirty="0"/>
                    </a:p>
                  </a:txBody>
                  <a:tcPr anchor="ctr"/>
                </a:tc>
                <a:tc>
                  <a:txBody>
                    <a:bodyPr/>
                    <a:lstStyle/>
                    <a:p>
                      <a:pPr algn="ctr"/>
                      <a:r>
                        <a:rPr lang="en-CA" sz="900" dirty="0" smtClean="0"/>
                        <a:t>102</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9183</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5142</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8697</a:t>
                      </a:r>
                      <a:endParaRPr lang="en-CA" sz="900" dirty="0"/>
                    </a:p>
                  </a:txBody>
                  <a:tcPr anchor="ctr"/>
                </a:tc>
                <a:tc>
                  <a:txBody>
                    <a:bodyPr/>
                    <a:lstStyle/>
                    <a:p>
                      <a:pPr algn="ctr"/>
                      <a:r>
                        <a:rPr lang="en-CA" sz="900" dirty="0" smtClean="0"/>
                        <a:t>KW195</a:t>
                      </a:r>
                      <a:endParaRPr lang="en-CA" sz="900" dirty="0"/>
                    </a:p>
                  </a:txBody>
                  <a:tcPr anchor="ctr"/>
                </a:tc>
                <a:tc>
                  <a:txBody>
                    <a:bodyPr/>
                    <a:lstStyle/>
                    <a:p>
                      <a:pPr algn="ctr"/>
                      <a:r>
                        <a:rPr lang="en-CA" sz="900" dirty="0" smtClean="0"/>
                        <a:t>1200</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19206</a:t>
                      </a:r>
                      <a:endParaRPr lang="en-CA" sz="900" dirty="0"/>
                    </a:p>
                  </a:txBody>
                  <a:tcPr anchor="ctr"/>
                </a:tc>
              </a:tr>
              <a:tr h="556273">
                <a:tc>
                  <a:txBody>
                    <a:bodyPr/>
                    <a:lstStyle/>
                    <a:p>
                      <a:pPr algn="ctr"/>
                      <a:r>
                        <a:rPr lang="en-CA" sz="900" dirty="0" smtClean="0"/>
                        <a:t>KW121</a:t>
                      </a:r>
                      <a:endParaRPr lang="en-CA" sz="900" dirty="0"/>
                    </a:p>
                  </a:txBody>
                  <a:tcPr anchor="ctr"/>
                </a:tc>
                <a:tc>
                  <a:txBody>
                    <a:bodyPr/>
                    <a:lstStyle/>
                    <a:p>
                      <a:pPr algn="ctr"/>
                      <a:r>
                        <a:rPr lang="en-CA" sz="900" dirty="0" smtClean="0"/>
                        <a:t>3424</a:t>
                      </a:r>
                      <a:endParaRPr lang="en-CA" sz="900" dirty="0"/>
                    </a:p>
                  </a:txBody>
                  <a:tcPr anchor="ctr"/>
                </a:tc>
                <a:tc>
                  <a:txBody>
                    <a:bodyPr/>
                    <a:lstStyle/>
                    <a:p>
                      <a:pPr algn="ctr"/>
                      <a:r>
                        <a:rPr lang="en-CA" sz="900" dirty="0" smtClean="0"/>
                        <a:t>KW382</a:t>
                      </a:r>
                      <a:endParaRPr lang="en-CA" sz="900" dirty="0"/>
                    </a:p>
                  </a:txBody>
                  <a:tcPr anchor="ctr"/>
                </a:tc>
                <a:tc>
                  <a:txBody>
                    <a:bodyPr/>
                    <a:lstStyle/>
                    <a:p>
                      <a:pPr algn="ctr"/>
                      <a:r>
                        <a:rPr lang="en-CA" sz="900" dirty="0" smtClean="0"/>
                        <a:t>9262</a:t>
                      </a:r>
                      <a:endParaRPr lang="en-CA" sz="900" dirty="0"/>
                    </a:p>
                  </a:txBody>
                  <a:tcPr anchor="ctr"/>
                </a:tc>
                <a:tc>
                  <a:txBody>
                    <a:bodyPr/>
                    <a:lstStyle/>
                    <a:p>
                      <a:pPr algn="ctr"/>
                      <a:r>
                        <a:rPr lang="en-CA" sz="900" dirty="0" smtClean="0"/>
                        <a:t>KW382</a:t>
                      </a:r>
                      <a:endParaRPr lang="en-CA" sz="900" dirty="0"/>
                    </a:p>
                  </a:txBody>
                  <a:tcPr anchor="ctr"/>
                </a:tc>
                <a:tc>
                  <a:txBody>
                    <a:bodyPr/>
                    <a:lstStyle/>
                    <a:p>
                      <a:pPr algn="ctr"/>
                      <a:r>
                        <a:rPr lang="en-CA" sz="900" dirty="0" smtClean="0"/>
                        <a:t>93</a:t>
                      </a:r>
                      <a:endParaRPr lang="en-CA" sz="900" dirty="0"/>
                    </a:p>
                  </a:txBody>
                  <a:tcPr anchor="ctr"/>
                </a:tc>
                <a:tc>
                  <a:txBody>
                    <a:bodyPr/>
                    <a:lstStyle/>
                    <a:p>
                      <a:pPr algn="ctr"/>
                      <a:r>
                        <a:rPr lang="en-CA" sz="900" dirty="0" smtClean="0"/>
                        <a:t>KW426</a:t>
                      </a:r>
                      <a:endParaRPr lang="en-CA" sz="900" dirty="0"/>
                    </a:p>
                  </a:txBody>
                  <a:tcPr anchor="ctr"/>
                </a:tc>
                <a:tc>
                  <a:txBody>
                    <a:bodyPr/>
                    <a:lstStyle/>
                    <a:p>
                      <a:pPr algn="ctr"/>
                      <a:r>
                        <a:rPr lang="en-CA" sz="900" dirty="0" smtClean="0"/>
                        <a:t>4999</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4029</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7158</a:t>
                      </a:r>
                      <a:endParaRPr lang="en-CA" sz="900" dirty="0"/>
                    </a:p>
                  </a:txBody>
                  <a:tcPr anchor="ctr"/>
                </a:tc>
                <a:tc>
                  <a:txBody>
                    <a:bodyPr/>
                    <a:lstStyle/>
                    <a:p>
                      <a:pPr algn="ctr"/>
                      <a:r>
                        <a:rPr lang="en-CA" sz="900" dirty="0" smtClean="0"/>
                        <a:t>KW25</a:t>
                      </a:r>
                      <a:endParaRPr lang="en-CA" sz="900" dirty="0"/>
                    </a:p>
                  </a:txBody>
                  <a:tcPr anchor="ctr"/>
                </a:tc>
                <a:tc>
                  <a:txBody>
                    <a:bodyPr/>
                    <a:lstStyle/>
                    <a:p>
                      <a:pPr algn="ctr"/>
                      <a:r>
                        <a:rPr lang="en-CA" sz="900" dirty="0" smtClean="0"/>
                        <a:t>607</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10865</a:t>
                      </a:r>
                      <a:endParaRPr lang="en-CA" sz="900" dirty="0"/>
                    </a:p>
                  </a:txBody>
                  <a:tcPr anchor="ctr"/>
                </a:tc>
              </a:tr>
              <a:tr h="556273">
                <a:tc>
                  <a:txBody>
                    <a:bodyPr/>
                    <a:lstStyle/>
                    <a:p>
                      <a:pPr algn="ctr"/>
                      <a:r>
                        <a:rPr lang="en-CA" sz="900" dirty="0" smtClean="0"/>
                        <a:t>KW587</a:t>
                      </a:r>
                      <a:endParaRPr lang="en-CA" sz="900" dirty="0"/>
                    </a:p>
                  </a:txBody>
                  <a:tcPr anchor="ctr"/>
                </a:tc>
                <a:tc>
                  <a:txBody>
                    <a:bodyPr/>
                    <a:lstStyle/>
                    <a:p>
                      <a:pPr algn="ctr"/>
                      <a:r>
                        <a:rPr lang="en-CA" sz="900" dirty="0" smtClean="0"/>
                        <a:t>2677</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2266</a:t>
                      </a:r>
                      <a:endParaRPr lang="en-CA" sz="900" dirty="0"/>
                    </a:p>
                  </a:txBody>
                  <a:tcPr anchor="ctr"/>
                </a:tc>
                <a:tc>
                  <a:txBody>
                    <a:bodyPr/>
                    <a:lstStyle/>
                    <a:p>
                      <a:pPr algn="ctr"/>
                      <a:r>
                        <a:rPr lang="en-CA" sz="900" dirty="0" smtClean="0"/>
                        <a:t>KW124</a:t>
                      </a:r>
                      <a:endParaRPr lang="en-CA" sz="900" dirty="0"/>
                    </a:p>
                  </a:txBody>
                  <a:tcPr anchor="ctr"/>
                </a:tc>
                <a:tc>
                  <a:txBody>
                    <a:bodyPr/>
                    <a:lstStyle/>
                    <a:p>
                      <a:pPr algn="ctr"/>
                      <a:r>
                        <a:rPr lang="en-CA" sz="900" dirty="0" smtClean="0"/>
                        <a:t>84</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4471</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3856</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7138</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495</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9105</a:t>
                      </a:r>
                      <a:endParaRPr lang="en-CA" sz="900" dirty="0"/>
                    </a:p>
                  </a:txBody>
                  <a:tcPr anchor="ctr"/>
                </a:tc>
              </a:tr>
              <a:tr h="556273">
                <a:tc>
                  <a:txBody>
                    <a:bodyPr/>
                    <a:lstStyle/>
                    <a:p>
                      <a:pPr algn="ctr"/>
                      <a:r>
                        <a:rPr lang="en-CA" sz="900" dirty="0" smtClean="0"/>
                        <a:t>KW306</a:t>
                      </a:r>
                      <a:endParaRPr lang="en-CA" sz="900" dirty="0"/>
                    </a:p>
                  </a:txBody>
                  <a:tcPr anchor="ctr"/>
                </a:tc>
                <a:tc>
                  <a:txBody>
                    <a:bodyPr/>
                    <a:lstStyle/>
                    <a:p>
                      <a:pPr algn="ctr"/>
                      <a:r>
                        <a:rPr lang="en-CA" sz="900" dirty="0" smtClean="0"/>
                        <a:t>1977</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2242</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42</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4284</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3333</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6877</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487</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6795</a:t>
                      </a:r>
                      <a:endParaRPr lang="en-CA" sz="900" dirty="0"/>
                    </a:p>
                  </a:txBody>
                  <a:tcPr anchor="ctr"/>
                </a:tc>
              </a:tr>
              <a:tr h="556273">
                <a:tc>
                  <a:txBody>
                    <a:bodyPr/>
                    <a:lstStyle/>
                    <a:p>
                      <a:pPr algn="ctr"/>
                      <a:r>
                        <a:rPr lang="en-CA" sz="900" dirty="0" smtClean="0"/>
                        <a:t>KW97</a:t>
                      </a:r>
                      <a:endParaRPr lang="en-CA" sz="900" dirty="0"/>
                    </a:p>
                  </a:txBody>
                  <a:tcPr anchor="ctr"/>
                </a:tc>
                <a:tc>
                  <a:txBody>
                    <a:bodyPr/>
                    <a:lstStyle/>
                    <a:p>
                      <a:pPr algn="ctr"/>
                      <a:r>
                        <a:rPr lang="en-CA" sz="900" dirty="0" smtClean="0"/>
                        <a:t>1556</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2159</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19</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2376</a:t>
                      </a:r>
                      <a:endParaRPr lang="en-CA" sz="900" dirty="0"/>
                    </a:p>
                  </a:txBody>
                  <a:tcPr anchor="ctr"/>
                </a:tc>
                <a:tc>
                  <a:txBody>
                    <a:bodyPr/>
                    <a:lstStyle/>
                    <a:p>
                      <a:pPr algn="ctr"/>
                      <a:r>
                        <a:rPr lang="en-CA" sz="900" dirty="0" smtClean="0"/>
                        <a:t>KW563</a:t>
                      </a:r>
                      <a:endParaRPr lang="en-CA" sz="900" dirty="0"/>
                    </a:p>
                  </a:txBody>
                  <a:tcPr anchor="ctr"/>
                </a:tc>
                <a:tc>
                  <a:txBody>
                    <a:bodyPr/>
                    <a:lstStyle/>
                    <a:p>
                      <a:pPr algn="ctr"/>
                      <a:r>
                        <a:rPr lang="en-CA" sz="900" dirty="0" smtClean="0"/>
                        <a:t>1709</a:t>
                      </a:r>
                      <a:endParaRPr lang="en-CA" sz="900" dirty="0"/>
                    </a:p>
                  </a:txBody>
                  <a:tcPr anchor="ctr"/>
                </a:tc>
                <a:tc>
                  <a:txBody>
                    <a:bodyPr/>
                    <a:lstStyle/>
                    <a:p>
                      <a:pPr algn="ctr"/>
                      <a:r>
                        <a:rPr lang="en-CA" sz="900" dirty="0" smtClean="0"/>
                        <a:t>KW288</a:t>
                      </a:r>
                      <a:endParaRPr lang="en-CA" sz="900" dirty="0"/>
                    </a:p>
                  </a:txBody>
                  <a:tcPr anchor="ctr"/>
                </a:tc>
                <a:tc>
                  <a:txBody>
                    <a:bodyPr/>
                    <a:lstStyle/>
                    <a:p>
                      <a:pPr algn="ctr"/>
                      <a:r>
                        <a:rPr lang="en-CA" sz="900" dirty="0" smtClean="0"/>
                        <a:t>6379</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233</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4867</a:t>
                      </a:r>
                      <a:endParaRPr lang="en-CA" sz="900" dirty="0"/>
                    </a:p>
                  </a:txBody>
                  <a:tcPr anchor="ctr"/>
                </a:tc>
              </a:tr>
              <a:tr h="556273">
                <a:tc>
                  <a:txBody>
                    <a:bodyPr/>
                    <a:lstStyle/>
                    <a:p>
                      <a:pPr algn="ctr"/>
                      <a:r>
                        <a:rPr lang="en-CA" sz="900" dirty="0" smtClean="0"/>
                        <a:t>KW324</a:t>
                      </a:r>
                      <a:endParaRPr lang="en-CA" sz="900" dirty="0"/>
                    </a:p>
                  </a:txBody>
                  <a:tcPr anchor="ctr"/>
                </a:tc>
                <a:tc>
                  <a:txBody>
                    <a:bodyPr/>
                    <a:lstStyle/>
                    <a:p>
                      <a:pPr algn="ctr"/>
                      <a:r>
                        <a:rPr lang="en-CA" sz="900" dirty="0" smtClean="0"/>
                        <a:t>1523</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2053</a:t>
                      </a:r>
                      <a:endParaRPr lang="en-CA" sz="900" dirty="0"/>
                    </a:p>
                  </a:txBody>
                  <a:tcPr anchor="ctr"/>
                </a:tc>
                <a:tc>
                  <a:txBody>
                    <a:bodyPr/>
                    <a:lstStyle/>
                    <a:p>
                      <a:pPr algn="ctr"/>
                      <a:r>
                        <a:rPr lang="en-CA" sz="900" dirty="0" smtClean="0"/>
                        <a:t>KW196</a:t>
                      </a:r>
                      <a:endParaRPr lang="en-CA" sz="900" dirty="0"/>
                    </a:p>
                  </a:txBody>
                  <a:tcPr anchor="ctr"/>
                </a:tc>
                <a:tc>
                  <a:txBody>
                    <a:bodyPr/>
                    <a:lstStyle/>
                    <a:p>
                      <a:pPr algn="ctr"/>
                      <a:r>
                        <a:rPr lang="en-CA" sz="900" dirty="0" smtClean="0"/>
                        <a:t>17</a:t>
                      </a:r>
                      <a:endParaRPr lang="en-CA" sz="900" dirty="0"/>
                    </a:p>
                  </a:txBody>
                  <a:tcPr anchor="ctr"/>
                </a:tc>
                <a:tc>
                  <a:txBody>
                    <a:bodyPr/>
                    <a:lstStyle/>
                    <a:p>
                      <a:pPr algn="ctr"/>
                      <a:r>
                        <a:rPr lang="en-CA" sz="900" dirty="0" smtClean="0"/>
                        <a:t>KW62</a:t>
                      </a:r>
                      <a:endParaRPr lang="en-CA" sz="900" dirty="0"/>
                    </a:p>
                  </a:txBody>
                  <a:tcPr anchor="ctr"/>
                </a:tc>
                <a:tc>
                  <a:txBody>
                    <a:bodyPr/>
                    <a:lstStyle/>
                    <a:p>
                      <a:pPr algn="ctr"/>
                      <a:r>
                        <a:rPr lang="en-CA" sz="900" dirty="0" smtClean="0"/>
                        <a:t>2267</a:t>
                      </a:r>
                      <a:endParaRPr lang="en-CA" sz="900" dirty="0"/>
                    </a:p>
                  </a:txBody>
                  <a:tcPr anchor="ctr"/>
                </a:tc>
                <a:tc>
                  <a:txBody>
                    <a:bodyPr/>
                    <a:lstStyle/>
                    <a:p>
                      <a:pPr algn="ctr"/>
                      <a:r>
                        <a:rPr lang="en-CA" sz="900" dirty="0" smtClean="0"/>
                        <a:t>KW125</a:t>
                      </a:r>
                      <a:endParaRPr lang="en-CA" sz="900" dirty="0"/>
                    </a:p>
                  </a:txBody>
                  <a:tcPr anchor="ctr"/>
                </a:tc>
                <a:tc>
                  <a:txBody>
                    <a:bodyPr/>
                    <a:lstStyle/>
                    <a:p>
                      <a:pPr algn="ctr"/>
                      <a:r>
                        <a:rPr lang="en-CA" sz="900" dirty="0" smtClean="0"/>
                        <a:t>1585</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4104</a:t>
                      </a:r>
                      <a:endParaRPr lang="en-CA" sz="900" dirty="0"/>
                    </a:p>
                  </a:txBody>
                  <a:tcPr anchor="ctr"/>
                </a:tc>
                <a:tc>
                  <a:txBody>
                    <a:bodyPr/>
                    <a:lstStyle/>
                    <a:p>
                      <a:pPr algn="ctr"/>
                      <a:r>
                        <a:rPr lang="en-CA" sz="900" dirty="0" smtClean="0"/>
                        <a:t>KW515</a:t>
                      </a:r>
                      <a:endParaRPr lang="en-CA" sz="900" dirty="0"/>
                    </a:p>
                  </a:txBody>
                  <a:tcPr anchor="ctr"/>
                </a:tc>
                <a:tc>
                  <a:txBody>
                    <a:bodyPr/>
                    <a:lstStyle/>
                    <a:p>
                      <a:pPr algn="ctr"/>
                      <a:r>
                        <a:rPr lang="en-CA" sz="900" dirty="0" smtClean="0"/>
                        <a:t>229</a:t>
                      </a:r>
                      <a:endParaRPr lang="en-CA" sz="900" dirty="0"/>
                    </a:p>
                  </a:txBody>
                  <a:tcPr anchor="ctr"/>
                </a:tc>
                <a:tc>
                  <a:txBody>
                    <a:bodyPr/>
                    <a:lstStyle/>
                    <a:p>
                      <a:pPr algn="ctr"/>
                      <a:r>
                        <a:rPr lang="en-CA" sz="900" dirty="0" smtClean="0"/>
                        <a:t>KW124</a:t>
                      </a:r>
                      <a:endParaRPr lang="en-CA" sz="900" dirty="0"/>
                    </a:p>
                  </a:txBody>
                  <a:tcPr anchor="ctr"/>
                </a:tc>
                <a:tc>
                  <a:txBody>
                    <a:bodyPr/>
                    <a:lstStyle/>
                    <a:p>
                      <a:pPr algn="ctr"/>
                      <a:r>
                        <a:rPr lang="en-CA" sz="900" dirty="0" smtClean="0"/>
                        <a:t>4544</a:t>
                      </a:r>
                      <a:endParaRPr lang="en-CA" sz="900" dirty="0"/>
                    </a:p>
                  </a:txBody>
                  <a:tcPr anchor="ctr"/>
                </a:tc>
              </a:tr>
              <a:tr h="556273">
                <a:tc>
                  <a:txBody>
                    <a:bodyPr/>
                    <a:lstStyle/>
                    <a:p>
                      <a:pPr algn="ctr"/>
                      <a:r>
                        <a:rPr lang="en-CA" sz="900" dirty="0" smtClean="0"/>
                        <a:t>KW560</a:t>
                      </a:r>
                      <a:endParaRPr lang="en-CA" sz="900" dirty="0"/>
                    </a:p>
                  </a:txBody>
                  <a:tcPr anchor="ctr"/>
                </a:tc>
                <a:tc>
                  <a:txBody>
                    <a:bodyPr/>
                    <a:lstStyle/>
                    <a:p>
                      <a:pPr algn="ctr"/>
                      <a:r>
                        <a:rPr lang="en-CA" sz="900" dirty="0" smtClean="0"/>
                        <a:t>1522</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1881</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11</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1765</a:t>
                      </a:r>
                      <a:endParaRPr lang="en-CA" sz="900" dirty="0"/>
                    </a:p>
                  </a:txBody>
                  <a:tcPr anchor="ctr"/>
                </a:tc>
                <a:tc>
                  <a:txBody>
                    <a:bodyPr/>
                    <a:lstStyle/>
                    <a:p>
                      <a:pPr algn="ctr"/>
                      <a:r>
                        <a:rPr lang="en-CA" sz="900" dirty="0" smtClean="0"/>
                        <a:t>KW53</a:t>
                      </a:r>
                      <a:endParaRPr lang="en-CA" sz="900" dirty="0"/>
                    </a:p>
                  </a:txBody>
                  <a:tcPr anchor="ctr"/>
                </a:tc>
                <a:tc>
                  <a:txBody>
                    <a:bodyPr/>
                    <a:lstStyle/>
                    <a:p>
                      <a:pPr algn="ctr"/>
                      <a:r>
                        <a:rPr lang="en-CA" sz="900" dirty="0" smtClean="0"/>
                        <a:t>1510</a:t>
                      </a:r>
                      <a:endParaRPr lang="en-CA" sz="900" dirty="0"/>
                    </a:p>
                  </a:txBody>
                  <a:tcPr anchor="ctr"/>
                </a:tc>
                <a:tc>
                  <a:txBody>
                    <a:bodyPr/>
                    <a:lstStyle/>
                    <a:p>
                      <a:pPr algn="ctr"/>
                      <a:r>
                        <a:rPr lang="en-CA" sz="900" dirty="0" smtClean="0"/>
                        <a:t>KW456</a:t>
                      </a:r>
                      <a:endParaRPr lang="en-CA" sz="900" dirty="0"/>
                    </a:p>
                  </a:txBody>
                  <a:tcPr anchor="ctr"/>
                </a:tc>
                <a:tc>
                  <a:txBody>
                    <a:bodyPr/>
                    <a:lstStyle/>
                    <a:p>
                      <a:pPr algn="ctr"/>
                      <a:r>
                        <a:rPr lang="en-CA" sz="900" dirty="0" smtClean="0"/>
                        <a:t>3476</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209</a:t>
                      </a:r>
                      <a:endParaRPr lang="en-CA" sz="900" dirty="0"/>
                    </a:p>
                  </a:txBody>
                  <a:tcPr anchor="ctr"/>
                </a:tc>
                <a:tc>
                  <a:txBody>
                    <a:bodyPr/>
                    <a:lstStyle/>
                    <a:p>
                      <a:pPr algn="ctr"/>
                      <a:r>
                        <a:rPr lang="en-CA" sz="900" dirty="0" smtClean="0"/>
                        <a:t>KW567</a:t>
                      </a:r>
                      <a:endParaRPr lang="en-CA" sz="900" dirty="0"/>
                    </a:p>
                  </a:txBody>
                  <a:tcPr anchor="ctr"/>
                </a:tc>
                <a:tc>
                  <a:txBody>
                    <a:bodyPr/>
                    <a:lstStyle/>
                    <a:p>
                      <a:pPr algn="ctr"/>
                      <a:r>
                        <a:rPr lang="en-CA" sz="900" dirty="0" smtClean="0"/>
                        <a:t>4228</a:t>
                      </a:r>
                      <a:endParaRPr lang="en-CA" sz="900" dirty="0"/>
                    </a:p>
                  </a:txBody>
                  <a:tcPr anchor="ctr"/>
                </a:tc>
              </a:tr>
            </a:tbl>
          </a:graphicData>
        </a:graphic>
      </p:graphicFrame>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A</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Table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219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B</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Plots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7890" name="Picture 2" descr="Displaying Rplot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43" y="1334054"/>
            <a:ext cx="4125101" cy="2847070"/>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Displaying Rplot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83" y="4183591"/>
            <a:ext cx="4125101" cy="267441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Displaying Rplot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044" y="1334054"/>
            <a:ext cx="4333393" cy="2847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splaying Rplot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124" y="4186059"/>
            <a:ext cx="4335313" cy="267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870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B</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Plots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986" name="Picture 2" descr="Displaying Rplot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69" y="1347805"/>
            <a:ext cx="4112231" cy="2671011"/>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Displaying Rplot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47807"/>
            <a:ext cx="4112232" cy="2671010"/>
          </a:xfrm>
          <a:prstGeom prst="rect">
            <a:avLst/>
          </a:prstGeom>
          <a:noFill/>
          <a:extLst>
            <a:ext uri="{909E8E84-426E-40DD-AFC4-6F175D3DCCD1}">
              <a14:hiddenFill xmlns:a14="http://schemas.microsoft.com/office/drawing/2010/main">
                <a:solidFill>
                  <a:srgbClr val="FFFFFF"/>
                </a:solidFill>
              </a14:hiddenFill>
            </a:ext>
          </a:extLst>
        </p:spPr>
      </p:pic>
      <p:pic>
        <p:nvPicPr>
          <p:cNvPr id="41990" name="Picture 6" descr="Displaying Rplot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769" y="4032571"/>
            <a:ext cx="4112232" cy="2825429"/>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descr="Displaying Rplot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32569"/>
            <a:ext cx="4112233" cy="282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3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4960"/>
            <a:ext cx="8229600" cy="4541203"/>
          </a:xfrm>
        </p:spPr>
        <p:txBody>
          <a:bodyPr/>
          <a:lstStyle/>
          <a:p>
            <a:pPr>
              <a:buFont typeface="Wingdings" panose="05000000000000000000" pitchFamily="2" charset="2"/>
              <a:buChar char="Ø"/>
            </a:pPr>
            <a:r>
              <a:rPr lang="en-CA" sz="2400" dirty="0" smtClean="0"/>
              <a:t>Please see attached Word document for Weka Software instruction</a:t>
            </a:r>
            <a:endParaRPr lang="en-CA" sz="2400" dirty="0"/>
          </a:p>
        </p:txBody>
      </p:sp>
      <p:sp>
        <p:nvSpPr>
          <p:cNvPr id="4" name="Nadpis 1"/>
          <p:cNvSpPr txBox="1">
            <a:spLocks noGrp="1"/>
          </p:cNvSpPr>
          <p:nvPr>
            <p:ph type="title"/>
          </p:nvPr>
        </p:nvSpPr>
        <p:spPr bwMode="auto">
          <a:xfrm>
            <a:off x="457200" y="404851"/>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C</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Weka Software</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109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7544" y="487761"/>
            <a:ext cx="4249738" cy="65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lvl1pPr defTabSz="1028700">
              <a:defRPr>
                <a:solidFill>
                  <a:schemeClr val="tx1"/>
                </a:solidFill>
                <a:latin typeface="Arial" panose="020B0604020202020204" pitchFamily="34" charset="0"/>
                <a:ea typeface="宋体" panose="02010600030101010101" pitchFamily="2" charset="-122"/>
              </a:defRPr>
            </a:lvl1pPr>
            <a:lvl2pPr marL="468313" defTabSz="1028700">
              <a:defRPr>
                <a:solidFill>
                  <a:schemeClr val="tx1"/>
                </a:solidFill>
                <a:latin typeface="Arial" panose="020B0604020202020204" pitchFamily="34" charset="0"/>
                <a:ea typeface="宋体" panose="02010600030101010101" pitchFamily="2" charset="-122"/>
              </a:defRPr>
            </a:lvl2pPr>
            <a:lvl3pPr marL="938213" defTabSz="1028700">
              <a:defRPr>
                <a:solidFill>
                  <a:schemeClr val="tx1"/>
                </a:solidFill>
                <a:latin typeface="Arial" panose="020B0604020202020204" pitchFamily="34" charset="0"/>
                <a:ea typeface="宋体" panose="02010600030101010101" pitchFamily="2" charset="-122"/>
              </a:defRPr>
            </a:lvl3pPr>
            <a:lvl4pPr marL="1406525" defTabSz="1028700">
              <a:defRPr>
                <a:solidFill>
                  <a:schemeClr val="tx1"/>
                </a:solidFill>
                <a:latin typeface="Arial" panose="020B0604020202020204" pitchFamily="34" charset="0"/>
                <a:ea typeface="宋体" panose="02010600030101010101" pitchFamily="2" charset="-122"/>
              </a:defRPr>
            </a:lvl4pPr>
            <a:lvl5pPr marL="1874838" defTabSz="1028700">
              <a:defRPr>
                <a:solidFill>
                  <a:schemeClr val="tx1"/>
                </a:solidFill>
                <a:latin typeface="Arial" panose="020B0604020202020204" pitchFamily="34" charset="0"/>
                <a:ea typeface="宋体" panose="02010600030101010101" pitchFamily="2" charset="-122"/>
              </a:defRPr>
            </a:lvl5pPr>
            <a:lvl6pPr marL="23320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892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64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36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10000"/>
              </a:lnSpc>
              <a:spcBef>
                <a:spcPct val="20000"/>
              </a:spcBef>
            </a:pPr>
            <a:r>
              <a:rPr lang="en-US" altLang="zh-CN" sz="3600" b="1" dirty="0">
                <a:latin typeface="Times New Roman" panose="02020603050405020304" pitchFamily="18" charset="0"/>
                <a:cs typeface="Times New Roman" panose="02020603050405020304" pitchFamily="18" charset="0"/>
              </a:rPr>
              <a:t>Table of Contents</a:t>
            </a:r>
          </a:p>
        </p:txBody>
      </p:sp>
      <p:grpSp>
        <p:nvGrpSpPr>
          <p:cNvPr id="2" name="Group 1"/>
          <p:cNvGrpSpPr/>
          <p:nvPr/>
        </p:nvGrpSpPr>
        <p:grpSpPr>
          <a:xfrm>
            <a:off x="827584" y="1340768"/>
            <a:ext cx="3097212" cy="1943100"/>
            <a:chOff x="1187451" y="1341438"/>
            <a:chExt cx="3097212" cy="1943100"/>
          </a:xfrm>
        </p:grpSpPr>
        <p:sp>
          <p:nvSpPr>
            <p:cNvPr id="15364" name="Line 4"/>
            <p:cNvSpPr>
              <a:spLocks noChangeShapeType="1"/>
            </p:cNvSpPr>
            <p:nvPr/>
          </p:nvSpPr>
          <p:spPr bwMode="auto">
            <a:xfrm flipH="1">
              <a:off x="1474788" y="1341438"/>
              <a:ext cx="0" cy="194310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sp>
          <p:nvSpPr>
            <p:cNvPr id="15365" name="Line 5"/>
            <p:cNvSpPr>
              <a:spLocks noChangeShapeType="1"/>
            </p:cNvSpPr>
            <p:nvPr/>
          </p:nvSpPr>
          <p:spPr bwMode="auto">
            <a:xfrm>
              <a:off x="1187451" y="1556792"/>
              <a:ext cx="3097212" cy="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grpSp>
      <p:grpSp>
        <p:nvGrpSpPr>
          <p:cNvPr id="3" name="Group 2"/>
          <p:cNvGrpSpPr/>
          <p:nvPr/>
        </p:nvGrpSpPr>
        <p:grpSpPr>
          <a:xfrm>
            <a:off x="5868144" y="4581128"/>
            <a:ext cx="3097213" cy="1943100"/>
            <a:chOff x="5346700" y="3573463"/>
            <a:chExt cx="3097213" cy="1943100"/>
          </a:xfrm>
        </p:grpSpPr>
        <p:sp>
          <p:nvSpPr>
            <p:cNvPr id="15366" name="Line 6"/>
            <p:cNvSpPr>
              <a:spLocks noChangeShapeType="1"/>
            </p:cNvSpPr>
            <p:nvPr/>
          </p:nvSpPr>
          <p:spPr bwMode="auto">
            <a:xfrm flipH="1">
              <a:off x="8154988" y="3573463"/>
              <a:ext cx="0" cy="194310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sp>
          <p:nvSpPr>
            <p:cNvPr id="15367" name="Line 7"/>
            <p:cNvSpPr>
              <a:spLocks noChangeShapeType="1"/>
            </p:cNvSpPr>
            <p:nvPr/>
          </p:nvSpPr>
          <p:spPr bwMode="auto">
            <a:xfrm>
              <a:off x="5346700" y="5256520"/>
              <a:ext cx="3097213" cy="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grpSp>
      <p:sp>
        <p:nvSpPr>
          <p:cNvPr id="15368" name="Text Box 8"/>
          <p:cNvSpPr txBox="1">
            <a:spLocks noChangeArrowheads="1"/>
          </p:cNvSpPr>
          <p:nvPr/>
        </p:nvSpPr>
        <p:spPr bwMode="auto">
          <a:xfrm>
            <a:off x="1226727" y="1556122"/>
            <a:ext cx="7738630" cy="552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lvl1pPr>
              <a:defRPr>
                <a:solidFill>
                  <a:schemeClr val="tx1"/>
                </a:solidFill>
                <a:latin typeface="Arial" panose="020B0604020202020204" pitchFamily="34" charset="0"/>
                <a:ea typeface="宋体" panose="02010600030101010101" pitchFamily="2" charset="-122"/>
              </a:defRPr>
            </a:lvl1pPr>
            <a:lvl2pPr marL="1501775" indent="-457200">
              <a:defRPr>
                <a:solidFill>
                  <a:schemeClr val="tx1"/>
                </a:solidFill>
                <a:latin typeface="Arial" panose="020B0604020202020204" pitchFamily="34" charset="0"/>
                <a:ea typeface="宋体" panose="02010600030101010101" pitchFamily="2" charset="-122"/>
              </a:defRPr>
            </a:lvl2pPr>
            <a:lvl3pPr marL="1692275" indent="-457200">
              <a:defRPr>
                <a:solidFill>
                  <a:schemeClr val="tx1"/>
                </a:solidFill>
                <a:latin typeface="Arial" panose="020B0604020202020204" pitchFamily="34" charset="0"/>
                <a:ea typeface="宋体" panose="02010600030101010101" pitchFamily="2" charset="-122"/>
              </a:defRPr>
            </a:lvl3pPr>
            <a:lvl4pPr marL="2274888" indent="-457200">
              <a:defRPr>
                <a:solidFill>
                  <a:schemeClr val="tx1"/>
                </a:solidFill>
                <a:latin typeface="Arial" panose="020B0604020202020204" pitchFamily="34" charset="0"/>
                <a:ea typeface="宋体" panose="02010600030101010101" pitchFamily="2" charset="-122"/>
              </a:defRPr>
            </a:lvl4pPr>
            <a:lvl5pPr marL="2911475" indent="-457200">
              <a:defRPr>
                <a:solidFill>
                  <a:schemeClr val="tx1"/>
                </a:solidFill>
                <a:latin typeface="Arial" panose="020B0604020202020204" pitchFamily="34" charset="0"/>
                <a:ea typeface="宋体" panose="02010600030101010101" pitchFamily="2" charset="-122"/>
              </a:defRPr>
            </a:lvl5pPr>
            <a:lvl6pPr marL="33686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8258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2830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7402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latinLnBrk="1">
              <a:lnSpc>
                <a:spcPct val="150000"/>
              </a:lnSpc>
              <a:spcBef>
                <a:spcPct val="50000"/>
              </a:spcBef>
              <a:buFontTx/>
              <a:buAutoNum type="romanUcPeriod"/>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Background                                                 P0</a:t>
            </a:r>
            <a:r>
              <a:rPr kumimoji="1" lang="en-US" altLang="zh-CN" sz="2200" b="1" dirty="0" smtClean="0">
                <a:solidFill>
                  <a:srgbClr val="000000"/>
                </a:solidFill>
                <a:latin typeface="Times New Roman" panose="02020603050405020304" pitchFamily="18" charset="0"/>
                <a:cs typeface="Times New Roman" panose="02020603050405020304" pitchFamily="18" charset="0"/>
              </a:rPr>
              <a:t>1</a:t>
            </a:r>
            <a:endPar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marL="514350" indent="-514350" latinLnBrk="1">
              <a:lnSpc>
                <a:spcPct val="150000"/>
              </a:lnSpc>
              <a:spcBef>
                <a:spcPct val="50000"/>
              </a:spcBef>
              <a:buAutoNum type="romanUcPeriod"/>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Problem Formalization                              P0</a:t>
            </a:r>
            <a:r>
              <a:rPr kumimoji="1" lang="en-US" altLang="zh-CN" sz="2200" b="1" dirty="0" smtClean="0">
                <a:solidFill>
                  <a:srgbClr val="000000"/>
                </a:solidFill>
                <a:latin typeface="Times New Roman" panose="02020603050405020304" pitchFamily="18" charset="0"/>
                <a:cs typeface="Times New Roman" panose="02020603050405020304" pitchFamily="18" charset="0"/>
              </a:rPr>
              <a:t>2-03</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III.   Statistical Methods                                    P</a:t>
            </a:r>
            <a:r>
              <a:rPr kumimoji="1" lang="en-US" altLang="zh-CN" sz="2200" b="1" dirty="0" smtClean="0">
                <a:solidFill>
                  <a:srgbClr val="000000"/>
                </a:solidFill>
                <a:latin typeface="Times New Roman" panose="02020603050405020304" pitchFamily="18" charset="0"/>
                <a:cs typeface="Times New Roman" panose="02020603050405020304" pitchFamily="18" charset="0"/>
              </a:rPr>
              <a:t>04-13</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vl="0"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r>
              <a:rPr kumimoji="1" lang="en-US" altLang="zh-CN" sz="2200" dirty="0" err="1"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a:t>
            </a:r>
            <a:r>
              <a:rPr kumimoji="1" lang="en-US" altLang="zh-CN" sz="2200"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Data Preprocessing and Transformation</a:t>
            </a:r>
            <a:endPar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vl="0" latinLnBrk="1">
              <a:lnSpc>
                <a:spcPct val="150000"/>
              </a:lnSpc>
              <a:spcBef>
                <a:spcPct val="50000"/>
              </a:spcBef>
            </a:pPr>
            <a:r>
              <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ii.</a:t>
            </a:r>
            <a:r>
              <a:rPr kumimoji="1" lang="en-US" altLang="zh-CN" sz="2200" dirty="0">
                <a:solidFill>
                  <a:srgbClr val="000000"/>
                </a:solidFill>
                <a:latin typeface="Times New Roman" panose="02020603050405020304" pitchFamily="18" charset="0"/>
                <a:ea typeface="+mn-ea"/>
                <a:cs typeface="Times New Roman" panose="02020603050405020304" pitchFamily="18" charset="0"/>
              </a:rPr>
              <a:t> </a:t>
            </a:r>
            <a:r>
              <a:rPr kumimoji="1" lang="en-US" altLang="zh-CN" sz="2200" dirty="0" smtClean="0">
                <a:solidFill>
                  <a:srgbClr val="000000"/>
                </a:solidFill>
                <a:latin typeface="Times New Roman" panose="02020603050405020304" pitchFamily="18" charset="0"/>
                <a:ea typeface="+mn-ea"/>
                <a:cs typeface="Times New Roman" panose="02020603050405020304" pitchFamily="18" charset="0"/>
              </a:rPr>
              <a:t>CR, AR, PR Modelling</a:t>
            </a:r>
            <a:endParaRPr kumimoji="1" lang="en-US" altLang="zh-CN" sz="2200" dirty="0">
              <a:solidFill>
                <a:srgbClr val="000000"/>
              </a:solidFill>
              <a:latin typeface="Times New Roman" panose="02020603050405020304" pitchFamily="18" charset="0"/>
              <a:ea typeface="+mn-ea"/>
              <a:cs typeface="Times New Roman" panose="02020603050405020304" pitchFamily="18" charset="0"/>
            </a:endParaRPr>
          </a:p>
          <a:p>
            <a:pPr lvl="0" latinLnBrk="1">
              <a:lnSpc>
                <a:spcPct val="150000"/>
              </a:lnSpc>
              <a:spcBef>
                <a:spcPct val="50000"/>
              </a:spcBef>
            </a:pPr>
            <a:r>
              <a:rPr kumimoji="1" lang="en-US" altLang="zh-CN" sz="2200" dirty="0">
                <a:solidFill>
                  <a:srgbClr val="FFFFFF"/>
                </a:solidFill>
                <a:latin typeface="Times New Roman" panose="02020603050405020304" pitchFamily="18" charset="0"/>
                <a:ea typeface="굴림" panose="020B0600000101010101" pitchFamily="34" charset="-127"/>
                <a:cs typeface="Times New Roman" panose="02020603050405020304" pitchFamily="18" charset="0"/>
              </a:rPr>
              <a:t>       </a:t>
            </a:r>
            <a:r>
              <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iii. </a:t>
            </a:r>
            <a:r>
              <a:rPr kumimoji="1" lang="en-US" altLang="zh-CN" sz="2200"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Validation Set Prediction</a:t>
            </a:r>
            <a:endParaRPr kumimoji="1" lang="en-US" altLang="zh-CN" sz="2200" dirty="0">
              <a:solidFill>
                <a:srgbClr val="000000"/>
              </a:solidFill>
              <a:latin typeface="Times New Roman" panose="02020603050405020304" pitchFamily="18" charset="0"/>
              <a:ea typeface="+mn-ea"/>
              <a:cs typeface="Times New Roman" panose="02020603050405020304" pitchFamily="18" charset="0"/>
            </a:endParaRPr>
          </a:p>
          <a:p>
            <a:pPr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IV.   Business Implications                             </a:t>
            </a:r>
            <a:r>
              <a:rPr kumimoji="1" lang="zh-CN" altLang="en-US"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P14-15</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atinLnBrk="1">
              <a:lnSpc>
                <a:spcPct val="150000"/>
              </a:lnSpc>
              <a:spcBef>
                <a:spcPct val="50000"/>
              </a:spcBef>
            </a:pPr>
            <a:r>
              <a:rPr kumimoji="1" lang="en-US" altLang="zh-CN" sz="14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endParaRPr kumimoji="1" lang="en-US" altLang="zh-CN" sz="1400" dirty="0">
              <a:solidFill>
                <a:srgbClr val="000000"/>
              </a:solidFill>
              <a:latin typeface="Times New Roman" panose="02020603050405020304" pitchFamily="18" charset="0"/>
              <a:cs typeface="Times New Roman" panose="02020603050405020304" pitchFamily="18" charset="0"/>
            </a:endParaRPr>
          </a:p>
          <a:p>
            <a:pPr latinLnBrk="1">
              <a:lnSpc>
                <a:spcPct val="150000"/>
              </a:lnSpc>
              <a:spcBef>
                <a:spcPct val="50000"/>
              </a:spcBef>
            </a:pPr>
            <a:r>
              <a:rPr kumimoji="1" lang="en-US" altLang="zh-CN" sz="14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p>
        </p:txBody>
      </p:sp>
    </p:spTree>
    <p:extLst>
      <p:ext uri="{BB962C8B-B14F-4D97-AF65-F5344CB8AC3E}">
        <p14:creationId xmlns:p14="http://schemas.microsoft.com/office/powerpoint/2010/main" val="2280098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2"/>
          <p:cNvSpPr>
            <a:spLocks noGrp="1"/>
          </p:cNvSpPr>
          <p:nvPr>
            <p:ph type="sldNum" sz="quarter" idx="10"/>
          </p:nvPr>
        </p:nvSpPr>
        <p:spPr>
          <a:noFill/>
        </p:spPr>
        <p:txBody>
          <a:bodyPr/>
          <a:lstStyle>
            <a:lvl1pPr>
              <a:defRPr sz="975" b="1">
                <a:solidFill>
                  <a:srgbClr val="000000"/>
                </a:solidFill>
                <a:latin typeface="Arial" panose="020B0604020202020204" pitchFamily="34" charset="0"/>
                <a:ea typeface="宋体" panose="02010600030101010101" pitchFamily="2" charset="-122"/>
              </a:defRPr>
            </a:lvl1pPr>
            <a:lvl2pPr marL="557213" indent="-214313">
              <a:defRPr sz="975" b="1">
                <a:solidFill>
                  <a:srgbClr val="000000"/>
                </a:solidFill>
                <a:latin typeface="Arial" panose="020B0604020202020204" pitchFamily="34" charset="0"/>
                <a:ea typeface="宋体" panose="02010600030101010101" pitchFamily="2" charset="-122"/>
              </a:defRPr>
            </a:lvl2pPr>
            <a:lvl3pPr marL="857250" indent="-171450">
              <a:defRPr sz="975" b="1">
                <a:solidFill>
                  <a:srgbClr val="000000"/>
                </a:solidFill>
                <a:latin typeface="Arial" panose="020B0604020202020204" pitchFamily="34" charset="0"/>
                <a:ea typeface="宋体" panose="02010600030101010101" pitchFamily="2" charset="-122"/>
              </a:defRPr>
            </a:lvl3pPr>
            <a:lvl4pPr marL="1200150" indent="-171450">
              <a:defRPr sz="975" b="1">
                <a:solidFill>
                  <a:srgbClr val="000000"/>
                </a:solidFill>
                <a:latin typeface="Arial" panose="020B0604020202020204" pitchFamily="34" charset="0"/>
                <a:ea typeface="宋体" panose="02010600030101010101" pitchFamily="2" charset="-122"/>
              </a:defRPr>
            </a:lvl4pPr>
            <a:lvl5pPr marL="1543050" indent="-171450">
              <a:defRPr sz="975" b="1">
                <a:solidFill>
                  <a:srgbClr val="000000"/>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9pPr>
          </a:lstStyle>
          <a:p>
            <a:fld id="{53E944E6-11CA-4920-863C-E48356900067}" type="slidenum">
              <a:rPr lang="en-GB" altLang="zh-CN" sz="675"/>
              <a:pPr/>
              <a:t>3</a:t>
            </a:fld>
            <a:endParaRPr lang="en-GB" altLang="zh-CN" sz="675"/>
          </a:p>
        </p:txBody>
      </p:sp>
      <p:grpSp>
        <p:nvGrpSpPr>
          <p:cNvPr id="4" name="Group 3"/>
          <p:cNvGrpSpPr/>
          <p:nvPr/>
        </p:nvGrpSpPr>
        <p:grpSpPr>
          <a:xfrm>
            <a:off x="131928" y="1281690"/>
            <a:ext cx="9012072" cy="4197051"/>
            <a:chOff x="131928" y="1281690"/>
            <a:chExt cx="9012072" cy="4197051"/>
          </a:xfrm>
        </p:grpSpPr>
        <p:sp>
          <p:nvSpPr>
            <p:cNvPr id="83993" name="Rectangle 23"/>
            <p:cNvSpPr>
              <a:spLocks noChangeArrowheads="1"/>
            </p:cNvSpPr>
            <p:nvPr/>
          </p:nvSpPr>
          <p:spPr bwMode="auto">
            <a:xfrm>
              <a:off x="1605637" y="2314747"/>
              <a:ext cx="16536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 house Mail Ads</a:t>
              </a:r>
            </a:p>
          </p:txBody>
        </p:sp>
        <p:grpSp>
          <p:nvGrpSpPr>
            <p:cNvPr id="5" name="Group 4"/>
            <p:cNvGrpSpPr/>
            <p:nvPr/>
          </p:nvGrpSpPr>
          <p:grpSpPr>
            <a:xfrm>
              <a:off x="1619434" y="2062593"/>
              <a:ext cx="5977132" cy="45966"/>
              <a:chOff x="2319445" y="2309662"/>
              <a:chExt cx="7969509" cy="61288"/>
            </a:xfrm>
          </p:grpSpPr>
          <p:grpSp>
            <p:nvGrpSpPr>
              <p:cNvPr id="3" name="Group 2"/>
              <p:cNvGrpSpPr/>
              <p:nvPr/>
            </p:nvGrpSpPr>
            <p:grpSpPr>
              <a:xfrm>
                <a:off x="2319445" y="2309662"/>
                <a:ext cx="6546850" cy="61288"/>
                <a:chOff x="2292350" y="2296438"/>
                <a:chExt cx="6546850" cy="61288"/>
              </a:xfrm>
            </p:grpSpPr>
            <p:sp>
              <p:nvSpPr>
                <p:cNvPr id="83972" name="Line 2"/>
                <p:cNvSpPr>
                  <a:spLocks noChangeShapeType="1"/>
                </p:cNvSpPr>
                <p:nvPr/>
              </p:nvSpPr>
              <p:spPr bwMode="auto">
                <a:xfrm>
                  <a:off x="3783013" y="2296438"/>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000" name="Line 30"/>
                <p:cNvSpPr>
                  <a:spLocks noChangeShapeType="1"/>
                </p:cNvSpPr>
                <p:nvPr/>
              </p:nvSpPr>
              <p:spPr bwMode="auto">
                <a:xfrm>
                  <a:off x="2292350" y="2296438"/>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002" name="Line 32"/>
                <p:cNvSpPr>
                  <a:spLocks noChangeShapeType="1"/>
                </p:cNvSpPr>
                <p:nvPr/>
              </p:nvSpPr>
              <p:spPr bwMode="auto">
                <a:xfrm>
                  <a:off x="7683500" y="2357726"/>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sp>
            <p:nvSpPr>
              <p:cNvPr id="84003" name="Line 33"/>
              <p:cNvSpPr>
                <a:spLocks noChangeShapeType="1"/>
              </p:cNvSpPr>
              <p:nvPr/>
            </p:nvSpPr>
            <p:spPr bwMode="auto">
              <a:xfrm>
                <a:off x="9133254" y="2370950"/>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grpSp>
          <p:nvGrpSpPr>
            <p:cNvPr id="9" name="Group 8"/>
            <p:cNvGrpSpPr/>
            <p:nvPr/>
          </p:nvGrpSpPr>
          <p:grpSpPr>
            <a:xfrm>
              <a:off x="3350071" y="1281690"/>
              <a:ext cx="2568231" cy="2305868"/>
              <a:chOff x="4726937" y="1246514"/>
              <a:chExt cx="3080388" cy="2801894"/>
            </a:xfrm>
          </p:grpSpPr>
          <p:sp>
            <p:nvSpPr>
              <p:cNvPr id="64" name="Freeform 12"/>
              <p:cNvSpPr>
                <a:spLocks/>
              </p:cNvSpPr>
              <p:nvPr/>
            </p:nvSpPr>
            <p:spPr bwMode="auto">
              <a:xfrm>
                <a:off x="4726937" y="1246514"/>
                <a:ext cx="3080388" cy="2801894"/>
              </a:xfrm>
              <a:custGeom>
                <a:avLst/>
                <a:gdLst>
                  <a:gd name="T0" fmla="*/ 2147483647 w 689"/>
                  <a:gd name="T1" fmla="*/ 0 h 671"/>
                  <a:gd name="T2" fmla="*/ 2147483647 w 689"/>
                  <a:gd name="T3" fmla="*/ 2147483647 h 671"/>
                  <a:gd name="T4" fmla="*/ 2147483647 w 689"/>
                  <a:gd name="T5" fmla="*/ 2147483647 h 671"/>
                  <a:gd name="T6" fmla="*/ 0 w 689"/>
                  <a:gd name="T7" fmla="*/ 2147483647 h 671"/>
                  <a:gd name="T8" fmla="*/ 2147483647 w 689"/>
                  <a:gd name="T9" fmla="*/ 0 h 6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671">
                    <a:moveTo>
                      <a:pt x="340" y="0"/>
                    </a:moveTo>
                    <a:lnTo>
                      <a:pt x="689" y="336"/>
                    </a:lnTo>
                    <a:lnTo>
                      <a:pt x="349" y="671"/>
                    </a:lnTo>
                    <a:lnTo>
                      <a:pt x="0" y="336"/>
                    </a:lnTo>
                    <a:lnTo>
                      <a:pt x="340" y="0"/>
                    </a:lnTo>
                    <a:close/>
                  </a:path>
                </a:pathLst>
              </a:custGeom>
              <a:solidFill>
                <a:schemeClr val="hlink"/>
              </a:solidFill>
              <a:ln w="12700" cmpd="sng">
                <a:solidFill>
                  <a:schemeClr val="hlink"/>
                </a:solidFill>
                <a:round/>
                <a:headEnd/>
                <a:tailEnd/>
              </a:ln>
            </p:spPr>
            <p:txBody>
              <a:bodyPr anchor="t"/>
              <a:lstStyle/>
              <a:p>
                <a:pPr eaLnBrk="0" fontAlgn="base" hangingPunct="0">
                  <a:spcBef>
                    <a:spcPct val="0"/>
                  </a:spcBef>
                  <a:spcAft>
                    <a:spcPct val="0"/>
                  </a:spcAft>
                </a:pPr>
                <a:endParaRPr lang="en-CA" sz="975" b="1">
                  <a:solidFill>
                    <a:srgbClr val="000000"/>
                  </a:solidFill>
                </a:endParaRPr>
              </a:p>
            </p:txBody>
          </p:sp>
          <p:sp>
            <p:nvSpPr>
              <p:cNvPr id="65" name="Oval 14"/>
              <p:cNvSpPr>
                <a:spLocks noChangeArrowheads="1"/>
              </p:cNvSpPr>
              <p:nvPr/>
            </p:nvSpPr>
            <p:spPr bwMode="auto">
              <a:xfrm>
                <a:off x="5219749" y="1687844"/>
                <a:ext cx="2128104" cy="1920822"/>
              </a:xfrm>
              <a:prstGeom prst="ellipse">
                <a:avLst/>
              </a:prstGeom>
              <a:solidFill>
                <a:srgbClr val="FFFF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6" name="TextBox 65"/>
              <p:cNvSpPr txBox="1"/>
              <p:nvPr/>
            </p:nvSpPr>
            <p:spPr>
              <a:xfrm>
                <a:off x="5501208" y="2292988"/>
                <a:ext cx="1677278" cy="673171"/>
              </a:xfrm>
              <a:prstGeom prst="rect">
                <a:avLst/>
              </a:prstGeom>
              <a:noFill/>
            </p:spPr>
            <p:txBody>
              <a:bodyPr wrap="square" rtlCol="0">
                <a:spAutoFit/>
              </a:bodyPr>
              <a:lstStyle/>
              <a:p>
                <a:r>
                  <a:rPr kumimoji="1" lang="en-CA" sz="3000" b="1" dirty="0">
                    <a:solidFill>
                      <a:srgbClr val="00B0F0"/>
                    </a:solidFill>
                    <a:ea typeface="宋体" panose="02010600030101010101" pitchFamily="2" charset="-122"/>
                  </a:rPr>
                  <a:t>COST</a:t>
                </a:r>
              </a:p>
            </p:txBody>
          </p:sp>
        </p:grpSp>
        <p:grpSp>
          <p:nvGrpSpPr>
            <p:cNvPr id="7" name="Group 6"/>
            <p:cNvGrpSpPr/>
            <p:nvPr/>
          </p:nvGrpSpPr>
          <p:grpSpPr>
            <a:xfrm>
              <a:off x="148354" y="1878909"/>
              <a:ext cx="1298636" cy="1316364"/>
              <a:chOff x="1135143" y="2019931"/>
              <a:chExt cx="1135063" cy="1120775"/>
            </a:xfrm>
          </p:grpSpPr>
          <p:sp>
            <p:nvSpPr>
              <p:cNvPr id="67"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8" name="Rectangle 19"/>
              <p:cNvSpPr>
                <a:spLocks noChangeArrowheads="1"/>
              </p:cNvSpPr>
              <p:nvPr/>
            </p:nvSpPr>
            <p:spPr bwMode="auto">
              <a:xfrm>
                <a:off x="1178004" y="2289527"/>
                <a:ext cx="1012826" cy="524092"/>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a:solidFill>
                      <a:srgbClr val="00B0F0"/>
                    </a:solidFill>
                    <a:latin typeface="Times New Roman" panose="02020603050405020304" pitchFamily="18" charset="0"/>
                    <a:cs typeface="Times New Roman" panose="02020603050405020304" pitchFamily="18" charset="0"/>
                  </a:rPr>
                  <a:t>Capital One</a:t>
                </a:r>
              </a:p>
            </p:txBody>
          </p:sp>
        </p:grpSp>
        <p:grpSp>
          <p:nvGrpSpPr>
            <p:cNvPr id="8" name="Group 7"/>
            <p:cNvGrpSpPr/>
            <p:nvPr/>
          </p:nvGrpSpPr>
          <p:grpSpPr>
            <a:xfrm>
              <a:off x="7666379" y="2039377"/>
              <a:ext cx="1477621" cy="1047322"/>
              <a:chOff x="10280255" y="2467705"/>
              <a:chExt cx="1349375" cy="200054"/>
            </a:xfrm>
          </p:grpSpPr>
          <p:sp>
            <p:nvSpPr>
              <p:cNvPr id="69" name="Freeform 5"/>
              <p:cNvSpPr>
                <a:spLocks/>
              </p:cNvSpPr>
              <p:nvPr/>
            </p:nvSpPr>
            <p:spPr bwMode="auto">
              <a:xfrm>
                <a:off x="10280255" y="2467705"/>
                <a:ext cx="1349375" cy="200054"/>
              </a:xfrm>
              <a:custGeom>
                <a:avLst/>
                <a:gdLst>
                  <a:gd name="T0" fmla="*/ 2147483647 w 690"/>
                  <a:gd name="T1" fmla="*/ 0 h 672"/>
                  <a:gd name="T2" fmla="*/ 2147483647 w 690"/>
                  <a:gd name="T3" fmla="*/ 2147483647 h 672"/>
                  <a:gd name="T4" fmla="*/ 2147483647 w 690"/>
                  <a:gd name="T5" fmla="*/ 2147483647 h 672"/>
                  <a:gd name="T6" fmla="*/ 0 w 690"/>
                  <a:gd name="T7" fmla="*/ 2147483647 h 672"/>
                  <a:gd name="T8" fmla="*/ 2147483647 w 690"/>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672">
                    <a:moveTo>
                      <a:pt x="341" y="0"/>
                    </a:moveTo>
                    <a:lnTo>
                      <a:pt x="690" y="336"/>
                    </a:lnTo>
                    <a:lnTo>
                      <a:pt x="349" y="672"/>
                    </a:lnTo>
                    <a:lnTo>
                      <a:pt x="0" y="336"/>
                    </a:lnTo>
                    <a:lnTo>
                      <a:pt x="341" y="0"/>
                    </a:lnTo>
                  </a:path>
                </a:pathLst>
              </a:custGeom>
              <a:solidFill>
                <a:srgbClr val="00B0F0"/>
              </a:solidFill>
              <a:ln>
                <a:noFill/>
              </a:ln>
              <a:effectLst/>
              <a:extLst>
                <a:ext uri="{91240B29-F687-4F45-9708-019B960494DF}">
                  <a14:hiddenLine xmlns:a14="http://schemas.microsoft.com/office/drawing/2010/main" w="63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fontAlgn="base" hangingPunct="0">
                  <a:spcBef>
                    <a:spcPct val="0"/>
                  </a:spcBef>
                  <a:spcAft>
                    <a:spcPct val="0"/>
                  </a:spcAft>
                </a:pPr>
                <a:endParaRPr lang="en-CA" sz="975" b="1">
                  <a:solidFill>
                    <a:srgbClr val="000000"/>
                  </a:solidFill>
                </a:endParaRPr>
              </a:p>
            </p:txBody>
          </p:sp>
          <p:sp>
            <p:nvSpPr>
              <p:cNvPr id="70" name="Rectangle 18"/>
              <p:cNvSpPr>
                <a:spLocks noChangeArrowheads="1"/>
              </p:cNvSpPr>
              <p:nvPr/>
            </p:nvSpPr>
            <p:spPr bwMode="auto">
              <a:xfrm>
                <a:off x="10527904" y="2543422"/>
                <a:ext cx="850900" cy="4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defTabSz="330200" eaLnBrk="0" hangingPunct="0">
                  <a:tabLst>
                    <a:tab pos="8521700" algn="r"/>
                  </a:tabLst>
                </a:pPr>
                <a:r>
                  <a:rPr kumimoji="1" lang="en-US" altLang="zh-CN" sz="16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Customer</a:t>
                </a:r>
              </a:p>
            </p:txBody>
          </p:sp>
        </p:grpSp>
        <p:grpSp>
          <p:nvGrpSpPr>
            <p:cNvPr id="6" name="Group 5"/>
            <p:cNvGrpSpPr/>
            <p:nvPr/>
          </p:nvGrpSpPr>
          <p:grpSpPr>
            <a:xfrm>
              <a:off x="1619434" y="2924944"/>
              <a:ext cx="5990929" cy="3325"/>
              <a:chOff x="2292350" y="3004324"/>
              <a:chExt cx="7987905" cy="4433"/>
            </a:xfrm>
          </p:grpSpPr>
          <p:sp>
            <p:nvSpPr>
              <p:cNvPr id="63" name="Line 30"/>
              <p:cNvSpPr>
                <a:spLocks noChangeShapeType="1"/>
              </p:cNvSpPr>
              <p:nvPr/>
            </p:nvSpPr>
            <p:spPr bwMode="auto">
              <a:xfrm>
                <a:off x="2292350" y="3008757"/>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1" name="Line 30"/>
              <p:cNvSpPr>
                <a:spLocks noChangeShapeType="1"/>
              </p:cNvSpPr>
              <p:nvPr/>
            </p:nvSpPr>
            <p:spPr bwMode="auto">
              <a:xfrm>
                <a:off x="3783013"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2" name="Line 30"/>
              <p:cNvSpPr>
                <a:spLocks noChangeShapeType="1"/>
              </p:cNvSpPr>
              <p:nvPr/>
            </p:nvSpPr>
            <p:spPr bwMode="auto">
              <a:xfrm>
                <a:off x="7683500"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3" name="Line 30"/>
              <p:cNvSpPr>
                <a:spLocks noChangeShapeType="1"/>
              </p:cNvSpPr>
              <p:nvPr/>
            </p:nvSpPr>
            <p:spPr bwMode="auto">
              <a:xfrm>
                <a:off x="9124555"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sp>
          <p:nvSpPr>
            <p:cNvPr id="84" name="Rectangle 23"/>
            <p:cNvSpPr>
              <a:spLocks noChangeArrowheads="1"/>
            </p:cNvSpPr>
            <p:nvPr/>
          </p:nvSpPr>
          <p:spPr bwMode="auto">
            <a:xfrm>
              <a:off x="5963412" y="2350453"/>
              <a:ext cx="17029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High Delivery Cost</a:t>
              </a:r>
            </a:p>
          </p:txBody>
        </p:sp>
        <p:grpSp>
          <p:nvGrpSpPr>
            <p:cNvPr id="90" name="Group 89"/>
            <p:cNvGrpSpPr/>
            <p:nvPr/>
          </p:nvGrpSpPr>
          <p:grpSpPr>
            <a:xfrm>
              <a:off x="131928" y="4143628"/>
              <a:ext cx="1320605" cy="1335113"/>
              <a:chOff x="1911351" y="3451226"/>
              <a:chExt cx="1135063" cy="1120775"/>
            </a:xfrm>
          </p:grpSpPr>
          <p:sp>
            <p:nvSpPr>
              <p:cNvPr id="91" name="Oval 4"/>
              <p:cNvSpPr>
                <a:spLocks noChangeArrowheads="1"/>
              </p:cNvSpPr>
              <p:nvPr/>
            </p:nvSpPr>
            <p:spPr bwMode="auto">
              <a:xfrm>
                <a:off x="1911351" y="3451226"/>
                <a:ext cx="1135063" cy="1120775"/>
              </a:xfrm>
              <a:prstGeom prst="ellipse">
                <a:avLst/>
              </a:prstGeom>
              <a:ln>
                <a:headEnd/>
                <a:tailEnd/>
              </a:ln>
              <a:extLst/>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92" name="Rectangle 19"/>
              <p:cNvSpPr>
                <a:spLocks noChangeArrowheads="1"/>
              </p:cNvSpPr>
              <p:nvPr/>
            </p:nvSpPr>
            <p:spPr bwMode="auto">
              <a:xfrm>
                <a:off x="1971677" y="3752454"/>
                <a:ext cx="1012825" cy="516733"/>
              </a:xfrm>
              <a:prstGeom prst="rect">
                <a:avLst/>
              </a:prstGeom>
              <a:ln/>
              <a:extLst/>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a:solidFill>
                      <a:srgbClr val="00B0F0"/>
                    </a:solidFill>
                    <a:latin typeface="Times New Roman" panose="02020603050405020304" pitchFamily="18" charset="0"/>
                    <a:cs typeface="Times New Roman" panose="02020603050405020304" pitchFamily="18" charset="0"/>
                  </a:rPr>
                  <a:t>Capital One</a:t>
                </a:r>
              </a:p>
            </p:txBody>
          </p:sp>
        </p:grpSp>
        <p:sp>
          <p:nvSpPr>
            <p:cNvPr id="94" name="Line 25"/>
            <p:cNvSpPr>
              <a:spLocks noChangeShapeType="1"/>
            </p:cNvSpPr>
            <p:nvPr/>
          </p:nvSpPr>
          <p:spPr bwMode="auto">
            <a:xfrm flipH="1">
              <a:off x="6540200" y="4419542"/>
              <a:ext cx="1163996"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5" name="Line 26"/>
            <p:cNvSpPr>
              <a:spLocks noChangeShapeType="1"/>
            </p:cNvSpPr>
            <p:nvPr/>
          </p:nvSpPr>
          <p:spPr bwMode="auto">
            <a:xfrm flipH="1">
              <a:off x="5331054"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7" name="Line 28"/>
            <p:cNvSpPr>
              <a:spLocks noChangeShapeType="1"/>
            </p:cNvSpPr>
            <p:nvPr/>
          </p:nvSpPr>
          <p:spPr bwMode="auto">
            <a:xfrm flipH="1">
              <a:off x="2873258"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8" name="Line 29"/>
            <p:cNvSpPr>
              <a:spLocks noChangeShapeType="1"/>
            </p:cNvSpPr>
            <p:nvPr/>
          </p:nvSpPr>
          <p:spPr bwMode="auto">
            <a:xfrm flipH="1">
              <a:off x="1679633"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nvGrpSpPr>
            <p:cNvPr id="99" name="Group 98"/>
            <p:cNvGrpSpPr/>
            <p:nvPr/>
          </p:nvGrpSpPr>
          <p:grpSpPr>
            <a:xfrm>
              <a:off x="4006481" y="4236283"/>
              <a:ext cx="1517515" cy="1174406"/>
              <a:chOff x="5535611" y="3352801"/>
              <a:chExt cx="1325946" cy="1093788"/>
            </a:xfrm>
          </p:grpSpPr>
          <p:grpSp>
            <p:nvGrpSpPr>
              <p:cNvPr id="100" name="Group 99"/>
              <p:cNvGrpSpPr/>
              <p:nvPr/>
            </p:nvGrpSpPr>
            <p:grpSpPr>
              <a:xfrm>
                <a:off x="5535611" y="3352801"/>
                <a:ext cx="1230314" cy="1093788"/>
                <a:chOff x="3544889" y="3425352"/>
                <a:chExt cx="1082675" cy="1065212"/>
              </a:xfrm>
            </p:grpSpPr>
            <p:sp>
              <p:nvSpPr>
                <p:cNvPr id="102" name="Freeform 16"/>
                <p:cNvSpPr>
                  <a:spLocks/>
                </p:cNvSpPr>
                <p:nvPr/>
              </p:nvSpPr>
              <p:spPr bwMode="auto">
                <a:xfrm>
                  <a:off x="3544889" y="3425352"/>
                  <a:ext cx="1082675" cy="1065212"/>
                </a:xfrm>
                <a:custGeom>
                  <a:avLst/>
                  <a:gdLst>
                    <a:gd name="T0" fmla="*/ 2147483647 w 681"/>
                    <a:gd name="T1" fmla="*/ 0 h 671"/>
                    <a:gd name="T2" fmla="*/ 2147483647 w 681"/>
                    <a:gd name="T3" fmla="*/ 2147483647 h 671"/>
                    <a:gd name="T4" fmla="*/ 2147483647 w 681"/>
                    <a:gd name="T5" fmla="*/ 2147483647 h 671"/>
                    <a:gd name="T6" fmla="*/ 0 w 681"/>
                    <a:gd name="T7" fmla="*/ 2147483647 h 671"/>
                    <a:gd name="T8" fmla="*/ 2147483647 w 681"/>
                    <a:gd name="T9" fmla="*/ 0 h 6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 h="671">
                      <a:moveTo>
                        <a:pt x="341" y="0"/>
                      </a:moveTo>
                      <a:lnTo>
                        <a:pt x="681" y="336"/>
                      </a:lnTo>
                      <a:lnTo>
                        <a:pt x="349" y="671"/>
                      </a:lnTo>
                      <a:lnTo>
                        <a:pt x="0" y="336"/>
                      </a:lnTo>
                      <a:lnTo>
                        <a:pt x="341" y="0"/>
                      </a:lnTo>
                    </a:path>
                  </a:pathLst>
                </a:custGeom>
                <a:solidFill>
                  <a:schemeClr val="hlink"/>
                </a:solidFill>
                <a:ln w="12700" cmpd="sng">
                  <a:solidFill>
                    <a:schemeClr val="hlink"/>
                  </a:solidFill>
                  <a:prstDash val="solid"/>
                  <a:round/>
                  <a:headEnd/>
                  <a:tailEnd/>
                </a:ln>
              </p:spPr>
              <p:txBody>
                <a:bodyPr/>
                <a:lstStyle/>
                <a:p>
                  <a:pPr eaLnBrk="0" fontAlgn="base" hangingPunct="0">
                    <a:spcBef>
                      <a:spcPct val="0"/>
                    </a:spcBef>
                    <a:spcAft>
                      <a:spcPct val="0"/>
                    </a:spcAft>
                  </a:pPr>
                  <a:endParaRPr lang="en-CA" sz="975" b="1">
                    <a:solidFill>
                      <a:srgbClr val="000000"/>
                    </a:solidFill>
                  </a:endParaRPr>
                </a:p>
              </p:txBody>
            </p:sp>
            <p:sp>
              <p:nvSpPr>
                <p:cNvPr id="103" name="Oval 17"/>
                <p:cNvSpPr>
                  <a:spLocks noChangeArrowheads="1"/>
                </p:cNvSpPr>
                <p:nvPr/>
              </p:nvSpPr>
              <p:spPr bwMode="auto">
                <a:xfrm>
                  <a:off x="3714705" y="3604835"/>
                  <a:ext cx="755650" cy="730250"/>
                </a:xfrm>
                <a:prstGeom prst="ellipse">
                  <a:avLst/>
                </a:prstGeom>
                <a:solidFill>
                  <a:srgbClr val="FFFF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grpSp>
          <p:sp>
            <p:nvSpPr>
              <p:cNvPr id="101" name="TextBox 100"/>
              <p:cNvSpPr txBox="1"/>
              <p:nvPr/>
            </p:nvSpPr>
            <p:spPr>
              <a:xfrm>
                <a:off x="5765975" y="3748024"/>
                <a:ext cx="1095582" cy="372644"/>
              </a:xfrm>
              <a:prstGeom prst="rect">
                <a:avLst/>
              </a:prstGeom>
              <a:noFill/>
            </p:spPr>
            <p:txBody>
              <a:bodyPr wrap="square" rtlCol="0">
                <a:spAutoFit/>
              </a:bodyPr>
              <a:lstStyle>
                <a:defPPr>
                  <a:defRPr lang="es-ES"/>
                </a:defPPr>
                <a:lvl1pPr>
                  <a:defRPr kumimoji="1" sz="3000" b="1">
                    <a:solidFill>
                      <a:srgbClr val="000000"/>
                    </a:solidFill>
                    <a:ea typeface="宋体" panose="02010600030101010101" pitchFamily="2" charset="-122"/>
                  </a:defRPr>
                </a:lvl1pPr>
              </a:lstStyle>
              <a:p>
                <a:r>
                  <a:rPr lang="en-CA" sz="2000" dirty="0">
                    <a:solidFill>
                      <a:srgbClr val="00B0F0"/>
                    </a:solidFill>
                  </a:rPr>
                  <a:t>COST</a:t>
                </a:r>
              </a:p>
            </p:txBody>
          </p:sp>
        </p:grpSp>
        <p:sp>
          <p:nvSpPr>
            <p:cNvPr id="105" name="Line 25"/>
            <p:cNvSpPr>
              <a:spLocks noChangeShapeType="1"/>
            </p:cNvSpPr>
            <p:nvPr/>
          </p:nvSpPr>
          <p:spPr bwMode="auto">
            <a:xfrm flipH="1">
              <a:off x="6595184" y="5216135"/>
              <a:ext cx="1163582"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6" name="Line 26"/>
            <p:cNvSpPr>
              <a:spLocks noChangeShapeType="1"/>
            </p:cNvSpPr>
            <p:nvPr/>
          </p:nvSpPr>
          <p:spPr bwMode="auto">
            <a:xfrm flipH="1">
              <a:off x="5363539" y="5209858"/>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8" name="Line 28"/>
            <p:cNvSpPr>
              <a:spLocks noChangeShapeType="1"/>
            </p:cNvSpPr>
            <p:nvPr/>
          </p:nvSpPr>
          <p:spPr bwMode="auto">
            <a:xfrm flipH="1">
              <a:off x="2913317" y="5209858"/>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9" name="Line 29"/>
            <p:cNvSpPr>
              <a:spLocks noChangeShapeType="1"/>
            </p:cNvSpPr>
            <p:nvPr/>
          </p:nvSpPr>
          <p:spPr bwMode="auto">
            <a:xfrm flipH="1">
              <a:off x="1710658" y="5224373"/>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nvGrpSpPr>
            <p:cNvPr id="110" name="Group 109"/>
            <p:cNvGrpSpPr/>
            <p:nvPr/>
          </p:nvGrpSpPr>
          <p:grpSpPr>
            <a:xfrm>
              <a:off x="7666380" y="4288982"/>
              <a:ext cx="1477620" cy="935389"/>
              <a:chOff x="9058276" y="3897310"/>
              <a:chExt cx="1349375" cy="200055"/>
            </a:xfrm>
            <a:solidFill>
              <a:srgbClr val="00B0F0"/>
            </a:solidFill>
          </p:grpSpPr>
          <p:sp>
            <p:nvSpPr>
              <p:cNvPr id="111" name="Freeform 5"/>
              <p:cNvSpPr>
                <a:spLocks/>
              </p:cNvSpPr>
              <p:nvPr/>
            </p:nvSpPr>
            <p:spPr bwMode="auto">
              <a:xfrm>
                <a:off x="9058276" y="3897310"/>
                <a:ext cx="1349375" cy="200055"/>
              </a:xfrm>
              <a:custGeom>
                <a:avLst/>
                <a:gdLst>
                  <a:gd name="T0" fmla="*/ 2147483647 w 690"/>
                  <a:gd name="T1" fmla="*/ 0 h 672"/>
                  <a:gd name="T2" fmla="*/ 2147483647 w 690"/>
                  <a:gd name="T3" fmla="*/ 2147483647 h 672"/>
                  <a:gd name="T4" fmla="*/ 2147483647 w 690"/>
                  <a:gd name="T5" fmla="*/ 2147483647 h 672"/>
                  <a:gd name="T6" fmla="*/ 0 w 690"/>
                  <a:gd name="T7" fmla="*/ 2147483647 h 672"/>
                  <a:gd name="T8" fmla="*/ 2147483647 w 690"/>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672">
                    <a:moveTo>
                      <a:pt x="341" y="0"/>
                    </a:moveTo>
                    <a:lnTo>
                      <a:pt x="690" y="336"/>
                    </a:lnTo>
                    <a:lnTo>
                      <a:pt x="349" y="672"/>
                    </a:lnTo>
                    <a:lnTo>
                      <a:pt x="0" y="336"/>
                    </a:lnTo>
                    <a:lnTo>
                      <a:pt x="341" y="0"/>
                    </a:lnTo>
                  </a:path>
                </a:pathLst>
              </a:custGeom>
              <a:grpFill/>
              <a:ln>
                <a:noFill/>
              </a:ln>
              <a:effectLst/>
              <a:extLst>
                <a:ext uri="{91240B29-F687-4F45-9708-019B960494DF}">
                  <a14:hiddenLine xmlns:a14="http://schemas.microsoft.com/office/drawing/2010/main" w="63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fontAlgn="base" hangingPunct="0">
                  <a:spcBef>
                    <a:spcPct val="0"/>
                  </a:spcBef>
                  <a:spcAft>
                    <a:spcPct val="0"/>
                  </a:spcAft>
                </a:pPr>
                <a:endParaRPr lang="en-CA" sz="975" b="1">
                  <a:solidFill>
                    <a:srgbClr val="000000"/>
                  </a:solidFill>
                </a:endParaRPr>
              </a:p>
            </p:txBody>
          </p:sp>
          <p:sp>
            <p:nvSpPr>
              <p:cNvPr id="112" name="Rectangle 18"/>
              <p:cNvSpPr>
                <a:spLocks noChangeArrowheads="1"/>
              </p:cNvSpPr>
              <p:nvPr/>
            </p:nvSpPr>
            <p:spPr bwMode="auto">
              <a:xfrm>
                <a:off x="9305925" y="3970213"/>
                <a:ext cx="850900" cy="52660"/>
              </a:xfrm>
              <a:prstGeom prst="rect">
                <a:avLst/>
              </a:prstGeom>
              <a:grp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1600" dirty="0">
                    <a:solidFill>
                      <a:srgbClr val="FFFFFF"/>
                    </a:solidFill>
                    <a:latin typeface="Times New Roman" panose="02020603050405020304" pitchFamily="18" charset="0"/>
                    <a:cs typeface="Times New Roman" panose="02020603050405020304" pitchFamily="18" charset="0"/>
                  </a:rPr>
                  <a:t>Customer</a:t>
                </a:r>
              </a:p>
            </p:txBody>
          </p:sp>
        </p:grpSp>
        <p:sp>
          <p:nvSpPr>
            <p:cNvPr id="113" name="Rectangle 23"/>
            <p:cNvSpPr>
              <a:spLocks noChangeArrowheads="1"/>
            </p:cNvSpPr>
            <p:nvPr/>
          </p:nvSpPr>
          <p:spPr bwMode="auto">
            <a:xfrm>
              <a:off x="5701524" y="4700375"/>
              <a:ext cx="19908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Keyword Search Ads</a:t>
              </a:r>
            </a:p>
          </p:txBody>
        </p:sp>
        <p:sp>
          <p:nvSpPr>
            <p:cNvPr id="114" name="Rectangle 23"/>
            <p:cNvSpPr>
              <a:spLocks noChangeArrowheads="1"/>
            </p:cNvSpPr>
            <p:nvPr/>
          </p:nvSpPr>
          <p:spPr bwMode="auto">
            <a:xfrm>
              <a:off x="1890361" y="4670170"/>
              <a:ext cx="14515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1600" dirty="0">
                  <a:latin typeface="Times New Roman" panose="02020603050405020304" pitchFamily="18" charset="0"/>
                  <a:cs typeface="Times New Roman" panose="02020603050405020304" pitchFamily="18" charset="0"/>
                </a:rPr>
                <a:t>Cost Per Click</a:t>
              </a:r>
            </a:p>
          </p:txBody>
        </p:sp>
      </p:grpSp>
      <p:grpSp>
        <p:nvGrpSpPr>
          <p:cNvPr id="55" name="Group 54"/>
          <p:cNvGrpSpPr/>
          <p:nvPr/>
        </p:nvGrpSpPr>
        <p:grpSpPr>
          <a:xfrm>
            <a:off x="127000" y="127000"/>
            <a:ext cx="2006600" cy="228600"/>
            <a:chOff x="127000" y="127000"/>
            <a:chExt cx="2006600" cy="228600"/>
          </a:xfrm>
        </p:grpSpPr>
        <p:sp>
          <p:nvSpPr>
            <p:cNvPr id="56" name="PG_634722689789_BAR"/>
            <p:cNvSpPr/>
            <p:nvPr/>
          </p:nvSpPr>
          <p:spPr>
            <a:xfrm>
              <a:off x="1270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7"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8"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9"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60"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61"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sp>
        <p:nvSpPr>
          <p:cNvPr id="74" name="Rectangle 2"/>
          <p:cNvSpPr>
            <a:spLocks noChangeArrowheads="1"/>
          </p:cNvSpPr>
          <p:nvPr/>
        </p:nvSpPr>
        <p:spPr bwMode="auto">
          <a:xfrm>
            <a:off x="467544" y="487761"/>
            <a:ext cx="4249738" cy="65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lvl1pPr defTabSz="1028700">
              <a:defRPr>
                <a:solidFill>
                  <a:schemeClr val="tx1"/>
                </a:solidFill>
                <a:latin typeface="Arial" panose="020B0604020202020204" pitchFamily="34" charset="0"/>
                <a:ea typeface="宋体" panose="02010600030101010101" pitchFamily="2" charset="-122"/>
              </a:defRPr>
            </a:lvl1pPr>
            <a:lvl2pPr marL="468313" defTabSz="1028700">
              <a:defRPr>
                <a:solidFill>
                  <a:schemeClr val="tx1"/>
                </a:solidFill>
                <a:latin typeface="Arial" panose="020B0604020202020204" pitchFamily="34" charset="0"/>
                <a:ea typeface="宋体" panose="02010600030101010101" pitchFamily="2" charset="-122"/>
              </a:defRPr>
            </a:lvl2pPr>
            <a:lvl3pPr marL="938213" defTabSz="1028700">
              <a:defRPr>
                <a:solidFill>
                  <a:schemeClr val="tx1"/>
                </a:solidFill>
                <a:latin typeface="Arial" panose="020B0604020202020204" pitchFamily="34" charset="0"/>
                <a:ea typeface="宋体" panose="02010600030101010101" pitchFamily="2" charset="-122"/>
              </a:defRPr>
            </a:lvl3pPr>
            <a:lvl4pPr marL="1406525" defTabSz="1028700">
              <a:defRPr>
                <a:solidFill>
                  <a:schemeClr val="tx1"/>
                </a:solidFill>
                <a:latin typeface="Arial" panose="020B0604020202020204" pitchFamily="34" charset="0"/>
                <a:ea typeface="宋体" panose="02010600030101010101" pitchFamily="2" charset="-122"/>
              </a:defRPr>
            </a:lvl4pPr>
            <a:lvl5pPr marL="1874838" defTabSz="1028700">
              <a:defRPr>
                <a:solidFill>
                  <a:schemeClr val="tx1"/>
                </a:solidFill>
                <a:latin typeface="Arial" panose="020B0604020202020204" pitchFamily="34" charset="0"/>
                <a:ea typeface="宋体" panose="02010600030101010101" pitchFamily="2" charset="-122"/>
              </a:defRPr>
            </a:lvl5pPr>
            <a:lvl6pPr marL="23320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892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64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36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10000"/>
              </a:lnSpc>
              <a:spcBef>
                <a:spcPct val="20000"/>
              </a:spcBef>
            </a:pPr>
            <a:r>
              <a:rPr lang="en-US" altLang="zh-CN" sz="3200" b="1" dirty="0" smtClean="0"/>
              <a:t>Background</a:t>
            </a:r>
            <a:endParaRPr lang="en-US" altLang="zh-CN" sz="3200" b="1" dirty="0"/>
          </a:p>
        </p:txBody>
      </p:sp>
    </p:spTree>
    <p:extLst>
      <p:ext uri="{BB962C8B-B14F-4D97-AF65-F5344CB8AC3E}">
        <p14:creationId xmlns:p14="http://schemas.microsoft.com/office/powerpoint/2010/main" val="2817719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adpis 1"/>
          <p:cNvSpPr>
            <a:spLocks noGrp="1"/>
          </p:cNvSpPr>
          <p:nvPr>
            <p:ph type="title"/>
          </p:nvPr>
        </p:nvSpPr>
        <p:spPr>
          <a:xfrm>
            <a:off x="457200" y="516195"/>
            <a:ext cx="8229600" cy="65988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p>
            <a:pPr algn="l" defTabSz="1028700">
              <a:lnSpc>
                <a:spcPct val="110000"/>
              </a:lnSpc>
              <a:spcBef>
                <a:spcPct val="20000"/>
              </a:spcBef>
            </a:pPr>
            <a:r>
              <a:rPr lang="en-CA"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Problem Formalization</a:t>
            </a:r>
            <a:endParaRPr lang="cs-CZ"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R"/>
          <p:cNvSpPr/>
          <p:nvPr/>
        </p:nvSpPr>
        <p:spPr>
          <a:xfrm>
            <a:off x="4826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nvGrpSpPr>
          <p:cNvPr id="27" name="Group 26"/>
          <p:cNvGrpSpPr/>
          <p:nvPr/>
        </p:nvGrpSpPr>
        <p:grpSpPr>
          <a:xfrm>
            <a:off x="2483768" y="3978201"/>
            <a:ext cx="1298636" cy="1316364"/>
            <a:chOff x="1135143" y="2019931"/>
            <a:chExt cx="1135063" cy="1120775"/>
          </a:xfrm>
        </p:grpSpPr>
        <p:sp>
          <p:nvSpPr>
            <p:cNvPr id="28"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29" name="Rectangle 19"/>
            <p:cNvSpPr>
              <a:spLocks noChangeArrowheads="1"/>
            </p:cNvSpPr>
            <p:nvPr/>
          </p:nvSpPr>
          <p:spPr bwMode="auto">
            <a:xfrm>
              <a:off x="1178004" y="2420549"/>
              <a:ext cx="1012826" cy="262047"/>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Approve</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61" name="Group 60"/>
          <p:cNvGrpSpPr/>
          <p:nvPr/>
        </p:nvGrpSpPr>
        <p:grpSpPr>
          <a:xfrm>
            <a:off x="2483768" y="1845146"/>
            <a:ext cx="1298636" cy="1316364"/>
            <a:chOff x="1135143" y="2019931"/>
            <a:chExt cx="1135063" cy="1120775"/>
          </a:xfrm>
        </p:grpSpPr>
        <p:sp>
          <p:nvSpPr>
            <p:cNvPr id="62"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3" name="Rectangle 19"/>
            <p:cNvSpPr>
              <a:spLocks noChangeArrowheads="1"/>
            </p:cNvSpPr>
            <p:nvPr/>
          </p:nvSpPr>
          <p:spPr bwMode="auto">
            <a:xfrm>
              <a:off x="1178004" y="2289522"/>
              <a:ext cx="1012826" cy="524092"/>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Ad Displayed</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64" name="Group 63"/>
          <p:cNvGrpSpPr/>
          <p:nvPr/>
        </p:nvGrpSpPr>
        <p:grpSpPr>
          <a:xfrm>
            <a:off x="4611147" y="1845146"/>
            <a:ext cx="1298636" cy="1316364"/>
            <a:chOff x="1135143" y="2019931"/>
            <a:chExt cx="1135063" cy="1120775"/>
          </a:xfrm>
        </p:grpSpPr>
        <p:sp>
          <p:nvSpPr>
            <p:cNvPr id="65"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6" name="Rectangle 19"/>
            <p:cNvSpPr>
              <a:spLocks noChangeArrowheads="1"/>
            </p:cNvSpPr>
            <p:nvPr/>
          </p:nvSpPr>
          <p:spPr bwMode="auto">
            <a:xfrm>
              <a:off x="1178004" y="2420549"/>
              <a:ext cx="1012826" cy="262047"/>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User Click</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67" name="Group 66"/>
          <p:cNvGrpSpPr/>
          <p:nvPr/>
        </p:nvGrpSpPr>
        <p:grpSpPr>
          <a:xfrm>
            <a:off x="6857860" y="3951111"/>
            <a:ext cx="1298636" cy="1316364"/>
            <a:chOff x="1135143" y="2019931"/>
            <a:chExt cx="1135063" cy="1120775"/>
          </a:xfrm>
        </p:grpSpPr>
        <p:sp>
          <p:nvSpPr>
            <p:cNvPr id="68"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9" name="Rectangle 19"/>
            <p:cNvSpPr>
              <a:spLocks noChangeArrowheads="1"/>
            </p:cNvSpPr>
            <p:nvPr/>
          </p:nvSpPr>
          <p:spPr bwMode="auto">
            <a:xfrm>
              <a:off x="1178004" y="2289526"/>
              <a:ext cx="1012826" cy="524092"/>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Browse Products</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70" name="Group 69"/>
          <p:cNvGrpSpPr/>
          <p:nvPr/>
        </p:nvGrpSpPr>
        <p:grpSpPr>
          <a:xfrm>
            <a:off x="4611147" y="3978201"/>
            <a:ext cx="1298636" cy="1316364"/>
            <a:chOff x="1135143" y="2019931"/>
            <a:chExt cx="1135063" cy="1120775"/>
          </a:xfrm>
        </p:grpSpPr>
        <p:sp>
          <p:nvSpPr>
            <p:cNvPr id="71"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72" name="Rectangle 19"/>
            <p:cNvSpPr>
              <a:spLocks noChangeArrowheads="1"/>
            </p:cNvSpPr>
            <p:nvPr/>
          </p:nvSpPr>
          <p:spPr bwMode="auto">
            <a:xfrm>
              <a:off x="1178004" y="2420549"/>
              <a:ext cx="1012826" cy="262047"/>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Apply</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73" name="Group 72"/>
          <p:cNvGrpSpPr/>
          <p:nvPr/>
        </p:nvGrpSpPr>
        <p:grpSpPr>
          <a:xfrm>
            <a:off x="303182" y="1845146"/>
            <a:ext cx="1298636" cy="1316364"/>
            <a:chOff x="1135143" y="2019931"/>
            <a:chExt cx="1135063" cy="1120775"/>
          </a:xfrm>
        </p:grpSpPr>
        <p:sp>
          <p:nvSpPr>
            <p:cNvPr id="74"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75" name="Rectangle 19"/>
            <p:cNvSpPr>
              <a:spLocks noChangeArrowheads="1"/>
            </p:cNvSpPr>
            <p:nvPr/>
          </p:nvSpPr>
          <p:spPr bwMode="auto">
            <a:xfrm>
              <a:off x="1178004" y="2420549"/>
              <a:ext cx="1012826" cy="262047"/>
            </a:xfrm>
            <a:prstGeom prst="rect">
              <a:avLst/>
            </a:prstGeom>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Make Bid</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76" name="Group 75"/>
          <p:cNvGrpSpPr/>
          <p:nvPr/>
        </p:nvGrpSpPr>
        <p:grpSpPr>
          <a:xfrm>
            <a:off x="365064" y="3978201"/>
            <a:ext cx="1298636" cy="1316364"/>
            <a:chOff x="1135143" y="2019931"/>
            <a:chExt cx="1135063" cy="1120775"/>
          </a:xfrm>
          <a:solidFill>
            <a:srgbClr val="92D050"/>
          </a:solidFill>
        </p:grpSpPr>
        <p:sp>
          <p:nvSpPr>
            <p:cNvPr id="77" name="Oval 4"/>
            <p:cNvSpPr>
              <a:spLocks noChangeArrowheads="1"/>
            </p:cNvSpPr>
            <p:nvPr/>
          </p:nvSpPr>
          <p:spPr bwMode="auto">
            <a:xfrm>
              <a:off x="1135143" y="2019931"/>
              <a:ext cx="1135063" cy="1120775"/>
            </a:xfrm>
            <a:prstGeom prst="ellipse">
              <a:avLst/>
            </a:prstGeom>
            <a:grpFill/>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solidFill>
                  <a:srgbClr val="FFFF00"/>
                </a:solidFill>
              </a:endParaRPr>
            </a:p>
          </p:txBody>
        </p:sp>
        <p:sp>
          <p:nvSpPr>
            <p:cNvPr id="78" name="Rectangle 19"/>
            <p:cNvSpPr>
              <a:spLocks noChangeArrowheads="1"/>
            </p:cNvSpPr>
            <p:nvPr/>
          </p:nvSpPr>
          <p:spPr bwMode="auto">
            <a:xfrm>
              <a:off x="1178004" y="2420549"/>
              <a:ext cx="1012826" cy="262047"/>
            </a:xfrm>
            <a:prstGeom prst="rect">
              <a:avLst/>
            </a:prstGeom>
            <a:grp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FFFF00"/>
                  </a:solidFill>
                  <a:latin typeface="Times New Roman" panose="02020603050405020304" pitchFamily="18" charset="0"/>
                  <a:cs typeface="Times New Roman" panose="02020603050405020304" pitchFamily="18" charset="0"/>
                </a:rPr>
                <a:t>Revenue</a:t>
              </a:r>
              <a:endParaRPr kumimoji="1" lang="en-US" altLang="zh-CN" sz="2000" dirty="0">
                <a:solidFill>
                  <a:srgbClr val="FFFF00"/>
                </a:solidFill>
                <a:latin typeface="Times New Roman" panose="02020603050405020304" pitchFamily="18" charset="0"/>
                <a:cs typeface="Times New Roman" panose="02020603050405020304" pitchFamily="18" charset="0"/>
              </a:endParaRPr>
            </a:p>
          </p:txBody>
        </p:sp>
      </p:grpSp>
      <p:grpSp>
        <p:nvGrpSpPr>
          <p:cNvPr id="79" name="Group 78"/>
          <p:cNvGrpSpPr/>
          <p:nvPr/>
        </p:nvGrpSpPr>
        <p:grpSpPr>
          <a:xfrm>
            <a:off x="6878748" y="1845146"/>
            <a:ext cx="1298636" cy="1316364"/>
            <a:chOff x="1135143" y="2019931"/>
            <a:chExt cx="1135063" cy="1120775"/>
          </a:xfrm>
          <a:solidFill>
            <a:srgbClr val="92D050"/>
          </a:solidFill>
        </p:grpSpPr>
        <p:sp>
          <p:nvSpPr>
            <p:cNvPr id="80" name="Oval 4"/>
            <p:cNvSpPr>
              <a:spLocks noChangeArrowheads="1"/>
            </p:cNvSpPr>
            <p:nvPr/>
          </p:nvSpPr>
          <p:spPr bwMode="auto">
            <a:xfrm>
              <a:off x="1135143" y="2019931"/>
              <a:ext cx="1135063" cy="1120775"/>
            </a:xfrm>
            <a:prstGeom prst="ellipse">
              <a:avLst/>
            </a:prstGeom>
            <a:grpFill/>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solidFill>
                  <a:srgbClr val="FFFF00"/>
                </a:solidFill>
              </a:endParaRPr>
            </a:p>
          </p:txBody>
        </p:sp>
        <p:sp>
          <p:nvSpPr>
            <p:cNvPr id="81" name="Rectangle 19"/>
            <p:cNvSpPr>
              <a:spLocks noChangeArrowheads="1"/>
            </p:cNvSpPr>
            <p:nvPr/>
          </p:nvSpPr>
          <p:spPr bwMode="auto">
            <a:xfrm>
              <a:off x="1178004" y="2289521"/>
              <a:ext cx="1012826" cy="524092"/>
            </a:xfrm>
            <a:prstGeom prst="rect">
              <a:avLst/>
            </a:prstGeom>
            <a:grp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FFFF00"/>
                  </a:solidFill>
                  <a:latin typeface="Times New Roman" panose="02020603050405020304" pitchFamily="18" charset="0"/>
                  <a:cs typeface="Times New Roman" panose="02020603050405020304" pitchFamily="18" charset="0"/>
                </a:rPr>
                <a:t>Pay for Clicks</a:t>
              </a:r>
              <a:endParaRPr kumimoji="1" lang="en-US" altLang="zh-CN" sz="2000" dirty="0">
                <a:solidFill>
                  <a:srgbClr val="FFFF00"/>
                </a:solidFill>
                <a:latin typeface="Times New Roman" panose="02020603050405020304" pitchFamily="18" charset="0"/>
                <a:cs typeface="Times New Roman" panose="02020603050405020304" pitchFamily="18" charset="0"/>
              </a:endParaRPr>
            </a:p>
          </p:txBody>
        </p:sp>
      </p:grpSp>
      <p:sp>
        <p:nvSpPr>
          <p:cNvPr id="82" name="Line 30"/>
          <p:cNvSpPr>
            <a:spLocks noChangeShapeType="1"/>
          </p:cNvSpPr>
          <p:nvPr/>
        </p:nvSpPr>
        <p:spPr bwMode="auto">
          <a:xfrm>
            <a:off x="1616993" y="2492896"/>
            <a:ext cx="866775"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3" name="Line 30"/>
          <p:cNvSpPr>
            <a:spLocks noChangeShapeType="1"/>
          </p:cNvSpPr>
          <p:nvPr/>
        </p:nvSpPr>
        <p:spPr bwMode="auto">
          <a:xfrm>
            <a:off x="3793410" y="2492896"/>
            <a:ext cx="866775"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 name="Line 30"/>
          <p:cNvSpPr>
            <a:spLocks noChangeShapeType="1"/>
          </p:cNvSpPr>
          <p:nvPr/>
        </p:nvSpPr>
        <p:spPr bwMode="auto">
          <a:xfrm>
            <a:off x="5991085" y="2492896"/>
            <a:ext cx="866775"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5" name="Line 30"/>
          <p:cNvSpPr>
            <a:spLocks noChangeShapeType="1"/>
          </p:cNvSpPr>
          <p:nvPr/>
        </p:nvSpPr>
        <p:spPr bwMode="auto">
          <a:xfrm>
            <a:off x="5818969" y="3068959"/>
            <a:ext cx="1038891" cy="882151"/>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7" name="Line 28"/>
          <p:cNvSpPr>
            <a:spLocks noChangeShapeType="1"/>
          </p:cNvSpPr>
          <p:nvPr/>
        </p:nvSpPr>
        <p:spPr bwMode="auto">
          <a:xfrm flipH="1">
            <a:off x="5818969" y="4653136"/>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8" name="Line 28"/>
          <p:cNvSpPr>
            <a:spLocks noChangeShapeType="1"/>
          </p:cNvSpPr>
          <p:nvPr/>
        </p:nvSpPr>
        <p:spPr bwMode="auto">
          <a:xfrm flipH="1">
            <a:off x="3696176" y="4653136"/>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9" name="Line 28"/>
          <p:cNvSpPr>
            <a:spLocks noChangeShapeType="1"/>
          </p:cNvSpPr>
          <p:nvPr/>
        </p:nvSpPr>
        <p:spPr bwMode="auto">
          <a:xfrm flipH="1">
            <a:off x="1549400" y="4631307"/>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Tree>
    <p:extLst>
      <p:ext uri="{BB962C8B-B14F-4D97-AF65-F5344CB8AC3E}">
        <p14:creationId xmlns:p14="http://schemas.microsoft.com/office/powerpoint/2010/main" val="3959079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adpis 1"/>
          <p:cNvSpPr>
            <a:spLocks noGrp="1"/>
          </p:cNvSpPr>
          <p:nvPr>
            <p:ph type="title"/>
          </p:nvPr>
        </p:nvSpPr>
        <p:spPr>
          <a:xfrm>
            <a:off x="457200" y="548960"/>
            <a:ext cx="8229600" cy="5943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p>
            <a:pPr algn="l" defTabSz="1028700">
              <a:lnSpc>
                <a:spcPct val="110000"/>
              </a:lnSpc>
              <a:spcBef>
                <a:spcPct val="20000"/>
              </a:spcBef>
            </a:pPr>
            <a:r>
              <a:rPr lang="en-CA" altLang="en-US" sz="3200" b="1" kern="1200" dirty="0">
                <a:solidFill>
                  <a:schemeClr val="tx1"/>
                </a:solidFill>
                <a:latin typeface="Arial" panose="020B0604020202020204" pitchFamily="34" charset="0"/>
                <a:ea typeface="宋体" panose="02010600030101010101" pitchFamily="2" charset="-122"/>
                <a:cs typeface="Arial" panose="020B0604020202020204" pitchFamily="34" charset="0"/>
              </a:rPr>
              <a:t>Problem Formalization</a:t>
            </a:r>
            <a:endParaRPr lang="cs-CZ" altLang="en-US" sz="3200" b="1" kern="12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075" name="Zástupný symbol pro obsah 2"/>
              <p:cNvSpPr>
                <a:spLocks noGrp="1"/>
              </p:cNvSpPr>
              <p:nvPr>
                <p:ph idx="1"/>
              </p:nvPr>
            </p:nvSpPr>
            <p:spPr>
              <a:xfrm>
                <a:off x="233308" y="1336674"/>
                <a:ext cx="8902700" cy="5260677"/>
              </a:xfrm>
            </p:spPr>
            <p:txBody>
              <a:bodyPr/>
              <a:lstStyle/>
              <a:p>
                <a:pPr>
                  <a:buFont typeface="Wingdings" panose="05000000000000000000" pitchFamily="2" charset="2"/>
                  <a:buChar char="ü"/>
                </a:pPr>
                <a14:m>
                  <m:oMath xmlns:m="http://schemas.openxmlformats.org/officeDocument/2006/math">
                    <m:r>
                      <a:rPr lang="en-CA" altLang="en-US" sz="2000" b="0" i="1" smtClean="0">
                        <a:solidFill>
                          <a:schemeClr val="bg2"/>
                        </a:solidFill>
                        <a:latin typeface="Cambria Math" panose="02040503050406030204" pitchFamily="18" charset="0"/>
                      </a:rPr>
                      <m:t>𝑇𝑜𝑡𝑎𝑙</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𝑅𝑒𝑣𝑒𝑛𝑢𝑒</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𝑃𝑟𝑜𝑑𝑢𝑐𝑡</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𝑅𝑒𝑣𝑒𝑛𝑢𝑒</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𝐴𝑝𝑝𝑟𝑜𝑣𝑒𝑑</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𝑁𝑢𝑚𝑏𝑒𝑟</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𝑜𝑓</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𝑃𝑟𝑜𝑑𝑢𝑐𝑡𝑠</m:t>
                    </m:r>
                  </m:oMath>
                </a14:m>
                <a:endParaRPr lang="en-CA" altLang="en-US" sz="2000" b="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14:m>
                  <m:oMath xmlns:m="http://schemas.openxmlformats.org/officeDocument/2006/math">
                    <m:r>
                      <a:rPr lang="en-CA" altLang="en-US" sz="2000" b="0" i="1" smtClean="0">
                        <a:solidFill>
                          <a:schemeClr val="bg2"/>
                        </a:solidFill>
                        <a:latin typeface="Cambria Math" panose="02040503050406030204" pitchFamily="18" charset="0"/>
                      </a:rPr>
                      <m:t>𝑇𝑜𝑡𝑎𝑙</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𝐶𝑜𝑠𝑡</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𝐶𝑜𝑠𝑡</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𝑃𝑒𝑟</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𝐶𝑙𝑖𝑐𝑘</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𝑁𝑢𝑚𝑏𝑒𝑟</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𝑜𝑓</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𝐶𝑙𝑖𝑐𝑘𝑠</m:t>
                    </m:r>
                  </m:oMath>
                </a14:m>
                <a:endParaRPr lang="en-CA" altLang="en-US" sz="2000" b="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CA" altLang="en-US" sz="2000" b="1" dirty="0" smtClean="0"/>
                  <a:t>Want:</a:t>
                </a:r>
                <a:r>
                  <a:rPr lang="en-CA" altLang="en-US" sz="2000" b="0" dirty="0" smtClean="0">
                    <a:solidFill>
                      <a:schemeClr val="bg2"/>
                    </a:solidFill>
                  </a:rPr>
                  <a:t> </a:t>
                </a:r>
                <a14:m>
                  <m:oMath xmlns:m="http://schemas.openxmlformats.org/officeDocument/2006/math">
                    <m:r>
                      <a:rPr lang="en-CA" altLang="en-US" sz="2000" b="0" i="1" smtClean="0">
                        <a:solidFill>
                          <a:schemeClr val="bg2"/>
                        </a:solidFill>
                        <a:latin typeface="Cambria Math" panose="02040503050406030204" pitchFamily="18" charset="0"/>
                      </a:rPr>
                      <m:t>𝑇𝑜𝑡𝑎𝑙</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𝑅𝑒𝑣𝑒𝑛𝑢𝑒</m:t>
                    </m:r>
                    <m:r>
                      <a:rPr lang="en-CA" altLang="en-US" sz="2000" b="1"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𝑇𝑜𝑡𝑎𝑙</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𝐶𝑜𝑠𝑡</m:t>
                    </m:r>
                  </m:oMath>
                </a14:m>
                <a:endParaRPr lang="en-CA" altLang="en-US" sz="2000" b="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14:m>
                  <m:oMath xmlns:m="http://schemas.openxmlformats.org/officeDocument/2006/math">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𝐵𝑟𝑒𝑎𝑘𝑒𝑣𝑒𝑛</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𝐵𝑖𝑑</m:t>
                    </m:r>
                    <m:r>
                      <a:rPr lang="en-CA" altLang="en-US" sz="2000" b="0" i="1" smtClean="0">
                        <a:solidFill>
                          <a:schemeClr val="bg2"/>
                        </a:solidFill>
                        <a:latin typeface="Cambria Math" panose="02040503050406030204" pitchFamily="18" charset="0"/>
                      </a:rPr>
                      <m:t>=</m:t>
                    </m:r>
                  </m:oMath>
                </a14:m>
                <a:endParaRPr lang="en-CA" altLang="en-US" sz="2000" b="0" i="1" dirty="0" smtClean="0">
                  <a:solidFill>
                    <a:schemeClr val="bg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000" b="0" i="1" smtClean="0">
                          <a:solidFill>
                            <a:schemeClr val="bg2"/>
                          </a:solidFill>
                          <a:latin typeface="Cambria Math" panose="02040503050406030204" pitchFamily="18" charset="0"/>
                        </a:rPr>
                        <m:t>𝑃𝑟𝑜𝑑𝑢𝑐𝑡</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𝑅𝑒𝑣𝑒𝑛𝑢𝑒</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𝐶𝑜𝑛𝑣𝑒𝑟𝑠𝑖𝑜𝑛</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𝑅𝑎𝑡𝑒</m:t>
                      </m:r>
                      <m:r>
                        <a:rPr lang="en-CA" altLang="en-US" sz="2000" b="0" i="1" smtClean="0">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𝐴𝑝𝑝𝑟𝑜𝑣𝑎𝑙</m:t>
                      </m:r>
                      <m:r>
                        <a:rPr lang="en-CA" altLang="en-US" sz="2000" b="0" i="1"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𝑅𝑎𝑡𝑒</m:t>
                      </m:r>
                    </m:oMath>
                  </m:oMathPara>
                </a14:m>
                <a:endParaRPr lang="en-CA" altLang="en-US" sz="2000" b="0" dirty="0" smtClean="0">
                  <a:solidFill>
                    <a:schemeClr val="bg2"/>
                  </a:solidFill>
                  <a:latin typeface="Times New Roman" panose="02020603050405020304" pitchFamily="18" charset="0"/>
                </a:endParaRPr>
              </a:p>
              <a:p>
                <a:pPr marL="0" indent="0">
                  <a:buNone/>
                </a:pPr>
                <a:endParaRPr lang="en-CA" altLang="en-US" sz="1050" dirty="0">
                  <a:latin typeface="Times New Roman" panose="02020603050405020304" pitchFamily="18" charset="0"/>
                  <a:cs typeface="Times New Roman" panose="02020603050405020304" pitchFamily="18" charset="0"/>
                </a:endParaRPr>
              </a:p>
              <a:p>
                <a:pPr marL="0" indent="0">
                  <a:buNone/>
                </a:pPr>
                <a:r>
                  <a:rPr lang="en-CA" altLang="en-US" sz="2400" b="0" dirty="0" smtClean="0">
                    <a:latin typeface="Times New Roman" panose="02020603050405020304" pitchFamily="18" charset="0"/>
                    <a:cs typeface="Times New Roman" panose="02020603050405020304" pitchFamily="18" charset="0"/>
                  </a:rPr>
                  <a:t>Questions: </a:t>
                </a:r>
                <a:r>
                  <a:rPr lang="en-CA" altLang="en-US" sz="2400" dirty="0">
                    <a:solidFill>
                      <a:srgbClr val="FF0000"/>
                    </a:solidFill>
                    <a:latin typeface="Times New Roman" panose="02020603050405020304" pitchFamily="18" charset="0"/>
                    <a:cs typeface="Times New Roman" panose="02020603050405020304" pitchFamily="18" charset="0"/>
                  </a:rPr>
                  <a:t>F</a:t>
                </a:r>
                <a:r>
                  <a:rPr lang="en-CA" altLang="en-US" sz="2400" dirty="0" smtClean="0">
                    <a:solidFill>
                      <a:srgbClr val="FF0000"/>
                    </a:solidFill>
                    <a:latin typeface="Times New Roman" panose="02020603050405020304" pitchFamily="18" charset="0"/>
                    <a:cs typeface="Times New Roman" panose="02020603050405020304" pitchFamily="18" charset="0"/>
                  </a:rPr>
                  <a:t>or each bid,</a:t>
                </a:r>
                <a:endParaRPr lang="en-CA" altLang="en-US" sz="24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CA" altLang="en-US" sz="2400" b="0" dirty="0" smtClean="0">
                    <a:latin typeface="Times New Roman" panose="02020603050405020304" pitchFamily="18" charset="0"/>
                    <a:cs typeface="Times New Roman" panose="02020603050405020304" pitchFamily="18" charset="0"/>
                  </a:rPr>
                  <a:t>What’s its expected Conversion Rate?</a:t>
                </a:r>
              </a:p>
              <a:p>
                <a:pPr>
                  <a:buFont typeface="Wingdings" panose="05000000000000000000" pitchFamily="2" charset="2"/>
                  <a:buChar char="Ø"/>
                </a:pPr>
                <a:r>
                  <a:rPr lang="en-CA" altLang="en-US" sz="2400" dirty="0" smtClean="0">
                    <a:latin typeface="Times New Roman" panose="02020603050405020304" pitchFamily="18" charset="0"/>
                    <a:cs typeface="Times New Roman" panose="02020603050405020304" pitchFamily="18" charset="0"/>
                  </a:rPr>
                  <a:t>What’s its expected Approval Rate?</a:t>
                </a:r>
              </a:p>
              <a:p>
                <a:pPr>
                  <a:buFont typeface="Wingdings" panose="05000000000000000000" pitchFamily="2" charset="2"/>
                  <a:buChar char="Ø"/>
                </a:pPr>
                <a:r>
                  <a:rPr lang="en-CA" altLang="en-US" sz="2400" b="0" dirty="0" smtClean="0">
                    <a:latin typeface="Times New Roman" panose="02020603050405020304" pitchFamily="18" charset="0"/>
                    <a:cs typeface="Times New Roman" panose="02020603050405020304" pitchFamily="18" charset="0"/>
                  </a:rPr>
                  <a:t>What’s its</a:t>
                </a:r>
                <a:r>
                  <a:rPr lang="en-CA" altLang="en-US" sz="2400" dirty="0" smtClean="0">
                    <a:latin typeface="Times New Roman" panose="02020603050405020304" pitchFamily="18" charset="0"/>
                    <a:cs typeface="Times New Roman" panose="02020603050405020304" pitchFamily="18" charset="0"/>
                  </a:rPr>
                  <a:t> expected Revenue generated?</a:t>
                </a:r>
              </a:p>
              <a:p>
                <a:pPr>
                  <a:buFont typeface="Wingdings" panose="05000000000000000000" pitchFamily="2" charset="2"/>
                  <a:buChar char="Ø"/>
                </a:pPr>
                <a:r>
                  <a:rPr lang="en-CA" altLang="en-US" sz="2400" b="1" dirty="0" smtClean="0">
                    <a:latin typeface="Times New Roman" panose="02020603050405020304" pitchFamily="18" charset="0"/>
                    <a:cs typeface="Times New Roman" panose="02020603050405020304" pitchFamily="18" charset="0"/>
                  </a:rPr>
                  <a:t>Thus what is the appropriated maximum bidding amount?</a:t>
                </a:r>
                <a:r>
                  <a:rPr lang="en-CA" altLang="en-US" sz="2400" dirty="0" smtClean="0">
                    <a:latin typeface="Times New Roman" panose="02020603050405020304" pitchFamily="18" charset="0"/>
                    <a:cs typeface="Times New Roman" panose="02020603050405020304" pitchFamily="18" charset="0"/>
                  </a:rPr>
                  <a:t>			</a:t>
                </a:r>
              </a:p>
            </p:txBody>
          </p:sp>
        </mc:Choice>
        <mc:Fallback xmlns="">
          <p:sp>
            <p:nvSpPr>
              <p:cNvPr id="3075" name="Zástupný symbol pro obsah 2"/>
              <p:cNvSpPr>
                <a:spLocks noGrp="1" noRot="1" noChangeAspect="1" noMove="1" noResize="1" noEditPoints="1" noAdjustHandles="1" noChangeArrowheads="1" noChangeShapeType="1" noTextEdit="1"/>
              </p:cNvSpPr>
              <p:nvPr>
                <p:ph idx="1"/>
              </p:nvPr>
            </p:nvSpPr>
            <p:spPr>
              <a:xfrm>
                <a:off x="233308" y="1336674"/>
                <a:ext cx="8902700" cy="5260677"/>
              </a:xfrm>
              <a:blipFill rotWithShape="0">
                <a:blip r:embed="rId2"/>
                <a:stretch>
                  <a:fillRect l="-1027" t="-232"/>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R"/>
          <p:cNvSpPr/>
          <p:nvPr/>
        </p:nvSpPr>
        <p:spPr>
          <a:xfrm>
            <a:off x="4826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Tree>
    <p:extLst>
      <p:ext uri="{BB962C8B-B14F-4D97-AF65-F5344CB8AC3E}">
        <p14:creationId xmlns:p14="http://schemas.microsoft.com/office/powerpoint/2010/main" val="1360318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127000" y="1348794"/>
            <a:ext cx="8229600" cy="3426928"/>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Selected significant features:</a:t>
            </a:r>
          </a:p>
          <a:p>
            <a:pPr lvl="1">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ENGN_ID, LANG_ID, DVIC_ID, KEYWD_TXT, MTCH_TYPE_ID, etc.</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Separated keyword combinations to single keywords</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Grouped all information, using the combination of above features and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as primary key</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Calculated Conversion Rate for existing data</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Substituted </a:t>
            </a:r>
            <a:r>
              <a:rPr lang="en-US" altLang="en-US" sz="2400" dirty="0" err="1" smtClean="0">
                <a:latin typeface="Times New Roman" panose="02020603050405020304" pitchFamily="18" charset="0"/>
                <a:cs typeface="Times New Roman" panose="02020603050405020304" pitchFamily="18" charset="0"/>
              </a:rPr>
              <a:t>NaN</a:t>
            </a:r>
            <a:r>
              <a:rPr lang="en-US" altLang="en-US" sz="2400" dirty="0" smtClean="0">
                <a:latin typeface="Times New Roman" panose="02020603050405020304" pitchFamily="18" charset="0"/>
                <a:cs typeface="Times New Roman" panose="02020603050405020304" pitchFamily="18" charset="0"/>
              </a:rPr>
              <a:t>/NA with appropriate value (mostly 0)</a:t>
            </a:r>
          </a:p>
          <a:p>
            <a:endParaRPr lang="en-US" altLang="en-US" sz="2400" dirty="0" smtClean="0">
              <a:latin typeface="Times New Roman" panose="02020603050405020304" pitchFamily="18" charset="0"/>
              <a:cs typeface="Times New Roman" panose="02020603050405020304" pitchFamily="18" charset="0"/>
            </a:endParaRPr>
          </a:p>
          <a:p>
            <a:endParaRPr lang="en-US" altLang="en-US" sz="2000" dirty="0" smtClean="0">
              <a:latin typeface="Times New Roman" panose="02020603050405020304" pitchFamily="18" charset="0"/>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nvGrpSpPr>
          <p:cNvPr id="4" name="Group 3"/>
          <p:cNvGrpSpPr/>
          <p:nvPr/>
        </p:nvGrpSpPr>
        <p:grpSpPr>
          <a:xfrm>
            <a:off x="0" y="4797152"/>
            <a:ext cx="9146952" cy="1440657"/>
            <a:chOff x="-2952" y="4787808"/>
            <a:chExt cx="9146952" cy="1440657"/>
          </a:xfrm>
        </p:grpSpPr>
        <p:pic>
          <p:nvPicPr>
            <p:cNvPr id="24580" name="Picture 4" descr="Displaying Processed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4787808"/>
              <a:ext cx="9146952" cy="1419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52850" y="4787808"/>
              <a:ext cx="633672" cy="144065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grpSp>
      <p:sp>
        <p:nvSpPr>
          <p:cNvPr id="16"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Preprocessing &amp; Transformation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9733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099" name="Zástupný symbol pro obsah 2"/>
              <p:cNvSpPr>
                <a:spLocks noGrp="1"/>
              </p:cNvSpPr>
              <p:nvPr>
                <p:ph idx="1"/>
              </p:nvPr>
            </p:nvSpPr>
            <p:spPr>
              <a:xfrm>
                <a:off x="127000" y="1218612"/>
                <a:ext cx="9017000" cy="5450748"/>
              </a:xfrm>
            </p:spPr>
            <p:txBody>
              <a:bodyPr/>
              <a:lstStyle/>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Use classification and regression tree (CART) method to model Conversion Rates for biddings containing a </a:t>
                </a:r>
                <a:r>
                  <a:rPr lang="en-US" altLang="en-US" sz="2800" i="1" dirty="0" smtClean="0">
                    <a:latin typeface="Times New Roman" panose="02020603050405020304" pitchFamily="18" charset="0"/>
                    <a:cs typeface="Times New Roman" panose="02020603050405020304" pitchFamily="18" charset="0"/>
                  </a:rPr>
                  <a:t>SINGLE</a:t>
                </a:r>
                <a:r>
                  <a:rPr lang="en-US" altLang="en-US" sz="2800" dirty="0" smtClean="0">
                    <a:latin typeface="Times New Roman" panose="02020603050405020304" pitchFamily="18" charset="0"/>
                    <a:cs typeface="Times New Roman" panose="02020603050405020304" pitchFamily="18" charset="0"/>
                  </a:rPr>
                  <a:t> keyword</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Predict </a:t>
                </a:r>
                <a:r>
                  <a:rPr lang="en-US" altLang="en-US" sz="2800" dirty="0" smtClean="0">
                    <a:latin typeface="Times New Roman" panose="02020603050405020304" pitchFamily="18" charset="0"/>
                    <a:cs typeface="Times New Roman" panose="02020603050405020304" pitchFamily="18" charset="0"/>
                  </a:rPr>
                  <a:t>Conversion Rates of </a:t>
                </a:r>
                <a:r>
                  <a:rPr lang="en-US" altLang="en-US" sz="2800" dirty="0" smtClean="0">
                    <a:latin typeface="Times New Roman" panose="02020603050405020304" pitchFamily="18" charset="0"/>
                    <a:cs typeface="Times New Roman" panose="02020603050405020304" pitchFamily="18" charset="0"/>
                  </a:rPr>
                  <a:t>biddings </a:t>
                </a:r>
                <a:r>
                  <a:rPr lang="en-US" altLang="en-US" sz="2800" dirty="0" smtClean="0">
                    <a:latin typeface="Times New Roman" panose="02020603050405020304" pitchFamily="18" charset="0"/>
                    <a:cs typeface="Times New Roman" panose="02020603050405020304" pitchFamily="18" charset="0"/>
                  </a:rPr>
                  <a:t>with multiple keywords by weighting each </a:t>
                </a:r>
                <a:r>
                  <a:rPr lang="en-US" altLang="en-US" sz="2800" i="1" dirty="0" smtClean="0">
                    <a:latin typeface="Times New Roman" panose="02020603050405020304" pitchFamily="18" charset="0"/>
                    <a:cs typeface="Times New Roman" panose="02020603050405020304" pitchFamily="18" charset="0"/>
                  </a:rPr>
                  <a:t>SINGLE</a:t>
                </a:r>
                <a:r>
                  <a:rPr lang="en-US" altLang="en-US" sz="2800" dirty="0" smtClean="0">
                    <a:latin typeface="Times New Roman" panose="02020603050405020304" pitchFamily="18" charset="0"/>
                    <a:cs typeface="Times New Roman" panose="02020603050405020304" pitchFamily="18" charset="0"/>
                  </a:rPr>
                  <a:t> keyword based on their relationships with the bidding’s corresponding CMPGN_NM (</a:t>
                </a:r>
                <a:r>
                  <a:rPr lang="en-US" altLang="en-US" sz="2800" dirty="0" err="1" smtClean="0">
                    <a:latin typeface="Times New Roman" panose="02020603050405020304" pitchFamily="18" charset="0"/>
                    <a:cs typeface="Times New Roman" panose="02020603050405020304" pitchFamily="18" charset="0"/>
                  </a:rPr>
                  <a:t>Ad_ID</a:t>
                </a:r>
                <a:r>
                  <a:rPr lang="en-US" altLang="en-US" sz="2800" dirty="0" smtClean="0">
                    <a:latin typeface="Times New Roman" panose="02020603050405020304" pitchFamily="18" charset="0"/>
                    <a:cs typeface="Times New Roman" panose="02020603050405020304" pitchFamily="18" charset="0"/>
                  </a:rPr>
                  <a:t>)</a:t>
                </a:r>
              </a:p>
              <a:p>
                <a:pPr marL="0" indent="0" algn="r">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(See Appendix A&amp;B)</a:t>
                </a:r>
              </a:p>
              <a:p>
                <a:pPr>
                  <a:buFont typeface="Wingdings" panose="05000000000000000000" pitchFamily="2" charset="2"/>
                  <a:buChar char="Ø"/>
                </a:pPr>
                <a:r>
                  <a:rPr lang="en-CA" altLang="en-US" sz="2400" b="0" dirty="0" smtClean="0">
                    <a:latin typeface="Times New Roman" panose="02020603050405020304" pitchFamily="18" charset="0"/>
                    <a:cs typeface="Times New Roman" panose="02020603050405020304" pitchFamily="18" charset="0"/>
                  </a:rPr>
                  <a:t>E.g. </a:t>
                </a:r>
                <a14:m>
                  <m:oMath xmlns:m="http://schemas.openxmlformats.org/officeDocument/2006/math">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𝑝</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𝑝𝑟𝑜𝑝𝑜𝑟𝑡𝑖𝑜𝑛</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𝑜𝑓</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𝑘𝑒𝑦𝑤𝑜𝑟𝑑𝑠</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𝑡h𝑎𝑡</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𝑎𝑟𝑒</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𝑓𝑟𝑒𝑞𝑢𝑒𝑛𝑡</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𝑖𝑛</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 </m:t>
                    </m:r>
                    <m:r>
                      <a:rPr lang="en-CA" altLang="en-US" sz="2000" b="0" i="1" smtClean="0">
                        <a:solidFill>
                          <a:schemeClr val="bg1">
                            <a:lumMod val="50000"/>
                          </a:schemeClr>
                        </a:solidFill>
                        <a:latin typeface="Cambria Math" panose="02040503050406030204" pitchFamily="18" charset="0"/>
                        <a:cs typeface="Times New Roman" panose="02020603050405020304" pitchFamily="18" charset="0"/>
                      </a:rPr>
                      <m:t>𝐶𝑀𝑃𝐺𝑁</m:t>
                    </m:r>
                  </m:oMath>
                </a14:m>
                <a:endParaRPr lang="en-CA" altLang="en-US" sz="2000" b="0" i="1" dirty="0" smtClean="0">
                  <a:solidFill>
                    <a:schemeClr val="bg1">
                      <a:lumMod val="50000"/>
                    </a:schemeClr>
                  </a:solidFill>
                  <a:latin typeface="Cambria Math" panose="02040503050406030204" pitchFamily="18" charset="0"/>
                </a:endParaRPr>
              </a:p>
              <a:p>
                <a:pPr marL="0" indent="0">
                  <a:buNone/>
                </a:pPr>
                <a:r>
                  <a:rPr lang="en-CA" altLang="en-US" sz="2000" b="0" dirty="0" smtClean="0">
                    <a:solidFill>
                      <a:schemeClr val="bg2"/>
                    </a:solidFill>
                  </a:rPr>
                  <a:t>    </a:t>
                </a:r>
                <a14:m>
                  <m:oMath xmlns:m="http://schemas.openxmlformats.org/officeDocument/2006/math">
                    <m:r>
                      <a:rPr lang="en-CA" altLang="en-US" sz="2000" b="0" i="1" smtClean="0">
                        <a:solidFill>
                          <a:schemeClr val="bg2"/>
                        </a:solidFill>
                        <a:latin typeface="Cambria Math" panose="02040503050406030204" pitchFamily="18" charset="0"/>
                      </a:rPr>
                      <m:t>𝐶𝑂𝑁𝑉</m:t>
                    </m:r>
                    <m:r>
                      <a:rPr lang="en-CA" altLang="en-US" sz="2000" b="0" i="1" smtClean="0">
                        <a:solidFill>
                          <a:schemeClr val="bg2"/>
                        </a:solidFill>
                        <a:latin typeface="Cambria Math" panose="02040503050406030204" pitchFamily="18" charset="0"/>
                      </a:rPr>
                      <m:t>_</m:t>
                    </m:r>
                    <m:r>
                      <a:rPr lang="en-CA" altLang="en-US" sz="2000" b="0" i="1" smtClean="0">
                        <a:solidFill>
                          <a:schemeClr val="bg2"/>
                        </a:solidFill>
                        <a:latin typeface="Cambria Math" panose="02040503050406030204" pitchFamily="18" charset="0"/>
                      </a:rPr>
                      <m:t>𝑅𝐴𝑇𝐸</m:t>
                    </m:r>
                    <m:d>
                      <m:dPr>
                        <m:ctrlPr>
                          <a:rPr lang="en-CA" altLang="en-US" sz="2000" b="0" i="1" smtClean="0">
                            <a:solidFill>
                              <a:schemeClr val="bg2"/>
                            </a:solidFill>
                            <a:latin typeface="Cambria Math" panose="02040503050406030204" pitchFamily="18" charset="0"/>
                          </a:rPr>
                        </m:ctrlPr>
                      </m:dPr>
                      <m:e>
                        <m:r>
                          <a:rPr lang="en-CA" altLang="en-US" sz="2000" b="0" i="1" smtClean="0">
                            <a:solidFill>
                              <a:schemeClr val="bg2"/>
                            </a:solidFill>
                            <a:latin typeface="Cambria Math" panose="02040503050406030204" pitchFamily="18" charset="0"/>
                          </a:rPr>
                          <m:t>𝐾𝐸𝑌𝑊𝐷</m:t>
                        </m:r>
                        <m:r>
                          <a:rPr lang="en-CA" altLang="en-US" sz="2000" b="0" i="1" smtClean="0">
                            <a:solidFill>
                              <a:schemeClr val="bg2"/>
                            </a:solidFill>
                            <a:latin typeface="Cambria Math" panose="02040503050406030204" pitchFamily="18" charset="0"/>
                          </a:rPr>
                          <m:t>_</m:t>
                        </m:r>
                        <m:r>
                          <a:rPr lang="en-CA" altLang="en-US" sz="2000" b="0" i="1" smtClean="0">
                            <a:solidFill>
                              <a:schemeClr val="bg2"/>
                            </a:solidFill>
                            <a:latin typeface="Cambria Math" panose="02040503050406030204" pitchFamily="18" charset="0"/>
                          </a:rPr>
                          <m:t>𝑇𝑋𝑇</m:t>
                        </m:r>
                      </m:e>
                    </m:d>
                    <m:r>
                      <a:rPr lang="en-CA" altLang="en-US" sz="2000" b="0" i="1" smtClean="0">
                        <a:solidFill>
                          <a:schemeClr val="bg2"/>
                        </a:solidFill>
                        <a:latin typeface="Cambria Math" panose="02040503050406030204" pitchFamily="18" charset="0"/>
                      </a:rPr>
                      <m:t>=</m:t>
                    </m:r>
                  </m:oMath>
                </a14:m>
                <a:endParaRPr lang="en-CA" altLang="en-US" sz="2000" b="0" i="1" dirty="0" smtClean="0">
                  <a:solidFill>
                    <a:schemeClr val="bg2"/>
                  </a:solidFill>
                  <a:latin typeface="Times New Roman" panose="02020603050405020304" pitchFamily="18" charset="0"/>
                  <a:cs typeface="Times New Roman" panose="02020603050405020304" pitchFamily="18" charset="0"/>
                </a:endParaRPr>
              </a:p>
              <a:p>
                <a:pPr marL="0" indent="0">
                  <a:buNone/>
                </a:pPr>
                <a:r>
                  <a:rPr lang="en-US" altLang="en-US"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CA" altLang="en-US" sz="2000" b="0" i="0" smtClean="0">
                        <a:solidFill>
                          <a:schemeClr val="bg2"/>
                        </a:solidFill>
                        <a:latin typeface="Cambria Math" panose="02040503050406030204" pitchFamily="18" charset="0"/>
                      </a:rPr>
                      <m:t>                                      </m:t>
                    </m:r>
                    <m:r>
                      <a:rPr lang="en-CA" altLang="en-US" sz="2000" b="0" i="1" smtClean="0">
                        <a:solidFill>
                          <a:schemeClr val="bg2"/>
                        </a:solidFill>
                        <a:latin typeface="Cambria Math" panose="02040503050406030204" pitchFamily="18" charset="0"/>
                      </a:rPr>
                      <m:t> </m:t>
                    </m:r>
                    <m:nary>
                      <m:naryPr>
                        <m:chr m:val="∑"/>
                        <m:supHide m:val="on"/>
                        <m:ctrlPr>
                          <a:rPr lang="en-CA" altLang="en-US" sz="2000" i="1">
                            <a:solidFill>
                              <a:schemeClr val="bg2"/>
                            </a:solidFill>
                            <a:latin typeface="Cambria Math" panose="02040503050406030204" pitchFamily="18" charset="0"/>
                          </a:rPr>
                        </m:ctrlPr>
                      </m:naryPr>
                      <m:sub>
                        <m:d>
                          <m:dPr>
                            <m:begChr m:val="{"/>
                            <m:endChr m:val="}"/>
                            <m:ctrlPr>
                              <a:rPr lang="en-CA" altLang="en-US" sz="2000" i="1">
                                <a:solidFill>
                                  <a:schemeClr val="bg2"/>
                                </a:solidFill>
                                <a:latin typeface="Cambria Math" panose="02040503050406030204" pitchFamily="18" charset="0"/>
                              </a:rPr>
                            </m:ctrlPr>
                          </m:dPr>
                          <m:e>
                            <m:r>
                              <a:rPr lang="en-CA" altLang="en-US" sz="2000" i="1">
                                <a:solidFill>
                                  <a:schemeClr val="bg2"/>
                                </a:solidFill>
                                <a:latin typeface="Cambria Math" panose="02040503050406030204" pitchFamily="18" charset="0"/>
                              </a:rPr>
                              <m:t>𝐾</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𝑊</m:t>
                                </m:r>
                              </m:e>
                              <m:sub>
                                <m:r>
                                  <a:rPr lang="en-CA" altLang="en-US" sz="2000" i="1">
                                    <a:solidFill>
                                      <a:schemeClr val="bg2"/>
                                    </a:solidFill>
                                    <a:latin typeface="Cambria Math" panose="02040503050406030204" pitchFamily="18" charset="0"/>
                                  </a:rPr>
                                  <m:t>𝑖</m:t>
                                </m:r>
                              </m:sub>
                            </m:sSub>
                            <m:r>
                              <a:rPr lang="en-CA" altLang="en-US" sz="2000" i="1">
                                <a:solidFill>
                                  <a:schemeClr val="bg2"/>
                                </a:solidFill>
                                <a:latin typeface="Cambria Math" panose="02040503050406030204" pitchFamily="18" charset="0"/>
                              </a:rPr>
                              <m:t>∈</m:t>
                            </m:r>
                            <m:r>
                              <a:rPr lang="en-CA" altLang="en-US" sz="2000" i="1">
                                <a:solidFill>
                                  <a:schemeClr val="bg2"/>
                                </a:solidFill>
                                <a:latin typeface="Cambria Math" panose="02040503050406030204" pitchFamily="18" charset="0"/>
                              </a:rPr>
                              <m:t>𝐶𝑀𝑃𝐺</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𝑁</m:t>
                                </m:r>
                              </m:e>
                              <m:sub>
                                <m:r>
                                  <a:rPr lang="en-CA" altLang="en-US" sz="2000" i="1">
                                    <a:solidFill>
                                      <a:schemeClr val="bg2"/>
                                    </a:solidFill>
                                    <a:latin typeface="Cambria Math" panose="02040503050406030204" pitchFamily="18" charset="0"/>
                                  </a:rPr>
                                  <m:t>𝑗</m:t>
                                </m:r>
                              </m:sub>
                            </m:sSub>
                          </m:e>
                        </m:d>
                      </m:sub>
                      <m:sup/>
                      <m:e>
                        <m:r>
                          <a:rPr lang="en-CA" altLang="en-US" sz="2000" i="1">
                            <a:solidFill>
                              <a:schemeClr val="bg2"/>
                            </a:solidFill>
                            <a:latin typeface="Cambria Math" panose="02040503050406030204" pitchFamily="18" charset="0"/>
                          </a:rPr>
                          <m:t>𝐶𝑂𝑁𝑉</m:t>
                        </m:r>
                        <m:r>
                          <a:rPr lang="en-CA" altLang="en-US" sz="2000" b="0" i="1" smtClean="0">
                            <a:solidFill>
                              <a:schemeClr val="bg2"/>
                            </a:solidFill>
                            <a:latin typeface="Cambria Math" panose="02040503050406030204" pitchFamily="18" charset="0"/>
                          </a:rPr>
                          <m:t>_</m:t>
                        </m:r>
                        <m:r>
                          <a:rPr lang="en-CA" altLang="en-US" sz="2000" i="1">
                            <a:solidFill>
                              <a:schemeClr val="bg2"/>
                            </a:solidFill>
                            <a:latin typeface="Cambria Math" panose="02040503050406030204" pitchFamily="18" charset="0"/>
                          </a:rPr>
                          <m:t>𝑅𝐴𝑇𝐸</m:t>
                        </m:r>
                        <m:r>
                          <a:rPr lang="en-CA" altLang="en-US" sz="2000" i="1">
                            <a:solidFill>
                              <a:schemeClr val="bg2"/>
                            </a:solidFill>
                            <a:latin typeface="Cambria Math" panose="02040503050406030204" pitchFamily="18" charset="0"/>
                          </a:rPr>
                          <m:t>(</m:t>
                        </m:r>
                        <m:r>
                          <a:rPr lang="en-CA" altLang="en-US" sz="2000" i="1">
                            <a:solidFill>
                              <a:schemeClr val="bg2"/>
                            </a:solidFill>
                            <a:latin typeface="Cambria Math" panose="02040503050406030204" pitchFamily="18" charset="0"/>
                          </a:rPr>
                          <m:t>𝐾</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𝑊</m:t>
                            </m:r>
                          </m:e>
                          <m:sub>
                            <m:r>
                              <a:rPr lang="en-CA" altLang="en-US" sz="2000" i="1">
                                <a:solidFill>
                                  <a:schemeClr val="bg2"/>
                                </a:solidFill>
                                <a:latin typeface="Cambria Math" panose="02040503050406030204" pitchFamily="18" charset="0"/>
                              </a:rPr>
                              <m:t>𝑖</m:t>
                            </m:r>
                          </m:sub>
                        </m:sSub>
                        <m:r>
                          <a:rPr lang="en-CA" altLang="en-US" sz="2000" i="1">
                            <a:solidFill>
                              <a:schemeClr val="bg2"/>
                            </a:solidFill>
                            <a:latin typeface="Cambria Math" panose="02040503050406030204" pitchFamily="18" charset="0"/>
                          </a:rPr>
                          <m:t>)</m:t>
                        </m:r>
                      </m:e>
                    </m:nary>
                    <m:r>
                      <a:rPr lang="en-CA" altLang="en-US" sz="2000" i="1">
                        <a:solidFill>
                          <a:schemeClr val="bg2"/>
                        </a:solidFill>
                        <a:latin typeface="Cambria Math" panose="02040503050406030204" pitchFamily="18" charset="0"/>
                      </a:rPr>
                      <m:t>×</m:t>
                    </m:r>
                    <m:rad>
                      <m:radPr>
                        <m:degHide m:val="on"/>
                        <m:ctrlPr>
                          <a:rPr lang="en-CA" altLang="en-US" sz="2000" i="1">
                            <a:solidFill>
                              <a:schemeClr val="bg2"/>
                            </a:solidFill>
                            <a:latin typeface="Cambria Math" panose="02040503050406030204" pitchFamily="18" charset="0"/>
                          </a:rPr>
                        </m:ctrlPr>
                      </m:radPr>
                      <m:deg/>
                      <m:e>
                        <m:r>
                          <a:rPr lang="en-CA" altLang="en-US" sz="2000" i="1">
                            <a:solidFill>
                              <a:schemeClr val="bg2"/>
                            </a:solidFill>
                            <a:latin typeface="Cambria Math" panose="02040503050406030204" pitchFamily="18" charset="0"/>
                          </a:rPr>
                          <m:t>𝑝</m:t>
                        </m:r>
                      </m:e>
                    </m:rad>
                    <m:r>
                      <a:rPr lang="en-CA" altLang="en-US" sz="2000" i="1">
                        <a:solidFill>
                          <a:schemeClr val="bg2"/>
                        </a:solidFill>
                        <a:latin typeface="Cambria Math" panose="02040503050406030204" pitchFamily="18" charset="0"/>
                      </a:rPr>
                      <m:t>+</m:t>
                    </m:r>
                    <m:r>
                      <a:rPr lang="en-CA" altLang="en-US" sz="2000" b="0" i="1" smtClean="0">
                        <a:solidFill>
                          <a:schemeClr val="bg2"/>
                        </a:solidFill>
                        <a:latin typeface="Cambria Math" panose="02040503050406030204" pitchFamily="18" charset="0"/>
                      </a:rPr>
                      <m:t>                                              </m:t>
                    </m:r>
                    <m:nary>
                      <m:naryPr>
                        <m:chr m:val="∑"/>
                        <m:supHide m:val="on"/>
                        <m:ctrlPr>
                          <a:rPr lang="en-CA" altLang="en-US" sz="2000" i="1">
                            <a:solidFill>
                              <a:schemeClr val="bg2"/>
                            </a:solidFill>
                            <a:latin typeface="Cambria Math" panose="02040503050406030204" pitchFamily="18" charset="0"/>
                          </a:rPr>
                        </m:ctrlPr>
                      </m:naryPr>
                      <m:sub>
                        <m:d>
                          <m:dPr>
                            <m:begChr m:val="{"/>
                            <m:endChr m:val="}"/>
                            <m:ctrlPr>
                              <a:rPr lang="en-CA" altLang="en-US" sz="2000" i="1">
                                <a:solidFill>
                                  <a:schemeClr val="bg2"/>
                                </a:solidFill>
                                <a:latin typeface="Cambria Math" panose="02040503050406030204" pitchFamily="18" charset="0"/>
                              </a:rPr>
                            </m:ctrlPr>
                          </m:dPr>
                          <m:e>
                            <m:r>
                              <a:rPr lang="en-CA" altLang="en-US" sz="2000" i="1">
                                <a:solidFill>
                                  <a:schemeClr val="bg2"/>
                                </a:solidFill>
                                <a:latin typeface="Cambria Math" panose="02040503050406030204" pitchFamily="18" charset="0"/>
                              </a:rPr>
                              <m:t>𝐾</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𝑊</m:t>
                                </m:r>
                              </m:e>
                              <m:sub>
                                <m:r>
                                  <a:rPr lang="en-CA" altLang="en-US" sz="2000" i="1">
                                    <a:solidFill>
                                      <a:schemeClr val="bg2"/>
                                    </a:solidFill>
                                    <a:latin typeface="Cambria Math" panose="02040503050406030204" pitchFamily="18" charset="0"/>
                                  </a:rPr>
                                  <m:t>𝑖</m:t>
                                </m:r>
                              </m:sub>
                            </m:sSub>
                            <m:r>
                              <a:rPr lang="en-CA" altLang="en-US" sz="2000" i="1">
                                <a:solidFill>
                                  <a:schemeClr val="bg2"/>
                                </a:solidFill>
                                <a:latin typeface="Cambria Math" panose="02040503050406030204" pitchFamily="18" charset="0"/>
                              </a:rPr>
                              <m:t>∉</m:t>
                            </m:r>
                            <m:r>
                              <a:rPr lang="en-CA" altLang="en-US" sz="2000" i="1">
                                <a:solidFill>
                                  <a:schemeClr val="bg2"/>
                                </a:solidFill>
                                <a:latin typeface="Cambria Math" panose="02040503050406030204" pitchFamily="18" charset="0"/>
                              </a:rPr>
                              <m:t>𝐶𝑀𝑃𝐺</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𝑁</m:t>
                                </m:r>
                              </m:e>
                              <m:sub>
                                <m:r>
                                  <a:rPr lang="en-CA" altLang="en-US" sz="2000" i="1">
                                    <a:solidFill>
                                      <a:schemeClr val="bg2"/>
                                    </a:solidFill>
                                    <a:latin typeface="Cambria Math" panose="02040503050406030204" pitchFamily="18" charset="0"/>
                                  </a:rPr>
                                  <m:t>𝑗</m:t>
                                </m:r>
                              </m:sub>
                            </m:sSub>
                          </m:e>
                        </m:d>
                      </m:sub>
                      <m:sup/>
                      <m:e>
                        <m:r>
                          <a:rPr lang="en-CA" altLang="en-US" sz="2000" i="1">
                            <a:solidFill>
                              <a:schemeClr val="bg2"/>
                            </a:solidFill>
                            <a:latin typeface="Cambria Math" panose="02040503050406030204" pitchFamily="18" charset="0"/>
                          </a:rPr>
                          <m:t>𝐶𝑂𝑁𝑉</m:t>
                        </m:r>
                        <m:r>
                          <a:rPr lang="en-CA" altLang="en-US" sz="2000" b="0" i="1" smtClean="0">
                            <a:solidFill>
                              <a:schemeClr val="bg2"/>
                            </a:solidFill>
                            <a:latin typeface="Cambria Math" panose="02040503050406030204" pitchFamily="18" charset="0"/>
                          </a:rPr>
                          <m:t>_</m:t>
                        </m:r>
                        <m:r>
                          <a:rPr lang="en-CA" altLang="en-US" sz="2000" i="1">
                            <a:solidFill>
                              <a:schemeClr val="bg2"/>
                            </a:solidFill>
                            <a:latin typeface="Cambria Math" panose="02040503050406030204" pitchFamily="18" charset="0"/>
                          </a:rPr>
                          <m:t>𝑅𝐴𝑇𝐸</m:t>
                        </m:r>
                        <m:d>
                          <m:dPr>
                            <m:ctrlPr>
                              <a:rPr lang="en-CA" altLang="en-US" sz="2000" i="1">
                                <a:solidFill>
                                  <a:schemeClr val="bg2"/>
                                </a:solidFill>
                                <a:latin typeface="Cambria Math" panose="02040503050406030204" pitchFamily="18" charset="0"/>
                              </a:rPr>
                            </m:ctrlPr>
                          </m:dPr>
                          <m:e>
                            <m:r>
                              <a:rPr lang="en-CA" altLang="en-US" sz="2000" i="1">
                                <a:solidFill>
                                  <a:schemeClr val="bg2"/>
                                </a:solidFill>
                                <a:latin typeface="Cambria Math" panose="02040503050406030204" pitchFamily="18" charset="0"/>
                              </a:rPr>
                              <m:t>𝐾</m:t>
                            </m:r>
                            <m:sSub>
                              <m:sSubPr>
                                <m:ctrlPr>
                                  <a:rPr lang="en-CA" altLang="en-US" sz="2000" i="1">
                                    <a:solidFill>
                                      <a:schemeClr val="bg2"/>
                                    </a:solidFill>
                                    <a:latin typeface="Cambria Math" panose="02040503050406030204" pitchFamily="18" charset="0"/>
                                  </a:rPr>
                                </m:ctrlPr>
                              </m:sSubPr>
                              <m:e>
                                <m:r>
                                  <a:rPr lang="en-CA" altLang="en-US" sz="2000" i="1">
                                    <a:solidFill>
                                      <a:schemeClr val="bg2"/>
                                    </a:solidFill>
                                    <a:latin typeface="Cambria Math" panose="02040503050406030204" pitchFamily="18" charset="0"/>
                                  </a:rPr>
                                  <m:t>𝑊</m:t>
                                </m:r>
                              </m:e>
                              <m:sub>
                                <m:r>
                                  <a:rPr lang="en-CA" altLang="en-US" sz="2000" i="1">
                                    <a:solidFill>
                                      <a:schemeClr val="bg2"/>
                                    </a:solidFill>
                                    <a:latin typeface="Cambria Math" panose="02040503050406030204" pitchFamily="18" charset="0"/>
                                  </a:rPr>
                                  <m:t>𝑖</m:t>
                                </m:r>
                              </m:sub>
                            </m:sSub>
                          </m:e>
                        </m:d>
                      </m:e>
                    </m:nary>
                    <m:r>
                      <a:rPr lang="en-CA" altLang="en-US" sz="2000" b="0" i="1" smtClean="0">
                        <a:solidFill>
                          <a:schemeClr val="bg2"/>
                        </a:solidFill>
                        <a:latin typeface="Cambria Math" panose="02040503050406030204" pitchFamily="18" charset="0"/>
                      </a:rPr>
                      <m:t>×(1−</m:t>
                    </m:r>
                    <m:rad>
                      <m:radPr>
                        <m:degHide m:val="on"/>
                        <m:ctrlPr>
                          <a:rPr lang="en-CA" altLang="en-US" sz="2000" b="0" i="1" smtClean="0">
                            <a:solidFill>
                              <a:schemeClr val="bg2"/>
                            </a:solidFill>
                            <a:latin typeface="Cambria Math" panose="02040503050406030204" pitchFamily="18" charset="0"/>
                          </a:rPr>
                        </m:ctrlPr>
                      </m:radPr>
                      <m:deg/>
                      <m:e>
                        <m:r>
                          <a:rPr lang="en-CA" altLang="en-US" sz="2000" b="0" i="1" smtClean="0">
                            <a:solidFill>
                              <a:schemeClr val="bg2"/>
                            </a:solidFill>
                            <a:latin typeface="Cambria Math" panose="02040503050406030204" pitchFamily="18" charset="0"/>
                          </a:rPr>
                          <m:t>𝑝</m:t>
                        </m:r>
                      </m:e>
                    </m:rad>
                    <m:r>
                      <a:rPr lang="en-CA" altLang="en-US" sz="2000" b="0" i="1" smtClean="0">
                        <a:solidFill>
                          <a:schemeClr val="bg2"/>
                        </a:solidFill>
                        <a:latin typeface="Cambria Math" panose="02040503050406030204" pitchFamily="18" charset="0"/>
                      </a:rPr>
                      <m:t>)</m:t>
                    </m:r>
                  </m:oMath>
                </a14:m>
                <a:endParaRPr lang="en-CA" altLang="en-US" sz="2000" i="1" dirty="0" smtClean="0">
                  <a:solidFill>
                    <a:schemeClr val="bg2"/>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CA" altLang="en-US" sz="2000" i="1">
                          <a:solidFill>
                            <a:schemeClr val="bg2"/>
                          </a:solidFill>
                          <a:latin typeface="Cambria Math" panose="02040503050406030204" pitchFamily="18" charset="0"/>
                        </a:rPr>
                        <m:t> </m:t>
                      </m:r>
                    </m:oMath>
                  </m:oMathPara>
                </a14:m>
                <a:endParaRPr lang="en-US" altLang="en-US" sz="2000" i="1" dirty="0">
                  <a:solidFill>
                    <a:schemeClr val="bg2"/>
                  </a:solidFill>
                  <a:latin typeface="Cambria Math" panose="02040503050406030204" pitchFamily="18" charset="0"/>
                </a:endParaRPr>
              </a:p>
            </p:txBody>
          </p:sp>
        </mc:Choice>
        <mc:Fallback>
          <p:sp>
            <p:nvSpPr>
              <p:cNvPr id="4099" name="Zástupný symbol pro obsah 2"/>
              <p:cNvSpPr>
                <a:spLocks noGrp="1" noRot="1" noChangeAspect="1" noMove="1" noResize="1" noEditPoints="1" noAdjustHandles="1" noChangeArrowheads="1" noChangeShapeType="1" noTextEdit="1"/>
              </p:cNvSpPr>
              <p:nvPr>
                <p:ph idx="1"/>
              </p:nvPr>
            </p:nvSpPr>
            <p:spPr>
              <a:xfrm>
                <a:off x="127000" y="1218612"/>
                <a:ext cx="9017000" cy="5450748"/>
              </a:xfrm>
              <a:blipFill rotWithShape="0">
                <a:blip r:embed="rId3"/>
                <a:stretch>
                  <a:fillRect l="-1217" t="-1230" r="-676" b="-7606"/>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2" name="Nadpis 1"/>
          <p:cNvSpPr txBox="1">
            <a:spLocks/>
          </p:cNvSpPr>
          <p:nvPr/>
        </p:nvSpPr>
        <p:spPr bwMode="auto">
          <a:xfrm>
            <a:off x="457200" y="712441"/>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Conversion Rate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2739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5508104" y="1377752"/>
            <a:ext cx="3476239" cy="5445224"/>
          </a:xfrm>
        </p:spPr>
        <p:txBody>
          <a:bodyPr/>
          <a:lstStyle/>
          <a:p>
            <a:pPr>
              <a:buFont typeface="Wingdings" panose="05000000000000000000" pitchFamily="2" charset="2"/>
              <a:buChar char="Ø"/>
            </a:pPr>
            <a:r>
              <a:rPr lang="en-US" altLang="en-US" sz="2050" dirty="0" smtClean="0">
                <a:latin typeface="Times New Roman" panose="02020603050405020304" pitchFamily="18" charset="0"/>
                <a:cs typeface="Times New Roman" panose="02020603050405020304" pitchFamily="18" charset="0"/>
              </a:rPr>
              <a:t>CART is a decision tree based method that calculates the average of known data according to some of their common features to make predictions by placing new data into the appropriate branch of the decision tree</a:t>
            </a:r>
          </a:p>
          <a:p>
            <a:pPr>
              <a:buFont typeface="Wingdings" panose="05000000000000000000" pitchFamily="2" charset="2"/>
              <a:buChar char="Ø"/>
            </a:pPr>
            <a:r>
              <a:rPr lang="en-US" altLang="en-US" sz="2050" dirty="0" smtClean="0">
                <a:latin typeface="Times New Roman" panose="02020603050405020304" pitchFamily="18" charset="0"/>
                <a:cs typeface="Times New Roman" panose="02020603050405020304" pitchFamily="18" charset="0"/>
              </a:rPr>
              <a:t>Comparing to other models run in Weka, CART has the best root mean squared error (from 10-fold-cross-validation)</a:t>
            </a:r>
          </a:p>
          <a:p>
            <a:pPr marL="0" indent="0">
              <a:buNone/>
            </a:pPr>
            <a:endParaRPr lang="en-US" altLang="en-US" sz="2000" dirty="0" smtClean="0">
              <a:latin typeface="Times New Roman" panose="02020603050405020304" pitchFamily="18" charset="0"/>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2" name="Nadpis 1"/>
          <p:cNvSpPr txBox="1">
            <a:spLocks/>
          </p:cNvSpPr>
          <p:nvPr/>
        </p:nvSpPr>
        <p:spPr bwMode="auto">
          <a:xfrm>
            <a:off x="271016" y="548680"/>
            <a:ext cx="8837488"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Conversion Rate Modelling &amp; Evaluation</a:t>
            </a:r>
            <a:endParaRPr lang="cs-CZ" altLang="en-US" sz="20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47985003"/>
              </p:ext>
            </p:extLst>
          </p:nvPr>
        </p:nvGraphicFramePr>
        <p:xfrm>
          <a:off x="353720" y="1196752"/>
          <a:ext cx="5060571" cy="4543223"/>
        </p:xfrm>
        <a:graphic>
          <a:graphicData uri="http://schemas.openxmlformats.org/drawingml/2006/table">
            <a:tbl>
              <a:tblPr/>
              <a:tblGrid>
                <a:gridCol w="2441083"/>
                <a:gridCol w="2619488"/>
              </a:tblGrid>
              <a:tr h="614910">
                <a:tc>
                  <a:txBody>
                    <a:bodyPr/>
                    <a:lstStyle/>
                    <a:p>
                      <a:pPr algn="ctr" rtl="0" fontAlgn="ctr">
                        <a:spcBef>
                          <a:spcPts val="0"/>
                        </a:spcBef>
                        <a:spcAft>
                          <a:spcPts val="0"/>
                        </a:spcAft>
                      </a:pPr>
                      <a:r>
                        <a:rPr lang="en-CA" sz="1600" b="1" i="0" u="none" strike="noStrike" dirty="0">
                          <a:solidFill>
                            <a:srgbClr val="FFFFFF"/>
                          </a:solidFill>
                          <a:effectLst/>
                          <a:latin typeface="Times New Roman" panose="02020603050405020304" pitchFamily="18" charset="0"/>
                          <a:cs typeface="Times New Roman" panose="02020603050405020304" pitchFamily="18" charset="0"/>
                        </a:rPr>
                        <a:t>Model Name</a:t>
                      </a:r>
                      <a:endParaRPr lang="en-CA" sz="16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CA" sz="1600" b="1" i="0" u="none" strike="noStrike" dirty="0">
                          <a:solidFill>
                            <a:srgbClr val="FFFFFF"/>
                          </a:solidFill>
                          <a:effectLst/>
                          <a:latin typeface="Times New Roman" panose="02020603050405020304" pitchFamily="18" charset="0"/>
                          <a:cs typeface="Times New Roman" panose="02020603050405020304" pitchFamily="18" charset="0"/>
                        </a:rPr>
                        <a:t>Root Mean Squared Error</a:t>
                      </a:r>
                      <a:endParaRPr lang="en-CA" sz="16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CART</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FFF00"/>
                    </a:solidFill>
                  </a:tcPr>
                </a:tc>
                <a:tc>
                  <a:txBody>
                    <a:bodyPr/>
                    <a:lstStyle/>
                    <a:p>
                      <a:pPr algn="ctr" rtl="0" fontAlgn="ctr">
                        <a:spcBef>
                          <a:spcPts val="0"/>
                        </a:spcBef>
                        <a:spcAft>
                          <a:spcPts val="0"/>
                        </a:spcAft>
                      </a:pPr>
                      <a:r>
                        <a:rPr lang="en-CA" sz="1800" b="0" i="0" u="none" strike="noStrike" dirty="0" smtClean="0">
                          <a:solidFill>
                            <a:srgbClr val="000000"/>
                          </a:solidFill>
                          <a:effectLst/>
                          <a:latin typeface="Times New Roman" panose="02020603050405020304" pitchFamily="18" charset="0"/>
                          <a:cs typeface="Times New Roman" panose="02020603050405020304" pitchFamily="18" charset="0"/>
                        </a:rPr>
                        <a:t>0.0594</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FFF00"/>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Decision Table</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0.0729</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KStar</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0.0784</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Decision Stump</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0.0785</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M5Rules</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0.0808</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Linear Regression</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0.0808</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ZeroR</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42566">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Regression By Discretization</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Multi Scheme</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REP Tree</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0.0812</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M5P</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0.0828</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IBk</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0.1051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bl>
          </a:graphicData>
        </a:graphic>
      </p:graphicFrame>
      <p:sp>
        <p:nvSpPr>
          <p:cNvPr id="4" name="Rectangle 3"/>
          <p:cNvSpPr/>
          <p:nvPr/>
        </p:nvSpPr>
        <p:spPr>
          <a:xfrm>
            <a:off x="5220072" y="6093296"/>
            <a:ext cx="3720762" cy="369332"/>
          </a:xfrm>
          <a:prstGeom prst="rect">
            <a:avLst/>
          </a:prstGeom>
        </p:spPr>
        <p:txBody>
          <a:bodyPr wrap="none">
            <a:spAutoFit/>
          </a:bodyPr>
          <a:lstStyle/>
          <a:p>
            <a:pPr marL="0" indent="0">
              <a:buNone/>
            </a:pPr>
            <a:r>
              <a:rPr lang="en-US" altLang="en-US" dirty="0" smtClean="0">
                <a:latin typeface="Times New Roman" panose="02020603050405020304" pitchFamily="18" charset="0"/>
                <a:cs typeface="Times New Roman" panose="02020603050405020304" pitchFamily="18" charset="0"/>
              </a:rPr>
              <a:t>* For Weka Software, see Appendix C</a:t>
            </a:r>
          </a:p>
        </p:txBody>
      </p:sp>
    </p:spTree>
    <p:extLst>
      <p:ext uri="{BB962C8B-B14F-4D97-AF65-F5344CB8AC3E}">
        <p14:creationId xmlns:p14="http://schemas.microsoft.com/office/powerpoint/2010/main" val="414778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Zástupný symbol pro obsah 2"/>
              <p:cNvSpPr>
                <a:spLocks noGrp="1"/>
              </p:cNvSpPr>
              <p:nvPr>
                <p:ph idx="1"/>
              </p:nvPr>
            </p:nvSpPr>
            <p:spPr>
              <a:xfrm>
                <a:off x="0" y="1556792"/>
                <a:ext cx="9108504" cy="4176463"/>
              </a:xfrm>
            </p:spPr>
            <p:txBody>
              <a:bodyPr/>
              <a:lstStyle/>
              <a:p>
                <a:pPr>
                  <a:buFont typeface="Wingdings" panose="05000000000000000000" pitchFamily="2" charset="2"/>
                  <a:buChar char="Ø"/>
                </a:pPr>
                <a14:m>
                  <m:oMath xmlns:m="http://schemas.openxmlformats.org/officeDocument/2006/math">
                    <m:r>
                      <a:rPr lang="en-CA" altLang="en-US" sz="2400" b="0" i="1" smtClean="0">
                        <a:solidFill>
                          <a:schemeClr val="bg2"/>
                        </a:solidFill>
                        <a:latin typeface="Cambria Math" panose="02040503050406030204" pitchFamily="18" charset="0"/>
                      </a:rPr>
                      <m:t>𝐴𝑅</m:t>
                    </m:r>
                    <m:d>
                      <m:dPr>
                        <m:ctrlPr>
                          <a:rPr lang="en-CA" altLang="en-US" sz="2400" b="0" i="1" smtClean="0">
                            <a:solidFill>
                              <a:schemeClr val="bg2"/>
                            </a:solidFill>
                            <a:latin typeface="Cambria Math" panose="02040503050406030204" pitchFamily="18" charset="0"/>
                          </a:rPr>
                        </m:ctrlPr>
                      </m:dPr>
                      <m:e>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e>
                    </m:d>
                    <m:r>
                      <a:rPr lang="en-CA" altLang="en-US" sz="2400" b="0" i="1" smtClean="0">
                        <a:solidFill>
                          <a:schemeClr val="bg2"/>
                        </a:solidFill>
                        <a:latin typeface="Cambria Math" panose="02040503050406030204" pitchFamily="18" charset="0"/>
                      </a:rPr>
                      <m:t>=</m:t>
                    </m:r>
                  </m:oMath>
                </a14:m>
                <a:endParaRPr lang="en-CA" altLang="en-US" sz="2400" b="0" i="1" dirty="0" smtClean="0">
                  <a:solidFill>
                    <a:schemeClr val="bg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400" b="0" i="1" smtClean="0">
                          <a:solidFill>
                            <a:schemeClr val="bg2"/>
                          </a:solidFill>
                          <a:latin typeface="Cambria Math" panose="02040503050406030204" pitchFamily="18" charset="0"/>
                        </a:rPr>
                        <m:t>𝐴𝑝𝑝𝑟𝑜𝑣𝑒𝑑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𝐴𝑝𝑝𝑙𝑖𝑐𝑎𝑡𝑖𝑜𝑛𝑠</m:t>
                      </m:r>
                      <m:r>
                        <a:rPr lang="en-CA" altLang="en-US" sz="2400" b="0" i="1" smtClean="0">
                          <a:solidFill>
                            <a:schemeClr val="bg2"/>
                          </a:solidFill>
                          <a:latin typeface="Cambria Math" panose="02040503050406030204" pitchFamily="18" charset="0"/>
                        </a:rPr>
                        <m:t> / </m:t>
                      </m:r>
                      <m:r>
                        <a:rPr lang="en-CA" altLang="en-US" sz="2400" b="0" i="1" smtClean="0">
                          <a:solidFill>
                            <a:schemeClr val="bg2"/>
                          </a:solidFill>
                          <a:latin typeface="Cambria Math" panose="02040503050406030204" pitchFamily="18" charset="0"/>
                        </a:rPr>
                        <m:t>𝑇𝑜𝑡𝑎𝑙</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𝐴𝑝𝑝𝑙𝑖𝑐𝑎𝑡𝑖𝑜𝑛𝑠</m:t>
                      </m:r>
                    </m:oMath>
                  </m:oMathPara>
                </a14:m>
                <a:endParaRPr lang="en-US" altLang="en-US" sz="240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For each keyword, extract the probability distribution over the 6 products it potentially leads to</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 the Approval Rate corresponding to each keyword as the expected AR over the products</a:t>
                </a:r>
              </a:p>
              <a:p>
                <a:pPr>
                  <a:buFont typeface="Wingdings" panose="05000000000000000000" pitchFamily="2" charset="2"/>
                  <a:buChar char="Ø"/>
                </a:pPr>
                <a14:m>
                  <m:oMath xmlns:m="http://schemas.openxmlformats.org/officeDocument/2006/math">
                    <m:r>
                      <a:rPr lang="en-CA" altLang="en-US" sz="2400" b="0" i="1" smtClean="0">
                        <a:solidFill>
                          <a:schemeClr val="bg2"/>
                        </a:solidFill>
                        <a:latin typeface="Cambria Math" panose="02040503050406030204" pitchFamily="18" charset="0"/>
                      </a:rPr>
                      <m:t>𝐴𝑅</m:t>
                    </m:r>
                    <m:d>
                      <m:dPr>
                        <m:ctrlPr>
                          <a:rPr lang="en-CA" altLang="en-US" sz="2400" b="0" i="1" smtClean="0">
                            <a:solidFill>
                              <a:schemeClr val="bg2"/>
                            </a:solidFill>
                            <a:latin typeface="Cambria Math" panose="02040503050406030204" pitchFamily="18" charset="0"/>
                          </a:rPr>
                        </m:ctrlPr>
                      </m:dPr>
                      <m:e>
                        <m:r>
                          <a:rPr lang="en-CA" altLang="en-US" sz="2400" b="0" i="1" smtClean="0">
                            <a:solidFill>
                              <a:schemeClr val="bg2"/>
                            </a:solidFill>
                            <a:latin typeface="Cambria Math" panose="02040503050406030204" pitchFamily="18" charset="0"/>
                          </a:rPr>
                          <m:t>𝐾𝑊</m:t>
                        </m:r>
                      </m:e>
                    </m:d>
                    <m:r>
                      <a:rPr lang="en-CA" altLang="en-US" sz="2400" b="0" i="1" smtClean="0">
                        <a:solidFill>
                          <a:schemeClr val="bg2"/>
                        </a:solidFill>
                        <a:latin typeface="Cambria Math" panose="02040503050406030204" pitchFamily="18" charset="0"/>
                      </a:rPr>
                      <m:t>=</m:t>
                    </m:r>
                    <m:nary>
                      <m:naryPr>
                        <m:chr m:val="∑"/>
                        <m:supHide m:val="on"/>
                        <m:ctrlPr>
                          <a:rPr lang="en-CA" altLang="en-US" sz="2400" b="0" i="1" smtClean="0">
                            <a:solidFill>
                              <a:schemeClr val="bg2"/>
                            </a:solidFill>
                            <a:latin typeface="Cambria Math" panose="02040503050406030204" pitchFamily="18" charset="0"/>
                          </a:rPr>
                        </m:ctrlPr>
                      </m:naryPr>
                      <m:sub>
                        <m:r>
                          <a:rPr lang="en-CA" altLang="en-US" sz="2400" b="0" i="1" smtClean="0">
                            <a:solidFill>
                              <a:schemeClr val="bg2"/>
                            </a:solidFill>
                            <a:latin typeface="Cambria Math" panose="02040503050406030204" pitchFamily="18" charset="0"/>
                          </a:rPr>
                          <m:t>𝑖</m:t>
                        </m:r>
                      </m:sub>
                      <m:sup/>
                      <m:e>
                        <m:r>
                          <m:rPr>
                            <m:sty m:val="p"/>
                          </m:rPr>
                          <a:rPr lang="en-CA" altLang="en-US" sz="2400" b="0" i="0" smtClean="0">
                            <a:solidFill>
                              <a:schemeClr val="bg2"/>
                            </a:solidFill>
                            <a:latin typeface="Cambria Math" panose="02040503050406030204" pitchFamily="18" charset="0"/>
                          </a:rPr>
                          <m:t>Pr</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𝐾𝑊</m:t>
                        </m:r>
                        <m:r>
                          <a:rPr lang="en-CA" altLang="en-US" sz="2400" b="0" i="1" smtClean="0">
                            <a:solidFill>
                              <a:schemeClr val="bg2"/>
                            </a:solidFill>
                            <a:latin typeface="Cambria Math" panose="02040503050406030204" pitchFamily="18" charset="0"/>
                          </a:rPr>
                          <m:t>)</m:t>
                        </m:r>
                      </m:e>
                    </m:nary>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𝐴𝑅</m:t>
                    </m:r>
                    <m:r>
                      <a:rPr lang="en-CA" altLang="en-US" sz="2400" b="0" i="1" smtClean="0">
                        <a:solidFill>
                          <a:schemeClr val="bg2"/>
                        </a:solidFill>
                        <a:latin typeface="Cambria Math" panose="02040503050406030204" pitchFamily="18" charset="0"/>
                      </a:rPr>
                      <m:t>(</m:t>
                    </m:r>
                    <m:r>
                      <a:rPr lang="en-CA" altLang="en-US" sz="2400" b="0" i="1" smtClean="0">
                        <a:solidFill>
                          <a:schemeClr val="bg2"/>
                        </a:solidFill>
                        <a:latin typeface="Cambria Math" panose="02040503050406030204" pitchFamily="18" charset="0"/>
                      </a:rPr>
                      <m:t>𝑃𝑟𝑜𝑑</m:t>
                    </m:r>
                    <m:r>
                      <a:rPr lang="en-CA" altLang="en-US" sz="2400" b="0" i="1" smtClean="0">
                        <a:solidFill>
                          <a:schemeClr val="bg2"/>
                        </a:solidFill>
                        <a:latin typeface="Cambria Math" panose="02040503050406030204" pitchFamily="18" charset="0"/>
                      </a:rPr>
                      <m:t> </m:t>
                    </m:r>
                    <m:r>
                      <a:rPr lang="en-CA" altLang="en-US" sz="2400" b="0" i="1" smtClean="0">
                        <a:solidFill>
                          <a:schemeClr val="bg2"/>
                        </a:solidFill>
                        <a:latin typeface="Cambria Math" panose="02040503050406030204" pitchFamily="18" charset="0"/>
                      </a:rPr>
                      <m:t>𝑖</m:t>
                    </m:r>
                    <m:r>
                      <a:rPr lang="en-CA" altLang="en-US" sz="2400" b="0" i="1" smtClean="0">
                        <a:solidFill>
                          <a:schemeClr val="bg2"/>
                        </a:solidFill>
                        <a:latin typeface="Cambria Math" panose="02040503050406030204" pitchFamily="18" charset="0"/>
                      </a:rPr>
                      <m:t>)</m:t>
                    </m:r>
                  </m:oMath>
                </a14:m>
                <a:endParaRPr lang="en-US" altLang="en-US" sz="2400" dirty="0" smtClean="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Approval Rate of bids with multiple keywords are averaged over its single keywords</a:t>
                </a:r>
              </a:p>
            </p:txBody>
          </p:sp>
        </mc:Choice>
        <mc:Fallback xmlns="">
          <p:sp>
            <p:nvSpPr>
              <p:cNvPr id="4099" name="Zástupný symbol pro obsah 2"/>
              <p:cNvSpPr>
                <a:spLocks noGrp="1" noRot="1" noChangeAspect="1" noMove="1" noResize="1" noEditPoints="1" noAdjustHandles="1" noChangeArrowheads="1" noChangeShapeType="1" noTextEdit="1"/>
              </p:cNvSpPr>
              <p:nvPr>
                <p:ph idx="1"/>
              </p:nvPr>
            </p:nvSpPr>
            <p:spPr>
              <a:xfrm>
                <a:off x="0" y="1556792"/>
                <a:ext cx="9108504" cy="4176463"/>
              </a:xfrm>
              <a:blipFill rotWithShape="0">
                <a:blip r:embed="rId2"/>
                <a:stretch>
                  <a:fillRect l="-1138" t="-438" r="-1473" b="-1752"/>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0387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Approval Rate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333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5882</TotalTime>
  <Words>970</Words>
  <Application>Microsoft Office PowerPoint</Application>
  <PresentationFormat>On-screen Show (4:3)</PresentationFormat>
  <Paragraphs>292</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굴림</vt:lpstr>
      <vt:lpstr>宋体</vt:lpstr>
      <vt:lpstr>Arial</vt:lpstr>
      <vt:lpstr>Calibri</vt:lpstr>
      <vt:lpstr>Cambria Math</vt:lpstr>
      <vt:lpstr>Times New Roman</vt:lpstr>
      <vt:lpstr>Wingdings</vt:lpstr>
      <vt:lpstr>Diseño predeterminado</vt:lpstr>
      <vt:lpstr>PowerPoint Presentation</vt:lpstr>
      <vt:lpstr>PowerPoint Presentation</vt:lpstr>
      <vt:lpstr>PowerPoint Presentation</vt:lpstr>
      <vt:lpstr>Problem Formalization</vt:lpstr>
      <vt:lpstr>Problem Formalization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C -- Weka Software</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Allen Lu</cp:lastModifiedBy>
  <cp:revision>913</cp:revision>
  <dcterms:created xsi:type="dcterms:W3CDTF">2010-05-23T14:28:12Z</dcterms:created>
  <dcterms:modified xsi:type="dcterms:W3CDTF">2015-02-16T12:43:32Z</dcterms:modified>
</cp:coreProperties>
</file>