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6" r:id="rId3"/>
    <p:sldId id="313" r:id="rId4"/>
    <p:sldId id="306" r:id="rId5"/>
    <p:sldId id="307" r:id="rId6"/>
    <p:sldId id="261" r:id="rId7"/>
    <p:sldId id="309" r:id="rId8"/>
    <p:sldId id="310" r:id="rId9"/>
    <p:sldId id="262" r:id="rId10"/>
    <p:sldId id="270" r:id="rId11"/>
    <p:sldId id="282" r:id="rId12"/>
    <p:sldId id="283" r:id="rId13"/>
    <p:sldId id="284" r:id="rId14"/>
    <p:sldId id="285" r:id="rId15"/>
    <p:sldId id="290" r:id="rId16"/>
    <p:sldId id="299" r:id="rId17"/>
    <p:sldId id="278" r:id="rId18"/>
    <p:sldId id="312" r:id="rId19"/>
    <p:sldId id="279" r:id="rId20"/>
    <p:sldId id="311" r:id="rId21"/>
    <p:sldId id="304" r:id="rId22"/>
    <p:sldId id="305" r:id="rId23"/>
    <p:sldId id="291" r:id="rId24"/>
    <p:sldId id="295" r:id="rId25"/>
    <p:sldId id="296" r:id="rId26"/>
    <p:sldId id="303" r:id="rId2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0000"/>
    <a:srgbClr val="808080"/>
    <a:srgbClr val="FCABA2"/>
    <a:srgbClr val="422C16"/>
    <a:srgbClr val="0C788E"/>
    <a:srgbClr val="006666"/>
    <a:srgbClr val="660066"/>
    <a:srgbClr val="66003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23" autoAdjust="0"/>
    <p:restoredTop sz="92280" autoAdjust="0"/>
  </p:normalViewPr>
  <p:slideViewPr>
    <p:cSldViewPr>
      <p:cViewPr varScale="1">
        <p:scale>
          <a:sx n="71" d="100"/>
          <a:sy n="71" d="100"/>
        </p:scale>
        <p:origin x="-12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a:solidFill>
                    <a:schemeClr val="tx1"/>
                  </a:solidFill>
                </a:ln>
                <a:solidFill>
                  <a:schemeClr val="tx1"/>
                </a:solidFill>
                <a:latin typeface="+mn-lt"/>
                <a:ea typeface="+mn-ea"/>
                <a:cs typeface="+mn-cs"/>
              </a:defRPr>
            </a:pPr>
            <a:r>
              <a:rPr lang="en-US" dirty="0" smtClean="0"/>
              <a:t>Online</a:t>
            </a:r>
            <a:r>
              <a:rPr lang="en-US" baseline="0" dirty="0" smtClean="0"/>
              <a:t> Advertising Market Share</a:t>
            </a:r>
            <a:endParaRPr lang="en-US" dirty="0"/>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3860634259028699E-2"/>
          <c:y val="0.21190476840528305"/>
          <c:w val="0.94403287037259609"/>
          <c:h val="0.69715362011906135"/>
        </c:manualLayout>
      </c:layout>
      <c:pie3DChart>
        <c:varyColors val="1"/>
        <c:ser>
          <c:idx val="0"/>
          <c:order val="0"/>
          <c:tx>
            <c:strRef>
              <c:f>Sheet1!$B$1</c:f>
              <c:strCache>
                <c:ptCount val="1"/>
                <c:pt idx="0">
                  <c:v>Sales</c:v>
                </c:pt>
              </c:strCache>
            </c:strRef>
          </c:tx>
          <c:explosion val="14"/>
          <c:dPt>
            <c:idx val="0"/>
            <c:bubble3D val="0"/>
            <c:explosion val="0"/>
            <c:spPr>
              <a:solidFill>
                <a:srgbClr val="FF0000"/>
              </a:solidFill>
              <a:ln w="25400">
                <a:solidFill>
                  <a:schemeClr val="lt1"/>
                </a:solidFill>
              </a:ln>
              <a:effectLst>
                <a:outerShdw blurRad="50800" dist="38100" dir="5400000" algn="t" rotWithShape="0">
                  <a:prstClr val="black">
                    <a:alpha val="40000"/>
                  </a:prstClr>
                </a:outerShdw>
              </a:effectLst>
              <a:scene3d>
                <a:camera prst="orthographicFront"/>
                <a:lightRig rig="threePt" dir="t"/>
              </a:scene3d>
              <a:sp3d contourW="25400" prstMaterial="metal">
                <a:contourClr>
                  <a:schemeClr val="lt1"/>
                </a:contourClr>
              </a:sp3d>
            </c:spPr>
          </c:dPt>
          <c:dPt>
            <c:idx val="1"/>
            <c:bubble3D val="0"/>
            <c:explosion val="0"/>
            <c:spPr>
              <a:solidFill>
                <a:schemeClr val="accent6">
                  <a:lumMod val="40000"/>
                  <a:lumOff val="60000"/>
                </a:schemeClr>
              </a:solidFill>
              <a:ln w="25400">
                <a:solidFill>
                  <a:schemeClr val="lt1"/>
                </a:solidFill>
              </a:ln>
              <a:effectLst>
                <a:outerShdw blurRad="50800" dist="38100" dir="13500000" algn="br" rotWithShape="0">
                  <a:prstClr val="black">
                    <a:alpha val="40000"/>
                  </a:prstClr>
                </a:outerShdw>
              </a:effectLst>
              <a:scene3d>
                <a:camera prst="orthographicFront"/>
                <a:lightRig rig="threePt" dir="t"/>
              </a:scene3d>
              <a:sp3d contourW="25400" prstMaterial="metal">
                <a:contourClr>
                  <a:schemeClr val="lt1"/>
                </a:contourClr>
              </a:sp3d>
            </c:spPr>
          </c:dPt>
          <c:dPt>
            <c:idx val="2"/>
            <c:bubble3D val="0"/>
            <c:explosion val="0"/>
            <c:spPr>
              <a:solidFill>
                <a:srgbClr val="92D050"/>
              </a:solidFill>
              <a:ln w="25400">
                <a:solidFill>
                  <a:schemeClr val="lt1"/>
                </a:solidFill>
              </a:ln>
              <a:effectLst>
                <a:outerShdw blurRad="50800" dist="38100" dir="2700000" algn="tl" rotWithShape="0">
                  <a:prstClr val="black">
                    <a:alpha val="40000"/>
                  </a:prstClr>
                </a:outerShdw>
              </a:effectLst>
              <a:scene3d>
                <a:camera prst="orthographicFront"/>
                <a:lightRig rig="threePt" dir="t"/>
              </a:scene3d>
              <a:sp3d contourW="25400" prstMaterial="metal">
                <a:contourClr>
                  <a:schemeClr val="lt1"/>
                </a:contourClr>
              </a:sp3d>
            </c:spPr>
          </c:dPt>
          <c:dPt>
            <c:idx val="3"/>
            <c:bubble3D val="0"/>
            <c:explosion val="0"/>
            <c:spPr>
              <a:solidFill>
                <a:srgbClr val="FFFF00"/>
              </a:solidFill>
              <a:ln w="25400">
                <a:solidFill>
                  <a:schemeClr val="lt1"/>
                </a:solidFill>
              </a:ln>
              <a:effectLst/>
              <a:scene3d>
                <a:camera prst="orthographicFront"/>
                <a:lightRig rig="threePt" dir="t"/>
              </a:scene3d>
              <a:sp3d contourW="25400" prstMaterial="metal">
                <a:contourClr>
                  <a:schemeClr val="lt1"/>
                </a:contourClr>
              </a:sp3d>
            </c:spPr>
          </c:dPt>
          <c:dPt>
            <c:idx val="4"/>
            <c:bubble3D val="0"/>
            <c:explosion val="0"/>
            <c:spPr>
              <a:solidFill>
                <a:srgbClr val="808080"/>
              </a:solidFill>
              <a:ln w="25400">
                <a:solidFill>
                  <a:schemeClr val="lt1"/>
                </a:solidFill>
              </a:ln>
              <a:effectLst>
                <a:outerShdw blurRad="50800" dir="8100000" algn="tr" rotWithShape="0">
                  <a:prstClr val="black">
                    <a:alpha val="40000"/>
                  </a:prstClr>
                </a:outerShdw>
              </a:effectLst>
              <a:scene3d>
                <a:camera prst="orthographicFront"/>
                <a:lightRig rig="threePt" dir="t"/>
              </a:scene3d>
              <a:sp3d contourW="25400" prstMaterial="metal">
                <a:contourClr>
                  <a:schemeClr val="lt1"/>
                </a:contourClr>
              </a:sp3d>
            </c:spPr>
          </c:dPt>
          <c:cat>
            <c:strRef>
              <c:f>Sheet1!$A$2:$A$6</c:f>
              <c:strCache>
                <c:ptCount val="5"/>
                <c:pt idx="0">
                  <c:v>Google</c:v>
                </c:pt>
                <c:pt idx="1">
                  <c:v>Yahoo$Microsoft</c:v>
                </c:pt>
                <c:pt idx="2">
                  <c:v>facebook</c:v>
                </c:pt>
                <c:pt idx="3">
                  <c:v>Aol.</c:v>
                </c:pt>
                <c:pt idx="4">
                  <c:v>Others</c:v>
                </c:pt>
              </c:strCache>
            </c:strRef>
          </c:cat>
          <c:val>
            <c:numRef>
              <c:f>Sheet1!$B$2:$B$6</c:f>
              <c:numCache>
                <c:formatCode>General</c:formatCode>
                <c:ptCount val="5"/>
                <c:pt idx="0">
                  <c:v>44.1</c:v>
                </c:pt>
                <c:pt idx="1">
                  <c:v>12.3</c:v>
                </c:pt>
                <c:pt idx="2">
                  <c:v>3.1</c:v>
                </c:pt>
                <c:pt idx="3">
                  <c:v>1.5</c:v>
                </c:pt>
                <c:pt idx="4">
                  <c:v>39</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2.2632303307295355E-2"/>
          <c:y val="0.84032041848795014"/>
          <c:w val="0.94865345421389946"/>
          <c:h val="0.12995919882897011"/>
        </c:manualLayout>
      </c:layout>
      <c:overlay val="0"/>
      <c:spPr>
        <a:noFill/>
        <a:ln>
          <a:noFill/>
        </a:ln>
        <a:effectLst/>
      </c:spPr>
      <c:txPr>
        <a:bodyPr rot="0" spcFirstLastPara="1" vertOverflow="ellipsis" vert="horz" wrap="square" anchor="ctr" anchorCtr="1"/>
        <a:lstStyle/>
        <a:p>
          <a:pPr>
            <a:defRPr sz="1197" b="0" i="0" u="none" strike="noStrike" kern="1200" baseline="0">
              <a:ln>
                <a:solidFill>
                  <a:schemeClr val="tx1"/>
                </a:solidFill>
              </a:ln>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ln>
            <a:solidFill>
              <a:schemeClr val="tx1"/>
            </a:solidFill>
          </a:ln>
          <a:solidFill>
            <a:schemeClr val="tx1"/>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a:solidFill>
                    <a:schemeClr val="tx1"/>
                  </a:solidFill>
                </a:ln>
                <a:solidFill>
                  <a:schemeClr val="tx1"/>
                </a:solidFill>
                <a:latin typeface="+mn-lt"/>
                <a:ea typeface="+mn-ea"/>
                <a:cs typeface="+mn-cs"/>
              </a:defRPr>
            </a:pPr>
            <a:r>
              <a:rPr lang="en-US" dirty="0" smtClean="0"/>
              <a:t>Online</a:t>
            </a:r>
            <a:r>
              <a:rPr lang="en-US" baseline="0" dirty="0" smtClean="0"/>
              <a:t> Advertising Market Share</a:t>
            </a:r>
            <a:endParaRPr lang="en-US" dirty="0"/>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3860634259028699E-2"/>
          <c:y val="0.21190476840528305"/>
          <c:w val="0.94403287037259609"/>
          <c:h val="0.69715362011906135"/>
        </c:manualLayout>
      </c:layout>
      <c:pie3DChart>
        <c:varyColors val="1"/>
        <c:dLbls>
          <c:showLegendKey val="0"/>
          <c:showVal val="0"/>
          <c:showCatName val="0"/>
          <c:showSerName val="0"/>
          <c:showPercent val="0"/>
          <c:showBubbleSize val="0"/>
          <c:showLeaderLines val="0"/>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ln>
                <a:solidFill>
                  <a:schemeClr val="tx1"/>
                </a:solidFill>
              </a:ln>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ln>
            <a:solidFill>
              <a:schemeClr val="tx1"/>
            </a:solidFill>
          </a:ln>
          <a:solidFill>
            <a:schemeClr val="tx1"/>
          </a:solidFill>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a:solidFill>
                    <a:schemeClr val="tx1"/>
                  </a:solidFill>
                </a:ln>
                <a:solidFill>
                  <a:schemeClr val="tx1"/>
                </a:solidFill>
                <a:latin typeface="+mn-lt"/>
                <a:ea typeface="+mn-ea"/>
                <a:cs typeface="+mn-cs"/>
              </a:defRPr>
            </a:pPr>
            <a:r>
              <a:rPr lang="en-US" dirty="0" smtClean="0"/>
              <a:t>Online</a:t>
            </a:r>
            <a:r>
              <a:rPr lang="en-US" baseline="0" dirty="0" smtClean="0"/>
              <a:t> Advertising Market Share</a:t>
            </a:r>
            <a:endParaRPr lang="en-US" dirty="0"/>
          </a:p>
        </c:rich>
      </c:tx>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3860634259028699E-2"/>
          <c:y val="0.21190476840528305"/>
          <c:w val="0.94403287037259609"/>
          <c:h val="0.69715362011906135"/>
        </c:manualLayout>
      </c:layout>
      <c:pie3DChart>
        <c:varyColors val="1"/>
        <c:dLbls>
          <c:showLegendKey val="0"/>
          <c:showVal val="0"/>
          <c:showCatName val="0"/>
          <c:showSerName val="0"/>
          <c:showPercent val="0"/>
          <c:showBubbleSize val="0"/>
          <c:showLeaderLines val="0"/>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ln>
                <a:solidFill>
                  <a:schemeClr val="tx1"/>
                </a:solidFill>
              </a:ln>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ln>
            <a:solidFill>
              <a:schemeClr val="tx1"/>
            </a:solidFill>
          </a:ln>
          <a:solidFill>
            <a:schemeClr val="tx1"/>
          </a:solidFill>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3CBD4-16DD-444D-A452-860F117382C6}" type="datetimeFigureOut">
              <a:rPr lang="en-CA" smtClean="0"/>
              <a:t>18/02/2015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D6AAE-ACE8-47DF-9F3E-7EC0289BE061}" type="slidenum">
              <a:rPr lang="en-CA" smtClean="0"/>
              <a:t>‹#›</a:t>
            </a:fld>
            <a:endParaRPr lang="en-CA"/>
          </a:p>
        </p:txBody>
      </p:sp>
    </p:spTree>
    <p:extLst>
      <p:ext uri="{BB962C8B-B14F-4D97-AF65-F5344CB8AC3E}">
        <p14:creationId xmlns:p14="http://schemas.microsoft.com/office/powerpoint/2010/main" val="90051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DC0A-DA55-4BC3-82CA-7F678D987256}" type="slidenum">
              <a:rPr lang="en-US" altLang="zh-CN"/>
              <a:pPr/>
              <a:t>2</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8624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a:noFill/>
        </p:spPr>
        <p:txBody>
          <a:bodyPr/>
          <a:lstStyle>
            <a:lvl1pPr defTabSz="901700">
              <a:defRPr sz="1300" b="1">
                <a:solidFill>
                  <a:srgbClr val="000000"/>
                </a:solidFill>
                <a:latin typeface="Arial" panose="020B0604020202020204" pitchFamily="34" charset="0"/>
                <a:ea typeface="宋体" panose="02010600030101010101" pitchFamily="2" charset="-122"/>
              </a:defRPr>
            </a:lvl1pPr>
            <a:lvl2pPr marL="742950" indent="-285750" defTabSz="901700">
              <a:defRPr sz="1300" b="1">
                <a:solidFill>
                  <a:srgbClr val="000000"/>
                </a:solidFill>
                <a:latin typeface="Arial" panose="020B0604020202020204" pitchFamily="34" charset="0"/>
                <a:ea typeface="宋体" panose="02010600030101010101" pitchFamily="2" charset="-122"/>
              </a:defRPr>
            </a:lvl2pPr>
            <a:lvl3pPr marL="1143000" indent="-228600" defTabSz="901700">
              <a:defRPr sz="1300" b="1">
                <a:solidFill>
                  <a:srgbClr val="000000"/>
                </a:solidFill>
                <a:latin typeface="Arial" panose="020B0604020202020204" pitchFamily="34" charset="0"/>
                <a:ea typeface="宋体" panose="02010600030101010101" pitchFamily="2" charset="-122"/>
              </a:defRPr>
            </a:lvl3pPr>
            <a:lvl4pPr marL="1600200" indent="-228600" defTabSz="901700">
              <a:defRPr sz="1300" b="1">
                <a:solidFill>
                  <a:srgbClr val="000000"/>
                </a:solidFill>
                <a:latin typeface="Arial" panose="020B0604020202020204" pitchFamily="34" charset="0"/>
                <a:ea typeface="宋体" panose="02010600030101010101" pitchFamily="2" charset="-122"/>
              </a:defRPr>
            </a:lvl4pPr>
            <a:lvl5pPr marL="2057400" indent="-228600" defTabSz="901700">
              <a:defRPr sz="1300" b="1">
                <a:solidFill>
                  <a:srgbClr val="000000"/>
                </a:solidFill>
                <a:latin typeface="Arial" panose="020B0604020202020204" pitchFamily="34" charset="0"/>
                <a:ea typeface="宋体" panose="02010600030101010101" pitchFamily="2" charset="-122"/>
              </a:defRPr>
            </a:lvl5pPr>
            <a:lvl6pPr marL="2514600" indent="-228600" defTabSz="9017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defTabSz="9017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defTabSz="9017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defTabSz="9017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fld id="{662ACE0E-4C0C-4479-AE5A-787BDA363790}" type="slidenum">
              <a:rPr lang="de-DE" altLang="de-DE" sz="1200" b="0"/>
              <a:pPr/>
              <a:t>3</a:t>
            </a:fld>
            <a:endParaRPr lang="de-DE" altLang="de-DE" sz="1200" b="0"/>
          </a:p>
        </p:txBody>
      </p:sp>
      <p:sp>
        <p:nvSpPr>
          <p:cNvPr id="531459" name="Rectangle 2"/>
          <p:cNvSpPr>
            <a:spLocks noGrp="1" noRot="1" noChangeAspect="1" noChangeArrowheads="1" noTextEdit="1"/>
          </p:cNvSpPr>
          <p:nvPr>
            <p:ph type="sldImg"/>
          </p:nvPr>
        </p:nvSpPr>
        <p:spPr>
          <a:ln/>
        </p:spPr>
      </p:sp>
      <p:sp>
        <p:nvSpPr>
          <p:cNvPr id="531460"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230001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99F3E-40BA-4FF7-A11D-31A1C2A6F530}" type="slidenum">
              <a:rPr lang="de-DE" altLang="de-DE"/>
              <a:pPr/>
              <a:t>7</a:t>
            </a:fld>
            <a:endParaRPr lang="de-DE" altLang="de-DE"/>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87938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1AD6AAE-ACE8-47DF-9F3E-7EC0289BE061}" type="slidenum">
              <a:rPr lang="en-CA" smtClean="0"/>
              <a:t>10</a:t>
            </a:fld>
            <a:endParaRPr lang="en-CA"/>
          </a:p>
        </p:txBody>
      </p:sp>
    </p:spTree>
    <p:extLst>
      <p:ext uri="{BB962C8B-B14F-4D97-AF65-F5344CB8AC3E}">
        <p14:creationId xmlns:p14="http://schemas.microsoft.com/office/powerpoint/2010/main" val="202698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Weka is a tool for a collection of machine learning algorithms for data mining tasks. See: http://www.cs.waikato.ac.nz/ml/weka/</a:t>
            </a:r>
          </a:p>
        </p:txBody>
      </p:sp>
      <p:sp>
        <p:nvSpPr>
          <p:cNvPr id="4" name="Slide Number Placeholder 3"/>
          <p:cNvSpPr>
            <a:spLocks noGrp="1"/>
          </p:cNvSpPr>
          <p:nvPr>
            <p:ph type="sldNum" sz="quarter" idx="10"/>
          </p:nvPr>
        </p:nvSpPr>
        <p:spPr/>
        <p:txBody>
          <a:bodyPr/>
          <a:lstStyle/>
          <a:p>
            <a:fld id="{91AD6AAE-ACE8-47DF-9F3E-7EC0289BE061}" type="slidenum">
              <a:rPr lang="en-CA" smtClean="0"/>
              <a:t>11</a:t>
            </a:fld>
            <a:endParaRPr lang="en-CA"/>
          </a:p>
        </p:txBody>
      </p:sp>
    </p:spTree>
    <p:extLst>
      <p:ext uri="{BB962C8B-B14F-4D97-AF65-F5344CB8AC3E}">
        <p14:creationId xmlns:p14="http://schemas.microsoft.com/office/powerpoint/2010/main" val="175909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1AD6AAE-ACE8-47DF-9F3E-7EC0289BE061}" type="slidenum">
              <a:rPr lang="en-CA" smtClean="0"/>
              <a:t>15</a:t>
            </a:fld>
            <a:endParaRPr lang="en-CA"/>
          </a:p>
        </p:txBody>
      </p:sp>
    </p:spTree>
    <p:extLst>
      <p:ext uri="{BB962C8B-B14F-4D97-AF65-F5344CB8AC3E}">
        <p14:creationId xmlns:p14="http://schemas.microsoft.com/office/powerpoint/2010/main" val="314973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1AD6AAE-ACE8-47DF-9F3E-7EC0289BE061}" type="slidenum">
              <a:rPr lang="en-CA" smtClean="0"/>
              <a:t>16</a:t>
            </a:fld>
            <a:endParaRPr lang="en-CA"/>
          </a:p>
        </p:txBody>
      </p:sp>
    </p:spTree>
    <p:extLst>
      <p:ext uri="{BB962C8B-B14F-4D97-AF65-F5344CB8AC3E}">
        <p14:creationId xmlns:p14="http://schemas.microsoft.com/office/powerpoint/2010/main" val="3685079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7981A5F9-2CB0-45AC-94EA-EB46739707F7}" type="slidenum">
              <a:rPr lang="es-ES" altLang="en-US"/>
              <a:pPr/>
              <a:t>‹#›</a:t>
            </a:fld>
            <a:endParaRPr lang="es-ES" altLang="en-US"/>
          </a:p>
        </p:txBody>
      </p:sp>
    </p:spTree>
    <p:extLst>
      <p:ext uri="{BB962C8B-B14F-4D97-AF65-F5344CB8AC3E}">
        <p14:creationId xmlns:p14="http://schemas.microsoft.com/office/powerpoint/2010/main" val="253769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E7724EEA-AFAF-4B94-AD68-4878342E3BB2}" type="slidenum">
              <a:rPr lang="es-ES" altLang="en-US"/>
              <a:pPr/>
              <a:t>‹#›</a:t>
            </a:fld>
            <a:endParaRPr lang="es-ES" altLang="en-US"/>
          </a:p>
        </p:txBody>
      </p:sp>
    </p:spTree>
    <p:extLst>
      <p:ext uri="{BB962C8B-B14F-4D97-AF65-F5344CB8AC3E}">
        <p14:creationId xmlns:p14="http://schemas.microsoft.com/office/powerpoint/2010/main" val="417887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BB07F1A6-25E5-4788-B8B2-2E1234E27ED4}" type="slidenum">
              <a:rPr lang="es-ES" altLang="en-US"/>
              <a:pPr/>
              <a:t>‹#›</a:t>
            </a:fld>
            <a:endParaRPr lang="es-ES" altLang="en-US"/>
          </a:p>
        </p:txBody>
      </p:sp>
    </p:spTree>
    <p:extLst>
      <p:ext uri="{BB962C8B-B14F-4D97-AF65-F5344CB8AC3E}">
        <p14:creationId xmlns:p14="http://schemas.microsoft.com/office/powerpoint/2010/main" val="283191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89BD5829-E21F-45D3-BE3D-2C3D0D9D50B7}" type="slidenum">
              <a:rPr lang="es-ES" altLang="en-US"/>
              <a:pPr/>
              <a:t>‹#›</a:t>
            </a:fld>
            <a:endParaRPr lang="es-ES" altLang="en-US"/>
          </a:p>
        </p:txBody>
      </p:sp>
    </p:spTree>
    <p:extLst>
      <p:ext uri="{BB962C8B-B14F-4D97-AF65-F5344CB8AC3E}">
        <p14:creationId xmlns:p14="http://schemas.microsoft.com/office/powerpoint/2010/main" val="38681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fld id="{E2B0B3D9-80BC-4147-BC91-E9B9D612322E}" type="slidenum">
              <a:rPr lang="es-ES" altLang="en-US"/>
              <a:pPr/>
              <a:t>‹#›</a:t>
            </a:fld>
            <a:endParaRPr lang="es-ES" altLang="en-US"/>
          </a:p>
        </p:txBody>
      </p:sp>
    </p:spTree>
    <p:extLst>
      <p:ext uri="{BB962C8B-B14F-4D97-AF65-F5344CB8AC3E}">
        <p14:creationId xmlns:p14="http://schemas.microsoft.com/office/powerpoint/2010/main" val="370197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F1566EDF-A5A7-4CB0-A6D7-CB3D2408C13C}" type="slidenum">
              <a:rPr lang="es-ES" altLang="en-US"/>
              <a:pPr/>
              <a:t>‹#›</a:t>
            </a:fld>
            <a:endParaRPr lang="es-ES" altLang="en-US"/>
          </a:p>
        </p:txBody>
      </p:sp>
    </p:spTree>
    <p:extLst>
      <p:ext uri="{BB962C8B-B14F-4D97-AF65-F5344CB8AC3E}">
        <p14:creationId xmlns:p14="http://schemas.microsoft.com/office/powerpoint/2010/main" val="346684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fld id="{3FBE72BE-E56F-4880-831F-E55FD925C2E2}" type="slidenum">
              <a:rPr lang="es-ES" altLang="en-US"/>
              <a:pPr/>
              <a:t>‹#›</a:t>
            </a:fld>
            <a:endParaRPr lang="es-ES" altLang="en-US"/>
          </a:p>
        </p:txBody>
      </p:sp>
    </p:spTree>
    <p:extLst>
      <p:ext uri="{BB962C8B-B14F-4D97-AF65-F5344CB8AC3E}">
        <p14:creationId xmlns:p14="http://schemas.microsoft.com/office/powerpoint/2010/main" val="189356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fld id="{4F7FDE01-A4CA-4198-A968-CBF8F7CEBEE2}" type="slidenum">
              <a:rPr lang="es-ES" altLang="en-US"/>
              <a:pPr/>
              <a:t>‹#›</a:t>
            </a:fld>
            <a:endParaRPr lang="es-ES" altLang="en-US"/>
          </a:p>
        </p:txBody>
      </p:sp>
    </p:spTree>
    <p:extLst>
      <p:ext uri="{BB962C8B-B14F-4D97-AF65-F5344CB8AC3E}">
        <p14:creationId xmlns:p14="http://schemas.microsoft.com/office/powerpoint/2010/main" val="224583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fld id="{2A64B4E3-A9E1-4CC8-939C-4D39247130AD}" type="slidenum">
              <a:rPr lang="es-ES" altLang="en-US"/>
              <a:pPr/>
              <a:t>‹#›</a:t>
            </a:fld>
            <a:endParaRPr lang="es-ES" altLang="en-US"/>
          </a:p>
        </p:txBody>
      </p:sp>
    </p:spTree>
    <p:extLst>
      <p:ext uri="{BB962C8B-B14F-4D97-AF65-F5344CB8AC3E}">
        <p14:creationId xmlns:p14="http://schemas.microsoft.com/office/powerpoint/2010/main" val="21478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232E278D-28C1-47A2-9ADD-9B92AA37A775}" type="slidenum">
              <a:rPr lang="es-ES" altLang="en-US"/>
              <a:pPr/>
              <a:t>‹#›</a:t>
            </a:fld>
            <a:endParaRPr lang="es-ES" altLang="en-US"/>
          </a:p>
        </p:txBody>
      </p:sp>
    </p:spTree>
    <p:extLst>
      <p:ext uri="{BB962C8B-B14F-4D97-AF65-F5344CB8AC3E}">
        <p14:creationId xmlns:p14="http://schemas.microsoft.com/office/powerpoint/2010/main" val="426595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fld id="{70D977BB-7369-46E6-AA27-2AA5417549FE}" type="slidenum">
              <a:rPr lang="es-ES" altLang="en-US"/>
              <a:pPr/>
              <a:t>‹#›</a:t>
            </a:fld>
            <a:endParaRPr lang="es-ES" altLang="en-US"/>
          </a:p>
        </p:txBody>
      </p:sp>
    </p:spTree>
    <p:extLst>
      <p:ext uri="{BB962C8B-B14F-4D97-AF65-F5344CB8AC3E}">
        <p14:creationId xmlns:p14="http://schemas.microsoft.com/office/powerpoint/2010/main" val="331630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dirty="0" smtClean="0">
                <a:latin typeface="Arial" charset="0"/>
                <a:cs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dirty="0" smtClean="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12BB134-24CD-4593-8215-5DDE0AFFB61C}"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Rectangle 165"/>
          <p:cNvSpPr>
            <a:spLocks noChangeArrowheads="1"/>
          </p:cNvSpPr>
          <p:nvPr/>
        </p:nvSpPr>
        <p:spPr bwMode="auto">
          <a:xfrm>
            <a:off x="4572000" y="5083443"/>
            <a:ext cx="3743325" cy="1153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sz="1600" dirty="0" err="1" smtClean="0">
                <a:solidFill>
                  <a:srgbClr val="5F5F5F"/>
                </a:solidFill>
                <a:latin typeface="Times New Roman" panose="02020603050405020304" pitchFamily="18" charset="0"/>
                <a:cs typeface="Times New Roman" panose="02020603050405020304" pitchFamily="18" charset="0"/>
              </a:rPr>
              <a:t>Ziang</a:t>
            </a:r>
            <a:r>
              <a:rPr lang="es-ES" altLang="en-US" sz="1600" dirty="0" smtClean="0">
                <a:solidFill>
                  <a:srgbClr val="5F5F5F"/>
                </a:solidFill>
                <a:latin typeface="Times New Roman" panose="02020603050405020304" pitchFamily="18" charset="0"/>
                <a:cs typeface="Times New Roman" panose="02020603050405020304" pitchFamily="18" charset="0"/>
              </a:rPr>
              <a:t> </a:t>
            </a:r>
            <a:r>
              <a:rPr lang="es-ES" altLang="en-US" sz="1600" smtClean="0">
                <a:solidFill>
                  <a:srgbClr val="5F5F5F"/>
                </a:solidFill>
                <a:latin typeface="Times New Roman" panose="02020603050405020304" pitchFamily="18" charset="0"/>
                <a:cs typeface="Times New Roman" panose="02020603050405020304" pitchFamily="18" charset="0"/>
              </a:rPr>
              <a:t>(Allen) </a:t>
            </a:r>
            <a:r>
              <a:rPr lang="es-ES" altLang="en-US" sz="1600" dirty="0" smtClean="0">
                <a:solidFill>
                  <a:srgbClr val="5F5F5F"/>
                </a:solidFill>
                <a:latin typeface="Times New Roman" panose="02020603050405020304" pitchFamily="18" charset="0"/>
                <a:cs typeface="Times New Roman" panose="02020603050405020304" pitchFamily="18" charset="0"/>
              </a:rPr>
              <a:t>Lu</a:t>
            </a:r>
          </a:p>
          <a:p>
            <a:pPr eaLnBrk="1" hangingPunct="1"/>
            <a:r>
              <a:rPr lang="es-ES" altLang="en-US" sz="1600" dirty="0" err="1" smtClean="0">
                <a:solidFill>
                  <a:srgbClr val="5F5F5F"/>
                </a:solidFill>
                <a:latin typeface="Times New Roman" panose="02020603050405020304" pitchFamily="18" charset="0"/>
                <a:cs typeface="Times New Roman" panose="02020603050405020304" pitchFamily="18" charset="0"/>
              </a:rPr>
              <a:t>Jiajia</a:t>
            </a:r>
            <a:r>
              <a:rPr lang="es-ES" altLang="en-US" sz="1600" dirty="0" smtClean="0">
                <a:solidFill>
                  <a:srgbClr val="5F5F5F"/>
                </a:solidFill>
                <a:latin typeface="Times New Roman" panose="02020603050405020304" pitchFamily="18" charset="0"/>
                <a:cs typeface="Times New Roman" panose="02020603050405020304" pitchFamily="18" charset="0"/>
              </a:rPr>
              <a:t> (Deborah) Yin</a:t>
            </a:r>
          </a:p>
          <a:p>
            <a:pPr eaLnBrk="1" hangingPunct="1"/>
            <a:r>
              <a:rPr lang="es-ES" altLang="en-US" sz="1600" dirty="0" err="1" smtClean="0">
                <a:solidFill>
                  <a:srgbClr val="5F5F5F"/>
                </a:solidFill>
                <a:latin typeface="Times New Roman" panose="02020603050405020304" pitchFamily="18" charset="0"/>
                <a:cs typeface="Times New Roman" panose="02020603050405020304" pitchFamily="18" charset="0"/>
              </a:rPr>
              <a:t>Yi</a:t>
            </a:r>
            <a:r>
              <a:rPr lang="es-ES" altLang="en-US" sz="1600" dirty="0" smtClean="0">
                <a:solidFill>
                  <a:srgbClr val="5F5F5F"/>
                </a:solidFill>
                <a:latin typeface="Times New Roman" panose="02020603050405020304" pitchFamily="18" charset="0"/>
                <a:cs typeface="Times New Roman" panose="02020603050405020304" pitchFamily="18" charset="0"/>
              </a:rPr>
              <a:t> Zhang</a:t>
            </a:r>
          </a:p>
          <a:p>
            <a:pPr eaLnBrk="1" hangingPunct="1"/>
            <a:r>
              <a:rPr lang="es-ES" altLang="en-US" sz="1600" dirty="0" err="1" smtClean="0">
                <a:solidFill>
                  <a:srgbClr val="5F5F5F"/>
                </a:solidFill>
                <a:latin typeface="Times New Roman" panose="02020603050405020304" pitchFamily="18" charset="0"/>
                <a:cs typeface="Times New Roman" panose="02020603050405020304" pitchFamily="18" charset="0"/>
              </a:rPr>
              <a:t>Yilun</a:t>
            </a:r>
            <a:r>
              <a:rPr lang="es-ES" altLang="en-US" sz="1600" dirty="0" smtClean="0">
                <a:solidFill>
                  <a:srgbClr val="5F5F5F"/>
                </a:solidFill>
                <a:latin typeface="Times New Roman" panose="02020603050405020304" pitchFamily="18" charset="0"/>
                <a:cs typeface="Times New Roman" panose="02020603050405020304" pitchFamily="18" charset="0"/>
              </a:rPr>
              <a:t> (Tom) Zhang</a:t>
            </a:r>
            <a:endParaRPr lang="es-ES" altLang="en-US" sz="1600" dirty="0">
              <a:solidFill>
                <a:srgbClr val="5F5F5F"/>
              </a:solidFill>
              <a:latin typeface="Times New Roman" panose="02020603050405020304" pitchFamily="18" charset="0"/>
              <a:cs typeface="Times New Roman" panose="02020603050405020304" pitchFamily="18" charset="0"/>
            </a:endParaRPr>
          </a:p>
        </p:txBody>
      </p:sp>
      <p:sp>
        <p:nvSpPr>
          <p:cNvPr id="2" name="Rectangle 1"/>
          <p:cNvSpPr/>
          <p:nvPr/>
        </p:nvSpPr>
        <p:spPr>
          <a:xfrm>
            <a:off x="504880" y="836712"/>
            <a:ext cx="8136904" cy="1754326"/>
          </a:xfrm>
          <a:prstGeom prst="rect">
            <a:avLst/>
          </a:prstGeom>
          <a:noFill/>
        </p:spPr>
        <p:txBody>
          <a:bodyPr wrap="square" lIns="91440" tIns="45720" rIns="91440" bIns="45720">
            <a:spAutoFit/>
          </a:bodyPr>
          <a:lstStyle/>
          <a:p>
            <a:pPr algn="ctr"/>
            <a:r>
              <a:rPr lang="en-CA" sz="5400" b="1" dirty="0" smtClean="0">
                <a:ln w="22225">
                  <a:solidFill>
                    <a:schemeClr val="accent2"/>
                  </a:solidFill>
                  <a:prstDash val="solid"/>
                </a:ln>
                <a:solidFill>
                  <a:schemeClr val="accent2">
                    <a:lumMod val="40000"/>
                    <a:lumOff val="60000"/>
                  </a:schemeClr>
                </a:solidFill>
              </a:rPr>
              <a:t>SEM Breakeven Bid Case Study</a:t>
            </a:r>
            <a:endParaRPr lang="en-CA" sz="5400" b="1" cap="none" spc="0" dirty="0">
              <a:ln w="22225">
                <a:solidFill>
                  <a:schemeClr val="accent2"/>
                </a:solidFill>
                <a:prstDash val="solid"/>
              </a:ln>
              <a:solidFill>
                <a:schemeClr val="accent2">
                  <a:lumMod val="40000"/>
                  <a:lumOff val="60000"/>
                </a:schemeClr>
              </a:solidFill>
              <a:effectLst/>
            </a:endParaRPr>
          </a:p>
        </p:txBody>
      </p:sp>
      <p:sp>
        <p:nvSpPr>
          <p:cNvPr id="3" name="Rectangle 2"/>
          <p:cNvSpPr/>
          <p:nvPr/>
        </p:nvSpPr>
        <p:spPr>
          <a:xfrm>
            <a:off x="3203848" y="4437112"/>
            <a:ext cx="6078636" cy="646331"/>
          </a:xfrm>
          <a:prstGeom prst="rect">
            <a:avLst/>
          </a:prstGeom>
          <a:noFill/>
        </p:spPr>
        <p:txBody>
          <a:bodyPr wrap="squar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HELLO DATA</a:t>
            </a:r>
            <a:endPar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9" name="Zástupný symbol pro obsah 2"/>
              <p:cNvSpPr>
                <a:spLocks noGrp="1"/>
              </p:cNvSpPr>
              <p:nvPr>
                <p:ph idx="1"/>
              </p:nvPr>
            </p:nvSpPr>
            <p:spPr>
              <a:xfrm>
                <a:off x="127000" y="1218612"/>
                <a:ext cx="9017000" cy="5450748"/>
              </a:xfrm>
            </p:spPr>
            <p:txBody>
              <a:bodyPr/>
              <a:lstStyle/>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Use classification and regression tree (CART) method to model Conversion Rates for biddings containing a </a:t>
                </a:r>
                <a:r>
                  <a:rPr lang="en-US" altLang="en-US" sz="2800" i="1" dirty="0" smtClean="0">
                    <a:latin typeface="Times New Roman" panose="02020603050405020304" pitchFamily="18" charset="0"/>
                    <a:cs typeface="Times New Roman" panose="02020603050405020304" pitchFamily="18" charset="0"/>
                  </a:rPr>
                  <a:t>SINGLE</a:t>
                </a:r>
                <a:r>
                  <a:rPr lang="en-US" altLang="en-US" sz="2800" dirty="0" smtClean="0">
                    <a:latin typeface="Times New Roman" panose="02020603050405020304" pitchFamily="18" charset="0"/>
                    <a:cs typeface="Times New Roman" panose="02020603050405020304" pitchFamily="18" charset="0"/>
                  </a:rPr>
                  <a:t> keyword</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Predict Conversion Rates of biddings with multiple keywords by weighing each </a:t>
                </a:r>
                <a:r>
                  <a:rPr lang="en-US" altLang="en-US" sz="2800" i="1" dirty="0" smtClean="0">
                    <a:latin typeface="Times New Roman" panose="02020603050405020304" pitchFamily="18" charset="0"/>
                    <a:cs typeface="Times New Roman" panose="02020603050405020304" pitchFamily="18" charset="0"/>
                  </a:rPr>
                  <a:t>SINGLE</a:t>
                </a:r>
                <a:r>
                  <a:rPr lang="en-US" altLang="en-US" sz="2800" dirty="0" smtClean="0">
                    <a:latin typeface="Times New Roman" panose="02020603050405020304" pitchFamily="18" charset="0"/>
                    <a:cs typeface="Times New Roman" panose="02020603050405020304" pitchFamily="18" charset="0"/>
                  </a:rPr>
                  <a:t> keyword based on their relationships with the bidding’s corresponding CMPGN_NM (</a:t>
                </a:r>
                <a:r>
                  <a:rPr lang="en-US" altLang="en-US" sz="2800" dirty="0" err="1" smtClean="0">
                    <a:latin typeface="Times New Roman" panose="02020603050405020304" pitchFamily="18" charset="0"/>
                    <a:cs typeface="Times New Roman" panose="02020603050405020304" pitchFamily="18" charset="0"/>
                  </a:rPr>
                  <a:t>Ad_ID</a:t>
                </a:r>
                <a:r>
                  <a:rPr lang="en-US" altLang="en-US" sz="2800" dirty="0" smtClean="0">
                    <a:latin typeface="Times New Roman" panose="02020603050405020304" pitchFamily="18" charset="0"/>
                    <a:cs typeface="Times New Roman" panose="02020603050405020304" pitchFamily="18" charset="0"/>
                  </a:rPr>
                  <a:t>)</a:t>
                </a:r>
              </a:p>
              <a:p>
                <a:pPr marL="0" indent="0" algn="r">
                  <a:buNone/>
                </a:pP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(See Appendix A&amp;B)</a:t>
                </a:r>
              </a:p>
              <a:p>
                <a:pPr>
                  <a:buFont typeface="Wingdings" panose="05000000000000000000" pitchFamily="2" charset="2"/>
                  <a:buChar char="Ø"/>
                </a:pPr>
                <a:r>
                  <a:rPr lang="en-CA" altLang="en-US" sz="2400" b="0" dirty="0" smtClean="0">
                    <a:latin typeface="Times New Roman" panose="02020603050405020304" pitchFamily="18" charset="0"/>
                    <a:cs typeface="Times New Roman" panose="02020603050405020304" pitchFamily="18" charset="0"/>
                  </a:rPr>
                  <a:t>E.g. </a:t>
                </a:r>
                <a14:m>
                  <m:oMath xmlns:m="http://schemas.openxmlformats.org/officeDocument/2006/math">
                    <m:r>
                      <a:rPr lang="en-CA" altLang="en-US" sz="2000" b="0" i="1" smtClean="0">
                        <a:solidFill>
                          <a:schemeClr val="accent2"/>
                        </a:solidFill>
                        <a:latin typeface="Cambria Math" panose="02040503050406030204" pitchFamily="18" charset="0"/>
                        <a:cs typeface="Times New Roman" panose="02020603050405020304" pitchFamily="18" charset="0"/>
                      </a:rPr>
                      <m:t>𝑝</m:t>
                    </m:r>
                    <m:r>
                      <a:rPr lang="en-CA" altLang="en-US" sz="2000" b="0" i="1" smtClean="0">
                        <a:solidFill>
                          <a:schemeClr val="accent2"/>
                        </a:solidFill>
                        <a:latin typeface="Cambria Math" panose="02040503050406030204" pitchFamily="18" charset="0"/>
                        <a:cs typeface="Times New Roman" panose="02020603050405020304" pitchFamily="18" charset="0"/>
                      </a:rPr>
                      <m:t>=</m:t>
                    </m:r>
                    <m:r>
                      <a:rPr lang="en-CA" altLang="en-US" sz="2000" b="0" i="1" smtClean="0">
                        <a:solidFill>
                          <a:schemeClr val="accent2"/>
                        </a:solidFill>
                        <a:latin typeface="Cambria Math" panose="02040503050406030204" pitchFamily="18" charset="0"/>
                        <a:cs typeface="Times New Roman" panose="02020603050405020304" pitchFamily="18" charset="0"/>
                      </a:rPr>
                      <m:t>𝑝𝑟𝑜𝑝𝑜𝑟𝑡𝑖𝑜𝑛</m:t>
                    </m:r>
                    <m:r>
                      <a:rPr lang="en-CA" altLang="en-US" sz="2000" b="0" i="1" smtClean="0">
                        <a:solidFill>
                          <a:schemeClr val="accent2"/>
                        </a:solidFill>
                        <a:latin typeface="Cambria Math" panose="02040503050406030204" pitchFamily="18" charset="0"/>
                        <a:cs typeface="Times New Roman" panose="02020603050405020304" pitchFamily="18" charset="0"/>
                      </a:rPr>
                      <m:t> </m:t>
                    </m:r>
                    <m:r>
                      <a:rPr lang="en-CA" altLang="en-US" sz="2000" b="0" i="1" smtClean="0">
                        <a:solidFill>
                          <a:schemeClr val="accent2"/>
                        </a:solidFill>
                        <a:latin typeface="Cambria Math" panose="02040503050406030204" pitchFamily="18" charset="0"/>
                        <a:cs typeface="Times New Roman" panose="02020603050405020304" pitchFamily="18" charset="0"/>
                      </a:rPr>
                      <m:t>𝑜𝑓</m:t>
                    </m:r>
                    <m:r>
                      <a:rPr lang="en-CA" altLang="en-US" sz="2000" b="0" i="1" smtClean="0">
                        <a:solidFill>
                          <a:schemeClr val="accent2"/>
                        </a:solidFill>
                        <a:latin typeface="Cambria Math" panose="02040503050406030204" pitchFamily="18" charset="0"/>
                        <a:cs typeface="Times New Roman" panose="02020603050405020304" pitchFamily="18" charset="0"/>
                      </a:rPr>
                      <m:t> </m:t>
                    </m:r>
                    <m:r>
                      <a:rPr lang="en-CA" altLang="en-US" sz="2000" b="0" i="1" smtClean="0">
                        <a:solidFill>
                          <a:schemeClr val="accent2"/>
                        </a:solidFill>
                        <a:latin typeface="Cambria Math" panose="02040503050406030204" pitchFamily="18" charset="0"/>
                        <a:cs typeface="Times New Roman" panose="02020603050405020304" pitchFamily="18" charset="0"/>
                      </a:rPr>
                      <m:t>𝑘𝑒𝑦𝑤𝑜𝑟𝑑𝑠</m:t>
                    </m:r>
                    <m:r>
                      <a:rPr lang="en-CA" altLang="en-US" sz="2000" b="0" i="1" smtClean="0">
                        <a:solidFill>
                          <a:schemeClr val="accent2"/>
                        </a:solidFill>
                        <a:latin typeface="Cambria Math" panose="02040503050406030204" pitchFamily="18" charset="0"/>
                        <a:cs typeface="Times New Roman" panose="02020603050405020304" pitchFamily="18" charset="0"/>
                      </a:rPr>
                      <m:t> </m:t>
                    </m:r>
                    <m:r>
                      <a:rPr lang="en-CA" altLang="en-US" sz="2000" b="0" i="1" smtClean="0">
                        <a:solidFill>
                          <a:schemeClr val="accent2"/>
                        </a:solidFill>
                        <a:latin typeface="Cambria Math" panose="02040503050406030204" pitchFamily="18" charset="0"/>
                        <a:cs typeface="Times New Roman" panose="02020603050405020304" pitchFamily="18" charset="0"/>
                      </a:rPr>
                      <m:t>𝑡h𝑎𝑡</m:t>
                    </m:r>
                    <m:r>
                      <a:rPr lang="en-CA" altLang="en-US" sz="2000" b="0" i="1" smtClean="0">
                        <a:solidFill>
                          <a:schemeClr val="accent2"/>
                        </a:solidFill>
                        <a:latin typeface="Cambria Math" panose="02040503050406030204" pitchFamily="18" charset="0"/>
                        <a:cs typeface="Times New Roman" panose="02020603050405020304" pitchFamily="18" charset="0"/>
                      </a:rPr>
                      <m:t> </m:t>
                    </m:r>
                    <m:r>
                      <a:rPr lang="en-CA" altLang="en-US" sz="2000" b="0" i="1" smtClean="0">
                        <a:solidFill>
                          <a:schemeClr val="accent2"/>
                        </a:solidFill>
                        <a:latin typeface="Cambria Math" panose="02040503050406030204" pitchFamily="18" charset="0"/>
                        <a:cs typeface="Times New Roman" panose="02020603050405020304" pitchFamily="18" charset="0"/>
                      </a:rPr>
                      <m:t>𝑎𝑟𝑒</m:t>
                    </m:r>
                    <m:r>
                      <a:rPr lang="en-CA" altLang="en-US" sz="2000" b="0" i="1" smtClean="0">
                        <a:solidFill>
                          <a:schemeClr val="accent2"/>
                        </a:solidFill>
                        <a:latin typeface="Cambria Math" panose="02040503050406030204" pitchFamily="18" charset="0"/>
                        <a:cs typeface="Times New Roman" panose="02020603050405020304" pitchFamily="18" charset="0"/>
                      </a:rPr>
                      <m:t> </m:t>
                    </m:r>
                    <m:r>
                      <a:rPr lang="en-CA" altLang="en-US" sz="2000" b="0" i="1" smtClean="0">
                        <a:solidFill>
                          <a:schemeClr val="accent2"/>
                        </a:solidFill>
                        <a:latin typeface="Cambria Math" panose="02040503050406030204" pitchFamily="18" charset="0"/>
                        <a:cs typeface="Times New Roman" panose="02020603050405020304" pitchFamily="18" charset="0"/>
                      </a:rPr>
                      <m:t>𝑓𝑟𝑒𝑞𝑢𝑒𝑛𝑡</m:t>
                    </m:r>
                    <m:r>
                      <a:rPr lang="en-CA" altLang="en-US" sz="2000" b="0" i="1" smtClean="0">
                        <a:solidFill>
                          <a:schemeClr val="accent2"/>
                        </a:solidFill>
                        <a:latin typeface="Cambria Math" panose="02040503050406030204" pitchFamily="18" charset="0"/>
                        <a:cs typeface="Times New Roman" panose="02020603050405020304" pitchFamily="18" charset="0"/>
                      </a:rPr>
                      <m:t> </m:t>
                    </m:r>
                    <m:r>
                      <a:rPr lang="en-CA" altLang="en-US" sz="2000" b="0" i="1" smtClean="0">
                        <a:solidFill>
                          <a:schemeClr val="accent2"/>
                        </a:solidFill>
                        <a:latin typeface="Cambria Math" panose="02040503050406030204" pitchFamily="18" charset="0"/>
                        <a:cs typeface="Times New Roman" panose="02020603050405020304" pitchFamily="18" charset="0"/>
                      </a:rPr>
                      <m:t>𝑖𝑛</m:t>
                    </m:r>
                    <m:r>
                      <a:rPr lang="en-CA" altLang="en-US" sz="2000" b="0" i="1" smtClean="0">
                        <a:solidFill>
                          <a:schemeClr val="accent2"/>
                        </a:solidFill>
                        <a:latin typeface="Cambria Math" panose="02040503050406030204" pitchFamily="18" charset="0"/>
                        <a:cs typeface="Times New Roman" panose="02020603050405020304" pitchFamily="18" charset="0"/>
                      </a:rPr>
                      <m:t> </m:t>
                    </m:r>
                    <m:r>
                      <a:rPr lang="en-CA" altLang="en-US" sz="2000" b="0" i="1" smtClean="0">
                        <a:solidFill>
                          <a:schemeClr val="accent2"/>
                        </a:solidFill>
                        <a:latin typeface="Cambria Math" panose="02040503050406030204" pitchFamily="18" charset="0"/>
                        <a:cs typeface="Times New Roman" panose="02020603050405020304" pitchFamily="18" charset="0"/>
                      </a:rPr>
                      <m:t>𝐶𝑀𝑃𝐺𝑁</m:t>
                    </m:r>
                  </m:oMath>
                </a14:m>
                <a:endParaRPr lang="en-CA" altLang="en-US" sz="2000" b="0" i="1" dirty="0" smtClean="0">
                  <a:solidFill>
                    <a:schemeClr val="accent2"/>
                  </a:solidFill>
                  <a:latin typeface="Cambria Math" panose="02040503050406030204" pitchFamily="18" charset="0"/>
                </a:endParaRPr>
              </a:p>
              <a:p>
                <a:pPr marL="0" indent="0">
                  <a:buNone/>
                </a:pPr>
                <a:r>
                  <a:rPr lang="en-CA" altLang="en-US" sz="2000" b="0" dirty="0" smtClean="0">
                    <a:solidFill>
                      <a:schemeClr val="accent2"/>
                    </a:solidFill>
                  </a:rPr>
                  <a:t>    </a:t>
                </a:r>
                <a14:m>
                  <m:oMath xmlns:m="http://schemas.openxmlformats.org/officeDocument/2006/math">
                    <m:r>
                      <a:rPr lang="en-CA" altLang="en-US" sz="2000" b="0" i="1" smtClean="0">
                        <a:solidFill>
                          <a:schemeClr val="accent2"/>
                        </a:solidFill>
                        <a:latin typeface="Cambria Math" panose="02040503050406030204" pitchFamily="18" charset="0"/>
                      </a:rPr>
                      <m:t>𝐶𝑂𝑁𝑉</m:t>
                    </m:r>
                    <m:r>
                      <a:rPr lang="en-CA" altLang="en-US" sz="2000" b="0" i="1" smtClean="0">
                        <a:solidFill>
                          <a:schemeClr val="accent2"/>
                        </a:solidFill>
                        <a:latin typeface="Cambria Math" panose="02040503050406030204" pitchFamily="18" charset="0"/>
                      </a:rPr>
                      <m:t>_</m:t>
                    </m:r>
                    <m:r>
                      <a:rPr lang="en-CA" altLang="en-US" sz="2000" b="0" i="1" smtClean="0">
                        <a:solidFill>
                          <a:schemeClr val="accent2"/>
                        </a:solidFill>
                        <a:latin typeface="Cambria Math" panose="02040503050406030204" pitchFamily="18" charset="0"/>
                      </a:rPr>
                      <m:t>𝑅𝐴𝑇𝐸</m:t>
                    </m:r>
                    <m:d>
                      <m:dPr>
                        <m:ctrlPr>
                          <a:rPr lang="en-CA" altLang="en-US" sz="2000" b="0" i="1" smtClean="0">
                            <a:solidFill>
                              <a:schemeClr val="accent2"/>
                            </a:solidFill>
                            <a:latin typeface="Cambria Math"/>
                          </a:rPr>
                        </m:ctrlPr>
                      </m:dPr>
                      <m:e>
                        <m:r>
                          <a:rPr lang="en-CA" altLang="en-US" sz="2000" b="0" i="1" smtClean="0">
                            <a:solidFill>
                              <a:schemeClr val="accent2"/>
                            </a:solidFill>
                            <a:latin typeface="Cambria Math" panose="02040503050406030204" pitchFamily="18" charset="0"/>
                          </a:rPr>
                          <m:t>𝐾𝐸𝑌𝑊𝐷</m:t>
                        </m:r>
                        <m:r>
                          <a:rPr lang="en-CA" altLang="en-US" sz="2000" b="0" i="1" smtClean="0">
                            <a:solidFill>
                              <a:schemeClr val="accent2"/>
                            </a:solidFill>
                            <a:latin typeface="Cambria Math" panose="02040503050406030204" pitchFamily="18" charset="0"/>
                          </a:rPr>
                          <m:t>_</m:t>
                        </m:r>
                        <m:r>
                          <a:rPr lang="en-CA" altLang="en-US" sz="2000" b="0" i="1" smtClean="0">
                            <a:solidFill>
                              <a:schemeClr val="accent2"/>
                            </a:solidFill>
                            <a:latin typeface="Cambria Math" panose="02040503050406030204" pitchFamily="18" charset="0"/>
                          </a:rPr>
                          <m:t>𝑇𝑋𝑇</m:t>
                        </m:r>
                      </m:e>
                    </m:d>
                    <m:r>
                      <a:rPr lang="en-CA" altLang="en-US" sz="2000" b="0" i="1" smtClean="0">
                        <a:solidFill>
                          <a:schemeClr val="accent2"/>
                        </a:solidFill>
                        <a:latin typeface="Cambria Math" panose="02040503050406030204" pitchFamily="18" charset="0"/>
                      </a:rPr>
                      <m:t>=</m:t>
                    </m:r>
                  </m:oMath>
                </a14:m>
                <a:r>
                  <a:rPr lang="en-US" altLang="en-US" sz="2000" dirty="0" smtClean="0">
                    <a:solidFill>
                      <a:schemeClr val="accent2"/>
                    </a:solidFill>
                    <a:latin typeface="Times New Roman" panose="02020603050405020304" pitchFamily="18" charset="0"/>
                    <a:cs typeface="Times New Roman" panose="02020603050405020304" pitchFamily="18" charset="0"/>
                  </a:rPr>
                  <a:t>      </a:t>
                </a:r>
                <a14:m>
                  <m:oMath xmlns:m="http://schemas.openxmlformats.org/officeDocument/2006/math">
                    <m:r>
                      <a:rPr lang="en-CA" altLang="en-US" sz="2000" b="0" i="0" smtClean="0">
                        <a:solidFill>
                          <a:schemeClr val="accent2"/>
                        </a:solidFill>
                        <a:latin typeface="Cambria Math" panose="02040503050406030204" pitchFamily="18" charset="0"/>
                      </a:rPr>
                      <m:t>                                      </m:t>
                    </m:r>
                    <m:r>
                      <a:rPr lang="en-CA" altLang="en-US" sz="2000" b="0" i="1" smtClean="0">
                        <a:solidFill>
                          <a:schemeClr val="accent2"/>
                        </a:solidFill>
                        <a:latin typeface="Cambria Math" panose="02040503050406030204" pitchFamily="18" charset="0"/>
                      </a:rPr>
                      <m:t> </m:t>
                    </m:r>
                    <m:nary>
                      <m:naryPr>
                        <m:chr m:val="∑"/>
                        <m:supHide m:val="on"/>
                        <m:ctrlPr>
                          <a:rPr lang="en-CA" altLang="en-US" sz="2000" i="1">
                            <a:solidFill>
                              <a:schemeClr val="accent2"/>
                            </a:solidFill>
                            <a:latin typeface="Cambria Math"/>
                          </a:rPr>
                        </m:ctrlPr>
                      </m:naryPr>
                      <m:sub>
                        <m:d>
                          <m:dPr>
                            <m:begChr m:val="{"/>
                            <m:endChr m:val="}"/>
                            <m:ctrlPr>
                              <a:rPr lang="en-CA" altLang="en-US" sz="2000" i="1">
                                <a:solidFill>
                                  <a:schemeClr val="accent2"/>
                                </a:solidFill>
                                <a:latin typeface="Cambria Math"/>
                              </a:rPr>
                            </m:ctrlPr>
                          </m:dPr>
                          <m:e>
                            <m:r>
                              <a:rPr lang="en-CA" altLang="en-US" sz="2000" i="1">
                                <a:solidFill>
                                  <a:schemeClr val="accent2"/>
                                </a:solidFill>
                                <a:latin typeface="Cambria Math" panose="02040503050406030204" pitchFamily="18" charset="0"/>
                              </a:rPr>
                              <m:t>𝐾</m:t>
                            </m:r>
                            <m:sSub>
                              <m:sSubPr>
                                <m:ctrlPr>
                                  <a:rPr lang="en-CA" altLang="en-US" sz="2000" i="1">
                                    <a:solidFill>
                                      <a:schemeClr val="accent2"/>
                                    </a:solidFill>
                                    <a:latin typeface="Cambria Math"/>
                                  </a:rPr>
                                </m:ctrlPr>
                              </m:sSubPr>
                              <m:e>
                                <m:r>
                                  <a:rPr lang="en-CA" altLang="en-US" sz="2000" i="1">
                                    <a:solidFill>
                                      <a:schemeClr val="accent2"/>
                                    </a:solidFill>
                                    <a:latin typeface="Cambria Math" panose="02040503050406030204" pitchFamily="18" charset="0"/>
                                  </a:rPr>
                                  <m:t>𝑊</m:t>
                                </m:r>
                              </m:e>
                              <m:sub>
                                <m:r>
                                  <a:rPr lang="en-CA" altLang="en-US" sz="2000" i="1">
                                    <a:solidFill>
                                      <a:schemeClr val="accent2"/>
                                    </a:solidFill>
                                    <a:latin typeface="Cambria Math" panose="02040503050406030204" pitchFamily="18" charset="0"/>
                                  </a:rPr>
                                  <m:t>𝑖</m:t>
                                </m:r>
                              </m:sub>
                            </m:sSub>
                            <m:r>
                              <a:rPr lang="en-CA" altLang="en-US" sz="2000" i="1">
                                <a:solidFill>
                                  <a:schemeClr val="accent2"/>
                                </a:solidFill>
                                <a:latin typeface="Cambria Math" panose="02040503050406030204" pitchFamily="18" charset="0"/>
                              </a:rPr>
                              <m:t>∈</m:t>
                            </m:r>
                            <m:r>
                              <a:rPr lang="en-CA" altLang="en-US" sz="2000" i="1">
                                <a:solidFill>
                                  <a:schemeClr val="accent2"/>
                                </a:solidFill>
                                <a:latin typeface="Cambria Math" panose="02040503050406030204" pitchFamily="18" charset="0"/>
                              </a:rPr>
                              <m:t>𝐶𝑀𝑃𝐺</m:t>
                            </m:r>
                            <m:sSub>
                              <m:sSubPr>
                                <m:ctrlPr>
                                  <a:rPr lang="en-CA" altLang="en-US" sz="2000" i="1">
                                    <a:solidFill>
                                      <a:schemeClr val="accent2"/>
                                    </a:solidFill>
                                    <a:latin typeface="Cambria Math"/>
                                  </a:rPr>
                                </m:ctrlPr>
                              </m:sSubPr>
                              <m:e>
                                <m:r>
                                  <a:rPr lang="en-CA" altLang="en-US" sz="2000" i="1">
                                    <a:solidFill>
                                      <a:schemeClr val="accent2"/>
                                    </a:solidFill>
                                    <a:latin typeface="Cambria Math" panose="02040503050406030204" pitchFamily="18" charset="0"/>
                                  </a:rPr>
                                  <m:t>𝑁</m:t>
                                </m:r>
                              </m:e>
                              <m:sub>
                                <m:r>
                                  <a:rPr lang="en-CA" altLang="en-US" sz="2000" i="1">
                                    <a:solidFill>
                                      <a:schemeClr val="accent2"/>
                                    </a:solidFill>
                                    <a:latin typeface="Cambria Math" panose="02040503050406030204" pitchFamily="18" charset="0"/>
                                  </a:rPr>
                                  <m:t>𝑗</m:t>
                                </m:r>
                              </m:sub>
                            </m:sSub>
                          </m:e>
                        </m:d>
                      </m:sub>
                      <m:sup/>
                      <m:e>
                        <m:r>
                          <a:rPr lang="en-CA" altLang="en-US" sz="2000" i="1">
                            <a:solidFill>
                              <a:schemeClr val="accent2"/>
                            </a:solidFill>
                            <a:latin typeface="Cambria Math" panose="02040503050406030204" pitchFamily="18" charset="0"/>
                          </a:rPr>
                          <m:t>𝐶𝑂𝑁𝑉</m:t>
                        </m:r>
                        <m:r>
                          <a:rPr lang="en-CA" altLang="en-US" sz="2000" b="0" i="1" smtClean="0">
                            <a:solidFill>
                              <a:schemeClr val="accent2"/>
                            </a:solidFill>
                            <a:latin typeface="Cambria Math" panose="02040503050406030204" pitchFamily="18" charset="0"/>
                          </a:rPr>
                          <m:t>_</m:t>
                        </m:r>
                        <m:r>
                          <a:rPr lang="en-CA" altLang="en-US" sz="2000" i="1">
                            <a:solidFill>
                              <a:schemeClr val="accent2"/>
                            </a:solidFill>
                            <a:latin typeface="Cambria Math" panose="02040503050406030204" pitchFamily="18" charset="0"/>
                          </a:rPr>
                          <m:t>𝑅𝐴𝑇𝐸</m:t>
                        </m:r>
                        <m:r>
                          <a:rPr lang="en-CA" altLang="en-US" sz="2000" i="1">
                            <a:solidFill>
                              <a:schemeClr val="accent2"/>
                            </a:solidFill>
                            <a:latin typeface="Cambria Math" panose="02040503050406030204" pitchFamily="18" charset="0"/>
                          </a:rPr>
                          <m:t>(</m:t>
                        </m:r>
                        <m:r>
                          <a:rPr lang="en-CA" altLang="en-US" sz="2000" i="1">
                            <a:solidFill>
                              <a:schemeClr val="accent2"/>
                            </a:solidFill>
                            <a:latin typeface="Cambria Math" panose="02040503050406030204" pitchFamily="18" charset="0"/>
                          </a:rPr>
                          <m:t>𝐾</m:t>
                        </m:r>
                        <m:sSub>
                          <m:sSubPr>
                            <m:ctrlPr>
                              <a:rPr lang="en-CA" altLang="en-US" sz="2000" i="1">
                                <a:solidFill>
                                  <a:schemeClr val="accent2"/>
                                </a:solidFill>
                                <a:latin typeface="Cambria Math"/>
                              </a:rPr>
                            </m:ctrlPr>
                          </m:sSubPr>
                          <m:e>
                            <m:r>
                              <a:rPr lang="en-CA" altLang="en-US" sz="2000" i="1">
                                <a:solidFill>
                                  <a:schemeClr val="accent2"/>
                                </a:solidFill>
                                <a:latin typeface="Cambria Math" panose="02040503050406030204" pitchFamily="18" charset="0"/>
                              </a:rPr>
                              <m:t>𝑊</m:t>
                            </m:r>
                          </m:e>
                          <m:sub>
                            <m:r>
                              <a:rPr lang="en-CA" altLang="en-US" sz="2000" i="1">
                                <a:solidFill>
                                  <a:schemeClr val="accent2"/>
                                </a:solidFill>
                                <a:latin typeface="Cambria Math" panose="02040503050406030204" pitchFamily="18" charset="0"/>
                              </a:rPr>
                              <m:t>𝑖</m:t>
                            </m:r>
                          </m:sub>
                        </m:sSub>
                        <m:r>
                          <a:rPr lang="en-CA" altLang="en-US" sz="2000" i="1">
                            <a:solidFill>
                              <a:schemeClr val="accent2"/>
                            </a:solidFill>
                            <a:latin typeface="Cambria Math" panose="02040503050406030204" pitchFamily="18" charset="0"/>
                          </a:rPr>
                          <m:t>)</m:t>
                        </m:r>
                      </m:e>
                    </m:nary>
                    <m:r>
                      <a:rPr lang="en-CA" altLang="en-US" sz="2000" i="1">
                        <a:solidFill>
                          <a:schemeClr val="accent2"/>
                        </a:solidFill>
                        <a:latin typeface="Cambria Math" panose="02040503050406030204" pitchFamily="18" charset="0"/>
                      </a:rPr>
                      <m:t>×</m:t>
                    </m:r>
                    <m:rad>
                      <m:radPr>
                        <m:degHide m:val="on"/>
                        <m:ctrlPr>
                          <a:rPr lang="en-CA" altLang="en-US" sz="2000" i="1">
                            <a:solidFill>
                              <a:schemeClr val="accent2"/>
                            </a:solidFill>
                            <a:latin typeface="Cambria Math"/>
                          </a:rPr>
                        </m:ctrlPr>
                      </m:radPr>
                      <m:deg/>
                      <m:e>
                        <m:r>
                          <a:rPr lang="en-CA" altLang="en-US" sz="2000" i="1">
                            <a:solidFill>
                              <a:schemeClr val="accent2"/>
                            </a:solidFill>
                            <a:latin typeface="Cambria Math" panose="02040503050406030204" pitchFamily="18" charset="0"/>
                          </a:rPr>
                          <m:t>𝑝</m:t>
                        </m:r>
                      </m:e>
                    </m:rad>
                    <m:r>
                      <a:rPr lang="en-CA" altLang="en-US" sz="2000" i="1">
                        <a:solidFill>
                          <a:schemeClr val="accent2"/>
                        </a:solidFill>
                        <a:latin typeface="Cambria Math" panose="02040503050406030204" pitchFamily="18" charset="0"/>
                      </a:rPr>
                      <m:t>+</m:t>
                    </m:r>
                    <m:r>
                      <a:rPr lang="en-CA" altLang="en-US" sz="2000" b="0" i="1" smtClean="0">
                        <a:solidFill>
                          <a:schemeClr val="accent2"/>
                        </a:solidFill>
                        <a:latin typeface="Cambria Math" panose="02040503050406030204" pitchFamily="18" charset="0"/>
                      </a:rPr>
                      <m:t>                                              </m:t>
                    </m:r>
                    <m:nary>
                      <m:naryPr>
                        <m:chr m:val="∑"/>
                        <m:supHide m:val="on"/>
                        <m:ctrlPr>
                          <a:rPr lang="en-CA" altLang="en-US" sz="2000" i="1">
                            <a:solidFill>
                              <a:schemeClr val="accent2"/>
                            </a:solidFill>
                            <a:latin typeface="Cambria Math"/>
                          </a:rPr>
                        </m:ctrlPr>
                      </m:naryPr>
                      <m:sub>
                        <m:d>
                          <m:dPr>
                            <m:begChr m:val="{"/>
                            <m:endChr m:val="}"/>
                            <m:ctrlPr>
                              <a:rPr lang="en-CA" altLang="en-US" sz="2000" i="1">
                                <a:solidFill>
                                  <a:schemeClr val="accent2"/>
                                </a:solidFill>
                                <a:latin typeface="Cambria Math"/>
                              </a:rPr>
                            </m:ctrlPr>
                          </m:dPr>
                          <m:e>
                            <m:r>
                              <a:rPr lang="en-CA" altLang="en-US" sz="2000" i="1">
                                <a:solidFill>
                                  <a:schemeClr val="accent2"/>
                                </a:solidFill>
                                <a:latin typeface="Cambria Math" panose="02040503050406030204" pitchFamily="18" charset="0"/>
                              </a:rPr>
                              <m:t>𝐾</m:t>
                            </m:r>
                            <m:sSub>
                              <m:sSubPr>
                                <m:ctrlPr>
                                  <a:rPr lang="en-CA" altLang="en-US" sz="2000" i="1">
                                    <a:solidFill>
                                      <a:schemeClr val="accent2"/>
                                    </a:solidFill>
                                    <a:latin typeface="Cambria Math"/>
                                  </a:rPr>
                                </m:ctrlPr>
                              </m:sSubPr>
                              <m:e>
                                <m:r>
                                  <a:rPr lang="en-CA" altLang="en-US" sz="2000" i="1">
                                    <a:solidFill>
                                      <a:schemeClr val="accent2"/>
                                    </a:solidFill>
                                    <a:latin typeface="Cambria Math" panose="02040503050406030204" pitchFamily="18" charset="0"/>
                                  </a:rPr>
                                  <m:t>𝑊</m:t>
                                </m:r>
                              </m:e>
                              <m:sub>
                                <m:r>
                                  <a:rPr lang="en-CA" altLang="en-US" sz="2000" i="1">
                                    <a:solidFill>
                                      <a:schemeClr val="accent2"/>
                                    </a:solidFill>
                                    <a:latin typeface="Cambria Math" panose="02040503050406030204" pitchFamily="18" charset="0"/>
                                  </a:rPr>
                                  <m:t>𝑖</m:t>
                                </m:r>
                              </m:sub>
                            </m:sSub>
                            <m:r>
                              <a:rPr lang="en-CA" altLang="en-US" sz="2000" i="1">
                                <a:solidFill>
                                  <a:schemeClr val="accent2"/>
                                </a:solidFill>
                                <a:latin typeface="Cambria Math" panose="02040503050406030204" pitchFamily="18" charset="0"/>
                              </a:rPr>
                              <m:t>∉</m:t>
                            </m:r>
                            <m:r>
                              <a:rPr lang="en-CA" altLang="en-US" sz="2000" i="1">
                                <a:solidFill>
                                  <a:schemeClr val="accent2"/>
                                </a:solidFill>
                                <a:latin typeface="Cambria Math" panose="02040503050406030204" pitchFamily="18" charset="0"/>
                              </a:rPr>
                              <m:t>𝐶𝑀𝑃𝐺</m:t>
                            </m:r>
                            <m:sSub>
                              <m:sSubPr>
                                <m:ctrlPr>
                                  <a:rPr lang="en-CA" altLang="en-US" sz="2000" i="1">
                                    <a:solidFill>
                                      <a:schemeClr val="accent2"/>
                                    </a:solidFill>
                                    <a:latin typeface="Cambria Math"/>
                                  </a:rPr>
                                </m:ctrlPr>
                              </m:sSubPr>
                              <m:e>
                                <m:r>
                                  <a:rPr lang="en-CA" altLang="en-US" sz="2000" i="1">
                                    <a:solidFill>
                                      <a:schemeClr val="accent2"/>
                                    </a:solidFill>
                                    <a:latin typeface="Cambria Math" panose="02040503050406030204" pitchFamily="18" charset="0"/>
                                  </a:rPr>
                                  <m:t>𝑁</m:t>
                                </m:r>
                              </m:e>
                              <m:sub>
                                <m:r>
                                  <a:rPr lang="en-CA" altLang="en-US" sz="2000" i="1">
                                    <a:solidFill>
                                      <a:schemeClr val="accent2"/>
                                    </a:solidFill>
                                    <a:latin typeface="Cambria Math" panose="02040503050406030204" pitchFamily="18" charset="0"/>
                                  </a:rPr>
                                  <m:t>𝑗</m:t>
                                </m:r>
                              </m:sub>
                            </m:sSub>
                          </m:e>
                        </m:d>
                      </m:sub>
                      <m:sup/>
                      <m:e>
                        <m:r>
                          <a:rPr lang="en-CA" altLang="en-US" sz="2000" i="1">
                            <a:solidFill>
                              <a:schemeClr val="accent2"/>
                            </a:solidFill>
                            <a:latin typeface="Cambria Math" panose="02040503050406030204" pitchFamily="18" charset="0"/>
                          </a:rPr>
                          <m:t>𝐶𝑂𝑁𝑉</m:t>
                        </m:r>
                        <m:r>
                          <a:rPr lang="en-CA" altLang="en-US" sz="2000" b="0" i="1" smtClean="0">
                            <a:solidFill>
                              <a:schemeClr val="accent2"/>
                            </a:solidFill>
                            <a:latin typeface="Cambria Math" panose="02040503050406030204" pitchFamily="18" charset="0"/>
                          </a:rPr>
                          <m:t>_</m:t>
                        </m:r>
                        <m:r>
                          <a:rPr lang="en-CA" altLang="en-US" sz="2000" i="1">
                            <a:solidFill>
                              <a:schemeClr val="accent2"/>
                            </a:solidFill>
                            <a:latin typeface="Cambria Math" panose="02040503050406030204" pitchFamily="18" charset="0"/>
                          </a:rPr>
                          <m:t>𝑅𝐴𝑇𝐸</m:t>
                        </m:r>
                        <m:d>
                          <m:dPr>
                            <m:ctrlPr>
                              <a:rPr lang="en-CA" altLang="en-US" sz="2000" i="1">
                                <a:solidFill>
                                  <a:schemeClr val="accent2"/>
                                </a:solidFill>
                                <a:latin typeface="Cambria Math"/>
                              </a:rPr>
                            </m:ctrlPr>
                          </m:dPr>
                          <m:e>
                            <m:r>
                              <a:rPr lang="en-CA" altLang="en-US" sz="2000" i="1">
                                <a:solidFill>
                                  <a:schemeClr val="accent2"/>
                                </a:solidFill>
                                <a:latin typeface="Cambria Math" panose="02040503050406030204" pitchFamily="18" charset="0"/>
                              </a:rPr>
                              <m:t>𝐾</m:t>
                            </m:r>
                            <m:sSub>
                              <m:sSubPr>
                                <m:ctrlPr>
                                  <a:rPr lang="en-CA" altLang="en-US" sz="2000" i="1">
                                    <a:solidFill>
                                      <a:schemeClr val="accent2"/>
                                    </a:solidFill>
                                    <a:latin typeface="Cambria Math"/>
                                  </a:rPr>
                                </m:ctrlPr>
                              </m:sSubPr>
                              <m:e>
                                <m:r>
                                  <a:rPr lang="en-CA" altLang="en-US" sz="2000" i="1">
                                    <a:solidFill>
                                      <a:schemeClr val="accent2"/>
                                    </a:solidFill>
                                    <a:latin typeface="Cambria Math" panose="02040503050406030204" pitchFamily="18" charset="0"/>
                                  </a:rPr>
                                  <m:t>𝑊</m:t>
                                </m:r>
                              </m:e>
                              <m:sub>
                                <m:r>
                                  <a:rPr lang="en-CA" altLang="en-US" sz="2000" i="1">
                                    <a:solidFill>
                                      <a:schemeClr val="accent2"/>
                                    </a:solidFill>
                                    <a:latin typeface="Cambria Math" panose="02040503050406030204" pitchFamily="18" charset="0"/>
                                  </a:rPr>
                                  <m:t>𝑖</m:t>
                                </m:r>
                              </m:sub>
                            </m:sSub>
                          </m:e>
                        </m:d>
                      </m:e>
                    </m:nary>
                    <m:r>
                      <a:rPr lang="en-CA" altLang="en-US" sz="2000" b="0" i="1" smtClean="0">
                        <a:solidFill>
                          <a:schemeClr val="accent2"/>
                        </a:solidFill>
                        <a:latin typeface="Cambria Math" panose="02040503050406030204" pitchFamily="18" charset="0"/>
                      </a:rPr>
                      <m:t>×(1−</m:t>
                    </m:r>
                    <m:rad>
                      <m:radPr>
                        <m:degHide m:val="on"/>
                        <m:ctrlPr>
                          <a:rPr lang="en-CA" altLang="en-US" sz="2000" b="0" i="1" smtClean="0">
                            <a:solidFill>
                              <a:schemeClr val="accent2"/>
                            </a:solidFill>
                            <a:latin typeface="Cambria Math"/>
                          </a:rPr>
                        </m:ctrlPr>
                      </m:radPr>
                      <m:deg/>
                      <m:e>
                        <m:r>
                          <a:rPr lang="en-CA" altLang="en-US" sz="2000" b="0" i="1" smtClean="0">
                            <a:solidFill>
                              <a:schemeClr val="accent2"/>
                            </a:solidFill>
                            <a:latin typeface="Cambria Math" panose="02040503050406030204" pitchFamily="18" charset="0"/>
                          </a:rPr>
                          <m:t>𝑝</m:t>
                        </m:r>
                      </m:e>
                    </m:rad>
                    <m:r>
                      <a:rPr lang="en-CA" altLang="en-US" sz="2000" b="0" i="1" smtClean="0">
                        <a:solidFill>
                          <a:schemeClr val="accent2"/>
                        </a:solidFill>
                        <a:latin typeface="Cambria Math" panose="02040503050406030204" pitchFamily="18" charset="0"/>
                      </a:rPr>
                      <m:t>)</m:t>
                    </m:r>
                  </m:oMath>
                </a14:m>
                <a:endParaRPr lang="en-CA" altLang="en-US" sz="2000" i="1" dirty="0" smtClean="0">
                  <a:solidFill>
                    <a:schemeClr val="accent2"/>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CA" altLang="en-US" sz="2000" i="1">
                          <a:solidFill>
                            <a:schemeClr val="bg2"/>
                          </a:solidFill>
                          <a:latin typeface="Cambria Math" panose="02040503050406030204" pitchFamily="18" charset="0"/>
                        </a:rPr>
                        <m:t> </m:t>
                      </m:r>
                    </m:oMath>
                  </m:oMathPara>
                </a14:m>
                <a:endParaRPr lang="en-US" altLang="en-US" sz="2000" i="1" dirty="0">
                  <a:solidFill>
                    <a:schemeClr val="bg2"/>
                  </a:solidFill>
                  <a:latin typeface="Cambria Math" panose="02040503050406030204" pitchFamily="18" charset="0"/>
                </a:endParaRPr>
              </a:p>
            </p:txBody>
          </p:sp>
        </mc:Choice>
        <mc:Fallback xmlns="">
          <p:sp>
            <p:nvSpPr>
              <p:cNvPr id="4099" name="Zástupný symbol pro obsah 2"/>
              <p:cNvSpPr>
                <a:spLocks noGrp="1" noRot="1" noChangeAspect="1" noMove="1" noResize="1" noEditPoints="1" noAdjustHandles="1" noChangeArrowheads="1" noChangeShapeType="1" noTextEdit="1"/>
              </p:cNvSpPr>
              <p:nvPr>
                <p:ph idx="1"/>
              </p:nvPr>
            </p:nvSpPr>
            <p:spPr>
              <a:xfrm>
                <a:off x="127000" y="1218612"/>
                <a:ext cx="9017000" cy="5450748"/>
              </a:xfrm>
              <a:blipFill rotWithShape="1">
                <a:blip r:embed="rId3"/>
                <a:stretch>
                  <a:fillRect l="-1217" t="-1119" r="-676" b="-6152"/>
                </a:stretch>
              </a:blipFill>
            </p:spPr>
            <p:txBody>
              <a:bodyPr/>
              <a:lstStyle/>
              <a:p>
                <a:r>
                  <a:rPr lang="zh-CN" altLang="en-US">
                    <a:noFill/>
                  </a:rPr>
                  <a:t> </a:t>
                </a:r>
              </a:p>
            </p:txBody>
          </p:sp>
        </mc:Fallback>
      </mc:AlternateContent>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2" name="Nadpis 1"/>
          <p:cNvSpPr txBox="1">
            <a:spLocks/>
          </p:cNvSpPr>
          <p:nvPr/>
        </p:nvSpPr>
        <p:spPr bwMode="auto">
          <a:xfrm>
            <a:off x="457200" y="712441"/>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Conversion Rate Modelling</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52739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Zástupný symbol pro obsah 2"/>
          <p:cNvSpPr>
            <a:spLocks noGrp="1"/>
          </p:cNvSpPr>
          <p:nvPr>
            <p:ph idx="1"/>
          </p:nvPr>
        </p:nvSpPr>
        <p:spPr>
          <a:xfrm>
            <a:off x="5508104" y="1377752"/>
            <a:ext cx="3476239" cy="5445224"/>
          </a:xfrm>
        </p:spPr>
        <p:txBody>
          <a:bodyPr/>
          <a:lstStyle/>
          <a:p>
            <a:pPr>
              <a:buFont typeface="Wingdings" panose="05000000000000000000" pitchFamily="2" charset="2"/>
              <a:buChar char="Ø"/>
            </a:pPr>
            <a:r>
              <a:rPr lang="en-US" altLang="en-US" sz="2050" dirty="0" smtClean="0">
                <a:latin typeface="Times New Roman" panose="02020603050405020304" pitchFamily="18" charset="0"/>
                <a:cs typeface="Times New Roman" panose="02020603050405020304" pitchFamily="18" charset="0"/>
              </a:rPr>
              <a:t>CART is a decision tree based method that calculates the average of known data according to some of their common features to make predictions by placing new data into the appropriate branch of the decision tree</a:t>
            </a:r>
          </a:p>
          <a:p>
            <a:pPr>
              <a:buFont typeface="Wingdings" panose="05000000000000000000" pitchFamily="2" charset="2"/>
              <a:buChar char="Ø"/>
            </a:pPr>
            <a:r>
              <a:rPr lang="en-US" altLang="en-US" sz="2050" dirty="0" smtClean="0">
                <a:latin typeface="Times New Roman" panose="02020603050405020304" pitchFamily="18" charset="0"/>
                <a:cs typeface="Times New Roman" panose="02020603050405020304" pitchFamily="18" charset="0"/>
              </a:rPr>
              <a:t>Comparing to other models run in Weka, CART has the best root mean squared error (from 10-fold-cross-validation)</a:t>
            </a:r>
          </a:p>
          <a:p>
            <a:pPr marL="0" indent="0">
              <a:buNone/>
            </a:pPr>
            <a:endParaRPr lang="en-US" altLang="en-US" sz="2000" dirty="0" smtClean="0">
              <a:latin typeface="Times New Roman" panose="02020603050405020304" pitchFamily="18" charset="0"/>
              <a:cs typeface="Times New Roman" panose="02020603050405020304" pitchFamily="18" charset="0"/>
            </a:endParaRP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2" name="Nadpis 1"/>
          <p:cNvSpPr txBox="1">
            <a:spLocks/>
          </p:cNvSpPr>
          <p:nvPr/>
        </p:nvSpPr>
        <p:spPr bwMode="auto">
          <a:xfrm>
            <a:off x="271016" y="548680"/>
            <a:ext cx="8837488"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Conversion Rate Modelling &amp; Evaluation</a:t>
            </a:r>
            <a:endParaRPr lang="cs-CZ" altLang="en-US" sz="20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47985003"/>
              </p:ext>
            </p:extLst>
          </p:nvPr>
        </p:nvGraphicFramePr>
        <p:xfrm>
          <a:off x="353720" y="1196752"/>
          <a:ext cx="5060571" cy="4543223"/>
        </p:xfrm>
        <a:graphic>
          <a:graphicData uri="http://schemas.openxmlformats.org/drawingml/2006/table">
            <a:tbl>
              <a:tblPr/>
              <a:tblGrid>
                <a:gridCol w="2441083"/>
                <a:gridCol w="2619488"/>
              </a:tblGrid>
              <a:tr h="614910">
                <a:tc>
                  <a:txBody>
                    <a:bodyPr/>
                    <a:lstStyle/>
                    <a:p>
                      <a:pPr algn="ctr" rtl="0" fontAlgn="ctr">
                        <a:spcBef>
                          <a:spcPts val="0"/>
                        </a:spcBef>
                        <a:spcAft>
                          <a:spcPts val="0"/>
                        </a:spcAft>
                      </a:pPr>
                      <a:r>
                        <a:rPr lang="en-CA" sz="1600" b="1" i="0" u="none" strike="noStrike" dirty="0">
                          <a:solidFill>
                            <a:srgbClr val="FFFFFF"/>
                          </a:solidFill>
                          <a:effectLst/>
                          <a:latin typeface="Times New Roman" panose="02020603050405020304" pitchFamily="18" charset="0"/>
                          <a:cs typeface="Times New Roman" panose="02020603050405020304" pitchFamily="18" charset="0"/>
                        </a:rPr>
                        <a:t>Model Name</a:t>
                      </a:r>
                      <a:endParaRPr lang="en-CA" sz="16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ctr">
                        <a:spcBef>
                          <a:spcPts val="0"/>
                        </a:spcBef>
                        <a:spcAft>
                          <a:spcPts val="0"/>
                        </a:spcAft>
                      </a:pPr>
                      <a:r>
                        <a:rPr lang="en-CA" sz="1600" b="1" i="0" u="none" strike="noStrike" dirty="0">
                          <a:solidFill>
                            <a:srgbClr val="FFFFFF"/>
                          </a:solidFill>
                          <a:effectLst/>
                          <a:latin typeface="Times New Roman" panose="02020603050405020304" pitchFamily="18" charset="0"/>
                          <a:cs typeface="Times New Roman" panose="02020603050405020304" pitchFamily="18" charset="0"/>
                        </a:rPr>
                        <a:t>Root Mean Squared Error</a:t>
                      </a:r>
                      <a:endParaRPr lang="en-CA" sz="16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CART</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FFF00"/>
                    </a:solidFill>
                  </a:tcPr>
                </a:tc>
                <a:tc>
                  <a:txBody>
                    <a:bodyPr/>
                    <a:lstStyle/>
                    <a:p>
                      <a:pPr algn="ctr" rtl="0" fontAlgn="ctr">
                        <a:spcBef>
                          <a:spcPts val="0"/>
                        </a:spcBef>
                        <a:spcAft>
                          <a:spcPts val="0"/>
                        </a:spcAft>
                      </a:pPr>
                      <a:r>
                        <a:rPr lang="en-CA" sz="1800" b="0" i="0" u="none" strike="noStrike" dirty="0" smtClean="0">
                          <a:solidFill>
                            <a:srgbClr val="000000"/>
                          </a:solidFill>
                          <a:effectLst/>
                          <a:latin typeface="Times New Roman" panose="02020603050405020304" pitchFamily="18" charset="0"/>
                          <a:cs typeface="Times New Roman" panose="02020603050405020304" pitchFamily="18" charset="0"/>
                        </a:rPr>
                        <a:t>0.0594</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FFFF00"/>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Decision Table</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0.0729</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KStar</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a:solidFill>
                            <a:srgbClr val="000000"/>
                          </a:solidFill>
                          <a:effectLst/>
                          <a:latin typeface="Times New Roman" panose="02020603050405020304" pitchFamily="18" charset="0"/>
                          <a:cs typeface="Times New Roman" panose="02020603050405020304" pitchFamily="18" charset="0"/>
                        </a:rPr>
                        <a:t>0.0784</a:t>
                      </a:r>
                      <a:endParaRPr lang="en-CA" sz="180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Decision Stump</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a:solidFill>
                            <a:srgbClr val="000000"/>
                          </a:solidFill>
                          <a:effectLst/>
                          <a:latin typeface="Times New Roman" panose="02020603050405020304" pitchFamily="18" charset="0"/>
                          <a:cs typeface="Times New Roman" panose="02020603050405020304" pitchFamily="18" charset="0"/>
                        </a:rPr>
                        <a:t>0.0785</a:t>
                      </a:r>
                      <a:endParaRPr lang="en-CA" sz="180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M5Rules</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a:solidFill>
                            <a:srgbClr val="000000"/>
                          </a:solidFill>
                          <a:effectLst/>
                          <a:latin typeface="Times New Roman" panose="02020603050405020304" pitchFamily="18" charset="0"/>
                          <a:cs typeface="Times New Roman" panose="02020603050405020304" pitchFamily="18" charset="0"/>
                        </a:rPr>
                        <a:t>0.0808</a:t>
                      </a:r>
                      <a:endParaRPr lang="en-CA" sz="180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Linear Regression</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0.0808</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ZeroR</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0.0811</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42566">
                <a:tc>
                  <a:txBody>
                    <a:bodyPr/>
                    <a:lstStyle/>
                    <a:p>
                      <a:pPr rtl="0" fontAlgn="ctr">
                        <a:spcBef>
                          <a:spcPts val="0"/>
                        </a:spcBef>
                        <a:spcAft>
                          <a:spcPts val="0"/>
                        </a:spcAft>
                      </a:pPr>
                      <a:r>
                        <a:rPr lang="en-CA" sz="1400" b="0" i="0" u="none" strike="noStrike" dirty="0">
                          <a:solidFill>
                            <a:srgbClr val="000000"/>
                          </a:solidFill>
                          <a:effectLst/>
                          <a:latin typeface="Times New Roman" panose="02020603050405020304" pitchFamily="18" charset="0"/>
                          <a:cs typeface="Times New Roman" panose="02020603050405020304" pitchFamily="18" charset="0"/>
                        </a:rPr>
                        <a:t>Regression By Discretization</a:t>
                      </a:r>
                      <a:endParaRPr lang="en-CA" sz="1400" dirty="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0.0811</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Multi Scheme</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0.0811</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REP Tree</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0.0812</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M5P</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0.0828</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DBE5F1"/>
                    </a:solidFill>
                  </a:tcPr>
                </a:tc>
              </a:tr>
              <a:tr h="325977">
                <a:tc>
                  <a:txBody>
                    <a:bodyPr/>
                    <a:lstStyle/>
                    <a:p>
                      <a:pPr rtl="0" fontAlgn="ctr">
                        <a:spcBef>
                          <a:spcPts val="0"/>
                        </a:spcBef>
                        <a:spcAft>
                          <a:spcPts val="0"/>
                        </a:spcAft>
                      </a:pPr>
                      <a:r>
                        <a:rPr lang="en-CA" sz="1400" b="0" i="0" u="none" strike="noStrike">
                          <a:solidFill>
                            <a:srgbClr val="000000"/>
                          </a:solidFill>
                          <a:effectLst/>
                          <a:latin typeface="Times New Roman" panose="02020603050405020304" pitchFamily="18" charset="0"/>
                          <a:cs typeface="Times New Roman" panose="02020603050405020304" pitchFamily="18" charset="0"/>
                        </a:rPr>
                        <a:t>IBk</a:t>
                      </a:r>
                      <a:endParaRPr lang="en-CA" sz="1400">
                        <a:effectLst/>
                        <a:latin typeface="Times New Roman" panose="02020603050405020304" pitchFamily="18" charset="0"/>
                        <a:cs typeface="Times New Roman" panose="02020603050405020304" pitchFamily="18" charset="0"/>
                      </a:endParaRPr>
                    </a:p>
                  </a:txBody>
                  <a:tcPr marL="121244" marR="64188" marT="35660" marB="35660"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c>
                  <a:txBody>
                    <a:bodyPr/>
                    <a:lstStyle/>
                    <a:p>
                      <a:pPr algn="ctr" rtl="0" fontAlgn="ctr">
                        <a:spcBef>
                          <a:spcPts val="0"/>
                        </a:spcBef>
                        <a:spcAft>
                          <a:spcPts val="0"/>
                        </a:spcAft>
                      </a:pPr>
                      <a:r>
                        <a:rPr lang="en-CA" sz="1800" b="0" i="0" u="none" strike="noStrike" dirty="0">
                          <a:solidFill>
                            <a:srgbClr val="000000"/>
                          </a:solidFill>
                          <a:effectLst/>
                          <a:latin typeface="Times New Roman" panose="02020603050405020304" pitchFamily="18" charset="0"/>
                          <a:cs typeface="Times New Roman" panose="02020603050405020304" pitchFamily="18" charset="0"/>
                        </a:rPr>
                        <a:t>0.1051</a:t>
                      </a:r>
                      <a:endParaRPr lang="en-CA" sz="1800" dirty="0">
                        <a:effectLst/>
                        <a:latin typeface="Times New Roman" panose="02020603050405020304" pitchFamily="18" charset="0"/>
                        <a:cs typeface="Times New Roman" panose="02020603050405020304" pitchFamily="18" charset="0"/>
                      </a:endParaRPr>
                    </a:p>
                  </a:txBody>
                  <a:tcPr marL="7132" marR="7132" marT="7132" marB="34234" anchor="ct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FF3F9"/>
                    </a:solidFill>
                  </a:tcPr>
                </a:tc>
              </a:tr>
            </a:tbl>
          </a:graphicData>
        </a:graphic>
      </p:graphicFrame>
      <p:sp>
        <p:nvSpPr>
          <p:cNvPr id="4" name="Rectangle 3"/>
          <p:cNvSpPr/>
          <p:nvPr/>
        </p:nvSpPr>
        <p:spPr>
          <a:xfrm>
            <a:off x="5220072" y="6093296"/>
            <a:ext cx="3720762" cy="369332"/>
          </a:xfrm>
          <a:prstGeom prst="rect">
            <a:avLst/>
          </a:prstGeom>
        </p:spPr>
        <p:txBody>
          <a:bodyPr wrap="none">
            <a:spAutoFit/>
          </a:bodyPr>
          <a:lstStyle/>
          <a:p>
            <a:pPr marL="0" indent="0">
              <a:buNone/>
            </a:pPr>
            <a:r>
              <a:rPr lang="en-US" altLang="en-US" dirty="0" smtClean="0">
                <a:latin typeface="Times New Roman" panose="02020603050405020304" pitchFamily="18" charset="0"/>
                <a:cs typeface="Times New Roman" panose="02020603050405020304" pitchFamily="18" charset="0"/>
              </a:rPr>
              <a:t>* For Weka Software, see Appendix C</a:t>
            </a:r>
          </a:p>
        </p:txBody>
      </p:sp>
    </p:spTree>
    <p:extLst>
      <p:ext uri="{BB962C8B-B14F-4D97-AF65-F5344CB8AC3E}">
        <p14:creationId xmlns:p14="http://schemas.microsoft.com/office/powerpoint/2010/main" val="4147780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9" name="Zástupný symbol pro obsah 2"/>
              <p:cNvSpPr>
                <a:spLocks noGrp="1"/>
              </p:cNvSpPr>
              <p:nvPr>
                <p:ph idx="1"/>
              </p:nvPr>
            </p:nvSpPr>
            <p:spPr>
              <a:xfrm>
                <a:off x="0" y="1556792"/>
                <a:ext cx="9108504" cy="4176463"/>
              </a:xfrm>
            </p:spPr>
            <p:txBody>
              <a:bodyPr/>
              <a:lstStyle/>
              <a:p>
                <a:pPr>
                  <a:buFont typeface="Wingdings" panose="05000000000000000000" pitchFamily="2" charset="2"/>
                  <a:buChar char="Ø"/>
                </a:pPr>
                <a14:m>
                  <m:oMath xmlns:m="http://schemas.openxmlformats.org/officeDocument/2006/math">
                    <m:r>
                      <a:rPr lang="en-CA" altLang="en-US" sz="2400" b="0" i="1" smtClean="0">
                        <a:solidFill>
                          <a:schemeClr val="accent2"/>
                        </a:solidFill>
                        <a:latin typeface="Cambria Math" panose="02040503050406030204" pitchFamily="18" charset="0"/>
                      </a:rPr>
                      <m:t>𝐴𝑅</m:t>
                    </m:r>
                    <m:d>
                      <m:dPr>
                        <m:ctrlPr>
                          <a:rPr lang="en-CA" altLang="en-US" sz="2400" b="0" i="1" smtClean="0">
                            <a:solidFill>
                              <a:schemeClr val="accent2"/>
                            </a:solidFill>
                            <a:latin typeface="Cambria Math"/>
                          </a:rPr>
                        </m:ctrlPr>
                      </m:dPr>
                      <m:e>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e>
                    </m:d>
                    <m:r>
                      <a:rPr lang="en-CA" altLang="en-US" sz="2400" b="0" i="1" smtClean="0">
                        <a:solidFill>
                          <a:schemeClr val="accent2"/>
                        </a:solidFill>
                        <a:latin typeface="Cambria Math" panose="02040503050406030204" pitchFamily="18" charset="0"/>
                      </a:rPr>
                      <m:t>=</m:t>
                    </m:r>
                  </m:oMath>
                </a14:m>
                <a:endParaRPr lang="en-CA" altLang="en-US" sz="2400" b="0" i="1" dirty="0" smtClean="0">
                  <a:solidFill>
                    <a:schemeClr val="accent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altLang="en-US" sz="2400" b="0" i="1" smtClean="0">
                          <a:solidFill>
                            <a:schemeClr val="accent2"/>
                          </a:solidFill>
                          <a:latin typeface="Cambria Math" panose="02040503050406030204" pitchFamily="18" charset="0"/>
                        </a:rPr>
                        <m:t>𝐴𝑝𝑝𝑟𝑜𝑣𝑒𝑑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𝐴𝑝𝑝𝑙𝑖𝑐𝑎𝑡𝑖𝑜𝑛𝑠</m:t>
                      </m:r>
                      <m:r>
                        <a:rPr lang="en-CA" altLang="en-US" sz="2400" b="0" i="1" smtClean="0">
                          <a:solidFill>
                            <a:schemeClr val="accent2"/>
                          </a:solidFill>
                          <a:latin typeface="Cambria Math" panose="02040503050406030204" pitchFamily="18" charset="0"/>
                        </a:rPr>
                        <m:t> / </m:t>
                      </m:r>
                      <m:r>
                        <a:rPr lang="en-CA" altLang="en-US" sz="2400" b="0" i="1" smtClean="0">
                          <a:solidFill>
                            <a:schemeClr val="accent2"/>
                          </a:solidFill>
                          <a:latin typeface="Cambria Math" panose="02040503050406030204" pitchFamily="18" charset="0"/>
                        </a:rPr>
                        <m:t>𝑇𝑜𝑡𝑎𝑙</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𝐴𝑝𝑝𝑙𝑖𝑐𝑎𝑡𝑖𝑜𝑛𝑠</m:t>
                      </m:r>
                    </m:oMath>
                  </m:oMathPara>
                </a14:m>
                <a:endParaRPr lang="en-US" altLang="en-US" sz="2400" dirty="0" smtClean="0">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For each keyword, extract the probability distribution over the 6 products it potentially leads to</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Obtain the Approval Rate corresponding to each keyword as the expected AR over the products</a:t>
                </a:r>
              </a:p>
              <a:p>
                <a:pPr>
                  <a:buFont typeface="Wingdings" panose="05000000000000000000" pitchFamily="2" charset="2"/>
                  <a:buChar char="Ø"/>
                </a:pPr>
                <a14:m>
                  <m:oMath xmlns:m="http://schemas.openxmlformats.org/officeDocument/2006/math">
                    <m:r>
                      <a:rPr lang="en-CA" altLang="en-US" sz="2400" b="0" i="1" smtClean="0">
                        <a:solidFill>
                          <a:schemeClr val="accent2"/>
                        </a:solidFill>
                        <a:latin typeface="Cambria Math" panose="02040503050406030204" pitchFamily="18" charset="0"/>
                      </a:rPr>
                      <m:t>𝐴𝑅</m:t>
                    </m:r>
                    <m:d>
                      <m:dPr>
                        <m:ctrlPr>
                          <a:rPr lang="en-CA" altLang="en-US" sz="2400" b="0" i="1" smtClean="0">
                            <a:solidFill>
                              <a:schemeClr val="accent2"/>
                            </a:solidFill>
                            <a:latin typeface="Cambria Math"/>
                          </a:rPr>
                        </m:ctrlPr>
                      </m:dPr>
                      <m:e>
                        <m:r>
                          <a:rPr lang="en-CA" altLang="en-US" sz="2400" b="0" i="1" smtClean="0">
                            <a:solidFill>
                              <a:schemeClr val="accent2"/>
                            </a:solidFill>
                            <a:latin typeface="Cambria Math" panose="02040503050406030204" pitchFamily="18" charset="0"/>
                          </a:rPr>
                          <m:t>𝐾𝑊</m:t>
                        </m:r>
                      </m:e>
                    </m:d>
                    <m:r>
                      <a:rPr lang="en-CA" altLang="en-US" sz="2400" b="0" i="1" smtClean="0">
                        <a:solidFill>
                          <a:schemeClr val="accent2"/>
                        </a:solidFill>
                        <a:latin typeface="Cambria Math" panose="02040503050406030204" pitchFamily="18" charset="0"/>
                      </a:rPr>
                      <m:t>=</m:t>
                    </m:r>
                    <m:nary>
                      <m:naryPr>
                        <m:chr m:val="∑"/>
                        <m:supHide m:val="on"/>
                        <m:ctrlPr>
                          <a:rPr lang="en-CA" altLang="en-US" sz="2400" b="0" i="1" smtClean="0">
                            <a:solidFill>
                              <a:schemeClr val="accent2"/>
                            </a:solidFill>
                            <a:latin typeface="Cambria Math"/>
                          </a:rPr>
                        </m:ctrlPr>
                      </m:naryPr>
                      <m:sub>
                        <m:r>
                          <a:rPr lang="en-CA" altLang="en-US" sz="2400" b="0" i="1" smtClean="0">
                            <a:solidFill>
                              <a:schemeClr val="accent2"/>
                            </a:solidFill>
                            <a:latin typeface="Cambria Math" panose="02040503050406030204" pitchFamily="18" charset="0"/>
                          </a:rPr>
                          <m:t>𝑖</m:t>
                        </m:r>
                      </m:sub>
                      <m:sup/>
                      <m:e>
                        <m:r>
                          <m:rPr>
                            <m:sty m:val="p"/>
                          </m:rPr>
                          <a:rPr lang="en-CA" altLang="en-US" sz="2400" b="0" i="0" smtClean="0">
                            <a:solidFill>
                              <a:schemeClr val="accent2"/>
                            </a:solidFill>
                            <a:latin typeface="Cambria Math" panose="02040503050406030204" pitchFamily="18" charset="0"/>
                          </a:rPr>
                          <m:t>Pr</m:t>
                        </m:r>
                        <m:r>
                          <a:rPr lang="en-CA" altLang="en-US" sz="2400" b="0" i="1" smtClean="0">
                            <a:solidFill>
                              <a:schemeClr val="accent2"/>
                            </a:solidFill>
                            <a:latin typeface="Cambria Math" panose="02040503050406030204" pitchFamily="18" charset="0"/>
                          </a:rPr>
                          <m:t>⁡(</m:t>
                        </m:r>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r>
                          <a:rPr lang="en-CA" altLang="en-US" sz="2400" b="0" i="1" smtClean="0">
                            <a:solidFill>
                              <a:schemeClr val="accent2"/>
                            </a:solidFill>
                            <a:latin typeface="Cambria Math" panose="02040503050406030204" pitchFamily="18" charset="0"/>
                          </a:rPr>
                          <m:t>∣</m:t>
                        </m:r>
                        <m:r>
                          <a:rPr lang="en-CA" altLang="en-US" sz="2400" b="0" i="1" smtClean="0">
                            <a:solidFill>
                              <a:schemeClr val="accent2"/>
                            </a:solidFill>
                            <a:latin typeface="Cambria Math" panose="02040503050406030204" pitchFamily="18" charset="0"/>
                          </a:rPr>
                          <m:t>𝐾𝑊</m:t>
                        </m:r>
                        <m:r>
                          <a:rPr lang="en-CA" altLang="en-US" sz="2400" b="0" i="1" smtClean="0">
                            <a:solidFill>
                              <a:schemeClr val="accent2"/>
                            </a:solidFill>
                            <a:latin typeface="Cambria Math" panose="02040503050406030204" pitchFamily="18" charset="0"/>
                          </a:rPr>
                          <m:t>)</m:t>
                        </m:r>
                      </m:e>
                    </m:nary>
                    <m:r>
                      <a:rPr lang="en-CA" altLang="en-US" sz="2400" b="0" i="1" smtClean="0">
                        <a:solidFill>
                          <a:schemeClr val="accent2"/>
                        </a:solidFill>
                        <a:latin typeface="Cambria Math" panose="02040503050406030204" pitchFamily="18" charset="0"/>
                      </a:rPr>
                      <m:t>⋅</m:t>
                    </m:r>
                    <m:r>
                      <a:rPr lang="en-CA" altLang="en-US" sz="2400" b="0" i="1" smtClean="0">
                        <a:solidFill>
                          <a:schemeClr val="accent2"/>
                        </a:solidFill>
                        <a:latin typeface="Cambria Math" panose="02040503050406030204" pitchFamily="18" charset="0"/>
                      </a:rPr>
                      <m:t>𝐴𝑅</m:t>
                    </m:r>
                    <m:r>
                      <a:rPr lang="en-CA" altLang="en-US" sz="2400" b="0" i="1" smtClean="0">
                        <a:solidFill>
                          <a:schemeClr val="accent2"/>
                        </a:solidFill>
                        <a:latin typeface="Cambria Math" panose="02040503050406030204" pitchFamily="18" charset="0"/>
                      </a:rPr>
                      <m:t>(</m:t>
                    </m:r>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r>
                      <a:rPr lang="en-CA" altLang="en-US" sz="2400" b="0" i="1" smtClean="0">
                        <a:solidFill>
                          <a:schemeClr val="accent2"/>
                        </a:solidFill>
                        <a:latin typeface="Cambria Math" panose="02040503050406030204" pitchFamily="18" charset="0"/>
                      </a:rPr>
                      <m:t>)</m:t>
                    </m:r>
                  </m:oMath>
                </a14:m>
                <a:endParaRPr lang="en-US" altLang="en-US" sz="2400" dirty="0" smtClean="0">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Approval Rate of bids with multiple keywords are averaged over its single keywords</a:t>
                </a:r>
              </a:p>
            </p:txBody>
          </p:sp>
        </mc:Choice>
        <mc:Fallback xmlns="">
          <p:sp>
            <p:nvSpPr>
              <p:cNvPr id="4099" name="Zástupný symbol pro obsah 2"/>
              <p:cNvSpPr>
                <a:spLocks noGrp="1" noRot="1" noChangeAspect="1" noMove="1" noResize="1" noEditPoints="1" noAdjustHandles="1" noChangeArrowheads="1" noChangeShapeType="1" noTextEdit="1"/>
              </p:cNvSpPr>
              <p:nvPr>
                <p:ph idx="1"/>
              </p:nvPr>
            </p:nvSpPr>
            <p:spPr>
              <a:xfrm>
                <a:off x="0" y="1556792"/>
                <a:ext cx="9108504" cy="4176463"/>
              </a:xfrm>
              <a:blipFill rotWithShape="0">
                <a:blip r:embed="rId2"/>
                <a:stretch>
                  <a:fillRect l="-1138" t="-438" r="-1473" b="-1752"/>
                </a:stretch>
              </a:blipFill>
            </p:spPr>
            <p:txBody>
              <a:bodyPr/>
              <a:lstStyle/>
              <a:p>
                <a:r>
                  <a:rPr lang="en-CA">
                    <a:noFill/>
                  </a:rPr>
                  <a:t> </a:t>
                </a:r>
              </a:p>
            </p:txBody>
          </p:sp>
        </mc:Fallback>
      </mc:AlternateContent>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127000" y="603874"/>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Approval Rate Modelling</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33337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9" name="Zástupný symbol pro obsah 2"/>
              <p:cNvSpPr>
                <a:spLocks noGrp="1"/>
              </p:cNvSpPr>
              <p:nvPr>
                <p:ph idx="1"/>
              </p:nvPr>
            </p:nvSpPr>
            <p:spPr>
              <a:xfrm>
                <a:off x="0" y="1556792"/>
                <a:ext cx="9064171" cy="3816424"/>
              </a:xfrm>
            </p:spPr>
            <p:txBody>
              <a:bodyPr/>
              <a:lstStyle/>
              <a:p>
                <a:pPr>
                  <a:buFont typeface="Wingdings" panose="05000000000000000000" pitchFamily="2" charset="2"/>
                  <a:buChar char="Ø"/>
                </a:pPr>
                <a14:m>
                  <m:oMath xmlns:m="http://schemas.openxmlformats.org/officeDocument/2006/math">
                    <m:r>
                      <a:rPr lang="en-CA" altLang="en-US" sz="2400" b="0" i="1" smtClean="0">
                        <a:solidFill>
                          <a:schemeClr val="accent2"/>
                        </a:solidFill>
                        <a:latin typeface="Cambria Math" panose="02040503050406030204" pitchFamily="18" charset="0"/>
                      </a:rPr>
                      <m:t>𝑃𝑅</m:t>
                    </m:r>
                    <m:d>
                      <m:dPr>
                        <m:ctrlPr>
                          <a:rPr lang="en-CA" altLang="en-US" sz="2400" i="1" smtClean="0">
                            <a:solidFill>
                              <a:schemeClr val="accent2"/>
                            </a:solidFill>
                            <a:latin typeface="Cambria Math"/>
                          </a:rPr>
                        </m:ctrlPr>
                      </m:dPr>
                      <m:e>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e>
                    </m:d>
                    <m:r>
                      <a:rPr lang="en-CA" altLang="en-US" sz="2400" b="0" i="1" smtClean="0">
                        <a:solidFill>
                          <a:schemeClr val="accent2"/>
                        </a:solidFill>
                        <a:latin typeface="Cambria Math" panose="02040503050406030204" pitchFamily="18" charset="0"/>
                      </a:rPr>
                      <m:t>=</m:t>
                    </m:r>
                  </m:oMath>
                </a14:m>
                <a:endParaRPr lang="en-CA" altLang="en-US" sz="2400" b="0" i="1" dirty="0" smtClean="0">
                  <a:solidFill>
                    <a:schemeClr val="accent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𝑇𝑜𝑡𝑎𝑙</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𝑅𝑒𝑣𝑒𝑛𝑢𝑒</m:t>
                      </m:r>
                      <m:r>
                        <a:rPr lang="en-CA" altLang="en-US" sz="2400" b="0" i="1" smtClean="0">
                          <a:solidFill>
                            <a:schemeClr val="accent2"/>
                          </a:solidFill>
                          <a:latin typeface="Cambria Math" panose="02040503050406030204" pitchFamily="18" charset="0"/>
                        </a:rPr>
                        <m:t> / </m:t>
                      </m:r>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𝐴𝑝𝑝𝑟𝑜𝑣𝑒𝑑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𝐴𝑝𝑝𝑙𝑖𝑐𝑎𝑡𝑖𝑜𝑛𝑠</m:t>
                      </m:r>
                    </m:oMath>
                  </m:oMathPara>
                </a14:m>
                <a:endParaRPr lang="en-US" altLang="en-US" sz="2400" dirty="0" smtClean="0">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For each keyword, extract the probability distribution over the 6 products it potentially leads to</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Obtain the Product Revenue corresponding to each keyword as the expected PR over the products</a:t>
                </a:r>
              </a:p>
              <a:p>
                <a:pPr>
                  <a:buFont typeface="Wingdings" panose="05000000000000000000" pitchFamily="2" charset="2"/>
                  <a:buChar char="Ø"/>
                </a:pPr>
                <a14:m>
                  <m:oMath xmlns:m="http://schemas.openxmlformats.org/officeDocument/2006/math">
                    <m:r>
                      <a:rPr lang="en-CA" altLang="en-US" sz="2400" b="0" i="1" smtClean="0">
                        <a:solidFill>
                          <a:schemeClr val="accent2"/>
                        </a:solidFill>
                        <a:latin typeface="Cambria Math" panose="02040503050406030204" pitchFamily="18" charset="0"/>
                      </a:rPr>
                      <m:t>𝑃𝑅</m:t>
                    </m:r>
                    <m:d>
                      <m:dPr>
                        <m:ctrlPr>
                          <a:rPr lang="en-CA" altLang="en-US" sz="2400" b="0" i="1" smtClean="0">
                            <a:solidFill>
                              <a:schemeClr val="accent2"/>
                            </a:solidFill>
                            <a:latin typeface="Cambria Math"/>
                          </a:rPr>
                        </m:ctrlPr>
                      </m:dPr>
                      <m:e>
                        <m:r>
                          <a:rPr lang="en-CA" altLang="en-US" sz="2400" b="0" i="1" smtClean="0">
                            <a:solidFill>
                              <a:schemeClr val="accent2"/>
                            </a:solidFill>
                            <a:latin typeface="Cambria Math" panose="02040503050406030204" pitchFamily="18" charset="0"/>
                          </a:rPr>
                          <m:t>𝐾𝑊</m:t>
                        </m:r>
                      </m:e>
                    </m:d>
                    <m:r>
                      <a:rPr lang="en-CA" altLang="en-US" sz="2400" b="0" i="1" smtClean="0">
                        <a:solidFill>
                          <a:schemeClr val="accent2"/>
                        </a:solidFill>
                        <a:latin typeface="Cambria Math" panose="02040503050406030204" pitchFamily="18" charset="0"/>
                      </a:rPr>
                      <m:t>=</m:t>
                    </m:r>
                    <m:nary>
                      <m:naryPr>
                        <m:chr m:val="∑"/>
                        <m:supHide m:val="on"/>
                        <m:ctrlPr>
                          <a:rPr lang="en-CA" altLang="en-US" sz="2400" b="0" i="1" smtClean="0">
                            <a:solidFill>
                              <a:schemeClr val="accent2"/>
                            </a:solidFill>
                            <a:latin typeface="Cambria Math"/>
                          </a:rPr>
                        </m:ctrlPr>
                      </m:naryPr>
                      <m:sub>
                        <m:r>
                          <a:rPr lang="en-CA" altLang="en-US" sz="2400" b="0" i="1" smtClean="0">
                            <a:solidFill>
                              <a:schemeClr val="accent2"/>
                            </a:solidFill>
                            <a:latin typeface="Cambria Math" panose="02040503050406030204" pitchFamily="18" charset="0"/>
                          </a:rPr>
                          <m:t>𝑖</m:t>
                        </m:r>
                      </m:sub>
                      <m:sup/>
                      <m:e>
                        <m:r>
                          <m:rPr>
                            <m:sty m:val="p"/>
                          </m:rPr>
                          <a:rPr lang="en-CA" altLang="en-US" sz="2400" b="0" i="0" smtClean="0">
                            <a:solidFill>
                              <a:schemeClr val="accent2"/>
                            </a:solidFill>
                            <a:latin typeface="Cambria Math" panose="02040503050406030204" pitchFamily="18" charset="0"/>
                          </a:rPr>
                          <m:t>Pr</m:t>
                        </m:r>
                        <m:r>
                          <a:rPr lang="en-CA" altLang="en-US" sz="2400" b="0" i="1" smtClean="0">
                            <a:solidFill>
                              <a:schemeClr val="accent2"/>
                            </a:solidFill>
                            <a:latin typeface="Cambria Math" panose="02040503050406030204" pitchFamily="18" charset="0"/>
                          </a:rPr>
                          <m:t>⁡(</m:t>
                        </m:r>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r>
                          <a:rPr lang="en-CA" altLang="en-US" sz="2400" b="0" i="1" smtClean="0">
                            <a:solidFill>
                              <a:schemeClr val="accent2"/>
                            </a:solidFill>
                            <a:latin typeface="Cambria Math" panose="02040503050406030204" pitchFamily="18" charset="0"/>
                          </a:rPr>
                          <m:t>∣</m:t>
                        </m:r>
                        <m:r>
                          <a:rPr lang="en-CA" altLang="en-US" sz="2400" b="0" i="1" smtClean="0">
                            <a:solidFill>
                              <a:schemeClr val="accent2"/>
                            </a:solidFill>
                            <a:latin typeface="Cambria Math" panose="02040503050406030204" pitchFamily="18" charset="0"/>
                          </a:rPr>
                          <m:t>𝐾𝑊</m:t>
                        </m:r>
                        <m:r>
                          <a:rPr lang="en-CA" altLang="en-US" sz="2400" b="0" i="1" smtClean="0">
                            <a:solidFill>
                              <a:schemeClr val="accent2"/>
                            </a:solidFill>
                            <a:latin typeface="Cambria Math" panose="02040503050406030204" pitchFamily="18" charset="0"/>
                          </a:rPr>
                          <m:t>)</m:t>
                        </m:r>
                      </m:e>
                    </m:nary>
                    <m:r>
                      <a:rPr lang="en-CA" altLang="en-US" sz="2400" b="0" i="1" smtClean="0">
                        <a:solidFill>
                          <a:schemeClr val="accent2"/>
                        </a:solidFill>
                        <a:latin typeface="Cambria Math" panose="02040503050406030204" pitchFamily="18" charset="0"/>
                      </a:rPr>
                      <m:t>⋅</m:t>
                    </m:r>
                    <m:r>
                      <a:rPr lang="en-CA" altLang="en-US" sz="2400" b="0" i="1" smtClean="0">
                        <a:solidFill>
                          <a:schemeClr val="accent2"/>
                        </a:solidFill>
                        <a:latin typeface="Cambria Math" panose="02040503050406030204" pitchFamily="18" charset="0"/>
                      </a:rPr>
                      <m:t>𝑃𝑅</m:t>
                    </m:r>
                    <m:r>
                      <a:rPr lang="en-CA" altLang="en-US" sz="2400" b="0" i="1" smtClean="0">
                        <a:solidFill>
                          <a:schemeClr val="accent2"/>
                        </a:solidFill>
                        <a:latin typeface="Cambria Math" panose="02040503050406030204" pitchFamily="18" charset="0"/>
                      </a:rPr>
                      <m:t>(</m:t>
                    </m:r>
                    <m:r>
                      <a:rPr lang="en-CA" altLang="en-US" sz="2400" b="0" i="1" smtClean="0">
                        <a:solidFill>
                          <a:schemeClr val="accent2"/>
                        </a:solidFill>
                        <a:latin typeface="Cambria Math" panose="02040503050406030204" pitchFamily="18" charset="0"/>
                      </a:rPr>
                      <m:t>𝑃𝑟𝑜𝑑</m:t>
                    </m:r>
                    <m:r>
                      <a:rPr lang="en-CA" altLang="en-US" sz="2400" b="0" i="1" smtClean="0">
                        <a:solidFill>
                          <a:schemeClr val="accent2"/>
                        </a:solidFill>
                        <a:latin typeface="Cambria Math" panose="02040503050406030204" pitchFamily="18" charset="0"/>
                      </a:rPr>
                      <m:t> </m:t>
                    </m:r>
                    <m:r>
                      <a:rPr lang="en-CA" altLang="en-US" sz="2400" b="0" i="1" smtClean="0">
                        <a:solidFill>
                          <a:schemeClr val="accent2"/>
                        </a:solidFill>
                        <a:latin typeface="Cambria Math" panose="02040503050406030204" pitchFamily="18" charset="0"/>
                      </a:rPr>
                      <m:t>𝑖</m:t>
                    </m:r>
                    <m:r>
                      <a:rPr lang="en-CA" altLang="en-US" sz="2400" b="0" i="1" smtClean="0">
                        <a:solidFill>
                          <a:schemeClr val="accent2"/>
                        </a:solidFill>
                        <a:latin typeface="Cambria Math" panose="02040503050406030204" pitchFamily="18" charset="0"/>
                      </a:rPr>
                      <m:t>)</m:t>
                    </m:r>
                  </m:oMath>
                </a14:m>
                <a:endParaRPr lang="en-US" altLang="en-US" sz="2400" dirty="0" smtClean="0">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Again, Product Revenue of bids with multiple keywords are averaged over its single keywords</a:t>
                </a:r>
              </a:p>
            </p:txBody>
          </p:sp>
        </mc:Choice>
        <mc:Fallback xmlns="">
          <p:sp>
            <p:nvSpPr>
              <p:cNvPr id="4099" name="Zástupný symbol pro obsah 2"/>
              <p:cNvSpPr>
                <a:spLocks noGrp="1" noRot="1" noChangeAspect="1" noMove="1" noResize="1" noEditPoints="1" noAdjustHandles="1" noChangeArrowheads="1" noChangeShapeType="1" noTextEdit="1"/>
              </p:cNvSpPr>
              <p:nvPr>
                <p:ph idx="1"/>
              </p:nvPr>
            </p:nvSpPr>
            <p:spPr>
              <a:xfrm>
                <a:off x="0" y="1556792"/>
                <a:ext cx="9064171" cy="3816424"/>
              </a:xfrm>
              <a:blipFill rotWithShape="0">
                <a:blip r:embed="rId2"/>
                <a:stretch>
                  <a:fillRect l="-1143" t="-479" r="-2286" b="-11342"/>
                </a:stretch>
              </a:blipFill>
            </p:spPr>
            <p:txBody>
              <a:bodyPr/>
              <a:lstStyle/>
              <a:p>
                <a:r>
                  <a:rPr lang="en-CA">
                    <a:noFill/>
                  </a:rPr>
                  <a:t> </a:t>
                </a:r>
              </a:p>
            </p:txBody>
          </p:sp>
        </mc:Fallback>
      </mc:AlternateContent>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127000" y="603874"/>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Product Revenue Modelling</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4021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Zástupný symbol pro obsah 2"/>
          <p:cNvSpPr>
            <a:spLocks noGrp="1"/>
          </p:cNvSpPr>
          <p:nvPr>
            <p:ph idx="1"/>
          </p:nvPr>
        </p:nvSpPr>
        <p:spPr>
          <a:xfrm>
            <a:off x="-41729" y="1109308"/>
            <a:ext cx="9185729" cy="4248472"/>
          </a:xfrm>
        </p:spPr>
        <p:txBody>
          <a:bodyPr/>
          <a:lstStyle/>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Obtained Conversion Rate, Approval Rate and Product Revenue for all combinations of SINGLE keyword and selected features</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Estimated the above three values for each bidding in the validation set</a:t>
            </a:r>
          </a:p>
          <a:p>
            <a:pPr>
              <a:buFont typeface="Wingdings" panose="05000000000000000000" pitchFamily="2" charset="2"/>
              <a:buChar char="Ø"/>
            </a:pPr>
            <a:r>
              <a:rPr lang="en-US" altLang="en-US" sz="2800" dirty="0" smtClean="0">
                <a:latin typeface="Times New Roman" panose="02020603050405020304" pitchFamily="18" charset="0"/>
                <a:cs typeface="Times New Roman" panose="02020603050405020304" pitchFamily="18" charset="0"/>
              </a:rPr>
              <a:t>Thus, determined the breakeven bid (max bid) for each bidding</a:t>
            </a:r>
          </a:p>
          <a:p>
            <a:pPr marL="0" indent="0">
              <a:spcBef>
                <a:spcPts val="0"/>
              </a:spcBef>
              <a:buNone/>
            </a:pPr>
            <a:endParaRPr lang="en-US" altLang="en-US"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Note that there are </a:t>
            </a:r>
            <a:r>
              <a:rPr lang="en-US" altLang="en-US" sz="2400" b="1" dirty="0" smtClean="0">
                <a:latin typeface="Times New Roman" panose="02020603050405020304" pitchFamily="18" charset="0"/>
                <a:cs typeface="Times New Roman" panose="02020603050405020304" pitchFamily="18" charset="0"/>
              </a:rPr>
              <a:t>22</a:t>
            </a:r>
            <a:r>
              <a:rPr lang="en-US" altLang="en-US" sz="2400" dirty="0" smtClean="0">
                <a:latin typeface="Times New Roman" panose="02020603050405020304" pitchFamily="18" charset="0"/>
                <a:cs typeface="Times New Roman" panose="02020603050405020304" pitchFamily="18" charset="0"/>
              </a:rPr>
              <a:t> new </a:t>
            </a:r>
            <a:r>
              <a:rPr lang="en-US" altLang="en-US" sz="2400" i="1" dirty="0" smtClean="0">
                <a:latin typeface="Times New Roman" panose="02020603050405020304" pitchFamily="18" charset="0"/>
                <a:cs typeface="Times New Roman" panose="02020603050405020304" pitchFamily="18" charset="0"/>
              </a:rPr>
              <a:t>SINGLE</a:t>
            </a:r>
            <a:r>
              <a:rPr lang="en-US" altLang="en-US" sz="2400" dirty="0" smtClean="0">
                <a:latin typeface="Times New Roman" panose="02020603050405020304" pitchFamily="18" charset="0"/>
                <a:cs typeface="Times New Roman" panose="02020603050405020304" pitchFamily="18" charset="0"/>
              </a:rPr>
              <a:t> keywords and </a:t>
            </a:r>
            <a:r>
              <a:rPr lang="en-US" altLang="en-US" sz="2400" b="1" dirty="0" smtClean="0">
                <a:latin typeface="Times New Roman" panose="02020603050405020304" pitchFamily="18" charset="0"/>
                <a:cs typeface="Times New Roman" panose="02020603050405020304" pitchFamily="18" charset="0"/>
              </a:rPr>
              <a:t>286</a:t>
            </a:r>
            <a:r>
              <a:rPr lang="en-US" altLang="en-US" sz="2400" dirty="0" smtClean="0">
                <a:latin typeface="Times New Roman" panose="02020603050405020304" pitchFamily="18" charset="0"/>
                <a:cs typeface="Times New Roman" panose="02020603050405020304" pitchFamily="18" charset="0"/>
              </a:rPr>
              <a:t> new keyword combinations in the validation set, thus using the </a:t>
            </a:r>
            <a:r>
              <a:rPr lang="en-US" altLang="en-US" sz="2400" i="1" dirty="0" smtClean="0">
                <a:latin typeface="Times New Roman" panose="02020603050405020304" pitchFamily="18" charset="0"/>
                <a:cs typeface="Times New Roman" panose="02020603050405020304" pitchFamily="18" charset="0"/>
              </a:rPr>
              <a:t>SINGLE</a:t>
            </a:r>
            <a:r>
              <a:rPr lang="en-US" altLang="en-US" sz="2400" dirty="0" smtClean="0">
                <a:latin typeface="Times New Roman" panose="02020603050405020304" pitchFamily="18" charset="0"/>
                <a:cs typeface="Times New Roman" panose="02020603050405020304" pitchFamily="18" charset="0"/>
              </a:rPr>
              <a:t> keywords in 	modelling reduces the amount of unknown information</a:t>
            </a: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127000" y="620688"/>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Validation Set Prediction</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1"/>
          <p:cNvSpPr/>
          <p:nvPr/>
        </p:nvSpPr>
        <p:spPr>
          <a:xfrm>
            <a:off x="1905000" y="5794276"/>
            <a:ext cx="6940376" cy="830997"/>
          </a:xfrm>
          <a:prstGeom prst="rect">
            <a:avLst/>
          </a:prstGeom>
        </p:spPr>
        <p:txBody>
          <a:bodyPr wrap="square">
            <a:spAutoFit/>
          </a:bodyPr>
          <a:lstStyle/>
          <a:p>
            <a:pPr marL="285750" indent="-285750">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Performance of prediction will be improved when more data containing these keywords are gathered</a:t>
            </a:r>
            <a:endParaRPr lang="en-CA" sz="2400" dirty="0"/>
          </a:p>
        </p:txBody>
      </p:sp>
    </p:spTree>
    <p:extLst>
      <p:ext uri="{BB962C8B-B14F-4D97-AF65-F5344CB8AC3E}">
        <p14:creationId xmlns:p14="http://schemas.microsoft.com/office/powerpoint/2010/main" val="2054045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127000" y="620688"/>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Result Visualization</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9938" name="Picture 2" descr="Displaying MaxBidD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421" y="1366404"/>
            <a:ext cx="4757579" cy="3225860"/>
          </a:xfrm>
          <a:prstGeom prst="rect">
            <a:avLst/>
          </a:prstGeom>
          <a:noFill/>
          <a:extLst>
            <a:ext uri="{909E8E84-426E-40DD-AFC4-6F175D3DCCD1}">
              <a14:hiddenFill xmlns:a14="http://schemas.microsoft.com/office/drawing/2010/main">
                <a:solidFill>
                  <a:srgbClr val="FFFFFF"/>
                </a:solidFill>
              </a14:hiddenFill>
            </a:ext>
          </a:extLst>
        </p:spPr>
      </p:pic>
      <p:pic>
        <p:nvPicPr>
          <p:cNvPr id="39940" name="Picture 4" descr="Displaying CRD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6708"/>
            <a:ext cx="4386421" cy="3215556"/>
          </a:xfrm>
          <a:prstGeom prst="rect">
            <a:avLst/>
          </a:prstGeom>
          <a:noFill/>
          <a:extLst>
            <a:ext uri="{909E8E84-426E-40DD-AFC4-6F175D3DCCD1}">
              <a14:hiddenFill xmlns:a14="http://schemas.microsoft.com/office/drawing/2010/main">
                <a:solidFill>
                  <a:srgbClr val="FFFFFF"/>
                </a:solidFill>
              </a14:hiddenFill>
            </a:ext>
          </a:extLst>
        </p:spPr>
      </p:pic>
      <p:sp>
        <p:nvSpPr>
          <p:cNvPr id="13" name="Zástupný symbol pro obsah 2"/>
          <p:cNvSpPr>
            <a:spLocks noGrp="1"/>
          </p:cNvSpPr>
          <p:nvPr>
            <p:ph idx="1"/>
          </p:nvPr>
        </p:nvSpPr>
        <p:spPr>
          <a:xfrm>
            <a:off x="1422400" y="4602568"/>
            <a:ext cx="7721599" cy="2066792"/>
          </a:xfrm>
        </p:spPr>
        <p:txBody>
          <a:bodyPr/>
          <a:lstStyle/>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The Conversion Rate and the Breakeven Bid have similar distributions</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137466 (86.53%) zeros in predicted Conversion Rate</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138143 (86.95%) zeros in predicted Breakeven Bid</a:t>
            </a:r>
          </a:p>
          <a:p>
            <a:pPr>
              <a:buFont typeface="Wingdings" panose="05000000000000000000" pitchFamily="2" charset="2"/>
              <a:buChar char="Ø"/>
            </a:pPr>
            <a:endParaRPr lang="en-US" alt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68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3" name="Zástupný symbol pro obsah 2"/>
          <p:cNvSpPr>
            <a:spLocks noGrp="1"/>
          </p:cNvSpPr>
          <p:nvPr>
            <p:ph idx="1"/>
          </p:nvPr>
        </p:nvSpPr>
        <p:spPr>
          <a:xfrm>
            <a:off x="241300" y="1331934"/>
            <a:ext cx="8579172" cy="4905378"/>
          </a:xfrm>
        </p:spPr>
        <p:txBody>
          <a:bodyPr/>
          <a:lstStyle/>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Due the variety in KEYWD_TXT, some models including linear regression and logistic regression are either very ineffective or unable to run in reasonable time</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Due to the nature of this problem which results in many conversion rates being zero, our model tends to be positively biased and overestimate the Conversion Rate when it is actually low (i.e. 0)</a:t>
            </a:r>
          </a:p>
          <a:p>
            <a:pPr>
              <a:spcBef>
                <a:spcPts val="400"/>
              </a:spcBef>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In the future, meta algorithms such as bagging or boosting can be used to improve the prediction accuracy</a:t>
            </a:r>
          </a:p>
          <a:p>
            <a:pPr>
              <a:spcBef>
                <a:spcPts val="400"/>
              </a:spcBef>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Programmatic feature selections (PCA, forward/ backward/ stepwise selection) can be conducted to reduce the dimensionality 	of the problem as well as potentially improve the accuracy</a:t>
            </a:r>
          </a:p>
        </p:txBody>
      </p:sp>
      <p:sp>
        <p:nvSpPr>
          <p:cNvPr id="12" name="Nadpis 1"/>
          <p:cNvSpPr txBox="1">
            <a:spLocks/>
          </p:cNvSpPr>
          <p:nvPr/>
        </p:nvSpPr>
        <p:spPr bwMode="auto">
          <a:xfrm>
            <a:off x="156029" y="584393"/>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Discussion</a:t>
            </a:r>
            <a:endParaRPr lang="cs-CZ"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45395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R"/>
          <p:cNvSpPr/>
          <p:nvPr/>
        </p:nvSpPr>
        <p:spPr>
          <a:xfrm>
            <a:off x="11938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79829" y="580194"/>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defPPr>
              <a:defRPr lang="es-ES"/>
            </a:defPPr>
            <a:lvl1pPr defTabSz="1028700" eaLnBrk="0" hangingPunct="0">
              <a:lnSpc>
                <a:spcPct val="80000"/>
              </a:lnSpc>
              <a:spcBef>
                <a:spcPts val="0"/>
              </a:spcBef>
              <a:defRPr sz="3600" b="1">
                <a:ea typeface="宋体" panose="02010600030101010101" pitchFamily="2" charset="-122"/>
              </a:defRPr>
            </a:lvl1pPr>
            <a:lvl2pPr algn="ctr" eaLnBrk="0" hangingPunct="0">
              <a:defRPr sz="4400">
                <a:solidFill>
                  <a:schemeClr val="tx2"/>
                </a:solidFill>
                <a:latin typeface="Arial" charset="0"/>
                <a:cs typeface="Arial" charset="0"/>
              </a:defRPr>
            </a:lvl2pPr>
            <a:lvl3pPr algn="ctr" eaLnBrk="0" hangingPunct="0">
              <a:defRPr sz="4400">
                <a:solidFill>
                  <a:schemeClr val="tx2"/>
                </a:solidFill>
                <a:latin typeface="Arial" charset="0"/>
                <a:cs typeface="Arial" charset="0"/>
              </a:defRPr>
            </a:lvl3pPr>
            <a:lvl4pPr algn="ctr" eaLnBrk="0" hangingPunct="0">
              <a:defRPr sz="4400">
                <a:solidFill>
                  <a:schemeClr val="tx2"/>
                </a:solidFill>
                <a:latin typeface="Arial" charset="0"/>
                <a:cs typeface="Arial" charset="0"/>
              </a:defRPr>
            </a:lvl4pPr>
            <a:lvl5pPr algn="ctr" eaLnBrk="0" hangingPunct="0">
              <a:defRPr sz="4400">
                <a:solidFill>
                  <a:schemeClr val="tx2"/>
                </a:solidFill>
                <a:latin typeface="Arial" charset="0"/>
                <a:cs typeface="Arial" charset="0"/>
              </a:defRPr>
            </a:lvl5pPr>
            <a:lvl6pPr marL="457200" algn="ctr" fontAlgn="base">
              <a:spcBef>
                <a:spcPct val="0"/>
              </a:spcBef>
              <a:spcAft>
                <a:spcPct val="0"/>
              </a:spcAft>
              <a:defRPr sz="4400">
                <a:solidFill>
                  <a:schemeClr val="tx2"/>
                </a:solidFill>
                <a:latin typeface="Arial" charset="0"/>
                <a:cs typeface="Arial" charset="0"/>
              </a:defRPr>
            </a:lvl6pPr>
            <a:lvl7pPr marL="914400" algn="ctr" fontAlgn="base">
              <a:spcBef>
                <a:spcPct val="0"/>
              </a:spcBef>
              <a:spcAft>
                <a:spcPct val="0"/>
              </a:spcAft>
              <a:defRPr sz="4400">
                <a:solidFill>
                  <a:schemeClr val="tx2"/>
                </a:solidFill>
                <a:latin typeface="Arial" charset="0"/>
                <a:cs typeface="Arial" charset="0"/>
              </a:defRPr>
            </a:lvl7pPr>
            <a:lvl8pPr marL="1371600" algn="ctr" fontAlgn="base">
              <a:spcBef>
                <a:spcPct val="0"/>
              </a:spcBef>
              <a:spcAft>
                <a:spcPct val="0"/>
              </a:spcAft>
              <a:defRPr sz="4400">
                <a:solidFill>
                  <a:schemeClr val="tx2"/>
                </a:solidFill>
                <a:latin typeface="Arial" charset="0"/>
                <a:cs typeface="Arial" charset="0"/>
              </a:defRPr>
            </a:lvl8pPr>
            <a:lvl9pPr marL="1828800" algn="ctr" fontAlgn="base">
              <a:spcBef>
                <a:spcPct val="0"/>
              </a:spcBef>
              <a:spcAft>
                <a:spcPct val="0"/>
              </a:spcAft>
              <a:defRPr sz="4400">
                <a:solidFill>
                  <a:schemeClr val="tx2"/>
                </a:solidFill>
                <a:latin typeface="Arial" charset="0"/>
                <a:cs typeface="Arial" charset="0"/>
              </a:defRPr>
            </a:lvl9pPr>
          </a:lstStyle>
          <a:p>
            <a:r>
              <a:rPr lang="en-CA" altLang="en-US" sz="3200" dirty="0" smtClean="0">
                <a:latin typeface="Times New Roman" panose="02020603050405020304" pitchFamily="18" charset="0"/>
                <a:cs typeface="Times New Roman" panose="02020603050405020304" pitchFamily="18" charset="0"/>
              </a:rPr>
              <a:t>Business Insights</a:t>
            </a:r>
            <a:endParaRPr lang="cs-CZ" altLang="en-US" sz="2400" dirty="0">
              <a:latin typeface="Times New Roman" panose="02020603050405020304" pitchFamily="18" charset="0"/>
              <a:cs typeface="Times New Roman" panose="02020603050405020304" pitchFamily="18" charset="0"/>
            </a:endParaRPr>
          </a:p>
        </p:txBody>
      </p:sp>
      <p:graphicFrame>
        <p:nvGraphicFramePr>
          <p:cNvPr id="13" name="Chart 12"/>
          <p:cNvGraphicFramePr/>
          <p:nvPr>
            <p:extLst>
              <p:ext uri="{D42A27DB-BD31-4B8C-83A1-F6EECF244321}">
                <p14:modId xmlns:p14="http://schemas.microsoft.com/office/powerpoint/2010/main" val="1070775648"/>
              </p:ext>
            </p:extLst>
          </p:nvPr>
        </p:nvGraphicFramePr>
        <p:xfrm>
          <a:off x="4967536" y="1196752"/>
          <a:ext cx="4176464" cy="256389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6" y="1339574"/>
            <a:ext cx="4077666" cy="266549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339574"/>
            <a:ext cx="4042792" cy="2665490"/>
          </a:xfrm>
          <a:prstGeom prst="rect">
            <a:avLst/>
          </a:prstGeom>
        </p:spPr>
      </p:pic>
      <p:sp>
        <p:nvSpPr>
          <p:cNvPr id="36" name="Content Placeholder 35"/>
          <p:cNvSpPr>
            <a:spLocks noGrp="1"/>
          </p:cNvSpPr>
          <p:nvPr>
            <p:ph idx="1"/>
          </p:nvPr>
        </p:nvSpPr>
        <p:spPr>
          <a:xfrm>
            <a:off x="107504" y="4149080"/>
            <a:ext cx="8559800" cy="1761059"/>
          </a:xfrm>
        </p:spPr>
        <p:txBody>
          <a:bodyPr/>
          <a:lstStyle/>
          <a:p>
            <a:pPr>
              <a:buFont typeface="Wingdings" panose="05000000000000000000" pitchFamily="2" charset="2"/>
              <a:buChar char="v"/>
            </a:pPr>
            <a:r>
              <a:rPr lang="en-CA" sz="1900" dirty="0" smtClean="0">
                <a:latin typeface="Times New Roman" panose="02020603050405020304" pitchFamily="18" charset="0"/>
                <a:cs typeface="Times New Roman" panose="02020603050405020304" pitchFamily="18" charset="0"/>
              </a:rPr>
              <a:t>Google is a more profitable search platform to investment in comparing to Yahoo!</a:t>
            </a:r>
            <a:endParaRPr lang="en-CA"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CA" sz="1900" dirty="0" smtClean="0">
                <a:latin typeface="Times New Roman" panose="02020603050405020304" pitchFamily="18" charset="0"/>
                <a:cs typeface="Times New Roman" panose="02020603050405020304" pitchFamily="18" charset="0"/>
              </a:rPr>
              <a:t>Desktop is still a significant leader in average number of product applications per user click among digital devices </a:t>
            </a:r>
            <a:endParaRPr lang="en-CA"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CA" sz="1900" dirty="0" smtClean="0">
                <a:latin typeface="Times New Roman" panose="02020603050405020304" pitchFamily="18" charset="0"/>
                <a:cs typeface="Times New Roman" panose="02020603050405020304" pitchFamily="18" charset="0"/>
              </a:rPr>
              <a:t>To boost up Conversion Rates of other devices, we could potentially improve the 	user experiences on them or introduce promotions for these devices</a:t>
            </a:r>
            <a:endParaRPr lang="en-CA"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007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R"/>
          <p:cNvSpPr/>
          <p:nvPr/>
        </p:nvSpPr>
        <p:spPr>
          <a:xfrm>
            <a:off x="11938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0" name="Nadpis 1"/>
          <p:cNvSpPr txBox="1">
            <a:spLocks/>
          </p:cNvSpPr>
          <p:nvPr/>
        </p:nvSpPr>
        <p:spPr bwMode="auto">
          <a:xfrm>
            <a:off x="79829" y="580194"/>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defPPr>
              <a:defRPr lang="es-ES"/>
            </a:defPPr>
            <a:lvl1pPr defTabSz="1028700" eaLnBrk="0" hangingPunct="0">
              <a:lnSpc>
                <a:spcPct val="80000"/>
              </a:lnSpc>
              <a:spcBef>
                <a:spcPts val="0"/>
              </a:spcBef>
              <a:defRPr sz="3600" b="1">
                <a:ea typeface="宋体" panose="02010600030101010101" pitchFamily="2" charset="-122"/>
              </a:defRPr>
            </a:lvl1pPr>
            <a:lvl2pPr algn="ctr" eaLnBrk="0" hangingPunct="0">
              <a:defRPr sz="4400">
                <a:solidFill>
                  <a:schemeClr val="tx2"/>
                </a:solidFill>
                <a:latin typeface="Arial" charset="0"/>
                <a:cs typeface="Arial" charset="0"/>
              </a:defRPr>
            </a:lvl2pPr>
            <a:lvl3pPr algn="ctr" eaLnBrk="0" hangingPunct="0">
              <a:defRPr sz="4400">
                <a:solidFill>
                  <a:schemeClr val="tx2"/>
                </a:solidFill>
                <a:latin typeface="Arial" charset="0"/>
                <a:cs typeface="Arial" charset="0"/>
              </a:defRPr>
            </a:lvl3pPr>
            <a:lvl4pPr algn="ctr" eaLnBrk="0" hangingPunct="0">
              <a:defRPr sz="4400">
                <a:solidFill>
                  <a:schemeClr val="tx2"/>
                </a:solidFill>
                <a:latin typeface="Arial" charset="0"/>
                <a:cs typeface="Arial" charset="0"/>
              </a:defRPr>
            </a:lvl4pPr>
            <a:lvl5pPr algn="ctr" eaLnBrk="0" hangingPunct="0">
              <a:defRPr sz="4400">
                <a:solidFill>
                  <a:schemeClr val="tx2"/>
                </a:solidFill>
                <a:latin typeface="Arial" charset="0"/>
                <a:cs typeface="Arial" charset="0"/>
              </a:defRPr>
            </a:lvl5pPr>
            <a:lvl6pPr marL="457200" algn="ctr" fontAlgn="base">
              <a:spcBef>
                <a:spcPct val="0"/>
              </a:spcBef>
              <a:spcAft>
                <a:spcPct val="0"/>
              </a:spcAft>
              <a:defRPr sz="4400">
                <a:solidFill>
                  <a:schemeClr val="tx2"/>
                </a:solidFill>
                <a:latin typeface="Arial" charset="0"/>
                <a:cs typeface="Arial" charset="0"/>
              </a:defRPr>
            </a:lvl6pPr>
            <a:lvl7pPr marL="914400" algn="ctr" fontAlgn="base">
              <a:spcBef>
                <a:spcPct val="0"/>
              </a:spcBef>
              <a:spcAft>
                <a:spcPct val="0"/>
              </a:spcAft>
              <a:defRPr sz="4400">
                <a:solidFill>
                  <a:schemeClr val="tx2"/>
                </a:solidFill>
                <a:latin typeface="Arial" charset="0"/>
                <a:cs typeface="Arial" charset="0"/>
              </a:defRPr>
            </a:lvl7pPr>
            <a:lvl8pPr marL="1371600" algn="ctr" fontAlgn="base">
              <a:spcBef>
                <a:spcPct val="0"/>
              </a:spcBef>
              <a:spcAft>
                <a:spcPct val="0"/>
              </a:spcAft>
              <a:defRPr sz="4400">
                <a:solidFill>
                  <a:schemeClr val="tx2"/>
                </a:solidFill>
                <a:latin typeface="Arial" charset="0"/>
                <a:cs typeface="Arial" charset="0"/>
              </a:defRPr>
            </a:lvl8pPr>
            <a:lvl9pPr marL="1828800" algn="ctr" fontAlgn="base">
              <a:spcBef>
                <a:spcPct val="0"/>
              </a:spcBef>
              <a:spcAft>
                <a:spcPct val="0"/>
              </a:spcAft>
              <a:defRPr sz="4400">
                <a:solidFill>
                  <a:schemeClr val="tx2"/>
                </a:solidFill>
                <a:latin typeface="Arial" charset="0"/>
                <a:cs typeface="Arial" charset="0"/>
              </a:defRPr>
            </a:lvl9pPr>
          </a:lstStyle>
          <a:p>
            <a:r>
              <a:rPr lang="en-CA" altLang="en-US" sz="3200" dirty="0" smtClean="0">
                <a:latin typeface="Times New Roman" panose="02020603050405020304" pitchFamily="18" charset="0"/>
                <a:cs typeface="Times New Roman" panose="02020603050405020304" pitchFamily="18" charset="0"/>
              </a:rPr>
              <a:t>Business Insights</a:t>
            </a:r>
            <a:endParaRPr lang="cs-CZ" altLang="en-US" sz="2400" dirty="0">
              <a:latin typeface="Times New Roman" panose="02020603050405020304" pitchFamily="18" charset="0"/>
              <a:cs typeface="Times New Roman" panose="02020603050405020304" pitchFamily="18" charset="0"/>
            </a:endParaRPr>
          </a:p>
        </p:txBody>
      </p:sp>
      <p:graphicFrame>
        <p:nvGraphicFramePr>
          <p:cNvPr id="13" name="Chart 12"/>
          <p:cNvGraphicFramePr/>
          <p:nvPr>
            <p:extLst/>
          </p:nvPr>
        </p:nvGraphicFramePr>
        <p:xfrm>
          <a:off x="4967536" y="1196752"/>
          <a:ext cx="4176464" cy="2563897"/>
        </p:xfrm>
        <a:graphic>
          <a:graphicData uri="http://schemas.openxmlformats.org/drawingml/2006/chart">
            <c:chart xmlns:c="http://schemas.openxmlformats.org/drawingml/2006/chart" xmlns:r="http://schemas.openxmlformats.org/officeDocument/2006/relationships" r:id="rId2"/>
          </a:graphicData>
        </a:graphic>
      </p:graphicFrame>
      <p:sp>
        <p:nvSpPr>
          <p:cNvPr id="36" name="Content Placeholder 35"/>
          <p:cNvSpPr>
            <a:spLocks noGrp="1"/>
          </p:cNvSpPr>
          <p:nvPr>
            <p:ph idx="1"/>
          </p:nvPr>
        </p:nvSpPr>
        <p:spPr>
          <a:xfrm>
            <a:off x="127000" y="4725144"/>
            <a:ext cx="8559800" cy="1761059"/>
          </a:xfrm>
        </p:spPr>
        <p:txBody>
          <a:bodyPr/>
          <a:lstStyle/>
          <a:p>
            <a:pPr>
              <a:buFont typeface="Wingdings" panose="05000000000000000000" pitchFamily="2" charset="2"/>
              <a:buChar char="v"/>
            </a:pPr>
            <a:r>
              <a:rPr lang="en-CA" sz="1800" dirty="0" smtClean="0">
                <a:latin typeface="Times New Roman" panose="02020603050405020304" pitchFamily="18" charset="0"/>
                <a:cs typeface="Times New Roman" panose="02020603050405020304" pitchFamily="18" charset="0"/>
              </a:rPr>
              <a:t>The trend in mobile usage beats the trend in desktop starting from 2014</a:t>
            </a:r>
            <a:endParaRPr lang="en-CA"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CA" sz="1800" dirty="0" smtClean="0">
                <a:latin typeface="Times New Roman" panose="02020603050405020304" pitchFamily="18" charset="0"/>
                <a:cs typeface="Times New Roman" panose="02020603050405020304" pitchFamily="18" charset="0"/>
              </a:rPr>
              <a:t>Mobile searching will play a significant role in future search engine market</a:t>
            </a:r>
          </a:p>
          <a:p>
            <a:pPr marL="0" indent="0">
              <a:buNone/>
            </a:pPr>
            <a:endParaRPr lang="en-CA" sz="1800" dirty="0">
              <a:latin typeface="Times New Roman" panose="02020603050405020304" pitchFamily="18" charset="0"/>
              <a:cs typeface="Times New Roman" panose="02020603050405020304" pitchFamily="18" charset="0"/>
            </a:endParaRPr>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293409"/>
            <a:ext cx="4115749" cy="307169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01" y="1278485"/>
            <a:ext cx="4372992" cy="3086620"/>
          </a:xfrm>
          <a:prstGeom prst="rect">
            <a:avLst/>
          </a:prstGeom>
        </p:spPr>
      </p:pic>
    </p:spTree>
    <p:extLst>
      <p:ext uri="{BB962C8B-B14F-4D97-AF65-F5344CB8AC3E}">
        <p14:creationId xmlns:p14="http://schemas.microsoft.com/office/powerpoint/2010/main" val="516011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R"/>
          <p:cNvSpPr/>
          <p:nvPr/>
        </p:nvSpPr>
        <p:spPr>
          <a:xfrm>
            <a:off x="11938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4" name="Nadpis 1"/>
          <p:cNvSpPr txBox="1">
            <a:spLocks/>
          </p:cNvSpPr>
          <p:nvPr/>
        </p:nvSpPr>
        <p:spPr bwMode="auto">
          <a:xfrm>
            <a:off x="127000" y="584583"/>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defPPr>
              <a:defRPr lang="es-ES"/>
            </a:defPPr>
            <a:lvl1pPr defTabSz="1028700" eaLnBrk="0" hangingPunct="0">
              <a:lnSpc>
                <a:spcPct val="80000"/>
              </a:lnSpc>
              <a:spcBef>
                <a:spcPts val="0"/>
              </a:spcBef>
              <a:defRPr sz="3600" b="1">
                <a:ea typeface="宋体" panose="02010600030101010101" pitchFamily="2" charset="-122"/>
              </a:defRPr>
            </a:lvl1pPr>
            <a:lvl2pPr algn="ctr" eaLnBrk="0" hangingPunct="0">
              <a:defRPr sz="4400">
                <a:solidFill>
                  <a:schemeClr val="tx2"/>
                </a:solidFill>
                <a:latin typeface="Arial" charset="0"/>
                <a:cs typeface="Arial" charset="0"/>
              </a:defRPr>
            </a:lvl2pPr>
            <a:lvl3pPr algn="ctr" eaLnBrk="0" hangingPunct="0">
              <a:defRPr sz="4400">
                <a:solidFill>
                  <a:schemeClr val="tx2"/>
                </a:solidFill>
                <a:latin typeface="Arial" charset="0"/>
                <a:cs typeface="Arial" charset="0"/>
              </a:defRPr>
            </a:lvl3pPr>
            <a:lvl4pPr algn="ctr" eaLnBrk="0" hangingPunct="0">
              <a:defRPr sz="4400">
                <a:solidFill>
                  <a:schemeClr val="tx2"/>
                </a:solidFill>
                <a:latin typeface="Arial" charset="0"/>
                <a:cs typeface="Arial" charset="0"/>
              </a:defRPr>
            </a:lvl4pPr>
            <a:lvl5pPr algn="ctr" eaLnBrk="0" hangingPunct="0">
              <a:defRPr sz="4400">
                <a:solidFill>
                  <a:schemeClr val="tx2"/>
                </a:solidFill>
                <a:latin typeface="Arial" charset="0"/>
                <a:cs typeface="Arial" charset="0"/>
              </a:defRPr>
            </a:lvl5pPr>
            <a:lvl6pPr marL="457200" algn="ctr" fontAlgn="base">
              <a:spcBef>
                <a:spcPct val="0"/>
              </a:spcBef>
              <a:spcAft>
                <a:spcPct val="0"/>
              </a:spcAft>
              <a:defRPr sz="4400">
                <a:solidFill>
                  <a:schemeClr val="tx2"/>
                </a:solidFill>
                <a:latin typeface="Arial" charset="0"/>
                <a:cs typeface="Arial" charset="0"/>
              </a:defRPr>
            </a:lvl6pPr>
            <a:lvl7pPr marL="914400" algn="ctr" fontAlgn="base">
              <a:spcBef>
                <a:spcPct val="0"/>
              </a:spcBef>
              <a:spcAft>
                <a:spcPct val="0"/>
              </a:spcAft>
              <a:defRPr sz="4400">
                <a:solidFill>
                  <a:schemeClr val="tx2"/>
                </a:solidFill>
                <a:latin typeface="Arial" charset="0"/>
                <a:cs typeface="Arial" charset="0"/>
              </a:defRPr>
            </a:lvl7pPr>
            <a:lvl8pPr marL="1371600" algn="ctr" fontAlgn="base">
              <a:spcBef>
                <a:spcPct val="0"/>
              </a:spcBef>
              <a:spcAft>
                <a:spcPct val="0"/>
              </a:spcAft>
              <a:defRPr sz="4400">
                <a:solidFill>
                  <a:schemeClr val="tx2"/>
                </a:solidFill>
                <a:latin typeface="Arial" charset="0"/>
                <a:cs typeface="Arial" charset="0"/>
              </a:defRPr>
            </a:lvl8pPr>
            <a:lvl9pPr marL="1828800" algn="ctr" fontAlgn="base">
              <a:spcBef>
                <a:spcPct val="0"/>
              </a:spcBef>
              <a:spcAft>
                <a:spcPct val="0"/>
              </a:spcAft>
              <a:defRPr sz="4400">
                <a:solidFill>
                  <a:schemeClr val="tx2"/>
                </a:solidFill>
                <a:latin typeface="Arial" charset="0"/>
                <a:cs typeface="Arial" charset="0"/>
              </a:defRPr>
            </a:lvl9pPr>
          </a:lstStyle>
          <a:p>
            <a:r>
              <a:rPr lang="en-CA" altLang="en-US" sz="3200" dirty="0">
                <a:latin typeface="Times New Roman" panose="02020603050405020304" pitchFamily="18" charset="0"/>
                <a:cs typeface="Times New Roman" panose="02020603050405020304" pitchFamily="18" charset="0"/>
              </a:rPr>
              <a:t>Business </a:t>
            </a:r>
            <a:r>
              <a:rPr lang="en-CA" altLang="en-US" sz="3200" dirty="0" smtClean="0">
                <a:latin typeface="Times New Roman" panose="02020603050405020304" pitchFamily="18" charset="0"/>
                <a:cs typeface="Times New Roman" panose="02020603050405020304" pitchFamily="18" charset="0"/>
              </a:rPr>
              <a:t>Insights</a:t>
            </a:r>
            <a:endParaRPr lang="cs-CZ" alt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0336" y="1340768"/>
            <a:ext cx="3607608" cy="4458498"/>
          </a:xfrm>
        </p:spPr>
        <p:txBody>
          <a:bodyPr/>
          <a:lstStyle/>
          <a:p>
            <a:pPr>
              <a:buFont typeface="Wingdings" panose="05000000000000000000" pitchFamily="2" charset="2"/>
              <a:buChar char="v"/>
            </a:pPr>
            <a:r>
              <a:rPr lang="en-CA" sz="2000" dirty="0" smtClean="0"/>
              <a:t>Campaign 2 has been the most successful in terms of revenue generated per bid we place, where future lesson could be learned </a:t>
            </a:r>
          </a:p>
          <a:p>
            <a:pPr>
              <a:buFont typeface="Wingdings" panose="05000000000000000000" pitchFamily="2" charset="2"/>
              <a:buChar char="v"/>
            </a:pPr>
            <a:r>
              <a:rPr lang="en-CA" sz="2000" dirty="0" smtClean="0"/>
              <a:t>Product 5 has been most popular product in terms of its average conversion rate, and other ones need to catch up</a:t>
            </a:r>
          </a:p>
          <a:p>
            <a:pPr>
              <a:buFont typeface="Wingdings" panose="05000000000000000000" pitchFamily="2" charset="2"/>
              <a:buChar char="v"/>
            </a:pPr>
            <a:r>
              <a:rPr lang="en-CA" sz="2000" dirty="0" smtClean="0"/>
              <a:t>Most frequent key words from the most successful </a:t>
            </a:r>
            <a:r>
              <a:rPr lang="en-CA" sz="2000" dirty="0"/>
              <a:t>C</a:t>
            </a:r>
            <a:r>
              <a:rPr lang="en-CA" sz="2000" dirty="0" smtClean="0"/>
              <a:t>ampaigns 2 are: KW104, KW382</a:t>
            </a:r>
            <a:endParaRPr lang="en-CA" sz="20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729" y="1340768"/>
            <a:ext cx="4958276" cy="2281323"/>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778846"/>
            <a:ext cx="5010150" cy="2236444"/>
          </a:xfrm>
          <a:prstGeom prst="rect">
            <a:avLst/>
          </a:prstGeom>
        </p:spPr>
      </p:pic>
    </p:spTree>
    <p:extLst>
      <p:ext uri="{BB962C8B-B14F-4D97-AF65-F5344CB8AC3E}">
        <p14:creationId xmlns:p14="http://schemas.microsoft.com/office/powerpoint/2010/main" val="1520969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67544" y="487761"/>
            <a:ext cx="4249738" cy="65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751" tIns="46875" rIns="93751" bIns="46875">
            <a:spAutoFit/>
          </a:bodyPr>
          <a:lstStyle>
            <a:lvl1pPr defTabSz="1028700">
              <a:defRPr>
                <a:solidFill>
                  <a:schemeClr val="tx1"/>
                </a:solidFill>
                <a:latin typeface="Arial" panose="020B0604020202020204" pitchFamily="34" charset="0"/>
                <a:ea typeface="宋体" panose="02010600030101010101" pitchFamily="2" charset="-122"/>
              </a:defRPr>
            </a:lvl1pPr>
            <a:lvl2pPr marL="468313" defTabSz="1028700">
              <a:defRPr>
                <a:solidFill>
                  <a:schemeClr val="tx1"/>
                </a:solidFill>
                <a:latin typeface="Arial" panose="020B0604020202020204" pitchFamily="34" charset="0"/>
                <a:ea typeface="宋体" panose="02010600030101010101" pitchFamily="2" charset="-122"/>
              </a:defRPr>
            </a:lvl2pPr>
            <a:lvl3pPr marL="938213" defTabSz="1028700">
              <a:defRPr>
                <a:solidFill>
                  <a:schemeClr val="tx1"/>
                </a:solidFill>
                <a:latin typeface="Arial" panose="020B0604020202020204" pitchFamily="34" charset="0"/>
                <a:ea typeface="宋体" panose="02010600030101010101" pitchFamily="2" charset="-122"/>
              </a:defRPr>
            </a:lvl3pPr>
            <a:lvl4pPr marL="1406525" defTabSz="1028700">
              <a:defRPr>
                <a:solidFill>
                  <a:schemeClr val="tx1"/>
                </a:solidFill>
                <a:latin typeface="Arial" panose="020B0604020202020204" pitchFamily="34" charset="0"/>
                <a:ea typeface="宋体" panose="02010600030101010101" pitchFamily="2" charset="-122"/>
              </a:defRPr>
            </a:lvl4pPr>
            <a:lvl5pPr marL="1874838" defTabSz="1028700">
              <a:defRPr>
                <a:solidFill>
                  <a:schemeClr val="tx1"/>
                </a:solidFill>
                <a:latin typeface="Arial" panose="020B0604020202020204" pitchFamily="34" charset="0"/>
                <a:ea typeface="宋体" panose="02010600030101010101" pitchFamily="2" charset="-122"/>
              </a:defRPr>
            </a:lvl5pPr>
            <a:lvl6pPr marL="23320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892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464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03638" defTabSz="10287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10000"/>
              </a:lnSpc>
              <a:spcBef>
                <a:spcPct val="20000"/>
              </a:spcBef>
            </a:pPr>
            <a:r>
              <a:rPr lang="en-US" altLang="zh-CN" sz="3600" b="1" dirty="0" smtClean="0">
                <a:latin typeface="Times New Roman" panose="02020603050405020304" pitchFamily="18" charset="0"/>
                <a:cs typeface="Times New Roman" panose="02020603050405020304" pitchFamily="18" charset="0"/>
              </a:rPr>
              <a:t>Overview</a:t>
            </a:r>
            <a:endParaRPr lang="en-US" altLang="zh-CN" sz="3600" b="1" dirty="0">
              <a:latin typeface="Times New Roman" panose="02020603050405020304" pitchFamily="18" charset="0"/>
              <a:cs typeface="Times New Roman" panose="02020603050405020304" pitchFamily="18" charset="0"/>
            </a:endParaRPr>
          </a:p>
        </p:txBody>
      </p:sp>
      <p:grpSp>
        <p:nvGrpSpPr>
          <p:cNvPr id="2" name="Group 1"/>
          <p:cNvGrpSpPr/>
          <p:nvPr/>
        </p:nvGrpSpPr>
        <p:grpSpPr>
          <a:xfrm>
            <a:off x="827584" y="1340768"/>
            <a:ext cx="3097212" cy="1943100"/>
            <a:chOff x="1187451" y="1341438"/>
            <a:chExt cx="3097212" cy="1943100"/>
          </a:xfrm>
        </p:grpSpPr>
        <p:sp>
          <p:nvSpPr>
            <p:cNvPr id="15364" name="Line 4"/>
            <p:cNvSpPr>
              <a:spLocks noChangeShapeType="1"/>
            </p:cNvSpPr>
            <p:nvPr/>
          </p:nvSpPr>
          <p:spPr bwMode="auto">
            <a:xfrm flipH="1">
              <a:off x="1474788" y="1341438"/>
              <a:ext cx="0" cy="1943100"/>
            </a:xfrm>
            <a:prstGeom prst="line">
              <a:avLst/>
            </a:prstGeom>
            <a:noFill/>
            <a:ln w="38100" cap="rnd">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CA"/>
            </a:p>
          </p:txBody>
        </p:sp>
        <p:sp>
          <p:nvSpPr>
            <p:cNvPr id="15365" name="Line 5"/>
            <p:cNvSpPr>
              <a:spLocks noChangeShapeType="1"/>
            </p:cNvSpPr>
            <p:nvPr/>
          </p:nvSpPr>
          <p:spPr bwMode="auto">
            <a:xfrm>
              <a:off x="1187451" y="1556792"/>
              <a:ext cx="3097212" cy="0"/>
            </a:xfrm>
            <a:prstGeom prst="line">
              <a:avLst/>
            </a:prstGeom>
            <a:noFill/>
            <a:ln w="38100" cap="rnd">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CA"/>
            </a:p>
          </p:txBody>
        </p:sp>
      </p:grpSp>
      <p:grpSp>
        <p:nvGrpSpPr>
          <p:cNvPr id="3" name="Group 2"/>
          <p:cNvGrpSpPr/>
          <p:nvPr/>
        </p:nvGrpSpPr>
        <p:grpSpPr>
          <a:xfrm>
            <a:off x="5868144" y="4581128"/>
            <a:ext cx="3097213" cy="1943100"/>
            <a:chOff x="5346700" y="3573463"/>
            <a:chExt cx="3097213" cy="1943100"/>
          </a:xfrm>
        </p:grpSpPr>
        <p:sp>
          <p:nvSpPr>
            <p:cNvPr id="15366" name="Line 6"/>
            <p:cNvSpPr>
              <a:spLocks noChangeShapeType="1"/>
            </p:cNvSpPr>
            <p:nvPr/>
          </p:nvSpPr>
          <p:spPr bwMode="auto">
            <a:xfrm flipH="1">
              <a:off x="8154988" y="3573463"/>
              <a:ext cx="0" cy="1943100"/>
            </a:xfrm>
            <a:prstGeom prst="line">
              <a:avLst/>
            </a:prstGeom>
            <a:noFill/>
            <a:ln w="38100" cap="rnd">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CA"/>
            </a:p>
          </p:txBody>
        </p:sp>
        <p:sp>
          <p:nvSpPr>
            <p:cNvPr id="15367" name="Line 7"/>
            <p:cNvSpPr>
              <a:spLocks noChangeShapeType="1"/>
            </p:cNvSpPr>
            <p:nvPr/>
          </p:nvSpPr>
          <p:spPr bwMode="auto">
            <a:xfrm>
              <a:off x="5346700" y="5256520"/>
              <a:ext cx="3097213" cy="0"/>
            </a:xfrm>
            <a:prstGeom prst="line">
              <a:avLst/>
            </a:prstGeom>
            <a:noFill/>
            <a:ln w="38100" cap="rnd">
              <a:solidFill>
                <a:srgbClr val="00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CA"/>
            </a:p>
          </p:txBody>
        </p:sp>
      </p:grpSp>
      <p:sp>
        <p:nvSpPr>
          <p:cNvPr id="15368" name="Text Box 8"/>
          <p:cNvSpPr txBox="1">
            <a:spLocks noChangeArrowheads="1"/>
          </p:cNvSpPr>
          <p:nvPr/>
        </p:nvSpPr>
        <p:spPr bwMode="auto">
          <a:xfrm>
            <a:off x="1226727" y="1556122"/>
            <a:ext cx="7738630" cy="552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28" tIns="45714" rIns="91428" bIns="45714">
            <a:spAutoFit/>
          </a:bodyPr>
          <a:lstStyle>
            <a:lvl1pPr>
              <a:defRPr>
                <a:solidFill>
                  <a:schemeClr val="tx1"/>
                </a:solidFill>
                <a:latin typeface="Arial" panose="020B0604020202020204" pitchFamily="34" charset="0"/>
                <a:ea typeface="宋体" panose="02010600030101010101" pitchFamily="2" charset="-122"/>
              </a:defRPr>
            </a:lvl1pPr>
            <a:lvl2pPr marL="1501775" indent="-457200">
              <a:defRPr>
                <a:solidFill>
                  <a:schemeClr val="tx1"/>
                </a:solidFill>
                <a:latin typeface="Arial" panose="020B0604020202020204" pitchFamily="34" charset="0"/>
                <a:ea typeface="宋体" panose="02010600030101010101" pitchFamily="2" charset="-122"/>
              </a:defRPr>
            </a:lvl2pPr>
            <a:lvl3pPr marL="1692275" indent="-457200">
              <a:defRPr>
                <a:solidFill>
                  <a:schemeClr val="tx1"/>
                </a:solidFill>
                <a:latin typeface="Arial" panose="020B0604020202020204" pitchFamily="34" charset="0"/>
                <a:ea typeface="宋体" panose="02010600030101010101" pitchFamily="2" charset="-122"/>
              </a:defRPr>
            </a:lvl3pPr>
            <a:lvl4pPr marL="2274888" indent="-457200">
              <a:defRPr>
                <a:solidFill>
                  <a:schemeClr val="tx1"/>
                </a:solidFill>
                <a:latin typeface="Arial" panose="020B0604020202020204" pitchFamily="34" charset="0"/>
                <a:ea typeface="宋体" panose="02010600030101010101" pitchFamily="2" charset="-122"/>
              </a:defRPr>
            </a:lvl4pPr>
            <a:lvl5pPr marL="2911475" indent="-457200">
              <a:defRPr>
                <a:solidFill>
                  <a:schemeClr val="tx1"/>
                </a:solidFill>
                <a:latin typeface="Arial" panose="020B0604020202020204" pitchFamily="34" charset="0"/>
                <a:ea typeface="宋体" panose="02010600030101010101" pitchFamily="2" charset="-122"/>
              </a:defRPr>
            </a:lvl5pPr>
            <a:lvl6pPr marL="33686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8258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2830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740275"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latinLnBrk="1">
              <a:lnSpc>
                <a:spcPct val="150000"/>
              </a:lnSpc>
              <a:spcBef>
                <a:spcPct val="50000"/>
              </a:spcBef>
              <a:buFontTx/>
              <a:buAutoNum type="romanUcPeriod"/>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Background                                                 </a:t>
            </a:r>
          </a:p>
          <a:p>
            <a:pPr marL="514350" indent="-514350" latinLnBrk="1">
              <a:lnSpc>
                <a:spcPct val="150000"/>
              </a:lnSpc>
              <a:spcBef>
                <a:spcPct val="50000"/>
              </a:spcBef>
              <a:buAutoNum type="romanUcPeriod"/>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Problem Formalization                              </a:t>
            </a:r>
            <a:endParaRPr kumimoji="1" lang="en-US" altLang="zh-CN" sz="2200" b="1"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endParaRPr>
          </a:p>
          <a:p>
            <a:pPr latinLnBrk="1">
              <a:lnSpc>
                <a:spcPct val="150000"/>
              </a:lnSpc>
              <a:spcBef>
                <a:spcPct val="50000"/>
              </a:spcBef>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III.   Statistical Methods                                    </a:t>
            </a:r>
            <a:endParaRPr kumimoji="1" lang="en-US" altLang="zh-CN" sz="2200" b="1"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endParaRPr>
          </a:p>
          <a:p>
            <a:pPr lvl="0" latinLnBrk="1">
              <a:lnSpc>
                <a:spcPct val="150000"/>
              </a:lnSpc>
              <a:spcBef>
                <a:spcPct val="50000"/>
              </a:spcBef>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a:t>
            </a:r>
            <a:r>
              <a:rPr kumimoji="1" lang="en-US" altLang="zh-CN" sz="2200" dirty="0" err="1"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i</a:t>
            </a:r>
            <a:r>
              <a:rPr kumimoji="1" lang="en-US" altLang="zh-CN" sz="2200"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Data Preprocessing and Transformation</a:t>
            </a:r>
            <a:endParaRPr kumimoji="1" lang="en-US" altLang="zh-CN" sz="22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endParaRPr>
          </a:p>
          <a:p>
            <a:pPr lvl="0" latinLnBrk="1">
              <a:lnSpc>
                <a:spcPct val="150000"/>
              </a:lnSpc>
              <a:spcBef>
                <a:spcPct val="50000"/>
              </a:spcBef>
            </a:pPr>
            <a:r>
              <a:rPr kumimoji="1" lang="en-US" altLang="zh-CN" sz="22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ii.</a:t>
            </a:r>
            <a:r>
              <a:rPr kumimoji="1" lang="en-US" altLang="zh-CN" sz="2200" dirty="0">
                <a:solidFill>
                  <a:srgbClr val="000000"/>
                </a:solidFill>
                <a:latin typeface="Times New Roman" panose="02020603050405020304" pitchFamily="18" charset="0"/>
                <a:ea typeface="+mn-ea"/>
                <a:cs typeface="Times New Roman" panose="02020603050405020304" pitchFamily="18" charset="0"/>
              </a:rPr>
              <a:t> </a:t>
            </a:r>
            <a:r>
              <a:rPr kumimoji="1" lang="en-US" altLang="zh-CN" sz="2200" dirty="0" smtClean="0">
                <a:solidFill>
                  <a:srgbClr val="000000"/>
                </a:solidFill>
                <a:latin typeface="Times New Roman" panose="02020603050405020304" pitchFamily="18" charset="0"/>
                <a:ea typeface="+mn-ea"/>
                <a:cs typeface="Times New Roman" panose="02020603050405020304" pitchFamily="18" charset="0"/>
              </a:rPr>
              <a:t>CR, AR, PR Modelling</a:t>
            </a:r>
            <a:endParaRPr kumimoji="1" lang="en-US" altLang="zh-CN" sz="2200" dirty="0">
              <a:solidFill>
                <a:srgbClr val="000000"/>
              </a:solidFill>
              <a:latin typeface="Times New Roman" panose="02020603050405020304" pitchFamily="18" charset="0"/>
              <a:ea typeface="+mn-ea"/>
              <a:cs typeface="Times New Roman" panose="02020603050405020304" pitchFamily="18" charset="0"/>
            </a:endParaRPr>
          </a:p>
          <a:p>
            <a:pPr lvl="0" latinLnBrk="1">
              <a:lnSpc>
                <a:spcPct val="150000"/>
              </a:lnSpc>
              <a:spcBef>
                <a:spcPct val="50000"/>
              </a:spcBef>
            </a:pPr>
            <a:r>
              <a:rPr kumimoji="1" lang="en-US" altLang="zh-CN" sz="2200" dirty="0">
                <a:solidFill>
                  <a:srgbClr val="FFFFFF"/>
                </a:solidFill>
                <a:latin typeface="Times New Roman" panose="02020603050405020304" pitchFamily="18" charset="0"/>
                <a:ea typeface="굴림" panose="020B0600000101010101" pitchFamily="34" charset="-127"/>
                <a:cs typeface="Times New Roman" panose="02020603050405020304" pitchFamily="18" charset="0"/>
              </a:rPr>
              <a:t>       </a:t>
            </a:r>
            <a:r>
              <a:rPr kumimoji="1" lang="en-US" altLang="zh-CN" sz="22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iii. </a:t>
            </a:r>
            <a:r>
              <a:rPr kumimoji="1" lang="en-US" altLang="zh-CN" sz="2200"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Validation Set Prediction</a:t>
            </a:r>
            <a:endParaRPr kumimoji="1" lang="en-US" altLang="zh-CN" sz="2200" dirty="0">
              <a:solidFill>
                <a:srgbClr val="000000"/>
              </a:solidFill>
              <a:latin typeface="Times New Roman" panose="02020603050405020304" pitchFamily="18" charset="0"/>
              <a:ea typeface="+mn-ea"/>
              <a:cs typeface="Times New Roman" panose="02020603050405020304" pitchFamily="18" charset="0"/>
            </a:endParaRPr>
          </a:p>
          <a:p>
            <a:pPr latinLnBrk="1">
              <a:lnSpc>
                <a:spcPct val="150000"/>
              </a:lnSpc>
              <a:spcBef>
                <a:spcPct val="50000"/>
              </a:spcBef>
            </a:pPr>
            <a:r>
              <a:rPr kumimoji="1" lang="en-US" altLang="zh-CN"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IV.   Business Insights                            </a:t>
            </a:r>
            <a:r>
              <a:rPr kumimoji="1" lang="zh-CN" altLang="en-US" sz="2200" b="1" dirty="0" smtClean="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a:t>
            </a:r>
            <a:endParaRPr kumimoji="1" lang="en-US" altLang="zh-CN" sz="2200" b="1"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endParaRPr>
          </a:p>
          <a:p>
            <a:pPr latinLnBrk="1">
              <a:lnSpc>
                <a:spcPct val="150000"/>
              </a:lnSpc>
              <a:spcBef>
                <a:spcPct val="50000"/>
              </a:spcBef>
            </a:pPr>
            <a:r>
              <a:rPr kumimoji="1" lang="en-US" altLang="zh-CN" sz="14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a:t>
            </a:r>
            <a:endParaRPr kumimoji="1" lang="en-US" altLang="zh-CN" sz="1400" dirty="0">
              <a:solidFill>
                <a:srgbClr val="000000"/>
              </a:solidFill>
              <a:latin typeface="Times New Roman" panose="02020603050405020304" pitchFamily="18" charset="0"/>
              <a:cs typeface="Times New Roman" panose="02020603050405020304" pitchFamily="18" charset="0"/>
            </a:endParaRPr>
          </a:p>
          <a:p>
            <a:pPr latinLnBrk="1">
              <a:lnSpc>
                <a:spcPct val="150000"/>
              </a:lnSpc>
              <a:spcBef>
                <a:spcPct val="50000"/>
              </a:spcBef>
            </a:pPr>
            <a:r>
              <a:rPr kumimoji="1" lang="en-US" altLang="zh-CN" sz="1400" dirty="0">
                <a:solidFill>
                  <a:srgbClr val="000000"/>
                </a:solidFill>
                <a:latin typeface="Times New Roman" panose="02020603050405020304" pitchFamily="18" charset="0"/>
                <a:ea typeface="굴림" panose="020B0600000101010101" pitchFamily="34" charset="-127"/>
                <a:cs typeface="Times New Roman" panose="02020603050405020304" pitchFamily="18" charset="0"/>
              </a:rPr>
              <a:t>        </a:t>
            </a:r>
          </a:p>
        </p:txBody>
      </p:sp>
    </p:spTree>
    <p:extLst>
      <p:ext uri="{BB962C8B-B14F-4D97-AF65-F5344CB8AC3E}">
        <p14:creationId xmlns:p14="http://schemas.microsoft.com/office/powerpoint/2010/main" val="2280098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R"/>
          <p:cNvSpPr/>
          <p:nvPr/>
        </p:nvSpPr>
        <p:spPr>
          <a:xfrm>
            <a:off x="11938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4" name="Nadpis 1"/>
          <p:cNvSpPr txBox="1">
            <a:spLocks/>
          </p:cNvSpPr>
          <p:nvPr/>
        </p:nvSpPr>
        <p:spPr bwMode="auto">
          <a:xfrm>
            <a:off x="127000" y="584583"/>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defPPr>
              <a:defRPr lang="es-ES"/>
            </a:defPPr>
            <a:lvl1pPr defTabSz="1028700" eaLnBrk="0" hangingPunct="0">
              <a:lnSpc>
                <a:spcPct val="80000"/>
              </a:lnSpc>
              <a:spcBef>
                <a:spcPts val="0"/>
              </a:spcBef>
              <a:defRPr sz="3600" b="1">
                <a:ea typeface="宋体" panose="02010600030101010101" pitchFamily="2" charset="-122"/>
              </a:defRPr>
            </a:lvl1pPr>
            <a:lvl2pPr algn="ctr" eaLnBrk="0" hangingPunct="0">
              <a:defRPr sz="4400">
                <a:solidFill>
                  <a:schemeClr val="tx2"/>
                </a:solidFill>
                <a:latin typeface="Arial" charset="0"/>
                <a:cs typeface="Arial" charset="0"/>
              </a:defRPr>
            </a:lvl2pPr>
            <a:lvl3pPr algn="ctr" eaLnBrk="0" hangingPunct="0">
              <a:defRPr sz="4400">
                <a:solidFill>
                  <a:schemeClr val="tx2"/>
                </a:solidFill>
                <a:latin typeface="Arial" charset="0"/>
                <a:cs typeface="Arial" charset="0"/>
              </a:defRPr>
            </a:lvl3pPr>
            <a:lvl4pPr algn="ctr" eaLnBrk="0" hangingPunct="0">
              <a:defRPr sz="4400">
                <a:solidFill>
                  <a:schemeClr val="tx2"/>
                </a:solidFill>
                <a:latin typeface="Arial" charset="0"/>
                <a:cs typeface="Arial" charset="0"/>
              </a:defRPr>
            </a:lvl4pPr>
            <a:lvl5pPr algn="ctr" eaLnBrk="0" hangingPunct="0">
              <a:defRPr sz="4400">
                <a:solidFill>
                  <a:schemeClr val="tx2"/>
                </a:solidFill>
                <a:latin typeface="Arial" charset="0"/>
                <a:cs typeface="Arial" charset="0"/>
              </a:defRPr>
            </a:lvl5pPr>
            <a:lvl6pPr marL="457200" algn="ctr" fontAlgn="base">
              <a:spcBef>
                <a:spcPct val="0"/>
              </a:spcBef>
              <a:spcAft>
                <a:spcPct val="0"/>
              </a:spcAft>
              <a:defRPr sz="4400">
                <a:solidFill>
                  <a:schemeClr val="tx2"/>
                </a:solidFill>
                <a:latin typeface="Arial" charset="0"/>
                <a:cs typeface="Arial" charset="0"/>
              </a:defRPr>
            </a:lvl6pPr>
            <a:lvl7pPr marL="914400" algn="ctr" fontAlgn="base">
              <a:spcBef>
                <a:spcPct val="0"/>
              </a:spcBef>
              <a:spcAft>
                <a:spcPct val="0"/>
              </a:spcAft>
              <a:defRPr sz="4400">
                <a:solidFill>
                  <a:schemeClr val="tx2"/>
                </a:solidFill>
                <a:latin typeface="Arial" charset="0"/>
                <a:cs typeface="Arial" charset="0"/>
              </a:defRPr>
            </a:lvl7pPr>
            <a:lvl8pPr marL="1371600" algn="ctr" fontAlgn="base">
              <a:spcBef>
                <a:spcPct val="0"/>
              </a:spcBef>
              <a:spcAft>
                <a:spcPct val="0"/>
              </a:spcAft>
              <a:defRPr sz="4400">
                <a:solidFill>
                  <a:schemeClr val="tx2"/>
                </a:solidFill>
                <a:latin typeface="Arial" charset="0"/>
                <a:cs typeface="Arial" charset="0"/>
              </a:defRPr>
            </a:lvl8pPr>
            <a:lvl9pPr marL="1828800" algn="ctr" fontAlgn="base">
              <a:spcBef>
                <a:spcPct val="0"/>
              </a:spcBef>
              <a:spcAft>
                <a:spcPct val="0"/>
              </a:spcAft>
              <a:defRPr sz="4400">
                <a:solidFill>
                  <a:schemeClr val="tx2"/>
                </a:solidFill>
                <a:latin typeface="Arial" charset="0"/>
                <a:cs typeface="Arial" charset="0"/>
              </a:defRPr>
            </a:lvl9pPr>
          </a:lstStyle>
          <a:p>
            <a:r>
              <a:rPr lang="en-CA" altLang="en-US" sz="3200" dirty="0" smtClean="0">
                <a:latin typeface="Times New Roman" panose="02020603050405020304" pitchFamily="18" charset="0"/>
                <a:cs typeface="Times New Roman" panose="02020603050405020304" pitchFamily="18" charset="0"/>
              </a:rPr>
              <a:t>Key Findings Summary</a:t>
            </a:r>
            <a:endParaRPr lang="cs-CZ" alt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0" y="1556792"/>
            <a:ext cx="7745040" cy="4458498"/>
          </a:xfrm>
        </p:spPr>
        <p:txBody>
          <a:bodyPr/>
          <a:lstStyle/>
          <a:p>
            <a:pPr>
              <a:buFont typeface="Wingdings" panose="05000000000000000000" pitchFamily="2" charset="2"/>
              <a:buChar char="v"/>
            </a:pPr>
            <a:r>
              <a:rPr lang="en-CA" sz="2000" dirty="0" smtClean="0"/>
              <a:t>Determining the maximum bidding strategy is absolutely crucial</a:t>
            </a:r>
          </a:p>
          <a:p>
            <a:pPr>
              <a:buFont typeface="Wingdings" panose="05000000000000000000" pitchFamily="2" charset="2"/>
              <a:buChar char="v"/>
            </a:pPr>
            <a:endParaRPr lang="en-CA" sz="2000" dirty="0" smtClean="0"/>
          </a:p>
          <a:p>
            <a:pPr>
              <a:buFont typeface="Wingdings" panose="05000000000000000000" pitchFamily="2" charset="2"/>
              <a:buChar char="v"/>
            </a:pPr>
            <a:r>
              <a:rPr lang="en-CA" sz="2000" dirty="0" smtClean="0"/>
              <a:t>From the data set, we made separate quantitative models</a:t>
            </a:r>
          </a:p>
          <a:p>
            <a:pPr lvl="1">
              <a:buFont typeface="Wingdings" panose="05000000000000000000" pitchFamily="2" charset="2"/>
              <a:buChar char="v"/>
            </a:pPr>
            <a:r>
              <a:rPr lang="en-CA" sz="1800" dirty="0" smtClean="0"/>
              <a:t>CART for the Conversion Rates</a:t>
            </a:r>
          </a:p>
          <a:p>
            <a:pPr lvl="1">
              <a:buFont typeface="Wingdings" panose="05000000000000000000" pitchFamily="2" charset="2"/>
              <a:buChar char="v"/>
            </a:pPr>
            <a:r>
              <a:rPr lang="en-CA" sz="1800" dirty="0" smtClean="0"/>
              <a:t>Weighted Average for Approval Rates and</a:t>
            </a:r>
          </a:p>
          <a:p>
            <a:pPr lvl="1">
              <a:buFont typeface="Wingdings" panose="05000000000000000000" pitchFamily="2" charset="2"/>
              <a:buChar char="v"/>
            </a:pPr>
            <a:r>
              <a:rPr lang="en-CA" sz="1800" dirty="0" smtClean="0"/>
              <a:t>Weighted Average for Product Revenue</a:t>
            </a:r>
          </a:p>
          <a:p>
            <a:pPr lvl="1">
              <a:buFont typeface="Wingdings" panose="05000000000000000000" pitchFamily="2" charset="2"/>
              <a:buChar char="v"/>
            </a:pPr>
            <a:r>
              <a:rPr lang="en-CA" sz="2400" dirty="0" smtClean="0"/>
              <a:t>to calculate the maximum bid</a:t>
            </a:r>
            <a:endParaRPr lang="en-CA" sz="2400" dirty="0"/>
          </a:p>
          <a:p>
            <a:pPr>
              <a:buFont typeface="Wingdings" panose="05000000000000000000" pitchFamily="2" charset="2"/>
              <a:buChar char="v"/>
            </a:pPr>
            <a:endParaRPr lang="en-CA" sz="2400" dirty="0" smtClean="0"/>
          </a:p>
          <a:p>
            <a:pPr>
              <a:buFont typeface="Wingdings" panose="05000000000000000000" pitchFamily="2" charset="2"/>
              <a:buChar char="v"/>
            </a:pPr>
            <a:r>
              <a:rPr lang="en-CA" sz="2400" dirty="0" smtClean="0"/>
              <a:t>We made deeper observations on the data for future directions</a:t>
            </a:r>
          </a:p>
        </p:txBody>
      </p:sp>
    </p:spTree>
    <p:extLst>
      <p:ext uri="{BB962C8B-B14F-4D97-AF65-F5344CB8AC3E}">
        <p14:creationId xmlns:p14="http://schemas.microsoft.com/office/powerpoint/2010/main" val="1623552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R"/>
          <p:cNvSpPr/>
          <p:nvPr/>
        </p:nvSpPr>
        <p:spPr>
          <a:xfrm>
            <a:off x="15494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190113" y="114880"/>
            <a:ext cx="228600" cy="240719"/>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6" name="Rectangle 15"/>
          <p:cNvSpPr/>
          <p:nvPr/>
        </p:nvSpPr>
        <p:spPr>
          <a:xfrm>
            <a:off x="596900" y="2780928"/>
            <a:ext cx="8136904" cy="1569660"/>
          </a:xfrm>
          <a:prstGeom prst="rect">
            <a:avLst/>
          </a:prstGeom>
          <a:noFill/>
        </p:spPr>
        <p:txBody>
          <a:bodyPr wrap="square" lIns="91440" tIns="45720" rIns="91440" bIns="45720">
            <a:spAutoFit/>
          </a:bodyPr>
          <a:lstStyle/>
          <a:p>
            <a:pPr algn="ctr"/>
            <a:r>
              <a:rPr lang="en-CA" sz="9600" b="1" dirty="0" smtClean="0">
                <a:ln w="22225">
                  <a:solidFill>
                    <a:schemeClr val="accent2"/>
                  </a:solidFill>
                  <a:prstDash val="solid"/>
                </a:ln>
                <a:solidFill>
                  <a:schemeClr val="accent2">
                    <a:lumMod val="40000"/>
                    <a:lumOff val="60000"/>
                  </a:schemeClr>
                </a:solidFill>
              </a:rPr>
              <a:t>Q&amp;A</a:t>
            </a:r>
            <a:endParaRPr lang="en-CA" sz="96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527697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R"/>
          <p:cNvSpPr/>
          <p:nvPr/>
        </p:nvSpPr>
        <p:spPr>
          <a:xfrm>
            <a:off x="1905000" y="104056"/>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6" name="Rectangle 15"/>
          <p:cNvSpPr/>
          <p:nvPr/>
        </p:nvSpPr>
        <p:spPr>
          <a:xfrm>
            <a:off x="493391" y="2996952"/>
            <a:ext cx="8136904" cy="1200329"/>
          </a:xfrm>
          <a:prstGeom prst="rect">
            <a:avLst/>
          </a:prstGeom>
          <a:noFill/>
        </p:spPr>
        <p:txBody>
          <a:bodyPr wrap="square" lIns="91440" tIns="45720" rIns="91440" bIns="45720">
            <a:spAutoFit/>
          </a:bodyPr>
          <a:lstStyle/>
          <a:p>
            <a:pPr algn="ctr"/>
            <a:r>
              <a:rPr lang="en-CA" sz="7200" b="1" dirty="0" smtClean="0">
                <a:ln w="22225">
                  <a:solidFill>
                    <a:schemeClr val="accent2"/>
                  </a:solidFill>
                  <a:prstDash val="solid"/>
                </a:ln>
                <a:solidFill>
                  <a:schemeClr val="accent2">
                    <a:lumMod val="40000"/>
                    <a:lumOff val="60000"/>
                  </a:schemeClr>
                </a:solidFill>
              </a:rPr>
              <a:t>THANK YOU</a:t>
            </a:r>
            <a:endParaRPr lang="en-CA" sz="7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051236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90701499"/>
              </p:ext>
            </p:extLst>
          </p:nvPr>
        </p:nvGraphicFramePr>
        <p:xfrm>
          <a:off x="0" y="1347414"/>
          <a:ext cx="9144000" cy="5190803"/>
        </p:xfrm>
        <a:graphic>
          <a:graphicData uri="http://schemas.openxmlformats.org/drawingml/2006/table">
            <a:tbl>
              <a:tblPr firstRow="1" bandRow="1">
                <a:tableStyleId>{21E4AEA4-8DFA-4A89-87EB-49C32662AFE0}</a:tableStyleId>
              </a:tblPr>
              <a:tblGrid>
                <a:gridCol w="571500"/>
                <a:gridCol w="571500"/>
                <a:gridCol w="571500"/>
                <a:gridCol w="571500"/>
                <a:gridCol w="571500"/>
                <a:gridCol w="571500"/>
                <a:gridCol w="571500"/>
                <a:gridCol w="571500"/>
                <a:gridCol w="571500"/>
                <a:gridCol w="571500"/>
                <a:gridCol w="571500"/>
                <a:gridCol w="571500"/>
                <a:gridCol w="571500"/>
                <a:gridCol w="571500"/>
                <a:gridCol w="571500"/>
                <a:gridCol w="571500"/>
              </a:tblGrid>
              <a:tr h="740619">
                <a:tc gridSpan="2">
                  <a:txBody>
                    <a:bodyPr/>
                    <a:lstStyle/>
                    <a:p>
                      <a:pPr algn="ctr"/>
                      <a:r>
                        <a:rPr lang="en-CA" sz="1400" dirty="0" smtClean="0"/>
                        <a:t>CMGPN1</a:t>
                      </a:r>
                      <a:endParaRPr lang="en-CA" sz="1400" dirty="0"/>
                    </a:p>
                  </a:txBody>
                  <a:tcPr anchor="ctr"/>
                </a:tc>
                <a:tc hMerge="1">
                  <a:txBody>
                    <a:bodyPr/>
                    <a:lstStyle/>
                    <a:p>
                      <a:endParaRPr lang="en-CA" dirty="0"/>
                    </a:p>
                  </a:txBody>
                  <a:tcPr/>
                </a:tc>
                <a:tc gridSpan="2">
                  <a:txBody>
                    <a:bodyPr/>
                    <a:lstStyle/>
                    <a:p>
                      <a:pPr algn="ctr"/>
                      <a:r>
                        <a:rPr lang="en-CA" sz="1400" dirty="0" smtClean="0"/>
                        <a:t>CMPGN2</a:t>
                      </a:r>
                      <a:endParaRPr lang="en-CA" sz="1400" dirty="0"/>
                    </a:p>
                  </a:txBody>
                  <a:tcPr anchor="ctr"/>
                </a:tc>
                <a:tc hMerge="1">
                  <a:txBody>
                    <a:bodyPr/>
                    <a:lstStyle/>
                    <a:p>
                      <a:endParaRPr lang="en-CA" dirty="0"/>
                    </a:p>
                  </a:txBody>
                  <a:tcPr/>
                </a:tc>
                <a:tc gridSpan="2">
                  <a:txBody>
                    <a:bodyPr/>
                    <a:lstStyle/>
                    <a:p>
                      <a:pPr algn="ctr"/>
                      <a:r>
                        <a:rPr lang="en-CA" sz="1400" dirty="0" smtClean="0"/>
                        <a:t>CMPGN3</a:t>
                      </a:r>
                      <a:endParaRPr lang="en-CA" sz="1400" dirty="0"/>
                    </a:p>
                  </a:txBody>
                  <a:tcPr anchor="ctr"/>
                </a:tc>
                <a:tc hMerge="1">
                  <a:txBody>
                    <a:bodyPr/>
                    <a:lstStyle/>
                    <a:p>
                      <a:endParaRPr lang="en-CA" dirty="0"/>
                    </a:p>
                  </a:txBody>
                  <a:tcPr/>
                </a:tc>
                <a:tc gridSpan="2">
                  <a:txBody>
                    <a:bodyPr/>
                    <a:lstStyle/>
                    <a:p>
                      <a:pPr algn="ctr"/>
                      <a:r>
                        <a:rPr lang="en-CA" sz="1400" dirty="0" smtClean="0"/>
                        <a:t>CMPGN4</a:t>
                      </a:r>
                      <a:endParaRPr lang="en-CA" sz="1400" dirty="0"/>
                    </a:p>
                  </a:txBody>
                  <a:tcPr anchor="ctr"/>
                </a:tc>
                <a:tc hMerge="1">
                  <a:txBody>
                    <a:bodyPr/>
                    <a:lstStyle/>
                    <a:p>
                      <a:endParaRPr lang="en-CA" dirty="0"/>
                    </a:p>
                  </a:txBody>
                  <a:tcPr/>
                </a:tc>
                <a:tc gridSpan="2">
                  <a:txBody>
                    <a:bodyPr/>
                    <a:lstStyle/>
                    <a:p>
                      <a:pPr algn="ctr"/>
                      <a:r>
                        <a:rPr lang="en-CA" sz="1400" dirty="0" smtClean="0"/>
                        <a:t>CMPGN5</a:t>
                      </a:r>
                      <a:endParaRPr lang="en-CA" sz="1400" dirty="0"/>
                    </a:p>
                  </a:txBody>
                  <a:tcPr anchor="ctr"/>
                </a:tc>
                <a:tc hMerge="1">
                  <a:txBody>
                    <a:bodyPr/>
                    <a:lstStyle/>
                    <a:p>
                      <a:endParaRPr lang="en-CA" dirty="0"/>
                    </a:p>
                  </a:txBody>
                  <a:tcPr/>
                </a:tc>
                <a:tc gridSpan="2">
                  <a:txBody>
                    <a:bodyPr/>
                    <a:lstStyle/>
                    <a:p>
                      <a:pPr algn="ctr"/>
                      <a:r>
                        <a:rPr lang="en-CA" sz="1400" dirty="0" smtClean="0"/>
                        <a:t>CMPGN6</a:t>
                      </a:r>
                      <a:endParaRPr lang="en-CA" sz="1400" dirty="0"/>
                    </a:p>
                  </a:txBody>
                  <a:tcPr anchor="ctr"/>
                </a:tc>
                <a:tc hMerge="1">
                  <a:txBody>
                    <a:bodyPr/>
                    <a:lstStyle/>
                    <a:p>
                      <a:endParaRPr lang="en-CA" dirty="0"/>
                    </a:p>
                  </a:txBody>
                  <a:tcPr/>
                </a:tc>
                <a:tc gridSpan="2">
                  <a:txBody>
                    <a:bodyPr/>
                    <a:lstStyle/>
                    <a:p>
                      <a:pPr algn="ctr"/>
                      <a:r>
                        <a:rPr lang="en-CA" sz="1400" dirty="0" smtClean="0"/>
                        <a:t>CMPGN8</a:t>
                      </a:r>
                      <a:endParaRPr lang="en-CA" sz="1400" dirty="0"/>
                    </a:p>
                  </a:txBody>
                  <a:tcPr anchor="ctr"/>
                </a:tc>
                <a:tc hMerge="1">
                  <a:txBody>
                    <a:bodyPr/>
                    <a:lstStyle/>
                    <a:p>
                      <a:endParaRPr lang="en-CA" dirty="0"/>
                    </a:p>
                  </a:txBody>
                  <a:tcPr/>
                </a:tc>
                <a:tc gridSpan="2">
                  <a:txBody>
                    <a:bodyPr/>
                    <a:lstStyle/>
                    <a:p>
                      <a:pPr algn="ctr"/>
                      <a:r>
                        <a:rPr lang="en-CA" sz="1400" dirty="0" smtClean="0"/>
                        <a:t>CMPGN9</a:t>
                      </a:r>
                      <a:endParaRPr lang="en-CA" sz="1400" dirty="0"/>
                    </a:p>
                  </a:txBody>
                  <a:tcPr anchor="ctr"/>
                </a:tc>
                <a:tc hMerge="1">
                  <a:txBody>
                    <a:bodyPr/>
                    <a:lstStyle/>
                    <a:p>
                      <a:endParaRPr lang="en-CA" dirty="0"/>
                    </a:p>
                  </a:txBody>
                  <a:tcPr/>
                </a:tc>
              </a:tr>
              <a:tr h="556273">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c>
                  <a:txBody>
                    <a:bodyPr/>
                    <a:lstStyle/>
                    <a:p>
                      <a:pPr algn="ctr"/>
                      <a:r>
                        <a:rPr lang="en-CA" sz="1400" dirty="0" smtClean="0">
                          <a:solidFill>
                            <a:schemeClr val="bg1"/>
                          </a:solidFill>
                        </a:rPr>
                        <a:t>KW</a:t>
                      </a:r>
                      <a:endParaRPr lang="en-CA" sz="1400" dirty="0">
                        <a:solidFill>
                          <a:schemeClr val="bg1"/>
                        </a:solidFill>
                      </a:endParaRPr>
                    </a:p>
                  </a:txBody>
                  <a:tcPr anchor="ctr">
                    <a:solidFill>
                      <a:schemeClr val="accent2"/>
                    </a:solidFill>
                  </a:tcPr>
                </a:tc>
                <a:tc>
                  <a:txBody>
                    <a:bodyPr/>
                    <a:lstStyle/>
                    <a:p>
                      <a:pPr algn="ctr"/>
                      <a:r>
                        <a:rPr lang="en-CA" sz="1400" dirty="0" err="1" smtClean="0">
                          <a:solidFill>
                            <a:schemeClr val="bg1"/>
                          </a:solidFill>
                        </a:rPr>
                        <a:t>Freq</a:t>
                      </a:r>
                      <a:endParaRPr lang="en-CA" sz="1400" dirty="0">
                        <a:solidFill>
                          <a:schemeClr val="bg1"/>
                        </a:solidFill>
                      </a:endParaRPr>
                    </a:p>
                  </a:txBody>
                  <a:tcPr anchor="ctr">
                    <a:solidFill>
                      <a:schemeClr val="accent2"/>
                    </a:solidFill>
                  </a:tcPr>
                </a:tc>
              </a:tr>
              <a:tr h="556273">
                <a:tc>
                  <a:txBody>
                    <a:bodyPr/>
                    <a:lstStyle/>
                    <a:p>
                      <a:pPr algn="ctr"/>
                      <a:r>
                        <a:rPr lang="en-CA" sz="900" dirty="0" smtClean="0"/>
                        <a:t>KW178</a:t>
                      </a:r>
                      <a:endParaRPr lang="en-CA" sz="900" dirty="0"/>
                    </a:p>
                  </a:txBody>
                  <a:tcPr anchor="ctr"/>
                </a:tc>
                <a:tc>
                  <a:txBody>
                    <a:bodyPr/>
                    <a:lstStyle/>
                    <a:p>
                      <a:pPr algn="ctr"/>
                      <a:r>
                        <a:rPr lang="en-CA" sz="900" dirty="0" smtClean="0"/>
                        <a:t>6852</a:t>
                      </a:r>
                      <a:endParaRPr lang="en-CA" sz="900" dirty="0"/>
                    </a:p>
                  </a:txBody>
                  <a:tcPr anchor="ctr"/>
                </a:tc>
                <a:tc>
                  <a:txBody>
                    <a:bodyPr/>
                    <a:lstStyle/>
                    <a:p>
                      <a:pPr algn="ctr"/>
                      <a:r>
                        <a:rPr lang="en-CA" sz="900" dirty="0" smtClean="0"/>
                        <a:t>KW104</a:t>
                      </a:r>
                      <a:endParaRPr lang="en-CA" sz="900" dirty="0"/>
                    </a:p>
                  </a:txBody>
                  <a:tcPr anchor="ctr"/>
                </a:tc>
                <a:tc>
                  <a:txBody>
                    <a:bodyPr/>
                    <a:lstStyle/>
                    <a:p>
                      <a:pPr algn="ctr"/>
                      <a:r>
                        <a:rPr lang="en-CA" sz="900" dirty="0" smtClean="0"/>
                        <a:t>11601</a:t>
                      </a:r>
                      <a:endParaRPr lang="en-CA" sz="900" dirty="0"/>
                    </a:p>
                  </a:txBody>
                  <a:tcPr anchor="ctr"/>
                </a:tc>
                <a:tc>
                  <a:txBody>
                    <a:bodyPr/>
                    <a:lstStyle/>
                    <a:p>
                      <a:pPr algn="ctr"/>
                      <a:r>
                        <a:rPr lang="en-CA" sz="900" dirty="0" smtClean="0"/>
                        <a:t>KW104</a:t>
                      </a:r>
                      <a:endParaRPr lang="en-CA" sz="900" dirty="0"/>
                    </a:p>
                  </a:txBody>
                  <a:tcPr anchor="ctr"/>
                </a:tc>
                <a:tc>
                  <a:txBody>
                    <a:bodyPr/>
                    <a:lstStyle/>
                    <a:p>
                      <a:pPr algn="ctr"/>
                      <a:r>
                        <a:rPr lang="en-CA" sz="900" dirty="0" smtClean="0"/>
                        <a:t>102</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9183</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5142</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8697</a:t>
                      </a:r>
                      <a:endParaRPr lang="en-CA" sz="900" dirty="0"/>
                    </a:p>
                  </a:txBody>
                  <a:tcPr anchor="ctr"/>
                </a:tc>
                <a:tc>
                  <a:txBody>
                    <a:bodyPr/>
                    <a:lstStyle/>
                    <a:p>
                      <a:pPr algn="ctr"/>
                      <a:r>
                        <a:rPr lang="en-CA" sz="900" dirty="0" smtClean="0"/>
                        <a:t>KW195</a:t>
                      </a:r>
                      <a:endParaRPr lang="en-CA" sz="900" dirty="0"/>
                    </a:p>
                  </a:txBody>
                  <a:tcPr anchor="ctr"/>
                </a:tc>
                <a:tc>
                  <a:txBody>
                    <a:bodyPr/>
                    <a:lstStyle/>
                    <a:p>
                      <a:pPr algn="ctr"/>
                      <a:r>
                        <a:rPr lang="en-CA" sz="900" dirty="0" smtClean="0"/>
                        <a:t>1200</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19206</a:t>
                      </a:r>
                      <a:endParaRPr lang="en-CA" sz="900" dirty="0"/>
                    </a:p>
                  </a:txBody>
                  <a:tcPr anchor="ctr"/>
                </a:tc>
              </a:tr>
              <a:tr h="556273">
                <a:tc>
                  <a:txBody>
                    <a:bodyPr/>
                    <a:lstStyle/>
                    <a:p>
                      <a:pPr algn="ctr"/>
                      <a:r>
                        <a:rPr lang="en-CA" sz="900" dirty="0" smtClean="0"/>
                        <a:t>KW121</a:t>
                      </a:r>
                      <a:endParaRPr lang="en-CA" sz="900" dirty="0"/>
                    </a:p>
                  </a:txBody>
                  <a:tcPr anchor="ctr"/>
                </a:tc>
                <a:tc>
                  <a:txBody>
                    <a:bodyPr/>
                    <a:lstStyle/>
                    <a:p>
                      <a:pPr algn="ctr"/>
                      <a:r>
                        <a:rPr lang="en-CA" sz="900" dirty="0" smtClean="0"/>
                        <a:t>3424</a:t>
                      </a:r>
                      <a:endParaRPr lang="en-CA" sz="900" dirty="0"/>
                    </a:p>
                  </a:txBody>
                  <a:tcPr anchor="ctr"/>
                </a:tc>
                <a:tc>
                  <a:txBody>
                    <a:bodyPr/>
                    <a:lstStyle/>
                    <a:p>
                      <a:pPr algn="ctr"/>
                      <a:r>
                        <a:rPr lang="en-CA" sz="900" dirty="0" smtClean="0"/>
                        <a:t>KW382</a:t>
                      </a:r>
                      <a:endParaRPr lang="en-CA" sz="900" dirty="0"/>
                    </a:p>
                  </a:txBody>
                  <a:tcPr anchor="ctr"/>
                </a:tc>
                <a:tc>
                  <a:txBody>
                    <a:bodyPr/>
                    <a:lstStyle/>
                    <a:p>
                      <a:pPr algn="ctr"/>
                      <a:r>
                        <a:rPr lang="en-CA" sz="900" dirty="0" smtClean="0"/>
                        <a:t>9262</a:t>
                      </a:r>
                      <a:endParaRPr lang="en-CA" sz="900" dirty="0"/>
                    </a:p>
                  </a:txBody>
                  <a:tcPr anchor="ctr"/>
                </a:tc>
                <a:tc>
                  <a:txBody>
                    <a:bodyPr/>
                    <a:lstStyle/>
                    <a:p>
                      <a:pPr algn="ctr"/>
                      <a:r>
                        <a:rPr lang="en-CA" sz="900" dirty="0" smtClean="0"/>
                        <a:t>KW382</a:t>
                      </a:r>
                      <a:endParaRPr lang="en-CA" sz="900" dirty="0"/>
                    </a:p>
                  </a:txBody>
                  <a:tcPr anchor="ctr"/>
                </a:tc>
                <a:tc>
                  <a:txBody>
                    <a:bodyPr/>
                    <a:lstStyle/>
                    <a:p>
                      <a:pPr algn="ctr"/>
                      <a:r>
                        <a:rPr lang="en-CA" sz="900" dirty="0" smtClean="0"/>
                        <a:t>93</a:t>
                      </a:r>
                      <a:endParaRPr lang="en-CA" sz="900" dirty="0"/>
                    </a:p>
                  </a:txBody>
                  <a:tcPr anchor="ctr"/>
                </a:tc>
                <a:tc>
                  <a:txBody>
                    <a:bodyPr/>
                    <a:lstStyle/>
                    <a:p>
                      <a:pPr algn="ctr"/>
                      <a:r>
                        <a:rPr lang="en-CA" sz="900" dirty="0" smtClean="0"/>
                        <a:t>KW426</a:t>
                      </a:r>
                      <a:endParaRPr lang="en-CA" sz="900" dirty="0"/>
                    </a:p>
                  </a:txBody>
                  <a:tcPr anchor="ctr"/>
                </a:tc>
                <a:tc>
                  <a:txBody>
                    <a:bodyPr/>
                    <a:lstStyle/>
                    <a:p>
                      <a:pPr algn="ctr"/>
                      <a:r>
                        <a:rPr lang="en-CA" sz="900" dirty="0" smtClean="0"/>
                        <a:t>4999</a:t>
                      </a:r>
                      <a:endParaRPr lang="en-CA" sz="900" dirty="0"/>
                    </a:p>
                  </a:txBody>
                  <a:tcPr anchor="ctr"/>
                </a:tc>
                <a:tc>
                  <a:txBody>
                    <a:bodyPr/>
                    <a:lstStyle/>
                    <a:p>
                      <a:pPr algn="ctr"/>
                      <a:r>
                        <a:rPr lang="en-CA" sz="900" dirty="0" smtClean="0"/>
                        <a:t>KW587</a:t>
                      </a:r>
                      <a:endParaRPr lang="en-CA" sz="900" dirty="0"/>
                    </a:p>
                  </a:txBody>
                  <a:tcPr anchor="ctr"/>
                </a:tc>
                <a:tc>
                  <a:txBody>
                    <a:bodyPr/>
                    <a:lstStyle/>
                    <a:p>
                      <a:pPr algn="ctr"/>
                      <a:r>
                        <a:rPr lang="en-CA" sz="900" dirty="0" smtClean="0"/>
                        <a:t>4029</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7158</a:t>
                      </a:r>
                      <a:endParaRPr lang="en-CA" sz="900" dirty="0"/>
                    </a:p>
                  </a:txBody>
                  <a:tcPr anchor="ctr"/>
                </a:tc>
                <a:tc>
                  <a:txBody>
                    <a:bodyPr/>
                    <a:lstStyle/>
                    <a:p>
                      <a:pPr algn="ctr"/>
                      <a:r>
                        <a:rPr lang="en-CA" sz="900" dirty="0" smtClean="0"/>
                        <a:t>KW25</a:t>
                      </a:r>
                      <a:endParaRPr lang="en-CA" sz="900" dirty="0"/>
                    </a:p>
                  </a:txBody>
                  <a:tcPr anchor="ctr"/>
                </a:tc>
                <a:tc>
                  <a:txBody>
                    <a:bodyPr/>
                    <a:lstStyle/>
                    <a:p>
                      <a:pPr algn="ctr"/>
                      <a:r>
                        <a:rPr lang="en-CA" sz="900" dirty="0" smtClean="0"/>
                        <a:t>607</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10865</a:t>
                      </a:r>
                      <a:endParaRPr lang="en-CA" sz="900" dirty="0"/>
                    </a:p>
                  </a:txBody>
                  <a:tcPr anchor="ctr"/>
                </a:tc>
              </a:tr>
              <a:tr h="556273">
                <a:tc>
                  <a:txBody>
                    <a:bodyPr/>
                    <a:lstStyle/>
                    <a:p>
                      <a:pPr algn="ctr"/>
                      <a:r>
                        <a:rPr lang="en-CA" sz="900" dirty="0" smtClean="0"/>
                        <a:t>KW587</a:t>
                      </a:r>
                      <a:endParaRPr lang="en-CA" sz="900" dirty="0"/>
                    </a:p>
                  </a:txBody>
                  <a:tcPr anchor="ctr"/>
                </a:tc>
                <a:tc>
                  <a:txBody>
                    <a:bodyPr/>
                    <a:lstStyle/>
                    <a:p>
                      <a:pPr algn="ctr"/>
                      <a:r>
                        <a:rPr lang="en-CA" sz="900" dirty="0" smtClean="0"/>
                        <a:t>2677</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2266</a:t>
                      </a:r>
                      <a:endParaRPr lang="en-CA" sz="900" dirty="0"/>
                    </a:p>
                  </a:txBody>
                  <a:tcPr anchor="ctr"/>
                </a:tc>
                <a:tc>
                  <a:txBody>
                    <a:bodyPr/>
                    <a:lstStyle/>
                    <a:p>
                      <a:pPr algn="ctr"/>
                      <a:r>
                        <a:rPr lang="en-CA" sz="900" dirty="0" smtClean="0"/>
                        <a:t>KW124</a:t>
                      </a:r>
                      <a:endParaRPr lang="en-CA" sz="900" dirty="0"/>
                    </a:p>
                  </a:txBody>
                  <a:tcPr anchor="ctr"/>
                </a:tc>
                <a:tc>
                  <a:txBody>
                    <a:bodyPr/>
                    <a:lstStyle/>
                    <a:p>
                      <a:pPr algn="ctr"/>
                      <a:r>
                        <a:rPr lang="en-CA" sz="900" dirty="0" smtClean="0"/>
                        <a:t>84</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4471</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3856</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7138</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495</a:t>
                      </a:r>
                      <a:endParaRPr lang="en-CA" sz="900" dirty="0"/>
                    </a:p>
                  </a:txBody>
                  <a:tcPr anchor="ctr"/>
                </a:tc>
                <a:tc>
                  <a:txBody>
                    <a:bodyPr/>
                    <a:lstStyle/>
                    <a:p>
                      <a:pPr algn="ctr"/>
                      <a:r>
                        <a:rPr lang="en-CA" sz="900" dirty="0" smtClean="0"/>
                        <a:t>KW587</a:t>
                      </a:r>
                      <a:endParaRPr lang="en-CA" sz="900" dirty="0"/>
                    </a:p>
                  </a:txBody>
                  <a:tcPr anchor="ctr"/>
                </a:tc>
                <a:tc>
                  <a:txBody>
                    <a:bodyPr/>
                    <a:lstStyle/>
                    <a:p>
                      <a:pPr algn="ctr"/>
                      <a:r>
                        <a:rPr lang="en-CA" sz="900" dirty="0" smtClean="0"/>
                        <a:t>9105</a:t>
                      </a:r>
                      <a:endParaRPr lang="en-CA" sz="900" dirty="0"/>
                    </a:p>
                  </a:txBody>
                  <a:tcPr anchor="ctr"/>
                </a:tc>
              </a:tr>
              <a:tr h="556273">
                <a:tc>
                  <a:txBody>
                    <a:bodyPr/>
                    <a:lstStyle/>
                    <a:p>
                      <a:pPr algn="ctr"/>
                      <a:r>
                        <a:rPr lang="en-CA" sz="900" dirty="0" smtClean="0"/>
                        <a:t>KW306</a:t>
                      </a:r>
                      <a:endParaRPr lang="en-CA" sz="900" dirty="0"/>
                    </a:p>
                  </a:txBody>
                  <a:tcPr anchor="ctr"/>
                </a:tc>
                <a:tc>
                  <a:txBody>
                    <a:bodyPr/>
                    <a:lstStyle/>
                    <a:p>
                      <a:pPr algn="ctr"/>
                      <a:r>
                        <a:rPr lang="en-CA" sz="900" dirty="0" smtClean="0"/>
                        <a:t>1977</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2242</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42</a:t>
                      </a:r>
                      <a:endParaRPr lang="en-CA" sz="900" dirty="0"/>
                    </a:p>
                  </a:txBody>
                  <a:tcPr anchor="ctr"/>
                </a:tc>
                <a:tc>
                  <a:txBody>
                    <a:bodyPr/>
                    <a:lstStyle/>
                    <a:p>
                      <a:pPr algn="ctr"/>
                      <a:r>
                        <a:rPr lang="en-CA" sz="900" dirty="0" smtClean="0"/>
                        <a:t>KW587</a:t>
                      </a:r>
                      <a:endParaRPr lang="en-CA" sz="900" dirty="0"/>
                    </a:p>
                  </a:txBody>
                  <a:tcPr anchor="ctr"/>
                </a:tc>
                <a:tc>
                  <a:txBody>
                    <a:bodyPr/>
                    <a:lstStyle/>
                    <a:p>
                      <a:pPr algn="ctr"/>
                      <a:r>
                        <a:rPr lang="en-CA" sz="900" dirty="0" smtClean="0"/>
                        <a:t>4284</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3333</a:t>
                      </a:r>
                      <a:endParaRPr lang="en-CA" sz="900" dirty="0"/>
                    </a:p>
                  </a:txBody>
                  <a:tcPr anchor="ctr"/>
                </a:tc>
                <a:tc>
                  <a:txBody>
                    <a:bodyPr/>
                    <a:lstStyle/>
                    <a:p>
                      <a:pPr algn="ctr"/>
                      <a:r>
                        <a:rPr lang="en-CA" sz="900" dirty="0" smtClean="0"/>
                        <a:t>KW92</a:t>
                      </a:r>
                      <a:endParaRPr lang="en-CA" sz="900" dirty="0"/>
                    </a:p>
                  </a:txBody>
                  <a:tcPr anchor="ctr"/>
                </a:tc>
                <a:tc>
                  <a:txBody>
                    <a:bodyPr/>
                    <a:lstStyle/>
                    <a:p>
                      <a:pPr algn="ctr"/>
                      <a:r>
                        <a:rPr lang="en-CA" sz="900" dirty="0" smtClean="0"/>
                        <a:t>6877</a:t>
                      </a:r>
                      <a:endParaRPr lang="en-CA" sz="900" dirty="0"/>
                    </a:p>
                  </a:txBody>
                  <a:tcPr anchor="ctr"/>
                </a:tc>
                <a:tc>
                  <a:txBody>
                    <a:bodyPr/>
                    <a:lstStyle/>
                    <a:p>
                      <a:pPr algn="ctr"/>
                      <a:r>
                        <a:rPr lang="en-CA" sz="900" dirty="0" smtClean="0"/>
                        <a:t>KW178</a:t>
                      </a:r>
                      <a:endParaRPr lang="en-CA" sz="900" dirty="0"/>
                    </a:p>
                  </a:txBody>
                  <a:tcPr anchor="ctr"/>
                </a:tc>
                <a:tc>
                  <a:txBody>
                    <a:bodyPr/>
                    <a:lstStyle/>
                    <a:p>
                      <a:pPr algn="ctr"/>
                      <a:r>
                        <a:rPr lang="en-CA" sz="900" dirty="0" smtClean="0"/>
                        <a:t>487</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6795</a:t>
                      </a:r>
                      <a:endParaRPr lang="en-CA" sz="900" dirty="0"/>
                    </a:p>
                  </a:txBody>
                  <a:tcPr anchor="ctr"/>
                </a:tc>
              </a:tr>
              <a:tr h="556273">
                <a:tc>
                  <a:txBody>
                    <a:bodyPr/>
                    <a:lstStyle/>
                    <a:p>
                      <a:pPr algn="ctr"/>
                      <a:r>
                        <a:rPr lang="en-CA" sz="900" dirty="0" smtClean="0"/>
                        <a:t>KW97</a:t>
                      </a:r>
                      <a:endParaRPr lang="en-CA" sz="900" dirty="0"/>
                    </a:p>
                  </a:txBody>
                  <a:tcPr anchor="ctr"/>
                </a:tc>
                <a:tc>
                  <a:txBody>
                    <a:bodyPr/>
                    <a:lstStyle/>
                    <a:p>
                      <a:pPr algn="ctr"/>
                      <a:r>
                        <a:rPr lang="en-CA" sz="900" dirty="0" smtClean="0"/>
                        <a:t>1556</a:t>
                      </a:r>
                      <a:endParaRPr lang="en-CA" sz="900" dirty="0"/>
                    </a:p>
                  </a:txBody>
                  <a:tcPr anchor="ctr"/>
                </a:tc>
                <a:tc>
                  <a:txBody>
                    <a:bodyPr/>
                    <a:lstStyle/>
                    <a:p>
                      <a:pPr algn="ctr"/>
                      <a:r>
                        <a:rPr lang="en-CA" sz="900" dirty="0" smtClean="0"/>
                        <a:t>KW92</a:t>
                      </a:r>
                      <a:endParaRPr lang="en-CA" sz="900" dirty="0"/>
                    </a:p>
                  </a:txBody>
                  <a:tcPr anchor="ctr"/>
                </a:tc>
                <a:tc>
                  <a:txBody>
                    <a:bodyPr/>
                    <a:lstStyle/>
                    <a:p>
                      <a:pPr algn="ctr"/>
                      <a:r>
                        <a:rPr lang="en-CA" sz="900" dirty="0" smtClean="0"/>
                        <a:t>2159</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19</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2376</a:t>
                      </a:r>
                      <a:endParaRPr lang="en-CA" sz="900" dirty="0"/>
                    </a:p>
                  </a:txBody>
                  <a:tcPr anchor="ctr"/>
                </a:tc>
                <a:tc>
                  <a:txBody>
                    <a:bodyPr/>
                    <a:lstStyle/>
                    <a:p>
                      <a:pPr algn="ctr"/>
                      <a:r>
                        <a:rPr lang="en-CA" sz="900" dirty="0" smtClean="0"/>
                        <a:t>KW563</a:t>
                      </a:r>
                      <a:endParaRPr lang="en-CA" sz="900" dirty="0"/>
                    </a:p>
                  </a:txBody>
                  <a:tcPr anchor="ctr"/>
                </a:tc>
                <a:tc>
                  <a:txBody>
                    <a:bodyPr/>
                    <a:lstStyle/>
                    <a:p>
                      <a:pPr algn="ctr"/>
                      <a:r>
                        <a:rPr lang="en-CA" sz="900" dirty="0" smtClean="0"/>
                        <a:t>1709</a:t>
                      </a:r>
                      <a:endParaRPr lang="en-CA" sz="900" dirty="0"/>
                    </a:p>
                  </a:txBody>
                  <a:tcPr anchor="ctr"/>
                </a:tc>
                <a:tc>
                  <a:txBody>
                    <a:bodyPr/>
                    <a:lstStyle/>
                    <a:p>
                      <a:pPr algn="ctr"/>
                      <a:r>
                        <a:rPr lang="en-CA" sz="900" dirty="0" smtClean="0"/>
                        <a:t>KW288</a:t>
                      </a:r>
                      <a:endParaRPr lang="en-CA" sz="900" dirty="0"/>
                    </a:p>
                  </a:txBody>
                  <a:tcPr anchor="ctr"/>
                </a:tc>
                <a:tc>
                  <a:txBody>
                    <a:bodyPr/>
                    <a:lstStyle/>
                    <a:p>
                      <a:pPr algn="ctr"/>
                      <a:r>
                        <a:rPr lang="en-CA" sz="900" dirty="0" smtClean="0"/>
                        <a:t>6379</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233</a:t>
                      </a:r>
                      <a:endParaRPr lang="en-CA" sz="900" dirty="0"/>
                    </a:p>
                  </a:txBody>
                  <a:tcPr anchor="ctr"/>
                </a:tc>
                <a:tc>
                  <a:txBody>
                    <a:bodyPr/>
                    <a:lstStyle/>
                    <a:p>
                      <a:pPr algn="ctr"/>
                      <a:r>
                        <a:rPr lang="en-CA" sz="900" dirty="0" smtClean="0"/>
                        <a:t>KW97</a:t>
                      </a:r>
                      <a:endParaRPr lang="en-CA" sz="900" dirty="0"/>
                    </a:p>
                  </a:txBody>
                  <a:tcPr anchor="ctr"/>
                </a:tc>
                <a:tc>
                  <a:txBody>
                    <a:bodyPr/>
                    <a:lstStyle/>
                    <a:p>
                      <a:pPr algn="ctr"/>
                      <a:r>
                        <a:rPr lang="en-CA" sz="900" dirty="0" smtClean="0"/>
                        <a:t>4867</a:t>
                      </a:r>
                      <a:endParaRPr lang="en-CA" sz="900" dirty="0"/>
                    </a:p>
                  </a:txBody>
                  <a:tcPr anchor="ctr"/>
                </a:tc>
              </a:tr>
              <a:tr h="556273">
                <a:tc>
                  <a:txBody>
                    <a:bodyPr/>
                    <a:lstStyle/>
                    <a:p>
                      <a:pPr algn="ctr"/>
                      <a:r>
                        <a:rPr lang="en-CA" sz="900" dirty="0" smtClean="0"/>
                        <a:t>KW324</a:t>
                      </a:r>
                      <a:endParaRPr lang="en-CA" sz="900" dirty="0"/>
                    </a:p>
                  </a:txBody>
                  <a:tcPr anchor="ctr"/>
                </a:tc>
                <a:tc>
                  <a:txBody>
                    <a:bodyPr/>
                    <a:lstStyle/>
                    <a:p>
                      <a:pPr algn="ctr"/>
                      <a:r>
                        <a:rPr lang="en-CA" sz="900" dirty="0" smtClean="0"/>
                        <a:t>1523</a:t>
                      </a:r>
                      <a:endParaRPr lang="en-CA" sz="900" dirty="0"/>
                    </a:p>
                  </a:txBody>
                  <a:tcPr anchor="ctr"/>
                </a:tc>
                <a:tc>
                  <a:txBody>
                    <a:bodyPr/>
                    <a:lstStyle/>
                    <a:p>
                      <a:pPr algn="ctr"/>
                      <a:r>
                        <a:rPr lang="en-CA" sz="900" dirty="0" smtClean="0"/>
                        <a:t>KW121</a:t>
                      </a:r>
                      <a:endParaRPr lang="en-CA" sz="900" dirty="0"/>
                    </a:p>
                  </a:txBody>
                  <a:tcPr anchor="ctr"/>
                </a:tc>
                <a:tc>
                  <a:txBody>
                    <a:bodyPr/>
                    <a:lstStyle/>
                    <a:p>
                      <a:pPr algn="ctr"/>
                      <a:r>
                        <a:rPr lang="en-CA" sz="900" dirty="0" smtClean="0"/>
                        <a:t>2053</a:t>
                      </a:r>
                      <a:endParaRPr lang="en-CA" sz="900" dirty="0"/>
                    </a:p>
                  </a:txBody>
                  <a:tcPr anchor="ctr"/>
                </a:tc>
                <a:tc>
                  <a:txBody>
                    <a:bodyPr/>
                    <a:lstStyle/>
                    <a:p>
                      <a:pPr algn="ctr"/>
                      <a:r>
                        <a:rPr lang="en-CA" sz="900" dirty="0" smtClean="0"/>
                        <a:t>KW196</a:t>
                      </a:r>
                      <a:endParaRPr lang="en-CA" sz="900" dirty="0"/>
                    </a:p>
                  </a:txBody>
                  <a:tcPr anchor="ctr"/>
                </a:tc>
                <a:tc>
                  <a:txBody>
                    <a:bodyPr/>
                    <a:lstStyle/>
                    <a:p>
                      <a:pPr algn="ctr"/>
                      <a:r>
                        <a:rPr lang="en-CA" sz="900" dirty="0" smtClean="0"/>
                        <a:t>17</a:t>
                      </a:r>
                      <a:endParaRPr lang="en-CA" sz="900" dirty="0"/>
                    </a:p>
                  </a:txBody>
                  <a:tcPr anchor="ctr"/>
                </a:tc>
                <a:tc>
                  <a:txBody>
                    <a:bodyPr/>
                    <a:lstStyle/>
                    <a:p>
                      <a:pPr algn="ctr"/>
                      <a:r>
                        <a:rPr lang="en-CA" sz="900" dirty="0" smtClean="0"/>
                        <a:t>KW62</a:t>
                      </a:r>
                      <a:endParaRPr lang="en-CA" sz="900" dirty="0"/>
                    </a:p>
                  </a:txBody>
                  <a:tcPr anchor="ctr"/>
                </a:tc>
                <a:tc>
                  <a:txBody>
                    <a:bodyPr/>
                    <a:lstStyle/>
                    <a:p>
                      <a:pPr algn="ctr"/>
                      <a:r>
                        <a:rPr lang="en-CA" sz="900" dirty="0" smtClean="0"/>
                        <a:t>2267</a:t>
                      </a:r>
                      <a:endParaRPr lang="en-CA" sz="900" dirty="0"/>
                    </a:p>
                  </a:txBody>
                  <a:tcPr anchor="ctr"/>
                </a:tc>
                <a:tc>
                  <a:txBody>
                    <a:bodyPr/>
                    <a:lstStyle/>
                    <a:p>
                      <a:pPr algn="ctr"/>
                      <a:r>
                        <a:rPr lang="en-CA" sz="900" dirty="0" smtClean="0"/>
                        <a:t>KW125</a:t>
                      </a:r>
                      <a:endParaRPr lang="en-CA" sz="900" dirty="0"/>
                    </a:p>
                  </a:txBody>
                  <a:tcPr anchor="ctr"/>
                </a:tc>
                <a:tc>
                  <a:txBody>
                    <a:bodyPr/>
                    <a:lstStyle/>
                    <a:p>
                      <a:pPr algn="ctr"/>
                      <a:r>
                        <a:rPr lang="en-CA" sz="900" dirty="0" smtClean="0"/>
                        <a:t>1585</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4104</a:t>
                      </a:r>
                      <a:endParaRPr lang="en-CA" sz="900" dirty="0"/>
                    </a:p>
                  </a:txBody>
                  <a:tcPr anchor="ctr"/>
                </a:tc>
                <a:tc>
                  <a:txBody>
                    <a:bodyPr/>
                    <a:lstStyle/>
                    <a:p>
                      <a:pPr algn="ctr"/>
                      <a:r>
                        <a:rPr lang="en-CA" sz="900" dirty="0" smtClean="0"/>
                        <a:t>KW515</a:t>
                      </a:r>
                      <a:endParaRPr lang="en-CA" sz="900" dirty="0"/>
                    </a:p>
                  </a:txBody>
                  <a:tcPr anchor="ctr"/>
                </a:tc>
                <a:tc>
                  <a:txBody>
                    <a:bodyPr/>
                    <a:lstStyle/>
                    <a:p>
                      <a:pPr algn="ctr"/>
                      <a:r>
                        <a:rPr lang="en-CA" sz="900" dirty="0" smtClean="0"/>
                        <a:t>229</a:t>
                      </a:r>
                      <a:endParaRPr lang="en-CA" sz="900" dirty="0"/>
                    </a:p>
                  </a:txBody>
                  <a:tcPr anchor="ctr"/>
                </a:tc>
                <a:tc>
                  <a:txBody>
                    <a:bodyPr/>
                    <a:lstStyle/>
                    <a:p>
                      <a:pPr algn="ctr"/>
                      <a:r>
                        <a:rPr lang="en-CA" sz="900" dirty="0" smtClean="0"/>
                        <a:t>KW124</a:t>
                      </a:r>
                      <a:endParaRPr lang="en-CA" sz="900" dirty="0"/>
                    </a:p>
                  </a:txBody>
                  <a:tcPr anchor="ctr"/>
                </a:tc>
                <a:tc>
                  <a:txBody>
                    <a:bodyPr/>
                    <a:lstStyle/>
                    <a:p>
                      <a:pPr algn="ctr"/>
                      <a:r>
                        <a:rPr lang="en-CA" sz="900" dirty="0" smtClean="0"/>
                        <a:t>4544</a:t>
                      </a:r>
                      <a:endParaRPr lang="en-CA" sz="900" dirty="0"/>
                    </a:p>
                  </a:txBody>
                  <a:tcPr anchor="ctr"/>
                </a:tc>
              </a:tr>
              <a:tr h="556273">
                <a:tc>
                  <a:txBody>
                    <a:bodyPr/>
                    <a:lstStyle/>
                    <a:p>
                      <a:pPr algn="ctr"/>
                      <a:r>
                        <a:rPr lang="en-CA" sz="900" dirty="0" smtClean="0"/>
                        <a:t>KW560</a:t>
                      </a:r>
                      <a:endParaRPr lang="en-CA" sz="900" dirty="0"/>
                    </a:p>
                  </a:txBody>
                  <a:tcPr anchor="ctr"/>
                </a:tc>
                <a:tc>
                  <a:txBody>
                    <a:bodyPr/>
                    <a:lstStyle/>
                    <a:p>
                      <a:pPr algn="ctr"/>
                      <a:r>
                        <a:rPr lang="en-CA" sz="900" dirty="0" smtClean="0"/>
                        <a:t>1522</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1881</a:t>
                      </a:r>
                      <a:endParaRPr lang="en-CA" sz="900" dirty="0"/>
                    </a:p>
                  </a:txBody>
                  <a:tcPr anchor="ctr"/>
                </a:tc>
                <a:tc>
                  <a:txBody>
                    <a:bodyPr/>
                    <a:lstStyle/>
                    <a:p>
                      <a:pPr algn="ctr"/>
                      <a:r>
                        <a:rPr lang="en-CA" sz="900" dirty="0" smtClean="0"/>
                        <a:t>KW92</a:t>
                      </a:r>
                      <a:endParaRPr lang="en-CA" sz="900" dirty="0"/>
                    </a:p>
                  </a:txBody>
                  <a:tcPr anchor="ctr"/>
                </a:tc>
                <a:tc>
                  <a:txBody>
                    <a:bodyPr/>
                    <a:lstStyle/>
                    <a:p>
                      <a:pPr algn="ctr"/>
                      <a:r>
                        <a:rPr lang="en-CA" sz="900" dirty="0" smtClean="0"/>
                        <a:t>11</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1765</a:t>
                      </a:r>
                      <a:endParaRPr lang="en-CA" sz="900" dirty="0"/>
                    </a:p>
                  </a:txBody>
                  <a:tcPr anchor="ctr"/>
                </a:tc>
                <a:tc>
                  <a:txBody>
                    <a:bodyPr/>
                    <a:lstStyle/>
                    <a:p>
                      <a:pPr algn="ctr"/>
                      <a:r>
                        <a:rPr lang="en-CA" sz="900" dirty="0" smtClean="0"/>
                        <a:t>KW53</a:t>
                      </a:r>
                      <a:endParaRPr lang="en-CA" sz="900" dirty="0"/>
                    </a:p>
                  </a:txBody>
                  <a:tcPr anchor="ctr"/>
                </a:tc>
                <a:tc>
                  <a:txBody>
                    <a:bodyPr/>
                    <a:lstStyle/>
                    <a:p>
                      <a:pPr algn="ctr"/>
                      <a:r>
                        <a:rPr lang="en-CA" sz="900" dirty="0" smtClean="0"/>
                        <a:t>1510</a:t>
                      </a:r>
                      <a:endParaRPr lang="en-CA" sz="900" dirty="0"/>
                    </a:p>
                  </a:txBody>
                  <a:tcPr anchor="ctr"/>
                </a:tc>
                <a:tc>
                  <a:txBody>
                    <a:bodyPr/>
                    <a:lstStyle/>
                    <a:p>
                      <a:pPr algn="ctr"/>
                      <a:r>
                        <a:rPr lang="en-CA" sz="900" dirty="0" smtClean="0"/>
                        <a:t>KW456</a:t>
                      </a:r>
                      <a:endParaRPr lang="en-CA" sz="900" dirty="0"/>
                    </a:p>
                  </a:txBody>
                  <a:tcPr anchor="ctr"/>
                </a:tc>
                <a:tc>
                  <a:txBody>
                    <a:bodyPr/>
                    <a:lstStyle/>
                    <a:p>
                      <a:pPr algn="ctr"/>
                      <a:r>
                        <a:rPr lang="en-CA" sz="900" dirty="0" smtClean="0"/>
                        <a:t>3476</a:t>
                      </a:r>
                      <a:endParaRPr lang="en-CA" sz="900" dirty="0"/>
                    </a:p>
                  </a:txBody>
                  <a:tcPr anchor="ctr"/>
                </a:tc>
                <a:tc>
                  <a:txBody>
                    <a:bodyPr/>
                    <a:lstStyle/>
                    <a:p>
                      <a:pPr algn="ctr"/>
                      <a:r>
                        <a:rPr lang="en-CA" sz="900" dirty="0" smtClean="0"/>
                        <a:t>KW340</a:t>
                      </a:r>
                      <a:endParaRPr lang="en-CA" sz="900" dirty="0"/>
                    </a:p>
                  </a:txBody>
                  <a:tcPr anchor="ctr"/>
                </a:tc>
                <a:tc>
                  <a:txBody>
                    <a:bodyPr/>
                    <a:lstStyle/>
                    <a:p>
                      <a:pPr algn="ctr"/>
                      <a:r>
                        <a:rPr lang="en-CA" sz="900" dirty="0" smtClean="0"/>
                        <a:t>209</a:t>
                      </a:r>
                      <a:endParaRPr lang="en-CA" sz="900" dirty="0"/>
                    </a:p>
                  </a:txBody>
                  <a:tcPr anchor="ctr"/>
                </a:tc>
                <a:tc>
                  <a:txBody>
                    <a:bodyPr/>
                    <a:lstStyle/>
                    <a:p>
                      <a:pPr algn="ctr"/>
                      <a:r>
                        <a:rPr lang="en-CA" sz="900" dirty="0" smtClean="0"/>
                        <a:t>KW567</a:t>
                      </a:r>
                      <a:endParaRPr lang="en-CA" sz="900" dirty="0"/>
                    </a:p>
                  </a:txBody>
                  <a:tcPr anchor="ctr"/>
                </a:tc>
                <a:tc>
                  <a:txBody>
                    <a:bodyPr/>
                    <a:lstStyle/>
                    <a:p>
                      <a:pPr algn="ctr"/>
                      <a:r>
                        <a:rPr lang="en-CA" sz="900" dirty="0" smtClean="0"/>
                        <a:t>4228</a:t>
                      </a:r>
                      <a:endParaRPr lang="en-CA" sz="900" dirty="0"/>
                    </a:p>
                  </a:txBody>
                  <a:tcPr anchor="ctr"/>
                </a:tc>
              </a:tr>
            </a:tbl>
          </a:graphicData>
        </a:graphic>
      </p:graphicFrame>
      <p:sp>
        <p:nvSpPr>
          <p:cNvPr id="5" name="Nadpis 1"/>
          <p:cNvSpPr txBox="1">
            <a:spLocks/>
          </p:cNvSpPr>
          <p:nvPr/>
        </p:nvSpPr>
        <p:spPr bwMode="auto">
          <a:xfrm>
            <a:off x="459769" y="451479"/>
            <a:ext cx="8229600" cy="8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Appendix A</a:t>
            </a:r>
          </a:p>
          <a:p>
            <a:pPr algn="l" defTabSz="1028700">
              <a:lnSpc>
                <a:spcPct val="80000"/>
              </a:lnSpc>
              <a:spcBef>
                <a:spcPts val="0"/>
              </a:spcBef>
            </a:pP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Table for Keyword Frequency in Campaign (Ads Group)</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4219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1"/>
          <p:cNvSpPr txBox="1">
            <a:spLocks/>
          </p:cNvSpPr>
          <p:nvPr/>
        </p:nvSpPr>
        <p:spPr bwMode="auto">
          <a:xfrm>
            <a:off x="459769" y="451479"/>
            <a:ext cx="8229600" cy="8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Appendix B</a:t>
            </a:r>
          </a:p>
          <a:p>
            <a:pPr algn="l" defTabSz="1028700">
              <a:lnSpc>
                <a:spcPct val="80000"/>
              </a:lnSpc>
              <a:spcBef>
                <a:spcPts val="0"/>
              </a:spcBef>
            </a:pP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Plots for Keyword Frequency in Campaign (Ads Group)</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7890" name="Picture 2" descr="Displaying Rplot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43" y="1334054"/>
            <a:ext cx="4125101" cy="2847070"/>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Displaying Rplot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83" y="4183591"/>
            <a:ext cx="4125101" cy="2674410"/>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Displaying Rplot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044" y="1334054"/>
            <a:ext cx="4333393" cy="28470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Displaying Rplot0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5124" y="4186059"/>
            <a:ext cx="4335313" cy="267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870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1"/>
          <p:cNvSpPr txBox="1">
            <a:spLocks/>
          </p:cNvSpPr>
          <p:nvPr/>
        </p:nvSpPr>
        <p:spPr bwMode="auto">
          <a:xfrm>
            <a:off x="459769" y="451479"/>
            <a:ext cx="8229600" cy="8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Appendix B</a:t>
            </a:r>
          </a:p>
          <a:p>
            <a:pPr algn="l" defTabSz="1028700">
              <a:lnSpc>
                <a:spcPct val="80000"/>
              </a:lnSpc>
              <a:spcBef>
                <a:spcPts val="0"/>
              </a:spcBef>
            </a:pP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Plots for Keyword Frequency in Campaign (Ads Group)</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1986" name="Picture 2" descr="Displaying Rplot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69" y="1347805"/>
            <a:ext cx="4112231" cy="2671011"/>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Displaying Rplot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347807"/>
            <a:ext cx="4112232" cy="2671010"/>
          </a:xfrm>
          <a:prstGeom prst="rect">
            <a:avLst/>
          </a:prstGeom>
          <a:noFill/>
          <a:extLst>
            <a:ext uri="{909E8E84-426E-40DD-AFC4-6F175D3DCCD1}">
              <a14:hiddenFill xmlns:a14="http://schemas.microsoft.com/office/drawing/2010/main">
                <a:solidFill>
                  <a:srgbClr val="FFFFFF"/>
                </a:solidFill>
              </a14:hiddenFill>
            </a:ext>
          </a:extLst>
        </p:spPr>
      </p:pic>
      <p:pic>
        <p:nvPicPr>
          <p:cNvPr id="41990" name="Picture 6" descr="Displaying Rplot0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769" y="4032571"/>
            <a:ext cx="4112232" cy="2825429"/>
          </a:xfrm>
          <a:prstGeom prst="rect">
            <a:avLst/>
          </a:prstGeom>
          <a:noFill/>
          <a:extLst>
            <a:ext uri="{909E8E84-426E-40DD-AFC4-6F175D3DCCD1}">
              <a14:hiddenFill xmlns:a14="http://schemas.microsoft.com/office/drawing/2010/main">
                <a:solidFill>
                  <a:srgbClr val="FFFFFF"/>
                </a:solidFill>
              </a14:hiddenFill>
            </a:ext>
          </a:extLst>
        </p:spPr>
      </p:pic>
      <p:pic>
        <p:nvPicPr>
          <p:cNvPr id="41992" name="Picture 8" descr="Displaying Rplot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032569"/>
            <a:ext cx="4112233" cy="282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43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84960"/>
            <a:ext cx="8229600" cy="4541203"/>
          </a:xfrm>
        </p:spPr>
        <p:txBody>
          <a:bodyPr/>
          <a:lstStyle/>
          <a:p>
            <a:pPr>
              <a:buFont typeface="Wingdings" panose="05000000000000000000" pitchFamily="2" charset="2"/>
              <a:buChar char="Ø"/>
            </a:pPr>
            <a:r>
              <a:rPr lang="en-CA" sz="2400" dirty="0" smtClean="0"/>
              <a:t>Please see attached Word document for Weka Software instruction</a:t>
            </a:r>
            <a:endParaRPr lang="en-CA" sz="2400" dirty="0"/>
          </a:p>
        </p:txBody>
      </p:sp>
      <p:sp>
        <p:nvSpPr>
          <p:cNvPr id="4" name="Nadpis 1"/>
          <p:cNvSpPr txBox="1">
            <a:spLocks noGrp="1"/>
          </p:cNvSpPr>
          <p:nvPr>
            <p:ph type="title"/>
          </p:nvPr>
        </p:nvSpPr>
        <p:spPr bwMode="auto">
          <a:xfrm>
            <a:off x="457200" y="404851"/>
            <a:ext cx="8229600" cy="8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Appendix C</a:t>
            </a:r>
          </a:p>
          <a:p>
            <a:pPr algn="l" defTabSz="1028700">
              <a:lnSpc>
                <a:spcPct val="80000"/>
              </a:lnSpc>
              <a:spcBef>
                <a:spcPts val="0"/>
              </a:spcBef>
            </a:pPr>
            <a:r>
              <a:rPr lang="en-CA" altLang="en-US" sz="32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Weka Software</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3109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2"/>
          <p:cNvSpPr>
            <a:spLocks noGrp="1"/>
          </p:cNvSpPr>
          <p:nvPr>
            <p:ph type="sldNum" sz="quarter" idx="10"/>
          </p:nvPr>
        </p:nvSpPr>
        <p:spPr>
          <a:noFill/>
        </p:spPr>
        <p:txBody>
          <a:bodyPr/>
          <a:lstStyle>
            <a:lvl1pPr>
              <a:defRPr sz="975" b="1">
                <a:solidFill>
                  <a:srgbClr val="000000"/>
                </a:solidFill>
                <a:latin typeface="Arial" panose="020B0604020202020204" pitchFamily="34" charset="0"/>
                <a:ea typeface="宋体" panose="02010600030101010101" pitchFamily="2" charset="-122"/>
              </a:defRPr>
            </a:lvl1pPr>
            <a:lvl2pPr marL="557213" indent="-214313">
              <a:defRPr sz="975" b="1">
                <a:solidFill>
                  <a:srgbClr val="000000"/>
                </a:solidFill>
                <a:latin typeface="Arial" panose="020B0604020202020204" pitchFamily="34" charset="0"/>
                <a:ea typeface="宋体" panose="02010600030101010101" pitchFamily="2" charset="-122"/>
              </a:defRPr>
            </a:lvl2pPr>
            <a:lvl3pPr marL="857250" indent="-171450">
              <a:defRPr sz="975" b="1">
                <a:solidFill>
                  <a:srgbClr val="000000"/>
                </a:solidFill>
                <a:latin typeface="Arial" panose="020B0604020202020204" pitchFamily="34" charset="0"/>
                <a:ea typeface="宋体" panose="02010600030101010101" pitchFamily="2" charset="-122"/>
              </a:defRPr>
            </a:lvl3pPr>
            <a:lvl4pPr marL="1200150" indent="-171450">
              <a:defRPr sz="975" b="1">
                <a:solidFill>
                  <a:srgbClr val="000000"/>
                </a:solidFill>
                <a:latin typeface="Arial" panose="020B0604020202020204" pitchFamily="34" charset="0"/>
                <a:ea typeface="宋体" panose="02010600030101010101" pitchFamily="2" charset="-122"/>
              </a:defRPr>
            </a:lvl4pPr>
            <a:lvl5pPr marL="1543050" indent="-171450">
              <a:defRPr sz="975" b="1">
                <a:solidFill>
                  <a:srgbClr val="000000"/>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sz="975" b="1">
                <a:solidFill>
                  <a:srgbClr val="000000"/>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sz="975" b="1">
                <a:solidFill>
                  <a:srgbClr val="000000"/>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sz="975" b="1">
                <a:solidFill>
                  <a:srgbClr val="000000"/>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sz="975" b="1">
                <a:solidFill>
                  <a:srgbClr val="000000"/>
                </a:solidFill>
                <a:latin typeface="Arial" panose="020B0604020202020204" pitchFamily="34" charset="0"/>
                <a:ea typeface="宋体" panose="02010600030101010101" pitchFamily="2" charset="-122"/>
              </a:defRPr>
            </a:lvl9pPr>
          </a:lstStyle>
          <a:p>
            <a:fld id="{53E944E6-11CA-4920-863C-E48356900067}" type="slidenum">
              <a:rPr lang="en-GB" altLang="zh-CN" sz="675"/>
              <a:pPr/>
              <a:t>3</a:t>
            </a:fld>
            <a:endParaRPr lang="en-GB" altLang="zh-CN" sz="675"/>
          </a:p>
        </p:txBody>
      </p:sp>
      <p:grpSp>
        <p:nvGrpSpPr>
          <p:cNvPr id="4" name="Group 3"/>
          <p:cNvGrpSpPr/>
          <p:nvPr/>
        </p:nvGrpSpPr>
        <p:grpSpPr>
          <a:xfrm>
            <a:off x="95911" y="1281690"/>
            <a:ext cx="9048089" cy="4197051"/>
            <a:chOff x="95911" y="1281690"/>
            <a:chExt cx="9048089" cy="4197051"/>
          </a:xfrm>
        </p:grpSpPr>
        <p:sp>
          <p:nvSpPr>
            <p:cNvPr id="83993" name="Rectangle 23"/>
            <p:cNvSpPr>
              <a:spLocks noChangeArrowheads="1"/>
            </p:cNvSpPr>
            <p:nvPr/>
          </p:nvSpPr>
          <p:spPr bwMode="auto">
            <a:xfrm>
              <a:off x="1605637" y="2314747"/>
              <a:ext cx="16536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defTabSz="330200" eaLnBrk="0" hangingPunct="0">
                <a:tabLst>
                  <a:tab pos="8521700" algn="r"/>
                </a:tabLst>
              </a:pPr>
              <a:r>
                <a:rPr kumimoji="1" lang="en-US" altLang="zh-CN"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 house Mail Ads</a:t>
              </a:r>
            </a:p>
          </p:txBody>
        </p:sp>
        <p:grpSp>
          <p:nvGrpSpPr>
            <p:cNvPr id="5" name="Group 4"/>
            <p:cNvGrpSpPr/>
            <p:nvPr/>
          </p:nvGrpSpPr>
          <p:grpSpPr>
            <a:xfrm>
              <a:off x="1619434" y="2062593"/>
              <a:ext cx="5977132" cy="45966"/>
              <a:chOff x="2319445" y="2309662"/>
              <a:chExt cx="7969509" cy="61288"/>
            </a:xfrm>
          </p:grpSpPr>
          <p:grpSp>
            <p:nvGrpSpPr>
              <p:cNvPr id="3" name="Group 2"/>
              <p:cNvGrpSpPr/>
              <p:nvPr/>
            </p:nvGrpSpPr>
            <p:grpSpPr>
              <a:xfrm>
                <a:off x="2319445" y="2309662"/>
                <a:ext cx="6546850" cy="61288"/>
                <a:chOff x="2292350" y="2296438"/>
                <a:chExt cx="6546850" cy="61288"/>
              </a:xfrm>
            </p:grpSpPr>
            <p:sp>
              <p:nvSpPr>
                <p:cNvPr id="83972" name="Line 2"/>
                <p:cNvSpPr>
                  <a:spLocks noChangeShapeType="1"/>
                </p:cNvSpPr>
                <p:nvPr/>
              </p:nvSpPr>
              <p:spPr bwMode="auto">
                <a:xfrm>
                  <a:off x="3783013" y="2296438"/>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4000" name="Line 30"/>
                <p:cNvSpPr>
                  <a:spLocks noChangeShapeType="1"/>
                </p:cNvSpPr>
                <p:nvPr/>
              </p:nvSpPr>
              <p:spPr bwMode="auto">
                <a:xfrm>
                  <a:off x="2292350" y="2296438"/>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4002" name="Line 32"/>
                <p:cNvSpPr>
                  <a:spLocks noChangeShapeType="1"/>
                </p:cNvSpPr>
                <p:nvPr/>
              </p:nvSpPr>
              <p:spPr bwMode="auto">
                <a:xfrm>
                  <a:off x="7683500" y="2357726"/>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grpSp>
          <p:sp>
            <p:nvSpPr>
              <p:cNvPr id="84003" name="Line 33"/>
              <p:cNvSpPr>
                <a:spLocks noChangeShapeType="1"/>
              </p:cNvSpPr>
              <p:nvPr/>
            </p:nvSpPr>
            <p:spPr bwMode="auto">
              <a:xfrm>
                <a:off x="9133254" y="2370950"/>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grpSp>
        <p:grpSp>
          <p:nvGrpSpPr>
            <p:cNvPr id="9" name="Group 8"/>
            <p:cNvGrpSpPr/>
            <p:nvPr/>
          </p:nvGrpSpPr>
          <p:grpSpPr>
            <a:xfrm>
              <a:off x="3350071" y="1281690"/>
              <a:ext cx="2568231" cy="2305868"/>
              <a:chOff x="4726937" y="1246514"/>
              <a:chExt cx="3080388" cy="2801894"/>
            </a:xfrm>
          </p:grpSpPr>
          <p:sp>
            <p:nvSpPr>
              <p:cNvPr id="64" name="Freeform 12"/>
              <p:cNvSpPr>
                <a:spLocks/>
              </p:cNvSpPr>
              <p:nvPr/>
            </p:nvSpPr>
            <p:spPr bwMode="auto">
              <a:xfrm>
                <a:off x="4726937" y="1246514"/>
                <a:ext cx="3080388" cy="2801894"/>
              </a:xfrm>
              <a:custGeom>
                <a:avLst/>
                <a:gdLst>
                  <a:gd name="T0" fmla="*/ 2147483647 w 689"/>
                  <a:gd name="T1" fmla="*/ 0 h 671"/>
                  <a:gd name="T2" fmla="*/ 2147483647 w 689"/>
                  <a:gd name="T3" fmla="*/ 2147483647 h 671"/>
                  <a:gd name="T4" fmla="*/ 2147483647 w 689"/>
                  <a:gd name="T5" fmla="*/ 2147483647 h 671"/>
                  <a:gd name="T6" fmla="*/ 0 w 689"/>
                  <a:gd name="T7" fmla="*/ 2147483647 h 671"/>
                  <a:gd name="T8" fmla="*/ 2147483647 w 689"/>
                  <a:gd name="T9" fmla="*/ 0 h 6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9" h="671">
                    <a:moveTo>
                      <a:pt x="340" y="0"/>
                    </a:moveTo>
                    <a:lnTo>
                      <a:pt x="689" y="336"/>
                    </a:lnTo>
                    <a:lnTo>
                      <a:pt x="349" y="671"/>
                    </a:lnTo>
                    <a:lnTo>
                      <a:pt x="0" y="336"/>
                    </a:lnTo>
                    <a:lnTo>
                      <a:pt x="340" y="0"/>
                    </a:lnTo>
                    <a:close/>
                  </a:path>
                </a:pathLst>
              </a:custGeom>
              <a:solidFill>
                <a:schemeClr val="hlink"/>
              </a:solidFill>
              <a:ln w="12700" cmpd="sng">
                <a:solidFill>
                  <a:schemeClr val="hlink"/>
                </a:solidFill>
                <a:round/>
                <a:headEnd/>
                <a:tailEnd/>
              </a:ln>
            </p:spPr>
            <p:txBody>
              <a:bodyPr anchor="t"/>
              <a:lstStyle/>
              <a:p>
                <a:pPr eaLnBrk="0" fontAlgn="base" hangingPunct="0">
                  <a:spcBef>
                    <a:spcPct val="0"/>
                  </a:spcBef>
                  <a:spcAft>
                    <a:spcPct val="0"/>
                  </a:spcAft>
                </a:pPr>
                <a:endParaRPr lang="en-CA" sz="975" b="1">
                  <a:solidFill>
                    <a:srgbClr val="000000"/>
                  </a:solidFill>
                </a:endParaRPr>
              </a:p>
            </p:txBody>
          </p:sp>
          <p:sp>
            <p:nvSpPr>
              <p:cNvPr id="65" name="Oval 14"/>
              <p:cNvSpPr>
                <a:spLocks noChangeArrowheads="1"/>
              </p:cNvSpPr>
              <p:nvPr/>
            </p:nvSpPr>
            <p:spPr bwMode="auto">
              <a:xfrm>
                <a:off x="5219749" y="1687844"/>
                <a:ext cx="2128104" cy="1920821"/>
              </a:xfrm>
              <a:prstGeom prst="ellipse">
                <a:avLst/>
              </a:prstGeom>
              <a:solidFill>
                <a:srgbClr val="FFFF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t"/>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6" name="TextBox 65"/>
              <p:cNvSpPr txBox="1"/>
              <p:nvPr/>
            </p:nvSpPr>
            <p:spPr>
              <a:xfrm>
                <a:off x="5501208" y="2292988"/>
                <a:ext cx="1677278" cy="673171"/>
              </a:xfrm>
              <a:prstGeom prst="rect">
                <a:avLst/>
              </a:prstGeom>
              <a:noFill/>
            </p:spPr>
            <p:txBody>
              <a:bodyPr wrap="square" rtlCol="0">
                <a:spAutoFit/>
              </a:bodyPr>
              <a:lstStyle/>
              <a:p>
                <a:r>
                  <a:rPr kumimoji="1" lang="en-CA" sz="3000" b="1" dirty="0">
                    <a:solidFill>
                      <a:srgbClr val="00B0F0"/>
                    </a:solidFill>
                    <a:ea typeface="宋体" panose="02010600030101010101" pitchFamily="2" charset="-122"/>
                  </a:rPr>
                  <a:t>COST</a:t>
                </a:r>
              </a:p>
            </p:txBody>
          </p:sp>
        </p:grpSp>
        <p:grpSp>
          <p:nvGrpSpPr>
            <p:cNvPr id="7" name="Group 6"/>
            <p:cNvGrpSpPr/>
            <p:nvPr/>
          </p:nvGrpSpPr>
          <p:grpSpPr>
            <a:xfrm>
              <a:off x="95911" y="1814395"/>
              <a:ext cx="1379745" cy="1398581"/>
              <a:chOff x="1089305" y="1965004"/>
              <a:chExt cx="1205956" cy="1190776"/>
            </a:xfrm>
          </p:grpSpPr>
          <p:sp>
            <p:nvSpPr>
              <p:cNvPr id="67" name="Oval 4"/>
              <p:cNvSpPr>
                <a:spLocks noChangeArrowheads="1"/>
              </p:cNvSpPr>
              <p:nvPr/>
            </p:nvSpPr>
            <p:spPr bwMode="auto">
              <a:xfrm>
                <a:off x="1089305" y="1965004"/>
                <a:ext cx="1205956" cy="1190776"/>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8" name="Rectangle 19"/>
              <p:cNvSpPr>
                <a:spLocks noChangeArrowheads="1"/>
              </p:cNvSpPr>
              <p:nvPr/>
            </p:nvSpPr>
            <p:spPr bwMode="auto">
              <a:xfrm>
                <a:off x="1178004" y="2289527"/>
                <a:ext cx="1012826" cy="524092"/>
              </a:xfrm>
              <a:prstGeom prst="rect">
                <a:avLst/>
              </a:prstGeom>
              <a:ln>
                <a:no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a:solidFill>
                      <a:srgbClr val="00B0F0"/>
                    </a:solidFill>
                    <a:latin typeface="Times New Roman" panose="02020603050405020304" pitchFamily="18" charset="0"/>
                    <a:cs typeface="Times New Roman" panose="02020603050405020304" pitchFamily="18" charset="0"/>
                  </a:rPr>
                  <a:t>Capital One</a:t>
                </a:r>
              </a:p>
            </p:txBody>
          </p:sp>
        </p:grpSp>
        <p:grpSp>
          <p:nvGrpSpPr>
            <p:cNvPr id="8" name="Group 7"/>
            <p:cNvGrpSpPr/>
            <p:nvPr/>
          </p:nvGrpSpPr>
          <p:grpSpPr>
            <a:xfrm>
              <a:off x="7666379" y="1988842"/>
              <a:ext cx="1477621" cy="1047322"/>
              <a:chOff x="10280255" y="2458052"/>
              <a:chExt cx="1349375" cy="200054"/>
            </a:xfrm>
          </p:grpSpPr>
          <p:sp>
            <p:nvSpPr>
              <p:cNvPr id="69" name="Freeform 5"/>
              <p:cNvSpPr>
                <a:spLocks/>
              </p:cNvSpPr>
              <p:nvPr/>
            </p:nvSpPr>
            <p:spPr bwMode="auto">
              <a:xfrm>
                <a:off x="10280255" y="2458052"/>
                <a:ext cx="1349375" cy="200054"/>
              </a:xfrm>
              <a:custGeom>
                <a:avLst/>
                <a:gdLst>
                  <a:gd name="T0" fmla="*/ 2147483647 w 690"/>
                  <a:gd name="T1" fmla="*/ 0 h 672"/>
                  <a:gd name="T2" fmla="*/ 2147483647 w 690"/>
                  <a:gd name="T3" fmla="*/ 2147483647 h 672"/>
                  <a:gd name="T4" fmla="*/ 2147483647 w 690"/>
                  <a:gd name="T5" fmla="*/ 2147483647 h 672"/>
                  <a:gd name="T6" fmla="*/ 0 w 690"/>
                  <a:gd name="T7" fmla="*/ 2147483647 h 672"/>
                  <a:gd name="T8" fmla="*/ 2147483647 w 690"/>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672">
                    <a:moveTo>
                      <a:pt x="341" y="0"/>
                    </a:moveTo>
                    <a:lnTo>
                      <a:pt x="690" y="336"/>
                    </a:lnTo>
                    <a:lnTo>
                      <a:pt x="349" y="672"/>
                    </a:lnTo>
                    <a:lnTo>
                      <a:pt x="0" y="336"/>
                    </a:lnTo>
                    <a:lnTo>
                      <a:pt x="341" y="0"/>
                    </a:lnTo>
                  </a:path>
                </a:pathLst>
              </a:custGeom>
              <a:solidFill>
                <a:srgbClr val="00B0F0"/>
              </a:solidFill>
              <a:ln>
                <a:noFill/>
              </a:ln>
              <a:effectLst/>
              <a:extLst>
                <a:ext uri="{91240B29-F687-4F45-9708-019B960494DF}">
                  <a14:hiddenLine xmlns:a14="http://schemas.microsoft.com/office/drawing/2010/main" w="63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fontAlgn="base" hangingPunct="0">
                  <a:spcBef>
                    <a:spcPct val="0"/>
                  </a:spcBef>
                  <a:spcAft>
                    <a:spcPct val="0"/>
                  </a:spcAft>
                </a:pPr>
                <a:endParaRPr lang="en-CA" sz="975" b="1">
                  <a:solidFill>
                    <a:srgbClr val="000000"/>
                  </a:solidFill>
                </a:endParaRPr>
              </a:p>
            </p:txBody>
          </p:sp>
          <p:sp>
            <p:nvSpPr>
              <p:cNvPr id="70" name="Rectangle 18"/>
              <p:cNvSpPr>
                <a:spLocks noChangeArrowheads="1"/>
              </p:cNvSpPr>
              <p:nvPr/>
            </p:nvSpPr>
            <p:spPr bwMode="auto">
              <a:xfrm>
                <a:off x="10429730" y="2517172"/>
                <a:ext cx="1101727" cy="5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defTabSz="330200" eaLnBrk="0" hangingPunct="0">
                  <a:tabLst>
                    <a:tab pos="8521700" algn="r"/>
                  </a:tabLst>
                </a:pPr>
                <a:r>
                  <a:rPr kumimoji="1" lang="en-US" altLang="zh-CN" sz="20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Customer</a:t>
                </a:r>
              </a:p>
            </p:txBody>
          </p:sp>
        </p:grpSp>
        <p:grpSp>
          <p:nvGrpSpPr>
            <p:cNvPr id="6" name="Group 5"/>
            <p:cNvGrpSpPr/>
            <p:nvPr/>
          </p:nvGrpSpPr>
          <p:grpSpPr>
            <a:xfrm>
              <a:off x="1619434" y="2924944"/>
              <a:ext cx="5990929" cy="3325"/>
              <a:chOff x="2292350" y="3004324"/>
              <a:chExt cx="7987905" cy="4433"/>
            </a:xfrm>
          </p:grpSpPr>
          <p:sp>
            <p:nvSpPr>
              <p:cNvPr id="63" name="Line 30"/>
              <p:cNvSpPr>
                <a:spLocks noChangeShapeType="1"/>
              </p:cNvSpPr>
              <p:nvPr/>
            </p:nvSpPr>
            <p:spPr bwMode="auto">
              <a:xfrm>
                <a:off x="2292350" y="3008757"/>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71" name="Line 30"/>
              <p:cNvSpPr>
                <a:spLocks noChangeShapeType="1"/>
              </p:cNvSpPr>
              <p:nvPr/>
            </p:nvSpPr>
            <p:spPr bwMode="auto">
              <a:xfrm>
                <a:off x="3783013" y="3004324"/>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72" name="Line 30"/>
              <p:cNvSpPr>
                <a:spLocks noChangeShapeType="1"/>
              </p:cNvSpPr>
              <p:nvPr/>
            </p:nvSpPr>
            <p:spPr bwMode="auto">
              <a:xfrm>
                <a:off x="7683500" y="3004324"/>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73" name="Line 30"/>
              <p:cNvSpPr>
                <a:spLocks noChangeShapeType="1"/>
              </p:cNvSpPr>
              <p:nvPr/>
            </p:nvSpPr>
            <p:spPr bwMode="auto">
              <a:xfrm>
                <a:off x="9124555" y="3004324"/>
                <a:ext cx="1155700"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grpSp>
        <p:sp>
          <p:nvSpPr>
            <p:cNvPr id="84" name="Rectangle 23"/>
            <p:cNvSpPr>
              <a:spLocks noChangeArrowheads="1"/>
            </p:cNvSpPr>
            <p:nvPr/>
          </p:nvSpPr>
          <p:spPr bwMode="auto">
            <a:xfrm>
              <a:off x="5963412" y="2350453"/>
              <a:ext cx="17029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defTabSz="330200" eaLnBrk="0" hangingPunct="0">
                <a:tabLst>
                  <a:tab pos="8521700" algn="r"/>
                </a:tabLst>
              </a:pPr>
              <a:r>
                <a:rPr kumimoji="1" lang="en-US" altLang="zh-CN"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High Delivery Cost</a:t>
              </a:r>
            </a:p>
          </p:txBody>
        </p:sp>
        <p:grpSp>
          <p:nvGrpSpPr>
            <p:cNvPr id="90" name="Group 89"/>
            <p:cNvGrpSpPr/>
            <p:nvPr/>
          </p:nvGrpSpPr>
          <p:grpSpPr>
            <a:xfrm>
              <a:off x="131928" y="4143628"/>
              <a:ext cx="1320605" cy="1335113"/>
              <a:chOff x="1911351" y="3451226"/>
              <a:chExt cx="1135063" cy="1120775"/>
            </a:xfrm>
          </p:grpSpPr>
          <p:sp>
            <p:nvSpPr>
              <p:cNvPr id="91" name="Oval 4"/>
              <p:cNvSpPr>
                <a:spLocks noChangeArrowheads="1"/>
              </p:cNvSpPr>
              <p:nvPr/>
            </p:nvSpPr>
            <p:spPr bwMode="auto">
              <a:xfrm>
                <a:off x="1911351" y="3451226"/>
                <a:ext cx="1135063" cy="1120775"/>
              </a:xfrm>
              <a:prstGeom prst="ellipse">
                <a:avLst/>
              </a:prstGeom>
              <a:ln>
                <a:headEnd/>
                <a:tailEnd/>
              </a:ln>
              <a:extLst/>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92" name="Rectangle 19"/>
              <p:cNvSpPr>
                <a:spLocks noChangeArrowheads="1"/>
              </p:cNvSpPr>
              <p:nvPr/>
            </p:nvSpPr>
            <p:spPr bwMode="auto">
              <a:xfrm>
                <a:off x="1971677" y="3752454"/>
                <a:ext cx="1012825" cy="516733"/>
              </a:xfrm>
              <a:prstGeom prst="rect">
                <a:avLst/>
              </a:prstGeom>
              <a:ln>
                <a:noFill/>
              </a:ln>
              <a:extLst/>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a:solidFill>
                      <a:srgbClr val="00B0F0"/>
                    </a:solidFill>
                    <a:latin typeface="Times New Roman" panose="02020603050405020304" pitchFamily="18" charset="0"/>
                    <a:cs typeface="Times New Roman" panose="02020603050405020304" pitchFamily="18" charset="0"/>
                  </a:rPr>
                  <a:t>Capital One</a:t>
                </a:r>
              </a:p>
            </p:txBody>
          </p:sp>
        </p:grpSp>
        <p:sp>
          <p:nvSpPr>
            <p:cNvPr id="94" name="Line 25"/>
            <p:cNvSpPr>
              <a:spLocks noChangeShapeType="1"/>
            </p:cNvSpPr>
            <p:nvPr/>
          </p:nvSpPr>
          <p:spPr bwMode="auto">
            <a:xfrm flipH="1">
              <a:off x="6540200" y="4419542"/>
              <a:ext cx="1163996"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95" name="Line 26"/>
            <p:cNvSpPr>
              <a:spLocks noChangeShapeType="1"/>
            </p:cNvSpPr>
            <p:nvPr/>
          </p:nvSpPr>
          <p:spPr bwMode="auto">
            <a:xfrm flipH="1">
              <a:off x="5331054" y="4419542"/>
              <a:ext cx="10271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97" name="Line 28"/>
            <p:cNvSpPr>
              <a:spLocks noChangeShapeType="1"/>
            </p:cNvSpPr>
            <p:nvPr/>
          </p:nvSpPr>
          <p:spPr bwMode="auto">
            <a:xfrm flipH="1">
              <a:off x="2873258" y="4419542"/>
              <a:ext cx="10271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98" name="Line 29"/>
            <p:cNvSpPr>
              <a:spLocks noChangeShapeType="1"/>
            </p:cNvSpPr>
            <p:nvPr/>
          </p:nvSpPr>
          <p:spPr bwMode="auto">
            <a:xfrm flipH="1">
              <a:off x="1679633" y="4419542"/>
              <a:ext cx="10271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grpSp>
          <p:nvGrpSpPr>
            <p:cNvPr id="99" name="Group 98"/>
            <p:cNvGrpSpPr/>
            <p:nvPr/>
          </p:nvGrpSpPr>
          <p:grpSpPr>
            <a:xfrm>
              <a:off x="4006481" y="4236283"/>
              <a:ext cx="1517515" cy="1174406"/>
              <a:chOff x="5535611" y="3352801"/>
              <a:chExt cx="1325946" cy="1093788"/>
            </a:xfrm>
          </p:grpSpPr>
          <p:grpSp>
            <p:nvGrpSpPr>
              <p:cNvPr id="100" name="Group 99"/>
              <p:cNvGrpSpPr/>
              <p:nvPr/>
            </p:nvGrpSpPr>
            <p:grpSpPr>
              <a:xfrm>
                <a:off x="5535611" y="3352801"/>
                <a:ext cx="1230314" cy="1093788"/>
                <a:chOff x="3544889" y="3425352"/>
                <a:chExt cx="1082675" cy="1065212"/>
              </a:xfrm>
            </p:grpSpPr>
            <p:sp>
              <p:nvSpPr>
                <p:cNvPr id="102" name="Freeform 16"/>
                <p:cNvSpPr>
                  <a:spLocks/>
                </p:cNvSpPr>
                <p:nvPr/>
              </p:nvSpPr>
              <p:spPr bwMode="auto">
                <a:xfrm>
                  <a:off x="3544889" y="3425352"/>
                  <a:ext cx="1082675" cy="1065212"/>
                </a:xfrm>
                <a:custGeom>
                  <a:avLst/>
                  <a:gdLst>
                    <a:gd name="T0" fmla="*/ 2147483647 w 681"/>
                    <a:gd name="T1" fmla="*/ 0 h 671"/>
                    <a:gd name="T2" fmla="*/ 2147483647 w 681"/>
                    <a:gd name="T3" fmla="*/ 2147483647 h 671"/>
                    <a:gd name="T4" fmla="*/ 2147483647 w 681"/>
                    <a:gd name="T5" fmla="*/ 2147483647 h 671"/>
                    <a:gd name="T6" fmla="*/ 0 w 681"/>
                    <a:gd name="T7" fmla="*/ 2147483647 h 671"/>
                    <a:gd name="T8" fmla="*/ 2147483647 w 681"/>
                    <a:gd name="T9" fmla="*/ 0 h 6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 h="671">
                      <a:moveTo>
                        <a:pt x="341" y="0"/>
                      </a:moveTo>
                      <a:lnTo>
                        <a:pt x="681" y="336"/>
                      </a:lnTo>
                      <a:lnTo>
                        <a:pt x="349" y="671"/>
                      </a:lnTo>
                      <a:lnTo>
                        <a:pt x="0" y="336"/>
                      </a:lnTo>
                      <a:lnTo>
                        <a:pt x="341" y="0"/>
                      </a:lnTo>
                    </a:path>
                  </a:pathLst>
                </a:custGeom>
                <a:solidFill>
                  <a:schemeClr val="hlink"/>
                </a:solidFill>
                <a:ln w="12700" cmpd="sng">
                  <a:solidFill>
                    <a:schemeClr val="hlink"/>
                  </a:solidFill>
                  <a:prstDash val="solid"/>
                  <a:round/>
                  <a:headEnd/>
                  <a:tailEnd/>
                </a:ln>
              </p:spPr>
              <p:txBody>
                <a:bodyPr/>
                <a:lstStyle/>
                <a:p>
                  <a:pPr eaLnBrk="0" fontAlgn="base" hangingPunct="0">
                    <a:spcBef>
                      <a:spcPct val="0"/>
                    </a:spcBef>
                    <a:spcAft>
                      <a:spcPct val="0"/>
                    </a:spcAft>
                  </a:pPr>
                  <a:endParaRPr lang="en-CA" sz="975" b="1">
                    <a:solidFill>
                      <a:srgbClr val="000000"/>
                    </a:solidFill>
                  </a:endParaRPr>
                </a:p>
              </p:txBody>
            </p:sp>
            <p:sp>
              <p:nvSpPr>
                <p:cNvPr id="103" name="Oval 17"/>
                <p:cNvSpPr>
                  <a:spLocks noChangeArrowheads="1"/>
                </p:cNvSpPr>
                <p:nvPr/>
              </p:nvSpPr>
              <p:spPr bwMode="auto">
                <a:xfrm>
                  <a:off x="3714705" y="3604835"/>
                  <a:ext cx="755650" cy="730250"/>
                </a:xfrm>
                <a:prstGeom prst="ellipse">
                  <a:avLst/>
                </a:prstGeom>
                <a:solidFill>
                  <a:srgbClr val="FFFF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grpSp>
          <p:sp>
            <p:nvSpPr>
              <p:cNvPr id="101" name="TextBox 100"/>
              <p:cNvSpPr txBox="1"/>
              <p:nvPr/>
            </p:nvSpPr>
            <p:spPr>
              <a:xfrm>
                <a:off x="5765975" y="3748024"/>
                <a:ext cx="1095582" cy="372644"/>
              </a:xfrm>
              <a:prstGeom prst="rect">
                <a:avLst/>
              </a:prstGeom>
              <a:noFill/>
            </p:spPr>
            <p:txBody>
              <a:bodyPr wrap="square" rtlCol="0">
                <a:spAutoFit/>
              </a:bodyPr>
              <a:lstStyle>
                <a:defPPr>
                  <a:defRPr lang="es-ES"/>
                </a:defPPr>
                <a:lvl1pPr>
                  <a:defRPr kumimoji="1" sz="3000" b="1">
                    <a:solidFill>
                      <a:srgbClr val="000000"/>
                    </a:solidFill>
                    <a:ea typeface="宋体" panose="02010600030101010101" pitchFamily="2" charset="-122"/>
                  </a:defRPr>
                </a:lvl1pPr>
              </a:lstStyle>
              <a:p>
                <a:r>
                  <a:rPr lang="en-CA" sz="2000" dirty="0">
                    <a:solidFill>
                      <a:srgbClr val="00B0F0"/>
                    </a:solidFill>
                  </a:rPr>
                  <a:t>COST</a:t>
                </a:r>
              </a:p>
            </p:txBody>
          </p:sp>
        </p:grpSp>
        <p:sp>
          <p:nvSpPr>
            <p:cNvPr id="105" name="Line 25"/>
            <p:cNvSpPr>
              <a:spLocks noChangeShapeType="1"/>
            </p:cNvSpPr>
            <p:nvPr/>
          </p:nvSpPr>
          <p:spPr bwMode="auto">
            <a:xfrm flipH="1">
              <a:off x="6595184" y="5216135"/>
              <a:ext cx="1163582"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106" name="Line 26"/>
            <p:cNvSpPr>
              <a:spLocks noChangeShapeType="1"/>
            </p:cNvSpPr>
            <p:nvPr/>
          </p:nvSpPr>
          <p:spPr bwMode="auto">
            <a:xfrm flipH="1">
              <a:off x="5363539" y="5209858"/>
              <a:ext cx="1026773"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108" name="Line 28"/>
            <p:cNvSpPr>
              <a:spLocks noChangeShapeType="1"/>
            </p:cNvSpPr>
            <p:nvPr/>
          </p:nvSpPr>
          <p:spPr bwMode="auto">
            <a:xfrm flipH="1">
              <a:off x="2913317" y="5209858"/>
              <a:ext cx="1026773"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109" name="Line 29"/>
            <p:cNvSpPr>
              <a:spLocks noChangeShapeType="1"/>
            </p:cNvSpPr>
            <p:nvPr/>
          </p:nvSpPr>
          <p:spPr bwMode="auto">
            <a:xfrm flipH="1">
              <a:off x="1710658" y="5224373"/>
              <a:ext cx="1026773"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113" name="Rectangle 23"/>
            <p:cNvSpPr>
              <a:spLocks noChangeArrowheads="1"/>
            </p:cNvSpPr>
            <p:nvPr/>
          </p:nvSpPr>
          <p:spPr bwMode="auto">
            <a:xfrm>
              <a:off x="5652120" y="4694947"/>
              <a:ext cx="199085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defTabSz="330200" eaLnBrk="0" hangingPunct="0">
                <a:tabLst>
                  <a:tab pos="8521700" algn="r"/>
                </a:tabLst>
              </a:pPr>
              <a:r>
                <a:rPr kumimoji="1" lang="en-US" altLang="zh-CN"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Keyword Search Ads</a:t>
              </a:r>
            </a:p>
          </p:txBody>
        </p:sp>
        <p:sp>
          <p:nvSpPr>
            <p:cNvPr id="114" name="Rectangle 23"/>
            <p:cNvSpPr>
              <a:spLocks noChangeArrowheads="1"/>
            </p:cNvSpPr>
            <p:nvPr/>
          </p:nvSpPr>
          <p:spPr bwMode="auto">
            <a:xfrm>
              <a:off x="1890361" y="4670170"/>
              <a:ext cx="14515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1600" dirty="0">
                  <a:latin typeface="Times New Roman" panose="02020603050405020304" pitchFamily="18" charset="0"/>
                  <a:cs typeface="Times New Roman" panose="02020603050405020304" pitchFamily="18" charset="0"/>
                </a:rPr>
                <a:t>Cost Per Click</a:t>
              </a:r>
            </a:p>
          </p:txBody>
        </p:sp>
      </p:grpSp>
      <p:grpSp>
        <p:nvGrpSpPr>
          <p:cNvPr id="55" name="Group 54"/>
          <p:cNvGrpSpPr/>
          <p:nvPr/>
        </p:nvGrpSpPr>
        <p:grpSpPr>
          <a:xfrm>
            <a:off x="127000" y="127000"/>
            <a:ext cx="2006600" cy="228600"/>
            <a:chOff x="127000" y="127000"/>
            <a:chExt cx="2006600" cy="228600"/>
          </a:xfrm>
        </p:grpSpPr>
        <p:sp>
          <p:nvSpPr>
            <p:cNvPr id="56" name="PG_634722689789_BAR"/>
            <p:cNvSpPr/>
            <p:nvPr/>
          </p:nvSpPr>
          <p:spPr>
            <a:xfrm>
              <a:off x="1270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57"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58"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59"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60"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61"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p:sp>
        <p:nvSpPr>
          <p:cNvPr id="74" name="Rectangle 2"/>
          <p:cNvSpPr>
            <a:spLocks noChangeArrowheads="1"/>
          </p:cNvSpPr>
          <p:nvPr/>
        </p:nvSpPr>
        <p:spPr bwMode="auto">
          <a:xfrm>
            <a:off x="467543" y="684738"/>
            <a:ext cx="8401791"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p>
            <a:pPr defTabSz="1028700" eaLnBrk="0" hangingPunct="0">
              <a:lnSpc>
                <a:spcPct val="80000"/>
              </a:lnSpc>
              <a:spcBef>
                <a:spcPts val="0"/>
              </a:spcBef>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Background --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Capital One</a:t>
            </a:r>
          </a:p>
        </p:txBody>
      </p:sp>
      <p:sp>
        <p:nvSpPr>
          <p:cNvPr id="75" name="Freeform 5"/>
          <p:cNvSpPr>
            <a:spLocks/>
          </p:cNvSpPr>
          <p:nvPr/>
        </p:nvSpPr>
        <p:spPr bwMode="auto">
          <a:xfrm>
            <a:off x="7668344" y="4325894"/>
            <a:ext cx="1477621" cy="1047322"/>
          </a:xfrm>
          <a:custGeom>
            <a:avLst/>
            <a:gdLst>
              <a:gd name="T0" fmla="*/ 2147483647 w 690"/>
              <a:gd name="T1" fmla="*/ 0 h 672"/>
              <a:gd name="T2" fmla="*/ 2147483647 w 690"/>
              <a:gd name="T3" fmla="*/ 2147483647 h 672"/>
              <a:gd name="T4" fmla="*/ 2147483647 w 690"/>
              <a:gd name="T5" fmla="*/ 2147483647 h 672"/>
              <a:gd name="T6" fmla="*/ 0 w 690"/>
              <a:gd name="T7" fmla="*/ 2147483647 h 672"/>
              <a:gd name="T8" fmla="*/ 2147483647 w 690"/>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672">
                <a:moveTo>
                  <a:pt x="341" y="0"/>
                </a:moveTo>
                <a:lnTo>
                  <a:pt x="690" y="336"/>
                </a:lnTo>
                <a:lnTo>
                  <a:pt x="349" y="672"/>
                </a:lnTo>
                <a:lnTo>
                  <a:pt x="0" y="336"/>
                </a:lnTo>
                <a:lnTo>
                  <a:pt x="341" y="0"/>
                </a:lnTo>
              </a:path>
            </a:pathLst>
          </a:custGeom>
          <a:solidFill>
            <a:srgbClr val="00B0F0"/>
          </a:solidFill>
          <a:ln>
            <a:noFill/>
          </a:ln>
          <a:effectLst/>
          <a:extLst>
            <a:ext uri="{91240B29-F687-4F45-9708-019B960494DF}">
              <a14:hiddenLine xmlns:a14="http://schemas.microsoft.com/office/drawing/2010/main" w="635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fontAlgn="base" hangingPunct="0">
              <a:spcBef>
                <a:spcPct val="0"/>
              </a:spcBef>
              <a:spcAft>
                <a:spcPct val="0"/>
              </a:spcAft>
            </a:pPr>
            <a:endParaRPr lang="en-CA" sz="975" b="1">
              <a:solidFill>
                <a:srgbClr val="000000"/>
              </a:solidFill>
            </a:endParaRPr>
          </a:p>
        </p:txBody>
      </p:sp>
      <p:sp>
        <p:nvSpPr>
          <p:cNvPr id="76" name="Rectangle 18"/>
          <p:cNvSpPr>
            <a:spLocks noChangeArrowheads="1"/>
          </p:cNvSpPr>
          <p:nvPr/>
        </p:nvSpPr>
        <p:spPr bwMode="auto">
          <a:xfrm>
            <a:off x="7832025" y="4635399"/>
            <a:ext cx="12064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algn="ctr" defTabSz="330200" eaLnBrk="0" hangingPunct="0">
              <a:tabLst>
                <a:tab pos="8521700" algn="r"/>
              </a:tabLst>
            </a:pPr>
            <a:r>
              <a:rPr kumimoji="1" lang="en-US" altLang="zh-CN" sz="20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Customer</a:t>
            </a:r>
          </a:p>
        </p:txBody>
      </p:sp>
    </p:spTree>
    <p:extLst>
      <p:ext uri="{BB962C8B-B14F-4D97-AF65-F5344CB8AC3E}">
        <p14:creationId xmlns:p14="http://schemas.microsoft.com/office/powerpoint/2010/main" val="295258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Zástupný symbol pro obsah 2"/>
          <p:cNvSpPr>
            <a:spLocks noGrp="1"/>
          </p:cNvSpPr>
          <p:nvPr>
            <p:ph idx="1"/>
          </p:nvPr>
        </p:nvSpPr>
        <p:spPr>
          <a:xfrm>
            <a:off x="127000" y="3737390"/>
            <a:ext cx="5453112" cy="3240360"/>
          </a:xfrm>
        </p:spPr>
        <p:txBody>
          <a:bodyPr/>
          <a:lstStyle/>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Increased growth rate at online ads. spending each year</a:t>
            </a:r>
          </a:p>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Keyword search occupies half of the market shares</a:t>
            </a:r>
          </a:p>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Cost-efficient investments to boost business</a:t>
            </a:r>
          </a:p>
        </p:txBody>
      </p:sp>
      <p:sp>
        <p:nvSpPr>
          <p:cNvPr id="10" name="Nadpis 1"/>
          <p:cNvSpPr txBox="1">
            <a:spLocks/>
          </p:cNvSpPr>
          <p:nvPr/>
        </p:nvSpPr>
        <p:spPr bwMode="auto">
          <a:xfrm>
            <a:off x="71999" y="548680"/>
            <a:ext cx="8229600" cy="53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defPPr>
              <a:defRPr lang="es-ES"/>
            </a:defPPr>
            <a:lvl1pPr defTabSz="1028700" eaLnBrk="0" hangingPunct="0">
              <a:lnSpc>
                <a:spcPct val="80000"/>
              </a:lnSpc>
              <a:spcBef>
                <a:spcPts val="0"/>
              </a:spcBef>
              <a:defRPr sz="3600" b="1">
                <a:ea typeface="宋体" panose="02010600030101010101" pitchFamily="2" charset="-122"/>
              </a:defRPr>
            </a:lvl1pPr>
            <a:lvl2pPr algn="ctr" eaLnBrk="0" hangingPunct="0">
              <a:defRPr sz="4400">
                <a:solidFill>
                  <a:schemeClr val="tx2"/>
                </a:solidFill>
                <a:latin typeface="Arial" charset="0"/>
                <a:cs typeface="Arial" charset="0"/>
              </a:defRPr>
            </a:lvl2pPr>
            <a:lvl3pPr algn="ctr" eaLnBrk="0" hangingPunct="0">
              <a:defRPr sz="4400">
                <a:solidFill>
                  <a:schemeClr val="tx2"/>
                </a:solidFill>
                <a:latin typeface="Arial" charset="0"/>
                <a:cs typeface="Arial" charset="0"/>
              </a:defRPr>
            </a:lvl3pPr>
            <a:lvl4pPr algn="ctr" eaLnBrk="0" hangingPunct="0">
              <a:defRPr sz="4400">
                <a:solidFill>
                  <a:schemeClr val="tx2"/>
                </a:solidFill>
                <a:latin typeface="Arial" charset="0"/>
                <a:cs typeface="Arial" charset="0"/>
              </a:defRPr>
            </a:lvl4pPr>
            <a:lvl5pPr algn="ctr" eaLnBrk="0" hangingPunct="0">
              <a:defRPr sz="4400">
                <a:solidFill>
                  <a:schemeClr val="tx2"/>
                </a:solidFill>
                <a:latin typeface="Arial" charset="0"/>
                <a:cs typeface="Arial" charset="0"/>
              </a:defRPr>
            </a:lvl5pPr>
            <a:lvl6pPr marL="457200" algn="ctr" fontAlgn="base">
              <a:spcBef>
                <a:spcPct val="0"/>
              </a:spcBef>
              <a:spcAft>
                <a:spcPct val="0"/>
              </a:spcAft>
              <a:defRPr sz="4400">
                <a:solidFill>
                  <a:schemeClr val="tx2"/>
                </a:solidFill>
                <a:latin typeface="Arial" charset="0"/>
                <a:cs typeface="Arial" charset="0"/>
              </a:defRPr>
            </a:lvl6pPr>
            <a:lvl7pPr marL="914400" algn="ctr" fontAlgn="base">
              <a:spcBef>
                <a:spcPct val="0"/>
              </a:spcBef>
              <a:spcAft>
                <a:spcPct val="0"/>
              </a:spcAft>
              <a:defRPr sz="4400">
                <a:solidFill>
                  <a:schemeClr val="tx2"/>
                </a:solidFill>
                <a:latin typeface="Arial" charset="0"/>
                <a:cs typeface="Arial" charset="0"/>
              </a:defRPr>
            </a:lvl7pPr>
            <a:lvl8pPr marL="1371600" algn="ctr" fontAlgn="base">
              <a:spcBef>
                <a:spcPct val="0"/>
              </a:spcBef>
              <a:spcAft>
                <a:spcPct val="0"/>
              </a:spcAft>
              <a:defRPr sz="4400">
                <a:solidFill>
                  <a:schemeClr val="tx2"/>
                </a:solidFill>
                <a:latin typeface="Arial" charset="0"/>
                <a:cs typeface="Arial" charset="0"/>
              </a:defRPr>
            </a:lvl8pPr>
            <a:lvl9pPr marL="1828800" algn="ctr" fontAlgn="base">
              <a:spcBef>
                <a:spcPct val="0"/>
              </a:spcBef>
              <a:spcAft>
                <a:spcPct val="0"/>
              </a:spcAft>
              <a:defRPr sz="4400">
                <a:solidFill>
                  <a:schemeClr val="tx2"/>
                </a:solidFill>
                <a:latin typeface="Arial" charset="0"/>
                <a:cs typeface="Arial" charset="0"/>
              </a:defRPr>
            </a:lvl9pPr>
          </a:lstStyle>
          <a:p>
            <a:r>
              <a:rPr lang="en-CA" altLang="en-US" sz="3200" dirty="0" smtClean="0">
                <a:latin typeface="Times New Roman" panose="02020603050405020304" pitchFamily="18" charset="0"/>
                <a:cs typeface="Times New Roman" panose="02020603050405020304" pitchFamily="18" charset="0"/>
              </a:rPr>
              <a:t>Background </a:t>
            </a:r>
            <a:r>
              <a:rPr lang="en-CA" altLang="en-US" dirty="0" smtClean="0">
                <a:latin typeface="Times New Roman" panose="02020603050405020304" pitchFamily="18" charset="0"/>
                <a:cs typeface="Times New Roman" panose="02020603050405020304" pitchFamily="18" charset="0"/>
              </a:rPr>
              <a:t>– </a:t>
            </a:r>
            <a:r>
              <a:rPr lang="en-CA" altLang="en-US" sz="2400" dirty="0" smtClean="0">
                <a:latin typeface="Times New Roman" panose="02020603050405020304" pitchFamily="18" charset="0"/>
                <a:cs typeface="Times New Roman" panose="02020603050405020304" pitchFamily="18" charset="0"/>
              </a:rPr>
              <a:t>Online Ad Industry Overview</a:t>
            </a:r>
            <a:endParaRPr lang="cs-CZ" altLang="en-US" sz="2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133761" y="1334924"/>
            <a:ext cx="4227824" cy="2131701"/>
          </a:xfrm>
          <a:prstGeom prst="rect">
            <a:avLst/>
          </a:prstGeom>
        </p:spPr>
      </p:pic>
      <p:graphicFrame>
        <p:nvGraphicFramePr>
          <p:cNvPr id="13" name="Chart 12"/>
          <p:cNvGraphicFramePr/>
          <p:nvPr>
            <p:extLst>
              <p:ext uri="{D42A27DB-BD31-4B8C-83A1-F6EECF244321}">
                <p14:modId xmlns:p14="http://schemas.microsoft.com/office/powerpoint/2010/main" val="3560245633"/>
              </p:ext>
            </p:extLst>
          </p:nvPr>
        </p:nvGraphicFramePr>
        <p:xfrm>
          <a:off x="4967536" y="1196752"/>
          <a:ext cx="4176464" cy="2563897"/>
        </p:xfrm>
        <a:graphic>
          <a:graphicData uri="http://schemas.openxmlformats.org/drawingml/2006/chart">
            <c:chart xmlns:c="http://schemas.openxmlformats.org/drawingml/2006/chart" xmlns:r="http://schemas.openxmlformats.org/officeDocument/2006/relationships" r:id="rId3"/>
          </a:graphicData>
        </a:graphic>
      </p:graphicFrame>
      <p:pic>
        <p:nvPicPr>
          <p:cNvPr id="14" name="Picture 13"/>
          <p:cNvPicPr>
            <a:picLocks noChangeAspect="1"/>
          </p:cNvPicPr>
          <p:nvPr/>
        </p:nvPicPr>
        <p:blipFill>
          <a:blip r:embed="rId4"/>
          <a:stretch>
            <a:fillRect/>
          </a:stretch>
        </p:blipFill>
        <p:spPr>
          <a:xfrm>
            <a:off x="5148064" y="3861048"/>
            <a:ext cx="3995936" cy="2880320"/>
          </a:xfrm>
          <a:prstGeom prst="rect">
            <a:avLst/>
          </a:prstGeom>
        </p:spPr>
      </p:pic>
      <p:sp>
        <p:nvSpPr>
          <p:cNvPr id="2" name="TextBox 1"/>
          <p:cNvSpPr txBox="1"/>
          <p:nvPr/>
        </p:nvSpPr>
        <p:spPr>
          <a:xfrm>
            <a:off x="127000" y="3460391"/>
            <a:ext cx="1778000" cy="276999"/>
          </a:xfrm>
          <a:prstGeom prst="rect">
            <a:avLst/>
          </a:prstGeom>
          <a:noFill/>
        </p:spPr>
        <p:txBody>
          <a:bodyPr wrap="square" rtlCol="0">
            <a:spAutoFit/>
          </a:bodyPr>
          <a:lstStyle/>
          <a:p>
            <a:r>
              <a:rPr lang="en-CA" sz="1200" dirty="0" smtClean="0">
                <a:solidFill>
                  <a:schemeClr val="bg1"/>
                </a:solidFill>
                <a:latin typeface="Times New Roman" panose="02020603050405020304" pitchFamily="18" charset="0"/>
                <a:cs typeface="Times New Roman" panose="02020603050405020304" pitchFamily="18" charset="0"/>
              </a:rPr>
              <a:t>Source: IAB</a:t>
            </a:r>
            <a:endParaRPr lang="en-CA" sz="1200" dirty="0">
              <a:solidFill>
                <a:schemeClr val="bg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278129" y="3605124"/>
            <a:ext cx="1778000" cy="276999"/>
          </a:xfrm>
          <a:prstGeom prst="rect">
            <a:avLst/>
          </a:prstGeom>
          <a:noFill/>
        </p:spPr>
        <p:txBody>
          <a:bodyPr wrap="square" rtlCol="0">
            <a:spAutoFit/>
          </a:bodyPr>
          <a:lstStyle/>
          <a:p>
            <a:r>
              <a:rPr lang="en-CA" sz="1200" dirty="0" smtClean="0">
                <a:solidFill>
                  <a:schemeClr val="bg1"/>
                </a:solidFill>
                <a:latin typeface="Times New Roman" panose="02020603050405020304" pitchFamily="18" charset="0"/>
                <a:cs typeface="Times New Roman" panose="02020603050405020304" pitchFamily="18" charset="0"/>
              </a:rPr>
              <a:t>Source: IAB</a:t>
            </a:r>
            <a:endParaRPr lang="en-CA" sz="1200" dirty="0">
              <a:solidFill>
                <a:schemeClr val="bg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5265170" y="6649083"/>
            <a:ext cx="1778000" cy="276999"/>
          </a:xfrm>
          <a:prstGeom prst="rect">
            <a:avLst/>
          </a:prstGeom>
          <a:noFill/>
        </p:spPr>
        <p:txBody>
          <a:bodyPr wrap="square" rtlCol="0">
            <a:spAutoFit/>
          </a:bodyPr>
          <a:lstStyle/>
          <a:p>
            <a:r>
              <a:rPr lang="en-CA" sz="1200" dirty="0" smtClean="0">
                <a:solidFill>
                  <a:schemeClr val="bg1"/>
                </a:solidFill>
                <a:latin typeface="Times New Roman" panose="02020603050405020304" pitchFamily="18" charset="0"/>
                <a:cs typeface="Times New Roman" panose="02020603050405020304" pitchFamily="18" charset="0"/>
              </a:rPr>
              <a:t>Source: IAB</a:t>
            </a:r>
            <a:endParaRPr lang="en-CA" sz="12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7236296" y="4077072"/>
            <a:ext cx="864096"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sz="1050" dirty="0" smtClean="0"/>
              <a:t>Google</a:t>
            </a:r>
          </a:p>
          <a:p>
            <a:pPr algn="ctr"/>
            <a:r>
              <a:rPr lang="en-CA" sz="1050" dirty="0" smtClean="0"/>
              <a:t>Bing</a:t>
            </a:r>
            <a:endParaRPr lang="en-CA" sz="1050" dirty="0"/>
          </a:p>
        </p:txBody>
      </p:sp>
      <p:sp>
        <p:nvSpPr>
          <p:cNvPr id="17" name="Rectangle 16"/>
          <p:cNvSpPr/>
          <p:nvPr/>
        </p:nvSpPr>
        <p:spPr>
          <a:xfrm>
            <a:off x="7236296" y="4936584"/>
            <a:ext cx="864096"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sz="1050" dirty="0" smtClean="0"/>
              <a:t>Buy Me</a:t>
            </a:r>
            <a:endParaRPr lang="en-CA" sz="1050" dirty="0"/>
          </a:p>
        </p:txBody>
      </p:sp>
      <p:grpSp>
        <p:nvGrpSpPr>
          <p:cNvPr id="4" name="Group 3"/>
          <p:cNvGrpSpPr/>
          <p:nvPr/>
        </p:nvGrpSpPr>
        <p:grpSpPr>
          <a:xfrm>
            <a:off x="133761" y="116632"/>
            <a:ext cx="1999839" cy="238968"/>
            <a:chOff x="133761" y="116632"/>
            <a:chExt cx="1999839" cy="238968"/>
          </a:xfrm>
        </p:grpSpPr>
        <p:sp>
          <p:nvSpPr>
            <p:cNvPr id="19" name="PG_634722689789_BACK"/>
            <p:cNvSpPr/>
            <p:nvPr/>
          </p:nvSpPr>
          <p:spPr>
            <a:xfrm>
              <a:off x="1193800" y="116632"/>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8" name="PG_634722689789_BAR"/>
            <p:cNvSpPr/>
            <p:nvPr/>
          </p:nvSpPr>
          <p:spPr>
            <a:xfrm>
              <a:off x="133761"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p:spTree>
    <p:extLst>
      <p:ext uri="{BB962C8B-B14F-4D97-AF65-F5344CB8AC3E}">
        <p14:creationId xmlns:p14="http://schemas.microsoft.com/office/powerpoint/2010/main" val="1248396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Zástupný symbol pro obsah 2"/>
          <p:cNvSpPr>
            <a:spLocks noGrp="1"/>
          </p:cNvSpPr>
          <p:nvPr>
            <p:ph idx="1"/>
          </p:nvPr>
        </p:nvSpPr>
        <p:spPr>
          <a:xfrm>
            <a:off x="395536" y="3789040"/>
            <a:ext cx="4445000" cy="2520280"/>
          </a:xfrm>
        </p:spPr>
        <p:txBody>
          <a:bodyPr/>
          <a:lstStyle/>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Second largest industry spent in online ads market</a:t>
            </a:r>
          </a:p>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Spending amount grows dramatically each year</a:t>
            </a:r>
          </a:p>
          <a:p>
            <a:pPr>
              <a:buFont typeface="Wingdings" panose="05000000000000000000" pitchFamily="2" charset="2"/>
              <a:buChar char="v"/>
            </a:pPr>
            <a:r>
              <a:rPr lang="en-US" altLang="en-US" sz="2000" dirty="0" smtClean="0">
                <a:latin typeface="Times New Roman" panose="02020603050405020304" pitchFamily="18" charset="0"/>
                <a:cs typeface="Times New Roman" panose="02020603050405020304" pitchFamily="18" charset="0"/>
              </a:rPr>
              <a:t>Proper bidding strategy is essential in attracting more customers than peers</a:t>
            </a:r>
          </a:p>
          <a:p>
            <a:pPr>
              <a:buFont typeface="Wingdings" panose="05000000000000000000" pitchFamily="2" charset="2"/>
              <a:buChar char="§"/>
            </a:pPr>
            <a:endParaRPr lang="en-US" altLang="en-US" sz="2000" dirty="0" smtClean="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127000" y="1340320"/>
            <a:ext cx="4445000" cy="2277785"/>
          </a:xfrm>
          <a:prstGeom prst="rect">
            <a:avLst/>
          </a:prstGeom>
        </p:spPr>
      </p:pic>
      <p:pic>
        <p:nvPicPr>
          <p:cNvPr id="12" name="Content Placeholder 7"/>
          <p:cNvPicPr>
            <a:picLocks noChangeAspect="1"/>
          </p:cNvPicPr>
          <p:nvPr/>
        </p:nvPicPr>
        <p:blipFill>
          <a:blip r:embed="rId3"/>
          <a:stretch>
            <a:fillRect/>
          </a:stretch>
        </p:blipFill>
        <p:spPr bwMode="auto">
          <a:xfrm>
            <a:off x="4716016" y="1354254"/>
            <a:ext cx="4292059" cy="226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dpis 1"/>
          <p:cNvSpPr txBox="1">
            <a:spLocks/>
          </p:cNvSpPr>
          <p:nvPr/>
        </p:nvSpPr>
        <p:spPr bwMode="auto">
          <a:xfrm>
            <a:off x="127000" y="559961"/>
            <a:ext cx="8229600" cy="53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defPPr>
              <a:defRPr lang="es-ES"/>
            </a:defPPr>
            <a:lvl1pPr defTabSz="1028700" eaLnBrk="0" hangingPunct="0">
              <a:lnSpc>
                <a:spcPct val="80000"/>
              </a:lnSpc>
              <a:spcBef>
                <a:spcPts val="0"/>
              </a:spcBef>
              <a:defRPr sz="3600" b="1">
                <a:ea typeface="宋体" panose="02010600030101010101" pitchFamily="2" charset="-122"/>
              </a:defRPr>
            </a:lvl1pPr>
            <a:lvl2pPr algn="ctr" eaLnBrk="0" hangingPunct="0">
              <a:defRPr sz="4400">
                <a:solidFill>
                  <a:schemeClr val="tx2"/>
                </a:solidFill>
                <a:latin typeface="Arial" charset="0"/>
                <a:cs typeface="Arial" charset="0"/>
              </a:defRPr>
            </a:lvl2pPr>
            <a:lvl3pPr algn="ctr" eaLnBrk="0" hangingPunct="0">
              <a:defRPr sz="4400">
                <a:solidFill>
                  <a:schemeClr val="tx2"/>
                </a:solidFill>
                <a:latin typeface="Arial" charset="0"/>
                <a:cs typeface="Arial" charset="0"/>
              </a:defRPr>
            </a:lvl3pPr>
            <a:lvl4pPr algn="ctr" eaLnBrk="0" hangingPunct="0">
              <a:defRPr sz="4400">
                <a:solidFill>
                  <a:schemeClr val="tx2"/>
                </a:solidFill>
                <a:latin typeface="Arial" charset="0"/>
                <a:cs typeface="Arial" charset="0"/>
              </a:defRPr>
            </a:lvl4pPr>
            <a:lvl5pPr algn="ctr" eaLnBrk="0" hangingPunct="0">
              <a:defRPr sz="4400">
                <a:solidFill>
                  <a:schemeClr val="tx2"/>
                </a:solidFill>
                <a:latin typeface="Arial" charset="0"/>
                <a:cs typeface="Arial" charset="0"/>
              </a:defRPr>
            </a:lvl5pPr>
            <a:lvl6pPr marL="457200" algn="ctr" fontAlgn="base">
              <a:spcBef>
                <a:spcPct val="0"/>
              </a:spcBef>
              <a:spcAft>
                <a:spcPct val="0"/>
              </a:spcAft>
              <a:defRPr sz="4400">
                <a:solidFill>
                  <a:schemeClr val="tx2"/>
                </a:solidFill>
                <a:latin typeface="Arial" charset="0"/>
                <a:cs typeface="Arial" charset="0"/>
              </a:defRPr>
            </a:lvl6pPr>
            <a:lvl7pPr marL="914400" algn="ctr" fontAlgn="base">
              <a:spcBef>
                <a:spcPct val="0"/>
              </a:spcBef>
              <a:spcAft>
                <a:spcPct val="0"/>
              </a:spcAft>
              <a:defRPr sz="4400">
                <a:solidFill>
                  <a:schemeClr val="tx2"/>
                </a:solidFill>
                <a:latin typeface="Arial" charset="0"/>
                <a:cs typeface="Arial" charset="0"/>
              </a:defRPr>
            </a:lvl7pPr>
            <a:lvl8pPr marL="1371600" algn="ctr" fontAlgn="base">
              <a:spcBef>
                <a:spcPct val="0"/>
              </a:spcBef>
              <a:spcAft>
                <a:spcPct val="0"/>
              </a:spcAft>
              <a:defRPr sz="4400">
                <a:solidFill>
                  <a:schemeClr val="tx2"/>
                </a:solidFill>
                <a:latin typeface="Arial" charset="0"/>
                <a:cs typeface="Arial" charset="0"/>
              </a:defRPr>
            </a:lvl8pPr>
            <a:lvl9pPr marL="1828800" algn="ctr" fontAlgn="base">
              <a:spcBef>
                <a:spcPct val="0"/>
              </a:spcBef>
              <a:spcAft>
                <a:spcPct val="0"/>
              </a:spcAft>
              <a:defRPr sz="4400">
                <a:solidFill>
                  <a:schemeClr val="tx2"/>
                </a:solidFill>
                <a:latin typeface="Arial" charset="0"/>
                <a:cs typeface="Arial" charset="0"/>
              </a:defRPr>
            </a:lvl9pPr>
          </a:lstStyle>
          <a:p>
            <a:r>
              <a:rPr lang="en-CA" altLang="en-US" sz="3200" dirty="0" smtClean="0">
                <a:latin typeface="Times New Roman" panose="02020603050405020304" pitchFamily="18" charset="0"/>
                <a:cs typeface="Times New Roman" panose="02020603050405020304" pitchFamily="18" charset="0"/>
              </a:rPr>
              <a:t>Background </a:t>
            </a:r>
            <a:r>
              <a:rPr lang="en-CA" altLang="en-US" dirty="0" smtClean="0">
                <a:latin typeface="Times New Roman" panose="02020603050405020304" pitchFamily="18" charset="0"/>
                <a:cs typeface="Times New Roman" panose="02020603050405020304" pitchFamily="18" charset="0"/>
              </a:rPr>
              <a:t>--</a:t>
            </a:r>
            <a:r>
              <a:rPr lang="en-CA" altLang="en-US" sz="2400" dirty="0" smtClean="0">
                <a:latin typeface="Times New Roman" panose="02020603050405020304" pitchFamily="18" charset="0"/>
                <a:cs typeface="Times New Roman" panose="02020603050405020304" pitchFamily="18" charset="0"/>
              </a:rPr>
              <a:t> Finance Industry Outlook</a:t>
            </a:r>
            <a:endParaRPr lang="cs-CZ" alt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672061" y="6268083"/>
            <a:ext cx="1778000" cy="276999"/>
          </a:xfrm>
          <a:prstGeom prst="rect">
            <a:avLst/>
          </a:prstGeom>
          <a:noFill/>
        </p:spPr>
        <p:txBody>
          <a:bodyPr wrap="square" rtlCol="0">
            <a:spAutoFit/>
          </a:bodyPr>
          <a:lstStyle/>
          <a:p>
            <a:r>
              <a:rPr lang="en-CA" sz="1200" dirty="0" smtClean="0">
                <a:solidFill>
                  <a:schemeClr val="bg1"/>
                </a:solidFill>
                <a:latin typeface="Times New Roman" panose="02020603050405020304" pitchFamily="18" charset="0"/>
                <a:cs typeface="Times New Roman" panose="02020603050405020304" pitchFamily="18" charset="0"/>
              </a:rPr>
              <a:t>Source: IAB</a:t>
            </a:r>
            <a:endParaRPr lang="en-CA" sz="12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4716016" y="3747803"/>
            <a:ext cx="4292059" cy="2797279"/>
          </a:xfrm>
          <a:prstGeom prst="rect">
            <a:avLst/>
          </a:prstGeom>
        </p:spPr>
      </p:pic>
      <p:grpSp>
        <p:nvGrpSpPr>
          <p:cNvPr id="16" name="Group 15"/>
          <p:cNvGrpSpPr/>
          <p:nvPr/>
        </p:nvGrpSpPr>
        <p:grpSpPr>
          <a:xfrm>
            <a:off x="133761" y="127000"/>
            <a:ext cx="1999839" cy="228600"/>
            <a:chOff x="133761" y="127000"/>
            <a:chExt cx="1999839" cy="228600"/>
          </a:xfrm>
        </p:grpSpPr>
        <p:sp>
          <p:nvSpPr>
            <p:cNvPr id="18"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5"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6"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7"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8"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9" name="PG_634722689789_BAR"/>
            <p:cNvSpPr/>
            <p:nvPr/>
          </p:nvSpPr>
          <p:spPr>
            <a:xfrm>
              <a:off x="133761"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p:sp>
        <p:nvSpPr>
          <p:cNvPr id="4" name="矩形 3"/>
          <p:cNvSpPr/>
          <p:nvPr/>
        </p:nvSpPr>
        <p:spPr>
          <a:xfrm>
            <a:off x="0" y="0"/>
            <a:ext cx="9144000" cy="6858000"/>
          </a:xfrm>
          <a:prstGeom prst="rect">
            <a:avLst/>
          </a:prstGeom>
          <a:solidFill>
            <a:schemeClr val="bg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136422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Nadpis 1"/>
          <p:cNvSpPr>
            <a:spLocks noGrp="1"/>
          </p:cNvSpPr>
          <p:nvPr>
            <p:ph type="title"/>
          </p:nvPr>
        </p:nvSpPr>
        <p:spPr>
          <a:xfrm>
            <a:off x="457200" y="516195"/>
            <a:ext cx="8229600" cy="65988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751" tIns="46875" rIns="93751" bIns="46875">
            <a:spAutoFit/>
          </a:bodyPr>
          <a:lstStyle/>
          <a:p>
            <a:pPr algn="l" defTabSz="1028700">
              <a:lnSpc>
                <a:spcPct val="110000"/>
              </a:lnSpc>
              <a:spcBef>
                <a:spcPct val="20000"/>
              </a:spcBef>
            </a:pPr>
            <a:r>
              <a:rPr lang="en-CA" altLang="en-US" sz="32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Problem Formalization</a:t>
            </a:r>
            <a:endParaRPr lang="cs-CZ" altLang="en-US" sz="32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R"/>
          <p:cNvSpPr/>
          <p:nvPr/>
        </p:nvSpPr>
        <p:spPr>
          <a:xfrm>
            <a:off x="4826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p:nvGrpSpPr>
          <p:cNvPr id="27" name="Group 26"/>
          <p:cNvGrpSpPr/>
          <p:nvPr/>
        </p:nvGrpSpPr>
        <p:grpSpPr>
          <a:xfrm>
            <a:off x="2483768" y="3978201"/>
            <a:ext cx="1298636" cy="1316364"/>
            <a:chOff x="1135143" y="2019931"/>
            <a:chExt cx="1135063" cy="1120775"/>
          </a:xfrm>
        </p:grpSpPr>
        <p:sp>
          <p:nvSpPr>
            <p:cNvPr id="28"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29" name="Rectangle 19"/>
            <p:cNvSpPr>
              <a:spLocks noChangeArrowheads="1"/>
            </p:cNvSpPr>
            <p:nvPr/>
          </p:nvSpPr>
          <p:spPr bwMode="auto">
            <a:xfrm>
              <a:off x="1178004" y="2420549"/>
              <a:ext cx="1012826" cy="262047"/>
            </a:xfrm>
            <a:prstGeom prst="rect">
              <a:avLst/>
            </a:prstGeom>
            <a:ln>
              <a:no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Approve</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61" name="Group 60"/>
          <p:cNvGrpSpPr/>
          <p:nvPr/>
        </p:nvGrpSpPr>
        <p:grpSpPr>
          <a:xfrm>
            <a:off x="2483768" y="1833991"/>
            <a:ext cx="1309642" cy="1327520"/>
            <a:chOff x="1135143" y="2010433"/>
            <a:chExt cx="1144683" cy="1130273"/>
          </a:xfrm>
        </p:grpSpPr>
        <p:sp>
          <p:nvSpPr>
            <p:cNvPr id="62" name="Oval 4"/>
            <p:cNvSpPr>
              <a:spLocks noChangeArrowheads="1"/>
            </p:cNvSpPr>
            <p:nvPr/>
          </p:nvSpPr>
          <p:spPr bwMode="auto">
            <a:xfrm>
              <a:off x="1135143" y="2010433"/>
              <a:ext cx="1144683" cy="1130273"/>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3" name="Rectangle 19"/>
            <p:cNvSpPr>
              <a:spLocks noChangeArrowheads="1"/>
            </p:cNvSpPr>
            <p:nvPr/>
          </p:nvSpPr>
          <p:spPr bwMode="auto">
            <a:xfrm>
              <a:off x="1198081" y="2302625"/>
              <a:ext cx="1012826" cy="497887"/>
            </a:xfrm>
            <a:prstGeom prst="rect">
              <a:avLst/>
            </a:prstGeom>
            <a:ln>
              <a:no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1900" dirty="0" smtClean="0">
                  <a:solidFill>
                    <a:srgbClr val="00B0F0"/>
                  </a:solidFill>
                  <a:latin typeface="Times New Roman" panose="02020603050405020304" pitchFamily="18" charset="0"/>
                  <a:cs typeface="Times New Roman" panose="02020603050405020304" pitchFamily="18" charset="0"/>
                </a:rPr>
                <a:t>Ad Displayed</a:t>
              </a:r>
              <a:endParaRPr kumimoji="1" lang="en-US" altLang="zh-CN" sz="1900" dirty="0">
                <a:solidFill>
                  <a:srgbClr val="00B0F0"/>
                </a:solidFill>
                <a:latin typeface="Times New Roman" panose="02020603050405020304" pitchFamily="18" charset="0"/>
                <a:cs typeface="Times New Roman" panose="02020603050405020304" pitchFamily="18" charset="0"/>
              </a:endParaRPr>
            </a:p>
          </p:txBody>
        </p:sp>
      </p:grpSp>
      <p:grpSp>
        <p:nvGrpSpPr>
          <p:cNvPr id="64" name="Group 63"/>
          <p:cNvGrpSpPr/>
          <p:nvPr/>
        </p:nvGrpSpPr>
        <p:grpSpPr>
          <a:xfrm>
            <a:off x="4611147" y="1845146"/>
            <a:ext cx="1298636" cy="1316364"/>
            <a:chOff x="1135143" y="2019931"/>
            <a:chExt cx="1135063" cy="1120775"/>
          </a:xfrm>
        </p:grpSpPr>
        <p:sp>
          <p:nvSpPr>
            <p:cNvPr id="65"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6" name="Rectangle 19"/>
            <p:cNvSpPr>
              <a:spLocks noChangeArrowheads="1"/>
            </p:cNvSpPr>
            <p:nvPr/>
          </p:nvSpPr>
          <p:spPr bwMode="auto">
            <a:xfrm>
              <a:off x="1178004" y="2420549"/>
              <a:ext cx="1012826" cy="262047"/>
            </a:xfrm>
            <a:prstGeom prst="rect">
              <a:avLst/>
            </a:prstGeom>
            <a:ln>
              <a:no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User Click</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67" name="Group 66"/>
          <p:cNvGrpSpPr/>
          <p:nvPr/>
        </p:nvGrpSpPr>
        <p:grpSpPr>
          <a:xfrm>
            <a:off x="6857860" y="3951111"/>
            <a:ext cx="1298636" cy="1316364"/>
            <a:chOff x="1135143" y="2019931"/>
            <a:chExt cx="1135063" cy="1120775"/>
          </a:xfrm>
        </p:grpSpPr>
        <p:sp>
          <p:nvSpPr>
            <p:cNvPr id="68"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69" name="Rectangle 19"/>
            <p:cNvSpPr>
              <a:spLocks noChangeArrowheads="1"/>
            </p:cNvSpPr>
            <p:nvPr/>
          </p:nvSpPr>
          <p:spPr bwMode="auto">
            <a:xfrm>
              <a:off x="1208342" y="2364994"/>
              <a:ext cx="1012826" cy="497888"/>
            </a:xfrm>
            <a:prstGeom prst="rect">
              <a:avLst/>
            </a:prstGeom>
            <a:ln>
              <a:no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1900" dirty="0" smtClean="0">
                  <a:solidFill>
                    <a:srgbClr val="00B0F0"/>
                  </a:solidFill>
                  <a:latin typeface="Times New Roman" panose="02020603050405020304" pitchFamily="18" charset="0"/>
                  <a:cs typeface="Times New Roman" panose="02020603050405020304" pitchFamily="18" charset="0"/>
                </a:rPr>
                <a:t>Browse Products</a:t>
              </a:r>
              <a:endParaRPr kumimoji="1" lang="en-US" altLang="zh-CN" sz="1900" dirty="0">
                <a:solidFill>
                  <a:srgbClr val="00B0F0"/>
                </a:solidFill>
                <a:latin typeface="Times New Roman" panose="02020603050405020304" pitchFamily="18" charset="0"/>
                <a:cs typeface="Times New Roman" panose="02020603050405020304" pitchFamily="18" charset="0"/>
              </a:endParaRPr>
            </a:p>
          </p:txBody>
        </p:sp>
      </p:grpSp>
      <p:grpSp>
        <p:nvGrpSpPr>
          <p:cNvPr id="70" name="Group 69"/>
          <p:cNvGrpSpPr/>
          <p:nvPr/>
        </p:nvGrpSpPr>
        <p:grpSpPr>
          <a:xfrm>
            <a:off x="4611147" y="3978201"/>
            <a:ext cx="1298636" cy="1316364"/>
            <a:chOff x="1135143" y="2019931"/>
            <a:chExt cx="1135063" cy="1120775"/>
          </a:xfrm>
        </p:grpSpPr>
        <p:sp>
          <p:nvSpPr>
            <p:cNvPr id="71"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72" name="Rectangle 19"/>
            <p:cNvSpPr>
              <a:spLocks noChangeArrowheads="1"/>
            </p:cNvSpPr>
            <p:nvPr/>
          </p:nvSpPr>
          <p:spPr bwMode="auto">
            <a:xfrm>
              <a:off x="1178004" y="2420549"/>
              <a:ext cx="1012826" cy="262047"/>
            </a:xfrm>
            <a:prstGeom prst="rect">
              <a:avLst/>
            </a:prstGeom>
            <a:ln>
              <a:no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Apply</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73" name="Group 72"/>
          <p:cNvGrpSpPr/>
          <p:nvPr/>
        </p:nvGrpSpPr>
        <p:grpSpPr>
          <a:xfrm>
            <a:off x="303182" y="1845146"/>
            <a:ext cx="1298636" cy="1316364"/>
            <a:chOff x="1135143" y="2019931"/>
            <a:chExt cx="1135063" cy="1120775"/>
          </a:xfrm>
        </p:grpSpPr>
        <p:sp>
          <p:nvSpPr>
            <p:cNvPr id="74" name="Oval 4"/>
            <p:cNvSpPr>
              <a:spLocks noChangeArrowheads="1"/>
            </p:cNvSpPr>
            <p:nvPr/>
          </p:nvSpPr>
          <p:spPr bwMode="auto">
            <a:xfrm>
              <a:off x="1135143" y="2019931"/>
              <a:ext cx="1135063" cy="1120775"/>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p>
          </p:txBody>
        </p:sp>
        <p:sp>
          <p:nvSpPr>
            <p:cNvPr id="75" name="Rectangle 19"/>
            <p:cNvSpPr>
              <a:spLocks noChangeArrowheads="1"/>
            </p:cNvSpPr>
            <p:nvPr/>
          </p:nvSpPr>
          <p:spPr bwMode="auto">
            <a:xfrm>
              <a:off x="1178004" y="2420549"/>
              <a:ext cx="1012826" cy="262047"/>
            </a:xfrm>
            <a:prstGeom prst="rect">
              <a:avLst/>
            </a:prstGeom>
            <a:ln>
              <a:no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00B0F0"/>
                  </a:solidFill>
                  <a:latin typeface="Times New Roman" panose="02020603050405020304" pitchFamily="18" charset="0"/>
                  <a:cs typeface="Times New Roman" panose="02020603050405020304" pitchFamily="18" charset="0"/>
                </a:rPr>
                <a:t>Make Bid</a:t>
              </a:r>
              <a:endParaRPr kumimoji="1" lang="en-US" altLang="zh-CN" sz="2000" dirty="0">
                <a:solidFill>
                  <a:srgbClr val="00B0F0"/>
                </a:solidFill>
                <a:latin typeface="Times New Roman" panose="02020603050405020304" pitchFamily="18" charset="0"/>
                <a:cs typeface="Times New Roman" panose="02020603050405020304" pitchFamily="18" charset="0"/>
              </a:endParaRPr>
            </a:p>
          </p:txBody>
        </p:sp>
      </p:grpSp>
      <p:grpSp>
        <p:nvGrpSpPr>
          <p:cNvPr id="76" name="Group 75"/>
          <p:cNvGrpSpPr/>
          <p:nvPr/>
        </p:nvGrpSpPr>
        <p:grpSpPr>
          <a:xfrm>
            <a:off x="365064" y="3978201"/>
            <a:ext cx="1298636" cy="1316364"/>
            <a:chOff x="1135143" y="2019931"/>
            <a:chExt cx="1135063" cy="1120775"/>
          </a:xfrm>
          <a:solidFill>
            <a:schemeClr val="accent6"/>
          </a:solidFill>
        </p:grpSpPr>
        <p:sp>
          <p:nvSpPr>
            <p:cNvPr id="77" name="Oval 4"/>
            <p:cNvSpPr>
              <a:spLocks noChangeArrowheads="1"/>
            </p:cNvSpPr>
            <p:nvPr/>
          </p:nvSpPr>
          <p:spPr bwMode="auto">
            <a:xfrm>
              <a:off x="1135143" y="2019931"/>
              <a:ext cx="1135063" cy="1120775"/>
            </a:xfrm>
            <a:prstGeom prst="ellipse">
              <a:avLst/>
            </a:prstGeom>
            <a:grpFill/>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solidFill>
                  <a:srgbClr val="FFFF00"/>
                </a:solidFill>
              </a:endParaRPr>
            </a:p>
          </p:txBody>
        </p:sp>
        <p:sp>
          <p:nvSpPr>
            <p:cNvPr id="78" name="Rectangle 19"/>
            <p:cNvSpPr>
              <a:spLocks noChangeArrowheads="1"/>
            </p:cNvSpPr>
            <p:nvPr/>
          </p:nvSpPr>
          <p:spPr bwMode="auto">
            <a:xfrm>
              <a:off x="1178004" y="2420549"/>
              <a:ext cx="1012826" cy="262047"/>
            </a:xfrm>
            <a:prstGeom prst="rect">
              <a:avLst/>
            </a:prstGeom>
            <a:grpFill/>
            <a:ln>
              <a:no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FFFF00"/>
                  </a:solidFill>
                  <a:latin typeface="Times New Roman" panose="02020603050405020304" pitchFamily="18" charset="0"/>
                  <a:cs typeface="Times New Roman" panose="02020603050405020304" pitchFamily="18" charset="0"/>
                </a:rPr>
                <a:t>Revenue</a:t>
              </a:r>
              <a:endParaRPr kumimoji="1" lang="en-US" altLang="zh-CN" sz="2000" dirty="0">
                <a:solidFill>
                  <a:srgbClr val="FFFF00"/>
                </a:solidFill>
                <a:latin typeface="Times New Roman" panose="02020603050405020304" pitchFamily="18" charset="0"/>
                <a:cs typeface="Times New Roman" panose="02020603050405020304" pitchFamily="18" charset="0"/>
              </a:endParaRPr>
            </a:p>
          </p:txBody>
        </p:sp>
      </p:grpSp>
      <p:grpSp>
        <p:nvGrpSpPr>
          <p:cNvPr id="79" name="Group 78"/>
          <p:cNvGrpSpPr/>
          <p:nvPr/>
        </p:nvGrpSpPr>
        <p:grpSpPr>
          <a:xfrm>
            <a:off x="6876256" y="1813448"/>
            <a:ext cx="1309641" cy="1327520"/>
            <a:chOff x="1132965" y="1992942"/>
            <a:chExt cx="1144682" cy="1130273"/>
          </a:xfrm>
          <a:solidFill>
            <a:schemeClr val="accent6"/>
          </a:solidFill>
        </p:grpSpPr>
        <p:sp>
          <p:nvSpPr>
            <p:cNvPr id="80" name="Oval 4"/>
            <p:cNvSpPr>
              <a:spLocks noChangeArrowheads="1"/>
            </p:cNvSpPr>
            <p:nvPr/>
          </p:nvSpPr>
          <p:spPr bwMode="auto">
            <a:xfrm>
              <a:off x="1132965" y="1992942"/>
              <a:ext cx="1144682" cy="1130273"/>
            </a:xfrm>
            <a:prstGeom prst="ellipse">
              <a:avLst/>
            </a:prstGeom>
            <a:grpFill/>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sz="1300" b="1">
                  <a:solidFill>
                    <a:srgbClr val="000000"/>
                  </a:solidFill>
                  <a:latin typeface="Arial" panose="020B0604020202020204" pitchFamily="34" charset="0"/>
                  <a:ea typeface="宋体" panose="02010600030101010101" pitchFamily="2" charset="-122"/>
                </a:defRPr>
              </a:lvl1pPr>
              <a:lvl2pPr marL="742950" indent="-285750">
                <a:defRPr sz="1300" b="1">
                  <a:solidFill>
                    <a:srgbClr val="000000"/>
                  </a:solidFill>
                  <a:latin typeface="Arial" panose="020B0604020202020204" pitchFamily="34" charset="0"/>
                  <a:ea typeface="宋体" panose="02010600030101010101" pitchFamily="2" charset="-122"/>
                </a:defRPr>
              </a:lvl2pPr>
              <a:lvl3pPr marL="1143000" indent="-228600">
                <a:defRPr sz="1300" b="1">
                  <a:solidFill>
                    <a:srgbClr val="000000"/>
                  </a:solidFill>
                  <a:latin typeface="Arial" panose="020B0604020202020204" pitchFamily="34" charset="0"/>
                  <a:ea typeface="宋体" panose="02010600030101010101" pitchFamily="2" charset="-122"/>
                </a:defRPr>
              </a:lvl3pPr>
              <a:lvl4pPr marL="1600200" indent="-228600">
                <a:defRPr sz="1300" b="1">
                  <a:solidFill>
                    <a:srgbClr val="000000"/>
                  </a:solidFill>
                  <a:latin typeface="Arial" panose="020B0604020202020204" pitchFamily="34" charset="0"/>
                  <a:ea typeface="宋体" panose="02010600030101010101" pitchFamily="2" charset="-122"/>
                </a:defRPr>
              </a:lvl4pPr>
              <a:lvl5pPr marL="2057400" indent="-228600">
                <a:defRPr sz="13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300" b="1">
                  <a:solidFill>
                    <a:srgbClr val="000000"/>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endParaRPr lang="zh-CN" altLang="en-US" sz="975">
                <a:solidFill>
                  <a:srgbClr val="FFFF00"/>
                </a:solidFill>
              </a:endParaRPr>
            </a:p>
          </p:txBody>
        </p:sp>
        <p:sp>
          <p:nvSpPr>
            <p:cNvPr id="81" name="Rectangle 19"/>
            <p:cNvSpPr>
              <a:spLocks noChangeArrowheads="1"/>
            </p:cNvSpPr>
            <p:nvPr/>
          </p:nvSpPr>
          <p:spPr bwMode="auto">
            <a:xfrm>
              <a:off x="1195903" y="2292580"/>
              <a:ext cx="1012826" cy="524092"/>
            </a:xfrm>
            <a:prstGeom prst="rect">
              <a:avLst/>
            </a:prstGeom>
            <a:grpFill/>
            <a:ln>
              <a:noFill/>
            </a:ln>
          </p:spPr>
          <p:style>
            <a:lnRef idx="2">
              <a:schemeClr val="accent5"/>
            </a:lnRef>
            <a:fillRef idx="1">
              <a:schemeClr val="lt1"/>
            </a:fillRef>
            <a:effectRef idx="0">
              <a:schemeClr val="accent5"/>
            </a:effectRef>
            <a:fontRef idx="minor">
              <a:schemeClr val="dk1"/>
            </a:fontRef>
          </p:style>
          <p:txBody>
            <a:bodyPr lIns="0" tIns="0" rIns="0" bIns="0" anchor="ctr">
              <a:spAutoFit/>
            </a:bodyPr>
            <a:lstStyle>
              <a:lvl1pPr defTabSz="330200">
                <a:tabLst>
                  <a:tab pos="8521700" algn="r"/>
                </a:tabLst>
                <a:defRPr sz="1300" b="1">
                  <a:solidFill>
                    <a:srgbClr val="000000"/>
                  </a:solidFill>
                  <a:latin typeface="Arial" panose="020B0604020202020204" pitchFamily="34" charset="0"/>
                  <a:ea typeface="宋体" panose="02010600030101010101" pitchFamily="2" charset="-122"/>
                </a:defRPr>
              </a:lvl1pPr>
              <a:lvl2pPr marL="742950" indent="-285750" defTabSz="330200">
                <a:tabLst>
                  <a:tab pos="8521700" algn="r"/>
                </a:tabLst>
                <a:defRPr sz="1300" b="1">
                  <a:solidFill>
                    <a:srgbClr val="000000"/>
                  </a:solidFill>
                  <a:latin typeface="Arial" panose="020B0604020202020204" pitchFamily="34" charset="0"/>
                  <a:ea typeface="宋体" panose="02010600030101010101" pitchFamily="2" charset="-122"/>
                </a:defRPr>
              </a:lvl2pPr>
              <a:lvl3pPr marL="11430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3pPr>
              <a:lvl4pPr marL="16002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4pPr>
              <a:lvl5pPr marL="2057400" indent="-228600" defTabSz="330200">
                <a:tabLst>
                  <a:tab pos="8521700" algn="r"/>
                </a:tabLst>
                <a:defRPr sz="1300" b="1">
                  <a:solidFill>
                    <a:srgbClr val="000000"/>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1300" b="1">
                  <a:solidFill>
                    <a:srgbClr val="000000"/>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sz="2000" dirty="0" smtClean="0">
                  <a:solidFill>
                    <a:srgbClr val="FFFF00"/>
                  </a:solidFill>
                  <a:latin typeface="Times New Roman" panose="02020603050405020304" pitchFamily="18" charset="0"/>
                  <a:cs typeface="Times New Roman" panose="02020603050405020304" pitchFamily="18" charset="0"/>
                </a:rPr>
                <a:t>Pay for Clicks</a:t>
              </a:r>
              <a:endParaRPr kumimoji="1" lang="en-US" altLang="zh-CN" sz="2000" dirty="0">
                <a:solidFill>
                  <a:srgbClr val="FFFF00"/>
                </a:solidFill>
                <a:latin typeface="Times New Roman" panose="02020603050405020304" pitchFamily="18" charset="0"/>
                <a:cs typeface="Times New Roman" panose="02020603050405020304" pitchFamily="18" charset="0"/>
              </a:endParaRPr>
            </a:p>
          </p:txBody>
        </p:sp>
      </p:grpSp>
      <p:sp>
        <p:nvSpPr>
          <p:cNvPr id="82" name="Line 30"/>
          <p:cNvSpPr>
            <a:spLocks noChangeShapeType="1"/>
          </p:cNvSpPr>
          <p:nvPr/>
        </p:nvSpPr>
        <p:spPr bwMode="auto">
          <a:xfrm>
            <a:off x="1616993" y="2492896"/>
            <a:ext cx="866775"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3" name="Line 30"/>
          <p:cNvSpPr>
            <a:spLocks noChangeShapeType="1"/>
          </p:cNvSpPr>
          <p:nvPr/>
        </p:nvSpPr>
        <p:spPr bwMode="auto">
          <a:xfrm flipV="1">
            <a:off x="3793410" y="2473153"/>
            <a:ext cx="817737" cy="19743"/>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4" name="Line 30"/>
          <p:cNvSpPr>
            <a:spLocks noChangeShapeType="1"/>
          </p:cNvSpPr>
          <p:nvPr/>
        </p:nvSpPr>
        <p:spPr bwMode="auto">
          <a:xfrm>
            <a:off x="5991085" y="2492896"/>
            <a:ext cx="866775"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5" name="Line 30"/>
          <p:cNvSpPr>
            <a:spLocks noChangeShapeType="1"/>
          </p:cNvSpPr>
          <p:nvPr/>
        </p:nvSpPr>
        <p:spPr bwMode="auto">
          <a:xfrm>
            <a:off x="5818969" y="3068959"/>
            <a:ext cx="1038891" cy="882151"/>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7" name="Line 28"/>
          <p:cNvSpPr>
            <a:spLocks noChangeShapeType="1"/>
          </p:cNvSpPr>
          <p:nvPr/>
        </p:nvSpPr>
        <p:spPr bwMode="auto">
          <a:xfrm flipH="1">
            <a:off x="5909783" y="4653136"/>
            <a:ext cx="936324"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8" name="Line 28"/>
          <p:cNvSpPr>
            <a:spLocks noChangeShapeType="1"/>
          </p:cNvSpPr>
          <p:nvPr/>
        </p:nvSpPr>
        <p:spPr bwMode="auto">
          <a:xfrm flipH="1">
            <a:off x="3782404" y="4653136"/>
            <a:ext cx="828743"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
        <p:nvSpPr>
          <p:cNvPr id="89" name="Line 28"/>
          <p:cNvSpPr>
            <a:spLocks noChangeShapeType="1"/>
          </p:cNvSpPr>
          <p:nvPr/>
        </p:nvSpPr>
        <p:spPr bwMode="auto">
          <a:xfrm flipH="1">
            <a:off x="1663700" y="4631307"/>
            <a:ext cx="912838" cy="0"/>
          </a:xfrm>
          <a:prstGeom prst="line">
            <a:avLst/>
          </a:prstGeom>
          <a:noFill/>
          <a:ln w="222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eaLnBrk="0" fontAlgn="base" hangingPunct="0">
              <a:spcBef>
                <a:spcPct val="0"/>
              </a:spcBef>
              <a:spcAft>
                <a:spcPct val="0"/>
              </a:spcAft>
            </a:pPr>
            <a:endParaRPr lang="en-CA" sz="975" b="1">
              <a:solidFill>
                <a:srgbClr val="000000"/>
              </a:solidFill>
            </a:endParaRPr>
          </a:p>
        </p:txBody>
      </p:sp>
    </p:spTree>
    <p:extLst>
      <p:ext uri="{BB962C8B-B14F-4D97-AF65-F5344CB8AC3E}">
        <p14:creationId xmlns:p14="http://schemas.microsoft.com/office/powerpoint/2010/main" val="3959079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Nadpis 1"/>
          <p:cNvSpPr txBox="1">
            <a:spLocks/>
          </p:cNvSpPr>
          <p:nvPr/>
        </p:nvSpPr>
        <p:spPr bwMode="auto">
          <a:xfrm>
            <a:off x="457200" y="527961"/>
            <a:ext cx="8229600" cy="63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110000"/>
              </a:lnSpc>
              <a:spcBef>
                <a:spcPct val="20000"/>
              </a:spcBef>
            </a:pPr>
            <a:r>
              <a:rPr lang="en-CA" altLang="en-US" sz="3200" b="1" kern="12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Problem</a:t>
            </a: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Formalization – </a:t>
            </a:r>
            <a:r>
              <a:rPr lang="en-CA" altLang="en-US" sz="24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Formulas</a:t>
            </a: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cs-CZ" altLang="en-US" sz="32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4" name="Group 13"/>
          <p:cNvGrpSpPr/>
          <p:nvPr/>
        </p:nvGrpSpPr>
        <p:grpSpPr>
          <a:xfrm>
            <a:off x="127000" y="127000"/>
            <a:ext cx="2006600" cy="228600"/>
            <a:chOff x="127000" y="127000"/>
            <a:chExt cx="2006600" cy="228600"/>
          </a:xfrm>
        </p:grpSpPr>
        <p:sp>
          <p:nvSpPr>
            <p:cNvPr id="15"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6" name="PG_634722689789_BAR"/>
            <p:cNvSpPr/>
            <p:nvPr/>
          </p:nvSpPr>
          <p:spPr>
            <a:xfrm>
              <a:off x="4826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7"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8"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19"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mc:AlternateContent xmlns:mc="http://schemas.openxmlformats.org/markup-compatibility/2006" xmlns:a14="http://schemas.microsoft.com/office/drawing/2010/main">
        <mc:Choice Requires="a14">
          <p:sp>
            <p:nvSpPr>
              <p:cNvPr id="3" name="Rectangle 2"/>
              <p:cNvSpPr/>
              <p:nvPr/>
            </p:nvSpPr>
            <p:spPr>
              <a:xfrm>
                <a:off x="251520" y="2717009"/>
                <a:ext cx="3242679" cy="63998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CA" altLang="en-US" i="1" smtClean="0">
                          <a:solidFill>
                            <a:schemeClr val="tx1"/>
                          </a:solidFill>
                          <a:latin typeface="Cambria Math" panose="02040503050406030204" pitchFamily="18" charset="0"/>
                        </a:rPr>
                        <m:t>𝑃𝑟𝑜𝑑𝑢𝑐𝑡</m:t>
                      </m:r>
                      <m:r>
                        <a:rPr lang="en-CA" altLang="en-US" i="1" smtClean="0">
                          <a:solidFill>
                            <a:schemeClr val="tx1"/>
                          </a:solidFill>
                          <a:latin typeface="Cambria Math" panose="02040503050406030204" pitchFamily="18" charset="0"/>
                        </a:rPr>
                        <m:t> </m:t>
                      </m:r>
                      <m:r>
                        <a:rPr lang="en-CA" altLang="en-US" i="1" smtClean="0">
                          <a:solidFill>
                            <a:schemeClr val="tx1"/>
                          </a:solidFill>
                          <a:latin typeface="Cambria Math" panose="02040503050406030204" pitchFamily="18" charset="0"/>
                        </a:rPr>
                        <m:t>𝑅𝑒𝑣𝑒𝑛𝑢𝑒</m:t>
                      </m:r>
                      <m:r>
                        <a:rPr lang="en-CA" altLang="en-US" i="1">
                          <a:solidFill>
                            <a:schemeClr val="tx1"/>
                          </a:solidFill>
                          <a:latin typeface="Cambria Math" panose="02040503050406030204" pitchFamily="18" charset="0"/>
                        </a:rPr>
                        <m:t>×</m:t>
                      </m:r>
                      <m:r>
                        <a:rPr lang="en-CA" altLang="en-US" i="1">
                          <a:solidFill>
                            <a:schemeClr val="tx1"/>
                          </a:solidFill>
                          <a:latin typeface="Cambria Math" panose="02040503050406030204" pitchFamily="18" charset="0"/>
                        </a:rPr>
                        <m:t>𝐴𝑝𝑝𝑟𝑜𝑣𝑒𝑑</m:t>
                      </m:r>
                      <m:r>
                        <a:rPr lang="en-CA" altLang="en-US" i="1">
                          <a:solidFill>
                            <a:schemeClr val="tx1"/>
                          </a:solidFill>
                          <a:latin typeface="Cambria Math" panose="02040503050406030204" pitchFamily="18" charset="0"/>
                        </a:rPr>
                        <m:t> </m:t>
                      </m:r>
                      <m:r>
                        <a:rPr lang="en-CA" altLang="en-US" i="1">
                          <a:solidFill>
                            <a:schemeClr val="tx1"/>
                          </a:solidFill>
                          <a:latin typeface="Cambria Math" panose="02040503050406030204" pitchFamily="18" charset="0"/>
                        </a:rPr>
                        <m:t>𝑁𝑢𝑚𝑏𝑒𝑟</m:t>
                      </m:r>
                      <m:r>
                        <a:rPr lang="en-CA" altLang="en-US" i="1">
                          <a:solidFill>
                            <a:schemeClr val="tx1"/>
                          </a:solidFill>
                          <a:latin typeface="Cambria Math" panose="02040503050406030204" pitchFamily="18" charset="0"/>
                        </a:rPr>
                        <m:t> </m:t>
                      </m:r>
                      <m:r>
                        <a:rPr lang="en-CA" altLang="en-US" i="1">
                          <a:solidFill>
                            <a:schemeClr val="tx1"/>
                          </a:solidFill>
                          <a:latin typeface="Cambria Math" panose="02040503050406030204" pitchFamily="18" charset="0"/>
                        </a:rPr>
                        <m:t>𝑜𝑓</m:t>
                      </m:r>
                      <m:r>
                        <a:rPr lang="en-CA" altLang="en-US" i="1">
                          <a:solidFill>
                            <a:schemeClr val="tx1"/>
                          </a:solidFill>
                          <a:latin typeface="Cambria Math" panose="02040503050406030204" pitchFamily="18" charset="0"/>
                        </a:rPr>
                        <m:t> </m:t>
                      </m:r>
                      <m:r>
                        <a:rPr lang="en-CA" altLang="en-US" i="1">
                          <a:solidFill>
                            <a:schemeClr val="tx1"/>
                          </a:solidFill>
                          <a:latin typeface="Cambria Math" panose="02040503050406030204" pitchFamily="18" charset="0"/>
                        </a:rPr>
                        <m:t>𝐴𝑝𝑝𝑙𝑖𝑐𝑎𝑡𝑖𝑜𝑛𝑠</m:t>
                      </m:r>
                    </m:oMath>
                  </m:oMathPara>
                </a14:m>
                <a:endParaRPr lang="en-CA" altLang="en-US" i="1" dirty="0">
                  <a:solidFill>
                    <a:schemeClr val="tx1"/>
                  </a:solidFill>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51520" y="2717009"/>
                <a:ext cx="3242679" cy="639983"/>
              </a:xfrm>
              <a:prstGeom prst="rect">
                <a:avLst/>
              </a:prstGeom>
              <a:blipFill rotWithShape="1">
                <a:blip r:embed="rId3"/>
                <a:stretch>
                  <a:fillRect r="-22556" b="-7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23528" y="1984794"/>
                <a:ext cx="1638204" cy="369332"/>
              </a:xfrm>
              <a:prstGeom prst="rect">
                <a:avLst/>
              </a:prstGeom>
            </p:spPr>
            <p:txBody>
              <a:bodyPr wrap="none">
                <a:spAutoFit/>
              </a:bodyPr>
              <a:lstStyle/>
              <a:p>
                <a:pPr algn="r"/>
                <a14:m>
                  <m:oMath xmlns:m="http://schemas.openxmlformats.org/officeDocument/2006/math">
                    <m:r>
                      <a:rPr lang="en-CA" altLang="en-US" i="1" smtClean="0">
                        <a:solidFill>
                          <a:schemeClr val="tx1"/>
                        </a:solidFill>
                        <a:latin typeface="Cambria Math" panose="02040503050406030204" pitchFamily="18" charset="0"/>
                      </a:rPr>
                      <m:t>𝑇𝑜𝑡𝑎𝑙</m:t>
                    </m:r>
                  </m:oMath>
                </a14:m>
                <a:r>
                  <a:rPr lang="en-CA" altLang="en-US" i="1" dirty="0">
                    <a:solidFill>
                      <a:schemeClr val="tx1"/>
                    </a:solidFill>
                    <a:latin typeface="Cambria Math" panose="02040503050406030204" pitchFamily="18" charset="0"/>
                  </a:rPr>
                  <a:t> Revenue</a:t>
                </a:r>
              </a:p>
            </p:txBody>
          </p:sp>
        </mc:Choice>
        <mc:Fallback xmlns="">
          <p:sp>
            <p:nvSpPr>
              <p:cNvPr id="4" name="Rectangle 3"/>
              <p:cNvSpPr>
                <a:spLocks noRot="1" noChangeAspect="1" noMove="1" noResize="1" noEditPoints="1" noAdjustHandles="1" noChangeArrowheads="1" noChangeShapeType="1" noTextEdit="1"/>
              </p:cNvSpPr>
              <p:nvPr/>
            </p:nvSpPr>
            <p:spPr>
              <a:xfrm>
                <a:off x="323528" y="1984794"/>
                <a:ext cx="1638204" cy="369332"/>
              </a:xfrm>
              <a:prstGeom prst="rect">
                <a:avLst/>
              </a:prstGeom>
              <a:blipFill rotWithShape="1">
                <a:blip r:embed="rId4"/>
                <a:stretch>
                  <a:fillRect t="-10000" r="-3346"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495169" y="2710661"/>
                <a:ext cx="3476886"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en-US" b="0" i="1" smtClean="0">
                          <a:solidFill>
                            <a:schemeClr val="tx1"/>
                          </a:solidFill>
                          <a:latin typeface="Cambria Math"/>
                        </a:rPr>
                        <m:t>                             </m:t>
                      </m:r>
                      <m:r>
                        <a:rPr lang="en-CA" altLang="en-US" i="1" smtClean="0">
                          <a:solidFill>
                            <a:schemeClr val="tx1"/>
                          </a:solidFill>
                          <a:latin typeface="Cambria Math" panose="02040503050406030204" pitchFamily="18" charset="0"/>
                        </a:rPr>
                        <m:t>𝐶𝑜𝑠𝑡</m:t>
                      </m:r>
                      <m:r>
                        <a:rPr lang="en-CA" altLang="en-US" i="1" smtClean="0">
                          <a:solidFill>
                            <a:schemeClr val="tx1"/>
                          </a:solidFill>
                          <a:latin typeface="Cambria Math" panose="02040503050406030204" pitchFamily="18" charset="0"/>
                        </a:rPr>
                        <m:t> </m:t>
                      </m:r>
                      <m:r>
                        <a:rPr lang="en-CA" altLang="en-US" i="1" smtClean="0">
                          <a:solidFill>
                            <a:schemeClr val="tx1"/>
                          </a:solidFill>
                          <a:latin typeface="Cambria Math" panose="02040503050406030204" pitchFamily="18" charset="0"/>
                        </a:rPr>
                        <m:t>𝑃𝑒𝑟</m:t>
                      </m:r>
                      <m:r>
                        <a:rPr lang="en-CA" altLang="en-US" i="1" smtClean="0">
                          <a:solidFill>
                            <a:schemeClr val="tx1"/>
                          </a:solidFill>
                          <a:latin typeface="Cambria Math" panose="02040503050406030204" pitchFamily="18" charset="0"/>
                        </a:rPr>
                        <m:t> </m:t>
                      </m:r>
                      <m:r>
                        <a:rPr lang="en-CA" altLang="en-US" i="1" smtClean="0">
                          <a:solidFill>
                            <a:schemeClr val="tx1"/>
                          </a:solidFill>
                          <a:latin typeface="Cambria Math" panose="02040503050406030204" pitchFamily="18" charset="0"/>
                        </a:rPr>
                        <m:t>𝐶𝑙𝑖𝑐𝑘</m:t>
                      </m:r>
                      <m:r>
                        <a:rPr lang="en-CA" altLang="en-US" i="1" smtClean="0">
                          <a:solidFill>
                            <a:schemeClr val="tx1"/>
                          </a:solidFill>
                          <a:latin typeface="Cambria Math" panose="02040503050406030204" pitchFamily="18" charset="0"/>
                        </a:rPr>
                        <m:t>×</m:t>
                      </m:r>
                      <m:r>
                        <a:rPr lang="en-CA" altLang="en-US" i="1" smtClean="0">
                          <a:solidFill>
                            <a:schemeClr val="tx1"/>
                          </a:solidFill>
                          <a:latin typeface="Cambria Math" panose="02040503050406030204" pitchFamily="18" charset="0"/>
                        </a:rPr>
                        <m:t>𝑁𝑢𝑚𝑏𝑒𝑟</m:t>
                      </m:r>
                      <m:r>
                        <a:rPr lang="en-CA" altLang="en-US" i="1" smtClean="0">
                          <a:solidFill>
                            <a:schemeClr val="tx1"/>
                          </a:solidFill>
                          <a:latin typeface="Cambria Math" panose="02040503050406030204" pitchFamily="18" charset="0"/>
                        </a:rPr>
                        <m:t> </m:t>
                      </m:r>
                      <m:r>
                        <a:rPr lang="en-CA" altLang="en-US" i="1" smtClean="0">
                          <a:solidFill>
                            <a:schemeClr val="tx1"/>
                          </a:solidFill>
                          <a:latin typeface="Cambria Math" panose="02040503050406030204" pitchFamily="18" charset="0"/>
                        </a:rPr>
                        <m:t>𝑜𝑓</m:t>
                      </m:r>
                      <m:r>
                        <a:rPr lang="en-CA" altLang="en-US" i="1" smtClean="0">
                          <a:solidFill>
                            <a:schemeClr val="tx1"/>
                          </a:solidFill>
                          <a:latin typeface="Cambria Math" panose="02040503050406030204" pitchFamily="18" charset="0"/>
                        </a:rPr>
                        <m:t> </m:t>
                      </m:r>
                      <m:r>
                        <a:rPr lang="en-CA" altLang="en-US" i="1" smtClean="0">
                          <a:solidFill>
                            <a:schemeClr val="tx1"/>
                          </a:solidFill>
                          <a:latin typeface="Cambria Math" panose="02040503050406030204" pitchFamily="18" charset="0"/>
                        </a:rPr>
                        <m:t>𝐶𝑙𝑖𝑐𝑘𝑠</m:t>
                      </m:r>
                    </m:oMath>
                  </m:oMathPara>
                </a14:m>
                <a:endParaRPr lang="en-CA"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495169" y="2710661"/>
                <a:ext cx="3476886" cy="646331"/>
              </a:xfrm>
              <a:prstGeom prst="rect">
                <a:avLst/>
              </a:prstGeom>
              <a:blipFill rotWithShape="1">
                <a:blip r:embed="rId5"/>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422332" y="1984794"/>
                <a:ext cx="13261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altLang="en-US" i="1" smtClean="0">
                          <a:solidFill>
                            <a:schemeClr val="tx1"/>
                          </a:solidFill>
                          <a:latin typeface="Cambria Math" panose="02040503050406030204" pitchFamily="18" charset="0"/>
                        </a:rPr>
                        <m:t>𝑇𝑜𝑡𝑎𝑙</m:t>
                      </m:r>
                      <m:r>
                        <a:rPr lang="en-CA" altLang="en-US" i="1" smtClean="0">
                          <a:solidFill>
                            <a:schemeClr val="tx1"/>
                          </a:solidFill>
                          <a:latin typeface="Cambria Math" panose="02040503050406030204" pitchFamily="18" charset="0"/>
                        </a:rPr>
                        <m:t> </m:t>
                      </m:r>
                      <m:r>
                        <a:rPr lang="en-CA" altLang="en-US" i="1" smtClean="0">
                          <a:solidFill>
                            <a:schemeClr val="tx1"/>
                          </a:solidFill>
                          <a:latin typeface="Cambria Math" panose="02040503050406030204" pitchFamily="18" charset="0"/>
                        </a:rPr>
                        <m:t>𝐶𝑜𝑠𝑡</m:t>
                      </m:r>
                    </m:oMath>
                  </m:oMathPara>
                </a14:m>
                <a:endParaRPr lang="en-CA"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7422332" y="1984794"/>
                <a:ext cx="1326132" cy="369332"/>
              </a:xfrm>
              <a:prstGeom prst="rect">
                <a:avLst/>
              </a:prstGeom>
              <a:blipFill rotWithShape="1">
                <a:blip r:embed="rId6"/>
                <a:stretch>
                  <a:fillRect/>
                </a:stretch>
              </a:blipFill>
            </p:spPr>
            <p:txBody>
              <a:bodyPr/>
              <a:lstStyle/>
              <a:p>
                <a:r>
                  <a:rPr lang="zh-CN" altLang="en-US">
                    <a:noFill/>
                  </a:rPr>
                  <a:t> </a:t>
                </a:r>
              </a:p>
            </p:txBody>
          </p:sp>
        </mc:Fallback>
      </mc:AlternateContent>
      <p:sp>
        <p:nvSpPr>
          <p:cNvPr id="253955" name="Oval 3"/>
          <p:cNvSpPr>
            <a:spLocks noChangeArrowheads="1"/>
          </p:cNvSpPr>
          <p:nvPr/>
        </p:nvSpPr>
        <p:spPr bwMode="auto">
          <a:xfrm>
            <a:off x="3529979" y="1724888"/>
            <a:ext cx="1790399" cy="1272064"/>
          </a:xfrm>
          <a:prstGeom prst="ellipse">
            <a:avLst/>
          </a:prstGeom>
          <a:solidFill>
            <a:schemeClr val="bg1"/>
          </a:solidFill>
          <a:ln>
            <a:noFill/>
          </a:ln>
          <a:effectLst/>
        </p:spPr>
        <p:txBody>
          <a:bodyPr wrap="none" lIns="0" tIns="0" rIns="0" bIns="0" anchor="ctr"/>
          <a:lstStyle/>
          <a:p>
            <a:endParaRPr lang="en-CA"/>
          </a:p>
        </p:txBody>
      </p:sp>
      <p:sp>
        <p:nvSpPr>
          <p:cNvPr id="253957" name="Line 5"/>
          <p:cNvSpPr>
            <a:spLocks noChangeShapeType="1"/>
          </p:cNvSpPr>
          <p:nvPr/>
        </p:nvSpPr>
        <p:spPr bwMode="auto">
          <a:xfrm>
            <a:off x="378550" y="2420014"/>
            <a:ext cx="2753290" cy="0"/>
          </a:xfrm>
          <a:prstGeom prst="line">
            <a:avLst/>
          </a:prstGeom>
          <a:noFill/>
          <a:ln w="222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n-CA"/>
          </a:p>
        </p:txBody>
      </p:sp>
      <p:sp>
        <p:nvSpPr>
          <p:cNvPr id="253958" name="Line 6"/>
          <p:cNvSpPr>
            <a:spLocks noChangeShapeType="1"/>
          </p:cNvSpPr>
          <p:nvPr/>
        </p:nvSpPr>
        <p:spPr bwMode="auto">
          <a:xfrm flipH="1">
            <a:off x="5580112" y="2420014"/>
            <a:ext cx="3096344" cy="0"/>
          </a:xfrm>
          <a:prstGeom prst="line">
            <a:avLst/>
          </a:prstGeom>
          <a:noFill/>
          <a:ln w="222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n-CA"/>
          </a:p>
        </p:txBody>
      </p:sp>
      <p:sp>
        <p:nvSpPr>
          <p:cNvPr id="7" name="TextBox 6"/>
          <p:cNvSpPr txBox="1"/>
          <p:nvPr/>
        </p:nvSpPr>
        <p:spPr>
          <a:xfrm>
            <a:off x="3446293" y="2060848"/>
            <a:ext cx="1989803" cy="523220"/>
          </a:xfrm>
          <a:prstGeom prst="rect">
            <a:avLst/>
          </a:prstGeom>
          <a:noFill/>
        </p:spPr>
        <p:txBody>
          <a:bodyPr wrap="square" rtlCol="0">
            <a:spAutoFit/>
          </a:bodyPr>
          <a:lstStyle/>
          <a:p>
            <a:pPr algn="ctr"/>
            <a:r>
              <a:rPr lang="en-CA" sz="2800" b="1" dirty="0" smtClean="0">
                <a:solidFill>
                  <a:srgbClr val="0070C0"/>
                </a:solidFill>
                <a:latin typeface="Times New Roman" panose="02020603050405020304" pitchFamily="18" charset="0"/>
                <a:cs typeface="Times New Roman" panose="02020603050405020304" pitchFamily="18" charset="0"/>
              </a:rPr>
              <a:t>Equality</a:t>
            </a:r>
            <a:endParaRPr lang="en-CA" sz="2800" b="1" dirty="0">
              <a:solidFill>
                <a:srgbClr val="0070C0"/>
              </a:solidFill>
              <a:latin typeface="Times New Roman" panose="02020603050405020304" pitchFamily="18" charset="0"/>
              <a:cs typeface="Times New Roman" panose="02020603050405020304" pitchFamily="18" charset="0"/>
            </a:endParaRPr>
          </a:p>
        </p:txBody>
      </p:sp>
      <p:sp>
        <p:nvSpPr>
          <p:cNvPr id="9" name="Down Arrow 8"/>
          <p:cNvSpPr/>
          <p:nvPr/>
        </p:nvSpPr>
        <p:spPr>
          <a:xfrm>
            <a:off x="4193740" y="3356992"/>
            <a:ext cx="504056" cy="1440160"/>
          </a:xfrm>
          <a:prstGeom prst="downArrow">
            <a:avLst/>
          </a:prstGeom>
          <a:solidFill>
            <a:schemeClr val="accent1">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2" name="Rectangle 11"/>
              <p:cNvSpPr/>
              <p:nvPr/>
            </p:nvSpPr>
            <p:spPr>
              <a:xfrm>
                <a:off x="-180527" y="4942909"/>
                <a:ext cx="9324527"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CA" altLang="en-US" sz="2300" i="1" smtClean="0">
                          <a:solidFill>
                            <a:schemeClr val="tx1"/>
                          </a:solidFill>
                          <a:latin typeface="Cambria Math" panose="02040503050406030204" pitchFamily="18" charset="0"/>
                        </a:rPr>
                        <m:t>𝐵𝑟𝑒𝑎𝑘𝑒𝑣𝑒𝑛</m:t>
                      </m:r>
                      <m:r>
                        <a:rPr lang="en-CA" altLang="en-US" sz="2300" i="1" smtClean="0">
                          <a:solidFill>
                            <a:schemeClr val="tx1"/>
                          </a:solidFill>
                          <a:latin typeface="Cambria Math" panose="02040503050406030204" pitchFamily="18" charset="0"/>
                        </a:rPr>
                        <m:t> </m:t>
                      </m:r>
                      <m:r>
                        <a:rPr lang="en-CA" altLang="en-US" sz="2300" i="1" smtClean="0">
                          <a:solidFill>
                            <a:schemeClr val="tx1"/>
                          </a:solidFill>
                          <a:latin typeface="Cambria Math" panose="02040503050406030204" pitchFamily="18" charset="0"/>
                        </a:rPr>
                        <m:t>𝐵𝑖𝑑</m:t>
                      </m:r>
                      <m:r>
                        <a:rPr lang="en-CA" altLang="en-US" sz="2300" i="1" smtClean="0">
                          <a:solidFill>
                            <a:schemeClr val="tx1"/>
                          </a:solidFill>
                          <a:latin typeface="Cambria Math" panose="02040503050406030204" pitchFamily="18" charset="0"/>
                        </a:rPr>
                        <m:t>=</m:t>
                      </m:r>
                    </m:oMath>
                  </m:oMathPara>
                </a14:m>
                <a:endParaRPr lang="en-CA" altLang="en-US" sz="230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altLang="en-US" sz="2300" i="1">
                          <a:solidFill>
                            <a:schemeClr val="tx1"/>
                          </a:solidFill>
                          <a:latin typeface="Cambria Math" panose="02040503050406030204" pitchFamily="18" charset="0"/>
                        </a:rPr>
                        <m:t>𝑃𝑟𝑜𝑑𝑢𝑐𝑡</m:t>
                      </m:r>
                      <m:r>
                        <a:rPr lang="en-CA" altLang="en-US" sz="2300" i="1">
                          <a:solidFill>
                            <a:schemeClr val="tx1"/>
                          </a:solidFill>
                          <a:latin typeface="Cambria Math" panose="02040503050406030204" pitchFamily="18" charset="0"/>
                        </a:rPr>
                        <m:t> </m:t>
                      </m:r>
                      <m:r>
                        <a:rPr lang="en-CA" altLang="en-US" sz="2300" i="1">
                          <a:solidFill>
                            <a:schemeClr val="tx1"/>
                          </a:solidFill>
                          <a:latin typeface="Cambria Math" panose="02040503050406030204" pitchFamily="18" charset="0"/>
                        </a:rPr>
                        <m:t>𝑅𝑒𝑣𝑒𝑛𝑢𝑒</m:t>
                      </m:r>
                      <m:r>
                        <a:rPr lang="en-CA" altLang="en-US" sz="2300" i="1">
                          <a:solidFill>
                            <a:schemeClr val="tx1"/>
                          </a:solidFill>
                          <a:latin typeface="Cambria Math" panose="02040503050406030204" pitchFamily="18" charset="0"/>
                        </a:rPr>
                        <m:t>×</m:t>
                      </m:r>
                      <m:r>
                        <a:rPr lang="en-CA" altLang="en-US" sz="2300" i="1">
                          <a:solidFill>
                            <a:schemeClr val="tx1"/>
                          </a:solidFill>
                          <a:latin typeface="Cambria Math" panose="02040503050406030204" pitchFamily="18" charset="0"/>
                        </a:rPr>
                        <m:t>𝐶𝑜𝑛𝑣𝑒𝑟𝑠𝑖𝑜𝑛</m:t>
                      </m:r>
                      <m:r>
                        <a:rPr lang="en-CA" altLang="en-US" sz="2300" i="1">
                          <a:solidFill>
                            <a:schemeClr val="tx1"/>
                          </a:solidFill>
                          <a:latin typeface="Cambria Math" panose="02040503050406030204" pitchFamily="18" charset="0"/>
                        </a:rPr>
                        <m:t> </m:t>
                      </m:r>
                      <m:r>
                        <a:rPr lang="en-CA" altLang="en-US" sz="2300" i="1">
                          <a:solidFill>
                            <a:schemeClr val="tx1"/>
                          </a:solidFill>
                          <a:latin typeface="Cambria Math" panose="02040503050406030204" pitchFamily="18" charset="0"/>
                        </a:rPr>
                        <m:t>𝑅𝑎𝑡𝑒</m:t>
                      </m:r>
                      <m:r>
                        <a:rPr lang="en-CA" altLang="en-US" sz="2300" i="1">
                          <a:solidFill>
                            <a:schemeClr val="tx1"/>
                          </a:solidFill>
                          <a:latin typeface="Cambria Math" panose="02040503050406030204" pitchFamily="18" charset="0"/>
                        </a:rPr>
                        <m:t>×</m:t>
                      </m:r>
                      <m:r>
                        <a:rPr lang="en-CA" altLang="en-US" sz="2300" i="1">
                          <a:solidFill>
                            <a:schemeClr val="tx1"/>
                          </a:solidFill>
                          <a:latin typeface="Cambria Math" panose="02040503050406030204" pitchFamily="18" charset="0"/>
                        </a:rPr>
                        <m:t>𝐴𝑝𝑝𝑟𝑜𝑣𝑎𝑙</m:t>
                      </m:r>
                      <m:r>
                        <a:rPr lang="en-CA" altLang="en-US" sz="2300" i="1">
                          <a:solidFill>
                            <a:schemeClr val="tx1"/>
                          </a:solidFill>
                          <a:latin typeface="Cambria Math" panose="02040503050406030204" pitchFamily="18" charset="0"/>
                        </a:rPr>
                        <m:t> </m:t>
                      </m:r>
                      <m:r>
                        <a:rPr lang="en-CA" altLang="en-US" sz="2300" i="1">
                          <a:solidFill>
                            <a:schemeClr val="tx1"/>
                          </a:solidFill>
                          <a:latin typeface="Cambria Math" panose="02040503050406030204" pitchFamily="18" charset="0"/>
                        </a:rPr>
                        <m:t>𝑅𝑎𝑡𝑒</m:t>
                      </m:r>
                    </m:oMath>
                  </m:oMathPara>
                </a14:m>
                <a:endParaRPr lang="en-CA" altLang="en-US" sz="2300" dirty="0">
                  <a:solidFill>
                    <a:schemeClr val="tx1"/>
                  </a:solidFill>
                  <a:latin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180527" y="4942909"/>
                <a:ext cx="9324527" cy="830997"/>
              </a:xfrm>
              <a:prstGeom prst="rect">
                <a:avLst/>
              </a:prstGeom>
              <a:blipFill rotWithShape="1">
                <a:blip r:embed="rId7"/>
                <a:stretch>
                  <a:fillRect b="-58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0068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AutoShape 3"/>
          <p:cNvSpPr>
            <a:spLocks noChangeArrowheads="1"/>
          </p:cNvSpPr>
          <p:nvPr/>
        </p:nvSpPr>
        <p:spPr bwMode="gray">
          <a:xfrm>
            <a:off x="899592" y="1458739"/>
            <a:ext cx="5499100" cy="4495800"/>
          </a:xfrm>
          <a:prstGeom prst="rightArrow">
            <a:avLst>
              <a:gd name="adj1" fmla="val 79306"/>
              <a:gd name="adj2" fmla="val 30296"/>
            </a:avLst>
          </a:prstGeom>
          <a:ln>
            <a:noFill/>
          </a:ln>
        </p:spPr>
        <p:style>
          <a:lnRef idx="1">
            <a:schemeClr val="accent2"/>
          </a:lnRef>
          <a:fillRef idx="2">
            <a:schemeClr val="accent2"/>
          </a:fillRef>
          <a:effectRef idx="1">
            <a:schemeClr val="accent2"/>
          </a:effectRef>
          <a:fontRef idx="minor">
            <a:schemeClr val="dk1"/>
          </a:fontRef>
        </p:style>
        <p:txBody>
          <a:bodyPr wrap="none" anchor="ctr"/>
          <a:lstStyle/>
          <a:p>
            <a:endParaRPr lang="en-CA">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0052" name="AutoShape 4"/>
          <p:cNvSpPr>
            <a:spLocks noChangeArrowheads="1"/>
          </p:cNvSpPr>
          <p:nvPr/>
        </p:nvSpPr>
        <p:spPr bwMode="gray">
          <a:xfrm>
            <a:off x="1051992" y="2068339"/>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CA" altLang="en-US" b="1" dirty="0" smtClean="0">
              <a:solidFill>
                <a:schemeClr val="bg1"/>
              </a:solidFill>
              <a:latin typeface="Times New Roman" panose="02020603050405020304" pitchFamily="18" charset="0"/>
              <a:cs typeface="Times New Roman" panose="02020603050405020304" pitchFamily="18" charset="0"/>
            </a:endParaRPr>
          </a:p>
          <a:p>
            <a:pPr algn="ctr" eaLnBrk="0" hangingPunct="0"/>
            <a:r>
              <a:rPr lang="en-CA" altLang="en-US" b="1" dirty="0" smtClean="0">
                <a:solidFill>
                  <a:schemeClr val="bg1"/>
                </a:solidFill>
                <a:latin typeface="Times New Roman" panose="02020603050405020304" pitchFamily="18" charset="0"/>
                <a:cs typeface="Times New Roman" panose="02020603050405020304" pitchFamily="18" charset="0"/>
              </a:rPr>
              <a:t>What’s </a:t>
            </a:r>
            <a:r>
              <a:rPr lang="en-CA" altLang="en-US" b="1" dirty="0">
                <a:solidFill>
                  <a:schemeClr val="bg1"/>
                </a:solidFill>
                <a:latin typeface="Times New Roman" panose="02020603050405020304" pitchFamily="18" charset="0"/>
                <a:cs typeface="Times New Roman" panose="02020603050405020304" pitchFamily="18" charset="0"/>
              </a:rPr>
              <a:t>its expected Conversion Rate?</a:t>
            </a:r>
          </a:p>
          <a:p>
            <a:pPr algn="ctr" eaLnBrk="0" hangingPunct="0"/>
            <a:endParaRPr lang="en-US" altLang="zh-CN" dirty="0">
              <a:solidFill>
                <a:schemeClr val="bg1"/>
              </a:solidFill>
              <a:ea typeface="宋体" panose="02010600030101010101" pitchFamily="2" charset="-122"/>
            </a:endParaRPr>
          </a:p>
        </p:txBody>
      </p:sp>
      <p:sp>
        <p:nvSpPr>
          <p:cNvPr id="130053" name="AutoShape 5"/>
          <p:cNvSpPr>
            <a:spLocks noChangeArrowheads="1"/>
          </p:cNvSpPr>
          <p:nvPr/>
        </p:nvSpPr>
        <p:spPr bwMode="gray">
          <a:xfrm>
            <a:off x="1051992" y="3211339"/>
            <a:ext cx="4038600" cy="990600"/>
          </a:xfrm>
          <a:prstGeom prst="roundRect">
            <a:avLst>
              <a:gd name="adj" fmla="val 9106"/>
            </a:avLst>
          </a:prstGeom>
          <a:gradFill rotWithShape="1">
            <a:gsLst>
              <a:gs pos="0">
                <a:schemeClr val="folHlink"/>
              </a:gs>
              <a:gs pos="100000">
                <a:schemeClr val="folHlink">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CA" altLang="en-US" b="1" dirty="0" smtClean="0">
              <a:solidFill>
                <a:schemeClr val="bg1"/>
              </a:solidFill>
              <a:latin typeface="Times New Roman" panose="02020603050405020304" pitchFamily="18" charset="0"/>
              <a:cs typeface="Times New Roman" panose="02020603050405020304" pitchFamily="18" charset="0"/>
            </a:endParaRPr>
          </a:p>
          <a:p>
            <a:pPr algn="ctr" eaLnBrk="0" hangingPunct="0"/>
            <a:r>
              <a:rPr lang="en-CA" altLang="en-US" b="1" dirty="0" smtClean="0">
                <a:solidFill>
                  <a:schemeClr val="bg1"/>
                </a:solidFill>
                <a:latin typeface="Times New Roman" panose="02020603050405020304" pitchFamily="18" charset="0"/>
                <a:cs typeface="Times New Roman" panose="02020603050405020304" pitchFamily="18" charset="0"/>
              </a:rPr>
              <a:t>What’s </a:t>
            </a:r>
            <a:r>
              <a:rPr lang="en-CA" altLang="en-US" b="1" dirty="0">
                <a:solidFill>
                  <a:schemeClr val="bg1"/>
                </a:solidFill>
                <a:latin typeface="Times New Roman" panose="02020603050405020304" pitchFamily="18" charset="0"/>
                <a:cs typeface="Times New Roman" panose="02020603050405020304" pitchFamily="18" charset="0"/>
              </a:rPr>
              <a:t>its expected Approval Rate?</a:t>
            </a:r>
          </a:p>
          <a:p>
            <a:pPr algn="ctr" eaLnBrk="0" hangingPunct="0"/>
            <a:endParaRPr lang="en-US" altLang="zh-CN" dirty="0">
              <a:solidFill>
                <a:schemeClr val="bg1"/>
              </a:solidFill>
              <a:ea typeface="宋体" panose="02010600030101010101" pitchFamily="2" charset="-122"/>
            </a:endParaRPr>
          </a:p>
        </p:txBody>
      </p:sp>
      <p:sp>
        <p:nvSpPr>
          <p:cNvPr id="130054" name="AutoShape 6"/>
          <p:cNvSpPr>
            <a:spLocks noChangeArrowheads="1"/>
          </p:cNvSpPr>
          <p:nvPr/>
        </p:nvSpPr>
        <p:spPr bwMode="gray">
          <a:xfrm>
            <a:off x="1051992" y="4303539"/>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CA" altLang="en-US" b="1" dirty="0">
                <a:solidFill>
                  <a:schemeClr val="bg1"/>
                </a:solidFill>
                <a:latin typeface="Times New Roman" panose="02020603050405020304" pitchFamily="18" charset="0"/>
                <a:cs typeface="Times New Roman" panose="02020603050405020304" pitchFamily="18" charset="0"/>
              </a:rPr>
              <a:t>What’s its expected Revenue generated?</a:t>
            </a:r>
          </a:p>
        </p:txBody>
      </p:sp>
      <p:grpSp>
        <p:nvGrpSpPr>
          <p:cNvPr id="130055" name="Group 7"/>
          <p:cNvGrpSpPr>
            <a:grpSpLocks/>
          </p:cNvGrpSpPr>
          <p:nvPr/>
        </p:nvGrpSpPr>
        <p:grpSpPr bwMode="auto">
          <a:xfrm>
            <a:off x="6660232" y="2060848"/>
            <a:ext cx="2286000" cy="3309938"/>
            <a:chOff x="528" y="1392"/>
            <a:chExt cx="1158" cy="2085"/>
          </a:xfrm>
        </p:grpSpPr>
        <p:sp>
          <p:nvSpPr>
            <p:cNvPr id="130056" name="AutoShape 8"/>
            <p:cNvSpPr>
              <a:spLocks noChangeArrowheads="1"/>
            </p:cNvSpPr>
            <p:nvPr/>
          </p:nvSpPr>
          <p:spPr bwMode="gray">
            <a:xfrm>
              <a:off x="528" y="1392"/>
              <a:ext cx="1158" cy="2085"/>
            </a:xfrm>
            <a:prstGeom prst="roundRect">
              <a:avLst>
                <a:gd name="adj" fmla="val 16667"/>
              </a:avLst>
            </a:prstGeom>
            <a:solidFill>
              <a:srgbClr val="FFC000">
                <a:alpha val="97000"/>
              </a:srgbClr>
            </a:solid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en-CA"/>
            </a:p>
          </p:txBody>
        </p:sp>
        <p:sp>
          <p:nvSpPr>
            <p:cNvPr id="130057" name="AutoShape 9"/>
            <p:cNvSpPr>
              <a:spLocks noChangeArrowheads="1"/>
            </p:cNvSpPr>
            <p:nvPr/>
          </p:nvSpPr>
          <p:spPr bwMode="gray">
            <a:xfrm>
              <a:off x="576" y="1436"/>
              <a:ext cx="1063" cy="288"/>
            </a:xfrm>
            <a:prstGeom prst="roundRect">
              <a:avLst>
                <a:gd name="adj" fmla="val 50000"/>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43" name="Nadpis 1"/>
          <p:cNvSpPr>
            <a:spLocks noGrp="1"/>
          </p:cNvSpPr>
          <p:nvPr>
            <p:ph type="title"/>
          </p:nvPr>
        </p:nvSpPr>
        <p:spPr>
          <a:xfrm>
            <a:off x="457200" y="547581"/>
            <a:ext cx="8229600" cy="59711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751" tIns="46875" rIns="93751" bIns="46875">
            <a:spAutoFit/>
          </a:bodyPr>
          <a:lstStyle/>
          <a:p>
            <a:pPr algn="l" defTabSz="1028700">
              <a:lnSpc>
                <a:spcPct val="110000"/>
              </a:lnSpc>
              <a:spcBef>
                <a:spcPct val="20000"/>
              </a:spcBef>
            </a:pPr>
            <a:r>
              <a:rPr lang="en-CA" altLang="en-US" sz="3200" b="1"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Problem</a:t>
            </a:r>
            <a:r>
              <a:rPr lang="en-CA" altLang="en-US" sz="32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Formalization</a:t>
            </a:r>
            <a:endParaRPr lang="cs-CZ" altLang="en-US" sz="32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4" name="Group 43"/>
          <p:cNvGrpSpPr/>
          <p:nvPr/>
        </p:nvGrpSpPr>
        <p:grpSpPr>
          <a:xfrm>
            <a:off x="127000" y="127000"/>
            <a:ext cx="2006600" cy="228600"/>
            <a:chOff x="127000" y="127000"/>
            <a:chExt cx="2006600" cy="228600"/>
          </a:xfrm>
        </p:grpSpPr>
        <p:sp>
          <p:nvSpPr>
            <p:cNvPr id="45"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46" name="PG_634722689789_BAR"/>
            <p:cNvSpPr/>
            <p:nvPr/>
          </p:nvSpPr>
          <p:spPr>
            <a:xfrm>
              <a:off x="4826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47" name="PG_634722689789_BACK"/>
            <p:cNvSpPr/>
            <p:nvPr/>
          </p:nvSpPr>
          <p:spPr>
            <a:xfrm>
              <a:off x="8382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48"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49"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50"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p:sp>
        <p:nvSpPr>
          <p:cNvPr id="3" name="TextBox 2"/>
          <p:cNvSpPr txBox="1"/>
          <p:nvPr/>
        </p:nvSpPr>
        <p:spPr>
          <a:xfrm>
            <a:off x="919088" y="1412776"/>
            <a:ext cx="2644800" cy="400110"/>
          </a:xfrm>
          <a:prstGeom prst="rect">
            <a:avLst/>
          </a:prstGeom>
          <a:noFill/>
        </p:spPr>
        <p:txBody>
          <a:bodyPr wrap="square" rtlCol="0">
            <a:spAutoFit/>
          </a:bodyPr>
          <a:lstStyle/>
          <a:p>
            <a:r>
              <a:rPr lang="en-CA" sz="2000" b="1" dirty="0" smtClean="0">
                <a:solidFill>
                  <a:schemeClr val="accent1">
                    <a:lumMod val="50000"/>
                  </a:schemeClr>
                </a:solidFill>
                <a:latin typeface="Times New Roman" panose="02020603050405020304" pitchFamily="18" charset="0"/>
                <a:cs typeface="Times New Roman" panose="02020603050405020304" pitchFamily="18" charset="0"/>
              </a:rPr>
              <a:t>For each bid</a:t>
            </a:r>
            <a:endParaRPr lang="en-CA"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6705345" y="2855730"/>
            <a:ext cx="2232249" cy="1938992"/>
          </a:xfrm>
          <a:prstGeom prst="rect">
            <a:avLst/>
          </a:prstGeom>
        </p:spPr>
        <p:txBody>
          <a:bodyPr wrap="square">
            <a:spAutoFit/>
          </a:bodyPr>
          <a:lstStyle/>
          <a:p>
            <a:pPr algn="ctr"/>
            <a:r>
              <a:rPr lang="en-CA" altLang="en-US" sz="2000" b="1" dirty="0" smtClean="0">
                <a:solidFill>
                  <a:schemeClr val="bg1"/>
                </a:solidFill>
                <a:latin typeface="Times New Roman" panose="02020603050405020304" pitchFamily="18" charset="0"/>
                <a:cs typeface="Times New Roman" panose="02020603050405020304" pitchFamily="18" charset="0"/>
              </a:rPr>
              <a:t>What </a:t>
            </a:r>
            <a:r>
              <a:rPr lang="en-CA" altLang="en-US" sz="2000" b="1" dirty="0">
                <a:solidFill>
                  <a:schemeClr val="bg1"/>
                </a:solidFill>
                <a:latin typeface="Times New Roman" panose="02020603050405020304" pitchFamily="18" charset="0"/>
                <a:cs typeface="Times New Roman" panose="02020603050405020304" pitchFamily="18" charset="0"/>
              </a:rPr>
              <a:t>is the maximum amount we are willing to pay for each click to </a:t>
            </a:r>
            <a:r>
              <a:rPr lang="en-CA" altLang="en-US" sz="2000" b="1" dirty="0" smtClean="0">
                <a:solidFill>
                  <a:schemeClr val="bg1"/>
                </a:solidFill>
                <a:latin typeface="Times New Roman" panose="02020603050405020304" pitchFamily="18" charset="0"/>
                <a:cs typeface="Times New Roman" panose="02020603050405020304" pitchFamily="18" charset="0"/>
              </a:rPr>
              <a:t>breakeven    </a:t>
            </a:r>
            <a:r>
              <a:rPr lang="en-CA" altLang="en-US" sz="2000" b="1" dirty="0">
                <a:solidFill>
                  <a:schemeClr val="bg1"/>
                </a:solidFill>
                <a:latin typeface="Times New Roman" panose="02020603050405020304" pitchFamily="18" charset="0"/>
                <a:cs typeface="Times New Roman" panose="02020603050405020304" pitchFamily="18" charset="0"/>
              </a:rPr>
              <a:t>(i.e. max bid)?</a:t>
            </a:r>
            <a:endParaRPr lang="en-CA" sz="2000" dirty="0">
              <a:solidFill>
                <a:schemeClr val="bg1"/>
              </a:solidFill>
            </a:endParaRPr>
          </a:p>
        </p:txBody>
      </p:sp>
      <p:sp>
        <p:nvSpPr>
          <p:cNvPr id="6" name="TextBox 5"/>
          <p:cNvSpPr txBox="1"/>
          <p:nvPr/>
        </p:nvSpPr>
        <p:spPr>
          <a:xfrm>
            <a:off x="7020272" y="2130426"/>
            <a:ext cx="1584176" cy="369332"/>
          </a:xfrm>
          <a:prstGeom prst="rect">
            <a:avLst/>
          </a:prstGeom>
          <a:noFill/>
        </p:spPr>
        <p:txBody>
          <a:bodyPr wrap="square" rtlCol="0">
            <a:spAutoFit/>
          </a:bodyPr>
          <a:lstStyle/>
          <a:p>
            <a:pPr algn="ctr"/>
            <a:r>
              <a:rPr lang="en-CA" b="1" dirty="0" smtClean="0">
                <a:solidFill>
                  <a:schemeClr val="accent5">
                    <a:lumMod val="50000"/>
                  </a:schemeClr>
                </a:solidFill>
              </a:rPr>
              <a:t>Ultimate</a:t>
            </a:r>
            <a:endParaRPr lang="en-CA" b="1" dirty="0">
              <a:solidFill>
                <a:schemeClr val="accent5">
                  <a:lumMod val="50000"/>
                </a:schemeClr>
              </a:solidFill>
            </a:endParaRPr>
          </a:p>
        </p:txBody>
      </p:sp>
    </p:spTree>
    <p:extLst>
      <p:ext uri="{BB962C8B-B14F-4D97-AF65-F5344CB8AC3E}">
        <p14:creationId xmlns:p14="http://schemas.microsoft.com/office/powerpoint/2010/main" val="1826835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Zástupný symbol pro obsah 2"/>
          <p:cNvSpPr>
            <a:spLocks noGrp="1"/>
          </p:cNvSpPr>
          <p:nvPr>
            <p:ph idx="1"/>
          </p:nvPr>
        </p:nvSpPr>
        <p:spPr>
          <a:xfrm>
            <a:off x="127000" y="1348794"/>
            <a:ext cx="8229600" cy="3426928"/>
          </a:xfrm>
        </p:spPr>
        <p:txBody>
          <a:bodyPr/>
          <a:lstStyle/>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Selected significant features:</a:t>
            </a:r>
          </a:p>
          <a:p>
            <a:pPr lvl="1">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ENGN_ID, LANG_ID, DVIC_ID, KEYWD_TXT, MTCH_TYPE_ID, etc.</a:t>
            </a:r>
          </a:p>
          <a:p>
            <a:pPr>
              <a:buFont typeface="Wingdings" panose="05000000000000000000" pitchFamily="2" charset="2"/>
              <a:buChar char="Ø"/>
            </a:pPr>
            <a:r>
              <a:rPr lang="en-US" altLang="en-US" sz="2400" b="1" dirty="0" smtClean="0">
                <a:solidFill>
                  <a:srgbClr val="FF0000"/>
                </a:solidFill>
                <a:latin typeface="Times New Roman" panose="02020603050405020304" pitchFamily="18" charset="0"/>
                <a:cs typeface="Times New Roman" panose="02020603050405020304" pitchFamily="18" charset="0"/>
              </a:rPr>
              <a:t>Separated keyword combinations to single keywords</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Grouped all information, using the combination of above features and </a:t>
            </a:r>
            <a:r>
              <a:rPr lang="en-US" altLang="en-US" sz="2400" i="1" dirty="0" smtClean="0">
                <a:latin typeface="Times New Roman" panose="02020603050405020304" pitchFamily="18" charset="0"/>
                <a:cs typeface="Times New Roman" panose="02020603050405020304" pitchFamily="18" charset="0"/>
              </a:rPr>
              <a:t>SINGLE</a:t>
            </a:r>
            <a:r>
              <a:rPr lang="en-US" altLang="en-US" sz="2400" dirty="0" smtClean="0">
                <a:latin typeface="Times New Roman" panose="02020603050405020304" pitchFamily="18" charset="0"/>
                <a:cs typeface="Times New Roman" panose="02020603050405020304" pitchFamily="18" charset="0"/>
              </a:rPr>
              <a:t> keywords as the primary key</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Calculated Conversion Rate for existing data</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Substituted </a:t>
            </a:r>
            <a:r>
              <a:rPr lang="en-US" altLang="en-US" sz="2400" dirty="0" err="1" smtClean="0">
                <a:latin typeface="Times New Roman" panose="02020603050405020304" pitchFamily="18" charset="0"/>
                <a:cs typeface="Times New Roman" panose="02020603050405020304" pitchFamily="18" charset="0"/>
              </a:rPr>
              <a:t>NaN</a:t>
            </a:r>
            <a:r>
              <a:rPr lang="en-US" altLang="en-US" sz="2400" dirty="0" smtClean="0">
                <a:latin typeface="Times New Roman" panose="02020603050405020304" pitchFamily="18" charset="0"/>
                <a:cs typeface="Times New Roman" panose="02020603050405020304" pitchFamily="18" charset="0"/>
              </a:rPr>
              <a:t>/NA with appropriate value (mostly 0)</a:t>
            </a:r>
          </a:p>
          <a:p>
            <a:endParaRPr lang="en-US" altLang="en-US" sz="2400" dirty="0" smtClean="0">
              <a:latin typeface="Times New Roman" panose="02020603050405020304" pitchFamily="18" charset="0"/>
              <a:cs typeface="Times New Roman" panose="02020603050405020304" pitchFamily="18" charset="0"/>
            </a:endParaRPr>
          </a:p>
          <a:p>
            <a:endParaRPr lang="en-US" altLang="en-US" sz="2000" dirty="0" smtClean="0">
              <a:latin typeface="Times New Roman" panose="02020603050405020304" pitchFamily="18" charset="0"/>
              <a:cs typeface="Times New Roman" panose="02020603050405020304" pitchFamily="18" charset="0"/>
            </a:endParaRPr>
          </a:p>
        </p:txBody>
      </p:sp>
      <p:sp>
        <p:nvSpPr>
          <p:cNvPr id="19" name="PG_634722689789_BACK"/>
          <p:cNvSpPr/>
          <p:nvPr/>
        </p:nvSpPr>
        <p:spPr>
          <a:xfrm>
            <a:off x="127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0" name="PG_634722689789_BACK"/>
          <p:cNvSpPr/>
          <p:nvPr/>
        </p:nvSpPr>
        <p:spPr>
          <a:xfrm>
            <a:off x="4826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1" name="PG_634722689789_BAR"/>
          <p:cNvSpPr/>
          <p:nvPr/>
        </p:nvSpPr>
        <p:spPr>
          <a:xfrm>
            <a:off x="838200" y="127000"/>
            <a:ext cx="228600" cy="228600"/>
          </a:xfrm>
          <a:prstGeom prst="rect">
            <a:avLst/>
          </a:prstGeom>
          <a:solidFill>
            <a:srgbClr val="DC143C"/>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2" name="PG_634722689789_BACK"/>
          <p:cNvSpPr/>
          <p:nvPr/>
        </p:nvSpPr>
        <p:spPr>
          <a:xfrm>
            <a:off x="11938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3" name="PG_634722689789_BACK"/>
          <p:cNvSpPr/>
          <p:nvPr/>
        </p:nvSpPr>
        <p:spPr>
          <a:xfrm>
            <a:off x="15494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sp>
        <p:nvSpPr>
          <p:cNvPr id="24" name="PG_634722689789_BACK"/>
          <p:cNvSpPr/>
          <p:nvPr/>
        </p:nvSpPr>
        <p:spPr>
          <a:xfrm>
            <a:off x="1905000" y="127000"/>
            <a:ext cx="228600" cy="228600"/>
          </a:xfrm>
          <a:prstGeom prst="rect">
            <a:avLst/>
          </a:prstGeom>
          <a:solidFill>
            <a:srgbClr val="D3D3D3"/>
          </a:solidFill>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cs-CZ"/>
          </a:p>
        </p:txBody>
      </p:sp>
      <p:grpSp>
        <p:nvGrpSpPr>
          <p:cNvPr id="4" name="Group 3"/>
          <p:cNvGrpSpPr/>
          <p:nvPr/>
        </p:nvGrpSpPr>
        <p:grpSpPr>
          <a:xfrm>
            <a:off x="0" y="4797152"/>
            <a:ext cx="9146952" cy="1440657"/>
            <a:chOff x="-2952" y="4787808"/>
            <a:chExt cx="9146952" cy="1440657"/>
          </a:xfrm>
        </p:grpSpPr>
        <p:pic>
          <p:nvPicPr>
            <p:cNvPr id="24580" name="Picture 4" descr="Displaying Processed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4787808"/>
              <a:ext cx="9146952" cy="1419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52850" y="4787808"/>
              <a:ext cx="633672" cy="144065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grpSp>
      <p:sp>
        <p:nvSpPr>
          <p:cNvPr id="16" name="Nadpis 1"/>
          <p:cNvSpPr txBox="1">
            <a:spLocks/>
          </p:cNvSpPr>
          <p:nvPr/>
        </p:nvSpPr>
        <p:spPr bwMode="auto">
          <a:xfrm>
            <a:off x="127000" y="620688"/>
            <a:ext cx="8229600" cy="4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51" tIns="46875" rIns="93751" bIns="46875"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defTabSz="1028700">
              <a:lnSpc>
                <a:spcPct val="80000"/>
              </a:lnSpc>
              <a:spcBef>
                <a:spcPts val="0"/>
              </a:spcBef>
            </a:pPr>
            <a:r>
              <a:rPr lang="en-CA" altLang="en-US" sz="3200" b="1" kern="1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Statistical Methods </a:t>
            </a:r>
            <a:r>
              <a:rPr lang="en-CA" altLang="en-US" sz="20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CA" altLang="en-US"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Preprocessing &amp; Transformation</a:t>
            </a:r>
            <a:endParaRPr lang="cs-CZ" altLang="en-US" sz="2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79733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22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6317</TotalTime>
  <Words>1380</Words>
  <Application>Microsoft Office PowerPoint</Application>
  <PresentationFormat>全屏显示(4:3)</PresentationFormat>
  <Paragraphs>322</Paragraphs>
  <Slides>26</Slides>
  <Notes>7</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Diseño predeterminado</vt:lpstr>
      <vt:lpstr>PowerPoint 演示文稿</vt:lpstr>
      <vt:lpstr>PowerPoint 演示文稿</vt:lpstr>
      <vt:lpstr>PowerPoint 演示文稿</vt:lpstr>
      <vt:lpstr>PowerPoint 演示文稿</vt:lpstr>
      <vt:lpstr>PowerPoint 演示文稿</vt:lpstr>
      <vt:lpstr>Problem Formalization</vt:lpstr>
      <vt:lpstr>PowerPoint 演示文稿</vt:lpstr>
      <vt:lpstr>Problem Formalization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Appendix C -- Weka Software</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Windows 用户</cp:lastModifiedBy>
  <cp:revision>963</cp:revision>
  <dcterms:created xsi:type="dcterms:W3CDTF">2010-05-23T14:28:12Z</dcterms:created>
  <dcterms:modified xsi:type="dcterms:W3CDTF">2015-02-18T16:01:27Z</dcterms:modified>
</cp:coreProperties>
</file>