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  <p:sldId id="267" r:id="rId9"/>
    <p:sldId id="263" r:id="rId10"/>
    <p:sldId id="268" r:id="rId11"/>
    <p:sldId id="269" r:id="rId12"/>
    <p:sldId id="264" r:id="rId13"/>
    <p:sldId id="265" r:id="rId14"/>
    <p:sldId id="26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36"/>
    <p:restoredTop sz="94694"/>
  </p:normalViewPr>
  <p:slideViewPr>
    <p:cSldViewPr snapToGrid="0" snapToObjects="1">
      <p:cViewPr varScale="1">
        <p:scale>
          <a:sx n="147" d="100"/>
          <a:sy n="147" d="100"/>
        </p:scale>
        <p:origin x="224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864615A-B304-40B0-B5D5-A57230A9F218}" type="doc">
      <dgm:prSet loTypeId="urn:microsoft.com/office/officeart/2005/8/layout/hList1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48DCA7AE-C7D2-4FED-B79E-BEA2F9A07987}">
      <dgm:prSet/>
      <dgm:spPr/>
      <dgm:t>
        <a:bodyPr/>
        <a:lstStyle/>
        <a:p>
          <a:r>
            <a:rPr lang="en-US"/>
            <a:t>For a balanced training set: </a:t>
          </a:r>
        </a:p>
      </dgm:t>
    </dgm:pt>
    <dgm:pt modelId="{ECF0DAF7-9CD7-4B92-80B0-6CDD6321AACF}" type="parTrans" cxnId="{7AAB8916-4A36-47B0-BB3C-1C2E3530FF50}">
      <dgm:prSet/>
      <dgm:spPr/>
      <dgm:t>
        <a:bodyPr/>
        <a:lstStyle/>
        <a:p>
          <a:endParaRPr lang="en-US"/>
        </a:p>
      </dgm:t>
    </dgm:pt>
    <dgm:pt modelId="{6B6289B6-254B-420A-AF85-1CCAB528DB17}" type="sibTrans" cxnId="{7AAB8916-4A36-47B0-BB3C-1C2E3530FF50}">
      <dgm:prSet/>
      <dgm:spPr/>
      <dgm:t>
        <a:bodyPr/>
        <a:lstStyle/>
        <a:p>
          <a:endParaRPr lang="en-US"/>
        </a:p>
      </dgm:t>
    </dgm:pt>
    <dgm:pt modelId="{35548CA9-D4E9-4A75-907F-84E12757438C}">
      <dgm:prSet/>
      <dgm:spPr/>
      <dgm:t>
        <a:bodyPr/>
        <a:lstStyle/>
        <a:p>
          <a:r>
            <a:rPr lang="en-US"/>
            <a:t>we first limit the pool of reviews to be the ones prior to 2012-01-01 </a:t>
          </a:r>
        </a:p>
      </dgm:t>
    </dgm:pt>
    <dgm:pt modelId="{68CF7F0B-0275-40A9-A7F0-019FF2DF8B61}" type="parTrans" cxnId="{016B26E0-2403-41A7-AB6C-068FF98F6118}">
      <dgm:prSet/>
      <dgm:spPr/>
      <dgm:t>
        <a:bodyPr/>
        <a:lstStyle/>
        <a:p>
          <a:endParaRPr lang="en-US"/>
        </a:p>
      </dgm:t>
    </dgm:pt>
    <dgm:pt modelId="{A8E91232-1655-46B9-8A8E-FF76C28A19D0}" type="sibTrans" cxnId="{016B26E0-2403-41A7-AB6C-068FF98F6118}">
      <dgm:prSet/>
      <dgm:spPr/>
      <dgm:t>
        <a:bodyPr/>
        <a:lstStyle/>
        <a:p>
          <a:endParaRPr lang="en-US"/>
        </a:p>
      </dgm:t>
    </dgm:pt>
    <dgm:pt modelId="{43E9A22D-5802-4DE1-BCA2-9CC5A71D1044}">
      <dgm:prSet/>
      <dgm:spPr/>
      <dgm:t>
        <a:bodyPr/>
        <a:lstStyle/>
        <a:p>
          <a:r>
            <a:rPr lang="en-US"/>
            <a:t>we take all the actual fake reviews </a:t>
          </a:r>
        </a:p>
      </dgm:t>
    </dgm:pt>
    <dgm:pt modelId="{CFEDB011-3C14-4C38-B501-C99AFFE55FC9}" type="parTrans" cxnId="{5566CC94-5C49-4ED3-965B-DCAA90D72F95}">
      <dgm:prSet/>
      <dgm:spPr/>
      <dgm:t>
        <a:bodyPr/>
        <a:lstStyle/>
        <a:p>
          <a:endParaRPr lang="en-US"/>
        </a:p>
      </dgm:t>
    </dgm:pt>
    <dgm:pt modelId="{F8DCE217-6E36-4F8E-9305-2D8C0ECAD38D}" type="sibTrans" cxnId="{5566CC94-5C49-4ED3-965B-DCAA90D72F95}">
      <dgm:prSet/>
      <dgm:spPr/>
      <dgm:t>
        <a:bodyPr/>
        <a:lstStyle/>
        <a:p>
          <a:endParaRPr lang="en-US"/>
        </a:p>
      </dgm:t>
    </dgm:pt>
    <dgm:pt modelId="{EB90BE3E-3784-4AC0-A8A4-DCB1C5682C41}">
      <dgm:prSet/>
      <dgm:spPr/>
      <dgm:t>
        <a:bodyPr/>
        <a:lstStyle/>
        <a:p>
          <a:r>
            <a:rPr lang="en-US"/>
            <a:t>we include all generated fake reviews </a:t>
          </a:r>
        </a:p>
      </dgm:t>
    </dgm:pt>
    <dgm:pt modelId="{7E331300-CBA6-4322-93E2-6F6012716747}" type="parTrans" cxnId="{99D1CDE5-6D92-4E77-93B4-5879AACF3FF4}">
      <dgm:prSet/>
      <dgm:spPr/>
      <dgm:t>
        <a:bodyPr/>
        <a:lstStyle/>
        <a:p>
          <a:endParaRPr lang="en-US"/>
        </a:p>
      </dgm:t>
    </dgm:pt>
    <dgm:pt modelId="{A6A4766E-FF36-451D-A571-4FDB90B1AB87}" type="sibTrans" cxnId="{99D1CDE5-6D92-4E77-93B4-5879AACF3FF4}">
      <dgm:prSet/>
      <dgm:spPr/>
      <dgm:t>
        <a:bodyPr/>
        <a:lstStyle/>
        <a:p>
          <a:endParaRPr lang="en-US"/>
        </a:p>
      </dgm:t>
    </dgm:pt>
    <dgm:pt modelId="{6047EE37-0D6A-4666-A024-7D631B04B5BF}">
      <dgm:prSet/>
      <dgm:spPr/>
      <dgm:t>
        <a:bodyPr/>
        <a:lstStyle/>
        <a:p>
          <a:r>
            <a:rPr lang="en-US"/>
            <a:t>we sample the same number of reviews from the genuine reviews </a:t>
          </a:r>
        </a:p>
      </dgm:t>
    </dgm:pt>
    <dgm:pt modelId="{1F306827-367E-4E54-8F6B-161DBF8D04F9}" type="parTrans" cxnId="{EEA6CE86-DB47-46EC-8240-8CC5BF688279}">
      <dgm:prSet/>
      <dgm:spPr/>
      <dgm:t>
        <a:bodyPr/>
        <a:lstStyle/>
        <a:p>
          <a:endParaRPr lang="en-US"/>
        </a:p>
      </dgm:t>
    </dgm:pt>
    <dgm:pt modelId="{14F38FD7-6013-4806-BC78-D427A81FCF35}" type="sibTrans" cxnId="{EEA6CE86-DB47-46EC-8240-8CC5BF688279}">
      <dgm:prSet/>
      <dgm:spPr/>
      <dgm:t>
        <a:bodyPr/>
        <a:lstStyle/>
        <a:p>
          <a:endParaRPr lang="en-US"/>
        </a:p>
      </dgm:t>
    </dgm:pt>
    <dgm:pt modelId="{0D0DEBB7-A6C9-4085-ABBD-BA8B31C04633}">
      <dgm:prSet/>
      <dgm:spPr/>
      <dgm:t>
        <a:bodyPr/>
        <a:lstStyle/>
        <a:p>
          <a:r>
            <a:rPr lang="en-US"/>
            <a:t>this gives us a balanced, non-duplicated training set</a:t>
          </a:r>
        </a:p>
      </dgm:t>
    </dgm:pt>
    <dgm:pt modelId="{20BE7206-5EF4-48BB-9771-A51BDDCB5482}" type="parTrans" cxnId="{96C1EB08-F423-48AF-BB41-720508F50F21}">
      <dgm:prSet/>
      <dgm:spPr/>
      <dgm:t>
        <a:bodyPr/>
        <a:lstStyle/>
        <a:p>
          <a:endParaRPr lang="en-US"/>
        </a:p>
      </dgm:t>
    </dgm:pt>
    <dgm:pt modelId="{631C157E-279F-4539-938A-B6126CD6CA6F}" type="sibTrans" cxnId="{96C1EB08-F423-48AF-BB41-720508F50F21}">
      <dgm:prSet/>
      <dgm:spPr/>
      <dgm:t>
        <a:bodyPr/>
        <a:lstStyle/>
        <a:p>
          <a:endParaRPr lang="en-US"/>
        </a:p>
      </dgm:t>
    </dgm:pt>
    <dgm:pt modelId="{C1B2091A-3D5E-4507-ACD7-4899F39A082B}">
      <dgm:prSet/>
      <dgm:spPr/>
      <dgm:t>
        <a:bodyPr/>
        <a:lstStyle/>
        <a:p>
          <a:r>
            <a:rPr lang="en-US"/>
            <a:t>For a balanced test set: </a:t>
          </a:r>
        </a:p>
      </dgm:t>
    </dgm:pt>
    <dgm:pt modelId="{5AB75107-A48F-4A7B-B515-18F2CE0DAA72}" type="parTrans" cxnId="{A7CA1FEE-2C1B-4F51-BB65-E3F9DF48D242}">
      <dgm:prSet/>
      <dgm:spPr/>
      <dgm:t>
        <a:bodyPr/>
        <a:lstStyle/>
        <a:p>
          <a:endParaRPr lang="en-US"/>
        </a:p>
      </dgm:t>
    </dgm:pt>
    <dgm:pt modelId="{CADA7E71-582E-4C4B-8477-3FDABC94A174}" type="sibTrans" cxnId="{A7CA1FEE-2C1B-4F51-BB65-E3F9DF48D242}">
      <dgm:prSet/>
      <dgm:spPr/>
      <dgm:t>
        <a:bodyPr/>
        <a:lstStyle/>
        <a:p>
          <a:endParaRPr lang="en-US"/>
        </a:p>
      </dgm:t>
    </dgm:pt>
    <dgm:pt modelId="{E7AF17A3-635F-4CED-A7E4-397D3FE42FC4}">
      <dgm:prSet/>
      <dgm:spPr/>
      <dgm:t>
        <a:bodyPr/>
        <a:lstStyle/>
        <a:p>
          <a:r>
            <a:rPr lang="en-US"/>
            <a:t>we first limit the pool of reviews to the first review per reviewer after 2012-01-01 </a:t>
          </a:r>
        </a:p>
      </dgm:t>
    </dgm:pt>
    <dgm:pt modelId="{355F2B3B-512E-4CCD-8130-7CE13AA26944}" type="parTrans" cxnId="{625D2474-46AE-4132-B1F3-C7D6E279BF93}">
      <dgm:prSet/>
      <dgm:spPr/>
      <dgm:t>
        <a:bodyPr/>
        <a:lstStyle/>
        <a:p>
          <a:endParaRPr lang="en-US"/>
        </a:p>
      </dgm:t>
    </dgm:pt>
    <dgm:pt modelId="{9CC6D741-561F-4974-9974-DE4ED7D7B794}" type="sibTrans" cxnId="{625D2474-46AE-4132-B1F3-C7D6E279BF93}">
      <dgm:prSet/>
      <dgm:spPr/>
      <dgm:t>
        <a:bodyPr/>
        <a:lstStyle/>
        <a:p>
          <a:endParaRPr lang="en-US"/>
        </a:p>
      </dgm:t>
    </dgm:pt>
    <dgm:pt modelId="{48CBF1AB-59BC-4A39-880C-AFE6BFF505B9}">
      <dgm:prSet/>
      <dgm:spPr/>
      <dgm:t>
        <a:bodyPr/>
        <a:lstStyle/>
        <a:p>
          <a:r>
            <a:rPr lang="en-US"/>
            <a:t>we take all the fake reviews (because there are fewer) </a:t>
          </a:r>
        </a:p>
      </dgm:t>
    </dgm:pt>
    <dgm:pt modelId="{D820CCB7-BB9A-462C-93AF-27C7E0025086}" type="parTrans" cxnId="{11B7180E-B139-4E8C-8705-F28296BC83C0}">
      <dgm:prSet/>
      <dgm:spPr/>
      <dgm:t>
        <a:bodyPr/>
        <a:lstStyle/>
        <a:p>
          <a:endParaRPr lang="en-US"/>
        </a:p>
      </dgm:t>
    </dgm:pt>
    <dgm:pt modelId="{02197714-3FD0-45D2-AEF9-912DC965E85E}" type="sibTrans" cxnId="{11B7180E-B139-4E8C-8705-F28296BC83C0}">
      <dgm:prSet/>
      <dgm:spPr/>
      <dgm:t>
        <a:bodyPr/>
        <a:lstStyle/>
        <a:p>
          <a:endParaRPr lang="en-US"/>
        </a:p>
      </dgm:t>
    </dgm:pt>
    <dgm:pt modelId="{25DE972A-1D56-4A97-A9A0-258F8C4AC8C3}">
      <dgm:prSet/>
      <dgm:spPr/>
      <dgm:t>
        <a:bodyPr/>
        <a:lstStyle/>
        <a:p>
          <a:r>
            <a:rPr lang="en-US"/>
            <a:t>we sample the same number of reviews from the genuine reviews </a:t>
          </a:r>
        </a:p>
      </dgm:t>
    </dgm:pt>
    <dgm:pt modelId="{0B818C87-9F0A-4204-A17E-3F97B990B5FE}" type="parTrans" cxnId="{B7A65EFC-6D7B-49E5-A3A3-4C39FD45D7CC}">
      <dgm:prSet/>
      <dgm:spPr/>
      <dgm:t>
        <a:bodyPr/>
        <a:lstStyle/>
        <a:p>
          <a:endParaRPr lang="en-US"/>
        </a:p>
      </dgm:t>
    </dgm:pt>
    <dgm:pt modelId="{6A3EB28D-6EF6-472E-B82D-864CB55704A2}" type="sibTrans" cxnId="{B7A65EFC-6D7B-49E5-A3A3-4C39FD45D7CC}">
      <dgm:prSet/>
      <dgm:spPr/>
      <dgm:t>
        <a:bodyPr/>
        <a:lstStyle/>
        <a:p>
          <a:endParaRPr lang="en-US"/>
        </a:p>
      </dgm:t>
    </dgm:pt>
    <dgm:pt modelId="{CCCB53C6-CEA7-49B7-8152-B5AFC14CE8B7}">
      <dgm:prSet/>
      <dgm:spPr/>
      <dgm:t>
        <a:bodyPr/>
        <a:lstStyle/>
        <a:p>
          <a:r>
            <a:rPr lang="en-US"/>
            <a:t>this gives us a balanced, non-duplicated test set </a:t>
          </a:r>
        </a:p>
      </dgm:t>
    </dgm:pt>
    <dgm:pt modelId="{02138CD6-6101-411A-A69B-BF5EA8D5C165}" type="parTrans" cxnId="{EFCB8D3A-8781-4BCC-BB13-BFB4BF570EC7}">
      <dgm:prSet/>
      <dgm:spPr/>
      <dgm:t>
        <a:bodyPr/>
        <a:lstStyle/>
        <a:p>
          <a:endParaRPr lang="en-US"/>
        </a:p>
      </dgm:t>
    </dgm:pt>
    <dgm:pt modelId="{EC13F6C2-BAFF-4B89-B6DA-3A50D2F10665}" type="sibTrans" cxnId="{EFCB8D3A-8781-4BCC-BB13-BFB4BF570EC7}">
      <dgm:prSet/>
      <dgm:spPr/>
      <dgm:t>
        <a:bodyPr/>
        <a:lstStyle/>
        <a:p>
          <a:endParaRPr lang="en-US"/>
        </a:p>
      </dgm:t>
    </dgm:pt>
    <dgm:pt modelId="{EA06AEA8-02A3-4B40-9C62-34F2276ED06E}" type="pres">
      <dgm:prSet presAssocID="{5864615A-B304-40B0-B5D5-A57230A9F218}" presName="Name0" presStyleCnt="0">
        <dgm:presLayoutVars>
          <dgm:dir/>
          <dgm:animLvl val="lvl"/>
          <dgm:resizeHandles val="exact"/>
        </dgm:presLayoutVars>
      </dgm:prSet>
      <dgm:spPr/>
    </dgm:pt>
    <dgm:pt modelId="{96A940A9-E3C9-6A4A-8F59-25F529EADAD6}" type="pres">
      <dgm:prSet presAssocID="{48DCA7AE-C7D2-4FED-B79E-BEA2F9A07987}" presName="composite" presStyleCnt="0"/>
      <dgm:spPr/>
    </dgm:pt>
    <dgm:pt modelId="{197CA24A-1397-BD46-8E1A-F8472E972140}" type="pres">
      <dgm:prSet presAssocID="{48DCA7AE-C7D2-4FED-B79E-BEA2F9A07987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09BD2FF2-63EA-0A42-B5F0-2A46F466BF6E}" type="pres">
      <dgm:prSet presAssocID="{48DCA7AE-C7D2-4FED-B79E-BEA2F9A07987}" presName="desTx" presStyleLbl="alignAccFollowNode1" presStyleIdx="0" presStyleCnt="2">
        <dgm:presLayoutVars>
          <dgm:bulletEnabled val="1"/>
        </dgm:presLayoutVars>
      </dgm:prSet>
      <dgm:spPr/>
    </dgm:pt>
    <dgm:pt modelId="{58D1B2A6-27F4-664C-B577-5324D2A90D74}" type="pres">
      <dgm:prSet presAssocID="{6B6289B6-254B-420A-AF85-1CCAB528DB17}" presName="space" presStyleCnt="0"/>
      <dgm:spPr/>
    </dgm:pt>
    <dgm:pt modelId="{E5F123C7-65FE-0740-8B04-57C07F775E0A}" type="pres">
      <dgm:prSet presAssocID="{C1B2091A-3D5E-4507-ACD7-4899F39A082B}" presName="composite" presStyleCnt="0"/>
      <dgm:spPr/>
    </dgm:pt>
    <dgm:pt modelId="{CEDD3053-D12E-9D4F-9FF5-581E1BE3D4F8}" type="pres">
      <dgm:prSet presAssocID="{C1B2091A-3D5E-4507-ACD7-4899F39A082B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BA146E40-D276-784F-9E17-C915D0D7F083}" type="pres">
      <dgm:prSet presAssocID="{C1B2091A-3D5E-4507-ACD7-4899F39A082B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96C1EB08-F423-48AF-BB41-720508F50F21}" srcId="{48DCA7AE-C7D2-4FED-B79E-BEA2F9A07987}" destId="{0D0DEBB7-A6C9-4085-ABBD-BA8B31C04633}" srcOrd="4" destOrd="0" parTransId="{20BE7206-5EF4-48BB-9771-A51BDDCB5482}" sibTransId="{631C157E-279F-4539-938A-B6126CD6CA6F}"/>
    <dgm:cxn modelId="{11B7180E-B139-4E8C-8705-F28296BC83C0}" srcId="{C1B2091A-3D5E-4507-ACD7-4899F39A082B}" destId="{48CBF1AB-59BC-4A39-880C-AFE6BFF505B9}" srcOrd="1" destOrd="0" parTransId="{D820CCB7-BB9A-462C-93AF-27C7E0025086}" sibTransId="{02197714-3FD0-45D2-AEF9-912DC965E85E}"/>
    <dgm:cxn modelId="{3E51D215-28B4-DE4E-9688-6469BBFCD4E1}" type="presOf" srcId="{48CBF1AB-59BC-4A39-880C-AFE6BFF505B9}" destId="{BA146E40-D276-784F-9E17-C915D0D7F083}" srcOrd="0" destOrd="1" presId="urn:microsoft.com/office/officeart/2005/8/layout/hList1"/>
    <dgm:cxn modelId="{7AAB8916-4A36-47B0-BB3C-1C2E3530FF50}" srcId="{5864615A-B304-40B0-B5D5-A57230A9F218}" destId="{48DCA7AE-C7D2-4FED-B79E-BEA2F9A07987}" srcOrd="0" destOrd="0" parTransId="{ECF0DAF7-9CD7-4B92-80B0-6CDD6321AACF}" sibTransId="{6B6289B6-254B-420A-AF85-1CCAB528DB17}"/>
    <dgm:cxn modelId="{45D0EC1B-76F3-694D-9CF8-6A717D42B425}" type="presOf" srcId="{6047EE37-0D6A-4666-A024-7D631B04B5BF}" destId="{09BD2FF2-63EA-0A42-B5F0-2A46F466BF6E}" srcOrd="0" destOrd="3" presId="urn:microsoft.com/office/officeart/2005/8/layout/hList1"/>
    <dgm:cxn modelId="{EFCB8D3A-8781-4BCC-BB13-BFB4BF570EC7}" srcId="{C1B2091A-3D5E-4507-ACD7-4899F39A082B}" destId="{CCCB53C6-CEA7-49B7-8152-B5AFC14CE8B7}" srcOrd="3" destOrd="0" parTransId="{02138CD6-6101-411A-A69B-BF5EA8D5C165}" sibTransId="{EC13F6C2-BAFF-4B89-B6DA-3A50D2F10665}"/>
    <dgm:cxn modelId="{4AD26242-539F-EC45-A329-7551030EB870}" type="presOf" srcId="{25DE972A-1D56-4A97-A9A0-258F8C4AC8C3}" destId="{BA146E40-D276-784F-9E17-C915D0D7F083}" srcOrd="0" destOrd="2" presId="urn:microsoft.com/office/officeart/2005/8/layout/hList1"/>
    <dgm:cxn modelId="{07CCF74E-0893-0646-B32B-7C92CD10D955}" type="presOf" srcId="{5864615A-B304-40B0-B5D5-A57230A9F218}" destId="{EA06AEA8-02A3-4B40-9C62-34F2276ED06E}" srcOrd="0" destOrd="0" presId="urn:microsoft.com/office/officeart/2005/8/layout/hList1"/>
    <dgm:cxn modelId="{625D2474-46AE-4132-B1F3-C7D6E279BF93}" srcId="{C1B2091A-3D5E-4507-ACD7-4899F39A082B}" destId="{E7AF17A3-635F-4CED-A7E4-397D3FE42FC4}" srcOrd="0" destOrd="0" parTransId="{355F2B3B-512E-4CCD-8130-7CE13AA26944}" sibTransId="{9CC6D741-561F-4974-9974-DE4ED7D7B794}"/>
    <dgm:cxn modelId="{08B00579-FDE3-C54B-803A-2C22257DF002}" type="presOf" srcId="{EB90BE3E-3784-4AC0-A8A4-DCB1C5682C41}" destId="{09BD2FF2-63EA-0A42-B5F0-2A46F466BF6E}" srcOrd="0" destOrd="2" presId="urn:microsoft.com/office/officeart/2005/8/layout/hList1"/>
    <dgm:cxn modelId="{EEA6CE86-DB47-46EC-8240-8CC5BF688279}" srcId="{48DCA7AE-C7D2-4FED-B79E-BEA2F9A07987}" destId="{6047EE37-0D6A-4666-A024-7D631B04B5BF}" srcOrd="3" destOrd="0" parTransId="{1F306827-367E-4E54-8F6B-161DBF8D04F9}" sibTransId="{14F38FD7-6013-4806-BC78-D427A81FCF35}"/>
    <dgm:cxn modelId="{5566CC94-5C49-4ED3-965B-DCAA90D72F95}" srcId="{48DCA7AE-C7D2-4FED-B79E-BEA2F9A07987}" destId="{43E9A22D-5802-4DE1-BCA2-9CC5A71D1044}" srcOrd="1" destOrd="0" parTransId="{CFEDB011-3C14-4C38-B501-C99AFFE55FC9}" sibTransId="{F8DCE217-6E36-4F8E-9305-2D8C0ECAD38D}"/>
    <dgm:cxn modelId="{E5C553A4-5211-F14F-BCCE-4CD01AA25708}" type="presOf" srcId="{E7AF17A3-635F-4CED-A7E4-397D3FE42FC4}" destId="{BA146E40-D276-784F-9E17-C915D0D7F083}" srcOrd="0" destOrd="0" presId="urn:microsoft.com/office/officeart/2005/8/layout/hList1"/>
    <dgm:cxn modelId="{5A40C6A9-1F2A-1644-81F3-55EDFB99890F}" type="presOf" srcId="{CCCB53C6-CEA7-49B7-8152-B5AFC14CE8B7}" destId="{BA146E40-D276-784F-9E17-C915D0D7F083}" srcOrd="0" destOrd="3" presId="urn:microsoft.com/office/officeart/2005/8/layout/hList1"/>
    <dgm:cxn modelId="{5F15B7C3-CEBD-354F-9AB1-57342094DB5C}" type="presOf" srcId="{0D0DEBB7-A6C9-4085-ABBD-BA8B31C04633}" destId="{09BD2FF2-63EA-0A42-B5F0-2A46F466BF6E}" srcOrd="0" destOrd="4" presId="urn:microsoft.com/office/officeart/2005/8/layout/hList1"/>
    <dgm:cxn modelId="{699986D9-0BF7-454D-AA4B-4DDBC40D4A04}" type="presOf" srcId="{35548CA9-D4E9-4A75-907F-84E12757438C}" destId="{09BD2FF2-63EA-0A42-B5F0-2A46F466BF6E}" srcOrd="0" destOrd="0" presId="urn:microsoft.com/office/officeart/2005/8/layout/hList1"/>
    <dgm:cxn modelId="{832C45DA-A72B-394D-A946-22E4EF5949BF}" type="presOf" srcId="{C1B2091A-3D5E-4507-ACD7-4899F39A082B}" destId="{CEDD3053-D12E-9D4F-9FF5-581E1BE3D4F8}" srcOrd="0" destOrd="0" presId="urn:microsoft.com/office/officeart/2005/8/layout/hList1"/>
    <dgm:cxn modelId="{016B26E0-2403-41A7-AB6C-068FF98F6118}" srcId="{48DCA7AE-C7D2-4FED-B79E-BEA2F9A07987}" destId="{35548CA9-D4E9-4A75-907F-84E12757438C}" srcOrd="0" destOrd="0" parTransId="{68CF7F0B-0275-40A9-A7F0-019FF2DF8B61}" sibTransId="{A8E91232-1655-46B9-8A8E-FF76C28A19D0}"/>
    <dgm:cxn modelId="{99D1CDE5-6D92-4E77-93B4-5879AACF3FF4}" srcId="{48DCA7AE-C7D2-4FED-B79E-BEA2F9A07987}" destId="{EB90BE3E-3784-4AC0-A8A4-DCB1C5682C41}" srcOrd="2" destOrd="0" parTransId="{7E331300-CBA6-4322-93E2-6F6012716747}" sibTransId="{A6A4766E-FF36-451D-A571-4FDB90B1AB87}"/>
    <dgm:cxn modelId="{BBA981E6-D2D4-4244-BA7E-003CDCC134DB}" type="presOf" srcId="{43E9A22D-5802-4DE1-BCA2-9CC5A71D1044}" destId="{09BD2FF2-63EA-0A42-B5F0-2A46F466BF6E}" srcOrd="0" destOrd="1" presId="urn:microsoft.com/office/officeart/2005/8/layout/hList1"/>
    <dgm:cxn modelId="{A7CA1FEE-2C1B-4F51-BB65-E3F9DF48D242}" srcId="{5864615A-B304-40B0-B5D5-A57230A9F218}" destId="{C1B2091A-3D5E-4507-ACD7-4899F39A082B}" srcOrd="1" destOrd="0" parTransId="{5AB75107-A48F-4A7B-B515-18F2CE0DAA72}" sibTransId="{CADA7E71-582E-4C4B-8477-3FDABC94A174}"/>
    <dgm:cxn modelId="{294CF0EF-FD8E-BB45-8843-F269E7BC036A}" type="presOf" srcId="{48DCA7AE-C7D2-4FED-B79E-BEA2F9A07987}" destId="{197CA24A-1397-BD46-8E1A-F8472E972140}" srcOrd="0" destOrd="0" presId="urn:microsoft.com/office/officeart/2005/8/layout/hList1"/>
    <dgm:cxn modelId="{B7A65EFC-6D7B-49E5-A3A3-4C39FD45D7CC}" srcId="{C1B2091A-3D5E-4507-ACD7-4899F39A082B}" destId="{25DE972A-1D56-4A97-A9A0-258F8C4AC8C3}" srcOrd="2" destOrd="0" parTransId="{0B818C87-9F0A-4204-A17E-3F97B990B5FE}" sibTransId="{6A3EB28D-6EF6-472E-B82D-864CB55704A2}"/>
    <dgm:cxn modelId="{B4481D61-3084-C04F-8D7B-B2BB9825E41D}" type="presParOf" srcId="{EA06AEA8-02A3-4B40-9C62-34F2276ED06E}" destId="{96A940A9-E3C9-6A4A-8F59-25F529EADAD6}" srcOrd="0" destOrd="0" presId="urn:microsoft.com/office/officeart/2005/8/layout/hList1"/>
    <dgm:cxn modelId="{6B1C7CF5-E6C3-134A-9A8C-3B09C27BC026}" type="presParOf" srcId="{96A940A9-E3C9-6A4A-8F59-25F529EADAD6}" destId="{197CA24A-1397-BD46-8E1A-F8472E972140}" srcOrd="0" destOrd="0" presId="urn:microsoft.com/office/officeart/2005/8/layout/hList1"/>
    <dgm:cxn modelId="{09D03B31-00E5-4D40-A60D-6148102944F9}" type="presParOf" srcId="{96A940A9-E3C9-6A4A-8F59-25F529EADAD6}" destId="{09BD2FF2-63EA-0A42-B5F0-2A46F466BF6E}" srcOrd="1" destOrd="0" presId="urn:microsoft.com/office/officeart/2005/8/layout/hList1"/>
    <dgm:cxn modelId="{4BF15A88-BB07-A543-9498-0D3DC6B0EE0D}" type="presParOf" srcId="{EA06AEA8-02A3-4B40-9C62-34F2276ED06E}" destId="{58D1B2A6-27F4-664C-B577-5324D2A90D74}" srcOrd="1" destOrd="0" presId="urn:microsoft.com/office/officeart/2005/8/layout/hList1"/>
    <dgm:cxn modelId="{E2180BC9-9370-0048-BAE5-ADD6B4D0DE26}" type="presParOf" srcId="{EA06AEA8-02A3-4B40-9C62-34F2276ED06E}" destId="{E5F123C7-65FE-0740-8B04-57C07F775E0A}" srcOrd="2" destOrd="0" presId="urn:microsoft.com/office/officeart/2005/8/layout/hList1"/>
    <dgm:cxn modelId="{6E198F1C-13BC-1F42-BB19-5EA972D58F6F}" type="presParOf" srcId="{E5F123C7-65FE-0740-8B04-57C07F775E0A}" destId="{CEDD3053-D12E-9D4F-9FF5-581E1BE3D4F8}" srcOrd="0" destOrd="0" presId="urn:microsoft.com/office/officeart/2005/8/layout/hList1"/>
    <dgm:cxn modelId="{AF68A1E5-4E9F-F241-8659-AB3F13A415E1}" type="presParOf" srcId="{E5F123C7-65FE-0740-8B04-57C07F775E0A}" destId="{BA146E40-D276-784F-9E17-C915D0D7F083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7CA24A-1397-BD46-8E1A-F8472E972140}">
      <dsp:nvSpPr>
        <dsp:cNvPr id="0" name=""/>
        <dsp:cNvSpPr/>
      </dsp:nvSpPr>
      <dsp:spPr>
        <a:xfrm>
          <a:off x="45" y="68600"/>
          <a:ext cx="4371969" cy="6336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For a balanced training set: </a:t>
          </a:r>
        </a:p>
      </dsp:txBody>
      <dsp:txXfrm>
        <a:off x="45" y="68600"/>
        <a:ext cx="4371969" cy="633600"/>
      </dsp:txXfrm>
    </dsp:sp>
    <dsp:sp modelId="{09BD2FF2-63EA-0A42-B5F0-2A46F466BF6E}">
      <dsp:nvSpPr>
        <dsp:cNvPr id="0" name=""/>
        <dsp:cNvSpPr/>
      </dsp:nvSpPr>
      <dsp:spPr>
        <a:xfrm>
          <a:off x="45" y="702200"/>
          <a:ext cx="4371969" cy="362340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we first limit the pool of reviews to be the ones prior to 2012-01-01 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we take all the actual fake reviews 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we include all generated fake reviews 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we sample the same number of reviews from the genuine reviews 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this gives us a balanced, non-duplicated training set</a:t>
          </a:r>
        </a:p>
      </dsp:txBody>
      <dsp:txXfrm>
        <a:off x="45" y="702200"/>
        <a:ext cx="4371969" cy="3623400"/>
      </dsp:txXfrm>
    </dsp:sp>
    <dsp:sp modelId="{CEDD3053-D12E-9D4F-9FF5-581E1BE3D4F8}">
      <dsp:nvSpPr>
        <dsp:cNvPr id="0" name=""/>
        <dsp:cNvSpPr/>
      </dsp:nvSpPr>
      <dsp:spPr>
        <a:xfrm>
          <a:off x="4984091" y="68600"/>
          <a:ext cx="4371969" cy="633600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For a balanced test set: </a:t>
          </a:r>
        </a:p>
      </dsp:txBody>
      <dsp:txXfrm>
        <a:off x="4984091" y="68600"/>
        <a:ext cx="4371969" cy="633600"/>
      </dsp:txXfrm>
    </dsp:sp>
    <dsp:sp modelId="{BA146E40-D276-784F-9E17-C915D0D7F083}">
      <dsp:nvSpPr>
        <dsp:cNvPr id="0" name=""/>
        <dsp:cNvSpPr/>
      </dsp:nvSpPr>
      <dsp:spPr>
        <a:xfrm>
          <a:off x="4984091" y="702200"/>
          <a:ext cx="4371969" cy="3623400"/>
        </a:xfrm>
        <a:prstGeom prst="rect">
          <a:avLst/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we first limit the pool of reviews to the first review per reviewer after 2012-01-01 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we take all the fake reviews (because there are fewer) 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we sample the same number of reviews from the genuine reviews 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this gives us a balanced, non-duplicated test set </a:t>
          </a:r>
        </a:p>
      </dsp:txBody>
      <dsp:txXfrm>
        <a:off x="4984091" y="702200"/>
        <a:ext cx="4371969" cy="36234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A3432-3445-8E4D-9943-1EF48BCE95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83B565-D418-7846-A41B-B3D53DA0BF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2FC3BD-B899-FC4D-BA63-32EE52657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AC810-2335-1041-824F-64883289A110}" type="datetimeFigureOut">
              <a:rPr lang="en-US" smtClean="0"/>
              <a:t>12/4/21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6B7E95-1A12-F541-847B-EA3B8397C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1B7487-B648-9C4A-B6C8-77CC4C338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286F7-60E0-454F-B388-7436FDD07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50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F62FC-C63E-C74C-B6AA-5FCE54313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685930-9D70-B947-A61E-3542332E0E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0569B1-A88E-C546-99ED-45D745824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AC810-2335-1041-824F-64883289A110}" type="datetimeFigureOut">
              <a:rPr lang="en-US" smtClean="0"/>
              <a:t>12/4/21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E89DF5-EA44-784C-A198-FF811D5DD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BA82C3-93DE-A247-B203-299CF0643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286F7-60E0-454F-B388-7436FDD07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98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DB9500-3209-7E40-85D5-FDDABA26D2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45EFD0-2250-7944-944D-8859A98CA3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DBA23A-662A-244D-9D80-A08F38E92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AC810-2335-1041-824F-64883289A110}" type="datetimeFigureOut">
              <a:rPr lang="en-US" smtClean="0"/>
              <a:t>12/4/21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35AF78-8F08-8141-A220-77A64F574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424434-8376-834B-9E8E-E0E3532A4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286F7-60E0-454F-B388-7436FDD07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100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17016-7461-6945-8D45-F8DE8E4D0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9670E-D4BF-0C46-9752-5DB893700D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E2D0C9-695D-2441-82BA-3F5C9F19F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AC810-2335-1041-824F-64883289A110}" type="datetimeFigureOut">
              <a:rPr lang="en-US" smtClean="0"/>
              <a:t>12/4/21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7FF988-11F2-A74D-9FB3-E5DDC06D0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7633CE-F060-1B4E-990E-9A640E554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286F7-60E0-454F-B388-7436FDD07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516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3A0C9-62CB-EF4C-84B3-359ECC2A0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E13141-82CF-D645-A5D1-6A87C4C75D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6AB36B-9AC5-564E-8937-69EE981FE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AC810-2335-1041-824F-64883289A110}" type="datetimeFigureOut">
              <a:rPr lang="en-US" smtClean="0"/>
              <a:t>12/4/21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6C349F-0B87-E242-A296-53A7E7E0B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1EFE8C-8F57-B44E-93D7-8C575E277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286F7-60E0-454F-B388-7436FDD07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125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DF8E4-EC8F-034E-B0AE-FE47E83A9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EF7EF2-F237-8848-AEF0-B7AB7BCADE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631E92-2A77-B240-B3B4-9F0D5DE1A7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DA72BC-11C7-574D-B961-DE2ACE4FB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AC810-2335-1041-824F-64883289A110}" type="datetimeFigureOut">
              <a:rPr lang="en-US" smtClean="0"/>
              <a:t>12/4/21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E7924F-02F2-274B-A7BD-42BF8D6BC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0CC9B-A520-EB47-900C-1D418397F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286F7-60E0-454F-B388-7436FDD07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398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D9332-E7EB-B34E-B4E7-A233AE19D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9C1F2D-4443-CC42-8075-A78C5802DD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54F197-A69C-DB49-A85E-4DBD7028FD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F1D18A-265E-794B-934C-9A307778F6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55F621-716B-D34E-837E-17FA7B21E3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803FEC-D816-0A4E-BFCD-9D14CD42F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AC810-2335-1041-824F-64883289A110}" type="datetimeFigureOut">
              <a:rPr lang="en-US" smtClean="0"/>
              <a:t>12/4/21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9C23D4-2161-1A49-91DC-794749E3C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4CA341-05F3-EE45-AEE3-7558CD0C4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286F7-60E0-454F-B388-7436FDD07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098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2D870-D497-4C4B-A492-7D8CF1D6F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EB2166-46B7-3842-A033-2AB94E888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AC810-2335-1041-824F-64883289A110}" type="datetimeFigureOut">
              <a:rPr lang="en-US" smtClean="0"/>
              <a:t>12/4/21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2952F2-0414-0444-893B-FBB70CDD7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EC14EC-2B2E-3D45-B611-6AD1C7C01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286F7-60E0-454F-B388-7436FDD07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997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6CE043-8F11-F645-AD33-848DD7ED1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AC810-2335-1041-824F-64883289A110}" type="datetimeFigureOut">
              <a:rPr lang="en-US" smtClean="0"/>
              <a:t>12/4/21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DFD4E9-16F9-D447-A23C-0EE15A299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B11A7C-64BF-D94C-932B-9ECD1B71B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286F7-60E0-454F-B388-7436FDD07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658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B6901-654E-054D-A243-F84C697D4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5DB1BF-A884-4441-8D73-5ADC111BD6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3D7E12-E604-C443-8346-819414D5F7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46A62C-67D2-5B48-8A52-500901654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AC810-2335-1041-824F-64883289A110}" type="datetimeFigureOut">
              <a:rPr lang="en-US" smtClean="0"/>
              <a:t>12/4/21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CAFC7D-B6E8-C24A-BB6B-2369DF496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424ACE-A1D3-0949-8AC0-B2F6A6BCF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286F7-60E0-454F-B388-7436FDD07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799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53D67-224F-1D4B-8077-FF502DF2F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4599A2-B258-5148-914C-F225CE18DC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7B6775-3B73-7342-A531-40D18AA096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66C6BC-A932-C34D-92E8-D00DCDF96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AC810-2335-1041-824F-64883289A110}" type="datetimeFigureOut">
              <a:rPr lang="en-US" smtClean="0"/>
              <a:t>12/4/21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83C7E6-4DD0-1E44-BEB2-BE0373CFB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5485CF-E197-5448-9C83-17D03701F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286F7-60E0-454F-B388-7436FDD07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025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D3BA79-052D-6040-BC22-1A8C1FD24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AF5F0D-E546-8248-A0BC-8C9FAA431D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EB124D-5CD0-BB4A-83B2-7C8859A9DD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7AC810-2335-1041-824F-64883289A110}" type="datetimeFigureOut">
              <a:rPr lang="en-US" smtClean="0"/>
              <a:t>12/4/21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686AB2-F9B1-8B4A-A893-37FBAAAAC6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C37C7F-2869-3041-838A-0CDD247B76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C286F7-60E0-454F-B388-7436FDD07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586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5A8BD-6263-A14A-BBD7-93E611A561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100" y="978102"/>
            <a:ext cx="10588434" cy="106264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3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Tackling imbalanced data in online fake review detection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9B7FDC9-F0CE-43A7-9F2A-83DD09DC3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47624" y="2265037"/>
            <a:ext cx="10125012" cy="0"/>
          </a:xfrm>
          <a:prstGeom prst="line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 descr="Bar chart">
            <a:extLst>
              <a:ext uri="{FF2B5EF4-FFF2-40B4-BE49-F238E27FC236}">
                <a16:creationId xmlns:a16="http://schemas.microsoft.com/office/drawing/2014/main" id="{E14FEC79-780F-400A-A059-2C8C1B972A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33206" y="2811104"/>
            <a:ext cx="2928114" cy="2928114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CB4BF222-2B8C-0843-96F0-58AC30A46C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55355" y="2682433"/>
            <a:ext cx="4645846" cy="3215749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/>
              <a:t>Yi Zhang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/>
              <a:t>Catherine </a:t>
            </a:r>
            <a:r>
              <a:rPr lang="en-US" dirty="0" err="1"/>
              <a:t>Mou</a:t>
            </a:r>
            <a:endParaRPr lang="en-US" dirty="0"/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/>
              <a:t>Satheesh Joseph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dirty="0"/>
          </a:p>
          <a:p>
            <a:pPr algn="l"/>
            <a:endParaRPr lang="en-US" dirty="0"/>
          </a:p>
          <a:p>
            <a:pPr algn="l"/>
            <a:r>
              <a:rPr lang="en-US" sz="2000" i="1" dirty="0"/>
              <a:t>Genuine reviews are all alike;</a:t>
            </a:r>
          </a:p>
          <a:p>
            <a:pPr algn="l"/>
            <a:r>
              <a:rPr lang="en-US" sz="2000" i="1" dirty="0"/>
              <a:t>every fake review is fake in its own way </a:t>
            </a:r>
          </a:p>
          <a:p>
            <a:pPr algn="l"/>
            <a:r>
              <a:rPr lang="en-US" sz="2000" i="1" dirty="0"/>
              <a:t>                                                       - Tolstoy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9354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8B1B4F-00BE-A842-84CB-31E233D22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Approach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2B5413CE-44E2-6541-AD3B-3BC64CC432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Autofit/>
          </a:bodyPr>
          <a:lstStyle/>
          <a:p>
            <a:endParaRPr lang="en-US" dirty="0"/>
          </a:p>
          <a:p>
            <a:r>
              <a:rPr lang="en-US" dirty="0"/>
              <a:t>LF: uses linguistic features from the review content only, by extracting bigrams from the reviews data. </a:t>
            </a:r>
          </a:p>
          <a:p>
            <a:r>
              <a:rPr lang="en-US" dirty="0"/>
              <a:t>CNN: uses the same bigram features but trained using a Convolutional Neural Network. </a:t>
            </a:r>
          </a:p>
          <a:p>
            <a:r>
              <a:rPr lang="en-US" dirty="0"/>
              <a:t>LF+BF: is a concatenation of linguistic as well as behavioral features from the the review, including its length, rating, and other reviews by the same reviewer. </a:t>
            </a:r>
          </a:p>
          <a:p>
            <a:r>
              <a:rPr lang="en-US" dirty="0" err="1"/>
              <a:t>bfGAN</a:t>
            </a:r>
            <a:r>
              <a:rPr lang="en-US" dirty="0"/>
              <a:t>: is the state-of-the-art algorithm using behavioral features</a:t>
            </a:r>
          </a:p>
        </p:txBody>
      </p:sp>
    </p:spTree>
    <p:extLst>
      <p:ext uri="{BB962C8B-B14F-4D97-AF65-F5344CB8AC3E}">
        <p14:creationId xmlns:p14="http://schemas.microsoft.com/office/powerpoint/2010/main" val="29809265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8B1B4F-00BE-A842-84CB-31E233D22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5413CE-44E2-6541-AD3B-3BC64CC432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Autofit/>
          </a:bodyPr>
          <a:lstStyle/>
          <a:p>
            <a:endParaRPr lang="en-US" dirty="0"/>
          </a:p>
          <a:p>
            <a:r>
              <a:rPr lang="en-US" dirty="0"/>
              <a:t>Training set 1: raw, imbalanced training set </a:t>
            </a:r>
          </a:p>
          <a:p>
            <a:r>
              <a:rPr lang="en-US" dirty="0"/>
              <a:t>Training set 2: balanced training set by under-sampling genuine reviews to the number of fake reviews </a:t>
            </a:r>
          </a:p>
          <a:p>
            <a:r>
              <a:rPr lang="en-US" dirty="0"/>
              <a:t>Training set 3: balanced training set by over-sampling fake reviews with replacement to the number of genuine reviews </a:t>
            </a:r>
          </a:p>
          <a:p>
            <a:r>
              <a:rPr lang="en-US" dirty="0"/>
              <a:t>Training set 4: balanced training set by including generated fake reviews</a:t>
            </a:r>
          </a:p>
        </p:txBody>
      </p:sp>
    </p:spTree>
    <p:extLst>
      <p:ext uri="{BB962C8B-B14F-4D97-AF65-F5344CB8AC3E}">
        <p14:creationId xmlns:p14="http://schemas.microsoft.com/office/powerpoint/2010/main" val="39004876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lowchart: Document 14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7B160E-33F9-3E46-8CF5-1C012448B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Experiments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A24F527-0BA1-AF4B-AF60-C4CD2BDAE0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49021" y="532138"/>
            <a:ext cx="5273173" cy="5736573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4D79A77-EE65-824E-BC78-2944CA5BBF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747" y="3400425"/>
            <a:ext cx="5517249" cy="3071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9542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49D2F2-064B-A441-9539-B6277A3DE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US" sz="5400" dirty="0"/>
              <a:t>Future Works</a:t>
            </a:r>
          </a:p>
        </p:txBody>
      </p:sp>
      <p:grpSp>
        <p:nvGrpSpPr>
          <p:cNvPr id="15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37510-4083-A545-9CA7-2AFD01D47B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 fontScale="92500" lnSpcReduction="20000"/>
          </a:bodyPr>
          <a:lstStyle/>
          <a:p>
            <a:r>
              <a:rPr lang="en-US" sz="2400" dirty="0" err="1"/>
              <a:t>XLNet</a:t>
            </a:r>
            <a:endParaRPr lang="en-US" sz="2400" dirty="0"/>
          </a:p>
          <a:p>
            <a:pPr lvl="1"/>
            <a:r>
              <a:rPr lang="en-US" dirty="0"/>
              <a:t>auto-regressive language model</a:t>
            </a:r>
          </a:p>
          <a:p>
            <a:pPr lvl="1"/>
            <a:r>
              <a:rPr lang="en-US" dirty="0"/>
              <a:t>Computation heavy</a:t>
            </a:r>
          </a:p>
          <a:p>
            <a:pPr lvl="1"/>
            <a:r>
              <a:rPr lang="en-US" dirty="0"/>
              <a:t>All permutations of word tokens in a sentence as opposed to just those to the left or just those to the right of the target token.</a:t>
            </a:r>
          </a:p>
          <a:p>
            <a:r>
              <a:rPr lang="en-US" dirty="0"/>
              <a:t>GPT-2 </a:t>
            </a:r>
          </a:p>
          <a:p>
            <a:pPr lvl="1"/>
            <a:r>
              <a:rPr lang="en-US" dirty="0"/>
              <a:t>Improve fidelity of the generated fake reviews</a:t>
            </a:r>
          </a:p>
          <a:p>
            <a:r>
              <a:rPr lang="en-US" dirty="0"/>
              <a:t>Model Tuning</a:t>
            </a:r>
          </a:p>
          <a:p>
            <a:pPr lvl="1"/>
            <a:r>
              <a:rPr lang="en-US" dirty="0"/>
              <a:t>Try </a:t>
            </a:r>
            <a:r>
              <a:rPr lang="en-US"/>
              <a:t>different hyperparameters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1501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7C0697-A8F3-3D42-9690-0A48D64D7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0662" y="4267832"/>
            <a:ext cx="4805996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Q&amp;A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199DE-583F-D54F-BBBA-9A03DA7838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90966" y="3428999"/>
            <a:ext cx="4805691" cy="838831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buNone/>
            </a:pPr>
            <a:r>
              <a:rPr lang="en-US" sz="2000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Thank You!</a:t>
            </a:r>
          </a:p>
        </p:txBody>
      </p:sp>
      <p:pic>
        <p:nvPicPr>
          <p:cNvPr id="7" name="Graphic 6" descr="Questions">
            <a:extLst>
              <a:ext uri="{FF2B5EF4-FFF2-40B4-BE49-F238E27FC236}">
                <a16:creationId xmlns:a16="http://schemas.microsoft.com/office/drawing/2014/main" id="{15FDB0AC-58ED-4D1B-A8F1-C634923790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35064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42DF0A-3A68-2040-BCA7-48BAA27BC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1050595"/>
            <a:ext cx="8074815" cy="1618489"/>
          </a:xfrm>
        </p:spPr>
        <p:txBody>
          <a:bodyPr anchor="ctr">
            <a:normAutofit/>
          </a:bodyPr>
          <a:lstStyle/>
          <a:p>
            <a:r>
              <a:rPr lang="en-US" sz="720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0C2CA-221A-174C-9190-9EC008B956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240" y="2969469"/>
            <a:ext cx="8074815" cy="2800395"/>
          </a:xfrm>
        </p:spPr>
        <p:txBody>
          <a:bodyPr anchor="t">
            <a:normAutofit fontScale="92500" lnSpcReduction="10000"/>
          </a:bodyPr>
          <a:lstStyle/>
          <a:p>
            <a:r>
              <a:rPr lang="en-US" sz="2400" dirty="0"/>
              <a:t>Introduction</a:t>
            </a:r>
          </a:p>
          <a:p>
            <a:r>
              <a:rPr lang="en-US" sz="2400" dirty="0"/>
              <a:t>Data Imbalance Issue</a:t>
            </a:r>
          </a:p>
          <a:p>
            <a:r>
              <a:rPr lang="en-US" sz="2400" dirty="0"/>
              <a:t>Hypothesis</a:t>
            </a:r>
          </a:p>
          <a:p>
            <a:r>
              <a:rPr lang="en-US" sz="2400" dirty="0"/>
              <a:t>GAN &amp; GPT-2</a:t>
            </a:r>
          </a:p>
          <a:p>
            <a:r>
              <a:rPr lang="en-US" sz="2400"/>
              <a:t>Approaches</a:t>
            </a:r>
            <a:endParaRPr lang="en-US" sz="2400" dirty="0"/>
          </a:p>
          <a:p>
            <a:r>
              <a:rPr lang="en-US" sz="2400" dirty="0"/>
              <a:t>Experiments &amp; Results</a:t>
            </a:r>
          </a:p>
          <a:p>
            <a:r>
              <a:rPr lang="en-US" sz="2400" dirty="0"/>
              <a:t>Future Works</a:t>
            </a:r>
          </a:p>
        </p:txBody>
      </p:sp>
    </p:spTree>
    <p:extLst>
      <p:ext uri="{BB962C8B-B14F-4D97-AF65-F5344CB8AC3E}">
        <p14:creationId xmlns:p14="http://schemas.microsoft.com/office/powerpoint/2010/main" val="2349166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D5137-181D-CC40-99CC-E524EE938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518E20-1A15-FA40-95D1-897BB11926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r>
              <a:rPr lang="en-US" sz="2000"/>
              <a:t>What is online fake review detection?</a:t>
            </a:r>
          </a:p>
          <a:p>
            <a:r>
              <a:rPr lang="en-US" sz="2000"/>
              <a:t>What are the impacts of fake reviews?</a:t>
            </a:r>
          </a:p>
          <a:p>
            <a:r>
              <a:rPr lang="en-US" sz="2000"/>
              <a:t>What is our dataset?</a:t>
            </a:r>
          </a:p>
        </p:txBody>
      </p:sp>
      <p:pic>
        <p:nvPicPr>
          <p:cNvPr id="5" name="Picture 4" descr="Light bulb on yellow background with sketched light beams and cord">
            <a:extLst>
              <a:ext uri="{FF2B5EF4-FFF2-40B4-BE49-F238E27FC236}">
                <a16:creationId xmlns:a16="http://schemas.microsoft.com/office/drawing/2014/main" id="{A83849EB-8EC8-46E0-95FA-4205563AA9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344" r="7086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F5E8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4162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F2E91-7590-234E-AC0C-35005720F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4642583"/>
            <a:ext cx="10210800" cy="1099845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700"/>
              <a:t>Data Imbalance Issue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F638861-22F4-42BD-AB54-580F4FFF9F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405745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26">
            <a:extLst>
              <a:ext uri="{FF2B5EF4-FFF2-40B4-BE49-F238E27FC236}">
                <a16:creationId xmlns:a16="http://schemas.microsoft.com/office/drawing/2014/main" id="{6CACE173-0A3A-4306-B76C-60A0714C31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563" y="320843"/>
            <a:ext cx="3657600" cy="370806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7AC3A48C-616B-164F-823A-88C4C1DB08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306" y="1748819"/>
            <a:ext cx="3246120" cy="852106"/>
          </a:xfrm>
          <a:prstGeom prst="rect">
            <a:avLst/>
          </a:prstGeom>
        </p:spPr>
      </p:pic>
      <p:sp>
        <p:nvSpPr>
          <p:cNvPr id="20" name="Rounded Rectangle 26">
            <a:extLst>
              <a:ext uri="{FF2B5EF4-FFF2-40B4-BE49-F238E27FC236}">
                <a16:creationId xmlns:a16="http://schemas.microsoft.com/office/drawing/2014/main" id="{BE5996B0-F3AC-4A78-A5EF-139FD34959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67198" y="320842"/>
            <a:ext cx="3657600" cy="370806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Chart, histogram&#10;&#10;Description automatically generated">
            <a:extLst>
              <a:ext uri="{FF2B5EF4-FFF2-40B4-BE49-F238E27FC236}">
                <a16:creationId xmlns:a16="http://schemas.microsoft.com/office/drawing/2014/main" id="{73033E2B-44B9-F143-A3E8-AF4D006115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2938" y="1193344"/>
            <a:ext cx="3246120" cy="1963902"/>
          </a:xfrm>
          <a:prstGeom prst="rect">
            <a:avLst/>
          </a:prstGeom>
        </p:spPr>
      </p:pic>
      <p:sp>
        <p:nvSpPr>
          <p:cNvPr id="22" name="Rounded Rectangle 26">
            <a:extLst>
              <a:ext uri="{FF2B5EF4-FFF2-40B4-BE49-F238E27FC236}">
                <a16:creationId xmlns:a16="http://schemas.microsoft.com/office/drawing/2014/main" id="{347C85EF-9B88-46AF-B40D-70F2DDDE1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12834" y="320842"/>
            <a:ext cx="3657600" cy="370806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F5EB583F-09FB-3E4E-87C1-2BEAF00F12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8418574" y="1469543"/>
            <a:ext cx="3246120" cy="140394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CEF0F0D-5ADF-3C4D-A583-D679F1C8F9BF}"/>
              </a:ext>
            </a:extLst>
          </p:cNvPr>
          <p:cNvSpPr/>
          <p:nvPr/>
        </p:nvSpPr>
        <p:spPr>
          <a:xfrm>
            <a:off x="4961106" y="3278221"/>
            <a:ext cx="2256817" cy="2334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Number of words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19D534F-6AD3-AC47-8D6D-7DD19E9DE8E9}"/>
              </a:ext>
            </a:extLst>
          </p:cNvPr>
          <p:cNvSpPr/>
          <p:nvPr/>
        </p:nvSpPr>
        <p:spPr>
          <a:xfrm rot="16200000">
            <a:off x="3338926" y="2033080"/>
            <a:ext cx="2256817" cy="2334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Number of reviews</a:t>
            </a:r>
          </a:p>
        </p:txBody>
      </p:sp>
    </p:spTree>
    <p:extLst>
      <p:ext uri="{BB962C8B-B14F-4D97-AF65-F5344CB8AC3E}">
        <p14:creationId xmlns:p14="http://schemas.microsoft.com/office/powerpoint/2010/main" val="20082171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E4F571-B37D-E743-AF01-1967EEE68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US" sz="5400"/>
              <a:t>Hypothesis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CA4D4E-B440-9346-BE9E-A6037CD779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r>
              <a:rPr lang="en-US" sz="2400"/>
              <a:t>Our hypothesis is that it’s possible to make up the data imbalance by generating fake reviews from a language model trained and/or finetuned on actual fake reviews</a:t>
            </a:r>
          </a:p>
          <a:p>
            <a:endParaRPr lang="en-US" sz="2400"/>
          </a:p>
          <a:p>
            <a:pPr lvl="1"/>
            <a:r>
              <a:rPr lang="en-US" dirty="0"/>
              <a:t>GAN</a:t>
            </a:r>
          </a:p>
          <a:p>
            <a:pPr lvl="1"/>
            <a:r>
              <a:rPr lang="en-US" dirty="0"/>
              <a:t>GPT-2</a:t>
            </a:r>
          </a:p>
          <a:p>
            <a:pPr lvl="1"/>
            <a:r>
              <a:rPr lang="en-US" dirty="0"/>
              <a:t>Language Model</a:t>
            </a:r>
          </a:p>
        </p:txBody>
      </p:sp>
    </p:spTree>
    <p:extLst>
      <p:ext uri="{BB962C8B-B14F-4D97-AF65-F5344CB8AC3E}">
        <p14:creationId xmlns:p14="http://schemas.microsoft.com/office/powerpoint/2010/main" val="27053147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4A69C5-1BD8-ED4F-A81C-0017EFEA5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US" sz="5400"/>
              <a:t>GAN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5E12C7-2E36-FC45-839B-E3782E1061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r>
              <a:rPr lang="en-US" sz="2400" dirty="0"/>
              <a:t>Generative Network - generates candidates (GPT-2)</a:t>
            </a:r>
          </a:p>
          <a:p>
            <a:r>
              <a:rPr lang="en-US" sz="2400" dirty="0"/>
              <a:t>Discriminative Network - evaluates them</a:t>
            </a:r>
          </a:p>
          <a:p>
            <a:r>
              <a:rPr lang="en-US" sz="2400" dirty="0"/>
              <a:t>A batch size of 512, well defined sentence length, vocabulary size of 50,000</a:t>
            </a:r>
          </a:p>
          <a:p>
            <a:r>
              <a:rPr lang="en-US" sz="2400" dirty="0"/>
              <a:t>Domain specific fake reviews </a:t>
            </a:r>
          </a:p>
          <a:p>
            <a:pPr lvl="1"/>
            <a:r>
              <a:rPr lang="en-US" sz="2000" dirty="0"/>
              <a:t>by adding layers on top and training with our raw data set</a:t>
            </a:r>
          </a:p>
          <a:p>
            <a:pPr lvl="1"/>
            <a:r>
              <a:rPr lang="en-US" sz="2000" dirty="0"/>
              <a:t>With multiple trials and errors - made improvements that led to higher quality generated fake reviews.</a:t>
            </a:r>
          </a:p>
        </p:txBody>
      </p:sp>
    </p:spTree>
    <p:extLst>
      <p:ext uri="{BB962C8B-B14F-4D97-AF65-F5344CB8AC3E}">
        <p14:creationId xmlns:p14="http://schemas.microsoft.com/office/powerpoint/2010/main" val="3457464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2229BA-DA7A-BA47-920F-2E71DED01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US" sz="5400" dirty="0"/>
              <a:t>GAN – Discriminative Network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7E18C8-6F64-724F-9BD4-462001AB00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r>
              <a:rPr lang="en-US" sz="2400" dirty="0"/>
              <a:t>Neural Network using </a:t>
            </a:r>
            <a:r>
              <a:rPr lang="en-US" sz="2400" dirty="0" err="1"/>
              <a:t>ELMo</a:t>
            </a:r>
            <a:r>
              <a:rPr lang="en-US" sz="2400" dirty="0"/>
              <a:t> embedding with LSTM and 2 dense layers on the original data set as the discriminative network.</a:t>
            </a:r>
          </a:p>
          <a:p>
            <a:r>
              <a:rPr lang="en-US" sz="2400" dirty="0"/>
              <a:t>Even though this Network itself has not performed well in distinguishing genuine and fake reviews, it does do a good job distinguishing coherent, relevant reviews about hotels/restaurants and irrelevant sentences.</a:t>
            </a:r>
          </a:p>
          <a:p>
            <a:r>
              <a:rPr lang="en-US" sz="2400"/>
              <a:t>Generated 44k fake reviews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381889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9A7F3BF-8763-4074-AD77-92790AF314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0FF8F6-2EA0-D044-BBCD-1A8576A2D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069" y="381935"/>
            <a:ext cx="9356106" cy="1200329"/>
          </a:xfrm>
        </p:spPr>
        <p:txBody>
          <a:bodyPr anchor="t">
            <a:normAutofit/>
          </a:bodyPr>
          <a:lstStyle/>
          <a:p>
            <a:r>
              <a:rPr lang="en-US" sz="8000"/>
              <a:t>Balancing Dataset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A9648D6-B41B-42D0-A817-AE2607B0B5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94200" y="554152"/>
            <a:ext cx="574177" cy="1075866"/>
            <a:chOff x="10994200" y="554152"/>
            <a:chExt cx="574177" cy="1075866"/>
          </a:xfrm>
        </p:grpSpPr>
        <p:sp>
          <p:nvSpPr>
            <p:cNvPr id="12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13369" y="554152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solidFill>
              <a:schemeClr val="accent2"/>
            </a:solidFill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55951" y="837005"/>
              <a:ext cx="112426" cy="112426"/>
            </a:xfrm>
            <a:custGeom>
              <a:avLst/>
              <a:gdLst>
                <a:gd name="connsiteX0" fmla="*/ 112426 w 112426"/>
                <a:gd name="connsiteY0" fmla="*/ 56213 h 112426"/>
                <a:gd name="connsiteX1" fmla="*/ 56213 w 112426"/>
                <a:gd name="connsiteY1" fmla="*/ 112426 h 112426"/>
                <a:gd name="connsiteX2" fmla="*/ 0 w 112426"/>
                <a:gd name="connsiteY2" fmla="*/ 56213 h 112426"/>
                <a:gd name="connsiteX3" fmla="*/ 56213 w 112426"/>
                <a:gd name="connsiteY3" fmla="*/ 0 h 112426"/>
                <a:gd name="connsiteX4" fmla="*/ 112426 w 112426"/>
                <a:gd name="connsiteY4" fmla="*/ 56213 h 11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426" h="112426">
                  <a:moveTo>
                    <a:pt x="112426" y="56213"/>
                  </a:moveTo>
                  <a:cubicBezTo>
                    <a:pt x="112426" y="87259"/>
                    <a:pt x="87259" y="112426"/>
                    <a:pt x="56213" y="112426"/>
                  </a:cubicBezTo>
                  <a:cubicBezTo>
                    <a:pt x="25167" y="112426"/>
                    <a:pt x="0" y="87259"/>
                    <a:pt x="0" y="56213"/>
                  </a:cubicBezTo>
                  <a:cubicBezTo>
                    <a:pt x="0" y="25167"/>
                    <a:pt x="25167" y="0"/>
                    <a:pt x="56213" y="0"/>
                  </a:cubicBezTo>
                  <a:cubicBezTo>
                    <a:pt x="87259" y="0"/>
                    <a:pt x="112426" y="25167"/>
                    <a:pt x="112426" y="56213"/>
                  </a:cubicBezTo>
                  <a:close/>
                </a:path>
              </a:pathLst>
            </a:custGeom>
            <a:solidFill>
              <a:schemeClr val="accent2"/>
            </a:solidFill>
            <a:ln w="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94200" y="1472473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solidFill>
              <a:schemeClr val="accent2"/>
            </a:solidFill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362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13370E0-B043-4FEF-9677-46EE17E672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3350379"/>
              </p:ext>
            </p:extLst>
          </p:nvPr>
        </p:nvGraphicFramePr>
        <p:xfrm>
          <a:off x="1188062" y="1825625"/>
          <a:ext cx="9356107" cy="4394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46017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8B1B4F-00BE-A842-84CB-31E233D22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5413CE-44E2-6541-AD3B-3BC64CC432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r>
              <a:rPr lang="en-US" dirty="0"/>
              <a:t>Model 1: Baseline model w </a:t>
            </a:r>
            <a:r>
              <a:rPr lang="en-US" dirty="0" err="1"/>
              <a:t>GloVe</a:t>
            </a:r>
            <a:r>
              <a:rPr lang="en-US" dirty="0"/>
              <a:t> embedding and 1 layer of LSTM.</a:t>
            </a:r>
          </a:p>
          <a:p>
            <a:r>
              <a:rPr lang="en-US" dirty="0"/>
              <a:t>Model 2: Our main model w </a:t>
            </a:r>
            <a:r>
              <a:rPr lang="en-US" dirty="0" err="1"/>
              <a:t>GloVe</a:t>
            </a:r>
            <a:r>
              <a:rPr lang="en-US" dirty="0"/>
              <a:t> embedding, 1 layer of Bidirectional LSTM, and 3 dense layers. </a:t>
            </a:r>
          </a:p>
          <a:p>
            <a:r>
              <a:rPr lang="en-US" dirty="0"/>
              <a:t>Model 3: A BERT-based model.</a:t>
            </a:r>
          </a:p>
        </p:txBody>
      </p:sp>
    </p:spTree>
    <p:extLst>
      <p:ext uri="{BB962C8B-B14F-4D97-AF65-F5344CB8AC3E}">
        <p14:creationId xmlns:p14="http://schemas.microsoft.com/office/powerpoint/2010/main" val="20235618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3429</TotalTime>
  <Words>579</Words>
  <Application>Microsoft Macintosh PowerPoint</Application>
  <PresentationFormat>Widescreen</PresentationFormat>
  <Paragraphs>81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Tackling imbalanced data in online fake review detection</vt:lpstr>
      <vt:lpstr>Agenda</vt:lpstr>
      <vt:lpstr>Introduction</vt:lpstr>
      <vt:lpstr>Data Imbalance Issue</vt:lpstr>
      <vt:lpstr>Hypothesis</vt:lpstr>
      <vt:lpstr>GAN</vt:lpstr>
      <vt:lpstr>GAN – Discriminative Network</vt:lpstr>
      <vt:lpstr>Balancing Dataset</vt:lpstr>
      <vt:lpstr>Approach</vt:lpstr>
      <vt:lpstr>Approach</vt:lpstr>
      <vt:lpstr>Approach</vt:lpstr>
      <vt:lpstr>Experiments</vt:lpstr>
      <vt:lpstr>Future Works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Tackling imbalanced data in on-line fake review detection</dc:title>
  <dc:creator>Satheesh Joseph</dc:creator>
  <cp:lastModifiedBy>Anu Satheesh</cp:lastModifiedBy>
  <cp:revision>9</cp:revision>
  <dcterms:created xsi:type="dcterms:W3CDTF">2021-11-30T02:06:27Z</dcterms:created>
  <dcterms:modified xsi:type="dcterms:W3CDTF">2021-12-05T02:08:26Z</dcterms:modified>
</cp:coreProperties>
</file>