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7" r:id="rId9"/>
    <p:sldId id="263" r:id="rId10"/>
    <p:sldId id="268" r:id="rId11"/>
    <p:sldId id="269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/>
    <p:restoredTop sz="94694"/>
  </p:normalViewPr>
  <p:slideViewPr>
    <p:cSldViewPr snapToGrid="0" snapToObjects="1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3432-3445-8E4D-9943-1EF48BCE9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3B565-D418-7846-A41B-B3D53DA0B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FC3BD-B899-FC4D-BA63-32EE5265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B7E95-1A12-F541-847B-EA3B8397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B7487-B648-9C4A-B6C8-77CC4C33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62FC-C63E-C74C-B6AA-5FCE5431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85930-9D70-B947-A61E-3542332E0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569B1-A88E-C546-99ED-45D74582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89DF5-EA44-784C-A198-FF811D5D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A82C3-93DE-A247-B203-299CF064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B9500-3209-7E40-85D5-FDDABA26D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5EFD0-2250-7944-944D-8859A98CA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BA23A-662A-244D-9D80-A08F38E9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5AF78-8F08-8141-A220-77A64F57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24434-8376-834B-9E8E-E0E3532A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0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7016-7461-6945-8D45-F8DE8E4D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9670E-D4BF-0C46-9752-5DB893700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2D0C9-695D-2441-82BA-3F5C9F19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FF988-11F2-A74D-9FB3-E5DDC06D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33CE-F060-1B4E-990E-9A640E55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1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A0C9-62CB-EF4C-84B3-359ECC2A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13141-82CF-D645-A5D1-6A87C4C7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AB36B-9AC5-564E-8937-69EE981F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C349F-0B87-E242-A296-53A7E7E0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EFE8C-8F57-B44E-93D7-8C575E27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2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F8E4-EC8F-034E-B0AE-FE47E83A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F7EF2-F237-8848-AEF0-B7AB7BCAD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31E92-2A77-B240-B3B4-9F0D5DE1A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A72BC-11C7-574D-B961-DE2ACE4F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7924F-02F2-274B-A7BD-42BF8D6B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0CC9B-A520-EB47-900C-1D418397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9332-E7EB-B34E-B4E7-A233AE19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C1F2D-4443-CC42-8075-A78C5802D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4F197-A69C-DB49-A85E-4DBD7028F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1D18A-265E-794B-934C-9A307778F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5F621-716B-D34E-837E-17FA7B21E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803FEC-D816-0A4E-BFCD-9D14CD42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C23D4-2161-1A49-91DC-794749E3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CA341-05F3-EE45-AEE3-7558CD0C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9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D870-D497-4C4B-A492-7D8CF1D6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B2166-46B7-3842-A033-2AB94E88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952F2-0414-0444-893B-FBB70CDD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C14EC-2B2E-3D45-B611-6AD1C7C0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9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CE043-8F11-F645-AD33-848DD7ED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FD4E9-16F9-D447-A23C-0EE15A29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11A7C-64BF-D94C-932B-9ECD1B71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5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6901-654E-054D-A243-F84C697D4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DB1BF-A884-4441-8D73-5ADC111BD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D7E12-E604-C443-8346-819414D5F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6A62C-67D2-5B48-8A52-50090165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AFC7D-B6E8-C24A-BB6B-2369DF49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24ACE-A1D3-0949-8AC0-B2F6A6BC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9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3D67-224F-1D4B-8077-FF502DF2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599A2-B258-5148-914C-F225CE18D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B6775-3B73-7342-A531-40D18AA09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6C6BC-A932-C34D-92E8-D00DCDF9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3C7E6-4DD0-1E44-BEB2-BE0373CF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485CF-E197-5448-9C83-17D03701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2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3BA79-052D-6040-BC22-1A8C1FD24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F5F0D-E546-8248-A0BC-8C9FAA431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124D-5CD0-BB4A-83B2-7C8859A9D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AC810-2335-1041-824F-64883289A11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86AB2-F9B1-8B4A-A893-37FBAAAAC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37C7F-2869-3041-838A-0CDD247B7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8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A8BD-6263-A14A-BBD7-93E611A56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00" y="978102"/>
            <a:ext cx="10588434" cy="10626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Tackling imbalanced data in online fake review detection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E14FEC79-780F-400A-A059-2C8C1B972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B4BF222-2B8C-0843-96F0-58AC30A46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5355" y="2682433"/>
            <a:ext cx="4645846" cy="321574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Yi Zhang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Catherine </a:t>
            </a:r>
            <a:r>
              <a:rPr lang="en-US" dirty="0" err="1"/>
              <a:t>Mou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Satheesh Joseph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sz="2000" i="1" dirty="0"/>
              <a:t>Genuine reviews are all alike;</a:t>
            </a:r>
          </a:p>
          <a:p>
            <a:pPr algn="l"/>
            <a:r>
              <a:rPr lang="en-US" sz="2000" i="1" dirty="0"/>
              <a:t>every fake review is fake in its own way </a:t>
            </a:r>
          </a:p>
          <a:p>
            <a:pPr algn="l"/>
            <a:r>
              <a:rPr lang="en-US" sz="2000" i="1" dirty="0"/>
              <a:t>                                                       - Tolstoy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3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1B4F-00BE-A842-84CB-31E233D2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413CE-44E2-6541-AD3B-3BC64CC43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lnSpcReduction="10000"/>
          </a:bodyPr>
          <a:lstStyle/>
          <a:p>
            <a:endParaRPr lang="en-US" sz="2400" dirty="0"/>
          </a:p>
          <a:p>
            <a:r>
              <a:rPr lang="en-US" sz="2400" dirty="0"/>
              <a:t>LF: uses linguistic features from the review content only, by extracting bigrams from the reviews data. </a:t>
            </a:r>
          </a:p>
          <a:p>
            <a:r>
              <a:rPr lang="en-US" sz="2400" dirty="0"/>
              <a:t>CNN: uses the same bigram features but trained using a Convolutional Neural Network. </a:t>
            </a:r>
          </a:p>
          <a:p>
            <a:r>
              <a:rPr lang="en-US" sz="2400" dirty="0"/>
              <a:t>LF+BF: is a concatenation of linguistic as well as behavioral features from the the review, including its length, rating, and other reviews by the same reviewer. </a:t>
            </a:r>
          </a:p>
          <a:p>
            <a:r>
              <a:rPr lang="en-US" sz="2400" dirty="0" err="1"/>
              <a:t>bfGAN</a:t>
            </a:r>
            <a:r>
              <a:rPr lang="en-US" sz="2400" dirty="0"/>
              <a:t>: is the state-of-the-art algorithm using a number of </a:t>
            </a:r>
            <a:r>
              <a:rPr lang="en-US" sz="2400" dirty="0" err="1"/>
              <a:t>generat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0926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1B4F-00BE-A842-84CB-31E233D2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413CE-44E2-6541-AD3B-3BC64CC43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Training set 1: raw, imbalanced training set </a:t>
            </a:r>
          </a:p>
          <a:p>
            <a:r>
              <a:rPr lang="en-US" sz="2400" dirty="0"/>
              <a:t>Training set 2: balanced training set by under-sampling genuine reviews to the number of fake reviews </a:t>
            </a:r>
          </a:p>
          <a:p>
            <a:r>
              <a:rPr lang="en-US" sz="2400" dirty="0"/>
              <a:t>Training set 3: balanced training set by over-sampling fake reviews with replacement to the number of genuine reviews </a:t>
            </a:r>
          </a:p>
          <a:p>
            <a:r>
              <a:rPr lang="en-US" sz="2400" dirty="0"/>
              <a:t>Training set 4: balanced training set by including generated fake reviews per Table II</a:t>
            </a:r>
          </a:p>
        </p:txBody>
      </p:sp>
    </p:spTree>
    <p:extLst>
      <p:ext uri="{BB962C8B-B14F-4D97-AF65-F5344CB8AC3E}">
        <p14:creationId xmlns:p14="http://schemas.microsoft.com/office/powerpoint/2010/main" val="3900487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B160E-33F9-3E46-8CF5-1C012448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Experiments</a:t>
            </a:r>
          </a:p>
        </p:txBody>
      </p:sp>
      <p:pic>
        <p:nvPicPr>
          <p:cNvPr id="5" name="Content Placeholder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A0999B91-A612-9044-8970-A2C095490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8695" y="643466"/>
            <a:ext cx="499794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54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D2F2-064B-A441-9539-B6277A3D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37510-4083-A545-9CA7-2AFD01D4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XLNet</a:t>
            </a:r>
            <a:endParaRPr lang="en-US" dirty="0"/>
          </a:p>
          <a:p>
            <a:pPr lvl="1"/>
            <a:r>
              <a:rPr lang="en-US" dirty="0"/>
              <a:t>Computation heavy</a:t>
            </a:r>
          </a:p>
          <a:p>
            <a:pPr lvl="1"/>
            <a:r>
              <a:rPr lang="en-US" dirty="0"/>
              <a:t>Permutation based</a:t>
            </a:r>
          </a:p>
        </p:txBody>
      </p:sp>
    </p:spTree>
    <p:extLst>
      <p:ext uri="{BB962C8B-B14F-4D97-AF65-F5344CB8AC3E}">
        <p14:creationId xmlns:p14="http://schemas.microsoft.com/office/powerpoint/2010/main" val="2227150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C0697-A8F3-3D42-9690-0A48D64D7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199DE-583F-D54F-BBBA-9A03DA783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Thank You!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15FDB0AC-58ED-4D1B-A8F1-C63492379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506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2DF0A-3A68-2040-BCA7-48BAA27B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0C2CA-221A-174C-9190-9EC008B9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Data Imbalance Issue</a:t>
            </a:r>
          </a:p>
          <a:p>
            <a:r>
              <a:rPr lang="en-US" sz="2400" dirty="0"/>
              <a:t>Hypothesis</a:t>
            </a:r>
          </a:p>
          <a:p>
            <a:r>
              <a:rPr lang="en-US" sz="2400" dirty="0"/>
              <a:t>GAN &amp; GPT-2</a:t>
            </a:r>
          </a:p>
          <a:p>
            <a:r>
              <a:rPr lang="en-US" sz="2400"/>
              <a:t>Approaches</a:t>
            </a:r>
            <a:endParaRPr lang="en-US" sz="2400" dirty="0"/>
          </a:p>
          <a:p>
            <a:r>
              <a:rPr lang="en-US" sz="2400" dirty="0"/>
              <a:t>Experiments &amp; Results</a:t>
            </a:r>
          </a:p>
          <a:p>
            <a:r>
              <a:rPr lang="en-US" sz="2400" dirty="0"/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234916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5137-181D-CC40-99CC-E524EE93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18E20-1A15-FA40-95D1-897BB119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online fake review detection?</a:t>
            </a:r>
          </a:p>
          <a:p>
            <a:r>
              <a:rPr lang="en-US" dirty="0"/>
              <a:t>What are the impacts of fake reviews?</a:t>
            </a:r>
          </a:p>
          <a:p>
            <a:r>
              <a:rPr lang="en-US" dirty="0"/>
              <a:t>What is our dataset?</a:t>
            </a:r>
          </a:p>
        </p:txBody>
      </p:sp>
    </p:spTree>
    <p:extLst>
      <p:ext uri="{BB962C8B-B14F-4D97-AF65-F5344CB8AC3E}">
        <p14:creationId xmlns:p14="http://schemas.microsoft.com/office/powerpoint/2010/main" val="61416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2E91-7590-234E-AC0C-35005720F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642583"/>
            <a:ext cx="10210800" cy="1099845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/>
              <a:t>Data Imbalance Issue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638861-22F4-42BD-AB54-580F4FFF9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405745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6">
            <a:extLst>
              <a:ext uri="{FF2B5EF4-FFF2-40B4-BE49-F238E27FC236}">
                <a16:creationId xmlns:a16="http://schemas.microsoft.com/office/drawing/2014/main" id="{6CACE173-0A3A-4306-B76C-60A0714C3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3" y="320843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AC3A48C-616B-164F-823A-88C4C1DB0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06" y="1748819"/>
            <a:ext cx="3246120" cy="852106"/>
          </a:xfrm>
          <a:prstGeom prst="rect">
            <a:avLst/>
          </a:prstGeom>
        </p:spPr>
      </p:pic>
      <p:sp>
        <p:nvSpPr>
          <p:cNvPr id="20" name="Rounded Rectangle 26">
            <a:extLst>
              <a:ext uri="{FF2B5EF4-FFF2-40B4-BE49-F238E27FC236}">
                <a16:creationId xmlns:a16="http://schemas.microsoft.com/office/drawing/2014/main" id="{BE5996B0-F3AC-4A78-A5EF-139FD3495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7198" y="320842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73033E2B-44B9-F143-A3E8-AF4D00611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938" y="1193344"/>
            <a:ext cx="3246120" cy="1963902"/>
          </a:xfrm>
          <a:prstGeom prst="rect">
            <a:avLst/>
          </a:prstGeom>
        </p:spPr>
      </p:pic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347C85EF-9B88-46AF-B40D-70F2DDDE1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2834" y="320842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5EB583F-09FB-3E4E-87C1-2BEAF00F1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418574" y="1469543"/>
            <a:ext cx="3246120" cy="14039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EF0F0D-5ADF-3C4D-A583-D679F1C8F9BF}"/>
              </a:ext>
            </a:extLst>
          </p:cNvPr>
          <p:cNvSpPr/>
          <p:nvPr/>
        </p:nvSpPr>
        <p:spPr>
          <a:xfrm>
            <a:off x="4961106" y="3278221"/>
            <a:ext cx="2256817" cy="233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Number of words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9D534F-6AD3-AC47-8D6D-7DD19E9DE8E9}"/>
              </a:ext>
            </a:extLst>
          </p:cNvPr>
          <p:cNvSpPr/>
          <p:nvPr/>
        </p:nvSpPr>
        <p:spPr>
          <a:xfrm rot="16200000">
            <a:off x="3338926" y="2033080"/>
            <a:ext cx="2256817" cy="233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Number of </a:t>
            </a:r>
            <a:r>
              <a:rPr lang="en-US" sz="1400" dirty="0" err="1"/>
              <a:t>reviewes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821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4F571-B37D-E743-AF01-1967EEE68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Hypothesis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A4D4E-B440-9346-BE9E-A6037CD77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Our hypothesis is that it’s possible to make up the data imbalance by generating fake reviews from a language model trained and/or finetuned on actual fake reviews</a:t>
            </a:r>
          </a:p>
          <a:p>
            <a:endParaRPr lang="en-US" sz="2400"/>
          </a:p>
          <a:p>
            <a:pPr lvl="1"/>
            <a:r>
              <a:rPr lang="en-US" dirty="0"/>
              <a:t>GAN</a:t>
            </a:r>
          </a:p>
          <a:p>
            <a:pPr lvl="1"/>
            <a:r>
              <a:rPr lang="en-US" dirty="0"/>
              <a:t>GPT-2</a:t>
            </a:r>
          </a:p>
          <a:p>
            <a:pPr lvl="1"/>
            <a:r>
              <a:rPr lang="en-US" dirty="0"/>
              <a:t>Language Model</a:t>
            </a:r>
          </a:p>
        </p:txBody>
      </p:sp>
    </p:spTree>
    <p:extLst>
      <p:ext uri="{BB962C8B-B14F-4D97-AF65-F5344CB8AC3E}">
        <p14:creationId xmlns:p14="http://schemas.microsoft.com/office/powerpoint/2010/main" val="270531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A69C5-1BD8-ED4F-A81C-0017EFEA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GAN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E12C7-2E36-FC45-839B-E3782E106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Generative Network - generates candidates (GPT-2)</a:t>
            </a:r>
          </a:p>
          <a:p>
            <a:r>
              <a:rPr lang="en-US" sz="2400" dirty="0"/>
              <a:t>Discriminative Network - evaluates them</a:t>
            </a:r>
          </a:p>
          <a:p>
            <a:r>
              <a:rPr lang="en-US" sz="2400" dirty="0"/>
              <a:t>A batch size of 512, well defined sentence length, vocabulary size of 50,000</a:t>
            </a:r>
          </a:p>
          <a:p>
            <a:r>
              <a:rPr lang="en-US" sz="2400" dirty="0"/>
              <a:t>Domain specific fake reviews </a:t>
            </a:r>
          </a:p>
          <a:p>
            <a:pPr lvl="1"/>
            <a:r>
              <a:rPr lang="en-US" sz="2000" dirty="0"/>
              <a:t>by adding layers on top and training with our raw data set</a:t>
            </a:r>
          </a:p>
          <a:p>
            <a:pPr lvl="1"/>
            <a:r>
              <a:rPr lang="en-US" sz="2000" dirty="0"/>
              <a:t>With multiple trials and errors - made improvements that led to higher quality generated fake reviews.</a:t>
            </a:r>
          </a:p>
        </p:txBody>
      </p:sp>
    </p:spTree>
    <p:extLst>
      <p:ext uri="{BB962C8B-B14F-4D97-AF65-F5344CB8AC3E}">
        <p14:creationId xmlns:p14="http://schemas.microsoft.com/office/powerpoint/2010/main" val="345746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229BA-DA7A-BA47-920F-2E71DED0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GAN – Discriminative Network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18C8-6F64-724F-9BD4-462001AB0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Neural Network using </a:t>
            </a:r>
            <a:r>
              <a:rPr lang="en-US" sz="2400" dirty="0" err="1"/>
              <a:t>ELMo</a:t>
            </a:r>
            <a:r>
              <a:rPr lang="en-US" sz="2400" dirty="0"/>
              <a:t> embedding with LSTM and 2 dense layers on the original data set as the discriminative network.</a:t>
            </a:r>
          </a:p>
          <a:p>
            <a:r>
              <a:rPr lang="en-US" sz="2400" dirty="0"/>
              <a:t>Even though this Network itself has not performed well in distinguishing genuine and fake reviews, it does do a good job distinguishing coherent, relevant reviews about hotels/restaurants and irrelevant sentences.</a:t>
            </a:r>
          </a:p>
        </p:txBody>
      </p:sp>
    </p:spTree>
    <p:extLst>
      <p:ext uri="{BB962C8B-B14F-4D97-AF65-F5344CB8AC3E}">
        <p14:creationId xmlns:p14="http://schemas.microsoft.com/office/powerpoint/2010/main" val="423818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F8F6-2EA0-D044-BBCD-1A8576A2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3B315-67A5-3149-AE16-2F2E318A3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For a balanced test set: </a:t>
            </a:r>
          </a:p>
          <a:p>
            <a:pPr lvl="1"/>
            <a:r>
              <a:rPr lang="en-US" dirty="0"/>
              <a:t>we first limit the pool of reviews to the first review per reviewer after 2012-01-01 </a:t>
            </a:r>
          </a:p>
          <a:p>
            <a:pPr lvl="1"/>
            <a:r>
              <a:rPr lang="en-US" dirty="0"/>
              <a:t>we take all the fake reviews (because there are fewer) </a:t>
            </a:r>
          </a:p>
          <a:p>
            <a:pPr lvl="1"/>
            <a:r>
              <a:rPr lang="en-US" dirty="0"/>
              <a:t>we sample the same number of reviews from the genuine reviews </a:t>
            </a:r>
          </a:p>
          <a:p>
            <a:pPr lvl="1"/>
            <a:r>
              <a:rPr lang="en-US" dirty="0"/>
              <a:t>this gives us a balanced, non-duplicated test set </a:t>
            </a:r>
          </a:p>
          <a:p>
            <a:r>
              <a:rPr lang="en-US" dirty="0"/>
              <a:t>For a balanced training set: </a:t>
            </a:r>
          </a:p>
          <a:p>
            <a:pPr lvl="1"/>
            <a:r>
              <a:rPr lang="en-US" dirty="0"/>
              <a:t>we first limit the pool of reviews to be the ones prior to 2012-01-01 </a:t>
            </a:r>
          </a:p>
          <a:p>
            <a:pPr lvl="1"/>
            <a:r>
              <a:rPr lang="en-US" dirty="0"/>
              <a:t>we take all the actual fake reviews </a:t>
            </a:r>
          </a:p>
          <a:p>
            <a:pPr lvl="1"/>
            <a:r>
              <a:rPr lang="en-US" dirty="0"/>
              <a:t>we include all generated fake reviews </a:t>
            </a:r>
          </a:p>
          <a:p>
            <a:pPr lvl="1"/>
            <a:r>
              <a:rPr lang="en-US" dirty="0"/>
              <a:t>we sample the same number of reviews from the genuine reviews </a:t>
            </a:r>
          </a:p>
          <a:p>
            <a:pPr lvl="1"/>
            <a:r>
              <a:rPr lang="en-US" dirty="0"/>
              <a:t>this gives us a balanced, non-duplicated training set</a:t>
            </a:r>
          </a:p>
        </p:txBody>
      </p:sp>
    </p:spTree>
    <p:extLst>
      <p:ext uri="{BB962C8B-B14F-4D97-AF65-F5344CB8AC3E}">
        <p14:creationId xmlns:p14="http://schemas.microsoft.com/office/powerpoint/2010/main" val="24460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B1B4F-00BE-A842-84CB-31E233D2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Approach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413CE-44E2-6541-AD3B-3BC64CC43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Model 1: Our baseline model with </a:t>
            </a:r>
            <a:r>
              <a:rPr lang="en-US" sz="2400" dirty="0" err="1"/>
              <a:t>GloVe</a:t>
            </a:r>
            <a:r>
              <a:rPr lang="en-US" sz="2400" dirty="0"/>
              <a:t> embedding and 1 layer of LSTM.</a:t>
            </a:r>
          </a:p>
          <a:p>
            <a:r>
              <a:rPr lang="en-US" sz="2400" dirty="0"/>
              <a:t>Model 2: Our main model with </a:t>
            </a:r>
            <a:r>
              <a:rPr lang="en-US" sz="2400" dirty="0" err="1"/>
              <a:t>GloVe</a:t>
            </a:r>
            <a:r>
              <a:rPr lang="en-US" sz="2400" dirty="0"/>
              <a:t> embedding, 1 layer of Bidirectional LSTM, and 3 dense layers. </a:t>
            </a:r>
          </a:p>
          <a:p>
            <a:r>
              <a:rPr lang="en-US" sz="2400" dirty="0"/>
              <a:t>Model 3: A BERT based model.</a:t>
            </a:r>
          </a:p>
        </p:txBody>
      </p:sp>
    </p:spTree>
    <p:extLst>
      <p:ext uri="{BB962C8B-B14F-4D97-AF65-F5344CB8AC3E}">
        <p14:creationId xmlns:p14="http://schemas.microsoft.com/office/powerpoint/2010/main" val="202356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2796</TotalTime>
  <Words>540</Words>
  <Application>Microsoft Macintosh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Tackling imbalanced data in online fake review detection</vt:lpstr>
      <vt:lpstr>Agenda</vt:lpstr>
      <vt:lpstr>Introduction</vt:lpstr>
      <vt:lpstr>Data Imbalance Issue</vt:lpstr>
      <vt:lpstr>Hypothesis</vt:lpstr>
      <vt:lpstr>GAN</vt:lpstr>
      <vt:lpstr>GAN – Discriminative Network</vt:lpstr>
      <vt:lpstr>Balancing Dataset</vt:lpstr>
      <vt:lpstr>Approach</vt:lpstr>
      <vt:lpstr>Approach</vt:lpstr>
      <vt:lpstr>Approach</vt:lpstr>
      <vt:lpstr>Experiments</vt:lpstr>
      <vt:lpstr>Future Works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Tackling imbalanced data in on-line fake review detection</dc:title>
  <dc:creator>Satheesh Joseph</dc:creator>
  <cp:lastModifiedBy>Anu Satheesh</cp:lastModifiedBy>
  <cp:revision>3</cp:revision>
  <dcterms:created xsi:type="dcterms:W3CDTF">2021-11-30T02:06:27Z</dcterms:created>
  <dcterms:modified xsi:type="dcterms:W3CDTF">2021-12-04T05:30:30Z</dcterms:modified>
</cp:coreProperties>
</file>