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Lst>
  <p:sldSz cx="9144000" cy="5143500" type="screen16x9"/>
  <p:notesSz cx="9296400" cy="14770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80895" algn="l" rtl="0" fontAlgn="base">
      <a:spcBef>
        <a:spcPct val="0"/>
      </a:spcBef>
      <a:spcAft>
        <a:spcPct val="0"/>
      </a:spcAft>
      <a:defRPr kern="1200">
        <a:solidFill>
          <a:schemeClr val="tx1"/>
        </a:solidFill>
        <a:latin typeface="Arial" charset="0"/>
        <a:ea typeface="+mn-ea"/>
        <a:cs typeface="+mn-cs"/>
      </a:defRPr>
    </a:lvl2pPr>
    <a:lvl3pPr marL="761790" algn="l" rtl="0" fontAlgn="base">
      <a:spcBef>
        <a:spcPct val="0"/>
      </a:spcBef>
      <a:spcAft>
        <a:spcPct val="0"/>
      </a:spcAft>
      <a:defRPr kern="1200">
        <a:solidFill>
          <a:schemeClr val="tx1"/>
        </a:solidFill>
        <a:latin typeface="Arial" charset="0"/>
        <a:ea typeface="+mn-ea"/>
        <a:cs typeface="+mn-cs"/>
      </a:defRPr>
    </a:lvl3pPr>
    <a:lvl4pPr marL="1142683" algn="l" rtl="0" fontAlgn="base">
      <a:spcBef>
        <a:spcPct val="0"/>
      </a:spcBef>
      <a:spcAft>
        <a:spcPct val="0"/>
      </a:spcAft>
      <a:defRPr kern="1200">
        <a:solidFill>
          <a:schemeClr val="tx1"/>
        </a:solidFill>
        <a:latin typeface="Arial" charset="0"/>
        <a:ea typeface="+mn-ea"/>
        <a:cs typeface="+mn-cs"/>
      </a:defRPr>
    </a:lvl4pPr>
    <a:lvl5pPr marL="1523573" algn="l" rtl="0" fontAlgn="base">
      <a:spcBef>
        <a:spcPct val="0"/>
      </a:spcBef>
      <a:spcAft>
        <a:spcPct val="0"/>
      </a:spcAft>
      <a:defRPr kern="1200">
        <a:solidFill>
          <a:schemeClr val="tx1"/>
        </a:solidFill>
        <a:latin typeface="Arial" charset="0"/>
        <a:ea typeface="+mn-ea"/>
        <a:cs typeface="+mn-cs"/>
      </a:defRPr>
    </a:lvl5pPr>
    <a:lvl6pPr marL="1904467" algn="l" defTabSz="761790" rtl="0" eaLnBrk="1" latinLnBrk="0" hangingPunct="1">
      <a:defRPr kern="1200">
        <a:solidFill>
          <a:schemeClr val="tx1"/>
        </a:solidFill>
        <a:latin typeface="Arial" charset="0"/>
        <a:ea typeface="+mn-ea"/>
        <a:cs typeface="+mn-cs"/>
      </a:defRPr>
    </a:lvl6pPr>
    <a:lvl7pPr marL="2285362" algn="l" defTabSz="761790" rtl="0" eaLnBrk="1" latinLnBrk="0" hangingPunct="1">
      <a:defRPr kern="1200">
        <a:solidFill>
          <a:schemeClr val="tx1"/>
        </a:solidFill>
        <a:latin typeface="Arial" charset="0"/>
        <a:ea typeface="+mn-ea"/>
        <a:cs typeface="+mn-cs"/>
      </a:defRPr>
    </a:lvl7pPr>
    <a:lvl8pPr marL="2666253" algn="l" defTabSz="761790" rtl="0" eaLnBrk="1" latinLnBrk="0" hangingPunct="1">
      <a:defRPr kern="1200">
        <a:solidFill>
          <a:schemeClr val="tx1"/>
        </a:solidFill>
        <a:latin typeface="Arial" charset="0"/>
        <a:ea typeface="+mn-ea"/>
        <a:cs typeface="+mn-cs"/>
      </a:defRPr>
    </a:lvl8pPr>
    <a:lvl9pPr marL="3047146" algn="l" defTabSz="76179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65" autoAdjust="0"/>
    <p:restoredTop sz="94598" autoAdjust="0"/>
  </p:normalViewPr>
  <p:slideViewPr>
    <p:cSldViewPr snapToGrid="0">
      <p:cViewPr varScale="1">
        <p:scale>
          <a:sx n="119" d="100"/>
          <a:sy n="119" d="100"/>
        </p:scale>
        <p:origin x="-870" y="-96"/>
      </p:cViewPr>
      <p:guideLst>
        <p:guide orient="horz" pos="162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4652"/>
        <p:guide pos="29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2883" name="Rectangle 3"/>
          <p:cNvSpPr>
            <a:spLocks noGrp="1" noChangeArrowheads="1"/>
          </p:cNvSpPr>
          <p:nvPr>
            <p:ph type="dt" sz="quarter"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22884" name="Rectangle 4"/>
          <p:cNvSpPr>
            <a:spLocks noGrp="1" noChangeArrowheads="1"/>
          </p:cNvSpPr>
          <p:nvPr>
            <p:ph type="ftr" sz="quarter" idx="2"/>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2885" name="Rectangle 5"/>
          <p:cNvSpPr>
            <a:spLocks noGrp="1" noChangeArrowheads="1"/>
          </p:cNvSpPr>
          <p:nvPr>
            <p:ph type="sldNum" sz="quarter" idx="3"/>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8D56EAE8-38CB-4EE5-8A34-F5F49B68F2DE}" type="slidenum">
              <a:rPr lang="en-US"/>
              <a:pPr>
                <a:defRPr/>
              </a:pPr>
              <a:t>‹#›</a:t>
            </a:fld>
            <a:endParaRPr lang="en-US"/>
          </a:p>
        </p:txBody>
      </p:sp>
    </p:spTree>
    <p:extLst>
      <p:ext uri="{BB962C8B-B14F-4D97-AF65-F5344CB8AC3E}">
        <p14:creationId xmlns:p14="http://schemas.microsoft.com/office/powerpoint/2010/main" val="372300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1859" name="Rectangle 3"/>
          <p:cNvSpPr>
            <a:spLocks noGrp="1" noChangeArrowheads="1"/>
          </p:cNvSpPr>
          <p:nvPr>
            <p:ph type="dt"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74638" y="1108075"/>
            <a:ext cx="9845676" cy="55387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29854" y="7016308"/>
            <a:ext cx="7436693" cy="6645019"/>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1863" name="Rectangle 7"/>
          <p:cNvSpPr>
            <a:spLocks noGrp="1" noChangeArrowheads="1"/>
          </p:cNvSpPr>
          <p:nvPr>
            <p:ph type="sldNum" sz="quarter" idx="5"/>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BED2394B-E06C-4DC9-BCC2-551C3DED9AAD}" type="slidenum">
              <a:rPr lang="en-US"/>
              <a:pPr>
                <a:defRPr/>
              </a:pPr>
              <a:t>‹#›</a:t>
            </a:fld>
            <a:endParaRPr lang="en-US"/>
          </a:p>
        </p:txBody>
      </p:sp>
    </p:spTree>
    <p:extLst>
      <p:ext uri="{BB962C8B-B14F-4D97-AF65-F5344CB8AC3E}">
        <p14:creationId xmlns:p14="http://schemas.microsoft.com/office/powerpoint/2010/main" val="3747035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80895" algn="l" rtl="0" eaLnBrk="0" fontAlgn="base" hangingPunct="0">
      <a:spcBef>
        <a:spcPct val="30000"/>
      </a:spcBef>
      <a:spcAft>
        <a:spcPct val="0"/>
      </a:spcAft>
      <a:defRPr sz="1000" kern="1200">
        <a:solidFill>
          <a:schemeClr val="tx1"/>
        </a:solidFill>
        <a:latin typeface="Arial" charset="0"/>
        <a:ea typeface="+mn-ea"/>
        <a:cs typeface="+mn-cs"/>
      </a:defRPr>
    </a:lvl2pPr>
    <a:lvl3pPr marL="761790" algn="l" rtl="0" eaLnBrk="0" fontAlgn="base" hangingPunct="0">
      <a:spcBef>
        <a:spcPct val="30000"/>
      </a:spcBef>
      <a:spcAft>
        <a:spcPct val="0"/>
      </a:spcAft>
      <a:defRPr sz="1000" kern="1200">
        <a:solidFill>
          <a:schemeClr val="tx1"/>
        </a:solidFill>
        <a:latin typeface="Arial" charset="0"/>
        <a:ea typeface="+mn-ea"/>
        <a:cs typeface="+mn-cs"/>
      </a:defRPr>
    </a:lvl3pPr>
    <a:lvl4pPr marL="1142683" algn="l" rtl="0" eaLnBrk="0" fontAlgn="base" hangingPunct="0">
      <a:spcBef>
        <a:spcPct val="30000"/>
      </a:spcBef>
      <a:spcAft>
        <a:spcPct val="0"/>
      </a:spcAft>
      <a:defRPr sz="1000" kern="1200">
        <a:solidFill>
          <a:schemeClr val="tx1"/>
        </a:solidFill>
        <a:latin typeface="Arial" charset="0"/>
        <a:ea typeface="+mn-ea"/>
        <a:cs typeface="+mn-cs"/>
      </a:defRPr>
    </a:lvl4pPr>
    <a:lvl5pPr marL="1523573" algn="l" rtl="0" eaLnBrk="0" fontAlgn="base" hangingPunct="0">
      <a:spcBef>
        <a:spcPct val="30000"/>
      </a:spcBef>
      <a:spcAft>
        <a:spcPct val="0"/>
      </a:spcAft>
      <a:defRPr sz="1000" kern="1200">
        <a:solidFill>
          <a:schemeClr val="tx1"/>
        </a:solidFill>
        <a:latin typeface="Arial" charset="0"/>
        <a:ea typeface="+mn-ea"/>
        <a:cs typeface="+mn-cs"/>
      </a:defRPr>
    </a:lvl5pPr>
    <a:lvl6pPr marL="1904467" algn="l" defTabSz="761790" rtl="0" eaLnBrk="1" latinLnBrk="0" hangingPunct="1">
      <a:defRPr sz="1000" kern="1200">
        <a:solidFill>
          <a:schemeClr val="tx1"/>
        </a:solidFill>
        <a:latin typeface="+mn-lt"/>
        <a:ea typeface="+mn-ea"/>
        <a:cs typeface="+mn-cs"/>
      </a:defRPr>
    </a:lvl6pPr>
    <a:lvl7pPr marL="2285362" algn="l" defTabSz="761790" rtl="0" eaLnBrk="1" latinLnBrk="0" hangingPunct="1">
      <a:defRPr sz="1000" kern="1200">
        <a:solidFill>
          <a:schemeClr val="tx1"/>
        </a:solidFill>
        <a:latin typeface="+mn-lt"/>
        <a:ea typeface="+mn-ea"/>
        <a:cs typeface="+mn-cs"/>
      </a:defRPr>
    </a:lvl7pPr>
    <a:lvl8pPr marL="2666253" algn="l" defTabSz="761790" rtl="0" eaLnBrk="1" latinLnBrk="0" hangingPunct="1">
      <a:defRPr sz="1000" kern="1200">
        <a:solidFill>
          <a:schemeClr val="tx1"/>
        </a:solidFill>
        <a:latin typeface="+mn-lt"/>
        <a:ea typeface="+mn-ea"/>
        <a:cs typeface="+mn-cs"/>
      </a:defRPr>
    </a:lvl8pPr>
    <a:lvl9pPr marL="3047146" algn="l" defTabSz="761790"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03BA23CF-AA30-4A18-B744-605C3E9DBF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430B41-3034-4777-B6DE-71856D9856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8"/>
          </a:xfrm>
        </p:spPr>
        <p:txBody>
          <a:bodyPr anchor="b"/>
          <a:lstStyle>
            <a:lvl1pPr algn="l">
              <a:defRPr sz="27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76325"/>
            <a:ext cx="3008313" cy="3518298"/>
          </a:xfrm>
        </p:spPr>
        <p:txBody>
          <a:bodyPr/>
          <a:lstStyle>
            <a:lvl1pPr marL="0" indent="0">
              <a:buNone/>
              <a:defRPr sz="1700"/>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9B97EEC-B5BC-42C5-B73F-31CC660D4D8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3"/>
          </a:xfrm>
        </p:spPr>
        <p:txBody>
          <a:bodyPr anchor="b"/>
          <a:lstStyle>
            <a:lvl1pPr algn="l">
              <a:defRPr sz="23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2"/>
            <a:ext cx="5486400" cy="3086100"/>
          </a:xfrm>
        </p:spPr>
        <p:txBody>
          <a:bodyPr/>
          <a:lstStyle>
            <a:lvl1pPr marL="0" indent="0">
              <a:buNone/>
              <a:defRPr sz="2700"/>
            </a:lvl1pPr>
            <a:lvl2pPr marL="380895" indent="0">
              <a:buNone/>
              <a:defRPr sz="2300"/>
            </a:lvl2pPr>
            <a:lvl3pPr marL="761790" indent="0">
              <a:buNone/>
              <a:defRPr sz="2000"/>
            </a:lvl3pPr>
            <a:lvl4pPr marL="1142683" indent="0">
              <a:buNone/>
              <a:defRPr sz="1700"/>
            </a:lvl4pPr>
            <a:lvl5pPr marL="1523573" indent="0">
              <a:buNone/>
              <a:defRPr sz="1700"/>
            </a:lvl5pPr>
            <a:lvl6pPr marL="1904467" indent="0">
              <a:buNone/>
              <a:defRPr sz="1700"/>
            </a:lvl6pPr>
            <a:lvl7pPr marL="2285362" indent="0">
              <a:buNone/>
              <a:defRPr sz="1700"/>
            </a:lvl7pPr>
            <a:lvl8pPr marL="2666253" indent="0">
              <a:buNone/>
              <a:defRPr sz="1700"/>
            </a:lvl8pPr>
            <a:lvl9pPr marL="3047146" indent="0">
              <a:buNone/>
              <a:defRPr sz="17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a:noFill/>
          <a:ln w="9525" algn="ctr">
            <a:noFill/>
            <a:miter lim="800000"/>
            <a:headEnd/>
            <a:tailEnd/>
          </a:ln>
        </p:spPr>
        <p:txBody>
          <a:bodyPr vert="horz" wrap="square" lIns="76179" tIns="38088" rIns="76179" bIns="38088" numCol="1" anchor="t" anchorCtr="0" compatLnSpc="1">
            <a:prstTxWarp prst="textNoShape">
              <a:avLst/>
            </a:prstTxWarp>
          </a:bodyPr>
          <a:lstStyle>
            <a:lvl1pPr marL="0" indent="0" algn="l" rtl="0" eaLnBrk="0" fontAlgn="base" hangingPunct="0">
              <a:spcAft>
                <a:spcPct val="0"/>
              </a:spcAft>
              <a:buNone/>
              <a:defRPr lang="en-US" sz="1700" smtClean="0">
                <a:solidFill>
                  <a:schemeClr val="tx1"/>
                </a:solidFill>
                <a:latin typeface="+mn-lt"/>
                <a:ea typeface="+mn-ea"/>
                <a:cs typeface="+mn-cs"/>
              </a:defRPr>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E55F34B-1C25-4090-A4A7-9CEE84F430B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34FE2BCE-81FD-49AD-8F3F-8C803C0A891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07157"/>
            <a:ext cx="2141537" cy="430172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07157"/>
            <a:ext cx="6275388" cy="4301728"/>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9AB3E699-3BC5-4E82-A48B-54CC42B0E66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15" name="Picture 14" descr="selected_powerpoint_bg_2_1280x720.jpg"/>
          <p:cNvPicPr>
            <a:picLocks noChangeAspect="1"/>
          </p:cNvPicPr>
          <p:nvPr userDrawn="1"/>
        </p:nvPicPr>
        <p:blipFill>
          <a:blip r:embed="rId2" cstate="print"/>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9"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7355571E-02C7-4909-A943-092A83DD3418}" type="slidenum">
              <a:rPr lang="en-US"/>
              <a:pPr>
                <a:defRPr/>
              </a:pPr>
              <a:t>‹#›</a:t>
            </a:fld>
            <a:endParaRPr lang="en-US"/>
          </a:p>
        </p:txBody>
      </p:sp>
      <p:grpSp>
        <p:nvGrpSpPr>
          <p:cNvPr id="16" name="Group 15"/>
          <p:cNvGrpSpPr/>
          <p:nvPr userDrawn="1"/>
        </p:nvGrpSpPr>
        <p:grpSpPr>
          <a:xfrm>
            <a:off x="0" y="4706938"/>
            <a:ext cx="8826500" cy="388620"/>
            <a:chOff x="0" y="6321425"/>
            <a:chExt cx="10591800" cy="466344"/>
          </a:xfrm>
        </p:grpSpPr>
        <p:sp>
          <p:nvSpPr>
            <p:cNvPr id="17" name="Rectangle 16"/>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
        <p:nvSpPr>
          <p:cNvPr id="23"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a:t>
            </a:r>
            <a:r>
              <a:rPr lang="en-US" sz="700" dirty="0" smtClean="0"/>
              <a:t>Information – Selective Disclosure</a:t>
            </a:r>
            <a:endParaRPr lang="en-US" sz="700"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9" name="Picture 18" descr="selected_powerpoint_bg_1_1280x720.jpg"/>
          <p:cNvPicPr>
            <a:picLocks noChangeAspect="1"/>
          </p:cNvPicPr>
          <p:nvPr userDrawn="1"/>
        </p:nvPicPr>
        <p:blipFill>
          <a:blip r:embed="rId2" cstate="print"/>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A18096A3-1C74-4210-9B46-F757C8F29AA0}" type="slidenum">
              <a:rPr lang="en-US"/>
              <a:pPr>
                <a:defRPr/>
              </a:pPr>
              <a:t>‹#›</a:t>
            </a:fld>
            <a:endParaRPr lang="en-US"/>
          </a:p>
        </p:txBody>
      </p:sp>
      <p:grpSp>
        <p:nvGrpSpPr>
          <p:cNvPr id="20" name="Group 19"/>
          <p:cNvGrpSpPr/>
          <p:nvPr userDrawn="1"/>
        </p:nvGrpSpPr>
        <p:grpSpPr>
          <a:xfrm>
            <a:off x="0"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
        <p:nvSpPr>
          <p:cNvPr id="23"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a:t>
            </a:r>
            <a:r>
              <a:rPr lang="en-US" sz="700" dirty="0" smtClean="0"/>
              <a:t>Information – Selective Disclosure</a:t>
            </a:r>
            <a:endParaRPr lang="en-US" sz="700"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18" name="Picture 17" descr="selected_powerpoint_bg_1_grey1280x720.jpg"/>
          <p:cNvPicPr>
            <a:picLocks noChangeAspect="1"/>
          </p:cNvPicPr>
          <p:nvPr userDrawn="1"/>
        </p:nvPicPr>
        <p:blipFill>
          <a:blip r:embed="rId2" cstate="print"/>
          <a:stretch>
            <a:fillRect/>
          </a:stretch>
        </p:blipFill>
        <p:spPr>
          <a:xfrm>
            <a:off x="0" y="10298"/>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3C7E7816-A48B-4805-9A47-CE865F4F101F}" type="slidenum">
              <a:rPr lang="en-US"/>
              <a:pPr>
                <a:defRPr/>
              </a:pPr>
              <a:t>‹#›</a:t>
            </a:fld>
            <a:endParaRPr lang="en-US"/>
          </a:p>
        </p:txBody>
      </p:sp>
      <p:grpSp>
        <p:nvGrpSpPr>
          <p:cNvPr id="20" name="Group 19"/>
          <p:cNvGrpSpPr/>
          <p:nvPr userDrawn="1"/>
        </p:nvGrpSpPr>
        <p:grpSpPr>
          <a:xfrm>
            <a:off x="0"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
        <p:nvSpPr>
          <p:cNvPr id="23"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a:t>
            </a:r>
            <a:r>
              <a:rPr lang="en-US" sz="700" dirty="0" smtClean="0"/>
              <a:t>Information – Selective Disclosure</a:t>
            </a:r>
            <a:endParaRPr lang="en-US" sz="7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8" y="786357"/>
            <a:ext cx="8467725" cy="3709449"/>
          </a:xfrm>
        </p:spPr>
        <p:txBody>
          <a:bodyPr/>
          <a:lstStyle>
            <a:lvl1pPr>
              <a:spcBef>
                <a:spcPts val="667"/>
              </a:spcBef>
              <a:defRPr/>
            </a:lvl1pPr>
            <a:lvl3pPr>
              <a:defRPr sz="1500"/>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B97888F-6AF7-4263-B69D-592D8C33BAC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p:spPr>
        <p:txBody>
          <a:bodyPr anchor="t"/>
          <a:lstStyle>
            <a:lvl1pPr algn="l">
              <a:defRPr sz="33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700"/>
            </a:lvl1pPr>
            <a:lvl2pPr marL="380895" indent="0">
              <a:buNone/>
              <a:defRPr sz="1500"/>
            </a:lvl2pPr>
            <a:lvl3pPr marL="761790" indent="0">
              <a:buNone/>
              <a:defRPr sz="1300"/>
            </a:lvl3pPr>
            <a:lvl4pPr marL="1142683" indent="0">
              <a:buNone/>
              <a:defRPr sz="1200"/>
            </a:lvl4pPr>
            <a:lvl5pPr marL="1523573" indent="0">
              <a:buNone/>
              <a:defRPr sz="1200"/>
            </a:lvl5pPr>
            <a:lvl6pPr marL="1904467" indent="0">
              <a:buNone/>
              <a:defRPr sz="1200"/>
            </a:lvl6pPr>
            <a:lvl7pPr marL="2285362" indent="0">
              <a:buNone/>
              <a:defRPr sz="1200"/>
            </a:lvl7pPr>
            <a:lvl8pPr marL="2666253" indent="0">
              <a:buNone/>
              <a:defRPr sz="1200"/>
            </a:lvl8pPr>
            <a:lvl9pPr marL="3047146" indent="0">
              <a:buNone/>
              <a:defRPr sz="1200"/>
            </a:lvl9pPr>
          </a:lstStyle>
          <a:p>
            <a:pPr lvl="0"/>
            <a:r>
              <a:rPr lang="en-US" smtClean="0"/>
              <a:t>Click to edit Master text styles</a:t>
            </a:r>
          </a:p>
        </p:txBody>
      </p:sp>
      <p:sp>
        <p:nvSpPr>
          <p:cNvPr id="4" name="Rectangle 6"/>
          <p:cNvSpPr>
            <a:spLocks noGrp="1" noChangeArrowheads="1"/>
          </p:cNvSpPr>
          <p:nvPr>
            <p:ph type="sldNum" sz="quarter" idx="10"/>
          </p:nvPr>
        </p:nvSpPr>
        <p:spPr>
          <a:xfrm>
            <a:off x="6638925" y="4537472"/>
            <a:ext cx="2133600" cy="154782"/>
          </a:xfrm>
          <a:ln/>
        </p:spPr>
        <p:txBody>
          <a:bodyPr/>
          <a:lstStyle>
            <a:lvl1pPr>
              <a:defRPr/>
            </a:lvl1pPr>
          </a:lstStyle>
          <a:p>
            <a:pPr>
              <a:defRPr/>
            </a:pPr>
            <a:fld id="{4E6118DC-F0C3-4C61-9EEA-2C495CD0458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889398"/>
            <a:ext cx="4157663"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889398"/>
            <a:ext cx="4157662"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B53548F6-AAA9-4A8D-A869-511B3DFE325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0" y="1631157"/>
            <a:ext cx="4040188"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8" y="1631157"/>
            <a:ext cx="4041775"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204C35C9-3222-4444-B33E-8AB075BE83C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3"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a:endParaRPr lang="en-US"/>
          </a:p>
        </p:txBody>
      </p:sp>
      <p:sp>
        <p:nvSpPr>
          <p:cNvPr id="19" name="Rectangle 18"/>
          <p:cNvSpPr/>
          <p:nvPr userDrawn="1"/>
        </p:nvSpPr>
        <p:spPr>
          <a:xfrm>
            <a:off x="41910" y="4743450"/>
            <a:ext cx="874014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a:endParaRPr lang="en-US"/>
          </a:p>
        </p:txBody>
      </p:sp>
      <p:sp>
        <p:nvSpPr>
          <p:cNvPr id="1026" name="Rectangle 2"/>
          <p:cNvSpPr>
            <a:spLocks noGrp="1" noChangeArrowheads="1"/>
          </p:cNvSpPr>
          <p:nvPr>
            <p:ph type="title"/>
          </p:nvPr>
        </p:nvSpPr>
        <p:spPr bwMode="auto">
          <a:xfrm>
            <a:off x="231775" y="107163"/>
            <a:ext cx="8458200" cy="610791"/>
          </a:xfrm>
          <a:prstGeom prst="rect">
            <a:avLst/>
          </a:prstGeom>
          <a:noFill/>
          <a:ln w="9525">
            <a:noFill/>
            <a:miter lim="800000"/>
            <a:headEnd/>
            <a:tailEnd/>
          </a:ln>
        </p:spPr>
        <p:txBody>
          <a:bodyPr vert="horz" wrap="square" lIns="76179" tIns="38088" rIns="76179" bIns="38088"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33378" y="794149"/>
            <a:ext cx="8467725" cy="3701653"/>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6642100" y="4537472"/>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r">
              <a:defRPr sz="700"/>
            </a:lvl1pPr>
          </a:lstStyle>
          <a:p>
            <a:pPr>
              <a:defRPr/>
            </a:pPr>
            <a:fld id="{B6C70261-DCF8-4A97-9502-E8EEF2364CDE}" type="slidenum">
              <a:rPr lang="en-US"/>
              <a:pPr>
                <a:defRPr/>
              </a:pPr>
              <a:t>‹#›</a:t>
            </a:fld>
            <a:endParaRPr lang="en-US"/>
          </a:p>
        </p:txBody>
      </p:sp>
      <p:sp>
        <p:nvSpPr>
          <p:cNvPr id="23"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a:t>
            </a:r>
            <a:r>
              <a:rPr lang="en-US" sz="700" dirty="0" smtClean="0"/>
              <a:t>Information – Selective Disclosure</a:t>
            </a:r>
            <a:endParaRPr lang="en-US" sz="700" dirty="0"/>
          </a:p>
        </p:txBody>
      </p:sp>
      <p:grpSp>
        <p:nvGrpSpPr>
          <p:cNvPr id="16" name="Group 15"/>
          <p:cNvGrpSpPr/>
          <p:nvPr userDrawn="1"/>
        </p:nvGrpSpPr>
        <p:grpSpPr>
          <a:xfrm>
            <a:off x="0" y="4706938"/>
            <a:ext cx="8826500" cy="388620"/>
            <a:chOff x="0" y="6321425"/>
            <a:chExt cx="10591800" cy="466344"/>
          </a:xfrm>
        </p:grpSpPr>
        <p:sp>
          <p:nvSpPr>
            <p:cNvPr id="18" name="Rectangle 17"/>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7" descr="ti_logo_powerpoint_1_line.png"/>
            <p:cNvPicPr>
              <a:picLocks noChangeAspect="1"/>
            </p:cNvPicPr>
            <p:nvPr userDrawn="1"/>
          </p:nvPicPr>
          <p:blipFill>
            <a:blip r:embed="rId16" cstate="print"/>
            <a:srcRect/>
            <a:stretch>
              <a:fillRect/>
            </a:stretch>
          </p:blipFill>
          <p:spPr bwMode="auto">
            <a:xfrm>
              <a:off x="8593138" y="6440488"/>
              <a:ext cx="1874837" cy="23177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700" b="1">
          <a:solidFill>
            <a:schemeClr val="tx2"/>
          </a:solidFill>
          <a:latin typeface="+mj-lt"/>
          <a:ea typeface="+mj-ea"/>
          <a:cs typeface="+mj-cs"/>
        </a:defRPr>
      </a:lvl1pPr>
      <a:lvl2pPr algn="l" rtl="0" eaLnBrk="0" fontAlgn="base" hangingPunct="0">
        <a:lnSpc>
          <a:spcPct val="85000"/>
        </a:lnSpc>
        <a:spcBef>
          <a:spcPct val="0"/>
        </a:spcBef>
        <a:spcAft>
          <a:spcPct val="0"/>
        </a:spcAft>
        <a:defRPr sz="2700" b="1">
          <a:solidFill>
            <a:schemeClr val="tx2"/>
          </a:solidFill>
          <a:latin typeface="Arial" charset="0"/>
        </a:defRPr>
      </a:lvl2pPr>
      <a:lvl3pPr algn="l" rtl="0" eaLnBrk="0" fontAlgn="base" hangingPunct="0">
        <a:lnSpc>
          <a:spcPct val="85000"/>
        </a:lnSpc>
        <a:spcBef>
          <a:spcPct val="0"/>
        </a:spcBef>
        <a:spcAft>
          <a:spcPct val="0"/>
        </a:spcAft>
        <a:defRPr sz="2700" b="1">
          <a:solidFill>
            <a:schemeClr val="tx2"/>
          </a:solidFill>
          <a:latin typeface="Arial" charset="0"/>
        </a:defRPr>
      </a:lvl3pPr>
      <a:lvl4pPr algn="l" rtl="0" eaLnBrk="0" fontAlgn="base" hangingPunct="0">
        <a:lnSpc>
          <a:spcPct val="85000"/>
        </a:lnSpc>
        <a:spcBef>
          <a:spcPct val="0"/>
        </a:spcBef>
        <a:spcAft>
          <a:spcPct val="0"/>
        </a:spcAft>
        <a:defRPr sz="2700" b="1">
          <a:solidFill>
            <a:schemeClr val="tx2"/>
          </a:solidFill>
          <a:latin typeface="Arial" charset="0"/>
        </a:defRPr>
      </a:lvl4pPr>
      <a:lvl5pPr algn="l" rtl="0" eaLnBrk="0" fontAlgn="base" hangingPunct="0">
        <a:lnSpc>
          <a:spcPct val="85000"/>
        </a:lnSpc>
        <a:spcBef>
          <a:spcPct val="0"/>
        </a:spcBef>
        <a:spcAft>
          <a:spcPct val="0"/>
        </a:spcAft>
        <a:defRPr sz="2700" b="1">
          <a:solidFill>
            <a:schemeClr val="tx2"/>
          </a:solidFill>
          <a:latin typeface="Arial" charset="0"/>
        </a:defRPr>
      </a:lvl5pPr>
      <a:lvl6pPr marL="380895" algn="l" rtl="0" fontAlgn="base">
        <a:lnSpc>
          <a:spcPct val="85000"/>
        </a:lnSpc>
        <a:spcBef>
          <a:spcPct val="0"/>
        </a:spcBef>
        <a:spcAft>
          <a:spcPct val="0"/>
        </a:spcAft>
        <a:defRPr sz="2700" b="1">
          <a:solidFill>
            <a:srgbClr val="FF0000"/>
          </a:solidFill>
          <a:latin typeface="Arial" charset="0"/>
        </a:defRPr>
      </a:lvl6pPr>
      <a:lvl7pPr marL="761790" algn="l" rtl="0" fontAlgn="base">
        <a:lnSpc>
          <a:spcPct val="85000"/>
        </a:lnSpc>
        <a:spcBef>
          <a:spcPct val="0"/>
        </a:spcBef>
        <a:spcAft>
          <a:spcPct val="0"/>
        </a:spcAft>
        <a:defRPr sz="2700" b="1">
          <a:solidFill>
            <a:srgbClr val="FF0000"/>
          </a:solidFill>
          <a:latin typeface="Arial" charset="0"/>
        </a:defRPr>
      </a:lvl7pPr>
      <a:lvl8pPr marL="1142683" algn="l" rtl="0" fontAlgn="base">
        <a:lnSpc>
          <a:spcPct val="85000"/>
        </a:lnSpc>
        <a:spcBef>
          <a:spcPct val="0"/>
        </a:spcBef>
        <a:spcAft>
          <a:spcPct val="0"/>
        </a:spcAft>
        <a:defRPr sz="2700" b="1">
          <a:solidFill>
            <a:srgbClr val="FF0000"/>
          </a:solidFill>
          <a:latin typeface="Arial" charset="0"/>
        </a:defRPr>
      </a:lvl8pPr>
      <a:lvl9pPr marL="1523573" algn="l" rtl="0" fontAlgn="base">
        <a:lnSpc>
          <a:spcPct val="85000"/>
        </a:lnSpc>
        <a:spcBef>
          <a:spcPct val="0"/>
        </a:spcBef>
        <a:spcAft>
          <a:spcPct val="0"/>
        </a:spcAft>
        <a:defRPr sz="2700" b="1">
          <a:solidFill>
            <a:srgbClr val="FF0000"/>
          </a:solidFill>
          <a:latin typeface="Arial" charset="0"/>
        </a:defRPr>
      </a:lvl9pPr>
    </p:titleStyle>
    <p:body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600">
          <a:solidFill>
            <a:schemeClr val="tx1"/>
          </a:solidFill>
          <a:latin typeface="+mn-lt"/>
        </a:defRPr>
      </a:lvl3pPr>
      <a:lvl4pPr marL="1001168" indent="-194416" algn="l" rtl="0" eaLnBrk="0" fontAlgn="base" hangingPunct="0">
        <a:spcBef>
          <a:spcPct val="5000"/>
        </a:spcBef>
        <a:spcAft>
          <a:spcPct val="0"/>
        </a:spcAft>
        <a:buChar char="–"/>
        <a:defRPr sz="1600">
          <a:solidFill>
            <a:schemeClr val="tx1"/>
          </a:solidFill>
          <a:latin typeface="+mn-lt"/>
        </a:defRPr>
      </a:lvl4pPr>
      <a:lvl5pPr marL="1240546" indent="-144163" algn="l" rtl="0" eaLnBrk="0" fontAlgn="base" hangingPunct="0">
        <a:spcBef>
          <a:spcPct val="0"/>
        </a:spcBef>
        <a:spcAft>
          <a:spcPct val="0"/>
        </a:spcAft>
        <a:buChar char="»"/>
        <a:defRPr sz="16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ti.com/adas" TargetMode="External"/><Relationship Id="rId2" Type="http://schemas.openxmlformats.org/officeDocument/2006/relationships/hyperlink" Target="http://people.csail.mit.edu/kapu/papers/openvx_optimization_2014.pdf" TargetMode="External"/><Relationship Id="rId1" Type="http://schemas.openxmlformats.org/officeDocument/2006/relationships/slideLayout" Target="../slideLayouts/slideLayout5.xml"/><Relationship Id="rId4" Type="http://schemas.openxmlformats.org/officeDocument/2006/relationships/hyperlink" Target="http://www.ti.com/product/am572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eaLnBrk="1" hangingPunct="1"/>
            <a:r>
              <a:rPr lang="en-US" dirty="0" smtClean="0">
                <a:solidFill>
                  <a:srgbClr val="DE0000"/>
                </a:solidFill>
              </a:rPr>
              <a:t>OpenVX Graph Optimization Problems</a:t>
            </a:r>
            <a:endParaRPr lang="en-US" dirty="0" smtClean="0"/>
          </a:p>
        </p:txBody>
      </p:sp>
      <p:sp>
        <p:nvSpPr>
          <p:cNvPr id="10243" name="Rectangle 3"/>
          <p:cNvSpPr>
            <a:spLocks noGrp="1" noChangeArrowheads="1"/>
          </p:cNvSpPr>
          <p:nvPr>
            <p:ph type="subTitle" idx="1"/>
          </p:nvPr>
        </p:nvSpPr>
        <p:spPr/>
        <p:txBody>
          <a:bodyPr/>
          <a:lstStyle/>
          <a:p>
            <a:pPr eaLnBrk="1" hangingPunct="1"/>
            <a:r>
              <a:rPr lang="en-US" dirty="0" smtClean="0"/>
              <a:t>Kedar Chitnis, Jesse Villarreal</a:t>
            </a:r>
          </a:p>
          <a:p>
            <a:pPr eaLnBrk="1" hangingPunct="1"/>
            <a:r>
              <a:rPr lang="en-US" dirty="0" smtClean="0"/>
              <a:t>Embedded Processing, Automotive Processors</a:t>
            </a:r>
          </a:p>
          <a:p>
            <a:pPr eaLnBrk="1" hangingPunct="1"/>
            <a:endParaRPr lang="en-US" dirty="0"/>
          </a:p>
          <a:p>
            <a:pPr eaLnBrk="1" hangingPunct="1"/>
            <a:r>
              <a:rPr lang="en-US" dirty="0" smtClean="0"/>
              <a:t>23</a:t>
            </a:r>
            <a:r>
              <a:rPr lang="en-US" dirty="0" smtClean="0"/>
              <a:t> </a:t>
            </a:r>
            <a:r>
              <a:rPr lang="en-US" dirty="0" smtClean="0"/>
              <a:t>Aug, 2016</a:t>
            </a:r>
          </a:p>
        </p:txBody>
      </p:sp>
      <p:sp>
        <p:nvSpPr>
          <p:cNvPr id="10244" name="Slide Number Placeholder 3"/>
          <p:cNvSpPr>
            <a:spLocks noGrp="1"/>
          </p:cNvSpPr>
          <p:nvPr>
            <p:ph type="sldNum" sz="quarter" idx="10"/>
          </p:nvPr>
        </p:nvSpPr>
        <p:spPr>
          <a:noFill/>
        </p:spPr>
        <p:txBody>
          <a:bodyPr/>
          <a:lstStyle/>
          <a:p>
            <a:fld id="{47D32EE0-5F6C-48D8-BBE6-18ABEB0052A3}" type="slidenum">
              <a:rPr lang="en-US"/>
              <a:pPr/>
              <a:t>1</a:t>
            </a:fld>
            <a:endParaRPr lang="en-US"/>
          </a:p>
        </p:txBody>
      </p:sp>
    </p:spTree>
    <p:extLst>
      <p:ext uri="{BB962C8B-B14F-4D97-AF65-F5344CB8AC3E}">
        <p14:creationId xmlns:p14="http://schemas.microsoft.com/office/powerpoint/2010/main" val="4252429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 – Problem Statement</a:t>
            </a:r>
            <a:endParaRPr lang="en-US" dirty="0"/>
          </a:p>
        </p:txBody>
      </p:sp>
      <p:sp>
        <p:nvSpPr>
          <p:cNvPr id="3" name="Content Placeholder 2"/>
          <p:cNvSpPr>
            <a:spLocks noGrp="1"/>
          </p:cNvSpPr>
          <p:nvPr>
            <p:ph idx="1"/>
          </p:nvPr>
        </p:nvSpPr>
        <p:spPr>
          <a:xfrm>
            <a:off x="333376" y="786351"/>
            <a:ext cx="8467725" cy="2966499"/>
          </a:xfrm>
        </p:spPr>
        <p:txBody>
          <a:bodyPr/>
          <a:lstStyle/>
          <a:p>
            <a:r>
              <a:rPr lang="en-US" dirty="0" smtClean="0"/>
              <a:t>Given </a:t>
            </a:r>
          </a:p>
          <a:p>
            <a:pPr lvl="1"/>
            <a:r>
              <a:rPr lang="en-US" dirty="0" smtClean="0"/>
              <a:t>a </a:t>
            </a:r>
            <a:r>
              <a:rPr lang="en-US" dirty="0"/>
              <a:t>graph, G, </a:t>
            </a:r>
          </a:p>
          <a:p>
            <a:pPr lvl="1"/>
            <a:r>
              <a:rPr lang="en-US" dirty="0"/>
              <a:t>with nodes N and targets T on which the nodes run</a:t>
            </a:r>
          </a:p>
          <a:p>
            <a:pPr lvl="1"/>
            <a:r>
              <a:rPr lang="en-US" dirty="0" smtClean="0"/>
              <a:t>data </a:t>
            </a:r>
            <a:r>
              <a:rPr lang="en-US" dirty="0"/>
              <a:t>objects D which connects different nodes</a:t>
            </a:r>
          </a:p>
          <a:p>
            <a:r>
              <a:rPr lang="en-US" dirty="0" smtClean="0"/>
              <a:t>Find subgraphs (group of nodes) within the graph which could be potentially grouped on the target for faster execution</a:t>
            </a:r>
          </a:p>
          <a:p>
            <a:r>
              <a:rPr lang="en-US" dirty="0" smtClean="0"/>
              <a:t>Note,</a:t>
            </a:r>
          </a:p>
          <a:p>
            <a:pPr lvl="1"/>
            <a:r>
              <a:rPr lang="en-US" dirty="0" smtClean="0"/>
              <a:t>It could be possible that due to other constraints even if nodes can be grouped on a target their execution cannot be accelerated due to nature of operation they perform, but that is outside the scope of this problem</a:t>
            </a:r>
          </a:p>
          <a:p>
            <a:pPr lvl="1"/>
            <a:endParaRPr lang="en-US" dirty="0" smtClean="0"/>
          </a:p>
          <a:p>
            <a:pPr lvl="1"/>
            <a:endParaRPr lang="en-US" dirty="0"/>
          </a:p>
        </p:txBody>
      </p:sp>
    </p:spTree>
    <p:extLst>
      <p:ext uri="{BB962C8B-B14F-4D97-AF65-F5344CB8AC3E}">
        <p14:creationId xmlns:p14="http://schemas.microsoft.com/office/powerpoint/2010/main" val="410420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4 - Background </a:t>
            </a:r>
            <a:endParaRPr lang="en-US" dirty="0"/>
          </a:p>
        </p:txBody>
      </p:sp>
      <p:sp>
        <p:nvSpPr>
          <p:cNvPr id="3" name="Content Placeholder 2"/>
          <p:cNvSpPr>
            <a:spLocks noGrp="1"/>
          </p:cNvSpPr>
          <p:nvPr>
            <p:ph idx="1"/>
          </p:nvPr>
        </p:nvSpPr>
        <p:spPr>
          <a:xfrm>
            <a:off x="333376" y="786351"/>
            <a:ext cx="8467725" cy="1837787"/>
          </a:xfrm>
        </p:spPr>
        <p:txBody>
          <a:bodyPr/>
          <a:lstStyle/>
          <a:p>
            <a:r>
              <a:rPr lang="en-US" sz="1600" dirty="0" smtClean="0"/>
              <a:t>In OpenVX, by default, only nodes and their dependencies is specified. The target on which they execute is left to vendor implementation to decide</a:t>
            </a:r>
          </a:p>
          <a:p>
            <a:r>
              <a:rPr lang="en-US" sz="1600" dirty="0" smtClean="0"/>
              <a:t>Choice of target could be a function of various parameters like</a:t>
            </a:r>
          </a:p>
          <a:p>
            <a:pPr lvl="1"/>
            <a:r>
              <a:rPr lang="en-US" sz="1400" dirty="0" smtClean="0"/>
              <a:t>Available targets on the SoC</a:t>
            </a:r>
          </a:p>
          <a:p>
            <a:pPr lvl="1"/>
            <a:r>
              <a:rPr lang="en-US" sz="1400" dirty="0" smtClean="0"/>
              <a:t>Nature of the kernel within the node</a:t>
            </a:r>
          </a:p>
          <a:p>
            <a:pPr lvl="1"/>
            <a:r>
              <a:rPr lang="en-US" sz="1400" dirty="0" smtClean="0"/>
              <a:t>Input, output parameters ex, certain filter size convolution may be more suited for DSP vs EVE</a:t>
            </a:r>
          </a:p>
          <a:p>
            <a:pPr lvl="1"/>
            <a:r>
              <a:rPr lang="en-US" sz="1400" dirty="0" smtClean="0"/>
              <a:t>Other nodes or graph running in the system</a:t>
            </a:r>
          </a:p>
        </p:txBody>
      </p:sp>
      <p:sp>
        <p:nvSpPr>
          <p:cNvPr id="4" name="Slide Number Placeholder 3"/>
          <p:cNvSpPr>
            <a:spLocks noGrp="1"/>
          </p:cNvSpPr>
          <p:nvPr>
            <p:ph type="sldNum" sz="quarter" idx="10"/>
          </p:nvPr>
        </p:nvSpPr>
        <p:spPr>
          <a:xfrm>
            <a:off x="6470650" y="4351735"/>
            <a:ext cx="2133600" cy="154781"/>
          </a:xfrm>
        </p:spPr>
        <p:txBody>
          <a:bodyPr/>
          <a:lstStyle/>
          <a:p>
            <a:fld id="{3B20521C-F793-4067-BB07-C7AF74E21EF3}" type="slidenum">
              <a:rPr lang="en-US" smtClean="0"/>
              <a:pPr/>
              <a:t>11</a:t>
            </a:fld>
            <a:endParaRPr lang="en-US"/>
          </a:p>
        </p:txBody>
      </p:sp>
      <p:sp>
        <p:nvSpPr>
          <p:cNvPr id="6" name="Rectangle 5"/>
          <p:cNvSpPr/>
          <p:nvPr/>
        </p:nvSpPr>
        <p:spPr>
          <a:xfrm>
            <a:off x="438150" y="3119438"/>
            <a:ext cx="101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N1 DSP1</a:t>
            </a:r>
            <a:endParaRPr lang="en-US" sz="1600" dirty="0"/>
          </a:p>
        </p:txBody>
      </p:sp>
      <p:sp>
        <p:nvSpPr>
          <p:cNvPr id="7" name="Rectangle 6"/>
          <p:cNvSpPr/>
          <p:nvPr/>
        </p:nvSpPr>
        <p:spPr>
          <a:xfrm>
            <a:off x="1708150" y="3529013"/>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D1, Buf1</a:t>
            </a:r>
            <a:endParaRPr lang="en-US" sz="1600" dirty="0">
              <a:solidFill>
                <a:schemeClr val="tx1"/>
              </a:solidFill>
            </a:endParaRPr>
          </a:p>
        </p:txBody>
      </p:sp>
      <p:sp>
        <p:nvSpPr>
          <p:cNvPr id="8" name="Rectangle 7"/>
          <p:cNvSpPr/>
          <p:nvPr/>
        </p:nvSpPr>
        <p:spPr>
          <a:xfrm>
            <a:off x="1708150" y="3929063"/>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D1, Buf2</a:t>
            </a:r>
            <a:endParaRPr lang="en-US" sz="1600" dirty="0">
              <a:solidFill>
                <a:schemeClr val="tx1"/>
              </a:solidFill>
            </a:endParaRPr>
          </a:p>
        </p:txBody>
      </p:sp>
      <p:cxnSp>
        <p:nvCxnSpPr>
          <p:cNvPr id="10" name="Elbow Connector 9"/>
          <p:cNvCxnSpPr>
            <a:stCxn id="6" idx="3"/>
            <a:endCxn id="7" idx="0"/>
          </p:cNvCxnSpPr>
          <p:nvPr/>
        </p:nvCxnSpPr>
        <p:spPr>
          <a:xfrm>
            <a:off x="1454150" y="3348038"/>
            <a:ext cx="742950" cy="180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33750" y="3119438"/>
            <a:ext cx="10160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N2 DSP2</a:t>
            </a:r>
            <a:endParaRPr lang="en-US" sz="1600" dirty="0">
              <a:solidFill>
                <a:schemeClr val="tx1"/>
              </a:solidFill>
            </a:endParaRPr>
          </a:p>
        </p:txBody>
      </p:sp>
      <p:cxnSp>
        <p:nvCxnSpPr>
          <p:cNvPr id="13" name="Elbow Connector 12"/>
          <p:cNvCxnSpPr>
            <a:stCxn id="8" idx="3"/>
            <a:endCxn id="11" idx="1"/>
          </p:cNvCxnSpPr>
          <p:nvPr/>
        </p:nvCxnSpPr>
        <p:spPr>
          <a:xfrm flipV="1">
            <a:off x="2686050" y="3348038"/>
            <a:ext cx="647700" cy="7810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92850" y="3529013"/>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D3, Buf1</a:t>
            </a:r>
            <a:endParaRPr lang="en-US" sz="1600" dirty="0">
              <a:solidFill>
                <a:schemeClr val="tx1"/>
              </a:solidFill>
            </a:endParaRPr>
          </a:p>
        </p:txBody>
      </p:sp>
      <p:sp>
        <p:nvSpPr>
          <p:cNvPr id="15" name="Rectangle 14"/>
          <p:cNvSpPr/>
          <p:nvPr/>
        </p:nvSpPr>
        <p:spPr>
          <a:xfrm>
            <a:off x="6292850" y="3929063"/>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D3, Buf2</a:t>
            </a:r>
            <a:endParaRPr lang="en-US" sz="1600" dirty="0">
              <a:solidFill>
                <a:schemeClr val="tx1"/>
              </a:solidFill>
            </a:endParaRPr>
          </a:p>
        </p:txBody>
      </p:sp>
      <p:sp>
        <p:nvSpPr>
          <p:cNvPr id="16" name="Rectangle 15"/>
          <p:cNvSpPr/>
          <p:nvPr/>
        </p:nvSpPr>
        <p:spPr>
          <a:xfrm>
            <a:off x="5035550" y="3119438"/>
            <a:ext cx="10160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N3 DSP2</a:t>
            </a:r>
            <a:endParaRPr lang="en-US" sz="1600" dirty="0">
              <a:solidFill>
                <a:schemeClr val="tx1"/>
              </a:solidFill>
            </a:endParaRPr>
          </a:p>
        </p:txBody>
      </p:sp>
      <p:sp>
        <p:nvSpPr>
          <p:cNvPr id="17" name="Rectangle 16"/>
          <p:cNvSpPr/>
          <p:nvPr/>
        </p:nvSpPr>
        <p:spPr>
          <a:xfrm>
            <a:off x="7600950" y="3071813"/>
            <a:ext cx="10160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N4 EVE1</a:t>
            </a:r>
            <a:endParaRPr lang="en-US" sz="1600" dirty="0">
              <a:solidFill>
                <a:schemeClr val="tx1"/>
              </a:solidFill>
            </a:endParaRPr>
          </a:p>
        </p:txBody>
      </p:sp>
      <p:sp>
        <p:nvSpPr>
          <p:cNvPr id="18" name="Rectangle 17"/>
          <p:cNvSpPr/>
          <p:nvPr/>
        </p:nvSpPr>
        <p:spPr>
          <a:xfrm>
            <a:off x="4203700" y="3729037"/>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D2, Buf1</a:t>
            </a:r>
            <a:endParaRPr lang="en-US" sz="1600" dirty="0">
              <a:solidFill>
                <a:schemeClr val="tx1"/>
              </a:solidFill>
            </a:endParaRPr>
          </a:p>
        </p:txBody>
      </p:sp>
      <p:cxnSp>
        <p:nvCxnSpPr>
          <p:cNvPr id="20" name="Elbow Connector 19"/>
          <p:cNvCxnSpPr>
            <a:stCxn id="11" idx="3"/>
            <a:endCxn id="18" idx="1"/>
          </p:cNvCxnSpPr>
          <p:nvPr/>
        </p:nvCxnSpPr>
        <p:spPr>
          <a:xfrm flipH="1">
            <a:off x="4203700" y="3348038"/>
            <a:ext cx="146050" cy="581025"/>
          </a:xfrm>
          <a:prstGeom prst="bentConnector5">
            <a:avLst>
              <a:gd name="adj1" fmla="val -156522"/>
              <a:gd name="adj2" fmla="val 52459"/>
              <a:gd name="adj3" fmla="val 2565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8" idx="0"/>
            <a:endCxn id="16" idx="1"/>
          </p:cNvCxnSpPr>
          <p:nvPr/>
        </p:nvCxnSpPr>
        <p:spPr>
          <a:xfrm rot="5400000" flipH="1" flipV="1">
            <a:off x="4673600" y="3367088"/>
            <a:ext cx="3810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6" idx="3"/>
            <a:endCxn id="14" idx="0"/>
          </p:cNvCxnSpPr>
          <p:nvPr/>
        </p:nvCxnSpPr>
        <p:spPr>
          <a:xfrm>
            <a:off x="6051550" y="3348038"/>
            <a:ext cx="730250" cy="180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3"/>
            <a:endCxn id="17" idx="1"/>
          </p:cNvCxnSpPr>
          <p:nvPr/>
        </p:nvCxnSpPr>
        <p:spPr>
          <a:xfrm flipV="1">
            <a:off x="7270750" y="3300413"/>
            <a:ext cx="330200" cy="8286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69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 – Problem Statement</a:t>
            </a:r>
            <a:endParaRPr lang="en-US" dirty="0"/>
          </a:p>
        </p:txBody>
      </p:sp>
      <p:sp>
        <p:nvSpPr>
          <p:cNvPr id="3" name="Content Placeholder 2"/>
          <p:cNvSpPr>
            <a:spLocks noGrp="1"/>
          </p:cNvSpPr>
          <p:nvPr>
            <p:ph idx="1"/>
          </p:nvPr>
        </p:nvSpPr>
        <p:spPr>
          <a:xfrm>
            <a:off x="333376" y="786351"/>
            <a:ext cx="8467725" cy="2966499"/>
          </a:xfrm>
        </p:spPr>
        <p:txBody>
          <a:bodyPr/>
          <a:lstStyle/>
          <a:p>
            <a:r>
              <a:rPr lang="en-US" dirty="0" smtClean="0"/>
              <a:t>Given </a:t>
            </a:r>
          </a:p>
          <a:p>
            <a:pPr lvl="1"/>
            <a:r>
              <a:rPr lang="en-US" dirty="0" smtClean="0"/>
              <a:t>a </a:t>
            </a:r>
            <a:r>
              <a:rPr lang="en-US" dirty="0"/>
              <a:t>graph, G, </a:t>
            </a:r>
          </a:p>
          <a:p>
            <a:pPr lvl="1"/>
            <a:r>
              <a:rPr lang="en-US" dirty="0"/>
              <a:t>with nodes N and targets </a:t>
            </a:r>
            <a:r>
              <a:rPr lang="en-US" dirty="0" smtClean="0"/>
              <a:t>T</a:t>
            </a:r>
            <a:endParaRPr lang="en-US" dirty="0"/>
          </a:p>
          <a:p>
            <a:pPr lvl="1"/>
            <a:r>
              <a:rPr lang="en-US" dirty="0" smtClean="0"/>
              <a:t>data </a:t>
            </a:r>
            <a:r>
              <a:rPr lang="en-US" dirty="0"/>
              <a:t>objects D which connects different </a:t>
            </a:r>
            <a:r>
              <a:rPr lang="en-US" dirty="0" smtClean="0"/>
              <a:t>nodes</a:t>
            </a:r>
          </a:p>
          <a:p>
            <a:pPr lvl="1"/>
            <a:r>
              <a:rPr lang="en-US" dirty="0" smtClean="0"/>
              <a:t>Execution time of node on a given target for some input/output properties</a:t>
            </a:r>
          </a:p>
          <a:p>
            <a:pPr lvl="1"/>
            <a:r>
              <a:rPr lang="en-US" dirty="0" smtClean="0"/>
              <a:t>Other graphs G which could also run at the same time</a:t>
            </a:r>
          </a:p>
          <a:p>
            <a:r>
              <a:rPr lang="en-US" dirty="0" smtClean="0"/>
              <a:t>Find the optimum allocation of nodes to a target such that the graph can achieve best execution time with lowest end to end latency</a:t>
            </a:r>
          </a:p>
          <a:p>
            <a:pPr lvl="1"/>
            <a:endParaRPr lang="en-US" dirty="0" smtClean="0"/>
          </a:p>
          <a:p>
            <a:pPr lvl="1"/>
            <a:endParaRPr lang="en-US" dirty="0"/>
          </a:p>
        </p:txBody>
      </p:sp>
    </p:spTree>
    <p:extLst>
      <p:ext uri="{BB962C8B-B14F-4D97-AF65-F5344CB8AC3E}">
        <p14:creationId xmlns:p14="http://schemas.microsoft.com/office/powerpoint/2010/main" val="109849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History</a:t>
            </a:r>
            <a:endParaRPr lang="en-US" dirty="0"/>
          </a:p>
        </p:txBody>
      </p:sp>
      <p:sp>
        <p:nvSpPr>
          <p:cNvPr id="4" name="Slide Number Placeholder 3"/>
          <p:cNvSpPr>
            <a:spLocks noGrp="1"/>
          </p:cNvSpPr>
          <p:nvPr>
            <p:ph type="sldNum" sz="quarter" idx="10"/>
          </p:nvPr>
        </p:nvSpPr>
        <p:spPr/>
        <p:txBody>
          <a:bodyPr/>
          <a:lstStyle/>
          <a:p>
            <a:pPr>
              <a:defRPr/>
            </a:pPr>
            <a:fld id="{2B97888F-6AF7-4263-B69D-592D8C33BAC7}" type="slidenum">
              <a:rPr lang="en-US" smtClean="0"/>
              <a:pPr>
                <a:defRPr/>
              </a:pPr>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44924538"/>
              </p:ext>
            </p:extLst>
          </p:nvPr>
        </p:nvGraphicFramePr>
        <p:xfrm>
          <a:off x="336882" y="804445"/>
          <a:ext cx="8526380" cy="1483360"/>
        </p:xfrm>
        <a:graphic>
          <a:graphicData uri="http://schemas.openxmlformats.org/drawingml/2006/table">
            <a:tbl>
              <a:tblPr firstRow="1" bandRow="1">
                <a:tableStyleId>{5C22544A-7EE6-4342-B048-85BDC9FD1C3A}</a:tableStyleId>
              </a:tblPr>
              <a:tblGrid>
                <a:gridCol w="1475876"/>
                <a:gridCol w="994610"/>
                <a:gridCol w="1122948"/>
                <a:gridCol w="4932946"/>
              </a:tblGrid>
              <a:tr h="370840">
                <a:tc>
                  <a:txBody>
                    <a:bodyPr/>
                    <a:lstStyle/>
                    <a:p>
                      <a:r>
                        <a:rPr lang="en-US" dirty="0" smtClean="0"/>
                        <a:t>Date</a:t>
                      </a:r>
                      <a:endParaRPr lang="en-US" dirty="0"/>
                    </a:p>
                  </a:txBody>
                  <a:tcPr/>
                </a:tc>
                <a:tc>
                  <a:txBody>
                    <a:bodyPr/>
                    <a:lstStyle/>
                    <a:p>
                      <a:r>
                        <a:rPr lang="en-US" dirty="0" smtClean="0"/>
                        <a:t>Version</a:t>
                      </a:r>
                      <a:endParaRPr lang="en-US" dirty="0"/>
                    </a:p>
                  </a:txBody>
                  <a:tcPr/>
                </a:tc>
                <a:tc>
                  <a:txBody>
                    <a:bodyPr/>
                    <a:lstStyle/>
                    <a:p>
                      <a:r>
                        <a:rPr lang="en-US" dirty="0" smtClean="0"/>
                        <a:t>Author</a:t>
                      </a:r>
                      <a:endParaRPr lang="en-US" dirty="0"/>
                    </a:p>
                  </a:txBody>
                  <a:tcPr/>
                </a:tc>
                <a:tc>
                  <a:txBody>
                    <a:bodyPr/>
                    <a:lstStyle/>
                    <a:p>
                      <a:r>
                        <a:rPr lang="en-US" dirty="0" smtClean="0"/>
                        <a:t>Remarks</a:t>
                      </a:r>
                      <a:endParaRPr lang="en-US" dirty="0"/>
                    </a:p>
                  </a:txBody>
                  <a:tcPr/>
                </a:tc>
              </a:tr>
              <a:tr h="370840">
                <a:tc>
                  <a:txBody>
                    <a:bodyPr/>
                    <a:lstStyle/>
                    <a:p>
                      <a:r>
                        <a:rPr lang="en-US" dirty="0" smtClean="0"/>
                        <a:t>10 Aug 2016</a:t>
                      </a:r>
                      <a:endParaRPr lang="en-US" dirty="0"/>
                    </a:p>
                  </a:txBody>
                  <a:tcPr/>
                </a:tc>
                <a:tc>
                  <a:txBody>
                    <a:bodyPr/>
                    <a:lstStyle/>
                    <a:p>
                      <a:r>
                        <a:rPr lang="en-US" dirty="0" smtClean="0"/>
                        <a:t>0.5</a:t>
                      </a:r>
                      <a:endParaRPr lang="en-US" dirty="0"/>
                    </a:p>
                  </a:txBody>
                  <a:tcPr/>
                </a:tc>
                <a:tc>
                  <a:txBody>
                    <a:bodyPr/>
                    <a:lstStyle/>
                    <a:p>
                      <a:r>
                        <a:rPr lang="en-US" dirty="0" smtClean="0"/>
                        <a:t>Kedar C</a:t>
                      </a:r>
                      <a:endParaRPr lang="en-US" dirty="0"/>
                    </a:p>
                  </a:txBody>
                  <a:tcPr/>
                </a:tc>
                <a:tc>
                  <a:txBody>
                    <a:bodyPr/>
                    <a:lstStyle/>
                    <a:p>
                      <a:r>
                        <a:rPr lang="en-US" dirty="0" smtClean="0"/>
                        <a:t>First draft</a:t>
                      </a:r>
                      <a:endParaRPr lang="en-US" dirty="0"/>
                    </a:p>
                  </a:txBody>
                  <a:tcPr/>
                </a:tc>
              </a:tr>
              <a:tr h="370840">
                <a:tc>
                  <a:txBody>
                    <a:bodyPr/>
                    <a:lstStyle/>
                    <a:p>
                      <a:r>
                        <a:rPr lang="en-US" dirty="0" smtClean="0"/>
                        <a:t>16 Aug 2016</a:t>
                      </a:r>
                      <a:endParaRPr lang="en-US" dirty="0"/>
                    </a:p>
                  </a:txBody>
                  <a:tcPr/>
                </a:tc>
                <a:tc>
                  <a:txBody>
                    <a:bodyPr/>
                    <a:lstStyle/>
                    <a:p>
                      <a:r>
                        <a:rPr lang="en-US" dirty="0" smtClean="0"/>
                        <a:t>0.6</a:t>
                      </a:r>
                      <a:endParaRPr lang="en-US" dirty="0"/>
                    </a:p>
                  </a:txBody>
                  <a:tcPr/>
                </a:tc>
                <a:tc>
                  <a:txBody>
                    <a:bodyPr/>
                    <a:lstStyle/>
                    <a:p>
                      <a:r>
                        <a:rPr lang="en-US" dirty="0" smtClean="0"/>
                        <a:t>Kedar C</a:t>
                      </a:r>
                      <a:endParaRPr lang="en-US" dirty="0"/>
                    </a:p>
                  </a:txBody>
                  <a:tcPr/>
                </a:tc>
                <a:tc>
                  <a:txBody>
                    <a:bodyPr/>
                    <a:lstStyle/>
                    <a:p>
                      <a:r>
                        <a:rPr lang="en-US" dirty="0" smtClean="0"/>
                        <a:t>Changed to “Selective Disclosure” for sharing externally</a:t>
                      </a:r>
                      <a:r>
                        <a:rPr lang="en-US" smtClean="0"/>
                        <a:t>. </a:t>
                      </a:r>
                      <a:endParaRPr lang="en-US" dirty="0"/>
                    </a:p>
                  </a:txBody>
                  <a:tcPr/>
                </a:tc>
              </a:tr>
              <a:tr h="370840">
                <a:tc>
                  <a:txBody>
                    <a:bodyPr/>
                    <a:lstStyle/>
                    <a:p>
                      <a:r>
                        <a:rPr lang="en-US" dirty="0" smtClean="0"/>
                        <a:t>23 Aug 2016</a:t>
                      </a:r>
                      <a:endParaRPr lang="en-US" dirty="0"/>
                    </a:p>
                  </a:txBody>
                  <a:tcPr/>
                </a:tc>
                <a:tc>
                  <a:txBody>
                    <a:bodyPr/>
                    <a:lstStyle/>
                    <a:p>
                      <a:r>
                        <a:rPr lang="en-US" dirty="0" smtClean="0"/>
                        <a:t>0.7</a:t>
                      </a:r>
                      <a:endParaRPr lang="en-US" dirty="0"/>
                    </a:p>
                  </a:txBody>
                  <a:tcPr/>
                </a:tc>
                <a:tc>
                  <a:txBody>
                    <a:bodyPr/>
                    <a:lstStyle/>
                    <a:p>
                      <a:r>
                        <a:rPr lang="en-US" dirty="0" smtClean="0"/>
                        <a:t>Kedar C</a:t>
                      </a:r>
                      <a:endParaRPr lang="en-US" dirty="0"/>
                    </a:p>
                  </a:txBody>
                  <a:tcPr/>
                </a:tc>
                <a:tc>
                  <a:txBody>
                    <a:bodyPr/>
                    <a:lstStyle/>
                    <a:p>
                      <a:r>
                        <a:rPr lang="en-US" dirty="0" smtClean="0"/>
                        <a:t>Added revision </a:t>
                      </a:r>
                      <a:r>
                        <a:rPr lang="en-US" dirty="0" err="1" smtClean="0"/>
                        <a:t>Hsitory</a:t>
                      </a:r>
                      <a:endParaRPr lang="en-US" dirty="0"/>
                    </a:p>
                  </a:txBody>
                  <a:tcPr/>
                </a:tc>
              </a:tr>
            </a:tbl>
          </a:graphicData>
        </a:graphic>
      </p:graphicFrame>
    </p:spTree>
    <p:extLst>
      <p:ext uri="{BB962C8B-B14F-4D97-AF65-F5344CB8AC3E}">
        <p14:creationId xmlns:p14="http://schemas.microsoft.com/office/powerpoint/2010/main" val="41797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358776" y="786351"/>
            <a:ext cx="8467725" cy="1290099"/>
          </a:xfrm>
        </p:spPr>
        <p:txBody>
          <a:bodyPr/>
          <a:lstStyle/>
          <a:p>
            <a:r>
              <a:rPr lang="en-US" dirty="0" smtClean="0"/>
              <a:t>OpenVX defines a data dependency based graph execution framework</a:t>
            </a:r>
          </a:p>
          <a:p>
            <a:r>
              <a:rPr lang="en-US" dirty="0" smtClean="0"/>
              <a:t>OpenVX only defines how to specify the graph</a:t>
            </a:r>
          </a:p>
          <a:p>
            <a:r>
              <a:rPr lang="en-US" dirty="0" smtClean="0"/>
              <a:t>Vendors like TI are free to apply various graph optimization techniques to execute the graph, depending on the characteristics of TI SoCs</a:t>
            </a:r>
          </a:p>
          <a:p>
            <a:endParaRPr lang="en-US" dirty="0" smtClean="0"/>
          </a:p>
        </p:txBody>
      </p:sp>
      <p:sp>
        <p:nvSpPr>
          <p:cNvPr id="4" name="Slide Number Placeholder 3"/>
          <p:cNvSpPr>
            <a:spLocks noGrp="1"/>
          </p:cNvSpPr>
          <p:nvPr>
            <p:ph type="sldNum" sz="quarter" idx="10"/>
          </p:nvPr>
        </p:nvSpPr>
        <p:spPr/>
        <p:txBody>
          <a:bodyPr/>
          <a:lstStyle/>
          <a:p>
            <a:fld id="{3B20521C-F793-4067-BB07-C7AF74E21EF3}" type="slidenum">
              <a:rPr lang="en-US" smtClean="0"/>
              <a:pPr/>
              <a:t>2</a:t>
            </a:fld>
            <a:endParaRPr lang="en-US"/>
          </a:p>
        </p:txBody>
      </p:sp>
      <p:sp>
        <p:nvSpPr>
          <p:cNvPr id="5" name="Rectangle 4"/>
          <p:cNvSpPr/>
          <p:nvPr/>
        </p:nvSpPr>
        <p:spPr>
          <a:xfrm>
            <a:off x="406400" y="2993232"/>
            <a:ext cx="7112000" cy="1569660"/>
          </a:xfrm>
          <a:prstGeom prst="rect">
            <a:avLst/>
          </a:prstGeom>
        </p:spPr>
        <p:txBody>
          <a:bodyPr wrap="square">
            <a:spAutoFit/>
          </a:bodyPr>
          <a:lstStyle/>
          <a:p>
            <a:pPr marL="285750" indent="-285750">
              <a:buFont typeface="Arial" panose="020B0604020202020204" pitchFamily="34" charset="0"/>
              <a:buChar char="•"/>
            </a:pPr>
            <a:r>
              <a:rPr lang="en-US" sz="1200" dirty="0" smtClean="0">
                <a:hlinkClick r:id="rId2"/>
              </a:rPr>
              <a:t>https</a:t>
            </a:r>
            <a:r>
              <a:rPr lang="en-US" sz="1200" dirty="0">
                <a:hlinkClick r:id="rId2"/>
              </a:rPr>
              <a:t>://</a:t>
            </a:r>
            <a:r>
              <a:rPr lang="en-US" sz="1200" dirty="0" smtClean="0">
                <a:hlinkClick r:id="rId2"/>
              </a:rPr>
              <a:t>www.khronos.org/openvx/</a:t>
            </a:r>
          </a:p>
          <a:p>
            <a:pPr marL="285750" indent="-285750">
              <a:buFont typeface="Arial" panose="020B0604020202020204" pitchFamily="34" charset="0"/>
              <a:buChar char="•"/>
            </a:pPr>
            <a:r>
              <a:rPr lang="en-US" sz="1200" dirty="0" smtClean="0">
                <a:hlinkClick r:id="rId2"/>
              </a:rPr>
              <a:t>https</a:t>
            </a:r>
            <a:r>
              <a:rPr lang="en-US" sz="1200" dirty="0">
                <a:hlinkClick r:id="rId2"/>
              </a:rPr>
              <a:t>://</a:t>
            </a:r>
            <a:r>
              <a:rPr lang="en-US" sz="1200" dirty="0" smtClean="0">
                <a:hlinkClick r:id="rId2"/>
              </a:rPr>
              <a:t>www.khronos.org/openvx/resources</a:t>
            </a:r>
          </a:p>
          <a:p>
            <a:pPr marL="285750" indent="-285750">
              <a:buFont typeface="Arial" panose="020B0604020202020204" pitchFamily="34" charset="0"/>
              <a:buChar char="•"/>
            </a:pPr>
            <a:r>
              <a:rPr lang="en-US" sz="1200" dirty="0" smtClean="0">
                <a:hlinkClick r:id="rId2"/>
              </a:rPr>
              <a:t>Addressing </a:t>
            </a:r>
            <a:r>
              <a:rPr lang="en-US" sz="1200" dirty="0">
                <a:hlinkClick r:id="rId2"/>
              </a:rPr>
              <a:t>System-Level Optimization with OpenVX Graphs (PDF</a:t>
            </a:r>
            <a:r>
              <a:rPr lang="en-US" sz="1200" dirty="0" smtClean="0">
                <a:hlinkClick r:id="rId2"/>
              </a:rPr>
              <a:t>)</a:t>
            </a:r>
            <a:endParaRPr lang="en-US" sz="1200" dirty="0" smtClean="0"/>
          </a:p>
          <a:p>
            <a:pPr marL="285750" indent="-285750">
              <a:buFont typeface="Arial" panose="020B0604020202020204" pitchFamily="34" charset="0"/>
              <a:buChar char="•"/>
            </a:pPr>
            <a:r>
              <a:rPr lang="en-US" sz="1200" dirty="0" smtClean="0">
                <a:hlinkClick r:id="rId3"/>
              </a:rPr>
              <a:t>www.ti.com/adas</a:t>
            </a:r>
            <a:r>
              <a:rPr lang="en-US" sz="1200" dirty="0" smtClean="0"/>
              <a:t> - TDA2x, TDA3x are the target SoCs</a:t>
            </a:r>
          </a:p>
          <a:p>
            <a:pPr marL="285750" indent="-285750">
              <a:buFont typeface="Arial" panose="020B0604020202020204" pitchFamily="34" charset="0"/>
              <a:buChar char="•"/>
            </a:pPr>
            <a:r>
              <a:rPr lang="en-US" sz="1200" dirty="0" smtClean="0">
                <a:hlinkClick r:id="rId4"/>
              </a:rPr>
              <a:t>www.ti.com/product/am5726</a:t>
            </a:r>
            <a:r>
              <a:rPr lang="en-US" sz="1200" dirty="0" smtClean="0"/>
              <a:t> - AM572x SoC documentation</a:t>
            </a:r>
          </a:p>
          <a:p>
            <a:pPr marL="666645" lvl="1" indent="-285750">
              <a:buFont typeface="Arial" panose="020B0604020202020204" pitchFamily="34" charset="0"/>
              <a:buChar char="•"/>
            </a:pPr>
            <a:r>
              <a:rPr lang="en-US" sz="1200" dirty="0" smtClean="0"/>
              <a:t>This is freely available documentation of the nearest SoC to the actual target SoC (TDA2x, TDA3x)</a:t>
            </a:r>
          </a:p>
          <a:p>
            <a:pPr marL="285750" indent="-285750">
              <a:buFont typeface="Arial" panose="020B0604020202020204" pitchFamily="34" charset="0"/>
              <a:buChar char="•"/>
            </a:pPr>
            <a:endParaRPr lang="en-US" sz="1200" dirty="0"/>
          </a:p>
        </p:txBody>
      </p:sp>
      <p:sp>
        <p:nvSpPr>
          <p:cNvPr id="6" name="Title 1"/>
          <p:cNvSpPr txBox="1">
            <a:spLocks/>
          </p:cNvSpPr>
          <p:nvPr/>
        </p:nvSpPr>
        <p:spPr bwMode="auto">
          <a:xfrm>
            <a:off x="295275" y="2382440"/>
            <a:ext cx="8458200" cy="61079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3200" b="1">
                <a:solidFill>
                  <a:schemeClr val="tx2"/>
                </a:solidFill>
                <a:latin typeface="+mj-lt"/>
                <a:ea typeface="+mj-ea"/>
                <a:cs typeface="+mj-cs"/>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a:lstStyle>
          <a:p>
            <a:r>
              <a:rPr lang="en-US" kern="0" dirty="0" smtClean="0"/>
              <a:t>References</a:t>
            </a:r>
            <a:endParaRPr lang="en-US" kern="0" dirty="0"/>
          </a:p>
        </p:txBody>
      </p:sp>
    </p:spTree>
    <p:extLst>
      <p:ext uri="{BB962C8B-B14F-4D97-AF65-F5344CB8AC3E}">
        <p14:creationId xmlns:p14="http://schemas.microsoft.com/office/powerpoint/2010/main" val="104030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TI SoCs</a:t>
            </a:r>
            <a:endParaRPr lang="en-US" dirty="0"/>
          </a:p>
        </p:txBody>
      </p:sp>
      <p:sp>
        <p:nvSpPr>
          <p:cNvPr id="3" name="Content Placeholder 2"/>
          <p:cNvSpPr>
            <a:spLocks noGrp="1"/>
          </p:cNvSpPr>
          <p:nvPr>
            <p:ph idx="1"/>
          </p:nvPr>
        </p:nvSpPr>
        <p:spPr/>
        <p:txBody>
          <a:bodyPr/>
          <a:lstStyle/>
          <a:p>
            <a:r>
              <a:rPr lang="en-US" sz="1600" dirty="0" smtClean="0"/>
              <a:t>OpenVX graph nodes run on different TI CPUs like DSP, EVE, HW accelerators (called “targets” in this PPT)</a:t>
            </a:r>
          </a:p>
          <a:p>
            <a:r>
              <a:rPr lang="en-US" sz="1600" dirty="0" smtClean="0"/>
              <a:t>“targets” can run parallel to each other, ex, DSP, EVE and HWA can all be executing 3 different OpenVX nodes simultaneously</a:t>
            </a:r>
          </a:p>
          <a:p>
            <a:r>
              <a:rPr lang="en-US" sz="1600" dirty="0" smtClean="0"/>
              <a:t>All “targets” can operate in a shared memory environment</a:t>
            </a:r>
          </a:p>
          <a:p>
            <a:pPr lvl="1"/>
            <a:r>
              <a:rPr lang="en-US" sz="1400" dirty="0" smtClean="0"/>
              <a:t>Ex, the same image buffer can be mapped to DSP and EVE without needing any memory copies.</a:t>
            </a:r>
          </a:p>
          <a:p>
            <a:r>
              <a:rPr lang="en-US" sz="1600" dirty="0" smtClean="0"/>
              <a:t>“targets” are not cache coherent to each other</a:t>
            </a:r>
          </a:p>
          <a:p>
            <a:pPr lvl="1"/>
            <a:r>
              <a:rPr lang="en-US" sz="1400" dirty="0" smtClean="0"/>
              <a:t>Ex, when data output by EVE needs to be seen read by DSP, “cache invalidate” MUST be done by DSP</a:t>
            </a:r>
          </a:p>
          <a:p>
            <a:pPr lvl="1"/>
            <a:r>
              <a:rPr lang="en-US" sz="1400" dirty="0" smtClean="0"/>
              <a:t>Ex, when data output by DSP needs to be seen by EVE, “cache </a:t>
            </a:r>
            <a:r>
              <a:rPr lang="en-US" sz="1400" dirty="0" err="1" smtClean="0"/>
              <a:t>writeback</a:t>
            </a:r>
            <a:r>
              <a:rPr lang="en-US" sz="1400" dirty="0" smtClean="0"/>
              <a:t>” MUST be done by DSP</a:t>
            </a:r>
          </a:p>
          <a:p>
            <a:r>
              <a:rPr lang="en-US" sz="1600" dirty="0" smtClean="0"/>
              <a:t>“DMA” can be used for data input and data output</a:t>
            </a:r>
          </a:p>
          <a:p>
            <a:endParaRPr lang="en-US" sz="1600" dirty="0" smtClean="0"/>
          </a:p>
          <a:p>
            <a:endParaRPr lang="en-US" sz="1600"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3</a:t>
            </a:fld>
            <a:endParaRPr lang="en-US"/>
          </a:p>
        </p:txBody>
      </p:sp>
    </p:spTree>
    <p:extLst>
      <p:ext uri="{BB962C8B-B14F-4D97-AF65-F5344CB8AC3E}">
        <p14:creationId xmlns:p14="http://schemas.microsoft.com/office/powerpoint/2010/main" val="3096250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Optimization Problems</a:t>
            </a:r>
            <a:endParaRPr lang="en-US" dirty="0"/>
          </a:p>
        </p:txBody>
      </p:sp>
      <p:sp>
        <p:nvSpPr>
          <p:cNvPr id="3" name="Content Placeholder 2"/>
          <p:cNvSpPr>
            <a:spLocks noGrp="1"/>
          </p:cNvSpPr>
          <p:nvPr>
            <p:ph idx="1"/>
          </p:nvPr>
        </p:nvSpPr>
        <p:spPr/>
        <p:txBody>
          <a:bodyPr/>
          <a:lstStyle/>
          <a:p>
            <a:r>
              <a:rPr lang="en-US" dirty="0" smtClean="0"/>
              <a:t>Given below we summarize some graph optimization problems that arise due to TI SoC characteristics for which solutions are required</a:t>
            </a:r>
          </a:p>
          <a:p>
            <a:r>
              <a:rPr lang="en-US" dirty="0" smtClean="0"/>
              <a:t>Details of each in subsequent slides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073909502"/>
              </p:ext>
            </p:extLst>
          </p:nvPr>
        </p:nvGraphicFramePr>
        <p:xfrm>
          <a:off x="609600" y="1771650"/>
          <a:ext cx="7924800" cy="2537460"/>
        </p:xfrm>
        <a:graphic>
          <a:graphicData uri="http://schemas.openxmlformats.org/drawingml/2006/table">
            <a:tbl>
              <a:tblPr firstRow="1" bandRow="1">
                <a:tableStyleId>{5C22544A-7EE6-4342-B048-85BDC9FD1C3A}</a:tableStyleId>
              </a:tblPr>
              <a:tblGrid>
                <a:gridCol w="858520"/>
                <a:gridCol w="7066280"/>
              </a:tblGrid>
              <a:tr h="278130">
                <a:tc>
                  <a:txBody>
                    <a:bodyPr/>
                    <a:lstStyle/>
                    <a:p>
                      <a:r>
                        <a:rPr lang="en-US" sz="1600" dirty="0" smtClean="0"/>
                        <a:t>ID</a:t>
                      </a:r>
                      <a:endParaRPr lang="en-US" sz="1600" dirty="0"/>
                    </a:p>
                  </a:txBody>
                  <a:tcPr marT="34290" marB="34290"/>
                </a:tc>
                <a:tc>
                  <a:txBody>
                    <a:bodyPr/>
                    <a:lstStyle/>
                    <a:p>
                      <a:r>
                        <a:rPr lang="en-US" sz="1600" dirty="0" smtClean="0"/>
                        <a:t>Problem summary</a:t>
                      </a:r>
                      <a:endParaRPr lang="en-US" sz="1600" dirty="0"/>
                    </a:p>
                  </a:txBody>
                  <a:tcPr marT="34290" marB="34290"/>
                </a:tc>
              </a:tr>
              <a:tr h="411480">
                <a:tc>
                  <a:txBody>
                    <a:bodyPr/>
                    <a:lstStyle/>
                    <a:p>
                      <a:r>
                        <a:rPr lang="en-US" sz="1600" dirty="0" smtClean="0"/>
                        <a:t>1</a:t>
                      </a:r>
                      <a:endParaRPr lang="en-US" sz="1600" dirty="0"/>
                    </a:p>
                  </a:txBody>
                  <a:tcPr marT="34290" marB="34290"/>
                </a:tc>
                <a:tc>
                  <a:txBody>
                    <a:bodyPr/>
                    <a:lstStyle/>
                    <a:p>
                      <a:r>
                        <a:rPr lang="en-US" sz="1600" dirty="0" smtClean="0"/>
                        <a:t>Algorithm to </a:t>
                      </a:r>
                      <a:r>
                        <a:rPr lang="en-US" sz="1600" baseline="0" dirty="0" smtClean="0"/>
                        <a:t>find nodes and number of buffers at those nodes to effectively pipeline a graph execution</a:t>
                      </a:r>
                      <a:endParaRPr lang="en-US" sz="1600" dirty="0"/>
                    </a:p>
                  </a:txBody>
                  <a:tcPr marT="34290" marB="34290"/>
                </a:tc>
              </a:tr>
              <a:tr h="411480">
                <a:tc>
                  <a:txBody>
                    <a:bodyPr/>
                    <a:lstStyle/>
                    <a:p>
                      <a:r>
                        <a:rPr lang="en-US" sz="1600" dirty="0" smtClean="0"/>
                        <a:t>2</a:t>
                      </a:r>
                      <a:endParaRPr lang="en-US" sz="1600" dirty="0"/>
                    </a:p>
                  </a:txBody>
                  <a:tcPr marT="34290" marB="34290"/>
                </a:tc>
                <a:tc>
                  <a:txBody>
                    <a:bodyPr/>
                    <a:lstStyle/>
                    <a:p>
                      <a:r>
                        <a:rPr lang="en-US" sz="1600" dirty="0" smtClean="0"/>
                        <a:t>Algorithm to find cache operations that are required at each node during graph execution</a:t>
                      </a:r>
                      <a:endParaRPr lang="en-US" sz="1600" dirty="0"/>
                    </a:p>
                  </a:txBody>
                  <a:tcPr marT="34290" marB="34290"/>
                </a:tc>
              </a:tr>
              <a:tr h="411480">
                <a:tc>
                  <a:txBody>
                    <a:bodyPr/>
                    <a:lstStyle/>
                    <a:p>
                      <a:r>
                        <a:rPr lang="en-US" sz="1600" dirty="0" smtClean="0"/>
                        <a:t>3</a:t>
                      </a:r>
                      <a:endParaRPr lang="en-US" sz="1600" dirty="0"/>
                    </a:p>
                  </a:txBody>
                  <a:tcPr marT="34290" marB="34290"/>
                </a:tc>
                <a:tc>
                  <a:txBody>
                    <a:bodyPr/>
                    <a:lstStyle/>
                    <a:p>
                      <a:r>
                        <a:rPr lang="en-US" sz="1600" dirty="0" smtClean="0"/>
                        <a:t>Algorithm to find subgraphs within a larger graph, which could be executed as a group on a given target</a:t>
                      </a:r>
                      <a:endParaRPr lang="en-US" sz="1600" dirty="0"/>
                    </a:p>
                  </a:txBody>
                  <a:tcPr marT="34290" marB="34290"/>
                </a:tc>
              </a:tr>
              <a:tr h="411480">
                <a:tc>
                  <a:txBody>
                    <a:bodyPr/>
                    <a:lstStyle/>
                    <a:p>
                      <a:r>
                        <a:rPr lang="en-US" sz="1600" dirty="0" smtClean="0"/>
                        <a:t>4</a:t>
                      </a:r>
                      <a:endParaRPr lang="en-US" sz="1600" dirty="0"/>
                    </a:p>
                  </a:txBody>
                  <a:tcPr marT="34290" marB="34290"/>
                </a:tc>
                <a:tc>
                  <a:txBody>
                    <a:bodyPr/>
                    <a:lstStyle/>
                    <a:p>
                      <a:r>
                        <a:rPr lang="en-US" sz="1600" dirty="0" smtClean="0"/>
                        <a:t>Algorithm to assign “target” to nodes</a:t>
                      </a:r>
                      <a:r>
                        <a:rPr lang="en-US" sz="1600" baseline="0" dirty="0" smtClean="0"/>
                        <a:t> in a graph such that the graphs executes in the fastest possible time with lowest latency</a:t>
                      </a:r>
                      <a:endParaRPr lang="en-US" sz="1600" dirty="0"/>
                    </a:p>
                  </a:txBody>
                  <a:tcPr marT="34290" marB="34290"/>
                </a:tc>
              </a:tr>
            </a:tbl>
          </a:graphicData>
        </a:graphic>
      </p:graphicFrame>
    </p:spTree>
    <p:extLst>
      <p:ext uri="{BB962C8B-B14F-4D97-AF65-F5344CB8AC3E}">
        <p14:creationId xmlns:p14="http://schemas.microsoft.com/office/powerpoint/2010/main" val="4089652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 Background </a:t>
            </a:r>
            <a:endParaRPr lang="en-US" dirty="0"/>
          </a:p>
        </p:txBody>
      </p:sp>
      <p:sp>
        <p:nvSpPr>
          <p:cNvPr id="3" name="Content Placeholder 2"/>
          <p:cNvSpPr>
            <a:spLocks noGrp="1"/>
          </p:cNvSpPr>
          <p:nvPr>
            <p:ph idx="1"/>
          </p:nvPr>
        </p:nvSpPr>
        <p:spPr>
          <a:xfrm>
            <a:off x="333376" y="786351"/>
            <a:ext cx="8467725" cy="1328199"/>
          </a:xfrm>
        </p:spPr>
        <p:txBody>
          <a:bodyPr/>
          <a:lstStyle/>
          <a:p>
            <a:r>
              <a:rPr lang="en-US" sz="1600" dirty="0" smtClean="0"/>
              <a:t>When different nodes of the same graph run across multiple targets, it is possible to pipeline multiple instances of same graph each operating on different input frames</a:t>
            </a:r>
          </a:p>
          <a:p>
            <a:r>
              <a:rPr lang="en-US" sz="1600" dirty="0" smtClean="0"/>
              <a:t>Ex, for below graph, assume N1, N2+N3, N4 all need worst case  33ms to execute and input N1 arrives at a rate of 33ms</a:t>
            </a:r>
          </a:p>
          <a:p>
            <a:r>
              <a:rPr lang="en-US" sz="1600" dirty="0" smtClean="0"/>
              <a:t>Then if we want to pipeline the graphs across multiple input frames we need double buffers at output of N1 and N3 and single buffer at output of N2 (since N2 and N3 run sequentially on same target)</a:t>
            </a:r>
          </a:p>
          <a:p>
            <a:pPr lvl="1"/>
            <a:endParaRPr lang="en-US" sz="1400" dirty="0"/>
          </a:p>
        </p:txBody>
      </p:sp>
      <p:sp>
        <p:nvSpPr>
          <p:cNvPr id="4" name="Slide Number Placeholder 3"/>
          <p:cNvSpPr>
            <a:spLocks noGrp="1"/>
          </p:cNvSpPr>
          <p:nvPr>
            <p:ph type="sldNum" sz="quarter" idx="10"/>
          </p:nvPr>
        </p:nvSpPr>
        <p:spPr>
          <a:xfrm>
            <a:off x="6642100" y="4261248"/>
            <a:ext cx="2133600" cy="154781"/>
          </a:xfrm>
        </p:spPr>
        <p:txBody>
          <a:bodyPr/>
          <a:lstStyle/>
          <a:p>
            <a:fld id="{3B20521C-F793-4067-BB07-C7AF74E21EF3}" type="slidenum">
              <a:rPr lang="en-US" sz="600" smtClean="0"/>
              <a:pPr/>
              <a:t>5</a:t>
            </a:fld>
            <a:endParaRPr lang="en-US" sz="600"/>
          </a:p>
        </p:txBody>
      </p:sp>
      <p:sp>
        <p:nvSpPr>
          <p:cNvPr id="6" name="Rectangle 5"/>
          <p:cNvSpPr/>
          <p:nvPr/>
        </p:nvSpPr>
        <p:spPr>
          <a:xfrm>
            <a:off x="609600" y="3028950"/>
            <a:ext cx="101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N1 DSP1</a:t>
            </a:r>
            <a:endParaRPr lang="en-US" sz="1600" dirty="0"/>
          </a:p>
        </p:txBody>
      </p:sp>
      <p:sp>
        <p:nvSpPr>
          <p:cNvPr id="7" name="Rectangle 6"/>
          <p:cNvSpPr/>
          <p:nvPr/>
        </p:nvSpPr>
        <p:spPr>
          <a:xfrm>
            <a:off x="1879600" y="3438525"/>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D1, Buf1</a:t>
            </a:r>
            <a:endParaRPr lang="en-US" sz="1400" dirty="0">
              <a:solidFill>
                <a:schemeClr val="tx1"/>
              </a:solidFill>
            </a:endParaRPr>
          </a:p>
        </p:txBody>
      </p:sp>
      <p:sp>
        <p:nvSpPr>
          <p:cNvPr id="8" name="Rectangle 7"/>
          <p:cNvSpPr/>
          <p:nvPr/>
        </p:nvSpPr>
        <p:spPr>
          <a:xfrm>
            <a:off x="1879600" y="3838575"/>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D1, Buf2</a:t>
            </a:r>
            <a:endParaRPr lang="en-US" sz="1400" dirty="0">
              <a:solidFill>
                <a:schemeClr val="tx1"/>
              </a:solidFill>
            </a:endParaRPr>
          </a:p>
        </p:txBody>
      </p:sp>
      <p:cxnSp>
        <p:nvCxnSpPr>
          <p:cNvPr id="10" name="Elbow Connector 9"/>
          <p:cNvCxnSpPr>
            <a:stCxn id="6" idx="3"/>
            <a:endCxn id="7" idx="0"/>
          </p:cNvCxnSpPr>
          <p:nvPr/>
        </p:nvCxnSpPr>
        <p:spPr>
          <a:xfrm>
            <a:off x="1625600" y="3257550"/>
            <a:ext cx="742950" cy="180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05200" y="3028950"/>
            <a:ext cx="10160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N2 DSP2</a:t>
            </a:r>
            <a:endParaRPr lang="en-US" sz="1400" dirty="0">
              <a:solidFill>
                <a:schemeClr val="tx1"/>
              </a:solidFill>
            </a:endParaRPr>
          </a:p>
        </p:txBody>
      </p:sp>
      <p:cxnSp>
        <p:nvCxnSpPr>
          <p:cNvPr id="13" name="Elbow Connector 12"/>
          <p:cNvCxnSpPr>
            <a:stCxn id="8" idx="3"/>
            <a:endCxn id="11" idx="1"/>
          </p:cNvCxnSpPr>
          <p:nvPr/>
        </p:nvCxnSpPr>
        <p:spPr>
          <a:xfrm flipV="1">
            <a:off x="2857500" y="3257550"/>
            <a:ext cx="647700" cy="7810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464300" y="3438525"/>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D3, Buf1</a:t>
            </a:r>
            <a:endParaRPr lang="en-US" sz="1600" dirty="0">
              <a:solidFill>
                <a:schemeClr val="tx1"/>
              </a:solidFill>
            </a:endParaRPr>
          </a:p>
        </p:txBody>
      </p:sp>
      <p:sp>
        <p:nvSpPr>
          <p:cNvPr id="15" name="Rectangle 14"/>
          <p:cNvSpPr/>
          <p:nvPr/>
        </p:nvSpPr>
        <p:spPr>
          <a:xfrm>
            <a:off x="6464300" y="3838575"/>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D3, Buf2</a:t>
            </a:r>
            <a:endParaRPr lang="en-US" sz="1600" dirty="0">
              <a:solidFill>
                <a:schemeClr val="tx1"/>
              </a:solidFill>
            </a:endParaRPr>
          </a:p>
        </p:txBody>
      </p:sp>
      <p:sp>
        <p:nvSpPr>
          <p:cNvPr id="16" name="Rectangle 15"/>
          <p:cNvSpPr/>
          <p:nvPr/>
        </p:nvSpPr>
        <p:spPr>
          <a:xfrm>
            <a:off x="5207000" y="3028950"/>
            <a:ext cx="10160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N3 DSP2</a:t>
            </a:r>
            <a:endParaRPr lang="en-US" sz="1600" dirty="0">
              <a:solidFill>
                <a:schemeClr val="tx1"/>
              </a:solidFill>
            </a:endParaRPr>
          </a:p>
        </p:txBody>
      </p:sp>
      <p:sp>
        <p:nvSpPr>
          <p:cNvPr id="17" name="Rectangle 16"/>
          <p:cNvSpPr/>
          <p:nvPr/>
        </p:nvSpPr>
        <p:spPr>
          <a:xfrm>
            <a:off x="7772400" y="2981325"/>
            <a:ext cx="10160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N4 EVE1</a:t>
            </a:r>
            <a:endParaRPr lang="en-US" sz="1600" dirty="0">
              <a:solidFill>
                <a:schemeClr val="tx1"/>
              </a:solidFill>
            </a:endParaRPr>
          </a:p>
        </p:txBody>
      </p:sp>
      <p:sp>
        <p:nvSpPr>
          <p:cNvPr id="18" name="Rectangle 17"/>
          <p:cNvSpPr/>
          <p:nvPr/>
        </p:nvSpPr>
        <p:spPr>
          <a:xfrm>
            <a:off x="4375150" y="3638550"/>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D2, Buf1</a:t>
            </a:r>
            <a:endParaRPr lang="en-US" sz="1600" dirty="0">
              <a:solidFill>
                <a:schemeClr val="tx1"/>
              </a:solidFill>
            </a:endParaRPr>
          </a:p>
        </p:txBody>
      </p:sp>
      <p:cxnSp>
        <p:nvCxnSpPr>
          <p:cNvPr id="20" name="Elbow Connector 19"/>
          <p:cNvCxnSpPr>
            <a:stCxn id="11" idx="3"/>
            <a:endCxn id="18" idx="1"/>
          </p:cNvCxnSpPr>
          <p:nvPr/>
        </p:nvCxnSpPr>
        <p:spPr>
          <a:xfrm flipH="1">
            <a:off x="4375150" y="3257550"/>
            <a:ext cx="146050" cy="581025"/>
          </a:xfrm>
          <a:prstGeom prst="bentConnector5">
            <a:avLst>
              <a:gd name="adj1" fmla="val -156522"/>
              <a:gd name="adj2" fmla="val 52459"/>
              <a:gd name="adj3" fmla="val 2565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8" idx="0"/>
            <a:endCxn id="16" idx="1"/>
          </p:cNvCxnSpPr>
          <p:nvPr/>
        </p:nvCxnSpPr>
        <p:spPr>
          <a:xfrm rot="5400000" flipH="1" flipV="1">
            <a:off x="4845050" y="3276600"/>
            <a:ext cx="3810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6" idx="3"/>
            <a:endCxn id="14" idx="0"/>
          </p:cNvCxnSpPr>
          <p:nvPr/>
        </p:nvCxnSpPr>
        <p:spPr>
          <a:xfrm>
            <a:off x="6223000" y="3257550"/>
            <a:ext cx="730250" cy="180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3"/>
            <a:endCxn id="17" idx="1"/>
          </p:cNvCxnSpPr>
          <p:nvPr/>
        </p:nvCxnSpPr>
        <p:spPr>
          <a:xfrm flipV="1">
            <a:off x="7442200" y="3209925"/>
            <a:ext cx="330200" cy="8286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1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 Problem Statement</a:t>
            </a:r>
            <a:endParaRPr lang="en-US" dirty="0"/>
          </a:p>
        </p:txBody>
      </p:sp>
      <p:sp>
        <p:nvSpPr>
          <p:cNvPr id="3" name="Content Placeholder 2"/>
          <p:cNvSpPr>
            <a:spLocks noGrp="1"/>
          </p:cNvSpPr>
          <p:nvPr>
            <p:ph idx="1"/>
          </p:nvPr>
        </p:nvSpPr>
        <p:spPr>
          <a:xfrm>
            <a:off x="333376" y="786351"/>
            <a:ext cx="8467725" cy="2966499"/>
          </a:xfrm>
        </p:spPr>
        <p:txBody>
          <a:bodyPr/>
          <a:lstStyle/>
          <a:p>
            <a:r>
              <a:rPr lang="en-US" dirty="0" smtClean="0"/>
              <a:t>Given </a:t>
            </a:r>
          </a:p>
          <a:p>
            <a:pPr lvl="1"/>
            <a:r>
              <a:rPr lang="en-US" dirty="0" smtClean="0"/>
              <a:t>a graph, G, </a:t>
            </a:r>
          </a:p>
          <a:p>
            <a:pPr lvl="1"/>
            <a:r>
              <a:rPr lang="en-US" dirty="0" smtClean="0"/>
              <a:t>with nodes N and targets T on which the nodes run</a:t>
            </a:r>
          </a:p>
          <a:p>
            <a:pPr lvl="1"/>
            <a:r>
              <a:rPr lang="en-US" dirty="0" smtClean="0"/>
              <a:t>and data objects D which connects different nodes</a:t>
            </a:r>
          </a:p>
          <a:p>
            <a:pPr lvl="1"/>
            <a:r>
              <a:rPr lang="en-US" dirty="0" smtClean="0"/>
              <a:t>Worst case execution time of each node</a:t>
            </a:r>
          </a:p>
          <a:p>
            <a:pPr lvl="1"/>
            <a:r>
              <a:rPr lang="en-US" dirty="0" smtClean="0"/>
              <a:t>Input data rate</a:t>
            </a:r>
          </a:p>
          <a:p>
            <a:r>
              <a:rPr lang="en-US" dirty="0" smtClean="0"/>
              <a:t>Find the subset data objects, D’, which should need multiple buffers for pipelining</a:t>
            </a:r>
          </a:p>
          <a:p>
            <a:r>
              <a:rPr lang="en-US" dirty="0" smtClean="0"/>
              <a:t>Find the number of buffers required at each D’ such that graph execution does not stall due to lack of output buffer at a given node</a:t>
            </a:r>
          </a:p>
          <a:p>
            <a:r>
              <a:rPr lang="en-US" dirty="0" smtClean="0"/>
              <a:t>Extend the solution to when multiple distinct graphs can be executing on the same system</a:t>
            </a:r>
          </a:p>
          <a:p>
            <a:pPr lvl="1"/>
            <a:endParaRPr lang="en-US" dirty="0"/>
          </a:p>
        </p:txBody>
      </p:sp>
    </p:spTree>
    <p:extLst>
      <p:ext uri="{BB962C8B-B14F-4D97-AF65-F5344CB8AC3E}">
        <p14:creationId xmlns:p14="http://schemas.microsoft.com/office/powerpoint/2010/main" val="78507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 Background </a:t>
            </a:r>
            <a:endParaRPr lang="en-US" dirty="0"/>
          </a:p>
        </p:txBody>
      </p:sp>
      <p:sp>
        <p:nvSpPr>
          <p:cNvPr id="3" name="Content Placeholder 2"/>
          <p:cNvSpPr>
            <a:spLocks noGrp="1"/>
          </p:cNvSpPr>
          <p:nvPr>
            <p:ph idx="1"/>
          </p:nvPr>
        </p:nvSpPr>
        <p:spPr>
          <a:xfrm>
            <a:off x="333376" y="786351"/>
            <a:ext cx="8467725" cy="1328199"/>
          </a:xfrm>
        </p:spPr>
        <p:txBody>
          <a:bodyPr/>
          <a:lstStyle/>
          <a:p>
            <a:r>
              <a:rPr lang="en-US" dirty="0" smtClean="0"/>
              <a:t>When different nodes of the graph run across multiple targets or even within the same target, we need to do cache operation on the input/output buffers</a:t>
            </a:r>
          </a:p>
          <a:p>
            <a:r>
              <a:rPr lang="en-US" dirty="0" smtClean="0"/>
              <a:t>Ex, for below graph, assume CPU via cache is used for data IO</a:t>
            </a:r>
          </a:p>
        </p:txBody>
      </p:sp>
      <p:sp>
        <p:nvSpPr>
          <p:cNvPr id="4" name="Slide Number Placeholder 3"/>
          <p:cNvSpPr>
            <a:spLocks noGrp="1"/>
          </p:cNvSpPr>
          <p:nvPr>
            <p:ph type="sldNum" sz="quarter" idx="10"/>
          </p:nvPr>
        </p:nvSpPr>
        <p:spPr>
          <a:xfrm>
            <a:off x="6794500" y="4608910"/>
            <a:ext cx="2133600" cy="154781"/>
          </a:xfrm>
        </p:spPr>
        <p:txBody>
          <a:bodyPr/>
          <a:lstStyle/>
          <a:p>
            <a:fld id="{3B20521C-F793-4067-BB07-C7AF74E21EF3}" type="slidenum">
              <a:rPr lang="en-US" smtClean="0"/>
              <a:pPr/>
              <a:t>7</a:t>
            </a:fld>
            <a:endParaRPr lang="en-US"/>
          </a:p>
        </p:txBody>
      </p:sp>
      <p:sp>
        <p:nvSpPr>
          <p:cNvPr id="6" name="Rectangle 5"/>
          <p:cNvSpPr/>
          <p:nvPr/>
        </p:nvSpPr>
        <p:spPr>
          <a:xfrm>
            <a:off x="762000" y="3376613"/>
            <a:ext cx="101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N1 DSP1</a:t>
            </a:r>
            <a:endParaRPr lang="en-US" sz="1600" dirty="0"/>
          </a:p>
        </p:txBody>
      </p:sp>
      <p:sp>
        <p:nvSpPr>
          <p:cNvPr id="7" name="Rectangle 6"/>
          <p:cNvSpPr/>
          <p:nvPr/>
        </p:nvSpPr>
        <p:spPr>
          <a:xfrm>
            <a:off x="2032000" y="3786188"/>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D1, Buf1</a:t>
            </a:r>
            <a:endParaRPr lang="en-US" sz="1600" dirty="0">
              <a:solidFill>
                <a:schemeClr val="tx1"/>
              </a:solidFill>
            </a:endParaRPr>
          </a:p>
        </p:txBody>
      </p:sp>
      <p:sp>
        <p:nvSpPr>
          <p:cNvPr id="8" name="Rectangle 7"/>
          <p:cNvSpPr/>
          <p:nvPr/>
        </p:nvSpPr>
        <p:spPr>
          <a:xfrm>
            <a:off x="2032000" y="4186238"/>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D1, Buf2</a:t>
            </a:r>
            <a:endParaRPr lang="en-US" sz="1600" dirty="0">
              <a:solidFill>
                <a:schemeClr val="tx1"/>
              </a:solidFill>
            </a:endParaRPr>
          </a:p>
        </p:txBody>
      </p:sp>
      <p:cxnSp>
        <p:nvCxnSpPr>
          <p:cNvPr id="10" name="Elbow Connector 9"/>
          <p:cNvCxnSpPr>
            <a:stCxn id="6" idx="3"/>
            <a:endCxn id="7" idx="0"/>
          </p:cNvCxnSpPr>
          <p:nvPr/>
        </p:nvCxnSpPr>
        <p:spPr>
          <a:xfrm>
            <a:off x="1778000" y="3605213"/>
            <a:ext cx="742950" cy="180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57600" y="3376613"/>
            <a:ext cx="10160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N2 DSP2</a:t>
            </a:r>
            <a:endParaRPr lang="en-US" sz="1600" dirty="0">
              <a:solidFill>
                <a:schemeClr val="tx1"/>
              </a:solidFill>
            </a:endParaRPr>
          </a:p>
        </p:txBody>
      </p:sp>
      <p:cxnSp>
        <p:nvCxnSpPr>
          <p:cNvPr id="13" name="Elbow Connector 12"/>
          <p:cNvCxnSpPr>
            <a:stCxn id="8" idx="3"/>
            <a:endCxn id="11" idx="1"/>
          </p:cNvCxnSpPr>
          <p:nvPr/>
        </p:nvCxnSpPr>
        <p:spPr>
          <a:xfrm flipV="1">
            <a:off x="3009900" y="3605213"/>
            <a:ext cx="647700" cy="7810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16700" y="3786188"/>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D3, Buf1</a:t>
            </a:r>
            <a:endParaRPr lang="en-US" sz="1600" dirty="0">
              <a:solidFill>
                <a:schemeClr val="tx1"/>
              </a:solidFill>
            </a:endParaRPr>
          </a:p>
        </p:txBody>
      </p:sp>
      <p:sp>
        <p:nvSpPr>
          <p:cNvPr id="15" name="Rectangle 14"/>
          <p:cNvSpPr/>
          <p:nvPr/>
        </p:nvSpPr>
        <p:spPr>
          <a:xfrm>
            <a:off x="6616700" y="4186238"/>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D3, Buf2</a:t>
            </a:r>
            <a:endParaRPr lang="en-US" sz="1600" dirty="0">
              <a:solidFill>
                <a:schemeClr val="tx1"/>
              </a:solidFill>
            </a:endParaRPr>
          </a:p>
        </p:txBody>
      </p:sp>
      <p:sp>
        <p:nvSpPr>
          <p:cNvPr id="16" name="Rectangle 15"/>
          <p:cNvSpPr/>
          <p:nvPr/>
        </p:nvSpPr>
        <p:spPr>
          <a:xfrm>
            <a:off x="5359400" y="3376613"/>
            <a:ext cx="10160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N3 DSP2</a:t>
            </a:r>
            <a:endParaRPr lang="en-US" sz="1600" dirty="0">
              <a:solidFill>
                <a:schemeClr val="tx1"/>
              </a:solidFill>
            </a:endParaRPr>
          </a:p>
        </p:txBody>
      </p:sp>
      <p:sp>
        <p:nvSpPr>
          <p:cNvPr id="17" name="Rectangle 16"/>
          <p:cNvSpPr/>
          <p:nvPr/>
        </p:nvSpPr>
        <p:spPr>
          <a:xfrm>
            <a:off x="7924800" y="3328988"/>
            <a:ext cx="10160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N4 EVE1</a:t>
            </a:r>
            <a:endParaRPr lang="en-US" sz="1600" dirty="0">
              <a:solidFill>
                <a:schemeClr val="tx1"/>
              </a:solidFill>
            </a:endParaRPr>
          </a:p>
        </p:txBody>
      </p:sp>
      <p:sp>
        <p:nvSpPr>
          <p:cNvPr id="18" name="Rectangle 17"/>
          <p:cNvSpPr/>
          <p:nvPr/>
        </p:nvSpPr>
        <p:spPr>
          <a:xfrm>
            <a:off x="4527550" y="3986213"/>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D2, Buf1</a:t>
            </a:r>
            <a:endParaRPr lang="en-US" sz="1600" dirty="0">
              <a:solidFill>
                <a:schemeClr val="tx1"/>
              </a:solidFill>
            </a:endParaRPr>
          </a:p>
        </p:txBody>
      </p:sp>
      <p:cxnSp>
        <p:nvCxnSpPr>
          <p:cNvPr id="20" name="Elbow Connector 19"/>
          <p:cNvCxnSpPr>
            <a:stCxn id="11" idx="3"/>
            <a:endCxn id="18" idx="1"/>
          </p:cNvCxnSpPr>
          <p:nvPr/>
        </p:nvCxnSpPr>
        <p:spPr>
          <a:xfrm flipH="1">
            <a:off x="4527550" y="3605213"/>
            <a:ext cx="146050" cy="581025"/>
          </a:xfrm>
          <a:prstGeom prst="bentConnector5">
            <a:avLst>
              <a:gd name="adj1" fmla="val -156522"/>
              <a:gd name="adj2" fmla="val 52459"/>
              <a:gd name="adj3" fmla="val 2565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8" idx="0"/>
            <a:endCxn id="16" idx="1"/>
          </p:cNvCxnSpPr>
          <p:nvPr/>
        </p:nvCxnSpPr>
        <p:spPr>
          <a:xfrm rot="5400000" flipH="1" flipV="1">
            <a:off x="4997450" y="3624263"/>
            <a:ext cx="3810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6" idx="3"/>
            <a:endCxn id="14" idx="0"/>
          </p:cNvCxnSpPr>
          <p:nvPr/>
        </p:nvCxnSpPr>
        <p:spPr>
          <a:xfrm>
            <a:off x="6375400" y="3605213"/>
            <a:ext cx="730250" cy="180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3"/>
            <a:endCxn id="17" idx="1"/>
          </p:cNvCxnSpPr>
          <p:nvPr/>
        </p:nvCxnSpPr>
        <p:spPr>
          <a:xfrm flipV="1">
            <a:off x="7594600" y="3557588"/>
            <a:ext cx="330200" cy="8286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099251031"/>
              </p:ext>
            </p:extLst>
          </p:nvPr>
        </p:nvGraphicFramePr>
        <p:xfrm>
          <a:off x="692150" y="1938338"/>
          <a:ext cx="8058150" cy="1257300"/>
        </p:xfrm>
        <a:graphic>
          <a:graphicData uri="http://schemas.openxmlformats.org/drawingml/2006/table">
            <a:tbl>
              <a:tblPr firstRow="1" bandRow="1">
                <a:tableStyleId>{5C22544A-7EE6-4342-B048-85BDC9FD1C3A}</a:tableStyleId>
              </a:tblPr>
              <a:tblGrid>
                <a:gridCol w="2686050"/>
                <a:gridCol w="2686050"/>
                <a:gridCol w="2686050"/>
              </a:tblGrid>
              <a:tr h="251460">
                <a:tc>
                  <a:txBody>
                    <a:bodyPr/>
                    <a:lstStyle/>
                    <a:p>
                      <a:r>
                        <a:rPr lang="en-US" sz="1200" dirty="0" smtClean="0"/>
                        <a:t>Node</a:t>
                      </a:r>
                      <a:endParaRPr lang="en-US" sz="1200" dirty="0"/>
                    </a:p>
                  </a:txBody>
                  <a:tcPr marT="34290" marB="34290"/>
                </a:tc>
                <a:tc>
                  <a:txBody>
                    <a:bodyPr/>
                    <a:lstStyle/>
                    <a:p>
                      <a:r>
                        <a:rPr lang="en-US" sz="1200" dirty="0" smtClean="0"/>
                        <a:t>Cache Ops</a:t>
                      </a:r>
                      <a:r>
                        <a:rPr lang="en-US" sz="1200" baseline="0" dirty="0" smtClean="0"/>
                        <a:t> at input</a:t>
                      </a:r>
                      <a:endParaRPr lang="en-US" sz="1200" dirty="0"/>
                    </a:p>
                  </a:txBody>
                  <a:tcPr marT="34290" marB="34290"/>
                </a:tc>
                <a:tc>
                  <a:txBody>
                    <a:bodyPr/>
                    <a:lstStyle/>
                    <a:p>
                      <a:r>
                        <a:rPr lang="en-US" sz="1200" dirty="0" smtClean="0"/>
                        <a:t>Cache Ops at output</a:t>
                      </a:r>
                      <a:endParaRPr lang="en-US" sz="1200" dirty="0"/>
                    </a:p>
                  </a:txBody>
                  <a:tcPr marT="34290" marB="34290"/>
                </a:tc>
              </a:tr>
              <a:tr h="251460">
                <a:tc>
                  <a:txBody>
                    <a:bodyPr/>
                    <a:lstStyle/>
                    <a:p>
                      <a:r>
                        <a:rPr lang="en-US" sz="1200" dirty="0" smtClean="0"/>
                        <a:t>N1</a:t>
                      </a:r>
                      <a:endParaRPr lang="en-US" sz="1200" dirty="0"/>
                    </a:p>
                  </a:txBody>
                  <a:tcPr marT="34290" marB="34290"/>
                </a:tc>
                <a:tc>
                  <a:txBody>
                    <a:bodyPr/>
                    <a:lstStyle/>
                    <a:p>
                      <a:r>
                        <a:rPr lang="en-US" sz="1200" dirty="0" smtClean="0"/>
                        <a:t>Invalidate</a:t>
                      </a:r>
                      <a:endParaRPr lang="en-US" sz="1200" dirty="0"/>
                    </a:p>
                  </a:txBody>
                  <a:tcPr marT="34290" marB="34290"/>
                </a:tc>
                <a:tc>
                  <a:txBody>
                    <a:bodyPr/>
                    <a:lstStyle/>
                    <a:p>
                      <a:r>
                        <a:rPr lang="en-US" sz="1200" dirty="0" err="1" smtClean="0"/>
                        <a:t>Writeback</a:t>
                      </a:r>
                      <a:endParaRPr lang="en-US" sz="1200" dirty="0"/>
                    </a:p>
                  </a:txBody>
                  <a:tcPr marT="34290" marB="34290"/>
                </a:tc>
              </a:tr>
              <a:tr h="251460">
                <a:tc>
                  <a:txBody>
                    <a:bodyPr/>
                    <a:lstStyle/>
                    <a:p>
                      <a:r>
                        <a:rPr lang="en-US" sz="1200" dirty="0" smtClean="0"/>
                        <a:t>N2</a:t>
                      </a:r>
                      <a:endParaRPr lang="en-US" sz="1200" dirty="0"/>
                    </a:p>
                  </a:txBody>
                  <a:tcPr marT="34290" marB="34290"/>
                </a:tc>
                <a:tc>
                  <a:txBody>
                    <a:bodyPr/>
                    <a:lstStyle/>
                    <a:p>
                      <a:r>
                        <a:rPr lang="en-US" sz="1200" dirty="0" smtClean="0"/>
                        <a:t>Invalidate</a:t>
                      </a:r>
                      <a:endParaRPr lang="en-US" sz="1200" dirty="0"/>
                    </a:p>
                  </a:txBody>
                  <a:tcPr marT="34290" marB="34290"/>
                </a:tc>
                <a:tc>
                  <a:txBody>
                    <a:bodyPr/>
                    <a:lstStyle/>
                    <a:p>
                      <a:r>
                        <a:rPr lang="en-US" sz="1200" dirty="0" smtClean="0"/>
                        <a:t>NONE</a:t>
                      </a:r>
                      <a:endParaRPr lang="en-US" sz="1200" dirty="0"/>
                    </a:p>
                  </a:txBody>
                  <a:tcPr marT="34290" marB="34290"/>
                </a:tc>
              </a:tr>
              <a:tr h="251460">
                <a:tc>
                  <a:txBody>
                    <a:bodyPr/>
                    <a:lstStyle/>
                    <a:p>
                      <a:r>
                        <a:rPr lang="en-US" sz="1200" dirty="0" smtClean="0"/>
                        <a:t>N3</a:t>
                      </a:r>
                      <a:endParaRPr lang="en-US" sz="1200" dirty="0"/>
                    </a:p>
                  </a:txBody>
                  <a:tcPr marT="34290" marB="34290"/>
                </a:tc>
                <a:tc>
                  <a:txBody>
                    <a:bodyPr/>
                    <a:lstStyle/>
                    <a:p>
                      <a:r>
                        <a:rPr lang="en-US" sz="1200" dirty="0" smtClean="0"/>
                        <a:t>NONE</a:t>
                      </a:r>
                      <a:endParaRPr lang="en-US" sz="1200" dirty="0"/>
                    </a:p>
                  </a:txBody>
                  <a:tcPr marT="34290" marB="34290"/>
                </a:tc>
                <a:tc>
                  <a:txBody>
                    <a:bodyPr/>
                    <a:lstStyle/>
                    <a:p>
                      <a:r>
                        <a:rPr lang="en-US" sz="1200" dirty="0" err="1" smtClean="0"/>
                        <a:t>Writeback</a:t>
                      </a:r>
                      <a:endParaRPr lang="en-US" sz="1200" dirty="0"/>
                    </a:p>
                  </a:txBody>
                  <a:tcPr marT="34290" marB="34290"/>
                </a:tc>
              </a:tr>
              <a:tr h="251460">
                <a:tc>
                  <a:txBody>
                    <a:bodyPr/>
                    <a:lstStyle/>
                    <a:p>
                      <a:r>
                        <a:rPr lang="en-US" sz="1200" dirty="0" smtClean="0"/>
                        <a:t>N4</a:t>
                      </a:r>
                      <a:endParaRPr lang="en-US" sz="1200" dirty="0"/>
                    </a:p>
                  </a:txBody>
                  <a:tcPr marT="34290" marB="34290"/>
                </a:tc>
                <a:tc>
                  <a:txBody>
                    <a:bodyPr/>
                    <a:lstStyle/>
                    <a:p>
                      <a:r>
                        <a:rPr lang="en-US" sz="1200" dirty="0" smtClean="0"/>
                        <a:t>Invalidate</a:t>
                      </a:r>
                      <a:endParaRPr lang="en-US" sz="1200" dirty="0"/>
                    </a:p>
                  </a:txBody>
                  <a:tcPr marT="34290" marB="34290"/>
                </a:tc>
                <a:tc>
                  <a:txBody>
                    <a:bodyPr/>
                    <a:lstStyle/>
                    <a:p>
                      <a:r>
                        <a:rPr lang="en-US" sz="1200" dirty="0" err="1" smtClean="0"/>
                        <a:t>Writeback</a:t>
                      </a:r>
                      <a:endParaRPr lang="en-US" sz="1200" dirty="0"/>
                    </a:p>
                  </a:txBody>
                  <a:tcPr marT="34290" marB="34290"/>
                </a:tc>
              </a:tr>
            </a:tbl>
          </a:graphicData>
        </a:graphic>
      </p:graphicFrame>
    </p:spTree>
    <p:extLst>
      <p:ext uri="{BB962C8B-B14F-4D97-AF65-F5344CB8AC3E}">
        <p14:creationId xmlns:p14="http://schemas.microsoft.com/office/powerpoint/2010/main" val="417900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 Problem Statement</a:t>
            </a:r>
            <a:endParaRPr lang="en-US" dirty="0"/>
          </a:p>
        </p:txBody>
      </p:sp>
      <p:sp>
        <p:nvSpPr>
          <p:cNvPr id="3" name="Content Placeholder 2"/>
          <p:cNvSpPr>
            <a:spLocks noGrp="1"/>
          </p:cNvSpPr>
          <p:nvPr>
            <p:ph idx="1"/>
          </p:nvPr>
        </p:nvSpPr>
        <p:spPr>
          <a:xfrm>
            <a:off x="333376" y="786351"/>
            <a:ext cx="8467725" cy="2966499"/>
          </a:xfrm>
        </p:spPr>
        <p:txBody>
          <a:bodyPr/>
          <a:lstStyle/>
          <a:p>
            <a:r>
              <a:rPr lang="en-US" dirty="0" smtClean="0"/>
              <a:t>Given </a:t>
            </a:r>
          </a:p>
          <a:p>
            <a:pPr lvl="1"/>
            <a:r>
              <a:rPr lang="en-US" dirty="0" smtClean="0"/>
              <a:t>a </a:t>
            </a:r>
            <a:r>
              <a:rPr lang="en-US" dirty="0"/>
              <a:t>graph, G, </a:t>
            </a:r>
          </a:p>
          <a:p>
            <a:pPr lvl="1"/>
            <a:r>
              <a:rPr lang="en-US" dirty="0"/>
              <a:t>with nodes N and targets T on which the nodes run</a:t>
            </a:r>
          </a:p>
          <a:p>
            <a:pPr lvl="1"/>
            <a:r>
              <a:rPr lang="en-US" dirty="0" smtClean="0"/>
              <a:t>data </a:t>
            </a:r>
            <a:r>
              <a:rPr lang="en-US" dirty="0"/>
              <a:t>objects D which connects different nodes</a:t>
            </a:r>
          </a:p>
          <a:p>
            <a:pPr lvl="1"/>
            <a:r>
              <a:rPr lang="en-US" dirty="0" smtClean="0"/>
              <a:t>The type of operation (CPU or DMA) used by the node to read or write data D</a:t>
            </a:r>
          </a:p>
          <a:p>
            <a:r>
              <a:rPr lang="en-US" dirty="0" smtClean="0"/>
              <a:t>Find the cache operation (WB, INV, WBINV or NONE) that need to be done on input/output data before node execution and after node execution</a:t>
            </a:r>
          </a:p>
          <a:p>
            <a:pPr lvl="1"/>
            <a:endParaRPr lang="en-US" dirty="0"/>
          </a:p>
        </p:txBody>
      </p:sp>
    </p:spTree>
    <p:extLst>
      <p:ext uri="{BB962C8B-B14F-4D97-AF65-F5344CB8AC3E}">
        <p14:creationId xmlns:p14="http://schemas.microsoft.com/office/powerpoint/2010/main" val="342691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3 - Background </a:t>
            </a:r>
            <a:endParaRPr lang="en-US" dirty="0"/>
          </a:p>
        </p:txBody>
      </p:sp>
      <p:sp>
        <p:nvSpPr>
          <p:cNvPr id="3" name="Content Placeholder 2"/>
          <p:cNvSpPr>
            <a:spLocks noGrp="1"/>
          </p:cNvSpPr>
          <p:nvPr>
            <p:ph idx="1"/>
          </p:nvPr>
        </p:nvSpPr>
        <p:spPr>
          <a:xfrm>
            <a:off x="333376" y="786351"/>
            <a:ext cx="8467725" cy="1328199"/>
          </a:xfrm>
        </p:spPr>
        <p:txBody>
          <a:bodyPr/>
          <a:lstStyle/>
          <a:p>
            <a:r>
              <a:rPr lang="en-US" sz="1600" dirty="0" smtClean="0"/>
              <a:t>When nodes from a graph run on the same target, it could be possible to group their execution and achieve faster execution time</a:t>
            </a:r>
          </a:p>
          <a:p>
            <a:r>
              <a:rPr lang="en-US" sz="1600" dirty="0" smtClean="0"/>
              <a:t>Ex, for below graph, N2 and N3 could be executed together by pipelining at finer level of lines/blocks within a frame, with D2 not really present completely in memory at any point of time</a:t>
            </a:r>
          </a:p>
          <a:p>
            <a:r>
              <a:rPr lang="en-US" sz="1600" dirty="0" smtClean="0"/>
              <a:t>OpenVX allows such optimizations to happen when D2 in below example is a “virtual” data reference</a:t>
            </a:r>
          </a:p>
        </p:txBody>
      </p:sp>
      <p:sp>
        <p:nvSpPr>
          <p:cNvPr id="4" name="Slide Number Placeholder 3"/>
          <p:cNvSpPr>
            <a:spLocks noGrp="1"/>
          </p:cNvSpPr>
          <p:nvPr>
            <p:ph type="sldNum" sz="quarter" idx="10"/>
          </p:nvPr>
        </p:nvSpPr>
        <p:spPr>
          <a:xfrm>
            <a:off x="6470650" y="4321152"/>
            <a:ext cx="2133600" cy="154781"/>
          </a:xfrm>
        </p:spPr>
        <p:txBody>
          <a:bodyPr/>
          <a:lstStyle/>
          <a:p>
            <a:fld id="{3B20521C-F793-4067-BB07-C7AF74E21EF3}" type="slidenum">
              <a:rPr lang="en-US" sz="600" smtClean="0"/>
              <a:pPr/>
              <a:t>9</a:t>
            </a:fld>
            <a:endParaRPr lang="en-US" sz="600"/>
          </a:p>
        </p:txBody>
      </p:sp>
      <p:sp>
        <p:nvSpPr>
          <p:cNvPr id="6" name="Rectangle 5"/>
          <p:cNvSpPr/>
          <p:nvPr/>
        </p:nvSpPr>
        <p:spPr>
          <a:xfrm>
            <a:off x="438150" y="3088855"/>
            <a:ext cx="101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N1 DSP1</a:t>
            </a:r>
            <a:endParaRPr lang="en-US" sz="1600" dirty="0"/>
          </a:p>
        </p:txBody>
      </p:sp>
      <p:sp>
        <p:nvSpPr>
          <p:cNvPr id="7" name="Rectangle 6"/>
          <p:cNvSpPr/>
          <p:nvPr/>
        </p:nvSpPr>
        <p:spPr>
          <a:xfrm>
            <a:off x="1708150" y="3498430"/>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D1, Buf1</a:t>
            </a:r>
            <a:endParaRPr lang="en-US" sz="1600" dirty="0">
              <a:solidFill>
                <a:schemeClr val="tx1"/>
              </a:solidFill>
            </a:endParaRPr>
          </a:p>
        </p:txBody>
      </p:sp>
      <p:sp>
        <p:nvSpPr>
          <p:cNvPr id="8" name="Rectangle 7"/>
          <p:cNvSpPr/>
          <p:nvPr/>
        </p:nvSpPr>
        <p:spPr>
          <a:xfrm>
            <a:off x="1708150" y="3898480"/>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D1, Buf2</a:t>
            </a:r>
            <a:endParaRPr lang="en-US" sz="1600" dirty="0">
              <a:solidFill>
                <a:schemeClr val="tx1"/>
              </a:solidFill>
            </a:endParaRPr>
          </a:p>
        </p:txBody>
      </p:sp>
      <p:cxnSp>
        <p:nvCxnSpPr>
          <p:cNvPr id="10" name="Elbow Connector 9"/>
          <p:cNvCxnSpPr>
            <a:stCxn id="6" idx="3"/>
            <a:endCxn id="7" idx="0"/>
          </p:cNvCxnSpPr>
          <p:nvPr/>
        </p:nvCxnSpPr>
        <p:spPr>
          <a:xfrm>
            <a:off x="1454150" y="3317455"/>
            <a:ext cx="742950" cy="180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33750" y="3088855"/>
            <a:ext cx="10160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N2 DSP2</a:t>
            </a:r>
            <a:endParaRPr lang="en-US" sz="1600" dirty="0">
              <a:solidFill>
                <a:schemeClr val="tx1"/>
              </a:solidFill>
            </a:endParaRPr>
          </a:p>
        </p:txBody>
      </p:sp>
      <p:cxnSp>
        <p:nvCxnSpPr>
          <p:cNvPr id="13" name="Elbow Connector 12"/>
          <p:cNvCxnSpPr>
            <a:stCxn id="8" idx="3"/>
            <a:endCxn id="11" idx="1"/>
          </p:cNvCxnSpPr>
          <p:nvPr/>
        </p:nvCxnSpPr>
        <p:spPr>
          <a:xfrm flipV="1">
            <a:off x="2686050" y="3317455"/>
            <a:ext cx="647700" cy="7810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92850" y="3498430"/>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D3, Buf1</a:t>
            </a:r>
            <a:endParaRPr lang="en-US" sz="1600" dirty="0">
              <a:solidFill>
                <a:schemeClr val="tx1"/>
              </a:solidFill>
            </a:endParaRPr>
          </a:p>
        </p:txBody>
      </p:sp>
      <p:sp>
        <p:nvSpPr>
          <p:cNvPr id="15" name="Rectangle 14"/>
          <p:cNvSpPr/>
          <p:nvPr/>
        </p:nvSpPr>
        <p:spPr>
          <a:xfrm>
            <a:off x="6292850" y="3898480"/>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D3, Buf2</a:t>
            </a:r>
            <a:endParaRPr lang="en-US" sz="1600" dirty="0">
              <a:solidFill>
                <a:schemeClr val="tx1"/>
              </a:solidFill>
            </a:endParaRPr>
          </a:p>
        </p:txBody>
      </p:sp>
      <p:sp>
        <p:nvSpPr>
          <p:cNvPr id="16" name="Rectangle 15"/>
          <p:cNvSpPr/>
          <p:nvPr/>
        </p:nvSpPr>
        <p:spPr>
          <a:xfrm>
            <a:off x="5035550" y="3088855"/>
            <a:ext cx="10160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N3 DSP2</a:t>
            </a:r>
            <a:endParaRPr lang="en-US" sz="1600" dirty="0">
              <a:solidFill>
                <a:schemeClr val="tx1"/>
              </a:solidFill>
            </a:endParaRPr>
          </a:p>
        </p:txBody>
      </p:sp>
      <p:sp>
        <p:nvSpPr>
          <p:cNvPr id="17" name="Rectangle 16"/>
          <p:cNvSpPr/>
          <p:nvPr/>
        </p:nvSpPr>
        <p:spPr>
          <a:xfrm>
            <a:off x="7600950" y="3041229"/>
            <a:ext cx="10160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N4 EVE1</a:t>
            </a:r>
            <a:endParaRPr lang="en-US" sz="1600" dirty="0">
              <a:solidFill>
                <a:schemeClr val="tx1"/>
              </a:solidFill>
            </a:endParaRPr>
          </a:p>
        </p:txBody>
      </p:sp>
      <p:sp>
        <p:nvSpPr>
          <p:cNvPr id="18" name="Rectangle 17"/>
          <p:cNvSpPr/>
          <p:nvPr/>
        </p:nvSpPr>
        <p:spPr>
          <a:xfrm>
            <a:off x="4203700" y="3698455"/>
            <a:ext cx="977900" cy="40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D2, Buf1</a:t>
            </a:r>
            <a:endParaRPr lang="en-US" sz="1600" dirty="0">
              <a:solidFill>
                <a:schemeClr val="tx1"/>
              </a:solidFill>
            </a:endParaRPr>
          </a:p>
        </p:txBody>
      </p:sp>
      <p:cxnSp>
        <p:nvCxnSpPr>
          <p:cNvPr id="20" name="Elbow Connector 19"/>
          <p:cNvCxnSpPr>
            <a:stCxn id="11" idx="3"/>
            <a:endCxn id="18" idx="1"/>
          </p:cNvCxnSpPr>
          <p:nvPr/>
        </p:nvCxnSpPr>
        <p:spPr>
          <a:xfrm flipH="1">
            <a:off x="4203700" y="3317455"/>
            <a:ext cx="146050" cy="581025"/>
          </a:xfrm>
          <a:prstGeom prst="bentConnector5">
            <a:avLst>
              <a:gd name="adj1" fmla="val -156522"/>
              <a:gd name="adj2" fmla="val 52459"/>
              <a:gd name="adj3" fmla="val 2565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8" idx="0"/>
            <a:endCxn id="16" idx="1"/>
          </p:cNvCxnSpPr>
          <p:nvPr/>
        </p:nvCxnSpPr>
        <p:spPr>
          <a:xfrm rot="5400000" flipH="1" flipV="1">
            <a:off x="4673600" y="3336505"/>
            <a:ext cx="3810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6" idx="3"/>
            <a:endCxn id="14" idx="0"/>
          </p:cNvCxnSpPr>
          <p:nvPr/>
        </p:nvCxnSpPr>
        <p:spPr>
          <a:xfrm>
            <a:off x="6051550" y="3317455"/>
            <a:ext cx="730250" cy="180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3"/>
            <a:endCxn id="17" idx="1"/>
          </p:cNvCxnSpPr>
          <p:nvPr/>
        </p:nvCxnSpPr>
        <p:spPr>
          <a:xfrm flipV="1">
            <a:off x="7270750" y="3269830"/>
            <a:ext cx="330200" cy="8286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178261"/>
      </p:ext>
    </p:extLst>
  </p:cSld>
  <p:clrMapOvr>
    <a:masterClrMapping/>
  </p:clrMapOvr>
</p:sld>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955</TotalTime>
  <Words>1179</Words>
  <Application>Microsoft Office PowerPoint</Application>
  <PresentationFormat>On-screen Show (16:9)</PresentationFormat>
  <Paragraphs>166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FinalPowerpoint</vt:lpstr>
      <vt:lpstr>OpenVX Graph Optimization Problems</vt:lpstr>
      <vt:lpstr>Background</vt:lpstr>
      <vt:lpstr>Characteristics of TI SoCs</vt:lpstr>
      <vt:lpstr>Graph Optimization Problems</vt:lpstr>
      <vt:lpstr>Problem 1 - Background </vt:lpstr>
      <vt:lpstr>Problem 1 – Problem Statement</vt:lpstr>
      <vt:lpstr>Problem 2 - Background </vt:lpstr>
      <vt:lpstr>Problem 2 – Problem Statement</vt:lpstr>
      <vt:lpstr>Problem 3 - Background </vt:lpstr>
      <vt:lpstr>Problem 3 – Problem Statement</vt:lpstr>
      <vt:lpstr>Problem 4 - Background </vt:lpstr>
      <vt:lpstr>Problem 4 – Problem Statement</vt:lpstr>
      <vt:lpstr>Revision History</vt:lpstr>
    </vt:vector>
  </TitlesOfParts>
  <Company>Texas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Brollo, Clementina</dc:creator>
  <cp:lastModifiedBy>Chitnis, Kedar</cp:lastModifiedBy>
  <cp:revision>118</cp:revision>
  <dcterms:created xsi:type="dcterms:W3CDTF">2007-12-19T20:51:45Z</dcterms:created>
  <dcterms:modified xsi:type="dcterms:W3CDTF">2016-08-23T04:47:56Z</dcterms:modified>
</cp:coreProperties>
</file>