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7" r:id="rId2"/>
    <p:sldId id="278" r:id="rId3"/>
    <p:sldId id="269" r:id="rId4"/>
    <p:sldId id="302" r:id="rId5"/>
    <p:sldId id="303" r:id="rId6"/>
    <p:sldId id="268" r:id="rId7"/>
    <p:sldId id="280" r:id="rId8"/>
    <p:sldId id="270" r:id="rId9"/>
    <p:sldId id="271" r:id="rId10"/>
    <p:sldId id="272" r:id="rId11"/>
    <p:sldId id="273" r:id="rId12"/>
    <p:sldId id="301" r:id="rId13"/>
    <p:sldId id="274" r:id="rId14"/>
    <p:sldId id="282" r:id="rId15"/>
    <p:sldId id="304" r:id="rId16"/>
    <p:sldId id="283" r:id="rId17"/>
    <p:sldId id="284" r:id="rId18"/>
    <p:sldId id="285" r:id="rId19"/>
    <p:sldId id="305" r:id="rId20"/>
    <p:sldId id="306" r:id="rId21"/>
    <p:sldId id="307" r:id="rId22"/>
    <p:sldId id="308" r:id="rId23"/>
    <p:sldId id="309" r:id="rId24"/>
    <p:sldId id="310" r:id="rId25"/>
    <p:sldId id="300" r:id="rId26"/>
  </p:sldIdLst>
  <p:sldSz cx="9144000" cy="6858000" type="screen4x3"/>
  <p:notesSz cx="6935788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D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9" autoAdjust="0"/>
    <p:restoredTop sz="94718" autoAdjust="0"/>
  </p:normalViewPr>
  <p:slideViewPr>
    <p:cSldViewPr snapToGrid="0">
      <p:cViewPr>
        <p:scale>
          <a:sx n="110" d="100"/>
          <a:sy n="110" d="100"/>
        </p:scale>
        <p:origin x="-1086" y="360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50" y="-96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8238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3C7419-61D9-46C1-97E9-76E9D8F8C3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19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1688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8312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8238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03C3B5-9CFC-4B60-AD1F-942309290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40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 userDrawn="1"/>
        </p:nvSpPr>
        <p:spPr bwMode="auto">
          <a:xfrm>
            <a:off x="314325" y="6038850"/>
            <a:ext cx="25336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dirty="0">
                <a:cs typeface="+mn-cs"/>
              </a:rPr>
              <a:t>TI </a:t>
            </a:r>
            <a:r>
              <a:rPr lang="en-US" sz="800" dirty="0" smtClean="0">
                <a:cs typeface="+mn-cs"/>
              </a:rPr>
              <a:t>Confidential</a:t>
            </a:r>
            <a:r>
              <a:rPr lang="en-US" sz="800" baseline="0" dirty="0" smtClean="0">
                <a:cs typeface="+mn-cs"/>
              </a:rPr>
              <a:t> </a:t>
            </a:r>
            <a:r>
              <a:rPr lang="en-US" sz="800" dirty="0" smtClean="0">
                <a:cs typeface="+mn-cs"/>
              </a:rPr>
              <a:t>– NDA Restrictions</a:t>
            </a:r>
            <a:endParaRPr lang="en-US" sz="800" dirty="0"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" name="Text Box 31"/>
          <p:cNvSpPr txBox="1">
            <a:spLocks noChangeArrowheads="1"/>
          </p:cNvSpPr>
          <p:nvPr userDrawn="1"/>
        </p:nvSpPr>
        <p:spPr bwMode="auto">
          <a:xfrm>
            <a:off x="314325" y="6038850"/>
            <a:ext cx="25336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dirty="0">
                <a:cs typeface="+mn-cs"/>
              </a:rPr>
              <a:t>TI </a:t>
            </a:r>
            <a:r>
              <a:rPr lang="en-US" sz="800" dirty="0" smtClean="0">
                <a:cs typeface="+mn-cs"/>
              </a:rPr>
              <a:t>Confidential</a:t>
            </a:r>
            <a:r>
              <a:rPr lang="en-US" sz="800" baseline="0" dirty="0" smtClean="0">
                <a:cs typeface="+mn-cs"/>
              </a:rPr>
              <a:t> </a:t>
            </a:r>
            <a:r>
              <a:rPr lang="en-US" sz="800" dirty="0" smtClean="0">
                <a:cs typeface="+mn-cs"/>
              </a:rPr>
              <a:t>– NDA Restrictions</a:t>
            </a:r>
            <a:endParaRPr lang="en-US" sz="800" dirty="0"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7820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 userDrawn="1"/>
        </p:nvSpPr>
        <p:spPr bwMode="auto">
          <a:xfrm>
            <a:off x="314325" y="6038850"/>
            <a:ext cx="25336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dirty="0">
                <a:cs typeface="+mn-cs"/>
              </a:rPr>
              <a:t>TI </a:t>
            </a:r>
            <a:r>
              <a:rPr lang="en-US" sz="800" dirty="0" smtClean="0">
                <a:cs typeface="+mn-cs"/>
              </a:rPr>
              <a:t>Confidential</a:t>
            </a:r>
            <a:r>
              <a:rPr lang="en-US" sz="800" baseline="0" dirty="0" smtClean="0">
                <a:cs typeface="+mn-cs"/>
              </a:rPr>
              <a:t> </a:t>
            </a:r>
            <a:r>
              <a:rPr lang="en-US" sz="800" dirty="0" smtClean="0">
                <a:cs typeface="+mn-cs"/>
              </a:rPr>
              <a:t>– NDA Restrictions</a:t>
            </a:r>
            <a:endParaRPr lang="en-US" sz="800" dirty="0"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4945932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6049963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275" y="6324600"/>
            <a:ext cx="87407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058863"/>
            <a:ext cx="8467725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 userDrawn="1"/>
        </p:nvSpPr>
        <p:spPr bwMode="auto">
          <a:xfrm>
            <a:off x="314325" y="6038850"/>
            <a:ext cx="25336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dirty="0">
                <a:cs typeface="+mn-cs"/>
              </a:rPr>
              <a:t>TI </a:t>
            </a:r>
            <a:r>
              <a:rPr lang="en-US" sz="800" dirty="0" smtClean="0">
                <a:cs typeface="+mn-cs"/>
              </a:rPr>
              <a:t>Confidential</a:t>
            </a:r>
            <a:r>
              <a:rPr lang="en-US" sz="800" baseline="0" dirty="0" smtClean="0">
                <a:cs typeface="+mn-cs"/>
              </a:rPr>
              <a:t> </a:t>
            </a:r>
            <a:r>
              <a:rPr lang="en-US" sz="800" dirty="0" smtClean="0">
                <a:cs typeface="+mn-cs"/>
              </a:rPr>
              <a:t>– NDA Restrictions</a:t>
            </a:r>
            <a:endParaRPr lang="en-US" sz="800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28" r:id="rId5"/>
    <p:sldLayoutId id="2147483741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DE0000"/>
                </a:solidFill>
              </a:rPr>
              <a:t>TIOVX Graph Pipeline</a:t>
            </a:r>
            <a:br>
              <a:rPr lang="en-US" dirty="0" smtClean="0">
                <a:solidFill>
                  <a:srgbClr val="DE0000"/>
                </a:solidFill>
              </a:rPr>
            </a:br>
            <a:r>
              <a:rPr lang="en-US" dirty="0" smtClean="0">
                <a:solidFill>
                  <a:srgbClr val="DE0000"/>
                </a:solidFill>
              </a:rPr>
              <a:t>Implementation Design</a:t>
            </a:r>
            <a:br>
              <a:rPr lang="en-US" dirty="0" smtClean="0">
                <a:solidFill>
                  <a:srgbClr val="DE0000"/>
                </a:solidFill>
              </a:rPr>
            </a:br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28 June 2017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D32EE0-5F6C-48D8-BBE6-18ABEB0052A3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3 – Double buffer but acquire buffer “just in time”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06500" y="1231900"/>
            <a:ext cx="1206500" cy="774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9500" y="1244600"/>
            <a:ext cx="1206500" cy="7747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N2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07100" y="1244600"/>
            <a:ext cx="1206500" cy="774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N3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68600" y="14859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81600" y="145415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69200" y="14859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6400" y="1110408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2" idx="3"/>
            <a:endCxn id="6" idx="1"/>
          </p:cNvCxnSpPr>
          <p:nvPr/>
        </p:nvCxnSpPr>
        <p:spPr>
          <a:xfrm>
            <a:off x="889000" y="1275508"/>
            <a:ext cx="317500" cy="343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9" idx="1"/>
          </p:cNvCxnSpPr>
          <p:nvPr/>
        </p:nvCxnSpPr>
        <p:spPr>
          <a:xfrm>
            <a:off x="2413000" y="1619250"/>
            <a:ext cx="355600" cy="3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3"/>
            <a:endCxn id="10" idx="1"/>
          </p:cNvCxnSpPr>
          <p:nvPr/>
        </p:nvCxnSpPr>
        <p:spPr>
          <a:xfrm flipV="1">
            <a:off x="4826000" y="1619250"/>
            <a:ext cx="3556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9" idx="3"/>
            <a:endCxn id="8" idx="1"/>
          </p:cNvCxnSpPr>
          <p:nvPr/>
        </p:nvCxnSpPr>
        <p:spPr>
          <a:xfrm flipV="1">
            <a:off x="5676900" y="1631950"/>
            <a:ext cx="330200" cy="3365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3"/>
            <a:endCxn id="11" idx="1"/>
          </p:cNvCxnSpPr>
          <p:nvPr/>
        </p:nvCxnSpPr>
        <p:spPr>
          <a:xfrm>
            <a:off x="7213600" y="1631950"/>
            <a:ext cx="355600" cy="190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809750" y="2501900"/>
            <a:ext cx="0" cy="328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222750" y="2501900"/>
            <a:ext cx="0" cy="328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610350" y="2501900"/>
            <a:ext cx="0" cy="328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90714" y="200660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33ms</a:t>
            </a:r>
            <a:endParaRPr lang="en-US" sz="14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47700" y="2730500"/>
            <a:ext cx="1162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809749" y="3314700"/>
            <a:ext cx="241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260850" y="3911600"/>
            <a:ext cx="2349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54050" y="4533900"/>
            <a:ext cx="5962649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4050" y="2501900"/>
            <a:ext cx="0" cy="328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11483" y="2742456"/>
            <a:ext cx="1123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Schedule G0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68351" y="4241798"/>
            <a:ext cx="111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G0 Complete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191014" y="200660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33ms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578614" y="201930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33ms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1790714" y="2730500"/>
            <a:ext cx="139686" cy="584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222749" y="3314700"/>
            <a:ext cx="139686" cy="584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610350" y="3949700"/>
            <a:ext cx="139686" cy="584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01856" y="2791480"/>
            <a:ext cx="167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T1 (N1, A0, B0)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4502157" y="3452911"/>
            <a:ext cx="1619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T2 (N2, B0, C0)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6889757" y="4087911"/>
            <a:ext cx="180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T3 (N3, C0, D0)</a:t>
            </a:r>
            <a:endParaRPr lang="en-US" sz="14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65100" y="2314377"/>
            <a:ext cx="482600" cy="41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39983" y="2898577"/>
            <a:ext cx="482600" cy="41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04056" y="3564066"/>
            <a:ext cx="482600" cy="41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39983" y="4216399"/>
            <a:ext cx="482600" cy="41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54050" y="4632522"/>
            <a:ext cx="1162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2716" y="4644478"/>
            <a:ext cx="1123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Schedule G0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1790714" y="4657178"/>
            <a:ext cx="139686" cy="584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816100" y="5241378"/>
            <a:ext cx="952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44800" y="505671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(…)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27308" y="2169924"/>
            <a:ext cx="1123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I1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318639" y="2770833"/>
            <a:ext cx="374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I2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305938" y="4143343"/>
            <a:ext cx="386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I4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318639" y="3464350"/>
            <a:ext cx="36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I3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3597055" y="5143500"/>
            <a:ext cx="49774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Solution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Effective processing frame-rate is 30fps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Before a node executes it checks if “Data Object” is “NOT in USE”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If “Data Object” is in USE due to previous graph execution, node and therefore graph execution is stalled or abandoned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06400" y="1453308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768600" y="17907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Elbow Connector 4"/>
          <p:cNvCxnSpPr>
            <a:stCxn id="63" idx="3"/>
            <a:endCxn id="7" idx="1"/>
          </p:cNvCxnSpPr>
          <p:nvPr/>
        </p:nvCxnSpPr>
        <p:spPr>
          <a:xfrm flipV="1">
            <a:off x="3251200" y="1631950"/>
            <a:ext cx="368300" cy="3238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5194300" y="18034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569200" y="17907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790714" y="3341876"/>
            <a:ext cx="139686" cy="584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647700" y="3341876"/>
            <a:ext cx="1162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101856" y="3464350"/>
            <a:ext cx="167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T1 (N1, A1, B1)</a:t>
            </a:r>
            <a:endParaRPr lang="en-US" sz="14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879592" y="3924300"/>
            <a:ext cx="241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235463" y="3911600"/>
            <a:ext cx="139686" cy="584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502157" y="4087910"/>
            <a:ext cx="1619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T2 (N2, B1, C1)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6623064" y="4546600"/>
            <a:ext cx="139686" cy="584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889756" y="4684811"/>
            <a:ext cx="180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T3 (N3, C1, D1)</a:t>
            </a:r>
            <a:endParaRPr lang="en-US" sz="1400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611299" y="5130800"/>
            <a:ext cx="5962649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27523" y="4825255"/>
            <a:ext cx="482600" cy="41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37173" y="3371564"/>
            <a:ext cx="1123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Schedule G1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782023" y="5155750"/>
            <a:ext cx="111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G1 Complete</a:t>
            </a:r>
            <a:endParaRPr lang="en-US" sz="1200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73383" y="3926076"/>
            <a:ext cx="1162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37173" y="3949700"/>
            <a:ext cx="1123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Schedule G2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1803428" y="3949700"/>
            <a:ext cx="139686" cy="584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098262" y="4087909"/>
            <a:ext cx="167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T1 (N1, A0, B0)</a:t>
            </a:r>
            <a:endParaRPr lang="en-US" sz="1400" dirty="0"/>
          </a:p>
        </p:txBody>
      </p:sp>
      <p:cxnSp>
        <p:nvCxnSpPr>
          <p:cNvPr id="93" name="Straight Arrow Connector 92"/>
          <p:cNvCxnSpPr>
            <a:endCxn id="76" idx="2"/>
          </p:cNvCxnSpPr>
          <p:nvPr/>
        </p:nvCxnSpPr>
        <p:spPr>
          <a:xfrm flipV="1">
            <a:off x="1962149" y="4495800"/>
            <a:ext cx="2343157" cy="22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4235463" y="4515814"/>
            <a:ext cx="139686" cy="584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502157" y="4725539"/>
            <a:ext cx="1619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T2 (N2, B0, C0)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510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3.1 – Graph Abandon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06500" y="1231900"/>
            <a:ext cx="1206500" cy="774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9500" y="1244600"/>
            <a:ext cx="1206500" cy="7747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N2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07100" y="1244600"/>
            <a:ext cx="1206500" cy="774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N3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68600" y="14859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81600" y="145415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69200" y="14859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6400" y="1110408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2" idx="3"/>
            <a:endCxn id="6" idx="1"/>
          </p:cNvCxnSpPr>
          <p:nvPr/>
        </p:nvCxnSpPr>
        <p:spPr>
          <a:xfrm>
            <a:off x="889000" y="1275508"/>
            <a:ext cx="317500" cy="343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9" idx="1"/>
          </p:cNvCxnSpPr>
          <p:nvPr/>
        </p:nvCxnSpPr>
        <p:spPr>
          <a:xfrm>
            <a:off x="2413000" y="1619250"/>
            <a:ext cx="355600" cy="3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3"/>
            <a:endCxn id="10" idx="1"/>
          </p:cNvCxnSpPr>
          <p:nvPr/>
        </p:nvCxnSpPr>
        <p:spPr>
          <a:xfrm flipV="1">
            <a:off x="4826000" y="1619250"/>
            <a:ext cx="3556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9" idx="3"/>
            <a:endCxn id="8" idx="1"/>
          </p:cNvCxnSpPr>
          <p:nvPr/>
        </p:nvCxnSpPr>
        <p:spPr>
          <a:xfrm flipV="1">
            <a:off x="5676900" y="1631950"/>
            <a:ext cx="330200" cy="3365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3"/>
            <a:endCxn id="11" idx="1"/>
          </p:cNvCxnSpPr>
          <p:nvPr/>
        </p:nvCxnSpPr>
        <p:spPr>
          <a:xfrm>
            <a:off x="7213600" y="1631950"/>
            <a:ext cx="355600" cy="190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809750" y="2501900"/>
            <a:ext cx="0" cy="328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222750" y="2501900"/>
            <a:ext cx="0" cy="328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610350" y="2501900"/>
            <a:ext cx="0" cy="328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90714" y="200660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33ms</a:t>
            </a:r>
            <a:endParaRPr lang="en-US" sz="14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47700" y="2730500"/>
            <a:ext cx="1162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809749" y="3314700"/>
            <a:ext cx="241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267199" y="4087908"/>
            <a:ext cx="2349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2583" y="4678461"/>
            <a:ext cx="5962649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4050" y="2501900"/>
            <a:ext cx="0" cy="328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11483" y="2742456"/>
            <a:ext cx="1123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Schedule G0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62029" y="4440097"/>
            <a:ext cx="111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G0 Complete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191014" y="200660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33ms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578614" y="201930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33ms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1790714" y="2730500"/>
            <a:ext cx="139686" cy="584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222749" y="3314699"/>
            <a:ext cx="152400" cy="77320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610350" y="4080558"/>
            <a:ext cx="139686" cy="584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01856" y="2791480"/>
            <a:ext cx="167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T1 (N1, A0, B0)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4502157" y="3452911"/>
            <a:ext cx="1619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T2 (N2, B0, C0)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6889757" y="4087911"/>
            <a:ext cx="180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T3 (N3, C0, D0)</a:t>
            </a:r>
            <a:endParaRPr lang="en-US" sz="14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65100" y="2314377"/>
            <a:ext cx="482600" cy="41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39983" y="2898577"/>
            <a:ext cx="482600" cy="41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04056" y="3564066"/>
            <a:ext cx="482600" cy="41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39983" y="4310737"/>
            <a:ext cx="482600" cy="41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54050" y="4764612"/>
            <a:ext cx="1162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2716" y="4756454"/>
            <a:ext cx="1123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Schedule G0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1790714" y="4764612"/>
            <a:ext cx="139686" cy="584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816100" y="5241378"/>
            <a:ext cx="952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44800" y="505671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(…)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27308" y="2169924"/>
            <a:ext cx="1123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I1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318639" y="2770833"/>
            <a:ext cx="374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I2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305938" y="4143343"/>
            <a:ext cx="386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I4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318639" y="3464350"/>
            <a:ext cx="36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I3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2101856" y="5529879"/>
            <a:ext cx="49774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Solution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Effective processing frame-rate is 30fps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Before a node executes it checks if “Data Object” is “NOT in USE”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If “Data Object” is in USE due to previous graph execution, node and therefore graph execution is abandoned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06400" y="1453308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768600" y="17907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Elbow Connector 4"/>
          <p:cNvCxnSpPr>
            <a:stCxn id="63" idx="3"/>
            <a:endCxn id="7" idx="1"/>
          </p:cNvCxnSpPr>
          <p:nvPr/>
        </p:nvCxnSpPr>
        <p:spPr>
          <a:xfrm flipV="1">
            <a:off x="3251200" y="1631950"/>
            <a:ext cx="368300" cy="3238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5194300" y="18034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569200" y="17907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790714" y="3341876"/>
            <a:ext cx="139686" cy="584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647700" y="3341876"/>
            <a:ext cx="1162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101856" y="3464350"/>
            <a:ext cx="167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T1 (N1, A1, B1)</a:t>
            </a:r>
            <a:endParaRPr lang="en-US" sz="1400" dirty="0"/>
          </a:p>
        </p:txBody>
      </p:sp>
      <p:cxnSp>
        <p:nvCxnSpPr>
          <p:cNvPr id="75" name="Straight Arrow Connector 74"/>
          <p:cNvCxnSpPr>
            <a:endCxn id="76" idx="0"/>
          </p:cNvCxnSpPr>
          <p:nvPr/>
        </p:nvCxnSpPr>
        <p:spPr>
          <a:xfrm>
            <a:off x="1879592" y="3924300"/>
            <a:ext cx="2419357" cy="163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235463" y="4088198"/>
            <a:ext cx="126972" cy="5689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502157" y="4087910"/>
            <a:ext cx="1619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T2 (N2, B1, C1)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6604620" y="4691161"/>
            <a:ext cx="139686" cy="584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889756" y="4684811"/>
            <a:ext cx="180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T3 (N3, C1, D1)</a:t>
            </a:r>
            <a:endParaRPr lang="en-US" sz="1400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611299" y="5269011"/>
            <a:ext cx="5962649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27523" y="4825255"/>
            <a:ext cx="482600" cy="41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37173" y="3371564"/>
            <a:ext cx="1123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Schedule G1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762029" y="5241378"/>
            <a:ext cx="111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G1 Complete</a:t>
            </a:r>
            <a:endParaRPr lang="en-US" sz="1200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73383" y="3926076"/>
            <a:ext cx="1162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37173" y="3949700"/>
            <a:ext cx="1123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Schedule G2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1803428" y="3949700"/>
            <a:ext cx="126972" cy="1128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101856" y="4003326"/>
            <a:ext cx="20043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T1 (N1, A0, B0)</a:t>
            </a:r>
          </a:p>
          <a:p>
            <a:r>
              <a:rPr lang="en-US" sz="1400" dirty="0" smtClean="0"/>
              <a:t>B0 is USE by G0 so abandon G2</a:t>
            </a:r>
            <a:endParaRPr lang="en-US" sz="1400" dirty="0"/>
          </a:p>
        </p:txBody>
      </p:sp>
      <p:cxnSp>
        <p:nvCxnSpPr>
          <p:cNvPr id="93" name="Straight Arrow Connector 92"/>
          <p:cNvCxnSpPr>
            <a:stCxn id="91" idx="2"/>
            <a:endCxn id="76" idx="2"/>
          </p:cNvCxnSpPr>
          <p:nvPr/>
        </p:nvCxnSpPr>
        <p:spPr>
          <a:xfrm>
            <a:off x="1866914" y="4062583"/>
            <a:ext cx="2432035" cy="594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502157" y="4725539"/>
            <a:ext cx="161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T2 (N2, B0, C0) - ABANDONED</a:t>
            </a:r>
            <a:endParaRPr lang="en-US" sz="1400" dirty="0"/>
          </a:p>
        </p:txBody>
      </p:sp>
      <p:sp>
        <p:nvSpPr>
          <p:cNvPr id="84" name="Rectangle 83"/>
          <p:cNvSpPr/>
          <p:nvPr/>
        </p:nvSpPr>
        <p:spPr>
          <a:xfrm>
            <a:off x="4250065" y="4687381"/>
            <a:ext cx="112370" cy="1513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4235463" y="4853921"/>
            <a:ext cx="2338485" cy="440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6624284" y="5294249"/>
            <a:ext cx="132736" cy="158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610123" y="5452999"/>
            <a:ext cx="5962649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37173" y="5481448"/>
            <a:ext cx="128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G2 Abandoned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6889756" y="5369012"/>
            <a:ext cx="161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T3 (N2, C0, D0) - ABANDONED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1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3.2 – Graph Stall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06500" y="1231900"/>
            <a:ext cx="1206500" cy="774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9500" y="1244600"/>
            <a:ext cx="1206500" cy="7747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N2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07100" y="1244600"/>
            <a:ext cx="1206500" cy="774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N3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68600" y="14859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81600" y="145415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69200" y="14859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6400" y="1110408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2" idx="3"/>
            <a:endCxn id="6" idx="1"/>
          </p:cNvCxnSpPr>
          <p:nvPr/>
        </p:nvCxnSpPr>
        <p:spPr>
          <a:xfrm>
            <a:off x="889000" y="1275508"/>
            <a:ext cx="317500" cy="343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9" idx="1"/>
          </p:cNvCxnSpPr>
          <p:nvPr/>
        </p:nvCxnSpPr>
        <p:spPr>
          <a:xfrm>
            <a:off x="2413000" y="1619250"/>
            <a:ext cx="355600" cy="3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3"/>
            <a:endCxn id="10" idx="1"/>
          </p:cNvCxnSpPr>
          <p:nvPr/>
        </p:nvCxnSpPr>
        <p:spPr>
          <a:xfrm flipV="1">
            <a:off x="4826000" y="1619250"/>
            <a:ext cx="3556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9" idx="3"/>
            <a:endCxn id="8" idx="1"/>
          </p:cNvCxnSpPr>
          <p:nvPr/>
        </p:nvCxnSpPr>
        <p:spPr>
          <a:xfrm flipV="1">
            <a:off x="5676900" y="1631950"/>
            <a:ext cx="330200" cy="3365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3"/>
            <a:endCxn id="11" idx="1"/>
          </p:cNvCxnSpPr>
          <p:nvPr/>
        </p:nvCxnSpPr>
        <p:spPr>
          <a:xfrm>
            <a:off x="7213600" y="1631950"/>
            <a:ext cx="355600" cy="190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809750" y="2501900"/>
            <a:ext cx="0" cy="328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222750" y="2501900"/>
            <a:ext cx="0" cy="328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610350" y="2501900"/>
            <a:ext cx="0" cy="328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90714" y="200660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33ms</a:t>
            </a:r>
            <a:endParaRPr lang="en-US" sz="14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47700" y="2730500"/>
            <a:ext cx="1162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809749" y="3314700"/>
            <a:ext cx="241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267199" y="4087908"/>
            <a:ext cx="2349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2583" y="4678461"/>
            <a:ext cx="5962649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4050" y="2501900"/>
            <a:ext cx="0" cy="328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11483" y="2742456"/>
            <a:ext cx="1123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Schedule G0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62029" y="4440097"/>
            <a:ext cx="111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G0 Complete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191014" y="200660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33ms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578614" y="201930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33ms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1790714" y="2730500"/>
            <a:ext cx="139686" cy="584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222749" y="3314699"/>
            <a:ext cx="152400" cy="77320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610350" y="4080558"/>
            <a:ext cx="139686" cy="584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01856" y="2791480"/>
            <a:ext cx="167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T1 (N1, A0, B0)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4502157" y="3452911"/>
            <a:ext cx="1619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T2 (N2, B0, C0)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6889757" y="4087911"/>
            <a:ext cx="180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T3 (N3, C0, D0)</a:t>
            </a:r>
            <a:endParaRPr lang="en-US" sz="14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65100" y="2314377"/>
            <a:ext cx="482600" cy="41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39983" y="2898577"/>
            <a:ext cx="482600" cy="41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04056" y="3564066"/>
            <a:ext cx="482600" cy="41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39983" y="4310737"/>
            <a:ext cx="482600" cy="41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54050" y="4764612"/>
            <a:ext cx="1162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2716" y="4756454"/>
            <a:ext cx="1123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Schedule G0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1790714" y="4764612"/>
            <a:ext cx="139686" cy="584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816100" y="5241378"/>
            <a:ext cx="952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44800" y="505671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(…)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27308" y="2169924"/>
            <a:ext cx="1123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I1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318639" y="2770833"/>
            <a:ext cx="374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I2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305938" y="4143343"/>
            <a:ext cx="386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I4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318639" y="3464350"/>
            <a:ext cx="36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I3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2101856" y="5529879"/>
            <a:ext cx="497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Solution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At I3, T1 (N1, A0, B0) needs to execute but B0 is in USE by T2 hence T1 execution stalls until B0 becomes free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Here G2 does not get abandoned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06400" y="1453308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768600" y="17907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Elbow Connector 4"/>
          <p:cNvCxnSpPr>
            <a:stCxn id="63" idx="3"/>
            <a:endCxn id="7" idx="1"/>
          </p:cNvCxnSpPr>
          <p:nvPr/>
        </p:nvCxnSpPr>
        <p:spPr>
          <a:xfrm flipV="1">
            <a:off x="3251200" y="1631950"/>
            <a:ext cx="368300" cy="3238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5194300" y="18034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569200" y="17907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790714" y="3341876"/>
            <a:ext cx="139686" cy="584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647700" y="3341876"/>
            <a:ext cx="1162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101856" y="3464350"/>
            <a:ext cx="167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T1 (N1, A1, B1)</a:t>
            </a:r>
            <a:endParaRPr lang="en-US" sz="1400" dirty="0"/>
          </a:p>
        </p:txBody>
      </p:sp>
      <p:cxnSp>
        <p:nvCxnSpPr>
          <p:cNvPr id="75" name="Straight Arrow Connector 74"/>
          <p:cNvCxnSpPr>
            <a:endCxn id="76" idx="0"/>
          </p:cNvCxnSpPr>
          <p:nvPr/>
        </p:nvCxnSpPr>
        <p:spPr>
          <a:xfrm>
            <a:off x="1879592" y="3924300"/>
            <a:ext cx="2419357" cy="163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235463" y="4088198"/>
            <a:ext cx="126972" cy="63866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502157" y="4087910"/>
            <a:ext cx="1619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T2 (N2, B1, C1)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6604620" y="4691161"/>
            <a:ext cx="139686" cy="584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889756" y="4684811"/>
            <a:ext cx="180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T3 (N3, C1, D1)</a:t>
            </a:r>
            <a:endParaRPr lang="en-US" sz="1400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611299" y="5269011"/>
            <a:ext cx="5962649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27523" y="4825255"/>
            <a:ext cx="482600" cy="41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37173" y="3371564"/>
            <a:ext cx="1123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Schedule G1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762029" y="5241378"/>
            <a:ext cx="111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G1 Complete</a:t>
            </a:r>
            <a:endParaRPr lang="en-US" sz="1200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73383" y="3926076"/>
            <a:ext cx="1162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37173" y="3949700"/>
            <a:ext cx="1123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Schedule G2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1803428" y="4041946"/>
            <a:ext cx="126972" cy="71450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101856" y="4003326"/>
            <a:ext cx="2004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T1 (N1, A0, B0)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502157" y="4725539"/>
            <a:ext cx="1619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T2 (N2, B0, C0) </a:t>
            </a:r>
            <a:endParaRPr lang="en-US" sz="1400" dirty="0"/>
          </a:p>
        </p:txBody>
      </p:sp>
      <p:sp>
        <p:nvSpPr>
          <p:cNvPr id="84" name="Rectangle 83"/>
          <p:cNvSpPr/>
          <p:nvPr/>
        </p:nvSpPr>
        <p:spPr>
          <a:xfrm>
            <a:off x="4242763" y="4739992"/>
            <a:ext cx="132385" cy="50138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14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024027"/>
              </p:ext>
            </p:extLst>
          </p:nvPr>
        </p:nvGraphicFramePr>
        <p:xfrm>
          <a:off x="402564" y="1008811"/>
          <a:ext cx="810308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616"/>
                <a:gridCol w="1620616"/>
                <a:gridCol w="1620616"/>
                <a:gridCol w="1620616"/>
                <a:gridCol w="1620616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Original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Solution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Solution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Solution 3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 buffers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Constant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Function of node execution time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Function of graph execution time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NOT SCALABLE for arbitrary graph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Function of node execution time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Processing rate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NON-REAL TIME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NON-REAL TIME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REAL-TIME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REAL-TIME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Target utilization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Under utilized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Under utilized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Fully utilized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Fully utilized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Graph execution can get abandoned mid-way due to lack of buffers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3.1 – YES</a:t>
                      </a:r>
                    </a:p>
                    <a:p>
                      <a:r>
                        <a:rPr lang="en-US" sz="1200" dirty="0" smtClean="0"/>
                        <a:t>3.2 – NO</a:t>
                      </a:r>
                      <a:r>
                        <a:rPr lang="en-US" sz="1200" baseline="0" dirty="0" smtClean="0"/>
                        <a:t> – graph execution is stalled until buffer becomes available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81819" y="4494363"/>
            <a:ext cx="640942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Solution 3.2 is the preferred solution for implementation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720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07" y="2381374"/>
            <a:ext cx="8458200" cy="814388"/>
          </a:xfrm>
        </p:spPr>
        <p:txBody>
          <a:bodyPr/>
          <a:lstStyle/>
          <a:p>
            <a:pPr algn="ctr"/>
            <a:r>
              <a:rPr lang="en-US" dirty="0" smtClean="0"/>
              <a:t>TI implementation of Graph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3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instance of graph represented by connections between object descriptors of nodes, data objects with graph object descriptor at the root of this structure</a:t>
            </a:r>
          </a:p>
          <a:p>
            <a:r>
              <a:rPr lang="en-US" dirty="0" smtClean="0"/>
              <a:t>Multiple such instances of graph created with identical structure and meta values but distinct object descriptors for nodes, data objects</a:t>
            </a:r>
          </a:p>
          <a:p>
            <a:r>
              <a:rPr lang="en-US" dirty="0" smtClean="0"/>
              <a:t>The number of graph instances is equal to graph pipeline depth</a:t>
            </a:r>
          </a:p>
          <a:p>
            <a:r>
              <a:rPr lang="en-US" dirty="0" smtClean="0"/>
              <a:t>The problem therefore is reduced to executing a graph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26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Elbow Connector 165"/>
          <p:cNvCxnSpPr>
            <a:stCxn id="108" idx="6"/>
            <a:endCxn id="116" idx="7"/>
          </p:cNvCxnSpPr>
          <p:nvPr/>
        </p:nvCxnSpPr>
        <p:spPr>
          <a:xfrm flipH="1">
            <a:off x="4209746" y="2027894"/>
            <a:ext cx="2403839" cy="2237671"/>
          </a:xfrm>
          <a:prstGeom prst="bentConnector4">
            <a:avLst>
              <a:gd name="adj1" fmla="val -9510"/>
              <a:gd name="adj2" fmla="val 52942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05442" y="1753992"/>
            <a:ext cx="1121434" cy="1431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28417" y="6049963"/>
            <a:ext cx="2133600" cy="206375"/>
          </a:xfrm>
        </p:spPr>
        <p:txBody>
          <a:bodyPr/>
          <a:lstStyle/>
          <a:p>
            <a:fld id="{3B20521C-F793-4067-BB07-C7AF74E21EF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7453" y="1035540"/>
            <a:ext cx="879895" cy="38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6" name="Elbow Connector 25"/>
          <p:cNvCxnSpPr>
            <a:stCxn id="13" idx="3"/>
            <a:endCxn id="24" idx="0"/>
          </p:cNvCxnSpPr>
          <p:nvPr/>
        </p:nvCxnSpPr>
        <p:spPr>
          <a:xfrm flipH="1">
            <a:off x="966159" y="1229635"/>
            <a:ext cx="411189" cy="524357"/>
          </a:xfrm>
          <a:prstGeom prst="bentConnector4">
            <a:avLst>
              <a:gd name="adj1" fmla="val -55595"/>
              <a:gd name="adj2" fmla="val 6850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11639" y="974077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contains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5812412" y="5517239"/>
            <a:ext cx="514921" cy="19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431116" y="5483481"/>
            <a:ext cx="1164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OpenVX Object</a:t>
            </a:r>
            <a:endParaRPr lang="en-US" sz="1100" dirty="0"/>
          </a:p>
        </p:txBody>
      </p:sp>
      <p:sp>
        <p:nvSpPr>
          <p:cNvPr id="30" name="Rectangle 29"/>
          <p:cNvSpPr/>
          <p:nvPr/>
        </p:nvSpPr>
        <p:spPr>
          <a:xfrm>
            <a:off x="5789655" y="5811589"/>
            <a:ext cx="514921" cy="1940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08359" y="5777831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TI Object Descriptor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2912853" y="1753273"/>
            <a:ext cx="1121434" cy="1431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912853" y="1037999"/>
            <a:ext cx="879895" cy="38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N1</a:t>
            </a:r>
            <a:endParaRPr lang="en-US" dirty="0"/>
          </a:p>
        </p:txBody>
      </p:sp>
      <p:cxnSp>
        <p:nvCxnSpPr>
          <p:cNvPr id="37" name="Elbow Connector 36"/>
          <p:cNvCxnSpPr>
            <a:stCxn id="33" idx="3"/>
            <a:endCxn id="32" idx="0"/>
          </p:cNvCxnSpPr>
          <p:nvPr/>
        </p:nvCxnSpPr>
        <p:spPr>
          <a:xfrm flipH="1">
            <a:off x="3473570" y="1232094"/>
            <a:ext cx="319178" cy="521179"/>
          </a:xfrm>
          <a:prstGeom prst="bentConnector4">
            <a:avLst>
              <a:gd name="adj1" fmla="val -71621"/>
              <a:gd name="adj2" fmla="val 6862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47171" y="970484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contains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649500" y="775368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Image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3064900" y="778546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Node</a:t>
            </a:r>
            <a:endParaRPr lang="en-US" sz="1100" dirty="0"/>
          </a:p>
        </p:txBody>
      </p:sp>
      <p:sp>
        <p:nvSpPr>
          <p:cNvPr id="49" name="Rectangle 48"/>
          <p:cNvSpPr/>
          <p:nvPr/>
        </p:nvSpPr>
        <p:spPr>
          <a:xfrm>
            <a:off x="5612921" y="1729549"/>
            <a:ext cx="1121434" cy="1431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507801" y="1056688"/>
            <a:ext cx="879895" cy="38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54" name="Elbow Connector 53"/>
          <p:cNvCxnSpPr>
            <a:stCxn id="50" idx="3"/>
            <a:endCxn id="49" idx="0"/>
          </p:cNvCxnSpPr>
          <p:nvPr/>
        </p:nvCxnSpPr>
        <p:spPr>
          <a:xfrm flipH="1">
            <a:off x="6173638" y="1250783"/>
            <a:ext cx="214058" cy="478766"/>
          </a:xfrm>
          <a:prstGeom prst="bentConnector4">
            <a:avLst>
              <a:gd name="adj1" fmla="val -106793"/>
              <a:gd name="adj2" fmla="val 7027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81734" y="1033383"/>
            <a:ext cx="77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contains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5659848" y="796516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Image</a:t>
            </a:r>
            <a:endParaRPr lang="en-US" sz="11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5789655" y="5305920"/>
            <a:ext cx="550405" cy="71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31115" y="5174404"/>
            <a:ext cx="1350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Parameter of node</a:t>
            </a:r>
            <a:endParaRPr lang="en-US" sz="1100" dirty="0"/>
          </a:p>
        </p:txBody>
      </p:sp>
      <p:sp>
        <p:nvSpPr>
          <p:cNvPr id="69" name="Rectangle 68"/>
          <p:cNvSpPr/>
          <p:nvPr/>
        </p:nvSpPr>
        <p:spPr>
          <a:xfrm>
            <a:off x="3336743" y="4085255"/>
            <a:ext cx="1121434" cy="1431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193211" y="3521589"/>
            <a:ext cx="879895" cy="38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N2</a:t>
            </a:r>
            <a:endParaRPr lang="en-US" dirty="0"/>
          </a:p>
        </p:txBody>
      </p:sp>
      <p:cxnSp>
        <p:nvCxnSpPr>
          <p:cNvPr id="74" name="Elbow Connector 73"/>
          <p:cNvCxnSpPr>
            <a:stCxn id="70" idx="3"/>
            <a:endCxn id="69" idx="0"/>
          </p:cNvCxnSpPr>
          <p:nvPr/>
        </p:nvCxnSpPr>
        <p:spPr>
          <a:xfrm flipH="1">
            <a:off x="3897460" y="3715684"/>
            <a:ext cx="175646" cy="369571"/>
          </a:xfrm>
          <a:prstGeom prst="bentConnector4">
            <a:avLst>
              <a:gd name="adj1" fmla="val -130148"/>
              <a:gd name="adj2" fmla="val 76259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459818" y="3262136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Node</a:t>
            </a:r>
            <a:endParaRPr lang="en-US" sz="1100" dirty="0"/>
          </a:p>
        </p:txBody>
      </p:sp>
      <p:sp>
        <p:nvSpPr>
          <p:cNvPr id="77" name="Rectangle 76"/>
          <p:cNvSpPr/>
          <p:nvPr/>
        </p:nvSpPr>
        <p:spPr>
          <a:xfrm>
            <a:off x="514707" y="4085255"/>
            <a:ext cx="1121434" cy="1431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56754" y="3518689"/>
            <a:ext cx="879895" cy="38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81" name="Elbow Connector 80"/>
          <p:cNvCxnSpPr>
            <a:stCxn id="78" idx="3"/>
            <a:endCxn id="77" idx="0"/>
          </p:cNvCxnSpPr>
          <p:nvPr/>
        </p:nvCxnSpPr>
        <p:spPr>
          <a:xfrm flipH="1">
            <a:off x="1075424" y="3712784"/>
            <a:ext cx="361225" cy="372471"/>
          </a:xfrm>
          <a:prstGeom prst="bentConnector4">
            <a:avLst>
              <a:gd name="adj1" fmla="val -63285"/>
              <a:gd name="adj2" fmla="val 7605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430687" y="3495384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contains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708801" y="3258517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Image</a:t>
            </a:r>
            <a:endParaRPr lang="en-US" sz="1100" dirty="0"/>
          </a:p>
        </p:txBody>
      </p:sp>
      <p:cxnSp>
        <p:nvCxnSpPr>
          <p:cNvPr id="85" name="Elbow Connector 84"/>
          <p:cNvCxnSpPr>
            <a:stCxn id="112" idx="6"/>
            <a:endCxn id="116" idx="6"/>
          </p:cNvCxnSpPr>
          <p:nvPr/>
        </p:nvCxnSpPr>
        <p:spPr>
          <a:xfrm>
            <a:off x="3902013" y="2058085"/>
            <a:ext cx="436590" cy="2339143"/>
          </a:xfrm>
          <a:prstGeom prst="bentConnector3">
            <a:avLst>
              <a:gd name="adj1" fmla="val 152360"/>
            </a:avLst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13" idx="6"/>
            <a:endCxn id="117" idx="6"/>
          </p:cNvCxnSpPr>
          <p:nvPr/>
        </p:nvCxnSpPr>
        <p:spPr>
          <a:xfrm>
            <a:off x="3884760" y="2444826"/>
            <a:ext cx="436590" cy="2339143"/>
          </a:xfrm>
          <a:prstGeom prst="bentConnector3">
            <a:avLst>
              <a:gd name="adj1" fmla="val 223491"/>
            </a:avLst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114" idx="6"/>
            <a:endCxn id="118" idx="6"/>
          </p:cNvCxnSpPr>
          <p:nvPr/>
        </p:nvCxnSpPr>
        <p:spPr>
          <a:xfrm>
            <a:off x="3884760" y="2851705"/>
            <a:ext cx="436590" cy="2339143"/>
          </a:xfrm>
          <a:prstGeom prst="bentConnector3">
            <a:avLst>
              <a:gd name="adj1" fmla="val 302525"/>
            </a:avLst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5733691" y="1841695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5733691" y="2266533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3022119" y="1871886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N1_0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3004866" y="2258627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N1_1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3004866" y="2665506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N1_2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3458709" y="4211029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N2_0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441456" y="4597770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N2_1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441456" y="5004649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N2_1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/>
          <p:nvPr/>
        </p:nvCxnSpPr>
        <p:spPr>
          <a:xfrm flipH="1">
            <a:off x="5789655" y="5060754"/>
            <a:ext cx="550405" cy="719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431115" y="4929238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Next node</a:t>
            </a:r>
            <a:endParaRPr lang="en-US" sz="1100" dirty="0"/>
          </a:p>
        </p:txBody>
      </p:sp>
      <p:cxnSp>
        <p:nvCxnSpPr>
          <p:cNvPr id="139" name="Elbow Connector 138"/>
          <p:cNvCxnSpPr>
            <a:stCxn id="112" idx="7"/>
            <a:endCxn id="108" idx="2"/>
          </p:cNvCxnSpPr>
          <p:nvPr/>
        </p:nvCxnSpPr>
        <p:spPr>
          <a:xfrm rot="16200000" flipH="1">
            <a:off x="4702687" y="996891"/>
            <a:ext cx="101472" cy="1960535"/>
          </a:xfrm>
          <a:prstGeom prst="bentConnector4">
            <a:avLst>
              <a:gd name="adj1" fmla="val -12752"/>
              <a:gd name="adj2" fmla="val 532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112" idx="1"/>
            <a:endCxn id="151" idx="7"/>
          </p:cNvCxnSpPr>
          <p:nvPr/>
        </p:nvCxnSpPr>
        <p:spPr>
          <a:xfrm rot="16200000" flipV="1">
            <a:off x="2188744" y="964190"/>
            <a:ext cx="39233" cy="1885232"/>
          </a:xfrm>
          <a:prstGeom prst="bentConnector3">
            <a:avLst>
              <a:gd name="adj1" fmla="val 68974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514707" y="1832653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497454" y="2219394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497454" y="2626273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635477" y="4211028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635477" y="4635866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6" name="Elbow Connector 175"/>
          <p:cNvCxnSpPr>
            <a:stCxn id="116" idx="2"/>
            <a:endCxn id="164" idx="6"/>
          </p:cNvCxnSpPr>
          <p:nvPr/>
        </p:nvCxnSpPr>
        <p:spPr>
          <a:xfrm rot="10800000">
            <a:off x="1515371" y="4397228"/>
            <a:ext cx="194333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9" name="Table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676138"/>
              </p:ext>
            </p:extLst>
          </p:nvPr>
        </p:nvGraphicFramePr>
        <p:xfrm>
          <a:off x="5789655" y="3515345"/>
          <a:ext cx="304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034"/>
                <a:gridCol w="973776"/>
                <a:gridCol w="10871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N1_0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N2_0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458200" cy="814388"/>
          </a:xfrm>
        </p:spPr>
        <p:txBody>
          <a:bodyPr/>
          <a:lstStyle/>
          <a:p>
            <a:r>
              <a:rPr lang="en-US" dirty="0" smtClean="0"/>
              <a:t>Graph Instance, G0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646982" y="5061473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" name="Oval 59"/>
          <p:cNvSpPr/>
          <p:nvPr/>
        </p:nvSpPr>
        <p:spPr>
          <a:xfrm>
            <a:off x="5733691" y="2713636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28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Elbow Connector 138"/>
          <p:cNvCxnSpPr>
            <a:stCxn id="113" idx="5"/>
            <a:endCxn id="111" idx="2"/>
          </p:cNvCxnSpPr>
          <p:nvPr/>
        </p:nvCxnSpPr>
        <p:spPr>
          <a:xfrm rot="5400000" flipH="1" flipV="1">
            <a:off x="4682919" y="1525716"/>
            <a:ext cx="123756" cy="1977788"/>
          </a:xfrm>
          <a:prstGeom prst="bentConnector4">
            <a:avLst>
              <a:gd name="adj1" fmla="val -59974"/>
              <a:gd name="adj2" fmla="val 5325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111" idx="6"/>
            <a:endCxn id="117" idx="7"/>
          </p:cNvCxnSpPr>
          <p:nvPr/>
        </p:nvCxnSpPr>
        <p:spPr>
          <a:xfrm flipH="1">
            <a:off x="4192493" y="2452732"/>
            <a:ext cx="2421092" cy="2199574"/>
          </a:xfrm>
          <a:prstGeom prst="bentConnector4">
            <a:avLst>
              <a:gd name="adj1" fmla="val -9442"/>
              <a:gd name="adj2" fmla="val 5299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05442" y="1753992"/>
            <a:ext cx="1121434" cy="1431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28417" y="6049963"/>
            <a:ext cx="2133600" cy="206375"/>
          </a:xfrm>
        </p:spPr>
        <p:txBody>
          <a:bodyPr/>
          <a:lstStyle/>
          <a:p>
            <a:fld id="{3B20521C-F793-4067-BB07-C7AF74E21EF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7453" y="1035540"/>
            <a:ext cx="879895" cy="38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6" name="Elbow Connector 25"/>
          <p:cNvCxnSpPr>
            <a:stCxn id="13" idx="3"/>
            <a:endCxn id="24" idx="0"/>
          </p:cNvCxnSpPr>
          <p:nvPr/>
        </p:nvCxnSpPr>
        <p:spPr>
          <a:xfrm flipH="1">
            <a:off x="966159" y="1229635"/>
            <a:ext cx="411189" cy="524357"/>
          </a:xfrm>
          <a:prstGeom prst="bentConnector4">
            <a:avLst>
              <a:gd name="adj1" fmla="val -55595"/>
              <a:gd name="adj2" fmla="val 6850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11639" y="974077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contains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5812412" y="5517239"/>
            <a:ext cx="514921" cy="19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431116" y="5483481"/>
            <a:ext cx="1164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OpenVX Object</a:t>
            </a:r>
            <a:endParaRPr lang="en-US" sz="1100" dirty="0"/>
          </a:p>
        </p:txBody>
      </p:sp>
      <p:sp>
        <p:nvSpPr>
          <p:cNvPr id="30" name="Rectangle 29"/>
          <p:cNvSpPr/>
          <p:nvPr/>
        </p:nvSpPr>
        <p:spPr>
          <a:xfrm>
            <a:off x="5789655" y="5811589"/>
            <a:ext cx="514921" cy="1940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08359" y="5777831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TI Object Descriptor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2912853" y="1753273"/>
            <a:ext cx="1121434" cy="1431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912853" y="1037999"/>
            <a:ext cx="879895" cy="38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N1</a:t>
            </a:r>
            <a:endParaRPr lang="en-US" dirty="0"/>
          </a:p>
        </p:txBody>
      </p:sp>
      <p:cxnSp>
        <p:nvCxnSpPr>
          <p:cNvPr id="37" name="Elbow Connector 36"/>
          <p:cNvCxnSpPr>
            <a:stCxn id="33" idx="3"/>
            <a:endCxn id="32" idx="0"/>
          </p:cNvCxnSpPr>
          <p:nvPr/>
        </p:nvCxnSpPr>
        <p:spPr>
          <a:xfrm flipH="1">
            <a:off x="3473570" y="1232094"/>
            <a:ext cx="319178" cy="521179"/>
          </a:xfrm>
          <a:prstGeom prst="bentConnector4">
            <a:avLst>
              <a:gd name="adj1" fmla="val -71621"/>
              <a:gd name="adj2" fmla="val 6862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47171" y="970484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contains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649500" y="775368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Image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3064900" y="778546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Node</a:t>
            </a:r>
            <a:endParaRPr lang="en-US" sz="1100" dirty="0"/>
          </a:p>
        </p:txBody>
      </p:sp>
      <p:sp>
        <p:nvSpPr>
          <p:cNvPr id="49" name="Rectangle 48"/>
          <p:cNvSpPr/>
          <p:nvPr/>
        </p:nvSpPr>
        <p:spPr>
          <a:xfrm>
            <a:off x="5612921" y="1729549"/>
            <a:ext cx="1121434" cy="1431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507801" y="1056688"/>
            <a:ext cx="879895" cy="38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54" name="Elbow Connector 53"/>
          <p:cNvCxnSpPr>
            <a:stCxn id="50" idx="3"/>
            <a:endCxn id="49" idx="0"/>
          </p:cNvCxnSpPr>
          <p:nvPr/>
        </p:nvCxnSpPr>
        <p:spPr>
          <a:xfrm flipH="1">
            <a:off x="6173638" y="1250783"/>
            <a:ext cx="214058" cy="478766"/>
          </a:xfrm>
          <a:prstGeom prst="bentConnector4">
            <a:avLst>
              <a:gd name="adj1" fmla="val -106793"/>
              <a:gd name="adj2" fmla="val 7027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81734" y="1033383"/>
            <a:ext cx="77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contains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5659848" y="796516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Image</a:t>
            </a:r>
            <a:endParaRPr lang="en-US" sz="11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5789655" y="5305920"/>
            <a:ext cx="550405" cy="71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31115" y="5174404"/>
            <a:ext cx="1350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Parameter of node</a:t>
            </a:r>
            <a:endParaRPr lang="en-US" sz="1100" dirty="0"/>
          </a:p>
        </p:txBody>
      </p:sp>
      <p:sp>
        <p:nvSpPr>
          <p:cNvPr id="69" name="Rectangle 68"/>
          <p:cNvSpPr/>
          <p:nvPr/>
        </p:nvSpPr>
        <p:spPr>
          <a:xfrm>
            <a:off x="3336743" y="4085255"/>
            <a:ext cx="1121434" cy="1431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193211" y="3521589"/>
            <a:ext cx="879895" cy="38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N2</a:t>
            </a:r>
            <a:endParaRPr lang="en-US" dirty="0"/>
          </a:p>
        </p:txBody>
      </p:sp>
      <p:cxnSp>
        <p:nvCxnSpPr>
          <p:cNvPr id="74" name="Elbow Connector 73"/>
          <p:cNvCxnSpPr>
            <a:stCxn id="70" idx="3"/>
            <a:endCxn id="69" idx="0"/>
          </p:cNvCxnSpPr>
          <p:nvPr/>
        </p:nvCxnSpPr>
        <p:spPr>
          <a:xfrm flipH="1">
            <a:off x="3897460" y="3715684"/>
            <a:ext cx="175646" cy="369571"/>
          </a:xfrm>
          <a:prstGeom prst="bentConnector4">
            <a:avLst>
              <a:gd name="adj1" fmla="val -130148"/>
              <a:gd name="adj2" fmla="val 76259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459818" y="3262136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Node</a:t>
            </a:r>
            <a:endParaRPr lang="en-US" sz="1100" dirty="0"/>
          </a:p>
        </p:txBody>
      </p:sp>
      <p:sp>
        <p:nvSpPr>
          <p:cNvPr id="77" name="Rectangle 76"/>
          <p:cNvSpPr/>
          <p:nvPr/>
        </p:nvSpPr>
        <p:spPr>
          <a:xfrm>
            <a:off x="514707" y="4085255"/>
            <a:ext cx="1121434" cy="1431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56754" y="3518689"/>
            <a:ext cx="879895" cy="38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81" name="Elbow Connector 80"/>
          <p:cNvCxnSpPr>
            <a:stCxn id="78" idx="3"/>
            <a:endCxn id="77" idx="0"/>
          </p:cNvCxnSpPr>
          <p:nvPr/>
        </p:nvCxnSpPr>
        <p:spPr>
          <a:xfrm flipH="1">
            <a:off x="1075424" y="3712784"/>
            <a:ext cx="361225" cy="372471"/>
          </a:xfrm>
          <a:prstGeom prst="bentConnector4">
            <a:avLst>
              <a:gd name="adj1" fmla="val -63285"/>
              <a:gd name="adj2" fmla="val 7605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430687" y="3495384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contains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708801" y="3258517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Image</a:t>
            </a:r>
            <a:endParaRPr lang="en-US" sz="1100" dirty="0"/>
          </a:p>
        </p:txBody>
      </p:sp>
      <p:cxnSp>
        <p:nvCxnSpPr>
          <p:cNvPr id="85" name="Elbow Connector 84"/>
          <p:cNvCxnSpPr>
            <a:stCxn id="112" idx="6"/>
            <a:endCxn id="116" idx="6"/>
          </p:cNvCxnSpPr>
          <p:nvPr/>
        </p:nvCxnSpPr>
        <p:spPr>
          <a:xfrm>
            <a:off x="3902013" y="2058085"/>
            <a:ext cx="436590" cy="2339143"/>
          </a:xfrm>
          <a:prstGeom prst="bentConnector3">
            <a:avLst>
              <a:gd name="adj1" fmla="val 152360"/>
            </a:avLst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13" idx="6"/>
            <a:endCxn id="117" idx="6"/>
          </p:cNvCxnSpPr>
          <p:nvPr/>
        </p:nvCxnSpPr>
        <p:spPr>
          <a:xfrm>
            <a:off x="3884760" y="2444826"/>
            <a:ext cx="436590" cy="2339143"/>
          </a:xfrm>
          <a:prstGeom prst="bentConnector3">
            <a:avLst>
              <a:gd name="adj1" fmla="val 223491"/>
            </a:avLst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114" idx="6"/>
            <a:endCxn id="118" idx="6"/>
          </p:cNvCxnSpPr>
          <p:nvPr/>
        </p:nvCxnSpPr>
        <p:spPr>
          <a:xfrm>
            <a:off x="3884760" y="2851705"/>
            <a:ext cx="436590" cy="2339143"/>
          </a:xfrm>
          <a:prstGeom prst="bentConnector3">
            <a:avLst>
              <a:gd name="adj1" fmla="val 302525"/>
            </a:avLst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5733691" y="1841695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5733691" y="2266533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3022119" y="1871886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N1_0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3004866" y="2258627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N1_0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3004866" y="2665506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N1_0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3458709" y="4211029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N1_0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441456" y="4597770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N1_0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441456" y="5004649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N1_0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/>
          <p:nvPr/>
        </p:nvCxnSpPr>
        <p:spPr>
          <a:xfrm flipH="1">
            <a:off x="5789655" y="5060754"/>
            <a:ext cx="550405" cy="719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431115" y="4929238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Next node</a:t>
            </a:r>
            <a:endParaRPr lang="en-US" sz="1100" dirty="0"/>
          </a:p>
        </p:txBody>
      </p:sp>
      <p:cxnSp>
        <p:nvCxnSpPr>
          <p:cNvPr id="148" name="Elbow Connector 147"/>
          <p:cNvCxnSpPr>
            <a:stCxn id="113" idx="2"/>
            <a:endCxn id="152" idx="6"/>
          </p:cNvCxnSpPr>
          <p:nvPr/>
        </p:nvCxnSpPr>
        <p:spPr>
          <a:xfrm rot="10800000">
            <a:off x="1377348" y="2405594"/>
            <a:ext cx="1627518" cy="3923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514707" y="1832653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497454" y="2219394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497454" y="2626273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635477" y="4211028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635477" y="4635866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6" name="Elbow Connector 175"/>
          <p:cNvCxnSpPr>
            <a:stCxn id="117" idx="2"/>
            <a:endCxn id="165" idx="6"/>
          </p:cNvCxnSpPr>
          <p:nvPr/>
        </p:nvCxnSpPr>
        <p:spPr>
          <a:xfrm rot="10800000" flipV="1">
            <a:off x="1515372" y="4783969"/>
            <a:ext cx="1926085" cy="3809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9" name="Table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105572"/>
              </p:ext>
            </p:extLst>
          </p:nvPr>
        </p:nvGraphicFramePr>
        <p:xfrm>
          <a:off x="5789655" y="3515345"/>
          <a:ext cx="304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034"/>
                <a:gridCol w="973776"/>
                <a:gridCol w="10871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N1_0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N2_0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458200" cy="814388"/>
          </a:xfrm>
        </p:spPr>
        <p:txBody>
          <a:bodyPr/>
          <a:lstStyle/>
          <a:p>
            <a:r>
              <a:rPr lang="en-US" dirty="0" smtClean="0"/>
              <a:t>Graph Execution, G1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646982" y="5061473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" name="Oval 59"/>
          <p:cNvSpPr/>
          <p:nvPr/>
        </p:nvSpPr>
        <p:spPr>
          <a:xfrm>
            <a:off x="5733691" y="2713636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58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Elbow Connector 165"/>
          <p:cNvCxnSpPr>
            <a:stCxn id="60" idx="6"/>
            <a:endCxn id="118" idx="7"/>
          </p:cNvCxnSpPr>
          <p:nvPr/>
        </p:nvCxnSpPr>
        <p:spPr>
          <a:xfrm flipH="1">
            <a:off x="4192493" y="2899835"/>
            <a:ext cx="2421092" cy="2159350"/>
          </a:xfrm>
          <a:prstGeom prst="bentConnector4">
            <a:avLst>
              <a:gd name="adj1" fmla="val -9442"/>
              <a:gd name="adj2" fmla="val 5304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05442" y="1753992"/>
            <a:ext cx="1121434" cy="1431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28417" y="6049963"/>
            <a:ext cx="2133600" cy="206375"/>
          </a:xfrm>
        </p:spPr>
        <p:txBody>
          <a:bodyPr/>
          <a:lstStyle/>
          <a:p>
            <a:fld id="{3B20521C-F793-4067-BB07-C7AF74E21EF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7453" y="1035540"/>
            <a:ext cx="879895" cy="38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6" name="Elbow Connector 25"/>
          <p:cNvCxnSpPr>
            <a:stCxn id="13" idx="3"/>
            <a:endCxn id="24" idx="0"/>
          </p:cNvCxnSpPr>
          <p:nvPr/>
        </p:nvCxnSpPr>
        <p:spPr>
          <a:xfrm flipH="1">
            <a:off x="966159" y="1229635"/>
            <a:ext cx="411189" cy="524357"/>
          </a:xfrm>
          <a:prstGeom prst="bentConnector4">
            <a:avLst>
              <a:gd name="adj1" fmla="val -55595"/>
              <a:gd name="adj2" fmla="val 6850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11639" y="974077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contains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5812412" y="5517239"/>
            <a:ext cx="514921" cy="19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431116" y="5483481"/>
            <a:ext cx="1164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OpenVX Object</a:t>
            </a:r>
            <a:endParaRPr lang="en-US" sz="1100" dirty="0"/>
          </a:p>
        </p:txBody>
      </p:sp>
      <p:sp>
        <p:nvSpPr>
          <p:cNvPr id="30" name="Rectangle 29"/>
          <p:cNvSpPr/>
          <p:nvPr/>
        </p:nvSpPr>
        <p:spPr>
          <a:xfrm>
            <a:off x="5789655" y="5811589"/>
            <a:ext cx="514921" cy="1940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08359" y="5777831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TI Object Descriptor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2912853" y="1753273"/>
            <a:ext cx="1121434" cy="1431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912853" y="1037999"/>
            <a:ext cx="879895" cy="38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N1</a:t>
            </a:r>
            <a:endParaRPr lang="en-US" dirty="0"/>
          </a:p>
        </p:txBody>
      </p:sp>
      <p:cxnSp>
        <p:nvCxnSpPr>
          <p:cNvPr id="37" name="Elbow Connector 36"/>
          <p:cNvCxnSpPr>
            <a:stCxn id="33" idx="3"/>
            <a:endCxn id="32" idx="0"/>
          </p:cNvCxnSpPr>
          <p:nvPr/>
        </p:nvCxnSpPr>
        <p:spPr>
          <a:xfrm flipH="1">
            <a:off x="3473570" y="1232094"/>
            <a:ext cx="319178" cy="521179"/>
          </a:xfrm>
          <a:prstGeom prst="bentConnector4">
            <a:avLst>
              <a:gd name="adj1" fmla="val -71621"/>
              <a:gd name="adj2" fmla="val 6862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47171" y="970484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contains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649500" y="775368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Image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3064900" y="778546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Node</a:t>
            </a:r>
            <a:endParaRPr lang="en-US" sz="1100" dirty="0"/>
          </a:p>
        </p:txBody>
      </p:sp>
      <p:sp>
        <p:nvSpPr>
          <p:cNvPr id="49" name="Rectangle 48"/>
          <p:cNvSpPr/>
          <p:nvPr/>
        </p:nvSpPr>
        <p:spPr>
          <a:xfrm>
            <a:off x="5612921" y="1729549"/>
            <a:ext cx="1121434" cy="1431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507801" y="1056688"/>
            <a:ext cx="879895" cy="38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54" name="Elbow Connector 53"/>
          <p:cNvCxnSpPr>
            <a:stCxn id="50" idx="3"/>
            <a:endCxn id="49" idx="0"/>
          </p:cNvCxnSpPr>
          <p:nvPr/>
        </p:nvCxnSpPr>
        <p:spPr>
          <a:xfrm flipH="1">
            <a:off x="6173638" y="1250783"/>
            <a:ext cx="214058" cy="478766"/>
          </a:xfrm>
          <a:prstGeom prst="bentConnector4">
            <a:avLst>
              <a:gd name="adj1" fmla="val -106793"/>
              <a:gd name="adj2" fmla="val 7027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81734" y="1033383"/>
            <a:ext cx="77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contains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5659848" y="796516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Image</a:t>
            </a:r>
            <a:endParaRPr lang="en-US" sz="11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5789655" y="5305920"/>
            <a:ext cx="550405" cy="71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31115" y="5174404"/>
            <a:ext cx="1350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Parameter of node</a:t>
            </a:r>
            <a:endParaRPr lang="en-US" sz="1100" dirty="0"/>
          </a:p>
        </p:txBody>
      </p:sp>
      <p:sp>
        <p:nvSpPr>
          <p:cNvPr id="69" name="Rectangle 68"/>
          <p:cNvSpPr/>
          <p:nvPr/>
        </p:nvSpPr>
        <p:spPr>
          <a:xfrm>
            <a:off x="3336743" y="4085255"/>
            <a:ext cx="1121434" cy="1431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193211" y="3521589"/>
            <a:ext cx="879895" cy="38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N2</a:t>
            </a:r>
            <a:endParaRPr lang="en-US" dirty="0"/>
          </a:p>
        </p:txBody>
      </p:sp>
      <p:cxnSp>
        <p:nvCxnSpPr>
          <p:cNvPr id="74" name="Elbow Connector 73"/>
          <p:cNvCxnSpPr>
            <a:stCxn id="70" idx="3"/>
            <a:endCxn id="69" idx="0"/>
          </p:cNvCxnSpPr>
          <p:nvPr/>
        </p:nvCxnSpPr>
        <p:spPr>
          <a:xfrm flipH="1">
            <a:off x="3897460" y="3715684"/>
            <a:ext cx="175646" cy="369571"/>
          </a:xfrm>
          <a:prstGeom prst="bentConnector4">
            <a:avLst>
              <a:gd name="adj1" fmla="val -130148"/>
              <a:gd name="adj2" fmla="val 76259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459818" y="3262136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Node</a:t>
            </a:r>
            <a:endParaRPr lang="en-US" sz="1100" dirty="0"/>
          </a:p>
        </p:txBody>
      </p:sp>
      <p:sp>
        <p:nvSpPr>
          <p:cNvPr id="77" name="Rectangle 76"/>
          <p:cNvSpPr/>
          <p:nvPr/>
        </p:nvSpPr>
        <p:spPr>
          <a:xfrm>
            <a:off x="514707" y="4085255"/>
            <a:ext cx="1121434" cy="1431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56754" y="3518689"/>
            <a:ext cx="879895" cy="38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81" name="Elbow Connector 80"/>
          <p:cNvCxnSpPr>
            <a:stCxn id="78" idx="3"/>
            <a:endCxn id="77" idx="0"/>
          </p:cNvCxnSpPr>
          <p:nvPr/>
        </p:nvCxnSpPr>
        <p:spPr>
          <a:xfrm flipH="1">
            <a:off x="1075424" y="3712784"/>
            <a:ext cx="361225" cy="372471"/>
          </a:xfrm>
          <a:prstGeom prst="bentConnector4">
            <a:avLst>
              <a:gd name="adj1" fmla="val -63285"/>
              <a:gd name="adj2" fmla="val 7605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526876" y="3451173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contains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708801" y="3258517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Image</a:t>
            </a:r>
            <a:endParaRPr lang="en-US" sz="1100" dirty="0"/>
          </a:p>
        </p:txBody>
      </p:sp>
      <p:cxnSp>
        <p:nvCxnSpPr>
          <p:cNvPr id="85" name="Elbow Connector 84"/>
          <p:cNvCxnSpPr>
            <a:stCxn id="112" idx="6"/>
            <a:endCxn id="116" idx="6"/>
          </p:cNvCxnSpPr>
          <p:nvPr/>
        </p:nvCxnSpPr>
        <p:spPr>
          <a:xfrm>
            <a:off x="3902013" y="2058085"/>
            <a:ext cx="436590" cy="2339143"/>
          </a:xfrm>
          <a:prstGeom prst="bentConnector3">
            <a:avLst>
              <a:gd name="adj1" fmla="val 152360"/>
            </a:avLst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13" idx="6"/>
            <a:endCxn id="117" idx="6"/>
          </p:cNvCxnSpPr>
          <p:nvPr/>
        </p:nvCxnSpPr>
        <p:spPr>
          <a:xfrm>
            <a:off x="3884760" y="2444826"/>
            <a:ext cx="436590" cy="2339143"/>
          </a:xfrm>
          <a:prstGeom prst="bentConnector3">
            <a:avLst>
              <a:gd name="adj1" fmla="val 223491"/>
            </a:avLst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114" idx="6"/>
            <a:endCxn id="118" idx="6"/>
          </p:cNvCxnSpPr>
          <p:nvPr/>
        </p:nvCxnSpPr>
        <p:spPr>
          <a:xfrm>
            <a:off x="3884760" y="2851705"/>
            <a:ext cx="436590" cy="2339143"/>
          </a:xfrm>
          <a:prstGeom prst="bentConnector3">
            <a:avLst>
              <a:gd name="adj1" fmla="val 302525"/>
            </a:avLst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5733691" y="1841695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5733691" y="2266533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3022119" y="1871886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N1_0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3004866" y="2258627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N1_1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3004866" y="2665506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N1_2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3458709" y="4211029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N2_0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441456" y="4597770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N2_1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441456" y="5004649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N2_2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/>
          <p:nvPr/>
        </p:nvCxnSpPr>
        <p:spPr>
          <a:xfrm flipH="1">
            <a:off x="5789655" y="5060754"/>
            <a:ext cx="550405" cy="719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431115" y="4929238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Next node</a:t>
            </a:r>
            <a:endParaRPr lang="en-US" sz="1100" dirty="0"/>
          </a:p>
        </p:txBody>
      </p:sp>
      <p:cxnSp>
        <p:nvCxnSpPr>
          <p:cNvPr id="148" name="Elbow Connector 147"/>
          <p:cNvCxnSpPr>
            <a:endCxn id="153" idx="6"/>
          </p:cNvCxnSpPr>
          <p:nvPr/>
        </p:nvCxnSpPr>
        <p:spPr>
          <a:xfrm rot="10800000">
            <a:off x="1377348" y="2812472"/>
            <a:ext cx="1627518" cy="392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514707" y="1832653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497454" y="2219394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497454" y="2626273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635477" y="4211028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635477" y="4635866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6" name="Elbow Connector 175"/>
          <p:cNvCxnSpPr>
            <a:stCxn id="118" idx="2"/>
            <a:endCxn id="58" idx="6"/>
          </p:cNvCxnSpPr>
          <p:nvPr/>
        </p:nvCxnSpPr>
        <p:spPr>
          <a:xfrm rot="10800000" flipV="1">
            <a:off x="1526876" y="5190848"/>
            <a:ext cx="1914580" cy="5682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9" name="Table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421800"/>
              </p:ext>
            </p:extLst>
          </p:nvPr>
        </p:nvGraphicFramePr>
        <p:xfrm>
          <a:off x="5789655" y="3515345"/>
          <a:ext cx="304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034"/>
                <a:gridCol w="973776"/>
                <a:gridCol w="10871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N1_0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N2_0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458200" cy="814388"/>
          </a:xfrm>
        </p:spPr>
        <p:txBody>
          <a:bodyPr/>
          <a:lstStyle/>
          <a:p>
            <a:r>
              <a:rPr lang="en-US" dirty="0" smtClean="0"/>
              <a:t>Graph Execution, G2</a:t>
            </a:r>
            <a:endParaRPr lang="en-US" dirty="0"/>
          </a:p>
        </p:txBody>
      </p:sp>
      <p:cxnSp>
        <p:nvCxnSpPr>
          <p:cNvPr id="139" name="Elbow Connector 138"/>
          <p:cNvCxnSpPr>
            <a:stCxn id="114" idx="5"/>
            <a:endCxn id="60" idx="2"/>
          </p:cNvCxnSpPr>
          <p:nvPr/>
        </p:nvCxnSpPr>
        <p:spPr>
          <a:xfrm rot="5400000" flipH="1" flipV="1">
            <a:off x="4703031" y="1952707"/>
            <a:ext cx="83532" cy="1977788"/>
          </a:xfrm>
          <a:prstGeom prst="bentConnector4">
            <a:avLst>
              <a:gd name="adj1" fmla="val -273668"/>
              <a:gd name="adj2" fmla="val 5325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46982" y="5061473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" name="Oval 59"/>
          <p:cNvSpPr/>
          <p:nvPr/>
        </p:nvSpPr>
        <p:spPr>
          <a:xfrm>
            <a:off x="5733691" y="2713636"/>
            <a:ext cx="879894" cy="372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58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 during graph schedule</a:t>
            </a:r>
          </a:p>
          <a:p>
            <a:pPr lvl="1"/>
            <a:r>
              <a:rPr lang="en-US" dirty="0" smtClean="0"/>
              <a:t>“Ready” queue is used to hold graph instances available for execution</a:t>
            </a:r>
          </a:p>
          <a:p>
            <a:pPr lvl="1"/>
            <a:r>
              <a:rPr lang="en-US" dirty="0" smtClean="0"/>
              <a:t>Initially all graph instances are in “Ready” queue</a:t>
            </a:r>
          </a:p>
          <a:p>
            <a:pPr lvl="1"/>
            <a:r>
              <a:rPr lang="en-US" dirty="0" smtClean="0"/>
              <a:t>When </a:t>
            </a:r>
            <a:r>
              <a:rPr lang="en-US" dirty="0" err="1" smtClean="0"/>
              <a:t>vxScheduleGraph</a:t>
            </a:r>
            <a:r>
              <a:rPr lang="en-US" dirty="0" smtClean="0"/>
              <a:t> is called</a:t>
            </a:r>
          </a:p>
          <a:p>
            <a:pPr lvl="2"/>
            <a:r>
              <a:rPr lang="en-US" dirty="0" smtClean="0"/>
              <a:t>A graph instance is </a:t>
            </a:r>
            <a:r>
              <a:rPr lang="en-US" dirty="0" err="1" smtClean="0"/>
              <a:t>dequeued</a:t>
            </a:r>
            <a:r>
              <a:rPr lang="en-US" dirty="0" smtClean="0"/>
              <a:t> from “Ready” queue and executed</a:t>
            </a:r>
          </a:p>
          <a:p>
            <a:pPr lvl="2"/>
            <a:r>
              <a:rPr lang="en-US" dirty="0" smtClean="0"/>
              <a:t>The graph is put into “executing” queue.</a:t>
            </a:r>
          </a:p>
          <a:p>
            <a:pPr lvl="2"/>
            <a:r>
              <a:rPr lang="en-US" dirty="0" smtClean="0"/>
              <a:t>If no graph instance is available in “Ready” queue then </a:t>
            </a:r>
            <a:r>
              <a:rPr lang="en-US" dirty="0" err="1" smtClean="0"/>
              <a:t>vxScheduleGraph</a:t>
            </a:r>
            <a:r>
              <a:rPr lang="en-US" dirty="0" smtClean="0"/>
              <a:t> returns error</a:t>
            </a:r>
          </a:p>
          <a:p>
            <a:pPr lvl="1"/>
            <a:r>
              <a:rPr lang="en-US" dirty="0" err="1" smtClean="0"/>
              <a:t>vxIsScheduledGraphAllowed</a:t>
            </a:r>
            <a:r>
              <a:rPr lang="en-US" dirty="0" smtClean="0"/>
              <a:t> returns TRUE if “Ready” queue is not empty</a:t>
            </a:r>
          </a:p>
          <a:p>
            <a:pPr lvl="1"/>
            <a:r>
              <a:rPr lang="en-US" dirty="0" smtClean="0"/>
              <a:t>When a graph instance completes execution, it is </a:t>
            </a:r>
            <a:r>
              <a:rPr lang="en-US" dirty="0" err="1" smtClean="0"/>
              <a:t>dequeued</a:t>
            </a:r>
            <a:r>
              <a:rPr lang="en-US" dirty="0" smtClean="0"/>
              <a:t> from “executing queue” put back in the “Ready” queue</a:t>
            </a:r>
          </a:p>
          <a:p>
            <a:pPr lvl="2"/>
            <a:r>
              <a:rPr lang="en-US" dirty="0" smtClean="0"/>
              <a:t>This happens in </a:t>
            </a:r>
            <a:r>
              <a:rPr lang="en-US" dirty="0" err="1" smtClean="0"/>
              <a:t>vxWaitGraph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3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6400" y="1231900"/>
            <a:ext cx="852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Terminology and 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Graph Pipeline Problem statement and conceptual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 implementation Design</a:t>
            </a:r>
          </a:p>
        </p:txBody>
      </p:sp>
    </p:spTree>
    <p:extLst>
      <p:ext uri="{BB962C8B-B14F-4D97-AF65-F5344CB8AC3E}">
        <p14:creationId xmlns:p14="http://schemas.microsoft.com/office/powerpoint/2010/main" val="426516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graph instance is selected for execution</a:t>
            </a:r>
          </a:p>
          <a:p>
            <a:pPr lvl="1"/>
            <a:r>
              <a:rPr lang="en-US" dirty="0" smtClean="0"/>
              <a:t>Head nodes of the graph are selected for execution</a:t>
            </a:r>
          </a:p>
          <a:p>
            <a:pPr lvl="1"/>
            <a:r>
              <a:rPr lang="en-US" dirty="0" smtClean="0"/>
              <a:t>As a node finishes its execution it triggers the next set of nodes following current node for execution</a:t>
            </a:r>
          </a:p>
          <a:p>
            <a:pPr lvl="1"/>
            <a:r>
              <a:rPr lang="en-US" dirty="0" smtClean="0"/>
              <a:t>This process continues until all leaf nodes finish execution</a:t>
            </a:r>
          </a:p>
          <a:p>
            <a:pPr lvl="1"/>
            <a:r>
              <a:rPr lang="en-US" dirty="0" err="1" smtClean="0"/>
              <a:t>vxWaitGraph</a:t>
            </a:r>
            <a:r>
              <a:rPr lang="en-US" dirty="0" smtClean="0"/>
              <a:t> is used to wait until all leaf nodes of the last submitted graph has finished execution</a:t>
            </a:r>
          </a:p>
          <a:p>
            <a:pPr lvl="2"/>
            <a:r>
              <a:rPr lang="en-US" dirty="0" smtClean="0"/>
              <a:t>Last submitted graph is determined by </a:t>
            </a:r>
            <a:r>
              <a:rPr lang="en-US" dirty="0" err="1" smtClean="0"/>
              <a:t>dequeing</a:t>
            </a:r>
            <a:r>
              <a:rPr lang="en-US" dirty="0" smtClean="0"/>
              <a:t> from the “executing queue”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47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When a node instance executes</a:t>
            </a:r>
          </a:p>
          <a:p>
            <a:pPr lvl="1"/>
            <a:r>
              <a:rPr lang="en-US" sz="1400" dirty="0" smtClean="0"/>
              <a:t>For input buffers</a:t>
            </a:r>
          </a:p>
          <a:p>
            <a:pPr lvl="2"/>
            <a:r>
              <a:rPr lang="en-US" sz="1400" dirty="0" smtClean="0"/>
              <a:t>If it is head node</a:t>
            </a:r>
          </a:p>
          <a:p>
            <a:pPr lvl="3"/>
            <a:r>
              <a:rPr lang="en-US" sz="1400" dirty="0" smtClean="0"/>
              <a:t>it acquires “FREE” input buffer and sets input buffer state as “LOCKED”</a:t>
            </a:r>
          </a:p>
          <a:p>
            <a:pPr lvl="2"/>
            <a:r>
              <a:rPr lang="en-US" sz="1400" dirty="0" smtClean="0"/>
              <a:t>If it is not head node, then input buffer is already assigned and in “LOCKED” state</a:t>
            </a:r>
          </a:p>
          <a:p>
            <a:pPr lvl="1"/>
            <a:r>
              <a:rPr lang="en-US" sz="1400" dirty="0" smtClean="0"/>
              <a:t>For output buffer</a:t>
            </a:r>
          </a:p>
          <a:p>
            <a:pPr lvl="2"/>
            <a:r>
              <a:rPr lang="en-US" sz="1400" dirty="0" smtClean="0"/>
              <a:t>it acquires “FREE” output buffers and sets output buffer state as “LOCKED”</a:t>
            </a:r>
          </a:p>
          <a:p>
            <a:pPr lvl="1"/>
            <a:r>
              <a:rPr lang="en-US" sz="1400" dirty="0" smtClean="0"/>
              <a:t>When both input and output buffers are available, the node executes</a:t>
            </a:r>
          </a:p>
          <a:p>
            <a:pPr lvl="1"/>
            <a:r>
              <a:rPr lang="en-US" sz="1400" dirty="0" smtClean="0"/>
              <a:t>After node execution </a:t>
            </a:r>
          </a:p>
          <a:p>
            <a:pPr lvl="2"/>
            <a:r>
              <a:rPr lang="en-US" sz="1400" dirty="0"/>
              <a:t>F</a:t>
            </a:r>
            <a:r>
              <a:rPr lang="en-US" sz="1400" dirty="0" smtClean="0"/>
              <a:t>or input buffer</a:t>
            </a:r>
          </a:p>
          <a:p>
            <a:pPr lvl="3"/>
            <a:r>
              <a:rPr lang="en-US" sz="1400" dirty="0" smtClean="0"/>
              <a:t>If all nodes using this buffer are completed the buffer is marked as “FREE”</a:t>
            </a:r>
          </a:p>
          <a:p>
            <a:pPr lvl="2"/>
            <a:r>
              <a:rPr lang="en-US" sz="1400" dirty="0" smtClean="0"/>
              <a:t>Next set of nodes in the graph instance are executed</a:t>
            </a:r>
          </a:p>
          <a:p>
            <a:r>
              <a:rPr lang="en-US" sz="1800" dirty="0" smtClean="0"/>
              <a:t>Graph stall</a:t>
            </a:r>
          </a:p>
          <a:p>
            <a:pPr lvl="1"/>
            <a:r>
              <a:rPr lang="en-US" sz="1600" dirty="0" smtClean="0"/>
              <a:t>If input or output buffer is not available, the node is not executed and placed on a stalled node list</a:t>
            </a:r>
          </a:p>
          <a:p>
            <a:pPr lvl="2"/>
            <a:r>
              <a:rPr lang="en-US" sz="1600" dirty="0" smtClean="0"/>
              <a:t>When the input and output buffer become available, the node is picked for execution again</a:t>
            </a:r>
          </a:p>
          <a:p>
            <a:pPr lvl="2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29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state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buffer can be in one of two states</a:t>
            </a:r>
          </a:p>
          <a:p>
            <a:pPr lvl="1"/>
            <a:r>
              <a:rPr lang="en-US" dirty="0" smtClean="0"/>
              <a:t>LOCKED – node is executing and generating output or node is executing and using this buffer as input</a:t>
            </a:r>
          </a:p>
          <a:p>
            <a:pPr lvl="1"/>
            <a:r>
              <a:rPr lang="en-US" dirty="0" smtClean="0"/>
              <a:t>FREE – All nodes which use this buffer as input have executed</a:t>
            </a:r>
          </a:p>
          <a:p>
            <a:r>
              <a:rPr lang="en-US" dirty="0" smtClean="0"/>
              <a:t>Buffer state can be maintained as array of state </a:t>
            </a:r>
            <a:r>
              <a:rPr lang="en-US" dirty="0" err="1" smtClean="0"/>
              <a:t>entiries</a:t>
            </a:r>
            <a:r>
              <a:rPr lang="en-US" dirty="0" smtClean="0"/>
              <a:t> within a buffer</a:t>
            </a:r>
          </a:p>
          <a:p>
            <a:pPr lvl="1"/>
            <a:r>
              <a:rPr lang="en-US" dirty="0" smtClean="0"/>
              <a:t>Each entry in the state array for every input node this buffer is connected to</a:t>
            </a:r>
          </a:p>
          <a:p>
            <a:pPr lvl="2"/>
            <a:r>
              <a:rPr lang="en-US" dirty="0" smtClean="0"/>
              <a:t>Ex, if a buffer is used as input to a single node then number of entries = 1</a:t>
            </a:r>
          </a:p>
          <a:p>
            <a:pPr lvl="1"/>
            <a:r>
              <a:rPr lang="en-US" dirty="0" smtClean="0"/>
              <a:t>When a node is done consuming the input buffer it marks the index corresponding to that node as “FREE”</a:t>
            </a:r>
          </a:p>
          <a:p>
            <a:r>
              <a:rPr lang="en-US" dirty="0" smtClean="0"/>
              <a:t>To find a free state, all state entries for a buffer should be “FREE”</a:t>
            </a:r>
          </a:p>
          <a:p>
            <a:r>
              <a:rPr lang="en-US" dirty="0" smtClean="0"/>
              <a:t>To lock a buffer, all state entries for a buffer are set to “LOCKED”</a:t>
            </a:r>
          </a:p>
          <a:p>
            <a:r>
              <a:rPr lang="en-US" dirty="0" smtClean="0"/>
              <a:t>Thus, to mark a buffer as free, no multi-CPU locks / interrupts are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14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input or output buffer is not available, the node is put on a “stall” list</a:t>
            </a:r>
          </a:p>
          <a:p>
            <a:pPr lvl="1"/>
            <a:r>
              <a:rPr lang="en-US" dirty="0" smtClean="0"/>
              <a:t>A periodic thread “stall list checker”, checks the stall list and when the input / output buffers become available the node is </a:t>
            </a:r>
            <a:r>
              <a:rPr lang="en-US" dirty="0" err="1" smtClean="0"/>
              <a:t>enqueued</a:t>
            </a:r>
            <a:r>
              <a:rPr lang="en-US" dirty="0" smtClean="0"/>
              <a:t> back to the target thread</a:t>
            </a:r>
          </a:p>
          <a:p>
            <a:pPr lvl="1"/>
            <a:r>
              <a:rPr lang="en-US" dirty="0" smtClean="0"/>
              <a:t>The periodicity of this thread can be 1ms to avoid high latency in detecting buffer free state</a:t>
            </a:r>
          </a:p>
          <a:p>
            <a:pPr lvl="1"/>
            <a:r>
              <a:rPr lang="en-US" dirty="0" smtClean="0"/>
              <a:t>A single thread per CPU is sufficient, even though there maybe multiple targets on the CPU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65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dependency of delay object across graph pipeline is pre-determined during graph verify and graph instances point to correct data references with the delay object</a:t>
            </a:r>
          </a:p>
          <a:p>
            <a:r>
              <a:rPr lang="en-US" dirty="0" smtClean="0"/>
              <a:t>Thus, no “auto aging” is required for pipelined graph since by data descriptor connection the again is setup in the graph instances</a:t>
            </a:r>
          </a:p>
          <a:p>
            <a:r>
              <a:rPr lang="en-US" dirty="0" smtClean="0"/>
              <a:t>Note, with pipelining, all delays MUST be auto aged.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8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History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523483"/>
              </p:ext>
            </p:extLst>
          </p:nvPr>
        </p:nvGraphicFramePr>
        <p:xfrm>
          <a:off x="333375" y="1047750"/>
          <a:ext cx="8467724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802"/>
                <a:gridCol w="1128155"/>
                <a:gridCol w="1187533"/>
                <a:gridCol w="45972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 Aug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Kedar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draft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 Aug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Kedar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Updated proposal to add TI implementation.</a:t>
                      </a:r>
                    </a:p>
                    <a:p>
                      <a:r>
                        <a:rPr lang="en-US" dirty="0" smtClean="0"/>
                        <a:t>Incorporated feedback from Jesse 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 Aug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Kedar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Added revision history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28 Jun 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Kedar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 updates based on design review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0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6400" y="1231900"/>
            <a:ext cx="8521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CPUs</a:t>
            </a:r>
            <a:r>
              <a:rPr lang="en-US" dirty="0"/>
              <a:t>, </a:t>
            </a:r>
            <a:r>
              <a:rPr lang="en-US" dirty="0" smtClean="0"/>
              <a:t>C1, C2, …, represent multiple CPUs present on a SoC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Target, T1, T2, …., represent threads on same or different CPU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 Target T1 and T2 can execute different graph nodes in parallel to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Node, N1, N2, …, represent OpenVX graph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Data, A, B, C, …, represent OpenVX data objects like image, LUT, scalar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Graph, G0, G1, …, represent multiple executions of same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Input, I1, I2, …., represent input buffers, say from camera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These get mapped to OpenVX data object and then OpenVX graph is submitted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Unless mentioned otherwise, input is assumed to arrive at 30Hz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“HOST” designates the CPU on which OpenVX APIs are called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9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6400" y="1231900"/>
            <a:ext cx="852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Graph Pipeline and Streaming API proposal from TI or equivalent is available</a:t>
            </a:r>
          </a:p>
        </p:txBody>
      </p:sp>
    </p:spTree>
    <p:extLst>
      <p:ext uri="{BB962C8B-B14F-4D97-AF65-F5344CB8AC3E}">
        <p14:creationId xmlns:p14="http://schemas.microsoft.com/office/powerpoint/2010/main" val="345511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07" y="2381374"/>
            <a:ext cx="8458200" cy="814388"/>
          </a:xfrm>
        </p:spPr>
        <p:txBody>
          <a:bodyPr/>
          <a:lstStyle/>
          <a:p>
            <a:pPr marL="285750" indent="-285750" algn="ctr"/>
            <a:r>
              <a:rPr lang="en-US" dirty="0" smtClean="0"/>
              <a:t>Problem </a:t>
            </a:r>
            <a:r>
              <a:rPr lang="en-US" dirty="0"/>
              <a:t>statement and conceptual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6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06500" y="1231900"/>
            <a:ext cx="1206500" cy="774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9500" y="1244600"/>
            <a:ext cx="1206500" cy="7747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N2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07100" y="1244600"/>
            <a:ext cx="1206500" cy="774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N3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68600" y="14859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81600" y="145415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69200" y="14859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6400" y="14605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2" idx="3"/>
            <a:endCxn id="6" idx="1"/>
          </p:cNvCxnSpPr>
          <p:nvPr/>
        </p:nvCxnSpPr>
        <p:spPr>
          <a:xfrm flipV="1">
            <a:off x="889000" y="1619250"/>
            <a:ext cx="31750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9" idx="1"/>
          </p:cNvCxnSpPr>
          <p:nvPr/>
        </p:nvCxnSpPr>
        <p:spPr>
          <a:xfrm>
            <a:off x="2413000" y="1619250"/>
            <a:ext cx="355600" cy="3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7" idx="1"/>
          </p:cNvCxnSpPr>
          <p:nvPr/>
        </p:nvCxnSpPr>
        <p:spPr>
          <a:xfrm flipV="1">
            <a:off x="3251200" y="1631950"/>
            <a:ext cx="36830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3"/>
            <a:endCxn id="10" idx="1"/>
          </p:cNvCxnSpPr>
          <p:nvPr/>
        </p:nvCxnSpPr>
        <p:spPr>
          <a:xfrm flipV="1">
            <a:off x="4826000" y="1619250"/>
            <a:ext cx="3556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" idx="3"/>
            <a:endCxn id="8" idx="1"/>
          </p:cNvCxnSpPr>
          <p:nvPr/>
        </p:nvCxnSpPr>
        <p:spPr>
          <a:xfrm>
            <a:off x="5664200" y="1619250"/>
            <a:ext cx="3429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3"/>
            <a:endCxn id="11" idx="1"/>
          </p:cNvCxnSpPr>
          <p:nvPr/>
        </p:nvCxnSpPr>
        <p:spPr>
          <a:xfrm>
            <a:off x="7213600" y="1631950"/>
            <a:ext cx="355600" cy="190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809750" y="2501900"/>
            <a:ext cx="0" cy="328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222750" y="2501900"/>
            <a:ext cx="0" cy="328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610350" y="2501900"/>
            <a:ext cx="0" cy="328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90714" y="200660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33ms</a:t>
            </a:r>
            <a:endParaRPr lang="en-US" sz="14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47700" y="2730500"/>
            <a:ext cx="1162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809749" y="3314700"/>
            <a:ext cx="241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260850" y="3911600"/>
            <a:ext cx="2349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54050" y="4533900"/>
            <a:ext cx="5962649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4050" y="2501900"/>
            <a:ext cx="0" cy="328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11483" y="2742456"/>
            <a:ext cx="1123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Schedule G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746981" y="4226123"/>
            <a:ext cx="1364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 Completed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4191014" y="200660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33ms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578614" y="201930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33ms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1790714" y="2730500"/>
            <a:ext cx="139686" cy="584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222749" y="3314700"/>
            <a:ext cx="139686" cy="584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610350" y="3949700"/>
            <a:ext cx="139686" cy="584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01856" y="2791480"/>
            <a:ext cx="1333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T1 (N1, A, B)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4502157" y="3452911"/>
            <a:ext cx="1333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T2 (N2, B, C)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6889757" y="4087911"/>
            <a:ext cx="1333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T3 (N3, C, D)</a:t>
            </a:r>
            <a:endParaRPr lang="en-US" sz="14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65100" y="2314377"/>
            <a:ext cx="482600" cy="41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39983" y="2898577"/>
            <a:ext cx="482600" cy="41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04056" y="3564066"/>
            <a:ext cx="482600" cy="41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39983" y="4216399"/>
            <a:ext cx="482600" cy="41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54050" y="4632522"/>
            <a:ext cx="1162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2716" y="4644478"/>
            <a:ext cx="1123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Schedule G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1790714" y="4657178"/>
            <a:ext cx="139686" cy="584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816100" y="5241378"/>
            <a:ext cx="952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44800" y="505671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(…)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27308" y="2169924"/>
            <a:ext cx="1123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I1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318639" y="2770833"/>
            <a:ext cx="1123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I2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305939" y="4143343"/>
            <a:ext cx="1123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I4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318639" y="3464350"/>
            <a:ext cx="1123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I3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4365631" y="5283324"/>
            <a:ext cx="4425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Problem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I2 and I3 are dropped since graph cannot be scheduled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Effective processing frame-rate is 10fps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669669" y="3202740"/>
            <a:ext cx="885179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DROPPED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684299" y="3827258"/>
            <a:ext cx="885179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DROPPED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3594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6400" y="1231900"/>
            <a:ext cx="852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Multiple Potential solutions shown in next slides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Solutions shown so that it helps find requirements for OpenVX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Exact solution implementation is Vendor specific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3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 – Double buffer at every data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06500" y="1231900"/>
            <a:ext cx="1206500" cy="774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9500" y="1244600"/>
            <a:ext cx="1206500" cy="7747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N2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07100" y="1244600"/>
            <a:ext cx="1206500" cy="774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N3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68600" y="14859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81600" y="145415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69200" y="14859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6400" y="14605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2" idx="3"/>
            <a:endCxn id="6" idx="1"/>
          </p:cNvCxnSpPr>
          <p:nvPr/>
        </p:nvCxnSpPr>
        <p:spPr>
          <a:xfrm flipV="1">
            <a:off x="889000" y="1619250"/>
            <a:ext cx="31750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9" idx="1"/>
          </p:cNvCxnSpPr>
          <p:nvPr/>
        </p:nvCxnSpPr>
        <p:spPr>
          <a:xfrm>
            <a:off x="2413000" y="1619250"/>
            <a:ext cx="355600" cy="3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3"/>
            <a:endCxn id="10" idx="1"/>
          </p:cNvCxnSpPr>
          <p:nvPr/>
        </p:nvCxnSpPr>
        <p:spPr>
          <a:xfrm flipV="1">
            <a:off x="4826000" y="1619250"/>
            <a:ext cx="3556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9" idx="3"/>
            <a:endCxn id="8" idx="1"/>
          </p:cNvCxnSpPr>
          <p:nvPr/>
        </p:nvCxnSpPr>
        <p:spPr>
          <a:xfrm flipV="1">
            <a:off x="5676900" y="1631950"/>
            <a:ext cx="330200" cy="3365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3"/>
            <a:endCxn id="11" idx="1"/>
          </p:cNvCxnSpPr>
          <p:nvPr/>
        </p:nvCxnSpPr>
        <p:spPr>
          <a:xfrm>
            <a:off x="7213600" y="1631950"/>
            <a:ext cx="355600" cy="190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809750" y="2501900"/>
            <a:ext cx="0" cy="328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222750" y="2501900"/>
            <a:ext cx="0" cy="328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610350" y="2501900"/>
            <a:ext cx="0" cy="328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90714" y="200660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33ms</a:t>
            </a:r>
            <a:endParaRPr lang="en-US" sz="14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47700" y="2730500"/>
            <a:ext cx="1162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809749" y="3314700"/>
            <a:ext cx="241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260850" y="3911600"/>
            <a:ext cx="2349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54050" y="4533900"/>
            <a:ext cx="5962649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4050" y="2501900"/>
            <a:ext cx="0" cy="328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11483" y="2742456"/>
            <a:ext cx="1123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Schedule G0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68351" y="4241798"/>
            <a:ext cx="111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G0 Complete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191014" y="200660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33ms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578614" y="201930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33ms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1790714" y="2730500"/>
            <a:ext cx="139686" cy="584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222749" y="3314700"/>
            <a:ext cx="139686" cy="584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610350" y="3949700"/>
            <a:ext cx="139686" cy="584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01856" y="2791480"/>
            <a:ext cx="167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T1 (N1, A0, B0)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4502157" y="3452911"/>
            <a:ext cx="1619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T2 (N2, B0, C0)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6889757" y="4087911"/>
            <a:ext cx="180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T3 (N3, C0, D0)</a:t>
            </a:r>
            <a:endParaRPr lang="en-US" sz="14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65100" y="2314377"/>
            <a:ext cx="482600" cy="41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39983" y="2898577"/>
            <a:ext cx="482600" cy="41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04056" y="3564066"/>
            <a:ext cx="482600" cy="41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39983" y="4216399"/>
            <a:ext cx="482600" cy="41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54050" y="4632522"/>
            <a:ext cx="1162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2716" y="4644478"/>
            <a:ext cx="1123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Schedule G0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1790714" y="4657178"/>
            <a:ext cx="139686" cy="584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816100" y="5241378"/>
            <a:ext cx="952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44800" y="505671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(…)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27308" y="2169924"/>
            <a:ext cx="1123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I1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318639" y="2770833"/>
            <a:ext cx="374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I2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305938" y="4143343"/>
            <a:ext cx="386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I4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318639" y="3464350"/>
            <a:ext cx="36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I3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4002657" y="5155750"/>
            <a:ext cx="49774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Problem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I3 is dropped since C0, D0 is still locked at G0 execution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Assumes, A0, B0, C0, D0 MUST be free while G0 is scheduled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Effective processing frame-rate is 20fps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406400" y="18034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768600" y="17907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Elbow Connector 4"/>
          <p:cNvCxnSpPr>
            <a:stCxn id="63" idx="3"/>
            <a:endCxn id="7" idx="1"/>
          </p:cNvCxnSpPr>
          <p:nvPr/>
        </p:nvCxnSpPr>
        <p:spPr>
          <a:xfrm flipV="1">
            <a:off x="3251200" y="1631950"/>
            <a:ext cx="368300" cy="3238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5194300" y="18034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569200" y="17907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790714" y="3341876"/>
            <a:ext cx="139686" cy="584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647700" y="3341876"/>
            <a:ext cx="1162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101856" y="3464350"/>
            <a:ext cx="167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T1 (N1, A1, B1)</a:t>
            </a:r>
            <a:endParaRPr lang="en-US" sz="14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879592" y="3924300"/>
            <a:ext cx="241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235463" y="3911600"/>
            <a:ext cx="139686" cy="584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502157" y="4087910"/>
            <a:ext cx="1619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T2 (N2, B1, C1)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6623064" y="4546600"/>
            <a:ext cx="139686" cy="584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889756" y="4684811"/>
            <a:ext cx="180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T3 (N3, C1, D1)</a:t>
            </a:r>
            <a:endParaRPr lang="en-US" sz="1400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611299" y="5130800"/>
            <a:ext cx="5962649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27523" y="4825255"/>
            <a:ext cx="482600" cy="41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37173" y="3371564"/>
            <a:ext cx="1123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Schedule G1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782023" y="5155750"/>
            <a:ext cx="111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G1 Complete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686656" y="3822832"/>
            <a:ext cx="885179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DROPPED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17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 – Triple buffer at every data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06500" y="1231900"/>
            <a:ext cx="1206500" cy="774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9500" y="1244600"/>
            <a:ext cx="1206500" cy="7747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N2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07100" y="1244600"/>
            <a:ext cx="1206500" cy="774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N3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68600" y="14859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81600" y="145415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69200" y="14859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6400" y="1110408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2" idx="3"/>
            <a:endCxn id="6" idx="1"/>
          </p:cNvCxnSpPr>
          <p:nvPr/>
        </p:nvCxnSpPr>
        <p:spPr>
          <a:xfrm>
            <a:off x="889000" y="1275508"/>
            <a:ext cx="317500" cy="343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9" idx="1"/>
          </p:cNvCxnSpPr>
          <p:nvPr/>
        </p:nvCxnSpPr>
        <p:spPr>
          <a:xfrm>
            <a:off x="2413000" y="1619250"/>
            <a:ext cx="355600" cy="3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3"/>
            <a:endCxn id="10" idx="1"/>
          </p:cNvCxnSpPr>
          <p:nvPr/>
        </p:nvCxnSpPr>
        <p:spPr>
          <a:xfrm flipV="1">
            <a:off x="4826000" y="1619250"/>
            <a:ext cx="3556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9" idx="3"/>
            <a:endCxn id="8" idx="1"/>
          </p:cNvCxnSpPr>
          <p:nvPr/>
        </p:nvCxnSpPr>
        <p:spPr>
          <a:xfrm flipV="1">
            <a:off x="5676900" y="1631950"/>
            <a:ext cx="330200" cy="3365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3"/>
            <a:endCxn id="11" idx="1"/>
          </p:cNvCxnSpPr>
          <p:nvPr/>
        </p:nvCxnSpPr>
        <p:spPr>
          <a:xfrm>
            <a:off x="7213600" y="1631950"/>
            <a:ext cx="355600" cy="190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809750" y="2501900"/>
            <a:ext cx="0" cy="328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222750" y="2501900"/>
            <a:ext cx="0" cy="328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610350" y="2501900"/>
            <a:ext cx="0" cy="328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90714" y="200660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33ms</a:t>
            </a:r>
            <a:endParaRPr lang="en-US" sz="14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47700" y="2730500"/>
            <a:ext cx="1162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809749" y="3314700"/>
            <a:ext cx="241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260850" y="3911600"/>
            <a:ext cx="2349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54050" y="4533900"/>
            <a:ext cx="5962649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4050" y="2501900"/>
            <a:ext cx="0" cy="328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11483" y="2742456"/>
            <a:ext cx="1123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Schedule G0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68351" y="4241798"/>
            <a:ext cx="111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G0 Complete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191014" y="200660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33ms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578614" y="201930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33ms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1790714" y="2730500"/>
            <a:ext cx="139686" cy="584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222749" y="3314700"/>
            <a:ext cx="139686" cy="584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610350" y="3949700"/>
            <a:ext cx="139686" cy="584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01856" y="2791480"/>
            <a:ext cx="167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T1 (N1, A0, B0)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4502157" y="3452911"/>
            <a:ext cx="1619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T2 (N2, B0, C0)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6889757" y="4087911"/>
            <a:ext cx="180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T3 (N3, C0, D0)</a:t>
            </a:r>
            <a:endParaRPr lang="en-US" sz="14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65100" y="2314377"/>
            <a:ext cx="482600" cy="41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39983" y="2898577"/>
            <a:ext cx="482600" cy="41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04056" y="3564066"/>
            <a:ext cx="482600" cy="41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39983" y="4216399"/>
            <a:ext cx="482600" cy="41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54050" y="4632522"/>
            <a:ext cx="1162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2716" y="4644478"/>
            <a:ext cx="1123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Schedule G0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1790714" y="4657178"/>
            <a:ext cx="139686" cy="584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816100" y="5241378"/>
            <a:ext cx="952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44800" y="505671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(…)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27308" y="2169924"/>
            <a:ext cx="1123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I1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318639" y="2770833"/>
            <a:ext cx="374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I2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305938" y="4143343"/>
            <a:ext cx="386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I4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318639" y="3464350"/>
            <a:ext cx="36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I3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3597055" y="5143500"/>
            <a:ext cx="4977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Problem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Effective processing frame-rate is 30fps BUT …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# of buffer required at “each” node </a:t>
            </a:r>
            <a:br>
              <a:rPr lang="en-US" sz="1400" dirty="0" smtClean="0"/>
            </a:br>
            <a:r>
              <a:rPr lang="en-US" sz="1400" dirty="0" smtClean="0"/>
              <a:t>   = (graph execution time)/(input duration)</a:t>
            </a:r>
            <a:br>
              <a:rPr lang="en-US" sz="1400" dirty="0" smtClean="0"/>
            </a:br>
            <a:r>
              <a:rPr lang="en-US" sz="1400" dirty="0" smtClean="0"/>
              <a:t>   = (33+33+33)</a:t>
            </a:r>
            <a:r>
              <a:rPr lang="en-US" sz="1400" dirty="0" err="1" smtClean="0"/>
              <a:t>ms</a:t>
            </a:r>
            <a:r>
              <a:rPr lang="en-US" sz="1400" dirty="0" smtClean="0"/>
              <a:t>/(33ms) = 3 frames in this case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Does not scale for arbitrary graphs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406400" y="1453308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768600" y="17907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Elbow Connector 4"/>
          <p:cNvCxnSpPr>
            <a:stCxn id="63" idx="3"/>
            <a:endCxn id="7" idx="1"/>
          </p:cNvCxnSpPr>
          <p:nvPr/>
        </p:nvCxnSpPr>
        <p:spPr>
          <a:xfrm flipV="1">
            <a:off x="3251200" y="1631950"/>
            <a:ext cx="368300" cy="3238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5194300" y="18034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569200" y="17907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790714" y="3341876"/>
            <a:ext cx="139686" cy="584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647700" y="3341876"/>
            <a:ext cx="1162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101856" y="3464350"/>
            <a:ext cx="167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T1 (N1, A1, B1)</a:t>
            </a:r>
            <a:endParaRPr lang="en-US" sz="14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879592" y="3924300"/>
            <a:ext cx="241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235463" y="3911600"/>
            <a:ext cx="139686" cy="584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502157" y="4087910"/>
            <a:ext cx="1619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T2 (N2, B1, C1)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6623064" y="4546600"/>
            <a:ext cx="139686" cy="584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889756" y="4684811"/>
            <a:ext cx="180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T3 (N3, C1, D1)</a:t>
            </a:r>
            <a:endParaRPr lang="en-US" sz="1400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611299" y="5130800"/>
            <a:ext cx="5962649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27523" y="4825255"/>
            <a:ext cx="482600" cy="41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37173" y="3371564"/>
            <a:ext cx="1123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Schedule G1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782023" y="5155750"/>
            <a:ext cx="111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G1 Complete</a:t>
            </a:r>
            <a:endParaRPr lang="en-US" sz="1200" dirty="0"/>
          </a:p>
        </p:txBody>
      </p:sp>
      <p:sp>
        <p:nvSpPr>
          <p:cNvPr id="85" name="Rectangle 84"/>
          <p:cNvSpPr/>
          <p:nvPr/>
        </p:nvSpPr>
        <p:spPr>
          <a:xfrm>
            <a:off x="406400" y="1797409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768600" y="21336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194300" y="2150853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569200" y="21209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73383" y="3926076"/>
            <a:ext cx="1162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37173" y="3949700"/>
            <a:ext cx="1123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Schedule G2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1803428" y="3949700"/>
            <a:ext cx="139686" cy="584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098262" y="4087909"/>
            <a:ext cx="167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T1 (N1, A2, B2)</a:t>
            </a:r>
            <a:endParaRPr lang="en-US" sz="1400" dirty="0"/>
          </a:p>
        </p:txBody>
      </p:sp>
      <p:cxnSp>
        <p:nvCxnSpPr>
          <p:cNvPr id="93" name="Straight Arrow Connector 92"/>
          <p:cNvCxnSpPr>
            <a:endCxn id="76" idx="2"/>
          </p:cNvCxnSpPr>
          <p:nvPr/>
        </p:nvCxnSpPr>
        <p:spPr>
          <a:xfrm flipV="1">
            <a:off x="1962149" y="4495800"/>
            <a:ext cx="2343157" cy="22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4235463" y="4515814"/>
            <a:ext cx="139686" cy="584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502157" y="4725539"/>
            <a:ext cx="1619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T2 (N2, B2, C2)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139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3499</TotalTime>
  <Words>2065</Words>
  <Application>Microsoft Office PowerPoint</Application>
  <PresentationFormat>On-screen Show (4:3)</PresentationFormat>
  <Paragraphs>530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FinalPowerpoint</vt:lpstr>
      <vt:lpstr>TIOVX Graph Pipeline Implementation Design </vt:lpstr>
      <vt:lpstr>Contents</vt:lpstr>
      <vt:lpstr>Terminology</vt:lpstr>
      <vt:lpstr>Assumption</vt:lpstr>
      <vt:lpstr>Problem statement and conceptual solution</vt:lpstr>
      <vt:lpstr>Problem</vt:lpstr>
      <vt:lpstr>Solutions</vt:lpstr>
      <vt:lpstr>Solution 1 – Double buffer at every data object</vt:lpstr>
      <vt:lpstr>Solution 2 – Triple buffer at every data object</vt:lpstr>
      <vt:lpstr>Solution 3 – Double buffer but acquire buffer “just in time”</vt:lpstr>
      <vt:lpstr>Solution 3.1 – Graph Abandon case</vt:lpstr>
      <vt:lpstr>Solution 3.2 – Graph Stall case</vt:lpstr>
      <vt:lpstr>Comparison</vt:lpstr>
      <vt:lpstr>TI implementation of Graph pipeline</vt:lpstr>
      <vt:lpstr>Graph Instance</vt:lpstr>
      <vt:lpstr>Graph Instance, G0</vt:lpstr>
      <vt:lpstr>Graph Execution, G1</vt:lpstr>
      <vt:lpstr>Graph Execution, G2</vt:lpstr>
      <vt:lpstr>Graph Schedule</vt:lpstr>
      <vt:lpstr>Graph Execution</vt:lpstr>
      <vt:lpstr>Node Execution</vt:lpstr>
      <vt:lpstr>Buffer state </vt:lpstr>
      <vt:lpstr>Graph stall</vt:lpstr>
      <vt:lpstr>Delay objects</vt:lpstr>
      <vt:lpstr>Revision History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Greene, Matt</dc:creator>
  <cp:lastModifiedBy>Chitnis, Kedar</cp:lastModifiedBy>
  <cp:revision>473</cp:revision>
  <dcterms:created xsi:type="dcterms:W3CDTF">2007-12-19T20:51:45Z</dcterms:created>
  <dcterms:modified xsi:type="dcterms:W3CDTF">2017-11-11T03:54:00Z</dcterms:modified>
</cp:coreProperties>
</file>