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7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0" r:id="rId11"/>
    <p:sldId id="339" r:id="rId12"/>
    <p:sldId id="340" r:id="rId13"/>
    <p:sldId id="341" r:id="rId14"/>
    <p:sldId id="34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3" r:id="rId24"/>
    <p:sldId id="322" r:id="rId25"/>
    <p:sldId id="323" r:id="rId26"/>
    <p:sldId id="320" r:id="rId27"/>
    <p:sldId id="314" r:id="rId28"/>
    <p:sldId id="318" r:id="rId29"/>
    <p:sldId id="315" r:id="rId30"/>
    <p:sldId id="319" r:id="rId31"/>
    <p:sldId id="316" r:id="rId32"/>
    <p:sldId id="321" r:id="rId33"/>
    <p:sldId id="317" r:id="rId34"/>
    <p:sldId id="311" r:id="rId35"/>
    <p:sldId id="279" r:id="rId36"/>
    <p:sldId id="300" r:id="rId37"/>
  </p:sldIdLst>
  <p:sldSz cx="9144000" cy="6858000" type="screen4x3"/>
  <p:notesSz cx="6935788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D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>
        <p:scale>
          <a:sx n="90" d="100"/>
          <a:sy n="90" d="100"/>
        </p:scale>
        <p:origin x="-1686" y="-84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234" y="-96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8238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19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8312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8238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40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OpenVX Graph Pipeline</a:t>
            </a:r>
            <a:br>
              <a:rPr lang="en-US" dirty="0" smtClean="0">
                <a:solidFill>
                  <a:srgbClr val="DE0000"/>
                </a:solidFill>
              </a:rPr>
            </a:br>
            <a:r>
              <a:rPr lang="en-US" dirty="0" smtClean="0">
                <a:solidFill>
                  <a:srgbClr val="DE0000"/>
                </a:solidFill>
              </a:rPr>
              <a:t>Proposal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Kedar Chitnis, Jesse Villarreal</a:t>
            </a:r>
          </a:p>
          <a:p>
            <a:pPr eaLnBrk="1" hangingPunct="1"/>
            <a:r>
              <a:rPr lang="en-US" dirty="0" smtClean="0"/>
              <a:t>Texas Instruments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smtClean="0"/>
              <a:t>26 </a:t>
            </a:r>
            <a:r>
              <a:rPr lang="en-US" dirty="0" smtClean="0"/>
              <a:t>April, 2017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49" y="2894702"/>
            <a:ext cx="8458200" cy="814388"/>
          </a:xfrm>
        </p:spPr>
        <p:txBody>
          <a:bodyPr/>
          <a:lstStyle/>
          <a:p>
            <a:pPr algn="ctr"/>
            <a:r>
              <a:rPr lang="en-US" dirty="0" smtClean="0"/>
              <a:t>Additional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6400" y="1231900"/>
            <a:ext cx="85217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Target, T1, T2, …., represent threads on same or different CPU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E.g. Target T1 and T2 can execute different graph nodes in parallel to each other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Node, N1, N2, …, represent OpenVX graph nodes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Data, A, B, C, …, represent OpenVX data objects like image, LUT, scalar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Graph, G0, G1, …, represent multiple executions of same graph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Input, I1, I2, …., represent input frames, say from camera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These get mapped to OpenVX data object and then OpenVX graph is submitted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Unless mentioned otherwise, input is assumed to arrive at 30Hz</a:t>
            </a:r>
          </a:p>
        </p:txBody>
      </p:sp>
    </p:spTree>
    <p:extLst>
      <p:ext uri="{BB962C8B-B14F-4D97-AF65-F5344CB8AC3E}">
        <p14:creationId xmlns:p14="http://schemas.microsoft.com/office/powerpoint/2010/main" val="8811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6500" y="1231900"/>
            <a:ext cx="1206500" cy="774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9500" y="1244600"/>
            <a:ext cx="1206500" cy="7747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7100" y="1244600"/>
            <a:ext cx="1206500" cy="774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N3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68600" y="14859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1600" y="145415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9200" y="14859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400" y="14605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3"/>
            <a:endCxn id="6" idx="1"/>
          </p:cNvCxnSpPr>
          <p:nvPr/>
        </p:nvCxnSpPr>
        <p:spPr>
          <a:xfrm flipV="1">
            <a:off x="889000" y="1619250"/>
            <a:ext cx="3175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>
          <a:xfrm>
            <a:off x="2413000" y="1619250"/>
            <a:ext cx="355600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7" idx="1"/>
          </p:cNvCxnSpPr>
          <p:nvPr/>
        </p:nvCxnSpPr>
        <p:spPr>
          <a:xfrm flipV="1">
            <a:off x="3251200" y="1631950"/>
            <a:ext cx="3683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3"/>
            <a:endCxn id="10" idx="1"/>
          </p:cNvCxnSpPr>
          <p:nvPr/>
        </p:nvCxnSpPr>
        <p:spPr>
          <a:xfrm flipV="1">
            <a:off x="4826000" y="1619250"/>
            <a:ext cx="3556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3"/>
            <a:endCxn id="8" idx="1"/>
          </p:cNvCxnSpPr>
          <p:nvPr/>
        </p:nvCxnSpPr>
        <p:spPr>
          <a:xfrm>
            <a:off x="5664200" y="1619250"/>
            <a:ext cx="3429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3"/>
            <a:endCxn id="11" idx="1"/>
          </p:cNvCxnSpPr>
          <p:nvPr/>
        </p:nvCxnSpPr>
        <p:spPr>
          <a:xfrm>
            <a:off x="7213600" y="1631950"/>
            <a:ext cx="355600" cy="190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097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227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103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90714" y="20066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7700" y="2730500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09749" y="3314700"/>
            <a:ext cx="241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60850" y="3911600"/>
            <a:ext cx="2349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54050" y="4533900"/>
            <a:ext cx="5962649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40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1483" y="2742456"/>
            <a:ext cx="112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Schedule G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46981" y="4226123"/>
            <a:ext cx="1364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 Completed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191014" y="20066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578614" y="20193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1790714" y="2730500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22749" y="3314700"/>
            <a:ext cx="139686" cy="584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10350" y="3949700"/>
            <a:ext cx="139686" cy="58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01856" y="2791480"/>
            <a:ext cx="1333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(N1, A, B)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502157" y="3452911"/>
            <a:ext cx="1333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 (N2, B, C)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889757" y="4087911"/>
            <a:ext cx="1333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T3 (N3, C, D)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65100" y="2314377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39983" y="2898577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04056" y="3564066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39983" y="4216399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54050" y="4632522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2716" y="4644478"/>
            <a:ext cx="112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Schedule G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1790714" y="4657178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816100" y="5241378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44800" y="50567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7308" y="2169924"/>
            <a:ext cx="112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I1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318639" y="2770833"/>
            <a:ext cx="112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I2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305939" y="4143343"/>
            <a:ext cx="112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I4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18639" y="3464350"/>
            <a:ext cx="112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I3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4365631" y="4960203"/>
            <a:ext cx="4425965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Problem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Input rate is 30Hz but …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Effective processing frame-rate is 10fps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I2 and I3 are dropped since graph cannot be scheduled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69669" y="3202740"/>
            <a:ext cx="885179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DROPPED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684299" y="3827258"/>
            <a:ext cx="885179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DROPPED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581334" y="579120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964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7" grpId="0" animBg="1"/>
      <p:bldP spid="49" grpId="0" animBg="1"/>
      <p:bldP spid="50" grpId="0" animBg="1"/>
      <p:bldP spid="51" grpId="0"/>
      <p:bldP spid="52" grpId="0"/>
      <p:bldP spid="53" grpId="0"/>
      <p:bldP spid="60" grpId="0"/>
      <p:bldP spid="61" grpId="0" animBg="1"/>
      <p:bldP spid="64" grpId="0"/>
      <p:bldP spid="65" grpId="0"/>
      <p:bldP spid="66" grpId="0"/>
      <p:bldP spid="67" grpId="0"/>
      <p:bldP spid="68" grpId="0"/>
      <p:bldP spid="70" grpId="0" animBg="1"/>
      <p:bldP spid="73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Solution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6500" y="1231900"/>
            <a:ext cx="1206500" cy="774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9500" y="1244600"/>
            <a:ext cx="1206500" cy="7747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7100" y="1244600"/>
            <a:ext cx="1206500" cy="774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N3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68600" y="14859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1600" y="145415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9200" y="14859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400" y="14605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3"/>
            <a:endCxn id="6" idx="1"/>
          </p:cNvCxnSpPr>
          <p:nvPr/>
        </p:nvCxnSpPr>
        <p:spPr>
          <a:xfrm flipV="1">
            <a:off x="889000" y="1619250"/>
            <a:ext cx="3175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>
          <a:xfrm>
            <a:off x="2413000" y="1619250"/>
            <a:ext cx="355600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3"/>
            <a:endCxn id="10" idx="1"/>
          </p:cNvCxnSpPr>
          <p:nvPr/>
        </p:nvCxnSpPr>
        <p:spPr>
          <a:xfrm flipV="1">
            <a:off x="4826000" y="1619250"/>
            <a:ext cx="3556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9" idx="3"/>
            <a:endCxn id="8" idx="1"/>
          </p:cNvCxnSpPr>
          <p:nvPr/>
        </p:nvCxnSpPr>
        <p:spPr>
          <a:xfrm flipV="1">
            <a:off x="5676900" y="1631950"/>
            <a:ext cx="330200" cy="3365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3"/>
            <a:endCxn id="11" idx="1"/>
          </p:cNvCxnSpPr>
          <p:nvPr/>
        </p:nvCxnSpPr>
        <p:spPr>
          <a:xfrm>
            <a:off x="7213600" y="1631950"/>
            <a:ext cx="355600" cy="190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097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227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103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90714" y="20066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7700" y="2730500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09749" y="3314700"/>
            <a:ext cx="241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60850" y="3911600"/>
            <a:ext cx="2349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54050" y="4533900"/>
            <a:ext cx="5962649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40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1483" y="2742456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68351" y="4241798"/>
            <a:ext cx="111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G0 Complete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191014" y="20066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578614" y="20193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1790714" y="2730500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22749" y="3314700"/>
            <a:ext cx="139686" cy="584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10350" y="3949700"/>
            <a:ext cx="139686" cy="58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01856" y="2791480"/>
            <a:ext cx="167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(N1, A0, B0)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502157" y="3452911"/>
            <a:ext cx="161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 (N2, B0, C0)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889757" y="4087911"/>
            <a:ext cx="180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T3 (N3, C0, D0)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65100" y="2314377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39983" y="2898577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04056" y="3564066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39983" y="4216399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54050" y="4632522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2716" y="4701779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G0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1790714" y="4657178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816100" y="5241378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44800" y="50567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7308" y="2169924"/>
            <a:ext cx="112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I1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318639" y="2770833"/>
            <a:ext cx="374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I2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305938" y="4143343"/>
            <a:ext cx="38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I4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18639" y="3464350"/>
            <a:ext cx="36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I3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4002657" y="5203250"/>
            <a:ext cx="497744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Problem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I3 is dropped since A0, B0, C0, D0 is still locked by G0 execution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Effective processing frame-rate is 20fps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406400" y="18034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68600" y="17907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Elbow Connector 4"/>
          <p:cNvCxnSpPr>
            <a:stCxn id="63" idx="3"/>
            <a:endCxn id="7" idx="1"/>
          </p:cNvCxnSpPr>
          <p:nvPr/>
        </p:nvCxnSpPr>
        <p:spPr>
          <a:xfrm flipV="1">
            <a:off x="3251200" y="1631950"/>
            <a:ext cx="368300" cy="3238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194300" y="18034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69200" y="17907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90714" y="3341876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47700" y="3341876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01856" y="3464350"/>
            <a:ext cx="167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(N1, A1, B1)</a:t>
            </a:r>
            <a:endParaRPr lang="en-US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879592" y="3924300"/>
            <a:ext cx="241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235463" y="3911600"/>
            <a:ext cx="139686" cy="584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02157" y="4087910"/>
            <a:ext cx="161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 (N2, B1, C1)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6623064" y="4546600"/>
            <a:ext cx="139686" cy="58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89756" y="4684811"/>
            <a:ext cx="180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T3 (N3, C1, D1)</a:t>
            </a:r>
            <a:endParaRPr lang="en-US" sz="14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611299" y="5130800"/>
            <a:ext cx="5962649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37173" y="3371564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G1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82023" y="5155750"/>
            <a:ext cx="111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G1 Complete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686656" y="3822832"/>
            <a:ext cx="885179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DROPPED</a:t>
            </a:r>
            <a:endParaRPr lang="en-US" sz="11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279310" y="4498439"/>
            <a:ext cx="2349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54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7" grpId="0" animBg="1"/>
      <p:bldP spid="49" grpId="0" animBg="1"/>
      <p:bldP spid="50" grpId="0" animBg="1"/>
      <p:bldP spid="51" grpId="0"/>
      <p:bldP spid="52" grpId="0"/>
      <p:bldP spid="53" grpId="0"/>
      <p:bldP spid="60" grpId="0"/>
      <p:bldP spid="61" grpId="0" animBg="1"/>
      <p:bldP spid="64" grpId="0"/>
      <p:bldP spid="65" grpId="0"/>
      <p:bldP spid="66" grpId="0"/>
      <p:bldP spid="67" grpId="0"/>
      <p:bldP spid="68" grpId="0"/>
      <p:bldP spid="70" grpId="0" animBg="1"/>
      <p:bldP spid="72" grpId="0" animBg="1"/>
      <p:bldP spid="74" grpId="0"/>
      <p:bldP spid="76" grpId="0" animBg="1"/>
      <p:bldP spid="77" grpId="0"/>
      <p:bldP spid="78" grpId="0" animBg="1"/>
      <p:bldP spid="79" grpId="0"/>
      <p:bldP spid="82" grpId="0"/>
      <p:bldP spid="83" grpId="0"/>
      <p:bldP spid="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6500" y="1231900"/>
            <a:ext cx="1206500" cy="774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9500" y="1244600"/>
            <a:ext cx="1206500" cy="7747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7100" y="1244600"/>
            <a:ext cx="1206500" cy="774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N3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68600" y="14859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1600" y="145415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9200" y="14859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400" y="1110408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3"/>
            <a:endCxn id="6" idx="1"/>
          </p:cNvCxnSpPr>
          <p:nvPr/>
        </p:nvCxnSpPr>
        <p:spPr>
          <a:xfrm>
            <a:off x="889000" y="1275508"/>
            <a:ext cx="317500" cy="343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>
          <a:xfrm>
            <a:off x="2413000" y="1619250"/>
            <a:ext cx="355600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3"/>
            <a:endCxn id="10" idx="1"/>
          </p:cNvCxnSpPr>
          <p:nvPr/>
        </p:nvCxnSpPr>
        <p:spPr>
          <a:xfrm flipV="1">
            <a:off x="4826000" y="1619250"/>
            <a:ext cx="3556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9" idx="3"/>
            <a:endCxn id="8" idx="1"/>
          </p:cNvCxnSpPr>
          <p:nvPr/>
        </p:nvCxnSpPr>
        <p:spPr>
          <a:xfrm flipV="1">
            <a:off x="5676900" y="1631950"/>
            <a:ext cx="330200" cy="3365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3"/>
            <a:endCxn id="11" idx="1"/>
          </p:cNvCxnSpPr>
          <p:nvPr/>
        </p:nvCxnSpPr>
        <p:spPr>
          <a:xfrm>
            <a:off x="7213600" y="1631950"/>
            <a:ext cx="355600" cy="190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097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227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103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90714" y="20066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7700" y="2730500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09749" y="3314700"/>
            <a:ext cx="241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60850" y="3911600"/>
            <a:ext cx="2349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54050" y="4533900"/>
            <a:ext cx="5962649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4050" y="2501900"/>
            <a:ext cx="0" cy="328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5261" y="2801611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68351" y="4241798"/>
            <a:ext cx="111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G0 Complete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191014" y="20066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578614" y="201930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33ms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1790714" y="2730500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22749" y="3314700"/>
            <a:ext cx="139686" cy="584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10350" y="3949700"/>
            <a:ext cx="139686" cy="58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01856" y="2791480"/>
            <a:ext cx="167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(N1, A0, B0)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502157" y="3452911"/>
            <a:ext cx="161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 (N2, B0, C0)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889757" y="4087911"/>
            <a:ext cx="180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T3 (N3, C0, D0)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78878" y="2327077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39983" y="2898577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04056" y="3564066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39983" y="4216399"/>
            <a:ext cx="482600" cy="41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54050" y="4632522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2716" y="4726765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G0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1790714" y="4657178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816100" y="5241378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44800" y="50567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41086" y="2229079"/>
            <a:ext cx="112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I1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318639" y="2770833"/>
            <a:ext cx="374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I2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305938" y="4143343"/>
            <a:ext cx="38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I4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18639" y="3464350"/>
            <a:ext cx="36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I3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597055" y="5241378"/>
            <a:ext cx="497744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Effective processing frame-rate is 30fps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# of buffer required at “each” node </a:t>
            </a:r>
            <a:br>
              <a:rPr lang="en-US" sz="1400" dirty="0" smtClean="0"/>
            </a:br>
            <a:r>
              <a:rPr lang="en-US" sz="1400" dirty="0" smtClean="0"/>
              <a:t>   = (graph execution time)/(input rate)</a:t>
            </a:r>
            <a:br>
              <a:rPr lang="en-US" sz="1400" dirty="0" smtClean="0"/>
            </a:br>
            <a:r>
              <a:rPr lang="en-US" sz="1400" dirty="0" smtClean="0"/>
              <a:t>   = (33+33+33)</a:t>
            </a:r>
            <a:r>
              <a:rPr lang="en-US" sz="1400" dirty="0" err="1" smtClean="0"/>
              <a:t>ms</a:t>
            </a:r>
            <a:r>
              <a:rPr lang="en-US" sz="1400" dirty="0" smtClean="0"/>
              <a:t>/(33ms) = 3 frames in this case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6400" y="1453308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68600" y="17907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Elbow Connector 4"/>
          <p:cNvCxnSpPr>
            <a:stCxn id="63" idx="3"/>
            <a:endCxn id="7" idx="1"/>
          </p:cNvCxnSpPr>
          <p:nvPr/>
        </p:nvCxnSpPr>
        <p:spPr>
          <a:xfrm flipV="1">
            <a:off x="3251200" y="1631950"/>
            <a:ext cx="368300" cy="3238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194300" y="18034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69200" y="17907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90714" y="3341876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47700" y="3341876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01856" y="3464350"/>
            <a:ext cx="167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(N1, A1, B1)</a:t>
            </a:r>
            <a:endParaRPr lang="en-US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879592" y="3924300"/>
            <a:ext cx="241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235463" y="3911600"/>
            <a:ext cx="139686" cy="584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02157" y="4087910"/>
            <a:ext cx="161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 (N2, B1, C1)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6623064" y="4546600"/>
            <a:ext cx="139686" cy="584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89756" y="4684811"/>
            <a:ext cx="180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T3 (N3, C1, D1)</a:t>
            </a:r>
            <a:endParaRPr lang="en-US" sz="14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611299" y="5130800"/>
            <a:ext cx="5962649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37173" y="3371564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G1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82023" y="5155750"/>
            <a:ext cx="111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G1 Complete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406400" y="1797409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768600" y="21336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194300" y="2150853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569200" y="2120900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73383" y="3926076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37173" y="4020232"/>
            <a:ext cx="112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Schedule G2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1803428" y="3949700"/>
            <a:ext cx="139686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098262" y="4087909"/>
            <a:ext cx="167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(N1, A2, B2)</a:t>
            </a:r>
            <a:endParaRPr lang="en-US" sz="1400" dirty="0"/>
          </a:p>
        </p:txBody>
      </p:sp>
      <p:cxnSp>
        <p:nvCxnSpPr>
          <p:cNvPr id="93" name="Straight Arrow Connector 92"/>
          <p:cNvCxnSpPr>
            <a:endCxn id="76" idx="2"/>
          </p:cNvCxnSpPr>
          <p:nvPr/>
        </p:nvCxnSpPr>
        <p:spPr>
          <a:xfrm flipV="1">
            <a:off x="1962149" y="4495800"/>
            <a:ext cx="2343157" cy="22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235463" y="4515814"/>
            <a:ext cx="139686" cy="584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502157" y="4725539"/>
            <a:ext cx="161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 (N2, B2, C2)</a:t>
            </a:r>
            <a:endParaRPr lang="en-US" sz="14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273564" y="4515814"/>
            <a:ext cx="2349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58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7" grpId="0" animBg="1"/>
      <p:bldP spid="49" grpId="0" animBg="1"/>
      <p:bldP spid="50" grpId="0" animBg="1"/>
      <p:bldP spid="51" grpId="0"/>
      <p:bldP spid="52" grpId="0"/>
      <p:bldP spid="53" grpId="0"/>
      <p:bldP spid="60" grpId="0"/>
      <p:bldP spid="61" grpId="0" animBg="1"/>
      <p:bldP spid="64" grpId="0"/>
      <p:bldP spid="65" grpId="0"/>
      <p:bldP spid="66" grpId="0"/>
      <p:bldP spid="67" grpId="0"/>
      <p:bldP spid="68" grpId="0"/>
      <p:bldP spid="70" grpId="0" animBg="1"/>
      <p:bldP spid="72" grpId="0" animBg="1"/>
      <p:bldP spid="74" grpId="0"/>
      <p:bldP spid="76" grpId="0" animBg="1"/>
      <p:bldP spid="77" grpId="0"/>
      <p:bldP spid="78" grpId="0" animBg="1"/>
      <p:bldP spid="82" grpId="0"/>
      <p:bldP spid="83" grpId="0"/>
      <p:bldP spid="90" grpId="0"/>
      <p:bldP spid="91" grpId="0" animBg="1"/>
      <p:bldP spid="92" grpId="0"/>
      <p:bldP spid="94" grpId="0" animBg="1"/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OpenVX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needs to be a notion of “pipeline depth” for a graph</a:t>
            </a:r>
          </a:p>
          <a:p>
            <a:r>
              <a:rPr lang="en-US" dirty="0" smtClean="0"/>
              <a:t>There needs to be a notion of multiple “virtual graphs” for a given graph (with ID from 0..”pipeline depth” - 1)</a:t>
            </a:r>
          </a:p>
          <a:p>
            <a:r>
              <a:rPr lang="en-US" dirty="0"/>
              <a:t>User should be able to call </a:t>
            </a:r>
            <a:r>
              <a:rPr lang="en-US" dirty="0" err="1"/>
              <a:t>vxScheduleGraph</a:t>
            </a:r>
            <a:r>
              <a:rPr lang="en-US" dirty="0"/>
              <a:t>, “pipeline depth” times before calling </a:t>
            </a:r>
            <a:r>
              <a:rPr lang="en-US" dirty="0" err="1"/>
              <a:t>vxWaitGraph</a:t>
            </a:r>
            <a:endParaRPr lang="en-US" dirty="0"/>
          </a:p>
          <a:p>
            <a:r>
              <a:rPr lang="en-US" dirty="0" smtClean="0"/>
              <a:t>There needs to be a notion of multiple data buffers for a given data reference, one data buffer @ data reference per virtual graph</a:t>
            </a:r>
          </a:p>
          <a:p>
            <a:r>
              <a:rPr lang="en-US" dirty="0" smtClean="0"/>
              <a:t>Every </a:t>
            </a:r>
            <a:r>
              <a:rPr lang="en-US" dirty="0" err="1" smtClean="0"/>
              <a:t>vxScheduleGraph</a:t>
            </a:r>
            <a:r>
              <a:rPr lang="en-US" dirty="0" smtClean="0"/>
              <a:t> needs a </a:t>
            </a:r>
            <a:r>
              <a:rPr lang="en-US" dirty="0" err="1" smtClean="0"/>
              <a:t>vxWaitGraph</a:t>
            </a:r>
            <a:r>
              <a:rPr lang="en-US" dirty="0" smtClean="0"/>
              <a:t> at some point </a:t>
            </a:r>
          </a:p>
          <a:p>
            <a:pPr lvl="1"/>
            <a:r>
              <a:rPr lang="en-US" dirty="0" smtClean="0"/>
              <a:t>After every </a:t>
            </a:r>
            <a:r>
              <a:rPr lang="en-US" dirty="0" err="1" smtClean="0"/>
              <a:t>vxWaitGraph</a:t>
            </a:r>
            <a:r>
              <a:rPr lang="en-US" dirty="0" smtClean="0"/>
              <a:t>, user should be able to access input and output buffer associated with the corresponding </a:t>
            </a:r>
            <a:r>
              <a:rPr lang="en-US" dirty="0" err="1" smtClean="0"/>
              <a:t>vxScheduleGraph</a:t>
            </a:r>
            <a:endParaRPr lang="en-US" dirty="0" smtClean="0"/>
          </a:p>
          <a:p>
            <a:pPr lvl="1"/>
            <a:r>
              <a:rPr lang="en-US" dirty="0" smtClean="0"/>
              <a:t>Before every </a:t>
            </a:r>
            <a:r>
              <a:rPr lang="en-US" dirty="0" err="1" smtClean="0"/>
              <a:t>vxScheduleGraph</a:t>
            </a:r>
            <a:r>
              <a:rPr lang="en-US" dirty="0" smtClean="0"/>
              <a:t>, user need to access data buffers associated with next </a:t>
            </a:r>
            <a:r>
              <a:rPr lang="en-US" dirty="0" err="1" smtClean="0"/>
              <a:t>vxScheduleGraph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look in pseudocode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num_pending</a:t>
            </a:r>
            <a:r>
              <a:rPr lang="en-US" dirty="0"/>
              <a:t> = </a:t>
            </a:r>
            <a:r>
              <a:rPr lang="en-US" b="1" dirty="0" err="1">
                <a:solidFill>
                  <a:srgbClr val="FFC000"/>
                </a:solidFill>
              </a:rPr>
              <a:t>virt_graph_id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/>
              <a:t>while(1)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b="1" dirty="0" err="1"/>
              <a:t>num_pending</a:t>
            </a:r>
            <a:r>
              <a:rPr lang="en-US" dirty="0"/>
              <a:t> &lt; </a:t>
            </a:r>
            <a:r>
              <a:rPr lang="en-US" b="1" dirty="0" err="1">
                <a:solidFill>
                  <a:srgbClr val="00B050"/>
                </a:solidFill>
              </a:rPr>
              <a:t>max_pipe_depth_graph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ReadInput</a:t>
            </a:r>
            <a:r>
              <a:rPr lang="en-US" dirty="0"/>
              <a:t>(d0, </a:t>
            </a:r>
            <a:r>
              <a:rPr lang="en-US" b="1" dirty="0" err="1">
                <a:solidFill>
                  <a:srgbClr val="FFC000"/>
                </a:solidFill>
              </a:rPr>
              <a:t>virt_graph_id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ScheduleGraph</a:t>
            </a:r>
            <a:r>
              <a:rPr lang="en-US" dirty="0"/>
              <a:t>(g0, </a:t>
            </a:r>
            <a:r>
              <a:rPr lang="en-US" b="1" dirty="0" err="1">
                <a:solidFill>
                  <a:srgbClr val="FFC000"/>
                </a:solidFill>
              </a:rPr>
              <a:t>virt_graph_id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err="1"/>
              <a:t>num_pending</a:t>
            </a:r>
            <a:r>
              <a:rPr lang="en-US" b="1" dirty="0"/>
              <a:t>++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err="1">
                <a:solidFill>
                  <a:srgbClr val="FFC000"/>
                </a:solidFill>
              </a:rPr>
              <a:t>virt_graph_id</a:t>
            </a:r>
            <a:r>
              <a:rPr lang="en-US" dirty="0"/>
              <a:t> = (</a:t>
            </a:r>
            <a:r>
              <a:rPr lang="en-US" b="1" dirty="0" err="1">
                <a:solidFill>
                  <a:srgbClr val="FFC000"/>
                </a:solidFill>
              </a:rPr>
              <a:t>virt_graph_id</a:t>
            </a:r>
            <a:r>
              <a:rPr lang="en-US" dirty="0"/>
              <a:t> + 1 ) %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</a:t>
            </a:r>
            <a:r>
              <a:rPr lang="en-US" b="1" dirty="0" err="1">
                <a:solidFill>
                  <a:srgbClr val="00B050"/>
                </a:solidFill>
              </a:rPr>
              <a:t>max_pipe_depth_graph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num_pending</a:t>
            </a:r>
            <a:r>
              <a:rPr lang="en-US" dirty="0"/>
              <a:t>==</a:t>
            </a:r>
            <a:r>
              <a:rPr lang="en-US" b="1" dirty="0" err="1">
                <a:solidFill>
                  <a:srgbClr val="00B050"/>
                </a:solidFill>
              </a:rPr>
              <a:t>max_pipe_depth_graph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WaitGraph</a:t>
            </a:r>
            <a:r>
              <a:rPr lang="en-US" dirty="0"/>
              <a:t>(g0,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completed_virt_graph_id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err="1"/>
              <a:t>num_pending</a:t>
            </a:r>
            <a:r>
              <a:rPr lang="en-US" b="1" dirty="0"/>
              <a:t>--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ConsumeOutput</a:t>
            </a:r>
            <a:r>
              <a:rPr lang="en-US" dirty="0"/>
              <a:t>(d2,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completed_virt_graph_id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calculate “pipeline depth”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1:</a:t>
            </a:r>
          </a:p>
          <a:p>
            <a:pPr lvl="1"/>
            <a:r>
              <a:rPr lang="en-US" dirty="0" smtClean="0"/>
              <a:t>Implementation is smart to figure it out. However “pipe depth” is a function of number of distinct targets in the graph as well as graph execution latency.</a:t>
            </a:r>
          </a:p>
          <a:p>
            <a:r>
              <a:rPr lang="en-US" dirty="0" smtClean="0"/>
              <a:t>Option 2:</a:t>
            </a:r>
          </a:p>
          <a:p>
            <a:pPr lvl="1"/>
            <a:r>
              <a:rPr lang="en-US" dirty="0" smtClean="0"/>
              <a:t>User is smart and explicitly tells implementation the value to use.</a:t>
            </a:r>
          </a:p>
          <a:p>
            <a:r>
              <a:rPr lang="en-US" dirty="0" smtClean="0"/>
              <a:t>Option 3:</a:t>
            </a:r>
          </a:p>
          <a:p>
            <a:pPr lvl="1"/>
            <a:r>
              <a:rPr lang="en-US" dirty="0" smtClean="0"/>
              <a:t>User is somewhat smart and gives a hint to </a:t>
            </a:r>
            <a:r>
              <a:rPr lang="en-US" dirty="0"/>
              <a:t>implementation </a:t>
            </a:r>
            <a:endParaRPr lang="en-US" dirty="0" smtClean="0"/>
          </a:p>
          <a:p>
            <a:pPr lvl="1"/>
            <a:r>
              <a:rPr lang="en-US" dirty="0" smtClean="0"/>
              <a:t>Implementation uses the hint and its own knowledge, capabilities and calculates a final value</a:t>
            </a:r>
          </a:p>
          <a:p>
            <a:pPr lvl="2"/>
            <a:r>
              <a:rPr lang="en-US" dirty="0" smtClean="0"/>
              <a:t>Ex, if</a:t>
            </a:r>
            <a:r>
              <a:rPr lang="en-US" dirty="0"/>
              <a:t> implementation </a:t>
            </a:r>
            <a:r>
              <a:rPr lang="en-US" dirty="0" smtClean="0"/>
              <a:t>does not support pipelining, it will always calculate pipe depth as “1”</a:t>
            </a:r>
          </a:p>
          <a:p>
            <a:pPr lvl="1"/>
            <a:r>
              <a:rPr lang="en-US" dirty="0"/>
              <a:t>Implementation </a:t>
            </a:r>
            <a:r>
              <a:rPr lang="en-US" dirty="0" smtClean="0"/>
              <a:t>tells user what is final calculated pipe depth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Option 3 seems practical and reasonable for both user application and implementation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calculate number of buffers at given data reference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For non-virtual data references, </a:t>
            </a:r>
            <a:r>
              <a:rPr lang="en-US" sz="1600" dirty="0" err="1" smtClean="0"/>
              <a:t>i.e</a:t>
            </a:r>
            <a:r>
              <a:rPr lang="en-US" sz="1600" dirty="0" smtClean="0"/>
              <a:t> user will access these, </a:t>
            </a:r>
          </a:p>
          <a:p>
            <a:pPr lvl="1"/>
            <a:r>
              <a:rPr lang="en-US" sz="1400" dirty="0" smtClean="0"/>
              <a:t>number of buffers at the data reference MUST match “pipe depth” or number of virtual graphs.</a:t>
            </a:r>
          </a:p>
          <a:p>
            <a:pPr lvl="1"/>
            <a:r>
              <a:rPr lang="en-US" sz="1400" dirty="0" smtClean="0"/>
              <a:t>This is to maintain semantics of OpenVX API which allows user to be able to access all non-virtual data buffers after </a:t>
            </a:r>
            <a:r>
              <a:rPr lang="en-US" sz="1400" dirty="0" err="1" smtClean="0"/>
              <a:t>vxWaitGraph</a:t>
            </a:r>
            <a:r>
              <a:rPr lang="en-US" sz="1400" dirty="0" smtClean="0"/>
              <a:t> and before </a:t>
            </a:r>
            <a:r>
              <a:rPr lang="en-US" sz="1400" dirty="0" err="1" smtClean="0"/>
              <a:t>vxScheduleGraph</a:t>
            </a:r>
            <a:endParaRPr lang="en-US" sz="1400" dirty="0" smtClean="0"/>
          </a:p>
          <a:p>
            <a:r>
              <a:rPr lang="en-US" sz="1600" dirty="0" smtClean="0"/>
              <a:t>For data references that are virtual, implementation can optimize the number of buffers required at the virtual data reference</a:t>
            </a:r>
          </a:p>
          <a:p>
            <a:pPr lvl="1"/>
            <a:r>
              <a:rPr lang="en-US" sz="1400" dirty="0" smtClean="0"/>
              <a:t>Case 1: no frame buffer is ever allocated at the virtual data reference, ex, previous and next node can pipeline at, say, line/pixel level</a:t>
            </a:r>
          </a:p>
          <a:p>
            <a:pPr lvl="1"/>
            <a:r>
              <a:rPr lang="en-US" sz="1400" dirty="0" smtClean="0"/>
              <a:t>Case 2: single buffer is allocated at the virtual data reference, ex, when previous and next node run on same target</a:t>
            </a:r>
          </a:p>
          <a:p>
            <a:pPr lvl="1"/>
            <a:r>
              <a:rPr lang="en-US" sz="1400" dirty="0" smtClean="0"/>
              <a:t>Case 3: multiple buffers equal to pipe depth is allocated at the data reference, ex, when previous and next node run on different target</a:t>
            </a:r>
          </a:p>
          <a:p>
            <a:pPr lvl="1"/>
            <a:r>
              <a:rPr lang="en-US" sz="1400" b="1" dirty="0" smtClean="0"/>
              <a:t>Case 4, </a:t>
            </a:r>
            <a:r>
              <a:rPr lang="en-US" sz="1400" b="1" dirty="0"/>
              <a:t>multiple buffers </a:t>
            </a:r>
            <a:r>
              <a:rPr lang="en-US" sz="1400" b="1" dirty="0" smtClean="0"/>
              <a:t>&lt; pipe </a:t>
            </a:r>
            <a:r>
              <a:rPr lang="en-US" sz="1400" b="1" dirty="0"/>
              <a:t>depth is allocated at the data </a:t>
            </a:r>
            <a:r>
              <a:rPr lang="en-US" sz="1400" b="1" dirty="0" smtClean="0"/>
              <a:t>reference, ex, when execution time of next node is known, therefore no need to allocate pipe depth number of buffers</a:t>
            </a:r>
          </a:p>
          <a:p>
            <a:r>
              <a:rPr lang="en-US" sz="1800" dirty="0" smtClean="0"/>
              <a:t>Case 1, 2, 3 implementation can deduce from graph specification</a:t>
            </a:r>
          </a:p>
          <a:p>
            <a:r>
              <a:rPr lang="en-US" sz="1800" dirty="0" smtClean="0"/>
              <a:t>Case 4, depends on execution time of a node which implementation does not know</a:t>
            </a:r>
          </a:p>
          <a:p>
            <a:pPr lvl="1"/>
            <a:r>
              <a:rPr lang="en-US" sz="1400" dirty="0" smtClean="0"/>
              <a:t>Solution: Allow user to specify a “hint” on number of buffers at a given virtual reference. Implementation can use this to optimize for space when allocating multiple buffers at a virtual data reference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OpenVX API Changes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3689787"/>
          </a:xfrm>
        </p:spPr>
        <p:txBody>
          <a:bodyPr/>
          <a:lstStyle/>
          <a:p>
            <a:pPr marL="341312" lvl="1" indent="0">
              <a:buNone/>
            </a:pPr>
            <a:r>
              <a:rPr lang="en-US" sz="1400" dirty="0" err="1"/>
              <a:t>enum</a:t>
            </a:r>
            <a:r>
              <a:rPr lang="en-US" sz="1400" dirty="0"/>
              <a:t> </a:t>
            </a:r>
            <a:r>
              <a:rPr lang="en-US" sz="1400" dirty="0" err="1" smtClean="0"/>
              <a:t>vx_hint_e</a:t>
            </a:r>
            <a:r>
              <a:rPr lang="en-US" sz="1400" dirty="0" smtClean="0"/>
              <a:t> </a:t>
            </a:r>
            <a:r>
              <a:rPr lang="en-US" sz="1400" dirty="0"/>
              <a:t>{</a:t>
            </a:r>
          </a:p>
          <a:p>
            <a:pPr marL="341312" lvl="1" indent="0">
              <a:buNone/>
            </a:pPr>
            <a:endParaRPr lang="en-US" sz="1400" dirty="0"/>
          </a:p>
          <a:p>
            <a:pPr marL="341312" lvl="1" indent="0">
              <a:buNone/>
            </a:pPr>
            <a:r>
              <a:rPr lang="en-US" sz="1400" dirty="0"/>
              <a:t>    /*! \brief Indicates to the implementation that user </a:t>
            </a:r>
            <a:r>
              <a:rPr lang="en-US" sz="1400" dirty="0" smtClean="0"/>
              <a:t>wants to explicitly </a:t>
            </a:r>
            <a:r>
              <a:rPr lang="en-US" sz="1400" dirty="0"/>
              <a:t>enable pipelining</a:t>
            </a:r>
          </a:p>
          <a:p>
            <a:pPr marL="341312" lvl="1" indent="0">
              <a:buNone/>
            </a:pPr>
            <a:r>
              <a:rPr lang="en-US" sz="1400" dirty="0"/>
              <a:t>     *  at this reference. Parameter of type vx_uint32 specifies the max pipeline depth</a:t>
            </a:r>
          </a:p>
          <a:p>
            <a:pPr marL="341312" lvl="1" indent="0">
              <a:buNone/>
            </a:pPr>
            <a:r>
              <a:rPr lang="en-US" sz="1400" dirty="0"/>
              <a:t>     *  that user is requesting</a:t>
            </a:r>
          </a:p>
          <a:p>
            <a:pPr marL="341312" lvl="1" indent="0">
              <a:buNone/>
            </a:pPr>
            <a:r>
              <a:rPr lang="en-US" sz="1400" dirty="0"/>
              <a:t>     *</a:t>
            </a:r>
          </a:p>
          <a:p>
            <a:pPr marL="341312" lvl="1" indent="0">
              <a:buNone/>
            </a:pPr>
            <a:r>
              <a:rPr lang="en-US" sz="1400" dirty="0"/>
              <a:t>     *  Valid references on which this can be called are</a:t>
            </a:r>
          </a:p>
          <a:p>
            <a:pPr marL="341312" lvl="1" indent="0">
              <a:buNone/>
            </a:pPr>
            <a:r>
              <a:rPr lang="en-US" sz="1400" dirty="0"/>
              <a:t>     *  - data objects like image, array</a:t>
            </a:r>
          </a:p>
          <a:p>
            <a:pPr marL="341312" lvl="1" indent="0">
              <a:buNone/>
            </a:pPr>
            <a:r>
              <a:rPr lang="en-US" sz="1400" dirty="0"/>
              <a:t>     *  - graph objects</a:t>
            </a:r>
          </a:p>
          <a:p>
            <a:pPr marL="341312" lvl="1" indent="0">
              <a:buNone/>
            </a:pPr>
            <a:r>
              <a:rPr lang="en-US" sz="1400" dirty="0"/>
              <a:t>     */</a:t>
            </a:r>
          </a:p>
          <a:p>
            <a:pPr marL="341312" lvl="1" indent="0">
              <a:buNone/>
            </a:pPr>
            <a:r>
              <a:rPr lang="en-US" sz="1400" dirty="0"/>
              <a:t>    </a:t>
            </a:r>
            <a:r>
              <a:rPr lang="en-US" sz="1400" b="1" dirty="0" smtClean="0">
                <a:solidFill>
                  <a:srgbClr val="00B050"/>
                </a:solidFill>
              </a:rPr>
              <a:t>VX_HINT_MAXPIPELINE_DEPTH</a:t>
            </a:r>
            <a:r>
              <a:rPr lang="en-US" sz="1400" dirty="0" smtClean="0"/>
              <a:t> </a:t>
            </a:r>
            <a:r>
              <a:rPr lang="en-US" sz="1400" dirty="0"/>
              <a:t>= ((( VX_ID_KHRONOS ) &lt;&lt; 20) | ( VX_ENUM_HINT &lt;&lt; 12)) + 0x4</a:t>
            </a:r>
          </a:p>
          <a:p>
            <a:pPr marL="341312" lvl="1" indent="0">
              <a:buNone/>
            </a:pPr>
            <a:endParaRPr lang="en-US" sz="1400" dirty="0"/>
          </a:p>
          <a:p>
            <a:pPr marL="341312" lvl="1" indent="0">
              <a:buNone/>
            </a:pPr>
            <a:r>
              <a:rPr lang="en-US" sz="1400" dirty="0"/>
              <a:t>};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510" y="4832060"/>
            <a:ext cx="8550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to give hint to the implementation for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graph pipe depth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And/or virtual data reference pipe depth (number of buffers)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executions of the same graph to be scheduled in a pipelined manner (Bug 9775)</a:t>
            </a:r>
          </a:p>
          <a:p>
            <a:r>
              <a:rPr lang="en-US" dirty="0" smtClean="0"/>
              <a:t>User specified input and output buffers for each pipelined graph schedule ( Bug 9775)</a:t>
            </a:r>
          </a:p>
          <a:p>
            <a:r>
              <a:rPr lang="en-US" dirty="0" smtClean="0"/>
              <a:t>Early notification of input buffer “release” so that input buffers can be recycled before graph execution completes (Bug 16318)</a:t>
            </a:r>
          </a:p>
          <a:p>
            <a:r>
              <a:rPr lang="en-US" dirty="0" smtClean="0"/>
              <a:t>Above should work all data objects like Image’s, Array’s (Bug 15916)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OpenVX API Changes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2177811"/>
          </a:xfrm>
        </p:spPr>
        <p:txBody>
          <a:bodyPr/>
          <a:lstStyle/>
          <a:p>
            <a:pPr marL="341312" lvl="1" indent="0">
              <a:buNone/>
            </a:pPr>
            <a:r>
              <a:rPr lang="en-US" sz="1400" dirty="0" err="1"/>
              <a:t>enum</a:t>
            </a:r>
            <a:r>
              <a:rPr lang="en-US" sz="1400" dirty="0"/>
              <a:t> </a:t>
            </a:r>
            <a:r>
              <a:rPr lang="en-US" sz="1400" dirty="0" err="1" smtClean="0"/>
              <a:t>vx_graph_attribute_e</a:t>
            </a:r>
            <a:r>
              <a:rPr lang="en-US" sz="1400" dirty="0" smtClean="0"/>
              <a:t> </a:t>
            </a:r>
            <a:r>
              <a:rPr lang="en-US" sz="1400" dirty="0"/>
              <a:t>{</a:t>
            </a:r>
          </a:p>
          <a:p>
            <a:pPr marL="341312" lvl="1" indent="0">
              <a:buNone/>
            </a:pPr>
            <a:endParaRPr lang="en-US" sz="1400" dirty="0"/>
          </a:p>
          <a:p>
            <a:pPr marL="341312" lvl="1" indent="0">
              <a:buNone/>
            </a:pPr>
            <a:r>
              <a:rPr lang="en-US" sz="1400" dirty="0"/>
              <a:t>    /*! \brief Returns the max pipeline depth for the graph. Read-only. Use a &lt;</a:t>
            </a:r>
            <a:r>
              <a:rPr lang="en-US" sz="1400" dirty="0" err="1"/>
              <a:t>tt</a:t>
            </a:r>
            <a:r>
              <a:rPr lang="en-US" sz="1400" dirty="0"/>
              <a:t>&gt;\ref vx_uint32&lt;/</a:t>
            </a:r>
            <a:r>
              <a:rPr lang="en-US" sz="1400" dirty="0" err="1"/>
              <a:t>tt</a:t>
            </a:r>
            <a:r>
              <a:rPr lang="en-US" sz="1400" dirty="0"/>
              <a:t>&gt; parameter</a:t>
            </a:r>
            <a:r>
              <a:rPr lang="en-US" sz="1400" dirty="0" smtClean="0"/>
              <a:t>.  </a:t>
            </a:r>
            <a:r>
              <a:rPr lang="en-US" sz="1400" dirty="0"/>
              <a:t>This specifies the max number times of </a:t>
            </a:r>
            <a:r>
              <a:rPr lang="en-US" sz="1400" dirty="0" err="1"/>
              <a:t>vxScheduleGraph</a:t>
            </a:r>
            <a:r>
              <a:rPr lang="en-US" sz="1400" dirty="0"/>
              <a:t> can be called without </a:t>
            </a:r>
            <a:r>
              <a:rPr lang="en-US" sz="1400" dirty="0" err="1"/>
              <a:t>caling</a:t>
            </a:r>
            <a:r>
              <a:rPr lang="en-US" sz="1400" dirty="0"/>
              <a:t> </a:t>
            </a:r>
            <a:r>
              <a:rPr lang="en-US" sz="1400" dirty="0" err="1" smtClean="0"/>
              <a:t>vxWaitGraph</a:t>
            </a:r>
            <a:r>
              <a:rPr lang="en-US" sz="1400" dirty="0" smtClean="0"/>
              <a:t>  </a:t>
            </a:r>
            <a:r>
              <a:rPr lang="en-US" sz="1400" dirty="0"/>
              <a:t>*/</a:t>
            </a:r>
          </a:p>
          <a:p>
            <a:pPr marL="341312" lvl="1" indent="0">
              <a:buNone/>
            </a:pPr>
            <a:r>
              <a:rPr lang="en-US" sz="1400" dirty="0"/>
              <a:t>    </a:t>
            </a:r>
            <a:r>
              <a:rPr lang="en-US" sz="1400" b="1" dirty="0">
                <a:solidFill>
                  <a:srgbClr val="00B050"/>
                </a:solidFill>
              </a:rPr>
              <a:t>VX_GRAPH_MAXPIPELINE_DEPTH</a:t>
            </a:r>
            <a:r>
              <a:rPr lang="en-US" sz="1400" dirty="0"/>
              <a:t> = ((( VX_ID_KHRONOS ) &lt;&lt; 20) | ( VX_TYPE_GRAPH &lt;&lt; 8)) + 0x5</a:t>
            </a:r>
          </a:p>
          <a:p>
            <a:pPr marL="341312" lvl="1" indent="0">
              <a:buNone/>
            </a:pPr>
            <a:r>
              <a:rPr lang="en-US" sz="1400" dirty="0"/>
              <a:t>};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757" y="3882034"/>
            <a:ext cx="8550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to get the implementation calculated pipe depth. This may or may not match the value given by the user via </a:t>
            </a:r>
            <a:r>
              <a:rPr lang="en-US" dirty="0"/>
              <a:t>VX_HINT_MAXPIPELINE_DEPTH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Ex, if implementation does not support pipelining, this value will be “1”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default, if user does not set pipe depth &gt; 1 via </a:t>
            </a:r>
            <a:r>
              <a:rPr lang="en-US" dirty="0"/>
              <a:t>VX_HINT_MAXPIPELINE_DEPTH</a:t>
            </a:r>
            <a:r>
              <a:rPr lang="en-US" dirty="0" smtClean="0"/>
              <a:t>, this value will be “1”. This is to make sure older OpenVX application will work as before without any side effect.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6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OpenVX API Changes - 3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753" y="2278865"/>
            <a:ext cx="8550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Semantic change, each </a:t>
            </a:r>
            <a:r>
              <a:rPr lang="en-US" dirty="0" err="1"/>
              <a:t>vxScheduleGraph</a:t>
            </a:r>
            <a:r>
              <a:rPr lang="en-US" dirty="0"/>
              <a:t> </a:t>
            </a:r>
            <a:r>
              <a:rPr lang="en-US" dirty="0" smtClean="0"/>
              <a:t>MUST have an associated </a:t>
            </a:r>
            <a:r>
              <a:rPr lang="en-US" dirty="0" err="1" smtClean="0"/>
              <a:t>vxWaitGraph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Allow user to associate a “</a:t>
            </a:r>
            <a:r>
              <a:rPr lang="en-US" dirty="0" err="1" smtClean="0"/>
              <a:t>graph_user_context</a:t>
            </a:r>
            <a:r>
              <a:rPr lang="en-US" dirty="0" smtClean="0"/>
              <a:t>” with a </a:t>
            </a:r>
            <a:r>
              <a:rPr lang="en-US" dirty="0" err="1" smtClean="0"/>
              <a:t>vxScheduleGraph</a:t>
            </a:r>
            <a:r>
              <a:rPr lang="en-US" dirty="0" smtClean="0"/>
              <a:t> which is returned when </a:t>
            </a:r>
            <a:r>
              <a:rPr lang="en-US" dirty="0" err="1" smtClean="0"/>
              <a:t>vxWaitGraph</a:t>
            </a:r>
            <a:r>
              <a:rPr lang="en-US" dirty="0" smtClean="0"/>
              <a:t> returns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allows user to “match” a previous </a:t>
            </a:r>
            <a:r>
              <a:rPr lang="en-US" dirty="0" err="1" smtClean="0"/>
              <a:t>vxScheduleGraph</a:t>
            </a:r>
            <a:r>
              <a:rPr lang="en-US" dirty="0" smtClean="0"/>
              <a:t> with a “current” </a:t>
            </a:r>
            <a:r>
              <a:rPr lang="en-US" dirty="0" err="1" smtClean="0"/>
              <a:t>vxWaitGraph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5008" y="1036593"/>
            <a:ext cx="8467725" cy="1148468"/>
          </a:xfrm>
        </p:spPr>
        <p:txBody>
          <a:bodyPr/>
          <a:lstStyle/>
          <a:p>
            <a:pPr marL="341312" lvl="1" indent="0">
              <a:buNone/>
            </a:pPr>
            <a:r>
              <a:rPr lang="en-US" sz="1400" dirty="0" err="1" smtClean="0"/>
              <a:t>vx_status</a:t>
            </a:r>
            <a:r>
              <a:rPr lang="en-US" sz="1400" dirty="0" smtClean="0"/>
              <a:t> </a:t>
            </a:r>
            <a:r>
              <a:rPr lang="en-US" sz="1400" dirty="0" err="1" smtClean="0"/>
              <a:t>vxScheduleGraph</a:t>
            </a:r>
            <a:r>
              <a:rPr lang="en-US" sz="1400" dirty="0" smtClean="0"/>
              <a:t>(</a:t>
            </a:r>
            <a:r>
              <a:rPr lang="en-US" sz="1400" dirty="0" err="1" smtClean="0"/>
              <a:t>vx_graph</a:t>
            </a:r>
            <a:r>
              <a:rPr lang="en-US" sz="1400" dirty="0" smtClean="0"/>
              <a:t> </a:t>
            </a:r>
            <a:r>
              <a:rPr lang="en-US" sz="1400" dirty="0"/>
              <a:t>graph, </a:t>
            </a:r>
            <a:r>
              <a:rPr lang="en-US" sz="1400" b="1" dirty="0">
                <a:solidFill>
                  <a:srgbClr val="00B050"/>
                </a:solidFill>
              </a:rPr>
              <a:t>void *</a:t>
            </a:r>
            <a:r>
              <a:rPr lang="en-US" sz="1400" b="1" dirty="0" err="1">
                <a:solidFill>
                  <a:srgbClr val="00B050"/>
                </a:solidFill>
              </a:rPr>
              <a:t>graph_user_context</a:t>
            </a:r>
            <a:r>
              <a:rPr lang="en-US" sz="1400" dirty="0"/>
              <a:t>);</a:t>
            </a:r>
          </a:p>
          <a:p>
            <a:pPr marL="341312" lvl="1" indent="0">
              <a:buNone/>
            </a:pPr>
            <a:r>
              <a:rPr lang="en-US" sz="1400" dirty="0" err="1" smtClean="0"/>
              <a:t>vx_status</a:t>
            </a:r>
            <a:r>
              <a:rPr lang="en-US" sz="1400" dirty="0" smtClean="0"/>
              <a:t> </a:t>
            </a:r>
            <a:r>
              <a:rPr lang="en-US" sz="1400" dirty="0" err="1" smtClean="0"/>
              <a:t>vxWaitGraph</a:t>
            </a:r>
            <a:r>
              <a:rPr lang="en-US" sz="1400" dirty="0" smtClean="0"/>
              <a:t>(</a:t>
            </a:r>
            <a:r>
              <a:rPr lang="en-US" sz="1400" dirty="0" err="1" smtClean="0"/>
              <a:t>vx_graph</a:t>
            </a:r>
            <a:r>
              <a:rPr lang="en-US" sz="1400" dirty="0" smtClean="0"/>
              <a:t> </a:t>
            </a:r>
            <a:r>
              <a:rPr lang="en-US" sz="1400" dirty="0"/>
              <a:t>graph, </a:t>
            </a:r>
            <a:r>
              <a:rPr lang="en-US" sz="1400" b="1" dirty="0">
                <a:solidFill>
                  <a:srgbClr val="00B050"/>
                </a:solidFill>
              </a:rPr>
              <a:t>void **</a:t>
            </a:r>
            <a:r>
              <a:rPr lang="en-US" sz="1400" b="1" dirty="0" err="1">
                <a:solidFill>
                  <a:srgbClr val="00B050"/>
                </a:solidFill>
              </a:rPr>
              <a:t>graph_user_context</a:t>
            </a:r>
            <a:r>
              <a:rPr lang="en-US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368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OpenVX API Changes – 4 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5008" y="1036593"/>
            <a:ext cx="8467725" cy="2716010"/>
          </a:xfrm>
        </p:spPr>
        <p:txBody>
          <a:bodyPr/>
          <a:lstStyle/>
          <a:p>
            <a:pPr marL="341312" lvl="1" indent="0">
              <a:buNone/>
            </a:pPr>
            <a:r>
              <a:rPr lang="en-US" sz="1400" dirty="0" err="1" smtClean="0"/>
              <a:t>vx_status</a:t>
            </a:r>
            <a:r>
              <a:rPr lang="en-US" sz="1400" dirty="0" smtClean="0"/>
              <a:t> </a:t>
            </a:r>
            <a:r>
              <a:rPr lang="en-US" sz="1400" dirty="0" err="1" smtClean="0"/>
              <a:t>vxMapImagePatch</a:t>
            </a:r>
            <a:r>
              <a:rPr lang="en-US" sz="1400" dirty="0" smtClean="0"/>
              <a:t>(</a:t>
            </a:r>
            <a:r>
              <a:rPr lang="en-US" sz="1400" dirty="0" err="1" smtClean="0"/>
              <a:t>vx_image</a:t>
            </a:r>
            <a:r>
              <a:rPr lang="en-US" sz="1400" dirty="0" smtClean="0"/>
              <a:t> </a:t>
            </a:r>
            <a:r>
              <a:rPr lang="en-US" sz="1400" dirty="0"/>
              <a:t>image</a:t>
            </a:r>
            <a:r>
              <a:rPr lang="en-US" sz="1400" dirty="0" smtClean="0"/>
              <a:t>,  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vx_rectangle_t</a:t>
            </a:r>
            <a:r>
              <a:rPr lang="en-US" sz="1400" dirty="0"/>
              <a:t> *</a:t>
            </a:r>
            <a:r>
              <a:rPr lang="en-US" sz="1400" dirty="0" err="1"/>
              <a:t>rect</a:t>
            </a:r>
            <a:r>
              <a:rPr lang="en-US" sz="1400" dirty="0"/>
              <a:t>,</a:t>
            </a:r>
          </a:p>
          <a:p>
            <a:pPr marL="341312" lvl="1" indent="0">
              <a:buNone/>
            </a:pPr>
            <a:r>
              <a:rPr lang="en-US" sz="1400" dirty="0"/>
              <a:t>                vx_uint32 </a:t>
            </a:r>
            <a:r>
              <a:rPr lang="en-US" sz="1400" dirty="0" err="1"/>
              <a:t>plane_index</a:t>
            </a:r>
            <a:r>
              <a:rPr lang="en-US" sz="1400" dirty="0" smtClean="0"/>
              <a:t>, </a:t>
            </a:r>
            <a:r>
              <a:rPr lang="en-US" sz="1400" dirty="0" err="1" smtClean="0"/>
              <a:t>vx_map_id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err="1"/>
              <a:t>map_id</a:t>
            </a:r>
            <a:r>
              <a:rPr lang="en-US" sz="1400" dirty="0"/>
              <a:t>,</a:t>
            </a:r>
          </a:p>
          <a:p>
            <a:pPr marL="341312" lvl="1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vx_imagepatch_addressing_t</a:t>
            </a:r>
            <a:r>
              <a:rPr lang="en-US" sz="1400" dirty="0"/>
              <a:t> *</a:t>
            </a:r>
            <a:r>
              <a:rPr lang="en-US" sz="1400" dirty="0" err="1"/>
              <a:t>addr</a:t>
            </a:r>
            <a:r>
              <a:rPr lang="en-US" sz="1400" dirty="0" smtClean="0"/>
              <a:t>,  void </a:t>
            </a:r>
            <a:r>
              <a:rPr lang="en-US" sz="1400" dirty="0"/>
              <a:t>**</a:t>
            </a:r>
            <a:r>
              <a:rPr lang="en-US" sz="1400" dirty="0" err="1"/>
              <a:t>ptr</a:t>
            </a:r>
            <a:r>
              <a:rPr lang="en-US" sz="1400" dirty="0"/>
              <a:t>,</a:t>
            </a:r>
          </a:p>
          <a:p>
            <a:pPr marL="341312" lvl="1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vx_enum</a:t>
            </a:r>
            <a:r>
              <a:rPr lang="en-US" sz="1400" dirty="0"/>
              <a:t> usage</a:t>
            </a:r>
            <a:r>
              <a:rPr lang="en-US" sz="1400" dirty="0" smtClean="0"/>
              <a:t>, </a:t>
            </a:r>
            <a:r>
              <a:rPr lang="en-US" sz="1400" dirty="0" err="1" smtClean="0"/>
              <a:t>vx_enum</a:t>
            </a:r>
            <a:r>
              <a:rPr lang="en-US" sz="1400" dirty="0" smtClean="0"/>
              <a:t> </a:t>
            </a:r>
            <a:r>
              <a:rPr lang="en-US" sz="1400" dirty="0" err="1"/>
              <a:t>mem_type</a:t>
            </a:r>
            <a:r>
              <a:rPr lang="en-US" sz="1400" dirty="0" smtClean="0"/>
              <a:t>, vx_uint32 </a:t>
            </a:r>
            <a:r>
              <a:rPr lang="en-US" sz="1400" dirty="0"/>
              <a:t>flags,</a:t>
            </a:r>
          </a:p>
          <a:p>
            <a:pPr marL="341312" lvl="1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            vx_uint32 </a:t>
            </a:r>
            <a:r>
              <a:rPr lang="en-US" sz="1400" b="1" dirty="0" err="1" smtClean="0">
                <a:solidFill>
                  <a:srgbClr val="00B050"/>
                </a:solidFill>
              </a:rPr>
              <a:t>pipeline_id</a:t>
            </a:r>
            <a:r>
              <a:rPr lang="en-US" sz="1400" dirty="0" smtClean="0"/>
              <a:t>);</a:t>
            </a:r>
            <a:endParaRPr lang="en-US" sz="1400" dirty="0"/>
          </a:p>
          <a:p>
            <a:pPr marL="341312" lvl="1" indent="0">
              <a:buNone/>
            </a:pPr>
            <a:endParaRPr lang="en-US" sz="1400" dirty="0"/>
          </a:p>
          <a:p>
            <a:pPr marL="341312" lvl="1" indent="0">
              <a:buNone/>
            </a:pPr>
            <a:r>
              <a:rPr lang="en-US" sz="1400" dirty="0" err="1" smtClean="0"/>
              <a:t>vx_status</a:t>
            </a:r>
            <a:r>
              <a:rPr lang="en-US" sz="1400" dirty="0" smtClean="0"/>
              <a:t> </a:t>
            </a:r>
            <a:r>
              <a:rPr lang="en-US" sz="1400" dirty="0" err="1" smtClean="0"/>
              <a:t>vxCopyImagePatch</a:t>
            </a:r>
            <a:r>
              <a:rPr lang="en-US" sz="1400" dirty="0" smtClean="0"/>
              <a:t>(</a:t>
            </a:r>
            <a:r>
              <a:rPr lang="en-US" sz="1400" dirty="0" err="1" smtClean="0"/>
              <a:t>vx_image</a:t>
            </a:r>
            <a:r>
              <a:rPr lang="en-US" sz="1400" dirty="0" smtClean="0"/>
              <a:t> </a:t>
            </a:r>
            <a:r>
              <a:rPr lang="en-US" sz="1400" dirty="0"/>
              <a:t>image</a:t>
            </a:r>
            <a:r>
              <a:rPr lang="en-US" sz="1400" dirty="0" smtClean="0"/>
              <a:t>, 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vx_rectangle_t</a:t>
            </a:r>
            <a:r>
              <a:rPr lang="en-US" sz="1400" dirty="0"/>
              <a:t> *</a:t>
            </a:r>
            <a:r>
              <a:rPr lang="en-US" sz="1400" dirty="0" err="1"/>
              <a:t>image_rect</a:t>
            </a:r>
            <a:r>
              <a:rPr lang="en-US" sz="1400" dirty="0"/>
              <a:t>,</a:t>
            </a:r>
          </a:p>
          <a:p>
            <a:pPr marL="341312" lvl="1" indent="0">
              <a:buNone/>
            </a:pPr>
            <a:r>
              <a:rPr lang="en-US" sz="1400" dirty="0"/>
              <a:t>                vx_uint32 </a:t>
            </a:r>
            <a:r>
              <a:rPr lang="en-US" sz="1400" dirty="0" err="1"/>
              <a:t>image_plane_index</a:t>
            </a:r>
            <a:r>
              <a:rPr lang="en-US" sz="1400" dirty="0" smtClean="0"/>
              <a:t>, 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vx_imagepatch_addressing_t</a:t>
            </a:r>
            <a:r>
              <a:rPr lang="en-US" sz="1400" dirty="0"/>
              <a:t> *</a:t>
            </a:r>
            <a:r>
              <a:rPr lang="en-US" sz="1400" dirty="0" err="1"/>
              <a:t>user_addr</a:t>
            </a:r>
            <a:r>
              <a:rPr lang="en-US" sz="1400" dirty="0"/>
              <a:t>,</a:t>
            </a:r>
          </a:p>
          <a:p>
            <a:pPr marL="341312" lvl="1" indent="0">
              <a:buNone/>
            </a:pPr>
            <a:r>
              <a:rPr lang="en-US" sz="1400" dirty="0"/>
              <a:t>                void * </a:t>
            </a:r>
            <a:r>
              <a:rPr lang="en-US" sz="1400" dirty="0" err="1"/>
              <a:t>user_ptr</a:t>
            </a:r>
            <a:r>
              <a:rPr lang="en-US" sz="1400" dirty="0" smtClean="0"/>
              <a:t>, </a:t>
            </a:r>
            <a:r>
              <a:rPr lang="en-US" sz="1400" dirty="0" err="1" smtClean="0"/>
              <a:t>vx_enum</a:t>
            </a:r>
            <a:r>
              <a:rPr lang="en-US" sz="1400" dirty="0" smtClean="0"/>
              <a:t> </a:t>
            </a:r>
            <a:r>
              <a:rPr lang="en-US" sz="1400" dirty="0"/>
              <a:t>usage</a:t>
            </a:r>
            <a:r>
              <a:rPr lang="en-US" sz="1400" dirty="0" smtClean="0"/>
              <a:t>, </a:t>
            </a:r>
            <a:r>
              <a:rPr lang="en-US" sz="1400" dirty="0" err="1" smtClean="0"/>
              <a:t>vx_enum</a:t>
            </a:r>
            <a:r>
              <a:rPr lang="en-US" sz="1400" dirty="0" smtClean="0"/>
              <a:t> </a:t>
            </a:r>
            <a:r>
              <a:rPr lang="en-US" sz="1400" dirty="0" err="1"/>
              <a:t>user_mem_type</a:t>
            </a:r>
            <a:r>
              <a:rPr lang="en-US" sz="1400" dirty="0"/>
              <a:t>,</a:t>
            </a:r>
          </a:p>
          <a:p>
            <a:pPr marL="341312" lvl="1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                vx_uint32 </a:t>
            </a:r>
            <a:r>
              <a:rPr lang="en-US" sz="1400" b="1" dirty="0" err="1" smtClean="0">
                <a:solidFill>
                  <a:srgbClr val="00B050"/>
                </a:solidFill>
              </a:rPr>
              <a:t>pipeline_id</a:t>
            </a:r>
            <a:r>
              <a:rPr lang="en-US" sz="1400" dirty="0" smtClean="0"/>
              <a:t>);</a:t>
            </a:r>
            <a:endParaRPr lang="en-US" sz="1400" dirty="0"/>
          </a:p>
          <a:p>
            <a:pPr marL="341312" lvl="1" indent="0">
              <a:buNone/>
            </a:pP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13752" y="3815016"/>
            <a:ext cx="85502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“</a:t>
            </a:r>
            <a:r>
              <a:rPr lang="en-US" sz="1600" dirty="0" err="1" smtClean="0"/>
              <a:t>pipeline_id</a:t>
            </a:r>
            <a:r>
              <a:rPr lang="en-US" sz="1600" dirty="0" smtClean="0"/>
              <a:t>” allows user to specify which of the multiple buffers within a data reference to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Typically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After a </a:t>
            </a:r>
            <a:r>
              <a:rPr lang="en-US" sz="1600" dirty="0" err="1" smtClean="0"/>
              <a:t>vxWaitGraph</a:t>
            </a:r>
            <a:r>
              <a:rPr lang="en-US" sz="1600" dirty="0" smtClean="0"/>
              <a:t>, user will want to access the data buffers associated with the virtual graph that was associated with </a:t>
            </a:r>
            <a:r>
              <a:rPr lang="en-US" sz="1600" dirty="0" err="1" smtClean="0"/>
              <a:t>vxWaitGraph</a:t>
            </a:r>
            <a:endParaRPr lang="en-US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Before a </a:t>
            </a:r>
            <a:r>
              <a:rPr lang="en-US" sz="1600" dirty="0" err="1" smtClean="0"/>
              <a:t>vxScheduleGraph</a:t>
            </a:r>
            <a:r>
              <a:rPr lang="en-US" sz="1600" dirty="0" smtClean="0"/>
              <a:t>, </a:t>
            </a:r>
            <a:r>
              <a:rPr lang="en-US" sz="1600" dirty="0"/>
              <a:t>user will want to access the data buffers associated with the virtual graph </a:t>
            </a:r>
            <a:r>
              <a:rPr lang="en-US" sz="1600" dirty="0" smtClean="0"/>
              <a:t>that will be submit with next call to </a:t>
            </a:r>
            <a:r>
              <a:rPr lang="en-US" sz="1600" dirty="0" err="1" smtClean="0"/>
              <a:t>vxScheduleGraph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In non-pipelined case set this to “0”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Similar parameter will be needed for “</a:t>
            </a:r>
            <a:r>
              <a:rPr lang="en-US" sz="1600" b="1" dirty="0" err="1" smtClean="0"/>
              <a:t>vxMapXxxx</a:t>
            </a:r>
            <a:r>
              <a:rPr lang="en-US" sz="1600" b="1" dirty="0" smtClean="0"/>
              <a:t>”, “</a:t>
            </a:r>
            <a:r>
              <a:rPr lang="en-US" sz="1600" b="1" dirty="0" err="1" smtClean="0"/>
              <a:t>vxCopyXxxx</a:t>
            </a:r>
            <a:r>
              <a:rPr lang="en-US" sz="1600" b="1" dirty="0" smtClean="0"/>
              <a:t>” APIs at other data object types</a:t>
            </a:r>
          </a:p>
        </p:txBody>
      </p:sp>
    </p:spTree>
    <p:extLst>
      <p:ext uri="{BB962C8B-B14F-4D97-AF65-F5344CB8AC3E}">
        <p14:creationId xmlns:p14="http://schemas.microsoft.com/office/powerpoint/2010/main" val="18086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OpenVX API Changes – 4 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List of APIs needing a additional “</a:t>
            </a:r>
            <a:r>
              <a:rPr lang="en-US" dirty="0" err="1" smtClean="0"/>
              <a:t>pipeline_id</a:t>
            </a:r>
            <a:r>
              <a:rPr lang="en-US" dirty="0" smtClean="0"/>
              <a:t>” parameter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23838"/>
              </p:ext>
            </p:extLst>
          </p:nvPr>
        </p:nvGraphicFramePr>
        <p:xfrm>
          <a:off x="393939" y="1539431"/>
          <a:ext cx="3487948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94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API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vxAddArrayItems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vxCopyArrayRange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vxMapArrayRange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vxCopyConvolutionCoefficients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vxCopyDistribution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vxMapDistribution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vxCopyImagePatch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vxMapImagePatch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vxCopyLUT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vxMapLUT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vxCopyMatrix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vxGetRemapPoint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vxSetRemapPoint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vxCopyScalar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vxSetThresholdAttribute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?? </a:t>
                      </a:r>
                    </a:p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to handle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vxCopyThreshold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???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784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additional problems need to solved for a complete graph pipeline solution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dirty="0" smtClean="0"/>
              <a:t>Ability to “queue” / “</a:t>
            </a:r>
            <a:r>
              <a:rPr lang="en-US" dirty="0" err="1" smtClean="0"/>
              <a:t>dequeue</a:t>
            </a:r>
            <a:r>
              <a:rPr lang="en-US" dirty="0" smtClean="0"/>
              <a:t>” non-image buffers pointers between user application and implementation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dirty="0" smtClean="0"/>
              <a:t>Ability to release “input” buffer early and not wait for complete graph to be executed.</a:t>
            </a:r>
          </a:p>
          <a:p>
            <a:r>
              <a:rPr lang="en-US" dirty="0" smtClean="0"/>
              <a:t>While solution to above make the graph pipeline proposal complete, these solutions can stand on their own</a:t>
            </a:r>
          </a:p>
          <a:p>
            <a:r>
              <a:rPr lang="en-US" dirty="0" smtClean="0"/>
              <a:t>We shall present the problem statement and solution for above as a separate proposal.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Questions and scenarios and how to solve them with graph pipelining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handle condition when same data reference is used in multiple graphs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6511804" cy="221231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One possible simplistic solution:</a:t>
            </a:r>
          </a:p>
          <a:p>
            <a:pPr>
              <a:buFontTx/>
              <a:buChar char="-"/>
            </a:pPr>
            <a:r>
              <a:rPr lang="en-US" sz="1800" dirty="0" smtClean="0"/>
              <a:t>Don’t allow a data reference to be shared if it is part of pipelined graph. Here second verify graph which also includes a shared data reference can fail.</a:t>
            </a:r>
          </a:p>
          <a:p>
            <a:pPr>
              <a:buFontTx/>
              <a:buChar char="-"/>
            </a:pPr>
            <a:r>
              <a:rPr lang="en-US" sz="1800" dirty="0" smtClean="0"/>
              <a:t>This keeps this simple from application and implementation point of view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5775" y="3440862"/>
            <a:ext cx="6511804" cy="2212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ts val="8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854075" indent="-165100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1738" indent="-233363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489075" indent="-1730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19462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4034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8606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3178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 smtClean="0"/>
              <a:t>A potential solution, which needs more booking by application and potentially by implementation follows …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62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handle condition when same data reference is used in multiple graphs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7"/>
            <a:ext cx="6511804" cy="430853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Case 1: Same data reference used as input by different independent graphs. </a:t>
            </a:r>
          </a:p>
          <a:p>
            <a:pPr marL="0" indent="0">
              <a:buNone/>
            </a:pPr>
            <a:r>
              <a:rPr lang="en-US" sz="1800" dirty="0" smtClean="0"/>
              <a:t>Solution 1: </a:t>
            </a:r>
          </a:p>
          <a:p>
            <a:pPr>
              <a:buFontTx/>
              <a:buChar char="-"/>
            </a:pPr>
            <a:r>
              <a:rPr lang="en-US" sz="1800" dirty="0" smtClean="0"/>
              <a:t>Each graph has it own “next index to use” to the buffer instance from within the data reference. This will be used when </a:t>
            </a:r>
            <a:r>
              <a:rPr lang="en-US" sz="1800" dirty="0" err="1" smtClean="0"/>
              <a:t>vxScheduleGraph</a:t>
            </a:r>
            <a:r>
              <a:rPr lang="en-US" sz="1800" dirty="0" smtClean="0"/>
              <a:t> is called next</a:t>
            </a:r>
          </a:p>
          <a:p>
            <a:pPr>
              <a:buFontTx/>
              <a:buChar char="-"/>
            </a:pPr>
            <a:r>
              <a:rPr lang="en-US" sz="1800" dirty="0"/>
              <a:t>The number of buffers (pipe depth at data reference) at the data reference is max pipe depth among the two graphs</a:t>
            </a:r>
          </a:p>
          <a:p>
            <a:pPr>
              <a:buFontTx/>
              <a:buChar char="-"/>
            </a:pPr>
            <a:r>
              <a:rPr lang="en-US" sz="1800" dirty="0" smtClean="0"/>
              <a:t>Since </a:t>
            </a:r>
            <a:r>
              <a:rPr lang="en-US" sz="1800" dirty="0" err="1" smtClean="0"/>
              <a:t>vxMapImage</a:t>
            </a:r>
            <a:r>
              <a:rPr lang="en-US" sz="1800" dirty="0" smtClean="0"/>
              <a:t>, </a:t>
            </a:r>
            <a:r>
              <a:rPr lang="en-US" sz="1800" dirty="0" err="1" smtClean="0"/>
              <a:t>vxCopyImage</a:t>
            </a:r>
            <a:r>
              <a:rPr lang="en-US" sz="1800" dirty="0" smtClean="0"/>
              <a:t>, take “</a:t>
            </a:r>
            <a:r>
              <a:rPr lang="en-US" sz="1800" dirty="0" err="1" smtClean="0"/>
              <a:t>pipeline_id</a:t>
            </a:r>
            <a:r>
              <a:rPr lang="en-US" sz="1800" dirty="0" smtClean="0"/>
              <a:t>” as input, user makes an access to required “</a:t>
            </a:r>
            <a:r>
              <a:rPr lang="en-US" sz="1800" dirty="0" err="1" smtClean="0"/>
              <a:t>pipeline_id</a:t>
            </a:r>
            <a:r>
              <a:rPr lang="en-US" sz="1800" dirty="0" smtClean="0"/>
              <a:t>” within the data reference. </a:t>
            </a:r>
          </a:p>
          <a:p>
            <a:pPr>
              <a:buFontTx/>
              <a:buChar char="-"/>
            </a:pPr>
            <a:r>
              <a:rPr lang="en-US" sz="1800" dirty="0" smtClean="0"/>
              <a:t>It is recommended that any access to data reference happens after both graphs are verified</a:t>
            </a:r>
          </a:p>
          <a:p>
            <a:pPr>
              <a:buFontTx/>
              <a:buChar char="-"/>
            </a:pPr>
            <a:r>
              <a:rPr lang="en-US" sz="1800" dirty="0" smtClean="0"/>
              <a:t>See </a:t>
            </a:r>
            <a:r>
              <a:rPr lang="en-US" sz="1800" dirty="0" err="1" smtClean="0"/>
              <a:t>psuedo</a:t>
            </a:r>
            <a:r>
              <a:rPr lang="en-US" sz="1800" dirty="0" smtClean="0"/>
              <a:t> code on next slide. This will work when both graphs have different pipe depths, graph execution time can be </a:t>
            </a:r>
            <a:r>
              <a:rPr lang="en-US" sz="1800" dirty="0" err="1" smtClean="0"/>
              <a:t>arbitrarary</a:t>
            </a:r>
            <a:r>
              <a:rPr lang="en-US" sz="1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46913" y="1137663"/>
            <a:ext cx="855215" cy="4092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G-1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6913" y="1877155"/>
            <a:ext cx="855214" cy="3873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45179" y="1546955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0"/>
            <a:endCxn id="5" idx="1"/>
          </p:cNvCxnSpPr>
          <p:nvPr/>
        </p:nvCxnSpPr>
        <p:spPr>
          <a:xfrm flipV="1">
            <a:off x="7086479" y="1342309"/>
            <a:ext cx="460434" cy="204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6" idx="1"/>
          </p:cNvCxnSpPr>
          <p:nvPr/>
        </p:nvCxnSpPr>
        <p:spPr>
          <a:xfrm>
            <a:off x="7086479" y="1877155"/>
            <a:ext cx="460434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6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look in pseudocode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 err="1" smtClean="0"/>
              <a:t>num_pending</a:t>
            </a:r>
            <a:r>
              <a:rPr lang="en-US" sz="1200" b="1" dirty="0" smtClean="0"/>
              <a:t>[0:1]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b="1" dirty="0" err="1" smtClean="0">
                <a:solidFill>
                  <a:srgbClr val="FFC000"/>
                </a:solidFill>
              </a:rPr>
              <a:t>virt_graph_id</a:t>
            </a:r>
            <a:r>
              <a:rPr lang="en-US" sz="1200" b="1" dirty="0" smtClean="0">
                <a:solidFill>
                  <a:srgbClr val="FFC000"/>
                </a:solidFill>
              </a:rPr>
              <a:t>[0:1]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b="1" dirty="0" err="1">
                <a:solidFill>
                  <a:srgbClr val="FF0000"/>
                </a:solidFill>
              </a:rPr>
              <a:t>data_ref_indx</a:t>
            </a:r>
            <a:r>
              <a:rPr lang="en-US" sz="1200" dirty="0" smtClean="0"/>
              <a:t> = 0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00B050"/>
                </a:solidFill>
              </a:rPr>
              <a:t>max_pipe_depth</a:t>
            </a:r>
            <a:r>
              <a:rPr lang="en-US" sz="1200" dirty="0" smtClean="0"/>
              <a:t> = max(</a:t>
            </a:r>
            <a:r>
              <a:rPr lang="en-US" sz="1200" b="1" dirty="0" err="1">
                <a:solidFill>
                  <a:srgbClr val="00B050"/>
                </a:solidFill>
              </a:rPr>
              <a:t>max_pipe_depth_graph</a:t>
            </a:r>
            <a:r>
              <a:rPr lang="en-US" sz="1200" b="1" dirty="0">
                <a:solidFill>
                  <a:srgbClr val="00B050"/>
                </a:solidFill>
              </a:rPr>
              <a:t>[0</a:t>
            </a:r>
            <a:r>
              <a:rPr lang="en-US" sz="1200" b="1" dirty="0" smtClean="0">
                <a:solidFill>
                  <a:srgbClr val="00B050"/>
                </a:solidFill>
              </a:rPr>
              <a:t>], </a:t>
            </a:r>
            <a:r>
              <a:rPr lang="en-US" sz="1200" b="1" dirty="0" err="1" smtClean="0">
                <a:solidFill>
                  <a:srgbClr val="00B050"/>
                </a:solidFill>
              </a:rPr>
              <a:t>max_pipe_depth_graph</a:t>
            </a:r>
            <a:r>
              <a:rPr lang="en-US" sz="1200" b="1" dirty="0" smtClean="0">
                <a:solidFill>
                  <a:srgbClr val="00B050"/>
                </a:solidFill>
              </a:rPr>
              <a:t>[1]</a:t>
            </a:r>
            <a:r>
              <a:rPr lang="en-US" sz="1200" dirty="0" smtClean="0"/>
              <a:t>)</a:t>
            </a:r>
          </a:p>
          <a:p>
            <a:pPr marL="0" indent="0">
              <a:buNone/>
            </a:pPr>
            <a:r>
              <a:rPr lang="en-US" sz="1200" dirty="0" smtClean="0"/>
              <a:t>while(1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if(</a:t>
            </a:r>
            <a:r>
              <a:rPr lang="en-US" sz="1200" b="1" dirty="0" err="1" smtClean="0"/>
              <a:t>num_pending</a:t>
            </a:r>
            <a:r>
              <a:rPr lang="en-US" sz="1200" b="1" dirty="0" smtClean="0"/>
              <a:t>[0]</a:t>
            </a:r>
            <a:r>
              <a:rPr lang="en-US" sz="1200" dirty="0" smtClean="0"/>
              <a:t> </a:t>
            </a:r>
            <a:r>
              <a:rPr lang="en-US" sz="1200" dirty="0"/>
              <a:t>&lt; </a:t>
            </a:r>
            <a:r>
              <a:rPr lang="en-US" sz="1200" b="1" dirty="0" err="1" smtClean="0">
                <a:solidFill>
                  <a:srgbClr val="00B050"/>
                </a:solidFill>
              </a:rPr>
              <a:t>max_pipe_depth_graph</a:t>
            </a:r>
            <a:r>
              <a:rPr lang="en-US" sz="1200" b="1" dirty="0" smtClean="0">
                <a:solidFill>
                  <a:srgbClr val="00B050"/>
                </a:solidFill>
              </a:rPr>
              <a:t>[0]  </a:t>
            </a:r>
            <a:r>
              <a:rPr lang="en-US" sz="1200" dirty="0" smtClean="0"/>
              <a:t>&amp;&amp;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 smtClean="0"/>
              <a:t>num_pending</a:t>
            </a:r>
            <a:r>
              <a:rPr lang="en-US" sz="1200" b="1" dirty="0" smtClean="0"/>
              <a:t>[1]</a:t>
            </a:r>
            <a:r>
              <a:rPr lang="en-US" sz="1200" dirty="0" smtClean="0"/>
              <a:t> </a:t>
            </a:r>
            <a:r>
              <a:rPr lang="en-US" sz="1200" dirty="0"/>
              <a:t>&lt; </a:t>
            </a:r>
            <a:r>
              <a:rPr lang="en-US" sz="1200" b="1" dirty="0" err="1" smtClean="0">
                <a:solidFill>
                  <a:srgbClr val="00B050"/>
                </a:solidFill>
              </a:rPr>
              <a:t>max_pipe_depth_graph</a:t>
            </a:r>
            <a:r>
              <a:rPr lang="en-US" sz="1200" b="1" dirty="0" smtClean="0">
                <a:solidFill>
                  <a:srgbClr val="00B050"/>
                </a:solidFill>
              </a:rPr>
              <a:t>[1]</a:t>
            </a:r>
            <a:r>
              <a:rPr lang="en-US" sz="1200" dirty="0" smtClean="0"/>
              <a:t>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/>
              <a:t>ReadInput</a:t>
            </a:r>
            <a:r>
              <a:rPr lang="en-US" sz="1200" dirty="0"/>
              <a:t>(d0, </a:t>
            </a:r>
            <a:r>
              <a:rPr lang="en-US" sz="1200" b="1" dirty="0" err="1">
                <a:solidFill>
                  <a:srgbClr val="FF0000"/>
                </a:solidFill>
              </a:rPr>
              <a:t>data_ref_indx</a:t>
            </a:r>
            <a:r>
              <a:rPr lang="en-US" sz="1200" dirty="0" smtClean="0"/>
              <a:t>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 smtClean="0"/>
              <a:t>ScheduleGraph</a:t>
            </a:r>
            <a:r>
              <a:rPr lang="en-US" sz="1200" dirty="0" smtClean="0"/>
              <a:t>(g[0], </a:t>
            </a:r>
            <a:r>
              <a:rPr lang="en-US" sz="1200" b="1" dirty="0" err="1" smtClean="0">
                <a:solidFill>
                  <a:srgbClr val="FFC000"/>
                </a:solidFill>
              </a:rPr>
              <a:t>virt_graph_id</a:t>
            </a:r>
            <a:r>
              <a:rPr lang="en-US" sz="1200" b="1" dirty="0" smtClean="0">
                <a:solidFill>
                  <a:srgbClr val="FFC000"/>
                </a:solidFill>
              </a:rPr>
              <a:t>[0]</a:t>
            </a:r>
            <a:r>
              <a:rPr lang="en-US" sz="1200" dirty="0" smtClean="0"/>
              <a:t>); </a:t>
            </a:r>
            <a:r>
              <a:rPr lang="en-US" sz="1200" dirty="0" err="1" smtClean="0"/>
              <a:t>ScheduleGraph</a:t>
            </a:r>
            <a:r>
              <a:rPr lang="en-US" sz="1200" dirty="0" smtClean="0"/>
              <a:t>(g[1], </a:t>
            </a:r>
            <a:r>
              <a:rPr lang="en-US" sz="1200" b="1" dirty="0" err="1" smtClean="0">
                <a:solidFill>
                  <a:srgbClr val="FFC000"/>
                </a:solidFill>
              </a:rPr>
              <a:t>virt_graph_id</a:t>
            </a:r>
            <a:r>
              <a:rPr lang="en-US" sz="1200" b="1" dirty="0" smtClean="0">
                <a:solidFill>
                  <a:srgbClr val="FFC000"/>
                </a:solidFill>
              </a:rPr>
              <a:t>[1]</a:t>
            </a:r>
            <a:r>
              <a:rPr lang="en-US" sz="1200" dirty="0" smtClean="0"/>
              <a:t>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b="1" dirty="0" err="1" smtClean="0"/>
              <a:t>num_pending</a:t>
            </a:r>
            <a:r>
              <a:rPr lang="en-US" sz="1200" b="1" dirty="0" smtClean="0"/>
              <a:t>[0]++, </a:t>
            </a:r>
            <a:r>
              <a:rPr lang="en-US" sz="1200" b="1" dirty="0" err="1" smtClean="0"/>
              <a:t>num_pending</a:t>
            </a:r>
            <a:r>
              <a:rPr lang="en-US" sz="1200" b="1" dirty="0" smtClean="0"/>
              <a:t>[1]++,</a:t>
            </a:r>
            <a:endParaRPr lang="en-US" sz="1200" b="1" dirty="0"/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b="1" dirty="0" err="1" smtClean="0">
                <a:solidFill>
                  <a:srgbClr val="FFC000"/>
                </a:solidFill>
              </a:rPr>
              <a:t>virt_graph_id</a:t>
            </a:r>
            <a:r>
              <a:rPr lang="en-US" sz="1200" b="1" dirty="0" smtClean="0">
                <a:solidFill>
                  <a:srgbClr val="FFC000"/>
                </a:solidFill>
              </a:rPr>
              <a:t>[0]</a:t>
            </a:r>
            <a:r>
              <a:rPr lang="en-US" sz="1200" dirty="0" smtClean="0"/>
              <a:t> </a:t>
            </a:r>
            <a:r>
              <a:rPr lang="en-US" sz="1200" dirty="0"/>
              <a:t>= (</a:t>
            </a:r>
            <a:r>
              <a:rPr lang="en-US" sz="1200" b="1" dirty="0" err="1" smtClean="0">
                <a:solidFill>
                  <a:srgbClr val="FFC000"/>
                </a:solidFill>
              </a:rPr>
              <a:t>virt_graph_id</a:t>
            </a:r>
            <a:r>
              <a:rPr lang="en-US" sz="1200" b="1" dirty="0" smtClean="0">
                <a:solidFill>
                  <a:srgbClr val="FFC000"/>
                </a:solidFill>
              </a:rPr>
              <a:t>[0]</a:t>
            </a:r>
            <a:r>
              <a:rPr lang="en-US" sz="1200" dirty="0" smtClean="0"/>
              <a:t> </a:t>
            </a:r>
            <a:r>
              <a:rPr lang="en-US" sz="1200" dirty="0"/>
              <a:t>+ 1 </a:t>
            </a:r>
            <a:r>
              <a:rPr lang="en-US" sz="1200" dirty="0" smtClean="0"/>
              <a:t>)% </a:t>
            </a:r>
            <a:r>
              <a:rPr lang="en-US" sz="1200" b="1" dirty="0" err="1" smtClean="0">
                <a:solidFill>
                  <a:srgbClr val="00B050"/>
                </a:solidFill>
              </a:rPr>
              <a:t>max_pipe_depth_graph</a:t>
            </a:r>
            <a:r>
              <a:rPr lang="en-US" sz="1200" b="1" dirty="0" smtClean="0">
                <a:solidFill>
                  <a:srgbClr val="00B050"/>
                </a:solidFill>
              </a:rPr>
              <a:t>[0]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b="1" dirty="0" err="1" smtClean="0">
                <a:solidFill>
                  <a:srgbClr val="FFC000"/>
                </a:solidFill>
              </a:rPr>
              <a:t>virt_graph_id</a:t>
            </a:r>
            <a:r>
              <a:rPr lang="en-US" sz="1200" b="1" dirty="0" smtClean="0">
                <a:solidFill>
                  <a:srgbClr val="FFC000"/>
                </a:solidFill>
              </a:rPr>
              <a:t>[1]</a:t>
            </a:r>
            <a:r>
              <a:rPr lang="en-US" sz="1200" dirty="0" smtClean="0"/>
              <a:t> </a:t>
            </a:r>
            <a:r>
              <a:rPr lang="en-US" sz="1200" dirty="0"/>
              <a:t>= (</a:t>
            </a:r>
            <a:r>
              <a:rPr lang="en-US" sz="1200" b="1" dirty="0" err="1" smtClean="0">
                <a:solidFill>
                  <a:srgbClr val="FFC000"/>
                </a:solidFill>
              </a:rPr>
              <a:t>virt_graph_id</a:t>
            </a:r>
            <a:r>
              <a:rPr lang="en-US" sz="1200" b="1" dirty="0" smtClean="0">
                <a:solidFill>
                  <a:srgbClr val="FFC000"/>
                </a:solidFill>
              </a:rPr>
              <a:t>[1]</a:t>
            </a:r>
            <a:r>
              <a:rPr lang="en-US" sz="1200" dirty="0" smtClean="0"/>
              <a:t> </a:t>
            </a:r>
            <a:r>
              <a:rPr lang="en-US" sz="1200" dirty="0"/>
              <a:t>+ 1 )% </a:t>
            </a:r>
            <a:r>
              <a:rPr lang="en-US" sz="1200" b="1" dirty="0" err="1" smtClean="0">
                <a:solidFill>
                  <a:srgbClr val="00B050"/>
                </a:solidFill>
              </a:rPr>
              <a:t>max_pipe_depth_graph</a:t>
            </a:r>
            <a:r>
              <a:rPr lang="en-US" sz="1200" b="1" dirty="0" smtClean="0">
                <a:solidFill>
                  <a:srgbClr val="00B050"/>
                </a:solidFill>
              </a:rPr>
              <a:t>[1]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		</a:t>
            </a:r>
            <a:r>
              <a:rPr lang="en-US" sz="1200" b="1" dirty="0" err="1" smtClean="0">
                <a:solidFill>
                  <a:srgbClr val="FF0000"/>
                </a:solidFill>
              </a:rPr>
              <a:t>data_ref_indx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= (</a:t>
            </a:r>
            <a:r>
              <a:rPr lang="en-US" sz="1200" b="1" dirty="0" smtClean="0">
                <a:solidFill>
                  <a:srgbClr val="FF0000"/>
                </a:solidFill>
              </a:rPr>
              <a:t>data_ref_indx</a:t>
            </a:r>
            <a:r>
              <a:rPr lang="en-US" sz="1200" dirty="0" smtClean="0"/>
              <a:t>+1) %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00B050"/>
                </a:solidFill>
              </a:rPr>
              <a:t>max_pipe_depth</a:t>
            </a:r>
            <a:endParaRPr lang="en-US" sz="1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if(</a:t>
            </a:r>
            <a:r>
              <a:rPr lang="en-US" sz="1200" b="1" dirty="0" err="1" smtClean="0"/>
              <a:t>num_pending</a:t>
            </a:r>
            <a:r>
              <a:rPr lang="en-US" sz="1200" b="1" dirty="0" smtClean="0"/>
              <a:t>[0]</a:t>
            </a:r>
            <a:r>
              <a:rPr lang="en-US" sz="1200" dirty="0" smtClean="0"/>
              <a:t>==</a:t>
            </a:r>
            <a:r>
              <a:rPr lang="en-US" sz="1200" b="1" dirty="0" err="1" smtClean="0">
                <a:solidFill>
                  <a:srgbClr val="00B050"/>
                </a:solidFill>
              </a:rPr>
              <a:t>max_pipe_depth_graph</a:t>
            </a:r>
            <a:r>
              <a:rPr lang="en-US" sz="1200" b="1" dirty="0" smtClean="0">
                <a:solidFill>
                  <a:srgbClr val="00B050"/>
                </a:solidFill>
              </a:rPr>
              <a:t>[0]</a:t>
            </a:r>
            <a:r>
              <a:rPr lang="en-US" sz="1200" dirty="0" smtClean="0"/>
              <a:t>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 smtClean="0"/>
              <a:t>WaitGraph</a:t>
            </a:r>
            <a:r>
              <a:rPr lang="en-US" sz="1200" dirty="0" smtClean="0"/>
              <a:t>(g[0],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completed_virt_graph_id</a:t>
            </a:r>
            <a:r>
              <a:rPr lang="en-US" sz="1200" dirty="0" smtClean="0"/>
              <a:t>); </a:t>
            </a:r>
            <a:r>
              <a:rPr lang="en-US" sz="1200" b="1" dirty="0" err="1" smtClean="0"/>
              <a:t>num_pending</a:t>
            </a:r>
            <a:r>
              <a:rPr lang="en-US" sz="1200" b="1" dirty="0" smtClean="0"/>
              <a:t>[0]--;</a:t>
            </a:r>
            <a:endParaRPr lang="en-US" sz="1200" b="1" dirty="0"/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 smtClean="0"/>
              <a:t>ConsumeOutput</a:t>
            </a:r>
            <a:r>
              <a:rPr lang="en-US" sz="1200" dirty="0" smtClean="0"/>
              <a:t>(g0_d2</a:t>
            </a:r>
            <a:r>
              <a:rPr lang="en-US" sz="1200" dirty="0"/>
              <a:t>, </a:t>
            </a:r>
            <a:r>
              <a:rPr lang="en-US" sz="1200" b="1" dirty="0" err="1" smtClean="0">
                <a:solidFill>
                  <a:schemeClr val="accent6">
                    <a:lumMod val="50000"/>
                  </a:schemeClr>
                </a:solidFill>
              </a:rPr>
              <a:t>completed_virt_graph_id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if(</a:t>
            </a:r>
            <a:r>
              <a:rPr lang="en-US" sz="1200" b="1" dirty="0" err="1" smtClean="0"/>
              <a:t>num_pending</a:t>
            </a:r>
            <a:r>
              <a:rPr lang="en-US" sz="1200" b="1" dirty="0" smtClean="0"/>
              <a:t>[1]</a:t>
            </a:r>
            <a:r>
              <a:rPr lang="en-US" sz="1200" dirty="0" smtClean="0"/>
              <a:t>==</a:t>
            </a:r>
            <a:r>
              <a:rPr lang="en-US" sz="1200" b="1" dirty="0" err="1" smtClean="0">
                <a:solidFill>
                  <a:srgbClr val="00B050"/>
                </a:solidFill>
              </a:rPr>
              <a:t>max_pipe_depth_graph</a:t>
            </a:r>
            <a:r>
              <a:rPr lang="en-US" sz="1200" b="1" dirty="0" smtClean="0">
                <a:solidFill>
                  <a:srgbClr val="00B050"/>
                </a:solidFill>
              </a:rPr>
              <a:t>[1]</a:t>
            </a:r>
            <a:r>
              <a:rPr lang="en-US" sz="1200" dirty="0" smtClean="0"/>
              <a:t>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 smtClean="0"/>
              <a:t>WaitGraph</a:t>
            </a:r>
            <a:r>
              <a:rPr lang="en-US" sz="1200" dirty="0" smtClean="0"/>
              <a:t>(g[1],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completed_virt_graph_id</a:t>
            </a:r>
            <a:r>
              <a:rPr lang="en-US" sz="1200" dirty="0" smtClean="0"/>
              <a:t>); </a:t>
            </a:r>
            <a:r>
              <a:rPr lang="en-US" sz="1200" b="1" dirty="0" err="1" smtClean="0"/>
              <a:t>num_pending</a:t>
            </a:r>
            <a:r>
              <a:rPr lang="en-US" sz="1200" b="1" dirty="0" smtClean="0"/>
              <a:t>[1]--;</a:t>
            </a:r>
            <a:endParaRPr lang="en-US" sz="1200" b="1" dirty="0"/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 smtClean="0"/>
              <a:t>ConsumeOutput</a:t>
            </a:r>
            <a:r>
              <a:rPr lang="en-US" sz="1200" dirty="0" smtClean="0"/>
              <a:t>(g1_d2</a:t>
            </a:r>
            <a:r>
              <a:rPr lang="en-US" sz="1200" dirty="0"/>
              <a:t>,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completed_virt_graph_id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17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handle condition when same data reference is used in multiple graphs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7"/>
            <a:ext cx="6511804" cy="430853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Case 2: Data reference used as output by one graph is used as input by another graph. </a:t>
            </a:r>
          </a:p>
          <a:p>
            <a:pPr marL="0" indent="0">
              <a:buNone/>
            </a:pPr>
            <a:r>
              <a:rPr lang="en-US" sz="1800" dirty="0" smtClean="0"/>
              <a:t>Solution: </a:t>
            </a:r>
          </a:p>
          <a:p>
            <a:pPr>
              <a:buFontTx/>
              <a:buChar char="-"/>
            </a:pPr>
            <a:r>
              <a:rPr lang="en-US" sz="1800" dirty="0" smtClean="0"/>
              <a:t>Each graph has it own “next index to use” to the buffer instance from within the data reference. This will be used when </a:t>
            </a:r>
            <a:r>
              <a:rPr lang="en-US" sz="1800" dirty="0" err="1" smtClean="0"/>
              <a:t>vxScheduleGraph</a:t>
            </a:r>
            <a:r>
              <a:rPr lang="en-US" sz="1800" dirty="0" smtClean="0"/>
              <a:t> is called next</a:t>
            </a:r>
          </a:p>
          <a:p>
            <a:pPr>
              <a:buFontTx/>
              <a:buChar char="-"/>
            </a:pPr>
            <a:r>
              <a:rPr lang="en-US" sz="1800" dirty="0"/>
              <a:t>The number of buffers (pipe depth at data reference) at the data reference is max pipe depth among the two graphs</a:t>
            </a:r>
          </a:p>
          <a:p>
            <a:pPr>
              <a:buFontTx/>
              <a:buChar char="-"/>
            </a:pPr>
            <a:r>
              <a:rPr lang="en-US" sz="1800" dirty="0" smtClean="0"/>
              <a:t>User need to take care to call </a:t>
            </a:r>
            <a:r>
              <a:rPr lang="en-US" sz="1800" dirty="0" err="1" smtClean="0"/>
              <a:t>vxScheduleGraph</a:t>
            </a:r>
            <a:r>
              <a:rPr lang="en-US" sz="1800" dirty="0" smtClean="0"/>
              <a:t> of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graph after </a:t>
            </a:r>
            <a:r>
              <a:rPr lang="en-US" sz="1800" dirty="0" err="1" smtClean="0"/>
              <a:t>vxWaitGraph</a:t>
            </a:r>
            <a:r>
              <a:rPr lang="en-US" sz="1800" dirty="0" smtClean="0"/>
              <a:t> of previous graph completes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46913" y="1137663"/>
            <a:ext cx="855215" cy="4092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G-1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6914" y="2601773"/>
            <a:ext cx="855214" cy="3873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33221" y="1877155"/>
            <a:ext cx="4826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8" idx="0"/>
          </p:cNvCxnSpPr>
          <p:nvPr/>
        </p:nvCxnSpPr>
        <p:spPr>
          <a:xfrm>
            <a:off x="7974521" y="1546955"/>
            <a:ext cx="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6" idx="0"/>
          </p:cNvCxnSpPr>
          <p:nvPr/>
        </p:nvCxnSpPr>
        <p:spPr>
          <a:xfrm>
            <a:off x="7974521" y="2207355"/>
            <a:ext cx="0" cy="394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07729" y="167684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Guiding Principles for the Proposal</a:t>
            </a:r>
            <a:endParaRPr lang="en-US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9328" y="982072"/>
            <a:ext cx="8467725" cy="4945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ts val="8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854075" indent="-165100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1738" indent="-233363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489075" indent="-1730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19462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4034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8606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3178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Maintain performance portability for applications</a:t>
            </a:r>
            <a:br>
              <a:rPr lang="en-US" kern="0" dirty="0" smtClean="0"/>
            </a:b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/>
            </a:r>
            <a:br>
              <a:rPr lang="en-US" kern="0" dirty="0" smtClean="0"/>
            </a:br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 smtClean="0"/>
          </a:p>
          <a:p>
            <a:r>
              <a:rPr lang="en-US" kern="0" dirty="0" smtClean="0"/>
              <a:t>Add </a:t>
            </a:r>
            <a:r>
              <a:rPr lang="en-US" kern="0" dirty="0"/>
              <a:t>new APIs </a:t>
            </a:r>
            <a:r>
              <a:rPr lang="en-US" kern="0" dirty="0" smtClean="0"/>
              <a:t>vs interface change to existing API</a:t>
            </a:r>
            <a:endParaRPr lang="en-US" kern="0" dirty="0"/>
          </a:p>
          <a:p>
            <a:r>
              <a:rPr lang="en-US" kern="0" dirty="0" smtClean="0"/>
              <a:t>Minimize semantic changes in existing APIs</a:t>
            </a:r>
          </a:p>
          <a:p>
            <a:pPr marL="0" indent="0">
              <a:buNone/>
            </a:pPr>
            <a:endParaRPr lang="en-US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03439"/>
              </p:ext>
            </p:extLst>
          </p:nvPr>
        </p:nvGraphicFramePr>
        <p:xfrm>
          <a:off x="839603" y="1473838"/>
          <a:ext cx="772632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230"/>
                <a:gridCol w="2647507"/>
                <a:gridCol w="31645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       Application ---&gt; Implementation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Non-pipelined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Pipelined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Non-pipelined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change in app.</a:t>
                      </a:r>
                    </a:p>
                    <a:p>
                      <a:pPr algn="ctr"/>
                      <a:r>
                        <a:rPr lang="en-US" sz="1400" dirty="0" smtClean="0"/>
                        <a:t>Performance = non-pipelined performance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change in app.</a:t>
                      </a:r>
                    </a:p>
                    <a:p>
                      <a:pPr algn="ctr"/>
                      <a:r>
                        <a:rPr lang="en-US" sz="1400" dirty="0" smtClean="0"/>
                        <a:t>Performance = non-pipelined performance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Pipelined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change in app.</a:t>
                      </a:r>
                    </a:p>
                    <a:p>
                      <a:pPr algn="ctr"/>
                      <a:r>
                        <a:rPr lang="en-US" sz="1400" dirty="0" smtClean="0"/>
                        <a:t>Performance = non-pipelined performance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change in app.</a:t>
                      </a:r>
                    </a:p>
                    <a:p>
                      <a:pPr algn="ctr"/>
                      <a:r>
                        <a:rPr lang="en-US" sz="1400" dirty="0" smtClean="0"/>
                        <a:t>Performance = pipelined performance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look in pseudocode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4749" y="1048468"/>
            <a:ext cx="8467725" cy="494593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/>
              <a:t>num_pending</a:t>
            </a:r>
            <a:r>
              <a:rPr lang="en-US" sz="1400" dirty="0"/>
              <a:t>[0:1] = </a:t>
            </a:r>
            <a:r>
              <a:rPr lang="en-US" sz="1200" b="1" dirty="0" err="1">
                <a:solidFill>
                  <a:srgbClr val="FFC000"/>
                </a:solidFill>
              </a:rPr>
              <a:t>virt_graph_id</a:t>
            </a:r>
            <a:r>
              <a:rPr lang="en-US" sz="1200" b="1" dirty="0">
                <a:solidFill>
                  <a:srgbClr val="FFC000"/>
                </a:solidFill>
              </a:rPr>
              <a:t>[0:1]</a:t>
            </a:r>
            <a:r>
              <a:rPr lang="en-US" sz="1400" dirty="0"/>
              <a:t> = </a:t>
            </a:r>
            <a:r>
              <a:rPr lang="en-US" sz="1400" dirty="0" err="1"/>
              <a:t>out_data_ref_indx</a:t>
            </a:r>
            <a:r>
              <a:rPr lang="en-US" sz="1400" dirty="0"/>
              <a:t> = 0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B050"/>
                </a:solidFill>
              </a:rPr>
              <a:t>max_pipe_depth</a:t>
            </a:r>
            <a:r>
              <a:rPr lang="en-US" sz="1400" dirty="0"/>
              <a:t> = max(</a:t>
            </a:r>
            <a:r>
              <a:rPr lang="en-US" sz="1400" b="1" dirty="0" err="1">
                <a:solidFill>
                  <a:srgbClr val="00B050"/>
                </a:solidFill>
              </a:rPr>
              <a:t>max_pipe_depth_graph</a:t>
            </a:r>
            <a:r>
              <a:rPr lang="en-US" sz="1400" b="1" dirty="0">
                <a:solidFill>
                  <a:srgbClr val="00B050"/>
                </a:solidFill>
              </a:rPr>
              <a:t>[0], </a:t>
            </a:r>
            <a:r>
              <a:rPr lang="en-US" sz="1400" b="1" dirty="0" err="1">
                <a:solidFill>
                  <a:srgbClr val="00B050"/>
                </a:solidFill>
              </a:rPr>
              <a:t>max_pipe_depth_graph</a:t>
            </a:r>
            <a:r>
              <a:rPr lang="en-US" sz="1400" b="1" dirty="0">
                <a:solidFill>
                  <a:srgbClr val="00B050"/>
                </a:solidFill>
              </a:rPr>
              <a:t>[1]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while(1)</a:t>
            </a:r>
          </a:p>
          <a:p>
            <a:pPr marL="0" indent="0">
              <a:buNone/>
            </a:pPr>
            <a:r>
              <a:rPr lang="en-US" sz="1400" dirty="0"/>
              <a:t>	if(</a:t>
            </a:r>
            <a:r>
              <a:rPr lang="en-US" sz="1400" dirty="0" err="1"/>
              <a:t>num_pending</a:t>
            </a:r>
            <a:r>
              <a:rPr lang="en-US" sz="1400" dirty="0"/>
              <a:t>[0] &lt; </a:t>
            </a:r>
            <a:r>
              <a:rPr lang="en-US" sz="1400" dirty="0" err="1"/>
              <a:t>max_pipe_depth_graph</a:t>
            </a:r>
            <a:r>
              <a:rPr lang="en-US" sz="1400" dirty="0"/>
              <a:t>[0])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ReadInput</a:t>
            </a:r>
            <a:r>
              <a:rPr lang="en-US" sz="1400" dirty="0"/>
              <a:t>(d0, </a:t>
            </a:r>
            <a:r>
              <a:rPr lang="en-US" sz="1200" b="1" dirty="0" err="1">
                <a:solidFill>
                  <a:srgbClr val="FFC000"/>
                </a:solidFill>
              </a:rPr>
              <a:t>virt_graph_id</a:t>
            </a:r>
            <a:r>
              <a:rPr lang="en-US" sz="1200" b="1" dirty="0">
                <a:solidFill>
                  <a:srgbClr val="FFC000"/>
                </a:solidFill>
              </a:rPr>
              <a:t>[0]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ScheduleGraph</a:t>
            </a:r>
            <a:r>
              <a:rPr lang="en-US" sz="1400" dirty="0"/>
              <a:t>(g[0], </a:t>
            </a:r>
            <a:r>
              <a:rPr lang="en-US" sz="1400" dirty="0" err="1"/>
              <a:t>out_data_ref_indx</a:t>
            </a:r>
            <a:r>
              <a:rPr lang="en-US" sz="1400" dirty="0"/>
              <a:t>); </a:t>
            </a:r>
            <a:r>
              <a:rPr lang="en-US" sz="1400" dirty="0" err="1"/>
              <a:t>num_pending</a:t>
            </a:r>
            <a:r>
              <a:rPr lang="en-US" sz="1400" dirty="0"/>
              <a:t>[0]++, 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200" b="1" dirty="0" err="1">
                <a:solidFill>
                  <a:srgbClr val="FFC000"/>
                </a:solidFill>
              </a:rPr>
              <a:t>virt_graph_id</a:t>
            </a:r>
            <a:r>
              <a:rPr lang="en-US" sz="1200" b="1" dirty="0">
                <a:solidFill>
                  <a:srgbClr val="FFC000"/>
                </a:solidFill>
              </a:rPr>
              <a:t>[0] </a:t>
            </a:r>
            <a:r>
              <a:rPr lang="en-US" sz="1400" dirty="0"/>
              <a:t>= (</a:t>
            </a:r>
            <a:r>
              <a:rPr lang="en-US" sz="1200" b="1" dirty="0" err="1">
                <a:solidFill>
                  <a:srgbClr val="FFC000"/>
                </a:solidFill>
              </a:rPr>
              <a:t>virt_graph_id</a:t>
            </a:r>
            <a:r>
              <a:rPr lang="en-US" sz="1200" b="1" dirty="0">
                <a:solidFill>
                  <a:srgbClr val="FFC000"/>
                </a:solidFill>
              </a:rPr>
              <a:t>[0] </a:t>
            </a:r>
            <a:r>
              <a:rPr lang="en-US" sz="1400" dirty="0"/>
              <a:t>+ 1 )% </a:t>
            </a:r>
            <a:r>
              <a:rPr lang="en-US" sz="1400" b="1" dirty="0" err="1">
                <a:solidFill>
                  <a:srgbClr val="00B050"/>
                </a:solidFill>
              </a:rPr>
              <a:t>max_pipe_depth_graph</a:t>
            </a:r>
            <a:r>
              <a:rPr lang="en-US" sz="1400" b="1" dirty="0">
                <a:solidFill>
                  <a:srgbClr val="00B050"/>
                </a:solidFill>
              </a:rPr>
              <a:t>[0]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out_data_ref_indx</a:t>
            </a:r>
            <a:r>
              <a:rPr lang="en-US" sz="1400" dirty="0"/>
              <a:t> = (</a:t>
            </a:r>
            <a:r>
              <a:rPr lang="en-US" sz="1400" dirty="0" err="1"/>
              <a:t>out_data_ref_indx</a:t>
            </a:r>
            <a:r>
              <a:rPr lang="en-US" sz="1400" dirty="0"/>
              <a:t>) % </a:t>
            </a:r>
            <a:r>
              <a:rPr lang="en-US" sz="1400" b="1" dirty="0" err="1">
                <a:solidFill>
                  <a:srgbClr val="00B050"/>
                </a:solidFill>
              </a:rPr>
              <a:t>max_pipe_depth</a:t>
            </a:r>
            <a:endParaRPr lang="en-US" sz="1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400" dirty="0"/>
              <a:t>	if(</a:t>
            </a:r>
            <a:r>
              <a:rPr lang="en-US" sz="1400" dirty="0" err="1"/>
              <a:t>num_pending</a:t>
            </a:r>
            <a:r>
              <a:rPr lang="en-US" sz="1400" dirty="0"/>
              <a:t>[0]==</a:t>
            </a:r>
            <a:r>
              <a:rPr lang="en-US" sz="1400" dirty="0" err="1"/>
              <a:t>max_pipe_depth_graph</a:t>
            </a:r>
            <a:r>
              <a:rPr lang="en-US" sz="1400" dirty="0"/>
              <a:t>[0])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WaitGraph</a:t>
            </a:r>
            <a:r>
              <a:rPr lang="en-US" sz="1400" dirty="0"/>
              <a:t>(g[0], &amp;</a:t>
            </a:r>
            <a:r>
              <a:rPr lang="en-US" sz="1400" dirty="0" err="1"/>
              <a:t>completed_out_data_ref_indx</a:t>
            </a:r>
            <a:r>
              <a:rPr lang="en-US" sz="1400" dirty="0"/>
              <a:t>); </a:t>
            </a:r>
            <a:r>
              <a:rPr lang="en-US" sz="1400" dirty="0" err="1"/>
              <a:t>num_pending</a:t>
            </a:r>
            <a:r>
              <a:rPr lang="en-US" sz="1400" dirty="0"/>
              <a:t>[0]--;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ConsumeOutput</a:t>
            </a:r>
            <a:r>
              <a:rPr lang="en-US" sz="1400" dirty="0"/>
              <a:t>(d2, </a:t>
            </a:r>
            <a:r>
              <a:rPr lang="en-US" sz="1400" dirty="0" err="1"/>
              <a:t>completed_out_data_ref_indx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		if(</a:t>
            </a:r>
            <a:r>
              <a:rPr lang="en-US" sz="1400" dirty="0" err="1"/>
              <a:t>num_pending</a:t>
            </a:r>
            <a:r>
              <a:rPr lang="en-US" sz="1400" dirty="0"/>
              <a:t>[1]==</a:t>
            </a:r>
            <a:r>
              <a:rPr lang="en-US" sz="1400" b="1" dirty="0" err="1">
                <a:solidFill>
                  <a:srgbClr val="00B050"/>
                </a:solidFill>
              </a:rPr>
              <a:t>max_pipe_depth_graph</a:t>
            </a:r>
            <a:r>
              <a:rPr lang="en-US" sz="1400" b="1" dirty="0">
                <a:solidFill>
                  <a:srgbClr val="00B050"/>
                </a:solidFill>
              </a:rPr>
              <a:t>[1]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			</a:t>
            </a:r>
            <a:r>
              <a:rPr lang="en-US" sz="1400" dirty="0" err="1"/>
              <a:t>WaitGraph</a:t>
            </a:r>
            <a:r>
              <a:rPr lang="en-US" sz="1400" dirty="0"/>
              <a:t>(g[1], &amp;</a:t>
            </a:r>
            <a:r>
              <a:rPr lang="en-US" sz="1400" dirty="0" err="1"/>
              <a:t>completed_virt_graph_id</a:t>
            </a:r>
            <a:r>
              <a:rPr lang="en-US" sz="1400" dirty="0"/>
              <a:t>); </a:t>
            </a:r>
            <a:r>
              <a:rPr lang="en-US" sz="1400" dirty="0" err="1"/>
              <a:t>num_pending</a:t>
            </a:r>
            <a:r>
              <a:rPr lang="en-US" sz="1400" dirty="0"/>
              <a:t>[1]--;</a:t>
            </a:r>
          </a:p>
          <a:p>
            <a:pPr marL="0" indent="0">
              <a:buNone/>
            </a:pPr>
            <a:r>
              <a:rPr lang="en-US" sz="1400" dirty="0"/>
              <a:t>			</a:t>
            </a:r>
            <a:r>
              <a:rPr lang="en-US" sz="1400" dirty="0" err="1"/>
              <a:t>ConsumeOutput</a:t>
            </a:r>
            <a:r>
              <a:rPr lang="en-US" sz="1400" dirty="0"/>
              <a:t>(g1_d2, </a:t>
            </a:r>
            <a:r>
              <a:rPr lang="en-US" sz="1400" dirty="0" err="1"/>
              <a:t>completed_virt_graph_id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		if(</a:t>
            </a:r>
            <a:r>
              <a:rPr lang="en-US" sz="1400" dirty="0" err="1"/>
              <a:t>num_pending</a:t>
            </a:r>
            <a:r>
              <a:rPr lang="en-US" sz="1400" dirty="0"/>
              <a:t>[1] &lt; </a:t>
            </a:r>
            <a:r>
              <a:rPr lang="en-US" sz="1400" b="1" dirty="0" err="1">
                <a:solidFill>
                  <a:srgbClr val="00B050"/>
                </a:solidFill>
              </a:rPr>
              <a:t>max_pipe_depth_graph</a:t>
            </a:r>
            <a:r>
              <a:rPr lang="en-US" sz="1400" b="1" dirty="0">
                <a:solidFill>
                  <a:srgbClr val="00B050"/>
                </a:solidFill>
              </a:rPr>
              <a:t>[1]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			</a:t>
            </a:r>
            <a:r>
              <a:rPr lang="en-US" sz="1400" dirty="0" err="1" smtClean="0"/>
              <a:t>ScheduleGraph</a:t>
            </a:r>
            <a:r>
              <a:rPr lang="en-US" sz="1400" dirty="0" smtClean="0"/>
              <a:t>(g[1], </a:t>
            </a:r>
            <a:r>
              <a:rPr lang="en-US" sz="1200" b="1" dirty="0" err="1">
                <a:solidFill>
                  <a:srgbClr val="FFC000"/>
                </a:solidFill>
              </a:rPr>
              <a:t>virt_graph_id</a:t>
            </a:r>
            <a:r>
              <a:rPr lang="en-US" sz="1200" b="1" dirty="0">
                <a:solidFill>
                  <a:srgbClr val="FFC000"/>
                </a:solidFill>
              </a:rPr>
              <a:t>[1]</a:t>
            </a:r>
            <a:r>
              <a:rPr lang="en-US" sz="1400" dirty="0"/>
              <a:t>); </a:t>
            </a:r>
            <a:r>
              <a:rPr lang="en-US" sz="1400" dirty="0" err="1"/>
              <a:t>num_pending</a:t>
            </a:r>
            <a:r>
              <a:rPr lang="en-US" sz="1400" dirty="0"/>
              <a:t>[1]++;</a:t>
            </a:r>
          </a:p>
          <a:p>
            <a:pPr marL="0" indent="0">
              <a:buNone/>
            </a:pPr>
            <a:r>
              <a:rPr lang="en-US" sz="1400" dirty="0"/>
              <a:t>			</a:t>
            </a:r>
            <a:r>
              <a:rPr lang="en-US" sz="1200" b="1" dirty="0" err="1">
                <a:solidFill>
                  <a:srgbClr val="FFC000"/>
                </a:solidFill>
              </a:rPr>
              <a:t>virt_graph_id</a:t>
            </a:r>
            <a:r>
              <a:rPr lang="en-US" sz="1200" b="1" dirty="0">
                <a:solidFill>
                  <a:srgbClr val="FFC000"/>
                </a:solidFill>
              </a:rPr>
              <a:t>[1]</a:t>
            </a:r>
            <a:r>
              <a:rPr lang="en-US" sz="1400" dirty="0" smtClean="0"/>
              <a:t> </a:t>
            </a:r>
            <a:r>
              <a:rPr lang="en-US" sz="1400" dirty="0"/>
              <a:t>= (</a:t>
            </a:r>
            <a:r>
              <a:rPr lang="en-US" sz="1200" b="1" dirty="0" err="1">
                <a:solidFill>
                  <a:srgbClr val="FFC000"/>
                </a:solidFill>
              </a:rPr>
              <a:t>virt_graph_id</a:t>
            </a:r>
            <a:r>
              <a:rPr lang="en-US" sz="1200" b="1" dirty="0">
                <a:solidFill>
                  <a:srgbClr val="FFC000"/>
                </a:solidFill>
              </a:rPr>
              <a:t>[1]</a:t>
            </a:r>
            <a:r>
              <a:rPr lang="en-US" sz="1400" dirty="0"/>
              <a:t> + 1 )% </a:t>
            </a:r>
            <a:r>
              <a:rPr lang="en-US" sz="1400" b="1" dirty="0" err="1">
                <a:solidFill>
                  <a:srgbClr val="00B050"/>
                </a:solidFill>
              </a:rPr>
              <a:t>max_pipe_depth_graph</a:t>
            </a:r>
            <a:r>
              <a:rPr lang="en-US" sz="1400" b="1" dirty="0">
                <a:solidFill>
                  <a:srgbClr val="00B050"/>
                </a:solidFill>
              </a:rPr>
              <a:t>[1]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16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performance portability maintained when pipeline is used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define performance portability as getting the maximum utilization of an SoC for the same user application code.</a:t>
            </a:r>
          </a:p>
          <a:p>
            <a:r>
              <a:rPr lang="en-US" dirty="0" smtClean="0"/>
              <a:t>A graph on one SoC may support </a:t>
            </a:r>
            <a:r>
              <a:rPr lang="en-US" dirty="0" err="1" smtClean="0"/>
              <a:t>upto</a:t>
            </a:r>
            <a:r>
              <a:rPr lang="en-US" dirty="0" smtClean="0"/>
              <a:t> 2 levels of pipelining, the same graph on another SoC may support </a:t>
            </a:r>
            <a:r>
              <a:rPr lang="en-US" dirty="0" err="1" smtClean="0"/>
              <a:t>upto</a:t>
            </a:r>
            <a:r>
              <a:rPr lang="en-US" dirty="0" smtClean="0"/>
              <a:t> 4 levels of pipelining and so on</a:t>
            </a:r>
          </a:p>
          <a:p>
            <a:r>
              <a:rPr lang="en-US" dirty="0" smtClean="0"/>
              <a:t>How can user write an application such that its execution on an SoC will use max pipeline depth ?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The user can write his application using “max pipeline depth” as a parameter</a:t>
            </a:r>
          </a:p>
          <a:p>
            <a:pPr lvl="1"/>
            <a:r>
              <a:rPr lang="en-US" dirty="0" smtClean="0"/>
              <a:t>The user application will be functionally and performance portable in this case.</a:t>
            </a:r>
          </a:p>
          <a:p>
            <a:pPr lvl="1"/>
            <a:r>
              <a:rPr lang="en-US" dirty="0" smtClean="0"/>
              <a:t>The user can use the </a:t>
            </a:r>
            <a:r>
              <a:rPr lang="en-US" dirty="0" err="1" smtClean="0"/>
              <a:t>vxQueryGraph</a:t>
            </a:r>
            <a:r>
              <a:rPr lang="en-US" dirty="0" smtClean="0"/>
              <a:t> to find the “max pipeline depth” for a given graph for the underlying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How to handle delay objects ?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1: Auto-age delays</a:t>
            </a:r>
          </a:p>
          <a:p>
            <a:pPr lvl="1"/>
            <a:r>
              <a:rPr lang="en-US" dirty="0" smtClean="0"/>
              <a:t>No special handling required for auto-age delays</a:t>
            </a:r>
          </a:p>
          <a:p>
            <a:r>
              <a:rPr lang="en-US" dirty="0" smtClean="0"/>
              <a:t>Case 2: Manually aged delays</a:t>
            </a:r>
          </a:p>
          <a:p>
            <a:pPr lvl="1"/>
            <a:r>
              <a:rPr lang="en-US" dirty="0" smtClean="0"/>
              <a:t>When a graph is pipelined manually aged will not be supported.</a:t>
            </a:r>
          </a:p>
          <a:p>
            <a:pPr lvl="1"/>
            <a:r>
              <a:rPr lang="en-US" dirty="0" smtClean="0"/>
              <a:t>Other way to read this,</a:t>
            </a:r>
          </a:p>
          <a:p>
            <a:pPr lvl="2"/>
            <a:r>
              <a:rPr lang="en-US" dirty="0" smtClean="0"/>
              <a:t>If there is a manually aged delay, graph pipelined wont get enabled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Minimum changes needed by user application and implementation when it does not want to support pipelining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dirty="0"/>
              <a:t>Hint APIs to set “pipe depth” </a:t>
            </a:r>
            <a:r>
              <a:rPr lang="en-US" dirty="0" smtClean="0"/>
              <a:t>has no </a:t>
            </a:r>
            <a:r>
              <a:rPr lang="en-US" dirty="0"/>
              <a:t>effect</a:t>
            </a:r>
          </a:p>
          <a:p>
            <a:pPr lvl="1"/>
            <a:r>
              <a:rPr lang="en-US" dirty="0" smtClean="0"/>
              <a:t>When </a:t>
            </a:r>
            <a:r>
              <a:rPr lang="en-US" dirty="0" err="1" smtClean="0"/>
              <a:t>vxQueryGraph</a:t>
            </a:r>
            <a:r>
              <a:rPr lang="en-US" dirty="0" smtClean="0"/>
              <a:t> is called for “max pipe depth” attribute, always return “1”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vxScheduleGraph</a:t>
            </a:r>
            <a:r>
              <a:rPr lang="en-US" dirty="0" smtClean="0"/>
              <a:t>, </a:t>
            </a:r>
            <a:r>
              <a:rPr lang="en-US" dirty="0" err="1" smtClean="0"/>
              <a:t>user_graph_context</a:t>
            </a:r>
            <a:r>
              <a:rPr lang="en-US" dirty="0" smtClean="0"/>
              <a:t> is stored within graph handle and returned when </a:t>
            </a:r>
            <a:r>
              <a:rPr lang="en-US" dirty="0" err="1" smtClean="0"/>
              <a:t>vxWaitGraph</a:t>
            </a:r>
            <a:r>
              <a:rPr lang="en-US" dirty="0" smtClean="0"/>
              <a:t> is called</a:t>
            </a:r>
          </a:p>
          <a:p>
            <a:pPr lvl="1"/>
            <a:r>
              <a:rPr lang="en-US" dirty="0"/>
              <a:t>In “</a:t>
            </a:r>
            <a:r>
              <a:rPr lang="en-US" dirty="0" err="1"/>
              <a:t>vxMapXxx</a:t>
            </a:r>
            <a:r>
              <a:rPr lang="en-US" dirty="0"/>
              <a:t>”, “</a:t>
            </a:r>
            <a:r>
              <a:rPr lang="en-US" dirty="0" err="1"/>
              <a:t>vxCopyXxxx</a:t>
            </a:r>
            <a:r>
              <a:rPr lang="en-US" dirty="0"/>
              <a:t>” APIs, make sure “</a:t>
            </a:r>
            <a:r>
              <a:rPr lang="en-US" dirty="0" err="1"/>
              <a:t>pipeline_id</a:t>
            </a:r>
            <a:r>
              <a:rPr lang="en-US" dirty="0"/>
              <a:t>” is always </a:t>
            </a:r>
            <a:r>
              <a:rPr lang="en-US" dirty="0" smtClean="0"/>
              <a:t>“0” </a:t>
            </a:r>
            <a:r>
              <a:rPr lang="en-US" dirty="0"/>
              <a:t>else return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Application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vxScheduleGraph</a:t>
            </a:r>
            <a:r>
              <a:rPr lang="en-US" dirty="0"/>
              <a:t> and </a:t>
            </a:r>
            <a:r>
              <a:rPr lang="en-US" dirty="0" err="1"/>
              <a:t>vxWaitGraph</a:t>
            </a:r>
            <a:r>
              <a:rPr lang="en-US" dirty="0"/>
              <a:t>, set “</a:t>
            </a:r>
            <a:r>
              <a:rPr lang="en-US" dirty="0" err="1"/>
              <a:t>user_graph_context</a:t>
            </a:r>
            <a:r>
              <a:rPr lang="en-US" dirty="0"/>
              <a:t>” as NULL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“</a:t>
            </a:r>
            <a:r>
              <a:rPr lang="en-US" dirty="0" err="1"/>
              <a:t>vxMapXxx</a:t>
            </a:r>
            <a:r>
              <a:rPr lang="en-US" dirty="0"/>
              <a:t>”, “</a:t>
            </a:r>
            <a:r>
              <a:rPr lang="en-US" dirty="0" err="1"/>
              <a:t>vxCopyXxxx</a:t>
            </a:r>
            <a:r>
              <a:rPr lang="en-US" dirty="0"/>
              <a:t>” APIs, </a:t>
            </a:r>
            <a:r>
              <a:rPr lang="en-US" dirty="0" smtClean="0"/>
              <a:t>set “</a:t>
            </a:r>
            <a:r>
              <a:rPr lang="en-US" dirty="0" err="1"/>
              <a:t>pipeline_id</a:t>
            </a:r>
            <a:r>
              <a:rPr lang="en-US" dirty="0"/>
              <a:t>” </a:t>
            </a:r>
            <a:r>
              <a:rPr lang="en-US" dirty="0" smtClean="0"/>
              <a:t>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6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591174"/>
              </p:ext>
            </p:extLst>
          </p:nvPr>
        </p:nvGraphicFramePr>
        <p:xfrm>
          <a:off x="333375" y="1047750"/>
          <a:ext cx="8467726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334"/>
                <a:gridCol w="52383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File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vx_new_1.h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Proposed API change on top of </a:t>
                      </a:r>
                      <a:r>
                        <a:rPr lang="en-US" sz="1200" dirty="0" err="1" smtClean="0"/>
                        <a:t>vx.h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vx_graph_pipeline_sample1A_no_user_q.c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Sample code which uses old APIs for </a:t>
                      </a:r>
                      <a:r>
                        <a:rPr lang="en-US" sz="1200" dirty="0" err="1" smtClean="0"/>
                        <a:t>vxMapImage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vxScheduleGraph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vxWaitGraph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This shows the motivation for</a:t>
                      </a:r>
                      <a:r>
                        <a:rPr lang="en-US" sz="1200" baseline="0" dirty="0" smtClean="0"/>
                        <a:t> need of passing “</a:t>
                      </a:r>
                      <a:r>
                        <a:rPr lang="en-US" sz="1200" b="1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pipeline_id</a:t>
                      </a:r>
                      <a:r>
                        <a:rPr lang="en-US" sz="1200" baseline="0" dirty="0" smtClean="0"/>
                        <a:t>” as additional parameter in </a:t>
                      </a:r>
                      <a:r>
                        <a:rPr lang="en-US" sz="1200" baseline="0" dirty="0" err="1" smtClean="0"/>
                        <a:t>vxMapImage</a:t>
                      </a:r>
                      <a:r>
                        <a:rPr lang="en-US" sz="1200" baseline="0" dirty="0" smtClean="0"/>
                        <a:t> and need of passing “</a:t>
                      </a:r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</a:rPr>
                        <a:t>graph_user_context</a:t>
                      </a:r>
                      <a:r>
                        <a:rPr lang="en-US" sz="1200" b="0" dirty="0" smtClean="0">
                          <a:solidFill>
                            <a:schemeClr val="dk1"/>
                          </a:solidFill>
                        </a:rPr>
                        <a:t>” as additional parameter in </a:t>
                      </a:r>
                      <a:r>
                        <a:rPr lang="en-US" sz="1200" b="0" dirty="0" err="1" smtClean="0">
                          <a:solidFill>
                            <a:schemeClr val="dk1"/>
                          </a:solidFill>
                        </a:rPr>
                        <a:t>vxScheduleGraph</a:t>
                      </a:r>
                      <a:r>
                        <a:rPr lang="en-US" sz="1200" b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200" b="0" dirty="0" err="1" smtClean="0">
                          <a:solidFill>
                            <a:schemeClr val="dk1"/>
                          </a:solidFill>
                        </a:rPr>
                        <a:t>vxWaitGraph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vx_graph_pipeline_sample1B_no_user_q.c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Sample code which uses new APIs for </a:t>
                      </a:r>
                      <a:r>
                        <a:rPr lang="en-US" sz="1200" dirty="0" err="1" smtClean="0"/>
                        <a:t>vxMapImage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vxScheduleGraph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vxWaitGraph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vx_graph_pipeline_sample2_image_user_q.c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Sample code which uses </a:t>
                      </a:r>
                      <a:r>
                        <a:rPr lang="en-US" sz="1200" dirty="0" err="1" smtClean="0"/>
                        <a:t>vxCreateImageFromHandle</a:t>
                      </a:r>
                      <a:r>
                        <a:rPr lang="en-US" sz="1200" dirty="0" smtClean="0"/>
                        <a:t> and </a:t>
                      </a:r>
                      <a:r>
                        <a:rPr lang="en-US" sz="1200" dirty="0" err="1" smtClean="0"/>
                        <a:t>vxSwapImageHandle</a:t>
                      </a: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app.h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Additional functions which a typical application would need. These</a:t>
                      </a:r>
                      <a:r>
                        <a:rPr lang="en-US" sz="1200" baseline="0" dirty="0" smtClean="0"/>
                        <a:t> are placeholder functions to make sure the .c/.h files compile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0406" y="4727422"/>
            <a:ext cx="855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 code is compiled but not linked and run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 code also shows handling of error conditions, tear down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pipelining is MUST have feature when there exists multiple collaborating targets which can execute simultaneously</a:t>
            </a:r>
          </a:p>
          <a:p>
            <a:r>
              <a:rPr lang="en-US" dirty="0" smtClean="0"/>
              <a:t>Graph pipeline help keeps the target fully utilized and help improve system performance</a:t>
            </a:r>
          </a:p>
          <a:p>
            <a:r>
              <a:rPr lang="en-US" dirty="0" smtClean="0"/>
              <a:t>OpenVX need updates in APIs to comprehend graph pipelining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History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511886"/>
              </p:ext>
            </p:extLst>
          </p:nvPr>
        </p:nvGraphicFramePr>
        <p:xfrm>
          <a:off x="333375" y="1047750"/>
          <a:ext cx="846772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802"/>
                <a:gridCol w="1128155"/>
                <a:gridCol w="1187533"/>
                <a:gridCol w="45972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 Feb 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Kedar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draft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 Feb 2017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Kedar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Added additional</a:t>
                      </a:r>
                      <a:r>
                        <a:rPr lang="en-US" baseline="0" dirty="0" smtClean="0"/>
                        <a:t> slides based on questions in review session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 April 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Kedar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 proposal based on review</a:t>
                      </a:r>
                      <a:r>
                        <a:rPr lang="en-US" baseline="0" dirty="0" smtClean="0"/>
                        <a:t> session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 April 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Kedar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Simplified the proposal .</a:t>
                      </a:r>
                    </a:p>
                    <a:p>
                      <a:r>
                        <a:rPr lang="en-US" dirty="0" smtClean="0"/>
                        <a:t>Updated based on edits during F2F meeting session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 April 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Kedar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Added handle state to </a:t>
                      </a:r>
                      <a:r>
                        <a:rPr lang="en-US" dirty="0" err="1" smtClean="0"/>
                        <a:t>enqueue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dequeue</a:t>
                      </a:r>
                      <a:r>
                        <a:rPr lang="en-US" smtClean="0"/>
                        <a:t> API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02" y="100013"/>
            <a:ext cx="8458200" cy="814388"/>
          </a:xfrm>
        </p:spPr>
        <p:txBody>
          <a:bodyPr/>
          <a:lstStyle/>
          <a:p>
            <a:r>
              <a:rPr lang="en-US" dirty="0" smtClean="0"/>
              <a:t>Motivation and </a:t>
            </a:r>
            <a:r>
              <a:rPr lang="en-US" dirty="0" err="1" smtClean="0"/>
              <a:t>Usecase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90551" y="4364181"/>
            <a:ext cx="1187532" cy="356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94857" y="4364181"/>
            <a:ext cx="1187532" cy="356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94857" y="4872841"/>
            <a:ext cx="1187532" cy="3562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34789" y="4872841"/>
            <a:ext cx="1187532" cy="3562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34789" y="4364181"/>
            <a:ext cx="1187532" cy="356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34789" y="5347854"/>
            <a:ext cx="1187532" cy="35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07378" y="4872841"/>
            <a:ext cx="1187532" cy="3562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07378" y="5347854"/>
            <a:ext cx="1187532" cy="35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47310" y="5353792"/>
            <a:ext cx="1187532" cy="35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551" y="4102924"/>
            <a:ext cx="0" cy="217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2410" y="5710052"/>
            <a:ext cx="8051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07378" y="4362202"/>
            <a:ext cx="1187532" cy="356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47310" y="4868882"/>
            <a:ext cx="1187532" cy="3562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47310" y="4366160"/>
            <a:ext cx="1187532" cy="356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390899" y="4138549"/>
            <a:ext cx="0" cy="1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4789" y="4182092"/>
            <a:ext cx="0" cy="1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87587" y="4132611"/>
            <a:ext cx="0" cy="1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47310" y="4087089"/>
            <a:ext cx="0" cy="1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/>
          <p:cNvSpPr/>
          <p:nvPr/>
        </p:nvSpPr>
        <p:spPr>
          <a:xfrm rot="16200000">
            <a:off x="1568532" y="5225936"/>
            <a:ext cx="363188" cy="13191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770413" y="5938487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33ms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46625" y="436616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4128" y="487284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DSP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8741" y="53472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4231572" y="914400"/>
            <a:ext cx="4777345" cy="1819502"/>
            <a:chOff x="4231572" y="914400"/>
            <a:chExt cx="4777345" cy="1819502"/>
          </a:xfrm>
        </p:grpSpPr>
        <p:sp>
          <p:nvSpPr>
            <p:cNvPr id="43" name="Rectangle 42"/>
            <p:cNvSpPr/>
            <p:nvPr/>
          </p:nvSpPr>
          <p:spPr>
            <a:xfrm>
              <a:off x="4805546" y="914401"/>
              <a:ext cx="1160815" cy="60564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Contrast Enhancement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98371" y="914400"/>
              <a:ext cx="1160815" cy="60564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Histogram of Gradients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718959" y="914401"/>
              <a:ext cx="1160815" cy="605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ADA Boost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31572" y="1755568"/>
              <a:ext cx="759032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Image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52107" y="1755568"/>
              <a:ext cx="759032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Image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138552" y="1755569"/>
              <a:ext cx="759032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Array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249885" y="1747653"/>
              <a:ext cx="759032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Array</a:t>
              </a:r>
            </a:p>
          </p:txBody>
        </p:sp>
        <p:cxnSp>
          <p:nvCxnSpPr>
            <p:cNvPr id="51" name="Elbow Connector 50"/>
            <p:cNvCxnSpPr>
              <a:stCxn id="46" idx="0"/>
              <a:endCxn id="43" idx="1"/>
            </p:cNvCxnSpPr>
            <p:nvPr/>
          </p:nvCxnSpPr>
          <p:spPr>
            <a:xfrm rot="5400000" flipH="1" flipV="1">
              <a:off x="4439144" y="1389166"/>
              <a:ext cx="538346" cy="19445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43" idx="2"/>
              <a:endCxn id="47" idx="1"/>
            </p:cNvCxnSpPr>
            <p:nvPr/>
          </p:nvCxnSpPr>
          <p:spPr>
            <a:xfrm rot="16200000" flipH="1">
              <a:off x="5361213" y="1544782"/>
              <a:ext cx="415635" cy="36615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7" idx="0"/>
              <a:endCxn id="44" idx="1"/>
            </p:cNvCxnSpPr>
            <p:nvPr/>
          </p:nvCxnSpPr>
          <p:spPr>
            <a:xfrm rot="5400000" flipH="1" flipV="1">
              <a:off x="5945824" y="1403021"/>
              <a:ext cx="538347" cy="16674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44" idx="2"/>
              <a:endCxn id="48" idx="1"/>
            </p:cNvCxnSpPr>
            <p:nvPr/>
          </p:nvCxnSpPr>
          <p:spPr>
            <a:xfrm rot="16200000" flipH="1">
              <a:off x="6800847" y="1597972"/>
              <a:ext cx="415637" cy="25977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48" idx="0"/>
              <a:endCxn id="45" idx="1"/>
            </p:cNvCxnSpPr>
            <p:nvPr/>
          </p:nvCxnSpPr>
          <p:spPr>
            <a:xfrm rot="5400000" flipH="1" flipV="1">
              <a:off x="7349340" y="1385951"/>
              <a:ext cx="538347" cy="20089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45" idx="2"/>
              <a:endCxn id="49" idx="0"/>
            </p:cNvCxnSpPr>
            <p:nvPr/>
          </p:nvCxnSpPr>
          <p:spPr>
            <a:xfrm rot="16200000" flipH="1">
              <a:off x="8350579" y="1468830"/>
              <a:ext cx="227611" cy="33003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228602" y="2364570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OpenVX Graph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85008" y="914400"/>
            <a:ext cx="3728852" cy="2432462"/>
            <a:chOff x="285008" y="914400"/>
            <a:chExt cx="3728852" cy="2432462"/>
          </a:xfrm>
        </p:grpSpPr>
        <p:sp>
          <p:nvSpPr>
            <p:cNvPr id="5" name="Left-Right Arrow 4"/>
            <p:cNvSpPr/>
            <p:nvPr/>
          </p:nvSpPr>
          <p:spPr>
            <a:xfrm>
              <a:off x="285008" y="1935678"/>
              <a:ext cx="3728852" cy="51063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6270" y="914401"/>
              <a:ext cx="831273" cy="60564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ISP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HWA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85362" y="914401"/>
              <a:ext cx="831273" cy="60564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DSP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43150" y="914400"/>
              <a:ext cx="831273" cy="605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ARM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05346" y="2741221"/>
              <a:ext cx="1130135" cy="6056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10" name="Up-Down Arrow 9"/>
            <p:cNvSpPr/>
            <p:nvPr/>
          </p:nvSpPr>
          <p:spPr>
            <a:xfrm>
              <a:off x="1045029" y="1520042"/>
              <a:ext cx="320634" cy="52251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Up-Down Arrow 10"/>
            <p:cNvSpPr/>
            <p:nvPr/>
          </p:nvSpPr>
          <p:spPr>
            <a:xfrm>
              <a:off x="2057504" y="1520042"/>
              <a:ext cx="320634" cy="52251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-Down Arrow 11"/>
            <p:cNvSpPr/>
            <p:nvPr/>
          </p:nvSpPr>
          <p:spPr>
            <a:xfrm>
              <a:off x="3151802" y="1520042"/>
              <a:ext cx="320634" cy="52251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Up-Down Arrow 12"/>
            <p:cNvSpPr/>
            <p:nvPr/>
          </p:nvSpPr>
          <p:spPr>
            <a:xfrm>
              <a:off x="1625045" y="2287979"/>
              <a:ext cx="320634" cy="52251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79350" y="2733902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SoC</a:t>
              </a:r>
              <a:endParaRPr lang="en-US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897584" y="537110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2977008" y="5885511"/>
            <a:ext cx="323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Frame level pipelined execution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834894" y="3917812"/>
            <a:ext cx="445220" cy="44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3137169" y="3910416"/>
            <a:ext cx="445220" cy="44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09192" y="3579258"/>
            <a:ext cx="323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Early release of input</a:t>
            </a:r>
            <a:endParaRPr lang="en-US" sz="16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4465685" y="3910416"/>
            <a:ext cx="445220" cy="44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5853151" y="3910416"/>
            <a:ext cx="445220" cy="44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7190116" y="3921770"/>
            <a:ext cx="445220" cy="44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34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  <p:bldP spid="31" grpId="0" animBg="1"/>
      <p:bldP spid="32" grpId="0" animBg="1"/>
      <p:bldP spid="38" grpId="0" animBg="1"/>
      <p:bldP spid="39" grpId="0"/>
      <p:bldP spid="40" grpId="0"/>
      <p:bldP spid="41" grpId="0"/>
      <p:bldP spid="42" grpId="0"/>
      <p:bldP spid="67" grpId="0"/>
      <p:bldP spid="68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OpenVX API Changes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2177811"/>
          </a:xfrm>
        </p:spPr>
        <p:txBody>
          <a:bodyPr/>
          <a:lstStyle/>
          <a:p>
            <a:pPr marL="341312" lvl="1" indent="0">
              <a:buNone/>
            </a:pPr>
            <a:r>
              <a:rPr lang="en-US" sz="1400" dirty="0" err="1"/>
              <a:t>enum</a:t>
            </a:r>
            <a:r>
              <a:rPr lang="en-US" sz="1400" dirty="0"/>
              <a:t> </a:t>
            </a:r>
            <a:r>
              <a:rPr lang="en-US" sz="1400" dirty="0" err="1" smtClean="0"/>
              <a:t>vx_graph_attribute_e</a:t>
            </a:r>
            <a:r>
              <a:rPr lang="en-US" sz="1400" dirty="0" smtClean="0"/>
              <a:t> </a:t>
            </a:r>
            <a:r>
              <a:rPr lang="en-US" sz="1400" dirty="0"/>
              <a:t>{</a:t>
            </a:r>
          </a:p>
          <a:p>
            <a:pPr marL="341312" lvl="1" indent="0">
              <a:buNone/>
            </a:pPr>
            <a:endParaRPr lang="en-US" sz="1400" dirty="0"/>
          </a:p>
          <a:p>
            <a:pPr marL="341312" lvl="1" indent="0">
              <a:buNone/>
            </a:pPr>
            <a:r>
              <a:rPr lang="en-US" sz="1400" dirty="0"/>
              <a:t>    /*! \brief Returns the max pipeline depth for the graph. </a:t>
            </a:r>
            <a:r>
              <a:rPr lang="en-US" sz="1400" b="1" dirty="0"/>
              <a:t>Read-only.</a:t>
            </a:r>
            <a:r>
              <a:rPr lang="en-US" sz="1400" dirty="0"/>
              <a:t> Use a &lt;</a:t>
            </a:r>
            <a:r>
              <a:rPr lang="en-US" sz="1400" dirty="0" err="1"/>
              <a:t>tt</a:t>
            </a:r>
            <a:r>
              <a:rPr lang="en-US" sz="1400" dirty="0"/>
              <a:t>&gt;\ref vx_uint32&lt;/</a:t>
            </a:r>
            <a:r>
              <a:rPr lang="en-US" sz="1400" dirty="0" err="1"/>
              <a:t>tt</a:t>
            </a:r>
            <a:r>
              <a:rPr lang="en-US" sz="1400" dirty="0"/>
              <a:t>&gt; parameter</a:t>
            </a:r>
            <a:r>
              <a:rPr lang="en-US" sz="1400" dirty="0" smtClean="0"/>
              <a:t>.  </a:t>
            </a:r>
            <a:r>
              <a:rPr lang="en-US" sz="1400" dirty="0"/>
              <a:t>This specifies the max number times of </a:t>
            </a:r>
            <a:r>
              <a:rPr lang="en-US" sz="1400" dirty="0" err="1"/>
              <a:t>vxScheduleGraph</a:t>
            </a:r>
            <a:r>
              <a:rPr lang="en-US" sz="1400" dirty="0"/>
              <a:t> can be called without </a:t>
            </a:r>
            <a:r>
              <a:rPr lang="en-US" sz="1400" dirty="0" smtClean="0"/>
              <a:t>calling </a:t>
            </a:r>
            <a:r>
              <a:rPr lang="en-US" sz="1400" dirty="0" err="1" smtClean="0"/>
              <a:t>vxWaitGraph</a:t>
            </a:r>
            <a:r>
              <a:rPr lang="en-US" sz="1400" dirty="0" smtClean="0"/>
              <a:t>. MUST be called after </a:t>
            </a:r>
            <a:r>
              <a:rPr lang="en-US" sz="1400" dirty="0" err="1" smtClean="0"/>
              <a:t>vxVerifyGraph</a:t>
            </a:r>
            <a:r>
              <a:rPr lang="en-US" sz="1400" dirty="0" smtClean="0"/>
              <a:t>  </a:t>
            </a:r>
            <a:r>
              <a:rPr lang="en-US" sz="1400" dirty="0"/>
              <a:t>*/</a:t>
            </a:r>
          </a:p>
          <a:p>
            <a:pPr marL="341312" lvl="1" indent="0">
              <a:buNone/>
            </a:pPr>
            <a:r>
              <a:rPr lang="en-US" sz="1400" dirty="0"/>
              <a:t>    </a:t>
            </a:r>
            <a:r>
              <a:rPr lang="en-US" sz="1400" b="1" dirty="0">
                <a:solidFill>
                  <a:srgbClr val="00B050"/>
                </a:solidFill>
              </a:rPr>
              <a:t>VX_GRAPH_MAXPIPELINE_DEPTH</a:t>
            </a:r>
            <a:r>
              <a:rPr lang="en-US" sz="1400" dirty="0"/>
              <a:t> = ((( VX_ID_KHRONOS ) &lt;&lt; 20) | ( VX_TYPE_GRAPH &lt;&lt; 8)) + 0x5</a:t>
            </a:r>
          </a:p>
          <a:p>
            <a:pPr marL="341312" lvl="1" indent="0">
              <a:buNone/>
            </a:pPr>
            <a:r>
              <a:rPr lang="en-US" sz="1400" dirty="0"/>
              <a:t>};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757" y="3882034"/>
            <a:ext cx="855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to get the implementation calculated pipe depth.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implementation does not support pipelining, this value will be “1”</a:t>
            </a:r>
          </a:p>
        </p:txBody>
      </p:sp>
    </p:spTree>
    <p:extLst>
      <p:ext uri="{BB962C8B-B14F-4D97-AF65-F5344CB8AC3E}">
        <p14:creationId xmlns:p14="http://schemas.microsoft.com/office/powerpoint/2010/main" val="32078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OpenVX API Changes - 2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753" y="2278865"/>
            <a:ext cx="855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Semantic change, each </a:t>
            </a:r>
            <a:r>
              <a:rPr lang="en-US" dirty="0" err="1"/>
              <a:t>vxScheduleGraph</a:t>
            </a:r>
            <a:r>
              <a:rPr lang="en-US" dirty="0"/>
              <a:t> </a:t>
            </a:r>
            <a:r>
              <a:rPr lang="en-US" dirty="0" smtClean="0"/>
              <a:t>MUST have an associated </a:t>
            </a:r>
            <a:r>
              <a:rPr lang="en-US" dirty="0" err="1" smtClean="0"/>
              <a:t>vxWaitGraph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5008" y="1036593"/>
            <a:ext cx="8467725" cy="1148468"/>
          </a:xfrm>
        </p:spPr>
        <p:txBody>
          <a:bodyPr/>
          <a:lstStyle/>
          <a:p>
            <a:pPr marL="341312" lvl="1" indent="0">
              <a:buNone/>
            </a:pPr>
            <a:r>
              <a:rPr lang="en-US" sz="1400" dirty="0" err="1" smtClean="0"/>
              <a:t>vx_status</a:t>
            </a:r>
            <a:r>
              <a:rPr lang="en-US" sz="1400" dirty="0" smtClean="0"/>
              <a:t> </a:t>
            </a:r>
            <a:r>
              <a:rPr lang="en-US" sz="1400" dirty="0" err="1" smtClean="0"/>
              <a:t>vxScheduleGraph</a:t>
            </a:r>
            <a:r>
              <a:rPr lang="en-US" sz="1400" dirty="0" smtClean="0"/>
              <a:t>(</a:t>
            </a:r>
            <a:r>
              <a:rPr lang="en-US" sz="1400" dirty="0" err="1" smtClean="0"/>
              <a:t>vx_graph</a:t>
            </a:r>
            <a:r>
              <a:rPr lang="en-US" sz="1400" dirty="0" smtClean="0"/>
              <a:t> graph);</a:t>
            </a:r>
            <a:endParaRPr lang="en-US" sz="1400" dirty="0"/>
          </a:p>
          <a:p>
            <a:pPr marL="341312" lvl="1" indent="0">
              <a:buNone/>
            </a:pPr>
            <a:r>
              <a:rPr lang="en-US" sz="1400" dirty="0" err="1" smtClean="0"/>
              <a:t>vx_status</a:t>
            </a:r>
            <a:r>
              <a:rPr lang="en-US" sz="1400" dirty="0" smtClean="0"/>
              <a:t> </a:t>
            </a:r>
            <a:r>
              <a:rPr lang="en-US" sz="1400" dirty="0" err="1" smtClean="0"/>
              <a:t>vxWaitGraph</a:t>
            </a:r>
            <a:r>
              <a:rPr lang="en-US" sz="1400" dirty="0" smtClean="0"/>
              <a:t>(</a:t>
            </a:r>
            <a:r>
              <a:rPr lang="en-US" sz="1400" dirty="0" err="1" smtClean="0"/>
              <a:t>vx_graph</a:t>
            </a:r>
            <a:r>
              <a:rPr lang="en-US" sz="1400" dirty="0" smtClean="0"/>
              <a:t> graph);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51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OpenVX API Changes - 3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261" y="3082056"/>
            <a:ext cx="8550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Allows user to queue multiple “buffers” into a image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Buffers from “head” of “ready” queue will be used when </a:t>
            </a:r>
            <a:r>
              <a:rPr lang="en-US" sz="1400" dirty="0" err="1" smtClean="0"/>
              <a:t>vxScheduleGraph</a:t>
            </a:r>
            <a:r>
              <a:rPr lang="en-US" sz="1400" dirty="0" smtClean="0"/>
              <a:t> is called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5008" y="1036593"/>
            <a:ext cx="8467725" cy="1148468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err="1" smtClean="0">
                <a:solidFill>
                  <a:srgbClr val="00B050"/>
                </a:solidFill>
              </a:rPr>
              <a:t>typedef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</a:rPr>
              <a:t>enum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</a:rPr>
              <a:t>vx_reference_handle_state_e</a:t>
            </a:r>
            <a:r>
              <a:rPr lang="en-US" sz="1200" b="1" dirty="0" smtClean="0">
                <a:solidFill>
                  <a:srgbClr val="00B05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B050"/>
                </a:solidFill>
              </a:rPr>
              <a:t>   VX_REF_HANDLE_STATE_FREE, /* free for producer node to output data to handle */</a:t>
            </a:r>
            <a:br>
              <a:rPr lang="en-US" sz="1200" b="1" dirty="0" smtClean="0">
                <a:solidFill>
                  <a:srgbClr val="00B050"/>
                </a:solidFill>
              </a:rPr>
            </a:br>
            <a:r>
              <a:rPr lang="en-US" sz="1200" b="1" dirty="0" smtClean="0">
                <a:solidFill>
                  <a:srgbClr val="00B050"/>
                </a:solidFill>
              </a:rPr>
              <a:t>   VX_REF_HANDLE_STATE_READY, /* ready for consumer node to read input data from handle */</a:t>
            </a:r>
            <a:endParaRPr lang="en-US" sz="1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00B050"/>
                </a:solidFill>
              </a:rPr>
              <a:t>vx_status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>
                <a:solidFill>
                  <a:srgbClr val="00B050"/>
                </a:solidFill>
              </a:rPr>
              <a:t>vxEnqueueImageHandle</a:t>
            </a:r>
            <a:r>
              <a:rPr lang="en-US" sz="1200" b="1" dirty="0">
                <a:solidFill>
                  <a:srgbClr val="00B050"/>
                </a:solidFill>
              </a:rPr>
              <a:t> ( </a:t>
            </a:r>
            <a:r>
              <a:rPr lang="en-US" sz="1200" b="1" dirty="0" err="1">
                <a:solidFill>
                  <a:srgbClr val="00B050"/>
                </a:solidFill>
              </a:rPr>
              <a:t>vx_image</a:t>
            </a:r>
            <a:r>
              <a:rPr lang="en-US" sz="1200" b="1" dirty="0">
                <a:solidFill>
                  <a:srgbClr val="00B050"/>
                </a:solidFill>
              </a:rPr>
              <a:t> image, void </a:t>
            </a:r>
            <a:r>
              <a:rPr lang="en-US" sz="1200" b="1" dirty="0" err="1">
                <a:solidFill>
                  <a:srgbClr val="00B050"/>
                </a:solidFill>
              </a:rPr>
              <a:t>const</a:t>
            </a:r>
            <a:r>
              <a:rPr lang="en-US" sz="1200" b="1" dirty="0">
                <a:solidFill>
                  <a:srgbClr val="00B050"/>
                </a:solidFill>
              </a:rPr>
              <a:t> </a:t>
            </a:r>
            <a:r>
              <a:rPr lang="en-US" sz="1200" b="1" dirty="0" err="1">
                <a:solidFill>
                  <a:srgbClr val="00B050"/>
                </a:solidFill>
              </a:rPr>
              <a:t>new_ptrs</a:t>
            </a:r>
            <a:r>
              <a:rPr lang="en-US" sz="1200" b="1" dirty="0">
                <a:solidFill>
                  <a:srgbClr val="00B050"/>
                </a:solidFill>
              </a:rPr>
              <a:t>[ ], </a:t>
            </a:r>
            <a:r>
              <a:rPr lang="en-US" sz="1200" b="1" dirty="0" err="1">
                <a:solidFill>
                  <a:srgbClr val="00B050"/>
                </a:solidFill>
              </a:rPr>
              <a:t>vx_size</a:t>
            </a:r>
            <a:r>
              <a:rPr lang="en-US" sz="1200" b="1" dirty="0">
                <a:solidFill>
                  <a:srgbClr val="00B050"/>
                </a:solidFill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</a:rPr>
              <a:t>num_planes</a:t>
            </a:r>
            <a:r>
              <a:rPr lang="en-US" sz="1200" b="1" dirty="0" smtClean="0">
                <a:solidFill>
                  <a:srgbClr val="00B050"/>
                </a:solidFill>
              </a:rPr>
              <a:t>, </a:t>
            </a:r>
            <a:r>
              <a:rPr lang="en-US" sz="1200" b="1" dirty="0" err="1" smtClean="0">
                <a:solidFill>
                  <a:srgbClr val="00B050"/>
                </a:solidFill>
              </a:rPr>
              <a:t>vx_enum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</a:rPr>
              <a:t>handle_state</a:t>
            </a:r>
            <a:r>
              <a:rPr lang="en-US" sz="1200" b="1" dirty="0" smtClean="0">
                <a:solidFill>
                  <a:srgbClr val="00B050"/>
                </a:solidFill>
              </a:rPr>
              <a:t>)</a:t>
            </a:r>
            <a:endParaRPr lang="en-US" sz="1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b="1" dirty="0" err="1">
                <a:solidFill>
                  <a:srgbClr val="00B050"/>
                </a:solidFill>
              </a:rPr>
              <a:t>vx_status</a:t>
            </a:r>
            <a:r>
              <a:rPr lang="en-US" sz="1200" b="1" dirty="0">
                <a:solidFill>
                  <a:srgbClr val="00B050"/>
                </a:solidFill>
              </a:rPr>
              <a:t> </a:t>
            </a:r>
            <a:r>
              <a:rPr lang="en-US" sz="1200" b="1" dirty="0" err="1">
                <a:solidFill>
                  <a:srgbClr val="00B050"/>
                </a:solidFill>
              </a:rPr>
              <a:t>vxDequeueImageHandle</a:t>
            </a:r>
            <a:r>
              <a:rPr lang="en-US" sz="1200" b="1" dirty="0">
                <a:solidFill>
                  <a:srgbClr val="00B050"/>
                </a:solidFill>
              </a:rPr>
              <a:t> ( </a:t>
            </a:r>
            <a:r>
              <a:rPr lang="en-US" sz="1200" b="1" dirty="0" err="1">
                <a:solidFill>
                  <a:srgbClr val="00B050"/>
                </a:solidFill>
              </a:rPr>
              <a:t>vx_image</a:t>
            </a:r>
            <a:r>
              <a:rPr lang="en-US" sz="1200" b="1" dirty="0">
                <a:solidFill>
                  <a:srgbClr val="00B050"/>
                </a:solidFill>
              </a:rPr>
              <a:t> image, void </a:t>
            </a:r>
            <a:r>
              <a:rPr lang="en-US" sz="1200" b="1" dirty="0" err="1">
                <a:solidFill>
                  <a:srgbClr val="00B050"/>
                </a:solidFill>
              </a:rPr>
              <a:t>prev_ptrs</a:t>
            </a:r>
            <a:r>
              <a:rPr lang="en-US" sz="1200" b="1" dirty="0">
                <a:solidFill>
                  <a:srgbClr val="00B050"/>
                </a:solidFill>
              </a:rPr>
              <a:t>[ ], </a:t>
            </a:r>
            <a:r>
              <a:rPr lang="en-US" sz="1200" b="1" dirty="0" err="1">
                <a:solidFill>
                  <a:srgbClr val="00B050"/>
                </a:solidFill>
              </a:rPr>
              <a:t>vx_size</a:t>
            </a:r>
            <a:r>
              <a:rPr lang="en-US" sz="1200" b="1" dirty="0">
                <a:solidFill>
                  <a:srgbClr val="00B050"/>
                </a:solidFill>
              </a:rPr>
              <a:t> </a:t>
            </a:r>
            <a:r>
              <a:rPr lang="en-US" sz="1200" b="1" dirty="0" err="1">
                <a:solidFill>
                  <a:srgbClr val="00B050"/>
                </a:solidFill>
              </a:rPr>
              <a:t>num_planes</a:t>
            </a:r>
            <a:r>
              <a:rPr lang="en-US" sz="1200" b="1" dirty="0">
                <a:solidFill>
                  <a:srgbClr val="00B050"/>
                </a:solidFill>
              </a:rPr>
              <a:t> </a:t>
            </a:r>
            <a:r>
              <a:rPr lang="en-US" sz="1200" b="1" dirty="0" smtClean="0">
                <a:solidFill>
                  <a:srgbClr val="00B050"/>
                </a:solidFill>
              </a:rPr>
              <a:t>, </a:t>
            </a:r>
            <a:r>
              <a:rPr lang="en-US" sz="1200" b="1" dirty="0" err="1" smtClean="0">
                <a:solidFill>
                  <a:srgbClr val="00B050"/>
                </a:solidFill>
              </a:rPr>
              <a:t>vx_enum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>
                <a:solidFill>
                  <a:srgbClr val="00B050"/>
                </a:solidFill>
              </a:rPr>
              <a:t>handle_state</a:t>
            </a:r>
            <a:r>
              <a:rPr lang="en-US" sz="1200" b="1" dirty="0">
                <a:solidFill>
                  <a:srgbClr val="00B050"/>
                </a:solidFill>
              </a:rPr>
              <a:t> )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6261" y="3609672"/>
            <a:ext cx="8467725" cy="8988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ts val="8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854075" indent="-165100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1738" indent="-233363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489075" indent="-1730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19462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4034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8606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3178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 smtClean="0"/>
              <a:t>Graphs MUST adhere to below constraints, to enable graph pipelining.</a:t>
            </a:r>
          </a:p>
          <a:p>
            <a:pPr marL="0" indent="0">
              <a:buFontTx/>
              <a:buNone/>
            </a:pPr>
            <a:r>
              <a:rPr lang="en-US" sz="1600" kern="0" dirty="0" smtClean="0"/>
              <a:t>Graphs not adhering to below constraints will return </a:t>
            </a:r>
            <a:r>
              <a:rPr lang="en-US" sz="1600" b="1" dirty="0">
                <a:solidFill>
                  <a:srgbClr val="00B050"/>
                </a:solidFill>
              </a:rPr>
              <a:t>VX_GRAPH_MAXPIPELINE_DEPTH</a:t>
            </a:r>
            <a:r>
              <a:rPr lang="en-US" sz="1600" dirty="0"/>
              <a:t> </a:t>
            </a:r>
            <a:r>
              <a:rPr lang="en-US" sz="1600" dirty="0" smtClean="0"/>
              <a:t> as 1, </a:t>
            </a:r>
            <a:r>
              <a:rPr lang="en-US" sz="1600" dirty="0" err="1" smtClean="0"/>
              <a:t>i.e</a:t>
            </a:r>
            <a:r>
              <a:rPr lang="en-US" sz="1600" dirty="0" smtClean="0"/>
              <a:t> they will execute in a non-pipelined manner</a:t>
            </a:r>
            <a:endParaRPr lang="en-US" sz="1600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213753" y="4593597"/>
            <a:ext cx="8550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input and output image objects that user wishes to have associated multiple buffers for pipelining MUST be created using </a:t>
            </a:r>
            <a:r>
              <a:rPr lang="en-US" dirty="0" err="1" smtClean="0"/>
              <a:t>vxCreateImageFromHandle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All other image objects MUST be virtual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any delays exist they MUST be set in “auto-aging” mode</a:t>
            </a:r>
          </a:p>
        </p:txBody>
      </p:sp>
    </p:spTree>
    <p:extLst>
      <p:ext uri="{BB962C8B-B14F-4D97-AF65-F5344CB8AC3E}">
        <p14:creationId xmlns:p14="http://schemas.microsoft.com/office/powerpoint/2010/main" val="34525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/>
              <a:t>// Graph setup and verify – </a:t>
            </a:r>
            <a:r>
              <a:rPr lang="en-US" sz="1400" b="1" dirty="0" smtClean="0"/>
              <a:t>SAME as OpenVX 1.1 – NO API, semantic CHANGE for below</a:t>
            </a:r>
          </a:p>
          <a:p>
            <a:pPr marL="0" indent="0">
              <a:buNone/>
            </a:pPr>
            <a:r>
              <a:rPr lang="en-US" sz="1600" dirty="0" err="1" smtClean="0"/>
              <a:t>vx_image</a:t>
            </a:r>
            <a:r>
              <a:rPr lang="en-US" sz="1600" dirty="0" smtClean="0"/>
              <a:t> d0, d1, d2;</a:t>
            </a:r>
          </a:p>
          <a:p>
            <a:pPr marL="0" indent="0">
              <a:buNone/>
            </a:pPr>
            <a:r>
              <a:rPr lang="en-US" sz="1600" dirty="0" err="1" smtClean="0"/>
              <a:t>vx_graph</a:t>
            </a:r>
            <a:r>
              <a:rPr lang="en-US" sz="1600" dirty="0" smtClean="0"/>
              <a:t> g0;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g0 = </a:t>
            </a:r>
            <a:r>
              <a:rPr lang="en-US" sz="1600" dirty="0" err="1"/>
              <a:t>vxCreateGraph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smtClean="0"/>
              <a:t>d0 </a:t>
            </a:r>
            <a:r>
              <a:rPr lang="en-US" sz="1600" dirty="0"/>
              <a:t>= </a:t>
            </a:r>
            <a:r>
              <a:rPr lang="en-US" sz="1600" dirty="0" err="1" smtClean="0"/>
              <a:t>vxCreateImageFromHandle</a:t>
            </a:r>
            <a:r>
              <a:rPr lang="en-US" sz="1600" dirty="0" smtClean="0"/>
              <a:t>((</a:t>
            </a:r>
            <a:r>
              <a:rPr lang="en-US" sz="1600" dirty="0" err="1" smtClean="0"/>
              <a:t>vx_reference</a:t>
            </a:r>
            <a:r>
              <a:rPr lang="en-US" sz="1600" dirty="0" smtClean="0"/>
              <a:t>)g0, VX_DF_IMAGE_RGB, </a:t>
            </a:r>
            <a:r>
              <a:rPr lang="en-US" sz="1600" dirty="0"/>
              <a:t>&amp;</a:t>
            </a:r>
            <a:r>
              <a:rPr lang="en-US" sz="1600" dirty="0" smtClean="0"/>
              <a:t>addr0, </a:t>
            </a:r>
            <a:r>
              <a:rPr lang="en-US" sz="1600" dirty="0"/>
              <a:t>NULL,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</a:t>
            </a:r>
            <a:r>
              <a:rPr lang="en-US" sz="1200" dirty="0" smtClean="0"/>
              <a:t>VX_MEMORY_TYPE_NONE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d1 = </a:t>
            </a:r>
            <a:r>
              <a:rPr lang="en-US" sz="1600" dirty="0" err="1" smtClean="0"/>
              <a:t>vxCreateVirtualImage</a:t>
            </a:r>
            <a:r>
              <a:rPr lang="en-US" sz="1600" dirty="0" smtClean="0"/>
              <a:t>(g0, </a:t>
            </a:r>
            <a:r>
              <a:rPr lang="en-US" sz="1600" dirty="0"/>
              <a:t>0, 0, VX_DF_IMAGE_U8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d2 = </a:t>
            </a:r>
            <a:r>
              <a:rPr lang="en-US" sz="1600" dirty="0" err="1" smtClean="0"/>
              <a:t>vxCreateImageFromHandle</a:t>
            </a:r>
            <a:r>
              <a:rPr lang="en-US" sz="1600" dirty="0" smtClean="0"/>
              <a:t>(g0, VX_DF_IMAGE_S16, </a:t>
            </a:r>
            <a:r>
              <a:rPr lang="en-US" sz="1600" dirty="0"/>
              <a:t>&amp;</a:t>
            </a:r>
            <a:r>
              <a:rPr lang="en-US" sz="1600" dirty="0" smtClean="0"/>
              <a:t>addr2, </a:t>
            </a:r>
            <a:r>
              <a:rPr lang="en-US" sz="1600" dirty="0"/>
              <a:t>NULL,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</a:t>
            </a:r>
            <a:r>
              <a:rPr lang="en-US" sz="1200" dirty="0" smtClean="0"/>
              <a:t>VX_MEMORY_TYPE_NONE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n0 </a:t>
            </a:r>
            <a:r>
              <a:rPr lang="en-US" sz="1600" dirty="0"/>
              <a:t>= </a:t>
            </a:r>
            <a:r>
              <a:rPr lang="en-US" sz="1600" dirty="0" err="1" smtClean="0"/>
              <a:t>vxUserCameraNode</a:t>
            </a:r>
            <a:r>
              <a:rPr lang="en-US" sz="1600" dirty="0" smtClean="0"/>
              <a:t>(g0, d0); /* NO input reference</a:t>
            </a:r>
            <a:r>
              <a:rPr lang="en-US" sz="1600" smtClean="0"/>
              <a:t>, ONLY </a:t>
            </a:r>
            <a:r>
              <a:rPr lang="en-US" sz="1600" dirty="0" smtClean="0"/>
              <a:t>output reference */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n1 </a:t>
            </a:r>
            <a:r>
              <a:rPr lang="en-US" sz="1600" dirty="0"/>
              <a:t>= </a:t>
            </a:r>
            <a:r>
              <a:rPr lang="en-US" sz="1600" dirty="0" err="1"/>
              <a:t>vxChannelExtractNode</a:t>
            </a:r>
            <a:r>
              <a:rPr lang="en-US" sz="1600" dirty="0"/>
              <a:t>(g0, d0, VX_CHANNEL_G, d1);</a:t>
            </a:r>
          </a:p>
          <a:p>
            <a:pPr marL="0" indent="0">
              <a:buNone/>
            </a:pPr>
            <a:r>
              <a:rPr lang="en-US" sz="1600" dirty="0" smtClean="0"/>
              <a:t>n2 </a:t>
            </a:r>
            <a:r>
              <a:rPr lang="en-US" sz="1600" dirty="0"/>
              <a:t>= </a:t>
            </a:r>
            <a:r>
              <a:rPr lang="en-US" sz="1600" dirty="0" err="1"/>
              <a:t>vxConvertDepthNode</a:t>
            </a:r>
            <a:r>
              <a:rPr lang="en-US" sz="1600" dirty="0"/>
              <a:t>(g0, d1, d2, VX_CONVERT_POLICY_SATURATE, s0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n3 </a:t>
            </a:r>
            <a:r>
              <a:rPr lang="en-US" sz="1600" dirty="0"/>
              <a:t>= </a:t>
            </a:r>
            <a:r>
              <a:rPr lang="en-US" sz="1600" dirty="0" err="1" smtClean="0"/>
              <a:t>vxUserDisplayNode</a:t>
            </a:r>
            <a:r>
              <a:rPr lang="en-US" sz="1600" dirty="0" smtClean="0"/>
              <a:t>(g0</a:t>
            </a:r>
            <a:r>
              <a:rPr lang="en-US" sz="1600" dirty="0"/>
              <a:t>, </a:t>
            </a:r>
            <a:r>
              <a:rPr lang="en-US" sz="1600" dirty="0" smtClean="0"/>
              <a:t>d2); </a:t>
            </a:r>
            <a:r>
              <a:rPr lang="en-US" sz="1600" dirty="0"/>
              <a:t>/* </a:t>
            </a:r>
            <a:r>
              <a:rPr lang="en-US" sz="1600" dirty="0" smtClean="0"/>
              <a:t>ONLY </a:t>
            </a:r>
            <a:r>
              <a:rPr lang="en-US" sz="1600" dirty="0"/>
              <a:t>input </a:t>
            </a:r>
            <a:r>
              <a:rPr lang="en-US" sz="1600" dirty="0" smtClean="0"/>
              <a:t>reference, NO output </a:t>
            </a:r>
            <a:r>
              <a:rPr lang="en-US" sz="1600" dirty="0"/>
              <a:t>reference, </a:t>
            </a:r>
            <a:r>
              <a:rPr lang="en-US" sz="1600" dirty="0" smtClean="0"/>
              <a:t>*/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/>
              <a:t>vxVerifyGraph</a:t>
            </a:r>
            <a:r>
              <a:rPr lang="en-US" sz="1600" dirty="0"/>
              <a:t>(g0);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92789" y="146419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kern="0" dirty="0" err="1" smtClean="0"/>
              <a:t>Pusedocode</a:t>
            </a:r>
            <a:r>
              <a:rPr lang="en-US" kern="0" dirty="0" smtClean="0"/>
              <a:t> (1/2)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32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Pusedocode</a:t>
            </a:r>
            <a:r>
              <a:rPr lang="en-US" dirty="0" smtClean="0"/>
              <a:t> (2/2)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err="1" smtClean="0"/>
              <a:t>vxQueryGraph</a:t>
            </a:r>
            <a:r>
              <a:rPr lang="en-US" sz="1400" dirty="0" smtClean="0"/>
              <a:t>(g0</a:t>
            </a:r>
            <a:r>
              <a:rPr lang="en-US" sz="1400" dirty="0"/>
              <a:t>, </a:t>
            </a:r>
            <a:r>
              <a:rPr lang="en-US" sz="1400" b="1" dirty="0"/>
              <a:t>VX_GRAPH_MAXPIPELINE_DEPTH</a:t>
            </a:r>
            <a:r>
              <a:rPr lang="en-US" sz="1400" dirty="0"/>
              <a:t>, &amp;</a:t>
            </a:r>
            <a:r>
              <a:rPr lang="en-US" sz="1400" dirty="0" err="1"/>
              <a:t>max_pipe_depth_graph</a:t>
            </a:r>
            <a:r>
              <a:rPr lang="en-US" sz="1400" dirty="0"/>
              <a:t>, </a:t>
            </a:r>
            <a:r>
              <a:rPr lang="en-US" sz="1400" dirty="0" err="1"/>
              <a:t>sizeof</a:t>
            </a:r>
            <a:r>
              <a:rPr lang="en-US" sz="1400" dirty="0"/>
              <a:t>(vx_uint32));</a:t>
            </a:r>
          </a:p>
          <a:p>
            <a:pPr marL="0" indent="0">
              <a:buNone/>
            </a:pPr>
            <a:r>
              <a:rPr lang="en-US" sz="1400" b="1" dirty="0" err="1" smtClean="0"/>
              <a:t>num_pending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0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while(1)</a:t>
            </a:r>
          </a:p>
          <a:p>
            <a:pPr marL="0" indent="0">
              <a:buNone/>
            </a:pPr>
            <a:r>
              <a:rPr lang="en-US" sz="1400" dirty="0"/>
              <a:t>	if(</a:t>
            </a:r>
            <a:r>
              <a:rPr lang="en-US" sz="1400" b="1" dirty="0" err="1"/>
              <a:t>num_pending</a:t>
            </a:r>
            <a:r>
              <a:rPr lang="en-US" sz="1400" dirty="0"/>
              <a:t> &lt; </a:t>
            </a:r>
            <a:r>
              <a:rPr lang="en-US" sz="1400" b="1" dirty="0" err="1">
                <a:solidFill>
                  <a:srgbClr val="00B050"/>
                </a:solidFill>
              </a:rPr>
              <a:t>max_pipe_depth_graph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 smtClean="0"/>
              <a:t>	   // provide new input </a:t>
            </a:r>
            <a:r>
              <a:rPr lang="en-US" sz="1400" dirty="0"/>
              <a:t>and </a:t>
            </a:r>
            <a:r>
              <a:rPr lang="en-US" sz="1400" dirty="0" smtClean="0"/>
              <a:t>output </a:t>
            </a:r>
            <a:r>
              <a:rPr lang="en-US" sz="1400" dirty="0" err="1"/>
              <a:t>ptrs</a:t>
            </a:r>
            <a:r>
              <a:rPr lang="en-US" sz="1400" dirty="0"/>
              <a:t> for next </a:t>
            </a:r>
            <a:r>
              <a:rPr lang="en-US" sz="1400" dirty="0" err="1"/>
              <a:t>vxScheduleGraph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   </a:t>
            </a:r>
            <a:r>
              <a:rPr lang="en-US" sz="1400" b="1" dirty="0" err="1" smtClean="0"/>
              <a:t>vxEnqueueImageHandle</a:t>
            </a:r>
            <a:r>
              <a:rPr lang="en-US" sz="1400" dirty="0" smtClean="0"/>
              <a:t>(d0, </a:t>
            </a:r>
            <a:r>
              <a:rPr lang="en-US" sz="1400" dirty="0" err="1" smtClean="0"/>
              <a:t>input_ptrs</a:t>
            </a:r>
            <a:r>
              <a:rPr lang="en-US" sz="1400" dirty="0" smtClean="0"/>
              <a:t>, 1, </a:t>
            </a:r>
            <a:r>
              <a:rPr lang="en-US" sz="1200" b="1" dirty="0" smtClean="0">
                <a:solidFill>
                  <a:srgbClr val="00B050"/>
                </a:solidFill>
              </a:rPr>
              <a:t>VX_REF_HANDLE_STATE_READY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 smtClean="0"/>
              <a:t>	   </a:t>
            </a:r>
            <a:r>
              <a:rPr lang="en-US" sz="1400" b="1" dirty="0" err="1" smtClean="0"/>
              <a:t>vxEnqueueImageHandle</a:t>
            </a:r>
            <a:r>
              <a:rPr lang="en-US" sz="1400" dirty="0" smtClean="0"/>
              <a:t>(d2, </a:t>
            </a:r>
            <a:r>
              <a:rPr lang="en-US" sz="1400" dirty="0" err="1" smtClean="0"/>
              <a:t>output_ptrs</a:t>
            </a:r>
            <a:r>
              <a:rPr lang="en-US" sz="1400" dirty="0" smtClean="0"/>
              <a:t>, 1, </a:t>
            </a:r>
            <a:r>
              <a:rPr lang="en-US" sz="1200" b="1" dirty="0" smtClean="0">
                <a:solidFill>
                  <a:srgbClr val="00B050"/>
                </a:solidFill>
              </a:rPr>
              <a:t>VX_REF_HANDLE_STATE_FREE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   </a:t>
            </a:r>
            <a:r>
              <a:rPr lang="en-US" sz="1400" b="1" dirty="0" err="1" smtClean="0"/>
              <a:t>vxScheduleGraph</a:t>
            </a:r>
            <a:r>
              <a:rPr lang="en-US" sz="1400" dirty="0" smtClean="0"/>
              <a:t>(g0)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   </a:t>
            </a:r>
            <a:r>
              <a:rPr lang="en-US" sz="1400" b="1" dirty="0" err="1" smtClean="0"/>
              <a:t>num_pending</a:t>
            </a:r>
            <a:r>
              <a:rPr lang="en-US" sz="1400" b="1" dirty="0"/>
              <a:t>++</a:t>
            </a:r>
          </a:p>
          <a:p>
            <a:pPr marL="0" indent="0">
              <a:buNone/>
            </a:pPr>
            <a:r>
              <a:rPr lang="en-US" sz="1400" dirty="0"/>
              <a:t>	if(</a:t>
            </a:r>
            <a:r>
              <a:rPr lang="en-US" sz="1400" dirty="0" err="1"/>
              <a:t>num_pending</a:t>
            </a:r>
            <a:r>
              <a:rPr lang="en-US" sz="1400" dirty="0"/>
              <a:t>==</a:t>
            </a:r>
            <a:r>
              <a:rPr lang="en-US" sz="1400" b="1" dirty="0" err="1">
                <a:solidFill>
                  <a:srgbClr val="00B050"/>
                </a:solidFill>
              </a:rPr>
              <a:t>max_pipe_depth_graph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   </a:t>
            </a:r>
            <a:r>
              <a:rPr lang="en-US" sz="1400" b="1" dirty="0" err="1" smtClean="0"/>
              <a:t>vxWaitGraph</a:t>
            </a:r>
            <a:r>
              <a:rPr lang="en-US" sz="1400" dirty="0" smtClean="0"/>
              <a:t>(g0)</a:t>
            </a:r>
          </a:p>
          <a:p>
            <a:pPr marL="0" indent="0">
              <a:buNone/>
            </a:pPr>
            <a:r>
              <a:rPr lang="en-US" sz="1400" dirty="0" smtClean="0"/>
              <a:t>	   </a:t>
            </a:r>
            <a:r>
              <a:rPr lang="en-US" sz="1400" b="1" dirty="0" err="1" smtClean="0"/>
              <a:t>num_pending</a:t>
            </a:r>
            <a:r>
              <a:rPr lang="en-US" sz="1400" b="1" dirty="0" smtClean="0"/>
              <a:t>—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   // get back consumed input </a:t>
            </a:r>
            <a:r>
              <a:rPr lang="en-US" sz="1400" dirty="0"/>
              <a:t>and output </a:t>
            </a:r>
            <a:r>
              <a:rPr lang="en-US" sz="1400" dirty="0" err="1" smtClean="0"/>
              <a:t>ptrs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   </a:t>
            </a:r>
            <a:r>
              <a:rPr lang="en-US" sz="1400" b="1" dirty="0" err="1" smtClean="0"/>
              <a:t>vxDequeueImageHandle</a:t>
            </a:r>
            <a:r>
              <a:rPr lang="en-US" sz="1400" dirty="0" smtClean="0"/>
              <a:t>(d0</a:t>
            </a:r>
            <a:r>
              <a:rPr lang="en-US" sz="1400" dirty="0"/>
              <a:t>, </a:t>
            </a:r>
            <a:r>
              <a:rPr lang="en-US" sz="1400" dirty="0" err="1" smtClean="0"/>
              <a:t>consumed_input_ptrs</a:t>
            </a:r>
            <a:r>
              <a:rPr lang="en-US" sz="1400" dirty="0"/>
              <a:t>, </a:t>
            </a:r>
            <a:r>
              <a:rPr lang="en-US" sz="1400" dirty="0" smtClean="0"/>
              <a:t>1, </a:t>
            </a:r>
            <a:r>
              <a:rPr lang="en-US" sz="1200" b="1" dirty="0" smtClean="0">
                <a:solidFill>
                  <a:srgbClr val="00B050"/>
                </a:solidFill>
              </a:rPr>
              <a:t>VX_REF_HANDLE_STATE_FREE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   </a:t>
            </a:r>
            <a:r>
              <a:rPr lang="en-US" sz="1400" b="1" dirty="0" err="1" smtClean="0"/>
              <a:t>vxDequeueImageHandle</a:t>
            </a:r>
            <a:r>
              <a:rPr lang="en-US" sz="1400" dirty="0" smtClean="0"/>
              <a:t>(d2</a:t>
            </a:r>
            <a:r>
              <a:rPr lang="en-US" sz="1400" dirty="0"/>
              <a:t>, </a:t>
            </a:r>
            <a:r>
              <a:rPr lang="en-US" sz="1400" dirty="0" err="1" smtClean="0"/>
              <a:t>consumed_output_ptrs</a:t>
            </a:r>
            <a:r>
              <a:rPr lang="en-US" sz="1400" dirty="0"/>
              <a:t>, </a:t>
            </a:r>
            <a:r>
              <a:rPr lang="en-US" sz="1400" dirty="0" smtClean="0"/>
              <a:t>1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</a:rPr>
              <a:t>, </a:t>
            </a:r>
            <a:r>
              <a:rPr lang="en-US" sz="1200" b="1" dirty="0" smtClean="0">
                <a:solidFill>
                  <a:srgbClr val="00B050"/>
                </a:solidFill>
              </a:rPr>
              <a:t>VX_REF_HANDLE_STATE_READY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32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4077</TotalTime>
  <Words>3138</Words>
  <Application>Microsoft Office PowerPoint</Application>
  <PresentationFormat>On-screen Show (4:3)</PresentationFormat>
  <Paragraphs>534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FinalPowerpoint</vt:lpstr>
      <vt:lpstr>OpenVX Graph Pipeline Proposal</vt:lpstr>
      <vt:lpstr>Proposal Objectives </vt:lpstr>
      <vt:lpstr>PowerPoint Presentation</vt:lpstr>
      <vt:lpstr>Motivation and Usecase</vt:lpstr>
      <vt:lpstr>OpenVX API Changes - 1</vt:lpstr>
      <vt:lpstr>OpenVX API Changes - 2</vt:lpstr>
      <vt:lpstr>OpenVX API Changes - 3</vt:lpstr>
      <vt:lpstr>PowerPoint Presentation</vt:lpstr>
      <vt:lpstr>Pusedocode (2/2)</vt:lpstr>
      <vt:lpstr>Additional Details</vt:lpstr>
      <vt:lpstr>Terminology</vt:lpstr>
      <vt:lpstr>Problem</vt:lpstr>
      <vt:lpstr>Partial Solution </vt:lpstr>
      <vt:lpstr>Solution </vt:lpstr>
      <vt:lpstr>What this means for OpenVX ?</vt:lpstr>
      <vt:lpstr>How does this look in pseudocode ?</vt:lpstr>
      <vt:lpstr>How to calculate “pipeline depth” ?</vt:lpstr>
      <vt:lpstr>How to calculate number of buffers at given data reference ?</vt:lpstr>
      <vt:lpstr>OpenVX API Changes - 1</vt:lpstr>
      <vt:lpstr>OpenVX API Changes - 2</vt:lpstr>
      <vt:lpstr>OpenVX API Changes - 3</vt:lpstr>
      <vt:lpstr>OpenVX API Changes – 4  (1/2)</vt:lpstr>
      <vt:lpstr>OpenVX API Changes – 4  (2/2)</vt:lpstr>
      <vt:lpstr>Additional Considerations</vt:lpstr>
      <vt:lpstr>FAQs</vt:lpstr>
      <vt:lpstr>How to handle condition when same data reference is used in multiple graphs </vt:lpstr>
      <vt:lpstr>How to handle condition when same data reference is used in multiple graphs </vt:lpstr>
      <vt:lpstr>How does this look in pseudocode ?</vt:lpstr>
      <vt:lpstr>How to handle condition when same data reference is used in multiple graphs </vt:lpstr>
      <vt:lpstr>How does this look in pseudocode ?</vt:lpstr>
      <vt:lpstr>How is performance portability maintained when pipeline is used ?</vt:lpstr>
      <vt:lpstr>How to handle delay objects ?</vt:lpstr>
      <vt:lpstr>Minimum changes needed by user application and implementation when it does not want to support pipelining</vt:lpstr>
      <vt:lpstr>Sample Code</vt:lpstr>
      <vt:lpstr>Summary</vt:lpstr>
      <vt:lpstr>Revision History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Chitnis, Kedar</cp:lastModifiedBy>
  <cp:revision>664</cp:revision>
  <dcterms:created xsi:type="dcterms:W3CDTF">2007-12-19T20:51:45Z</dcterms:created>
  <dcterms:modified xsi:type="dcterms:W3CDTF">2017-04-27T06:49:00Z</dcterms:modified>
</cp:coreProperties>
</file>