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7" r:id="rId2"/>
    <p:sldId id="331" r:id="rId3"/>
    <p:sldId id="351" r:id="rId4"/>
    <p:sldId id="343" r:id="rId5"/>
    <p:sldId id="344" r:id="rId6"/>
    <p:sldId id="345" r:id="rId7"/>
    <p:sldId id="346" r:id="rId8"/>
    <p:sldId id="347" r:id="rId9"/>
    <p:sldId id="348" r:id="rId10"/>
    <p:sldId id="353" r:id="rId11"/>
    <p:sldId id="349" r:id="rId12"/>
    <p:sldId id="354" r:id="rId13"/>
    <p:sldId id="352" r:id="rId14"/>
    <p:sldId id="300" r:id="rId15"/>
  </p:sldIdLst>
  <p:sldSz cx="9144000" cy="6858000" type="screen4x3"/>
  <p:notesSz cx="6935788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D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718" autoAdjust="0"/>
  </p:normalViewPr>
  <p:slideViewPr>
    <p:cSldViewPr snapToGrid="0">
      <p:cViewPr>
        <p:scale>
          <a:sx n="90" d="100"/>
          <a:sy n="90" d="100"/>
        </p:scale>
        <p:origin x="-1686" y="-84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234" y="-96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8238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19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1688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8312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8238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40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6049963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DE0000"/>
                </a:solidFill>
              </a:rPr>
              <a:t>OpenVX Graph Streaming</a:t>
            </a:r>
            <a:br>
              <a:rPr lang="en-US" dirty="0" smtClean="0">
                <a:solidFill>
                  <a:srgbClr val="DE0000"/>
                </a:solidFill>
              </a:rPr>
            </a:br>
            <a:r>
              <a:rPr lang="en-US" dirty="0" smtClean="0">
                <a:solidFill>
                  <a:srgbClr val="DE0000"/>
                </a:solidFill>
              </a:rPr>
              <a:t>Proposal</a:t>
            </a:r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Kedar Chitnis, Jesse Villarreal</a:t>
            </a:r>
          </a:p>
          <a:p>
            <a:pPr eaLnBrk="1" hangingPunct="1"/>
            <a:r>
              <a:rPr lang="en-US" dirty="0" smtClean="0"/>
              <a:t>Texas Instruments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27 </a:t>
            </a:r>
            <a:r>
              <a:rPr lang="en-US" dirty="0" smtClean="0"/>
              <a:t>April, 2017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D32EE0-5F6C-48D8-BBE6-18ABEB0052A3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(</a:t>
            </a:r>
            <a:r>
              <a:rPr lang="en-US" dirty="0" smtClean="0"/>
              <a:t>2/5) </a:t>
            </a:r>
            <a:r>
              <a:rPr lang="en-US" dirty="0" smtClean="0"/>
              <a:t>– Source User </a:t>
            </a:r>
            <a:r>
              <a:rPr lang="en-US" dirty="0" smtClean="0"/>
              <a:t>Kernel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 smtClean="0"/>
              <a:t>vx_status</a:t>
            </a:r>
            <a:r>
              <a:rPr lang="en-US" sz="1400" dirty="0" smtClean="0"/>
              <a:t> </a:t>
            </a:r>
            <a:r>
              <a:rPr lang="en-US" sz="1400" dirty="0" err="1" smtClean="0"/>
              <a:t>vxCameraUserNodeInit</a:t>
            </a:r>
            <a:r>
              <a:rPr lang="en-US" sz="1400" dirty="0" smtClean="0"/>
              <a:t>(</a:t>
            </a:r>
            <a:r>
              <a:rPr lang="en-US" sz="1400" dirty="0" err="1" smtClean="0"/>
              <a:t>vx_node</a:t>
            </a:r>
            <a:r>
              <a:rPr lang="en-US" sz="1400" dirty="0" smtClean="0"/>
              <a:t> </a:t>
            </a:r>
            <a:r>
              <a:rPr lang="en-US" sz="1400" dirty="0"/>
              <a:t>node, 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vx_reference</a:t>
            </a:r>
            <a:r>
              <a:rPr lang="en-US" sz="1400" dirty="0"/>
              <a:t> </a:t>
            </a:r>
            <a:r>
              <a:rPr lang="en-US" sz="1400" dirty="0" smtClean="0"/>
              <a:t>parameters[], </a:t>
            </a:r>
            <a:r>
              <a:rPr lang="en-US" sz="1400" dirty="0"/>
              <a:t>vx_uint32 </a:t>
            </a:r>
            <a:r>
              <a:rPr lang="en-US" sz="1400" dirty="0" err="1"/>
              <a:t>num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/>
              <a:t>void *</a:t>
            </a:r>
            <a:r>
              <a:rPr lang="en-US" sz="1400" dirty="0" err="1"/>
              <a:t>ptrs</a:t>
            </a:r>
            <a:r>
              <a:rPr lang="en-US" sz="1400" dirty="0"/>
              <a:t>[1]; 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vx_image</a:t>
            </a:r>
            <a:r>
              <a:rPr lang="en-US" sz="1400" dirty="0"/>
              <a:t> </a:t>
            </a:r>
            <a:r>
              <a:rPr lang="en-US" sz="1400" dirty="0" err="1"/>
              <a:t>img</a:t>
            </a:r>
            <a:r>
              <a:rPr lang="en-US" sz="1400" dirty="0"/>
              <a:t> = (</a:t>
            </a:r>
            <a:r>
              <a:rPr lang="en-US" sz="1400" dirty="0" err="1"/>
              <a:t>vx_image</a:t>
            </a:r>
            <a:r>
              <a:rPr lang="en-US" sz="1400" dirty="0"/>
              <a:t>)parameters[0];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vx_uint32 </a:t>
            </a:r>
            <a:r>
              <a:rPr lang="en-US" sz="1400" dirty="0" err="1" smtClean="0"/>
              <a:t>max_pipe_depth_graph</a:t>
            </a:r>
            <a:r>
              <a:rPr lang="en-US" sz="1400" dirty="0" smtClean="0"/>
              <a:t>, </a:t>
            </a:r>
            <a:r>
              <a:rPr lang="en-US" sz="1400" dirty="0" err="1" smtClean="0"/>
              <a:t>i</a:t>
            </a:r>
            <a:r>
              <a:rPr lang="en-US" sz="1400" dirty="0" smtClean="0"/>
              <a:t>;</a:t>
            </a:r>
            <a:br>
              <a:rPr lang="en-US" sz="1400" dirty="0" smtClean="0"/>
            </a:b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InitV4L2();</a:t>
            </a:r>
          </a:p>
          <a:p>
            <a:pPr marL="0" indent="0">
              <a:buNone/>
            </a:pPr>
            <a:r>
              <a:rPr lang="en-US" sz="1400" dirty="0" smtClean="0"/>
              <a:t>    g0 = (</a:t>
            </a:r>
            <a:r>
              <a:rPr lang="en-US" sz="1400" dirty="0" err="1" smtClean="0"/>
              <a:t>vx_graph</a:t>
            </a:r>
            <a:r>
              <a:rPr lang="en-US" sz="1400" dirty="0" smtClean="0"/>
              <a:t>)</a:t>
            </a:r>
            <a:r>
              <a:rPr lang="en-US" sz="1400" dirty="0" err="1" smtClean="0"/>
              <a:t>vxGetNodeGraph</a:t>
            </a:r>
            <a:r>
              <a:rPr lang="en-US" sz="1400" dirty="0" smtClean="0"/>
              <a:t>(node);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vxQueryGraph</a:t>
            </a:r>
            <a:r>
              <a:rPr lang="en-US" sz="1400" dirty="0" smtClean="0"/>
              <a:t>(g0</a:t>
            </a:r>
            <a:r>
              <a:rPr lang="en-US" sz="1400" dirty="0"/>
              <a:t>, VX_GRAPH_MAXPIPELINE_DEPTH, &amp;</a:t>
            </a:r>
            <a:r>
              <a:rPr lang="en-US" sz="1400" dirty="0" err="1"/>
              <a:t>max_pipe_depth_graph</a:t>
            </a:r>
            <a:r>
              <a:rPr lang="en-US" sz="1400" dirty="0"/>
              <a:t>, </a:t>
            </a:r>
            <a:r>
              <a:rPr lang="en-US" sz="1400" dirty="0" err="1"/>
              <a:t>sizeof</a:t>
            </a:r>
            <a:r>
              <a:rPr lang="en-US" sz="1400" dirty="0"/>
              <a:t>(vx_uint32</a:t>
            </a:r>
            <a:r>
              <a:rPr lang="en-US" sz="1400" dirty="0" smtClean="0"/>
              <a:t>));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for(</a:t>
            </a:r>
            <a:r>
              <a:rPr lang="en-US" sz="1400" dirty="0" err="1" smtClean="0"/>
              <a:t>i</a:t>
            </a:r>
            <a:r>
              <a:rPr lang="en-US" sz="1400" dirty="0" smtClean="0"/>
              <a:t>=0; </a:t>
            </a:r>
            <a:r>
              <a:rPr lang="en-US" sz="1400" dirty="0" err="1" smtClean="0"/>
              <a:t>i</a:t>
            </a:r>
            <a:r>
              <a:rPr lang="en-US" sz="1400" dirty="0" smtClean="0"/>
              <a:t>&lt;</a:t>
            </a:r>
            <a:r>
              <a:rPr lang="en-US" sz="1400" dirty="0"/>
              <a:t> </a:t>
            </a:r>
            <a:r>
              <a:rPr lang="en-US" sz="1400" dirty="0" err="1"/>
              <a:t>max_pipe_depth_graph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++)</a:t>
            </a:r>
            <a:br>
              <a:rPr lang="en-US" sz="1400" dirty="0" smtClean="0"/>
            </a:br>
            <a:r>
              <a:rPr lang="en-US" sz="1400" dirty="0" smtClean="0"/>
              <a:t>    {</a:t>
            </a:r>
            <a:br>
              <a:rPr lang="en-US" sz="1400" dirty="0" smtClean="0"/>
            </a:br>
            <a:r>
              <a:rPr lang="en-US" sz="1400" dirty="0" smtClean="0"/>
              <a:t>             </a:t>
            </a:r>
            <a:r>
              <a:rPr lang="en-US" sz="1400" dirty="0" err="1" smtClean="0"/>
              <a:t>AllocHandleMemory</a:t>
            </a:r>
            <a:r>
              <a:rPr lang="en-US" sz="1400" dirty="0" smtClean="0"/>
              <a:t>(</a:t>
            </a:r>
            <a:r>
              <a:rPr lang="en-US" sz="1400" dirty="0" err="1" smtClean="0"/>
              <a:t>ptr</a:t>
            </a:r>
            <a:r>
              <a:rPr lang="en-US" sz="1400" dirty="0" smtClean="0"/>
              <a:t>, 1);  </a:t>
            </a:r>
            <a:br>
              <a:rPr lang="en-US" sz="1400" dirty="0" smtClean="0"/>
            </a:br>
            <a:r>
              <a:rPr lang="en-US" sz="1400" dirty="0" smtClean="0"/>
              <a:t>             </a:t>
            </a:r>
            <a:r>
              <a:rPr lang="en-US" sz="1400" dirty="0" err="1" smtClean="0"/>
              <a:t>vxEnqueueImageHandle</a:t>
            </a:r>
            <a:r>
              <a:rPr lang="en-US" sz="1400" dirty="0" smtClean="0"/>
              <a:t>(</a:t>
            </a:r>
            <a:r>
              <a:rPr lang="en-US" sz="1400" dirty="0" err="1" smtClean="0"/>
              <a:t>img</a:t>
            </a:r>
            <a:r>
              <a:rPr lang="en-US" sz="1400" dirty="0"/>
              <a:t>, </a:t>
            </a:r>
            <a:r>
              <a:rPr lang="en-US" sz="1400" dirty="0" err="1"/>
              <a:t>ptr</a:t>
            </a:r>
            <a:r>
              <a:rPr lang="en-US" sz="1400" dirty="0"/>
              <a:t>, 1, </a:t>
            </a:r>
            <a:r>
              <a:rPr lang="en-US" sz="1400" dirty="0" smtClean="0"/>
              <a:t>VX_REF_HANDLE_STATE_FREE);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}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</a:t>
            </a:r>
            <a:r>
              <a:rPr lang="en-US" dirty="0" smtClean="0"/>
              <a:t>(3/5) </a:t>
            </a:r>
            <a:r>
              <a:rPr lang="en-US" dirty="0" smtClean="0"/>
              <a:t>– Source User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 smtClean="0"/>
              <a:t>vx_status</a:t>
            </a:r>
            <a:r>
              <a:rPr lang="en-US" sz="1400" dirty="0" smtClean="0"/>
              <a:t> </a:t>
            </a:r>
            <a:r>
              <a:rPr lang="en-US" sz="1400" dirty="0" err="1" smtClean="0"/>
              <a:t>vxCameraUserNode</a:t>
            </a:r>
            <a:r>
              <a:rPr lang="en-US" sz="1400" dirty="0" smtClean="0"/>
              <a:t>(</a:t>
            </a:r>
            <a:r>
              <a:rPr lang="en-US" sz="1400" dirty="0" err="1" smtClean="0"/>
              <a:t>vx_node</a:t>
            </a:r>
            <a:r>
              <a:rPr lang="en-US" sz="1400" dirty="0" smtClean="0"/>
              <a:t> </a:t>
            </a:r>
            <a:r>
              <a:rPr lang="en-US" sz="1400" dirty="0"/>
              <a:t>node, 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vx_reference</a:t>
            </a:r>
            <a:r>
              <a:rPr lang="en-US" sz="1400" dirty="0"/>
              <a:t> </a:t>
            </a:r>
            <a:r>
              <a:rPr lang="en-US" sz="1400" dirty="0" smtClean="0"/>
              <a:t>parameters[], </a:t>
            </a:r>
            <a:r>
              <a:rPr lang="en-US" sz="1400" dirty="0"/>
              <a:t>vx_uint32 </a:t>
            </a:r>
            <a:r>
              <a:rPr lang="en-US" sz="1400" dirty="0" err="1"/>
              <a:t>num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    void *</a:t>
            </a:r>
            <a:r>
              <a:rPr lang="en-US" sz="1400" dirty="0" err="1" smtClean="0"/>
              <a:t>ptrs</a:t>
            </a:r>
            <a:r>
              <a:rPr lang="en-US" sz="1400" dirty="0" smtClean="0"/>
              <a:t>[1]; </a:t>
            </a:r>
            <a:br>
              <a:rPr lang="en-US" sz="1400" dirty="0" smtClean="0"/>
            </a:br>
            <a:r>
              <a:rPr lang="en-US" sz="1400" dirty="0" smtClean="0"/>
              <a:t>    </a:t>
            </a:r>
            <a:r>
              <a:rPr lang="en-US" sz="1400" dirty="0" err="1" smtClean="0"/>
              <a:t>vx_image</a:t>
            </a:r>
            <a:r>
              <a:rPr lang="en-US" sz="1400" dirty="0" smtClean="0"/>
              <a:t> </a:t>
            </a:r>
            <a:r>
              <a:rPr lang="en-US" sz="1400" dirty="0" err="1" smtClean="0"/>
              <a:t>img</a:t>
            </a:r>
            <a:r>
              <a:rPr lang="en-US" sz="1400" dirty="0" smtClean="0"/>
              <a:t> = (</a:t>
            </a:r>
            <a:r>
              <a:rPr lang="en-US" sz="1400" dirty="0" err="1" smtClean="0"/>
              <a:t>vx_image</a:t>
            </a:r>
            <a:r>
              <a:rPr lang="en-US" sz="1400" dirty="0" smtClean="0"/>
              <a:t>)parameters[0];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/* check if any image handles can be recycled */</a:t>
            </a:r>
            <a:r>
              <a:rPr lang="en-US" sz="1400" dirty="0" smtClean="0"/>
              <a:t>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while(</a:t>
            </a:r>
            <a:r>
              <a:rPr lang="en-US" sz="1400" dirty="0" err="1" smtClean="0"/>
              <a:t>vxDequeueImageHandle</a:t>
            </a:r>
            <a:r>
              <a:rPr lang="en-US" sz="1400" dirty="0" smtClean="0"/>
              <a:t>(</a:t>
            </a:r>
            <a:r>
              <a:rPr lang="en-US" sz="1400" dirty="0" err="1" smtClean="0"/>
              <a:t>img</a:t>
            </a:r>
            <a:r>
              <a:rPr lang="en-US" sz="1400" dirty="0" smtClean="0"/>
              <a:t>, </a:t>
            </a:r>
            <a:r>
              <a:rPr lang="en-US" sz="1400" dirty="0" err="1" smtClean="0"/>
              <a:t>ptr</a:t>
            </a:r>
            <a:r>
              <a:rPr lang="en-US" sz="1400" dirty="0" smtClean="0"/>
              <a:t>, 1, VX_REF_HANDLE_STATE_FREE)==VX_SUCCESS)</a:t>
            </a:r>
          </a:p>
          <a:p>
            <a:pPr marL="0" indent="0">
              <a:buNone/>
            </a:pPr>
            <a:r>
              <a:rPr lang="en-US" sz="1400" dirty="0" smtClean="0"/>
              <a:t>    {</a:t>
            </a:r>
          </a:p>
          <a:p>
            <a:pPr marL="0" indent="0">
              <a:buNone/>
            </a:pPr>
            <a:r>
              <a:rPr lang="en-US" sz="1400" dirty="0" smtClean="0"/>
              <a:t>           v4l2_buf.index = GetV4l2BufAddr(</a:t>
            </a:r>
            <a:r>
              <a:rPr lang="en-US" sz="1400" dirty="0" err="1" smtClean="0"/>
              <a:t>ptr</a:t>
            </a:r>
            <a:r>
              <a:rPr lang="en-US" sz="1400" dirty="0" smtClean="0"/>
              <a:t>[0]);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      </a:t>
            </a:r>
            <a:r>
              <a:rPr lang="en-US" sz="1400" dirty="0" err="1" smtClean="0"/>
              <a:t>ioctl</a:t>
            </a:r>
            <a:r>
              <a:rPr lang="en-US" sz="1400" dirty="0" smtClean="0"/>
              <a:t>(v4l2dev</a:t>
            </a:r>
            <a:r>
              <a:rPr lang="en-US" sz="1400" dirty="0"/>
              <a:t>, </a:t>
            </a:r>
            <a:r>
              <a:rPr lang="en-US" sz="1400" dirty="0" smtClean="0"/>
              <a:t>VIDIOC_QBUF</a:t>
            </a:r>
            <a:r>
              <a:rPr lang="en-US" sz="1400" dirty="0"/>
              <a:t>, &amp;v4l2_buf);</a:t>
            </a:r>
          </a:p>
          <a:p>
            <a:pPr marL="0" indent="0">
              <a:buNone/>
            </a:pPr>
            <a:r>
              <a:rPr lang="en-US" sz="1400" dirty="0" smtClean="0"/>
              <a:t>    }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/* wait for new input */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ioctl</a:t>
            </a:r>
            <a:r>
              <a:rPr lang="en-US" sz="1400" dirty="0" smtClean="0"/>
              <a:t>(v4l2dev</a:t>
            </a:r>
            <a:r>
              <a:rPr lang="en-US" sz="1400" dirty="0"/>
              <a:t>, VIDIOC_DQBUF, &amp;v4l2_buf</a:t>
            </a:r>
            <a:r>
              <a:rPr lang="en-US" sz="1400" dirty="0" smtClean="0"/>
              <a:t>);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ptrs</a:t>
            </a:r>
            <a:r>
              <a:rPr lang="en-US" sz="1400" dirty="0" smtClean="0"/>
              <a:t>[0</a:t>
            </a:r>
            <a:r>
              <a:rPr lang="en-US" sz="1400" dirty="0"/>
              <a:t>] = </a:t>
            </a:r>
            <a:r>
              <a:rPr lang="en-US" sz="1400" dirty="0" smtClean="0"/>
              <a:t>GetV4l2BufAddr(v4l2_buf.index);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vxEnqueueImageHandle</a:t>
            </a:r>
            <a:r>
              <a:rPr lang="en-US" sz="1400" dirty="0" smtClean="0"/>
              <a:t>(</a:t>
            </a:r>
            <a:r>
              <a:rPr lang="en-US" sz="1400" dirty="0" err="1" smtClean="0"/>
              <a:t>img</a:t>
            </a:r>
            <a:r>
              <a:rPr lang="en-US" sz="1400" dirty="0" smtClean="0"/>
              <a:t>, </a:t>
            </a:r>
            <a:r>
              <a:rPr lang="en-US" sz="1400" dirty="0" err="1" smtClean="0"/>
              <a:t>ptrs</a:t>
            </a:r>
            <a:r>
              <a:rPr lang="en-US" sz="1400" dirty="0"/>
              <a:t>, NULL, 1</a:t>
            </a:r>
            <a:r>
              <a:rPr lang="en-US" sz="1400" dirty="0" smtClean="0"/>
              <a:t>, VX_REF_HANDLE_STATE_READY);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8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</a:t>
            </a:r>
            <a:r>
              <a:rPr lang="en-US" dirty="0" smtClean="0"/>
              <a:t>(4/5) </a:t>
            </a:r>
            <a:r>
              <a:rPr lang="en-US" dirty="0" smtClean="0"/>
              <a:t>– </a:t>
            </a:r>
            <a:r>
              <a:rPr lang="en-US" dirty="0" smtClean="0"/>
              <a:t>Sink User Kernel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 smtClean="0"/>
              <a:t>vx_status</a:t>
            </a:r>
            <a:r>
              <a:rPr lang="en-US" sz="1400" dirty="0" smtClean="0"/>
              <a:t> </a:t>
            </a:r>
            <a:r>
              <a:rPr lang="en-US" sz="1400" dirty="0" err="1" smtClean="0"/>
              <a:t>vxDisplayUserNodeInit</a:t>
            </a:r>
            <a:r>
              <a:rPr lang="en-US" sz="1400" dirty="0" smtClean="0"/>
              <a:t>(</a:t>
            </a:r>
            <a:r>
              <a:rPr lang="en-US" sz="1400" dirty="0" err="1" smtClean="0"/>
              <a:t>vx_node</a:t>
            </a:r>
            <a:r>
              <a:rPr lang="en-US" sz="1400" dirty="0" smtClean="0"/>
              <a:t> </a:t>
            </a:r>
            <a:r>
              <a:rPr lang="en-US" sz="1400" dirty="0"/>
              <a:t>node, 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vx_reference</a:t>
            </a:r>
            <a:r>
              <a:rPr lang="en-US" sz="1400" dirty="0"/>
              <a:t> </a:t>
            </a:r>
            <a:r>
              <a:rPr lang="en-US" sz="1400" dirty="0" smtClean="0"/>
              <a:t>parameters[], </a:t>
            </a:r>
            <a:r>
              <a:rPr lang="en-US" sz="1400" dirty="0"/>
              <a:t>vx_uint32 </a:t>
            </a:r>
            <a:r>
              <a:rPr lang="en-US" sz="1400" dirty="0" err="1"/>
              <a:t>num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/>
              <a:t>void *</a:t>
            </a:r>
            <a:r>
              <a:rPr lang="en-US" sz="1400" dirty="0" err="1"/>
              <a:t>ptrs</a:t>
            </a:r>
            <a:r>
              <a:rPr lang="en-US" sz="1400" dirty="0"/>
              <a:t>[1]; 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vx_image</a:t>
            </a:r>
            <a:r>
              <a:rPr lang="en-US" sz="1400" dirty="0"/>
              <a:t> </a:t>
            </a:r>
            <a:r>
              <a:rPr lang="en-US" sz="1400" dirty="0" err="1"/>
              <a:t>img</a:t>
            </a:r>
            <a:r>
              <a:rPr lang="en-US" sz="1400" dirty="0"/>
              <a:t> = (</a:t>
            </a:r>
            <a:r>
              <a:rPr lang="en-US" sz="1400" dirty="0" err="1"/>
              <a:t>vx_image</a:t>
            </a:r>
            <a:r>
              <a:rPr lang="en-US" sz="1400" dirty="0"/>
              <a:t>)parameters[0];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vx_uint32 </a:t>
            </a:r>
            <a:r>
              <a:rPr lang="en-US" sz="1400" dirty="0" err="1" smtClean="0"/>
              <a:t>max_pipe_depth_graph</a:t>
            </a:r>
            <a:r>
              <a:rPr lang="en-US" sz="1400" dirty="0" smtClean="0"/>
              <a:t>, </a:t>
            </a:r>
            <a:r>
              <a:rPr lang="en-US" sz="1400" dirty="0" err="1" smtClean="0"/>
              <a:t>i</a:t>
            </a:r>
            <a:r>
              <a:rPr lang="en-US" sz="1400" dirty="0" smtClean="0"/>
              <a:t>;</a:t>
            </a:r>
            <a:br>
              <a:rPr lang="en-US" sz="1400" dirty="0" smtClean="0"/>
            </a:b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err="1" smtClean="0"/>
              <a:t>DriverDriver_init</a:t>
            </a:r>
            <a:r>
              <a:rPr lang="en-US" sz="1400" dirty="0" smtClean="0"/>
              <a:t>();</a:t>
            </a:r>
          </a:p>
          <a:p>
            <a:pPr marL="0" indent="0">
              <a:buNone/>
            </a:pPr>
            <a:r>
              <a:rPr lang="en-US" sz="1400" dirty="0" smtClean="0"/>
              <a:t>    g0 = (</a:t>
            </a:r>
            <a:r>
              <a:rPr lang="en-US" sz="1400" dirty="0" err="1" smtClean="0"/>
              <a:t>vx_graph</a:t>
            </a:r>
            <a:r>
              <a:rPr lang="en-US" sz="1400" dirty="0" smtClean="0"/>
              <a:t>)</a:t>
            </a:r>
            <a:r>
              <a:rPr lang="en-US" sz="1400" dirty="0" err="1" smtClean="0"/>
              <a:t>vxGetNodeGraph</a:t>
            </a:r>
            <a:r>
              <a:rPr lang="en-US" sz="1400" dirty="0" smtClean="0"/>
              <a:t>(node);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vxQueryGraph</a:t>
            </a:r>
            <a:r>
              <a:rPr lang="en-US" sz="1400" dirty="0" smtClean="0"/>
              <a:t>(g0</a:t>
            </a:r>
            <a:r>
              <a:rPr lang="en-US" sz="1400" dirty="0"/>
              <a:t>, VX_GRAPH_MAXPIPELINE_DEPTH, &amp;</a:t>
            </a:r>
            <a:r>
              <a:rPr lang="en-US" sz="1400" dirty="0" err="1"/>
              <a:t>max_pipe_depth_graph</a:t>
            </a:r>
            <a:r>
              <a:rPr lang="en-US" sz="1400" dirty="0"/>
              <a:t>, </a:t>
            </a:r>
            <a:r>
              <a:rPr lang="en-US" sz="1400" dirty="0" err="1"/>
              <a:t>sizeof</a:t>
            </a:r>
            <a:r>
              <a:rPr lang="en-US" sz="1400" dirty="0"/>
              <a:t>(vx_uint32</a:t>
            </a:r>
            <a:r>
              <a:rPr lang="en-US" sz="1400" dirty="0" smtClean="0"/>
              <a:t>));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for(</a:t>
            </a:r>
            <a:r>
              <a:rPr lang="en-US" sz="1400" dirty="0" err="1" smtClean="0"/>
              <a:t>i</a:t>
            </a:r>
            <a:r>
              <a:rPr lang="en-US" sz="1400" dirty="0" smtClean="0"/>
              <a:t>=0; </a:t>
            </a:r>
            <a:r>
              <a:rPr lang="en-US" sz="1400" dirty="0" err="1" smtClean="0"/>
              <a:t>i</a:t>
            </a:r>
            <a:r>
              <a:rPr lang="en-US" sz="1400" dirty="0" smtClean="0"/>
              <a:t>&lt;</a:t>
            </a:r>
            <a:r>
              <a:rPr lang="en-US" sz="1400" dirty="0"/>
              <a:t> </a:t>
            </a:r>
            <a:r>
              <a:rPr lang="en-US" sz="1400" dirty="0" err="1"/>
              <a:t>max_pipe_depth_graph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++)</a:t>
            </a:r>
            <a:br>
              <a:rPr lang="en-US" sz="1400" dirty="0" smtClean="0"/>
            </a:br>
            <a:r>
              <a:rPr lang="en-US" sz="1400" dirty="0" smtClean="0"/>
              <a:t>    {</a:t>
            </a:r>
            <a:br>
              <a:rPr lang="en-US" sz="1400" dirty="0" smtClean="0"/>
            </a:br>
            <a:r>
              <a:rPr lang="en-US" sz="1400" dirty="0" smtClean="0"/>
              <a:t>             </a:t>
            </a:r>
            <a:r>
              <a:rPr lang="en-US" sz="1400" dirty="0" err="1" smtClean="0"/>
              <a:t>AllocHandleMemory</a:t>
            </a:r>
            <a:r>
              <a:rPr lang="en-US" sz="1400" dirty="0" smtClean="0"/>
              <a:t>(</a:t>
            </a:r>
            <a:r>
              <a:rPr lang="en-US" sz="1400" dirty="0" err="1" smtClean="0"/>
              <a:t>ptr</a:t>
            </a:r>
            <a:r>
              <a:rPr lang="en-US" sz="1400" dirty="0" smtClean="0"/>
              <a:t>, 1);  </a:t>
            </a:r>
            <a:br>
              <a:rPr lang="en-US" sz="1400" dirty="0" smtClean="0"/>
            </a:br>
            <a:r>
              <a:rPr lang="en-US" sz="1400" dirty="0" smtClean="0"/>
              <a:t>             </a:t>
            </a:r>
            <a:r>
              <a:rPr lang="en-US" sz="1400" dirty="0" err="1" smtClean="0"/>
              <a:t>vxEnqueueImageHandle</a:t>
            </a:r>
            <a:r>
              <a:rPr lang="en-US" sz="1400" dirty="0" smtClean="0"/>
              <a:t>(</a:t>
            </a:r>
            <a:r>
              <a:rPr lang="en-US" sz="1400" dirty="0" err="1" smtClean="0"/>
              <a:t>img</a:t>
            </a:r>
            <a:r>
              <a:rPr lang="en-US" sz="1400" dirty="0"/>
              <a:t>, </a:t>
            </a:r>
            <a:r>
              <a:rPr lang="en-US" sz="1400" dirty="0" err="1"/>
              <a:t>ptr</a:t>
            </a:r>
            <a:r>
              <a:rPr lang="en-US" sz="1400" dirty="0"/>
              <a:t>, 1, </a:t>
            </a:r>
            <a:r>
              <a:rPr lang="en-US" sz="1400" dirty="0" smtClean="0"/>
              <a:t>VX_REF_HANDLE_STATE_FREE);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}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3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</a:t>
            </a:r>
            <a:r>
              <a:rPr lang="en-US" dirty="0" smtClean="0"/>
              <a:t>(5/5) </a:t>
            </a:r>
            <a:r>
              <a:rPr lang="en-US" dirty="0" smtClean="0"/>
              <a:t>– </a:t>
            </a:r>
            <a:r>
              <a:rPr lang="en-US" dirty="0" smtClean="0"/>
              <a:t>Sink User </a:t>
            </a:r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 smtClean="0"/>
              <a:t>vx_status</a:t>
            </a:r>
            <a:r>
              <a:rPr lang="en-US" sz="1400" dirty="0" smtClean="0"/>
              <a:t> </a:t>
            </a:r>
            <a:r>
              <a:rPr lang="en-US" sz="1400" dirty="0" err="1" smtClean="0"/>
              <a:t>vxDisplayUserNode</a:t>
            </a:r>
            <a:r>
              <a:rPr lang="en-US" sz="1400" dirty="0" smtClean="0"/>
              <a:t>(</a:t>
            </a:r>
            <a:r>
              <a:rPr lang="en-US" sz="1400" dirty="0" err="1" smtClean="0"/>
              <a:t>vx_node</a:t>
            </a:r>
            <a:r>
              <a:rPr lang="en-US" sz="1400" dirty="0" smtClean="0"/>
              <a:t> </a:t>
            </a:r>
            <a:r>
              <a:rPr lang="en-US" sz="1400" dirty="0"/>
              <a:t>node, 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vx_reference</a:t>
            </a:r>
            <a:r>
              <a:rPr lang="en-US" sz="1400" dirty="0"/>
              <a:t> </a:t>
            </a:r>
            <a:r>
              <a:rPr lang="en-US" sz="1400" dirty="0" smtClean="0"/>
              <a:t>parameters[], </a:t>
            </a:r>
            <a:r>
              <a:rPr lang="en-US" sz="1400" dirty="0"/>
              <a:t>vx_uint32 </a:t>
            </a:r>
            <a:r>
              <a:rPr lang="en-US" sz="1400" dirty="0" err="1"/>
              <a:t>num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    void *</a:t>
            </a:r>
            <a:r>
              <a:rPr lang="en-US" sz="1400" dirty="0" err="1" smtClean="0"/>
              <a:t>ptrs</a:t>
            </a:r>
            <a:r>
              <a:rPr lang="en-US" sz="1400" dirty="0" smtClean="0"/>
              <a:t>[1]; </a:t>
            </a:r>
            <a:br>
              <a:rPr lang="en-US" sz="1400" dirty="0" smtClean="0"/>
            </a:br>
            <a:r>
              <a:rPr lang="en-US" sz="1400" dirty="0" smtClean="0"/>
              <a:t>    </a:t>
            </a:r>
            <a:r>
              <a:rPr lang="en-US" sz="1400" dirty="0" err="1" smtClean="0"/>
              <a:t>vx_image</a:t>
            </a:r>
            <a:r>
              <a:rPr lang="en-US" sz="1400" dirty="0" smtClean="0"/>
              <a:t> </a:t>
            </a:r>
            <a:r>
              <a:rPr lang="en-US" sz="1400" dirty="0" err="1" smtClean="0"/>
              <a:t>img</a:t>
            </a:r>
            <a:r>
              <a:rPr lang="en-US" sz="1400" dirty="0" smtClean="0"/>
              <a:t> = (</a:t>
            </a:r>
            <a:r>
              <a:rPr lang="en-US" sz="1400" dirty="0" err="1" smtClean="0"/>
              <a:t>vx_image</a:t>
            </a:r>
            <a:r>
              <a:rPr lang="en-US" sz="1400" dirty="0" smtClean="0"/>
              <a:t>)parameters[0];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 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vxDequeueImageHandle</a:t>
            </a:r>
            <a:r>
              <a:rPr lang="en-US" sz="1400" dirty="0" smtClean="0"/>
              <a:t>(</a:t>
            </a:r>
            <a:r>
              <a:rPr lang="en-US" sz="1400" dirty="0" err="1" smtClean="0"/>
              <a:t>img</a:t>
            </a:r>
            <a:r>
              <a:rPr lang="en-US" sz="1400" dirty="0" smtClean="0"/>
              <a:t>, </a:t>
            </a:r>
            <a:r>
              <a:rPr lang="en-US" sz="1400" dirty="0" err="1" smtClean="0"/>
              <a:t>ptr</a:t>
            </a:r>
            <a:r>
              <a:rPr lang="en-US" sz="1400" dirty="0" smtClean="0"/>
              <a:t>, 1, VX_REF_HANDLE_STATE_READY);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err="1" smtClean="0"/>
              <a:t>DisplayDriver_submit</a:t>
            </a:r>
            <a:r>
              <a:rPr lang="en-US" sz="1400" dirty="0" smtClean="0"/>
              <a:t>(</a:t>
            </a:r>
            <a:r>
              <a:rPr lang="en-US" sz="1400" dirty="0" err="1" smtClean="0"/>
              <a:t>ptr</a:t>
            </a:r>
            <a:r>
              <a:rPr lang="en-US" sz="1400" dirty="0"/>
              <a:t>, </a:t>
            </a:r>
            <a:r>
              <a:rPr lang="en-US" sz="1400" dirty="0" smtClean="0"/>
              <a:t>1, </a:t>
            </a:r>
            <a:r>
              <a:rPr lang="en-US" sz="1400" dirty="0" err="1" smtClean="0"/>
              <a:t>DisplayDriver_releaseCallback</a:t>
            </a:r>
            <a:r>
              <a:rPr lang="en-US" sz="1400" dirty="0" smtClean="0"/>
              <a:t>, (void*)</a:t>
            </a:r>
            <a:r>
              <a:rPr lang="en-US" sz="1400" dirty="0" err="1" smtClean="0"/>
              <a:t>img</a:t>
            </a:r>
            <a:r>
              <a:rPr lang="en-US" sz="1400" dirty="0" smtClean="0"/>
              <a:t>);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/* called by display driver when a frame is displayed */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Void </a:t>
            </a:r>
            <a:r>
              <a:rPr lang="en-US" sz="1400" dirty="0" err="1"/>
              <a:t>DisplayDriver_releaseCallback</a:t>
            </a:r>
            <a:r>
              <a:rPr lang="en-US" sz="1400" dirty="0"/>
              <a:t>(</a:t>
            </a:r>
            <a:r>
              <a:rPr lang="en-US" sz="1400" dirty="0"/>
              <a:t>void 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new_ptrs</a:t>
            </a:r>
            <a:r>
              <a:rPr lang="en-US" sz="1400" dirty="0"/>
              <a:t>[ </a:t>
            </a:r>
            <a:r>
              <a:rPr lang="en-US" sz="1400" dirty="0"/>
              <a:t>], </a:t>
            </a:r>
            <a:r>
              <a:rPr lang="en-US" sz="1400" dirty="0" err="1"/>
              <a:t>vx_size</a:t>
            </a:r>
            <a:r>
              <a:rPr lang="en-US" sz="1400" dirty="0"/>
              <a:t> </a:t>
            </a:r>
            <a:r>
              <a:rPr lang="en-US" sz="1400" dirty="0" err="1"/>
              <a:t>num_planes</a:t>
            </a:r>
            <a:r>
              <a:rPr lang="en-US" sz="1400" dirty="0"/>
              <a:t>, void *</a:t>
            </a:r>
            <a:r>
              <a:rPr lang="en-US" sz="1400" dirty="0" err="1"/>
              <a:t>arg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 smtClean="0"/>
              <a:t>   </a:t>
            </a:r>
            <a:r>
              <a:rPr lang="en-US" sz="1400" dirty="0" err="1" smtClean="0"/>
              <a:t>vxEnqueueImageHandle</a:t>
            </a:r>
            <a:r>
              <a:rPr lang="en-US" sz="1400" dirty="0" smtClean="0"/>
              <a:t>(</a:t>
            </a:r>
            <a:r>
              <a:rPr lang="en-US" sz="1400" dirty="0" err="1" smtClean="0"/>
              <a:t>img</a:t>
            </a:r>
            <a:r>
              <a:rPr lang="en-US" sz="1400" dirty="0"/>
              <a:t>, </a:t>
            </a:r>
            <a:r>
              <a:rPr lang="en-US" sz="1400" dirty="0" err="1"/>
              <a:t>ptr</a:t>
            </a:r>
            <a:r>
              <a:rPr lang="en-US" sz="1400" dirty="0"/>
              <a:t>, 1, </a:t>
            </a:r>
            <a:r>
              <a:rPr lang="en-US" sz="1400" dirty="0" smtClean="0"/>
              <a:t>VX_REF_HANDLE_STATE_FREE);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7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History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945206"/>
              </p:ext>
            </p:extLst>
          </p:nvPr>
        </p:nvGraphicFramePr>
        <p:xfrm>
          <a:off x="333375" y="1047750"/>
          <a:ext cx="84677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802"/>
                <a:gridCol w="1128155"/>
                <a:gridCol w="1187533"/>
                <a:gridCol w="45972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27 April 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Kedar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Draft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have a source node (user kernel) and sink node (user kernel) which can generate input and consume output data for a </a:t>
            </a:r>
            <a:r>
              <a:rPr lang="en-US" dirty="0"/>
              <a:t>graph (Bug 16228)</a:t>
            </a:r>
            <a:endParaRPr lang="en-US" dirty="0" smtClean="0"/>
          </a:p>
          <a:p>
            <a:r>
              <a:rPr lang="en-US" dirty="0" smtClean="0"/>
              <a:t>Ability for implementation to trigger graph schedule without user </a:t>
            </a:r>
            <a:r>
              <a:rPr lang="en-US" dirty="0"/>
              <a:t>intervention (Bug 16228)</a:t>
            </a:r>
            <a:endParaRPr lang="en-US" dirty="0" smtClean="0"/>
          </a:p>
          <a:p>
            <a:r>
              <a:rPr lang="en-US" dirty="0"/>
              <a:t>Ability for implementation to </a:t>
            </a:r>
            <a:r>
              <a:rPr lang="en-US" dirty="0" smtClean="0"/>
              <a:t>exploit graph pipeline when supported in the underlying </a:t>
            </a:r>
            <a:r>
              <a:rPr lang="en-US" dirty="0"/>
              <a:t>implementation (Bug 16228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/>
              <a:t>Built on top of </a:t>
            </a:r>
            <a:r>
              <a:rPr lang="en-US"/>
              <a:t>Bug </a:t>
            </a:r>
            <a:r>
              <a:rPr lang="en-US" smtClean="0"/>
              <a:t>9775, </a:t>
            </a:r>
            <a:r>
              <a:rPr lang="en-US"/>
              <a:t>Bug 16318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07729" y="167684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Guiding Principles for the Proposal</a:t>
            </a:r>
            <a:endParaRPr lang="en-US" kern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9328" y="982072"/>
            <a:ext cx="8467725" cy="49459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ts val="8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854075" indent="-165100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201738" indent="-233363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489075" indent="-1730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19462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4034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8606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317875" indent="-173038" algn="l" rtl="0" fontAlgn="base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Build on top of pipeline proposal</a:t>
            </a:r>
          </a:p>
          <a:p>
            <a:r>
              <a:rPr lang="en-US" kern="0" dirty="0" smtClean="0"/>
              <a:t>Reuse existing infrastructure of User Node for source and sink nodes</a:t>
            </a:r>
          </a:p>
          <a:p>
            <a:r>
              <a:rPr lang="en-US" kern="0" dirty="0" smtClean="0"/>
              <a:t>Add </a:t>
            </a:r>
            <a:r>
              <a:rPr lang="en-US" kern="0" dirty="0"/>
              <a:t>new APIs </a:t>
            </a:r>
            <a:r>
              <a:rPr lang="en-US" kern="0" dirty="0" smtClean="0"/>
              <a:t>vs interface change to existing API</a:t>
            </a:r>
            <a:endParaRPr lang="en-US" kern="0" dirty="0"/>
          </a:p>
          <a:p>
            <a:r>
              <a:rPr lang="en-US" kern="0" dirty="0" smtClean="0"/>
              <a:t>Minimize semantic changes in existing APIs</a:t>
            </a:r>
          </a:p>
          <a:p>
            <a:pPr marL="0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8304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= Streaming = 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55034" y="1520042"/>
            <a:ext cx="4777345" cy="1819502"/>
            <a:chOff x="4231572" y="914400"/>
            <a:chExt cx="4777345" cy="1819502"/>
          </a:xfrm>
        </p:grpSpPr>
        <p:sp>
          <p:nvSpPr>
            <p:cNvPr id="6" name="Rectangle 5"/>
            <p:cNvSpPr/>
            <p:nvPr/>
          </p:nvSpPr>
          <p:spPr>
            <a:xfrm>
              <a:off x="4805546" y="914401"/>
              <a:ext cx="1160815" cy="60564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Contrast Enhancement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298371" y="914400"/>
              <a:ext cx="1160815" cy="60564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Histogram of Gradients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18959" y="914401"/>
              <a:ext cx="1160815" cy="6056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ADA Boost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31572" y="1755568"/>
              <a:ext cx="759032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Image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52107" y="1755568"/>
              <a:ext cx="759032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Image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38552" y="1755569"/>
              <a:ext cx="759032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Array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49885" y="1747653"/>
              <a:ext cx="759032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Array</a:t>
              </a:r>
            </a:p>
          </p:txBody>
        </p:sp>
        <p:cxnSp>
          <p:nvCxnSpPr>
            <p:cNvPr id="13" name="Elbow Connector 12"/>
            <p:cNvCxnSpPr>
              <a:stCxn id="9" idx="0"/>
              <a:endCxn id="6" idx="1"/>
            </p:cNvCxnSpPr>
            <p:nvPr/>
          </p:nvCxnSpPr>
          <p:spPr>
            <a:xfrm rot="5400000" flipH="1" flipV="1">
              <a:off x="4439144" y="1389166"/>
              <a:ext cx="538346" cy="19445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6" idx="2"/>
              <a:endCxn id="10" idx="1"/>
            </p:cNvCxnSpPr>
            <p:nvPr/>
          </p:nvCxnSpPr>
          <p:spPr>
            <a:xfrm rot="16200000" flipH="1">
              <a:off x="5361213" y="1544782"/>
              <a:ext cx="415635" cy="36615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0" idx="0"/>
              <a:endCxn id="7" idx="1"/>
            </p:cNvCxnSpPr>
            <p:nvPr/>
          </p:nvCxnSpPr>
          <p:spPr>
            <a:xfrm rot="5400000" flipH="1" flipV="1">
              <a:off x="5945824" y="1403021"/>
              <a:ext cx="538347" cy="16674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7" idx="2"/>
              <a:endCxn id="11" idx="1"/>
            </p:cNvCxnSpPr>
            <p:nvPr/>
          </p:nvCxnSpPr>
          <p:spPr>
            <a:xfrm rot="16200000" flipH="1">
              <a:off x="6800847" y="1597972"/>
              <a:ext cx="415637" cy="25977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1" idx="0"/>
              <a:endCxn id="8" idx="1"/>
            </p:cNvCxnSpPr>
            <p:nvPr/>
          </p:nvCxnSpPr>
          <p:spPr>
            <a:xfrm rot="5400000" flipH="1" flipV="1">
              <a:off x="7349340" y="1385951"/>
              <a:ext cx="538347" cy="20089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8" idx="2"/>
              <a:endCxn id="12" idx="0"/>
            </p:cNvCxnSpPr>
            <p:nvPr/>
          </p:nvCxnSpPr>
          <p:spPr>
            <a:xfrm rot="16200000" flipH="1">
              <a:off x="8350579" y="1468830"/>
              <a:ext cx="227611" cy="33003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228602" y="2364570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OpenVX Graph</a:t>
              </a:r>
              <a:endParaRPr lang="en-US" dirty="0"/>
            </a:p>
          </p:txBody>
        </p:sp>
      </p:grpSp>
      <p:sp>
        <p:nvSpPr>
          <p:cNvPr id="20" name="Slide Number Placeholder 3"/>
          <p:cNvSpPr txBox="1">
            <a:spLocks/>
          </p:cNvSpPr>
          <p:nvPr/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3B20521C-F793-4067-BB07-C7AF74E21EF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90551" y="4364181"/>
            <a:ext cx="1187532" cy="356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94857" y="4872841"/>
            <a:ext cx="1187532" cy="3562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34789" y="5347854"/>
            <a:ext cx="1187532" cy="3562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1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090551" y="4102924"/>
            <a:ext cx="0" cy="2173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2410" y="5710052"/>
            <a:ext cx="8051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107378" y="4362202"/>
            <a:ext cx="1187532" cy="356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47310" y="4868882"/>
            <a:ext cx="1187532" cy="3562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2390899" y="4138549"/>
            <a:ext cx="0" cy="157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34789" y="4182092"/>
            <a:ext cx="0" cy="157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87587" y="4132611"/>
            <a:ext cx="0" cy="157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47310" y="4087089"/>
            <a:ext cx="0" cy="157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/>
          <p:cNvSpPr/>
          <p:nvPr/>
        </p:nvSpPr>
        <p:spPr>
          <a:xfrm rot="16200000">
            <a:off x="1568532" y="5225936"/>
            <a:ext cx="363188" cy="13191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770413" y="5938487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33ms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46625" y="436616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ISP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54128" y="487284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DSP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78741" y="53472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ARM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97584" y="5371108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5434080" y="3154878"/>
            <a:ext cx="3341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MAX_PIPELINE_DEPTH = 1</a:t>
            </a:r>
          </a:p>
          <a:p>
            <a:r>
              <a:rPr lang="en-US" dirty="0" smtClean="0"/>
              <a:t>GRAPH TRIGGER = MANUAL</a:t>
            </a:r>
            <a:endParaRPr lang="en-US" dirty="0"/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076" y="339446"/>
            <a:ext cx="1775026" cy="11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5728878" y="1502272"/>
            <a:ext cx="1017962" cy="4993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Draw Objects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0" name="Elbow Connector 49"/>
          <p:cNvCxnSpPr>
            <a:endCxn id="49" idx="1"/>
          </p:cNvCxnSpPr>
          <p:nvPr/>
        </p:nvCxnSpPr>
        <p:spPr>
          <a:xfrm flipV="1">
            <a:off x="5539000" y="1751956"/>
            <a:ext cx="189878" cy="76367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515923" y="2335525"/>
            <a:ext cx="759032" cy="3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Image</a:t>
            </a:r>
          </a:p>
        </p:txBody>
      </p:sp>
      <p:cxnSp>
        <p:nvCxnSpPr>
          <p:cNvPr id="52" name="Elbow Connector 51"/>
          <p:cNvCxnSpPr>
            <a:stCxn id="49" idx="2"/>
            <a:endCxn id="51" idx="1"/>
          </p:cNvCxnSpPr>
          <p:nvPr/>
        </p:nvCxnSpPr>
        <p:spPr>
          <a:xfrm rot="16200000" flipH="1">
            <a:off x="6119894" y="2119604"/>
            <a:ext cx="513995" cy="2780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02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02" y="100013"/>
            <a:ext cx="8458200" cy="814388"/>
          </a:xfrm>
        </p:spPr>
        <p:txBody>
          <a:bodyPr/>
          <a:lstStyle/>
          <a:p>
            <a:r>
              <a:rPr lang="en-US" dirty="0"/>
              <a:t>Pipeline = </a:t>
            </a:r>
            <a:r>
              <a:rPr lang="en-US" dirty="0" smtClean="0"/>
              <a:t>YES, </a:t>
            </a:r>
            <a:r>
              <a:rPr lang="en-US" dirty="0"/>
              <a:t>Streaming =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90551" y="4364181"/>
            <a:ext cx="1187532" cy="356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94857" y="4364181"/>
            <a:ext cx="1187532" cy="356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94857" y="4872841"/>
            <a:ext cx="1187532" cy="3562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34789" y="4872841"/>
            <a:ext cx="1187532" cy="3562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34789" y="4364181"/>
            <a:ext cx="1187532" cy="356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34789" y="5347854"/>
            <a:ext cx="1187532" cy="3562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07378" y="4872841"/>
            <a:ext cx="1187532" cy="3562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07378" y="5347854"/>
            <a:ext cx="1187532" cy="3562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47310" y="5353792"/>
            <a:ext cx="1187532" cy="3562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551" y="4102924"/>
            <a:ext cx="0" cy="2173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32410" y="5710052"/>
            <a:ext cx="8051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107378" y="4362202"/>
            <a:ext cx="1187532" cy="356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47310" y="4868882"/>
            <a:ext cx="1187532" cy="3562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47310" y="4366160"/>
            <a:ext cx="1187532" cy="356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</a:t>
            </a:r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390899" y="4138549"/>
            <a:ext cx="0" cy="157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4789" y="4182092"/>
            <a:ext cx="0" cy="157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87587" y="4132611"/>
            <a:ext cx="0" cy="157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447310" y="4087089"/>
            <a:ext cx="0" cy="157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e 37"/>
          <p:cNvSpPr/>
          <p:nvPr/>
        </p:nvSpPr>
        <p:spPr>
          <a:xfrm rot="16200000">
            <a:off x="1568532" y="5225936"/>
            <a:ext cx="363188" cy="13191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770413" y="5938487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33ms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46625" y="436616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4128" y="487284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DSP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8741" y="53472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ARM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97584" y="5371108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2977008" y="5885511"/>
            <a:ext cx="3233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Frame level pipelined execution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834894" y="3917812"/>
            <a:ext cx="445220" cy="444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3137169" y="3910416"/>
            <a:ext cx="445220" cy="444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509192" y="3579258"/>
            <a:ext cx="3233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Early release of input</a:t>
            </a:r>
            <a:endParaRPr lang="en-US" sz="1600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4465685" y="3910416"/>
            <a:ext cx="445220" cy="444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5853151" y="3910416"/>
            <a:ext cx="445220" cy="444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7190116" y="3921770"/>
            <a:ext cx="445220" cy="444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654890" y="1520042"/>
            <a:ext cx="4777345" cy="1819502"/>
            <a:chOff x="4231572" y="914400"/>
            <a:chExt cx="4777345" cy="1819502"/>
          </a:xfrm>
        </p:grpSpPr>
        <p:sp>
          <p:nvSpPr>
            <p:cNvPr id="72" name="Rectangle 71"/>
            <p:cNvSpPr/>
            <p:nvPr/>
          </p:nvSpPr>
          <p:spPr>
            <a:xfrm>
              <a:off x="4805546" y="914401"/>
              <a:ext cx="1160815" cy="60564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Contrast Enhancement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298371" y="914400"/>
              <a:ext cx="1160815" cy="60564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Histogram of Gradients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718959" y="914401"/>
              <a:ext cx="1160815" cy="6056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ADA Boost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231572" y="1755568"/>
              <a:ext cx="759032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Image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2107" y="1755568"/>
              <a:ext cx="759032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Image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138552" y="1755569"/>
              <a:ext cx="759032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Array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249885" y="1747653"/>
              <a:ext cx="759032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Array</a:t>
              </a:r>
            </a:p>
          </p:txBody>
        </p:sp>
        <p:cxnSp>
          <p:nvCxnSpPr>
            <p:cNvPr id="79" name="Elbow Connector 78"/>
            <p:cNvCxnSpPr>
              <a:stCxn id="75" idx="0"/>
              <a:endCxn id="72" idx="1"/>
            </p:cNvCxnSpPr>
            <p:nvPr/>
          </p:nvCxnSpPr>
          <p:spPr>
            <a:xfrm rot="5400000" flipH="1" flipV="1">
              <a:off x="4439144" y="1389166"/>
              <a:ext cx="538346" cy="19445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/>
            <p:cNvCxnSpPr>
              <a:stCxn id="72" idx="2"/>
              <a:endCxn id="76" idx="1"/>
            </p:cNvCxnSpPr>
            <p:nvPr/>
          </p:nvCxnSpPr>
          <p:spPr>
            <a:xfrm rot="16200000" flipH="1">
              <a:off x="5361213" y="1544782"/>
              <a:ext cx="415635" cy="36615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76" idx="0"/>
              <a:endCxn id="73" idx="1"/>
            </p:cNvCxnSpPr>
            <p:nvPr/>
          </p:nvCxnSpPr>
          <p:spPr>
            <a:xfrm rot="5400000" flipH="1" flipV="1">
              <a:off x="5945824" y="1403021"/>
              <a:ext cx="538347" cy="16674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stCxn id="73" idx="2"/>
              <a:endCxn id="77" idx="1"/>
            </p:cNvCxnSpPr>
            <p:nvPr/>
          </p:nvCxnSpPr>
          <p:spPr>
            <a:xfrm rot="16200000" flipH="1">
              <a:off x="6800847" y="1597972"/>
              <a:ext cx="415637" cy="25977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>
              <a:stCxn id="77" idx="0"/>
              <a:endCxn id="74" idx="1"/>
            </p:cNvCxnSpPr>
            <p:nvPr/>
          </p:nvCxnSpPr>
          <p:spPr>
            <a:xfrm rot="5400000" flipH="1" flipV="1">
              <a:off x="7349340" y="1385951"/>
              <a:ext cx="538347" cy="20089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>
              <a:stCxn id="74" idx="2"/>
              <a:endCxn id="78" idx="0"/>
            </p:cNvCxnSpPr>
            <p:nvPr/>
          </p:nvCxnSpPr>
          <p:spPr>
            <a:xfrm rot="16200000" flipH="1">
              <a:off x="8350579" y="1468830"/>
              <a:ext cx="227611" cy="33003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228602" y="2364570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OpenVX Graph</a:t>
              </a:r>
              <a:endParaRPr lang="en-US" dirty="0"/>
            </a:p>
          </p:txBody>
        </p:sp>
      </p:grpSp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076" y="339446"/>
            <a:ext cx="1775026" cy="11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5434080" y="3154878"/>
            <a:ext cx="3341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MAX_PIPELINE_DEPTH &gt; 1 </a:t>
            </a:r>
          </a:p>
          <a:p>
            <a:r>
              <a:rPr lang="en-US" dirty="0" smtClean="0"/>
              <a:t>GRAPH TRIGGER = MANUAL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5643814" y="1502272"/>
            <a:ext cx="1017962" cy="4993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Draw Objects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Elbow Connector 88"/>
          <p:cNvCxnSpPr>
            <a:endCxn id="88" idx="1"/>
          </p:cNvCxnSpPr>
          <p:nvPr/>
        </p:nvCxnSpPr>
        <p:spPr>
          <a:xfrm flipV="1">
            <a:off x="5453936" y="1751956"/>
            <a:ext cx="189878" cy="76367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430859" y="2335525"/>
            <a:ext cx="759032" cy="3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Image</a:t>
            </a:r>
          </a:p>
        </p:txBody>
      </p:sp>
      <p:cxnSp>
        <p:nvCxnSpPr>
          <p:cNvPr id="91" name="Elbow Connector 90"/>
          <p:cNvCxnSpPr>
            <a:stCxn id="88" idx="2"/>
            <a:endCxn id="90" idx="1"/>
          </p:cNvCxnSpPr>
          <p:nvPr/>
        </p:nvCxnSpPr>
        <p:spPr>
          <a:xfrm rot="16200000" flipH="1">
            <a:off x="6034830" y="2119604"/>
            <a:ext cx="513995" cy="2780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2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393" y="96934"/>
            <a:ext cx="8458200" cy="814388"/>
          </a:xfrm>
        </p:spPr>
        <p:txBody>
          <a:bodyPr/>
          <a:lstStyle/>
          <a:p>
            <a:r>
              <a:rPr lang="en-US" dirty="0"/>
              <a:t>Pipeline = NO, Streaming = </a:t>
            </a:r>
            <a:r>
              <a:rPr lang="en-US" dirty="0" smtClean="0"/>
              <a:t>YES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971106" y="1520043"/>
            <a:ext cx="4777345" cy="1819502"/>
            <a:chOff x="4231572" y="914400"/>
            <a:chExt cx="4777345" cy="1819502"/>
          </a:xfrm>
        </p:grpSpPr>
        <p:sp>
          <p:nvSpPr>
            <p:cNvPr id="72" name="Rectangle 71"/>
            <p:cNvSpPr/>
            <p:nvPr/>
          </p:nvSpPr>
          <p:spPr>
            <a:xfrm>
              <a:off x="4805546" y="914401"/>
              <a:ext cx="1160815" cy="60564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Contrast Enhancement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298371" y="914400"/>
              <a:ext cx="1160815" cy="60564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Histogram of Gradients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718959" y="914401"/>
              <a:ext cx="1160815" cy="6056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ADA Boost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231572" y="1755568"/>
              <a:ext cx="759032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Image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2107" y="1755568"/>
              <a:ext cx="759032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Image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138552" y="1755569"/>
              <a:ext cx="759032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Array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249885" y="1747653"/>
              <a:ext cx="759032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Array</a:t>
              </a:r>
            </a:p>
          </p:txBody>
        </p:sp>
        <p:cxnSp>
          <p:nvCxnSpPr>
            <p:cNvPr id="79" name="Elbow Connector 78"/>
            <p:cNvCxnSpPr>
              <a:stCxn id="75" idx="0"/>
              <a:endCxn id="72" idx="1"/>
            </p:cNvCxnSpPr>
            <p:nvPr/>
          </p:nvCxnSpPr>
          <p:spPr>
            <a:xfrm rot="5400000" flipH="1" flipV="1">
              <a:off x="4439144" y="1389166"/>
              <a:ext cx="538346" cy="19445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/>
            <p:cNvCxnSpPr>
              <a:stCxn id="72" idx="2"/>
              <a:endCxn id="76" idx="1"/>
            </p:cNvCxnSpPr>
            <p:nvPr/>
          </p:nvCxnSpPr>
          <p:spPr>
            <a:xfrm rot="16200000" flipH="1">
              <a:off x="5361213" y="1544782"/>
              <a:ext cx="415635" cy="36615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76" idx="0"/>
              <a:endCxn id="73" idx="1"/>
            </p:cNvCxnSpPr>
            <p:nvPr/>
          </p:nvCxnSpPr>
          <p:spPr>
            <a:xfrm rot="5400000" flipH="1" flipV="1">
              <a:off x="5945824" y="1403021"/>
              <a:ext cx="538347" cy="16674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stCxn id="73" idx="2"/>
              <a:endCxn id="77" idx="1"/>
            </p:cNvCxnSpPr>
            <p:nvPr/>
          </p:nvCxnSpPr>
          <p:spPr>
            <a:xfrm rot="16200000" flipH="1">
              <a:off x="6800847" y="1597972"/>
              <a:ext cx="415637" cy="25977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>
              <a:stCxn id="77" idx="0"/>
              <a:endCxn id="74" idx="1"/>
            </p:cNvCxnSpPr>
            <p:nvPr/>
          </p:nvCxnSpPr>
          <p:spPr>
            <a:xfrm rot="5400000" flipH="1" flipV="1">
              <a:off x="7349340" y="1385951"/>
              <a:ext cx="538347" cy="20089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>
              <a:stCxn id="74" idx="2"/>
              <a:endCxn id="78" idx="0"/>
            </p:cNvCxnSpPr>
            <p:nvPr/>
          </p:nvCxnSpPr>
          <p:spPr>
            <a:xfrm rot="16200000" flipH="1">
              <a:off x="8350579" y="1468830"/>
              <a:ext cx="227611" cy="33003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228602" y="2364570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OpenVX Graph</a:t>
              </a:r>
              <a:endParaRPr lang="en-US" dirty="0"/>
            </a:p>
          </p:txBody>
        </p:sp>
      </p:grpSp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935" y="275992"/>
            <a:ext cx="1721507" cy="114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5434080" y="3154878"/>
            <a:ext cx="3341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MAX_PIPELINE_DEPTH = 1 </a:t>
            </a:r>
          </a:p>
          <a:p>
            <a:r>
              <a:rPr lang="en-US" dirty="0" smtClean="0"/>
              <a:t>GRAPH TRIGGER = EVENT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18573" y="1520044"/>
            <a:ext cx="1017962" cy="4993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(User Node)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373398" y="1502272"/>
            <a:ext cx="1017962" cy="4993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(User Node)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938329" y="1520043"/>
            <a:ext cx="1017962" cy="4993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Draw Objects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Elbow Connector 4"/>
          <p:cNvCxnSpPr>
            <a:stCxn id="78" idx="3"/>
            <a:endCxn id="54" idx="1"/>
          </p:cNvCxnSpPr>
          <p:nvPr/>
        </p:nvCxnSpPr>
        <p:spPr>
          <a:xfrm flipV="1">
            <a:off x="5748451" y="1769727"/>
            <a:ext cx="189878" cy="76367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725374" y="2353296"/>
            <a:ext cx="759032" cy="3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Image</a:t>
            </a:r>
          </a:p>
        </p:txBody>
      </p:sp>
      <p:cxnSp>
        <p:nvCxnSpPr>
          <p:cNvPr id="7" name="Elbow Connector 6"/>
          <p:cNvCxnSpPr>
            <a:stCxn id="54" idx="2"/>
            <a:endCxn id="57" idx="1"/>
          </p:cNvCxnSpPr>
          <p:nvPr/>
        </p:nvCxnSpPr>
        <p:spPr>
          <a:xfrm rot="16200000" flipH="1">
            <a:off x="6329345" y="2137375"/>
            <a:ext cx="513995" cy="2780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7" idx="3"/>
            <a:endCxn id="53" idx="1"/>
          </p:cNvCxnSpPr>
          <p:nvPr/>
        </p:nvCxnSpPr>
        <p:spPr>
          <a:xfrm flipH="1" flipV="1">
            <a:off x="7373398" y="1751956"/>
            <a:ext cx="111008" cy="781449"/>
          </a:xfrm>
          <a:prstGeom prst="bentConnector5">
            <a:avLst>
              <a:gd name="adj1" fmla="val -205931"/>
              <a:gd name="adj2" fmla="val 45548"/>
              <a:gd name="adj3" fmla="val 3059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2" idx="2"/>
            <a:endCxn id="75" idx="1"/>
          </p:cNvCxnSpPr>
          <p:nvPr/>
        </p:nvCxnSpPr>
        <p:spPr>
          <a:xfrm rot="16200000" flipH="1">
            <a:off x="538376" y="2108589"/>
            <a:ext cx="521909" cy="3435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49963"/>
            <a:ext cx="2133600" cy="206375"/>
          </a:xfrm>
        </p:spPr>
        <p:txBody>
          <a:bodyPr/>
          <a:lstStyle/>
          <a:p>
            <a:fld id="{3B20521C-F793-4067-BB07-C7AF74E21EF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5" name="Slide Number Placeholder 3"/>
          <p:cNvSpPr txBox="1">
            <a:spLocks/>
          </p:cNvSpPr>
          <p:nvPr/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3B20521C-F793-4067-BB07-C7AF74E21EF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090551" y="4364181"/>
            <a:ext cx="1187532" cy="356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94857" y="4872841"/>
            <a:ext cx="1187532" cy="3562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734789" y="5347854"/>
            <a:ext cx="1187532" cy="3562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1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532410" y="5710052"/>
            <a:ext cx="8051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5107378" y="4362202"/>
            <a:ext cx="1187532" cy="356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447310" y="4868882"/>
            <a:ext cx="1187532" cy="3562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2390899" y="4138549"/>
            <a:ext cx="0" cy="157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734789" y="4182092"/>
            <a:ext cx="0" cy="157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087587" y="4132611"/>
            <a:ext cx="0" cy="157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447310" y="4087089"/>
            <a:ext cx="0" cy="157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Left Brace 94"/>
          <p:cNvSpPr/>
          <p:nvPr/>
        </p:nvSpPr>
        <p:spPr>
          <a:xfrm rot="16200000">
            <a:off x="1568532" y="5225936"/>
            <a:ext cx="363188" cy="13191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246625" y="436616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ISP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54128" y="487284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DSP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78741" y="53472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ARM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897584" y="5371108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cxnSp>
        <p:nvCxnSpPr>
          <p:cNvPr id="100" name="Straight Connector 99"/>
          <p:cNvCxnSpPr/>
          <p:nvPr/>
        </p:nvCxnSpPr>
        <p:spPr>
          <a:xfrm>
            <a:off x="1090551" y="4102924"/>
            <a:ext cx="0" cy="2173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770413" y="5938487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33ms</a:t>
            </a:r>
            <a:endParaRPr 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11183" y="1189888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</a:t>
            </a:r>
            <a:endParaRPr 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910251" y="2085473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SINK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2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02" y="100013"/>
            <a:ext cx="8458200" cy="814388"/>
          </a:xfrm>
        </p:spPr>
        <p:txBody>
          <a:bodyPr/>
          <a:lstStyle/>
          <a:p>
            <a:r>
              <a:rPr lang="en-US" dirty="0"/>
              <a:t>Pipeline = </a:t>
            </a:r>
            <a:r>
              <a:rPr lang="en-US" dirty="0" smtClean="0"/>
              <a:t>Streaming </a:t>
            </a:r>
            <a:r>
              <a:rPr lang="en-US" dirty="0"/>
              <a:t>= </a:t>
            </a:r>
            <a:r>
              <a:rPr lang="en-US" dirty="0" smtClean="0"/>
              <a:t>YES</a:t>
            </a:r>
            <a:endParaRPr lang="en-US" dirty="0"/>
          </a:p>
        </p:txBody>
      </p:sp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935" y="275992"/>
            <a:ext cx="1721507" cy="114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5434080" y="3154878"/>
            <a:ext cx="3217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MAX_PIPELINE_DEPTH &gt; 1 </a:t>
            </a:r>
          </a:p>
          <a:p>
            <a:r>
              <a:rPr lang="en-US" dirty="0" smtClean="0"/>
              <a:t>GRAPH TRIGGER = EVENT</a:t>
            </a:r>
            <a:endParaRPr lang="en-US" dirty="0"/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49963"/>
            <a:ext cx="2133600" cy="206375"/>
          </a:xfrm>
        </p:spPr>
        <p:txBody>
          <a:bodyPr/>
          <a:lstStyle/>
          <a:p>
            <a:fld id="{3B20521C-F793-4067-BB07-C7AF74E21EF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5" name="Slide Number Placeholder 3"/>
          <p:cNvSpPr txBox="1">
            <a:spLocks/>
          </p:cNvSpPr>
          <p:nvPr/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3B20521C-F793-4067-BB07-C7AF74E21EF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90551" y="4364181"/>
            <a:ext cx="1187532" cy="356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394857" y="4364181"/>
            <a:ext cx="1187532" cy="356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394857" y="4872841"/>
            <a:ext cx="1187532" cy="3562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734789" y="4872841"/>
            <a:ext cx="1187532" cy="3562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734789" y="4364181"/>
            <a:ext cx="1187532" cy="356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734789" y="5347854"/>
            <a:ext cx="1187532" cy="3562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107378" y="4872841"/>
            <a:ext cx="1187532" cy="3562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107378" y="5347854"/>
            <a:ext cx="1187532" cy="3562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47310" y="5353792"/>
            <a:ext cx="1187532" cy="3562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090551" y="4102924"/>
            <a:ext cx="0" cy="2173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32410" y="5710052"/>
            <a:ext cx="8051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107378" y="4362202"/>
            <a:ext cx="1187532" cy="356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447310" y="4868882"/>
            <a:ext cx="1187532" cy="3562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447310" y="4366160"/>
            <a:ext cx="1187532" cy="356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 </a:t>
            </a:r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2390899" y="4138549"/>
            <a:ext cx="0" cy="157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734789" y="4182092"/>
            <a:ext cx="0" cy="157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087587" y="4132611"/>
            <a:ext cx="0" cy="157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6447310" y="4087089"/>
            <a:ext cx="0" cy="157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Left Brace 105"/>
          <p:cNvSpPr/>
          <p:nvPr/>
        </p:nvSpPr>
        <p:spPr>
          <a:xfrm rot="16200000">
            <a:off x="1568532" y="5225936"/>
            <a:ext cx="363188" cy="13191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770413" y="5938487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33ms</a:t>
            </a:r>
            <a:endParaRPr lang="en-US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46625" y="436616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ISP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254128" y="487284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DSP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78741" y="53472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ARM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7897584" y="5371108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977008" y="5885511"/>
            <a:ext cx="3233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Frame level pipelined execution</a:t>
            </a:r>
            <a:endParaRPr lang="en-US" sz="1600" dirty="0"/>
          </a:p>
        </p:txBody>
      </p:sp>
      <p:cxnSp>
        <p:nvCxnSpPr>
          <p:cNvPr id="113" name="Straight Arrow Connector 112"/>
          <p:cNvCxnSpPr/>
          <p:nvPr/>
        </p:nvCxnSpPr>
        <p:spPr>
          <a:xfrm flipH="1" flipV="1">
            <a:off x="1834894" y="3917812"/>
            <a:ext cx="445220" cy="444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 flipV="1">
            <a:off x="3137169" y="3910416"/>
            <a:ext cx="445220" cy="444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509192" y="3579258"/>
            <a:ext cx="3233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Early release of input</a:t>
            </a:r>
            <a:endParaRPr lang="en-US" sz="1600" dirty="0"/>
          </a:p>
        </p:txBody>
      </p:sp>
      <p:cxnSp>
        <p:nvCxnSpPr>
          <p:cNvPr id="116" name="Straight Arrow Connector 115"/>
          <p:cNvCxnSpPr/>
          <p:nvPr/>
        </p:nvCxnSpPr>
        <p:spPr>
          <a:xfrm flipH="1" flipV="1">
            <a:off x="4465685" y="3910416"/>
            <a:ext cx="445220" cy="444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 flipV="1">
            <a:off x="5853151" y="3910416"/>
            <a:ext cx="445220" cy="444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7190116" y="3921770"/>
            <a:ext cx="445220" cy="444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971106" y="1520043"/>
            <a:ext cx="4777345" cy="1819502"/>
            <a:chOff x="4231572" y="914400"/>
            <a:chExt cx="4777345" cy="1819502"/>
          </a:xfrm>
        </p:grpSpPr>
        <p:sp>
          <p:nvSpPr>
            <p:cNvPr id="120" name="Rectangle 119"/>
            <p:cNvSpPr/>
            <p:nvPr/>
          </p:nvSpPr>
          <p:spPr>
            <a:xfrm>
              <a:off x="4805546" y="914401"/>
              <a:ext cx="1160815" cy="60564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Contrast Enhancement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298371" y="914400"/>
              <a:ext cx="1160815" cy="60564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Histogram of Gradients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718959" y="914401"/>
              <a:ext cx="1160815" cy="6056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ADA Boost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231572" y="1755568"/>
              <a:ext cx="759032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Image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752107" y="1755568"/>
              <a:ext cx="759032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Image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138552" y="1755569"/>
              <a:ext cx="759032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Array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249885" y="1747653"/>
              <a:ext cx="759032" cy="3602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Array</a:t>
              </a:r>
            </a:p>
          </p:txBody>
        </p:sp>
        <p:cxnSp>
          <p:nvCxnSpPr>
            <p:cNvPr id="127" name="Elbow Connector 126"/>
            <p:cNvCxnSpPr>
              <a:stCxn id="123" idx="0"/>
              <a:endCxn id="120" idx="1"/>
            </p:cNvCxnSpPr>
            <p:nvPr/>
          </p:nvCxnSpPr>
          <p:spPr>
            <a:xfrm rot="5400000" flipH="1" flipV="1">
              <a:off x="4439144" y="1389166"/>
              <a:ext cx="538346" cy="19445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Elbow Connector 127"/>
            <p:cNvCxnSpPr>
              <a:stCxn id="120" idx="2"/>
              <a:endCxn id="124" idx="1"/>
            </p:cNvCxnSpPr>
            <p:nvPr/>
          </p:nvCxnSpPr>
          <p:spPr>
            <a:xfrm rot="16200000" flipH="1">
              <a:off x="5361213" y="1544782"/>
              <a:ext cx="415635" cy="36615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Elbow Connector 128"/>
            <p:cNvCxnSpPr>
              <a:stCxn id="124" idx="0"/>
              <a:endCxn id="121" idx="1"/>
            </p:cNvCxnSpPr>
            <p:nvPr/>
          </p:nvCxnSpPr>
          <p:spPr>
            <a:xfrm rot="5400000" flipH="1" flipV="1">
              <a:off x="5945824" y="1403021"/>
              <a:ext cx="538347" cy="16674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Elbow Connector 129"/>
            <p:cNvCxnSpPr>
              <a:stCxn id="121" idx="2"/>
              <a:endCxn id="125" idx="1"/>
            </p:cNvCxnSpPr>
            <p:nvPr/>
          </p:nvCxnSpPr>
          <p:spPr>
            <a:xfrm rot="16200000" flipH="1">
              <a:off x="6800847" y="1597972"/>
              <a:ext cx="415637" cy="25977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Elbow Connector 130"/>
            <p:cNvCxnSpPr>
              <a:stCxn id="125" idx="0"/>
              <a:endCxn id="122" idx="1"/>
            </p:cNvCxnSpPr>
            <p:nvPr/>
          </p:nvCxnSpPr>
          <p:spPr>
            <a:xfrm rot="5400000" flipH="1" flipV="1">
              <a:off x="7349340" y="1385951"/>
              <a:ext cx="538347" cy="20089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Elbow Connector 131"/>
            <p:cNvCxnSpPr>
              <a:stCxn id="122" idx="2"/>
              <a:endCxn id="126" idx="0"/>
            </p:cNvCxnSpPr>
            <p:nvPr/>
          </p:nvCxnSpPr>
          <p:spPr>
            <a:xfrm rot="16200000" flipH="1">
              <a:off x="8350579" y="1468830"/>
              <a:ext cx="227611" cy="33003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6228602" y="2364570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OpenVX Graph</a:t>
              </a:r>
              <a:endParaRPr lang="en-US" dirty="0"/>
            </a:p>
          </p:txBody>
        </p:sp>
      </p:grpSp>
      <p:sp>
        <p:nvSpPr>
          <p:cNvPr id="134" name="Rectangle 133"/>
          <p:cNvSpPr/>
          <p:nvPr/>
        </p:nvSpPr>
        <p:spPr>
          <a:xfrm>
            <a:off x="118573" y="1520044"/>
            <a:ext cx="1017962" cy="4993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(User Node)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373398" y="1502272"/>
            <a:ext cx="1017962" cy="4993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(User Node)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938329" y="1520043"/>
            <a:ext cx="1017962" cy="4993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Draw Objects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7" name="Elbow Connector 136"/>
          <p:cNvCxnSpPr>
            <a:stCxn id="126" idx="3"/>
            <a:endCxn id="136" idx="1"/>
          </p:cNvCxnSpPr>
          <p:nvPr/>
        </p:nvCxnSpPr>
        <p:spPr>
          <a:xfrm flipV="1">
            <a:off x="5748451" y="1769727"/>
            <a:ext cx="189878" cy="76367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6725374" y="2353296"/>
            <a:ext cx="759032" cy="3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Image</a:t>
            </a:r>
          </a:p>
        </p:txBody>
      </p:sp>
      <p:cxnSp>
        <p:nvCxnSpPr>
          <p:cNvPr id="139" name="Elbow Connector 138"/>
          <p:cNvCxnSpPr>
            <a:stCxn id="136" idx="2"/>
            <a:endCxn id="138" idx="1"/>
          </p:cNvCxnSpPr>
          <p:nvPr/>
        </p:nvCxnSpPr>
        <p:spPr>
          <a:xfrm rot="16200000" flipH="1">
            <a:off x="6329345" y="2137375"/>
            <a:ext cx="513995" cy="2780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38" idx="3"/>
            <a:endCxn id="135" idx="1"/>
          </p:cNvCxnSpPr>
          <p:nvPr/>
        </p:nvCxnSpPr>
        <p:spPr>
          <a:xfrm flipH="1" flipV="1">
            <a:off x="7373398" y="1751956"/>
            <a:ext cx="111008" cy="781449"/>
          </a:xfrm>
          <a:prstGeom prst="bentConnector5">
            <a:avLst>
              <a:gd name="adj1" fmla="val -205931"/>
              <a:gd name="adj2" fmla="val 45548"/>
              <a:gd name="adj3" fmla="val 3059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34" idx="2"/>
            <a:endCxn id="123" idx="1"/>
          </p:cNvCxnSpPr>
          <p:nvPr/>
        </p:nvCxnSpPr>
        <p:spPr>
          <a:xfrm rot="16200000" flipH="1">
            <a:off x="538376" y="2108589"/>
            <a:ext cx="521909" cy="3435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11183" y="1189888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7910251" y="2085473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SINK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75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OpenVX API Change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71437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 smtClean="0"/>
              <a:t>enum</a:t>
            </a:r>
            <a:r>
              <a:rPr lang="en-US" sz="1800" dirty="0" smtClean="0"/>
              <a:t> </a:t>
            </a:r>
            <a:r>
              <a:rPr lang="en-US" sz="1800" dirty="0" err="1"/>
              <a:t>vx_event_type_e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 smtClean="0"/>
              <a:t>   VX_EVENT_REF_CONSUMED, </a:t>
            </a:r>
            <a:br>
              <a:rPr lang="en-US" sz="1800" dirty="0" smtClean="0"/>
            </a:br>
            <a:r>
              <a:rPr lang="en-US" sz="1800" dirty="0" smtClean="0"/>
              <a:t>   VX_EVENT_GRAPH_COMPLETED,       </a:t>
            </a:r>
            <a:br>
              <a:rPr lang="en-US" sz="1800" dirty="0" smtClean="0"/>
            </a:br>
            <a:r>
              <a:rPr lang="en-US" sz="1800" dirty="0" smtClean="0"/>
              <a:t>   VX_EVENT_NODE_COMPLETED,</a:t>
            </a:r>
            <a:br>
              <a:rPr lang="en-US" sz="1800" dirty="0" smtClean="0"/>
            </a:br>
            <a:r>
              <a:rPr lang="en-US" sz="1800" dirty="0" smtClean="0"/>
              <a:t>   VX_EVENT_USER</a:t>
            </a:r>
            <a:br>
              <a:rPr lang="en-US" sz="1800" dirty="0" smtClean="0"/>
            </a:br>
            <a:r>
              <a:rPr lang="en-US" sz="1800" dirty="0" smtClean="0"/>
              <a:t>};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vx_status</a:t>
            </a:r>
            <a:r>
              <a:rPr lang="en-US" sz="1800" dirty="0" smtClean="0"/>
              <a:t> </a:t>
            </a:r>
            <a:r>
              <a:rPr lang="en-US" sz="1800" dirty="0" err="1" smtClean="0"/>
              <a:t>vxGraphStartEventTriggerMode</a:t>
            </a:r>
            <a:r>
              <a:rPr lang="en-US" sz="1800" dirty="0" smtClean="0"/>
              <a:t>(</a:t>
            </a:r>
            <a:r>
              <a:rPr lang="en-US" sz="1800" dirty="0" err="1" smtClean="0"/>
              <a:t>vx_graph</a:t>
            </a:r>
            <a:r>
              <a:rPr lang="en-US" sz="1800" dirty="0" smtClean="0"/>
              <a:t> graph, </a:t>
            </a:r>
            <a:r>
              <a:rPr lang="en-US" sz="1800" dirty="0" err="1"/>
              <a:t>vx_enum</a:t>
            </a:r>
            <a:r>
              <a:rPr lang="en-US" sz="1800" dirty="0"/>
              <a:t> </a:t>
            </a:r>
            <a:r>
              <a:rPr lang="en-US" sz="1800" dirty="0" err="1"/>
              <a:t>event_type</a:t>
            </a:r>
            <a:r>
              <a:rPr lang="en-US" sz="1800" dirty="0"/>
              <a:t>, </a:t>
            </a:r>
            <a:r>
              <a:rPr lang="en-US" sz="1800" dirty="0" err="1"/>
              <a:t>vx_reference</a:t>
            </a:r>
            <a:r>
              <a:rPr lang="en-US" sz="1800" dirty="0"/>
              <a:t> reference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/* </a:t>
            </a:r>
            <a:r>
              <a:rPr lang="en-US" sz="1800" dirty="0"/>
              <a:t>blocks until graph is gracefully stopped at logical boundary </a:t>
            </a:r>
            <a:r>
              <a:rPr lang="en-US" sz="1800" dirty="0" smtClean="0"/>
              <a:t>*/</a:t>
            </a:r>
            <a:br>
              <a:rPr lang="en-US" sz="1800" dirty="0" smtClean="0"/>
            </a:br>
            <a:r>
              <a:rPr lang="en-US" sz="1800" dirty="0" err="1" smtClean="0"/>
              <a:t>vx_status</a:t>
            </a:r>
            <a:r>
              <a:rPr lang="en-US" sz="1800" dirty="0" smtClean="0"/>
              <a:t> </a:t>
            </a:r>
            <a:r>
              <a:rPr lang="en-US" sz="1800" dirty="0" err="1" smtClean="0"/>
              <a:t>vxGraphStopEventTriggerMode</a:t>
            </a:r>
            <a:r>
              <a:rPr lang="en-US" sz="1800" dirty="0" smtClean="0"/>
              <a:t>(</a:t>
            </a:r>
            <a:r>
              <a:rPr lang="en-US" sz="1800" dirty="0" err="1" smtClean="0"/>
              <a:t>vx_graph</a:t>
            </a:r>
            <a:r>
              <a:rPr lang="en-US" sz="1800" dirty="0" smtClean="0"/>
              <a:t> </a:t>
            </a:r>
            <a:r>
              <a:rPr lang="en-US" sz="1800" dirty="0"/>
              <a:t>graph</a:t>
            </a:r>
            <a:r>
              <a:rPr lang="en-US" sz="1800" dirty="0" smtClean="0"/>
              <a:t>); </a:t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26781" y="5812097"/>
            <a:ext cx="398487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 CHANGE IN USER KERNEL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6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(</a:t>
            </a:r>
            <a:r>
              <a:rPr lang="en-US" dirty="0" smtClean="0"/>
              <a:t>1/5) </a:t>
            </a:r>
            <a:r>
              <a:rPr lang="en-US" dirty="0" smtClean="0"/>
              <a:t>– </a:t>
            </a:r>
            <a:r>
              <a:rPr lang="en-US" dirty="0" smtClean="0"/>
              <a:t>Application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7"/>
            <a:ext cx="8467725" cy="529916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/>
              <a:t>vx_image</a:t>
            </a:r>
            <a:r>
              <a:rPr lang="en-US" sz="1400" dirty="0" smtClean="0"/>
              <a:t> </a:t>
            </a:r>
            <a:r>
              <a:rPr lang="en-US" sz="1400" dirty="0"/>
              <a:t>d0, d1, </a:t>
            </a:r>
            <a:r>
              <a:rPr lang="en-US" sz="1400" dirty="0" smtClean="0"/>
              <a:t>d2;</a:t>
            </a:r>
            <a:br>
              <a:rPr lang="en-US" sz="1400" dirty="0" smtClean="0"/>
            </a:br>
            <a:r>
              <a:rPr lang="en-US" sz="1400" dirty="0" err="1" smtClean="0"/>
              <a:t>vx_graph</a:t>
            </a:r>
            <a:r>
              <a:rPr lang="en-US" sz="1400" dirty="0" smtClean="0"/>
              <a:t> </a:t>
            </a:r>
            <a:r>
              <a:rPr lang="en-US" sz="1400" dirty="0"/>
              <a:t>g0</a:t>
            </a:r>
            <a:r>
              <a:rPr lang="en-US" sz="1400" dirty="0" smtClean="0"/>
              <a:t>;</a:t>
            </a:r>
            <a:br>
              <a:rPr lang="en-US" sz="1400" dirty="0" smtClean="0"/>
            </a:br>
            <a:r>
              <a:rPr lang="en-US" sz="1400" dirty="0" err="1" smtClean="0"/>
              <a:t>vx_node</a:t>
            </a:r>
            <a:r>
              <a:rPr lang="en-US" sz="1400" dirty="0" smtClean="0"/>
              <a:t> n0, n1, n2, n3;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g0 = </a:t>
            </a:r>
            <a:r>
              <a:rPr lang="en-US" sz="1400" dirty="0" err="1"/>
              <a:t>vxCreateGraph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d0 = </a:t>
            </a:r>
            <a:r>
              <a:rPr lang="en-US" sz="1400" dirty="0" err="1"/>
              <a:t>vxCreateImageFromHandle</a:t>
            </a:r>
            <a:r>
              <a:rPr lang="en-US" sz="1400" dirty="0"/>
              <a:t>((</a:t>
            </a:r>
            <a:r>
              <a:rPr lang="en-US" sz="1400" dirty="0" err="1"/>
              <a:t>vx_reference</a:t>
            </a:r>
            <a:r>
              <a:rPr lang="en-US" sz="1400" dirty="0"/>
              <a:t>)g0, VX_DF_IMAGE_RGB, &amp;addr0, NULL, 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         </a:t>
            </a:r>
            <a:r>
              <a:rPr lang="en-US" sz="1100" dirty="0" smtClean="0"/>
              <a:t>VX_MEMORY_TYPE_NONE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d1 = </a:t>
            </a:r>
            <a:r>
              <a:rPr lang="en-US" sz="1400" dirty="0" err="1"/>
              <a:t>vxCreateVirtualImage</a:t>
            </a:r>
            <a:r>
              <a:rPr lang="en-US" sz="1400" dirty="0"/>
              <a:t>(g0, 0, 0, VX_DF_IMAGE_U8);</a:t>
            </a:r>
          </a:p>
          <a:p>
            <a:pPr marL="0" indent="0">
              <a:buNone/>
            </a:pPr>
            <a:r>
              <a:rPr lang="en-US" sz="1400" dirty="0"/>
              <a:t>d2 = </a:t>
            </a:r>
            <a:r>
              <a:rPr lang="en-US" sz="1400" dirty="0" err="1"/>
              <a:t>vxCreateImageFromHandle</a:t>
            </a:r>
            <a:r>
              <a:rPr lang="en-US" sz="1400" dirty="0"/>
              <a:t>(g0, VX_DF_IMAGE_S16, &amp;addr2, </a:t>
            </a:r>
            <a:r>
              <a:rPr lang="en-US" sz="1400" dirty="0" smtClean="0"/>
              <a:t>NULL,VX_MEMORY_TYPE_NONE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 smtClean="0"/>
              <a:t>n0 = </a:t>
            </a:r>
            <a:r>
              <a:rPr lang="en-US" sz="1400" dirty="0" err="1" smtClean="0"/>
              <a:t>vxUserCameraNode</a:t>
            </a:r>
            <a:r>
              <a:rPr lang="en-US" sz="1400" dirty="0" smtClean="0"/>
              <a:t>(g0, d0); /* NO input, ONLY output */</a:t>
            </a:r>
          </a:p>
          <a:p>
            <a:pPr marL="0" indent="0">
              <a:buNone/>
            </a:pPr>
            <a:r>
              <a:rPr lang="en-US" sz="1400" dirty="0" smtClean="0"/>
              <a:t>n1 </a:t>
            </a:r>
            <a:r>
              <a:rPr lang="en-US" sz="1400" dirty="0"/>
              <a:t>= </a:t>
            </a:r>
            <a:r>
              <a:rPr lang="en-US" sz="1400" dirty="0" err="1"/>
              <a:t>vxChannelExtractNode</a:t>
            </a:r>
            <a:r>
              <a:rPr lang="en-US" sz="1400" dirty="0"/>
              <a:t>(g0, d0, VX_CHANNEL_G, d1);</a:t>
            </a:r>
          </a:p>
          <a:p>
            <a:pPr marL="0" indent="0">
              <a:buNone/>
            </a:pPr>
            <a:r>
              <a:rPr lang="en-US" sz="1400" dirty="0" smtClean="0"/>
              <a:t>n2 </a:t>
            </a:r>
            <a:r>
              <a:rPr lang="en-US" sz="1400" dirty="0"/>
              <a:t>= </a:t>
            </a:r>
            <a:r>
              <a:rPr lang="en-US" sz="1400" dirty="0" err="1"/>
              <a:t>vxConvertDepthNode</a:t>
            </a:r>
            <a:r>
              <a:rPr lang="en-US" sz="1400" dirty="0"/>
              <a:t>(g0, d1, d2, VX_CONVERT_POLICY_SATURATE, s0</a:t>
            </a:r>
            <a:r>
              <a:rPr lang="en-US" sz="1400" dirty="0" smtClean="0"/>
              <a:t>);</a:t>
            </a:r>
          </a:p>
          <a:p>
            <a:pPr marL="0" indent="0">
              <a:buNone/>
            </a:pPr>
            <a:r>
              <a:rPr lang="en-US" sz="1400" dirty="0" smtClean="0"/>
              <a:t>n3 </a:t>
            </a:r>
            <a:r>
              <a:rPr lang="en-US" sz="1400" dirty="0"/>
              <a:t>= </a:t>
            </a:r>
            <a:r>
              <a:rPr lang="en-US" sz="1400" dirty="0" err="1" smtClean="0"/>
              <a:t>vxUserDisplayNode</a:t>
            </a:r>
            <a:r>
              <a:rPr lang="en-US" sz="1400" dirty="0" smtClean="0"/>
              <a:t>(g0</a:t>
            </a:r>
            <a:r>
              <a:rPr lang="en-US" sz="1400" dirty="0"/>
              <a:t>, </a:t>
            </a:r>
            <a:r>
              <a:rPr lang="en-US" sz="1400" dirty="0" smtClean="0"/>
              <a:t>d2); </a:t>
            </a:r>
            <a:r>
              <a:rPr lang="en-US" sz="1400" dirty="0"/>
              <a:t>/* </a:t>
            </a:r>
            <a:r>
              <a:rPr lang="en-US" sz="1400" dirty="0" smtClean="0"/>
              <a:t>ONLY input</a:t>
            </a:r>
            <a:r>
              <a:rPr lang="en-US" sz="1400" dirty="0"/>
              <a:t>, </a:t>
            </a:r>
            <a:r>
              <a:rPr lang="en-US" sz="1400" dirty="0" smtClean="0"/>
              <a:t>NO output </a:t>
            </a:r>
            <a:r>
              <a:rPr lang="en-US" sz="1400" dirty="0"/>
              <a:t>*/</a:t>
            </a:r>
          </a:p>
          <a:p>
            <a:pPr marL="0" indent="0">
              <a:buNone/>
            </a:pPr>
            <a:r>
              <a:rPr lang="en-US" sz="1400" dirty="0" err="1" smtClean="0"/>
              <a:t>vxVerifyGraph</a:t>
            </a:r>
            <a:r>
              <a:rPr lang="en-US" sz="1400" dirty="0" smtClean="0"/>
              <a:t>(g0);</a:t>
            </a:r>
          </a:p>
          <a:p>
            <a:pPr marL="0" indent="0">
              <a:buNone/>
            </a:pPr>
            <a:r>
              <a:rPr lang="en-US" sz="1400" dirty="0" err="1" smtClean="0"/>
              <a:t>vxGraphEventTriggerStart</a:t>
            </a:r>
            <a:r>
              <a:rPr lang="en-US" sz="1400" dirty="0" smtClean="0"/>
              <a:t>(g0, VX_EVENT_REF_CONSUMED, d0);</a:t>
            </a:r>
          </a:p>
          <a:p>
            <a:pPr marL="0" indent="0">
              <a:buNone/>
            </a:pPr>
            <a:r>
              <a:rPr lang="en-US" sz="1400" dirty="0" smtClean="0"/>
              <a:t>while ( ! done)  { sleep(1); }; /* suspend until you want to exit */</a:t>
            </a:r>
          </a:p>
          <a:p>
            <a:pPr marL="0" indent="0">
              <a:buNone/>
            </a:pPr>
            <a:r>
              <a:rPr lang="en-US" sz="1400" dirty="0" err="1" smtClean="0"/>
              <a:t>vxGraphEventTriggerStop</a:t>
            </a:r>
            <a:r>
              <a:rPr lang="en-US" sz="1400" dirty="0" smtClean="0"/>
              <a:t>(g0);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4465</TotalTime>
  <Words>533</Words>
  <Application>Microsoft Office PowerPoint</Application>
  <PresentationFormat>On-screen Show (4:3)</PresentationFormat>
  <Paragraphs>242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FinalPowerpoint</vt:lpstr>
      <vt:lpstr>OpenVX Graph Streaming Proposal</vt:lpstr>
      <vt:lpstr>Proposal Objectives </vt:lpstr>
      <vt:lpstr>PowerPoint Presentation</vt:lpstr>
      <vt:lpstr>Pipeline = Streaming = NO</vt:lpstr>
      <vt:lpstr>Pipeline = YES, Streaming = NO</vt:lpstr>
      <vt:lpstr>Pipeline = NO, Streaming = YES</vt:lpstr>
      <vt:lpstr>Pipeline = Streaming = YES</vt:lpstr>
      <vt:lpstr>OpenVX API Change - 1</vt:lpstr>
      <vt:lpstr>Pseudocode (1/5) – Application code</vt:lpstr>
      <vt:lpstr>Pseudocode (2/5) – Source User Kernel Init</vt:lpstr>
      <vt:lpstr>Pseudocode (3/5) – Source User Kernel</vt:lpstr>
      <vt:lpstr>Pseudocode (4/5) – Sink User Kernel Init</vt:lpstr>
      <vt:lpstr>Pseudocode (5/5) – Sink User Kernel</vt:lpstr>
      <vt:lpstr>Revision History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Greene, Matt</dc:creator>
  <cp:lastModifiedBy>Chitnis, Kedar</cp:lastModifiedBy>
  <cp:revision>742</cp:revision>
  <dcterms:created xsi:type="dcterms:W3CDTF">2007-12-19T20:51:45Z</dcterms:created>
  <dcterms:modified xsi:type="dcterms:W3CDTF">2017-04-27T12:34:45Z</dcterms:modified>
</cp:coreProperties>
</file>