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3" r:id="rId2"/>
    <p:sldMasterId id="2147483738" r:id="rId3"/>
    <p:sldMasterId id="2147483753" r:id="rId4"/>
    <p:sldMasterId id="2147483768" r:id="rId5"/>
    <p:sldMasterId id="2147483783" r:id="rId6"/>
    <p:sldMasterId id="2147483798" r:id="rId7"/>
  </p:sldMasterIdLst>
  <p:notesMasterIdLst>
    <p:notesMasterId r:id="rId62"/>
  </p:notesMasterIdLst>
  <p:handoutMasterIdLst>
    <p:handoutMasterId r:id="rId63"/>
  </p:handoutMasterIdLst>
  <p:sldIdLst>
    <p:sldId id="267" r:id="rId8"/>
    <p:sldId id="284" r:id="rId9"/>
    <p:sldId id="322" r:id="rId10"/>
    <p:sldId id="275" r:id="rId11"/>
    <p:sldId id="276" r:id="rId12"/>
    <p:sldId id="285" r:id="rId13"/>
    <p:sldId id="338" r:id="rId14"/>
    <p:sldId id="286" r:id="rId15"/>
    <p:sldId id="323" r:id="rId16"/>
    <p:sldId id="305" r:id="rId17"/>
    <p:sldId id="306" r:id="rId18"/>
    <p:sldId id="324" r:id="rId19"/>
    <p:sldId id="268" r:id="rId20"/>
    <p:sldId id="263" r:id="rId21"/>
    <p:sldId id="289" r:id="rId22"/>
    <p:sldId id="310" r:id="rId23"/>
    <p:sldId id="311" r:id="rId24"/>
    <p:sldId id="327" r:id="rId25"/>
    <p:sldId id="312" r:id="rId26"/>
    <p:sldId id="313" r:id="rId27"/>
    <p:sldId id="315" r:id="rId28"/>
    <p:sldId id="337" r:id="rId29"/>
    <p:sldId id="333" r:id="rId30"/>
    <p:sldId id="336" r:id="rId31"/>
    <p:sldId id="339" r:id="rId32"/>
    <p:sldId id="341" r:id="rId33"/>
    <p:sldId id="346" r:id="rId34"/>
    <p:sldId id="343" r:id="rId35"/>
    <p:sldId id="344" r:id="rId36"/>
    <p:sldId id="345" r:id="rId37"/>
    <p:sldId id="347" r:id="rId38"/>
    <p:sldId id="326" r:id="rId39"/>
    <p:sldId id="291" r:id="rId40"/>
    <p:sldId id="292" r:id="rId41"/>
    <p:sldId id="293" r:id="rId42"/>
    <p:sldId id="295" r:id="rId43"/>
    <p:sldId id="325" r:id="rId44"/>
    <p:sldId id="294" r:id="rId45"/>
    <p:sldId id="317" r:id="rId46"/>
    <p:sldId id="318" r:id="rId47"/>
    <p:sldId id="319" r:id="rId48"/>
    <p:sldId id="329" r:id="rId49"/>
    <p:sldId id="297" r:id="rId50"/>
    <p:sldId id="299" r:id="rId51"/>
    <p:sldId id="298" r:id="rId52"/>
    <p:sldId id="300" r:id="rId53"/>
    <p:sldId id="301" r:id="rId54"/>
    <p:sldId id="302" r:id="rId55"/>
    <p:sldId id="330" r:id="rId56"/>
    <p:sldId id="321" r:id="rId57"/>
    <p:sldId id="304" r:id="rId58"/>
    <p:sldId id="303" r:id="rId59"/>
    <p:sldId id="320" r:id="rId60"/>
    <p:sldId id="340" r:id="rId61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686" y="-230"/>
      </p:cViewPr>
      <p:guideLst>
        <p:guide orient="horz" pos="162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BA7DA4-D134-40E2-8110-562918303CE4}" type="doc">
      <dgm:prSet loTypeId="urn:microsoft.com/office/officeart/2009/3/layout/OpposingIdeas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E7EA89-D76D-4791-8C45-2D35050B14FD}">
      <dgm:prSet phldrT="[Text]"/>
      <dgm:spPr>
        <a:solidFill>
          <a:srgbClr val="92D050"/>
        </a:solidFill>
      </dgm:spPr>
      <dgm:t>
        <a:bodyPr/>
        <a:lstStyle/>
        <a:p>
          <a:pPr algn="ctr"/>
          <a:r>
            <a:rPr lang="en-US" dirty="0" smtClean="0"/>
            <a:t>Performance</a:t>
          </a:r>
          <a:endParaRPr lang="en-US" dirty="0"/>
        </a:p>
      </dgm:t>
    </dgm:pt>
    <dgm:pt modelId="{11A23137-9868-4F5E-AF52-285B8971F813}" type="parTrans" cxnId="{197F5C6B-D86E-4468-9BF1-A321616F467F}">
      <dgm:prSet/>
      <dgm:spPr/>
      <dgm:t>
        <a:bodyPr/>
        <a:lstStyle/>
        <a:p>
          <a:endParaRPr lang="en-US"/>
        </a:p>
      </dgm:t>
    </dgm:pt>
    <dgm:pt modelId="{6FF8AB08-6769-405B-92AB-E5AE4501FBDA}" type="sibTrans" cxnId="{197F5C6B-D86E-4468-9BF1-A321616F467F}">
      <dgm:prSet/>
      <dgm:spPr/>
      <dgm:t>
        <a:bodyPr/>
        <a:lstStyle/>
        <a:p>
          <a:endParaRPr lang="en-US"/>
        </a:p>
      </dgm:t>
    </dgm:pt>
    <dgm:pt modelId="{70CDEE30-1DE4-425D-9D7B-C254F5025C77}">
      <dgm:prSet phldrT="[Text]" custT="1"/>
      <dgm:spPr/>
      <dgm:t>
        <a:bodyPr/>
        <a:lstStyle/>
        <a:p>
          <a:pPr>
            <a:tabLst>
              <a:tab pos="114300" algn="l"/>
            </a:tabLst>
          </a:pPr>
          <a:r>
            <a:rPr lang="en-US" sz="1200" u="sng" dirty="0" smtClean="0">
              <a:solidFill>
                <a:schemeClr val="bg1"/>
              </a:solidFill>
            </a:rPr>
            <a:t>Graph-based model</a:t>
          </a:r>
        </a:p>
        <a:p>
          <a:pPr>
            <a:tabLst>
              <a:tab pos="114300" algn="l"/>
            </a:tabLst>
          </a:pPr>
          <a:r>
            <a:rPr lang="en-US" sz="1050" b="0" dirty="0" smtClean="0">
              <a:solidFill>
                <a:schemeClr val="bg1"/>
              </a:solidFill>
            </a:rPr>
            <a:t>Maximizes system utilization and minimizes run-time latencies.</a:t>
          </a:r>
        </a:p>
        <a:p>
          <a:pPr>
            <a:tabLst>
              <a:tab pos="114300" algn="l"/>
            </a:tabLst>
          </a:pPr>
          <a:endParaRPr lang="en-US" sz="1200" u="sng" dirty="0" smtClean="0">
            <a:solidFill>
              <a:schemeClr val="bg1"/>
            </a:solidFill>
          </a:endParaRPr>
        </a:p>
        <a:p>
          <a:pPr>
            <a:tabLst>
              <a:tab pos="114300" algn="l"/>
            </a:tabLst>
          </a:pPr>
          <a:r>
            <a:rPr lang="en-US" sz="1200" u="sng" dirty="0" smtClean="0">
              <a:solidFill>
                <a:schemeClr val="bg1"/>
              </a:solidFill>
            </a:rPr>
            <a:t>True Heterogeneous Compute</a:t>
          </a:r>
        </a:p>
        <a:p>
          <a:pPr>
            <a:tabLst>
              <a:tab pos="114300" algn="l"/>
            </a:tabLst>
          </a:pPr>
          <a:r>
            <a:rPr lang="en-US" sz="1050" u="none" dirty="0" smtClean="0">
              <a:solidFill>
                <a:schemeClr val="bg1"/>
              </a:solidFill>
            </a:rPr>
            <a:t>Unified access to all ARM, DSP, Vision/HWA</a:t>
          </a:r>
        </a:p>
        <a:p>
          <a:pPr>
            <a:tabLst>
              <a:tab pos="114300" algn="l"/>
            </a:tabLst>
          </a:pPr>
          <a:endParaRPr lang="en-US" sz="1200" u="sng" dirty="0" smtClean="0">
            <a:solidFill>
              <a:schemeClr val="bg1"/>
            </a:solidFill>
          </a:endParaRPr>
        </a:p>
        <a:p>
          <a:pPr>
            <a:tabLst>
              <a:tab pos="114300" algn="l"/>
            </a:tabLst>
          </a:pPr>
          <a:r>
            <a:rPr lang="en-US" sz="1200" u="sng" dirty="0" smtClean="0">
              <a:solidFill>
                <a:schemeClr val="bg1"/>
              </a:solidFill>
            </a:rPr>
            <a:t>Optimized Libraries</a:t>
          </a:r>
          <a:endParaRPr lang="en-US" sz="1600" dirty="0"/>
        </a:p>
      </dgm:t>
    </dgm:pt>
    <dgm:pt modelId="{077A7E18-CAB0-4317-8A69-89A278352800}" type="parTrans" cxnId="{F161BB8D-1AEA-4662-AE3B-13D5C251EB89}">
      <dgm:prSet/>
      <dgm:spPr/>
      <dgm:t>
        <a:bodyPr/>
        <a:lstStyle/>
        <a:p>
          <a:endParaRPr lang="en-US"/>
        </a:p>
      </dgm:t>
    </dgm:pt>
    <dgm:pt modelId="{2BB05601-3ED0-43C7-8D67-8AA9EB937191}" type="sibTrans" cxnId="{F161BB8D-1AEA-4662-AE3B-13D5C251EB89}">
      <dgm:prSet/>
      <dgm:spPr/>
      <dgm:t>
        <a:bodyPr/>
        <a:lstStyle/>
        <a:p>
          <a:endParaRPr lang="en-US"/>
        </a:p>
      </dgm:t>
    </dgm:pt>
    <dgm:pt modelId="{F71DF797-E5F7-470F-BEBF-FFE572A9D525}">
      <dgm:prSet phldrT="[Text]"/>
      <dgm:spPr>
        <a:solidFill>
          <a:srgbClr val="92D050"/>
        </a:solidFill>
      </dgm:spPr>
      <dgm:t>
        <a:bodyPr/>
        <a:lstStyle/>
        <a:p>
          <a:pPr algn="ctr"/>
          <a:r>
            <a:rPr lang="en-US" dirty="0" smtClean="0"/>
            <a:t>Development Cost</a:t>
          </a:r>
          <a:endParaRPr lang="en-US" dirty="0"/>
        </a:p>
      </dgm:t>
    </dgm:pt>
    <dgm:pt modelId="{512CDC2C-E197-432B-AE20-843BC2588715}" type="parTrans" cxnId="{7504A3AD-570D-4B5A-8E36-313F425CB949}">
      <dgm:prSet/>
      <dgm:spPr/>
      <dgm:t>
        <a:bodyPr/>
        <a:lstStyle/>
        <a:p>
          <a:endParaRPr lang="en-US"/>
        </a:p>
      </dgm:t>
    </dgm:pt>
    <dgm:pt modelId="{F7BE8894-51E9-4282-8B22-3896CB358121}" type="sibTrans" cxnId="{7504A3AD-570D-4B5A-8E36-313F425CB949}">
      <dgm:prSet/>
      <dgm:spPr/>
      <dgm:t>
        <a:bodyPr/>
        <a:lstStyle/>
        <a:p>
          <a:endParaRPr lang="en-US"/>
        </a:p>
      </dgm:t>
    </dgm:pt>
    <dgm:pt modelId="{CEF958E5-1055-4369-86D2-099104483683}">
      <dgm:prSet phldrT="[Text]" custT="1"/>
      <dgm:spPr/>
      <dgm:t>
        <a:bodyPr/>
        <a:lstStyle/>
        <a:p>
          <a:pPr>
            <a:tabLst>
              <a:tab pos="114300" algn="l"/>
            </a:tabLst>
          </a:pPr>
          <a:r>
            <a:rPr lang="en-US" sz="1200" u="sng" dirty="0" smtClean="0">
              <a:solidFill>
                <a:schemeClr val="bg1"/>
              </a:solidFill>
            </a:rPr>
            <a:t>Open Standard</a:t>
          </a:r>
          <a:endParaRPr lang="en-US" sz="1100" u="sng" dirty="0">
            <a:solidFill>
              <a:schemeClr val="bg1"/>
            </a:solidFill>
          </a:endParaRPr>
        </a:p>
      </dgm:t>
    </dgm:pt>
    <dgm:pt modelId="{04E383CE-D9D4-42F8-BBD3-4F8696EEEC50}" type="parTrans" cxnId="{3596152E-FCCB-4512-BC90-B457B3573A49}">
      <dgm:prSet/>
      <dgm:spPr/>
      <dgm:t>
        <a:bodyPr/>
        <a:lstStyle/>
        <a:p>
          <a:endParaRPr lang="en-US"/>
        </a:p>
      </dgm:t>
    </dgm:pt>
    <dgm:pt modelId="{E7736201-CD8C-4122-BB58-41A7E22F9831}" type="sibTrans" cxnId="{3596152E-FCCB-4512-BC90-B457B3573A49}">
      <dgm:prSet/>
      <dgm:spPr/>
      <dgm:t>
        <a:bodyPr/>
        <a:lstStyle/>
        <a:p>
          <a:endParaRPr lang="en-US"/>
        </a:p>
      </dgm:t>
    </dgm:pt>
    <dgm:pt modelId="{8A27F9CE-15FB-4E77-8CEA-B77CA49B02E6}">
      <dgm:prSet custT="1"/>
      <dgm:spPr/>
      <dgm:t>
        <a:bodyPr/>
        <a:lstStyle/>
        <a:p>
          <a:pPr>
            <a:tabLst>
              <a:tab pos="114300" algn="l"/>
            </a:tabLst>
          </a:pPr>
          <a:r>
            <a:rPr lang="en-US" sz="1050" dirty="0" smtClean="0">
              <a:solidFill>
                <a:schemeClr val="bg1"/>
              </a:solidFill>
            </a:rPr>
            <a:t>Conformant to </a:t>
          </a:r>
          <a:r>
            <a:rPr lang="en-US" sz="1050" b="1" dirty="0" smtClean="0">
              <a:solidFill>
                <a:schemeClr val="bg1"/>
              </a:solidFill>
            </a:rPr>
            <a:t>OpenVX v1.1 </a:t>
          </a:r>
          <a:r>
            <a:rPr lang="en-US" sz="1050" b="0" dirty="0" smtClean="0">
              <a:solidFill>
                <a:schemeClr val="bg1"/>
              </a:solidFill>
            </a:rPr>
            <a:t>with support for graph pipelining extension</a:t>
          </a:r>
        </a:p>
        <a:p>
          <a:pPr>
            <a:tabLst>
              <a:tab pos="114300" algn="l"/>
            </a:tabLst>
          </a:pPr>
          <a:endParaRPr lang="en-US" sz="1200" u="sng" dirty="0" smtClean="0">
            <a:solidFill>
              <a:schemeClr val="bg1"/>
            </a:solidFill>
          </a:endParaRPr>
        </a:p>
        <a:p>
          <a:pPr>
            <a:tabLst>
              <a:tab pos="114300" algn="l"/>
            </a:tabLst>
          </a:pPr>
          <a:r>
            <a:rPr lang="en-US" sz="1200" u="sng" dirty="0" smtClean="0">
              <a:solidFill>
                <a:schemeClr val="bg1"/>
              </a:solidFill>
            </a:rPr>
            <a:t>Hardware Abstraction</a:t>
          </a:r>
        </a:p>
        <a:p>
          <a:pPr>
            <a:tabLst>
              <a:tab pos="114300" algn="l"/>
            </a:tabLst>
          </a:pPr>
          <a:r>
            <a:rPr lang="en-US" sz="1050" dirty="0" smtClean="0">
              <a:solidFill>
                <a:schemeClr val="bg1"/>
              </a:solidFill>
            </a:rPr>
            <a:t>Same application works across TDA2x/3x</a:t>
          </a:r>
          <a:br>
            <a:rPr lang="en-US" sz="1050" dirty="0" smtClean="0">
              <a:solidFill>
                <a:schemeClr val="bg1"/>
              </a:solidFill>
            </a:rPr>
          </a:br>
          <a:r>
            <a:rPr lang="en-US" sz="1050" dirty="0" smtClean="0">
              <a:solidFill>
                <a:schemeClr val="bg1"/>
              </a:solidFill>
            </a:rPr>
            <a:t>family of SoCs on range of SW environments </a:t>
          </a:r>
          <a:br>
            <a:rPr lang="en-US" sz="1050" dirty="0" smtClean="0">
              <a:solidFill>
                <a:schemeClr val="bg1"/>
              </a:solidFill>
            </a:rPr>
          </a:br>
          <a:r>
            <a:rPr lang="en-US" sz="1050" dirty="0" smtClean="0">
              <a:solidFill>
                <a:schemeClr val="bg1"/>
              </a:solidFill>
            </a:rPr>
            <a:t>from Linux to TI-RTOS</a:t>
          </a:r>
        </a:p>
        <a:p>
          <a:pPr>
            <a:tabLst>
              <a:tab pos="114300" algn="l"/>
            </a:tabLst>
          </a:pPr>
          <a:endParaRPr lang="en-US" sz="1200" b="0" u="sng" dirty="0" smtClean="0">
            <a:solidFill>
              <a:schemeClr val="bg1"/>
            </a:solidFill>
          </a:endParaRPr>
        </a:p>
        <a:p>
          <a:pPr>
            <a:tabLst>
              <a:tab pos="114300" algn="l"/>
            </a:tabLst>
          </a:pPr>
          <a:r>
            <a:rPr lang="en-US" sz="1200" b="0" u="sng" dirty="0" smtClean="0">
              <a:solidFill>
                <a:schemeClr val="bg1"/>
              </a:solidFill>
            </a:rPr>
            <a:t>Ease of use</a:t>
          </a:r>
        </a:p>
        <a:p>
          <a:pPr>
            <a:tabLst>
              <a:tab pos="114300" algn="l"/>
            </a:tabLst>
          </a:pPr>
          <a:r>
            <a:rPr lang="en-US" sz="1050" dirty="0" smtClean="0">
              <a:solidFill>
                <a:schemeClr val="bg1"/>
              </a:solidFill>
            </a:rPr>
            <a:t>Full development, including DSP</a:t>
          </a:r>
          <a:br>
            <a:rPr lang="en-US" sz="1050" dirty="0" smtClean="0">
              <a:solidFill>
                <a:schemeClr val="bg1"/>
              </a:solidFill>
            </a:rPr>
          </a:br>
          <a:r>
            <a:rPr lang="en-US" sz="1050" dirty="0" smtClean="0">
              <a:solidFill>
                <a:schemeClr val="bg1"/>
              </a:solidFill>
            </a:rPr>
            <a:t>intrinsic emulation, can be done on PC </a:t>
          </a:r>
          <a:br>
            <a:rPr lang="en-US" sz="1050" dirty="0" smtClean="0">
              <a:solidFill>
                <a:schemeClr val="bg1"/>
              </a:solidFill>
            </a:rPr>
          </a:br>
          <a:r>
            <a:rPr lang="en-US" sz="1050" dirty="0" smtClean="0">
              <a:solidFill>
                <a:schemeClr val="bg1"/>
              </a:solidFill>
            </a:rPr>
            <a:t>using TI OpenVX, then simple recompile on </a:t>
          </a:r>
          <a:br>
            <a:rPr lang="en-US" sz="1050" dirty="0" smtClean="0">
              <a:solidFill>
                <a:schemeClr val="bg1"/>
              </a:solidFill>
            </a:rPr>
          </a:br>
          <a:r>
            <a:rPr lang="en-US" sz="1050" dirty="0" smtClean="0">
              <a:solidFill>
                <a:schemeClr val="bg1"/>
              </a:solidFill>
            </a:rPr>
            <a:t>platform.</a:t>
          </a:r>
        </a:p>
        <a:p>
          <a:pPr>
            <a:tabLst>
              <a:tab pos="114300" algn="l"/>
            </a:tabLst>
          </a:pPr>
          <a:r>
            <a:rPr lang="en-US" sz="1050" dirty="0" err="1" smtClean="0">
              <a:solidFill>
                <a:schemeClr val="bg1"/>
              </a:solidFill>
            </a:rPr>
            <a:t>PyTIOVX</a:t>
          </a:r>
          <a:r>
            <a:rPr lang="en-US" sz="1050" dirty="0" smtClean="0">
              <a:solidFill>
                <a:schemeClr val="bg1"/>
              </a:solidFill>
            </a:rPr>
            <a:t> tool generates OpenVX Application/Kernel code</a:t>
          </a:r>
        </a:p>
      </dgm:t>
    </dgm:pt>
    <dgm:pt modelId="{8F024288-F7C1-4E4D-A291-77B25FBAEC07}" type="parTrans" cxnId="{BB8C20D3-EAD4-46AD-B831-33F5B103312C}">
      <dgm:prSet/>
      <dgm:spPr/>
      <dgm:t>
        <a:bodyPr/>
        <a:lstStyle/>
        <a:p>
          <a:endParaRPr lang="en-US"/>
        </a:p>
      </dgm:t>
    </dgm:pt>
    <dgm:pt modelId="{DA0AE192-6FE6-43C5-A891-45B8C77EB2A1}" type="sibTrans" cxnId="{BB8C20D3-EAD4-46AD-B831-33F5B103312C}">
      <dgm:prSet/>
      <dgm:spPr/>
      <dgm:t>
        <a:bodyPr/>
        <a:lstStyle/>
        <a:p>
          <a:endParaRPr lang="en-US"/>
        </a:p>
      </dgm:t>
    </dgm:pt>
    <dgm:pt modelId="{E2D0DF16-EF36-46F3-923A-6980B4AB583B}">
      <dgm:prSet phldrT="[Text]" custT="1"/>
      <dgm:spPr/>
      <dgm:t>
        <a:bodyPr/>
        <a:lstStyle/>
        <a:p>
          <a:pPr>
            <a:tabLst>
              <a:tab pos="114300" algn="l"/>
            </a:tabLst>
          </a:pPr>
          <a:r>
            <a:rPr lang="en-US" sz="1050" dirty="0" smtClean="0">
              <a:solidFill>
                <a:schemeClr val="bg1"/>
              </a:solidFill>
            </a:rPr>
            <a:t>Fully optimized OpenVX 1.1 kernels on DSP</a:t>
          </a:r>
        </a:p>
      </dgm:t>
    </dgm:pt>
    <dgm:pt modelId="{03297A82-14F5-4DDD-A6E9-BBD3E6107375}" type="parTrans" cxnId="{B851A046-E855-4386-88BA-983037DFA2E3}">
      <dgm:prSet/>
      <dgm:spPr/>
      <dgm:t>
        <a:bodyPr/>
        <a:lstStyle/>
        <a:p>
          <a:endParaRPr lang="en-US"/>
        </a:p>
      </dgm:t>
    </dgm:pt>
    <dgm:pt modelId="{56BBC3EB-93C9-4D00-B92F-33C4BAEB4C99}" type="sibTrans" cxnId="{B851A046-E855-4386-88BA-983037DFA2E3}">
      <dgm:prSet/>
      <dgm:spPr/>
      <dgm:t>
        <a:bodyPr/>
        <a:lstStyle/>
        <a:p>
          <a:endParaRPr lang="en-US"/>
        </a:p>
      </dgm:t>
    </dgm:pt>
    <dgm:pt modelId="{C92EFB54-FBE4-4FA5-82A5-B17183ED2F89}">
      <dgm:prSet phldrT="[Text]" custT="1"/>
      <dgm:spPr/>
      <dgm:t>
        <a:bodyPr/>
        <a:lstStyle/>
        <a:p>
          <a:pPr>
            <a:tabLst>
              <a:tab pos="114300" algn="l"/>
            </a:tabLst>
          </a:pPr>
          <a:endParaRPr lang="en-US" sz="1200" u="sng" dirty="0" smtClean="0">
            <a:solidFill>
              <a:schemeClr val="bg1"/>
            </a:solidFill>
          </a:endParaRPr>
        </a:p>
        <a:p>
          <a:pPr>
            <a:tabLst>
              <a:tab pos="114300" algn="l"/>
            </a:tabLst>
          </a:pPr>
          <a:r>
            <a:rPr lang="en-US" sz="1200" u="sng" dirty="0" smtClean="0">
              <a:solidFill>
                <a:schemeClr val="bg1"/>
              </a:solidFill>
            </a:rPr>
            <a:t>DMA Integration</a:t>
          </a:r>
        </a:p>
        <a:p>
          <a:pPr>
            <a:tabLst>
              <a:tab pos="114300" algn="l"/>
            </a:tabLst>
          </a:pPr>
          <a:r>
            <a:rPr lang="en-US" sz="1050" u="none" dirty="0" smtClean="0">
              <a:solidFill>
                <a:schemeClr val="bg1"/>
              </a:solidFill>
            </a:rPr>
            <a:t>Simple interface to add block-based DMA to </a:t>
          </a:r>
          <a:br>
            <a:rPr lang="en-US" sz="1050" u="none" dirty="0" smtClean="0">
              <a:solidFill>
                <a:schemeClr val="bg1"/>
              </a:solidFill>
            </a:rPr>
          </a:br>
          <a:r>
            <a:rPr lang="en-US" sz="1050" u="none" dirty="0" smtClean="0">
              <a:solidFill>
                <a:schemeClr val="bg1"/>
              </a:solidFill>
            </a:rPr>
            <a:t>kernels (BAM)</a:t>
          </a:r>
        </a:p>
        <a:p>
          <a:pPr>
            <a:tabLst>
              <a:tab pos="114300" algn="l"/>
            </a:tabLst>
          </a:pPr>
          <a:endParaRPr lang="en-US" sz="1200" u="sng" dirty="0" smtClean="0">
            <a:solidFill>
              <a:schemeClr val="bg1"/>
            </a:solidFill>
          </a:endParaRPr>
        </a:p>
      </dgm:t>
    </dgm:pt>
    <dgm:pt modelId="{73DB6D8A-598A-49CA-B8A9-37F49B2679BB}" type="parTrans" cxnId="{9F812DD7-6622-46CE-BAEC-DA89D699BEDF}">
      <dgm:prSet/>
      <dgm:spPr/>
      <dgm:t>
        <a:bodyPr/>
        <a:lstStyle/>
        <a:p>
          <a:endParaRPr lang="en-US"/>
        </a:p>
      </dgm:t>
    </dgm:pt>
    <dgm:pt modelId="{058AB5D6-C8BE-47ED-9996-867C70541229}" type="sibTrans" cxnId="{9F812DD7-6622-46CE-BAEC-DA89D699BEDF}">
      <dgm:prSet/>
      <dgm:spPr/>
      <dgm:t>
        <a:bodyPr/>
        <a:lstStyle/>
        <a:p>
          <a:endParaRPr lang="en-US"/>
        </a:p>
      </dgm:t>
    </dgm:pt>
    <dgm:pt modelId="{4FE79838-7839-405C-9410-33E6399881FA}" type="pres">
      <dgm:prSet presAssocID="{CABA7DA4-D134-40E2-8110-562918303CE4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1F4256-82EF-447C-AFD5-53050F938A9F}" type="pres">
      <dgm:prSet presAssocID="{CABA7DA4-D134-40E2-8110-562918303CE4}" presName="Background" presStyleLbl="node1" presStyleIdx="0" presStyleCnt="1" custScaleX="136360" custScaleY="126292" custLinFactNeighborY="-11352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3EB435A4-5724-4B83-B269-509A5CB0D568}" type="pres">
      <dgm:prSet presAssocID="{CABA7DA4-D134-40E2-8110-562918303CE4}" presName="Divider" presStyleLbl="callout" presStyleIdx="0" presStyleCnt="1" custScaleX="922294" custScaleY="142701" custLinFactNeighborY="-13202"/>
      <dgm:spPr>
        <a:ln>
          <a:solidFill>
            <a:srgbClr val="92D050"/>
          </a:solidFill>
        </a:ln>
      </dgm:spPr>
      <dgm:t>
        <a:bodyPr/>
        <a:lstStyle/>
        <a:p>
          <a:endParaRPr lang="en-US"/>
        </a:p>
      </dgm:t>
    </dgm:pt>
    <dgm:pt modelId="{E542D2F8-B4A0-4957-B26A-FB2F32CF0E18}" type="pres">
      <dgm:prSet presAssocID="{CABA7DA4-D134-40E2-8110-562918303CE4}" presName="ChildText1" presStyleLbl="revTx" presStyleIdx="0" presStyleCnt="0" custScaleX="149416" custScaleY="126218" custLinFactNeighborX="-18696" custLinFactNeighborY="-184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10DC56-F67A-45F7-A01F-C274AB2A4823}" type="pres">
      <dgm:prSet presAssocID="{CABA7DA4-D134-40E2-8110-562918303CE4}" presName="ChildText2" presStyleLbl="revTx" presStyleIdx="0" presStyleCnt="0" custScaleX="148104" custScaleY="123544" custLinFactNeighborX="20664" custLinFactNeighborY="-190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D2AE1-AEB1-4C90-9791-7CABC7BD73FB}" type="pres">
      <dgm:prSet presAssocID="{CABA7DA4-D134-40E2-8110-562918303CE4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20391E5-B983-402C-965E-FC9644C9CC57}" type="pres">
      <dgm:prSet presAssocID="{CABA7DA4-D134-40E2-8110-562918303CE4}" presName="ParentShape1" presStyleLbl="alignImgPlace1" presStyleIdx="0" presStyleCnt="2" custLinFactX="-11743" custLinFactNeighborX="-100000" custLinFactNeighborY="4356">
        <dgm:presLayoutVars/>
      </dgm:prSet>
      <dgm:spPr/>
      <dgm:t>
        <a:bodyPr/>
        <a:lstStyle/>
        <a:p>
          <a:endParaRPr lang="en-US"/>
        </a:p>
      </dgm:t>
    </dgm:pt>
    <dgm:pt modelId="{98F0677E-D0A2-4EDF-82DF-B3683620D7F4}" type="pres">
      <dgm:prSet presAssocID="{CABA7DA4-D134-40E2-8110-562918303CE4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B036663-284C-4784-99F9-F98B73819796}" type="pres">
      <dgm:prSet presAssocID="{CABA7DA4-D134-40E2-8110-562918303CE4}" presName="ParentShape2" presStyleLbl="alignImgPlace1" presStyleIdx="1" presStyleCnt="2" custLinFactX="10037" custLinFactNeighborX="100000" custLinFactNeighborY="-25168">
        <dgm:presLayoutVars/>
      </dgm:prSet>
      <dgm:spPr/>
      <dgm:t>
        <a:bodyPr/>
        <a:lstStyle/>
        <a:p>
          <a:endParaRPr lang="en-US"/>
        </a:p>
      </dgm:t>
    </dgm:pt>
  </dgm:ptLst>
  <dgm:cxnLst>
    <dgm:cxn modelId="{7504A3AD-570D-4B5A-8E36-313F425CB949}" srcId="{CABA7DA4-D134-40E2-8110-562918303CE4}" destId="{F71DF797-E5F7-470F-BEBF-FFE572A9D525}" srcOrd="1" destOrd="0" parTransId="{512CDC2C-E197-432B-AE20-843BC2588715}" sibTransId="{F7BE8894-51E9-4282-8B22-3896CB358121}"/>
    <dgm:cxn modelId="{43D7AE45-FC80-449F-8D4E-7C5E83DED2FC}" type="presOf" srcId="{CEF958E5-1055-4369-86D2-099104483683}" destId="{C410DC56-F67A-45F7-A01F-C274AB2A4823}" srcOrd="0" destOrd="0" presId="urn:microsoft.com/office/officeart/2009/3/layout/OpposingIdeas"/>
    <dgm:cxn modelId="{7413DC09-3096-418C-BCC4-2708FA3698B9}" type="presOf" srcId="{CABA7DA4-D134-40E2-8110-562918303CE4}" destId="{4FE79838-7839-405C-9410-33E6399881FA}" srcOrd="0" destOrd="0" presId="urn:microsoft.com/office/officeart/2009/3/layout/OpposingIdeas"/>
    <dgm:cxn modelId="{3DEF68DC-AB0C-4E12-A08C-BD7382CD3656}" type="presOf" srcId="{70CDEE30-1DE4-425D-9D7B-C254F5025C77}" destId="{E542D2F8-B4A0-4957-B26A-FB2F32CF0E18}" srcOrd="0" destOrd="0" presId="urn:microsoft.com/office/officeart/2009/3/layout/OpposingIdeas"/>
    <dgm:cxn modelId="{3596152E-FCCB-4512-BC90-B457B3573A49}" srcId="{F71DF797-E5F7-470F-BEBF-FFE572A9D525}" destId="{CEF958E5-1055-4369-86D2-099104483683}" srcOrd="0" destOrd="0" parTransId="{04E383CE-D9D4-42F8-BBD3-4F8696EEEC50}" sibTransId="{E7736201-CD8C-4122-BB58-41A7E22F9831}"/>
    <dgm:cxn modelId="{6EED717B-C575-4BC3-9192-1B294A54E4FB}" type="presOf" srcId="{C92EFB54-FBE4-4FA5-82A5-B17183ED2F89}" destId="{E542D2F8-B4A0-4957-B26A-FB2F32CF0E18}" srcOrd="0" destOrd="2" presId="urn:microsoft.com/office/officeart/2009/3/layout/OpposingIdeas"/>
    <dgm:cxn modelId="{9F812DD7-6622-46CE-BAEC-DA89D699BEDF}" srcId="{ABE7EA89-D76D-4791-8C45-2D35050B14FD}" destId="{C92EFB54-FBE4-4FA5-82A5-B17183ED2F89}" srcOrd="2" destOrd="0" parTransId="{73DB6D8A-598A-49CA-B8A9-37F49B2679BB}" sibTransId="{058AB5D6-C8BE-47ED-9996-867C70541229}"/>
    <dgm:cxn modelId="{197F5C6B-D86E-4468-9BF1-A321616F467F}" srcId="{CABA7DA4-D134-40E2-8110-562918303CE4}" destId="{ABE7EA89-D76D-4791-8C45-2D35050B14FD}" srcOrd="0" destOrd="0" parTransId="{11A23137-9868-4F5E-AF52-285B8971F813}" sibTransId="{6FF8AB08-6769-405B-92AB-E5AE4501FBDA}"/>
    <dgm:cxn modelId="{01B6E565-A3F5-4673-9F9D-EDC0F7A774AB}" type="presOf" srcId="{ABE7EA89-D76D-4791-8C45-2D35050B14FD}" destId="{620391E5-B983-402C-965E-FC9644C9CC57}" srcOrd="1" destOrd="0" presId="urn:microsoft.com/office/officeart/2009/3/layout/OpposingIdeas"/>
    <dgm:cxn modelId="{B851A046-E855-4386-88BA-983037DFA2E3}" srcId="{ABE7EA89-D76D-4791-8C45-2D35050B14FD}" destId="{E2D0DF16-EF36-46F3-923A-6980B4AB583B}" srcOrd="1" destOrd="0" parTransId="{03297A82-14F5-4DDD-A6E9-BBD3E6107375}" sibTransId="{56BBC3EB-93C9-4D00-B92F-33C4BAEB4C99}"/>
    <dgm:cxn modelId="{52336373-1DB7-4505-84F9-7038D1923623}" type="presOf" srcId="{F71DF797-E5F7-470F-BEBF-FFE572A9D525}" destId="{4B036663-284C-4784-99F9-F98B73819796}" srcOrd="1" destOrd="0" presId="urn:microsoft.com/office/officeart/2009/3/layout/OpposingIdeas"/>
    <dgm:cxn modelId="{850B5159-0694-489C-9E28-2CCE77ACCACE}" type="presOf" srcId="{E2D0DF16-EF36-46F3-923A-6980B4AB583B}" destId="{E542D2F8-B4A0-4957-B26A-FB2F32CF0E18}" srcOrd="0" destOrd="1" presId="urn:microsoft.com/office/officeart/2009/3/layout/OpposingIdeas"/>
    <dgm:cxn modelId="{BB8C20D3-EAD4-46AD-B831-33F5B103312C}" srcId="{F71DF797-E5F7-470F-BEBF-FFE572A9D525}" destId="{8A27F9CE-15FB-4E77-8CEA-B77CA49B02E6}" srcOrd="1" destOrd="0" parTransId="{8F024288-F7C1-4E4D-A291-77B25FBAEC07}" sibTransId="{DA0AE192-6FE6-43C5-A891-45B8C77EB2A1}"/>
    <dgm:cxn modelId="{7D477625-1553-4CB6-8158-725930BFE6DD}" type="presOf" srcId="{F71DF797-E5F7-470F-BEBF-FFE572A9D525}" destId="{98F0677E-D0A2-4EDF-82DF-B3683620D7F4}" srcOrd="0" destOrd="0" presId="urn:microsoft.com/office/officeart/2009/3/layout/OpposingIdeas"/>
    <dgm:cxn modelId="{A9417F83-9A5F-4EEA-8D8B-BED02EDD5111}" type="presOf" srcId="{8A27F9CE-15FB-4E77-8CEA-B77CA49B02E6}" destId="{C410DC56-F67A-45F7-A01F-C274AB2A4823}" srcOrd="0" destOrd="1" presId="urn:microsoft.com/office/officeart/2009/3/layout/OpposingIdeas"/>
    <dgm:cxn modelId="{9471E2E3-D076-46BE-B1FF-1C93BC64962B}" type="presOf" srcId="{ABE7EA89-D76D-4791-8C45-2D35050B14FD}" destId="{6D4D2AE1-AEB1-4C90-9791-7CABC7BD73FB}" srcOrd="0" destOrd="0" presId="urn:microsoft.com/office/officeart/2009/3/layout/OpposingIdeas"/>
    <dgm:cxn modelId="{F161BB8D-1AEA-4662-AE3B-13D5C251EB89}" srcId="{ABE7EA89-D76D-4791-8C45-2D35050B14FD}" destId="{70CDEE30-1DE4-425D-9D7B-C254F5025C77}" srcOrd="0" destOrd="0" parTransId="{077A7E18-CAB0-4317-8A69-89A278352800}" sibTransId="{2BB05601-3ED0-43C7-8D67-8AA9EB937191}"/>
    <dgm:cxn modelId="{3AF0F3D9-258E-44DD-87FF-22AEB2089941}" type="presParOf" srcId="{4FE79838-7839-405C-9410-33E6399881FA}" destId="{6F1F4256-82EF-447C-AFD5-53050F938A9F}" srcOrd="0" destOrd="0" presId="urn:microsoft.com/office/officeart/2009/3/layout/OpposingIdeas"/>
    <dgm:cxn modelId="{E70EE3F2-5B92-4B11-8413-F0E19C3881DD}" type="presParOf" srcId="{4FE79838-7839-405C-9410-33E6399881FA}" destId="{3EB435A4-5724-4B83-B269-509A5CB0D568}" srcOrd="1" destOrd="0" presId="urn:microsoft.com/office/officeart/2009/3/layout/OpposingIdeas"/>
    <dgm:cxn modelId="{EB29B627-9F70-4A08-B681-2BE89094A844}" type="presParOf" srcId="{4FE79838-7839-405C-9410-33E6399881FA}" destId="{E542D2F8-B4A0-4957-B26A-FB2F32CF0E18}" srcOrd="2" destOrd="0" presId="urn:microsoft.com/office/officeart/2009/3/layout/OpposingIdeas"/>
    <dgm:cxn modelId="{9A43BE47-A2A5-461B-933A-87082E9C510F}" type="presParOf" srcId="{4FE79838-7839-405C-9410-33E6399881FA}" destId="{C410DC56-F67A-45F7-A01F-C274AB2A4823}" srcOrd="3" destOrd="0" presId="urn:microsoft.com/office/officeart/2009/3/layout/OpposingIdeas"/>
    <dgm:cxn modelId="{618F7988-3E1F-4DD7-88AA-58D897831F24}" type="presParOf" srcId="{4FE79838-7839-405C-9410-33E6399881FA}" destId="{6D4D2AE1-AEB1-4C90-9791-7CABC7BD73FB}" srcOrd="4" destOrd="0" presId="urn:microsoft.com/office/officeart/2009/3/layout/OpposingIdeas"/>
    <dgm:cxn modelId="{50828B00-FEFF-4868-9BD7-48F378A16BF7}" type="presParOf" srcId="{4FE79838-7839-405C-9410-33E6399881FA}" destId="{620391E5-B983-402C-965E-FC9644C9CC57}" srcOrd="5" destOrd="0" presId="urn:microsoft.com/office/officeart/2009/3/layout/OpposingIdeas"/>
    <dgm:cxn modelId="{9822F661-0FAF-4E7F-914C-62B959C382CF}" type="presParOf" srcId="{4FE79838-7839-405C-9410-33E6399881FA}" destId="{98F0677E-D0A2-4EDF-82DF-B3683620D7F4}" srcOrd="6" destOrd="0" presId="urn:microsoft.com/office/officeart/2009/3/layout/OpposingIdeas"/>
    <dgm:cxn modelId="{C0DD1B28-3D12-46D7-B133-A374A2A0C7A4}" type="presParOf" srcId="{4FE79838-7839-405C-9410-33E6399881FA}" destId="{4B036663-284C-4784-99F9-F98B73819796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F4256-82EF-447C-AFD5-53050F938A9F}">
      <dsp:nvSpPr>
        <dsp:cNvPr id="0" name=""/>
        <dsp:cNvSpPr/>
      </dsp:nvSpPr>
      <dsp:spPr>
        <a:xfrm>
          <a:off x="851001" y="31297"/>
          <a:ext cx="6300573" cy="3138066"/>
        </a:xfrm>
        <a:prstGeom prst="round2DiagRect">
          <a:avLst>
            <a:gd name="adj1" fmla="val 0"/>
            <a:gd name="adj2" fmla="val 1667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B435A4-5724-4B83-B269-509A5CB0D568}">
      <dsp:nvSpPr>
        <dsp:cNvPr id="0" name=""/>
        <dsp:cNvSpPr/>
      </dsp:nvSpPr>
      <dsp:spPr>
        <a:xfrm>
          <a:off x="3998755" y="227119"/>
          <a:ext cx="5681" cy="279365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2D2F8-B4A0-4957-B26A-FB2F32CF0E18}">
      <dsp:nvSpPr>
        <dsp:cNvPr id="0" name=""/>
        <dsp:cNvSpPr/>
      </dsp:nvSpPr>
      <dsp:spPr>
        <a:xfrm>
          <a:off x="975984" y="161931"/>
          <a:ext cx="2991660" cy="26610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200" u="sng" kern="1200" dirty="0" smtClean="0">
              <a:solidFill>
                <a:schemeClr val="bg1"/>
              </a:solidFill>
            </a:rPr>
            <a:t>Graph-based model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050" b="0" kern="1200" dirty="0" smtClean="0">
              <a:solidFill>
                <a:schemeClr val="bg1"/>
              </a:solidFill>
            </a:rPr>
            <a:t>Maximizes system utilization and minimizes run-time latencies.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endParaRPr lang="en-US" sz="1200" u="sng" kern="1200" dirty="0" smtClean="0">
            <a:solidFill>
              <a:schemeClr val="bg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200" u="sng" kern="1200" dirty="0" smtClean="0">
              <a:solidFill>
                <a:schemeClr val="bg1"/>
              </a:solidFill>
            </a:rPr>
            <a:t>True Heterogeneous Compute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050" u="none" kern="1200" dirty="0" smtClean="0">
              <a:solidFill>
                <a:schemeClr val="bg1"/>
              </a:solidFill>
            </a:rPr>
            <a:t>Unified access to all ARM, DSP, Vision/HWA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endParaRPr lang="en-US" sz="1200" u="sng" kern="1200" dirty="0" smtClean="0">
            <a:solidFill>
              <a:schemeClr val="bg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200" u="sng" kern="1200" dirty="0" smtClean="0">
              <a:solidFill>
                <a:schemeClr val="bg1"/>
              </a:solidFill>
            </a:rPr>
            <a:t>Optimized Libraries</a:t>
          </a:r>
          <a:endParaRPr lang="en-US" sz="1600" kern="1200" dirty="0"/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050" kern="1200" dirty="0" smtClean="0">
              <a:solidFill>
                <a:schemeClr val="bg1"/>
              </a:solidFill>
            </a:rPr>
            <a:t>Fully optimized OpenVX 1.1 kernels on DSP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endParaRPr lang="en-US" sz="1200" u="sng" kern="1200" dirty="0" smtClean="0">
            <a:solidFill>
              <a:schemeClr val="bg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200" u="sng" kern="1200" dirty="0" smtClean="0">
              <a:solidFill>
                <a:schemeClr val="bg1"/>
              </a:solidFill>
            </a:rPr>
            <a:t>DMA Integration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050" u="none" kern="1200" dirty="0" smtClean="0">
              <a:solidFill>
                <a:schemeClr val="bg1"/>
              </a:solidFill>
            </a:rPr>
            <a:t>Simple interface to add block-based DMA to </a:t>
          </a:r>
          <a:br>
            <a:rPr lang="en-US" sz="1050" u="none" kern="1200" dirty="0" smtClean="0">
              <a:solidFill>
                <a:schemeClr val="bg1"/>
              </a:solidFill>
            </a:rPr>
          </a:br>
          <a:r>
            <a:rPr lang="en-US" sz="1050" u="none" kern="1200" dirty="0" smtClean="0">
              <a:solidFill>
                <a:schemeClr val="bg1"/>
              </a:solidFill>
            </a:rPr>
            <a:t>kernels (BAM)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endParaRPr lang="en-US" sz="1200" u="sng" kern="1200" dirty="0" smtClean="0">
            <a:solidFill>
              <a:schemeClr val="bg1"/>
            </a:solidFill>
          </a:endParaRPr>
        </a:p>
      </dsp:txBody>
      <dsp:txXfrm>
        <a:off x="975984" y="161931"/>
        <a:ext cx="2991660" cy="2661041"/>
      </dsp:txXfrm>
    </dsp:sp>
    <dsp:sp modelId="{C410DC56-F67A-45F7-A01F-C274AB2A4823}">
      <dsp:nvSpPr>
        <dsp:cNvPr id="0" name=""/>
        <dsp:cNvSpPr/>
      </dsp:nvSpPr>
      <dsp:spPr>
        <a:xfrm>
          <a:off x="4087470" y="177512"/>
          <a:ext cx="2965391" cy="260466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200" u="sng" kern="1200" dirty="0" smtClean="0">
              <a:solidFill>
                <a:schemeClr val="bg1"/>
              </a:solidFill>
            </a:rPr>
            <a:t>Open Standard</a:t>
          </a:r>
          <a:endParaRPr lang="en-US" sz="1100" u="sng" kern="1200" dirty="0">
            <a:solidFill>
              <a:schemeClr val="bg1"/>
            </a:solidFill>
          </a:endParaRP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050" kern="1200" dirty="0" smtClean="0">
              <a:solidFill>
                <a:schemeClr val="bg1"/>
              </a:solidFill>
            </a:rPr>
            <a:t>Conformant to </a:t>
          </a:r>
          <a:r>
            <a:rPr lang="en-US" sz="1050" b="1" kern="1200" dirty="0" smtClean="0">
              <a:solidFill>
                <a:schemeClr val="bg1"/>
              </a:solidFill>
            </a:rPr>
            <a:t>OpenVX v1.1 </a:t>
          </a:r>
          <a:r>
            <a:rPr lang="en-US" sz="1050" b="0" kern="1200" dirty="0" smtClean="0">
              <a:solidFill>
                <a:schemeClr val="bg1"/>
              </a:solidFill>
            </a:rPr>
            <a:t>with support for graph pipelining extension</a:t>
          </a: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endParaRPr lang="en-US" sz="1200" u="sng" kern="1200" dirty="0" smtClean="0">
            <a:solidFill>
              <a:schemeClr val="bg1"/>
            </a:solidFill>
          </a:endParaRP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200" u="sng" kern="1200" dirty="0" smtClean="0">
              <a:solidFill>
                <a:schemeClr val="bg1"/>
              </a:solidFill>
            </a:rPr>
            <a:t>Hardware Abstraction</a:t>
          </a: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050" kern="1200" dirty="0" smtClean="0">
              <a:solidFill>
                <a:schemeClr val="bg1"/>
              </a:solidFill>
            </a:rPr>
            <a:t>Same application works across TDA2x/3x</a:t>
          </a:r>
          <a:br>
            <a:rPr lang="en-US" sz="1050" kern="1200" dirty="0" smtClean="0">
              <a:solidFill>
                <a:schemeClr val="bg1"/>
              </a:solidFill>
            </a:rPr>
          </a:br>
          <a:r>
            <a:rPr lang="en-US" sz="1050" kern="1200" dirty="0" smtClean="0">
              <a:solidFill>
                <a:schemeClr val="bg1"/>
              </a:solidFill>
            </a:rPr>
            <a:t>family of SoCs on range of SW environments </a:t>
          </a:r>
          <a:br>
            <a:rPr lang="en-US" sz="1050" kern="1200" dirty="0" smtClean="0">
              <a:solidFill>
                <a:schemeClr val="bg1"/>
              </a:solidFill>
            </a:rPr>
          </a:br>
          <a:r>
            <a:rPr lang="en-US" sz="1050" kern="1200" dirty="0" smtClean="0">
              <a:solidFill>
                <a:schemeClr val="bg1"/>
              </a:solidFill>
            </a:rPr>
            <a:t>from Linux to TI-RTOS</a:t>
          </a: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endParaRPr lang="en-US" sz="1200" b="0" u="sng" kern="1200" dirty="0" smtClean="0">
            <a:solidFill>
              <a:schemeClr val="bg1"/>
            </a:solidFill>
          </a:endParaRP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200" b="0" u="sng" kern="1200" dirty="0" smtClean="0">
              <a:solidFill>
                <a:schemeClr val="bg1"/>
              </a:solidFill>
            </a:rPr>
            <a:t>Ease of use</a:t>
          </a: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050" kern="1200" dirty="0" smtClean="0">
              <a:solidFill>
                <a:schemeClr val="bg1"/>
              </a:solidFill>
            </a:rPr>
            <a:t>Full development, including DSP</a:t>
          </a:r>
          <a:br>
            <a:rPr lang="en-US" sz="1050" kern="1200" dirty="0" smtClean="0">
              <a:solidFill>
                <a:schemeClr val="bg1"/>
              </a:solidFill>
            </a:rPr>
          </a:br>
          <a:r>
            <a:rPr lang="en-US" sz="1050" kern="1200" dirty="0" smtClean="0">
              <a:solidFill>
                <a:schemeClr val="bg1"/>
              </a:solidFill>
            </a:rPr>
            <a:t>intrinsic emulation, can be done on PC </a:t>
          </a:r>
          <a:br>
            <a:rPr lang="en-US" sz="1050" kern="1200" dirty="0" smtClean="0">
              <a:solidFill>
                <a:schemeClr val="bg1"/>
              </a:solidFill>
            </a:rPr>
          </a:br>
          <a:r>
            <a:rPr lang="en-US" sz="1050" kern="1200" dirty="0" smtClean="0">
              <a:solidFill>
                <a:schemeClr val="bg1"/>
              </a:solidFill>
            </a:rPr>
            <a:t>using TI OpenVX, then simple recompile on </a:t>
          </a:r>
          <a:br>
            <a:rPr lang="en-US" sz="1050" kern="1200" dirty="0" smtClean="0">
              <a:solidFill>
                <a:schemeClr val="bg1"/>
              </a:solidFill>
            </a:rPr>
          </a:br>
          <a:r>
            <a:rPr lang="en-US" sz="1050" kern="1200" dirty="0" smtClean="0">
              <a:solidFill>
                <a:schemeClr val="bg1"/>
              </a:solidFill>
            </a:rPr>
            <a:t>platform.</a:t>
          </a:r>
        </a:p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14300" algn="l"/>
            </a:tabLst>
          </a:pPr>
          <a:r>
            <a:rPr lang="en-US" sz="1050" kern="1200" dirty="0" err="1" smtClean="0">
              <a:solidFill>
                <a:schemeClr val="bg1"/>
              </a:solidFill>
            </a:rPr>
            <a:t>PyTIOVX</a:t>
          </a:r>
          <a:r>
            <a:rPr lang="en-US" sz="1050" kern="1200" dirty="0" smtClean="0">
              <a:solidFill>
                <a:schemeClr val="bg1"/>
              </a:solidFill>
            </a:rPr>
            <a:t> tool generates OpenVX Application/Kernel code</a:t>
          </a:r>
        </a:p>
      </dsp:txBody>
      <dsp:txXfrm>
        <a:off x="4087470" y="177512"/>
        <a:ext cx="2965391" cy="2604666"/>
      </dsp:txXfrm>
    </dsp:sp>
    <dsp:sp modelId="{620391E5-B983-402C-965E-FC9644C9CC57}">
      <dsp:nvSpPr>
        <dsp:cNvPr id="0" name=""/>
        <dsp:cNvSpPr/>
      </dsp:nvSpPr>
      <dsp:spPr>
        <a:xfrm rot="16200000">
          <a:off x="-909880" y="1088360"/>
          <a:ext cx="2710658" cy="770090"/>
        </a:xfrm>
        <a:prstGeom prst="rightArrow">
          <a:avLst>
            <a:gd name="adj1" fmla="val 49830"/>
            <a:gd name="adj2" fmla="val 6066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Performance</a:t>
          </a:r>
          <a:endParaRPr lang="en-US" sz="1800" kern="1200" dirty="0"/>
        </a:p>
      </dsp:txBody>
      <dsp:txXfrm>
        <a:off x="-793493" y="1397924"/>
        <a:ext cx="2477884" cy="383736"/>
      </dsp:txXfrm>
    </dsp:sp>
    <dsp:sp modelId="{4B036663-284C-4784-99F9-F98B73819796}">
      <dsp:nvSpPr>
        <dsp:cNvPr id="0" name=""/>
        <dsp:cNvSpPr/>
      </dsp:nvSpPr>
      <dsp:spPr>
        <a:xfrm rot="5400000">
          <a:off x="6188661" y="1342210"/>
          <a:ext cx="2710658" cy="770090"/>
        </a:xfrm>
        <a:prstGeom prst="rightArrow">
          <a:avLst>
            <a:gd name="adj1" fmla="val 49830"/>
            <a:gd name="adj2" fmla="val 6066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Development Cost</a:t>
          </a:r>
          <a:endParaRPr lang="en-US" sz="1800" kern="1200" dirty="0"/>
        </a:p>
      </dsp:txBody>
      <dsp:txXfrm>
        <a:off x="6305048" y="1419000"/>
        <a:ext cx="2477884" cy="383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362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253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146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08075"/>
            <a:ext cx="9844088" cy="55387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929641" y="7015798"/>
            <a:ext cx="7437119" cy="664654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1500"/>
              <a:t>OpenVX has this idea of computation graphs, where image operations called nodes process data.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nodes may be dedicated HW blocks, or if they run for example on a GPU, they may be written in OpenCL.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application first sets up a graph, telling system in advance which type of processing it will want to perform.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system then has a possibility to work on the processing graph, to spend some effort to optimize the total graph, before executing it.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500"/>
              <a:t>The host, the CPU, needs only pass in some data, and then can idle, while the OpenVX subsystem, in more power-efficient HW, autonomously executes the graph.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5265809" y="14029033"/>
            <a:ext cx="4028439" cy="73850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b" anchorCtr="0">
            <a:noAutofit/>
          </a:bodyPr>
          <a:lstStyle/>
          <a:p>
            <a:pPr>
              <a:lnSpc>
                <a:spcPct val="99000"/>
              </a:lnSpc>
              <a:buSzPct val="25000"/>
            </a:pPr>
            <a:fld id="{00000000-1234-1234-1234-123412341234}" type="slidenum">
              <a:rPr lang="en-US" sz="2100">
                <a:solidFill>
                  <a:srgbClr val="FFFFFF"/>
                </a:solidFill>
              </a:rPr>
              <a:pPr>
                <a:lnSpc>
                  <a:spcPct val="99000"/>
                </a:lnSpc>
                <a:buSzPct val="25000"/>
              </a:pPr>
              <a:t>2</a:t>
            </a:fld>
            <a:endParaRPr lang="en-US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08075"/>
            <a:ext cx="9844088" cy="55387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9641" y="7015798"/>
            <a:ext cx="7437119" cy="664654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1500"/>
              <a:t>OpenVX is a special API for low-power vision acceleration.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It is a fairly high-level API, especially compared to programming language approach like with OpenCL, and it is aimed to provide real-time computer vision support on mobile and embedded devices.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API abstracts the underlying hardware, the implementation can use multi-core CPUs, or GPUs, or DSPs, or ISPs, or some new dedicated computer vision HW.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But the programmer doesn’t have to care exactly how the API is implemented, the device manufacturers take care of those details instead.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Now even very low-power wearable devices can address vision workloads without involving the high-power CPU/GPU complex.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As OpenVX has lower precision requirements than OpenCL, it is mostly fixed-point API, whereas OpenCL is mostly a floating-point API, in OpenVX computations can be done with simpler, lower-power HW.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endParaRPr sz="1500"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5265809" y="14029033"/>
            <a:ext cx="4028439" cy="73850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b" anchorCtr="0">
            <a:noAutofit/>
          </a:bodyPr>
          <a:lstStyle/>
          <a:p>
            <a:pPr>
              <a:lnSpc>
                <a:spcPct val="99000"/>
              </a:lnSpc>
              <a:buSzPct val="25000"/>
            </a:pPr>
            <a:fld id="{00000000-1234-1234-1234-123412341234}" type="slidenum">
              <a:rPr lang="en-US" sz="2100">
                <a:solidFill>
                  <a:srgbClr val="FFFFFF"/>
                </a:solidFill>
              </a:rPr>
              <a:pPr>
                <a:lnSpc>
                  <a:spcPct val="99000"/>
                </a:lnSpc>
                <a:buSzPct val="25000"/>
              </a:pPr>
              <a:t>4</a:t>
            </a:fld>
            <a:endParaRPr lang="en-US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08075"/>
            <a:ext cx="9844088" cy="55387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929641" y="7015798"/>
            <a:ext cx="7437119" cy="664654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1500"/>
              <a:t>OpenVX has this idea of computation graphs, where image operations called nodes process data.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nodes may be dedicated HW blocks, or if they run for example on a GPU, they may be written in OpenCL.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application first sets up a graph, telling system in advance which type of processing it will want to perform.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1500"/>
              <a:t>The system then has a possibility to work on the processing graph, to spend some effort to optimize the total graph, before executing it.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500"/>
              <a:t>The host, the CPU, needs only pass in some data, and then can idle, while the OpenVX subsystem, in more power-efficient HW, autonomously executes the graph.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5265809" y="14029033"/>
            <a:ext cx="4028439" cy="738505"/>
          </a:xfrm>
          <a:prstGeom prst="rect">
            <a:avLst/>
          </a:prstGeom>
          <a:noFill/>
          <a:ln>
            <a:noFill/>
          </a:ln>
        </p:spPr>
        <p:txBody>
          <a:bodyPr lIns="147269" tIns="73616" rIns="147269" bIns="73616" anchor="b" anchorCtr="0">
            <a:noAutofit/>
          </a:bodyPr>
          <a:lstStyle/>
          <a:p>
            <a:pPr>
              <a:lnSpc>
                <a:spcPct val="99000"/>
              </a:lnSpc>
              <a:buSzPct val="25000"/>
            </a:pPr>
            <a:fld id="{00000000-1234-1234-1234-123412341234}" type="slidenum">
              <a:rPr lang="en-US" sz="2100">
                <a:solidFill>
                  <a:srgbClr val="FFFFFF"/>
                </a:solidFill>
              </a:rPr>
              <a:pPr>
                <a:lnSpc>
                  <a:spcPct val="99000"/>
                </a:lnSpc>
                <a:buSzPct val="25000"/>
              </a:pPr>
              <a:t>5</a:t>
            </a:fld>
            <a:endParaRPr lang="en-US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-274638" y="1108075"/>
            <a:ext cx="9845676" cy="55387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29641" y="7015798"/>
            <a:ext cx="7437119" cy="6646545"/>
          </a:xfrm>
          <a:prstGeom prst="rect">
            <a:avLst/>
          </a:prstGeom>
          <a:noFill/>
          <a:ln>
            <a:noFill/>
          </a:ln>
        </p:spPr>
        <p:txBody>
          <a:bodyPr lIns="137494" tIns="68728" rIns="137494" bIns="68728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/>
              <a:t>First, we create a context for the OpenVX operations and data, and then we start a graph in that context.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/>
              <a:t>We then create the input image, the output image, and an intermediate, virtual image, that we will never look at.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/>
              <a:t>We then add two nodes, the first one connecting input to intermediate, the second the intermediate to output.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/>
              <a:t>We then verify the graph, and now the system can perform optimizations, such as tiling, etc.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/>
              <a:t>Finally, we process the graph.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5265808" y="14029032"/>
            <a:ext cx="4028439" cy="738505"/>
          </a:xfrm>
          <a:prstGeom prst="rect">
            <a:avLst/>
          </a:prstGeom>
          <a:noFill/>
          <a:ln>
            <a:noFill/>
          </a:ln>
        </p:spPr>
        <p:txBody>
          <a:bodyPr lIns="137494" tIns="68728" rIns="137494" bIns="68728" anchor="b" anchorCtr="0">
            <a:noAutofit/>
          </a:bodyPr>
          <a:lstStyle/>
          <a:p>
            <a:pPr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fld id="{00000000-1234-1234-1234-123412341234}" type="slidenum"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>
                <a:lnSpc>
                  <a:spcPct val="99000"/>
                </a:lnSpc>
                <a:spcBef>
                  <a:spcPts val="0"/>
                </a:spcBef>
                <a:spcAft>
                  <a:spcPts val="0"/>
                </a:spcAft>
                <a:buSzPct val="25000"/>
              </a:pPr>
              <a:t>6</a:t>
            </a:fld>
            <a:endParaRPr lang="en-US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Shape 1302"/>
          <p:cNvSpPr txBox="1">
            <a:spLocks noGrp="1"/>
          </p:cNvSpPr>
          <p:nvPr>
            <p:ph type="body" idx="1"/>
          </p:nvPr>
        </p:nvSpPr>
        <p:spPr>
          <a:xfrm>
            <a:off x="929641" y="7015796"/>
            <a:ext cx="7437119" cy="6646545"/>
          </a:xfrm>
          <a:prstGeom prst="rect">
            <a:avLst/>
          </a:prstGeom>
        </p:spPr>
        <p:txBody>
          <a:bodyPr lIns="111913" tIns="111913" rIns="111913" bIns="111913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303" name="Shape 1303"/>
          <p:cNvSpPr>
            <a:spLocks noGrp="1" noRot="1" noChangeAspect="1"/>
          </p:cNvSpPr>
          <p:nvPr>
            <p:ph type="sldImg" idx="2"/>
          </p:nvPr>
        </p:nvSpPr>
        <p:spPr>
          <a:xfrm>
            <a:off x="-274638" y="1108075"/>
            <a:ext cx="9847263" cy="55387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7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4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90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60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8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4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4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24" y="4511183"/>
            <a:ext cx="2111375" cy="18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>
              <a:spcBef>
                <a:spcPct val="50000"/>
              </a:spcBef>
              <a:defRPr/>
            </a:pPr>
            <a:r>
              <a:rPr lang="en-US" sz="7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6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4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24" y="4511183"/>
            <a:ext cx="2111375" cy="18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>
              <a:spcBef>
                <a:spcPct val="50000"/>
              </a:spcBef>
              <a:defRPr/>
            </a:pPr>
            <a:r>
              <a:rPr lang="en-US" sz="7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41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298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4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24" y="4511183"/>
            <a:ext cx="2111375" cy="18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>
              <a:spcBef>
                <a:spcPct val="50000"/>
              </a:spcBef>
              <a:defRPr/>
            </a:pPr>
            <a:r>
              <a:rPr lang="en-US" sz="7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7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98" y="786359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8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4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513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95" y="889399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9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22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8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9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90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60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5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3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8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4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3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46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4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17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48" y="4830375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3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46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314325" y="4529138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solidFill>
                  <a:srgbClr val="000000"/>
                </a:solidFill>
                <a:cs typeface="Arial" charset="0"/>
              </a:rPr>
              <a:t>TI 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Confidential – NDA Restrictions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45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17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48" y="4830375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3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46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 userDrawn="1"/>
        </p:nvSpPr>
        <p:spPr bwMode="auto">
          <a:xfrm>
            <a:off x="314325" y="4529138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solidFill>
                  <a:srgbClr val="000000"/>
                </a:solidFill>
                <a:cs typeface="Arial" charset="0"/>
              </a:rPr>
              <a:t>TI 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Confidential – NDA Restrictions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33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4743450"/>
            <a:ext cx="878205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48" y="4830375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3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46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314325" y="4529138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solidFill>
                  <a:srgbClr val="000000"/>
                </a:solidFill>
                <a:cs typeface="Arial" charset="0"/>
              </a:rPr>
              <a:t>TI 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Confidential – NDA Restrictions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70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92" y="786352"/>
            <a:ext cx="8467725" cy="370944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4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81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7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92" y="889399"/>
            <a:ext cx="4157663" cy="35194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9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651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411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994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6532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7" y="204787"/>
            <a:ext cx="3008313" cy="871538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7" y="1076328"/>
            <a:ext cx="3008313" cy="351829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298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4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674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457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8" y="107164"/>
            <a:ext cx="2141537" cy="4301729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64"/>
            <a:ext cx="6275388" cy="430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338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5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8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852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1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9" y="4830367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5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8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314325" y="4529138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solidFill>
                  <a:srgbClr val="000000"/>
                </a:solidFill>
                <a:cs typeface="Arial" charset="0"/>
              </a:rPr>
              <a:t>TI 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Confidential – NDA Restrictions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8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1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9" y="4830367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5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8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 userDrawn="1"/>
        </p:nvSpPr>
        <p:spPr bwMode="auto">
          <a:xfrm>
            <a:off x="314325" y="4529138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solidFill>
                  <a:srgbClr val="000000"/>
                </a:solidFill>
                <a:cs typeface="Arial" charset="0"/>
              </a:rPr>
              <a:t>TI 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Confidential – NDA Restrictions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10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4743450"/>
            <a:ext cx="878205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9" y="4830367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5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8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314325" y="4529138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solidFill>
                  <a:srgbClr val="000000"/>
                </a:solidFill>
                <a:cs typeface="Arial" charset="0"/>
              </a:rPr>
              <a:t>TI 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Confidential – NDA Restrictions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024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6" y="786351"/>
            <a:ext cx="8467725" cy="370944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177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3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289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6" y="889397"/>
            <a:ext cx="4157663" cy="35194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7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98" y="786359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110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689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943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003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386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740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4" y="107156"/>
            <a:ext cx="2141537" cy="4301729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6"/>
            <a:ext cx="6275388" cy="430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785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2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>
              <a:spcBef>
                <a:spcPct val="50000"/>
              </a:spcBef>
              <a:defRPr/>
            </a:pPr>
            <a:r>
              <a:rPr lang="en-US" sz="7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21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>
              <a:spcBef>
                <a:spcPct val="50000"/>
              </a:spcBef>
              <a:defRPr/>
            </a:pPr>
            <a:r>
              <a:rPr lang="en-US" sz="7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81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298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>
              <a:spcBef>
                <a:spcPct val="50000"/>
              </a:spcBef>
              <a:defRPr/>
            </a:pPr>
            <a:r>
              <a:rPr lang="en-US" sz="7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99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3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30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22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848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4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9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53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04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56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95" y="889399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9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52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9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1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96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9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1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091" tIns="38040" rIns="76091" bIns="38040">
            <a:spAutoFit/>
          </a:bodyPr>
          <a:lstStyle/>
          <a:p>
            <a:pPr defTabSz="760926">
              <a:spcBef>
                <a:spcPct val="50000"/>
              </a:spcBef>
              <a:defRPr/>
            </a:pPr>
            <a:r>
              <a:rPr lang="en-US" sz="7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91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9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1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091" tIns="38040" rIns="76091" bIns="38040">
            <a:spAutoFit/>
          </a:bodyPr>
          <a:lstStyle/>
          <a:p>
            <a:pPr defTabSz="760926">
              <a:spcBef>
                <a:spcPct val="50000"/>
              </a:spcBef>
              <a:defRPr/>
            </a:pPr>
            <a:r>
              <a:rPr lang="en-US" sz="7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3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298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9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1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091" tIns="38040" rIns="76091" bIns="38040">
            <a:spAutoFit/>
          </a:bodyPr>
          <a:lstStyle/>
          <a:p>
            <a:pPr defTabSz="760926">
              <a:spcBef>
                <a:spcPct val="50000"/>
              </a:spcBef>
              <a:defRPr/>
            </a:pPr>
            <a:r>
              <a:rPr lang="en-US" sz="7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33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80" y="786359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44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463" indent="0">
              <a:buNone/>
              <a:defRPr sz="1500"/>
            </a:lvl2pPr>
            <a:lvl3pPr marL="760926" indent="0">
              <a:buNone/>
              <a:defRPr sz="1300"/>
            </a:lvl3pPr>
            <a:lvl4pPr marL="1141388" indent="0">
              <a:buNone/>
              <a:defRPr sz="1200"/>
            </a:lvl4pPr>
            <a:lvl5pPr marL="1521847" indent="0">
              <a:buNone/>
              <a:defRPr sz="1200"/>
            </a:lvl5pPr>
            <a:lvl6pPr marL="1902309" indent="0">
              <a:buNone/>
              <a:defRPr sz="1200"/>
            </a:lvl6pPr>
            <a:lvl7pPr marL="2282771" indent="0">
              <a:buNone/>
              <a:defRPr sz="1200"/>
            </a:lvl7pPr>
            <a:lvl8pPr marL="2663230" indent="0">
              <a:buNone/>
              <a:defRPr sz="1200"/>
            </a:lvl8pPr>
            <a:lvl9pPr marL="304369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8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7" y="889399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91" tIns="38040" rIns="76091" bIns="3804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9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91" tIns="38040" rIns="76091" bIns="3804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8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463" indent="0">
              <a:buNone/>
              <a:defRPr sz="1700" b="1"/>
            </a:lvl2pPr>
            <a:lvl3pPr marL="760926" indent="0">
              <a:buNone/>
              <a:defRPr sz="1500" b="1"/>
            </a:lvl3pPr>
            <a:lvl4pPr marL="1141388" indent="0">
              <a:buNone/>
              <a:defRPr sz="1300" b="1"/>
            </a:lvl4pPr>
            <a:lvl5pPr marL="1521847" indent="0">
              <a:buNone/>
              <a:defRPr sz="1300" b="1"/>
            </a:lvl5pPr>
            <a:lvl6pPr marL="1902309" indent="0">
              <a:buNone/>
              <a:defRPr sz="1300" b="1"/>
            </a:lvl6pPr>
            <a:lvl7pPr marL="2282771" indent="0">
              <a:buNone/>
              <a:defRPr sz="1300" b="1"/>
            </a:lvl7pPr>
            <a:lvl8pPr marL="2663230" indent="0">
              <a:buNone/>
              <a:defRPr sz="1300" b="1"/>
            </a:lvl8pPr>
            <a:lvl9pPr marL="304369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91" tIns="38040" rIns="76091" bIns="3804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463" indent="0">
              <a:buNone/>
              <a:defRPr sz="1700" b="1"/>
            </a:lvl2pPr>
            <a:lvl3pPr marL="760926" indent="0">
              <a:buNone/>
              <a:defRPr sz="1500" b="1"/>
            </a:lvl3pPr>
            <a:lvl4pPr marL="1141388" indent="0">
              <a:buNone/>
              <a:defRPr sz="1300" b="1"/>
            </a:lvl4pPr>
            <a:lvl5pPr marL="1521847" indent="0">
              <a:buNone/>
              <a:defRPr sz="1300" b="1"/>
            </a:lvl5pPr>
            <a:lvl6pPr marL="1902309" indent="0">
              <a:buNone/>
              <a:defRPr sz="1300" b="1"/>
            </a:lvl6pPr>
            <a:lvl7pPr marL="2282771" indent="0">
              <a:buNone/>
              <a:defRPr sz="1300" b="1"/>
            </a:lvl7pPr>
            <a:lvl8pPr marL="2663230" indent="0">
              <a:buNone/>
              <a:defRPr sz="1300" b="1"/>
            </a:lvl8pPr>
            <a:lvl9pPr marL="304369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6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91" tIns="38040" rIns="76091" bIns="3804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79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3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90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91" tIns="38040" rIns="76091" bIns="3804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463" indent="0">
              <a:buNone/>
              <a:defRPr sz="1000"/>
            </a:lvl2pPr>
            <a:lvl3pPr marL="760926" indent="0">
              <a:buNone/>
              <a:defRPr sz="800"/>
            </a:lvl3pPr>
            <a:lvl4pPr marL="1141388" indent="0">
              <a:buNone/>
              <a:defRPr sz="700"/>
            </a:lvl4pPr>
            <a:lvl5pPr marL="1521847" indent="0">
              <a:buNone/>
              <a:defRPr sz="700"/>
            </a:lvl5pPr>
            <a:lvl6pPr marL="1902309" indent="0">
              <a:buNone/>
              <a:defRPr sz="700"/>
            </a:lvl6pPr>
            <a:lvl7pPr marL="2282771" indent="0">
              <a:buNone/>
              <a:defRPr sz="700"/>
            </a:lvl7pPr>
            <a:lvl8pPr marL="2663230" indent="0">
              <a:buNone/>
              <a:defRPr sz="700"/>
            </a:lvl8pPr>
            <a:lvl9pPr marL="3043692" indent="0">
              <a:buNone/>
              <a:defRPr sz="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2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8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463" indent="0">
              <a:buNone/>
              <a:defRPr sz="2300"/>
            </a:lvl2pPr>
            <a:lvl3pPr marL="760926" indent="0">
              <a:buNone/>
              <a:defRPr sz="2000"/>
            </a:lvl3pPr>
            <a:lvl4pPr marL="1141388" indent="0">
              <a:buNone/>
              <a:defRPr sz="1700"/>
            </a:lvl4pPr>
            <a:lvl5pPr marL="1521847" indent="0">
              <a:buNone/>
              <a:defRPr sz="1700"/>
            </a:lvl5pPr>
            <a:lvl6pPr marL="1902309" indent="0">
              <a:buNone/>
              <a:defRPr sz="1700"/>
            </a:lvl6pPr>
            <a:lvl7pPr marL="2282771" indent="0">
              <a:buNone/>
              <a:defRPr sz="1700"/>
            </a:lvl7pPr>
            <a:lvl8pPr marL="2663230" indent="0">
              <a:buNone/>
              <a:defRPr sz="1700"/>
            </a:lvl8pPr>
            <a:lvl9pPr marL="3043692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11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91" tIns="38040" rIns="76091" bIns="3804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463" indent="0">
              <a:buNone/>
              <a:defRPr sz="1000"/>
            </a:lvl2pPr>
            <a:lvl3pPr marL="760926" indent="0">
              <a:buNone/>
              <a:defRPr sz="800"/>
            </a:lvl3pPr>
            <a:lvl4pPr marL="1141388" indent="0">
              <a:buNone/>
              <a:defRPr sz="700"/>
            </a:lvl4pPr>
            <a:lvl5pPr marL="1521847" indent="0">
              <a:buNone/>
              <a:defRPr sz="700"/>
            </a:lvl5pPr>
            <a:lvl6pPr marL="1902309" indent="0">
              <a:buNone/>
              <a:defRPr sz="700"/>
            </a:lvl6pPr>
            <a:lvl7pPr marL="2282771" indent="0">
              <a:buNone/>
              <a:defRPr sz="700"/>
            </a:lvl7pPr>
            <a:lvl8pPr marL="2663230" indent="0">
              <a:buNone/>
              <a:defRPr sz="700"/>
            </a:lvl8pPr>
            <a:lvl9pPr marL="304369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08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5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6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>
              <a:spcBef>
                <a:spcPct val="50000"/>
              </a:spcBef>
              <a:defRPr/>
            </a:pPr>
            <a:r>
              <a:rPr lang="en-US" sz="7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9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>
              <a:spcBef>
                <a:spcPct val="50000"/>
              </a:spcBef>
              <a:defRPr/>
            </a:pPr>
            <a:r>
              <a:rPr lang="en-US" sz="7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038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298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3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>
              <a:spcBef>
                <a:spcPct val="50000"/>
              </a:spcBef>
              <a:defRPr/>
            </a:pPr>
            <a:r>
              <a:rPr lang="en-US" sz="700" dirty="0" smtClean="0">
                <a:solidFill>
                  <a:srgbClr val="000000"/>
                </a:solidFill>
              </a:rPr>
              <a:t>TI 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19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7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327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26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6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7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28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31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48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63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2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5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98" y="79415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2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5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98" y="79415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24" y="4511183"/>
            <a:ext cx="2111375" cy="18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>
              <a:spcBef>
                <a:spcPct val="50000"/>
              </a:spcBef>
              <a:defRPr/>
            </a:pPr>
            <a:r>
              <a:rPr lang="en-US" sz="700" dirty="0">
                <a:solidFill>
                  <a:srgbClr val="000000"/>
                </a:solidFill>
              </a:rPr>
              <a:t>TI </a:t>
            </a:r>
            <a:r>
              <a:rPr lang="en-US" sz="700" dirty="0" smtClean="0">
                <a:solidFill>
                  <a:srgbClr val="000000"/>
                </a:solidFill>
              </a:rPr>
              <a:t>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1252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7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92" y="4743450"/>
            <a:ext cx="87407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7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48" y="4830375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56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92" y="794156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81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  <a:cs typeface="Arial" charset="0"/>
              </a:rPr>
              <a:pPr/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 userDrawn="1"/>
        </p:nvSpPr>
        <p:spPr bwMode="auto">
          <a:xfrm>
            <a:off x="314325" y="4529138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solidFill>
                  <a:srgbClr val="000000"/>
                </a:solidFill>
                <a:cs typeface="Arial" charset="0"/>
              </a:rPr>
              <a:t>TI 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Confidential – NDA Restrictions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6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6" y="4743450"/>
            <a:ext cx="87407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9" y="4830367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56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6" y="794148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3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  <a:cs typeface="Arial" charset="0"/>
              </a:rPr>
              <a:pPr/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 userDrawn="1"/>
        </p:nvSpPr>
        <p:spPr bwMode="auto">
          <a:xfrm>
            <a:off x="314325" y="4529138"/>
            <a:ext cx="25336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800" dirty="0">
                <a:solidFill>
                  <a:srgbClr val="000000"/>
                </a:solidFill>
                <a:cs typeface="Arial" charset="0"/>
              </a:rPr>
              <a:t>TI </a:t>
            </a:r>
            <a:r>
              <a:rPr lang="en-US" sz="800" dirty="0" smtClean="0">
                <a:solidFill>
                  <a:srgbClr val="000000"/>
                </a:solidFill>
                <a:cs typeface="Arial" charset="0"/>
              </a:rPr>
              <a:t>Confidential – NDA Restrictions</a:t>
            </a:r>
            <a:endParaRPr lang="en-US" sz="8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1910" y="4824169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>
              <a:spcBef>
                <a:spcPct val="50000"/>
              </a:spcBef>
              <a:defRPr/>
            </a:pPr>
            <a:r>
              <a:rPr lang="en-US" sz="700" dirty="0">
                <a:solidFill>
                  <a:srgbClr val="000000"/>
                </a:solidFill>
              </a:rPr>
              <a:t>TI </a:t>
            </a:r>
            <a:r>
              <a:rPr lang="en-US" sz="700" dirty="0" smtClean="0">
                <a:solidFill>
                  <a:srgbClr val="000000"/>
                </a:solidFill>
              </a:rPr>
              <a:t>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7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1" tIns="38040" rIns="76091" bIns="38040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1" tIns="38040" rIns="76091" bIns="38040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6" y="107165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091" tIns="38040" rIns="76091" bIns="380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80" y="794157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91" tIns="38040" rIns="76091" bIns="38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1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091" tIns="38040" rIns="76091" bIns="38040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1910" y="4824169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091" tIns="38040" rIns="76091" bIns="38040">
            <a:spAutoFit/>
          </a:bodyPr>
          <a:lstStyle/>
          <a:p>
            <a:pPr defTabSz="760926">
              <a:spcBef>
                <a:spcPct val="50000"/>
              </a:spcBef>
              <a:defRPr/>
            </a:pPr>
            <a:r>
              <a:rPr lang="en-US" sz="700" dirty="0">
                <a:solidFill>
                  <a:srgbClr val="000000"/>
                </a:solidFill>
              </a:rPr>
              <a:t>TI </a:t>
            </a:r>
            <a:r>
              <a:rPr lang="en-US" sz="700" dirty="0" smtClean="0">
                <a:solidFill>
                  <a:srgbClr val="000000"/>
                </a:solidFill>
              </a:rPr>
              <a:t>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0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46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0926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1388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1847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8908" indent="-188908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219" indent="-1942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0725" indent="-137392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0032" indent="-194200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39140" indent="-143995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19603" indent="-143995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0067" indent="-143995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0530" indent="-143995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0992" indent="-143995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09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463" algn="l" defTabSz="7609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0926" algn="l" defTabSz="7609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388" algn="l" defTabSz="7609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1847" algn="l" defTabSz="7609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2309" algn="l" defTabSz="7609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2771" algn="l" defTabSz="7609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3230" algn="l" defTabSz="7609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3692" algn="l" defTabSz="7609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1910" y="4824169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defTabSz="761790">
              <a:spcBef>
                <a:spcPct val="50000"/>
              </a:spcBef>
              <a:defRPr/>
            </a:pPr>
            <a:r>
              <a:rPr lang="en-US" sz="700" dirty="0">
                <a:solidFill>
                  <a:srgbClr val="000000"/>
                </a:solidFill>
              </a:rPr>
              <a:t>TI </a:t>
            </a:r>
            <a:r>
              <a:rPr lang="en-US" sz="700" dirty="0" smtClean="0">
                <a:solidFill>
                  <a:srgbClr val="000000"/>
                </a:solidFill>
              </a:rPr>
              <a:t>Confidential – NDA Restrictions</a:t>
            </a:r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1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ti.com/openvx-implementation-ti-tda-adas-socs" TargetMode="External"/><Relationship Id="rId2" Type="http://schemas.openxmlformats.org/officeDocument/2006/relationships/hyperlink" Target="http://www.ti.com/processors/automotive-processors/tdax-adas-socs/overview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2e.ti.com/support/arm/automotive_processors/f/1021" TargetMode="External"/><Relationship Id="rId4" Type="http://schemas.openxmlformats.org/officeDocument/2006/relationships/hyperlink" Target="http://www.ti.com/tool/processor-sdk-vision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registry/OpenVX/" TargetMode="External"/><Relationship Id="rId2" Type="http://schemas.openxmlformats.org/officeDocument/2006/relationships/hyperlink" Target="https://www.khronos.org/openvx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youtu.be/JZZCNcfIqqs?list=PLYO7XTAX41FP01wTyWfwiNW3xq9IDRAnO" TargetMode="External"/><Relationship Id="rId4" Type="http://schemas.openxmlformats.org/officeDocument/2006/relationships/hyperlink" Target="https://www.khronos.org/openvx/resourc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E0000"/>
                </a:solidFill>
              </a:rPr>
              <a:t>TIOVX – TI’s OpenVX Implementation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2355" y="3163267"/>
            <a:ext cx="8458200" cy="1477000"/>
          </a:xfrm>
        </p:spPr>
        <p:txBody>
          <a:bodyPr/>
          <a:lstStyle/>
          <a:p>
            <a:pPr eaLnBrk="1" hangingPunct="1"/>
            <a:r>
              <a:rPr lang="en-US" sz="1600" dirty="0" smtClean="0"/>
              <a:t>18 June 2018</a:t>
            </a:r>
          </a:p>
          <a:p>
            <a:pPr eaLnBrk="1" hangingPunct="1"/>
            <a:r>
              <a:rPr lang="en-US" sz="1600" dirty="0" smtClean="0"/>
              <a:t>Kedar Chitnis, Jesse Villarreal</a:t>
            </a:r>
          </a:p>
          <a:p>
            <a:pPr eaLnBrk="1" hangingPunct="1"/>
            <a:r>
              <a:rPr lang="en-US" sz="1600" dirty="0" smtClean="0"/>
              <a:t>Automotive Processors, ADAS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6C859B9-A6F5-4CA5-B884-5AD1BEA27C2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6284794" y="4107976"/>
            <a:ext cx="2258703" cy="4787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NOTE: Some slides are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“TI Confidential – NDA Restrictions”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Heterogeneous Multi-Core </a:t>
            </a:r>
            <a:r>
              <a:rPr lang="en-US" sz="2400" dirty="0" smtClean="0"/>
              <a:t>System Example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6864" y="786359"/>
            <a:ext cx="5424252" cy="1226925"/>
          </a:xfrm>
        </p:spPr>
        <p:txBody>
          <a:bodyPr/>
          <a:lstStyle/>
          <a:p>
            <a:r>
              <a:rPr lang="en-US" dirty="0" smtClean="0"/>
              <a:t>Multiple computation cores each used depending on its suitability for that compute functions</a:t>
            </a:r>
          </a:p>
          <a:p>
            <a:r>
              <a:rPr lang="en-US" dirty="0" smtClean="0"/>
              <a:t>Goal is to balance performance with power consumption on embedded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4304" y="4017493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TI </a:t>
            </a:r>
            <a:r>
              <a:rPr lang="en-US" dirty="0" err="1" smtClean="0">
                <a:solidFill>
                  <a:srgbClr val="000000"/>
                </a:solidFill>
              </a:rPr>
              <a:t>TDAxx</a:t>
            </a:r>
            <a:r>
              <a:rPr lang="en-US" dirty="0" smtClean="0">
                <a:solidFill>
                  <a:srgbClr val="000000"/>
                </a:solidFill>
              </a:rPr>
              <a:t> SoC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29" name="Group 1028"/>
          <p:cNvGrpSpPr/>
          <p:nvPr/>
        </p:nvGrpSpPr>
        <p:grpSpPr>
          <a:xfrm>
            <a:off x="4288474" y="2026403"/>
            <a:ext cx="3978189" cy="2665131"/>
            <a:chOff x="4177619" y="1886907"/>
            <a:chExt cx="3978189" cy="2665131"/>
          </a:xfrm>
        </p:grpSpPr>
        <p:sp>
          <p:nvSpPr>
            <p:cNvPr id="6" name="Rectangle 5"/>
            <p:cNvSpPr/>
            <p:nvPr/>
          </p:nvSpPr>
          <p:spPr>
            <a:xfrm>
              <a:off x="5678904" y="2183548"/>
              <a:ext cx="721895" cy="3128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ISP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78905" y="2716948"/>
              <a:ext cx="721895" cy="312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HWA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45239" y="3324359"/>
              <a:ext cx="721895" cy="3128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DSP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84494" y="3324358"/>
              <a:ext cx="721895" cy="3128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DSP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8903" y="3906253"/>
              <a:ext cx="721895" cy="31282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ARM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Straight Arrow Connector 15"/>
            <p:cNvCxnSpPr>
              <a:endCxn id="6" idx="0"/>
            </p:cNvCxnSpPr>
            <p:nvPr/>
          </p:nvCxnSpPr>
          <p:spPr>
            <a:xfrm>
              <a:off x="6039850" y="1933074"/>
              <a:ext cx="2" cy="2504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  <a:endCxn id="12" idx="0"/>
            </p:cNvCxnSpPr>
            <p:nvPr/>
          </p:nvCxnSpPr>
          <p:spPr>
            <a:xfrm>
              <a:off x="6039852" y="2496369"/>
              <a:ext cx="1" cy="2205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2" idx="2"/>
              <a:endCxn id="13" idx="0"/>
            </p:cNvCxnSpPr>
            <p:nvPr/>
          </p:nvCxnSpPr>
          <p:spPr>
            <a:xfrm rot="5400000">
              <a:off x="5575725" y="2860231"/>
              <a:ext cx="294590" cy="63366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2" idx="2"/>
              <a:endCxn id="14" idx="0"/>
            </p:cNvCxnSpPr>
            <p:nvPr/>
          </p:nvCxnSpPr>
          <p:spPr>
            <a:xfrm rot="16200000" flipH="1">
              <a:off x="6195353" y="2874268"/>
              <a:ext cx="294589" cy="60558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3" idx="2"/>
              <a:endCxn id="15" idx="0"/>
            </p:cNvCxnSpPr>
            <p:nvPr/>
          </p:nvCxnSpPr>
          <p:spPr>
            <a:xfrm rot="16200000" flipH="1">
              <a:off x="5588483" y="3454884"/>
              <a:ext cx="269073" cy="633664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4" idx="2"/>
              <a:endCxn id="15" idx="0"/>
            </p:cNvCxnSpPr>
            <p:nvPr/>
          </p:nvCxnSpPr>
          <p:spPr>
            <a:xfrm rot="5400000">
              <a:off x="6208110" y="3468921"/>
              <a:ext cx="269074" cy="60559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/>
            <p:cNvSpPr txBox="1"/>
            <p:nvPr/>
          </p:nvSpPr>
          <p:spPr>
            <a:xfrm>
              <a:off x="6091986" y="1886907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Pixels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16183" y="2468158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Pixels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65370" y="3029767"/>
              <a:ext cx="11925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Feature Vector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37818" y="3707686"/>
              <a:ext cx="1317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Classified output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01183" y="4275039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Decision/Control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027" name="Straight Arrow Connector 1026"/>
            <p:cNvCxnSpPr>
              <a:stCxn id="15" idx="2"/>
            </p:cNvCxnSpPr>
            <p:nvPr/>
          </p:nvCxnSpPr>
          <p:spPr>
            <a:xfrm>
              <a:off x="6039851" y="4219074"/>
              <a:ext cx="2" cy="3329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/>
            <p:cNvSpPr txBox="1"/>
            <p:nvPr/>
          </p:nvSpPr>
          <p:spPr>
            <a:xfrm>
              <a:off x="4177619" y="2642525"/>
              <a:ext cx="15413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0000"/>
                  </a:solidFill>
                </a:rPr>
                <a:t>Post Processing HWA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19330" y="2213854"/>
              <a:ext cx="1251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200"/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HW Accelerator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785281"/>
            <a:ext cx="2895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7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231775" y="243293"/>
            <a:ext cx="6605933" cy="33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Mono-camera Analytics Processing Graph (Example)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745" y="4495799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56" y="721809"/>
            <a:ext cx="6519443" cy="396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05" y="2292646"/>
            <a:ext cx="8458200" cy="610791"/>
          </a:xfrm>
        </p:spPr>
        <p:txBody>
          <a:bodyPr/>
          <a:lstStyle/>
          <a:p>
            <a:pPr algn="ctr"/>
            <a:r>
              <a:rPr lang="en-US" sz="2400" dirty="0" smtClean="0"/>
              <a:t>TI OpenVX Implementation Overview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58793" y="786352"/>
            <a:ext cx="8467725" cy="370944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 smtClean="0"/>
              <a:t>GOAL</a:t>
            </a:r>
            <a:r>
              <a:rPr lang="en-US" sz="1200" dirty="0" smtClean="0"/>
              <a:t>: Help customers easily </a:t>
            </a:r>
            <a:r>
              <a:rPr lang="en-US" sz="1200" u="sng" dirty="0" smtClean="0"/>
              <a:t>maximize performance</a:t>
            </a:r>
            <a:r>
              <a:rPr lang="en-US" sz="1200" dirty="0" smtClean="0"/>
              <a:t> on TI platforms while </a:t>
            </a:r>
            <a:r>
              <a:rPr lang="en-US" sz="1200" u="sng" dirty="0" smtClean="0"/>
              <a:t>minimizing development cost</a:t>
            </a:r>
            <a:r>
              <a:rPr lang="en-US" sz="1200" dirty="0" smtClean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400" dirty="0"/>
          </a:p>
          <a:p>
            <a:pPr marL="0" indent="0" algn="ctr">
              <a:spcBef>
                <a:spcPts val="600"/>
              </a:spcBef>
              <a:buNone/>
            </a:pPr>
            <a:r>
              <a:rPr lang="en-US" sz="1400" b="1" dirty="0" smtClean="0"/>
              <a:t>Result</a:t>
            </a:r>
            <a:r>
              <a:rPr lang="en-US" sz="1400" dirty="0" smtClean="0"/>
              <a:t>: Full entitlement on </a:t>
            </a:r>
            <a:r>
              <a:rPr lang="en-US" sz="1400" dirty="0"/>
              <a:t>TI SoCs and </a:t>
            </a:r>
            <a:r>
              <a:rPr lang="en-US" sz="1400" dirty="0" smtClean="0"/>
              <a:t>remove </a:t>
            </a:r>
            <a:r>
              <a:rPr lang="en-US" sz="1400" dirty="0"/>
              <a:t>barrier to entry for OpenVX </a:t>
            </a:r>
            <a:r>
              <a:rPr lang="en-US" sz="1400" dirty="0" smtClean="0"/>
              <a:t>developers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TIOVX - OpenVX Implementation on TI SoC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15028993"/>
              </p:ext>
            </p:extLst>
          </p:nvPr>
        </p:nvGraphicFramePr>
        <p:xfrm>
          <a:off x="573879" y="1065751"/>
          <a:ext cx="8002577" cy="3764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12821" y="4563988"/>
            <a:ext cx="1491916" cy="9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TI OpenVX Supported Platforms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2773B-7332-4E92-84CF-34A277FF245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" name="TextBox 8"/>
          <p:cNvSpPr txBox="1"/>
          <p:nvPr/>
        </p:nvSpPr>
        <p:spPr>
          <a:xfrm>
            <a:off x="266903" y="1636123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OpenVX v1.1 </a:t>
            </a:r>
          </a:p>
          <a:p>
            <a:r>
              <a:rPr lang="en-US" dirty="0" smtClean="0"/>
              <a:t>Target CPUs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3990" y="34143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42119" y="834190"/>
            <a:ext cx="2092483" cy="43313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TDA2x</a:t>
            </a:r>
            <a:endParaRPr lang="en-US" dirty="0"/>
          </a:p>
        </p:txBody>
      </p:sp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06" y="3396759"/>
            <a:ext cx="1408362" cy="34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13" descr="Image result for Linux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5" descr="Image result for Linux"/>
          <p:cNvSpPr>
            <a:spLocks noChangeAspect="1" noChangeArrowheads="1"/>
          </p:cNvSpPr>
          <p:nvPr/>
        </p:nvSpPr>
        <p:spPr bwMode="auto">
          <a:xfrm>
            <a:off x="152400" y="79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Image result for Linux"/>
          <p:cNvSpPr>
            <a:spLocks noChangeAspect="1" noChangeArrowheads="1"/>
          </p:cNvSpPr>
          <p:nvPr/>
        </p:nvSpPr>
        <p:spPr bwMode="auto">
          <a:xfrm>
            <a:off x="304800" y="1603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06" y="3892970"/>
            <a:ext cx="1408362" cy="66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339406" y="834190"/>
            <a:ext cx="2092483" cy="43313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TDA2Eco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58499" y="834190"/>
            <a:ext cx="2092483" cy="43313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TDA3x</a:t>
            </a:r>
            <a:endParaRPr lang="en-US" dirty="0"/>
          </a:p>
        </p:txBody>
      </p:sp>
      <p:pic>
        <p:nvPicPr>
          <p:cNvPr id="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13" y="3396758"/>
            <a:ext cx="1408362" cy="34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13" y="3892967"/>
            <a:ext cx="1408362" cy="66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45" y="3396757"/>
            <a:ext cx="1408362" cy="34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6430"/>
            <a:ext cx="15811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97" y="1344233"/>
            <a:ext cx="17145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253" y="1370472"/>
            <a:ext cx="17049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31800" y="3581400"/>
            <a:ext cx="8255000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TIOVX Kernel Wrapper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800" y="1666877"/>
            <a:ext cx="8255000" cy="981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</a:rPr>
              <a:t>TIOVX Framework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TI OpenVX SW Stack on TDA2x/3x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700" y="1933577"/>
            <a:ext cx="10414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Context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1000" y="1933577"/>
            <a:ext cx="10414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520700" y="2290763"/>
            <a:ext cx="1041400" cy="2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Graph</a:t>
            </a:r>
          </a:p>
        </p:txBody>
      </p:sp>
      <p:sp>
        <p:nvSpPr>
          <p:cNvPr id="9" name="Rectangle 8"/>
          <p:cNvSpPr/>
          <p:nvPr/>
        </p:nvSpPr>
        <p:spPr>
          <a:xfrm>
            <a:off x="431811" y="1343025"/>
            <a:ext cx="3936999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OpenVX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819" y="771534"/>
            <a:ext cx="1787525" cy="46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Khronos Conformance Test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57350" y="2290763"/>
            <a:ext cx="10414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Kernel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70540" y="1924052"/>
            <a:ext cx="13589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Image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91037" y="2286002"/>
            <a:ext cx="13589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Scalar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56443" y="1921670"/>
            <a:ext cx="13589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Array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8538" y="2288381"/>
            <a:ext cx="13589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Pyramid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16826" y="2276477"/>
            <a:ext cx="995359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73800" y="4381508"/>
            <a:ext cx="968376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FFFF"/>
                </a:solidFill>
              </a:rPr>
              <a:t>Khronos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70559" y="4379127"/>
            <a:ext cx="514355" cy="2262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TI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32288" y="766763"/>
            <a:ext cx="2076437" cy="466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Examples / Use-cases with Processor SDK - Vision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1800" y="2781300"/>
            <a:ext cx="8255000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TIOVX Platform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57870" y="3128963"/>
            <a:ext cx="10414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32269" y="1924052"/>
            <a:ext cx="130175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Obj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Desc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64295" y="2847975"/>
            <a:ext cx="8128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Event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68800" y="2847975"/>
            <a:ext cx="8128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Mutex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13073" y="3128963"/>
            <a:ext cx="113665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7850" y="3914775"/>
            <a:ext cx="130175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VXLIB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16132" y="3914775"/>
            <a:ext cx="130175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EVELIB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83163" y="3914775"/>
            <a:ext cx="1714505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User kernels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46961" y="4381499"/>
            <a:ext cx="1339851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Customer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4295" y="766763"/>
            <a:ext cx="2222504" cy="4667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Examples / </a:t>
            </a:r>
            <a:r>
              <a:rPr lang="en-US" sz="1200" dirty="0" smtClean="0">
                <a:solidFill>
                  <a:srgbClr val="FFFFFF"/>
                </a:solidFill>
              </a:rPr>
              <a:t>Use-cases with Processor SDK - Vision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54620" y="2847975"/>
            <a:ext cx="112395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Task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06725" y="2847975"/>
            <a:ext cx="129222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32269" y="3128963"/>
            <a:ext cx="1552578" cy="219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Platform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9880" y="1928812"/>
            <a:ext cx="1301750" cy="2809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Target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809898" y="2286001"/>
            <a:ext cx="1676395" cy="2809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Target Kernel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86293" y="1333502"/>
            <a:ext cx="4200525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TIOVX 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57451" y="771527"/>
            <a:ext cx="1717669" cy="466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TI Extension Conformance Test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13554" y="3914775"/>
            <a:ext cx="1714505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Target kernels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0745" y="4495799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VXLIB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9904" y="798376"/>
            <a:ext cx="8229600" cy="373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kern="0" dirty="0" smtClean="0">
                <a:solidFill>
                  <a:srgbClr val="000000"/>
                </a:solidFill>
              </a:rPr>
              <a:t>Scope of VXLIB</a:t>
            </a:r>
            <a:endParaRPr lang="en-US" sz="1600" kern="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400" kern="0" dirty="0" smtClean="0">
                <a:solidFill>
                  <a:srgbClr val="000000"/>
                </a:solidFill>
                <a:cs typeface="Arial" charset="0"/>
              </a:rPr>
              <a:t>Lowest level algorithm library (like VLIB, IMGLIB, DSPLIB)</a:t>
            </a:r>
          </a:p>
          <a:p>
            <a:pPr lvl="1">
              <a:lnSpc>
                <a:spcPct val="80000"/>
              </a:lnSpc>
            </a:pPr>
            <a:r>
              <a:rPr lang="en-US" sz="1400" kern="0" dirty="0" smtClean="0">
                <a:solidFill>
                  <a:srgbClr val="000000"/>
                </a:solidFill>
                <a:cs typeface="Arial" charset="0"/>
              </a:rPr>
              <a:t>Only dependency is compiler</a:t>
            </a:r>
          </a:p>
          <a:p>
            <a:pPr lvl="2">
              <a:lnSpc>
                <a:spcPct val="80000"/>
              </a:lnSpc>
            </a:pPr>
            <a:r>
              <a:rPr lang="en-US" sz="1100" kern="0" dirty="0" smtClean="0">
                <a:solidFill>
                  <a:srgbClr val="000000"/>
                </a:solidFill>
                <a:cs typeface="Arial" charset="0"/>
              </a:rPr>
              <a:t>No OS dependency, no memory allocation, no DMA dependency</a:t>
            </a:r>
          </a:p>
          <a:p>
            <a:pPr lvl="1">
              <a:lnSpc>
                <a:spcPct val="80000"/>
              </a:lnSpc>
            </a:pPr>
            <a:r>
              <a:rPr lang="en-US" sz="1400" kern="0" dirty="0" smtClean="0">
                <a:solidFill>
                  <a:srgbClr val="000000"/>
                </a:solidFill>
                <a:cs typeface="Arial" charset="0"/>
              </a:rPr>
              <a:t>Implements OpenVX 1.1 kernels on DSP</a:t>
            </a:r>
          </a:p>
          <a:p>
            <a:pPr lvl="1">
              <a:lnSpc>
                <a:spcPct val="80000"/>
              </a:lnSpc>
            </a:pPr>
            <a:r>
              <a:rPr lang="en-US" sz="1400" kern="0" dirty="0" smtClean="0">
                <a:solidFill>
                  <a:srgbClr val="000000"/>
                </a:solidFill>
                <a:cs typeface="Arial" charset="0"/>
              </a:rPr>
              <a:t>Will also implement additional DSP vision kernels</a:t>
            </a:r>
          </a:p>
          <a:p>
            <a:pPr lvl="2">
              <a:lnSpc>
                <a:spcPct val="80000"/>
              </a:lnSpc>
            </a:pPr>
            <a:r>
              <a:rPr lang="en-US" sz="1100" kern="0" dirty="0">
                <a:solidFill>
                  <a:srgbClr val="000000"/>
                </a:solidFill>
                <a:cs typeface="Arial" charset="0"/>
              </a:rPr>
              <a:t>OpenCV acceleration, Support DSP algorithms, etc.</a:t>
            </a:r>
          </a:p>
          <a:p>
            <a:pPr>
              <a:lnSpc>
                <a:spcPct val="80000"/>
              </a:lnSpc>
            </a:pPr>
            <a:endParaRPr lang="en-US" sz="1600" kern="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kern="0" dirty="0" smtClean="0">
                <a:solidFill>
                  <a:srgbClr val="000000"/>
                </a:solidFill>
              </a:rPr>
              <a:t>Supported Targets</a:t>
            </a:r>
          </a:p>
          <a:p>
            <a:pPr lvl="1">
              <a:lnSpc>
                <a:spcPct val="80000"/>
              </a:lnSpc>
            </a:pPr>
            <a:r>
              <a:rPr lang="en-US" sz="1400" kern="0" dirty="0" smtClean="0">
                <a:solidFill>
                  <a:srgbClr val="000000"/>
                </a:solidFill>
                <a:cs typeface="Arial" charset="0"/>
              </a:rPr>
              <a:t>C66 DSP (elf)</a:t>
            </a:r>
          </a:p>
          <a:p>
            <a:pPr lvl="1">
              <a:lnSpc>
                <a:spcPct val="80000"/>
              </a:lnSpc>
            </a:pPr>
            <a:r>
              <a:rPr lang="en-US" sz="1400" kern="0" dirty="0" smtClean="0">
                <a:solidFill>
                  <a:srgbClr val="000000"/>
                </a:solidFill>
                <a:cs typeface="Arial" charset="0"/>
              </a:rPr>
              <a:t>Host emulation support:</a:t>
            </a:r>
          </a:p>
          <a:p>
            <a:pPr lvl="2">
              <a:lnSpc>
                <a:spcPct val="80000"/>
              </a:lnSpc>
            </a:pPr>
            <a:r>
              <a:rPr lang="en-US" sz="1100" kern="0" dirty="0" smtClean="0">
                <a:solidFill>
                  <a:srgbClr val="000000"/>
                </a:solidFill>
                <a:cs typeface="Arial" charset="0"/>
              </a:rPr>
              <a:t>X86/X64 MSVC (windows)</a:t>
            </a:r>
          </a:p>
          <a:p>
            <a:pPr lvl="2">
              <a:lnSpc>
                <a:spcPct val="80000"/>
              </a:lnSpc>
            </a:pPr>
            <a:r>
              <a:rPr lang="en-US" sz="1100" kern="0" dirty="0" smtClean="0">
                <a:solidFill>
                  <a:srgbClr val="000000"/>
                </a:solidFill>
                <a:cs typeface="Arial" charset="0"/>
              </a:rPr>
              <a:t>X86/x86_64 GCC (</a:t>
            </a:r>
            <a:r>
              <a:rPr lang="en-US" sz="1100" kern="0" dirty="0" err="1" smtClean="0">
                <a:solidFill>
                  <a:srgbClr val="000000"/>
                </a:solidFill>
                <a:cs typeface="Arial" charset="0"/>
              </a:rPr>
              <a:t>linux</a:t>
            </a:r>
            <a:r>
              <a:rPr lang="en-US" sz="1100" kern="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1400" kern="0" dirty="0" smtClean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1600" kern="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600" kern="0" dirty="0" smtClean="0">
                <a:solidFill>
                  <a:srgbClr val="000000"/>
                </a:solidFill>
              </a:rPr>
              <a:t>Conformance</a:t>
            </a:r>
          </a:p>
          <a:p>
            <a:pPr lvl="1">
              <a:lnSpc>
                <a:spcPct val="80000"/>
              </a:lnSpc>
            </a:pPr>
            <a:r>
              <a:rPr lang="en-US" sz="1400" kern="0" dirty="0" smtClean="0">
                <a:solidFill>
                  <a:srgbClr val="000000"/>
                </a:solidFill>
                <a:cs typeface="Arial" charset="0"/>
              </a:rPr>
              <a:t>MISRAC Compliant (</a:t>
            </a:r>
            <a:r>
              <a:rPr lang="en-US" sz="1400" kern="0" dirty="0" err="1" smtClean="0">
                <a:solidFill>
                  <a:srgbClr val="000000"/>
                </a:solidFill>
                <a:cs typeface="Arial" charset="0"/>
              </a:rPr>
              <a:t>Klocwork</a:t>
            </a:r>
            <a:r>
              <a:rPr lang="en-US" sz="1400" kern="0" dirty="0" smtClean="0">
                <a:solidFill>
                  <a:srgbClr val="000000"/>
                </a:solidFill>
                <a:cs typeface="Arial" charset="0"/>
              </a:rPr>
              <a:t> static analysis)</a:t>
            </a:r>
          </a:p>
          <a:p>
            <a:pPr>
              <a:lnSpc>
                <a:spcPct val="80000"/>
              </a:lnSpc>
            </a:pPr>
            <a:endParaRPr lang="en-US" sz="1800" kern="0" dirty="0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745" y="4495799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4529139"/>
            <a:ext cx="2133600" cy="15478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4476E0-9C33-40EA-AAA3-EAB393E0D30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724765"/>
            <a:ext cx="2362200" cy="399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VXLIB_absDiff_i16s_i16s_o16s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VXLIB_absDiff_i8u_i8u_o8u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VXLIB_accumulateImage_i8u_o16s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VXLIB_accumulateSquareImage_i8u_o16s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VXLIB_accumulateWeightedImage_i8u_o8u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VXLIB_add_i16s_i16s_o16s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VXLIB_add_i8u_i16s_o16s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VXLIB_add_i8u_i8u_o16s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VXLIB_add_i8u_i8u_o8u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VXLIB_addSquare_i8u_i16s_o16s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VXLIB_addWeight_i8u_i8u_o8u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VXLIB_and_i8u_i8u_o8u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VXLIB_box_3x3_i8u_o8u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VXLIB_cannyNMS_i16s_i16s_i16u_o8u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VXLIB_channelCombine_1to1_i8u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VXLIB_channelCombine_2to1_i8u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VXLIB_channelCombine_3to1_i8u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VXLIB_channelCombine_4to1_i8u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VXLIB_channelCombine_yuyv_i8u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VXLIB_channelExtract_o8u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VXLIB_colorConvert_IYUVtoNV12_i8u_o8u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VXLIB_colorConvert_IYUVtoRGB_i8u_o8u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VXLIB_colorConvert_IYUVtoYUV4_i8u_o8u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VXLIB_colorConvert_NVXXtoIYUV_i8u_o8u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VXLIB_colorConvert_NVXXtoRGB_i8u_o8u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VXLIB_colorConvert_NVXXtoRGBX_i8u_o8u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VXLIB_colorConvert_NVXXtoYUV4_i8u_o8u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VXLIB_colorConvert_RGBtoIYUV_i8u_o8u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VXLIB_colorConvert_RGBtoNV12_i8u_o8u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VXLIB_colorConvert_RGBtoRGBX_i8u_o8u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VXLIB_colorConvert_RGBtoYUV4_i8u_o8u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VXLIB_colorConvert_RGBXtoRGB_i8u_o8u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VXLIB_colorConvert_YUVXtoIYUV_i8u_o8u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VXLIB_colorConvert_YUVXtoNV12_i8u_o8u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VXLIB_colorConvert_YUVXtoRGB_i8u_o8u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VXLIB_colorConvert_YUVXtoRGBX_i8u_o8u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VXLIB_convertDepth_16to8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VXLIB_convertDepth_8to16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VXLIB_convolve_3x3_i8u_c16s_o16s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VXLIB_convolve_3x3_i8u_c16s_o8u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VXLIB_convolve_5x5_i8u_c16s_o16s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VXLIB_convolve_5x5_i8u_c16s_o8u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VXLIB_convolve_7x7_i8u_c16s_o16s</a:t>
            </a:r>
            <a:endParaRPr lang="en-US" sz="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31774" y="57150"/>
            <a:ext cx="8683625" cy="350044"/>
          </a:xfrm>
        </p:spPr>
        <p:txBody>
          <a:bodyPr/>
          <a:lstStyle/>
          <a:p>
            <a:r>
              <a:rPr lang="en-US" sz="2400" dirty="0"/>
              <a:t>VXLIB</a:t>
            </a:r>
            <a:r>
              <a:rPr lang="en-US" dirty="0" smtClean="0"/>
              <a:t> </a:t>
            </a:r>
            <a:r>
              <a:rPr lang="en-US" sz="2400" dirty="0" smtClean="0"/>
              <a:t>- Kernel List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400" y="457201"/>
            <a:ext cx="7239000" cy="2649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VXLIB</a:t>
            </a:r>
            <a:r>
              <a:rPr lang="en-US" sz="1200" b="1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(114)</a:t>
            </a:r>
            <a:endParaRPr lang="en-US" sz="1200" b="1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4600" y="724765"/>
            <a:ext cx="2362200" cy="399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VXLIB_convolve_7x7_i8u_c16s_o8u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VXLIB_convolve_i8u_c16s_o16s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VXLIB_convolve_i8u_c16s_o8u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VXLIB_dilate_3x3_i8u_o8u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VXLIB_doubleThreshold_i16u_i8u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VXLIB_edgeTracing_i8u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VXLIB_equalizeHist_i8u_o8u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VXLIB_erode_3x3_i8u_o8u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VXLIB_fastCorners_i8u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VXLIB_fastCornersDetect_i8u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VXLIB_fastCornersNMS_i8u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VXLIB_fastCornersScore_i8u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VXLIB_gaussian_3x3_i8u_o8u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VXLIB_gaussian_5x5_i8u_o8u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VXLIB_halfScaleGaussian_5x5_i8u_o8u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VXLIB_harrisScore_i16s_i16s_o32f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VXLIB_harrisScore_i32s_i32s_o32f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VXLIB_histogram_i8u_o32u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VXLIB_histogramCdfLut_i32u_o8u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VXLIB_histogramSimple_i8u_o32u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VXLIB_integralImage_i8u_o32u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VXLIB_magnitude_i16s_i16s_o16s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VXLIB_meanStdDev_i8u_o32f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VXLIB_median_3x3_i8u_o8u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VXLIB_minMaxLoc_i16s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VXLIB_minMaxLoc_i8u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VXLIB_multiply_i16s_i16s_o16s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VXLIB_multiply_i8u_i16s_o16s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VXLIB_multiply_i8u_i8u_o16s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VXLIB_multiply_i8u_i8u_o8u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VXLIB_normL1_i16s_i16s_o16u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VXLIB_normL2_i16s_i16s_o16u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VXLIB_not_i8u_o8u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VXLIB_or_i8u_i8u_o8u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VXLIB_phase_i16s_i16s_o8u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VXLIB_remapBilinear_bc_i8u_i32f_o8u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VXLIB_remapNearest_bc_i8u_i32f_o8u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VXLIB_scaleImageBilinear_bc_i8u_o8u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VXLIB_scaleImageBilinear_br_i8u_o8u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VXLIB_scaleImageBilinear_i8u_o8u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VXLIB_scaleImageNearest_i8u_o8u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VXLIB_sobel_3x3_i8u_o16s_o16s</a:t>
            </a:r>
          </a:p>
          <a:p>
            <a:pPr marL="228600" indent="-228600">
              <a:buFont typeface="+mj-lt"/>
              <a:buAutoNum type="arabicPeriod" startAt="44"/>
            </a:pPr>
            <a:r>
              <a:rPr lang="en-US" sz="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VXLIB_sobel_5x5_i8u_o16s_o16s</a:t>
            </a:r>
            <a:endParaRPr lang="en-US" sz="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0" y="724765"/>
            <a:ext cx="2514600" cy="399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VXLIB_sobel_7x7_i8u_o16s_o16s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VXLIB_sobel_7x7_i8u_o32s_o32s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VXLIB_sobelX_3x3_i8u_o16s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VXLIB_sobelY_3x3_i8u_o16s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VXLIB_subtract_i16s_i16s_o16s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VXLIB_subtract_i8u_i16s_o16s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VXLIB_subtract_i8u_i8u_o16s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VXLIB_subtract_i8u_i8u_o8u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VXLIB_tableLookup_i16s_o16s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VXLIB_tableLookup_i8u_o8u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VXLIB_thresholdBinary_i8u_o8u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VXLIB_thresholdRange_i8u_o8u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VXLIB_warpAffineBilinear_bc_i8u_c32f_o8u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VXLIB_warpAffineBilinear_i8u_c32f_o8u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VXLIB_warpAffineNearest_bc_i8u_c32f_o8u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VXLIB_warpAffineNearest_i8u_c32f_o8u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VXLIB_warpPerspectiveBilinear_bc_i8u_c32f_o8u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VXLIB_warpPerspectiveBilinear_i8u_c32f_o8u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VXLIB_warpPerspectiveNearest_bc_i8u_c32f_o8u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VXLIB_warpPerspectiveNearest_i8u_c32f_o8u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VXLIB_xor_i8u_i8u_o8u</a:t>
            </a:r>
          </a:p>
          <a:p>
            <a:pPr marL="228600" indent="-228600">
              <a:buFont typeface="+mj-lt"/>
              <a:buAutoNum type="arabicPeriod" startAt="87"/>
            </a:pPr>
            <a:endParaRPr lang="en-US" sz="8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HarrisCorners</a:t>
            </a:r>
            <a:endParaRPr lang="en-US" sz="80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OpticalFlowLK</a:t>
            </a:r>
            <a:endParaRPr lang="en-US" sz="8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LaplacianPyramid</a:t>
            </a:r>
            <a:endParaRPr lang="en-US" sz="8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LaplacianReconstruct</a:t>
            </a:r>
            <a:endParaRPr lang="en-US" sz="80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Median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Erode</a:t>
            </a:r>
          </a:p>
          <a:p>
            <a:pPr marL="228600" indent="-228600">
              <a:buFont typeface="+mj-lt"/>
              <a:buAutoNum type="arabicPeriod" startAt="87"/>
            </a:pPr>
            <a:r>
              <a:rPr lang="en-US" sz="8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Dilate</a:t>
            </a:r>
          </a:p>
          <a:p>
            <a:pPr marL="228600" indent="-228600">
              <a:buFont typeface="+mj-lt"/>
              <a:buAutoNum type="arabicPeriod" startAt="87"/>
            </a:pPr>
            <a:endParaRPr lang="en-US" sz="8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marL="228600" indent="-228600">
              <a:buFont typeface="+mj-lt"/>
              <a:buAutoNum type="arabicPeriod" startAt="87"/>
            </a:pPr>
            <a:endParaRPr lang="en-US" sz="80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marL="228600" indent="-228600">
              <a:buFont typeface="+mj-lt"/>
              <a:buAutoNum type="arabicPeriod" startAt="87"/>
            </a:pPr>
            <a:endParaRPr lang="en-US" sz="80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marL="228600" indent="-228600">
              <a:buFont typeface="+mj-lt"/>
              <a:buAutoNum type="arabicPeriod" startAt="87"/>
            </a:pPr>
            <a:endParaRPr lang="en-US" sz="8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8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05" y="2292646"/>
            <a:ext cx="8458200" cy="610791"/>
          </a:xfrm>
        </p:spPr>
        <p:txBody>
          <a:bodyPr/>
          <a:lstStyle/>
          <a:p>
            <a:pPr algn="ctr"/>
            <a:r>
              <a:rPr lang="en-US" sz="2400" dirty="0" smtClean="0"/>
              <a:t>TI OpenVX on different TI SoCs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820" y="4563988"/>
            <a:ext cx="1678107" cy="150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80745" y="4495799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286000" y="2333625"/>
            <a:ext cx="2806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TI OpenVX – Abstract “Thread” View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2100" y="1933575"/>
            <a:ext cx="16510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  <a:p>
            <a:pPr algn="ctr"/>
            <a:r>
              <a:rPr lang="en-US" dirty="0" smtClean="0"/>
              <a:t>(OpenVX API)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3400" y="923925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92700" y="1933575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7600" y="1933575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4</a:t>
            </a:r>
          </a:p>
        </p:txBody>
      </p:sp>
      <p:sp>
        <p:nvSpPr>
          <p:cNvPr id="9" name="Rectangle 8"/>
          <p:cNvSpPr/>
          <p:nvPr/>
        </p:nvSpPr>
        <p:spPr>
          <a:xfrm>
            <a:off x="3073400" y="2862263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0"/>
            <a:endCxn id="6" idx="2"/>
          </p:cNvCxnSpPr>
          <p:nvPr/>
        </p:nvCxnSpPr>
        <p:spPr>
          <a:xfrm flipV="1">
            <a:off x="3657600" y="1419225"/>
            <a:ext cx="0" cy="51435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4483100" y="2181225"/>
            <a:ext cx="609600" cy="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0"/>
          </p:cNvCxnSpPr>
          <p:nvPr/>
        </p:nvCxnSpPr>
        <p:spPr>
          <a:xfrm>
            <a:off x="4241800" y="1171575"/>
            <a:ext cx="14351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8" idx="0"/>
          </p:cNvCxnSpPr>
          <p:nvPr/>
        </p:nvCxnSpPr>
        <p:spPr>
          <a:xfrm flipH="1">
            <a:off x="1701800" y="1171575"/>
            <a:ext cx="13716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5" idx="1"/>
          </p:cNvCxnSpPr>
          <p:nvPr/>
        </p:nvCxnSpPr>
        <p:spPr>
          <a:xfrm>
            <a:off x="2286000" y="2181225"/>
            <a:ext cx="546100" cy="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1"/>
            <a:endCxn id="8" idx="2"/>
          </p:cNvCxnSpPr>
          <p:nvPr/>
        </p:nvCxnSpPr>
        <p:spPr>
          <a:xfrm flipH="1" flipV="1">
            <a:off x="1701800" y="2428875"/>
            <a:ext cx="1371600" cy="681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2"/>
            <a:endCxn id="9" idx="3"/>
          </p:cNvCxnSpPr>
          <p:nvPr/>
        </p:nvCxnSpPr>
        <p:spPr>
          <a:xfrm flipH="1">
            <a:off x="4241800" y="2428875"/>
            <a:ext cx="1435100" cy="681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  <a:endCxn id="5" idx="2"/>
          </p:cNvCxnSpPr>
          <p:nvPr/>
        </p:nvCxnSpPr>
        <p:spPr>
          <a:xfrm flipV="1">
            <a:off x="3657600" y="2428875"/>
            <a:ext cx="0" cy="433388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37000" y="1419225"/>
            <a:ext cx="0" cy="1443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829300" y="923925"/>
            <a:ext cx="609600" cy="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829300" y="1233488"/>
            <a:ext cx="609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3235" y="790188"/>
            <a:ext cx="2041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HOST-TARGET CMDs.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6613234" y="1094988"/>
            <a:ext cx="2287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TARGET-TARGET CMDs</a:t>
            </a:r>
          </a:p>
          <a:p>
            <a:r>
              <a:rPr lang="en-US" sz="1400" dirty="0" smtClean="0"/>
              <a:t>(Subset of HOST-TARGET CMDs)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5676901" y="3629546"/>
            <a:ext cx="936334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33400" y="3653359"/>
            <a:ext cx="1168400" cy="247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74913" y="3629546"/>
            <a:ext cx="1848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Thread on HOST CPU, calls OpenVX APIs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760821" y="3652853"/>
            <a:ext cx="66637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 OpenVX “Target” Thread. </a:t>
            </a:r>
          </a:p>
          <a:p>
            <a:r>
              <a:rPr lang="en-US" sz="1100" dirty="0" smtClean="0"/>
              <a:t>A target executes a OpenVX node</a:t>
            </a:r>
          </a:p>
          <a:p>
            <a:r>
              <a:rPr lang="en-US" sz="1100" dirty="0" smtClean="0"/>
              <a:t>A target can run on same CPU as HOST. </a:t>
            </a:r>
          </a:p>
          <a:p>
            <a:r>
              <a:rPr lang="en-US" sz="1100" dirty="0" smtClean="0"/>
              <a:t>Multiple targets can run on same CPU. </a:t>
            </a:r>
          </a:p>
          <a:p>
            <a:r>
              <a:rPr lang="en-US" sz="1100" dirty="0" smtClean="0"/>
              <a:t>Targets execute in parallel to each other.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85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49856" y="158765"/>
            <a:ext cx="8381999" cy="527749"/>
          </a:xfrm>
          <a:prstGeom prst="rect">
            <a:avLst/>
          </a:prstGeom>
          <a:noFill/>
          <a:ln>
            <a:noFill/>
          </a:ln>
        </p:spPr>
        <p:txBody>
          <a:bodyPr lIns="81567" tIns="40783" rIns="81567" bIns="40783" anchor="ctr" anchorCtr="0">
            <a:noAutofit/>
          </a:bodyPr>
          <a:lstStyle/>
          <a:p>
            <a:pPr>
              <a:buSzPct val="25000"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09757" y="790245"/>
            <a:ext cx="8381999" cy="3686221"/>
          </a:xfrm>
          <a:prstGeom prst="rect">
            <a:avLst/>
          </a:prstGeom>
          <a:noFill/>
          <a:ln>
            <a:noFill/>
          </a:ln>
        </p:spPr>
        <p:txBody>
          <a:bodyPr lIns="81567" tIns="40783" rIns="81567" bIns="40783" anchor="t" anchorCtr="0">
            <a:noAutofit/>
          </a:bodyPr>
          <a:lstStyle/>
          <a:p>
            <a:r>
              <a:rPr lang="en-US" sz="2000" dirty="0" smtClean="0"/>
              <a:t>Introduction to OpenVX</a:t>
            </a:r>
            <a:endParaRPr lang="en-US" sz="2000" dirty="0"/>
          </a:p>
          <a:p>
            <a:r>
              <a:rPr lang="en-US" sz="2000" dirty="0"/>
              <a:t>OpenVX example </a:t>
            </a:r>
            <a:r>
              <a:rPr lang="en-US" sz="2000" dirty="0" smtClean="0"/>
              <a:t>use-case on TI SoC</a:t>
            </a:r>
            <a:endParaRPr lang="en-US" sz="2000" dirty="0"/>
          </a:p>
          <a:p>
            <a:r>
              <a:rPr lang="en-US" sz="2000" dirty="0"/>
              <a:t>TI OpenVX </a:t>
            </a:r>
            <a:r>
              <a:rPr lang="en-US" sz="2000" dirty="0" smtClean="0"/>
              <a:t>Implementation Overview</a:t>
            </a:r>
            <a:endParaRPr lang="en-US" sz="2000" dirty="0"/>
          </a:p>
          <a:p>
            <a:r>
              <a:rPr lang="en-US" sz="2000" dirty="0" smtClean="0"/>
              <a:t>OpenVX </a:t>
            </a:r>
            <a:r>
              <a:rPr lang="en-US" sz="2000" dirty="0"/>
              <a:t>on different TI </a:t>
            </a:r>
            <a:r>
              <a:rPr lang="en-US" sz="2000" dirty="0" smtClean="0"/>
              <a:t>SoCs</a:t>
            </a:r>
          </a:p>
          <a:p>
            <a:r>
              <a:rPr lang="en-US" sz="2000" dirty="0" smtClean="0"/>
              <a:t>TI OpenVX Implementation Details</a:t>
            </a:r>
            <a:endParaRPr lang="en-US" sz="2000" dirty="0"/>
          </a:p>
          <a:p>
            <a:r>
              <a:rPr lang="en-US" sz="2000" dirty="0"/>
              <a:t>OpenVX and other </a:t>
            </a:r>
            <a:r>
              <a:rPr lang="en-US" sz="2000" dirty="0" smtClean="0"/>
              <a:t>frameworks (OpenCL/CV/…)</a:t>
            </a:r>
            <a:endParaRPr lang="en-US" sz="2000" dirty="0"/>
          </a:p>
          <a:p>
            <a:r>
              <a:rPr lang="en-US" sz="2000" dirty="0" smtClean="0"/>
              <a:t>Getting Started with TI OpenVX</a:t>
            </a:r>
          </a:p>
          <a:p>
            <a:r>
              <a:rPr lang="en-US" sz="2000" dirty="0" smtClean="0"/>
              <a:t>Summary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426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/>
          <p:nvPr/>
        </p:nvCxnSpPr>
        <p:spPr>
          <a:xfrm flipH="1">
            <a:off x="2286000" y="2333625"/>
            <a:ext cx="2806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TI OpenVX on TDA3x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832100" y="1933575"/>
            <a:ext cx="1803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(IPU1-0)</a:t>
            </a:r>
          </a:p>
          <a:p>
            <a:pPr algn="ctr"/>
            <a:r>
              <a:rPr lang="en-US" dirty="0" smtClean="0"/>
              <a:t>(OpenVX API)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49600" y="923925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DSP1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2700" y="1933575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r>
              <a:rPr lang="en-US" dirty="0" smtClean="0">
                <a:solidFill>
                  <a:schemeClr val="tx1"/>
                </a:solidFill>
              </a:rPr>
              <a:t>IPU1-0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7600" y="1933575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DSP2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49600" y="2862263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EVE1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0"/>
            <a:endCxn id="6" idx="2"/>
          </p:cNvCxnSpPr>
          <p:nvPr/>
        </p:nvCxnSpPr>
        <p:spPr>
          <a:xfrm flipV="1">
            <a:off x="3733800" y="1419225"/>
            <a:ext cx="0" cy="51435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4635500" y="2181225"/>
            <a:ext cx="457200" cy="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0"/>
          </p:cNvCxnSpPr>
          <p:nvPr/>
        </p:nvCxnSpPr>
        <p:spPr>
          <a:xfrm>
            <a:off x="4318000" y="1171575"/>
            <a:ext cx="13589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8" idx="0"/>
          </p:cNvCxnSpPr>
          <p:nvPr/>
        </p:nvCxnSpPr>
        <p:spPr>
          <a:xfrm flipH="1">
            <a:off x="1701800" y="1171575"/>
            <a:ext cx="14478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5" idx="1"/>
          </p:cNvCxnSpPr>
          <p:nvPr/>
        </p:nvCxnSpPr>
        <p:spPr>
          <a:xfrm>
            <a:off x="2286000" y="2181225"/>
            <a:ext cx="546100" cy="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1"/>
            <a:endCxn id="8" idx="2"/>
          </p:cNvCxnSpPr>
          <p:nvPr/>
        </p:nvCxnSpPr>
        <p:spPr>
          <a:xfrm flipH="1" flipV="1">
            <a:off x="1701800" y="2428875"/>
            <a:ext cx="1447800" cy="681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2"/>
            <a:endCxn id="9" idx="3"/>
          </p:cNvCxnSpPr>
          <p:nvPr/>
        </p:nvCxnSpPr>
        <p:spPr>
          <a:xfrm flipH="1">
            <a:off x="4318000" y="2428875"/>
            <a:ext cx="1358900" cy="681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  <a:endCxn id="5" idx="2"/>
          </p:cNvCxnSpPr>
          <p:nvPr/>
        </p:nvCxnSpPr>
        <p:spPr>
          <a:xfrm flipV="1">
            <a:off x="3733800" y="2428875"/>
            <a:ext cx="0" cy="433388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37000" y="1419225"/>
            <a:ext cx="0" cy="1443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4537473"/>
            <a:ext cx="2133600" cy="154781"/>
          </a:xfrm>
        </p:spPr>
        <p:txBody>
          <a:bodyPr/>
          <a:lstStyle/>
          <a:p>
            <a:fld id="{3B20521C-F793-4067-BB07-C7AF74E21EF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3400" y="3547676"/>
            <a:ext cx="1168400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3400" y="4095245"/>
            <a:ext cx="1168400" cy="247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08742" y="3433703"/>
            <a:ext cx="287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Thread on HOST CPU, calls OpenVX APIs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08742" y="3973035"/>
            <a:ext cx="666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 OpenVX “Target” Thread. Can run on same CPU as HOST. Multiple Target on a CPU possible. Target execute in parallel to each other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29300" y="923925"/>
            <a:ext cx="609600" cy="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29300" y="1233488"/>
            <a:ext cx="609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13235" y="790188"/>
            <a:ext cx="2041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HOST-TARGET CMDs.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613234" y="1094988"/>
            <a:ext cx="2287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TARGET-TARGET CMDs</a:t>
            </a:r>
          </a:p>
          <a:p>
            <a:r>
              <a:rPr lang="en-US" sz="1400" dirty="0" smtClean="0"/>
              <a:t>(Subset of HOST-TARGET CMDs)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312820" y="4563988"/>
            <a:ext cx="1678107" cy="150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889500" y="1538288"/>
            <a:ext cx="13462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089400" y="1421606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937000" y="1421606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784600" y="1428750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63900" y="838200"/>
            <a:ext cx="3251200" cy="1866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TI OpenVX on TDA2x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416300" y="933450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DSP1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8700" y="2090738"/>
            <a:ext cx="13462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r>
              <a:rPr lang="en-US" dirty="0" smtClean="0">
                <a:solidFill>
                  <a:schemeClr val="tx1"/>
                </a:solidFill>
              </a:rPr>
              <a:t>IPU1-0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1524000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DSP2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6300" y="2090738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EVE1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26000" y="938213"/>
            <a:ext cx="13462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EVE2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346700" y="1421606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194300" y="1428750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99100" y="1421606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84700" y="2257425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97400" y="2338388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584700" y="2409825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578350" y="1633538"/>
            <a:ext cx="266700" cy="152400"/>
            <a:chOff x="4737100" y="3162300"/>
            <a:chExt cx="266700" cy="203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737100" y="316230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749800" y="327025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737100" y="336550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4838700" y="1512094"/>
            <a:ext cx="13462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572000" y="1095375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84700" y="1176338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0" y="1247775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02" y="3287025"/>
            <a:ext cx="605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Here OpenVX APIs is called by HOST on A15 optionally running HLOS like Linux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9800" y="2162175"/>
            <a:ext cx="1803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(A15)</a:t>
            </a:r>
          </a:p>
          <a:p>
            <a:pPr algn="ctr"/>
            <a:r>
              <a:rPr lang="en-US" dirty="0" smtClean="0"/>
              <a:t>(OpenVX API)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6" idx="3"/>
          </p:cNvCxnSpPr>
          <p:nvPr/>
        </p:nvCxnSpPr>
        <p:spPr>
          <a:xfrm flipH="1" flipV="1">
            <a:off x="2743200" y="2409825"/>
            <a:ext cx="520700" cy="9525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0745" y="4495799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05" y="2292646"/>
            <a:ext cx="8458200" cy="610791"/>
          </a:xfrm>
        </p:spPr>
        <p:txBody>
          <a:bodyPr/>
          <a:lstStyle/>
          <a:p>
            <a:pPr algn="ctr"/>
            <a:r>
              <a:rPr lang="en-US" sz="2400" dirty="0" smtClean="0"/>
              <a:t>TI OpenVX Implementation on TDA4x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820" y="4563988"/>
            <a:ext cx="1678107" cy="150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4636" y="4586774"/>
            <a:ext cx="1678107" cy="2991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 Confidential – NDA Restrictions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74636" y="4586774"/>
            <a:ext cx="1678107" cy="2991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 Confidential – NDA Restrictions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797300" y="1302544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644900" y="1302544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492500" y="1309688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71800" y="719138"/>
            <a:ext cx="3251200" cy="1866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TI OpenVX on TDA4x TI SoC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124200" y="814388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DSP C7x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46600" y="1971676"/>
            <a:ext cx="13462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6900" y="1404938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</a:t>
            </a:r>
            <a:r>
              <a:rPr lang="en-US" sz="1200" dirty="0" smtClean="0">
                <a:solidFill>
                  <a:schemeClr val="tx1"/>
                </a:solidFill>
              </a:rPr>
              <a:t>HWA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CSI2RX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4200" y="1971676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ARM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33900" y="819151"/>
            <a:ext cx="13462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</a:t>
            </a:r>
            <a:r>
              <a:rPr lang="en-US" sz="1200" dirty="0" smtClean="0">
                <a:solidFill>
                  <a:schemeClr val="tx1"/>
                </a:solidFill>
              </a:rPr>
              <a:t>HWA VPAC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054600" y="1302544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02200" y="1309688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207000" y="1302544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92600" y="2138363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305300" y="221932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292600" y="2290763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286250" y="1514476"/>
            <a:ext cx="266700" cy="152400"/>
            <a:chOff x="4737100" y="3162300"/>
            <a:chExt cx="266700" cy="203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737100" y="316230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749800" y="327025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737100" y="336550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4546600" y="1393032"/>
            <a:ext cx="13462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HWA DMPAC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279900" y="976313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292600" y="105727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279900" y="1128713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440" y="2887457"/>
            <a:ext cx="84881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DSP (C6x, C7x), ARM (R5F, </a:t>
            </a:r>
            <a:r>
              <a:rPr lang="en-US" sz="1400" dirty="0" err="1" smtClean="0"/>
              <a:t>Axx</a:t>
            </a:r>
            <a:r>
              <a:rPr lang="en-US" sz="1400" dirty="0" smtClean="0"/>
              <a:t>), HWAs (DMPAC, VPAC, MMA) will be exported as OpenVX nodes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VXLIB on C6x DSP will run OpenVX compliant kernels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Streaming </a:t>
            </a:r>
            <a:r>
              <a:rPr lang="en-US" sz="1400" dirty="0"/>
              <a:t>camera capture and display </a:t>
            </a:r>
            <a:r>
              <a:rPr lang="en-US" sz="1400" dirty="0" smtClean="0"/>
              <a:t>will also be exported as OpenVX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Graph pipeline and streaming extension will allow OpenVX nodes to pipelined across frames at system level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User kernels can be run on DSP, ARM and other SW programmable nodes on the SoC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27370" y="1007110"/>
            <a:ext cx="1641092" cy="481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r>
              <a:rPr lang="en-US" sz="1200" dirty="0" smtClean="0"/>
              <a:t>HOST (ARM A72)</a:t>
            </a:r>
          </a:p>
          <a:p>
            <a:pPr algn="ctr"/>
            <a:r>
              <a:rPr lang="en-US" sz="1200" dirty="0" smtClean="0"/>
              <a:t>(OpenVX API)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endCxn id="30" idx="3"/>
          </p:cNvCxnSpPr>
          <p:nvPr/>
        </p:nvCxnSpPr>
        <p:spPr>
          <a:xfrm flipH="1">
            <a:off x="2568462" y="1247775"/>
            <a:ext cx="406698" cy="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31800" y="3581399"/>
            <a:ext cx="8255000" cy="914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TIOVX Kernel Wrapper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800" y="1666877"/>
            <a:ext cx="8255000" cy="981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</a:rPr>
              <a:t>TIOVX Framework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TI OpenVX SW Stack – TDA4x Platform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383226" y="4651770"/>
            <a:ext cx="2133600" cy="154781"/>
          </a:xfrm>
        </p:spPr>
        <p:txBody>
          <a:bodyPr/>
          <a:lstStyle/>
          <a:p>
            <a:fld id="{3B20521C-F793-4067-BB07-C7AF74E21EF3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700" y="1933577"/>
            <a:ext cx="10414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Context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1000" y="1933577"/>
            <a:ext cx="10414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520700" y="2290763"/>
            <a:ext cx="1041400" cy="2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Graph</a:t>
            </a:r>
          </a:p>
        </p:txBody>
      </p:sp>
      <p:sp>
        <p:nvSpPr>
          <p:cNvPr id="9" name="Rectangle 8"/>
          <p:cNvSpPr/>
          <p:nvPr/>
        </p:nvSpPr>
        <p:spPr>
          <a:xfrm>
            <a:off x="431811" y="1343025"/>
            <a:ext cx="3936999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OpenVX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819" y="771534"/>
            <a:ext cx="1787525" cy="46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Khronos Conformance Test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57350" y="2290763"/>
            <a:ext cx="10414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Kernel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70540" y="1924052"/>
            <a:ext cx="13589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Image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91037" y="2286002"/>
            <a:ext cx="13589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Scalar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56443" y="1921670"/>
            <a:ext cx="13589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Array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8538" y="2288381"/>
            <a:ext cx="135890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Pyramid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16826" y="2276477"/>
            <a:ext cx="995359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302130" y="4622005"/>
            <a:ext cx="968376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FFFF"/>
                </a:solidFill>
              </a:rPr>
              <a:t>Khronos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17271" y="4610099"/>
            <a:ext cx="514355" cy="2262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TI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32288" y="766763"/>
            <a:ext cx="2076437" cy="466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Examples / Use-cases with Processor SDK Automotive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1800" y="2781300"/>
            <a:ext cx="8255000" cy="66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TIOVX Platform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57870" y="3128963"/>
            <a:ext cx="10414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32269" y="1924052"/>
            <a:ext cx="1301750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Obj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Desc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64295" y="2847975"/>
            <a:ext cx="8128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Event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68800" y="2847975"/>
            <a:ext cx="8128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Mutex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13073" y="3128963"/>
            <a:ext cx="113665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68630" y="3907855"/>
            <a:ext cx="98425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VXLIB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2940" y="3914775"/>
            <a:ext cx="776444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713553" y="4181475"/>
            <a:ext cx="1714505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User kernels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73703" y="4610099"/>
            <a:ext cx="1339851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Customer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4295" y="766763"/>
            <a:ext cx="2222504" cy="4667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Examples / </a:t>
            </a:r>
            <a:r>
              <a:rPr lang="en-US" sz="1200" dirty="0" smtClean="0">
                <a:solidFill>
                  <a:srgbClr val="FFFFFF"/>
                </a:solidFill>
              </a:rPr>
              <a:t>Use-cases with Processor SDK Automotive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54620" y="2847975"/>
            <a:ext cx="112395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Task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06725" y="2847975"/>
            <a:ext cx="129222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32269" y="3128963"/>
            <a:ext cx="1552578" cy="219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Platform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9880" y="1928812"/>
            <a:ext cx="1301750" cy="2809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Target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809898" y="2286001"/>
            <a:ext cx="1676395" cy="2809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Target Kernel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86293" y="1333502"/>
            <a:ext cx="4200525" cy="2762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TIOVX 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57451" y="771527"/>
            <a:ext cx="1717669" cy="466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TI Extension Conformance Test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13554" y="3914775"/>
            <a:ext cx="1714505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Target kernels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2322" y="4602078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99254" y="3914775"/>
            <a:ext cx="78104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MSC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7849" y="4181475"/>
            <a:ext cx="781535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LDC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398759" y="4181475"/>
            <a:ext cx="781535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19344" y="4190998"/>
            <a:ext cx="683876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19344" y="3914775"/>
            <a:ext cx="683876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DOF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8630" y="4190998"/>
            <a:ext cx="98425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TIDL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14788" y="3914775"/>
            <a:ext cx="1166812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Camera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14788" y="4189093"/>
            <a:ext cx="1166812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Display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4636" y="4586774"/>
            <a:ext cx="1678107" cy="2991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 Confidential – NDA Restrictions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Pipelined Graph Execution in TDA4x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8539" y="739139"/>
            <a:ext cx="2185938" cy="375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OpenVX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0427" y="2420688"/>
            <a:ext cx="1346200" cy="660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680327" y="2265112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527927" y="2265112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75527" y="2274637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54847" y="1487236"/>
            <a:ext cx="3088773" cy="24270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0746" y="1318260"/>
            <a:ext cx="1803400" cy="5496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OpenVX Camera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7227" y="1614237"/>
            <a:ext cx="11684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DSP1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627" y="3157287"/>
            <a:ext cx="13462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r>
              <a:rPr lang="en-US" dirty="0" smtClean="0">
                <a:solidFill>
                  <a:schemeClr val="tx1"/>
                </a:solidFill>
              </a:rPr>
              <a:t>DSS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9927" y="2401638"/>
            <a:ext cx="11684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DSP2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07227" y="3157287"/>
            <a:ext cx="11684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CSI2RX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6927" y="1620588"/>
            <a:ext cx="13462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HWA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937627" y="2265112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785227" y="2274637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0027" y="2265112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75627" y="337953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88327" y="348748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75627" y="358273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169277" y="2547687"/>
            <a:ext cx="266700" cy="203200"/>
            <a:chOff x="4737100" y="3162300"/>
            <a:chExt cx="266700" cy="2032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737100" y="316230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49800" y="327025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737100" y="336550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4429627" y="2385762"/>
            <a:ext cx="13462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ARM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162927" y="183013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75627" y="193808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62927" y="203333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0727" y="2510858"/>
            <a:ext cx="1803400" cy="6604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OpenVX compute nodes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1" idx="3"/>
          </p:cNvCxnSpPr>
          <p:nvPr/>
        </p:nvCxnSpPr>
        <p:spPr>
          <a:xfrm flipH="1" flipV="1">
            <a:off x="2334127" y="2841058"/>
            <a:ext cx="520700" cy="1270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2690" y="3789182"/>
            <a:ext cx="1803400" cy="52632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OpenVX Display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7" idx="0"/>
          </p:cNvCxnSpPr>
          <p:nvPr/>
        </p:nvCxnSpPr>
        <p:spPr>
          <a:xfrm flipH="1">
            <a:off x="1395063" y="1885452"/>
            <a:ext cx="18692" cy="24698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6096020" y="895351"/>
            <a:ext cx="2749967" cy="3251534"/>
          </a:xfrm>
        </p:spPr>
        <p:txBody>
          <a:bodyPr/>
          <a:lstStyle/>
          <a:p>
            <a:endParaRPr lang="en-US" sz="1400" dirty="0" smtClean="0"/>
          </a:p>
          <a:p>
            <a:r>
              <a:rPr lang="en-US" sz="1400" dirty="0"/>
              <a:t>OpenVX extension for graph pipelining supports pipelined graph execution with capture and display </a:t>
            </a:r>
            <a:endParaRPr lang="en-US" sz="1400" dirty="0" smtClean="0"/>
          </a:p>
          <a:p>
            <a:r>
              <a:rPr lang="en-US" sz="1400" dirty="0" smtClean="0"/>
              <a:t>Complete application can be written using OpenVX APIs</a:t>
            </a:r>
            <a:endParaRPr lang="en-US" sz="1400" dirty="0"/>
          </a:p>
          <a:p>
            <a:r>
              <a:rPr lang="en-US" sz="1400" dirty="0" smtClean="0"/>
              <a:t>Pipelined execution of OpenVX nodes with camera and display improves system utilization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94800" y="2132433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95852" y="2132433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786769" y="2255922"/>
            <a:ext cx="18692" cy="24698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6" idx="0"/>
          </p:cNvCxnSpPr>
          <p:nvPr/>
        </p:nvCxnSpPr>
        <p:spPr>
          <a:xfrm flipH="1">
            <a:off x="1169836" y="3187700"/>
            <a:ext cx="18692" cy="24698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69573" y="3434681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70099" y="3433178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470625" y="3434681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561542" y="3520073"/>
            <a:ext cx="18692" cy="24698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88453" y="394617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TDA4x SoC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495326" y="2132433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0744" y="4595657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74636" y="4586774"/>
            <a:ext cx="1678107" cy="2991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 Confidential – NDA Restrictions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0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18" y="191166"/>
            <a:ext cx="8458200" cy="610791"/>
          </a:xfrm>
        </p:spPr>
        <p:txBody>
          <a:bodyPr/>
          <a:lstStyle/>
          <a:p>
            <a:r>
              <a:rPr lang="en-US" sz="2400" dirty="0" smtClean="0">
                <a:solidFill>
                  <a:srgbClr val="DE0000"/>
                </a:solidFill>
              </a:rPr>
              <a:t>TDA4x OpenVX Application Development Flow</a:t>
            </a:r>
            <a:endParaRPr lang="en-US" sz="900" dirty="0" smtClean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2727" y="2270096"/>
            <a:ext cx="3715873" cy="456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smtClean="0">
                <a:solidFill>
                  <a:srgbClr val="000000"/>
                </a:solidFill>
              </a:rPr>
              <a:t>TIOVX Kernel Wrapper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0630" y="1625472"/>
            <a:ext cx="3699695" cy="2237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TIOVX Framework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8906" y="1369066"/>
            <a:ext cx="3701419" cy="1824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OpenVX API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5099" y="1899792"/>
            <a:ext cx="3703501" cy="298692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TIOVX Platform Abstraction Layer (x86)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43153" y="2514325"/>
            <a:ext cx="712368" cy="1563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VXLIB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31178" y="2514325"/>
            <a:ext cx="571898" cy="1563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TIDL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4555" y="2521138"/>
            <a:ext cx="1097297" cy="156368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Vision HWA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40883" y="2514325"/>
            <a:ext cx="1031532" cy="1563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FFFF"/>
                </a:solidFill>
              </a:rPr>
              <a:t>User kernels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5099" y="844647"/>
            <a:ext cx="2072821" cy="4134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OpenVX Parking Spot Detect Application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20368" y="4413344"/>
            <a:ext cx="1658814" cy="198804"/>
            <a:chOff x="5670541" y="4379118"/>
            <a:chExt cx="1927300" cy="230981"/>
          </a:xfrm>
        </p:grpSpPr>
        <p:sp>
          <p:nvSpPr>
            <p:cNvPr id="57" name="Rectangle 56"/>
            <p:cNvSpPr/>
            <p:nvPr/>
          </p:nvSpPr>
          <p:spPr>
            <a:xfrm>
              <a:off x="5670541" y="4379118"/>
              <a:ext cx="514355" cy="2262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TI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57991" y="4381499"/>
              <a:ext cx="1339850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Customer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322727" y="2953018"/>
            <a:ext cx="2787511" cy="6225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smtClean="0">
                <a:solidFill>
                  <a:srgbClr val="000000"/>
                </a:solidFill>
              </a:rPr>
              <a:t>HWA Bit exact C Models (x86)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2099" y="3381795"/>
            <a:ext cx="890439" cy="1563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VISS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2099" y="3224983"/>
            <a:ext cx="890439" cy="1563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VPAC LDC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151868" y="3224983"/>
            <a:ext cx="890438" cy="1563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DMPAC SDE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261428" y="3225242"/>
            <a:ext cx="890439" cy="1563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VPAC MSC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261149" y="3382250"/>
            <a:ext cx="890439" cy="1563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VPAC NF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151867" y="3382250"/>
            <a:ext cx="890439" cy="1563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DMPAC DOF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7" name="Elbow Connector 6"/>
          <p:cNvCxnSpPr>
            <a:stCxn id="39" idx="2"/>
            <a:endCxn id="73" idx="0"/>
          </p:cNvCxnSpPr>
          <p:nvPr/>
        </p:nvCxnSpPr>
        <p:spPr>
          <a:xfrm rot="16200000" flipH="1">
            <a:off x="1187087" y="2423622"/>
            <a:ext cx="275512" cy="78327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13349" y="2953017"/>
            <a:ext cx="825251" cy="6225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C6x / C7x </a:t>
            </a:r>
            <a:r>
              <a:rPr lang="en-US" sz="1000" dirty="0">
                <a:solidFill>
                  <a:srgbClr val="000000"/>
                </a:solidFill>
              </a:rPr>
              <a:t>/ MMA x86 model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499180" y="844647"/>
            <a:ext cx="1541146" cy="4134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OpenVX App …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13965" y="3702656"/>
            <a:ext cx="3715873" cy="228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x86-64 Linux PC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93" name="Elbow Connector 92"/>
          <p:cNvCxnSpPr>
            <a:stCxn id="37" idx="2"/>
            <a:endCxn id="64" idx="0"/>
          </p:cNvCxnSpPr>
          <p:nvPr/>
        </p:nvCxnSpPr>
        <p:spPr>
          <a:xfrm rot="16200000" flipH="1">
            <a:off x="2621495" y="1948537"/>
            <a:ext cx="282322" cy="172663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8" idx="2"/>
            <a:endCxn id="64" idx="0"/>
          </p:cNvCxnSpPr>
          <p:nvPr/>
        </p:nvCxnSpPr>
        <p:spPr>
          <a:xfrm rot="16200000" flipH="1">
            <a:off x="2980390" y="2307432"/>
            <a:ext cx="282322" cy="10088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40" idx="2"/>
            <a:endCxn id="64" idx="0"/>
          </p:cNvCxnSpPr>
          <p:nvPr/>
        </p:nvCxnSpPr>
        <p:spPr>
          <a:xfrm rot="16200000" flipH="1">
            <a:off x="3400151" y="2727193"/>
            <a:ext cx="282322" cy="16932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115707" y="2253631"/>
            <a:ext cx="3715873" cy="456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smtClean="0">
                <a:solidFill>
                  <a:srgbClr val="000000"/>
                </a:solidFill>
              </a:rPr>
              <a:t>TIOVX Kernel Wrapper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33610" y="1609007"/>
            <a:ext cx="3699695" cy="2237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TIOVX Framework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131886" y="1352601"/>
            <a:ext cx="3701419" cy="1824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OpenVX API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128079" y="1883327"/>
            <a:ext cx="3703501" cy="298692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TIOVX Platform Abstraction Layer </a:t>
            </a:r>
            <a:r>
              <a:rPr lang="en-US" sz="1000" b="1" dirty="0" smtClean="0">
                <a:solidFill>
                  <a:srgbClr val="000000"/>
                </a:solidFill>
              </a:rPr>
              <a:t>(J7 / TDA4x)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336133" y="2497860"/>
            <a:ext cx="712368" cy="1563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VXLIB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124158" y="2497860"/>
            <a:ext cx="571898" cy="1563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TIDL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177535" y="2504673"/>
            <a:ext cx="1097297" cy="156368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Vision HWA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733863" y="2497860"/>
            <a:ext cx="1031532" cy="1563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FFFF"/>
                </a:solidFill>
              </a:rPr>
              <a:t>User kernels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128079" y="828182"/>
            <a:ext cx="2072821" cy="4134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OpenVX Parking Spot Detect Application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115707" y="2936553"/>
            <a:ext cx="2787511" cy="6225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smtClean="0">
                <a:solidFill>
                  <a:srgbClr val="000000"/>
                </a:solidFill>
              </a:rPr>
              <a:t>HWA Drivers (R5F)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165079" y="3365330"/>
            <a:ext cx="890439" cy="1563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VISS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165079" y="3208518"/>
            <a:ext cx="890439" cy="1563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VPAC LDC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44848" y="3208518"/>
            <a:ext cx="890438" cy="1563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DMPAC SDE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054408" y="3208777"/>
            <a:ext cx="890439" cy="1563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VPAC MSC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054129" y="3365785"/>
            <a:ext cx="890439" cy="1563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VPAC NF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944847" y="3365785"/>
            <a:ext cx="890439" cy="1563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DMPAC DOF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112" name="Elbow Connector 111"/>
          <p:cNvCxnSpPr>
            <a:stCxn id="102" idx="2"/>
            <a:endCxn id="105" idx="0"/>
          </p:cNvCxnSpPr>
          <p:nvPr/>
        </p:nvCxnSpPr>
        <p:spPr>
          <a:xfrm rot="16200000" flipH="1">
            <a:off x="5980067" y="2407157"/>
            <a:ext cx="275512" cy="78327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8006329" y="2936552"/>
            <a:ext cx="825251" cy="6225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C6x / C7x </a:t>
            </a:r>
            <a:r>
              <a:rPr lang="en-US" sz="1000" dirty="0">
                <a:solidFill>
                  <a:srgbClr val="000000"/>
                </a:solidFill>
              </a:rPr>
              <a:t>/ </a:t>
            </a:r>
            <a:r>
              <a:rPr lang="en-US" sz="1000" dirty="0" smtClean="0">
                <a:solidFill>
                  <a:srgbClr val="000000"/>
                </a:solidFill>
              </a:rPr>
              <a:t>MMA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CPU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292160" y="828182"/>
            <a:ext cx="1541146" cy="4134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OpenVX App …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106945" y="3686191"/>
            <a:ext cx="3715873" cy="228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TDA4x / J7 </a:t>
            </a:r>
            <a:r>
              <a:rPr lang="en-US" sz="1050" dirty="0" err="1" smtClean="0">
                <a:solidFill>
                  <a:srgbClr val="000000"/>
                </a:solidFill>
              </a:rPr>
              <a:t>SoC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16" name="Elbow Connector 115"/>
          <p:cNvCxnSpPr>
            <a:stCxn id="100" idx="2"/>
            <a:endCxn id="113" idx="0"/>
          </p:cNvCxnSpPr>
          <p:nvPr/>
        </p:nvCxnSpPr>
        <p:spPr>
          <a:xfrm rot="16200000" flipH="1">
            <a:off x="7414475" y="1932072"/>
            <a:ext cx="282322" cy="172663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1" idx="2"/>
            <a:endCxn id="113" idx="0"/>
          </p:cNvCxnSpPr>
          <p:nvPr/>
        </p:nvCxnSpPr>
        <p:spPr>
          <a:xfrm rot="16200000" flipH="1">
            <a:off x="7773370" y="2290967"/>
            <a:ext cx="282322" cy="10088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03" idx="2"/>
            <a:endCxn id="113" idx="0"/>
          </p:cNvCxnSpPr>
          <p:nvPr/>
        </p:nvCxnSpPr>
        <p:spPr>
          <a:xfrm rot="16200000" flipH="1">
            <a:off x="8193131" y="2710728"/>
            <a:ext cx="282322" cy="16932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4335780" y="2060242"/>
            <a:ext cx="55626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6483" y="4123005"/>
            <a:ext cx="4838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Develop and test kernels, application on x86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Run on J7 / </a:t>
            </a:r>
            <a:r>
              <a:rPr lang="en-US" sz="1600" dirty="0" err="1" smtClean="0">
                <a:solidFill>
                  <a:srgbClr val="000000"/>
                </a:solidFill>
              </a:rPr>
              <a:t>SoC</a:t>
            </a:r>
            <a:r>
              <a:rPr lang="en-US" sz="1600" dirty="0" smtClean="0">
                <a:solidFill>
                  <a:srgbClr val="000000"/>
                </a:solidFill>
              </a:rPr>
              <a:t> without modifications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980" y="4736337"/>
            <a:ext cx="1678107" cy="2991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 Confidential – NDA Restrictions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2019783"/>
            <a:ext cx="8458200" cy="610791"/>
          </a:xfrm>
        </p:spPr>
        <p:txBody>
          <a:bodyPr/>
          <a:lstStyle/>
          <a:p>
            <a:pPr algn="ctr"/>
            <a:r>
              <a:rPr lang="en-US" dirty="0" smtClean="0"/>
              <a:t>TI OpenVX Case Study: </a:t>
            </a:r>
            <a:br>
              <a:rPr lang="en-US" dirty="0" smtClean="0"/>
            </a:br>
            <a:r>
              <a:rPr lang="en-US" dirty="0" smtClean="0"/>
              <a:t>Park Space Detect on TDA4x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980" y="4736337"/>
            <a:ext cx="1678107" cy="2991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 Confidential – NDA Restrictions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Demo Setup</a:t>
            </a:r>
            <a:endParaRPr lang="en-US" sz="2600" dirty="0"/>
          </a:p>
        </p:txBody>
      </p:sp>
      <p:graphicFrame>
        <p:nvGraphicFramePr>
          <p:cNvPr id="547" name="Table 5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43085"/>
              </p:ext>
            </p:extLst>
          </p:nvPr>
        </p:nvGraphicFramePr>
        <p:xfrm>
          <a:off x="674814" y="912326"/>
          <a:ext cx="920658" cy="7779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0658"/>
              </a:tblGrid>
              <a:tr h="246916">
                <a:tc>
                  <a:txBody>
                    <a:bodyPr/>
                    <a:lstStyle/>
                    <a:p>
                      <a:pPr marL="0" marR="0" indent="0" algn="ctr" defTabSz="761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  <a:effectLst/>
                        </a:rPr>
                        <a:t>Sensors</a:t>
                      </a:r>
                    </a:p>
                  </a:txBody>
                  <a:tcPr marL="9144" marR="9144" marT="9144" marB="9144" anchor="ctr"/>
                </a:tc>
              </a:tr>
              <a:tr h="301497">
                <a:tc>
                  <a:txBody>
                    <a:bodyPr/>
                    <a:lstStyle/>
                    <a:p>
                      <a:pPr marL="0" marR="0" indent="0" algn="ctr" defTabSz="761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effectLst/>
                        </a:rPr>
                        <a:t>Fisheye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Camera</a:t>
                      </a:r>
                    </a:p>
                  </a:txBody>
                  <a:tcPr marL="9144" marR="9144" marT="9144" marB="9144" anchor="ctr"/>
                </a:tc>
              </a:tr>
              <a:tr h="229502">
                <a:tc>
                  <a:txBody>
                    <a:bodyPr/>
                    <a:lstStyle/>
                    <a:p>
                      <a:pPr marL="0" marR="0" indent="0" algn="ctr" defTabSz="761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effectLst/>
                        </a:rPr>
                        <a:t>Novatel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b="1" dirty="0" smtClean="0">
                          <a:solidFill>
                            <a:schemeClr val="tx1"/>
                          </a:solidFill>
                          <a:effectLst/>
                        </a:rPr>
                        <a:t>INS</a:t>
                      </a:r>
                    </a:p>
                  </a:txBody>
                  <a:tcPr marL="9144" marR="9144" marT="9144" marB="9144" anchor="ctr"/>
                </a:tc>
              </a:tr>
            </a:tbl>
          </a:graphicData>
        </a:graphic>
      </p:graphicFrame>
      <p:grpSp>
        <p:nvGrpSpPr>
          <p:cNvPr id="548" name="Group 547"/>
          <p:cNvGrpSpPr/>
          <p:nvPr/>
        </p:nvGrpSpPr>
        <p:grpSpPr>
          <a:xfrm>
            <a:off x="429161" y="1514128"/>
            <a:ext cx="239908" cy="176221"/>
            <a:chOff x="4660393" y="3858097"/>
            <a:chExt cx="318565" cy="243244"/>
          </a:xfrm>
          <a:solidFill>
            <a:srgbClr val="7030A0"/>
          </a:solidFill>
        </p:grpSpPr>
        <p:sp>
          <p:nvSpPr>
            <p:cNvPr id="549" name="Rectangle 548"/>
            <p:cNvSpPr/>
            <p:nvPr/>
          </p:nvSpPr>
          <p:spPr>
            <a:xfrm>
              <a:off x="4660393" y="3858097"/>
              <a:ext cx="318565" cy="24324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550" name="Group 549"/>
            <p:cNvGrpSpPr/>
            <p:nvPr/>
          </p:nvGrpSpPr>
          <p:grpSpPr>
            <a:xfrm>
              <a:off x="4712584" y="3876422"/>
              <a:ext cx="214181" cy="214181"/>
              <a:chOff x="4361591" y="4228603"/>
              <a:chExt cx="214181" cy="214181"/>
            </a:xfrm>
            <a:grpFill/>
          </p:grpSpPr>
          <p:sp>
            <p:nvSpPr>
              <p:cNvPr id="551" name="Oval 550"/>
              <p:cNvSpPr/>
              <p:nvPr/>
            </p:nvSpPr>
            <p:spPr>
              <a:xfrm rot="17509036">
                <a:off x="4362537" y="4286164"/>
                <a:ext cx="214181" cy="9906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2" name="Oval 551"/>
              <p:cNvSpPr/>
              <p:nvPr/>
            </p:nvSpPr>
            <p:spPr>
              <a:xfrm rot="1144947">
                <a:off x="4361591" y="4288566"/>
                <a:ext cx="214181" cy="9906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553" name="Group 552"/>
              <p:cNvGrpSpPr/>
              <p:nvPr/>
            </p:nvGrpSpPr>
            <p:grpSpPr>
              <a:xfrm rot="20217956">
                <a:off x="4379507" y="4262805"/>
                <a:ext cx="175903" cy="150582"/>
                <a:chOff x="4518248" y="4122874"/>
                <a:chExt cx="175903" cy="150582"/>
              </a:xfrm>
              <a:grpFill/>
            </p:grpSpPr>
            <p:cxnSp>
              <p:nvCxnSpPr>
                <p:cNvPr id="554" name="Straight Connector 553"/>
                <p:cNvCxnSpPr/>
                <p:nvPr/>
              </p:nvCxnSpPr>
              <p:spPr>
                <a:xfrm rot="1382044" flipV="1">
                  <a:off x="4518248" y="4122874"/>
                  <a:ext cx="175903" cy="15058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5" name="Oval 554"/>
                <p:cNvSpPr/>
                <p:nvPr/>
              </p:nvSpPr>
              <p:spPr>
                <a:xfrm>
                  <a:off x="4581987" y="4176153"/>
                  <a:ext cx="45719" cy="45719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561" name="Group 560"/>
          <p:cNvGrpSpPr/>
          <p:nvPr/>
        </p:nvGrpSpPr>
        <p:grpSpPr>
          <a:xfrm>
            <a:off x="529366" y="1217363"/>
            <a:ext cx="130909" cy="193259"/>
            <a:chOff x="394939" y="2403284"/>
            <a:chExt cx="173829" cy="266763"/>
          </a:xfrm>
        </p:grpSpPr>
        <p:sp>
          <p:nvSpPr>
            <p:cNvPr id="562" name="Rectangle 61"/>
            <p:cNvSpPr>
              <a:spLocks noChangeAspect="1" noChangeArrowheads="1"/>
            </p:cNvSpPr>
            <p:nvPr/>
          </p:nvSpPr>
          <p:spPr bwMode="auto">
            <a:xfrm>
              <a:off x="500864" y="2403284"/>
              <a:ext cx="67904" cy="266763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3" name="Rectangle 62"/>
            <p:cNvSpPr>
              <a:spLocks noChangeAspect="1" noChangeArrowheads="1"/>
            </p:cNvSpPr>
            <p:nvPr/>
          </p:nvSpPr>
          <p:spPr bwMode="auto">
            <a:xfrm>
              <a:off x="451525" y="2448856"/>
              <a:ext cx="48356" cy="175619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4" name="Arc 63"/>
            <p:cNvSpPr>
              <a:spLocks noChangeAspect="1"/>
            </p:cNvSpPr>
            <p:nvPr/>
          </p:nvSpPr>
          <p:spPr bwMode="auto">
            <a:xfrm flipH="1">
              <a:off x="394939" y="2483313"/>
              <a:ext cx="52471" cy="106705"/>
            </a:xfrm>
            <a:custGeom>
              <a:avLst/>
              <a:gdLst>
                <a:gd name="T0" fmla="*/ 0 w 21909"/>
                <a:gd name="T1" fmla="*/ 0 h 43200"/>
                <a:gd name="T2" fmla="*/ 0 w 21909"/>
                <a:gd name="T3" fmla="*/ 0 h 43200"/>
                <a:gd name="T4" fmla="*/ 0 w 21909"/>
                <a:gd name="T5" fmla="*/ 0 h 43200"/>
                <a:gd name="T6" fmla="*/ 0 60000 65536"/>
                <a:gd name="T7" fmla="*/ 0 60000 65536"/>
                <a:gd name="T8" fmla="*/ 0 60000 65536"/>
                <a:gd name="T9" fmla="*/ 0 w 21909"/>
                <a:gd name="T10" fmla="*/ 0 h 43200"/>
                <a:gd name="T11" fmla="*/ 21909 w 2190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09" h="43200" fill="none" extrusionOk="0">
                  <a:moveTo>
                    <a:pt x="308" y="0"/>
                  </a:moveTo>
                  <a:cubicBezTo>
                    <a:pt x="12238" y="0"/>
                    <a:pt x="21909" y="9670"/>
                    <a:pt x="21909" y="21600"/>
                  </a:cubicBezTo>
                  <a:cubicBezTo>
                    <a:pt x="21909" y="33529"/>
                    <a:pt x="12238" y="43200"/>
                    <a:pt x="309" y="43200"/>
                  </a:cubicBezTo>
                  <a:cubicBezTo>
                    <a:pt x="205" y="43200"/>
                    <a:pt x="102" y="43199"/>
                    <a:pt x="0" y="43197"/>
                  </a:cubicBezTo>
                </a:path>
                <a:path w="21909" h="43200" stroke="0" extrusionOk="0">
                  <a:moveTo>
                    <a:pt x="308" y="0"/>
                  </a:moveTo>
                  <a:cubicBezTo>
                    <a:pt x="12238" y="0"/>
                    <a:pt x="21909" y="9670"/>
                    <a:pt x="21909" y="21600"/>
                  </a:cubicBezTo>
                  <a:cubicBezTo>
                    <a:pt x="21909" y="33529"/>
                    <a:pt x="12238" y="43200"/>
                    <a:pt x="309" y="43200"/>
                  </a:cubicBezTo>
                  <a:cubicBezTo>
                    <a:pt x="205" y="43200"/>
                    <a:pt x="102" y="43199"/>
                    <a:pt x="0" y="43197"/>
                  </a:cubicBezTo>
                  <a:lnTo>
                    <a:pt x="309" y="21600"/>
                  </a:lnTo>
                  <a:close/>
                </a:path>
              </a:pathLst>
            </a:cu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8" y="1920640"/>
            <a:ext cx="3932260" cy="263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706" y="1313986"/>
            <a:ext cx="4517421" cy="320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294527" y="807194"/>
            <a:ext cx="0" cy="38215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437" y="804666"/>
            <a:ext cx="1356087" cy="6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68980" y="4736337"/>
            <a:ext cx="1678107" cy="2991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 Confidential – NDA Restrictions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" y="1134745"/>
            <a:ext cx="6424062" cy="272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18" y="191166"/>
            <a:ext cx="8458200" cy="610791"/>
          </a:xfrm>
        </p:spPr>
        <p:txBody>
          <a:bodyPr/>
          <a:lstStyle/>
          <a:p>
            <a:r>
              <a:rPr lang="en-US" sz="2600" dirty="0" smtClean="0">
                <a:solidFill>
                  <a:srgbClr val="DE0000"/>
                </a:solidFill>
              </a:rPr>
              <a:t>Functional Blocks Diagram (J7 / TDA4x)</a:t>
            </a:r>
            <a:endParaRPr lang="en-US" sz="1050" dirty="0" smtClean="0">
              <a:solidFill>
                <a:schemeClr val="bg2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/>
        </p:nvSpPr>
        <p:spPr bwMode="auto">
          <a:xfrm>
            <a:off x="6447305" y="733012"/>
            <a:ext cx="2696695" cy="37094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91" tIns="38040" rIns="76091" bIns="38040" numCol="1" anchor="t" anchorCtr="0" compatLnSpc="1">
            <a:prstTxWarp prst="textNoShape">
              <a:avLst/>
            </a:prstTxWarp>
          </a:bodyPr>
          <a:lstStyle>
            <a:lvl1pPr marL="188908" indent="-188908" algn="l" rtl="0" eaLnBrk="0" fontAlgn="base" hangingPunct="0">
              <a:spcBef>
                <a:spcPts val="667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219" indent="-194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710725" indent="-137392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0032" indent="-194200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239140" indent="-143995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619603" indent="-143995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000067" indent="-143995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380530" indent="-143995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2760992" indent="-143995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b="1" dirty="0">
                <a:solidFill>
                  <a:srgbClr val="000000"/>
                </a:solidFill>
              </a:rPr>
              <a:t>Heavy weight processing is offloaded to HWA </a:t>
            </a:r>
            <a:r>
              <a:rPr lang="en-US" sz="1400" dirty="0">
                <a:solidFill>
                  <a:srgbClr val="000000"/>
                </a:solidFill>
              </a:rPr>
              <a:t>such as optical flow, pyramids, undistort…etc. </a:t>
            </a:r>
          </a:p>
          <a:p>
            <a:r>
              <a:rPr lang="en-US" sz="1400" b="1" dirty="0">
                <a:solidFill>
                  <a:srgbClr val="000000"/>
                </a:solidFill>
              </a:rPr>
              <a:t>&gt;80% processing on HWA &amp; &lt;20% on DSP/ARM </a:t>
            </a:r>
            <a:r>
              <a:rPr lang="en-US" sz="1400" dirty="0">
                <a:solidFill>
                  <a:srgbClr val="000000"/>
                </a:solidFill>
              </a:rPr>
              <a:t>enables &gt;5X power reduction!!</a:t>
            </a:r>
          </a:p>
          <a:p>
            <a:r>
              <a:rPr lang="en-US" sz="1400" b="1" dirty="0">
                <a:solidFill>
                  <a:srgbClr val="000000"/>
                </a:solidFill>
              </a:rPr>
              <a:t>Dense Optical Flow HWA </a:t>
            </a:r>
            <a:r>
              <a:rPr lang="en-US" sz="1400" dirty="0">
                <a:solidFill>
                  <a:srgbClr val="000000"/>
                </a:solidFill>
              </a:rPr>
              <a:t>creates highly accurate (industry leading) &amp; dense (full image points) flow map.</a:t>
            </a:r>
          </a:p>
          <a:p>
            <a:r>
              <a:rPr lang="en-US" sz="1400" b="1" dirty="0">
                <a:solidFill>
                  <a:srgbClr val="000000"/>
                </a:solidFill>
              </a:rPr>
              <a:t>Vision HWA enables lower latency </a:t>
            </a:r>
            <a:r>
              <a:rPr lang="en-US" sz="1400" b="1" dirty="0" err="1">
                <a:solidFill>
                  <a:srgbClr val="000000"/>
                </a:solidFill>
              </a:rPr>
              <a:t>pipleline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vs. processing in programmable compute.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980" y="4736337"/>
            <a:ext cx="1678107" cy="2991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 Confidential – NDA Restrictions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05" y="2292646"/>
            <a:ext cx="8458200" cy="610791"/>
          </a:xfrm>
        </p:spPr>
        <p:txBody>
          <a:bodyPr/>
          <a:lstStyle/>
          <a:p>
            <a:pPr algn="ctr"/>
            <a:r>
              <a:rPr lang="en-US" sz="2400" dirty="0" smtClean="0"/>
              <a:t>Introduction to OpenVX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83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18" y="191166"/>
            <a:ext cx="8458200" cy="610791"/>
          </a:xfrm>
        </p:spPr>
        <p:txBody>
          <a:bodyPr/>
          <a:lstStyle/>
          <a:p>
            <a:r>
              <a:rPr lang="en-US" sz="2600" dirty="0" smtClean="0">
                <a:solidFill>
                  <a:srgbClr val="DE0000"/>
                </a:solidFill>
              </a:rPr>
              <a:t>Implementation with OpenVX</a:t>
            </a:r>
            <a:endParaRPr lang="en-US" sz="1000" dirty="0" smtClean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5" y="977063"/>
            <a:ext cx="6464122" cy="282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ontent Placeholder 1"/>
          <p:cNvSpPr>
            <a:spLocks noGrp="1"/>
          </p:cNvSpPr>
          <p:nvPr/>
        </p:nvSpPr>
        <p:spPr bwMode="auto">
          <a:xfrm>
            <a:off x="6552737" y="841504"/>
            <a:ext cx="2591263" cy="37094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91" tIns="38040" rIns="76091" bIns="38040" numCol="1" anchor="t" anchorCtr="0" compatLnSpc="1">
            <a:prstTxWarp prst="textNoShape">
              <a:avLst/>
            </a:prstTxWarp>
          </a:bodyPr>
          <a:lstStyle>
            <a:lvl1pPr marL="188908" indent="-188908" algn="l" rtl="0" eaLnBrk="0" fontAlgn="base" hangingPunct="0">
              <a:spcBef>
                <a:spcPts val="667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219" indent="-194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710725" indent="-137392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0032" indent="-194200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239140" indent="-143995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619603" indent="-143995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000067" indent="-143995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380530" indent="-143995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2760992" indent="-143995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</a:rPr>
              <a:t>Each processing element is implemented as a OpenVX Node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OpenVX node enables platform portability and Ease of Development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TI OpenVX graph approach enables connected nodes with fewer trips to external memory or host processor – Lower Latency</a:t>
            </a:r>
          </a:p>
          <a:p>
            <a:r>
              <a:rPr lang="en-US" sz="1200" dirty="0">
                <a:solidFill>
                  <a:srgbClr val="000000"/>
                </a:solidFill>
              </a:rPr>
              <a:t>TI OpenVX nodes for Jacinto 7 IP is available using simulation models.</a:t>
            </a:r>
          </a:p>
          <a:p>
            <a:r>
              <a:rPr lang="en-US" sz="1200" dirty="0">
                <a:solidFill>
                  <a:srgbClr val="000000"/>
                </a:solidFill>
              </a:rPr>
              <a:t>TI OpenVX graph toolkit is available Now!</a:t>
            </a:r>
          </a:p>
        </p:txBody>
      </p:sp>
      <p:sp>
        <p:nvSpPr>
          <p:cNvPr id="5" name="Rectangle 4"/>
          <p:cNvSpPr/>
          <p:nvPr/>
        </p:nvSpPr>
        <p:spPr>
          <a:xfrm>
            <a:off x="68980" y="4736337"/>
            <a:ext cx="1678107" cy="2991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 Confidential – NDA Restrictions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0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Parking Spot Detect Demo Screenshots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59" y="658763"/>
            <a:ext cx="4175759" cy="294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1368" y="360363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LIDAR</a:t>
            </a:r>
            <a:endParaRPr lang="en-US" sz="1200" dirty="0"/>
          </a:p>
        </p:txBody>
      </p:sp>
      <p:sp>
        <p:nvSpPr>
          <p:cNvPr id="7" name="Content Placeholder 8"/>
          <p:cNvSpPr>
            <a:spLocks noGrp="1"/>
          </p:cNvSpPr>
          <p:nvPr/>
        </p:nvSpPr>
        <p:spPr bwMode="auto">
          <a:xfrm>
            <a:off x="437197" y="3944837"/>
            <a:ext cx="8467725" cy="9835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091" tIns="38040" rIns="76091" bIns="38040" numCol="1" anchor="t" anchorCtr="0" compatLnSpc="1">
            <a:prstTxWarp prst="textNoShape">
              <a:avLst/>
            </a:prstTxWarp>
          </a:bodyPr>
          <a:lstStyle>
            <a:lvl1pPr marL="188908" indent="-188908" algn="l" rtl="0" eaLnBrk="0" fontAlgn="base" hangingPunct="0">
              <a:spcBef>
                <a:spcPts val="667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219" indent="-1942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710725" indent="-137392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0032" indent="-194200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239140" indent="-143995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619603" indent="-143995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000067" indent="-143995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380530" indent="-143995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2760992" indent="-143995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dirty="0" smtClean="0"/>
              <a:t>High accurate depth map (OG map) using TI HWA (</a:t>
            </a:r>
            <a:r>
              <a:rPr lang="en-US" sz="1100" b="1" dirty="0" smtClean="0"/>
              <a:t>Dense </a:t>
            </a:r>
            <a:r>
              <a:rPr lang="en-US" sz="1100" b="1" dirty="0"/>
              <a:t>O</a:t>
            </a:r>
            <a:r>
              <a:rPr lang="en-US" sz="1100" b="1" dirty="0" smtClean="0"/>
              <a:t>ptical Flow</a:t>
            </a:r>
            <a:r>
              <a:rPr lang="en-US" sz="1100" dirty="0" smtClean="0"/>
              <a:t>, </a:t>
            </a:r>
            <a:r>
              <a:rPr lang="en-US" sz="1100" b="1" dirty="0" smtClean="0"/>
              <a:t>VPAC, …</a:t>
            </a:r>
            <a:r>
              <a:rPr lang="en-US" sz="1100" dirty="0" smtClean="0"/>
              <a:t>).</a:t>
            </a:r>
          </a:p>
          <a:p>
            <a:r>
              <a:rPr lang="en-US" sz="1100" dirty="0" smtClean="0"/>
              <a:t>Correlates well with LIDAR map (see right side) – </a:t>
            </a:r>
            <a:r>
              <a:rPr lang="en-US" sz="1100" b="1" dirty="0" smtClean="0"/>
              <a:t>Industry leading KPIs</a:t>
            </a:r>
          </a:p>
          <a:p>
            <a:r>
              <a:rPr lang="en-US" sz="1100" dirty="0" smtClean="0"/>
              <a:t>Offloads &gt;80% processing on Hardware accelerators - </a:t>
            </a:r>
            <a:r>
              <a:rPr lang="en-US" sz="1100" b="1" dirty="0" smtClean="0"/>
              <a:t>Lowest power embedded solution, Scalable</a:t>
            </a:r>
            <a:endParaRPr lang="en-US" sz="11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" y="658763"/>
            <a:ext cx="4366895" cy="293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32095" y="3595189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Camera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8980" y="4736337"/>
            <a:ext cx="1678107" cy="2991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 Confidential – NDA Restrictions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05" y="2292646"/>
            <a:ext cx="8458200" cy="610791"/>
          </a:xfrm>
        </p:spPr>
        <p:txBody>
          <a:bodyPr/>
          <a:lstStyle/>
          <a:p>
            <a:pPr algn="ctr"/>
            <a:r>
              <a:rPr lang="en-US" sz="2400" dirty="0" smtClean="0"/>
              <a:t>TI OpenVX Implementation Details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820" y="4563988"/>
            <a:ext cx="1678107" cy="150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231775" y="209428"/>
            <a:ext cx="793198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Mono-camera Analytics Processing Graph (Example)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745" y="4495799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56" y="721809"/>
            <a:ext cx="6519443" cy="396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0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0745" y="4495799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xfrm>
            <a:off x="231793" y="209428"/>
            <a:ext cx="435407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Distributed Graph Execution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186620" y="4277265"/>
            <a:ext cx="6313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 smtClean="0"/>
              <a:t>Distributed graph execution minimizes overheads at “HOST” ARM CPU and reduces system latency</a:t>
            </a:r>
          </a:p>
        </p:txBody>
      </p:sp>
      <p:cxnSp>
        <p:nvCxnSpPr>
          <p:cNvPr id="8" name="Straight Connector 7"/>
          <p:cNvCxnSpPr>
            <a:stCxn id="15" idx="2"/>
          </p:cNvCxnSpPr>
          <p:nvPr/>
        </p:nvCxnSpPr>
        <p:spPr>
          <a:xfrm>
            <a:off x="1320800" y="897180"/>
            <a:ext cx="0" cy="336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71800" y="757480"/>
            <a:ext cx="6350" cy="3501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15000" y="620955"/>
            <a:ext cx="679450" cy="273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DSP1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69175" y="601905"/>
            <a:ext cx="679450" cy="2730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DSP2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32075" y="601905"/>
            <a:ext cx="679450" cy="27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02100" y="620955"/>
            <a:ext cx="679450" cy="273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20800" y="1230555"/>
            <a:ext cx="1593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81075" y="624130"/>
            <a:ext cx="679450" cy="273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429125" y="909880"/>
            <a:ext cx="12700" cy="3349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54725" y="871780"/>
            <a:ext cx="0" cy="338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08900" y="909880"/>
            <a:ext cx="9595" cy="3349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14650" y="1230555"/>
            <a:ext cx="107950" cy="203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75150" y="1433755"/>
            <a:ext cx="10795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14650" y="1433755"/>
            <a:ext cx="107950" cy="5524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00750" y="2386255"/>
            <a:ext cx="107950" cy="184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00750" y="2570405"/>
            <a:ext cx="107950" cy="184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00750" y="2754555"/>
            <a:ext cx="107950" cy="184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24175" y="2005255"/>
            <a:ext cx="10795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22600" y="1433755"/>
            <a:ext cx="1352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2"/>
            <a:endCxn id="21" idx="2"/>
          </p:cNvCxnSpPr>
          <p:nvPr/>
        </p:nvCxnSpPr>
        <p:spPr>
          <a:xfrm flipH="1">
            <a:off x="2968625" y="1802055"/>
            <a:ext cx="146050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68625" y="2386255"/>
            <a:ext cx="3032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54924" y="2926004"/>
            <a:ext cx="123825" cy="358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4" idx="2"/>
            <a:endCxn id="29" idx="0"/>
          </p:cNvCxnSpPr>
          <p:nvPr/>
        </p:nvCxnSpPr>
        <p:spPr>
          <a:xfrm flipV="1">
            <a:off x="6054725" y="2926004"/>
            <a:ext cx="1662112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70800" y="1802055"/>
            <a:ext cx="10795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0" idx="2"/>
          </p:cNvCxnSpPr>
          <p:nvPr/>
        </p:nvCxnSpPr>
        <p:spPr>
          <a:xfrm>
            <a:off x="4429125" y="1802055"/>
            <a:ext cx="322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54925" y="1230555"/>
            <a:ext cx="10795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336675" y="1239450"/>
            <a:ext cx="6334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55934" y="1226750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IMG PP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3081334" y="1490947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SOF</a:t>
            </a:r>
            <a:endParaRPr 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3106734" y="204339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FPC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4516437" y="1468050"/>
            <a:ext cx="7521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IMG PYR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6178550" y="2386255"/>
            <a:ext cx="45397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PD</a:t>
            </a:r>
          </a:p>
          <a:p>
            <a:r>
              <a:rPr lang="en-US" sz="1050" dirty="0" smtClean="0"/>
              <a:t>TSR</a:t>
            </a:r>
          </a:p>
          <a:p>
            <a:r>
              <a:rPr lang="en-US" sz="1050" dirty="0" smtClean="0"/>
              <a:t>VD</a:t>
            </a:r>
            <a:endParaRPr 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7881937" y="2928550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OC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7841015" y="1239450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TLR</a:t>
            </a:r>
            <a:endParaRPr 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7882096" y="1859247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LD</a:t>
            </a:r>
            <a:endParaRPr lang="en-US" sz="1050" dirty="0"/>
          </a:p>
        </p:txBody>
      </p:sp>
      <p:sp>
        <p:nvSpPr>
          <p:cNvPr id="43" name="Rectangle 42"/>
          <p:cNvSpPr/>
          <p:nvPr/>
        </p:nvSpPr>
        <p:spPr>
          <a:xfrm>
            <a:off x="7673975" y="2170355"/>
            <a:ext cx="10795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896364" y="2227547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SFM</a:t>
            </a:r>
            <a:endParaRPr lang="en-US" sz="1050" dirty="0"/>
          </a:p>
        </p:txBody>
      </p:sp>
      <p:cxnSp>
        <p:nvCxnSpPr>
          <p:cNvPr id="45" name="Straight Arrow Connector 44"/>
          <p:cNvCxnSpPr>
            <a:stCxn id="21" idx="2"/>
          </p:cNvCxnSpPr>
          <p:nvPr/>
        </p:nvCxnSpPr>
        <p:spPr>
          <a:xfrm>
            <a:off x="2968625" y="1986205"/>
            <a:ext cx="4686299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654924" y="3287955"/>
            <a:ext cx="123825" cy="358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885143" y="3340384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FCW</a:t>
            </a:r>
            <a:endParaRPr lang="en-US" sz="1050" dirty="0"/>
          </a:p>
        </p:txBody>
      </p:sp>
      <p:sp>
        <p:nvSpPr>
          <p:cNvPr id="48" name="Rectangle 47"/>
          <p:cNvSpPr/>
          <p:nvPr/>
        </p:nvSpPr>
        <p:spPr>
          <a:xfrm>
            <a:off x="7655064" y="3646730"/>
            <a:ext cx="126861" cy="358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896364" y="3699159"/>
            <a:ext cx="596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DRAW</a:t>
            </a:r>
            <a:endParaRPr lang="en-US" sz="1050" dirty="0"/>
          </a:p>
        </p:txBody>
      </p:sp>
      <p:cxnSp>
        <p:nvCxnSpPr>
          <p:cNvPr id="50" name="Straight Arrow Connector 49"/>
          <p:cNvCxnSpPr>
            <a:stCxn id="48" idx="2"/>
          </p:cNvCxnSpPr>
          <p:nvPr/>
        </p:nvCxnSpPr>
        <p:spPr>
          <a:xfrm flipH="1">
            <a:off x="1320800" y="4005505"/>
            <a:ext cx="6397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122" y="1003408"/>
            <a:ext cx="12586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vxScheduleGraph</a:t>
            </a:r>
            <a:endParaRPr 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265000" y="4005505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vxWaitGraph</a:t>
            </a:r>
            <a:endParaRPr 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6224593" y="4055774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NOT TO SCALE</a:t>
            </a:r>
            <a:endParaRPr 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1779331" y="130295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(1)</a:t>
            </a:r>
            <a:endParaRPr lang="en-US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6536005" y="1287747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(1)</a:t>
            </a:r>
            <a:endParaRPr 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3643582" y="1484471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(2)</a:t>
            </a:r>
            <a:endParaRPr lang="en-US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6564527" y="1824364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(3)</a:t>
            </a:r>
            <a:endParaRPr 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4025374" y="1833259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(3)</a:t>
            </a:r>
            <a:endParaRPr 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6634962" y="217925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(4)</a:t>
            </a:r>
            <a:endParaRPr lang="en-US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4781550" y="2433166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(5)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6677555" y="2978433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(6)</a:t>
            </a:r>
            <a:endParaRPr 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1767949" y="4087068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(7)</a:t>
            </a:r>
            <a:endParaRPr 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240931" y="2494247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CPU Idle</a:t>
            </a:r>
            <a:endParaRPr lang="en-US" sz="1050" dirty="0"/>
          </a:p>
        </p:txBody>
      </p:sp>
      <p:sp>
        <p:nvSpPr>
          <p:cNvPr id="65" name="Left Brace 64"/>
          <p:cNvSpPr/>
          <p:nvPr/>
        </p:nvSpPr>
        <p:spPr>
          <a:xfrm>
            <a:off x="981075" y="1230555"/>
            <a:ext cx="339725" cy="2774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1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/>
      <p:bldP spid="46" grpId="0" animBg="1"/>
      <p:bldP spid="47" grpId="0"/>
      <p:bldP spid="48" grpId="0" animBg="1"/>
      <p:bldP spid="49" grpId="0"/>
      <p:bldP spid="52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6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80745" y="4495799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Block </a:t>
            </a:r>
            <a:r>
              <a:rPr lang="en-US" sz="2400" dirty="0"/>
              <a:t>Access Manager (</a:t>
            </a:r>
            <a:r>
              <a:rPr lang="en-US" sz="2400" dirty="0" smtClean="0"/>
              <a:t>BAM) Framework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89212" y="759148"/>
            <a:ext cx="5547284" cy="4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lvl="0" indent="0" defTabSz="914400" eaLnBrk="0" latinLnBrk="0" hangingPunct="0">
              <a:lnSpc>
                <a:spcPct val="85000"/>
              </a:lnSpc>
              <a:buClrTx/>
              <a:buSzTx/>
              <a:buFontTx/>
              <a:buNone/>
              <a:tabLst/>
              <a:defRPr kumimoji="0" sz="140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Non-BAM </a:t>
            </a:r>
            <a:r>
              <a:rPr lang="en-US" dirty="0" smtClean="0"/>
              <a:t>based </a:t>
            </a:r>
            <a:r>
              <a:rPr lang="en-US" dirty="0"/>
              <a:t>programming 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9731" y="1303124"/>
            <a:ext cx="2498947" cy="10456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2611" y="1324170"/>
            <a:ext cx="254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DSP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82002" y="1662223"/>
            <a:ext cx="860351" cy="44745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Compute Unit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30861" y="1646150"/>
            <a:ext cx="1180214" cy="44745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0861" y="1724270"/>
            <a:ext cx="118021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L2 Cache</a:t>
            </a:r>
            <a:endParaRPr lang="en-US" sz="1200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0380" y="1303134"/>
            <a:ext cx="2176116" cy="123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560381" y="1001648"/>
            <a:ext cx="2176116" cy="2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lvl="0" indent="0" defTabSz="914400" eaLnBrk="0" latinLnBrk="0" hangingPunct="0">
              <a:lnSpc>
                <a:spcPct val="85000"/>
              </a:lnSpc>
              <a:buClrTx/>
              <a:buSzTx/>
              <a:buFontTx/>
              <a:buNone/>
              <a:tabLst/>
              <a:defRPr kumimoji="0" sz="140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Big External memory</a:t>
            </a:r>
          </a:p>
        </p:txBody>
      </p:sp>
      <p:grpSp>
        <p:nvGrpSpPr>
          <p:cNvPr id="14" name="Group 32"/>
          <p:cNvGrpSpPr/>
          <p:nvPr/>
        </p:nvGrpSpPr>
        <p:grpSpPr>
          <a:xfrm>
            <a:off x="2807171" y="1670507"/>
            <a:ext cx="194094" cy="276045"/>
            <a:chOff x="3886200" y="2018581"/>
            <a:chExt cx="349370" cy="362310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3886200" y="2018581"/>
              <a:ext cx="340743" cy="1912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86200" y="2209800"/>
              <a:ext cx="349370" cy="1710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>
              <a:off x="4063042" y="2061713"/>
              <a:ext cx="172528" cy="284670"/>
            </a:xfrm>
            <a:prstGeom prst="arc">
              <a:avLst>
                <a:gd name="adj1" fmla="val 16320682"/>
                <a:gd name="adj2" fmla="val 513739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flipH="1">
              <a:off x="4120838" y="2113473"/>
              <a:ext cx="97478" cy="19840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2540214" y="2043994"/>
            <a:ext cx="1006547" cy="7087"/>
          </a:xfrm>
          <a:prstGeom prst="straightConnector1">
            <a:avLst/>
          </a:prstGeom>
          <a:ln w="254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2392" y="2113280"/>
            <a:ext cx="769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Data I/O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757667" y="2042209"/>
            <a:ext cx="769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Data I/O</a:t>
            </a:r>
            <a:endParaRPr lang="en-US" sz="1050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22592" y="2821168"/>
            <a:ext cx="3305052" cy="4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BAM framework based programming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 model</a:t>
            </a:r>
            <a:endParaRPr kumimoji="0" lang="en-US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entury" panose="02040604050505020304" pitchFamily="18" charset="0"/>
              <a:ea typeface="+mj-ea"/>
              <a:cs typeface="+mj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43943" y="3371444"/>
            <a:ext cx="2693582" cy="12484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2409" y="3365152"/>
            <a:ext cx="2176116" cy="123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3532410" y="3063666"/>
            <a:ext cx="2176116" cy="2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lvl="0" indent="0" defTabSz="914400" eaLnBrk="0" latinLnBrk="0" hangingPunct="0">
              <a:lnSpc>
                <a:spcPct val="85000"/>
              </a:lnSpc>
              <a:buClrTx/>
              <a:buSzTx/>
              <a:buFontTx/>
              <a:buNone/>
              <a:tabLst/>
              <a:defRPr kumimoji="0" sz="140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Big External memory </a:t>
            </a:r>
          </a:p>
        </p:txBody>
      </p:sp>
      <p:grpSp>
        <p:nvGrpSpPr>
          <p:cNvPr id="29" name="Group 45"/>
          <p:cNvGrpSpPr/>
          <p:nvPr/>
        </p:nvGrpSpPr>
        <p:grpSpPr>
          <a:xfrm>
            <a:off x="2963684" y="3732524"/>
            <a:ext cx="194094" cy="276045"/>
            <a:chOff x="3886200" y="2018581"/>
            <a:chExt cx="349370" cy="362310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3886200" y="2018581"/>
              <a:ext cx="340743" cy="1912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886200" y="2209800"/>
              <a:ext cx="349370" cy="1710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/>
            <p:cNvSpPr/>
            <p:nvPr/>
          </p:nvSpPr>
          <p:spPr>
            <a:xfrm>
              <a:off x="4063042" y="2061713"/>
              <a:ext cx="172528" cy="284670"/>
            </a:xfrm>
            <a:prstGeom prst="arc">
              <a:avLst>
                <a:gd name="adj1" fmla="val 16320682"/>
                <a:gd name="adj2" fmla="val 513739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flipH="1">
              <a:off x="4120838" y="2113473"/>
              <a:ext cx="97478" cy="19840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Isosceles Triangle 33"/>
          <p:cNvSpPr/>
          <p:nvPr/>
        </p:nvSpPr>
        <p:spPr>
          <a:xfrm rot="14444123">
            <a:off x="3399812" y="3206937"/>
            <a:ext cx="144015" cy="831373"/>
          </a:xfrm>
          <a:prstGeom prst="triangle">
            <a:avLst>
              <a:gd name="adj" fmla="val 51042"/>
            </a:avLst>
          </a:prstGeom>
          <a:gradFill>
            <a:gsLst>
              <a:gs pos="0">
                <a:srgbClr val="5E9EFF">
                  <a:alpha val="90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blurRad="50800" dist="50800" dir="540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17138"/>
              </p:ext>
            </p:extLst>
          </p:nvPr>
        </p:nvGraphicFramePr>
        <p:xfrm>
          <a:off x="3540053" y="3358771"/>
          <a:ext cx="2165501" cy="120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93"/>
                <a:gridCol w="209308"/>
                <a:gridCol w="216550"/>
                <a:gridCol w="216550"/>
                <a:gridCol w="216550"/>
                <a:gridCol w="216550"/>
                <a:gridCol w="216550"/>
                <a:gridCol w="216550"/>
                <a:gridCol w="216550"/>
                <a:gridCol w="216550"/>
              </a:tblGrid>
              <a:tr h="15099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99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99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99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99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99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99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99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6" name="Group 70"/>
          <p:cNvGrpSpPr/>
          <p:nvPr/>
        </p:nvGrpSpPr>
        <p:grpSpPr>
          <a:xfrm>
            <a:off x="1345816" y="3856138"/>
            <a:ext cx="786305" cy="444794"/>
            <a:chOff x="2250178" y="4648201"/>
            <a:chExt cx="786305" cy="444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ounded Rectangle 36"/>
            <p:cNvSpPr/>
            <p:nvPr/>
          </p:nvSpPr>
          <p:spPr>
            <a:xfrm>
              <a:off x="2353339" y="4649086"/>
              <a:ext cx="591879" cy="44390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50178" y="4648201"/>
              <a:ext cx="7863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On-chip</a:t>
              </a:r>
            </a:p>
            <a:p>
              <a:pPr algn="ctr"/>
              <a:r>
                <a:rPr lang="en-US" sz="1100" dirty="0" smtClean="0"/>
                <a:t>L2 RAM</a:t>
              </a:r>
              <a:endParaRPr lang="en-US" sz="1100" dirty="0"/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2132109" y="3863366"/>
            <a:ext cx="621118" cy="447453"/>
            <a:chOff x="1803106" y="5248053"/>
            <a:chExt cx="621118" cy="4474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Rounded Rectangle 39"/>
            <p:cNvSpPr/>
            <p:nvPr/>
          </p:nvSpPr>
          <p:spPr>
            <a:xfrm>
              <a:off x="1825254" y="5248053"/>
              <a:ext cx="528084" cy="447453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03106" y="5306300"/>
              <a:ext cx="6211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DMA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1966436" y="4261200"/>
            <a:ext cx="350875" cy="0"/>
          </a:xfrm>
          <a:prstGeom prst="straightConnector1">
            <a:avLst/>
          </a:prstGeom>
          <a:ln w="254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54762" y="4261152"/>
            <a:ext cx="1005631" cy="0"/>
          </a:xfrm>
          <a:prstGeom prst="straightConnector1">
            <a:avLst/>
          </a:prstGeom>
          <a:ln w="254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29862" y="4334616"/>
            <a:ext cx="769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Data I/O</a:t>
            </a:r>
            <a:endParaRPr 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1784774" y="4329392"/>
            <a:ext cx="769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Data I/O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910518" y="4318947"/>
            <a:ext cx="769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Data I/O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263051" y="3468734"/>
            <a:ext cx="254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DSP</a:t>
            </a:r>
            <a:endParaRPr lang="en-US" sz="1400" dirty="0"/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5911522" y="895350"/>
            <a:ext cx="2934451" cy="3418000"/>
          </a:xfrm>
        </p:spPr>
        <p:txBody>
          <a:bodyPr/>
          <a:lstStyle/>
          <a:p>
            <a:r>
              <a:rPr lang="en-US" sz="1400" dirty="0" smtClean="0"/>
              <a:t>Divides </a:t>
            </a:r>
            <a:r>
              <a:rPr lang="en-US" sz="1400" dirty="0"/>
              <a:t>an input </a:t>
            </a:r>
            <a:r>
              <a:rPr lang="en-US" sz="1400" dirty="0" smtClean="0"/>
              <a:t>into </a:t>
            </a:r>
            <a:r>
              <a:rPr lang="en-US" sz="1400" dirty="0"/>
              <a:t>smaller 2-D blocks and pipelines </a:t>
            </a:r>
            <a:r>
              <a:rPr lang="en-US" sz="1400" dirty="0" smtClean="0"/>
              <a:t>kernels using BAM</a:t>
            </a:r>
          </a:p>
          <a:p>
            <a:r>
              <a:rPr lang="en-US" sz="1400" dirty="0"/>
              <a:t>BAM manages DMA, including abstracting the overlap reads required for filtering kernels.</a:t>
            </a:r>
          </a:p>
          <a:p>
            <a:r>
              <a:rPr lang="en-US" sz="1400" dirty="0" smtClean="0"/>
              <a:t>Reduces </a:t>
            </a:r>
            <a:r>
              <a:rPr lang="en-US" sz="1400" dirty="0"/>
              <a:t>the input/output accesses made in the external </a:t>
            </a:r>
            <a:r>
              <a:rPr lang="en-US" sz="1400" dirty="0" smtClean="0"/>
              <a:t>memory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Virtual Image” </a:t>
            </a:r>
            <a:r>
              <a:rPr lang="en-US" sz="1400" dirty="0" smtClean="0"/>
              <a:t>in OpenVX is used to </a:t>
            </a:r>
            <a:r>
              <a:rPr lang="en-US" sz="1400" dirty="0"/>
              <a:t>eliminate </a:t>
            </a:r>
            <a:r>
              <a:rPr lang="en-US" sz="1400" dirty="0" smtClean="0"/>
              <a:t>intermediate </a:t>
            </a:r>
            <a:r>
              <a:rPr lang="en-US" sz="1400" dirty="0"/>
              <a:t>buffers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Most OpenVX v1.1 kernels optimized on DSP using BAM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89220" y="3864575"/>
            <a:ext cx="860351" cy="44745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Compute Unit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88393" y="4253180"/>
            <a:ext cx="350875" cy="0"/>
          </a:xfrm>
          <a:prstGeom prst="straightConnector1">
            <a:avLst/>
          </a:prstGeom>
          <a:ln w="254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148281" y="2047406"/>
            <a:ext cx="350875" cy="0"/>
          </a:xfrm>
          <a:prstGeom prst="straightConnector1">
            <a:avLst/>
          </a:prstGeom>
          <a:ln w="254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PyTIOVX </a:t>
            </a:r>
            <a:r>
              <a:rPr lang="en-US" sz="2400" dirty="0" smtClean="0"/>
              <a:t>- Automated </a:t>
            </a:r>
            <a:r>
              <a:rPr lang="en-US" sz="2400" dirty="0"/>
              <a:t>OpenVX “C” Code </a:t>
            </a:r>
            <a:r>
              <a:rPr lang="en-US" sz="2400" dirty="0" smtClean="0"/>
              <a:t>Generation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098" name="Picture 2" descr="C:\Users\a0875225\AppData\Local\Microsoft\Windows\Temporary Internet Files\Content.IE5\1KRHMK4R\768px-Text-x-python.svg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18" y="821667"/>
            <a:ext cx="738187" cy="7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5" descr="Image result for jpg file ic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C code file icon"/>
          <p:cNvSpPr>
            <a:spLocks noChangeAspect="1" noChangeArrowheads="1"/>
          </p:cNvSpPr>
          <p:nvPr/>
        </p:nvSpPr>
        <p:spPr bwMode="auto">
          <a:xfrm>
            <a:off x="152400" y="79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63" y="2549195"/>
            <a:ext cx="787818" cy="78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91" y="669351"/>
            <a:ext cx="10715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970811" y="1093525"/>
            <a:ext cx="320843" cy="22321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866277" y="2236384"/>
            <a:ext cx="224590" cy="312821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42791" y="1755410"/>
            <a:ext cx="1071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PyTIOVX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73" y="820182"/>
            <a:ext cx="1383316" cy="19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63" y="3406284"/>
            <a:ext cx="3246642" cy="116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0" y="1709488"/>
            <a:ext cx="1819585" cy="325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152152" y="730853"/>
            <a:ext cx="2902367" cy="20491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189124" indent="-189124" algn="l" rtl="0" eaLnBrk="0" fontAlgn="base" hangingPunct="0">
              <a:spcBef>
                <a:spcPts val="667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763" indent="-19441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711530" indent="-137548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1168" indent="-194416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240546" indent="-144163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621441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002336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383230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2764124" indent="-144163" algn="l" rtl="0" fontAlgn="base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Generated C code can run on SoC without modifications </a:t>
            </a:r>
          </a:p>
          <a:p>
            <a:r>
              <a:rPr lang="en-US" kern="0" dirty="0" smtClean="0"/>
              <a:t>Visualize graph connections</a:t>
            </a:r>
          </a:p>
          <a:p>
            <a:r>
              <a:rPr lang="en-US" kern="0" dirty="0" smtClean="0"/>
              <a:t>Trap and fix common mistakes before executing on target SoC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093" y="834949"/>
            <a:ext cx="740383" cy="74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3658242" y="1093525"/>
            <a:ext cx="320843" cy="22321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05" y="2292646"/>
            <a:ext cx="8458200" cy="610791"/>
          </a:xfrm>
        </p:spPr>
        <p:txBody>
          <a:bodyPr/>
          <a:lstStyle/>
          <a:p>
            <a:pPr algn="ctr"/>
            <a:r>
              <a:rPr lang="en-US" sz="2400" dirty="0" smtClean="0"/>
              <a:t>TI OpenVX </a:t>
            </a:r>
            <a:r>
              <a:rPr lang="en-US" sz="2400" dirty="0"/>
              <a:t>and other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820" y="4563988"/>
            <a:ext cx="1678107" cy="150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47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Pipelined Graph Execution with Processor SDK – Vision (TDA2x/3x)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8539" y="1987559"/>
            <a:ext cx="2047815" cy="1162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OpenVX 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0427" y="2420688"/>
            <a:ext cx="1346200" cy="660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680327" y="2265112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527927" y="2265112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75527" y="2274637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54847" y="1487236"/>
            <a:ext cx="3088773" cy="24270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0727" y="908050"/>
            <a:ext cx="1803400" cy="438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Camera 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7227" y="1614237"/>
            <a:ext cx="11684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DSP1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627" y="3157287"/>
            <a:ext cx="13462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r>
              <a:rPr lang="en-US" dirty="0" smtClean="0">
                <a:solidFill>
                  <a:schemeClr val="tx1"/>
                </a:solidFill>
              </a:rPr>
              <a:t>ARM M4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9927" y="2401638"/>
            <a:ext cx="11684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DSP2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07227" y="3157287"/>
            <a:ext cx="11684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EVE1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6927" y="1620588"/>
            <a:ext cx="13462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EVE2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937627" y="2265112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785227" y="2274637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0027" y="2265112"/>
            <a:ext cx="12700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75627" y="337953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88327" y="348748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75627" y="358273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169277" y="2547687"/>
            <a:ext cx="266700" cy="203200"/>
            <a:chOff x="4737100" y="3162300"/>
            <a:chExt cx="266700" cy="2032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737100" y="316230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49800" y="327025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737100" y="336550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4429627" y="2385762"/>
            <a:ext cx="13462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ARM A15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162927" y="183013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75627" y="193808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62927" y="2033336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21381" y="2330451"/>
            <a:ext cx="1803400" cy="6604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OpenVX Application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1" idx="3"/>
          </p:cNvCxnSpPr>
          <p:nvPr/>
        </p:nvCxnSpPr>
        <p:spPr>
          <a:xfrm flipH="1" flipV="1">
            <a:off x="2324781" y="2660651"/>
            <a:ext cx="520700" cy="12700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2690" y="3789182"/>
            <a:ext cx="1803400" cy="437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</a:t>
            </a:r>
            <a:r>
              <a:rPr lang="en-US" dirty="0" smtClean="0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7" idx="0"/>
          </p:cNvCxnSpPr>
          <p:nvPr/>
        </p:nvCxnSpPr>
        <p:spPr>
          <a:xfrm flipH="1">
            <a:off x="1395044" y="1363748"/>
            <a:ext cx="18692" cy="24698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6096020" y="895351"/>
            <a:ext cx="2749967" cy="3251534"/>
          </a:xfrm>
        </p:spPr>
        <p:txBody>
          <a:bodyPr/>
          <a:lstStyle/>
          <a:p>
            <a:r>
              <a:rPr lang="en-US" sz="1400" dirty="0" smtClean="0"/>
              <a:t>OpenVX used for compute</a:t>
            </a:r>
          </a:p>
          <a:p>
            <a:r>
              <a:rPr lang="en-US" sz="1400" dirty="0" smtClean="0"/>
              <a:t>Processor SDK – Vision used for Camera, Display, system level control</a:t>
            </a:r>
          </a:p>
          <a:p>
            <a:r>
              <a:rPr lang="en-US" sz="1400" dirty="0" smtClean="0"/>
              <a:t>Pipelined execution of OpenVX with camera and display improves system utilization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94781" y="1610729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95833" y="1610729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786750" y="1734218"/>
            <a:ext cx="18692" cy="24698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6" idx="0"/>
          </p:cNvCxnSpPr>
          <p:nvPr/>
        </p:nvCxnSpPr>
        <p:spPr>
          <a:xfrm flipH="1">
            <a:off x="1169836" y="3149600"/>
            <a:ext cx="18692" cy="24698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69573" y="3396581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70099" y="3395078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470625" y="3396581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561542" y="3520073"/>
            <a:ext cx="18692" cy="24698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88453" y="394617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TDA2x SoC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495307" y="1610729"/>
            <a:ext cx="200526" cy="12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0745" y="4495799"/>
            <a:ext cx="1938599" cy="2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TI OpenVX with Customer Frameworks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z="600" smtClean="0"/>
              <a:pPr/>
              <a:t>39</a:t>
            </a:fld>
            <a:endParaRPr lang="en-US" sz="600"/>
          </a:p>
        </p:txBody>
      </p:sp>
      <p:sp>
        <p:nvSpPr>
          <p:cNvPr id="5" name="Rectangle 4"/>
          <p:cNvSpPr/>
          <p:nvPr/>
        </p:nvSpPr>
        <p:spPr>
          <a:xfrm>
            <a:off x="552450" y="1209571"/>
            <a:ext cx="1803400" cy="3262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OpenVX API (HOST)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1067" y="2726055"/>
            <a:ext cx="3819525" cy="247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2225" y="773206"/>
            <a:ext cx="1803400" cy="1837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Customer SW Stack</a:t>
            </a:r>
          </a:p>
        </p:txBody>
      </p:sp>
      <p:sp>
        <p:nvSpPr>
          <p:cNvPr id="9" name="Rectangle 8"/>
          <p:cNvSpPr/>
          <p:nvPr/>
        </p:nvSpPr>
        <p:spPr>
          <a:xfrm>
            <a:off x="4718051" y="2726055"/>
            <a:ext cx="3641141" cy="247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DSP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00825" y="1565863"/>
            <a:ext cx="1803400" cy="10346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Customer SW Stack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18050" y="1561394"/>
            <a:ext cx="1803400" cy="2354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OpenVX Framework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18050" y="1856969"/>
            <a:ext cx="1803400" cy="3333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OpenVX Kernel Wrapper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517" y="3058835"/>
            <a:ext cx="85153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200" dirty="0" smtClean="0"/>
              <a:t>OpenVX Targets can be enabled only on required CPUs, HWAs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200" dirty="0" smtClean="0"/>
              <a:t>On the same CPU, an OpenVX as well as other customer threads/algorithms can co-exists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200" dirty="0" smtClean="0"/>
              <a:t>Customers can plugin their own algorithms as OpenVX nodes</a:t>
            </a:r>
          </a:p>
          <a:p>
            <a:pPr marL="742950" lvl="1" indent="-285750">
              <a:spcBef>
                <a:spcPts val="600"/>
              </a:spcBef>
              <a:buFontTx/>
              <a:buChar char="-"/>
            </a:pPr>
            <a:r>
              <a:rPr lang="en-US" sz="1200" dirty="0" smtClean="0"/>
              <a:t>Existing algorithms can be used as-is with a OpenVX kernel wrapper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200" dirty="0"/>
              <a:t>When not using TI Vision SDK framework, minor porting in “platform” layer of OpenVX </a:t>
            </a:r>
            <a:r>
              <a:rPr lang="en-US" sz="1200" dirty="0" smtClean="0"/>
              <a:t>may be </a:t>
            </a:r>
            <a:r>
              <a:rPr lang="en-US" sz="1200" dirty="0"/>
              <a:t>required to make OpenVX work with customer </a:t>
            </a:r>
            <a:r>
              <a:rPr lang="en-US" sz="1200" dirty="0" smtClean="0"/>
              <a:t>framework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4516" y="2664142"/>
            <a:ext cx="85153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18050" y="2262672"/>
            <a:ext cx="1803400" cy="3333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Customer Kernels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6100" y="1596823"/>
            <a:ext cx="1803400" cy="2000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OpenVX Framework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2450" y="1860252"/>
            <a:ext cx="1803400" cy="3333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OpenVX Kernel Wrapper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2450" y="2276971"/>
            <a:ext cx="1803400" cy="3333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Customer Kernels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6100" y="773207"/>
            <a:ext cx="1803400" cy="3333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OpenVX Application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00825" y="773206"/>
            <a:ext cx="1803400" cy="155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Reuse customer SW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00825" y="956559"/>
            <a:ext cx="1803400" cy="16668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New customer SW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00825" y="1151523"/>
            <a:ext cx="1803400" cy="1699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TI SW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2820" y="4563988"/>
            <a:ext cx="1678107" cy="150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698518" y="158767"/>
            <a:ext cx="8381999" cy="527749"/>
          </a:xfrm>
          <a:prstGeom prst="rect">
            <a:avLst/>
          </a:prstGeom>
          <a:noFill/>
          <a:ln>
            <a:noFill/>
          </a:ln>
        </p:spPr>
        <p:txBody>
          <a:bodyPr lIns="81560" tIns="40780" rIns="81560" bIns="40780" anchor="ctr" anchorCtr="0">
            <a:noAutofit/>
          </a:bodyPr>
          <a:lstStyle/>
          <a:p>
            <a:pPr>
              <a:buSzPct val="25000"/>
            </a:pPr>
            <a:r>
              <a:rPr lang="en-US"/>
              <a:t>OpenVX – Low-Power Vision Acceleration 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98518" y="666758"/>
            <a:ext cx="8381999" cy="3248499"/>
          </a:xfrm>
          <a:prstGeom prst="rect">
            <a:avLst/>
          </a:prstGeom>
          <a:noFill/>
          <a:ln>
            <a:noFill/>
          </a:ln>
        </p:spPr>
        <p:txBody>
          <a:bodyPr lIns="81560" tIns="40780" rIns="81560" bIns="40780" anchor="t" anchorCtr="0">
            <a:noAutofit/>
          </a:bodyPr>
          <a:lstStyle/>
          <a:p>
            <a:pPr indent="-149542">
              <a:spcBef>
                <a:spcPts val="0"/>
              </a:spcBef>
            </a:pPr>
            <a:r>
              <a:rPr lang="en-US" dirty="0"/>
              <a:t>Higher-level abstraction API</a:t>
            </a:r>
          </a:p>
          <a:p>
            <a:pPr lvl="1" indent="-164080"/>
            <a:r>
              <a:rPr lang="en-US" dirty="0"/>
              <a:t>Targeted at real-time mobile and embedded platforms</a:t>
            </a:r>
          </a:p>
          <a:p>
            <a:pPr marL="380895" indent="0">
              <a:spcBef>
                <a:spcPts val="0"/>
              </a:spcBef>
              <a:buNone/>
            </a:pPr>
            <a:endParaRPr dirty="0"/>
          </a:p>
          <a:p>
            <a:pPr indent="-149542"/>
            <a:r>
              <a:rPr lang="en-US" dirty="0"/>
              <a:t>Performance portability across diverse architectures</a:t>
            </a:r>
          </a:p>
          <a:p>
            <a:pPr lvl="1" indent="-164080"/>
            <a:r>
              <a:rPr lang="en-US" dirty="0"/>
              <a:t>Multi-core CPUs, GPUs, DSPs, ISPs, Dedicated hardware, …</a:t>
            </a:r>
          </a:p>
          <a:p>
            <a:pPr marL="380895" indent="0">
              <a:spcBef>
                <a:spcPts val="0"/>
              </a:spcBef>
              <a:buNone/>
            </a:pPr>
            <a:endParaRPr dirty="0"/>
          </a:p>
          <a:p>
            <a:pPr indent="-149542"/>
            <a:r>
              <a:rPr lang="en-US" dirty="0">
                <a:solidFill>
                  <a:schemeClr val="dk2"/>
                </a:solidFill>
              </a:rPr>
              <a:t>Extends portable vision acceleration to very low-power domains</a:t>
            </a:r>
          </a:p>
          <a:p>
            <a:pPr lvl="1" indent="-164080"/>
            <a:r>
              <a:rPr lang="en-US" dirty="0"/>
              <a:t>Doesn’t require high-power CPU/GPU Complex</a:t>
            </a:r>
          </a:p>
          <a:p>
            <a:pPr lvl="1" indent="-164080"/>
            <a:r>
              <a:rPr lang="en-US" dirty="0"/>
              <a:t>Lower precision requirements than OpenCL </a:t>
            </a:r>
          </a:p>
          <a:p>
            <a:pPr marL="380895" indent="0">
              <a:spcBef>
                <a:spcPts val="0"/>
              </a:spcBef>
              <a:buNone/>
            </a:pPr>
            <a:endParaRPr b="0" dirty="0"/>
          </a:p>
        </p:txBody>
      </p:sp>
      <p:sp>
        <p:nvSpPr>
          <p:cNvPr id="192" name="Shape 192"/>
          <p:cNvSpPr/>
          <p:nvPr/>
        </p:nvSpPr>
        <p:spPr>
          <a:xfrm>
            <a:off x="6850455" y="4189021"/>
            <a:ext cx="901250" cy="260249"/>
          </a:xfrm>
          <a:prstGeom prst="roundRect">
            <a:avLst>
              <a:gd name="adj" fmla="val 16667"/>
            </a:avLst>
          </a:prstGeom>
          <a:solidFill>
            <a:srgbClr val="EAEAFA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060" tIns="41030" rIns="82060" bIns="41030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Accelerator</a:t>
            </a:r>
          </a:p>
        </p:txBody>
      </p:sp>
      <p:cxnSp>
        <p:nvCxnSpPr>
          <p:cNvPr id="193" name="Shape 193"/>
          <p:cNvCxnSpPr/>
          <p:nvPr/>
        </p:nvCxnSpPr>
        <p:spPr>
          <a:xfrm flipH="1">
            <a:off x="7853087" y="3470116"/>
            <a:ext cx="602499" cy="149999"/>
          </a:xfrm>
          <a:prstGeom prst="straightConnector1">
            <a:avLst/>
          </a:prstGeom>
          <a:solidFill>
            <a:srgbClr val="E66714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4" name="Shape 194"/>
          <p:cNvCxnSpPr/>
          <p:nvPr/>
        </p:nvCxnSpPr>
        <p:spPr>
          <a:xfrm>
            <a:off x="7853145" y="3936580"/>
            <a:ext cx="76999" cy="456749"/>
          </a:xfrm>
          <a:prstGeom prst="straightConnector1">
            <a:avLst/>
          </a:prstGeom>
          <a:solidFill>
            <a:srgbClr val="E66714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5" name="Shape 195"/>
          <p:cNvCxnSpPr>
            <a:endCxn id="192" idx="0"/>
          </p:cNvCxnSpPr>
          <p:nvPr/>
        </p:nvCxnSpPr>
        <p:spPr>
          <a:xfrm flipH="1">
            <a:off x="7301080" y="3936505"/>
            <a:ext cx="552000" cy="252500"/>
          </a:xfrm>
          <a:prstGeom prst="straightConnector1">
            <a:avLst/>
          </a:prstGeom>
          <a:solidFill>
            <a:srgbClr val="E66714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6" name="Shape 196"/>
          <p:cNvSpPr/>
          <p:nvPr/>
        </p:nvSpPr>
        <p:spPr>
          <a:xfrm>
            <a:off x="6932433" y="3620110"/>
            <a:ext cx="1841250" cy="316499"/>
          </a:xfrm>
          <a:prstGeom prst="roundRect">
            <a:avLst>
              <a:gd name="adj" fmla="val 16667"/>
            </a:avLst>
          </a:prstGeom>
          <a:solidFill>
            <a:srgbClr val="FFEFE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060" tIns="41030" rIns="82060" bIns="41030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3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            </a:t>
            </a:r>
          </a:p>
        </p:txBody>
      </p:sp>
      <p:cxnSp>
        <p:nvCxnSpPr>
          <p:cNvPr id="197" name="Shape 197"/>
          <p:cNvCxnSpPr>
            <a:endCxn id="196" idx="0"/>
          </p:cNvCxnSpPr>
          <p:nvPr/>
        </p:nvCxnSpPr>
        <p:spPr>
          <a:xfrm>
            <a:off x="7241808" y="2807843"/>
            <a:ext cx="611250" cy="812250"/>
          </a:xfrm>
          <a:prstGeom prst="straightConnector1">
            <a:avLst/>
          </a:prstGeom>
          <a:solidFill>
            <a:srgbClr val="E66714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8" name="Shape 198"/>
          <p:cNvCxnSpPr>
            <a:endCxn id="196" idx="0"/>
          </p:cNvCxnSpPr>
          <p:nvPr/>
        </p:nvCxnSpPr>
        <p:spPr>
          <a:xfrm>
            <a:off x="7852808" y="3236843"/>
            <a:ext cx="250" cy="383250"/>
          </a:xfrm>
          <a:prstGeom prst="straightConnector1">
            <a:avLst/>
          </a:prstGeom>
          <a:solidFill>
            <a:srgbClr val="E66714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9" name="Shape 199"/>
          <p:cNvSpPr/>
          <p:nvPr/>
        </p:nvSpPr>
        <p:spPr>
          <a:xfrm>
            <a:off x="6868690" y="2754572"/>
            <a:ext cx="983750" cy="260249"/>
          </a:xfrm>
          <a:prstGeom prst="roundRect">
            <a:avLst>
              <a:gd name="adj" fmla="val 16667"/>
            </a:avLst>
          </a:prstGeom>
          <a:solidFill>
            <a:srgbClr val="EFFFE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060" tIns="41030" rIns="82060" bIns="41030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Vision Engine</a:t>
            </a:r>
          </a:p>
        </p:txBody>
      </p:sp>
      <p:sp>
        <p:nvSpPr>
          <p:cNvPr id="200" name="Shape 200"/>
          <p:cNvSpPr/>
          <p:nvPr/>
        </p:nvSpPr>
        <p:spPr>
          <a:xfrm>
            <a:off x="7411669" y="2976684"/>
            <a:ext cx="882499" cy="260249"/>
          </a:xfrm>
          <a:prstGeom prst="roundRect">
            <a:avLst>
              <a:gd name="adj" fmla="val 16667"/>
            </a:avLst>
          </a:prstGeom>
          <a:solidFill>
            <a:srgbClr val="EFFFE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060" tIns="41030" rIns="82060" bIns="41030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Middleware</a:t>
            </a:r>
          </a:p>
        </p:txBody>
      </p:sp>
      <p:sp>
        <p:nvSpPr>
          <p:cNvPr id="201" name="Shape 201"/>
          <p:cNvSpPr/>
          <p:nvPr/>
        </p:nvSpPr>
        <p:spPr>
          <a:xfrm>
            <a:off x="8021122" y="3209866"/>
            <a:ext cx="869000" cy="260249"/>
          </a:xfrm>
          <a:prstGeom prst="roundRect">
            <a:avLst>
              <a:gd name="adj" fmla="val 16667"/>
            </a:avLst>
          </a:prstGeom>
          <a:solidFill>
            <a:srgbClr val="EFFFE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060" tIns="41030" rIns="82060" bIns="41030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</a:t>
            </a:r>
          </a:p>
        </p:txBody>
      </p:sp>
      <p:sp>
        <p:nvSpPr>
          <p:cNvPr id="202" name="Shape 202"/>
          <p:cNvSpPr/>
          <p:nvPr/>
        </p:nvSpPr>
        <p:spPr>
          <a:xfrm>
            <a:off x="7479378" y="4393269"/>
            <a:ext cx="901250" cy="260249"/>
          </a:xfrm>
          <a:prstGeom prst="roundRect">
            <a:avLst>
              <a:gd name="adj" fmla="val 16667"/>
            </a:avLst>
          </a:prstGeom>
          <a:solidFill>
            <a:srgbClr val="EAEAFA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060" tIns="41030" rIns="82060" bIns="41030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Accelerator</a:t>
            </a:r>
          </a:p>
        </p:txBody>
      </p:sp>
      <p:sp>
        <p:nvSpPr>
          <p:cNvPr id="203" name="Shape 203"/>
          <p:cNvSpPr/>
          <p:nvPr/>
        </p:nvSpPr>
        <p:spPr>
          <a:xfrm>
            <a:off x="7981083" y="4597517"/>
            <a:ext cx="901250" cy="260249"/>
          </a:xfrm>
          <a:prstGeom prst="roundRect">
            <a:avLst>
              <a:gd name="adj" fmla="val 16667"/>
            </a:avLst>
          </a:prstGeom>
          <a:solidFill>
            <a:srgbClr val="EAEAFA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060" tIns="41030" rIns="82060" bIns="41030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Accelerator</a:t>
            </a:r>
          </a:p>
        </p:txBody>
      </p:sp>
      <p:cxnSp>
        <p:nvCxnSpPr>
          <p:cNvPr id="204" name="Shape 204"/>
          <p:cNvCxnSpPr>
            <a:stCxn id="196" idx="2"/>
            <a:endCxn id="203" idx="0"/>
          </p:cNvCxnSpPr>
          <p:nvPr/>
        </p:nvCxnSpPr>
        <p:spPr>
          <a:xfrm>
            <a:off x="7853058" y="3936594"/>
            <a:ext cx="578750" cy="661000"/>
          </a:xfrm>
          <a:prstGeom prst="straightConnector1">
            <a:avLst/>
          </a:prstGeom>
          <a:solidFill>
            <a:srgbClr val="E66714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789" y="3600154"/>
            <a:ext cx="979750" cy="3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 rot="-5400000">
            <a:off x="2778376" y="4099288"/>
            <a:ext cx="985750" cy="192499"/>
          </a:xfrm>
          <a:prstGeom prst="rect">
            <a:avLst/>
          </a:prstGeom>
          <a:noFill/>
          <a:ln>
            <a:noFill/>
          </a:ln>
        </p:spPr>
        <p:txBody>
          <a:bodyPr lIns="70691" tIns="35345" rIns="7069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Power Efficiency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039918" y="4826565"/>
            <a:ext cx="1378500" cy="198250"/>
          </a:xfrm>
          <a:prstGeom prst="rect">
            <a:avLst/>
          </a:prstGeom>
          <a:noFill/>
          <a:ln>
            <a:noFill/>
          </a:ln>
        </p:spPr>
        <p:txBody>
          <a:bodyPr lIns="70691" tIns="35345" rIns="7069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Computation Flexibility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3575084" y="3406859"/>
            <a:ext cx="0" cy="1426749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9" name="Shape 209"/>
          <p:cNvCxnSpPr/>
          <p:nvPr/>
        </p:nvCxnSpPr>
        <p:spPr>
          <a:xfrm>
            <a:off x="3575093" y="4833599"/>
            <a:ext cx="2260999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0" name="Shape 210"/>
          <p:cNvSpPr/>
          <p:nvPr/>
        </p:nvSpPr>
        <p:spPr>
          <a:xfrm rot="7002614" flipH="1">
            <a:off x="4368659" y="2942539"/>
            <a:ext cx="529503" cy="2280013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9E700"/>
              </a:gs>
              <a:gs pos="99000">
                <a:srgbClr val="FF0303"/>
              </a:gs>
              <a:gs pos="100000">
                <a:srgbClr val="FF0303"/>
              </a:gs>
            </a:gsLst>
            <a:lin ang="16200038" scaled="0"/>
          </a:gra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0691" tIns="35345" rIns="70691" bIns="35345" anchor="ctr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</a:pPr>
            <a:endParaRPr sz="1000" kern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593612" y="3509772"/>
            <a:ext cx="762249" cy="359750"/>
          </a:xfrm>
          <a:prstGeom prst="rect">
            <a:avLst/>
          </a:prstGeom>
          <a:noFill/>
          <a:ln>
            <a:noFill/>
          </a:ln>
        </p:spPr>
        <p:txBody>
          <a:bodyPr lIns="70691" tIns="35345" rIns="7069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Dedicated Hardware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541611" y="4040269"/>
            <a:ext cx="762249" cy="359750"/>
          </a:xfrm>
          <a:prstGeom prst="rect">
            <a:avLst/>
          </a:prstGeom>
          <a:noFill/>
          <a:ln>
            <a:noFill/>
          </a:ln>
        </p:spPr>
        <p:txBody>
          <a:bodyPr lIns="70691" tIns="35345" rIns="7069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br>
              <a:rPr lang="en-US" sz="1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013936" y="4350997"/>
            <a:ext cx="762249" cy="359750"/>
          </a:xfrm>
          <a:prstGeom prst="rect">
            <a:avLst/>
          </a:prstGeom>
          <a:noFill/>
          <a:ln>
            <a:noFill/>
          </a:ln>
        </p:spPr>
        <p:txBody>
          <a:bodyPr lIns="70691" tIns="35345" rIns="7069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Multi-core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359453" y="4555864"/>
            <a:ext cx="269750" cy="198500"/>
          </a:xfrm>
          <a:prstGeom prst="rect">
            <a:avLst/>
          </a:prstGeom>
          <a:noFill/>
          <a:ln>
            <a:noFill/>
          </a:ln>
        </p:spPr>
        <p:txBody>
          <a:bodyPr lIns="70711" tIns="35345" rIns="7071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X1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297020" y="3999775"/>
            <a:ext cx="331249" cy="198500"/>
          </a:xfrm>
          <a:prstGeom prst="rect">
            <a:avLst/>
          </a:prstGeom>
          <a:noFill/>
          <a:ln>
            <a:noFill/>
          </a:ln>
        </p:spPr>
        <p:txBody>
          <a:bodyPr lIns="70711" tIns="35345" rIns="7071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X10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234535" y="3443686"/>
            <a:ext cx="392750" cy="198500"/>
          </a:xfrm>
          <a:prstGeom prst="rect">
            <a:avLst/>
          </a:prstGeom>
          <a:noFill/>
          <a:ln>
            <a:noFill/>
          </a:ln>
        </p:spPr>
        <p:txBody>
          <a:bodyPr lIns="70711" tIns="35345" rIns="7071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X100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590748" y="3443701"/>
            <a:ext cx="1351750" cy="432499"/>
          </a:xfrm>
          <a:prstGeom prst="rect">
            <a:avLst/>
          </a:prstGeom>
          <a:noFill/>
          <a:ln>
            <a:noFill/>
          </a:ln>
        </p:spPr>
        <p:txBody>
          <a:bodyPr lIns="76166" tIns="38072" rIns="76166" bIns="38072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Vision Processing Efficiency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032400" y="3802036"/>
            <a:ext cx="762249" cy="348500"/>
          </a:xfrm>
          <a:prstGeom prst="rect">
            <a:avLst/>
          </a:prstGeom>
          <a:noFill/>
          <a:ln>
            <a:noFill/>
          </a:ln>
        </p:spPr>
        <p:txBody>
          <a:bodyPr lIns="70691" tIns="35345" rIns="70691" bIns="35345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Vision DSPs</a:t>
            </a:r>
          </a:p>
        </p:txBody>
      </p:sp>
    </p:spTree>
    <p:extLst>
      <p:ext uri="{BB962C8B-B14F-4D97-AF65-F5344CB8AC3E}">
        <p14:creationId xmlns:p14="http://schemas.microsoft.com/office/powerpoint/2010/main" val="37259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530600" y="1581128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r>
              <a:rPr lang="en-US" dirty="0" smtClean="0">
                <a:solidFill>
                  <a:schemeClr val="tx1"/>
                </a:solidFill>
              </a:rPr>
              <a:t>A15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102100" y="1421607"/>
            <a:ext cx="12700" cy="73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937000" y="1421607"/>
            <a:ext cx="12700" cy="73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97300" y="1428750"/>
            <a:ext cx="0" cy="73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63900" y="838200"/>
            <a:ext cx="3251200" cy="2021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81" y="107156"/>
            <a:ext cx="8458200" cy="610791"/>
          </a:xfrm>
        </p:spPr>
        <p:txBody>
          <a:bodyPr/>
          <a:lstStyle/>
          <a:p>
            <a:r>
              <a:rPr lang="en-US" sz="2400" dirty="0" smtClean="0"/>
              <a:t>TI OpenVX with OpenCL on TDA2x (Example)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416300" y="933450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DSP1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8700" y="2160288"/>
            <a:ext cx="13462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r>
              <a:rPr lang="en-US" dirty="0" smtClean="0">
                <a:solidFill>
                  <a:schemeClr val="tx1"/>
                </a:solidFill>
              </a:rPr>
              <a:t>IPU1-0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1524000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r>
              <a:rPr lang="en-US" dirty="0" smtClean="0">
                <a:solidFill>
                  <a:schemeClr val="tx1"/>
                </a:solidFill>
              </a:rPr>
              <a:t>A15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2650" y="2158401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EVE1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26000" y="938213"/>
            <a:ext cx="13462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EVE2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346700" y="1421607"/>
            <a:ext cx="12700" cy="73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200650" y="1428750"/>
            <a:ext cx="6350" cy="72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7" idx="0"/>
          </p:cNvCxnSpPr>
          <p:nvPr/>
        </p:nvCxnSpPr>
        <p:spPr>
          <a:xfrm>
            <a:off x="5511800" y="1421607"/>
            <a:ext cx="0" cy="73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84700" y="2309181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97400" y="2390144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584700" y="2461581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578350" y="1633538"/>
            <a:ext cx="266700" cy="152400"/>
            <a:chOff x="4737100" y="3162300"/>
            <a:chExt cx="266700" cy="203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737100" y="316230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749800" y="327025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737100" y="336550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4838700" y="1512094"/>
            <a:ext cx="13462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OpenCL (A15)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572000" y="1095375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84700" y="1176338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0" y="1247775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39800" y="2162175"/>
            <a:ext cx="1803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(A15)</a:t>
            </a:r>
          </a:p>
          <a:p>
            <a:pPr algn="ctr"/>
            <a:r>
              <a:rPr lang="en-US" dirty="0" smtClean="0"/>
              <a:t>(OpenVX API)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6" idx="3"/>
          </p:cNvCxnSpPr>
          <p:nvPr/>
        </p:nvCxnSpPr>
        <p:spPr>
          <a:xfrm flipH="1" flipV="1">
            <a:off x="2743200" y="2409825"/>
            <a:ext cx="520700" cy="9525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56402" y="1027846"/>
            <a:ext cx="2046093" cy="1229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09497" y="1107956"/>
            <a:ext cx="1739900" cy="495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OpenCL Device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DSP1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08800" y="1686262"/>
            <a:ext cx="1739900" cy="495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OpenCL Device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DSP2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416300" y="877738"/>
            <a:ext cx="1181100" cy="5707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416300" y="877738"/>
            <a:ext cx="1181100" cy="5707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173399" y="1788027"/>
            <a:ext cx="58300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1001" y="3287025"/>
            <a:ext cx="7886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Here OpenVX kernel on Target OpenCL (A15) offloads work to DSPs running OpenCL using OpenCL framework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Target A15 is used for generic compute on A15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12820" y="4563988"/>
            <a:ext cx="1678107" cy="150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889500" y="1538288"/>
            <a:ext cx="13462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089400" y="1421606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937000" y="1421606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784600" y="1428750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63900" y="838200"/>
            <a:ext cx="3251200" cy="1866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TI OpenVX with OpenCV on TDA2x (Example)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416300" y="933450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DSP1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8700" y="2090738"/>
            <a:ext cx="13462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r>
              <a:rPr lang="en-US" dirty="0" smtClean="0">
                <a:solidFill>
                  <a:schemeClr val="tx1"/>
                </a:solidFill>
              </a:rPr>
              <a:t>IPU1-0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1524000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DSP2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6300" y="2090738"/>
            <a:ext cx="11684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EVE1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26000" y="938213"/>
            <a:ext cx="13462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EVE2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346700" y="1421606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194300" y="1428750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99100" y="1421606"/>
            <a:ext cx="12700" cy="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84700" y="2257425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97400" y="2338388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584700" y="2409825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578350" y="1633538"/>
            <a:ext cx="266700" cy="152400"/>
            <a:chOff x="4737100" y="3162300"/>
            <a:chExt cx="266700" cy="203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737100" y="316230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749800" y="327025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737100" y="336550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4838700" y="1512094"/>
            <a:ext cx="13462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572000" y="1095375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84700" y="1176338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0" y="1247775"/>
            <a:ext cx="2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02" y="3287026"/>
            <a:ext cx="605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Here OpenCV APIs can be called by OpenVX nodes running on HOST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939800" y="2162175"/>
            <a:ext cx="1803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(A15)</a:t>
            </a:r>
          </a:p>
          <a:p>
            <a:pPr algn="ctr"/>
            <a:r>
              <a:rPr lang="en-US" dirty="0" smtClean="0"/>
              <a:t>(OpenVX API)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6" idx="3"/>
          </p:cNvCxnSpPr>
          <p:nvPr/>
        </p:nvCxnSpPr>
        <p:spPr>
          <a:xfrm flipH="1" flipV="1">
            <a:off x="2743200" y="2409825"/>
            <a:ext cx="520700" cy="9525"/>
          </a:xfrm>
          <a:prstGeom prst="straightConnector1">
            <a:avLst/>
          </a:prstGeom>
          <a:ln w="2540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172200" y="1761834"/>
            <a:ext cx="440908" cy="714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613108" y="1512094"/>
            <a:ext cx="1739900" cy="495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OpenCV API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(A15)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2820" y="4563988"/>
            <a:ext cx="1678107" cy="150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05" y="2292646"/>
            <a:ext cx="8458200" cy="610791"/>
          </a:xfrm>
        </p:spPr>
        <p:txBody>
          <a:bodyPr/>
          <a:lstStyle/>
          <a:p>
            <a:pPr algn="ctr"/>
            <a:r>
              <a:rPr lang="en-US" sz="2400" dirty="0" smtClean="0"/>
              <a:t>Getting Started with TI OpenVX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820" y="4563988"/>
            <a:ext cx="1678107" cy="150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52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TIOVX within Processor SDK -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TIOVX is present in Processor SDK – Vision at the location </a:t>
            </a:r>
            <a:r>
              <a:rPr lang="en-US" smtClean="0"/>
              <a:t>shown below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11" y="1183358"/>
            <a:ext cx="22860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/>
          <p:nvPr/>
        </p:nvSpPr>
        <p:spPr>
          <a:xfrm>
            <a:off x="2398295" y="3088109"/>
            <a:ext cx="898358" cy="417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60829" y="311198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TIOVX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TIOVX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TIOVX sample application can be run on Linux x86 PC as well as TI TDA2x/3x SoC/EVM</a:t>
            </a:r>
          </a:p>
          <a:p>
            <a:r>
              <a:rPr lang="en-US" dirty="0" smtClean="0"/>
              <a:t>Follow steps in user guide to run sample applications on Linux x86 PC or SoC/EVM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63" y="2254417"/>
            <a:ext cx="4010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63" y="2623791"/>
            <a:ext cx="4010025" cy="107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1925"/>
            <a:ext cx="4313822" cy="110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4247"/>
            <a:ext cx="25146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44135" y="2911644"/>
            <a:ext cx="4211053" cy="3255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76277" y="2927685"/>
            <a:ext cx="1090865" cy="2372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72464" y="3465541"/>
            <a:ext cx="2703095" cy="222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355189" y="3046337"/>
            <a:ext cx="216819" cy="190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919442">
            <a:off x="5873557" y="3197902"/>
            <a:ext cx="376989" cy="190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181726" y="2463967"/>
            <a:ext cx="240632" cy="27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TIOVX Sample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3" y="681038"/>
            <a:ext cx="17526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Arrow 5"/>
          <p:cNvSpPr/>
          <p:nvPr/>
        </p:nvSpPr>
        <p:spPr>
          <a:xfrm>
            <a:off x="1943100" y="1820781"/>
            <a:ext cx="409074" cy="2646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1686426" y="3617497"/>
            <a:ext cx="665748" cy="2646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42673" y="1075965"/>
            <a:ext cx="6238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main() for </a:t>
            </a:r>
            <a:r>
              <a:rPr lang="en-US" b="1" dirty="0" smtClean="0"/>
              <a:t>Khronos conformance test suite</a:t>
            </a:r>
            <a:r>
              <a:rPr lang="en-US" dirty="0" smtClean="0"/>
              <a:t>, including TI extension test suite on Linux x86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Helps confirm installation is fine and TI implementation meets OpenVX conformance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42681" y="3288175"/>
            <a:ext cx="650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main() for </a:t>
            </a:r>
            <a:r>
              <a:rPr lang="en-US" b="1" dirty="0" smtClean="0"/>
              <a:t>TI OpenVX Step-by-step Tutorials </a:t>
            </a:r>
            <a:r>
              <a:rPr lang="en-US" dirty="0" smtClean="0"/>
              <a:t>on Linux x86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Recommended starting point to learn TI OpenVX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TIOVX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by step examples to understand OpenVX, followed TI extensions to OpenVX including developing kernels on TI C6xx DSP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3510" y="2069431"/>
            <a:ext cx="1307431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Load and Save VX images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509" y="2919663"/>
            <a:ext cx="1307431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Image manipulation using VXU APIs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3509" y="3801979"/>
            <a:ext cx="1307431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Image manipulation using graph and VX node APIs 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3305" y="1772653"/>
            <a:ext cx="1620998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Graph with multiple </a:t>
            </a:r>
            <a:r>
              <a:rPr lang="en-US" sz="1000" dirty="0" smtClean="0"/>
              <a:t>targets, DSP1 and DSP2 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2783305" y="2606842"/>
            <a:ext cx="1620998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Graph generated with PyTIOVX tool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3303" y="3469105"/>
            <a:ext cx="1621000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Graph with user </a:t>
            </a:r>
            <a:r>
              <a:rPr lang="en-US" sz="1000" dirty="0" smtClean="0"/>
              <a:t>kernels on ARM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2783306" y="4291264"/>
            <a:ext cx="1621001" cy="4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Graph with target kernels </a:t>
            </a:r>
            <a:r>
              <a:rPr lang="en-US" sz="1000" dirty="0" smtClean="0"/>
              <a:t>on DSP</a:t>
            </a:r>
            <a:endParaRPr lang="en-US" sz="1000" dirty="0"/>
          </a:p>
        </p:txBody>
      </p:sp>
      <p:sp>
        <p:nvSpPr>
          <p:cNvPr id="12" name="Down Arrow 11"/>
          <p:cNvSpPr/>
          <p:nvPr/>
        </p:nvSpPr>
        <p:spPr>
          <a:xfrm>
            <a:off x="1108913" y="2586792"/>
            <a:ext cx="236623" cy="264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096880" y="3453066"/>
            <a:ext cx="236623" cy="264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455444" y="2286003"/>
            <a:ext cx="236623" cy="264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455445" y="3136234"/>
            <a:ext cx="236623" cy="264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588846">
            <a:off x="2186542" y="2207640"/>
            <a:ext cx="312821" cy="16132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475495" y="3970423"/>
            <a:ext cx="236623" cy="264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7" y="1417224"/>
            <a:ext cx="3818766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5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TIOVX on TI SoC/EVM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 OpenVX sample application entry point to run on TI SoC/EVM can be found within Processor SDK – Vision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8" y="1826546"/>
            <a:ext cx="3643239" cy="278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347" y="1826550"/>
            <a:ext cx="2911210" cy="287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85010" y="1467675"/>
            <a:ext cx="239988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RTOS OpenVX applications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89347" y="1466186"/>
            <a:ext cx="325121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Embedded Linux OpenVX applications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569503" y="4211057"/>
            <a:ext cx="954505" cy="16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46060" y="2069436"/>
            <a:ext cx="954505" cy="16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06191" y="4178972"/>
            <a:ext cx="954505" cy="16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07645" y="3183234"/>
            <a:ext cx="1720604" cy="16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TIOVX on TI SoC/EVM with Capture and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TI OpenVX sample application shows interaction of OpenVX with links framework for capture and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89568" y="2314303"/>
            <a:ext cx="423385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\</a:t>
            </a:r>
            <a:r>
              <a:rPr lang="en-US" sz="1200" dirty="0"/>
              <a:t>vision_sdk\apps\src\rtos\usecases\vip_single_cam_openvx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89568" y="2016078"/>
            <a:ext cx="42338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OpenVX use-case with capture and display “links”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89568" y="3152812"/>
            <a:ext cx="300114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OpenVX “link” used in the use-case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9560" y="3461311"/>
            <a:ext cx="35125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\</a:t>
            </a:r>
            <a:r>
              <a:rPr lang="en-US" sz="1200" dirty="0" err="1"/>
              <a:t>vision_sdk</a:t>
            </a:r>
            <a:r>
              <a:rPr lang="en-US" sz="1200" dirty="0"/>
              <a:t>\apps\</a:t>
            </a:r>
            <a:r>
              <a:rPr lang="en-US" sz="1200" dirty="0" err="1"/>
              <a:t>src</a:t>
            </a:r>
            <a:r>
              <a:rPr lang="en-US" sz="1200" dirty="0"/>
              <a:t>\</a:t>
            </a:r>
            <a:r>
              <a:rPr lang="en-US" sz="1200" dirty="0" err="1"/>
              <a:t>rtos</a:t>
            </a:r>
            <a:r>
              <a:rPr lang="en-US" sz="1200" dirty="0"/>
              <a:t>\</a:t>
            </a:r>
            <a:r>
              <a:rPr lang="en-US" sz="1200" dirty="0" err="1"/>
              <a:t>alg_plugins</a:t>
            </a:r>
            <a:r>
              <a:rPr lang="en-US" sz="1200" dirty="0"/>
              <a:t>\</a:t>
            </a:r>
            <a:r>
              <a:rPr lang="en-US" sz="1200" dirty="0" err="1"/>
              <a:t>openvx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8" y="1613823"/>
            <a:ext cx="3988552" cy="246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2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05" y="2292646"/>
            <a:ext cx="8458200" cy="610791"/>
          </a:xfrm>
        </p:spPr>
        <p:txBody>
          <a:bodyPr/>
          <a:lstStyle/>
          <a:p>
            <a:pPr algn="ctr"/>
            <a:r>
              <a:rPr lang="en-US" sz="2400" dirty="0" smtClean="0"/>
              <a:t>Summary and Additional Resources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0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98518" y="158765"/>
            <a:ext cx="8381999" cy="527749"/>
          </a:xfrm>
          <a:prstGeom prst="rect">
            <a:avLst/>
          </a:prstGeom>
          <a:noFill/>
          <a:ln>
            <a:noFill/>
          </a:ln>
        </p:spPr>
        <p:txBody>
          <a:bodyPr lIns="81567" tIns="40783" rIns="81567" bIns="40783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OpenVX Graphs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98518" y="710035"/>
            <a:ext cx="8381999" cy="2179249"/>
          </a:xfrm>
          <a:prstGeom prst="rect">
            <a:avLst/>
          </a:prstGeom>
          <a:noFill/>
          <a:ln>
            <a:noFill/>
          </a:ln>
        </p:spPr>
        <p:txBody>
          <a:bodyPr lIns="81567" tIns="40783" rIns="81567" bIns="40783" anchor="t" anchorCtr="0">
            <a:noAutofit/>
          </a:bodyPr>
          <a:lstStyle/>
          <a:p>
            <a:pPr indent="-149554">
              <a:spcBef>
                <a:spcPts val="0"/>
              </a:spcBef>
            </a:pPr>
            <a:r>
              <a:rPr lang="en-US" dirty="0"/>
              <a:t>OpenVX developers express a graph of image operations (‘Nodes’)</a:t>
            </a:r>
          </a:p>
          <a:p>
            <a:pPr lvl="1" indent="-164093"/>
            <a:r>
              <a:rPr lang="en-US" dirty="0"/>
              <a:t>Nodes can be on any hardware or processor coded in any language</a:t>
            </a:r>
          </a:p>
          <a:p>
            <a:pPr lvl="1" indent="-164093"/>
            <a:r>
              <a:rPr lang="en-US" dirty="0"/>
              <a:t>For example, on GPU, nodes may implemented in OpenCL</a:t>
            </a:r>
          </a:p>
          <a:p>
            <a:pPr indent="-149554"/>
            <a:r>
              <a:rPr lang="en-US" dirty="0"/>
              <a:t>Minimizes host interaction during frame-rate graph execution</a:t>
            </a:r>
          </a:p>
          <a:p>
            <a:pPr lvl="1" indent="-164093"/>
            <a:r>
              <a:rPr lang="en-US" dirty="0"/>
              <a:t>Host processor can setup graph which can then execute almost autonomously</a:t>
            </a:r>
          </a:p>
        </p:txBody>
      </p:sp>
      <p:sp>
        <p:nvSpPr>
          <p:cNvPr id="226" name="Shape 226"/>
          <p:cNvSpPr/>
          <p:nvPr/>
        </p:nvSpPr>
        <p:spPr>
          <a:xfrm>
            <a:off x="1893702" y="2609201"/>
            <a:ext cx="6063249" cy="1905249"/>
          </a:xfrm>
          <a:prstGeom prst="rect">
            <a:avLst/>
          </a:prstGeom>
          <a:solidFill>
            <a:srgbClr val="FFEFEF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72" tIns="38075" rIns="76172" bIns="38075" anchor="ctr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1300" ker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6504628" y="3258300"/>
            <a:ext cx="820500" cy="343500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Array of </a:t>
            </a:r>
          </a:p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Keypoints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2813485" y="3602628"/>
            <a:ext cx="416250" cy="0"/>
          </a:xfrm>
          <a:prstGeom prst="straightConnector1">
            <a:avLst/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9" name="Shape 229"/>
          <p:cNvCxnSpPr/>
          <p:nvPr/>
        </p:nvCxnSpPr>
        <p:spPr>
          <a:xfrm>
            <a:off x="4030701" y="3602628"/>
            <a:ext cx="406749" cy="0"/>
          </a:xfrm>
          <a:prstGeom prst="straightConnector1">
            <a:avLst/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0" name="Shape 230"/>
          <p:cNvSpPr/>
          <p:nvPr/>
        </p:nvSpPr>
        <p:spPr>
          <a:xfrm>
            <a:off x="5304554" y="2758573"/>
            <a:ext cx="604749" cy="30075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72" tIns="38075" rIns="76172" bIns="38075" anchor="ctr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</a:pPr>
            <a:endParaRPr sz="1200" kern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31" name="Shape 231"/>
          <p:cNvCxnSpPr/>
          <p:nvPr/>
        </p:nvCxnSpPr>
        <p:spPr>
          <a:xfrm>
            <a:off x="6623485" y="3602642"/>
            <a:ext cx="582000" cy="499"/>
          </a:xfrm>
          <a:prstGeom prst="bentConnector3">
            <a:avLst>
              <a:gd name="adj1" fmla="val 50006"/>
            </a:avLst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2" name="Shape 232"/>
          <p:cNvSpPr txBox="1"/>
          <p:nvPr/>
        </p:nvSpPr>
        <p:spPr>
          <a:xfrm>
            <a:off x="2686486" y="3258310"/>
            <a:ext cx="665000" cy="356249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YUV</a:t>
            </a:r>
          </a:p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Frame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814421" y="3258310"/>
            <a:ext cx="828749" cy="356249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Gray</a:t>
            </a:r>
          </a:p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Frame</a:t>
            </a:r>
          </a:p>
        </p:txBody>
      </p:sp>
      <p:sp>
        <p:nvSpPr>
          <p:cNvPr id="234" name="Shape 234"/>
          <p:cNvSpPr/>
          <p:nvPr/>
        </p:nvSpPr>
        <p:spPr>
          <a:xfrm>
            <a:off x="608797" y="3170874"/>
            <a:ext cx="882000" cy="863500"/>
          </a:xfrm>
          <a:prstGeom prst="roundRect">
            <a:avLst>
              <a:gd name="adj" fmla="val 10000"/>
            </a:avLst>
          </a:prstGeom>
          <a:blipFill rotWithShape="1">
            <a:blip r:embed="rId3">
              <a:alphaModFix/>
            </a:blip>
            <a:stretch>
              <a:fillRect l="-38999" r="-38999"/>
            </a:stretch>
          </a:blipFill>
          <a:ln w="12700" cap="flat" cmpd="sng">
            <a:solidFill>
              <a:srgbClr val="FEFEF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72" tIns="76172" rIns="76172" bIns="76172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8079283" y="3151514"/>
            <a:ext cx="952249" cy="902250"/>
          </a:xfrm>
          <a:prstGeom prst="roundRect">
            <a:avLst>
              <a:gd name="adj" fmla="val 10000"/>
            </a:avLst>
          </a:prstGeom>
          <a:blipFill rotWithShape="1">
            <a:blip r:embed="rId4">
              <a:alphaModFix/>
            </a:blip>
            <a:stretch>
              <a:fillRect l="-38999" r="-38999"/>
            </a:stretch>
          </a:blipFill>
          <a:ln w="12700" cap="flat" cmpd="sng">
            <a:solidFill>
              <a:srgbClr val="FEFEF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72" tIns="76172" rIns="76172" bIns="76172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36" name="Shape 236"/>
          <p:cNvCxnSpPr>
            <a:endCxn id="235" idx="1"/>
          </p:cNvCxnSpPr>
          <p:nvPr/>
        </p:nvCxnSpPr>
        <p:spPr>
          <a:xfrm>
            <a:off x="7889008" y="3602140"/>
            <a:ext cx="190250" cy="500"/>
          </a:xfrm>
          <a:prstGeom prst="curvedConnector3">
            <a:avLst>
              <a:gd name="adj1" fmla="val 50021"/>
            </a:avLst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37" name="Shape 237"/>
          <p:cNvSpPr txBox="1"/>
          <p:nvPr/>
        </p:nvSpPr>
        <p:spPr>
          <a:xfrm>
            <a:off x="747704" y="2769895"/>
            <a:ext cx="604000" cy="381500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Camera</a:t>
            </a:r>
            <a:b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Input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8173181" y="2750188"/>
            <a:ext cx="764250" cy="381500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Rendering</a:t>
            </a:r>
          </a:p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0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4403074" y="2643427"/>
            <a:ext cx="647093" cy="601477"/>
            <a:chOff x="2322128" y="3738626"/>
            <a:chExt cx="1694699" cy="1694699"/>
          </a:xfrm>
        </p:grpSpPr>
        <p:sp>
          <p:nvSpPr>
            <p:cNvPr id="240" name="Shape 240"/>
            <p:cNvSpPr/>
            <p:nvPr/>
          </p:nvSpPr>
          <p:spPr>
            <a:xfrm>
              <a:off x="2322128" y="3738626"/>
              <a:ext cx="1694699" cy="1694699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l="-38999" r="-38999"/>
              </a:stretch>
            </a:blipFill>
            <a:ln w="2540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sz="12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600" y="3765866"/>
              <a:ext cx="847499" cy="847499"/>
            </a:xfrm>
            <a:prstGeom prst="roundRect">
              <a:avLst>
                <a:gd name="adj" fmla="val 10000"/>
              </a:avLst>
            </a:prstGeom>
            <a:blipFill rotWithShape="1">
              <a:blip r:embed="rId5">
                <a:alphaModFix/>
              </a:blip>
              <a:stretch>
                <a:fillRect l="-38999" r="-38999"/>
              </a:stretch>
            </a:blipFill>
            <a:ln w="2540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sz="12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3132535" y="3740773"/>
              <a:ext cx="419399" cy="419399"/>
            </a:xfrm>
            <a:prstGeom prst="roundRect">
              <a:avLst>
                <a:gd name="adj" fmla="val 10000"/>
              </a:avLst>
            </a:prstGeom>
            <a:blipFill rotWithShape="1">
              <a:blip r:embed="rId6">
                <a:alphaModFix/>
              </a:blip>
              <a:stretch>
                <a:fillRect l="-38999" r="-38999"/>
              </a:stretch>
            </a:blipFill>
            <a:ln w="2540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sz="12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3278044" y="3740771"/>
              <a:ext cx="209699" cy="209699"/>
            </a:xfrm>
            <a:prstGeom prst="roundRect">
              <a:avLst>
                <a:gd name="adj" fmla="val 10000"/>
              </a:avLst>
            </a:prstGeom>
            <a:blipFill rotWithShape="1">
              <a:blip r:embed="rId7">
                <a:alphaModFix/>
              </a:blip>
              <a:stretch>
                <a:fillRect l="-38999" r="-38999"/>
              </a:stretch>
            </a:blipFill>
            <a:ln w="25400" cap="flat" cmpd="sng">
              <a:solidFill>
                <a:srgbClr val="FEFEF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sz="12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4" name="Shape 244"/>
          <p:cNvSpPr/>
          <p:nvPr/>
        </p:nvSpPr>
        <p:spPr>
          <a:xfrm flipH="1">
            <a:off x="5161335" y="2688629"/>
            <a:ext cx="680499" cy="300999"/>
          </a:xfrm>
          <a:prstGeom prst="homePlate">
            <a:avLst>
              <a:gd name="adj" fmla="val 0"/>
            </a:avLst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72" tIns="38075" rIns="76172" bIns="38075" anchor="ctr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ker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Pyr</a:t>
            </a:r>
            <a:r>
              <a:rPr lang="en-US" sz="1200" kern="0" baseline="-25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</a:t>
            </a:r>
          </a:p>
        </p:txBody>
      </p:sp>
      <p:sp>
        <p:nvSpPr>
          <p:cNvPr id="245" name="Shape 245"/>
          <p:cNvSpPr/>
          <p:nvPr/>
        </p:nvSpPr>
        <p:spPr>
          <a:xfrm>
            <a:off x="2012659" y="3359894"/>
            <a:ext cx="800750" cy="485499"/>
          </a:xfrm>
          <a:prstGeom prst="rect">
            <a:avLst/>
          </a:prstGeom>
          <a:solidFill>
            <a:srgbClr val="EAEAFA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Color Conversion</a:t>
            </a:r>
          </a:p>
        </p:txBody>
      </p:sp>
      <p:sp>
        <p:nvSpPr>
          <p:cNvPr id="246" name="Shape 246"/>
          <p:cNvSpPr/>
          <p:nvPr/>
        </p:nvSpPr>
        <p:spPr>
          <a:xfrm>
            <a:off x="3229851" y="3359894"/>
            <a:ext cx="800750" cy="485499"/>
          </a:xfrm>
          <a:prstGeom prst="rect">
            <a:avLst/>
          </a:prstGeom>
          <a:solidFill>
            <a:srgbClr val="EAEAFA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Channel Extract</a:t>
            </a:r>
          </a:p>
        </p:txBody>
      </p:sp>
      <p:sp>
        <p:nvSpPr>
          <p:cNvPr id="247" name="Shape 247"/>
          <p:cNvSpPr/>
          <p:nvPr/>
        </p:nvSpPr>
        <p:spPr>
          <a:xfrm>
            <a:off x="5937182" y="3359894"/>
            <a:ext cx="686250" cy="485499"/>
          </a:xfrm>
          <a:prstGeom prst="rect">
            <a:avLst/>
          </a:prstGeom>
          <a:solidFill>
            <a:srgbClr val="EAEAFA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Optical Flow</a:t>
            </a:r>
          </a:p>
        </p:txBody>
      </p:sp>
      <p:sp>
        <p:nvSpPr>
          <p:cNvPr id="248" name="Shape 248"/>
          <p:cNvSpPr/>
          <p:nvPr/>
        </p:nvSpPr>
        <p:spPr>
          <a:xfrm>
            <a:off x="7205556" y="3357960"/>
            <a:ext cx="683500" cy="489250"/>
          </a:xfrm>
          <a:prstGeom prst="rect">
            <a:avLst/>
          </a:prstGeom>
          <a:solidFill>
            <a:srgbClr val="EAEAFA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Harris Track</a:t>
            </a:r>
          </a:p>
        </p:txBody>
      </p:sp>
      <p:cxnSp>
        <p:nvCxnSpPr>
          <p:cNvPr id="249" name="Shape 249"/>
          <p:cNvCxnSpPr>
            <a:endCxn id="244" idx="2"/>
          </p:cNvCxnSpPr>
          <p:nvPr/>
        </p:nvCxnSpPr>
        <p:spPr>
          <a:xfrm rot="-5400000">
            <a:off x="5063444" y="3164498"/>
            <a:ext cx="613000" cy="263250"/>
          </a:xfrm>
          <a:prstGeom prst="bentConnector2">
            <a:avLst/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0" name="Shape 250"/>
          <p:cNvCxnSpPr>
            <a:stCxn id="230" idx="2"/>
            <a:endCxn id="247" idx="1"/>
          </p:cNvCxnSpPr>
          <p:nvPr/>
        </p:nvCxnSpPr>
        <p:spPr>
          <a:xfrm rot="-5400000" flipH="1">
            <a:off x="5500404" y="3165823"/>
            <a:ext cx="543250" cy="330250"/>
          </a:xfrm>
          <a:prstGeom prst="bentConnector2">
            <a:avLst/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51" name="Shape 251"/>
          <p:cNvSpPr/>
          <p:nvPr/>
        </p:nvSpPr>
        <p:spPr>
          <a:xfrm>
            <a:off x="4437455" y="3359894"/>
            <a:ext cx="800750" cy="485499"/>
          </a:xfrm>
          <a:prstGeom prst="rect">
            <a:avLst/>
          </a:prstGeom>
          <a:solidFill>
            <a:srgbClr val="EAEAFA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Image </a:t>
            </a: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Pyramid</a:t>
            </a:r>
          </a:p>
        </p:txBody>
      </p:sp>
      <p:cxnSp>
        <p:nvCxnSpPr>
          <p:cNvPr id="252" name="Shape 252"/>
          <p:cNvCxnSpPr/>
          <p:nvPr/>
        </p:nvCxnSpPr>
        <p:spPr>
          <a:xfrm rot="-5400000">
            <a:off x="5496641" y="3879838"/>
            <a:ext cx="617499" cy="275500"/>
          </a:xfrm>
          <a:prstGeom prst="bentConnector3">
            <a:avLst>
              <a:gd name="adj1" fmla="val 99990"/>
            </a:avLst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3" name="Shape 253"/>
          <p:cNvCxnSpPr/>
          <p:nvPr/>
        </p:nvCxnSpPr>
        <p:spPr>
          <a:xfrm rot="-5400000" flipH="1">
            <a:off x="5585241" y="3133523"/>
            <a:ext cx="511500" cy="198250"/>
          </a:xfrm>
          <a:prstGeom prst="bentConnector3">
            <a:avLst>
              <a:gd name="adj1" fmla="val 100257"/>
            </a:avLst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4" name="Shape 254"/>
          <p:cNvCxnSpPr>
            <a:stCxn id="230" idx="3"/>
            <a:endCxn id="248" idx="0"/>
          </p:cNvCxnSpPr>
          <p:nvPr/>
        </p:nvCxnSpPr>
        <p:spPr>
          <a:xfrm>
            <a:off x="5909279" y="2908948"/>
            <a:ext cx="1638000" cy="449000"/>
          </a:xfrm>
          <a:prstGeom prst="bentConnector2">
            <a:avLst/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55" name="Shape 255"/>
          <p:cNvSpPr txBox="1"/>
          <p:nvPr/>
        </p:nvSpPr>
        <p:spPr>
          <a:xfrm>
            <a:off x="1374515" y="3258310"/>
            <a:ext cx="630500" cy="356249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RGB</a:t>
            </a:r>
          </a:p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Frame</a:t>
            </a:r>
          </a:p>
        </p:txBody>
      </p:sp>
      <p:cxnSp>
        <p:nvCxnSpPr>
          <p:cNvPr id="256" name="Shape 256"/>
          <p:cNvCxnSpPr>
            <a:stCxn id="248" idx="2"/>
          </p:cNvCxnSpPr>
          <p:nvPr/>
        </p:nvCxnSpPr>
        <p:spPr>
          <a:xfrm rot="5400000">
            <a:off x="6541556" y="3258459"/>
            <a:ext cx="417000" cy="1594500"/>
          </a:xfrm>
          <a:prstGeom prst="bentConnector2">
            <a:avLst/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6482382" y="3939824"/>
            <a:ext cx="826499" cy="343500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Array of </a:t>
            </a:r>
          </a:p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9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</a:t>
            </a:r>
          </a:p>
        </p:txBody>
      </p:sp>
      <p:cxnSp>
        <p:nvCxnSpPr>
          <p:cNvPr id="258" name="Shape 258"/>
          <p:cNvCxnSpPr>
            <a:stCxn id="234" idx="3"/>
            <a:endCxn id="245" idx="1"/>
          </p:cNvCxnSpPr>
          <p:nvPr/>
        </p:nvCxnSpPr>
        <p:spPr>
          <a:xfrm>
            <a:off x="1490798" y="3602622"/>
            <a:ext cx="521750" cy="0"/>
          </a:xfrm>
          <a:prstGeom prst="straightConnector1">
            <a:avLst/>
          </a:prstGeom>
          <a:solidFill>
            <a:srgbClr val="E66714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59" name="Shape 259"/>
          <p:cNvSpPr/>
          <p:nvPr/>
        </p:nvSpPr>
        <p:spPr>
          <a:xfrm flipH="1">
            <a:off x="5226446" y="4113674"/>
            <a:ext cx="726500" cy="300999"/>
          </a:xfrm>
          <a:prstGeom prst="homePlate">
            <a:avLst>
              <a:gd name="adj" fmla="val 0"/>
            </a:avLst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72" tIns="38075" rIns="76172" bIns="38075" anchor="ctr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200" ker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Ftr</a:t>
            </a:r>
            <a:r>
              <a:rPr lang="en-US" sz="1200" kern="0" baseline="-25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t-1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941050" y="4189422"/>
            <a:ext cx="1312000" cy="280000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3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OpenVX Graph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413072" y="2890773"/>
            <a:ext cx="1317500" cy="280000"/>
          </a:xfrm>
          <a:prstGeom prst="rect">
            <a:avLst/>
          </a:prstGeom>
          <a:noFill/>
          <a:ln>
            <a:noFill/>
          </a:ln>
        </p:spPr>
        <p:txBody>
          <a:bodyPr lIns="76172" tIns="38075" rIns="76172" bIns="38075" anchor="t" anchorCtr="0">
            <a:noAutofit/>
          </a:bodyPr>
          <a:lstStyle/>
          <a:p>
            <a:pPr algn="ctr" fontAlgn="auto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300" b="1" ker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OpenVX Nodes</a:t>
            </a:r>
          </a:p>
        </p:txBody>
      </p:sp>
    </p:spTree>
    <p:extLst>
      <p:ext uri="{BB962C8B-B14F-4D97-AF65-F5344CB8AC3E}">
        <p14:creationId xmlns:p14="http://schemas.microsoft.com/office/powerpoint/2010/main" val="198643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TI OpenVX supports </a:t>
            </a:r>
            <a:r>
              <a:rPr lang="en-US" sz="2000" dirty="0"/>
              <a:t>true multi-core heterogeneous </a:t>
            </a:r>
            <a:r>
              <a:rPr lang="en-US" sz="2000" dirty="0" smtClean="0"/>
              <a:t>compute on TDA2x/3x and next gen TI SoCs</a:t>
            </a:r>
          </a:p>
          <a:p>
            <a:r>
              <a:rPr lang="en-US" sz="2000" dirty="0" smtClean="0"/>
              <a:t>TI </a:t>
            </a:r>
            <a:r>
              <a:rPr lang="en-US" sz="2000" dirty="0"/>
              <a:t>OpenVX </a:t>
            </a:r>
            <a:r>
              <a:rPr lang="en-US" sz="2000" dirty="0" smtClean="0"/>
              <a:t>implementation differentiates via</a:t>
            </a:r>
            <a:endParaRPr lang="en-US" sz="2000" dirty="0"/>
          </a:p>
          <a:p>
            <a:pPr lvl="1"/>
            <a:r>
              <a:rPr lang="en-US" sz="1800" dirty="0"/>
              <a:t>Distributed graph </a:t>
            </a:r>
            <a:r>
              <a:rPr lang="en-US" sz="1800" dirty="0" smtClean="0"/>
              <a:t>execution</a:t>
            </a:r>
          </a:p>
          <a:p>
            <a:pPr lvl="1"/>
            <a:r>
              <a:rPr lang="en-US" sz="1800" dirty="0" smtClean="0"/>
              <a:t>DMA </a:t>
            </a:r>
            <a:r>
              <a:rPr lang="en-US" sz="1800" dirty="0"/>
              <a:t>acceleration using BAM  </a:t>
            </a:r>
            <a:endParaRPr lang="en-US" sz="1800" dirty="0" smtClean="0"/>
          </a:p>
          <a:p>
            <a:pPr lvl="1"/>
            <a:r>
              <a:rPr lang="en-US" sz="1800" dirty="0" smtClean="0"/>
              <a:t>Pipelined graph execution and streaming IO nodes (camera/display) </a:t>
            </a:r>
          </a:p>
          <a:p>
            <a:pPr lvl="1"/>
            <a:r>
              <a:rPr lang="en-US" sz="1800" dirty="0"/>
              <a:t>Ease of use via </a:t>
            </a:r>
            <a:r>
              <a:rPr lang="en-US" sz="1800" dirty="0" smtClean="0"/>
              <a:t>code generation (PyTIOVX) </a:t>
            </a:r>
            <a:r>
              <a:rPr lang="en-US" sz="1800" dirty="0"/>
              <a:t>tool, PC emulation mode</a:t>
            </a:r>
          </a:p>
          <a:p>
            <a:pPr lvl="1"/>
            <a:r>
              <a:rPr lang="en-US" sz="1800" dirty="0" smtClean="0"/>
              <a:t>Ability to run on </a:t>
            </a:r>
            <a:r>
              <a:rPr lang="en-US" sz="1800" dirty="0"/>
              <a:t>“Big ARM” CPUs with </a:t>
            </a:r>
            <a:r>
              <a:rPr lang="en-US" sz="1800" dirty="0" smtClean="0"/>
              <a:t>HLOS </a:t>
            </a:r>
            <a:r>
              <a:rPr lang="en-US" sz="1800" dirty="0"/>
              <a:t>as well as “MCU ARM” CPUs using </a:t>
            </a:r>
            <a:r>
              <a:rPr lang="en-US" sz="1800" dirty="0" smtClean="0"/>
              <a:t>RTOS</a:t>
            </a:r>
            <a:endParaRPr lang="en-US" sz="1800" dirty="0"/>
          </a:p>
          <a:p>
            <a:r>
              <a:rPr lang="en-US" sz="2000" dirty="0" smtClean="0"/>
              <a:t>TI OpenVX is included as part of Processor SDK – Vision on TDA2x/3x SoCs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TIOVX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Release notes </a:t>
            </a:r>
            <a:r>
              <a:rPr lang="en-US" sz="1600" b="1" dirty="0" smtClean="0">
                <a:solidFill>
                  <a:srgbClr val="FF0000"/>
                </a:solidFill>
              </a:rPr>
              <a:t>– READ this first</a:t>
            </a:r>
          </a:p>
          <a:p>
            <a:pPr lvl="1"/>
            <a:r>
              <a:rPr lang="en-US" sz="1400" dirty="0"/>
              <a:t>\</a:t>
            </a:r>
            <a:r>
              <a:rPr lang="en-US" sz="1400" dirty="0" err="1" smtClean="0"/>
              <a:t>tiovx_xx_xx_xx_xx</a:t>
            </a:r>
            <a:r>
              <a:rPr lang="en-US" sz="1400" dirty="0" smtClean="0"/>
              <a:t>\tiovx_release_notes.html</a:t>
            </a:r>
          </a:p>
          <a:p>
            <a:r>
              <a:rPr lang="en-US" sz="1600" dirty="0" smtClean="0"/>
              <a:t>User guide, tutorial guide, PyTIOVX guide</a:t>
            </a:r>
          </a:p>
          <a:p>
            <a:pPr lvl="1"/>
            <a:r>
              <a:rPr lang="en-US" sz="1400" dirty="0" smtClean="0"/>
              <a:t>\</a:t>
            </a:r>
            <a:r>
              <a:rPr lang="en-US" sz="1400" dirty="0" err="1"/>
              <a:t>tiovx_xx_xx_xx_xx</a:t>
            </a:r>
            <a:r>
              <a:rPr lang="en-US" sz="1400" dirty="0" smtClean="0"/>
              <a:t>\docs\</a:t>
            </a:r>
            <a:r>
              <a:rPr lang="en-US" sz="1400" dirty="0" err="1" smtClean="0"/>
              <a:t>user_guide</a:t>
            </a:r>
            <a:r>
              <a:rPr lang="en-US" sz="1400" dirty="0" smtClean="0"/>
              <a:t>\index.html</a:t>
            </a:r>
          </a:p>
          <a:p>
            <a:pPr lvl="1"/>
            <a:r>
              <a:rPr lang="en-US" sz="1400" dirty="0" smtClean="0"/>
              <a:t>\</a:t>
            </a:r>
            <a:r>
              <a:rPr lang="en-US" sz="1400" dirty="0" err="1"/>
              <a:t>tiovx_xx_xx_xx_xx</a:t>
            </a:r>
            <a:r>
              <a:rPr lang="en-US" sz="1400" dirty="0" smtClean="0"/>
              <a:t>\docs\</a:t>
            </a:r>
            <a:r>
              <a:rPr lang="en-US" sz="1400" dirty="0" err="1" smtClean="0"/>
              <a:t>tutorial_guide</a:t>
            </a:r>
            <a:r>
              <a:rPr lang="en-US" sz="1400" dirty="0" smtClean="0"/>
              <a:t>\index.html</a:t>
            </a:r>
          </a:p>
          <a:p>
            <a:pPr lvl="1"/>
            <a:r>
              <a:rPr lang="en-US" sz="1400" dirty="0" smtClean="0"/>
              <a:t>\</a:t>
            </a:r>
            <a:r>
              <a:rPr lang="en-US" sz="1400" dirty="0" err="1"/>
              <a:t>tiovx_xx_xx_xx_xx</a:t>
            </a:r>
            <a:r>
              <a:rPr lang="en-US" sz="1400" dirty="0" smtClean="0"/>
              <a:t>\docs\</a:t>
            </a:r>
            <a:r>
              <a:rPr lang="en-US" sz="1400" dirty="0" err="1" smtClean="0"/>
              <a:t>pytiovx_guide</a:t>
            </a:r>
            <a:r>
              <a:rPr lang="en-US" sz="1400" dirty="0" smtClean="0"/>
              <a:t>\index.html</a:t>
            </a:r>
          </a:p>
          <a:p>
            <a:r>
              <a:rPr lang="en-US" sz="1600" dirty="0" smtClean="0"/>
              <a:t>Processor SDK – Vision resources</a:t>
            </a:r>
          </a:p>
          <a:p>
            <a:pPr lvl="1"/>
            <a:r>
              <a:rPr lang="en-US" sz="1400" dirty="0" smtClean="0"/>
              <a:t>\</a:t>
            </a:r>
            <a:r>
              <a:rPr lang="en-US" sz="1400" dirty="0" err="1" smtClean="0"/>
              <a:t>vision_sdk</a:t>
            </a:r>
            <a:r>
              <a:rPr lang="en-US" sz="1400" dirty="0" smtClean="0"/>
              <a:t>\docs\Index.htm</a:t>
            </a:r>
          </a:p>
          <a:p>
            <a:r>
              <a:rPr lang="en-US" sz="1600" dirty="0" smtClean="0"/>
              <a:t>Web resources</a:t>
            </a:r>
          </a:p>
          <a:p>
            <a:pPr lvl="1"/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www.ti.com/processors/automotive-processors/tdax-adas-socs/overview.html</a:t>
            </a:r>
            <a:endParaRPr lang="en-US" sz="1400" dirty="0" smtClean="0"/>
          </a:p>
          <a:p>
            <a:pPr lvl="1"/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training.ti.com/openvx-implementation-ti-tda-adas-socs</a:t>
            </a:r>
            <a:endParaRPr lang="en-US" sz="1400" dirty="0" smtClean="0"/>
          </a:p>
          <a:p>
            <a:pPr lvl="1"/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://www.ti.com/tool/processor-sdk-vision</a:t>
            </a:r>
            <a:endParaRPr lang="en-US" sz="1400" dirty="0"/>
          </a:p>
          <a:p>
            <a:pPr lvl="1"/>
            <a:r>
              <a:rPr lang="en-US" sz="1400" dirty="0" smtClean="0">
                <a:hlinkClick r:id="rId5"/>
              </a:rPr>
              <a:t>https</a:t>
            </a:r>
            <a:r>
              <a:rPr lang="en-US" sz="1400" dirty="0">
                <a:hlinkClick r:id="rId5"/>
              </a:rPr>
              <a:t>://</a:t>
            </a:r>
            <a:r>
              <a:rPr lang="en-US" sz="1400" dirty="0" smtClean="0">
                <a:hlinkClick r:id="rId5"/>
              </a:rPr>
              <a:t>e2e.ti.com/support/arm/automotive_processors/f/1021</a:t>
            </a:r>
            <a:endParaRPr lang="en-US" sz="14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69" y="2240765"/>
            <a:ext cx="8458200" cy="610791"/>
          </a:xfrm>
        </p:spPr>
        <p:txBody>
          <a:bodyPr/>
          <a:lstStyle/>
          <a:p>
            <a:pPr algn="ctr"/>
            <a:r>
              <a:rPr lang="en-US" dirty="0" smtClean="0"/>
              <a:t>Thank You 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10367"/>
              </p:ext>
            </p:extLst>
          </p:nvPr>
        </p:nvGraphicFramePr>
        <p:xfrm>
          <a:off x="333375" y="667703"/>
          <a:ext cx="8639175" cy="35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989"/>
                <a:gridCol w="777429"/>
                <a:gridCol w="835736"/>
                <a:gridCol w="5889021"/>
              </a:tblGrid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Date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Version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Author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Remarks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764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 Jun 2016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0.50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Kedar C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First draft 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23 Aug 2016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0.60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Kedar C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Added revision history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26 Aug 2016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0.70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Kedar C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Added conceptual view on different SoCs</a:t>
                      </a:r>
                      <a:r>
                        <a:rPr lang="en-US" sz="900" baseline="0" dirty="0" smtClean="0"/>
                        <a:t> and interaction with other frameworks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21 Sept 2016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0.82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Kedar C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Edited to make it friendly</a:t>
                      </a:r>
                      <a:r>
                        <a:rPr lang="en-US" sz="900" baseline="0" dirty="0" smtClean="0"/>
                        <a:t> for sharing with customers. Separated Net Gen TI SoC information in a separate slide. Added slides on co-existence with customer SW stacks. 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23 Sept 2016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0.83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Kedar C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Removed references to “ASIL” and made it “Safety ready”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29 Nov 2016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0.90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Kedar C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Updated based on current implementation progress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 Jan 2017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1.00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Kedar C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Updated based on current implementation progress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15 Jan 2017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1.01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Kedar C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TIOVX Stack updated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 Mar 2017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1.02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Kedar C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Minor updates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 Apr 2017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1.03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Kedar C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Updates based on current status and plans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 Jun 2017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1.04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Kedar C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Minor update in block diagram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28 Jun 2017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1.05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Kedar C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Updated plans based on aligned features 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 Nov 2017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1.06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Kedar C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Updated based on latest updates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23 May 2018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1.08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Kedar C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Updated based on latest updates</a:t>
                      </a:r>
                      <a:endParaRPr lang="en-US" sz="900" dirty="0"/>
                    </a:p>
                  </a:txBody>
                  <a:tcPr marT="34290" marB="34290"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 Jun 2018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1.09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Kedar C </a:t>
                      </a:r>
                      <a:endParaRPr lang="en-US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Added details</a:t>
                      </a:r>
                      <a:r>
                        <a:rPr lang="en-US" sz="900" baseline="0" dirty="0" smtClean="0"/>
                        <a:t> on parking space detect OpenVX demo</a:t>
                      </a:r>
                      <a:endParaRPr lang="en-US" sz="9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4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TI OpenVX Implementation Plan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919895"/>
              </p:ext>
            </p:extLst>
          </p:nvPr>
        </p:nvGraphicFramePr>
        <p:xfrm>
          <a:off x="333374" y="785813"/>
          <a:ext cx="8518795" cy="212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835"/>
                <a:gridCol w="4987046"/>
                <a:gridCol w="2431914"/>
              </a:tblGrid>
              <a:tr h="199923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Milestone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Features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/>
                        <a:t>Schedule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Phase 1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OpenVX v1.1 on TDA2x/3X SoCs</a:t>
                      </a:r>
                      <a:r>
                        <a:rPr lang="en-US" sz="1200" baseline="0" dirty="0" smtClean="0"/>
                        <a:t> with Processor SDK – Vision 3.x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AVAILABLE NOW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Phase 2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Enable TDA4x “PC Emulation” of HWAs, C7x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AVAILABLE NOW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Phase 3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Additional </a:t>
                      </a:r>
                      <a:r>
                        <a:rPr lang="en-US" sz="1200" baseline="0" dirty="0" smtClean="0"/>
                        <a:t>e</a:t>
                      </a:r>
                      <a:r>
                        <a:rPr lang="en-US" sz="1200" dirty="0" smtClean="0"/>
                        <a:t>nhancements (ex, graph pipelining, TIDL)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Q2 2018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Phase 4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61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Additional </a:t>
                      </a:r>
                      <a:r>
                        <a:rPr lang="en-US" sz="1200" baseline="0" dirty="0" smtClean="0"/>
                        <a:t>e</a:t>
                      </a:r>
                      <a:r>
                        <a:rPr lang="en-US" sz="1200" dirty="0" smtClean="0"/>
                        <a:t>nhancements (ex, camera/display nodes)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Q1 2019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Phase 5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OpenVX on J7/TDA4x </a:t>
                      </a:r>
                      <a:r>
                        <a:rPr lang="en-US" sz="1200" baseline="0" dirty="0" smtClean="0"/>
                        <a:t>with Processor SDK Automotive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Q3 2019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73686" y="4237085"/>
            <a:ext cx="4421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Schedule and features are preliminary and subject to change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74636" y="4586774"/>
            <a:ext cx="1678107" cy="2991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 Confidential – NDA Restrictions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753096" y="3714750"/>
            <a:ext cx="8136904" cy="12700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500" b="1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context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698518" y="158751"/>
            <a:ext cx="8381999" cy="68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567" tIns="40783" rIns="81567" bIns="4078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 smtClean="0">
                <a:sym typeface="Trebuchet MS"/>
              </a:rPr>
              <a:t>An OpenVX “Hello, World !!!” Program</a:t>
            </a:r>
            <a:endParaRPr lang="en-US" dirty="0">
              <a:sym typeface="Trebuchet MS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1333505" y="962304"/>
            <a:ext cx="7613993" cy="3985710"/>
          </a:xfrm>
          <a:prstGeom prst="rect">
            <a:avLst/>
          </a:prstGeom>
          <a:noFill/>
          <a:ln>
            <a:noFill/>
          </a:ln>
        </p:spPr>
        <p:txBody>
          <a:bodyPr lIns="76184" tIns="38082" rIns="76184" bIns="38082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vx_context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context = </a:t>
            </a: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vxCreateContext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indent="0">
              <a:spcBef>
                <a:spcPts val="233"/>
              </a:spcBef>
              <a:buClr>
                <a:schemeClr val="dk1"/>
              </a:buClr>
              <a:buSzPct val="25000"/>
              <a:buNone/>
            </a:pP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vx_graph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graph =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vxCreateGraph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( context );</a:t>
            </a: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vx_image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input = </a:t>
            </a: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vxCreateImage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640, 480, VX_DF_IMAGE_U8 );</a:t>
            </a: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vx_image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output = </a:t>
            </a: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vxCreateImage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context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640, 480, VX_DF_IMAGE_U8 );</a:t>
            </a: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vx_image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intermediate = </a:t>
            </a: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vxCreateVirtualImage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640, 480,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VX_DF_IMAGE_U8 );</a:t>
            </a: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vx_node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F1 = vxF1Node( graph, input, intermediate );</a:t>
            </a: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vx_node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F2 = vxF2Node( graph, intermediate, output );</a:t>
            </a: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vxVerifyGraph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graph );</a:t>
            </a:r>
          </a:p>
          <a:p>
            <a:pPr marL="0" indent="0">
              <a:lnSpc>
                <a:spcPct val="105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-US" sz="12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vxProcessGraph</a:t>
            </a: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graph );</a:t>
            </a:r>
          </a:p>
        </p:txBody>
      </p:sp>
      <p:sp>
        <p:nvSpPr>
          <p:cNvPr id="266" name="Shape 266"/>
          <p:cNvSpPr/>
          <p:nvPr/>
        </p:nvSpPr>
        <p:spPr>
          <a:xfrm>
            <a:off x="7554564" y="4194679"/>
            <a:ext cx="1008112" cy="516578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5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output</a:t>
            </a:r>
          </a:p>
        </p:txBody>
      </p:sp>
      <p:sp>
        <p:nvSpPr>
          <p:cNvPr id="267" name="Shape 267"/>
          <p:cNvSpPr/>
          <p:nvPr/>
        </p:nvSpPr>
        <p:spPr>
          <a:xfrm>
            <a:off x="1041127" y="4194679"/>
            <a:ext cx="1008112" cy="51657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5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input</a:t>
            </a:r>
          </a:p>
        </p:txBody>
      </p:sp>
      <p:sp>
        <p:nvSpPr>
          <p:cNvPr id="268" name="Shape 268"/>
          <p:cNvSpPr/>
          <p:nvPr/>
        </p:nvSpPr>
        <p:spPr>
          <a:xfrm>
            <a:off x="2669486" y="4194679"/>
            <a:ext cx="1008112" cy="516578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5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F1</a:t>
            </a:r>
          </a:p>
        </p:txBody>
      </p:sp>
      <p:sp>
        <p:nvSpPr>
          <p:cNvPr id="269" name="Shape 269"/>
          <p:cNvSpPr/>
          <p:nvPr/>
        </p:nvSpPr>
        <p:spPr>
          <a:xfrm>
            <a:off x="5926204" y="4194679"/>
            <a:ext cx="1008112" cy="516578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5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F2</a:t>
            </a:r>
          </a:p>
        </p:txBody>
      </p:sp>
      <p:cxnSp>
        <p:nvCxnSpPr>
          <p:cNvPr id="270" name="Shape 270"/>
          <p:cNvCxnSpPr>
            <a:stCxn id="267" idx="3"/>
            <a:endCxn id="268" idx="2"/>
          </p:cNvCxnSpPr>
          <p:nvPr/>
        </p:nvCxnSpPr>
        <p:spPr>
          <a:xfrm>
            <a:off x="2049239" y="4452965"/>
            <a:ext cx="620250" cy="0"/>
          </a:xfrm>
          <a:prstGeom prst="straightConnector1">
            <a:avLst/>
          </a:prstGeom>
          <a:noFill/>
          <a:ln w="38100" cap="flat" cmpd="sng">
            <a:solidFill>
              <a:srgbClr val="4F6128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1" name="Shape 271"/>
          <p:cNvCxnSpPr>
            <a:stCxn id="268" idx="6"/>
          </p:cNvCxnSpPr>
          <p:nvPr/>
        </p:nvCxnSpPr>
        <p:spPr>
          <a:xfrm>
            <a:off x="3677598" y="4452965"/>
            <a:ext cx="620250" cy="0"/>
          </a:xfrm>
          <a:prstGeom prst="straightConnector1">
            <a:avLst/>
          </a:prstGeom>
          <a:noFill/>
          <a:ln w="38100" cap="flat" cmpd="sng">
            <a:solidFill>
              <a:srgbClr val="3F315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2" name="Shape 272"/>
          <p:cNvCxnSpPr>
            <a:endCxn id="269" idx="2"/>
          </p:cNvCxnSpPr>
          <p:nvPr/>
        </p:nvCxnSpPr>
        <p:spPr>
          <a:xfrm>
            <a:off x="5305954" y="4452965"/>
            <a:ext cx="620250" cy="0"/>
          </a:xfrm>
          <a:prstGeom prst="straightConnector1">
            <a:avLst/>
          </a:prstGeom>
          <a:noFill/>
          <a:ln w="38100" cap="flat" cmpd="sng">
            <a:solidFill>
              <a:srgbClr val="3F315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3" name="Shape 273"/>
          <p:cNvCxnSpPr>
            <a:stCxn id="269" idx="6"/>
            <a:endCxn id="266" idx="1"/>
          </p:cNvCxnSpPr>
          <p:nvPr/>
        </p:nvCxnSpPr>
        <p:spPr>
          <a:xfrm>
            <a:off x="6934316" y="4452965"/>
            <a:ext cx="620250" cy="0"/>
          </a:xfrm>
          <a:prstGeom prst="straightConnector1">
            <a:avLst/>
          </a:prstGeom>
          <a:noFill/>
          <a:ln w="38100" cap="flat" cmpd="sng">
            <a:solidFill>
              <a:srgbClr val="974806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4" name="Shape 274"/>
          <p:cNvSpPr/>
          <p:nvPr/>
        </p:nvSpPr>
        <p:spPr>
          <a:xfrm>
            <a:off x="1045489" y="1712099"/>
            <a:ext cx="288031" cy="1080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1045483" y="1281807"/>
            <a:ext cx="287999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045489" y="1909835"/>
            <a:ext cx="288031" cy="1080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1045483" y="2136116"/>
            <a:ext cx="287999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045483" y="2354771"/>
            <a:ext cx="287999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1045483" y="2567124"/>
            <a:ext cx="287999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045489" y="1059593"/>
            <a:ext cx="288031" cy="1080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897111" y="4066647"/>
            <a:ext cx="7848872" cy="756084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500" b="1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graph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1045483" y="2983185"/>
            <a:ext cx="287999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1045483" y="3209465"/>
            <a:ext cx="287999" cy="1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5145604" y="3806732"/>
            <a:ext cx="216023" cy="16201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2540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500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4297845" y="4191220"/>
            <a:ext cx="1008112" cy="52351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184" tIns="38082" rIns="76184" bIns="3808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5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inter-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5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mediate</a:t>
            </a:r>
          </a:p>
        </p:txBody>
      </p:sp>
    </p:spTree>
    <p:extLst>
      <p:ext uri="{BB962C8B-B14F-4D97-AF65-F5344CB8AC3E}">
        <p14:creationId xmlns:p14="http://schemas.microsoft.com/office/powerpoint/2010/main" val="24423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3" grpId="0" animBg="1"/>
      <p:bldP spid="2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 txBox="1">
            <a:spLocks noGrp="1"/>
          </p:cNvSpPr>
          <p:nvPr>
            <p:ph type="title"/>
          </p:nvPr>
        </p:nvSpPr>
        <p:spPr>
          <a:xfrm>
            <a:off x="698501" y="158751"/>
            <a:ext cx="8381999" cy="52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567" tIns="40783" rIns="81567" bIns="4078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buSzPct val="25000"/>
            </a:pPr>
            <a:r>
              <a:rPr lang="en-US" dirty="0">
                <a:sym typeface="Trebuchet MS"/>
              </a:rPr>
              <a:t>OpenVX Pipelining Extension</a:t>
            </a:r>
          </a:p>
        </p:txBody>
      </p:sp>
      <p:sp>
        <p:nvSpPr>
          <p:cNvPr id="1306" name="Shape 1306"/>
          <p:cNvSpPr txBox="1">
            <a:spLocks noGrp="1"/>
          </p:cNvSpPr>
          <p:nvPr>
            <p:ph type="body" idx="1"/>
          </p:nvPr>
        </p:nvSpPr>
        <p:spPr>
          <a:xfrm>
            <a:off x="5905501" y="793751"/>
            <a:ext cx="3174999" cy="2603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1567" tIns="40783" rIns="81567" bIns="40783" numCol="1" anchor="t" anchorCtr="0" compatLnSpc="1">
            <a:prstTxWarp prst="textNoShape">
              <a:avLst/>
            </a:prstTxWarp>
            <a:noAutofit/>
          </a:bodyPr>
          <a:lstStyle/>
          <a:p>
            <a:pPr indent="-149554">
              <a:spcBef>
                <a:spcPts val="0"/>
              </a:spcBef>
            </a:pPr>
            <a:r>
              <a:rPr lang="en-US" dirty="0">
                <a:sym typeface="Trebuchet MS"/>
              </a:rPr>
              <a:t>Provide a way of Pipelining, streaming, and batch processing </a:t>
            </a:r>
          </a:p>
          <a:p>
            <a:pPr indent="-149554">
              <a:spcBef>
                <a:spcPts val="0"/>
              </a:spcBef>
            </a:pPr>
            <a:r>
              <a:rPr lang="en-US" dirty="0">
                <a:sym typeface="Trebuchet MS"/>
              </a:rPr>
              <a:t>Multiple initiations of a graph with different inputs and outputs</a:t>
            </a:r>
          </a:p>
          <a:p>
            <a:pPr indent="-149554">
              <a:spcBef>
                <a:spcPts val="0"/>
              </a:spcBef>
            </a:pPr>
            <a:r>
              <a:rPr lang="en-US" dirty="0">
                <a:sym typeface="Trebuchet MS"/>
              </a:rPr>
              <a:t>Increase hardware utilization and throughput</a:t>
            </a:r>
          </a:p>
          <a:p>
            <a:pPr indent="-149554">
              <a:spcBef>
                <a:spcPts val="0"/>
              </a:spcBef>
            </a:pPr>
            <a:endParaRPr lang="en-US" dirty="0">
              <a:sym typeface="Trebuchet MS"/>
            </a:endParaRPr>
          </a:p>
          <a:p>
            <a:pPr lvl="1" indent="-164093"/>
            <a:endParaRPr lang="en-US" dirty="0">
              <a:sym typeface="Trebuchet MS"/>
            </a:endParaRPr>
          </a:p>
          <a:p>
            <a:pPr indent="-149554">
              <a:spcBef>
                <a:spcPts val="0"/>
              </a:spcBef>
            </a:pPr>
            <a:endParaRPr lang="en-US" dirty="0">
              <a:sym typeface="Trebuchet MS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1" y="866546"/>
            <a:ext cx="2103438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59217" y="2195069"/>
            <a:ext cx="1755743" cy="815604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Example SoC, with three independent</a:t>
            </a:r>
          </a:p>
          <a:p>
            <a:pPr algn="ctr"/>
            <a:r>
              <a:rPr lang="en-US" sz="1200" dirty="0">
                <a:latin typeface="+mn-lt"/>
              </a:rPr>
              <a:t>Heterogeneous compute units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3" y="3268531"/>
            <a:ext cx="3222948" cy="94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717" y="3268531"/>
            <a:ext cx="3574143" cy="97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37" y="1191718"/>
            <a:ext cx="2720152" cy="75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983217" y="1730325"/>
            <a:ext cx="784257" cy="630938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Executes </a:t>
            </a:r>
          </a:p>
          <a:p>
            <a:pPr algn="ctr"/>
            <a:r>
              <a:rPr lang="en-US" sz="1200" dirty="0">
                <a:latin typeface="+mn-lt"/>
              </a:rPr>
              <a:t>OpenVX Graph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300201" y="1438046"/>
            <a:ext cx="381000" cy="252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2471469">
            <a:off x="2861411" y="2248220"/>
            <a:ext cx="271238" cy="781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586717" y="2293087"/>
            <a:ext cx="254000" cy="781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07306" y="4209667"/>
            <a:ext cx="2079089" cy="261606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Without Pipelining extension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4468" y="4209667"/>
            <a:ext cx="1865889" cy="261606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With Pipelining extension</a:t>
            </a:r>
          </a:p>
        </p:txBody>
      </p:sp>
    </p:spTree>
    <p:extLst>
      <p:ext uri="{BB962C8B-B14F-4D97-AF65-F5344CB8AC3E}">
        <p14:creationId xmlns:p14="http://schemas.microsoft.com/office/powerpoint/2010/main" val="17193834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on OpenVX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Khronos OpenVX website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https://www.khronos.org/openvx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OpenVX v1.1 specification and additional resources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https://www.khronos.org/registry/OpenVX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www.khronos.org/openvx/resources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Khronos OpenVX v1.1 Video Tutorials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youtu.be/JZZCNcfIqqs?list=PLYO7XTAX41FP01wTyWfwiNW3xq9IDRAnO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05" y="2292646"/>
            <a:ext cx="8458200" cy="610791"/>
          </a:xfrm>
        </p:spPr>
        <p:txBody>
          <a:bodyPr/>
          <a:lstStyle/>
          <a:p>
            <a:pPr algn="ctr"/>
            <a:r>
              <a:rPr lang="en-US" sz="2400" dirty="0" smtClean="0"/>
              <a:t>OpenVX Example Use-case on TI SoC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Words>3440</Words>
  <Application>Microsoft Office PowerPoint</Application>
  <PresentationFormat>On-screen Show (16:9)</PresentationFormat>
  <Paragraphs>905</Paragraphs>
  <Slides>54</Slides>
  <Notes>5</Notes>
  <HiddenSlides>12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FinalPowerpoint</vt:lpstr>
      <vt:lpstr>1_FinalPowerpoint</vt:lpstr>
      <vt:lpstr>2_FinalPowerpoint</vt:lpstr>
      <vt:lpstr>3_FinalPowerpoint</vt:lpstr>
      <vt:lpstr>4_FinalPowerpoint</vt:lpstr>
      <vt:lpstr>5_FinalPowerpoint</vt:lpstr>
      <vt:lpstr>6_FinalPowerpoint</vt:lpstr>
      <vt:lpstr>TIOVX – TI’s OpenVX Implementation</vt:lpstr>
      <vt:lpstr>Agenda</vt:lpstr>
      <vt:lpstr>Introduction to OpenVX</vt:lpstr>
      <vt:lpstr>OpenVX – Low-Power Vision Acceleration </vt:lpstr>
      <vt:lpstr>OpenVX Graphs</vt:lpstr>
      <vt:lpstr>An OpenVX “Hello, World !!!” Program</vt:lpstr>
      <vt:lpstr>OpenVX Pipelining Extension</vt:lpstr>
      <vt:lpstr>More Details on OpenVX Standard</vt:lpstr>
      <vt:lpstr>OpenVX Example Use-case on TI SoC</vt:lpstr>
      <vt:lpstr>Heterogeneous Multi-Core System Example </vt:lpstr>
      <vt:lpstr>Mono-camera Analytics Processing Graph (Example)</vt:lpstr>
      <vt:lpstr>TI OpenVX Implementation Overview</vt:lpstr>
      <vt:lpstr>TIOVX - OpenVX Implementation on TI SoC</vt:lpstr>
      <vt:lpstr>TI OpenVX Supported Platforms</vt:lpstr>
      <vt:lpstr>TI OpenVX SW Stack on TDA2x/3x</vt:lpstr>
      <vt:lpstr>VXLIB Overview</vt:lpstr>
      <vt:lpstr>VXLIB - Kernel List</vt:lpstr>
      <vt:lpstr>TI OpenVX on different TI SoCs</vt:lpstr>
      <vt:lpstr>TI OpenVX – Abstract “Thread” View</vt:lpstr>
      <vt:lpstr>TI OpenVX on TDA3x</vt:lpstr>
      <vt:lpstr>TI OpenVX on TDA2x</vt:lpstr>
      <vt:lpstr>TI OpenVX Implementation on TDA4x</vt:lpstr>
      <vt:lpstr>TI OpenVX on TDA4x TI SoC</vt:lpstr>
      <vt:lpstr>TI OpenVX SW Stack – TDA4x Platform</vt:lpstr>
      <vt:lpstr>Pipelined Graph Execution in TDA4x</vt:lpstr>
      <vt:lpstr>TDA4x OpenVX Application Development Flow</vt:lpstr>
      <vt:lpstr>TI OpenVX Case Study:  Park Space Detect on TDA4x</vt:lpstr>
      <vt:lpstr>Demo Setup</vt:lpstr>
      <vt:lpstr>Functional Blocks Diagram (J7 / TDA4x)</vt:lpstr>
      <vt:lpstr>Implementation with OpenVX</vt:lpstr>
      <vt:lpstr>Parking Spot Detect Demo Screenshots</vt:lpstr>
      <vt:lpstr>TI OpenVX Implementation Details</vt:lpstr>
      <vt:lpstr>Mono-camera Analytics Processing Graph (Example)</vt:lpstr>
      <vt:lpstr>Distributed Graph Execution</vt:lpstr>
      <vt:lpstr>Block Access Manager (BAM) Framework</vt:lpstr>
      <vt:lpstr>PyTIOVX - Automated OpenVX “C” Code Generation</vt:lpstr>
      <vt:lpstr>TI OpenVX and other frameworks</vt:lpstr>
      <vt:lpstr>Pipelined Graph Execution with Processor SDK – Vision (TDA2x/3x)</vt:lpstr>
      <vt:lpstr>TI OpenVX with Customer Frameworks </vt:lpstr>
      <vt:lpstr>TI OpenVX with OpenCL on TDA2x (Example)</vt:lpstr>
      <vt:lpstr>TI OpenVX with OpenCV on TDA2x (Example)</vt:lpstr>
      <vt:lpstr>Getting Started with TI OpenVX</vt:lpstr>
      <vt:lpstr>TIOVX within Processor SDK - Vision</vt:lpstr>
      <vt:lpstr>TIOVX Getting Started</vt:lpstr>
      <vt:lpstr>TIOVX Sample Applications</vt:lpstr>
      <vt:lpstr>TIOVX Tutorials</vt:lpstr>
      <vt:lpstr>TIOVX on TI SoC/EVM</vt:lpstr>
      <vt:lpstr>TIOVX on TI SoC/EVM with Capture and Display</vt:lpstr>
      <vt:lpstr>Summary and Additional Resources</vt:lpstr>
      <vt:lpstr>Summary</vt:lpstr>
      <vt:lpstr>Additional TIOVX Resources</vt:lpstr>
      <vt:lpstr>Thank You !!!</vt:lpstr>
      <vt:lpstr>Revision History</vt:lpstr>
      <vt:lpstr>TI OpenVX Implementation Plan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Brollo, Clementina</dc:creator>
  <cp:lastModifiedBy>Kedar Chitnis</cp:lastModifiedBy>
  <cp:revision>377</cp:revision>
  <dcterms:created xsi:type="dcterms:W3CDTF">2007-12-19T20:51:45Z</dcterms:created>
  <dcterms:modified xsi:type="dcterms:W3CDTF">2018-06-18T09:45:03Z</dcterms:modified>
</cp:coreProperties>
</file>