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3" r:id="rId2"/>
    <p:sldMasterId id="2147483738" r:id="rId3"/>
  </p:sldMasterIdLst>
  <p:notesMasterIdLst>
    <p:notesMasterId r:id="rId31"/>
  </p:notesMasterIdLst>
  <p:handoutMasterIdLst>
    <p:handoutMasterId r:id="rId32"/>
  </p:handoutMasterIdLst>
  <p:sldIdLst>
    <p:sldId id="267" r:id="rId4"/>
    <p:sldId id="284" r:id="rId5"/>
    <p:sldId id="287" r:id="rId6"/>
    <p:sldId id="275" r:id="rId7"/>
    <p:sldId id="276" r:id="rId8"/>
    <p:sldId id="285" r:id="rId9"/>
    <p:sldId id="286" r:id="rId10"/>
    <p:sldId id="288" r:id="rId11"/>
    <p:sldId id="268" r:id="rId12"/>
    <p:sldId id="263" r:id="rId13"/>
    <p:sldId id="289" r:id="rId14"/>
    <p:sldId id="290" r:id="rId15"/>
    <p:sldId id="291" r:id="rId16"/>
    <p:sldId id="292" r:id="rId17"/>
    <p:sldId id="293" r:id="rId18"/>
    <p:sldId id="295" r:id="rId19"/>
    <p:sldId id="294" r:id="rId20"/>
    <p:sldId id="281" r:id="rId21"/>
    <p:sldId id="296" r:id="rId22"/>
    <p:sldId id="297" r:id="rId23"/>
    <p:sldId id="299" r:id="rId24"/>
    <p:sldId id="298" r:id="rId25"/>
    <p:sldId id="300" r:id="rId26"/>
    <p:sldId id="301" r:id="rId27"/>
    <p:sldId id="302" r:id="rId28"/>
    <p:sldId id="304" r:id="rId29"/>
    <p:sldId id="303" r:id="rId30"/>
  </p:sldIdLst>
  <p:sldSz cx="9144000" cy="5143500" type="screen16x9"/>
  <p:notesSz cx="9296400" cy="14770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808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7617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14268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5235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904467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285362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666253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047146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5" autoAdjust="0"/>
    <p:restoredTop sz="94598" autoAdjust="0"/>
  </p:normalViewPr>
  <p:slideViewPr>
    <p:cSldViewPr snapToGrid="0">
      <p:cViewPr varScale="1">
        <p:scale>
          <a:sx n="119" d="100"/>
          <a:sy n="119" d="100"/>
        </p:scale>
        <p:origin x="-870" y="-96"/>
      </p:cViewPr>
      <p:guideLst>
        <p:guide orient="horz" pos="162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50" y="-96"/>
      </p:cViewPr>
      <p:guideLst>
        <p:guide orient="horz" pos="4652"/>
        <p:guide pos="29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BA7DA4-D134-40E2-8110-562918303CE4}" type="doc">
      <dgm:prSet loTypeId="urn:microsoft.com/office/officeart/2009/3/layout/OpposingIdeas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E7EA89-D76D-4791-8C45-2D35050B14FD}">
      <dgm:prSet phldrT="[Text]"/>
      <dgm:spPr>
        <a:solidFill>
          <a:srgbClr val="92D050"/>
        </a:solidFill>
      </dgm:spPr>
      <dgm:t>
        <a:bodyPr/>
        <a:lstStyle/>
        <a:p>
          <a:pPr algn="ctr"/>
          <a:r>
            <a:rPr lang="en-US" dirty="0" smtClean="0"/>
            <a:t>Performance</a:t>
          </a:r>
          <a:endParaRPr lang="en-US" dirty="0"/>
        </a:p>
      </dgm:t>
    </dgm:pt>
    <dgm:pt modelId="{11A23137-9868-4F5E-AF52-285B8971F813}" type="parTrans" cxnId="{197F5C6B-D86E-4468-9BF1-A321616F467F}">
      <dgm:prSet/>
      <dgm:spPr/>
      <dgm:t>
        <a:bodyPr/>
        <a:lstStyle/>
        <a:p>
          <a:endParaRPr lang="en-US"/>
        </a:p>
      </dgm:t>
    </dgm:pt>
    <dgm:pt modelId="{6FF8AB08-6769-405B-92AB-E5AE4501FBDA}" type="sibTrans" cxnId="{197F5C6B-D86E-4468-9BF1-A321616F467F}">
      <dgm:prSet/>
      <dgm:spPr/>
      <dgm:t>
        <a:bodyPr/>
        <a:lstStyle/>
        <a:p>
          <a:endParaRPr lang="en-US"/>
        </a:p>
      </dgm:t>
    </dgm:pt>
    <dgm:pt modelId="{70CDEE30-1DE4-425D-9D7B-C254F5025C77}">
      <dgm:prSet phldrT="[Text]" custT="1"/>
      <dgm:spPr/>
      <dgm:t>
        <a:bodyPr/>
        <a:lstStyle/>
        <a:p>
          <a:pPr>
            <a:tabLst>
              <a:tab pos="114300" algn="l"/>
            </a:tabLst>
          </a:pPr>
          <a:r>
            <a:rPr lang="en-US" sz="1200" u="sng" dirty="0" smtClean="0">
              <a:solidFill>
                <a:schemeClr val="bg1"/>
              </a:solidFill>
            </a:rPr>
            <a:t>Graph-based model</a:t>
          </a:r>
        </a:p>
        <a:p>
          <a:pPr>
            <a:tabLst>
              <a:tab pos="114300" algn="l"/>
            </a:tabLst>
          </a:pPr>
          <a:r>
            <a:rPr lang="en-US" sz="1050" dirty="0" smtClean="0">
              <a:solidFill>
                <a:schemeClr val="bg1"/>
              </a:solidFill>
            </a:rPr>
            <a:t>	All work defined at initialization time to 	</a:t>
          </a:r>
          <a:r>
            <a:rPr lang="en-US" sz="1050" b="0" dirty="0" smtClean="0">
              <a:solidFill>
                <a:schemeClr val="bg1"/>
              </a:solidFill>
            </a:rPr>
            <a:t>maximize system utilization and minimize run-	time latencies.</a:t>
          </a:r>
        </a:p>
        <a:p>
          <a:pPr>
            <a:tabLst>
              <a:tab pos="114300" algn="l"/>
            </a:tabLst>
          </a:pPr>
          <a:r>
            <a:rPr lang="en-US" sz="1200" u="sng" dirty="0" smtClean="0">
              <a:solidFill>
                <a:schemeClr val="bg1"/>
              </a:solidFill>
            </a:rPr>
            <a:t>True Heterogeneous Compute</a:t>
          </a:r>
        </a:p>
        <a:p>
          <a:pPr>
            <a:tabLst>
              <a:tab pos="114300" algn="l"/>
            </a:tabLst>
          </a:pPr>
          <a:r>
            <a:rPr lang="en-US" sz="1050" u="none" dirty="0" smtClean="0">
              <a:solidFill>
                <a:schemeClr val="bg1"/>
              </a:solidFill>
            </a:rPr>
            <a:t>	Easy/unified access to all ARM, DSP, Vision </a:t>
          </a:r>
          <a:br>
            <a:rPr lang="en-US" sz="1050" u="none" dirty="0" smtClean="0">
              <a:solidFill>
                <a:schemeClr val="bg1"/>
              </a:solidFill>
            </a:rPr>
          </a:br>
          <a:r>
            <a:rPr lang="en-US" sz="1050" u="none" dirty="0" smtClean="0">
              <a:solidFill>
                <a:schemeClr val="bg1"/>
              </a:solidFill>
            </a:rPr>
            <a:t>   (EVE) Cores</a:t>
          </a:r>
        </a:p>
        <a:p>
          <a:pPr>
            <a:tabLst>
              <a:tab pos="114300" algn="l"/>
            </a:tabLst>
          </a:pPr>
          <a:r>
            <a:rPr lang="en-US" sz="1200" u="sng" dirty="0" smtClean="0">
              <a:solidFill>
                <a:schemeClr val="bg1"/>
              </a:solidFill>
            </a:rPr>
            <a:t>Optimized Libraries</a:t>
          </a:r>
          <a:endParaRPr lang="en-US" sz="1600" dirty="0"/>
        </a:p>
      </dgm:t>
    </dgm:pt>
    <dgm:pt modelId="{077A7E18-CAB0-4317-8A69-89A278352800}" type="parTrans" cxnId="{F161BB8D-1AEA-4662-AE3B-13D5C251EB89}">
      <dgm:prSet/>
      <dgm:spPr/>
      <dgm:t>
        <a:bodyPr/>
        <a:lstStyle/>
        <a:p>
          <a:endParaRPr lang="en-US"/>
        </a:p>
      </dgm:t>
    </dgm:pt>
    <dgm:pt modelId="{2BB05601-3ED0-43C7-8D67-8AA9EB937191}" type="sibTrans" cxnId="{F161BB8D-1AEA-4662-AE3B-13D5C251EB89}">
      <dgm:prSet/>
      <dgm:spPr/>
      <dgm:t>
        <a:bodyPr/>
        <a:lstStyle/>
        <a:p>
          <a:endParaRPr lang="en-US"/>
        </a:p>
      </dgm:t>
    </dgm:pt>
    <dgm:pt modelId="{F71DF797-E5F7-470F-BEBF-FFE572A9D525}">
      <dgm:prSet phldrT="[Text]"/>
      <dgm:spPr>
        <a:solidFill>
          <a:srgbClr val="92D050"/>
        </a:solidFill>
      </dgm:spPr>
      <dgm:t>
        <a:bodyPr/>
        <a:lstStyle/>
        <a:p>
          <a:pPr algn="ctr"/>
          <a:r>
            <a:rPr lang="en-US" dirty="0" smtClean="0"/>
            <a:t>Development Cost</a:t>
          </a:r>
          <a:endParaRPr lang="en-US" dirty="0"/>
        </a:p>
      </dgm:t>
    </dgm:pt>
    <dgm:pt modelId="{512CDC2C-E197-432B-AE20-843BC2588715}" type="parTrans" cxnId="{7504A3AD-570D-4B5A-8E36-313F425CB949}">
      <dgm:prSet/>
      <dgm:spPr/>
      <dgm:t>
        <a:bodyPr/>
        <a:lstStyle/>
        <a:p>
          <a:endParaRPr lang="en-US"/>
        </a:p>
      </dgm:t>
    </dgm:pt>
    <dgm:pt modelId="{F7BE8894-51E9-4282-8B22-3896CB358121}" type="sibTrans" cxnId="{7504A3AD-570D-4B5A-8E36-313F425CB949}">
      <dgm:prSet/>
      <dgm:spPr/>
      <dgm:t>
        <a:bodyPr/>
        <a:lstStyle/>
        <a:p>
          <a:endParaRPr lang="en-US"/>
        </a:p>
      </dgm:t>
    </dgm:pt>
    <dgm:pt modelId="{CEF958E5-1055-4369-86D2-099104483683}">
      <dgm:prSet phldrT="[Text]" custT="1"/>
      <dgm:spPr/>
      <dgm:t>
        <a:bodyPr/>
        <a:lstStyle/>
        <a:p>
          <a:pPr>
            <a:tabLst>
              <a:tab pos="114300" algn="l"/>
            </a:tabLst>
          </a:pPr>
          <a:r>
            <a:rPr lang="en-US" sz="1200" u="sng" dirty="0" smtClean="0">
              <a:solidFill>
                <a:schemeClr val="bg1"/>
              </a:solidFill>
            </a:rPr>
            <a:t>Open Standard</a:t>
          </a:r>
          <a:endParaRPr lang="en-US" sz="1100" u="sng" dirty="0">
            <a:solidFill>
              <a:schemeClr val="bg1"/>
            </a:solidFill>
          </a:endParaRPr>
        </a:p>
      </dgm:t>
    </dgm:pt>
    <dgm:pt modelId="{04E383CE-D9D4-42F8-BBD3-4F8696EEEC50}" type="parTrans" cxnId="{3596152E-FCCB-4512-BC90-B457B3573A49}">
      <dgm:prSet/>
      <dgm:spPr/>
      <dgm:t>
        <a:bodyPr/>
        <a:lstStyle/>
        <a:p>
          <a:endParaRPr lang="en-US"/>
        </a:p>
      </dgm:t>
    </dgm:pt>
    <dgm:pt modelId="{E7736201-CD8C-4122-BB58-41A7E22F9831}" type="sibTrans" cxnId="{3596152E-FCCB-4512-BC90-B457B3573A49}">
      <dgm:prSet/>
      <dgm:spPr/>
      <dgm:t>
        <a:bodyPr/>
        <a:lstStyle/>
        <a:p>
          <a:endParaRPr lang="en-US"/>
        </a:p>
      </dgm:t>
    </dgm:pt>
    <dgm:pt modelId="{8A27F9CE-15FB-4E77-8CEA-B77CA49B02E6}">
      <dgm:prSet custT="1"/>
      <dgm:spPr/>
      <dgm:t>
        <a:bodyPr/>
        <a:lstStyle/>
        <a:p>
          <a:pPr>
            <a:tabLst>
              <a:tab pos="114300" algn="l"/>
            </a:tabLst>
          </a:pPr>
          <a:r>
            <a:rPr lang="en-US" sz="1050" dirty="0" smtClean="0">
              <a:solidFill>
                <a:schemeClr val="bg1"/>
              </a:solidFill>
            </a:rPr>
            <a:t>   Conformant to </a:t>
          </a:r>
          <a:r>
            <a:rPr lang="en-US" sz="1050" b="1" dirty="0" smtClean="0">
              <a:solidFill>
                <a:schemeClr val="bg1"/>
              </a:solidFill>
            </a:rPr>
            <a:t>OpenVX v1.1</a:t>
          </a:r>
        </a:p>
        <a:p>
          <a:pPr>
            <a:tabLst>
              <a:tab pos="114300" algn="l"/>
            </a:tabLst>
          </a:pPr>
          <a:endParaRPr lang="en-US" sz="1200" u="sng" dirty="0" smtClean="0">
            <a:solidFill>
              <a:schemeClr val="bg1"/>
            </a:solidFill>
          </a:endParaRPr>
        </a:p>
        <a:p>
          <a:pPr>
            <a:tabLst>
              <a:tab pos="114300" algn="l"/>
            </a:tabLst>
          </a:pPr>
          <a:r>
            <a:rPr lang="en-US" sz="1200" u="sng" dirty="0" smtClean="0">
              <a:solidFill>
                <a:schemeClr val="bg1"/>
              </a:solidFill>
            </a:rPr>
            <a:t>Hardware Abstraction</a:t>
          </a:r>
        </a:p>
        <a:p>
          <a:pPr>
            <a:tabLst>
              <a:tab pos="114300" algn="l"/>
            </a:tabLst>
          </a:pPr>
          <a:r>
            <a:rPr lang="en-US" sz="1050" dirty="0" smtClean="0">
              <a:solidFill>
                <a:schemeClr val="bg1"/>
              </a:solidFill>
            </a:rPr>
            <a:t>   Same application works across TDA2x/3x  </a:t>
          </a:r>
          <a:br>
            <a:rPr lang="en-US" sz="1050" dirty="0" smtClean="0">
              <a:solidFill>
                <a:schemeClr val="bg1"/>
              </a:solidFill>
            </a:rPr>
          </a:br>
          <a:r>
            <a:rPr lang="en-US" sz="1050" dirty="0" smtClean="0">
              <a:solidFill>
                <a:schemeClr val="bg1"/>
              </a:solidFill>
            </a:rPr>
            <a:t>   family of SoCs on range of SW environments </a:t>
          </a:r>
          <a:br>
            <a:rPr lang="en-US" sz="1050" dirty="0" smtClean="0">
              <a:solidFill>
                <a:schemeClr val="bg1"/>
              </a:solidFill>
            </a:rPr>
          </a:br>
          <a:r>
            <a:rPr lang="en-US" sz="1050" dirty="0" smtClean="0">
              <a:solidFill>
                <a:schemeClr val="bg1"/>
              </a:solidFill>
            </a:rPr>
            <a:t>   from Linux to TI-RTOS</a:t>
          </a:r>
        </a:p>
        <a:p>
          <a:pPr>
            <a:tabLst>
              <a:tab pos="114300" algn="l"/>
            </a:tabLst>
          </a:pPr>
          <a:endParaRPr lang="en-US" sz="1200" b="0" u="sng" dirty="0" smtClean="0">
            <a:solidFill>
              <a:schemeClr val="bg1"/>
            </a:solidFill>
          </a:endParaRPr>
        </a:p>
        <a:p>
          <a:pPr>
            <a:tabLst>
              <a:tab pos="114300" algn="l"/>
            </a:tabLst>
          </a:pPr>
          <a:r>
            <a:rPr lang="en-US" sz="1200" b="0" u="sng" dirty="0" smtClean="0">
              <a:solidFill>
                <a:schemeClr val="bg1"/>
              </a:solidFill>
            </a:rPr>
            <a:t>Ease of use</a:t>
          </a:r>
        </a:p>
        <a:p>
          <a:pPr>
            <a:tabLst>
              <a:tab pos="114300" algn="l"/>
            </a:tabLst>
          </a:pPr>
          <a:r>
            <a:rPr lang="en-US" sz="1050" dirty="0" smtClean="0">
              <a:solidFill>
                <a:schemeClr val="bg1"/>
              </a:solidFill>
            </a:rPr>
            <a:t>   Full development, including DMA, DSP/EVE </a:t>
          </a:r>
          <a:br>
            <a:rPr lang="en-US" sz="1050" dirty="0" smtClean="0">
              <a:solidFill>
                <a:schemeClr val="bg1"/>
              </a:solidFill>
            </a:rPr>
          </a:br>
          <a:r>
            <a:rPr lang="en-US" sz="1050" dirty="0" smtClean="0">
              <a:solidFill>
                <a:schemeClr val="bg1"/>
              </a:solidFill>
            </a:rPr>
            <a:t>   intrinsic emulation, can be done on PC </a:t>
          </a:r>
          <a:br>
            <a:rPr lang="en-US" sz="1050" dirty="0" smtClean="0">
              <a:solidFill>
                <a:schemeClr val="bg1"/>
              </a:solidFill>
            </a:rPr>
          </a:br>
          <a:r>
            <a:rPr lang="en-US" sz="1050" dirty="0" smtClean="0">
              <a:solidFill>
                <a:schemeClr val="bg1"/>
              </a:solidFill>
            </a:rPr>
            <a:t>   using TI OpenVX, then simple recompile on </a:t>
          </a:r>
          <a:br>
            <a:rPr lang="en-US" sz="1050" dirty="0" smtClean="0">
              <a:solidFill>
                <a:schemeClr val="bg1"/>
              </a:solidFill>
            </a:rPr>
          </a:br>
          <a:r>
            <a:rPr lang="en-US" sz="1050" dirty="0" smtClean="0">
              <a:solidFill>
                <a:schemeClr val="bg1"/>
              </a:solidFill>
            </a:rPr>
            <a:t>   platform.</a:t>
          </a:r>
        </a:p>
        <a:p>
          <a:pPr>
            <a:tabLst>
              <a:tab pos="114300" algn="l"/>
            </a:tabLst>
          </a:pPr>
          <a:r>
            <a:rPr lang="en-US" sz="1050" dirty="0" smtClean="0">
              <a:solidFill>
                <a:schemeClr val="bg1"/>
              </a:solidFill>
            </a:rPr>
            <a:t>   PyTIOVX tool generates OpenVX Application </a:t>
          </a:r>
          <a:br>
            <a:rPr lang="en-US" sz="1050" dirty="0" smtClean="0">
              <a:solidFill>
                <a:schemeClr val="bg1"/>
              </a:solidFill>
            </a:rPr>
          </a:br>
          <a:r>
            <a:rPr lang="en-US" sz="1050" dirty="0" smtClean="0">
              <a:solidFill>
                <a:schemeClr val="bg1"/>
              </a:solidFill>
            </a:rPr>
            <a:t>   code using compact graph description</a:t>
          </a:r>
        </a:p>
      </dgm:t>
    </dgm:pt>
    <dgm:pt modelId="{8F024288-F7C1-4E4D-A291-77B25FBAEC07}" type="parTrans" cxnId="{BB8C20D3-EAD4-46AD-B831-33F5B103312C}">
      <dgm:prSet/>
      <dgm:spPr/>
      <dgm:t>
        <a:bodyPr/>
        <a:lstStyle/>
        <a:p>
          <a:endParaRPr lang="en-US"/>
        </a:p>
      </dgm:t>
    </dgm:pt>
    <dgm:pt modelId="{DA0AE192-6FE6-43C5-A891-45B8C77EB2A1}" type="sibTrans" cxnId="{BB8C20D3-EAD4-46AD-B831-33F5B103312C}">
      <dgm:prSet/>
      <dgm:spPr/>
      <dgm:t>
        <a:bodyPr/>
        <a:lstStyle/>
        <a:p>
          <a:endParaRPr lang="en-US"/>
        </a:p>
      </dgm:t>
    </dgm:pt>
    <dgm:pt modelId="{E2D0DF16-EF36-46F3-923A-6980B4AB583B}">
      <dgm:prSet phldrT="[Text]" custT="1"/>
      <dgm:spPr/>
      <dgm:t>
        <a:bodyPr/>
        <a:lstStyle/>
        <a:p>
          <a:pPr>
            <a:tabLst>
              <a:tab pos="114300" algn="l"/>
            </a:tabLst>
          </a:pPr>
          <a:r>
            <a:rPr lang="en-US" sz="1050" dirty="0" smtClean="0">
              <a:solidFill>
                <a:schemeClr val="bg1"/>
              </a:solidFill>
            </a:rPr>
            <a:t>	Fully optimized OpenVX 1.1 kernels on C6x </a:t>
          </a:r>
          <a:br>
            <a:rPr lang="en-US" sz="1050" dirty="0" smtClean="0">
              <a:solidFill>
                <a:schemeClr val="bg1"/>
              </a:solidFill>
            </a:rPr>
          </a:br>
          <a:r>
            <a:rPr lang="en-US" sz="1050" dirty="0" smtClean="0">
              <a:solidFill>
                <a:schemeClr val="bg1"/>
              </a:solidFill>
            </a:rPr>
            <a:t>   DSP</a:t>
          </a:r>
        </a:p>
      </dgm:t>
    </dgm:pt>
    <dgm:pt modelId="{03297A82-14F5-4DDD-A6E9-BBD3E6107375}" type="parTrans" cxnId="{B851A046-E855-4386-88BA-983037DFA2E3}">
      <dgm:prSet/>
      <dgm:spPr/>
      <dgm:t>
        <a:bodyPr/>
        <a:lstStyle/>
        <a:p>
          <a:endParaRPr lang="en-US"/>
        </a:p>
      </dgm:t>
    </dgm:pt>
    <dgm:pt modelId="{56BBC3EB-93C9-4D00-B92F-33C4BAEB4C99}" type="sibTrans" cxnId="{B851A046-E855-4386-88BA-983037DFA2E3}">
      <dgm:prSet/>
      <dgm:spPr/>
      <dgm:t>
        <a:bodyPr/>
        <a:lstStyle/>
        <a:p>
          <a:endParaRPr lang="en-US"/>
        </a:p>
      </dgm:t>
    </dgm:pt>
    <dgm:pt modelId="{C92EFB54-FBE4-4FA5-82A5-B17183ED2F89}">
      <dgm:prSet phldrT="[Text]" custT="1"/>
      <dgm:spPr/>
      <dgm:t>
        <a:bodyPr/>
        <a:lstStyle/>
        <a:p>
          <a:pPr>
            <a:tabLst>
              <a:tab pos="114300" algn="l"/>
            </a:tabLst>
          </a:pPr>
          <a:r>
            <a:rPr lang="en-US" sz="1200" u="sng" dirty="0" smtClean="0">
              <a:solidFill>
                <a:schemeClr val="bg1"/>
              </a:solidFill>
            </a:rPr>
            <a:t>DMA Integration</a:t>
          </a:r>
        </a:p>
        <a:p>
          <a:pPr>
            <a:tabLst>
              <a:tab pos="114300" algn="l"/>
            </a:tabLst>
          </a:pPr>
          <a:r>
            <a:rPr lang="en-US" sz="1050" u="none" dirty="0" smtClean="0">
              <a:solidFill>
                <a:schemeClr val="bg1"/>
              </a:solidFill>
            </a:rPr>
            <a:t>	Simple interface to add block-based DMA to </a:t>
          </a:r>
          <a:br>
            <a:rPr lang="en-US" sz="1050" u="none" dirty="0" smtClean="0">
              <a:solidFill>
                <a:schemeClr val="bg1"/>
              </a:solidFill>
            </a:rPr>
          </a:br>
          <a:r>
            <a:rPr lang="en-US" sz="1050" u="none" dirty="0" smtClean="0">
              <a:solidFill>
                <a:schemeClr val="bg1"/>
              </a:solidFill>
            </a:rPr>
            <a:t>   kernels (BAM)</a:t>
          </a:r>
        </a:p>
        <a:p>
          <a:pPr>
            <a:tabLst>
              <a:tab pos="114300" algn="l"/>
            </a:tabLst>
          </a:pPr>
          <a:r>
            <a:rPr lang="en-US" sz="1200" u="sng" dirty="0" smtClean="0">
              <a:solidFill>
                <a:schemeClr val="bg1"/>
              </a:solidFill>
            </a:rPr>
            <a:t>Virtual Buffers</a:t>
          </a:r>
        </a:p>
        <a:p>
          <a:pPr>
            <a:tabLst>
              <a:tab pos="114300" algn="l"/>
            </a:tabLst>
          </a:pPr>
          <a:r>
            <a:rPr lang="en-US" sz="1200" dirty="0" smtClean="0">
              <a:solidFill>
                <a:schemeClr val="bg1"/>
              </a:solidFill>
            </a:rPr>
            <a:t>	</a:t>
          </a:r>
          <a:r>
            <a:rPr lang="en-US" sz="1050" dirty="0" smtClean="0">
              <a:solidFill>
                <a:schemeClr val="bg1"/>
              </a:solidFill>
            </a:rPr>
            <a:t>Intermediate buffers can be optimized out, or 	reside only in L2.</a:t>
          </a:r>
        </a:p>
        <a:p>
          <a:pPr>
            <a:tabLst>
              <a:tab pos="114300" algn="l"/>
            </a:tabLst>
          </a:pPr>
          <a:endParaRPr lang="en-US" sz="1200" u="sng" dirty="0" smtClean="0">
            <a:solidFill>
              <a:schemeClr val="bg1"/>
            </a:solidFill>
          </a:endParaRPr>
        </a:p>
      </dgm:t>
    </dgm:pt>
    <dgm:pt modelId="{73DB6D8A-598A-49CA-B8A9-37F49B2679BB}" type="parTrans" cxnId="{9F812DD7-6622-46CE-BAEC-DA89D699BEDF}">
      <dgm:prSet/>
      <dgm:spPr/>
      <dgm:t>
        <a:bodyPr/>
        <a:lstStyle/>
        <a:p>
          <a:endParaRPr lang="en-US"/>
        </a:p>
      </dgm:t>
    </dgm:pt>
    <dgm:pt modelId="{058AB5D6-C8BE-47ED-9996-867C70541229}" type="sibTrans" cxnId="{9F812DD7-6622-46CE-BAEC-DA89D699BEDF}">
      <dgm:prSet/>
      <dgm:spPr/>
      <dgm:t>
        <a:bodyPr/>
        <a:lstStyle/>
        <a:p>
          <a:endParaRPr lang="en-US"/>
        </a:p>
      </dgm:t>
    </dgm:pt>
    <dgm:pt modelId="{4FE79838-7839-405C-9410-33E6399881FA}" type="pres">
      <dgm:prSet presAssocID="{CABA7DA4-D134-40E2-8110-562918303CE4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1F4256-82EF-447C-AFD5-53050F938A9F}" type="pres">
      <dgm:prSet presAssocID="{CABA7DA4-D134-40E2-8110-562918303CE4}" presName="Background" presStyleLbl="node1" presStyleIdx="0" presStyleCnt="1" custScaleX="136360" custScaleY="126292" custLinFactNeighborY="-11352"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3EB435A4-5724-4B83-B269-509A5CB0D568}" type="pres">
      <dgm:prSet presAssocID="{CABA7DA4-D134-40E2-8110-562918303CE4}" presName="Divider" presStyleLbl="callout" presStyleIdx="0" presStyleCnt="1" custScaleX="922294" custScaleY="142701" custLinFactNeighborY="-13202"/>
      <dgm:spPr>
        <a:ln>
          <a:solidFill>
            <a:srgbClr val="92D050"/>
          </a:solidFill>
        </a:ln>
      </dgm:spPr>
      <dgm:t>
        <a:bodyPr/>
        <a:lstStyle/>
        <a:p>
          <a:endParaRPr lang="en-US"/>
        </a:p>
      </dgm:t>
    </dgm:pt>
    <dgm:pt modelId="{E542D2F8-B4A0-4957-B26A-FB2F32CF0E18}" type="pres">
      <dgm:prSet presAssocID="{CABA7DA4-D134-40E2-8110-562918303CE4}" presName="ChildText1" presStyleLbl="revTx" presStyleIdx="0" presStyleCnt="0" custScaleX="149416" custScaleY="126218" custLinFactNeighborX="-18696" custLinFactNeighborY="-1849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10DC56-F67A-45F7-A01F-C274AB2A4823}" type="pres">
      <dgm:prSet presAssocID="{CABA7DA4-D134-40E2-8110-562918303CE4}" presName="ChildText2" presStyleLbl="revTx" presStyleIdx="0" presStyleCnt="0" custScaleX="148104" custScaleY="123544" custLinFactNeighborX="20664" custLinFactNeighborY="-1909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4D2AE1-AEB1-4C90-9791-7CABC7BD73FB}" type="pres">
      <dgm:prSet presAssocID="{CABA7DA4-D134-40E2-8110-562918303CE4}" presName="ParentText1" presStyleLbl="revTx" presStyleIdx="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20391E5-B983-402C-965E-FC9644C9CC57}" type="pres">
      <dgm:prSet presAssocID="{CABA7DA4-D134-40E2-8110-562918303CE4}" presName="ParentShape1" presStyleLbl="alignImgPlace1" presStyleIdx="0" presStyleCnt="2" custLinFactX="-11743" custLinFactNeighborX="-100000" custLinFactNeighborY="4356">
        <dgm:presLayoutVars/>
      </dgm:prSet>
      <dgm:spPr/>
      <dgm:t>
        <a:bodyPr/>
        <a:lstStyle/>
        <a:p>
          <a:endParaRPr lang="en-US"/>
        </a:p>
      </dgm:t>
    </dgm:pt>
    <dgm:pt modelId="{98F0677E-D0A2-4EDF-82DF-B3683620D7F4}" type="pres">
      <dgm:prSet presAssocID="{CABA7DA4-D134-40E2-8110-562918303CE4}" presName="ParentText2" presStyleLbl="revTx" presStyleIdx="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B036663-284C-4784-99F9-F98B73819796}" type="pres">
      <dgm:prSet presAssocID="{CABA7DA4-D134-40E2-8110-562918303CE4}" presName="ParentShape2" presStyleLbl="alignImgPlace1" presStyleIdx="1" presStyleCnt="2" custLinFactX="10037" custLinFactNeighborX="100000" custLinFactNeighborY="-25168">
        <dgm:presLayoutVars/>
      </dgm:prSet>
      <dgm:spPr/>
      <dgm:t>
        <a:bodyPr/>
        <a:lstStyle/>
        <a:p>
          <a:endParaRPr lang="en-US"/>
        </a:p>
      </dgm:t>
    </dgm:pt>
  </dgm:ptLst>
  <dgm:cxnLst>
    <dgm:cxn modelId="{7504A3AD-570D-4B5A-8E36-313F425CB949}" srcId="{CABA7DA4-D134-40E2-8110-562918303CE4}" destId="{F71DF797-E5F7-470F-BEBF-FFE572A9D525}" srcOrd="1" destOrd="0" parTransId="{512CDC2C-E197-432B-AE20-843BC2588715}" sibTransId="{F7BE8894-51E9-4282-8B22-3896CB358121}"/>
    <dgm:cxn modelId="{43D7AE45-FC80-449F-8D4E-7C5E83DED2FC}" type="presOf" srcId="{CEF958E5-1055-4369-86D2-099104483683}" destId="{C410DC56-F67A-45F7-A01F-C274AB2A4823}" srcOrd="0" destOrd="0" presId="urn:microsoft.com/office/officeart/2009/3/layout/OpposingIdeas"/>
    <dgm:cxn modelId="{7413DC09-3096-418C-BCC4-2708FA3698B9}" type="presOf" srcId="{CABA7DA4-D134-40E2-8110-562918303CE4}" destId="{4FE79838-7839-405C-9410-33E6399881FA}" srcOrd="0" destOrd="0" presId="urn:microsoft.com/office/officeart/2009/3/layout/OpposingIdeas"/>
    <dgm:cxn modelId="{3DEF68DC-AB0C-4E12-A08C-BD7382CD3656}" type="presOf" srcId="{70CDEE30-1DE4-425D-9D7B-C254F5025C77}" destId="{E542D2F8-B4A0-4957-B26A-FB2F32CF0E18}" srcOrd="0" destOrd="0" presId="urn:microsoft.com/office/officeart/2009/3/layout/OpposingIdeas"/>
    <dgm:cxn modelId="{3596152E-FCCB-4512-BC90-B457B3573A49}" srcId="{F71DF797-E5F7-470F-BEBF-FFE572A9D525}" destId="{CEF958E5-1055-4369-86D2-099104483683}" srcOrd="0" destOrd="0" parTransId="{04E383CE-D9D4-42F8-BBD3-4F8696EEEC50}" sibTransId="{E7736201-CD8C-4122-BB58-41A7E22F9831}"/>
    <dgm:cxn modelId="{6EED717B-C575-4BC3-9192-1B294A54E4FB}" type="presOf" srcId="{C92EFB54-FBE4-4FA5-82A5-B17183ED2F89}" destId="{E542D2F8-B4A0-4957-B26A-FB2F32CF0E18}" srcOrd="0" destOrd="2" presId="urn:microsoft.com/office/officeart/2009/3/layout/OpposingIdeas"/>
    <dgm:cxn modelId="{9F812DD7-6622-46CE-BAEC-DA89D699BEDF}" srcId="{ABE7EA89-D76D-4791-8C45-2D35050B14FD}" destId="{C92EFB54-FBE4-4FA5-82A5-B17183ED2F89}" srcOrd="2" destOrd="0" parTransId="{73DB6D8A-598A-49CA-B8A9-37F49B2679BB}" sibTransId="{058AB5D6-C8BE-47ED-9996-867C70541229}"/>
    <dgm:cxn modelId="{197F5C6B-D86E-4468-9BF1-A321616F467F}" srcId="{CABA7DA4-D134-40E2-8110-562918303CE4}" destId="{ABE7EA89-D76D-4791-8C45-2D35050B14FD}" srcOrd="0" destOrd="0" parTransId="{11A23137-9868-4F5E-AF52-285B8971F813}" sibTransId="{6FF8AB08-6769-405B-92AB-E5AE4501FBDA}"/>
    <dgm:cxn modelId="{01B6E565-A3F5-4673-9F9D-EDC0F7A774AB}" type="presOf" srcId="{ABE7EA89-D76D-4791-8C45-2D35050B14FD}" destId="{620391E5-B983-402C-965E-FC9644C9CC57}" srcOrd="1" destOrd="0" presId="urn:microsoft.com/office/officeart/2009/3/layout/OpposingIdeas"/>
    <dgm:cxn modelId="{B851A046-E855-4386-88BA-983037DFA2E3}" srcId="{ABE7EA89-D76D-4791-8C45-2D35050B14FD}" destId="{E2D0DF16-EF36-46F3-923A-6980B4AB583B}" srcOrd="1" destOrd="0" parTransId="{03297A82-14F5-4DDD-A6E9-BBD3E6107375}" sibTransId="{56BBC3EB-93C9-4D00-B92F-33C4BAEB4C99}"/>
    <dgm:cxn modelId="{52336373-1DB7-4505-84F9-7038D1923623}" type="presOf" srcId="{F71DF797-E5F7-470F-BEBF-FFE572A9D525}" destId="{4B036663-284C-4784-99F9-F98B73819796}" srcOrd="1" destOrd="0" presId="urn:microsoft.com/office/officeart/2009/3/layout/OpposingIdeas"/>
    <dgm:cxn modelId="{850B5159-0694-489C-9E28-2CCE77ACCACE}" type="presOf" srcId="{E2D0DF16-EF36-46F3-923A-6980B4AB583B}" destId="{E542D2F8-B4A0-4957-B26A-FB2F32CF0E18}" srcOrd="0" destOrd="1" presId="urn:microsoft.com/office/officeart/2009/3/layout/OpposingIdeas"/>
    <dgm:cxn modelId="{BB8C20D3-EAD4-46AD-B831-33F5B103312C}" srcId="{F71DF797-E5F7-470F-BEBF-FFE572A9D525}" destId="{8A27F9CE-15FB-4E77-8CEA-B77CA49B02E6}" srcOrd="1" destOrd="0" parTransId="{8F024288-F7C1-4E4D-A291-77B25FBAEC07}" sibTransId="{DA0AE192-6FE6-43C5-A891-45B8C77EB2A1}"/>
    <dgm:cxn modelId="{7D477625-1553-4CB6-8158-725930BFE6DD}" type="presOf" srcId="{F71DF797-E5F7-470F-BEBF-FFE572A9D525}" destId="{98F0677E-D0A2-4EDF-82DF-B3683620D7F4}" srcOrd="0" destOrd="0" presId="urn:microsoft.com/office/officeart/2009/3/layout/OpposingIdeas"/>
    <dgm:cxn modelId="{A9417F83-9A5F-4EEA-8D8B-BED02EDD5111}" type="presOf" srcId="{8A27F9CE-15FB-4E77-8CEA-B77CA49B02E6}" destId="{C410DC56-F67A-45F7-A01F-C274AB2A4823}" srcOrd="0" destOrd="1" presId="urn:microsoft.com/office/officeart/2009/3/layout/OpposingIdeas"/>
    <dgm:cxn modelId="{9471E2E3-D076-46BE-B1FF-1C93BC64962B}" type="presOf" srcId="{ABE7EA89-D76D-4791-8C45-2D35050B14FD}" destId="{6D4D2AE1-AEB1-4C90-9791-7CABC7BD73FB}" srcOrd="0" destOrd="0" presId="urn:microsoft.com/office/officeart/2009/3/layout/OpposingIdeas"/>
    <dgm:cxn modelId="{F161BB8D-1AEA-4662-AE3B-13D5C251EB89}" srcId="{ABE7EA89-D76D-4791-8C45-2D35050B14FD}" destId="{70CDEE30-1DE4-425D-9D7B-C254F5025C77}" srcOrd="0" destOrd="0" parTransId="{077A7E18-CAB0-4317-8A69-89A278352800}" sibTransId="{2BB05601-3ED0-43C7-8D67-8AA9EB937191}"/>
    <dgm:cxn modelId="{3AF0F3D9-258E-44DD-87FF-22AEB2089941}" type="presParOf" srcId="{4FE79838-7839-405C-9410-33E6399881FA}" destId="{6F1F4256-82EF-447C-AFD5-53050F938A9F}" srcOrd="0" destOrd="0" presId="urn:microsoft.com/office/officeart/2009/3/layout/OpposingIdeas"/>
    <dgm:cxn modelId="{E70EE3F2-5B92-4B11-8413-F0E19C3881DD}" type="presParOf" srcId="{4FE79838-7839-405C-9410-33E6399881FA}" destId="{3EB435A4-5724-4B83-B269-509A5CB0D568}" srcOrd="1" destOrd="0" presId="urn:microsoft.com/office/officeart/2009/3/layout/OpposingIdeas"/>
    <dgm:cxn modelId="{EB29B627-9F70-4A08-B681-2BE89094A844}" type="presParOf" srcId="{4FE79838-7839-405C-9410-33E6399881FA}" destId="{E542D2F8-B4A0-4957-B26A-FB2F32CF0E18}" srcOrd="2" destOrd="0" presId="urn:microsoft.com/office/officeart/2009/3/layout/OpposingIdeas"/>
    <dgm:cxn modelId="{9A43BE47-A2A5-461B-933A-87082E9C510F}" type="presParOf" srcId="{4FE79838-7839-405C-9410-33E6399881FA}" destId="{C410DC56-F67A-45F7-A01F-C274AB2A4823}" srcOrd="3" destOrd="0" presId="urn:microsoft.com/office/officeart/2009/3/layout/OpposingIdeas"/>
    <dgm:cxn modelId="{618F7988-3E1F-4DD7-88AA-58D897831F24}" type="presParOf" srcId="{4FE79838-7839-405C-9410-33E6399881FA}" destId="{6D4D2AE1-AEB1-4C90-9791-7CABC7BD73FB}" srcOrd="4" destOrd="0" presId="urn:microsoft.com/office/officeart/2009/3/layout/OpposingIdeas"/>
    <dgm:cxn modelId="{50828B00-FEFF-4868-9BD7-48F378A16BF7}" type="presParOf" srcId="{4FE79838-7839-405C-9410-33E6399881FA}" destId="{620391E5-B983-402C-965E-FC9644C9CC57}" srcOrd="5" destOrd="0" presId="urn:microsoft.com/office/officeart/2009/3/layout/OpposingIdeas"/>
    <dgm:cxn modelId="{9822F661-0FAF-4E7F-914C-62B959C382CF}" type="presParOf" srcId="{4FE79838-7839-405C-9410-33E6399881FA}" destId="{98F0677E-D0A2-4EDF-82DF-B3683620D7F4}" srcOrd="6" destOrd="0" presId="urn:microsoft.com/office/officeart/2009/3/layout/OpposingIdeas"/>
    <dgm:cxn modelId="{C0DD1B28-3D12-46D7-B133-A374A2A0C7A4}" type="presParOf" srcId="{4FE79838-7839-405C-9410-33E6399881FA}" destId="{4B036663-284C-4784-99F9-F98B73819796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F4256-82EF-447C-AFD5-53050F938A9F}">
      <dsp:nvSpPr>
        <dsp:cNvPr id="0" name=""/>
        <dsp:cNvSpPr/>
      </dsp:nvSpPr>
      <dsp:spPr>
        <a:xfrm>
          <a:off x="851001" y="31297"/>
          <a:ext cx="6300573" cy="3138066"/>
        </a:xfrm>
        <a:prstGeom prst="round2DiagRect">
          <a:avLst>
            <a:gd name="adj1" fmla="val 0"/>
            <a:gd name="adj2" fmla="val 1667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B435A4-5724-4B83-B269-509A5CB0D568}">
      <dsp:nvSpPr>
        <dsp:cNvPr id="0" name=""/>
        <dsp:cNvSpPr/>
      </dsp:nvSpPr>
      <dsp:spPr>
        <a:xfrm>
          <a:off x="3998755" y="227119"/>
          <a:ext cx="5681" cy="2793654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92D050"/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2D2F8-B4A0-4957-B26A-FB2F32CF0E18}">
      <dsp:nvSpPr>
        <dsp:cNvPr id="0" name=""/>
        <dsp:cNvSpPr/>
      </dsp:nvSpPr>
      <dsp:spPr>
        <a:xfrm>
          <a:off x="975984" y="161931"/>
          <a:ext cx="2991660" cy="266104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114300" algn="l"/>
            </a:tabLst>
          </a:pPr>
          <a:r>
            <a:rPr lang="en-US" sz="1200" u="sng" kern="1200" dirty="0" smtClean="0">
              <a:solidFill>
                <a:schemeClr val="bg1"/>
              </a:solidFill>
            </a:rPr>
            <a:t>Graph-based model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114300" algn="l"/>
            </a:tabLst>
          </a:pPr>
          <a:r>
            <a:rPr lang="en-US" sz="1050" kern="1200" dirty="0" smtClean="0">
              <a:solidFill>
                <a:schemeClr val="bg1"/>
              </a:solidFill>
            </a:rPr>
            <a:t>	All work defined at initialization time to 	</a:t>
          </a:r>
          <a:r>
            <a:rPr lang="en-US" sz="1050" b="0" kern="1200" dirty="0" smtClean="0">
              <a:solidFill>
                <a:schemeClr val="bg1"/>
              </a:solidFill>
            </a:rPr>
            <a:t>maximize system utilization and minimize run-	time latencies.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114300" algn="l"/>
            </a:tabLst>
          </a:pPr>
          <a:r>
            <a:rPr lang="en-US" sz="1200" u="sng" kern="1200" dirty="0" smtClean="0">
              <a:solidFill>
                <a:schemeClr val="bg1"/>
              </a:solidFill>
            </a:rPr>
            <a:t>True Heterogeneous Compute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114300" algn="l"/>
            </a:tabLst>
          </a:pPr>
          <a:r>
            <a:rPr lang="en-US" sz="1050" u="none" kern="1200" dirty="0" smtClean="0">
              <a:solidFill>
                <a:schemeClr val="bg1"/>
              </a:solidFill>
            </a:rPr>
            <a:t>	Easy/unified access to all ARM, DSP, Vision </a:t>
          </a:r>
          <a:br>
            <a:rPr lang="en-US" sz="1050" u="none" kern="1200" dirty="0" smtClean="0">
              <a:solidFill>
                <a:schemeClr val="bg1"/>
              </a:solidFill>
            </a:rPr>
          </a:br>
          <a:r>
            <a:rPr lang="en-US" sz="1050" u="none" kern="1200" dirty="0" smtClean="0">
              <a:solidFill>
                <a:schemeClr val="bg1"/>
              </a:solidFill>
            </a:rPr>
            <a:t>   (EVE) Cores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114300" algn="l"/>
            </a:tabLst>
          </a:pPr>
          <a:r>
            <a:rPr lang="en-US" sz="1200" u="sng" kern="1200" dirty="0" smtClean="0">
              <a:solidFill>
                <a:schemeClr val="bg1"/>
              </a:solidFill>
            </a:rPr>
            <a:t>Optimized Libraries</a:t>
          </a:r>
          <a:endParaRPr lang="en-US" sz="1600" kern="1200" dirty="0"/>
        </a:p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114300" algn="l"/>
            </a:tabLst>
          </a:pPr>
          <a:r>
            <a:rPr lang="en-US" sz="1050" kern="1200" dirty="0" smtClean="0">
              <a:solidFill>
                <a:schemeClr val="bg1"/>
              </a:solidFill>
            </a:rPr>
            <a:t>	Fully optimized OpenVX 1.1 kernels on C6x </a:t>
          </a:r>
          <a:br>
            <a:rPr lang="en-US" sz="1050" kern="1200" dirty="0" smtClean="0">
              <a:solidFill>
                <a:schemeClr val="bg1"/>
              </a:solidFill>
            </a:rPr>
          </a:br>
          <a:r>
            <a:rPr lang="en-US" sz="1050" kern="1200" dirty="0" smtClean="0">
              <a:solidFill>
                <a:schemeClr val="bg1"/>
              </a:solidFill>
            </a:rPr>
            <a:t>   DSP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114300" algn="l"/>
            </a:tabLst>
          </a:pPr>
          <a:r>
            <a:rPr lang="en-US" sz="1200" u="sng" kern="1200" dirty="0" smtClean="0">
              <a:solidFill>
                <a:schemeClr val="bg1"/>
              </a:solidFill>
            </a:rPr>
            <a:t>DMA Integration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114300" algn="l"/>
            </a:tabLst>
          </a:pPr>
          <a:r>
            <a:rPr lang="en-US" sz="1050" u="none" kern="1200" dirty="0" smtClean="0">
              <a:solidFill>
                <a:schemeClr val="bg1"/>
              </a:solidFill>
            </a:rPr>
            <a:t>	Simple interface to add block-based DMA to </a:t>
          </a:r>
          <a:br>
            <a:rPr lang="en-US" sz="1050" u="none" kern="1200" dirty="0" smtClean="0">
              <a:solidFill>
                <a:schemeClr val="bg1"/>
              </a:solidFill>
            </a:rPr>
          </a:br>
          <a:r>
            <a:rPr lang="en-US" sz="1050" u="none" kern="1200" dirty="0" smtClean="0">
              <a:solidFill>
                <a:schemeClr val="bg1"/>
              </a:solidFill>
            </a:rPr>
            <a:t>   kernels (BAM)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114300" algn="l"/>
            </a:tabLst>
          </a:pPr>
          <a:r>
            <a:rPr lang="en-US" sz="1200" u="sng" kern="1200" dirty="0" smtClean="0">
              <a:solidFill>
                <a:schemeClr val="bg1"/>
              </a:solidFill>
            </a:rPr>
            <a:t>Virtual Buffers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114300" algn="l"/>
            </a:tabLst>
          </a:pPr>
          <a:r>
            <a:rPr lang="en-US" sz="1200" kern="1200" dirty="0" smtClean="0">
              <a:solidFill>
                <a:schemeClr val="bg1"/>
              </a:solidFill>
            </a:rPr>
            <a:t>	</a:t>
          </a:r>
          <a:r>
            <a:rPr lang="en-US" sz="1050" kern="1200" dirty="0" smtClean="0">
              <a:solidFill>
                <a:schemeClr val="bg1"/>
              </a:solidFill>
            </a:rPr>
            <a:t>Intermediate buffers can be optimized out, or 	reside only in L2.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114300" algn="l"/>
            </a:tabLst>
          </a:pPr>
          <a:endParaRPr lang="en-US" sz="1200" u="sng" kern="1200" dirty="0" smtClean="0">
            <a:solidFill>
              <a:schemeClr val="bg1"/>
            </a:solidFill>
          </a:endParaRPr>
        </a:p>
      </dsp:txBody>
      <dsp:txXfrm>
        <a:off x="975984" y="161931"/>
        <a:ext cx="2991660" cy="2661041"/>
      </dsp:txXfrm>
    </dsp:sp>
    <dsp:sp modelId="{C410DC56-F67A-45F7-A01F-C274AB2A4823}">
      <dsp:nvSpPr>
        <dsp:cNvPr id="0" name=""/>
        <dsp:cNvSpPr/>
      </dsp:nvSpPr>
      <dsp:spPr>
        <a:xfrm>
          <a:off x="4087470" y="177512"/>
          <a:ext cx="2965391" cy="260466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114300" algn="l"/>
            </a:tabLst>
          </a:pPr>
          <a:r>
            <a:rPr lang="en-US" sz="1200" u="sng" kern="1200" dirty="0" smtClean="0">
              <a:solidFill>
                <a:schemeClr val="bg1"/>
              </a:solidFill>
            </a:rPr>
            <a:t>Open Standard</a:t>
          </a:r>
          <a:endParaRPr lang="en-US" sz="1100" u="sng" kern="1200" dirty="0">
            <a:solidFill>
              <a:schemeClr val="bg1"/>
            </a:solidFill>
          </a:endParaRPr>
        </a:p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114300" algn="l"/>
            </a:tabLst>
          </a:pPr>
          <a:r>
            <a:rPr lang="en-US" sz="1050" kern="1200" dirty="0" smtClean="0">
              <a:solidFill>
                <a:schemeClr val="bg1"/>
              </a:solidFill>
            </a:rPr>
            <a:t>   Conformant to </a:t>
          </a:r>
          <a:r>
            <a:rPr lang="en-US" sz="1050" b="1" kern="1200" dirty="0" smtClean="0">
              <a:solidFill>
                <a:schemeClr val="bg1"/>
              </a:solidFill>
            </a:rPr>
            <a:t>OpenVX v1.1</a:t>
          </a:r>
        </a:p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114300" algn="l"/>
            </a:tabLst>
          </a:pPr>
          <a:endParaRPr lang="en-US" sz="1200" u="sng" kern="1200" dirty="0" smtClean="0">
            <a:solidFill>
              <a:schemeClr val="bg1"/>
            </a:solidFill>
          </a:endParaRPr>
        </a:p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114300" algn="l"/>
            </a:tabLst>
          </a:pPr>
          <a:r>
            <a:rPr lang="en-US" sz="1200" u="sng" kern="1200" dirty="0" smtClean="0">
              <a:solidFill>
                <a:schemeClr val="bg1"/>
              </a:solidFill>
            </a:rPr>
            <a:t>Hardware Abstraction</a:t>
          </a:r>
        </a:p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114300" algn="l"/>
            </a:tabLst>
          </a:pPr>
          <a:r>
            <a:rPr lang="en-US" sz="1050" kern="1200" dirty="0" smtClean="0">
              <a:solidFill>
                <a:schemeClr val="bg1"/>
              </a:solidFill>
            </a:rPr>
            <a:t>   Same application works across TDA2x/3x  </a:t>
          </a:r>
          <a:br>
            <a:rPr lang="en-US" sz="1050" kern="1200" dirty="0" smtClean="0">
              <a:solidFill>
                <a:schemeClr val="bg1"/>
              </a:solidFill>
            </a:rPr>
          </a:br>
          <a:r>
            <a:rPr lang="en-US" sz="1050" kern="1200" dirty="0" smtClean="0">
              <a:solidFill>
                <a:schemeClr val="bg1"/>
              </a:solidFill>
            </a:rPr>
            <a:t>   family of SoCs on range of SW environments </a:t>
          </a:r>
          <a:br>
            <a:rPr lang="en-US" sz="1050" kern="1200" dirty="0" smtClean="0">
              <a:solidFill>
                <a:schemeClr val="bg1"/>
              </a:solidFill>
            </a:rPr>
          </a:br>
          <a:r>
            <a:rPr lang="en-US" sz="1050" kern="1200" dirty="0" smtClean="0">
              <a:solidFill>
                <a:schemeClr val="bg1"/>
              </a:solidFill>
            </a:rPr>
            <a:t>   from Linux to TI-RTOS</a:t>
          </a:r>
        </a:p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114300" algn="l"/>
            </a:tabLst>
          </a:pPr>
          <a:endParaRPr lang="en-US" sz="1200" b="0" u="sng" kern="1200" dirty="0" smtClean="0">
            <a:solidFill>
              <a:schemeClr val="bg1"/>
            </a:solidFill>
          </a:endParaRPr>
        </a:p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114300" algn="l"/>
            </a:tabLst>
          </a:pPr>
          <a:r>
            <a:rPr lang="en-US" sz="1200" b="0" u="sng" kern="1200" dirty="0" smtClean="0">
              <a:solidFill>
                <a:schemeClr val="bg1"/>
              </a:solidFill>
            </a:rPr>
            <a:t>Ease of use</a:t>
          </a:r>
        </a:p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114300" algn="l"/>
            </a:tabLst>
          </a:pPr>
          <a:r>
            <a:rPr lang="en-US" sz="1050" kern="1200" dirty="0" smtClean="0">
              <a:solidFill>
                <a:schemeClr val="bg1"/>
              </a:solidFill>
            </a:rPr>
            <a:t>   Full development, including DMA, DSP/EVE </a:t>
          </a:r>
          <a:br>
            <a:rPr lang="en-US" sz="1050" kern="1200" dirty="0" smtClean="0">
              <a:solidFill>
                <a:schemeClr val="bg1"/>
              </a:solidFill>
            </a:rPr>
          </a:br>
          <a:r>
            <a:rPr lang="en-US" sz="1050" kern="1200" dirty="0" smtClean="0">
              <a:solidFill>
                <a:schemeClr val="bg1"/>
              </a:solidFill>
            </a:rPr>
            <a:t>   intrinsic emulation, can be done on PC </a:t>
          </a:r>
          <a:br>
            <a:rPr lang="en-US" sz="1050" kern="1200" dirty="0" smtClean="0">
              <a:solidFill>
                <a:schemeClr val="bg1"/>
              </a:solidFill>
            </a:rPr>
          </a:br>
          <a:r>
            <a:rPr lang="en-US" sz="1050" kern="1200" dirty="0" smtClean="0">
              <a:solidFill>
                <a:schemeClr val="bg1"/>
              </a:solidFill>
            </a:rPr>
            <a:t>   using TI OpenVX, then simple recompile on </a:t>
          </a:r>
          <a:br>
            <a:rPr lang="en-US" sz="1050" kern="1200" dirty="0" smtClean="0">
              <a:solidFill>
                <a:schemeClr val="bg1"/>
              </a:solidFill>
            </a:rPr>
          </a:br>
          <a:r>
            <a:rPr lang="en-US" sz="1050" kern="1200" dirty="0" smtClean="0">
              <a:solidFill>
                <a:schemeClr val="bg1"/>
              </a:solidFill>
            </a:rPr>
            <a:t>   platform.</a:t>
          </a:r>
        </a:p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114300" algn="l"/>
            </a:tabLst>
          </a:pPr>
          <a:r>
            <a:rPr lang="en-US" sz="1050" kern="1200" dirty="0" smtClean="0">
              <a:solidFill>
                <a:schemeClr val="bg1"/>
              </a:solidFill>
            </a:rPr>
            <a:t>   PyTIOVX tool generates OpenVX Application </a:t>
          </a:r>
          <a:br>
            <a:rPr lang="en-US" sz="1050" kern="1200" dirty="0" smtClean="0">
              <a:solidFill>
                <a:schemeClr val="bg1"/>
              </a:solidFill>
            </a:rPr>
          </a:br>
          <a:r>
            <a:rPr lang="en-US" sz="1050" kern="1200" dirty="0" smtClean="0">
              <a:solidFill>
                <a:schemeClr val="bg1"/>
              </a:solidFill>
            </a:rPr>
            <a:t>   code using compact graph description</a:t>
          </a:r>
        </a:p>
      </dsp:txBody>
      <dsp:txXfrm>
        <a:off x="4087470" y="177512"/>
        <a:ext cx="2965391" cy="2604666"/>
      </dsp:txXfrm>
    </dsp:sp>
    <dsp:sp modelId="{620391E5-B983-402C-965E-FC9644C9CC57}">
      <dsp:nvSpPr>
        <dsp:cNvPr id="0" name=""/>
        <dsp:cNvSpPr/>
      </dsp:nvSpPr>
      <dsp:spPr>
        <a:xfrm rot="16200000">
          <a:off x="-909880" y="1088360"/>
          <a:ext cx="2710658" cy="770090"/>
        </a:xfrm>
        <a:prstGeom prst="rightArrow">
          <a:avLst>
            <a:gd name="adj1" fmla="val 49830"/>
            <a:gd name="adj2" fmla="val 60660"/>
          </a:avLst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Performance</a:t>
          </a:r>
          <a:endParaRPr lang="en-US" sz="1800" kern="1200" dirty="0"/>
        </a:p>
      </dsp:txBody>
      <dsp:txXfrm>
        <a:off x="-793493" y="1397924"/>
        <a:ext cx="2477884" cy="383736"/>
      </dsp:txXfrm>
    </dsp:sp>
    <dsp:sp modelId="{4B036663-284C-4784-99F9-F98B73819796}">
      <dsp:nvSpPr>
        <dsp:cNvPr id="0" name=""/>
        <dsp:cNvSpPr/>
      </dsp:nvSpPr>
      <dsp:spPr>
        <a:xfrm rot="5400000">
          <a:off x="6188661" y="1342210"/>
          <a:ext cx="2710658" cy="770090"/>
        </a:xfrm>
        <a:prstGeom prst="rightArrow">
          <a:avLst>
            <a:gd name="adj1" fmla="val 49830"/>
            <a:gd name="adj2" fmla="val 60660"/>
          </a:avLst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Development Cost</a:t>
          </a:r>
          <a:endParaRPr lang="en-US" sz="1800" kern="1200" dirty="0"/>
        </a:p>
      </dsp:txBody>
      <dsp:txXfrm>
        <a:off x="6305048" y="1419000"/>
        <a:ext cx="2477884" cy="383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6329" y="2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4030071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6329" y="14030071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8D56EAE8-38CB-4EE5-8A34-F5F49B68F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6329" y="2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74638" y="1108075"/>
            <a:ext cx="9845676" cy="5538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9854" y="7016308"/>
            <a:ext cx="7436693" cy="6645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4030071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6329" y="14030071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BED2394B-E06C-4DC9-BCC2-551C3DED9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35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8089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76179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14268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52357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1904467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85362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66253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47146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108075"/>
            <a:ext cx="9844088" cy="55387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929641" y="7015798"/>
            <a:ext cx="7437119" cy="6646545"/>
          </a:xfrm>
          <a:prstGeom prst="rect">
            <a:avLst/>
          </a:prstGeom>
          <a:noFill/>
          <a:ln>
            <a:noFill/>
          </a:ln>
        </p:spPr>
        <p:txBody>
          <a:bodyPr lIns="147269" tIns="73616" rIns="147269" bIns="73616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1500"/>
              <a:t>OpenVX has this idea of computation graphs, where image operations called nodes process data.</a:t>
            </a:r>
          </a:p>
          <a:p>
            <a:pPr>
              <a:spcBef>
                <a:spcPts val="0"/>
              </a:spcBef>
              <a:buSzPct val="25000"/>
            </a:pPr>
            <a:r>
              <a:rPr lang="en-US" sz="1500"/>
              <a:t>The nodes may be dedicated HW blocks, or if they run for example on a GPU, they may be written in OpenCL.</a:t>
            </a:r>
          </a:p>
          <a:p>
            <a:pPr>
              <a:spcBef>
                <a:spcPts val="0"/>
              </a:spcBef>
              <a:buSzPct val="25000"/>
            </a:pPr>
            <a:r>
              <a:rPr lang="en-US" sz="1500"/>
              <a:t>The application first sets up a graph, telling system in advance which type of processing it will want to perform.</a:t>
            </a:r>
          </a:p>
          <a:p>
            <a:pPr>
              <a:spcBef>
                <a:spcPts val="0"/>
              </a:spcBef>
              <a:buSzPct val="25000"/>
            </a:pPr>
            <a:r>
              <a:rPr lang="en-US" sz="1500"/>
              <a:t>The system then has a possibility to work on the processing graph, to spend some effort to optimize the total graph, before executing it.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500"/>
              <a:t>The host, the CPU, needs only pass in some data, and then can idle, while the OpenVX subsystem, in more power-efficient HW, autonomously executes the graph.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5265809" y="14029033"/>
            <a:ext cx="4028439" cy="738505"/>
          </a:xfrm>
          <a:prstGeom prst="rect">
            <a:avLst/>
          </a:prstGeom>
          <a:noFill/>
          <a:ln>
            <a:noFill/>
          </a:ln>
        </p:spPr>
        <p:txBody>
          <a:bodyPr lIns="147269" tIns="73616" rIns="147269" bIns="73616" anchor="b" anchorCtr="0">
            <a:noAutofit/>
          </a:bodyPr>
          <a:lstStyle/>
          <a:p>
            <a:pPr>
              <a:lnSpc>
                <a:spcPct val="99000"/>
              </a:lnSpc>
              <a:buSzPct val="25000"/>
            </a:pPr>
            <a:fld id="{00000000-1234-1234-1234-123412341234}" type="slidenum">
              <a:rPr lang="en-US" sz="2100">
                <a:solidFill>
                  <a:srgbClr val="FFFFFF"/>
                </a:solidFill>
              </a:rPr>
              <a:pPr>
                <a:lnSpc>
                  <a:spcPct val="99000"/>
                </a:lnSpc>
                <a:buSzPct val="25000"/>
              </a:pPr>
              <a:t>2</a:t>
            </a:fld>
            <a:endParaRPr lang="en-US"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108075"/>
            <a:ext cx="9844088" cy="55387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929641" y="7015798"/>
            <a:ext cx="7437119" cy="6646545"/>
          </a:xfrm>
          <a:prstGeom prst="rect">
            <a:avLst/>
          </a:prstGeom>
          <a:noFill/>
          <a:ln>
            <a:noFill/>
          </a:ln>
        </p:spPr>
        <p:txBody>
          <a:bodyPr lIns="147269" tIns="73616" rIns="147269" bIns="73616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1500"/>
              <a:t>OpenVX has this idea of computation graphs, where image operations called nodes process data.</a:t>
            </a:r>
          </a:p>
          <a:p>
            <a:pPr>
              <a:spcBef>
                <a:spcPts val="0"/>
              </a:spcBef>
              <a:buSzPct val="25000"/>
            </a:pPr>
            <a:r>
              <a:rPr lang="en-US" sz="1500"/>
              <a:t>The nodes may be dedicated HW blocks, or if they run for example on a GPU, they may be written in OpenCL.</a:t>
            </a:r>
          </a:p>
          <a:p>
            <a:pPr>
              <a:spcBef>
                <a:spcPts val="0"/>
              </a:spcBef>
              <a:buSzPct val="25000"/>
            </a:pPr>
            <a:r>
              <a:rPr lang="en-US" sz="1500"/>
              <a:t>The application first sets up a graph, telling system in advance which type of processing it will want to perform.</a:t>
            </a:r>
          </a:p>
          <a:p>
            <a:pPr>
              <a:spcBef>
                <a:spcPts val="0"/>
              </a:spcBef>
              <a:buSzPct val="25000"/>
            </a:pPr>
            <a:r>
              <a:rPr lang="en-US" sz="1500"/>
              <a:t>The system then has a possibility to work on the processing graph, to spend some effort to optimize the total graph, before executing it.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500"/>
              <a:t>The host, the CPU, needs only pass in some data, and then can idle, while the OpenVX subsystem, in more power-efficient HW, autonomously executes the graph.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5265809" y="14029033"/>
            <a:ext cx="4028439" cy="738505"/>
          </a:xfrm>
          <a:prstGeom prst="rect">
            <a:avLst/>
          </a:prstGeom>
          <a:noFill/>
          <a:ln>
            <a:noFill/>
          </a:ln>
        </p:spPr>
        <p:txBody>
          <a:bodyPr lIns="147269" tIns="73616" rIns="147269" bIns="73616" anchor="b" anchorCtr="0">
            <a:noAutofit/>
          </a:bodyPr>
          <a:lstStyle/>
          <a:p>
            <a:pPr>
              <a:lnSpc>
                <a:spcPct val="99000"/>
              </a:lnSpc>
              <a:buSzPct val="25000"/>
            </a:pPr>
            <a:fld id="{00000000-1234-1234-1234-123412341234}" type="slidenum">
              <a:rPr lang="en-US" sz="2100">
                <a:solidFill>
                  <a:srgbClr val="FFFFFF"/>
                </a:solidFill>
              </a:rPr>
              <a:pPr>
                <a:lnSpc>
                  <a:spcPct val="99000"/>
                </a:lnSpc>
                <a:buSzPct val="25000"/>
              </a:pPr>
              <a:t>3</a:t>
            </a:fld>
            <a:endParaRPr lang="en-US"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108075"/>
            <a:ext cx="9844088" cy="55387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9641" y="7015798"/>
            <a:ext cx="7437119" cy="6646545"/>
          </a:xfrm>
          <a:prstGeom prst="rect">
            <a:avLst/>
          </a:prstGeom>
          <a:noFill/>
          <a:ln>
            <a:noFill/>
          </a:ln>
        </p:spPr>
        <p:txBody>
          <a:bodyPr lIns="147269" tIns="73616" rIns="147269" bIns="73616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1500"/>
              <a:t>OpenVX is a special API for low-power vision acceleration.</a:t>
            </a:r>
          </a:p>
          <a:p>
            <a:pPr>
              <a:spcBef>
                <a:spcPts val="0"/>
              </a:spcBef>
              <a:buSzPct val="25000"/>
            </a:pPr>
            <a:r>
              <a:rPr lang="en-US" sz="1500"/>
              <a:t>It is a fairly high-level API, especially compared to programming language approach like with OpenCL, and it is aimed to provide real-time computer vision support on mobile and embedded devices.</a:t>
            </a:r>
          </a:p>
          <a:p>
            <a:pPr>
              <a:spcBef>
                <a:spcPts val="0"/>
              </a:spcBef>
              <a:buSzPct val="25000"/>
            </a:pPr>
            <a:r>
              <a:rPr lang="en-US" sz="1500"/>
              <a:t>The API abstracts the underlying hardware, the implementation can use multi-core CPUs, or GPUs, or DSPs, or ISPs, or some new dedicated computer vision HW.</a:t>
            </a:r>
          </a:p>
          <a:p>
            <a:pPr>
              <a:spcBef>
                <a:spcPts val="0"/>
              </a:spcBef>
              <a:buSzPct val="25000"/>
            </a:pPr>
            <a:r>
              <a:rPr lang="en-US" sz="1500"/>
              <a:t>But the programmer doesn’t have to care exactly how the API is implemented, the device manufacturers take care of those details instead.</a:t>
            </a:r>
          </a:p>
          <a:p>
            <a:pPr>
              <a:spcBef>
                <a:spcPts val="0"/>
              </a:spcBef>
              <a:buSzPct val="25000"/>
            </a:pPr>
            <a:r>
              <a:rPr lang="en-US" sz="1500"/>
              <a:t>Now even very low-power wearable devices can address vision workloads without involving the high-power CPU/GPU complex.</a:t>
            </a:r>
          </a:p>
          <a:p>
            <a:pPr>
              <a:spcBef>
                <a:spcPts val="0"/>
              </a:spcBef>
              <a:buSzPct val="25000"/>
            </a:pPr>
            <a:r>
              <a:rPr lang="en-US" sz="1500"/>
              <a:t>As OpenVX has lower precision requirements than OpenCL, it is mostly fixed-point API, whereas OpenCL is mostly a floating-point API, in OpenVX computations can be done with simpler, lower-power HW.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endParaRPr sz="1500"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5265809" y="14029033"/>
            <a:ext cx="4028439" cy="738505"/>
          </a:xfrm>
          <a:prstGeom prst="rect">
            <a:avLst/>
          </a:prstGeom>
          <a:noFill/>
          <a:ln>
            <a:noFill/>
          </a:ln>
        </p:spPr>
        <p:txBody>
          <a:bodyPr lIns="147269" tIns="73616" rIns="147269" bIns="73616" anchor="b" anchorCtr="0">
            <a:noAutofit/>
          </a:bodyPr>
          <a:lstStyle/>
          <a:p>
            <a:pPr>
              <a:lnSpc>
                <a:spcPct val="99000"/>
              </a:lnSpc>
              <a:buSzPct val="25000"/>
            </a:pPr>
            <a:fld id="{00000000-1234-1234-1234-123412341234}" type="slidenum">
              <a:rPr lang="en-US" sz="2100">
                <a:solidFill>
                  <a:srgbClr val="FFFFFF"/>
                </a:solidFill>
              </a:rPr>
              <a:pPr>
                <a:lnSpc>
                  <a:spcPct val="99000"/>
                </a:lnSpc>
                <a:buSzPct val="25000"/>
              </a:pPr>
              <a:t>4</a:t>
            </a:fld>
            <a:endParaRPr lang="en-US"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108075"/>
            <a:ext cx="9844088" cy="55387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929641" y="7015798"/>
            <a:ext cx="7437119" cy="6646545"/>
          </a:xfrm>
          <a:prstGeom prst="rect">
            <a:avLst/>
          </a:prstGeom>
          <a:noFill/>
          <a:ln>
            <a:noFill/>
          </a:ln>
        </p:spPr>
        <p:txBody>
          <a:bodyPr lIns="147269" tIns="73616" rIns="147269" bIns="73616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1500"/>
              <a:t>OpenVX has this idea of computation graphs, where image operations called nodes process data.</a:t>
            </a:r>
          </a:p>
          <a:p>
            <a:pPr>
              <a:spcBef>
                <a:spcPts val="0"/>
              </a:spcBef>
              <a:buSzPct val="25000"/>
            </a:pPr>
            <a:r>
              <a:rPr lang="en-US" sz="1500"/>
              <a:t>The nodes may be dedicated HW blocks, or if they run for example on a GPU, they may be written in OpenCL.</a:t>
            </a:r>
          </a:p>
          <a:p>
            <a:pPr>
              <a:spcBef>
                <a:spcPts val="0"/>
              </a:spcBef>
              <a:buSzPct val="25000"/>
            </a:pPr>
            <a:r>
              <a:rPr lang="en-US" sz="1500"/>
              <a:t>The application first sets up a graph, telling system in advance which type of processing it will want to perform.</a:t>
            </a:r>
          </a:p>
          <a:p>
            <a:pPr>
              <a:spcBef>
                <a:spcPts val="0"/>
              </a:spcBef>
              <a:buSzPct val="25000"/>
            </a:pPr>
            <a:r>
              <a:rPr lang="en-US" sz="1500"/>
              <a:t>The system then has a possibility to work on the processing graph, to spend some effort to optimize the total graph, before executing it.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500"/>
              <a:t>The host, the CPU, needs only pass in some data, and then can idle, while the OpenVX subsystem, in more power-efficient HW, autonomously executes the graph.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5265809" y="14029033"/>
            <a:ext cx="4028439" cy="738505"/>
          </a:xfrm>
          <a:prstGeom prst="rect">
            <a:avLst/>
          </a:prstGeom>
          <a:noFill/>
          <a:ln>
            <a:noFill/>
          </a:ln>
        </p:spPr>
        <p:txBody>
          <a:bodyPr lIns="147269" tIns="73616" rIns="147269" bIns="73616" anchor="b" anchorCtr="0">
            <a:noAutofit/>
          </a:bodyPr>
          <a:lstStyle/>
          <a:p>
            <a:pPr>
              <a:lnSpc>
                <a:spcPct val="99000"/>
              </a:lnSpc>
              <a:buSzPct val="25000"/>
            </a:pPr>
            <a:fld id="{00000000-1234-1234-1234-123412341234}" type="slidenum">
              <a:rPr lang="en-US" sz="2100">
                <a:solidFill>
                  <a:srgbClr val="FFFFFF"/>
                </a:solidFill>
              </a:rPr>
              <a:pPr>
                <a:lnSpc>
                  <a:spcPct val="99000"/>
                </a:lnSpc>
                <a:buSzPct val="25000"/>
              </a:pPr>
              <a:t>5</a:t>
            </a:fld>
            <a:endParaRPr lang="en-US"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-274638" y="1108075"/>
            <a:ext cx="9845676" cy="55387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29641" y="7015798"/>
            <a:ext cx="7437119" cy="6646545"/>
          </a:xfrm>
          <a:prstGeom prst="rect">
            <a:avLst/>
          </a:prstGeom>
          <a:noFill/>
          <a:ln>
            <a:noFill/>
          </a:ln>
        </p:spPr>
        <p:txBody>
          <a:bodyPr lIns="137494" tIns="68728" rIns="137494" bIns="68728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/>
              <a:t>First, we create a context for the OpenVX operations and data, and then we start a graph in that context.</a:t>
            </a:r>
          </a:p>
          <a:p>
            <a:pPr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/>
              <a:t>We then create the input image, the output image, and an intermediate, virtual image, that we will never look at.</a:t>
            </a:r>
          </a:p>
          <a:p>
            <a:pPr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/>
              <a:t>We then add two nodes, the first one connecting input to intermediate, the second the intermediate to output.</a:t>
            </a:r>
          </a:p>
          <a:p>
            <a:pPr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/>
              <a:t>We then verify the graph, and now the system can perform optimizations, such as tiling, etc.</a:t>
            </a:r>
          </a:p>
          <a:p>
            <a:pPr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/>
              <a:t>Finally, we process the graph.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5265808" y="14029032"/>
            <a:ext cx="4028439" cy="738505"/>
          </a:xfrm>
          <a:prstGeom prst="rect">
            <a:avLst/>
          </a:prstGeom>
          <a:noFill/>
          <a:ln>
            <a:noFill/>
          </a:ln>
        </p:spPr>
        <p:txBody>
          <a:bodyPr lIns="137494" tIns="68728" rIns="137494" bIns="68728" anchor="b" anchorCtr="0">
            <a:noAutofit/>
          </a:bodyPr>
          <a:lstStyle/>
          <a:p>
            <a:pPr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fld id="{00000000-1234-1234-1234-123412341234}" type="slidenum"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>
                <a:lnSpc>
                  <a:spcPct val="99000"/>
                </a:lnSpc>
                <a:spcBef>
                  <a:spcPts val="0"/>
                </a:spcBef>
                <a:spcAft>
                  <a:spcPts val="0"/>
                </a:spcAft>
                <a:buSzPct val="25000"/>
              </a:pPr>
              <a:t>6</a:t>
            </a:fld>
            <a:endParaRPr lang="en-US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108075"/>
            <a:ext cx="9844088" cy="55387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929641" y="7015798"/>
            <a:ext cx="7437119" cy="6646545"/>
          </a:xfrm>
          <a:prstGeom prst="rect">
            <a:avLst/>
          </a:prstGeom>
          <a:noFill/>
          <a:ln>
            <a:noFill/>
          </a:ln>
        </p:spPr>
        <p:txBody>
          <a:bodyPr lIns="147269" tIns="73616" rIns="147269" bIns="73616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1500"/>
              <a:t>OpenVX has this idea of computation graphs, where image operations called nodes process data.</a:t>
            </a:r>
          </a:p>
          <a:p>
            <a:pPr>
              <a:spcBef>
                <a:spcPts val="0"/>
              </a:spcBef>
              <a:buSzPct val="25000"/>
            </a:pPr>
            <a:r>
              <a:rPr lang="en-US" sz="1500"/>
              <a:t>The nodes may be dedicated HW blocks, or if they run for example on a GPU, they may be written in OpenCL.</a:t>
            </a:r>
          </a:p>
          <a:p>
            <a:pPr>
              <a:spcBef>
                <a:spcPts val="0"/>
              </a:spcBef>
              <a:buSzPct val="25000"/>
            </a:pPr>
            <a:r>
              <a:rPr lang="en-US" sz="1500"/>
              <a:t>The application first sets up a graph, telling system in advance which type of processing it will want to perform.</a:t>
            </a:r>
          </a:p>
          <a:p>
            <a:pPr>
              <a:spcBef>
                <a:spcPts val="0"/>
              </a:spcBef>
              <a:buSzPct val="25000"/>
            </a:pPr>
            <a:r>
              <a:rPr lang="en-US" sz="1500"/>
              <a:t>The system then has a possibility to work on the processing graph, to spend some effort to optimize the total graph, before executing it.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500"/>
              <a:t>The host, the CPU, needs only pass in some data, and then can idle, while the OpenVX subsystem, in more power-efficient HW, autonomously executes the graph.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5265809" y="14029033"/>
            <a:ext cx="4028439" cy="738505"/>
          </a:xfrm>
          <a:prstGeom prst="rect">
            <a:avLst/>
          </a:prstGeom>
          <a:noFill/>
          <a:ln>
            <a:noFill/>
          </a:ln>
        </p:spPr>
        <p:txBody>
          <a:bodyPr lIns="147269" tIns="73616" rIns="147269" bIns="73616" anchor="b" anchorCtr="0">
            <a:noAutofit/>
          </a:bodyPr>
          <a:lstStyle/>
          <a:p>
            <a:pPr>
              <a:lnSpc>
                <a:spcPct val="99000"/>
              </a:lnSpc>
              <a:buSzPct val="25000"/>
            </a:pPr>
            <a:fld id="{00000000-1234-1234-1234-123412341234}" type="slidenum">
              <a:rPr lang="en-US" sz="2100">
                <a:solidFill>
                  <a:srgbClr val="FFFFFF"/>
                </a:solidFill>
              </a:rPr>
              <a:pPr>
                <a:lnSpc>
                  <a:spcPct val="99000"/>
                </a:lnSpc>
                <a:buSzPct val="25000"/>
              </a:pPr>
              <a:t>8</a:t>
            </a:fld>
            <a:endParaRPr lang="en-US"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108075"/>
            <a:ext cx="9844088" cy="55387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929641" y="7015798"/>
            <a:ext cx="7437119" cy="6646545"/>
          </a:xfrm>
          <a:prstGeom prst="rect">
            <a:avLst/>
          </a:prstGeom>
          <a:noFill/>
          <a:ln>
            <a:noFill/>
          </a:ln>
        </p:spPr>
        <p:txBody>
          <a:bodyPr lIns="147269" tIns="73616" rIns="147269" bIns="73616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1500"/>
              <a:t>OpenVX has this idea of computation graphs, where image operations called nodes process data.</a:t>
            </a:r>
          </a:p>
          <a:p>
            <a:pPr>
              <a:spcBef>
                <a:spcPts val="0"/>
              </a:spcBef>
              <a:buSzPct val="25000"/>
            </a:pPr>
            <a:r>
              <a:rPr lang="en-US" sz="1500"/>
              <a:t>The nodes may be dedicated HW blocks, or if they run for example on a GPU, they may be written in OpenCL.</a:t>
            </a:r>
          </a:p>
          <a:p>
            <a:pPr>
              <a:spcBef>
                <a:spcPts val="0"/>
              </a:spcBef>
              <a:buSzPct val="25000"/>
            </a:pPr>
            <a:r>
              <a:rPr lang="en-US" sz="1500"/>
              <a:t>The application first sets up a graph, telling system in advance which type of processing it will want to perform.</a:t>
            </a:r>
          </a:p>
          <a:p>
            <a:pPr>
              <a:spcBef>
                <a:spcPts val="0"/>
              </a:spcBef>
              <a:buSzPct val="25000"/>
            </a:pPr>
            <a:r>
              <a:rPr lang="en-US" sz="1500"/>
              <a:t>The system then has a possibility to work on the processing graph, to spend some effort to optimize the total graph, before executing it.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500"/>
              <a:t>The host, the CPU, needs only pass in some data, and then can idle, while the OpenVX subsystem, in more power-efficient HW, autonomously executes the graph.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5265809" y="14029033"/>
            <a:ext cx="4028439" cy="738505"/>
          </a:xfrm>
          <a:prstGeom prst="rect">
            <a:avLst/>
          </a:prstGeom>
          <a:noFill/>
          <a:ln>
            <a:noFill/>
          </a:ln>
        </p:spPr>
        <p:txBody>
          <a:bodyPr lIns="147269" tIns="73616" rIns="147269" bIns="73616" anchor="b" anchorCtr="0">
            <a:noAutofit/>
          </a:bodyPr>
          <a:lstStyle/>
          <a:p>
            <a:pPr>
              <a:lnSpc>
                <a:spcPct val="99000"/>
              </a:lnSpc>
              <a:buSzPct val="25000"/>
            </a:pPr>
            <a:fld id="{00000000-1234-1234-1234-123412341234}" type="slidenum">
              <a:rPr lang="en-US" sz="2100">
                <a:solidFill>
                  <a:srgbClr val="FFFFFF"/>
                </a:solidFill>
              </a:rPr>
              <a:pPr>
                <a:lnSpc>
                  <a:spcPct val="99000"/>
                </a:lnSpc>
                <a:buSzPct val="25000"/>
              </a:pPr>
              <a:t>19</a:t>
            </a:fld>
            <a:endParaRPr lang="en-US"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7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2" y="204790"/>
            <a:ext cx="3008313" cy="871538"/>
          </a:xfrm>
        </p:spPr>
        <p:txBody>
          <a:bodyPr anchor="b"/>
          <a:lstStyle>
            <a:lvl1pPr algn="l">
              <a:defRPr sz="27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4"/>
            <a:ext cx="5111750" cy="438983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2" y="1076325"/>
            <a:ext cx="3008313" cy="3518298"/>
          </a:xfrm>
        </p:spPr>
        <p:txBody>
          <a:bodyPr/>
          <a:lstStyle>
            <a:lvl1pPr marL="0" indent="0">
              <a:buNone/>
              <a:defRPr sz="1700"/>
            </a:lvl1pPr>
            <a:lvl2pPr marL="380895" indent="0">
              <a:buNone/>
              <a:defRPr sz="1000"/>
            </a:lvl2pPr>
            <a:lvl3pPr marL="761790" indent="0">
              <a:buNone/>
              <a:defRPr sz="800"/>
            </a:lvl3pPr>
            <a:lvl4pPr marL="1142683" indent="0">
              <a:buNone/>
              <a:defRPr sz="700"/>
            </a:lvl4pPr>
            <a:lvl5pPr marL="1523573" indent="0">
              <a:buNone/>
              <a:defRPr sz="700"/>
            </a:lvl5pPr>
            <a:lvl6pPr marL="1904467" indent="0">
              <a:buNone/>
              <a:defRPr sz="700"/>
            </a:lvl6pPr>
            <a:lvl7pPr marL="2285362" indent="0">
              <a:buNone/>
              <a:defRPr sz="700"/>
            </a:lvl7pPr>
            <a:lvl8pPr marL="2666253" indent="0">
              <a:buNone/>
              <a:defRPr sz="700"/>
            </a:lvl8pPr>
            <a:lvl9pPr marL="3047146" indent="0">
              <a:buNone/>
              <a:defRPr sz="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6"/>
            <a:ext cx="5486400" cy="425053"/>
          </a:xfrm>
        </p:spPr>
        <p:txBody>
          <a:bodyPr anchor="b"/>
          <a:lstStyle>
            <a:lvl1pPr algn="l">
              <a:defRPr sz="23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0895" indent="0">
              <a:buNone/>
              <a:defRPr sz="2300"/>
            </a:lvl2pPr>
            <a:lvl3pPr marL="761790" indent="0">
              <a:buNone/>
              <a:defRPr sz="2000"/>
            </a:lvl3pPr>
            <a:lvl4pPr marL="1142683" indent="0">
              <a:buNone/>
              <a:defRPr sz="1700"/>
            </a:lvl4pPr>
            <a:lvl5pPr marL="1523573" indent="0">
              <a:buNone/>
              <a:defRPr sz="1700"/>
            </a:lvl5pPr>
            <a:lvl6pPr marL="1904467" indent="0">
              <a:buNone/>
              <a:defRPr sz="1700"/>
            </a:lvl6pPr>
            <a:lvl7pPr marL="2285362" indent="0">
              <a:buNone/>
              <a:defRPr sz="1700"/>
            </a:lvl7pPr>
            <a:lvl8pPr marL="2666253" indent="0">
              <a:buNone/>
              <a:defRPr sz="1700"/>
            </a:lvl8pPr>
            <a:lvl9pPr marL="3047146" indent="0">
              <a:buNone/>
              <a:defRPr sz="1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9"/>
            <a:ext cx="5486400" cy="60364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895" indent="0">
              <a:buNone/>
              <a:defRPr sz="1000"/>
            </a:lvl2pPr>
            <a:lvl3pPr marL="761790" indent="0">
              <a:buNone/>
              <a:defRPr sz="800"/>
            </a:lvl3pPr>
            <a:lvl4pPr marL="1142683" indent="0">
              <a:buNone/>
              <a:defRPr sz="700"/>
            </a:lvl4pPr>
            <a:lvl5pPr marL="1523573" indent="0">
              <a:buNone/>
              <a:defRPr sz="700"/>
            </a:lvl5pPr>
            <a:lvl6pPr marL="1904467" indent="0">
              <a:buNone/>
              <a:defRPr sz="700"/>
            </a:lvl6pPr>
            <a:lvl7pPr marL="2285362" indent="0">
              <a:buNone/>
              <a:defRPr sz="700"/>
            </a:lvl7pPr>
            <a:lvl8pPr marL="2666253" indent="0">
              <a:buNone/>
              <a:defRPr sz="700"/>
            </a:lvl8pPr>
            <a:lvl9pPr marL="304714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8" y="107157"/>
            <a:ext cx="2141537" cy="430172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07157"/>
            <a:ext cx="6275388" cy="430172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7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678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elected_powerpoint_bg_2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7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5571E-02C7-4909-A943-092A83DD34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334024" y="4511183"/>
            <a:ext cx="2111375" cy="184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79" tIns="38088" rIns="76179" bIns="38088">
            <a:spAutoFit/>
          </a:bodyPr>
          <a:lstStyle/>
          <a:p>
            <a:pPr defTabSz="761790">
              <a:spcBef>
                <a:spcPct val="50000"/>
              </a:spcBef>
              <a:defRPr/>
            </a:pPr>
            <a:r>
              <a:rPr lang="en-US" sz="700" dirty="0" smtClean="0">
                <a:solidFill>
                  <a:srgbClr val="000000"/>
                </a:solidFill>
              </a:rPr>
              <a:t>TI Confidential – NDA Restrictions</a:t>
            </a:r>
            <a:endParaRPr lang="en-US" sz="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460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elected_powerpoint_bg_1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7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334024" y="4511183"/>
            <a:ext cx="2111375" cy="184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79" tIns="38088" rIns="76179" bIns="38088">
            <a:spAutoFit/>
          </a:bodyPr>
          <a:lstStyle/>
          <a:p>
            <a:pPr defTabSz="761790">
              <a:spcBef>
                <a:spcPct val="50000"/>
              </a:spcBef>
              <a:defRPr/>
            </a:pPr>
            <a:r>
              <a:rPr lang="en-US" sz="700" dirty="0" smtClean="0">
                <a:solidFill>
                  <a:srgbClr val="000000"/>
                </a:solidFill>
              </a:rPr>
              <a:t>TI Confidential – NDA Restrictions</a:t>
            </a:r>
            <a:endParaRPr lang="en-US" sz="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841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elected_powerpoint_bg_1_grey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298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7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7816-A48B-4805-9A47-CE865F4F10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334024" y="4511183"/>
            <a:ext cx="2111375" cy="184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79" tIns="38088" rIns="76179" bIns="38088">
            <a:spAutoFit/>
          </a:bodyPr>
          <a:lstStyle/>
          <a:p>
            <a:pPr defTabSz="761790">
              <a:spcBef>
                <a:spcPct val="50000"/>
              </a:spcBef>
              <a:defRPr/>
            </a:pPr>
            <a:r>
              <a:rPr lang="en-US" sz="700" dirty="0" smtClean="0">
                <a:solidFill>
                  <a:srgbClr val="000000"/>
                </a:solidFill>
              </a:rPr>
              <a:t>TI Confidential – NDA Restrictions</a:t>
            </a:r>
            <a:endParaRPr lang="en-US" sz="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478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90" y="786359"/>
            <a:ext cx="8467725" cy="3709449"/>
          </a:xfrm>
        </p:spPr>
        <p:txBody>
          <a:bodyPr/>
          <a:lstStyle>
            <a:lvl1pPr>
              <a:spcBef>
                <a:spcPts val="667"/>
              </a:spcBef>
              <a:defRPr/>
            </a:lvl1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388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elected_powerpoint_bg_2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7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5571E-02C7-4909-A943-092A83DD3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33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/>
            </a:lvl1pPr>
            <a:lvl2pPr marL="380895" indent="0">
              <a:buNone/>
              <a:defRPr sz="1500"/>
            </a:lvl2pPr>
            <a:lvl3pPr marL="761790" indent="0">
              <a:buNone/>
              <a:defRPr sz="1300"/>
            </a:lvl3pPr>
            <a:lvl4pPr marL="1142683" indent="0">
              <a:buNone/>
              <a:defRPr sz="1200"/>
            </a:lvl4pPr>
            <a:lvl5pPr marL="1523573" indent="0">
              <a:buNone/>
              <a:defRPr sz="1200"/>
            </a:lvl5pPr>
            <a:lvl6pPr marL="1904467" indent="0">
              <a:buNone/>
              <a:defRPr sz="1200"/>
            </a:lvl6pPr>
            <a:lvl7pPr marL="2285362" indent="0">
              <a:buNone/>
              <a:defRPr sz="1200"/>
            </a:lvl7pPr>
            <a:lvl8pPr marL="2666253" indent="0">
              <a:buNone/>
              <a:defRPr sz="1200"/>
            </a:lvl8pPr>
            <a:lvl9pPr marL="304714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4537472"/>
            <a:ext cx="2133600" cy="15478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118DC-F0C3-4C61-9EEA-2C495CD0458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513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87" y="889399"/>
            <a:ext cx="4157663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89399"/>
            <a:ext cx="4157662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224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7"/>
            <a:ext cx="4041775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888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898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18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2" y="204790"/>
            <a:ext cx="3008313" cy="871538"/>
          </a:xfrm>
        </p:spPr>
        <p:txBody>
          <a:bodyPr anchor="b"/>
          <a:lstStyle>
            <a:lvl1pPr algn="l">
              <a:defRPr sz="27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4"/>
            <a:ext cx="5111750" cy="438983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2" y="1076325"/>
            <a:ext cx="3008313" cy="3518298"/>
          </a:xfrm>
        </p:spPr>
        <p:txBody>
          <a:bodyPr/>
          <a:lstStyle>
            <a:lvl1pPr marL="0" indent="0">
              <a:buNone/>
              <a:defRPr sz="1700"/>
            </a:lvl1pPr>
            <a:lvl2pPr marL="380895" indent="0">
              <a:buNone/>
              <a:defRPr sz="1000"/>
            </a:lvl2pPr>
            <a:lvl3pPr marL="761790" indent="0">
              <a:buNone/>
              <a:defRPr sz="800"/>
            </a:lvl3pPr>
            <a:lvl4pPr marL="1142683" indent="0">
              <a:buNone/>
              <a:defRPr sz="700"/>
            </a:lvl4pPr>
            <a:lvl5pPr marL="1523573" indent="0">
              <a:buNone/>
              <a:defRPr sz="700"/>
            </a:lvl5pPr>
            <a:lvl6pPr marL="1904467" indent="0">
              <a:buNone/>
              <a:defRPr sz="700"/>
            </a:lvl6pPr>
            <a:lvl7pPr marL="2285362" indent="0">
              <a:buNone/>
              <a:defRPr sz="700"/>
            </a:lvl7pPr>
            <a:lvl8pPr marL="2666253" indent="0">
              <a:buNone/>
              <a:defRPr sz="700"/>
            </a:lvl8pPr>
            <a:lvl9pPr marL="3047146" indent="0">
              <a:buNone/>
              <a:defRPr sz="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70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6"/>
            <a:ext cx="5486400" cy="425053"/>
          </a:xfrm>
        </p:spPr>
        <p:txBody>
          <a:bodyPr anchor="b"/>
          <a:lstStyle>
            <a:lvl1pPr algn="l">
              <a:defRPr sz="23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0895" indent="0">
              <a:buNone/>
              <a:defRPr sz="2300"/>
            </a:lvl2pPr>
            <a:lvl3pPr marL="761790" indent="0">
              <a:buNone/>
              <a:defRPr sz="2000"/>
            </a:lvl3pPr>
            <a:lvl4pPr marL="1142683" indent="0">
              <a:buNone/>
              <a:defRPr sz="1700"/>
            </a:lvl4pPr>
            <a:lvl5pPr marL="1523573" indent="0">
              <a:buNone/>
              <a:defRPr sz="1700"/>
            </a:lvl5pPr>
            <a:lvl6pPr marL="1904467" indent="0">
              <a:buNone/>
              <a:defRPr sz="1700"/>
            </a:lvl6pPr>
            <a:lvl7pPr marL="2285362" indent="0">
              <a:buNone/>
              <a:defRPr sz="1700"/>
            </a:lvl7pPr>
            <a:lvl8pPr marL="2666253" indent="0">
              <a:buNone/>
              <a:defRPr sz="1700"/>
            </a:lvl8pPr>
            <a:lvl9pPr marL="3047146" indent="0">
              <a:buNone/>
              <a:defRPr sz="1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9"/>
            <a:ext cx="5486400" cy="60364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895" indent="0">
              <a:buNone/>
              <a:defRPr sz="1000"/>
            </a:lvl2pPr>
            <a:lvl3pPr marL="761790" indent="0">
              <a:buNone/>
              <a:defRPr sz="800"/>
            </a:lvl3pPr>
            <a:lvl4pPr marL="1142683" indent="0">
              <a:buNone/>
              <a:defRPr sz="700"/>
            </a:lvl4pPr>
            <a:lvl5pPr marL="1523573" indent="0">
              <a:buNone/>
              <a:defRPr sz="700"/>
            </a:lvl5pPr>
            <a:lvl6pPr marL="1904467" indent="0">
              <a:buNone/>
              <a:defRPr sz="700"/>
            </a:lvl6pPr>
            <a:lvl7pPr marL="2285362" indent="0">
              <a:buNone/>
              <a:defRPr sz="700"/>
            </a:lvl7pPr>
            <a:lvl8pPr marL="2666253" indent="0">
              <a:buNone/>
              <a:defRPr sz="700"/>
            </a:lvl8pPr>
            <a:lvl9pPr marL="304714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053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330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8" y="107157"/>
            <a:ext cx="2141537" cy="430172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07157"/>
            <a:ext cx="6275388" cy="430172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347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29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6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42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63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elected_powerpoint_bg_1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7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9" y="4741069"/>
            <a:ext cx="8810625" cy="349758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47" y="4830371"/>
            <a:ext cx="1874837" cy="17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29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6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42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ext Box 31"/>
          <p:cNvSpPr txBox="1">
            <a:spLocks noChangeArrowheads="1"/>
          </p:cNvSpPr>
          <p:nvPr userDrawn="1"/>
        </p:nvSpPr>
        <p:spPr bwMode="auto">
          <a:xfrm>
            <a:off x="314325" y="4529138"/>
            <a:ext cx="25336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dirty="0">
                <a:solidFill>
                  <a:srgbClr val="000000"/>
                </a:solidFill>
                <a:cs typeface="Arial" charset="0"/>
              </a:rPr>
              <a:t>TI </a:t>
            </a:r>
            <a:r>
              <a:rPr lang="en-US" sz="800" dirty="0" smtClean="0">
                <a:solidFill>
                  <a:srgbClr val="000000"/>
                </a:solidFill>
                <a:cs typeface="Arial" charset="0"/>
              </a:rPr>
              <a:t>Confidential – NDA Restrictions</a:t>
            </a:r>
            <a:endParaRPr lang="en-US" sz="800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945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9" y="4743450"/>
            <a:ext cx="88042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" y="4741069"/>
            <a:ext cx="8810625" cy="349758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47" y="4830371"/>
            <a:ext cx="1874837" cy="17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29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6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42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Text Box 31"/>
          <p:cNvSpPr txBox="1">
            <a:spLocks noChangeArrowheads="1"/>
          </p:cNvSpPr>
          <p:nvPr userDrawn="1"/>
        </p:nvSpPr>
        <p:spPr bwMode="auto">
          <a:xfrm>
            <a:off x="314325" y="4529138"/>
            <a:ext cx="25336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dirty="0">
                <a:solidFill>
                  <a:srgbClr val="000000"/>
                </a:solidFill>
                <a:cs typeface="Arial" charset="0"/>
              </a:rPr>
              <a:t>TI </a:t>
            </a:r>
            <a:r>
              <a:rPr lang="en-US" sz="800" dirty="0" smtClean="0">
                <a:solidFill>
                  <a:srgbClr val="000000"/>
                </a:solidFill>
                <a:cs typeface="Arial" charset="0"/>
              </a:rPr>
              <a:t>Confidential – NDA Restrictions</a:t>
            </a:r>
            <a:endParaRPr lang="en-US" sz="800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33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4743450"/>
            <a:ext cx="8782050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" y="4741069"/>
            <a:ext cx="8810625" cy="349758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47" y="4830371"/>
            <a:ext cx="1874837" cy="17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29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6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42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ext Box 31"/>
          <p:cNvSpPr txBox="1">
            <a:spLocks noChangeArrowheads="1"/>
          </p:cNvSpPr>
          <p:nvPr userDrawn="1"/>
        </p:nvSpPr>
        <p:spPr bwMode="auto">
          <a:xfrm>
            <a:off x="314325" y="4529138"/>
            <a:ext cx="25336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dirty="0">
                <a:solidFill>
                  <a:srgbClr val="000000"/>
                </a:solidFill>
                <a:cs typeface="Arial" charset="0"/>
              </a:rPr>
              <a:t>TI </a:t>
            </a:r>
            <a:r>
              <a:rPr lang="en-US" sz="800" dirty="0" smtClean="0">
                <a:solidFill>
                  <a:srgbClr val="000000"/>
                </a:solidFill>
                <a:cs typeface="Arial" charset="0"/>
              </a:rPr>
              <a:t>Confidential – NDA Restrictions</a:t>
            </a:r>
            <a:endParaRPr lang="en-US" sz="800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3702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84" y="786352"/>
            <a:ext cx="8467725" cy="370944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840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4537477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76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84" y="889399"/>
            <a:ext cx="4157663" cy="35194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89399"/>
            <a:ext cx="4157662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0651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7411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7994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6532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7"/>
            <a:ext cx="3008313" cy="871538"/>
          </a:xfrm>
        </p:spPr>
        <p:txBody>
          <a:bodyPr anchor="b"/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0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elected_powerpoint_bg_1_grey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298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7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7816-A48B-4805-9A47-CE865F4F10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2674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9457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8" y="107160"/>
            <a:ext cx="2141537" cy="4301729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07160"/>
            <a:ext cx="6275388" cy="4301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53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90" y="786359"/>
            <a:ext cx="8467725" cy="3709449"/>
          </a:xfrm>
        </p:spPr>
        <p:txBody>
          <a:bodyPr/>
          <a:lstStyle>
            <a:lvl1pPr>
              <a:spcBef>
                <a:spcPts val="667"/>
              </a:spcBef>
              <a:defRPr/>
            </a:lvl1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33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/>
            </a:lvl1pPr>
            <a:lvl2pPr marL="380895" indent="0">
              <a:buNone/>
              <a:defRPr sz="1500"/>
            </a:lvl2pPr>
            <a:lvl3pPr marL="761790" indent="0">
              <a:buNone/>
              <a:defRPr sz="1300"/>
            </a:lvl3pPr>
            <a:lvl4pPr marL="1142683" indent="0">
              <a:buNone/>
              <a:defRPr sz="1200"/>
            </a:lvl4pPr>
            <a:lvl5pPr marL="1523573" indent="0">
              <a:buNone/>
              <a:defRPr sz="1200"/>
            </a:lvl5pPr>
            <a:lvl6pPr marL="1904467" indent="0">
              <a:buNone/>
              <a:defRPr sz="1200"/>
            </a:lvl6pPr>
            <a:lvl7pPr marL="2285362" indent="0">
              <a:buNone/>
              <a:defRPr sz="1200"/>
            </a:lvl7pPr>
            <a:lvl8pPr marL="2666253" indent="0">
              <a:buNone/>
              <a:defRPr sz="1200"/>
            </a:lvl8pPr>
            <a:lvl9pPr marL="304714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4537472"/>
            <a:ext cx="2133600" cy="15478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118DC-F0C3-4C61-9EEA-2C495CD045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87" y="889399"/>
            <a:ext cx="4157663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89399"/>
            <a:ext cx="4157662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7"/>
            <a:ext cx="4041775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15" y="4743450"/>
            <a:ext cx="88042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8" rIns="76179" bIns="38088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41910" y="4743450"/>
            <a:ext cx="8740140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8" rIns="76179" bIns="38088" rtlCol="0" anchor="ctr"/>
          <a:lstStyle/>
          <a:p>
            <a:pPr algn="ctr"/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07165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90" y="794155"/>
            <a:ext cx="8467725" cy="37016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4537472"/>
            <a:ext cx="2133600" cy="15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r">
              <a:defRPr sz="700"/>
            </a:lvl1pPr>
          </a:lstStyle>
          <a:p>
            <a:pPr>
              <a:defRPr/>
            </a:pPr>
            <a:fld id="{B6C70261-DCF8-4A97-9502-E8EEF2364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5pPr>
      <a:lvl6pPr marL="380895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6pPr>
      <a:lvl7pPr marL="761790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7pPr>
      <a:lvl8pPr marL="1142683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8pPr>
      <a:lvl9pPr marL="1523573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9pPr>
    </p:titleStyle>
    <p:bodyStyle>
      <a:lvl1pPr marL="189124" indent="-189124" algn="l" rtl="0" eaLnBrk="0" fontAlgn="base" hangingPunct="0">
        <a:spcBef>
          <a:spcPts val="667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78763" indent="-194416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711530" indent="-137548" algn="l" rtl="0" eaLnBrk="0" fontAlgn="base" hangingPunct="0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001168" indent="-194416" algn="l" rtl="0" eaLnBrk="0" fontAlgn="base" hangingPunct="0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240546" indent="-144163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621441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6pPr>
      <a:lvl7pPr marL="2002336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7pPr>
      <a:lvl8pPr marL="2383230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8pPr>
      <a:lvl9pPr marL="2764124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895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79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68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57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467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362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25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146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15" y="4743450"/>
            <a:ext cx="88042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8" rIns="76179" bIns="38088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910" y="4743450"/>
            <a:ext cx="8740140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8" rIns="76179" bIns="38088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07165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90" y="794155"/>
            <a:ext cx="8467725" cy="37016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4537472"/>
            <a:ext cx="2133600" cy="15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r">
              <a:defRPr sz="7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334024" y="4511183"/>
            <a:ext cx="2111375" cy="184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79" tIns="38088" rIns="76179" bIns="38088">
            <a:spAutoFit/>
          </a:bodyPr>
          <a:lstStyle/>
          <a:p>
            <a:pPr defTabSz="761790">
              <a:spcBef>
                <a:spcPct val="50000"/>
              </a:spcBef>
              <a:defRPr/>
            </a:pPr>
            <a:r>
              <a:rPr lang="en-US" sz="700" dirty="0">
                <a:solidFill>
                  <a:srgbClr val="000000"/>
                </a:solidFill>
              </a:rPr>
              <a:t>TI </a:t>
            </a:r>
            <a:r>
              <a:rPr lang="en-US" sz="700" dirty="0" smtClean="0">
                <a:solidFill>
                  <a:srgbClr val="000000"/>
                </a:solidFill>
              </a:rPr>
              <a:t>Confidential – NDA Restrictions</a:t>
            </a:r>
            <a:endParaRPr lang="en-US" sz="700" dirty="0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71252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5pPr>
      <a:lvl6pPr marL="380895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6pPr>
      <a:lvl7pPr marL="761790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7pPr>
      <a:lvl8pPr marL="1142683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8pPr>
      <a:lvl9pPr marL="1523573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9pPr>
    </p:titleStyle>
    <p:bodyStyle>
      <a:lvl1pPr marL="189124" indent="-189124" algn="l" rtl="0" eaLnBrk="0" fontAlgn="base" hangingPunct="0">
        <a:spcBef>
          <a:spcPts val="667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78763" indent="-194416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711530" indent="-137548" algn="l" rtl="0" eaLnBrk="0" fontAlgn="base" hangingPunct="0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001168" indent="-194416" algn="l" rtl="0" eaLnBrk="0" fontAlgn="base" hangingPunct="0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240546" indent="-144163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621441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6pPr>
      <a:lvl7pPr marL="2002336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7pPr>
      <a:lvl8pPr marL="2383230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8pPr>
      <a:lvl9pPr marL="2764124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895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79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68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57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467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362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25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146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9" y="4743450"/>
            <a:ext cx="88042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284" y="4743450"/>
            <a:ext cx="87407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9" y="4741069"/>
            <a:ext cx="8810625" cy="349758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75447" y="4830371"/>
            <a:ext cx="1874837" cy="17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07156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84" y="794152"/>
            <a:ext cx="8467725" cy="37016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4537477"/>
            <a:ext cx="2133600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>
                <a:solidFill>
                  <a:srgbClr val="000000"/>
                </a:solidFill>
                <a:cs typeface="Arial" charset="0"/>
              </a:rPr>
              <a:pPr/>
              <a:t>‹#›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Text Box 31"/>
          <p:cNvSpPr txBox="1">
            <a:spLocks noChangeArrowheads="1"/>
          </p:cNvSpPr>
          <p:nvPr userDrawn="1"/>
        </p:nvSpPr>
        <p:spPr bwMode="auto">
          <a:xfrm>
            <a:off x="314325" y="4529138"/>
            <a:ext cx="25336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dirty="0">
                <a:solidFill>
                  <a:srgbClr val="000000"/>
                </a:solidFill>
                <a:cs typeface="Arial" charset="0"/>
              </a:rPr>
              <a:t>TI </a:t>
            </a:r>
            <a:r>
              <a:rPr lang="en-US" sz="800" dirty="0" smtClean="0">
                <a:solidFill>
                  <a:srgbClr val="000000"/>
                </a:solidFill>
                <a:cs typeface="Arial" charset="0"/>
              </a:rPr>
              <a:t>Confidential – NDA Restrictions</a:t>
            </a:r>
            <a:endParaRPr lang="en-US" sz="800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06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tool/processor-sdk-vision" TargetMode="External"/><Relationship Id="rId2" Type="http://schemas.openxmlformats.org/officeDocument/2006/relationships/hyperlink" Target="http://www.ti.com/processors/automotive-processors/tdax-adas-socs/overview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e2e.ti.com/support/arm/automotive_processors/f/1021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ronos.org/registry/OpenVX/" TargetMode="External"/><Relationship Id="rId2" Type="http://schemas.openxmlformats.org/officeDocument/2006/relationships/hyperlink" Target="https://www.khronos.org/openvx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youtu.be/JZZCNcfIqqs?list=PLYO7XTAX41FP01wTyWfwiNW3xq9IDRAnO" TargetMode="External"/><Relationship Id="rId4" Type="http://schemas.openxmlformats.org/officeDocument/2006/relationships/hyperlink" Target="https://www.khronos.org/openvx/resource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DE0000"/>
                </a:solidFill>
              </a:rPr>
              <a:t>TIOVX – TI’s OpenVX Implementation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60"/>
            <a:ext cx="8458200" cy="1477000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28 Sept 2017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6C859B9-A6F5-4CA5-B884-5AD1BEA27C22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OpenVX 1.1 Supported Platforms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2773B-7332-4E92-84CF-34A277FF245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9" name="TextBox 8"/>
          <p:cNvSpPr txBox="1"/>
          <p:nvPr/>
        </p:nvSpPr>
        <p:spPr>
          <a:xfrm>
            <a:off x="266895" y="1636119"/>
            <a:ext cx="1492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OpenVX </a:t>
            </a:r>
          </a:p>
          <a:p>
            <a:r>
              <a:rPr lang="en-US" dirty="0" smtClean="0"/>
              <a:t>Target CPUs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3985" y="341434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42118" y="834190"/>
            <a:ext cx="2092483" cy="43313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TDA2x</a:t>
            </a:r>
            <a:endParaRPr lang="en-US" dirty="0"/>
          </a:p>
        </p:txBody>
      </p:sp>
      <p:pic>
        <p:nvPicPr>
          <p:cNvPr id="3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106" y="3396755"/>
            <a:ext cx="1408362" cy="344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13" descr="Image result for Linux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5" descr="Image result for Linux"/>
          <p:cNvSpPr>
            <a:spLocks noChangeAspect="1" noChangeArrowheads="1"/>
          </p:cNvSpPr>
          <p:nvPr/>
        </p:nvSpPr>
        <p:spPr bwMode="auto">
          <a:xfrm>
            <a:off x="152400" y="794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Image result for Linux"/>
          <p:cNvSpPr>
            <a:spLocks noChangeAspect="1" noChangeArrowheads="1"/>
          </p:cNvSpPr>
          <p:nvPr/>
        </p:nvSpPr>
        <p:spPr bwMode="auto">
          <a:xfrm>
            <a:off x="304800" y="16034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106" y="3892970"/>
            <a:ext cx="1408362" cy="66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339401" y="834190"/>
            <a:ext cx="2092483" cy="43313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TDA2Eco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658497" y="834190"/>
            <a:ext cx="2092483" cy="43313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TDA3x</a:t>
            </a:r>
            <a:endParaRPr lang="en-US" dirty="0"/>
          </a:p>
        </p:txBody>
      </p:sp>
      <p:pic>
        <p:nvPicPr>
          <p:cNvPr id="4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313" y="3396754"/>
            <a:ext cx="1408362" cy="344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313" y="3892967"/>
            <a:ext cx="1408362" cy="66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545" y="3396753"/>
            <a:ext cx="1408362" cy="344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66430"/>
            <a:ext cx="15811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097" y="1344233"/>
            <a:ext cx="17145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250" y="1370472"/>
            <a:ext cx="17049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431800" y="3581400"/>
            <a:ext cx="8255000" cy="666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</a:rPr>
              <a:t>TIOVX Kernel Wrapper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1800" y="1666877"/>
            <a:ext cx="8255000" cy="981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000000"/>
                </a:solidFill>
              </a:rPr>
              <a:t>TIOVX Framework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smtClean="0"/>
              <a:t>TI OpenVX SW Stack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0700" y="1933577"/>
            <a:ext cx="1041400" cy="2762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Context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1000" y="1933577"/>
            <a:ext cx="1041400" cy="2762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520700" y="2290763"/>
            <a:ext cx="1041400" cy="266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Graph</a:t>
            </a:r>
          </a:p>
        </p:txBody>
      </p:sp>
      <p:sp>
        <p:nvSpPr>
          <p:cNvPr id="9" name="Rectangle 8"/>
          <p:cNvSpPr/>
          <p:nvPr/>
        </p:nvSpPr>
        <p:spPr>
          <a:xfrm>
            <a:off x="431808" y="1343025"/>
            <a:ext cx="3936999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OpenVX API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1811" y="771530"/>
            <a:ext cx="1787525" cy="46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Khronos Conformance Test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57350" y="2290763"/>
            <a:ext cx="1041400" cy="2762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Kernel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70540" y="1924052"/>
            <a:ext cx="1358900" cy="2762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Image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91037" y="2286002"/>
            <a:ext cx="1358900" cy="2762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Scalar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56443" y="1921670"/>
            <a:ext cx="1358900" cy="2762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Array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78538" y="2288381"/>
            <a:ext cx="1358900" cy="2762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Pyramid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516819" y="2276477"/>
            <a:ext cx="995359" cy="2762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73800" y="4381504"/>
            <a:ext cx="968376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FFFF"/>
                </a:solidFill>
              </a:rPr>
              <a:t>Khronos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670551" y="4379123"/>
            <a:ext cx="514355" cy="2262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TI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32280" y="766763"/>
            <a:ext cx="2076437" cy="466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Examples / Use-cases with Processor SDK - Vision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1800" y="2781300"/>
            <a:ext cx="8255000" cy="666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</a:rPr>
              <a:t>TIOVX Platform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857870" y="3128963"/>
            <a:ext cx="10414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Memory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232269" y="1924052"/>
            <a:ext cx="1301750" cy="2762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Obj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Desc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64295" y="2847975"/>
            <a:ext cx="8128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Event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68800" y="2847975"/>
            <a:ext cx="8128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Mutex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013073" y="3128963"/>
            <a:ext cx="113665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IPC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77850" y="3914775"/>
            <a:ext cx="130175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VXLIB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016132" y="3914775"/>
            <a:ext cx="130175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EVELIB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883155" y="3914775"/>
            <a:ext cx="1714505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User kernels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46960" y="4381499"/>
            <a:ext cx="1339851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Customer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64295" y="766763"/>
            <a:ext cx="2222504" cy="4667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Examples / </a:t>
            </a:r>
            <a:r>
              <a:rPr lang="en-US" sz="1200" dirty="0" smtClean="0">
                <a:solidFill>
                  <a:srgbClr val="FFFFFF"/>
                </a:solidFill>
              </a:rPr>
              <a:t>Use-cases with Processor SDK - Vision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254620" y="2847975"/>
            <a:ext cx="112395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Task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06725" y="2847975"/>
            <a:ext cx="129222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Queue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232269" y="3128963"/>
            <a:ext cx="1552578" cy="2190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Platform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09880" y="1928812"/>
            <a:ext cx="1301750" cy="2809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Target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809890" y="2286001"/>
            <a:ext cx="1676395" cy="2809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Target Kernel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486285" y="1333502"/>
            <a:ext cx="4200525" cy="2762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TIOVX API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57443" y="771527"/>
            <a:ext cx="1717669" cy="466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TI Extension Conformance Test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713548" y="3914775"/>
            <a:ext cx="1714505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Target kernels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0737" y="4495799"/>
            <a:ext cx="1938599" cy="21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Arrow Connector 54"/>
          <p:cNvCxnSpPr/>
          <p:nvPr/>
        </p:nvCxnSpPr>
        <p:spPr>
          <a:xfrm flipH="1">
            <a:off x="2286000" y="2333625"/>
            <a:ext cx="28067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TI OpenVX on TDA3x</a:t>
            </a: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32100" y="1933575"/>
            <a:ext cx="18034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(IPU1-0)</a:t>
            </a:r>
          </a:p>
          <a:p>
            <a:pPr algn="ctr"/>
            <a:r>
              <a:rPr lang="en-US" dirty="0" smtClean="0"/>
              <a:t>(OpenVX API)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49600" y="923925"/>
            <a:ext cx="1168400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DSP1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92700" y="1933575"/>
            <a:ext cx="1168400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 </a:t>
            </a:r>
            <a:r>
              <a:rPr lang="en-US" dirty="0" smtClean="0">
                <a:solidFill>
                  <a:schemeClr val="tx1"/>
                </a:solidFill>
              </a:rPr>
              <a:t>IPU1-0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7600" y="1933575"/>
            <a:ext cx="1168400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DSP2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49600" y="2862263"/>
            <a:ext cx="1168400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EVE1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0"/>
            <a:endCxn id="6" idx="2"/>
          </p:cNvCxnSpPr>
          <p:nvPr/>
        </p:nvCxnSpPr>
        <p:spPr>
          <a:xfrm flipV="1">
            <a:off x="3733800" y="1419225"/>
            <a:ext cx="0" cy="514350"/>
          </a:xfrm>
          <a:prstGeom prst="straightConnector1">
            <a:avLst/>
          </a:prstGeom>
          <a:ln w="254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1"/>
          </p:cNvCxnSpPr>
          <p:nvPr/>
        </p:nvCxnSpPr>
        <p:spPr>
          <a:xfrm>
            <a:off x="4635500" y="2181225"/>
            <a:ext cx="457200" cy="0"/>
          </a:xfrm>
          <a:prstGeom prst="straightConnector1">
            <a:avLst/>
          </a:prstGeom>
          <a:ln w="254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7" idx="0"/>
          </p:cNvCxnSpPr>
          <p:nvPr/>
        </p:nvCxnSpPr>
        <p:spPr>
          <a:xfrm>
            <a:off x="4318000" y="1171575"/>
            <a:ext cx="135890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1"/>
            <a:endCxn id="8" idx="0"/>
          </p:cNvCxnSpPr>
          <p:nvPr/>
        </p:nvCxnSpPr>
        <p:spPr>
          <a:xfrm flipH="1">
            <a:off x="1701800" y="1171575"/>
            <a:ext cx="144780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3"/>
            <a:endCxn id="5" idx="1"/>
          </p:cNvCxnSpPr>
          <p:nvPr/>
        </p:nvCxnSpPr>
        <p:spPr>
          <a:xfrm>
            <a:off x="2286000" y="2181225"/>
            <a:ext cx="546100" cy="0"/>
          </a:xfrm>
          <a:prstGeom prst="straightConnector1">
            <a:avLst/>
          </a:prstGeom>
          <a:ln w="254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1"/>
            <a:endCxn id="8" idx="2"/>
          </p:cNvCxnSpPr>
          <p:nvPr/>
        </p:nvCxnSpPr>
        <p:spPr>
          <a:xfrm flipH="1" flipV="1">
            <a:off x="1701800" y="2428875"/>
            <a:ext cx="1447800" cy="6810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2"/>
            <a:endCxn id="9" idx="3"/>
          </p:cNvCxnSpPr>
          <p:nvPr/>
        </p:nvCxnSpPr>
        <p:spPr>
          <a:xfrm flipH="1">
            <a:off x="4318000" y="2428875"/>
            <a:ext cx="1358900" cy="6810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0"/>
            <a:endCxn id="5" idx="2"/>
          </p:cNvCxnSpPr>
          <p:nvPr/>
        </p:nvCxnSpPr>
        <p:spPr>
          <a:xfrm flipV="1">
            <a:off x="3733800" y="2428875"/>
            <a:ext cx="0" cy="433388"/>
          </a:xfrm>
          <a:prstGeom prst="straightConnector1">
            <a:avLst/>
          </a:prstGeom>
          <a:ln w="254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937000" y="1419225"/>
            <a:ext cx="0" cy="14430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829300" y="923925"/>
            <a:ext cx="609600" cy="0"/>
          </a:xfrm>
          <a:prstGeom prst="straightConnector1">
            <a:avLst/>
          </a:prstGeom>
          <a:ln w="254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829300" y="1233488"/>
            <a:ext cx="609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613235" y="790188"/>
            <a:ext cx="257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HOST-TARGET CMDs.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613234" y="1094988"/>
            <a:ext cx="2287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TARGET-TARGET CMDs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33400" y="3547676"/>
            <a:ext cx="1168400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33400" y="4095245"/>
            <a:ext cx="1168400" cy="2476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04197" y="3543031"/>
            <a:ext cx="5919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 Thread on HOST CPU, calls OpenVX APIs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280737" y="4495799"/>
            <a:ext cx="1938599" cy="21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904197" y="4023054"/>
            <a:ext cx="6663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 OpenVX “Target” executes vision kernels. Target can run on same CPU as HOST. Multiple Targets on a CPU possible. Target execute in parallel to each other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187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xfrm>
            <a:off x="231775" y="217132"/>
            <a:ext cx="7901160" cy="390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Mono-camera Analytics Processing Graph (Example)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0737" y="4495799"/>
            <a:ext cx="1938599" cy="21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48" y="721805"/>
            <a:ext cx="6519443" cy="3960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804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 noGrp="1"/>
          </p:cNvSpPr>
          <p:nvPr>
            <p:ph type="title"/>
          </p:nvPr>
        </p:nvSpPr>
        <p:spPr>
          <a:xfrm>
            <a:off x="231787" y="217132"/>
            <a:ext cx="4323257" cy="390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Distributed Graph Execution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186620" y="4167929"/>
            <a:ext cx="63130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 smtClean="0"/>
              <a:t>Distributed graph execution minimizes overheads at “HOST” ARM CPU and reduces system latency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74" y="673454"/>
            <a:ext cx="7530343" cy="3526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0737" y="4495799"/>
            <a:ext cx="1938599" cy="21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3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280737" y="4495799"/>
            <a:ext cx="1938599" cy="21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Block </a:t>
            </a:r>
            <a:r>
              <a:rPr lang="en-US" sz="2400" dirty="0"/>
              <a:t>Access Manager (</a:t>
            </a:r>
            <a:r>
              <a:rPr lang="en-US" sz="2400" dirty="0" smtClean="0"/>
              <a:t>BAM) Framework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89212" y="759148"/>
            <a:ext cx="5547284" cy="48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lvl="0" indent="0" defTabSz="914400" eaLnBrk="0" latinLnBrk="0" hangingPunct="0">
              <a:lnSpc>
                <a:spcPct val="85000"/>
              </a:lnSpc>
              <a:buClrTx/>
              <a:buSzTx/>
              <a:buFontTx/>
              <a:buNone/>
              <a:tabLst/>
              <a:defRPr kumimoji="0" sz="1400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Non-BAM </a:t>
            </a:r>
            <a:r>
              <a:rPr lang="en-US" dirty="0" smtClean="0"/>
              <a:t>based </a:t>
            </a:r>
            <a:r>
              <a:rPr lang="en-US" dirty="0"/>
              <a:t>programming model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39731" y="1303124"/>
            <a:ext cx="2498947" cy="104565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2603" y="1324166"/>
            <a:ext cx="2544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DSP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382002" y="1662223"/>
            <a:ext cx="860351" cy="447453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Compute Unit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430861" y="1646150"/>
            <a:ext cx="1180214" cy="44745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30861" y="1724270"/>
            <a:ext cx="118021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L2 Cache</a:t>
            </a:r>
            <a:endParaRPr lang="en-US" sz="1200" dirty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0380" y="1303130"/>
            <a:ext cx="2176116" cy="1237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560381" y="1001648"/>
            <a:ext cx="2176116" cy="27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lvl="0" indent="0" defTabSz="914400" eaLnBrk="0" latinLnBrk="0" hangingPunct="0">
              <a:lnSpc>
                <a:spcPct val="85000"/>
              </a:lnSpc>
              <a:buClrTx/>
              <a:buSzTx/>
              <a:buFontTx/>
              <a:buNone/>
              <a:tabLst/>
              <a:defRPr kumimoji="0" sz="1400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Big External memory</a:t>
            </a:r>
          </a:p>
        </p:txBody>
      </p:sp>
      <p:grpSp>
        <p:nvGrpSpPr>
          <p:cNvPr id="14" name="Group 32"/>
          <p:cNvGrpSpPr/>
          <p:nvPr/>
        </p:nvGrpSpPr>
        <p:grpSpPr>
          <a:xfrm>
            <a:off x="2807171" y="1670507"/>
            <a:ext cx="194094" cy="276045"/>
            <a:chOff x="3886200" y="2018581"/>
            <a:chExt cx="349370" cy="362310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3886200" y="2018581"/>
              <a:ext cx="340743" cy="1912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886200" y="2209800"/>
              <a:ext cx="349370" cy="1710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rc 16"/>
            <p:cNvSpPr/>
            <p:nvPr/>
          </p:nvSpPr>
          <p:spPr>
            <a:xfrm>
              <a:off x="4063042" y="2061713"/>
              <a:ext cx="172528" cy="284670"/>
            </a:xfrm>
            <a:prstGeom prst="arc">
              <a:avLst>
                <a:gd name="adj1" fmla="val 16320682"/>
                <a:gd name="adj2" fmla="val 513739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 flipH="1">
              <a:off x="4120838" y="2113473"/>
              <a:ext cx="97478" cy="19840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>
            <a:off x="2540206" y="2043990"/>
            <a:ext cx="1006547" cy="7087"/>
          </a:xfrm>
          <a:prstGeom prst="straightConnector1">
            <a:avLst/>
          </a:prstGeom>
          <a:ln w="254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22392" y="2113280"/>
            <a:ext cx="7699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Data I/O</a:t>
            </a:r>
            <a:endParaRPr 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2757667" y="2042209"/>
            <a:ext cx="7699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Data I/O</a:t>
            </a:r>
            <a:endParaRPr lang="en-US" sz="1050" dirty="0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222592" y="2821168"/>
            <a:ext cx="3305052" cy="48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entury" panose="02040604050505020304" pitchFamily="18" charset="0"/>
                <a:ea typeface="+mj-ea"/>
                <a:cs typeface="+mj-cs"/>
              </a:rPr>
              <a:t>BAM framework based programming</a:t>
            </a:r>
            <a:r>
              <a:rPr kumimoji="0" lang="en-US" sz="14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entury" panose="02040604050505020304" pitchFamily="18" charset="0"/>
                <a:ea typeface="+mj-ea"/>
                <a:cs typeface="+mj-cs"/>
              </a:rPr>
              <a:t> model</a:t>
            </a:r>
            <a:endParaRPr kumimoji="0" lang="en-US" sz="1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entury" panose="02040604050505020304" pitchFamily="18" charset="0"/>
              <a:ea typeface="+mj-ea"/>
              <a:cs typeface="+mj-c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43943" y="3371444"/>
            <a:ext cx="2693582" cy="12484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32409" y="3365148"/>
            <a:ext cx="2176116" cy="1237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3532410" y="3063666"/>
            <a:ext cx="2176116" cy="27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lvl="0" indent="0" defTabSz="914400" eaLnBrk="0" latinLnBrk="0" hangingPunct="0">
              <a:lnSpc>
                <a:spcPct val="85000"/>
              </a:lnSpc>
              <a:buClrTx/>
              <a:buSzTx/>
              <a:buFontTx/>
              <a:buNone/>
              <a:tabLst/>
              <a:defRPr kumimoji="0" sz="1400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Big External memory </a:t>
            </a:r>
          </a:p>
        </p:txBody>
      </p:sp>
      <p:grpSp>
        <p:nvGrpSpPr>
          <p:cNvPr id="29" name="Group 45"/>
          <p:cNvGrpSpPr/>
          <p:nvPr/>
        </p:nvGrpSpPr>
        <p:grpSpPr>
          <a:xfrm>
            <a:off x="2963684" y="3732524"/>
            <a:ext cx="194094" cy="276045"/>
            <a:chOff x="3886200" y="2018581"/>
            <a:chExt cx="349370" cy="362310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3886200" y="2018581"/>
              <a:ext cx="340743" cy="1912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886200" y="2209800"/>
              <a:ext cx="349370" cy="1710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 31"/>
            <p:cNvSpPr/>
            <p:nvPr/>
          </p:nvSpPr>
          <p:spPr>
            <a:xfrm>
              <a:off x="4063042" y="2061713"/>
              <a:ext cx="172528" cy="284670"/>
            </a:xfrm>
            <a:prstGeom prst="arc">
              <a:avLst>
                <a:gd name="adj1" fmla="val 16320682"/>
                <a:gd name="adj2" fmla="val 513739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 flipH="1">
              <a:off x="4120838" y="2113473"/>
              <a:ext cx="97478" cy="19840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Isosceles Triangle 33"/>
          <p:cNvSpPr/>
          <p:nvPr/>
        </p:nvSpPr>
        <p:spPr>
          <a:xfrm rot="14444123">
            <a:off x="3399808" y="3206933"/>
            <a:ext cx="144015" cy="831373"/>
          </a:xfrm>
          <a:prstGeom prst="triangle">
            <a:avLst>
              <a:gd name="adj" fmla="val 51042"/>
            </a:avLst>
          </a:prstGeom>
          <a:gradFill>
            <a:gsLst>
              <a:gs pos="0">
                <a:srgbClr val="5E9EFF">
                  <a:alpha val="9000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>
            <a:outerShdw blurRad="50800" dist="50800" dir="5400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617138"/>
              </p:ext>
            </p:extLst>
          </p:nvPr>
        </p:nvGraphicFramePr>
        <p:xfrm>
          <a:off x="3540046" y="3358771"/>
          <a:ext cx="2165501" cy="1207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93"/>
                <a:gridCol w="209308"/>
                <a:gridCol w="216550"/>
                <a:gridCol w="216550"/>
                <a:gridCol w="216550"/>
                <a:gridCol w="216550"/>
                <a:gridCol w="216550"/>
                <a:gridCol w="216550"/>
                <a:gridCol w="216550"/>
                <a:gridCol w="216550"/>
              </a:tblGrid>
              <a:tr h="150997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997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997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997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997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997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997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997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6" name="Group 70"/>
          <p:cNvGrpSpPr/>
          <p:nvPr/>
        </p:nvGrpSpPr>
        <p:grpSpPr>
          <a:xfrm>
            <a:off x="1345815" y="3856138"/>
            <a:ext cx="786305" cy="444794"/>
            <a:chOff x="2250178" y="4648201"/>
            <a:chExt cx="786305" cy="4447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Rounded Rectangle 36"/>
            <p:cNvSpPr/>
            <p:nvPr/>
          </p:nvSpPr>
          <p:spPr>
            <a:xfrm>
              <a:off x="2353339" y="4649086"/>
              <a:ext cx="591879" cy="443909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50178" y="4648201"/>
              <a:ext cx="7863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On-chip</a:t>
              </a:r>
            </a:p>
            <a:p>
              <a:pPr algn="ctr"/>
              <a:r>
                <a:rPr lang="en-US" sz="1100" dirty="0" smtClean="0"/>
                <a:t>L2 RAM</a:t>
              </a:r>
              <a:endParaRPr lang="en-US" sz="1100" dirty="0"/>
            </a:p>
          </p:txBody>
        </p:sp>
      </p:grpSp>
      <p:grpSp>
        <p:nvGrpSpPr>
          <p:cNvPr id="39" name="Group 69"/>
          <p:cNvGrpSpPr/>
          <p:nvPr/>
        </p:nvGrpSpPr>
        <p:grpSpPr>
          <a:xfrm>
            <a:off x="2132109" y="3863366"/>
            <a:ext cx="621118" cy="447453"/>
            <a:chOff x="1803106" y="5248053"/>
            <a:chExt cx="621118" cy="4474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Rounded Rectangle 39"/>
            <p:cNvSpPr/>
            <p:nvPr/>
          </p:nvSpPr>
          <p:spPr>
            <a:xfrm>
              <a:off x="1825254" y="5248053"/>
              <a:ext cx="528084" cy="447453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03106" y="5306300"/>
              <a:ext cx="6211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DMA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>
            <a:off x="1966428" y="4261200"/>
            <a:ext cx="350875" cy="0"/>
          </a:xfrm>
          <a:prstGeom prst="straightConnector1">
            <a:avLst/>
          </a:prstGeom>
          <a:ln w="254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554762" y="4261152"/>
            <a:ext cx="1005631" cy="0"/>
          </a:xfrm>
          <a:prstGeom prst="straightConnector1">
            <a:avLst/>
          </a:prstGeom>
          <a:ln w="254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29862" y="4334616"/>
            <a:ext cx="7699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Data I/O</a:t>
            </a:r>
            <a:endParaRPr lang="en-US" sz="1050" dirty="0"/>
          </a:p>
        </p:txBody>
      </p:sp>
      <p:sp>
        <p:nvSpPr>
          <p:cNvPr id="46" name="TextBox 45"/>
          <p:cNvSpPr txBox="1"/>
          <p:nvPr/>
        </p:nvSpPr>
        <p:spPr>
          <a:xfrm>
            <a:off x="1784774" y="4329392"/>
            <a:ext cx="7699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Data I/O</a:t>
            </a:r>
            <a:endParaRPr 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2910518" y="4318947"/>
            <a:ext cx="7699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Data I/O</a:t>
            </a:r>
            <a:endParaRPr 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263048" y="3468730"/>
            <a:ext cx="2544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DSP</a:t>
            </a:r>
            <a:endParaRPr lang="en-US" sz="1400" dirty="0"/>
          </a:p>
        </p:txBody>
      </p:sp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5911522" y="895350"/>
            <a:ext cx="2934451" cy="3418000"/>
          </a:xfrm>
        </p:spPr>
        <p:txBody>
          <a:bodyPr/>
          <a:lstStyle/>
          <a:p>
            <a:r>
              <a:rPr lang="en-US" sz="1400" dirty="0" smtClean="0"/>
              <a:t>Divides </a:t>
            </a:r>
            <a:r>
              <a:rPr lang="en-US" sz="1400" dirty="0"/>
              <a:t>an input </a:t>
            </a:r>
            <a:r>
              <a:rPr lang="en-US" sz="1400" dirty="0" smtClean="0"/>
              <a:t>into </a:t>
            </a:r>
            <a:r>
              <a:rPr lang="en-US" sz="1400" dirty="0"/>
              <a:t>smaller 2-D blocks and pipelines </a:t>
            </a:r>
            <a:r>
              <a:rPr lang="en-US" sz="1400" dirty="0" smtClean="0"/>
              <a:t>kernels using BAM</a:t>
            </a:r>
          </a:p>
          <a:p>
            <a:r>
              <a:rPr lang="en-US" sz="1400" dirty="0"/>
              <a:t>BAM manages DMA, including abstracting the overlap reads required for filtering kernels.</a:t>
            </a:r>
          </a:p>
          <a:p>
            <a:r>
              <a:rPr lang="en-US" sz="1400" dirty="0" smtClean="0"/>
              <a:t>Reduces </a:t>
            </a:r>
            <a:r>
              <a:rPr lang="en-US" sz="1400" dirty="0"/>
              <a:t>the input/output accesses made in the external </a:t>
            </a:r>
            <a:r>
              <a:rPr lang="en-US" sz="1400" dirty="0" smtClean="0"/>
              <a:t>memory</a:t>
            </a:r>
          </a:p>
          <a:p>
            <a:r>
              <a:rPr lang="en-US" sz="1400" dirty="0" smtClean="0"/>
              <a:t>"</a:t>
            </a:r>
            <a:r>
              <a:rPr lang="en-US" sz="1400" dirty="0"/>
              <a:t>Virtual Image” </a:t>
            </a:r>
            <a:r>
              <a:rPr lang="en-US" sz="1400" dirty="0" smtClean="0"/>
              <a:t>in OpenVX is used to </a:t>
            </a:r>
            <a:r>
              <a:rPr lang="en-US" sz="1400" dirty="0"/>
              <a:t>eliminate </a:t>
            </a:r>
            <a:r>
              <a:rPr lang="en-US" sz="1400" dirty="0" smtClean="0"/>
              <a:t>intermediate </a:t>
            </a:r>
            <a:r>
              <a:rPr lang="en-US" sz="1400" dirty="0"/>
              <a:t>buffers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Most OpenVX v1.1 kernels optimized on DSP using BAM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389212" y="3864575"/>
            <a:ext cx="860351" cy="447453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Compute Unit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188392" y="4253180"/>
            <a:ext cx="350875" cy="0"/>
          </a:xfrm>
          <a:prstGeom prst="straightConnector1">
            <a:avLst/>
          </a:prstGeom>
          <a:ln w="254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148281" y="2047406"/>
            <a:ext cx="350875" cy="0"/>
          </a:xfrm>
          <a:prstGeom prst="straightConnector1">
            <a:avLst/>
          </a:prstGeom>
          <a:ln w="254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02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PyTIOVX </a:t>
            </a:r>
            <a:r>
              <a:rPr lang="en-US" sz="2400" dirty="0" smtClean="0"/>
              <a:t>- Automated </a:t>
            </a:r>
            <a:r>
              <a:rPr lang="en-US" sz="2400" dirty="0"/>
              <a:t>OpenVX “C” Code </a:t>
            </a:r>
            <a:r>
              <a:rPr lang="en-US" sz="2400" dirty="0" smtClean="0"/>
              <a:t>Generation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4098" name="Picture 2" descr="C:\Users\a0875225\AppData\Local\Microsoft\Windows\Temporary Internet Files\Content.IE5\1KRHMK4R\768px-Text-x-python.svg[1]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10" y="821663"/>
            <a:ext cx="738187" cy="73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5" descr="Image result for jpg file ic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Image result for C code file icon"/>
          <p:cNvSpPr>
            <a:spLocks noChangeAspect="1" noChangeArrowheads="1"/>
          </p:cNvSpPr>
          <p:nvPr/>
        </p:nvSpPr>
        <p:spPr bwMode="auto">
          <a:xfrm>
            <a:off x="152400" y="794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663" y="2549195"/>
            <a:ext cx="787818" cy="78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791" y="669351"/>
            <a:ext cx="1071562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1970803" y="1093525"/>
            <a:ext cx="320843" cy="223212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2866277" y="2236380"/>
            <a:ext cx="224590" cy="312821"/>
          </a:xfrm>
          <a:prstGeom prst="down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42791" y="1755410"/>
            <a:ext cx="1071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PyTIOVX</a:t>
            </a:r>
            <a:endParaRPr lang="en-US" sz="1600" b="1" dirty="0">
              <a:solidFill>
                <a:srgbClr val="0070C0"/>
              </a:solidFill>
            </a:endParaRPr>
          </a:p>
        </p:txBody>
      </p:sp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473" y="820182"/>
            <a:ext cx="1383316" cy="19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663" y="3406284"/>
            <a:ext cx="3246642" cy="116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2" y="1709488"/>
            <a:ext cx="1819585" cy="325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6152152" y="730849"/>
            <a:ext cx="2902367" cy="20491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marL="189124" indent="-189124" algn="l" rtl="0" eaLnBrk="0" fontAlgn="base" hangingPunct="0">
              <a:spcBef>
                <a:spcPts val="667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763" indent="-194416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711530" indent="-137548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001168" indent="-194416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240546" indent="-144163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1621441" indent="-144163" algn="l" rtl="0" fontAlgn="base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6pPr>
            <a:lvl7pPr marL="2002336" indent="-144163" algn="l" rtl="0" fontAlgn="base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7pPr>
            <a:lvl8pPr marL="2383230" indent="-144163" algn="l" rtl="0" fontAlgn="base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8pPr>
            <a:lvl9pPr marL="2764124" indent="-144163" algn="l" rtl="0" fontAlgn="base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Generated C code can run on SoC without modifications </a:t>
            </a:r>
          </a:p>
          <a:p>
            <a:r>
              <a:rPr lang="en-US" kern="0" dirty="0" smtClean="0"/>
              <a:t>Visualize graph connections</a:t>
            </a:r>
          </a:p>
          <a:p>
            <a:r>
              <a:rPr lang="en-US" kern="0" dirty="0" smtClean="0"/>
              <a:t>Trap and fix common mistakes before executing on target SoC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085" y="834945"/>
            <a:ext cx="740383" cy="74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3658242" y="1093525"/>
            <a:ext cx="320843" cy="223212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7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Pipelined Graph Execution with Processor SDK - Vision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8531" y="1987555"/>
            <a:ext cx="2047815" cy="1162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OpenVX Link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80427" y="2420688"/>
            <a:ext cx="1346200" cy="660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A15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680327" y="2265112"/>
            <a:ext cx="12700" cy="882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527927" y="2265112"/>
            <a:ext cx="12700" cy="882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375527" y="2274637"/>
            <a:ext cx="12700" cy="882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854839" y="1487236"/>
            <a:ext cx="3088773" cy="242703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0727" y="908050"/>
            <a:ext cx="1803400" cy="438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Camera Link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07227" y="1614237"/>
            <a:ext cx="1168400" cy="660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DSP1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29627" y="3157287"/>
            <a:ext cx="1346200" cy="660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 </a:t>
            </a:r>
            <a:r>
              <a:rPr lang="en-US" dirty="0" smtClean="0">
                <a:solidFill>
                  <a:schemeClr val="tx1"/>
                </a:solidFill>
              </a:rPr>
              <a:t>ARM M4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19927" y="2401638"/>
            <a:ext cx="1168400" cy="660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DSP2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07227" y="3157287"/>
            <a:ext cx="1168400" cy="660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EVE1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6927" y="1620588"/>
            <a:ext cx="1346200" cy="660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EVE2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937627" y="2265112"/>
            <a:ext cx="12700" cy="882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785227" y="2274637"/>
            <a:ext cx="12700" cy="882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090027" y="2265112"/>
            <a:ext cx="12700" cy="882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75627" y="3379536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88327" y="3487486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75627" y="3582736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4169277" y="2547687"/>
            <a:ext cx="266700" cy="203200"/>
            <a:chOff x="4737100" y="3162300"/>
            <a:chExt cx="266700" cy="2032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4737100" y="3162300"/>
              <a:ext cx="25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749800" y="3270250"/>
              <a:ext cx="25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737100" y="3365500"/>
              <a:ext cx="25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4429627" y="2385762"/>
            <a:ext cx="1346200" cy="660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ARM A15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4162927" y="1830136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175627" y="1938086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162927" y="2033336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21381" y="2330451"/>
            <a:ext cx="1803400" cy="6604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OpenVX Application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31" idx="3"/>
          </p:cNvCxnSpPr>
          <p:nvPr/>
        </p:nvCxnSpPr>
        <p:spPr>
          <a:xfrm flipH="1" flipV="1">
            <a:off x="2324781" y="2660651"/>
            <a:ext cx="520700" cy="12700"/>
          </a:xfrm>
          <a:prstGeom prst="straightConnector1">
            <a:avLst/>
          </a:prstGeom>
          <a:ln w="254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02690" y="3789178"/>
            <a:ext cx="1803400" cy="437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 </a:t>
            </a:r>
            <a:r>
              <a:rPr lang="en-US" dirty="0" smtClean="0">
                <a:solidFill>
                  <a:schemeClr val="tx1"/>
                </a:solidFill>
              </a:rPr>
              <a:t>Link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7" idx="0"/>
          </p:cNvCxnSpPr>
          <p:nvPr/>
        </p:nvCxnSpPr>
        <p:spPr>
          <a:xfrm flipH="1">
            <a:off x="1395044" y="1363748"/>
            <a:ext cx="18692" cy="24698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6096012" y="895351"/>
            <a:ext cx="2749967" cy="3251534"/>
          </a:xfrm>
        </p:spPr>
        <p:txBody>
          <a:bodyPr/>
          <a:lstStyle/>
          <a:p>
            <a:r>
              <a:rPr lang="en-US" sz="1600" dirty="0" smtClean="0"/>
              <a:t>OpenVX used for compute</a:t>
            </a:r>
          </a:p>
          <a:p>
            <a:r>
              <a:rPr lang="en-US" sz="1600" dirty="0" smtClean="0"/>
              <a:t>Processor SDK – Vision used for Camera, Display, system level control</a:t>
            </a:r>
          </a:p>
          <a:p>
            <a:r>
              <a:rPr lang="en-US" sz="1600" dirty="0" smtClean="0"/>
              <a:t>Pipelined execution of OpenVX with camera and display improves system utilization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294781" y="1610729"/>
            <a:ext cx="200526" cy="1249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695833" y="1610729"/>
            <a:ext cx="200526" cy="1249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1786750" y="1734218"/>
            <a:ext cx="18692" cy="24698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6" idx="0"/>
          </p:cNvCxnSpPr>
          <p:nvPr/>
        </p:nvCxnSpPr>
        <p:spPr>
          <a:xfrm flipH="1">
            <a:off x="1169836" y="3149600"/>
            <a:ext cx="18692" cy="24698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069573" y="3396581"/>
            <a:ext cx="200526" cy="1249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270099" y="3395078"/>
            <a:ext cx="200526" cy="1249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470625" y="3396581"/>
            <a:ext cx="200526" cy="1249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1561542" y="3520073"/>
            <a:ext cx="18692" cy="24698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88453" y="394617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TDA2x SoC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495307" y="1610729"/>
            <a:ext cx="200526" cy="1249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80737" y="4495799"/>
            <a:ext cx="1938599" cy="21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3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TI OpenVX supports </a:t>
            </a:r>
            <a:r>
              <a:rPr lang="en-US" sz="2000" dirty="0"/>
              <a:t>true multi-core heterogeneous </a:t>
            </a:r>
            <a:r>
              <a:rPr lang="en-US" sz="2000" dirty="0" smtClean="0"/>
              <a:t>compute on TDA2x/3x SoCs</a:t>
            </a:r>
          </a:p>
          <a:p>
            <a:r>
              <a:rPr lang="en-US" sz="2000" dirty="0" smtClean="0"/>
              <a:t>TI </a:t>
            </a:r>
            <a:r>
              <a:rPr lang="en-US" sz="2000" dirty="0"/>
              <a:t>OpenVX </a:t>
            </a:r>
            <a:r>
              <a:rPr lang="en-US" sz="2000" dirty="0" smtClean="0"/>
              <a:t>implementation differentiates via</a:t>
            </a:r>
            <a:endParaRPr lang="en-US" sz="2000" dirty="0"/>
          </a:p>
          <a:p>
            <a:pPr lvl="1"/>
            <a:r>
              <a:rPr lang="en-US" sz="1800" dirty="0"/>
              <a:t>Distributed graph </a:t>
            </a:r>
            <a:r>
              <a:rPr lang="en-US" sz="1800" dirty="0" smtClean="0"/>
              <a:t>execution</a:t>
            </a:r>
          </a:p>
          <a:p>
            <a:pPr lvl="1"/>
            <a:r>
              <a:rPr lang="en-US" sz="1800" dirty="0" smtClean="0"/>
              <a:t>DMA </a:t>
            </a:r>
            <a:r>
              <a:rPr lang="en-US" sz="1800" dirty="0"/>
              <a:t>acceleration using BAM  </a:t>
            </a:r>
            <a:endParaRPr lang="en-US" sz="1800" dirty="0" smtClean="0"/>
          </a:p>
          <a:p>
            <a:pPr lvl="1"/>
            <a:r>
              <a:rPr lang="en-US" sz="1800" dirty="0" smtClean="0"/>
              <a:t>Pipelined graph execution and streaming IO nodes (camera/display) </a:t>
            </a:r>
          </a:p>
          <a:p>
            <a:pPr lvl="1"/>
            <a:r>
              <a:rPr lang="en-US" sz="1800" dirty="0"/>
              <a:t>Ease of use via </a:t>
            </a:r>
            <a:r>
              <a:rPr lang="en-US" sz="1800" dirty="0" smtClean="0"/>
              <a:t>code generation (PyTIOVX) </a:t>
            </a:r>
            <a:r>
              <a:rPr lang="en-US" sz="1800" dirty="0"/>
              <a:t>tool, PC emulation mode</a:t>
            </a:r>
          </a:p>
          <a:p>
            <a:pPr lvl="1"/>
            <a:r>
              <a:rPr lang="en-US" sz="1800" dirty="0" smtClean="0"/>
              <a:t>Ability to run on </a:t>
            </a:r>
            <a:r>
              <a:rPr lang="en-US" sz="1800" dirty="0"/>
              <a:t>“Big ARM” CPUs with </a:t>
            </a:r>
            <a:r>
              <a:rPr lang="en-US" sz="1800" dirty="0" smtClean="0"/>
              <a:t>HLOS </a:t>
            </a:r>
            <a:r>
              <a:rPr lang="en-US" sz="1800" dirty="0"/>
              <a:t>as well as “MCU ARM” CPUs using </a:t>
            </a:r>
            <a:r>
              <a:rPr lang="en-US" sz="1800" dirty="0" smtClean="0"/>
              <a:t>RTOS</a:t>
            </a:r>
            <a:endParaRPr lang="en-US" sz="18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6884" y="2061413"/>
            <a:ext cx="5606716" cy="5454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49856" y="158761"/>
            <a:ext cx="8381999" cy="527749"/>
          </a:xfrm>
          <a:prstGeom prst="rect">
            <a:avLst/>
          </a:prstGeom>
          <a:noFill/>
          <a:ln>
            <a:noFill/>
          </a:ln>
        </p:spPr>
        <p:txBody>
          <a:bodyPr lIns="81567" tIns="40783" rIns="81567" bIns="40783" anchor="ctr" anchorCtr="0">
            <a:noAutofit/>
          </a:bodyPr>
          <a:lstStyle/>
          <a:p>
            <a:pPr>
              <a:buSzPct val="25000"/>
            </a:pP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409757" y="790241"/>
            <a:ext cx="8381999" cy="2179249"/>
          </a:xfrm>
          <a:prstGeom prst="rect">
            <a:avLst/>
          </a:prstGeom>
          <a:noFill/>
          <a:ln>
            <a:noFill/>
          </a:ln>
        </p:spPr>
        <p:txBody>
          <a:bodyPr lIns="81567" tIns="40783" rIns="81567" bIns="40783" anchor="t" anchorCtr="0">
            <a:noAutofit/>
          </a:bodyPr>
          <a:lstStyle/>
          <a:p>
            <a:pPr indent="-149554">
              <a:spcBef>
                <a:spcPts val="2400"/>
              </a:spcBef>
            </a:pPr>
            <a:r>
              <a:rPr lang="en-US" sz="2400" dirty="0" smtClean="0"/>
              <a:t>Introduction to OpenVX</a:t>
            </a:r>
          </a:p>
          <a:p>
            <a:pPr indent="-149554">
              <a:spcBef>
                <a:spcPts val="2400"/>
              </a:spcBef>
            </a:pPr>
            <a:r>
              <a:rPr lang="en-US" sz="2400" dirty="0" smtClean="0"/>
              <a:t>OpenVX on TI SoCs – TIOVX</a:t>
            </a:r>
          </a:p>
          <a:p>
            <a:pPr indent="-149554">
              <a:spcBef>
                <a:spcPts val="2400"/>
              </a:spcBef>
            </a:pPr>
            <a:r>
              <a:rPr lang="en-US" sz="2400" dirty="0"/>
              <a:t>Getting Started with TIOVX</a:t>
            </a:r>
          </a:p>
          <a:p>
            <a:pPr indent="-149554">
              <a:spcBef>
                <a:spcPts val="2400"/>
              </a:spcBef>
            </a:pPr>
            <a:endParaRPr lang="en-US" sz="2400" dirty="0" smtClean="0"/>
          </a:p>
          <a:p>
            <a:pPr indent="-149554">
              <a:spcBef>
                <a:spcPts val="24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633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49856" y="158761"/>
            <a:ext cx="8381999" cy="527749"/>
          </a:xfrm>
          <a:prstGeom prst="rect">
            <a:avLst/>
          </a:prstGeom>
          <a:noFill/>
          <a:ln>
            <a:noFill/>
          </a:ln>
        </p:spPr>
        <p:txBody>
          <a:bodyPr lIns="81567" tIns="40783" rIns="81567" bIns="40783" anchor="ctr" anchorCtr="0">
            <a:noAutofit/>
          </a:bodyPr>
          <a:lstStyle/>
          <a:p>
            <a:pPr>
              <a:buSzPct val="25000"/>
            </a:pP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409757" y="790241"/>
            <a:ext cx="8381999" cy="2179249"/>
          </a:xfrm>
          <a:prstGeom prst="rect">
            <a:avLst/>
          </a:prstGeom>
          <a:noFill/>
          <a:ln>
            <a:noFill/>
          </a:ln>
        </p:spPr>
        <p:txBody>
          <a:bodyPr lIns="81567" tIns="40783" rIns="81567" bIns="40783" anchor="t" anchorCtr="0">
            <a:noAutofit/>
          </a:bodyPr>
          <a:lstStyle/>
          <a:p>
            <a:pPr indent="-149554">
              <a:spcBef>
                <a:spcPts val="2400"/>
              </a:spcBef>
            </a:pPr>
            <a:r>
              <a:rPr lang="en-US" sz="2400" dirty="0" smtClean="0"/>
              <a:t>Introduction to OpenVX</a:t>
            </a:r>
          </a:p>
          <a:p>
            <a:pPr indent="-149554">
              <a:spcBef>
                <a:spcPts val="2400"/>
              </a:spcBef>
            </a:pPr>
            <a:r>
              <a:rPr lang="en-US" sz="2400" dirty="0" smtClean="0"/>
              <a:t>OpenVX on TI SoCs – TIOVX</a:t>
            </a:r>
          </a:p>
          <a:p>
            <a:pPr indent="-149554">
              <a:spcBef>
                <a:spcPts val="2400"/>
              </a:spcBef>
            </a:pPr>
            <a:r>
              <a:rPr lang="en-US" sz="2400" dirty="0" smtClean="0"/>
              <a:t>Getting Started with TIOVX</a:t>
            </a:r>
          </a:p>
          <a:p>
            <a:pPr indent="-149554">
              <a:spcBef>
                <a:spcPts val="2400"/>
              </a:spcBef>
            </a:pPr>
            <a:endParaRPr lang="en-US" sz="2400" dirty="0" smtClean="0"/>
          </a:p>
          <a:p>
            <a:pPr indent="-149554">
              <a:spcBef>
                <a:spcPts val="24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426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TIOVX within Processor SDK -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TIOVX is present in Processor SDK – Vision at the location </a:t>
            </a:r>
            <a:r>
              <a:rPr lang="en-US" smtClean="0"/>
              <a:t>shown below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11" y="1183357"/>
            <a:ext cx="22860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eft Arrow 4"/>
          <p:cNvSpPr/>
          <p:nvPr/>
        </p:nvSpPr>
        <p:spPr>
          <a:xfrm>
            <a:off x="2398295" y="3088105"/>
            <a:ext cx="898358" cy="417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60821" y="3111986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TIOVX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3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TIOVX 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TIOVX sample application can be run on Linux x86 PC as well as TI TDA2x/3x SoC/EVM</a:t>
            </a:r>
          </a:p>
          <a:p>
            <a:r>
              <a:rPr lang="en-US" dirty="0" smtClean="0"/>
              <a:t>Follow steps in user guide to run sample applications on Linux x86 PC or SoC/EVM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56" y="2254417"/>
            <a:ext cx="40100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55" y="2623790"/>
            <a:ext cx="4010025" cy="107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41925"/>
            <a:ext cx="4313822" cy="1102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84245"/>
            <a:ext cx="25146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144127" y="2911642"/>
            <a:ext cx="4211053" cy="3255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676272" y="2927685"/>
            <a:ext cx="1090865" cy="2372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72463" y="3465537"/>
            <a:ext cx="2703095" cy="2222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355181" y="3046333"/>
            <a:ext cx="216819" cy="190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919442">
            <a:off x="5873549" y="3197898"/>
            <a:ext cx="376989" cy="190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2181726" y="2463967"/>
            <a:ext cx="240632" cy="277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2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TIOVX Sample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63" y="681038"/>
            <a:ext cx="17526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eft Arrow 5"/>
          <p:cNvSpPr/>
          <p:nvPr/>
        </p:nvSpPr>
        <p:spPr>
          <a:xfrm>
            <a:off x="1943100" y="1820777"/>
            <a:ext cx="409074" cy="2646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1686426" y="3617493"/>
            <a:ext cx="665748" cy="2646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42673" y="1075961"/>
            <a:ext cx="6238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main() for </a:t>
            </a:r>
            <a:r>
              <a:rPr lang="en-US" b="1" dirty="0" smtClean="0"/>
              <a:t>Khronos conformance test suite</a:t>
            </a:r>
            <a:r>
              <a:rPr lang="en-US" dirty="0" smtClean="0"/>
              <a:t>, including TI extension test suite </a:t>
            </a:r>
            <a:r>
              <a:rPr lang="en-US" dirty="0" smtClean="0"/>
              <a:t>on Linux x86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Helps confirm installation is fine and TI implementation meets OpenVX conformance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42673" y="3288175"/>
            <a:ext cx="6502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main() for </a:t>
            </a:r>
            <a:r>
              <a:rPr lang="en-US" b="1" dirty="0" smtClean="0"/>
              <a:t>TI OpenVX Step-by-step Tutorials </a:t>
            </a:r>
            <a:r>
              <a:rPr lang="en-US" dirty="0" smtClean="0"/>
              <a:t>on Linux x86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Recommended starting point to learn TI OpenVX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65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TIOVX 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by step examples to understand OpenVX, followed TI extensions to OpenVX including developing kernels on TI C6xx DSP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3502" y="2069431"/>
            <a:ext cx="1307431" cy="43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Load and Save VX images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501" y="2919662"/>
            <a:ext cx="1307431" cy="43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Image manipulation using VXU APIs </a:t>
            </a:r>
          </a:p>
        </p:txBody>
      </p:sp>
      <p:sp>
        <p:nvSpPr>
          <p:cNvPr id="7" name="Rectangle 6"/>
          <p:cNvSpPr/>
          <p:nvPr/>
        </p:nvSpPr>
        <p:spPr>
          <a:xfrm>
            <a:off x="573501" y="3801978"/>
            <a:ext cx="1307431" cy="43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Image manipulation using graph and VX node APIs </a:t>
            </a:r>
          </a:p>
        </p:txBody>
      </p:sp>
      <p:sp>
        <p:nvSpPr>
          <p:cNvPr id="8" name="Rectangle 7"/>
          <p:cNvSpPr/>
          <p:nvPr/>
        </p:nvSpPr>
        <p:spPr>
          <a:xfrm>
            <a:off x="2783305" y="1772653"/>
            <a:ext cx="1620998" cy="43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Graph with multiple </a:t>
            </a:r>
            <a:r>
              <a:rPr lang="en-US" sz="1000" dirty="0" smtClean="0"/>
              <a:t>targets, DSP1 and DSP2 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2783305" y="2606841"/>
            <a:ext cx="1620998" cy="43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Graph generated with PyTIOVX tool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3303" y="3469105"/>
            <a:ext cx="1621000" cy="43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Graph with user </a:t>
            </a:r>
            <a:r>
              <a:rPr lang="en-US" sz="1000" dirty="0" smtClean="0"/>
              <a:t>kernels on ARM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2783302" y="4291262"/>
            <a:ext cx="1621001" cy="43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Graph with target kernels </a:t>
            </a:r>
            <a:r>
              <a:rPr lang="en-US" sz="1000" dirty="0" smtClean="0"/>
              <a:t>on DSP</a:t>
            </a:r>
            <a:endParaRPr lang="en-US" sz="1000" dirty="0"/>
          </a:p>
        </p:txBody>
      </p:sp>
      <p:sp>
        <p:nvSpPr>
          <p:cNvPr id="12" name="Down Arrow 11"/>
          <p:cNvSpPr/>
          <p:nvPr/>
        </p:nvSpPr>
        <p:spPr>
          <a:xfrm>
            <a:off x="1108905" y="2586788"/>
            <a:ext cx="236623" cy="264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1096872" y="3453062"/>
            <a:ext cx="236623" cy="264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3455436" y="2285999"/>
            <a:ext cx="236623" cy="264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3455437" y="3136230"/>
            <a:ext cx="236623" cy="264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 rot="1588846">
            <a:off x="2186534" y="2207636"/>
            <a:ext cx="312821" cy="16132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3475492" y="3970419"/>
            <a:ext cx="236623" cy="264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37" y="1417220"/>
            <a:ext cx="3818766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54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TIOVX on TI SoC/EVM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 OpenVX sample application entry point to run on TI SoC/EVM can be found within Processor SDK – Vision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10" y="1826546"/>
            <a:ext cx="3643239" cy="278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347" y="1826546"/>
            <a:ext cx="2911210" cy="2873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85010" y="1467671"/>
            <a:ext cx="239988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RTOS OpenVX applications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989347" y="1466182"/>
            <a:ext cx="325121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Embedded Linux OpenVX applications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569495" y="4211053"/>
            <a:ext cx="954505" cy="160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946052" y="2069432"/>
            <a:ext cx="954505" cy="160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406190" y="4178968"/>
            <a:ext cx="954505" cy="160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307645" y="3183230"/>
            <a:ext cx="1720604" cy="160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TIOVX on TI SoC/EVM with Capture and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TI OpenVX sample application shows interaction of OpenVX with links framework for capture and display.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89560" y="2314299"/>
            <a:ext cx="4233851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\</a:t>
            </a:r>
            <a:r>
              <a:rPr lang="en-US" sz="1200" dirty="0"/>
              <a:t>vision_sdk\apps\src\rtos\usecases\vip_single_cam_openvx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89560" y="2016074"/>
            <a:ext cx="423385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OpenVX use-case with capture and display “links”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589560" y="3152808"/>
            <a:ext cx="300114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OpenVX “link” used in the use-case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589560" y="3461307"/>
            <a:ext cx="35125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\</a:t>
            </a:r>
            <a:r>
              <a:rPr lang="en-US" sz="1200" dirty="0" err="1"/>
              <a:t>vision_sdk</a:t>
            </a:r>
            <a:r>
              <a:rPr lang="en-US" sz="1200" dirty="0"/>
              <a:t>\apps\</a:t>
            </a:r>
            <a:r>
              <a:rPr lang="en-US" sz="1200" dirty="0" err="1"/>
              <a:t>src</a:t>
            </a:r>
            <a:r>
              <a:rPr lang="en-US" sz="1200" dirty="0"/>
              <a:t>\</a:t>
            </a:r>
            <a:r>
              <a:rPr lang="en-US" sz="1200" dirty="0" err="1"/>
              <a:t>rtos</a:t>
            </a:r>
            <a:r>
              <a:rPr lang="en-US" sz="1200" dirty="0"/>
              <a:t>\</a:t>
            </a:r>
            <a:r>
              <a:rPr lang="en-US" sz="1200" dirty="0" err="1"/>
              <a:t>alg_plugins</a:t>
            </a:r>
            <a:r>
              <a:rPr lang="en-US" sz="1200" dirty="0"/>
              <a:t>\</a:t>
            </a:r>
            <a:r>
              <a:rPr lang="en-US" sz="1200" dirty="0" err="1"/>
              <a:t>openvx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48" y="1613821"/>
            <a:ext cx="3988552" cy="2465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62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TIOVX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Release notes </a:t>
            </a:r>
            <a:r>
              <a:rPr lang="en-US" b="1" dirty="0" smtClean="0">
                <a:solidFill>
                  <a:srgbClr val="FF0000"/>
                </a:solidFill>
              </a:rPr>
              <a:t>– READ this first</a:t>
            </a:r>
          </a:p>
          <a:p>
            <a:pPr lvl="1"/>
            <a:r>
              <a:rPr lang="en-US" dirty="0"/>
              <a:t>\</a:t>
            </a:r>
            <a:r>
              <a:rPr lang="en-US" dirty="0" err="1" smtClean="0"/>
              <a:t>tiovx_xx_xx_xx_xx</a:t>
            </a:r>
            <a:r>
              <a:rPr lang="en-US" dirty="0" smtClean="0"/>
              <a:t>\tiovx_release_notes.html</a:t>
            </a:r>
          </a:p>
          <a:p>
            <a:r>
              <a:rPr lang="en-US" dirty="0" smtClean="0"/>
              <a:t>User guide, tutorial guide, PyTIOVX guide</a:t>
            </a:r>
          </a:p>
          <a:p>
            <a:pPr lvl="1"/>
            <a:r>
              <a:rPr lang="en-US" dirty="0" smtClean="0"/>
              <a:t>\</a:t>
            </a:r>
            <a:r>
              <a:rPr lang="en-US" dirty="0" err="1"/>
              <a:t>tiovx_xx_xx_xx_xx</a:t>
            </a:r>
            <a:r>
              <a:rPr lang="en-US" dirty="0" smtClean="0"/>
              <a:t>\docs\</a:t>
            </a:r>
            <a:r>
              <a:rPr lang="en-US" dirty="0" err="1" smtClean="0"/>
              <a:t>user_guide</a:t>
            </a:r>
            <a:r>
              <a:rPr lang="en-US" dirty="0" smtClean="0"/>
              <a:t>\index.html</a:t>
            </a:r>
          </a:p>
          <a:p>
            <a:pPr lvl="1"/>
            <a:r>
              <a:rPr lang="en-US" dirty="0" smtClean="0"/>
              <a:t>\</a:t>
            </a:r>
            <a:r>
              <a:rPr lang="en-US" dirty="0" err="1"/>
              <a:t>tiovx_xx_xx_xx_xx</a:t>
            </a:r>
            <a:r>
              <a:rPr lang="en-US" dirty="0" smtClean="0"/>
              <a:t>\docs\</a:t>
            </a:r>
            <a:r>
              <a:rPr lang="en-US" dirty="0" err="1" smtClean="0"/>
              <a:t>tutorial_guide</a:t>
            </a:r>
            <a:r>
              <a:rPr lang="en-US" dirty="0" smtClean="0"/>
              <a:t>\index.html</a:t>
            </a:r>
          </a:p>
          <a:p>
            <a:pPr lvl="1"/>
            <a:r>
              <a:rPr lang="en-US" dirty="0" smtClean="0"/>
              <a:t>\</a:t>
            </a:r>
            <a:r>
              <a:rPr lang="en-US" dirty="0" err="1"/>
              <a:t>tiovx_xx_xx_xx_xx</a:t>
            </a:r>
            <a:r>
              <a:rPr lang="en-US" dirty="0" smtClean="0"/>
              <a:t>\docs\</a:t>
            </a:r>
            <a:r>
              <a:rPr lang="en-US" dirty="0" err="1" smtClean="0"/>
              <a:t>pytiovx_guide</a:t>
            </a:r>
            <a:r>
              <a:rPr lang="en-US" dirty="0" smtClean="0"/>
              <a:t>\index.html</a:t>
            </a:r>
          </a:p>
          <a:p>
            <a:r>
              <a:rPr lang="en-US" dirty="0" smtClean="0"/>
              <a:t>Processor SDK – Vision resources</a:t>
            </a:r>
          </a:p>
          <a:p>
            <a:pPr lvl="1"/>
            <a:r>
              <a:rPr lang="en-US" dirty="0" smtClean="0"/>
              <a:t>\</a:t>
            </a:r>
            <a:r>
              <a:rPr lang="en-US" dirty="0" err="1" smtClean="0"/>
              <a:t>vision_sdk</a:t>
            </a:r>
            <a:r>
              <a:rPr lang="en-US" dirty="0" smtClean="0"/>
              <a:t>\docs\Index.htm</a:t>
            </a:r>
          </a:p>
          <a:p>
            <a:r>
              <a:rPr lang="en-US" dirty="0" smtClean="0"/>
              <a:t>Web resources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www.ti.com/processors/automotive-processors/tdax-adas-socs/overview.html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http://www.ti.com/tool/processor-sdk-vision</a:t>
            </a:r>
            <a:endParaRPr lang="en-US" dirty="0"/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e2e.ti.com/support/arm/automotive_processors/f/1021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9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69" y="2240765"/>
            <a:ext cx="8458200" cy="610791"/>
          </a:xfrm>
        </p:spPr>
        <p:txBody>
          <a:bodyPr/>
          <a:lstStyle/>
          <a:p>
            <a:r>
              <a:rPr lang="en-US" dirty="0" smtClean="0"/>
              <a:t>Thank You 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6884" y="762001"/>
            <a:ext cx="5606716" cy="5454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49856" y="158761"/>
            <a:ext cx="8381999" cy="527749"/>
          </a:xfrm>
          <a:prstGeom prst="rect">
            <a:avLst/>
          </a:prstGeom>
          <a:noFill/>
          <a:ln>
            <a:noFill/>
          </a:ln>
        </p:spPr>
        <p:txBody>
          <a:bodyPr lIns="81567" tIns="40783" rIns="81567" bIns="40783" anchor="ctr" anchorCtr="0">
            <a:noAutofit/>
          </a:bodyPr>
          <a:lstStyle/>
          <a:p>
            <a:pPr>
              <a:buSzPct val="25000"/>
            </a:pP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409757" y="790241"/>
            <a:ext cx="8381999" cy="2179249"/>
          </a:xfrm>
          <a:prstGeom prst="rect">
            <a:avLst/>
          </a:prstGeom>
          <a:noFill/>
          <a:ln>
            <a:noFill/>
          </a:ln>
        </p:spPr>
        <p:txBody>
          <a:bodyPr lIns="81567" tIns="40783" rIns="81567" bIns="40783" anchor="t" anchorCtr="0">
            <a:noAutofit/>
          </a:bodyPr>
          <a:lstStyle/>
          <a:p>
            <a:pPr indent="-149554">
              <a:spcBef>
                <a:spcPts val="2400"/>
              </a:spcBef>
            </a:pPr>
            <a:r>
              <a:rPr lang="en-US" sz="2400" dirty="0" smtClean="0"/>
              <a:t>Introduction to OpenVX</a:t>
            </a:r>
          </a:p>
          <a:p>
            <a:pPr indent="-149554">
              <a:spcBef>
                <a:spcPts val="2400"/>
              </a:spcBef>
            </a:pPr>
            <a:r>
              <a:rPr lang="en-US" sz="2400" dirty="0" smtClean="0"/>
              <a:t>OpenVX on TI SoCs – TIOVX</a:t>
            </a:r>
          </a:p>
          <a:p>
            <a:pPr indent="-149554">
              <a:spcBef>
                <a:spcPts val="2400"/>
              </a:spcBef>
            </a:pPr>
            <a:r>
              <a:rPr lang="en-US" sz="2400" dirty="0"/>
              <a:t>Getting Started with TIOVX</a:t>
            </a:r>
          </a:p>
          <a:p>
            <a:pPr indent="-149554">
              <a:spcBef>
                <a:spcPts val="2400"/>
              </a:spcBef>
            </a:pPr>
            <a:endParaRPr lang="en-US" sz="2400" dirty="0" smtClean="0"/>
          </a:p>
          <a:p>
            <a:pPr indent="-149554">
              <a:spcBef>
                <a:spcPts val="24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569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698518" y="158763"/>
            <a:ext cx="8381999" cy="527749"/>
          </a:xfrm>
          <a:prstGeom prst="rect">
            <a:avLst/>
          </a:prstGeom>
          <a:noFill/>
          <a:ln>
            <a:noFill/>
          </a:ln>
        </p:spPr>
        <p:txBody>
          <a:bodyPr lIns="81560" tIns="40780" rIns="81560" bIns="40780" anchor="ctr" anchorCtr="0">
            <a:noAutofit/>
          </a:bodyPr>
          <a:lstStyle/>
          <a:p>
            <a:pPr>
              <a:buSzPct val="25000"/>
            </a:pPr>
            <a:r>
              <a:rPr lang="en-US"/>
              <a:t>OpenVX – Low-Power Vision Acceleration 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98518" y="666758"/>
            <a:ext cx="8381999" cy="3248499"/>
          </a:xfrm>
          <a:prstGeom prst="rect">
            <a:avLst/>
          </a:prstGeom>
          <a:noFill/>
          <a:ln>
            <a:noFill/>
          </a:ln>
        </p:spPr>
        <p:txBody>
          <a:bodyPr lIns="81560" tIns="40780" rIns="81560" bIns="40780" anchor="t" anchorCtr="0">
            <a:noAutofit/>
          </a:bodyPr>
          <a:lstStyle/>
          <a:p>
            <a:pPr indent="-149542">
              <a:spcBef>
                <a:spcPts val="0"/>
              </a:spcBef>
            </a:pPr>
            <a:r>
              <a:rPr lang="en-US" dirty="0"/>
              <a:t>Higher-level abstraction API</a:t>
            </a:r>
          </a:p>
          <a:p>
            <a:pPr lvl="1" indent="-164080"/>
            <a:r>
              <a:rPr lang="en-US" dirty="0"/>
              <a:t>Targeted at real-time mobile and embedded platforms</a:t>
            </a:r>
          </a:p>
          <a:p>
            <a:pPr marL="380895" indent="0">
              <a:spcBef>
                <a:spcPts val="0"/>
              </a:spcBef>
              <a:buNone/>
            </a:pPr>
            <a:endParaRPr dirty="0"/>
          </a:p>
          <a:p>
            <a:pPr indent="-149542"/>
            <a:r>
              <a:rPr lang="en-US" dirty="0"/>
              <a:t>Performance portability across diverse architectures</a:t>
            </a:r>
          </a:p>
          <a:p>
            <a:pPr lvl="1" indent="-164080"/>
            <a:r>
              <a:rPr lang="en-US" dirty="0"/>
              <a:t>Multi-core CPUs, GPUs, DSPs, ISPs, Dedicated hardware, …</a:t>
            </a:r>
          </a:p>
          <a:p>
            <a:pPr marL="380895" indent="0">
              <a:spcBef>
                <a:spcPts val="0"/>
              </a:spcBef>
              <a:buNone/>
            </a:pPr>
            <a:endParaRPr dirty="0"/>
          </a:p>
          <a:p>
            <a:pPr indent="-149542"/>
            <a:r>
              <a:rPr lang="en-US" dirty="0">
                <a:solidFill>
                  <a:schemeClr val="dk2"/>
                </a:solidFill>
              </a:rPr>
              <a:t>Extends portable vision acceleration to very low-power domains</a:t>
            </a:r>
          </a:p>
          <a:p>
            <a:pPr lvl="1" indent="-164080"/>
            <a:r>
              <a:rPr lang="en-US" dirty="0"/>
              <a:t>Doesn’t require high-power CPU/GPU Complex</a:t>
            </a:r>
          </a:p>
          <a:p>
            <a:pPr lvl="1" indent="-164080"/>
            <a:r>
              <a:rPr lang="en-US" dirty="0"/>
              <a:t>Lower precision requirements than OpenCL </a:t>
            </a:r>
          </a:p>
          <a:p>
            <a:pPr marL="380895" indent="0">
              <a:spcBef>
                <a:spcPts val="0"/>
              </a:spcBef>
              <a:buNone/>
            </a:pPr>
            <a:endParaRPr b="0" dirty="0"/>
          </a:p>
        </p:txBody>
      </p:sp>
      <p:sp>
        <p:nvSpPr>
          <p:cNvPr id="192" name="Shape 192"/>
          <p:cNvSpPr/>
          <p:nvPr/>
        </p:nvSpPr>
        <p:spPr>
          <a:xfrm>
            <a:off x="6850455" y="4189017"/>
            <a:ext cx="901250" cy="260249"/>
          </a:xfrm>
          <a:prstGeom prst="roundRect">
            <a:avLst>
              <a:gd name="adj" fmla="val 16667"/>
            </a:avLst>
          </a:prstGeom>
          <a:solidFill>
            <a:srgbClr val="EAEAFA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2060" tIns="41030" rIns="82060" bIns="41030" anchor="t" anchorCtr="0">
            <a:noAutofit/>
          </a:bodyPr>
          <a:lstStyle/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0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Accelerator</a:t>
            </a:r>
          </a:p>
        </p:txBody>
      </p:sp>
      <p:cxnSp>
        <p:nvCxnSpPr>
          <p:cNvPr id="193" name="Shape 193"/>
          <p:cNvCxnSpPr/>
          <p:nvPr/>
        </p:nvCxnSpPr>
        <p:spPr>
          <a:xfrm flipH="1">
            <a:off x="7853079" y="3470112"/>
            <a:ext cx="602499" cy="149999"/>
          </a:xfrm>
          <a:prstGeom prst="straightConnector1">
            <a:avLst/>
          </a:prstGeom>
          <a:solidFill>
            <a:srgbClr val="E66714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94" name="Shape 194"/>
          <p:cNvCxnSpPr/>
          <p:nvPr/>
        </p:nvCxnSpPr>
        <p:spPr>
          <a:xfrm>
            <a:off x="7853137" y="3936576"/>
            <a:ext cx="76999" cy="456749"/>
          </a:xfrm>
          <a:prstGeom prst="straightConnector1">
            <a:avLst/>
          </a:prstGeom>
          <a:solidFill>
            <a:srgbClr val="E66714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95" name="Shape 195"/>
          <p:cNvCxnSpPr>
            <a:endCxn id="192" idx="0"/>
          </p:cNvCxnSpPr>
          <p:nvPr/>
        </p:nvCxnSpPr>
        <p:spPr>
          <a:xfrm flipH="1">
            <a:off x="7301080" y="3936505"/>
            <a:ext cx="552000" cy="252500"/>
          </a:xfrm>
          <a:prstGeom prst="straightConnector1">
            <a:avLst/>
          </a:prstGeom>
          <a:solidFill>
            <a:srgbClr val="E66714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96" name="Shape 196"/>
          <p:cNvSpPr/>
          <p:nvPr/>
        </p:nvSpPr>
        <p:spPr>
          <a:xfrm>
            <a:off x="6932433" y="3620106"/>
            <a:ext cx="1841250" cy="316499"/>
          </a:xfrm>
          <a:prstGeom prst="roundRect">
            <a:avLst>
              <a:gd name="adj" fmla="val 16667"/>
            </a:avLst>
          </a:prstGeom>
          <a:solidFill>
            <a:srgbClr val="FFEFE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2060" tIns="41030" rIns="82060" bIns="41030" anchor="t" anchorCtr="0">
            <a:noAutofit/>
          </a:bodyPr>
          <a:lstStyle/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3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               </a:t>
            </a:r>
          </a:p>
        </p:txBody>
      </p:sp>
      <p:cxnSp>
        <p:nvCxnSpPr>
          <p:cNvPr id="197" name="Shape 197"/>
          <p:cNvCxnSpPr>
            <a:endCxn id="196" idx="0"/>
          </p:cNvCxnSpPr>
          <p:nvPr/>
        </p:nvCxnSpPr>
        <p:spPr>
          <a:xfrm>
            <a:off x="7241808" y="2807843"/>
            <a:ext cx="611250" cy="812250"/>
          </a:xfrm>
          <a:prstGeom prst="straightConnector1">
            <a:avLst/>
          </a:prstGeom>
          <a:solidFill>
            <a:srgbClr val="E66714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98" name="Shape 198"/>
          <p:cNvCxnSpPr>
            <a:endCxn id="196" idx="0"/>
          </p:cNvCxnSpPr>
          <p:nvPr/>
        </p:nvCxnSpPr>
        <p:spPr>
          <a:xfrm>
            <a:off x="7852808" y="3236843"/>
            <a:ext cx="250" cy="383250"/>
          </a:xfrm>
          <a:prstGeom prst="straightConnector1">
            <a:avLst/>
          </a:prstGeom>
          <a:solidFill>
            <a:srgbClr val="E66714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99" name="Shape 199"/>
          <p:cNvSpPr/>
          <p:nvPr/>
        </p:nvSpPr>
        <p:spPr>
          <a:xfrm>
            <a:off x="6868690" y="2754568"/>
            <a:ext cx="983750" cy="260249"/>
          </a:xfrm>
          <a:prstGeom prst="roundRect">
            <a:avLst>
              <a:gd name="adj" fmla="val 16667"/>
            </a:avLst>
          </a:prstGeom>
          <a:solidFill>
            <a:srgbClr val="EFFFE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2060" tIns="41030" rIns="82060" bIns="41030" anchor="t" anchorCtr="0">
            <a:noAutofit/>
          </a:bodyPr>
          <a:lstStyle/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000" b="1" kern="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Vision Engine</a:t>
            </a:r>
          </a:p>
        </p:txBody>
      </p:sp>
      <p:sp>
        <p:nvSpPr>
          <p:cNvPr id="200" name="Shape 200"/>
          <p:cNvSpPr/>
          <p:nvPr/>
        </p:nvSpPr>
        <p:spPr>
          <a:xfrm>
            <a:off x="7411661" y="2976682"/>
            <a:ext cx="882499" cy="260249"/>
          </a:xfrm>
          <a:prstGeom prst="roundRect">
            <a:avLst>
              <a:gd name="adj" fmla="val 16667"/>
            </a:avLst>
          </a:prstGeom>
          <a:solidFill>
            <a:srgbClr val="EFFFE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2060" tIns="41030" rIns="82060" bIns="41030" anchor="t" anchorCtr="0">
            <a:noAutofit/>
          </a:bodyPr>
          <a:lstStyle/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0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Middleware</a:t>
            </a:r>
          </a:p>
        </p:txBody>
      </p:sp>
      <p:sp>
        <p:nvSpPr>
          <p:cNvPr id="201" name="Shape 201"/>
          <p:cNvSpPr/>
          <p:nvPr/>
        </p:nvSpPr>
        <p:spPr>
          <a:xfrm>
            <a:off x="8021122" y="3209862"/>
            <a:ext cx="869000" cy="260249"/>
          </a:xfrm>
          <a:prstGeom prst="roundRect">
            <a:avLst>
              <a:gd name="adj" fmla="val 16667"/>
            </a:avLst>
          </a:prstGeom>
          <a:solidFill>
            <a:srgbClr val="EFFFE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2060" tIns="41030" rIns="82060" bIns="41030" anchor="t" anchorCtr="0">
            <a:noAutofit/>
          </a:bodyPr>
          <a:lstStyle/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0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Application</a:t>
            </a:r>
          </a:p>
        </p:txBody>
      </p:sp>
      <p:sp>
        <p:nvSpPr>
          <p:cNvPr id="202" name="Shape 202"/>
          <p:cNvSpPr/>
          <p:nvPr/>
        </p:nvSpPr>
        <p:spPr>
          <a:xfrm>
            <a:off x="7479378" y="4393265"/>
            <a:ext cx="901250" cy="260249"/>
          </a:xfrm>
          <a:prstGeom prst="roundRect">
            <a:avLst>
              <a:gd name="adj" fmla="val 16667"/>
            </a:avLst>
          </a:prstGeom>
          <a:solidFill>
            <a:srgbClr val="EAEAFA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2060" tIns="41030" rIns="82060" bIns="41030" anchor="t" anchorCtr="0">
            <a:noAutofit/>
          </a:bodyPr>
          <a:lstStyle/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0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Accelerator</a:t>
            </a:r>
          </a:p>
        </p:txBody>
      </p:sp>
      <p:sp>
        <p:nvSpPr>
          <p:cNvPr id="203" name="Shape 203"/>
          <p:cNvSpPr/>
          <p:nvPr/>
        </p:nvSpPr>
        <p:spPr>
          <a:xfrm>
            <a:off x="7981083" y="4597513"/>
            <a:ext cx="901250" cy="260249"/>
          </a:xfrm>
          <a:prstGeom prst="roundRect">
            <a:avLst>
              <a:gd name="adj" fmla="val 16667"/>
            </a:avLst>
          </a:prstGeom>
          <a:solidFill>
            <a:srgbClr val="EAEAFA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2060" tIns="41030" rIns="82060" bIns="41030" anchor="t" anchorCtr="0">
            <a:noAutofit/>
          </a:bodyPr>
          <a:lstStyle/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0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Accelerator</a:t>
            </a:r>
          </a:p>
        </p:txBody>
      </p:sp>
      <p:cxnSp>
        <p:nvCxnSpPr>
          <p:cNvPr id="204" name="Shape 204"/>
          <p:cNvCxnSpPr>
            <a:stCxn id="196" idx="2"/>
            <a:endCxn id="203" idx="0"/>
          </p:cNvCxnSpPr>
          <p:nvPr/>
        </p:nvCxnSpPr>
        <p:spPr>
          <a:xfrm>
            <a:off x="7853058" y="3936594"/>
            <a:ext cx="578750" cy="661000"/>
          </a:xfrm>
          <a:prstGeom prst="straightConnector1">
            <a:avLst/>
          </a:prstGeom>
          <a:solidFill>
            <a:srgbClr val="E66714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9789" y="3600154"/>
            <a:ext cx="979750" cy="3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 rot="-5400000">
            <a:off x="2778376" y="4099284"/>
            <a:ext cx="985750" cy="192499"/>
          </a:xfrm>
          <a:prstGeom prst="rect">
            <a:avLst/>
          </a:prstGeom>
          <a:noFill/>
          <a:ln>
            <a:noFill/>
          </a:ln>
        </p:spPr>
        <p:txBody>
          <a:bodyPr lIns="70691" tIns="35345" rIns="70691" bIns="35345" anchor="ctr" anchorCtr="0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900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Power Efficiency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4039918" y="4826565"/>
            <a:ext cx="1378500" cy="198250"/>
          </a:xfrm>
          <a:prstGeom prst="rect">
            <a:avLst/>
          </a:prstGeom>
          <a:noFill/>
          <a:ln>
            <a:noFill/>
          </a:ln>
        </p:spPr>
        <p:txBody>
          <a:bodyPr lIns="70691" tIns="35345" rIns="70691" bIns="35345" anchor="ctr" anchorCtr="0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900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Computation Flexibility</a:t>
            </a:r>
          </a:p>
        </p:txBody>
      </p:sp>
      <p:cxnSp>
        <p:nvCxnSpPr>
          <p:cNvPr id="208" name="Shape 208"/>
          <p:cNvCxnSpPr/>
          <p:nvPr/>
        </p:nvCxnSpPr>
        <p:spPr>
          <a:xfrm rot="10800000">
            <a:off x="3575084" y="3406859"/>
            <a:ext cx="0" cy="1426749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9" name="Shape 209"/>
          <p:cNvCxnSpPr/>
          <p:nvPr/>
        </p:nvCxnSpPr>
        <p:spPr>
          <a:xfrm>
            <a:off x="3575093" y="4833599"/>
            <a:ext cx="2260999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10" name="Shape 210"/>
          <p:cNvSpPr/>
          <p:nvPr/>
        </p:nvSpPr>
        <p:spPr>
          <a:xfrm rot="7002614" flipH="1">
            <a:off x="4368659" y="2942535"/>
            <a:ext cx="529503" cy="2280013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9E700"/>
              </a:gs>
              <a:gs pos="99000">
                <a:srgbClr val="FF0303"/>
              </a:gs>
              <a:gs pos="100000">
                <a:srgbClr val="FF0303"/>
              </a:gs>
            </a:gsLst>
            <a:lin ang="16200038" scaled="0"/>
          </a:gradFill>
          <a:ln w="25400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0691" tIns="35345" rIns="70691" bIns="35345" anchor="ctr" anchorCtr="0">
            <a:noAutofit/>
          </a:bodyPr>
          <a:lstStyle/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</a:pPr>
            <a:endParaRPr sz="1000" kern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3593608" y="3509772"/>
            <a:ext cx="762249" cy="359750"/>
          </a:xfrm>
          <a:prstGeom prst="rect">
            <a:avLst/>
          </a:prstGeom>
          <a:noFill/>
          <a:ln>
            <a:noFill/>
          </a:ln>
        </p:spPr>
        <p:txBody>
          <a:bodyPr lIns="70691" tIns="35345" rIns="70691" bIns="35345" anchor="ctr" anchorCtr="0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000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Dedicated Hardware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4541604" y="4040269"/>
            <a:ext cx="762249" cy="359750"/>
          </a:xfrm>
          <a:prstGeom prst="rect">
            <a:avLst/>
          </a:prstGeom>
          <a:noFill/>
          <a:ln>
            <a:noFill/>
          </a:ln>
        </p:spPr>
        <p:txBody>
          <a:bodyPr lIns="70691" tIns="35345" rIns="70691" bIns="35345" anchor="ctr" anchorCtr="0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000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br>
              <a:rPr lang="en-US" sz="1000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Compute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5013936" y="4350997"/>
            <a:ext cx="762249" cy="359750"/>
          </a:xfrm>
          <a:prstGeom prst="rect">
            <a:avLst/>
          </a:prstGeom>
          <a:noFill/>
          <a:ln>
            <a:noFill/>
          </a:ln>
        </p:spPr>
        <p:txBody>
          <a:bodyPr lIns="70691" tIns="35345" rIns="70691" bIns="35345" anchor="ctr" anchorCtr="0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000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Multi-core</a:t>
            </a:r>
          </a:p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000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3359453" y="4555864"/>
            <a:ext cx="269750" cy="198500"/>
          </a:xfrm>
          <a:prstGeom prst="rect">
            <a:avLst/>
          </a:prstGeom>
          <a:noFill/>
          <a:ln>
            <a:noFill/>
          </a:ln>
        </p:spPr>
        <p:txBody>
          <a:bodyPr lIns="70711" tIns="35345" rIns="70711" bIns="35345" anchor="ctr" anchorCtr="0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900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X1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297012" y="3999775"/>
            <a:ext cx="331249" cy="198500"/>
          </a:xfrm>
          <a:prstGeom prst="rect">
            <a:avLst/>
          </a:prstGeom>
          <a:noFill/>
          <a:ln>
            <a:noFill/>
          </a:ln>
        </p:spPr>
        <p:txBody>
          <a:bodyPr lIns="70711" tIns="35345" rIns="70711" bIns="35345" anchor="ctr" anchorCtr="0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900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X10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3234535" y="3443686"/>
            <a:ext cx="392750" cy="198500"/>
          </a:xfrm>
          <a:prstGeom prst="rect">
            <a:avLst/>
          </a:prstGeom>
          <a:noFill/>
          <a:ln>
            <a:noFill/>
          </a:ln>
        </p:spPr>
        <p:txBody>
          <a:bodyPr lIns="70711" tIns="35345" rIns="70711" bIns="35345" anchor="ctr" anchorCtr="0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900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X100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4590748" y="3443697"/>
            <a:ext cx="1351750" cy="432499"/>
          </a:xfrm>
          <a:prstGeom prst="rect">
            <a:avLst/>
          </a:prstGeom>
          <a:noFill/>
          <a:ln>
            <a:noFill/>
          </a:ln>
        </p:spPr>
        <p:txBody>
          <a:bodyPr lIns="76166" tIns="38072" rIns="76166" bIns="38072" anchor="t" anchorCtr="0">
            <a:noAutofit/>
          </a:bodyPr>
          <a:lstStyle/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2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Vision Processing Efficiency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4032392" y="3802036"/>
            <a:ext cx="762249" cy="348500"/>
          </a:xfrm>
          <a:prstGeom prst="rect">
            <a:avLst/>
          </a:prstGeom>
          <a:noFill/>
          <a:ln>
            <a:noFill/>
          </a:ln>
        </p:spPr>
        <p:txBody>
          <a:bodyPr lIns="70691" tIns="35345" rIns="70691" bIns="35345" anchor="ctr" anchorCtr="0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000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Vision DSPs</a:t>
            </a:r>
          </a:p>
        </p:txBody>
      </p:sp>
    </p:spTree>
    <p:extLst>
      <p:ext uri="{BB962C8B-B14F-4D97-AF65-F5344CB8AC3E}">
        <p14:creationId xmlns:p14="http://schemas.microsoft.com/office/powerpoint/2010/main" val="372591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98517" y="158761"/>
            <a:ext cx="8381999" cy="527749"/>
          </a:xfrm>
          <a:prstGeom prst="rect">
            <a:avLst/>
          </a:prstGeom>
          <a:noFill/>
          <a:ln>
            <a:noFill/>
          </a:ln>
        </p:spPr>
        <p:txBody>
          <a:bodyPr lIns="81567" tIns="40783" rIns="81567" bIns="40783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OpenVX Graphs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98517" y="710031"/>
            <a:ext cx="8381999" cy="2179249"/>
          </a:xfrm>
          <a:prstGeom prst="rect">
            <a:avLst/>
          </a:prstGeom>
          <a:noFill/>
          <a:ln>
            <a:noFill/>
          </a:ln>
        </p:spPr>
        <p:txBody>
          <a:bodyPr lIns="81567" tIns="40783" rIns="81567" bIns="40783" anchor="t" anchorCtr="0">
            <a:noAutofit/>
          </a:bodyPr>
          <a:lstStyle/>
          <a:p>
            <a:pPr indent="-149554">
              <a:spcBef>
                <a:spcPts val="0"/>
              </a:spcBef>
            </a:pPr>
            <a:r>
              <a:rPr lang="en-US" dirty="0"/>
              <a:t>OpenVX developers express a graph of image operations (‘Nodes’)</a:t>
            </a:r>
          </a:p>
          <a:p>
            <a:pPr lvl="1" indent="-164093"/>
            <a:r>
              <a:rPr lang="en-US" dirty="0"/>
              <a:t>Nodes can be on any hardware or processor coded in any language</a:t>
            </a:r>
          </a:p>
          <a:p>
            <a:pPr lvl="1" indent="-164093"/>
            <a:r>
              <a:rPr lang="en-US" dirty="0"/>
              <a:t>For example, on GPU, nodes may implemented in OpenCL</a:t>
            </a:r>
          </a:p>
          <a:p>
            <a:pPr indent="-149554"/>
            <a:r>
              <a:rPr lang="en-US" dirty="0"/>
              <a:t>Minimizes host interaction during frame-rate graph execution</a:t>
            </a:r>
          </a:p>
          <a:p>
            <a:pPr lvl="1" indent="-164093"/>
            <a:r>
              <a:rPr lang="en-US" dirty="0"/>
              <a:t>Host processor can setup graph which can then execute almost autonomously</a:t>
            </a:r>
          </a:p>
        </p:txBody>
      </p:sp>
      <p:sp>
        <p:nvSpPr>
          <p:cNvPr id="226" name="Shape 226"/>
          <p:cNvSpPr/>
          <p:nvPr/>
        </p:nvSpPr>
        <p:spPr>
          <a:xfrm>
            <a:off x="1893697" y="2609201"/>
            <a:ext cx="6063249" cy="1905249"/>
          </a:xfrm>
          <a:prstGeom prst="rect">
            <a:avLst/>
          </a:prstGeom>
          <a:solidFill>
            <a:srgbClr val="FFEFEF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72" tIns="38075" rIns="76172" bIns="38075" anchor="ctr" anchorCtr="0">
            <a:noAutofit/>
          </a:bodyPr>
          <a:lstStyle/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endParaRPr sz="1300" ker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6504628" y="3258300"/>
            <a:ext cx="820500" cy="343500"/>
          </a:xfrm>
          <a:prstGeom prst="rect">
            <a:avLst/>
          </a:prstGeom>
          <a:noFill/>
          <a:ln>
            <a:noFill/>
          </a:ln>
        </p:spPr>
        <p:txBody>
          <a:bodyPr lIns="76172" tIns="38075" rIns="76172" bIns="38075" anchor="t" anchorCtr="0">
            <a:noAutofit/>
          </a:bodyPr>
          <a:lstStyle/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9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Array of </a:t>
            </a:r>
          </a:p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9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Keypoints</a:t>
            </a:r>
          </a:p>
        </p:txBody>
      </p:sp>
      <p:cxnSp>
        <p:nvCxnSpPr>
          <p:cNvPr id="228" name="Shape 228"/>
          <p:cNvCxnSpPr/>
          <p:nvPr/>
        </p:nvCxnSpPr>
        <p:spPr>
          <a:xfrm>
            <a:off x="2813485" y="3602628"/>
            <a:ext cx="416250" cy="0"/>
          </a:xfrm>
          <a:prstGeom prst="straightConnector1">
            <a:avLst/>
          </a:prstGeom>
          <a:solidFill>
            <a:srgbClr val="E66714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9" name="Shape 229"/>
          <p:cNvCxnSpPr/>
          <p:nvPr/>
        </p:nvCxnSpPr>
        <p:spPr>
          <a:xfrm>
            <a:off x="4030693" y="3602628"/>
            <a:ext cx="406749" cy="0"/>
          </a:xfrm>
          <a:prstGeom prst="straightConnector1">
            <a:avLst/>
          </a:prstGeom>
          <a:solidFill>
            <a:srgbClr val="E66714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30" name="Shape 230"/>
          <p:cNvSpPr/>
          <p:nvPr/>
        </p:nvSpPr>
        <p:spPr>
          <a:xfrm>
            <a:off x="5304546" y="2758573"/>
            <a:ext cx="604749" cy="30075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72" tIns="38075" rIns="76172" bIns="38075" anchor="ctr" anchorCtr="0">
            <a:noAutofit/>
          </a:bodyPr>
          <a:lstStyle/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</a:pPr>
            <a:endParaRPr sz="1200" kern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231" name="Shape 231"/>
          <p:cNvCxnSpPr/>
          <p:nvPr/>
        </p:nvCxnSpPr>
        <p:spPr>
          <a:xfrm>
            <a:off x="6623485" y="3602638"/>
            <a:ext cx="582000" cy="499"/>
          </a:xfrm>
          <a:prstGeom prst="bentConnector3">
            <a:avLst>
              <a:gd name="adj1" fmla="val 50006"/>
            </a:avLst>
          </a:prstGeom>
          <a:solidFill>
            <a:srgbClr val="E66714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32" name="Shape 232"/>
          <p:cNvSpPr txBox="1"/>
          <p:nvPr/>
        </p:nvSpPr>
        <p:spPr>
          <a:xfrm>
            <a:off x="2686486" y="3258306"/>
            <a:ext cx="665000" cy="356249"/>
          </a:xfrm>
          <a:prstGeom prst="rect">
            <a:avLst/>
          </a:prstGeom>
          <a:noFill/>
          <a:ln>
            <a:noFill/>
          </a:ln>
        </p:spPr>
        <p:txBody>
          <a:bodyPr lIns="76172" tIns="38075" rIns="76172" bIns="38075" anchor="t" anchorCtr="0">
            <a:noAutofit/>
          </a:bodyPr>
          <a:lstStyle/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9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YUV</a:t>
            </a:r>
          </a:p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9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Frame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3814413" y="3258306"/>
            <a:ext cx="828749" cy="356249"/>
          </a:xfrm>
          <a:prstGeom prst="rect">
            <a:avLst/>
          </a:prstGeom>
          <a:noFill/>
          <a:ln>
            <a:noFill/>
          </a:ln>
        </p:spPr>
        <p:txBody>
          <a:bodyPr lIns="76172" tIns="38075" rIns="76172" bIns="38075" anchor="t" anchorCtr="0">
            <a:noAutofit/>
          </a:bodyPr>
          <a:lstStyle/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9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Gray</a:t>
            </a:r>
          </a:p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9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Frame</a:t>
            </a:r>
          </a:p>
        </p:txBody>
      </p:sp>
      <p:sp>
        <p:nvSpPr>
          <p:cNvPr id="234" name="Shape 234"/>
          <p:cNvSpPr/>
          <p:nvPr/>
        </p:nvSpPr>
        <p:spPr>
          <a:xfrm>
            <a:off x="608797" y="3170874"/>
            <a:ext cx="882000" cy="863500"/>
          </a:xfrm>
          <a:prstGeom prst="roundRect">
            <a:avLst>
              <a:gd name="adj" fmla="val 10000"/>
            </a:avLst>
          </a:prstGeom>
          <a:blipFill rotWithShape="1">
            <a:blip r:embed="rId3">
              <a:alphaModFix/>
            </a:blip>
            <a:stretch>
              <a:fillRect l="-38999" r="-38999"/>
            </a:stretch>
          </a:blipFill>
          <a:ln w="12700" cap="flat" cmpd="sng">
            <a:solidFill>
              <a:srgbClr val="FEFEF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72" tIns="76172" rIns="76172" bIns="76172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8079275" y="3151514"/>
            <a:ext cx="952249" cy="902250"/>
          </a:xfrm>
          <a:prstGeom prst="roundRect">
            <a:avLst>
              <a:gd name="adj" fmla="val 10000"/>
            </a:avLst>
          </a:prstGeom>
          <a:blipFill rotWithShape="1">
            <a:blip r:embed="rId4">
              <a:alphaModFix/>
            </a:blip>
            <a:stretch>
              <a:fillRect l="-38999" r="-38999"/>
            </a:stretch>
          </a:blipFill>
          <a:ln w="12700" cap="flat" cmpd="sng">
            <a:solidFill>
              <a:srgbClr val="FEFEF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72" tIns="76172" rIns="76172" bIns="76172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236" name="Shape 236"/>
          <p:cNvCxnSpPr>
            <a:endCxn id="235" idx="1"/>
          </p:cNvCxnSpPr>
          <p:nvPr/>
        </p:nvCxnSpPr>
        <p:spPr>
          <a:xfrm>
            <a:off x="7889008" y="3602140"/>
            <a:ext cx="190250" cy="500"/>
          </a:xfrm>
          <a:prstGeom prst="curvedConnector3">
            <a:avLst>
              <a:gd name="adj1" fmla="val 50021"/>
            </a:avLst>
          </a:prstGeom>
          <a:solidFill>
            <a:srgbClr val="E66714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37" name="Shape 237"/>
          <p:cNvSpPr txBox="1"/>
          <p:nvPr/>
        </p:nvSpPr>
        <p:spPr>
          <a:xfrm>
            <a:off x="747704" y="2769895"/>
            <a:ext cx="604000" cy="381500"/>
          </a:xfrm>
          <a:prstGeom prst="rect">
            <a:avLst/>
          </a:prstGeom>
          <a:noFill/>
          <a:ln>
            <a:noFill/>
          </a:ln>
        </p:spPr>
        <p:txBody>
          <a:bodyPr lIns="76172" tIns="38075" rIns="76172" bIns="38075" anchor="t" anchorCtr="0">
            <a:noAutofit/>
          </a:bodyPr>
          <a:lstStyle/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0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Camera</a:t>
            </a:r>
            <a:br>
              <a:rPr lang="en-US" sz="10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Input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8173181" y="2750188"/>
            <a:ext cx="764250" cy="381500"/>
          </a:xfrm>
          <a:prstGeom prst="rect">
            <a:avLst/>
          </a:prstGeom>
          <a:noFill/>
          <a:ln>
            <a:noFill/>
          </a:ln>
        </p:spPr>
        <p:txBody>
          <a:bodyPr lIns="76172" tIns="38075" rIns="76172" bIns="38075" anchor="t" anchorCtr="0">
            <a:noAutofit/>
          </a:bodyPr>
          <a:lstStyle/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0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Rendering</a:t>
            </a:r>
          </a:p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0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Output</a:t>
            </a:r>
          </a:p>
        </p:txBody>
      </p:sp>
      <p:grpSp>
        <p:nvGrpSpPr>
          <p:cNvPr id="239" name="Shape 239"/>
          <p:cNvGrpSpPr/>
          <p:nvPr/>
        </p:nvGrpSpPr>
        <p:grpSpPr>
          <a:xfrm>
            <a:off x="4403066" y="2643423"/>
            <a:ext cx="647093" cy="601477"/>
            <a:chOff x="2322128" y="3738626"/>
            <a:chExt cx="1694699" cy="1694699"/>
          </a:xfrm>
        </p:grpSpPr>
        <p:sp>
          <p:nvSpPr>
            <p:cNvPr id="240" name="Shape 240"/>
            <p:cNvSpPr/>
            <p:nvPr/>
          </p:nvSpPr>
          <p:spPr>
            <a:xfrm>
              <a:off x="2322128" y="3738626"/>
              <a:ext cx="1694699" cy="1694699"/>
            </a:xfrm>
            <a:prstGeom prst="roundRect">
              <a:avLst>
                <a:gd name="adj" fmla="val 10000"/>
              </a:avLst>
            </a:prstGeom>
            <a:blipFill rotWithShape="1">
              <a:blip r:embed="rId3">
                <a:alphaModFix/>
              </a:blip>
              <a:stretch>
                <a:fillRect l="-38999" r="-38999"/>
              </a:stretch>
            </a:blipFill>
            <a:ln w="2540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sz="12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600" y="3765866"/>
              <a:ext cx="847499" cy="847499"/>
            </a:xfrm>
            <a:prstGeom prst="roundRect">
              <a:avLst>
                <a:gd name="adj" fmla="val 10000"/>
              </a:avLst>
            </a:prstGeom>
            <a:blipFill rotWithShape="1">
              <a:blip r:embed="rId5">
                <a:alphaModFix/>
              </a:blip>
              <a:stretch>
                <a:fillRect l="-38999" r="-38999"/>
              </a:stretch>
            </a:blipFill>
            <a:ln w="2540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sz="12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3132535" y="3740773"/>
              <a:ext cx="419399" cy="419399"/>
            </a:xfrm>
            <a:prstGeom prst="roundRect">
              <a:avLst>
                <a:gd name="adj" fmla="val 10000"/>
              </a:avLst>
            </a:prstGeom>
            <a:blipFill rotWithShape="1">
              <a:blip r:embed="rId6">
                <a:alphaModFix/>
              </a:blip>
              <a:stretch>
                <a:fillRect l="-38999" r="-38999"/>
              </a:stretch>
            </a:blipFill>
            <a:ln w="2540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sz="12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3278044" y="3740771"/>
              <a:ext cx="209699" cy="209699"/>
            </a:xfrm>
            <a:prstGeom prst="roundRect">
              <a:avLst>
                <a:gd name="adj" fmla="val 10000"/>
              </a:avLst>
            </a:prstGeom>
            <a:blipFill rotWithShape="1">
              <a:blip r:embed="rId7">
                <a:alphaModFix/>
              </a:blip>
              <a:stretch>
                <a:fillRect l="-38999" r="-38999"/>
              </a:stretch>
            </a:blipFill>
            <a:ln w="2540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sz="12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44" name="Shape 244"/>
          <p:cNvSpPr/>
          <p:nvPr/>
        </p:nvSpPr>
        <p:spPr>
          <a:xfrm flipH="1">
            <a:off x="5161327" y="2688629"/>
            <a:ext cx="680499" cy="300999"/>
          </a:xfrm>
          <a:prstGeom prst="homePlate">
            <a:avLst>
              <a:gd name="adj" fmla="val 0"/>
            </a:avLst>
          </a:prstGeom>
          <a:solidFill>
            <a:srgbClr val="CCFFCC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72" tIns="38075" rIns="76172" bIns="38075" anchor="ctr" anchorCtr="0">
            <a:noAutofit/>
          </a:bodyPr>
          <a:lstStyle/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200" kern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Pyr</a:t>
            </a:r>
            <a:r>
              <a:rPr lang="en-US" sz="1200" kern="0" baseline="-25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</a:t>
            </a:r>
          </a:p>
        </p:txBody>
      </p:sp>
      <p:sp>
        <p:nvSpPr>
          <p:cNvPr id="245" name="Shape 245"/>
          <p:cNvSpPr/>
          <p:nvPr/>
        </p:nvSpPr>
        <p:spPr>
          <a:xfrm>
            <a:off x="2012659" y="3359894"/>
            <a:ext cx="800750" cy="485499"/>
          </a:xfrm>
          <a:prstGeom prst="rect">
            <a:avLst/>
          </a:prstGeom>
          <a:solidFill>
            <a:srgbClr val="EAEAFA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200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Color Conversion</a:t>
            </a:r>
          </a:p>
        </p:txBody>
      </p:sp>
      <p:sp>
        <p:nvSpPr>
          <p:cNvPr id="246" name="Shape 246"/>
          <p:cNvSpPr/>
          <p:nvPr/>
        </p:nvSpPr>
        <p:spPr>
          <a:xfrm>
            <a:off x="3229851" y="3359894"/>
            <a:ext cx="800750" cy="485499"/>
          </a:xfrm>
          <a:prstGeom prst="rect">
            <a:avLst/>
          </a:prstGeom>
          <a:solidFill>
            <a:srgbClr val="EAEAFA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200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Channel Extract</a:t>
            </a:r>
          </a:p>
        </p:txBody>
      </p:sp>
      <p:sp>
        <p:nvSpPr>
          <p:cNvPr id="247" name="Shape 247"/>
          <p:cNvSpPr/>
          <p:nvPr/>
        </p:nvSpPr>
        <p:spPr>
          <a:xfrm>
            <a:off x="5937182" y="3359894"/>
            <a:ext cx="686250" cy="485499"/>
          </a:xfrm>
          <a:prstGeom prst="rect">
            <a:avLst/>
          </a:prstGeom>
          <a:solidFill>
            <a:srgbClr val="EAEAFA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200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Optical Flow</a:t>
            </a:r>
          </a:p>
        </p:txBody>
      </p:sp>
      <p:sp>
        <p:nvSpPr>
          <p:cNvPr id="248" name="Shape 248"/>
          <p:cNvSpPr/>
          <p:nvPr/>
        </p:nvSpPr>
        <p:spPr>
          <a:xfrm>
            <a:off x="7205556" y="3357960"/>
            <a:ext cx="683500" cy="489250"/>
          </a:xfrm>
          <a:prstGeom prst="rect">
            <a:avLst/>
          </a:prstGeom>
          <a:solidFill>
            <a:srgbClr val="EAEAFA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200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Harris Track</a:t>
            </a:r>
          </a:p>
        </p:txBody>
      </p:sp>
      <p:cxnSp>
        <p:nvCxnSpPr>
          <p:cNvPr id="249" name="Shape 249"/>
          <p:cNvCxnSpPr>
            <a:endCxn id="244" idx="2"/>
          </p:cNvCxnSpPr>
          <p:nvPr/>
        </p:nvCxnSpPr>
        <p:spPr>
          <a:xfrm rot="-5400000">
            <a:off x="5063441" y="3164498"/>
            <a:ext cx="613000" cy="263250"/>
          </a:xfrm>
          <a:prstGeom prst="bentConnector2">
            <a:avLst/>
          </a:prstGeom>
          <a:solidFill>
            <a:srgbClr val="E66714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0" name="Shape 250"/>
          <p:cNvCxnSpPr>
            <a:stCxn id="230" idx="2"/>
            <a:endCxn id="247" idx="1"/>
          </p:cNvCxnSpPr>
          <p:nvPr/>
        </p:nvCxnSpPr>
        <p:spPr>
          <a:xfrm rot="-5400000" flipH="1">
            <a:off x="5500404" y="3165823"/>
            <a:ext cx="543250" cy="330250"/>
          </a:xfrm>
          <a:prstGeom prst="bentConnector2">
            <a:avLst/>
          </a:prstGeom>
          <a:solidFill>
            <a:srgbClr val="E66714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51" name="Shape 251"/>
          <p:cNvSpPr/>
          <p:nvPr/>
        </p:nvSpPr>
        <p:spPr>
          <a:xfrm>
            <a:off x="4437455" y="3359894"/>
            <a:ext cx="800750" cy="485499"/>
          </a:xfrm>
          <a:prstGeom prst="rect">
            <a:avLst/>
          </a:prstGeom>
          <a:solidFill>
            <a:srgbClr val="EAEAFA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200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Image </a:t>
            </a:r>
          </a:p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200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Pyramid</a:t>
            </a:r>
          </a:p>
        </p:txBody>
      </p:sp>
      <p:cxnSp>
        <p:nvCxnSpPr>
          <p:cNvPr id="252" name="Shape 252"/>
          <p:cNvCxnSpPr/>
          <p:nvPr/>
        </p:nvCxnSpPr>
        <p:spPr>
          <a:xfrm rot="-5400000">
            <a:off x="5496641" y="3879838"/>
            <a:ext cx="617499" cy="275500"/>
          </a:xfrm>
          <a:prstGeom prst="bentConnector3">
            <a:avLst>
              <a:gd name="adj1" fmla="val 99990"/>
            </a:avLst>
          </a:prstGeom>
          <a:solidFill>
            <a:srgbClr val="E66714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3" name="Shape 253"/>
          <p:cNvCxnSpPr/>
          <p:nvPr/>
        </p:nvCxnSpPr>
        <p:spPr>
          <a:xfrm rot="-5400000" flipH="1">
            <a:off x="5585241" y="3133523"/>
            <a:ext cx="511500" cy="198250"/>
          </a:xfrm>
          <a:prstGeom prst="bentConnector3">
            <a:avLst>
              <a:gd name="adj1" fmla="val 100257"/>
            </a:avLst>
          </a:prstGeom>
          <a:solidFill>
            <a:srgbClr val="E66714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4" name="Shape 254"/>
          <p:cNvCxnSpPr>
            <a:stCxn id="230" idx="3"/>
            <a:endCxn id="248" idx="0"/>
          </p:cNvCxnSpPr>
          <p:nvPr/>
        </p:nvCxnSpPr>
        <p:spPr>
          <a:xfrm>
            <a:off x="5909279" y="2908948"/>
            <a:ext cx="1638000" cy="449000"/>
          </a:xfrm>
          <a:prstGeom prst="bentConnector2">
            <a:avLst/>
          </a:prstGeom>
          <a:solidFill>
            <a:srgbClr val="E66714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55" name="Shape 255"/>
          <p:cNvSpPr txBox="1"/>
          <p:nvPr/>
        </p:nvSpPr>
        <p:spPr>
          <a:xfrm>
            <a:off x="1374515" y="3258306"/>
            <a:ext cx="630500" cy="356249"/>
          </a:xfrm>
          <a:prstGeom prst="rect">
            <a:avLst/>
          </a:prstGeom>
          <a:noFill/>
          <a:ln>
            <a:noFill/>
          </a:ln>
        </p:spPr>
        <p:txBody>
          <a:bodyPr lIns="76172" tIns="38075" rIns="76172" bIns="38075" anchor="t" anchorCtr="0">
            <a:noAutofit/>
          </a:bodyPr>
          <a:lstStyle/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9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RGB</a:t>
            </a:r>
          </a:p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9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Frame</a:t>
            </a:r>
          </a:p>
        </p:txBody>
      </p:sp>
      <p:cxnSp>
        <p:nvCxnSpPr>
          <p:cNvPr id="256" name="Shape 256"/>
          <p:cNvCxnSpPr>
            <a:stCxn id="248" idx="2"/>
          </p:cNvCxnSpPr>
          <p:nvPr/>
        </p:nvCxnSpPr>
        <p:spPr>
          <a:xfrm rot="5400000">
            <a:off x="6541556" y="3258459"/>
            <a:ext cx="417000" cy="1594500"/>
          </a:xfrm>
          <a:prstGeom prst="bentConnector2">
            <a:avLst/>
          </a:prstGeom>
          <a:solidFill>
            <a:srgbClr val="E66714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57" name="Shape 257"/>
          <p:cNvSpPr txBox="1"/>
          <p:nvPr/>
        </p:nvSpPr>
        <p:spPr>
          <a:xfrm>
            <a:off x="6482379" y="3939824"/>
            <a:ext cx="826499" cy="343500"/>
          </a:xfrm>
          <a:prstGeom prst="rect">
            <a:avLst/>
          </a:prstGeom>
          <a:noFill/>
          <a:ln>
            <a:noFill/>
          </a:ln>
        </p:spPr>
        <p:txBody>
          <a:bodyPr lIns="76172" tIns="38075" rIns="76172" bIns="38075" anchor="t" anchorCtr="0">
            <a:noAutofit/>
          </a:bodyPr>
          <a:lstStyle/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9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Array of </a:t>
            </a:r>
          </a:p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9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</a:t>
            </a:r>
          </a:p>
        </p:txBody>
      </p:sp>
      <p:cxnSp>
        <p:nvCxnSpPr>
          <p:cNvPr id="258" name="Shape 258"/>
          <p:cNvCxnSpPr>
            <a:stCxn id="234" idx="3"/>
            <a:endCxn id="245" idx="1"/>
          </p:cNvCxnSpPr>
          <p:nvPr/>
        </p:nvCxnSpPr>
        <p:spPr>
          <a:xfrm>
            <a:off x="1490798" y="3602622"/>
            <a:ext cx="521750" cy="0"/>
          </a:xfrm>
          <a:prstGeom prst="straightConnector1">
            <a:avLst/>
          </a:prstGeom>
          <a:solidFill>
            <a:srgbClr val="E66714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59" name="Shape 259"/>
          <p:cNvSpPr/>
          <p:nvPr/>
        </p:nvSpPr>
        <p:spPr>
          <a:xfrm flipH="1">
            <a:off x="5226446" y="4113674"/>
            <a:ext cx="726500" cy="300999"/>
          </a:xfrm>
          <a:prstGeom prst="homePlate">
            <a:avLst>
              <a:gd name="adj" fmla="val 0"/>
            </a:avLst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72" tIns="38075" rIns="76172" bIns="38075" anchor="ctr" anchorCtr="0">
            <a:noAutofit/>
          </a:bodyPr>
          <a:lstStyle/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200" kern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Ftr</a:t>
            </a:r>
            <a:r>
              <a:rPr lang="en-US" sz="1200" kern="0" baseline="-25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t-1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941050" y="4189422"/>
            <a:ext cx="1312000" cy="280000"/>
          </a:xfrm>
          <a:prstGeom prst="rect">
            <a:avLst/>
          </a:prstGeom>
          <a:noFill/>
          <a:ln>
            <a:noFill/>
          </a:ln>
        </p:spPr>
        <p:txBody>
          <a:bodyPr lIns="76172" tIns="38075" rIns="76172" bIns="38075" anchor="t" anchorCtr="0">
            <a:noAutofit/>
          </a:bodyPr>
          <a:lstStyle/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3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OpenVX Graph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2413072" y="2890773"/>
            <a:ext cx="1317500" cy="280000"/>
          </a:xfrm>
          <a:prstGeom prst="rect">
            <a:avLst/>
          </a:prstGeom>
          <a:noFill/>
          <a:ln>
            <a:noFill/>
          </a:ln>
        </p:spPr>
        <p:txBody>
          <a:bodyPr lIns="76172" tIns="38075" rIns="76172" bIns="38075" anchor="t" anchorCtr="0">
            <a:noAutofit/>
          </a:bodyPr>
          <a:lstStyle/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3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OpenVX Nodes</a:t>
            </a:r>
          </a:p>
        </p:txBody>
      </p:sp>
    </p:spTree>
    <p:extLst>
      <p:ext uri="{BB962C8B-B14F-4D97-AF65-F5344CB8AC3E}">
        <p14:creationId xmlns:p14="http://schemas.microsoft.com/office/powerpoint/2010/main" val="198643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753096" y="3714750"/>
            <a:ext cx="8136904" cy="1270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500" b="1">
                <a:solidFill>
                  <a:srgbClr val="0070C0"/>
                </a:solidFill>
                <a:latin typeface="Arial Narrow"/>
                <a:ea typeface="Arial Narrow"/>
                <a:cs typeface="Arial Narrow"/>
                <a:sym typeface="Arial Narrow"/>
              </a:rPr>
              <a:t>context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15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15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15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15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15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15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15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698513" y="158751"/>
            <a:ext cx="8381999" cy="684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567" tIns="40783" rIns="81567" bIns="40783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buSzPct val="25000"/>
            </a:pPr>
            <a:r>
              <a:rPr lang="en-US" dirty="0" smtClean="0">
                <a:sym typeface="Trebuchet MS"/>
              </a:rPr>
              <a:t>An OpenVX “Hello, World !!!” Program</a:t>
            </a:r>
            <a:endParaRPr lang="en-US" dirty="0">
              <a:sym typeface="Trebuchet MS"/>
            </a:endParaRP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1333505" y="962304"/>
            <a:ext cx="7613993" cy="3985710"/>
          </a:xfrm>
          <a:prstGeom prst="rect">
            <a:avLst/>
          </a:prstGeom>
          <a:noFill/>
          <a:ln>
            <a:noFill/>
          </a:ln>
        </p:spPr>
        <p:txBody>
          <a:bodyPr lIns="76184" tIns="38082" rIns="76184" bIns="38082" anchor="t" anchorCtr="0"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2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vx_context</a:t>
            </a:r>
            <a:r>
              <a:rPr lang="en-US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context = </a:t>
            </a:r>
            <a:r>
              <a:rPr lang="en-US" sz="12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vxCreateContext</a:t>
            </a:r>
            <a:r>
              <a:rPr lang="en-US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0" indent="0">
              <a:spcBef>
                <a:spcPts val="233"/>
              </a:spcBef>
              <a:buClr>
                <a:schemeClr val="dk1"/>
              </a:buClr>
              <a:buSzPct val="25000"/>
              <a:buNone/>
            </a:pP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vx_graph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graph =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vxCreateGraph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( context );</a:t>
            </a:r>
          </a:p>
          <a:p>
            <a:pPr marL="0" indent="0">
              <a:lnSpc>
                <a:spcPct val="105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5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2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vx_image</a:t>
            </a:r>
            <a:r>
              <a:rPr lang="en-US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input = </a:t>
            </a:r>
            <a:r>
              <a:rPr lang="en-US" sz="12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vxCreateImage</a:t>
            </a:r>
            <a:r>
              <a:rPr lang="en-US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-US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640, 480, VX_DF_IMAGE_U8 );</a:t>
            </a:r>
          </a:p>
          <a:p>
            <a:pPr marL="0" indent="0">
              <a:lnSpc>
                <a:spcPct val="105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2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vx_image</a:t>
            </a:r>
            <a:r>
              <a:rPr lang="en-US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output = </a:t>
            </a:r>
            <a:r>
              <a:rPr lang="en-US" sz="12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vxCreateImage</a:t>
            </a:r>
            <a:r>
              <a:rPr lang="en-US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context</a:t>
            </a:r>
            <a:r>
              <a:rPr lang="en-US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640, 480, VX_DF_IMAGE_U8 );</a:t>
            </a:r>
          </a:p>
          <a:p>
            <a:pPr marL="0" indent="0">
              <a:lnSpc>
                <a:spcPct val="105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2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vx_image</a:t>
            </a:r>
            <a:r>
              <a:rPr lang="en-US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intermediate = </a:t>
            </a:r>
            <a:r>
              <a:rPr lang="en-US" sz="12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vxCreateVirtualImage</a:t>
            </a:r>
            <a:r>
              <a:rPr lang="en-US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graph</a:t>
            </a:r>
            <a:r>
              <a:rPr lang="en-US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640, 480,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VX_DF_IMAGE_U8 );</a:t>
            </a:r>
          </a:p>
          <a:p>
            <a:pPr marL="0" indent="0">
              <a:lnSpc>
                <a:spcPct val="105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2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vx_node</a:t>
            </a:r>
            <a:r>
              <a:rPr lang="en-US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F1 = vxF1Node( graph, input, intermediate );</a:t>
            </a:r>
          </a:p>
          <a:p>
            <a:pPr marL="0" indent="0">
              <a:lnSpc>
                <a:spcPct val="105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2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vx_node</a:t>
            </a:r>
            <a:r>
              <a:rPr lang="en-US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F2 = vxF2Node( graph, intermediate, output );</a:t>
            </a:r>
          </a:p>
          <a:p>
            <a:pPr marL="0" indent="0">
              <a:lnSpc>
                <a:spcPct val="105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5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2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vxVerifyGraph</a:t>
            </a:r>
            <a:r>
              <a:rPr lang="en-US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graph );</a:t>
            </a:r>
          </a:p>
          <a:p>
            <a:pPr marL="0" indent="0">
              <a:lnSpc>
                <a:spcPct val="105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2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vxProcessGraph</a:t>
            </a:r>
            <a:r>
              <a:rPr lang="en-US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graph );</a:t>
            </a:r>
          </a:p>
        </p:txBody>
      </p:sp>
      <p:sp>
        <p:nvSpPr>
          <p:cNvPr id="266" name="Shape 266"/>
          <p:cNvSpPr/>
          <p:nvPr/>
        </p:nvSpPr>
        <p:spPr>
          <a:xfrm>
            <a:off x="7554564" y="4194679"/>
            <a:ext cx="1008112" cy="516578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5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output</a:t>
            </a:r>
          </a:p>
        </p:txBody>
      </p:sp>
      <p:sp>
        <p:nvSpPr>
          <p:cNvPr id="267" name="Shape 267"/>
          <p:cNvSpPr/>
          <p:nvPr/>
        </p:nvSpPr>
        <p:spPr>
          <a:xfrm>
            <a:off x="1041127" y="4194679"/>
            <a:ext cx="1008112" cy="51657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rgbClr val="71884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5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input</a:t>
            </a:r>
          </a:p>
        </p:txBody>
      </p:sp>
      <p:sp>
        <p:nvSpPr>
          <p:cNvPr id="268" name="Shape 268"/>
          <p:cNvSpPr/>
          <p:nvPr/>
        </p:nvSpPr>
        <p:spPr>
          <a:xfrm>
            <a:off x="2669486" y="4194679"/>
            <a:ext cx="1008112" cy="516578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5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F1</a:t>
            </a:r>
          </a:p>
        </p:txBody>
      </p:sp>
      <p:sp>
        <p:nvSpPr>
          <p:cNvPr id="269" name="Shape 269"/>
          <p:cNvSpPr/>
          <p:nvPr/>
        </p:nvSpPr>
        <p:spPr>
          <a:xfrm>
            <a:off x="5926204" y="4194679"/>
            <a:ext cx="1008112" cy="516578"/>
          </a:xfrm>
          <a:prstGeom prst="ellipse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5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F2</a:t>
            </a:r>
          </a:p>
        </p:txBody>
      </p:sp>
      <p:cxnSp>
        <p:nvCxnSpPr>
          <p:cNvPr id="270" name="Shape 270"/>
          <p:cNvCxnSpPr>
            <a:stCxn id="267" idx="3"/>
            <a:endCxn id="268" idx="2"/>
          </p:cNvCxnSpPr>
          <p:nvPr/>
        </p:nvCxnSpPr>
        <p:spPr>
          <a:xfrm>
            <a:off x="2049239" y="4452965"/>
            <a:ext cx="620250" cy="0"/>
          </a:xfrm>
          <a:prstGeom prst="straightConnector1">
            <a:avLst/>
          </a:prstGeom>
          <a:noFill/>
          <a:ln w="38100" cap="flat" cmpd="sng">
            <a:solidFill>
              <a:srgbClr val="4F6128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71" name="Shape 271"/>
          <p:cNvCxnSpPr>
            <a:stCxn id="268" idx="6"/>
          </p:cNvCxnSpPr>
          <p:nvPr/>
        </p:nvCxnSpPr>
        <p:spPr>
          <a:xfrm>
            <a:off x="3677598" y="4452965"/>
            <a:ext cx="620250" cy="0"/>
          </a:xfrm>
          <a:prstGeom prst="straightConnector1">
            <a:avLst/>
          </a:prstGeom>
          <a:noFill/>
          <a:ln w="38100" cap="flat" cmpd="sng">
            <a:solidFill>
              <a:srgbClr val="3F315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72" name="Shape 272"/>
          <p:cNvCxnSpPr>
            <a:endCxn id="269" idx="2"/>
          </p:cNvCxnSpPr>
          <p:nvPr/>
        </p:nvCxnSpPr>
        <p:spPr>
          <a:xfrm>
            <a:off x="5305954" y="4452965"/>
            <a:ext cx="620250" cy="0"/>
          </a:xfrm>
          <a:prstGeom prst="straightConnector1">
            <a:avLst/>
          </a:prstGeom>
          <a:noFill/>
          <a:ln w="38100" cap="flat" cmpd="sng">
            <a:solidFill>
              <a:srgbClr val="3F315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73" name="Shape 273"/>
          <p:cNvCxnSpPr>
            <a:stCxn id="269" idx="6"/>
            <a:endCxn id="266" idx="1"/>
          </p:cNvCxnSpPr>
          <p:nvPr/>
        </p:nvCxnSpPr>
        <p:spPr>
          <a:xfrm>
            <a:off x="6934316" y="4452965"/>
            <a:ext cx="620250" cy="0"/>
          </a:xfrm>
          <a:prstGeom prst="straightConnector1">
            <a:avLst/>
          </a:prstGeom>
          <a:noFill/>
          <a:ln w="38100" cap="flat" cmpd="sng">
            <a:solidFill>
              <a:srgbClr val="974806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74" name="Shape 274"/>
          <p:cNvSpPr/>
          <p:nvPr/>
        </p:nvSpPr>
        <p:spPr>
          <a:xfrm>
            <a:off x="1045481" y="1712095"/>
            <a:ext cx="288031" cy="10801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5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1045481" y="1281807"/>
            <a:ext cx="287999" cy="10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5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1045481" y="1909831"/>
            <a:ext cx="288031" cy="10801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5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1045481" y="2136116"/>
            <a:ext cx="287999" cy="10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5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1045481" y="2354771"/>
            <a:ext cx="287999" cy="10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5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1045481" y="2567124"/>
            <a:ext cx="287999" cy="10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5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1045481" y="1059589"/>
            <a:ext cx="288031" cy="10801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5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897111" y="4066647"/>
            <a:ext cx="7848872" cy="756084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500" b="1">
                <a:solidFill>
                  <a:srgbClr val="0070C0"/>
                </a:solidFill>
                <a:latin typeface="Arial Narrow"/>
                <a:ea typeface="Arial Narrow"/>
                <a:cs typeface="Arial Narrow"/>
                <a:sym typeface="Arial Narrow"/>
              </a:rPr>
              <a:t>graph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15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15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15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15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15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1045481" y="2983185"/>
            <a:ext cx="287999" cy="10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5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1045481" y="3209465"/>
            <a:ext cx="287999" cy="10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5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5145596" y="3806732"/>
            <a:ext cx="216023" cy="16201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2540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5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4297845" y="4191216"/>
            <a:ext cx="1008112" cy="52351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5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inter-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5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mediate</a:t>
            </a:r>
          </a:p>
        </p:txBody>
      </p:sp>
    </p:spTree>
    <p:extLst>
      <p:ext uri="{BB962C8B-B14F-4D97-AF65-F5344CB8AC3E}">
        <p14:creationId xmlns:p14="http://schemas.microsoft.com/office/powerpoint/2010/main" val="244230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3" grpId="0" animBg="1"/>
      <p:bldP spid="28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Details on OpenVX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Khronos OpenVX website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hlinkClick r:id="rId2"/>
              </a:rPr>
              <a:t>https://www.khronos.org/openvx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OpenVX v1.1 specification and additional resources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hlinkClick r:id="rId3"/>
              </a:rPr>
              <a:t>https://www.khronos.org/registry/OpenVX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www.khronos.org/openvx/resources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Khronos OpenVX v1.1 Video Tutorials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youtu.be/JZZCNcfIqqs?list=PLYO7XTAX41FP01wTyWfwiNW3xq9IDRAnO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4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6884" y="1411708"/>
            <a:ext cx="5606716" cy="5454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49856" y="158761"/>
            <a:ext cx="8381999" cy="527749"/>
          </a:xfrm>
          <a:prstGeom prst="rect">
            <a:avLst/>
          </a:prstGeom>
          <a:noFill/>
          <a:ln>
            <a:noFill/>
          </a:ln>
        </p:spPr>
        <p:txBody>
          <a:bodyPr lIns="81567" tIns="40783" rIns="81567" bIns="40783" anchor="ctr" anchorCtr="0">
            <a:noAutofit/>
          </a:bodyPr>
          <a:lstStyle/>
          <a:p>
            <a:pPr>
              <a:buSzPct val="25000"/>
            </a:pP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409757" y="790241"/>
            <a:ext cx="8381999" cy="2179249"/>
          </a:xfrm>
          <a:prstGeom prst="rect">
            <a:avLst/>
          </a:prstGeom>
          <a:noFill/>
          <a:ln>
            <a:noFill/>
          </a:ln>
        </p:spPr>
        <p:txBody>
          <a:bodyPr lIns="81567" tIns="40783" rIns="81567" bIns="40783" anchor="t" anchorCtr="0">
            <a:noAutofit/>
          </a:bodyPr>
          <a:lstStyle/>
          <a:p>
            <a:pPr indent="-149554">
              <a:spcBef>
                <a:spcPts val="2400"/>
              </a:spcBef>
            </a:pPr>
            <a:r>
              <a:rPr lang="en-US" sz="2400" dirty="0" smtClean="0"/>
              <a:t>Introduction to OpenVX</a:t>
            </a:r>
          </a:p>
          <a:p>
            <a:pPr indent="-149554">
              <a:spcBef>
                <a:spcPts val="2400"/>
              </a:spcBef>
            </a:pPr>
            <a:r>
              <a:rPr lang="en-US" sz="2400" dirty="0" smtClean="0"/>
              <a:t>OpenVX on TI SoCs – TIOVX</a:t>
            </a:r>
          </a:p>
          <a:p>
            <a:pPr indent="-149554">
              <a:spcBef>
                <a:spcPts val="2400"/>
              </a:spcBef>
            </a:pPr>
            <a:r>
              <a:rPr lang="en-US" sz="2400" dirty="0"/>
              <a:t>Getting Started with TIOVX</a:t>
            </a:r>
          </a:p>
          <a:p>
            <a:pPr indent="-149554">
              <a:spcBef>
                <a:spcPts val="2400"/>
              </a:spcBef>
            </a:pPr>
            <a:endParaRPr lang="en-US" sz="2400" dirty="0" smtClean="0"/>
          </a:p>
          <a:p>
            <a:pPr indent="-149554">
              <a:spcBef>
                <a:spcPts val="24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605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58788" y="786352"/>
            <a:ext cx="8467725" cy="3709449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b="1" dirty="0" smtClean="0"/>
              <a:t>GOAL</a:t>
            </a:r>
            <a:r>
              <a:rPr lang="en-US" sz="1200" dirty="0" smtClean="0"/>
              <a:t>: Help customers easily </a:t>
            </a:r>
            <a:r>
              <a:rPr lang="en-US" sz="1200" u="sng" dirty="0" smtClean="0"/>
              <a:t>maximize performance</a:t>
            </a:r>
            <a:r>
              <a:rPr lang="en-US" sz="1200" dirty="0" smtClean="0"/>
              <a:t> on TI platforms while </a:t>
            </a:r>
            <a:r>
              <a:rPr lang="en-US" sz="1200" u="sng" dirty="0" smtClean="0"/>
              <a:t>minimizing development cost</a:t>
            </a:r>
            <a:r>
              <a:rPr lang="en-US" sz="1200" dirty="0" smtClean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endParaRPr lang="en-US" sz="1400" dirty="0" smtClean="0"/>
          </a:p>
          <a:p>
            <a:pPr marL="0" indent="0">
              <a:spcBef>
                <a:spcPts val="600"/>
              </a:spcBef>
              <a:buNone/>
            </a:pP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endParaRPr lang="en-US" sz="1400" dirty="0" smtClean="0"/>
          </a:p>
          <a:p>
            <a:pPr marL="0" indent="0">
              <a:spcBef>
                <a:spcPts val="600"/>
              </a:spcBef>
              <a:buNone/>
            </a:pP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endParaRPr lang="en-US" sz="1400" dirty="0" smtClean="0"/>
          </a:p>
          <a:p>
            <a:pPr marL="0" indent="0">
              <a:spcBef>
                <a:spcPts val="600"/>
              </a:spcBef>
              <a:buNone/>
            </a:pP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endParaRPr lang="en-US" sz="1400" dirty="0" smtClean="0"/>
          </a:p>
          <a:p>
            <a:pPr marL="0" indent="0">
              <a:spcBef>
                <a:spcPts val="600"/>
              </a:spcBef>
              <a:buNone/>
            </a:pP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endParaRPr lang="en-US" sz="1400" dirty="0" smtClean="0"/>
          </a:p>
          <a:p>
            <a:pPr marL="0" indent="0">
              <a:spcBef>
                <a:spcPts val="600"/>
              </a:spcBef>
              <a:buNone/>
            </a:pPr>
            <a:endParaRPr lang="en-US" sz="1400" dirty="0"/>
          </a:p>
          <a:p>
            <a:pPr marL="0" indent="0" algn="ctr">
              <a:spcBef>
                <a:spcPts val="600"/>
              </a:spcBef>
              <a:buNone/>
            </a:pPr>
            <a:r>
              <a:rPr lang="en-US" sz="1400" b="1" dirty="0" smtClean="0"/>
              <a:t>Result</a:t>
            </a:r>
            <a:r>
              <a:rPr lang="en-US" sz="1400" dirty="0" smtClean="0"/>
              <a:t>: Full entitlement on </a:t>
            </a:r>
            <a:r>
              <a:rPr lang="en-US" sz="1400" dirty="0"/>
              <a:t>TI SoCs and </a:t>
            </a:r>
            <a:r>
              <a:rPr lang="en-US" sz="1400" dirty="0" smtClean="0"/>
              <a:t>remove </a:t>
            </a:r>
            <a:r>
              <a:rPr lang="en-US" sz="1400" dirty="0"/>
              <a:t>barrier to entry for OpenVX </a:t>
            </a:r>
            <a:r>
              <a:rPr lang="en-US" sz="1400" dirty="0" smtClean="0"/>
              <a:t>developers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TIOVX - OpenVX Implementation on TI SoC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915837325"/>
              </p:ext>
            </p:extLst>
          </p:nvPr>
        </p:nvGraphicFramePr>
        <p:xfrm>
          <a:off x="573879" y="1065751"/>
          <a:ext cx="8002577" cy="3764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312821" y="4563984"/>
            <a:ext cx="1491916" cy="96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9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1277</TotalTime>
  <Words>2028</Words>
  <Application>Microsoft Office PowerPoint</Application>
  <PresentationFormat>On-screen Show (16:9)</PresentationFormat>
  <Paragraphs>371</Paragraphs>
  <Slides>27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FinalPowerpoint</vt:lpstr>
      <vt:lpstr>1_FinalPowerpoint</vt:lpstr>
      <vt:lpstr>2_FinalPowerpoint</vt:lpstr>
      <vt:lpstr>TIOVX – TI’s OpenVX Implementation</vt:lpstr>
      <vt:lpstr>Agenda</vt:lpstr>
      <vt:lpstr>Agenda</vt:lpstr>
      <vt:lpstr>OpenVX – Low-Power Vision Acceleration </vt:lpstr>
      <vt:lpstr>OpenVX Graphs</vt:lpstr>
      <vt:lpstr>An OpenVX “Hello, World !!!” Program</vt:lpstr>
      <vt:lpstr>More Details on OpenVX Standard</vt:lpstr>
      <vt:lpstr>Agenda</vt:lpstr>
      <vt:lpstr>TIOVX - OpenVX Implementation on TI SoC</vt:lpstr>
      <vt:lpstr>OpenVX 1.1 Supported Platforms</vt:lpstr>
      <vt:lpstr>TI OpenVX SW Stack</vt:lpstr>
      <vt:lpstr>TI OpenVX on TDA3x</vt:lpstr>
      <vt:lpstr>Mono-camera Analytics Processing Graph (Example)</vt:lpstr>
      <vt:lpstr>Distributed Graph Execution</vt:lpstr>
      <vt:lpstr>Block Access Manager (BAM) Framework</vt:lpstr>
      <vt:lpstr>PyTIOVX - Automated OpenVX “C” Code Generation</vt:lpstr>
      <vt:lpstr>Pipelined Graph Execution with Processor SDK - Vision</vt:lpstr>
      <vt:lpstr>Summary</vt:lpstr>
      <vt:lpstr>Agenda</vt:lpstr>
      <vt:lpstr>TIOVX within Processor SDK - Vision</vt:lpstr>
      <vt:lpstr>TIOVX Getting Started</vt:lpstr>
      <vt:lpstr>TIOVX Sample Applications</vt:lpstr>
      <vt:lpstr>TIOVX Tutorials</vt:lpstr>
      <vt:lpstr>TIOVX on TI SoC/EVM</vt:lpstr>
      <vt:lpstr>TIOVX on TI SoC/EVM with Capture and Display</vt:lpstr>
      <vt:lpstr>Additional TIOVX Resources</vt:lpstr>
      <vt:lpstr>Thank You !!!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Brollo, Clementina</dc:creator>
  <cp:lastModifiedBy>Chitnis, Kedar</cp:lastModifiedBy>
  <cp:revision>241</cp:revision>
  <dcterms:created xsi:type="dcterms:W3CDTF">2007-12-19T20:51:45Z</dcterms:created>
  <dcterms:modified xsi:type="dcterms:W3CDTF">2017-09-28T08:22:15Z</dcterms:modified>
</cp:coreProperties>
</file>