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1" r:id="rId2"/>
    <p:sldId id="392" r:id="rId3"/>
    <p:sldId id="393" r:id="rId4"/>
    <p:sldId id="375" r:id="rId5"/>
    <p:sldId id="408" r:id="rId6"/>
    <p:sldId id="402" r:id="rId7"/>
    <p:sldId id="409" r:id="rId8"/>
    <p:sldId id="411" r:id="rId9"/>
    <p:sldId id="401" r:id="rId10"/>
    <p:sldId id="410" r:id="rId11"/>
    <p:sldId id="412" r:id="rId12"/>
    <p:sldId id="421" r:id="rId13"/>
    <p:sldId id="413" r:id="rId14"/>
    <p:sldId id="403" r:id="rId15"/>
    <p:sldId id="414" r:id="rId16"/>
    <p:sldId id="416" r:id="rId17"/>
    <p:sldId id="419" r:id="rId18"/>
    <p:sldId id="420" r:id="rId19"/>
    <p:sldId id="418" r:id="rId20"/>
    <p:sldId id="407" r:id="rId21"/>
    <p:sldId id="417" r:id="rId22"/>
    <p:sldId id="42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4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DE16A-EE80-4780-B929-19CCFA10F733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EAFB2-8023-45D5-9486-64151C0B4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9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9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2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5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56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1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2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89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53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3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5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4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5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2C4A3-8CED-440A-96B4-C82B8E2BD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1E1F9C-2291-4EE8-8EB3-3BAA9E05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2611-E7B2-4819-9B33-AF15304B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F58A7-4479-4560-9C68-EA74477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D613B-69F9-4DB8-818B-9FFF6E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6B2B-C0B6-41DD-87BE-48CC3FA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511B9-750E-400D-B707-CF942D38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1BACD-BD6D-49CE-989F-F0B860FA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A53F8-E4CA-46BE-A855-27D845FC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1DBAB-1D8D-4D13-87DA-6779B491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3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D9A46D-A2A2-476C-9527-40527B831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4DA98-B8C0-4732-A7CC-BF6044612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6C975-001F-4FC1-B47F-DFADCB0C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C513-F596-40E5-B522-83D89EE9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D950A-7032-4491-A0D0-C0C3B713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3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2691EDB-1C41-452F-8382-893D04428323}"/>
              </a:ext>
            </a:extLst>
          </p:cNvPr>
          <p:cNvCxnSpPr>
            <a:cxnSpLocks/>
          </p:cNvCxnSpPr>
          <p:nvPr userDrawn="1"/>
        </p:nvCxnSpPr>
        <p:spPr>
          <a:xfrm flipH="1">
            <a:off x="148778" y="112460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336CD1-28ED-41BC-BDE0-369B674BEE3A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928" y="-440782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F36E89-A6FB-4951-A20B-7C7FCAE56B5C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25378" y="5633844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0A2416-689A-46E7-AE60-41CCAB6B1B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37129" y="6002467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12992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4BC9-8E89-4A3A-B58B-DB10B34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3B455-90F9-41BE-AD22-6E39E2B4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B21F2-8421-4985-A628-766277E0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F6C7-E0BA-4EDA-A52D-F9A6471B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A24DE-257C-47D3-B080-DE0150F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B779-D448-4FE8-94A2-0FAE660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5F6B4-DA7A-4CA5-B131-DC1AD2F9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FDA0-142E-4849-8717-C1142D17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E3031-E94A-4000-89D7-1E43D1C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A0071-852E-4892-B3B6-244A0B5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2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2EDD-1D21-46ED-9710-6FBB78CC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EE0A1-A7BD-404D-87B8-D0B3D797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81738-3AD6-485E-8EDA-AFC98904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7D315-542D-445B-9FCB-BD33FC99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57245-CEE3-4ED7-B170-27D48E5B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08B90-EE9B-405E-BDCF-22BB746A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8D17-9CEF-4BF7-B8F7-FDFA7531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F38C2-3746-45DA-B061-76F92A25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7FF9F-CF6F-47F5-813F-4BCFAFE1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E82D8-B24B-4444-8BEC-95215608E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B3B25-51EF-435A-9B43-E5C8D66C9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C51A9-F959-478C-918F-7220AB5E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F98D6-4D2B-42E8-89AE-B5B26F89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72BA5A-A4E6-42F5-8CBA-148B5882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13956-6139-467E-BA63-A796804E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1FD3DE-D1D4-44C5-A86E-4B8F3364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8762B-CE5D-401C-92D4-E48AD5C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9E673-CAD7-481A-8413-3D2EA6AC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2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0C886-BBE7-4801-B471-1D25A617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2F083-B01A-41F0-A0DF-B291DD5C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2BC91-2DAE-4EC8-B479-5BE98129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55329-8DA8-4A19-97C0-EDCF58C4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38149-EB23-4F63-A1DD-AB683BDF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6DA06-D8DC-4057-BA70-1495721F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F137-3D07-4942-8E36-C72FF929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5A80B-E4DE-483D-8B30-D262CF0F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24C2F-9239-4646-9E20-A8110D63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8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D576-3FA8-4337-B702-021F40DD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40E87B-A895-47A8-BA30-D4786C0A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32207-160B-44EF-A20D-693F01AF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E44FC-DB8A-4C2E-86FD-1217B075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EA9A5-A651-43EB-8F3D-505D1EED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4D575-4556-46DA-88AA-85F04B09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406A30-602C-4A83-BE57-4FCAD426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08F9B-0F6A-4603-9767-DDD710AC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584C7-280C-4EFC-92E2-DC080663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A6C0-C7C5-4947-B0DA-23698BFEEE28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DCFEC-3EA6-4739-A7C7-29D9ADF1E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94DEC-D442-41F6-8343-0045D071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1176-5B6D-4A8E-B2E0-644EB322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124D6A10-BC2C-4C21-9B91-16D72E58E82F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676256-7E50-44C7-B619-E23942E4CEED}"/>
              </a:ext>
            </a:extLst>
          </p:cNvPr>
          <p:cNvCxnSpPr>
            <a:cxnSpLocks/>
          </p:cNvCxnSpPr>
          <p:nvPr/>
        </p:nvCxnSpPr>
        <p:spPr>
          <a:xfrm flipH="1">
            <a:off x="10725378" y="4787640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0AC3F51-B983-4A5D-B551-C9F3C7BD5B3D}"/>
              </a:ext>
            </a:extLst>
          </p:cNvPr>
          <p:cNvCxnSpPr>
            <a:cxnSpLocks/>
          </p:cNvCxnSpPr>
          <p:nvPr/>
        </p:nvCxnSpPr>
        <p:spPr>
          <a:xfrm flipH="1">
            <a:off x="11246369" y="5216182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>
            <a:extLst>
              <a:ext uri="{FF2B5EF4-FFF2-40B4-BE49-F238E27FC236}">
                <a16:creationId xmlns:a16="http://schemas.microsoft.com/office/drawing/2014/main" id="{19C692A4-834B-4B61-96E6-149A907AF4C9}"/>
              </a:ext>
            </a:extLst>
          </p:cNvPr>
          <p:cNvSpPr/>
          <p:nvPr/>
        </p:nvSpPr>
        <p:spPr>
          <a:xfrm rot="21147983">
            <a:off x="-990647" y="1266507"/>
            <a:ext cx="1981294" cy="170801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28F275F-B5EF-4B17-9F6F-851B81DB6086}"/>
              </a:ext>
            </a:extLst>
          </p:cNvPr>
          <p:cNvCxnSpPr>
            <a:cxnSpLocks/>
          </p:cNvCxnSpPr>
          <p:nvPr/>
        </p:nvCxnSpPr>
        <p:spPr>
          <a:xfrm flipH="1">
            <a:off x="1094063" y="480054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05E6D58-0050-4509-B7F5-C455B9F7E1CA}"/>
              </a:ext>
            </a:extLst>
          </p:cNvPr>
          <p:cNvCxnSpPr>
            <a:cxnSpLocks/>
          </p:cNvCxnSpPr>
          <p:nvPr/>
        </p:nvCxnSpPr>
        <p:spPr>
          <a:xfrm flipH="1">
            <a:off x="1364213" y="-73188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C0856A8-A3CB-4922-8009-1F64FFB12B64}"/>
              </a:ext>
            </a:extLst>
          </p:cNvPr>
          <p:cNvSpPr txBox="1"/>
          <p:nvPr/>
        </p:nvSpPr>
        <p:spPr>
          <a:xfrm>
            <a:off x="1656125" y="2120513"/>
            <a:ext cx="99961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Singlish or English</a:t>
            </a:r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——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基于机器学习和大语言模型的</a:t>
            </a:r>
            <a:r>
              <a:rPr lang="zh-CN" altLang="zh-CN" sz="4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“新式英语”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语言鉴别</a:t>
            </a:r>
            <a:r>
              <a:rPr lang="zh-CN" altLang="zh-CN" sz="4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研究</a:t>
            </a:r>
            <a:endParaRPr lang="zh-CN" altLang="en-US" sz="4400" b="1" dirty="0">
              <a:solidFill>
                <a:srgbClr val="004EA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7C9F93-5E74-4800-830C-B71FD7AE7DB6}"/>
              </a:ext>
            </a:extLst>
          </p:cNvPr>
          <p:cNvSpPr txBox="1"/>
          <p:nvPr/>
        </p:nvSpPr>
        <p:spPr>
          <a:xfrm>
            <a:off x="3803771" y="4836462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汇报人：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级外国语学院本科生 游历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21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级元培学院交换生 方怡蓁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18804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 animBg="1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8" y="446955"/>
            <a:ext cx="395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Traditional ML model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1108318" y="1852214"/>
            <a:ext cx="523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Logistic Regression</a:t>
            </a:r>
            <a:endParaRPr lang="zh-CN" altLang="en-US" sz="2400" b="1" dirty="0">
              <a:solidFill>
                <a:srgbClr val="001236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0803FC-F8DB-4F63-9FA2-38D4581F2F4F}"/>
              </a:ext>
            </a:extLst>
          </p:cNvPr>
          <p:cNvSpPr txBox="1"/>
          <p:nvPr/>
        </p:nvSpPr>
        <p:spPr>
          <a:xfrm>
            <a:off x="1108318" y="3351404"/>
            <a:ext cx="523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Support Vector Machine</a:t>
            </a:r>
            <a:endParaRPr lang="zh-CN" altLang="en-US" sz="2400" b="1" dirty="0">
              <a:solidFill>
                <a:srgbClr val="001236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420073-1D31-446C-A73E-E2ABC0D342AE}"/>
              </a:ext>
            </a:extLst>
          </p:cNvPr>
          <p:cNvSpPr txBox="1"/>
          <p:nvPr/>
        </p:nvSpPr>
        <p:spPr>
          <a:xfrm>
            <a:off x="1108318" y="5027239"/>
            <a:ext cx="523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Naive Bayes</a:t>
            </a:r>
            <a:endParaRPr lang="zh-CN" altLang="en-US" sz="2400" b="1" dirty="0">
              <a:solidFill>
                <a:srgbClr val="001236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E89E00-5477-4935-B0B8-D714D35A1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85" y="934120"/>
            <a:ext cx="4232351" cy="18361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AD19F9-774D-4A57-B002-89AB5128D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585" y="2930499"/>
            <a:ext cx="3203651" cy="1690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A149FC-EC53-42FE-A6B6-DF2DF4315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585" y="4850327"/>
            <a:ext cx="2825895" cy="18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251"/>
      </p:ext>
    </p:extLst>
  </p:cSld>
  <p:clrMapOvr>
    <a:masterClrMapping/>
  </p:clrMapOvr>
  <p:transition spd="slow" advTm="3000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8" y="446955"/>
            <a:ext cx="395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F6585B-0415-45BB-BCEE-B2696C07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39" y="2664728"/>
            <a:ext cx="5886489" cy="31300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50E16D-337F-4BF3-A40E-F0A91A528792}"/>
              </a:ext>
            </a:extLst>
          </p:cNvPr>
          <p:cNvSpPr txBox="1"/>
          <p:nvPr/>
        </p:nvSpPr>
        <p:spPr>
          <a:xfrm>
            <a:off x="1919939" y="1945766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Mistral 7b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026" name="Picture 2" descr="Llama2 7b 的图像结果">
            <a:extLst>
              <a:ext uri="{FF2B5EF4-FFF2-40B4-BE49-F238E27FC236}">
                <a16:creationId xmlns:a16="http://schemas.microsoft.com/office/drawing/2014/main" id="{F7DB1F53-7D9F-40D9-9CA7-98D1DC2F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64" y="2530541"/>
            <a:ext cx="4769295" cy="35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2AB1FC4-DCF5-4EE6-9880-8FEEF6F6D657}"/>
              </a:ext>
            </a:extLst>
          </p:cNvPr>
          <p:cNvSpPr txBox="1"/>
          <p:nvPr/>
        </p:nvSpPr>
        <p:spPr>
          <a:xfrm>
            <a:off x="8345549" y="1945766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Llama2 7b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3685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8" y="446955"/>
            <a:ext cx="395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74CA3C-1BF4-4E2B-8871-ADEE31BF01E2}"/>
              </a:ext>
            </a:extLst>
          </p:cNvPr>
          <p:cNvSpPr txBox="1"/>
          <p:nvPr/>
        </p:nvSpPr>
        <p:spPr>
          <a:xfrm>
            <a:off x="1892776" y="2201762"/>
            <a:ext cx="66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No pre-tokenization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37E3D1-2010-46D9-8409-5E290D8E8272}"/>
              </a:ext>
            </a:extLst>
          </p:cNvPr>
          <p:cNvSpPr txBox="1"/>
          <p:nvPr/>
        </p:nvSpPr>
        <p:spPr>
          <a:xfrm>
            <a:off x="1892777" y="3228101"/>
            <a:ext cx="9757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Created new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target_label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of ‘2’ for sentences that could not be categorized.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E3C922-F2DB-498B-AF2A-B1AB27A10875}"/>
              </a:ext>
            </a:extLst>
          </p:cNvPr>
          <p:cNvSpPr txBox="1"/>
          <p:nvPr/>
        </p:nvSpPr>
        <p:spPr>
          <a:xfrm>
            <a:off x="1892777" y="4823290"/>
            <a:ext cx="935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Interact using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langchain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ensure structured output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E41F52-A653-49EF-B821-2FE258DAA019}"/>
              </a:ext>
            </a:extLst>
          </p:cNvPr>
          <p:cNvSpPr txBox="1"/>
          <p:nvPr/>
        </p:nvSpPr>
        <p:spPr>
          <a:xfrm>
            <a:off x="1892777" y="5887825"/>
            <a:ext cx="935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zero shot prompting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F2DD39-0A74-45A9-9E1A-05DE74A1D9ED}"/>
              </a:ext>
            </a:extLst>
          </p:cNvPr>
          <p:cNvSpPr txBox="1"/>
          <p:nvPr/>
        </p:nvSpPr>
        <p:spPr>
          <a:xfrm>
            <a:off x="1892776" y="1185825"/>
            <a:ext cx="66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Why not GPT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？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—— opensource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86876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>
            <a:extLst>
              <a:ext uri="{FF2B5EF4-FFF2-40B4-BE49-F238E27FC236}">
                <a16:creationId xmlns:a16="http://schemas.microsoft.com/office/drawing/2014/main" id="{D06409B9-7407-4E96-9CA1-4DFE420DB380}"/>
              </a:ext>
            </a:extLst>
          </p:cNvPr>
          <p:cNvSpPr/>
          <p:nvPr/>
        </p:nvSpPr>
        <p:spPr>
          <a:xfrm rot="668540">
            <a:off x="9365390" y="2942815"/>
            <a:ext cx="3555752" cy="3065302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4370DD17-3C9C-4465-B9F0-2B739C994D11}"/>
              </a:ext>
            </a:extLst>
          </p:cNvPr>
          <p:cNvSpPr/>
          <p:nvPr/>
        </p:nvSpPr>
        <p:spPr>
          <a:xfrm rot="21147983">
            <a:off x="8995043" y="1475563"/>
            <a:ext cx="2041657" cy="1760049"/>
          </a:xfrm>
          <a:prstGeom prst="hexagon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FB73F25-F3D3-4CC8-A913-7565F0E4216C}"/>
              </a:ext>
            </a:extLst>
          </p:cNvPr>
          <p:cNvSpPr/>
          <p:nvPr/>
        </p:nvSpPr>
        <p:spPr>
          <a:xfrm rot="21147983">
            <a:off x="7697757" y="3956836"/>
            <a:ext cx="945628" cy="815196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472010-FC78-4CE4-896B-EB4D6D48F643}"/>
              </a:ext>
            </a:extLst>
          </p:cNvPr>
          <p:cNvCxnSpPr>
            <a:cxnSpLocks/>
          </p:cNvCxnSpPr>
          <p:nvPr/>
        </p:nvCxnSpPr>
        <p:spPr>
          <a:xfrm flipH="1">
            <a:off x="7889006" y="5162355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C0CDBB-50BE-4E7B-A866-C7170AF3694A}"/>
              </a:ext>
            </a:extLst>
          </p:cNvPr>
          <p:cNvCxnSpPr>
            <a:cxnSpLocks/>
          </p:cNvCxnSpPr>
          <p:nvPr/>
        </p:nvCxnSpPr>
        <p:spPr>
          <a:xfrm flipH="1">
            <a:off x="8409997" y="5590897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5">
            <a:extLst>
              <a:ext uri="{FF2B5EF4-FFF2-40B4-BE49-F238E27FC236}">
                <a16:creationId xmlns:a16="http://schemas.microsoft.com/office/drawing/2014/main" id="{396925A5-22BE-4D16-BC34-B30A588BB2D3}"/>
              </a:ext>
            </a:extLst>
          </p:cNvPr>
          <p:cNvSpPr/>
          <p:nvPr/>
        </p:nvSpPr>
        <p:spPr>
          <a:xfrm rot="21147983">
            <a:off x="-990647" y="2223770"/>
            <a:ext cx="1981294" cy="170801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EFE1F0-B065-4798-93BB-DE3D44BFD4B3}"/>
              </a:ext>
            </a:extLst>
          </p:cNvPr>
          <p:cNvCxnSpPr>
            <a:cxnSpLocks/>
          </p:cNvCxnSpPr>
          <p:nvPr/>
        </p:nvCxnSpPr>
        <p:spPr>
          <a:xfrm flipH="1">
            <a:off x="1094063" y="1349321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1A9293-7982-4A43-8B49-D101C84C645F}"/>
              </a:ext>
            </a:extLst>
          </p:cNvPr>
          <p:cNvCxnSpPr>
            <a:cxnSpLocks/>
          </p:cNvCxnSpPr>
          <p:nvPr/>
        </p:nvCxnSpPr>
        <p:spPr>
          <a:xfrm flipH="1">
            <a:off x="1364213" y="796079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6C4A76B-D9CF-4AFA-85B1-B2E6C6186520}"/>
              </a:ext>
            </a:extLst>
          </p:cNvPr>
          <p:cNvSpPr txBox="1"/>
          <p:nvPr/>
        </p:nvSpPr>
        <p:spPr>
          <a:xfrm>
            <a:off x="2769606" y="2274193"/>
            <a:ext cx="248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04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E1D964-3847-4603-B7A7-1C48E2BC0544}"/>
              </a:ext>
            </a:extLst>
          </p:cNvPr>
          <p:cNvSpPr txBox="1"/>
          <p:nvPr/>
        </p:nvSpPr>
        <p:spPr>
          <a:xfrm>
            <a:off x="2769606" y="3184434"/>
            <a:ext cx="51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实验结果与分析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E2EB593-36EC-40F6-BA2E-3D99EC64442B}"/>
              </a:ext>
            </a:extLst>
          </p:cNvPr>
          <p:cNvSpPr txBox="1"/>
          <p:nvPr/>
        </p:nvSpPr>
        <p:spPr>
          <a:xfrm>
            <a:off x="2769606" y="4196847"/>
            <a:ext cx="385979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37505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4473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Traditional ML model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E5F641-F823-4898-9840-C7633A75C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71" y="1133531"/>
            <a:ext cx="9775308" cy="51546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5C94DE-00C1-4063-B684-4BE6E542E39C}"/>
              </a:ext>
            </a:extLst>
          </p:cNvPr>
          <p:cNvSpPr/>
          <p:nvPr/>
        </p:nvSpPr>
        <p:spPr>
          <a:xfrm>
            <a:off x="1245227" y="6057331"/>
            <a:ext cx="8898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三个</a:t>
            </a:r>
            <a:r>
              <a:rPr lang="en-SG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model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的准确率都在</a:t>
            </a:r>
            <a:r>
              <a:rPr lang="en-SG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91%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以上，其中以逻辑回归的准确率最高。</a:t>
            </a:r>
          </a:p>
        </p:txBody>
      </p:sp>
    </p:spTree>
    <p:extLst>
      <p:ext uri="{BB962C8B-B14F-4D97-AF65-F5344CB8AC3E}">
        <p14:creationId xmlns:p14="http://schemas.microsoft.com/office/powerpoint/2010/main" val="2402985367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5C94DE-00C1-4063-B684-4BE6E542E39C}"/>
              </a:ext>
            </a:extLst>
          </p:cNvPr>
          <p:cNvSpPr/>
          <p:nvPr/>
        </p:nvSpPr>
        <p:spPr>
          <a:xfrm>
            <a:off x="1330288" y="5908475"/>
            <a:ext cx="8898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值得注意的是，由于计算资源的限制，我们只对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Mistral 7b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运行了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小时，仅涵盖了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2300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行数据，而非完整的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38266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行测试数据。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58BCB0-D364-49ED-9CA4-D6ADC92D7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356" y="745924"/>
            <a:ext cx="8274104" cy="53661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044EA1-1C6F-4002-8A41-0D4B7D0A1CB7}"/>
              </a:ext>
            </a:extLst>
          </p:cNvPr>
          <p:cNvSpPr txBox="1"/>
          <p:nvPr/>
        </p:nvSpPr>
        <p:spPr>
          <a:xfrm>
            <a:off x="1108318" y="446955"/>
            <a:ext cx="395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32178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675929" y="1637422"/>
            <a:ext cx="1049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1.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insensitive to structured output giving items that are not of JSON output – different errors when decoding the JSON object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47DB31-D851-4DBB-A9F6-5E36D6E0FF20}"/>
              </a:ext>
            </a:extLst>
          </p:cNvPr>
          <p:cNvSpPr txBox="1"/>
          <p:nvPr/>
        </p:nvSpPr>
        <p:spPr>
          <a:xfrm>
            <a:off x="1140216" y="542595"/>
            <a:ext cx="849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Target_label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of ‘2’ and possible reasons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1D42E4A-C6A0-49A2-81C1-75885A2120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9" y="3289440"/>
            <a:ext cx="13726634" cy="20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0468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675929" y="1637422"/>
            <a:ext cx="1049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2. AI refusing to classify as it is offensive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Llama2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在这方面表现较为积极，而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Mistral 7b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在处理这类句子时很少拒绝）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47DB31-D851-4DBB-A9F6-5E36D6E0FF20}"/>
              </a:ext>
            </a:extLst>
          </p:cNvPr>
          <p:cNvSpPr txBox="1"/>
          <p:nvPr/>
        </p:nvSpPr>
        <p:spPr>
          <a:xfrm>
            <a:off x="1140216" y="542595"/>
            <a:ext cx="849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Target_label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of ‘2’ and possible reasons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46FAAC-DF93-4326-B473-CDA8560F610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51" y="2822989"/>
            <a:ext cx="7782693" cy="40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7551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675929" y="1637422"/>
            <a:ext cx="1049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3. Identifying that it is of a completely different language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（这一点上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Mistral 7b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更加突出）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47DB31-D851-4DBB-A9F6-5E36D6E0FF20}"/>
              </a:ext>
            </a:extLst>
          </p:cNvPr>
          <p:cNvSpPr txBox="1"/>
          <p:nvPr/>
        </p:nvSpPr>
        <p:spPr>
          <a:xfrm>
            <a:off x="1140216" y="542595"/>
            <a:ext cx="849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Target_label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of ‘2’ and possible reasons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7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AF4B859-64AE-4C09-9D59-37C70F7FF4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3" y="2838892"/>
            <a:ext cx="11968716" cy="18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85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8" y="446955"/>
            <a:ext cx="395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未来优化方向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2887500" y="1786278"/>
            <a:ext cx="930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采取小样本提示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Few-shot prompting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0803FC-F8DB-4F63-9FA2-38D4581F2F4F}"/>
              </a:ext>
            </a:extLst>
          </p:cNvPr>
          <p:cNvSpPr txBox="1"/>
          <p:nvPr/>
        </p:nvSpPr>
        <p:spPr>
          <a:xfrm>
            <a:off x="2887501" y="3285468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采用更高参数的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LLM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EFF158-D894-4E8F-ABFC-D1CCEEB8B5EB}"/>
              </a:ext>
            </a:extLst>
          </p:cNvPr>
          <p:cNvSpPr txBox="1"/>
          <p:nvPr/>
        </p:nvSpPr>
        <p:spPr>
          <a:xfrm>
            <a:off x="2887500" y="4685643"/>
            <a:ext cx="642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思维链 </a:t>
            </a:r>
            <a:r>
              <a:rPr lang="de-DE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chain of thought prompting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3835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794EA0E3-2751-4D4A-A919-E84B5DD55AE3}"/>
              </a:ext>
            </a:extLst>
          </p:cNvPr>
          <p:cNvSpPr/>
          <p:nvPr/>
        </p:nvSpPr>
        <p:spPr>
          <a:xfrm rot="452017" flipH="1">
            <a:off x="-1329994" y="3739043"/>
            <a:ext cx="2659988" cy="2293092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B7A6667-CFE6-458B-9FBA-EA5C925DEEE7}"/>
              </a:ext>
            </a:extLst>
          </p:cNvPr>
          <p:cNvCxnSpPr>
            <a:cxnSpLocks/>
          </p:cNvCxnSpPr>
          <p:nvPr/>
        </p:nvCxnSpPr>
        <p:spPr>
          <a:xfrm flipH="1">
            <a:off x="887498" y="501302"/>
            <a:ext cx="1719938" cy="1120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7F20649-DC9C-456A-9970-B0E25AF970FE}"/>
              </a:ext>
            </a:extLst>
          </p:cNvPr>
          <p:cNvCxnSpPr>
            <a:cxnSpLocks/>
          </p:cNvCxnSpPr>
          <p:nvPr/>
        </p:nvCxnSpPr>
        <p:spPr>
          <a:xfrm flipH="1">
            <a:off x="1661805" y="929844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六边形 57">
            <a:extLst>
              <a:ext uri="{FF2B5EF4-FFF2-40B4-BE49-F238E27FC236}">
                <a16:creationId xmlns:a16="http://schemas.microsoft.com/office/drawing/2014/main" id="{1236063C-41F7-49BC-9EAD-B58B89A90E62}"/>
              </a:ext>
            </a:extLst>
          </p:cNvPr>
          <p:cNvSpPr/>
          <p:nvPr/>
        </p:nvSpPr>
        <p:spPr>
          <a:xfrm rot="20698200" flipH="1">
            <a:off x="11283636" y="3286171"/>
            <a:ext cx="1493880" cy="1287829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2077A-6CEA-4D4A-9A09-5A1D5C62959E}"/>
              </a:ext>
            </a:extLst>
          </p:cNvPr>
          <p:cNvSpPr txBox="1"/>
          <p:nvPr/>
        </p:nvSpPr>
        <p:spPr>
          <a:xfrm>
            <a:off x="3825568" y="1442675"/>
            <a:ext cx="1658004" cy="523220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1D9CA00-1AD0-4459-BA64-03D057D98B86}"/>
              </a:ext>
            </a:extLst>
          </p:cNvPr>
          <p:cNvSpPr txBox="1"/>
          <p:nvPr/>
        </p:nvSpPr>
        <p:spPr>
          <a:xfrm>
            <a:off x="5827410" y="1381121"/>
            <a:ext cx="3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64319C4-553D-4B10-8E97-A658AA5F9E8F}"/>
              </a:ext>
            </a:extLst>
          </p:cNvPr>
          <p:cNvSpPr txBox="1"/>
          <p:nvPr/>
        </p:nvSpPr>
        <p:spPr>
          <a:xfrm>
            <a:off x="3825568" y="2419079"/>
            <a:ext cx="1658004" cy="523220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F8AC3C8-E1D3-4342-9F23-1B73E5E62D84}"/>
              </a:ext>
            </a:extLst>
          </p:cNvPr>
          <p:cNvSpPr txBox="1"/>
          <p:nvPr/>
        </p:nvSpPr>
        <p:spPr>
          <a:xfrm>
            <a:off x="5827410" y="2357525"/>
            <a:ext cx="3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数据介绍与处理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20D484D-2D6F-4F3B-9FAA-919690D54C97}"/>
              </a:ext>
            </a:extLst>
          </p:cNvPr>
          <p:cNvSpPr txBox="1"/>
          <p:nvPr/>
        </p:nvSpPr>
        <p:spPr>
          <a:xfrm>
            <a:off x="3825568" y="3395483"/>
            <a:ext cx="1658004" cy="523220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551E7D9-C02D-444A-914D-B16232319C5C}"/>
              </a:ext>
            </a:extLst>
          </p:cNvPr>
          <p:cNvSpPr txBox="1"/>
          <p:nvPr/>
        </p:nvSpPr>
        <p:spPr>
          <a:xfrm>
            <a:off x="5827410" y="3333929"/>
            <a:ext cx="3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实验设计与进行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8E82AF3-6572-4140-BC39-B5CE2790BD82}"/>
              </a:ext>
            </a:extLst>
          </p:cNvPr>
          <p:cNvSpPr txBox="1"/>
          <p:nvPr/>
        </p:nvSpPr>
        <p:spPr>
          <a:xfrm>
            <a:off x="3825568" y="4371888"/>
            <a:ext cx="1658004" cy="523220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04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EF77C7A-B78C-45BB-A8F7-6EB1CA2EC228}"/>
              </a:ext>
            </a:extLst>
          </p:cNvPr>
          <p:cNvSpPr txBox="1"/>
          <p:nvPr/>
        </p:nvSpPr>
        <p:spPr>
          <a:xfrm>
            <a:off x="5827410" y="4310334"/>
            <a:ext cx="3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实验结果与分析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40" y="5011139"/>
            <a:ext cx="1815744" cy="16363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649E241-D6B0-426D-8606-16CD089FCE3C}"/>
              </a:ext>
            </a:extLst>
          </p:cNvPr>
          <p:cNvSpPr txBox="1"/>
          <p:nvPr/>
        </p:nvSpPr>
        <p:spPr>
          <a:xfrm>
            <a:off x="3825568" y="5346123"/>
            <a:ext cx="1658004" cy="523220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05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DA47B3-D3B0-4F67-9F77-87FC53AED247}"/>
              </a:ext>
            </a:extLst>
          </p:cNvPr>
          <p:cNvSpPr txBox="1"/>
          <p:nvPr/>
        </p:nvSpPr>
        <p:spPr>
          <a:xfrm>
            <a:off x="5827410" y="5284569"/>
            <a:ext cx="359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优化与应用空间</a:t>
            </a:r>
          </a:p>
        </p:txBody>
      </p:sp>
    </p:spTree>
    <p:extLst>
      <p:ext uri="{BB962C8B-B14F-4D97-AF65-F5344CB8AC3E}">
        <p14:creationId xmlns:p14="http://schemas.microsoft.com/office/powerpoint/2010/main" val="216129686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8" grpId="0" animBg="1"/>
      <p:bldP spid="72" grpId="0" animBg="1"/>
      <p:bldP spid="73" grpId="0"/>
      <p:bldP spid="80" grpId="0" animBg="1"/>
      <p:bldP spid="81" grpId="0"/>
      <p:bldP spid="86" grpId="0" animBg="1"/>
      <p:bldP spid="87" grpId="0"/>
      <p:bldP spid="90" grpId="0" animBg="1"/>
      <p:bldP spid="91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265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E96B1B-172A-4FAF-99C9-C89AB2FF0686}"/>
              </a:ext>
            </a:extLst>
          </p:cNvPr>
          <p:cNvSpPr txBox="1"/>
          <p:nvPr/>
        </p:nvSpPr>
        <p:spPr>
          <a:xfrm>
            <a:off x="2887500" y="1786278"/>
            <a:ext cx="930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Chatbot for guidance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96AD2-026E-4BF9-8187-25297399D325}"/>
              </a:ext>
            </a:extLst>
          </p:cNvPr>
          <p:cNvSpPr txBox="1"/>
          <p:nvPr/>
        </p:nvSpPr>
        <p:spPr>
          <a:xfrm>
            <a:off x="2887501" y="3285468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773CC9-EA96-4AE8-89D3-AEA7806751A3}"/>
              </a:ext>
            </a:extLst>
          </p:cNvPr>
          <p:cNvSpPr txBox="1"/>
          <p:nvPr/>
        </p:nvSpPr>
        <p:spPr>
          <a:xfrm>
            <a:off x="2887501" y="3125601"/>
            <a:ext cx="758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Text identification for language preservation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49090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3">
            <a:extLst>
              <a:ext uri="{FF2B5EF4-FFF2-40B4-BE49-F238E27FC236}">
                <a16:creationId xmlns:a16="http://schemas.microsoft.com/office/drawing/2014/main" id="{95D9F276-354D-40F6-A563-458CB609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5" y="5900420"/>
            <a:ext cx="1275715" cy="1081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45F7C3-ACB1-41B1-8B63-49682FB7F19B}"/>
              </a:ext>
            </a:extLst>
          </p:cNvPr>
          <p:cNvSpPr txBox="1"/>
          <p:nvPr/>
        </p:nvSpPr>
        <p:spPr>
          <a:xfrm>
            <a:off x="3266491" y="2967335"/>
            <a:ext cx="718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恳请大家批评指正！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478813405"/>
      </p:ext>
    </p:extLst>
  </p:cSld>
  <p:clrMapOvr>
    <a:masterClrMapping/>
  </p:clrMapOvr>
  <p:transition spd="slow" advTm="3000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265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参考文献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AFBA99-0A8D-42CC-831F-F2351DD7D229}"/>
              </a:ext>
            </a:extLst>
          </p:cNvPr>
          <p:cNvSpPr/>
          <p:nvPr/>
        </p:nvSpPr>
        <p:spPr>
          <a:xfrm>
            <a:off x="1108319" y="1491700"/>
            <a:ext cx="10029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Chen and Min-Yen Kan (2013). Creating a Live, Public Short Message Service Corpus: The NUS SMS Corpus. Language Resources and Evaluation, 47(2)(2013), pages 299-355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47C4E-8EB5-403D-9943-0365DD0770F4}"/>
              </a:ext>
            </a:extLst>
          </p:cNvPr>
          <p:cNvSpPr/>
          <p:nvPr/>
        </p:nvSpPr>
        <p:spPr>
          <a:xfrm>
            <a:off x="1108318" y="2428724"/>
            <a:ext cx="9859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Takeshi Kojima,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Shixiang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Shane Gu, Machel Reid, Yutaka Matsuo, Yusuke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Iwasawa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are Zero-Shot Reasoners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arXiv:2205.11916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8BA4C-010A-4907-B02B-0B2B8B66FD62}"/>
              </a:ext>
            </a:extLst>
          </p:cNvPr>
          <p:cNvSpPr/>
          <p:nvPr/>
        </p:nvSpPr>
        <p:spPr>
          <a:xfrm>
            <a:off x="1108318" y="3535025"/>
            <a:ext cx="10029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Alexandre Magueresse, Vincent Carles, Evan Heetderks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Languages: A Review of Past Work and Future Challenges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arXiv:2006.07264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80558"/>
      </p:ext>
    </p:extLst>
  </p:cSld>
  <p:clrMapOvr>
    <a:masterClrMapping/>
  </p:clrMapOvr>
  <p:transition spd="slow" advTm="3000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>
            <a:extLst>
              <a:ext uri="{FF2B5EF4-FFF2-40B4-BE49-F238E27FC236}">
                <a16:creationId xmlns:a16="http://schemas.microsoft.com/office/drawing/2014/main" id="{D06409B9-7407-4E96-9CA1-4DFE420DB380}"/>
              </a:ext>
            </a:extLst>
          </p:cNvPr>
          <p:cNvSpPr/>
          <p:nvPr/>
        </p:nvSpPr>
        <p:spPr>
          <a:xfrm rot="668540">
            <a:off x="9365390" y="2942815"/>
            <a:ext cx="3555752" cy="3065302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4370DD17-3C9C-4465-B9F0-2B739C994D11}"/>
              </a:ext>
            </a:extLst>
          </p:cNvPr>
          <p:cNvSpPr/>
          <p:nvPr/>
        </p:nvSpPr>
        <p:spPr>
          <a:xfrm rot="21147983">
            <a:off x="8995043" y="1475563"/>
            <a:ext cx="2041657" cy="1760049"/>
          </a:xfrm>
          <a:prstGeom prst="hexagon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FB73F25-F3D3-4CC8-A913-7565F0E4216C}"/>
              </a:ext>
            </a:extLst>
          </p:cNvPr>
          <p:cNvSpPr/>
          <p:nvPr/>
        </p:nvSpPr>
        <p:spPr>
          <a:xfrm rot="21147983">
            <a:off x="7697757" y="3956836"/>
            <a:ext cx="945628" cy="815196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472010-FC78-4CE4-896B-EB4D6D48F643}"/>
              </a:ext>
            </a:extLst>
          </p:cNvPr>
          <p:cNvCxnSpPr>
            <a:cxnSpLocks/>
          </p:cNvCxnSpPr>
          <p:nvPr/>
        </p:nvCxnSpPr>
        <p:spPr>
          <a:xfrm flipH="1">
            <a:off x="7889006" y="5162355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C0CDBB-50BE-4E7B-A866-C7170AF3694A}"/>
              </a:ext>
            </a:extLst>
          </p:cNvPr>
          <p:cNvCxnSpPr>
            <a:cxnSpLocks/>
          </p:cNvCxnSpPr>
          <p:nvPr/>
        </p:nvCxnSpPr>
        <p:spPr>
          <a:xfrm flipH="1">
            <a:off x="8409997" y="5590897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5">
            <a:extLst>
              <a:ext uri="{FF2B5EF4-FFF2-40B4-BE49-F238E27FC236}">
                <a16:creationId xmlns:a16="http://schemas.microsoft.com/office/drawing/2014/main" id="{396925A5-22BE-4D16-BC34-B30A588BB2D3}"/>
              </a:ext>
            </a:extLst>
          </p:cNvPr>
          <p:cNvSpPr/>
          <p:nvPr/>
        </p:nvSpPr>
        <p:spPr>
          <a:xfrm rot="21147983">
            <a:off x="-990647" y="2223770"/>
            <a:ext cx="1981294" cy="170801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EFE1F0-B065-4798-93BB-DE3D44BFD4B3}"/>
              </a:ext>
            </a:extLst>
          </p:cNvPr>
          <p:cNvCxnSpPr>
            <a:cxnSpLocks/>
          </p:cNvCxnSpPr>
          <p:nvPr/>
        </p:nvCxnSpPr>
        <p:spPr>
          <a:xfrm flipH="1">
            <a:off x="1094063" y="1349321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1A9293-7982-4A43-8B49-D101C84C645F}"/>
              </a:ext>
            </a:extLst>
          </p:cNvPr>
          <p:cNvCxnSpPr>
            <a:cxnSpLocks/>
          </p:cNvCxnSpPr>
          <p:nvPr/>
        </p:nvCxnSpPr>
        <p:spPr>
          <a:xfrm flipH="1">
            <a:off x="1364213" y="796079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6C4A76B-D9CF-4AFA-85B1-B2E6C6186520}"/>
              </a:ext>
            </a:extLst>
          </p:cNvPr>
          <p:cNvSpPr txBox="1"/>
          <p:nvPr/>
        </p:nvSpPr>
        <p:spPr>
          <a:xfrm>
            <a:off x="2769606" y="2274193"/>
            <a:ext cx="248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01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E1D964-3847-4603-B7A7-1C48E2BC0544}"/>
              </a:ext>
            </a:extLst>
          </p:cNvPr>
          <p:cNvSpPr txBox="1"/>
          <p:nvPr/>
        </p:nvSpPr>
        <p:spPr>
          <a:xfrm>
            <a:off x="2769606" y="3184434"/>
            <a:ext cx="4136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E2EB593-36EC-40F6-BA2E-3D99EC64442B}"/>
              </a:ext>
            </a:extLst>
          </p:cNvPr>
          <p:cNvSpPr txBox="1"/>
          <p:nvPr/>
        </p:nvSpPr>
        <p:spPr>
          <a:xfrm>
            <a:off x="2769606" y="4196847"/>
            <a:ext cx="3859794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Why Singlish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19351411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46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265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77A864CE-5FFD-4D25-AE47-71BA11195194}"/>
              </a:ext>
            </a:extLst>
          </p:cNvPr>
          <p:cNvSpPr txBox="1"/>
          <p:nvPr/>
        </p:nvSpPr>
        <p:spPr>
          <a:xfrm>
            <a:off x="1877407" y="1430079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What &amp; Why is Singlish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F6E40C1-C85F-4ABD-B012-81952965B4A6}"/>
              </a:ext>
            </a:extLst>
          </p:cNvPr>
          <p:cNvSpPr txBox="1"/>
          <p:nvPr/>
        </p:nvSpPr>
        <p:spPr>
          <a:xfrm>
            <a:off x="1877407" y="2929269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Low resource language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49E1EF-915C-4A92-9B4C-D56164EAF356}"/>
              </a:ext>
            </a:extLst>
          </p:cNvPr>
          <p:cNvSpPr txBox="1"/>
          <p:nvPr/>
        </p:nvSpPr>
        <p:spPr>
          <a:xfrm>
            <a:off x="1877407" y="4428460"/>
            <a:ext cx="754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 quick and accurate way to identify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7A6CB8E-B3BB-4AC7-85DD-688DC1ADB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6" y="1224323"/>
            <a:ext cx="4270744" cy="56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7958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>
            <a:extLst>
              <a:ext uri="{FF2B5EF4-FFF2-40B4-BE49-F238E27FC236}">
                <a16:creationId xmlns:a16="http://schemas.microsoft.com/office/drawing/2014/main" id="{D06409B9-7407-4E96-9CA1-4DFE420DB380}"/>
              </a:ext>
            </a:extLst>
          </p:cNvPr>
          <p:cNvSpPr/>
          <p:nvPr/>
        </p:nvSpPr>
        <p:spPr>
          <a:xfrm rot="668540">
            <a:off x="9365390" y="2942815"/>
            <a:ext cx="3555752" cy="3065302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4370DD17-3C9C-4465-B9F0-2B739C994D11}"/>
              </a:ext>
            </a:extLst>
          </p:cNvPr>
          <p:cNvSpPr/>
          <p:nvPr/>
        </p:nvSpPr>
        <p:spPr>
          <a:xfrm rot="21147983">
            <a:off x="8995043" y="1475563"/>
            <a:ext cx="2041657" cy="1760049"/>
          </a:xfrm>
          <a:prstGeom prst="hexagon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FB73F25-F3D3-4CC8-A913-7565F0E4216C}"/>
              </a:ext>
            </a:extLst>
          </p:cNvPr>
          <p:cNvSpPr/>
          <p:nvPr/>
        </p:nvSpPr>
        <p:spPr>
          <a:xfrm rot="21147983">
            <a:off x="7697757" y="3956836"/>
            <a:ext cx="945628" cy="815196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472010-FC78-4CE4-896B-EB4D6D48F643}"/>
              </a:ext>
            </a:extLst>
          </p:cNvPr>
          <p:cNvCxnSpPr>
            <a:cxnSpLocks/>
          </p:cNvCxnSpPr>
          <p:nvPr/>
        </p:nvCxnSpPr>
        <p:spPr>
          <a:xfrm flipH="1">
            <a:off x="7889006" y="5162355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C0CDBB-50BE-4E7B-A866-C7170AF3694A}"/>
              </a:ext>
            </a:extLst>
          </p:cNvPr>
          <p:cNvCxnSpPr>
            <a:cxnSpLocks/>
          </p:cNvCxnSpPr>
          <p:nvPr/>
        </p:nvCxnSpPr>
        <p:spPr>
          <a:xfrm flipH="1">
            <a:off x="8409997" y="5590897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5">
            <a:extLst>
              <a:ext uri="{FF2B5EF4-FFF2-40B4-BE49-F238E27FC236}">
                <a16:creationId xmlns:a16="http://schemas.microsoft.com/office/drawing/2014/main" id="{396925A5-22BE-4D16-BC34-B30A588BB2D3}"/>
              </a:ext>
            </a:extLst>
          </p:cNvPr>
          <p:cNvSpPr/>
          <p:nvPr/>
        </p:nvSpPr>
        <p:spPr>
          <a:xfrm rot="21147983">
            <a:off x="-990647" y="2223770"/>
            <a:ext cx="1981294" cy="170801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EFE1F0-B065-4798-93BB-DE3D44BFD4B3}"/>
              </a:ext>
            </a:extLst>
          </p:cNvPr>
          <p:cNvCxnSpPr>
            <a:cxnSpLocks/>
          </p:cNvCxnSpPr>
          <p:nvPr/>
        </p:nvCxnSpPr>
        <p:spPr>
          <a:xfrm flipH="1">
            <a:off x="1094063" y="1349321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1A9293-7982-4A43-8B49-D101C84C645F}"/>
              </a:ext>
            </a:extLst>
          </p:cNvPr>
          <p:cNvCxnSpPr>
            <a:cxnSpLocks/>
          </p:cNvCxnSpPr>
          <p:nvPr/>
        </p:nvCxnSpPr>
        <p:spPr>
          <a:xfrm flipH="1">
            <a:off x="1364213" y="796079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6C4A76B-D9CF-4AFA-85B1-B2E6C6186520}"/>
              </a:ext>
            </a:extLst>
          </p:cNvPr>
          <p:cNvSpPr txBox="1"/>
          <p:nvPr/>
        </p:nvSpPr>
        <p:spPr>
          <a:xfrm>
            <a:off x="2769606" y="2274193"/>
            <a:ext cx="248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02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E1D964-3847-4603-B7A7-1C48E2BC0544}"/>
              </a:ext>
            </a:extLst>
          </p:cNvPr>
          <p:cNvSpPr txBox="1"/>
          <p:nvPr/>
        </p:nvSpPr>
        <p:spPr>
          <a:xfrm>
            <a:off x="2631358" y="3177129"/>
            <a:ext cx="501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数据介绍与处理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E2EB593-36EC-40F6-BA2E-3D99EC64442B}"/>
              </a:ext>
            </a:extLst>
          </p:cNvPr>
          <p:cNvSpPr txBox="1"/>
          <p:nvPr/>
        </p:nvSpPr>
        <p:spPr>
          <a:xfrm>
            <a:off x="2769606" y="4196847"/>
            <a:ext cx="385979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87175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46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265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D9D084-52F4-418B-A28E-61F0647B0B5C}"/>
              </a:ext>
            </a:extLst>
          </p:cNvPr>
          <p:cNvSpPr txBox="1"/>
          <p:nvPr/>
        </p:nvSpPr>
        <p:spPr>
          <a:xfrm>
            <a:off x="1877407" y="1430079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67093 SMS messages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8E253-C76C-4F2C-A31D-AA2DE114D6C9}"/>
              </a:ext>
            </a:extLst>
          </p:cNvPr>
          <p:cNvSpPr txBox="1"/>
          <p:nvPr/>
        </p:nvSpPr>
        <p:spPr>
          <a:xfrm>
            <a:off x="1877407" y="2929269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Why not tweets or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facebook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5B2B5-760D-4DC5-B8AA-354ACEE5144D}"/>
              </a:ext>
            </a:extLst>
          </p:cNvPr>
          <p:cNvSpPr txBox="1"/>
          <p:nvPr/>
        </p:nvSpPr>
        <p:spPr>
          <a:xfrm>
            <a:off x="1877407" y="4428460"/>
            <a:ext cx="754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All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Singlish labeled as 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DEAA8-00BE-4170-B63C-D75416E6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49" y="1686960"/>
            <a:ext cx="4175051" cy="50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9912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7C6D1-BBB9-4452-81B1-28E92BF2E8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11703" y="1137684"/>
            <a:ext cx="6631172" cy="57203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D7435F-1372-40FC-BA86-FD533851F9DF}"/>
              </a:ext>
            </a:extLst>
          </p:cNvPr>
          <p:cNvSpPr txBox="1"/>
          <p:nvPr/>
        </p:nvSpPr>
        <p:spPr>
          <a:xfrm>
            <a:off x="675929" y="1637422"/>
            <a:ext cx="5235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60000 simple sentences in standard English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0803FC-F8DB-4F63-9FA2-38D4581F2F4F}"/>
              </a:ext>
            </a:extLst>
          </p:cNvPr>
          <p:cNvSpPr txBox="1"/>
          <p:nvPr/>
        </p:nvSpPr>
        <p:spPr>
          <a:xfrm>
            <a:off x="675929" y="3136612"/>
            <a:ext cx="523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Standard English labeled as 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BAE7DF-B93C-4741-9EA2-0C8FE167E2A2}"/>
              </a:ext>
            </a:extLst>
          </p:cNvPr>
          <p:cNvSpPr txBox="1"/>
          <p:nvPr/>
        </p:nvSpPr>
        <p:spPr>
          <a:xfrm>
            <a:off x="1207556" y="446954"/>
            <a:ext cx="265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123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数据介绍</a:t>
            </a:r>
          </a:p>
        </p:txBody>
      </p:sp>
    </p:spTree>
    <p:extLst>
      <p:ext uri="{BB962C8B-B14F-4D97-AF65-F5344CB8AC3E}">
        <p14:creationId xmlns:p14="http://schemas.microsoft.com/office/powerpoint/2010/main" val="2082225279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六边形 30">
            <a:extLst>
              <a:ext uri="{FF2B5EF4-FFF2-40B4-BE49-F238E27FC236}">
                <a16:creationId xmlns:a16="http://schemas.microsoft.com/office/drawing/2014/main" id="{D06409B9-7407-4E96-9CA1-4DFE420DB380}"/>
              </a:ext>
            </a:extLst>
          </p:cNvPr>
          <p:cNvSpPr/>
          <p:nvPr/>
        </p:nvSpPr>
        <p:spPr>
          <a:xfrm rot="668540">
            <a:off x="9365390" y="2942815"/>
            <a:ext cx="3555752" cy="3065302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4370DD17-3C9C-4465-B9F0-2B739C994D11}"/>
              </a:ext>
            </a:extLst>
          </p:cNvPr>
          <p:cNvSpPr/>
          <p:nvPr/>
        </p:nvSpPr>
        <p:spPr>
          <a:xfrm rot="21147983">
            <a:off x="8995043" y="1475563"/>
            <a:ext cx="2041657" cy="1760049"/>
          </a:xfrm>
          <a:prstGeom prst="hexagon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FB73F25-F3D3-4CC8-A913-7565F0E4216C}"/>
              </a:ext>
            </a:extLst>
          </p:cNvPr>
          <p:cNvSpPr/>
          <p:nvPr/>
        </p:nvSpPr>
        <p:spPr>
          <a:xfrm rot="21147983">
            <a:off x="7697757" y="3956836"/>
            <a:ext cx="945628" cy="815196"/>
          </a:xfrm>
          <a:prstGeom prst="hexagon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472010-FC78-4CE4-896B-EB4D6D48F643}"/>
              </a:ext>
            </a:extLst>
          </p:cNvPr>
          <p:cNvCxnSpPr>
            <a:cxnSpLocks/>
          </p:cNvCxnSpPr>
          <p:nvPr/>
        </p:nvCxnSpPr>
        <p:spPr>
          <a:xfrm flipH="1">
            <a:off x="7889006" y="5162355"/>
            <a:ext cx="1466622" cy="95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FC0CDBB-50BE-4E7B-A866-C7170AF3694A}"/>
              </a:ext>
            </a:extLst>
          </p:cNvPr>
          <p:cNvCxnSpPr>
            <a:cxnSpLocks/>
          </p:cNvCxnSpPr>
          <p:nvPr/>
        </p:nvCxnSpPr>
        <p:spPr>
          <a:xfrm flipH="1">
            <a:off x="8409997" y="5590897"/>
            <a:ext cx="692725" cy="45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5">
            <a:extLst>
              <a:ext uri="{FF2B5EF4-FFF2-40B4-BE49-F238E27FC236}">
                <a16:creationId xmlns:a16="http://schemas.microsoft.com/office/drawing/2014/main" id="{396925A5-22BE-4D16-BC34-B30A588BB2D3}"/>
              </a:ext>
            </a:extLst>
          </p:cNvPr>
          <p:cNvSpPr/>
          <p:nvPr/>
        </p:nvSpPr>
        <p:spPr>
          <a:xfrm rot="21147983">
            <a:off x="-990647" y="2223770"/>
            <a:ext cx="1981294" cy="170801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EFE1F0-B065-4798-93BB-DE3D44BFD4B3}"/>
              </a:ext>
            </a:extLst>
          </p:cNvPr>
          <p:cNvCxnSpPr>
            <a:cxnSpLocks/>
          </p:cNvCxnSpPr>
          <p:nvPr/>
        </p:nvCxnSpPr>
        <p:spPr>
          <a:xfrm flipH="1">
            <a:off x="1094063" y="1349321"/>
            <a:ext cx="876012" cy="57068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21A9293-7982-4A43-8B49-D101C84C645F}"/>
              </a:ext>
            </a:extLst>
          </p:cNvPr>
          <p:cNvCxnSpPr>
            <a:cxnSpLocks/>
          </p:cNvCxnSpPr>
          <p:nvPr/>
        </p:nvCxnSpPr>
        <p:spPr>
          <a:xfrm flipH="1">
            <a:off x="1364213" y="796079"/>
            <a:ext cx="1904626" cy="1240773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6C4A76B-D9CF-4AFA-85B1-B2E6C6186520}"/>
              </a:ext>
            </a:extLst>
          </p:cNvPr>
          <p:cNvSpPr txBox="1"/>
          <p:nvPr/>
        </p:nvSpPr>
        <p:spPr>
          <a:xfrm>
            <a:off x="2769606" y="2274193"/>
            <a:ext cx="248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PART 03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E1D964-3847-4603-B7A7-1C48E2BC0544}"/>
              </a:ext>
            </a:extLst>
          </p:cNvPr>
          <p:cNvSpPr txBox="1"/>
          <p:nvPr/>
        </p:nvSpPr>
        <p:spPr>
          <a:xfrm>
            <a:off x="2769606" y="3184434"/>
            <a:ext cx="51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实验设计与进行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E2EB593-36EC-40F6-BA2E-3D99EC64442B}"/>
              </a:ext>
            </a:extLst>
          </p:cNvPr>
          <p:cNvSpPr txBox="1"/>
          <p:nvPr/>
        </p:nvSpPr>
        <p:spPr>
          <a:xfrm>
            <a:off x="2769606" y="4196847"/>
            <a:ext cx="385979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13716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46" grpId="0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A3D88A-6C7C-4463-8CE6-128E3C54F120}"/>
              </a:ext>
            </a:extLst>
          </p:cNvPr>
          <p:cNvSpPr txBox="1"/>
          <p:nvPr/>
        </p:nvSpPr>
        <p:spPr>
          <a:xfrm>
            <a:off x="1108319" y="446955"/>
            <a:ext cx="438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Traditional ML model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" name="Isosceles Triangle 1">
            <a:extLst>
              <a:ext uri="{FF2B5EF4-FFF2-40B4-BE49-F238E27FC236}">
                <a16:creationId xmlns:a16="http://schemas.microsoft.com/office/drawing/2014/main" id="{B2850D1A-7299-4180-8073-36A3D2E2FB4A}"/>
              </a:ext>
            </a:extLst>
          </p:cNvPr>
          <p:cNvSpPr/>
          <p:nvPr/>
        </p:nvSpPr>
        <p:spPr>
          <a:xfrm rot="10800000">
            <a:off x="4666481" y="4337996"/>
            <a:ext cx="266604" cy="229831"/>
          </a:xfrm>
          <a:prstGeom prst="triangle">
            <a:avLst/>
          </a:prstGeom>
          <a:solidFill>
            <a:srgbClr val="9A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0" name="Isosceles Triangle 2">
            <a:extLst>
              <a:ext uri="{FF2B5EF4-FFF2-40B4-BE49-F238E27FC236}">
                <a16:creationId xmlns:a16="http://schemas.microsoft.com/office/drawing/2014/main" id="{958E971A-E65C-4C7F-99E9-99C97B4D7B9F}"/>
              </a:ext>
            </a:extLst>
          </p:cNvPr>
          <p:cNvSpPr/>
          <p:nvPr/>
        </p:nvSpPr>
        <p:spPr>
          <a:xfrm rot="10800000">
            <a:off x="9904015" y="4337996"/>
            <a:ext cx="266604" cy="229831"/>
          </a:xfrm>
          <a:prstGeom prst="triangle">
            <a:avLst/>
          </a:prstGeom>
          <a:solidFill>
            <a:srgbClr val="9A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1" name="Isosceles Triangle 3">
            <a:extLst>
              <a:ext uri="{FF2B5EF4-FFF2-40B4-BE49-F238E27FC236}">
                <a16:creationId xmlns:a16="http://schemas.microsoft.com/office/drawing/2014/main" id="{4D156B1E-276E-4C58-9122-2D8422DF1340}"/>
              </a:ext>
            </a:extLst>
          </p:cNvPr>
          <p:cNvSpPr/>
          <p:nvPr/>
        </p:nvSpPr>
        <p:spPr>
          <a:xfrm>
            <a:off x="7223022" y="2993739"/>
            <a:ext cx="266604" cy="22983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2" name="Isosceles Triangle 4">
            <a:extLst>
              <a:ext uri="{FF2B5EF4-FFF2-40B4-BE49-F238E27FC236}">
                <a16:creationId xmlns:a16="http://schemas.microsoft.com/office/drawing/2014/main" id="{E608685B-CD73-43B9-ABF2-BBE973FFEFDB}"/>
              </a:ext>
            </a:extLst>
          </p:cNvPr>
          <p:cNvSpPr/>
          <p:nvPr/>
        </p:nvSpPr>
        <p:spPr>
          <a:xfrm>
            <a:off x="2001530" y="2997520"/>
            <a:ext cx="266604" cy="22983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id="{F25AC872-32ED-410D-BB5E-D3F86748965D}"/>
              </a:ext>
            </a:extLst>
          </p:cNvPr>
          <p:cNvSpPr/>
          <p:nvPr/>
        </p:nvSpPr>
        <p:spPr>
          <a:xfrm rot="5400000">
            <a:off x="9601518" y="2453997"/>
            <a:ext cx="834190" cy="2637031"/>
          </a:xfrm>
          <a:prstGeom prst="round2SameRect">
            <a:avLst/>
          </a:prstGeom>
          <a:solidFill>
            <a:srgbClr val="9A0000"/>
          </a:solidFill>
          <a:ln>
            <a:noFill/>
          </a:ln>
          <a:effectLst>
            <a:outerShdw blurRad="520700" dist="2921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9EE3E53-D49A-4D85-9278-DB974B4C33F0}"/>
              </a:ext>
            </a:extLst>
          </p:cNvPr>
          <p:cNvSpPr txBox="1"/>
          <p:nvPr/>
        </p:nvSpPr>
        <p:spPr>
          <a:xfrm>
            <a:off x="9340738" y="354167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Step Four</a:t>
            </a:r>
          </a:p>
        </p:txBody>
      </p:sp>
      <p:sp>
        <p:nvSpPr>
          <p:cNvPr id="15" name="AutoShape 112">
            <a:extLst>
              <a:ext uri="{FF2B5EF4-FFF2-40B4-BE49-F238E27FC236}">
                <a16:creationId xmlns:a16="http://schemas.microsoft.com/office/drawing/2014/main" id="{53EB2917-62EF-4C47-9380-BE01B479F6A5}"/>
              </a:ext>
            </a:extLst>
          </p:cNvPr>
          <p:cNvSpPr/>
          <p:nvPr/>
        </p:nvSpPr>
        <p:spPr bwMode="auto">
          <a:xfrm>
            <a:off x="8901453" y="458891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9A0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D658C29-DF3B-400E-A4EC-B8AE07585E48}"/>
              </a:ext>
            </a:extLst>
          </p:cNvPr>
          <p:cNvGrpSpPr/>
          <p:nvPr/>
        </p:nvGrpSpPr>
        <p:grpSpPr>
          <a:xfrm>
            <a:off x="3659916" y="4588914"/>
            <a:ext cx="460200" cy="670838"/>
            <a:chOff x="3582988" y="3510757"/>
            <a:chExt cx="319088" cy="465138"/>
          </a:xfrm>
          <a:solidFill>
            <a:srgbClr val="9A0000"/>
          </a:solidFill>
          <a:effectLst/>
        </p:grpSpPr>
        <p:sp>
          <p:nvSpPr>
            <p:cNvPr id="17" name="AutoShape 113">
              <a:extLst>
                <a:ext uri="{FF2B5EF4-FFF2-40B4-BE49-F238E27FC236}">
                  <a16:creationId xmlns:a16="http://schemas.microsoft.com/office/drawing/2014/main" id="{DD225DE3-E101-4142-B470-8C02A3BF78E9}"/>
                </a:ext>
              </a:extLst>
            </p:cNvPr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18" name="AutoShape 114">
              <a:extLst>
                <a:ext uri="{FF2B5EF4-FFF2-40B4-BE49-F238E27FC236}">
                  <a16:creationId xmlns:a16="http://schemas.microsoft.com/office/drawing/2014/main" id="{BA1F5DD3-7501-4A8C-9EC2-5B22D2758F71}"/>
                </a:ext>
              </a:extLst>
            </p:cNvPr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19" name="AutoShape 117">
            <a:extLst>
              <a:ext uri="{FF2B5EF4-FFF2-40B4-BE49-F238E27FC236}">
                <a16:creationId xmlns:a16="http://schemas.microsoft.com/office/drawing/2014/main" id="{85B8F935-1631-4120-89F4-ADC7DDDA70EA}"/>
              </a:ext>
            </a:extLst>
          </p:cNvPr>
          <p:cNvSpPr/>
          <p:nvPr/>
        </p:nvSpPr>
        <p:spPr bwMode="auto">
          <a:xfrm>
            <a:off x="1031011" y="2414544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8E6E7096-9B5E-4A99-B11B-17520D31ED92}"/>
              </a:ext>
            </a:extLst>
          </p:cNvPr>
          <p:cNvGrpSpPr/>
          <p:nvPr/>
        </p:nvGrpSpPr>
        <p:grpSpPr>
          <a:xfrm>
            <a:off x="6264422" y="2330402"/>
            <a:ext cx="669693" cy="669693"/>
            <a:chOff x="3498967" y="3049909"/>
            <a:chExt cx="464344" cy="464344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21" name="AutoShape 126">
              <a:extLst>
                <a:ext uri="{FF2B5EF4-FFF2-40B4-BE49-F238E27FC236}">
                  <a16:creationId xmlns:a16="http://schemas.microsoft.com/office/drawing/2014/main" id="{5EDCFDDC-E275-4286-9F31-59E56E0E8A8E}"/>
                </a:ext>
              </a:extLst>
            </p:cNvPr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22" name="AutoShape 127">
              <a:extLst>
                <a:ext uri="{FF2B5EF4-FFF2-40B4-BE49-F238E27FC236}">
                  <a16:creationId xmlns:a16="http://schemas.microsoft.com/office/drawing/2014/main" id="{FBFCD89A-DE70-4A52-B989-4A446C6281D1}"/>
                </a:ext>
              </a:extLst>
            </p:cNvPr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23" name="TextBox 16">
            <a:extLst>
              <a:ext uri="{FF2B5EF4-FFF2-40B4-BE49-F238E27FC236}">
                <a16:creationId xmlns:a16="http://schemas.microsoft.com/office/drawing/2014/main" id="{24DB3C08-03E3-440E-A09D-D5648C3E2A01}"/>
              </a:ext>
            </a:extLst>
          </p:cNvPr>
          <p:cNvSpPr txBox="1"/>
          <p:nvPr/>
        </p:nvSpPr>
        <p:spPr>
          <a:xfrm>
            <a:off x="1785683" y="246665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EDA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E2ADF89E-8FE6-4194-93DA-AE5C550E074A}"/>
              </a:ext>
            </a:extLst>
          </p:cNvPr>
          <p:cNvSpPr txBox="1"/>
          <p:nvPr/>
        </p:nvSpPr>
        <p:spPr>
          <a:xfrm>
            <a:off x="7041397" y="2466650"/>
            <a:ext cx="1260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Train-test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C1671E0E-4021-44FB-92C3-9A4D5605204F}"/>
              </a:ext>
            </a:extLst>
          </p:cNvPr>
          <p:cNvSpPr txBox="1"/>
          <p:nvPr/>
        </p:nvSpPr>
        <p:spPr>
          <a:xfrm>
            <a:off x="4217629" y="4642734"/>
            <a:ext cx="202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Text preprocessing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09D3756E-4655-4939-BC37-84EDA2FEE714}"/>
              </a:ext>
            </a:extLst>
          </p:cNvPr>
          <p:cNvSpPr txBox="1"/>
          <p:nvPr/>
        </p:nvSpPr>
        <p:spPr>
          <a:xfrm>
            <a:off x="9729831" y="4749981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Model-Building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3D936086-1A5D-413E-98FC-EADF43F22849}"/>
              </a:ext>
            </a:extLst>
          </p:cNvPr>
          <p:cNvSpPr/>
          <p:nvPr/>
        </p:nvSpPr>
        <p:spPr>
          <a:xfrm>
            <a:off x="3599621" y="2150282"/>
            <a:ext cx="2300508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清理空缺值，大致观察文本数据特征，剔除异常项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EE361DAF-FD6D-4C42-8A85-630B230B016F}"/>
              </a:ext>
            </a:extLst>
          </p:cNvPr>
          <p:cNvSpPr/>
          <p:nvPr/>
        </p:nvSpPr>
        <p:spPr>
          <a:xfrm>
            <a:off x="8837155" y="2150282"/>
            <a:ext cx="2300508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按照</a:t>
            </a:r>
            <a:r>
              <a:rPr lang="en-US" altLang="zh-CN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66%-33%</a:t>
            </a: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的比例进行训练</a:t>
            </a:r>
            <a:r>
              <a:rPr lang="en-US" altLang="zh-CN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测试集拆分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165F5EDA-9DDD-4901-AE6A-46585268D107}"/>
              </a:ext>
            </a:extLst>
          </p:cNvPr>
          <p:cNvSpPr/>
          <p:nvPr/>
        </p:nvSpPr>
        <p:spPr>
          <a:xfrm>
            <a:off x="957833" y="4497630"/>
            <a:ext cx="2543397" cy="992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替换非字母字符</a:t>
            </a:r>
            <a:endParaRPr lang="en-US" altLang="zh-CN" sz="12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文本小写化</a:t>
            </a:r>
            <a:endParaRPr lang="en-US" altLang="zh-CN" sz="12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词形还原（</a:t>
            </a:r>
            <a:r>
              <a:rPr lang="en-US" altLang="zh-CN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lemmatize</a:t>
            </a: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）</a:t>
            </a:r>
            <a:endParaRPr lang="en-US" altLang="zh-CN" sz="12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将文本转换为数字特征</a:t>
            </a:r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47D6263-808B-47C5-B107-ED25AE20B8F2}"/>
              </a:ext>
            </a:extLst>
          </p:cNvPr>
          <p:cNvCxnSpPr/>
          <p:nvPr/>
        </p:nvCxnSpPr>
        <p:spPr>
          <a:xfrm flipV="1">
            <a:off x="2113824" y="162455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35D0C8D3-1BFA-4787-9A77-31892E43BA61}"/>
              </a:ext>
            </a:extLst>
          </p:cNvPr>
          <p:cNvCxnSpPr/>
          <p:nvPr/>
        </p:nvCxnSpPr>
        <p:spPr>
          <a:xfrm>
            <a:off x="2113824" y="162687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5A682943-7AC7-40D0-978B-01A16971044D}"/>
              </a:ext>
            </a:extLst>
          </p:cNvPr>
          <p:cNvCxnSpPr/>
          <p:nvPr/>
        </p:nvCxnSpPr>
        <p:spPr>
          <a:xfrm>
            <a:off x="4666480" y="162455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4" name="Straight Connector 27">
            <a:extLst>
              <a:ext uri="{FF2B5EF4-FFF2-40B4-BE49-F238E27FC236}">
                <a16:creationId xmlns:a16="http://schemas.microsoft.com/office/drawing/2014/main" id="{10D0679D-8C03-4CFE-AC3D-5B0CF26DA18C}"/>
              </a:ext>
            </a:extLst>
          </p:cNvPr>
          <p:cNvCxnSpPr/>
          <p:nvPr/>
        </p:nvCxnSpPr>
        <p:spPr>
          <a:xfrm flipV="1">
            <a:off x="7351359" y="162455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F6E27E7F-3AD4-40DD-B199-F3F5BCDB5495}"/>
              </a:ext>
            </a:extLst>
          </p:cNvPr>
          <p:cNvCxnSpPr/>
          <p:nvPr/>
        </p:nvCxnSpPr>
        <p:spPr>
          <a:xfrm>
            <a:off x="7351359" y="162687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1D639AFC-D964-4748-8E1E-3A41E188872E}"/>
              </a:ext>
            </a:extLst>
          </p:cNvPr>
          <p:cNvCxnSpPr/>
          <p:nvPr/>
        </p:nvCxnSpPr>
        <p:spPr>
          <a:xfrm>
            <a:off x="9904015" y="162455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AA20B4B-F798-4CCB-8466-669F11993CD7}"/>
              </a:ext>
            </a:extLst>
          </p:cNvPr>
          <p:cNvCxnSpPr/>
          <p:nvPr/>
        </p:nvCxnSpPr>
        <p:spPr>
          <a:xfrm rot="10800000" flipV="1">
            <a:off x="4820790" y="529894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9A8F4E43-5A76-450F-BA33-3CD2C9C52311}"/>
              </a:ext>
            </a:extLst>
          </p:cNvPr>
          <p:cNvCxnSpPr/>
          <p:nvPr/>
        </p:nvCxnSpPr>
        <p:spPr>
          <a:xfrm rot="10800000">
            <a:off x="2268134" y="600246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42399337-08A2-4203-9A2F-A15253E403A6}"/>
              </a:ext>
            </a:extLst>
          </p:cNvPr>
          <p:cNvCxnSpPr/>
          <p:nvPr/>
        </p:nvCxnSpPr>
        <p:spPr>
          <a:xfrm rot="10800000">
            <a:off x="2268134" y="564954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10226F8A-8197-46E8-9A94-1D77E716A06C}"/>
              </a:ext>
            </a:extLst>
          </p:cNvPr>
          <p:cNvCxnSpPr/>
          <p:nvPr/>
        </p:nvCxnSpPr>
        <p:spPr>
          <a:xfrm rot="10800000" flipV="1">
            <a:off x="10077103" y="529894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1" name="Straight Connector 34">
            <a:extLst>
              <a:ext uri="{FF2B5EF4-FFF2-40B4-BE49-F238E27FC236}">
                <a16:creationId xmlns:a16="http://schemas.microsoft.com/office/drawing/2014/main" id="{A7E38E33-ED4A-4C2A-AF58-2441B9F1BEAE}"/>
              </a:ext>
            </a:extLst>
          </p:cNvPr>
          <p:cNvCxnSpPr/>
          <p:nvPr/>
        </p:nvCxnSpPr>
        <p:spPr>
          <a:xfrm rot="10800000">
            <a:off x="7524447" y="600246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cxn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C25041C5-0D61-4DF8-B42B-405FFD6FFB7A}"/>
              </a:ext>
            </a:extLst>
          </p:cNvPr>
          <p:cNvCxnSpPr/>
          <p:nvPr/>
        </p:nvCxnSpPr>
        <p:spPr>
          <a:xfrm rot="10800000">
            <a:off x="7524447" y="564954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43" name="任意多边形 36">
            <a:extLst>
              <a:ext uri="{FF2B5EF4-FFF2-40B4-BE49-F238E27FC236}">
                <a16:creationId xmlns:a16="http://schemas.microsoft.com/office/drawing/2014/main" id="{37926078-5928-49DD-9343-E337334F0B3A}"/>
              </a:ext>
            </a:extLst>
          </p:cNvPr>
          <p:cNvSpPr/>
          <p:nvPr/>
        </p:nvSpPr>
        <p:spPr>
          <a:xfrm>
            <a:off x="6065183" y="3355416"/>
            <a:ext cx="2838386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20700" dist="2921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4" name="TextBox 39">
            <a:extLst>
              <a:ext uri="{FF2B5EF4-FFF2-40B4-BE49-F238E27FC236}">
                <a16:creationId xmlns:a16="http://schemas.microsoft.com/office/drawing/2014/main" id="{2B891CDD-99B1-48B1-B415-B813B0174E20}"/>
              </a:ext>
            </a:extLst>
          </p:cNvPr>
          <p:cNvSpPr txBox="1"/>
          <p:nvPr/>
        </p:nvSpPr>
        <p:spPr>
          <a:xfrm>
            <a:off x="6706154" y="3541678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Step Three</a:t>
            </a:r>
          </a:p>
        </p:txBody>
      </p:sp>
      <p:sp>
        <p:nvSpPr>
          <p:cNvPr id="45" name="任意多边形 38">
            <a:extLst>
              <a:ext uri="{FF2B5EF4-FFF2-40B4-BE49-F238E27FC236}">
                <a16:creationId xmlns:a16="http://schemas.microsoft.com/office/drawing/2014/main" id="{50153148-3CF4-447B-8714-01474C0C98A2}"/>
              </a:ext>
            </a:extLst>
          </p:cNvPr>
          <p:cNvSpPr/>
          <p:nvPr/>
        </p:nvSpPr>
        <p:spPr>
          <a:xfrm>
            <a:off x="3448938" y="3355416"/>
            <a:ext cx="2805862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  <a:effectLst>
            <a:outerShdw blurRad="520700" dist="2921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B18937D2-13E7-4291-9464-29405CCB130F}"/>
              </a:ext>
            </a:extLst>
          </p:cNvPr>
          <p:cNvSpPr txBox="1"/>
          <p:nvPr/>
        </p:nvSpPr>
        <p:spPr>
          <a:xfrm>
            <a:off x="4124682" y="3541678"/>
            <a:ext cx="1218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Step Two</a:t>
            </a:r>
          </a:p>
        </p:txBody>
      </p:sp>
      <p:sp>
        <p:nvSpPr>
          <p:cNvPr id="47" name="任意多边形 40">
            <a:extLst>
              <a:ext uri="{FF2B5EF4-FFF2-40B4-BE49-F238E27FC236}">
                <a16:creationId xmlns:a16="http://schemas.microsoft.com/office/drawing/2014/main" id="{2C76940F-9EBD-480F-8FEC-BDC431C1ECC6}"/>
              </a:ext>
            </a:extLst>
          </p:cNvPr>
          <p:cNvSpPr/>
          <p:nvPr/>
        </p:nvSpPr>
        <p:spPr>
          <a:xfrm rot="5400000">
            <a:off x="1829977" y="2353318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20700" dist="292100" dir="5400000" sx="95000" sy="95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38AF46-BC5E-4B69-AD43-3C47795B9EFD}"/>
              </a:ext>
            </a:extLst>
          </p:cNvPr>
          <p:cNvSpPr txBox="1"/>
          <p:nvPr/>
        </p:nvSpPr>
        <p:spPr>
          <a:xfrm>
            <a:off x="1562233" y="3541678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Step One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95" y="345848"/>
            <a:ext cx="1333136" cy="393494"/>
          </a:xfrm>
          <a:prstGeom prst="rect">
            <a:avLst/>
          </a:prstGeom>
        </p:spPr>
      </p:pic>
      <p:sp>
        <p:nvSpPr>
          <p:cNvPr id="49" name="Rectangle 22">
            <a:extLst>
              <a:ext uri="{FF2B5EF4-FFF2-40B4-BE49-F238E27FC236}">
                <a16:creationId xmlns:a16="http://schemas.microsoft.com/office/drawing/2014/main" id="{5B1AB39B-EFFA-4A76-A3EC-C2DDF4A8FE64}"/>
              </a:ext>
            </a:extLst>
          </p:cNvPr>
          <p:cNvSpPr/>
          <p:nvPr/>
        </p:nvSpPr>
        <p:spPr>
          <a:xfrm>
            <a:off x="6398875" y="4943719"/>
            <a:ext cx="2543397" cy="304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输出混淆矩阵和准确率</a:t>
            </a:r>
          </a:p>
        </p:txBody>
      </p:sp>
    </p:spTree>
    <p:extLst>
      <p:ext uri="{BB962C8B-B14F-4D97-AF65-F5344CB8AC3E}">
        <p14:creationId xmlns:p14="http://schemas.microsoft.com/office/powerpoint/2010/main" val="203461450"/>
      </p:ext>
    </p:extLst>
  </p:cSld>
  <p:clrMapOvr>
    <a:masterClrMapping/>
  </p:clrMapOvr>
  <p:transition spd="slow" advTm="3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/>
      <p:bldP spid="15" grpId="0" bldLvl="0" animBg="1"/>
      <p:bldP spid="19" grpId="0" bldLvl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43" grpId="0" bldLvl="0" animBg="1"/>
      <p:bldP spid="44" grpId="0"/>
      <p:bldP spid="45" grpId="0" bldLvl="0" animBg="1"/>
      <p:bldP spid="46" grpId="0"/>
      <p:bldP spid="47" grpId="0" bldLvl="0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556</Words>
  <Application>Microsoft Office PowerPoint</Application>
  <PresentationFormat>宽屏</PresentationFormat>
  <Paragraphs>106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HUAWEI</dc:creator>
  <cp:lastModifiedBy>HUAWEI</cp:lastModifiedBy>
  <cp:revision>19</cp:revision>
  <dcterms:created xsi:type="dcterms:W3CDTF">2023-12-26T09:29:16Z</dcterms:created>
  <dcterms:modified xsi:type="dcterms:W3CDTF">2023-12-27T05:27:18Z</dcterms:modified>
</cp:coreProperties>
</file>