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69" r:id="rId6"/>
    <p:sldId id="265" r:id="rId7"/>
    <p:sldId id="270" r:id="rId8"/>
    <p:sldId id="260" r:id="rId9"/>
    <p:sldId id="271" r:id="rId10"/>
    <p:sldId id="272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E698-726F-4D2E-AA2C-C8B9BB92442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21AB2-710A-4B12-AA84-B8C1D6EF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7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21AB2-710A-4B12-AA84-B8C1D6EFFC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36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21AB2-710A-4B12-AA84-B8C1D6EFFC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0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21AB2-710A-4B12-AA84-B8C1D6EFFC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0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21AB2-710A-4B12-AA84-B8C1D6EFFC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6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21AB2-710A-4B12-AA84-B8C1D6EFFC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1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21AB2-710A-4B12-AA84-B8C1D6EFFC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18A16-DC8B-4E38-95A2-93B482833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557F9C-03A6-45B6-9CC5-2AE24A531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A119C-E58F-4413-80AD-A7098618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68607-AC10-4F6A-AB58-B7E4DE43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8F9B8-BEBC-4541-9994-EA3EDCDF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EE9A1-A1FA-488C-943C-C0B493BB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28743-EC80-424C-8C79-419CF336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35404-4E81-4BE3-AC81-C28B8BF1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408F4-A3FD-4675-864F-EA240548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90366-01E4-41CB-B2B1-CDEA7163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DEE1A4-97AA-4BAF-8E3A-0D9C3D9AD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2F4D1-480E-46C4-ABA7-7E30E0182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40B0C-D68C-468E-9C4D-9F7B91FC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9D9B9-0DA6-4651-A64E-24B5C1E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8E6F8-6E4B-44BA-9CEC-3046DD95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D695-9339-449C-AB04-5659B8B2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7CED3-0C33-44AB-BC48-D657B3D69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D2C78-08FC-4FD4-BA6D-B0DED6E1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A4386-A2F4-4DD2-B067-34DF6509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E248D-5349-4D45-B0E6-FE0A7C5A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F35A-86D4-438D-8B1E-1455065F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33FFF-4D71-491F-B041-05EC7A56E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323F9-47DF-45FA-BA2B-B0C5B762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42CBE-8E38-4954-9ECF-18620819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89B0-8B4D-4AB8-A61E-99D76D83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06B99-6AEF-4133-9A44-A33DBC0E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38FCA-7022-4EC5-82D3-F88A0E13C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F2671-E46D-433F-9E6B-B347B42F9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BB866-5FAE-43EB-AF0D-DE5DFB2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0BD88-BE50-46C2-B4E6-5EDA4943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94407-703B-4ADE-9943-97F4C8EF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6D0C0-9E01-4141-84E6-0A4294DD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7FDEE-92C6-4671-BCC4-9309C909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2FC02-F839-48BA-AE58-B316DC5C7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6268C0-7D7C-403B-899B-9CDCBC309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F99B70-9D7F-4583-80E8-7AAD185CD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1A64E-7226-454C-A850-F4466023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4B5D9-8C15-499F-8A03-A7BBDCCC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65EA03-7534-43F5-9146-DE635481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7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7E559-5F6F-493C-BF32-AF33CD3F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9A4D5-36EA-491C-B816-070C8804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8DE33B-3120-44FA-96F0-11214580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16206-6277-427A-B40B-3B585135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407B7B-02CB-417F-8C29-A8C24A72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77F57-8451-47C8-8A84-9D5E3891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D197F-93D2-41AB-ADF4-76C68C67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7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408A5-4432-400B-8421-BD3AA5E4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2CFB4-490E-405B-96FD-FCC32F5B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E3BDC6-9BB8-4323-B3A1-A44D5052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6A2C6-01A3-42EF-A202-5C449BA8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CFA0E-AA8D-4C02-8CC8-54A0E92E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8650F-C8EE-4A0C-9529-2CD43EA1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3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E5DFF-753E-45C4-89C4-69D8ECF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D0BEBA-AC28-490C-9DAC-A1DB30688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B00E9-F580-40E7-B3C1-F6116FCB5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2F30B-8DE0-4866-B9B6-A561EC09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86ACF-3F0E-4C02-8D4D-38953D17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8A206-2877-4A68-93CC-8E523230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161615-DB29-4DE7-B60D-1F3A5995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DDB58-55F8-4E1C-8BA8-CCD11C94B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4A210-89BB-4021-82CC-8CA2AE8B9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3A042-9CD7-467D-836B-4EDFCA9E5136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D4A4D-CE20-4583-BFC5-B14ECA44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0B469-C135-406C-8BAF-3EBD2671C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758B-D0A8-40E0-ACC4-02B317D6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izhilaohu.github.io/Final-projec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izhilaohu.github.io/Final-projec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0000">
              <a:schemeClr val="accent5">
                <a:lumMod val="75000"/>
              </a:schemeClr>
            </a:gs>
            <a:gs pos="83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F6C68-112C-4111-8473-780B045F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85" y="925513"/>
            <a:ext cx="10514029" cy="155861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Hotel Booking Analysis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0F3468-5ADA-4758-A260-3D3D87342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389" y="2490262"/>
            <a:ext cx="7205223" cy="679409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Focus on Hotel Guest Information 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3D7B52-B477-41BF-9213-74AD74C3181B}"/>
              </a:ext>
            </a:extLst>
          </p:cNvPr>
          <p:cNvSpPr txBox="1"/>
          <p:nvPr/>
        </p:nvSpPr>
        <p:spPr>
          <a:xfrm>
            <a:off x="7591719" y="4620657"/>
            <a:ext cx="3412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16: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42054011    Jiachong Li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42054057    Shiyu Wei</a:t>
            </a:r>
          </a:p>
        </p:txBody>
      </p:sp>
    </p:spTree>
    <p:extLst>
      <p:ext uri="{BB962C8B-B14F-4D97-AF65-F5344CB8AC3E}">
        <p14:creationId xmlns:p14="http://schemas.microsoft.com/office/powerpoint/2010/main" val="102975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194547-98E9-44ED-A184-59072FE6694D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oper Black" panose="0208090404030B020404" pitchFamily="18" charset="0"/>
                <a:ea typeface="Yu Gothic UI Semibold" panose="020B0700000000000000" pitchFamily="34" charset="-128"/>
              </a:rPr>
              <a:t>Analysis</a:t>
            </a:r>
            <a:endParaRPr lang="zh-CN" altLang="en-US" sz="3200" dirty="0">
              <a:latin typeface="Cooper Black" panose="0208090404030B020404" pitchFamily="18" charset="0"/>
              <a:ea typeface="Yu Gothic UI Semibold" panose="020B07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B150D3-E393-4B82-9040-109563D11195}"/>
              </a:ext>
            </a:extLst>
          </p:cNvPr>
          <p:cNvSpPr txBox="1"/>
          <p:nvPr/>
        </p:nvSpPr>
        <p:spPr>
          <a:xfrm>
            <a:off x="772996" y="1360727"/>
            <a:ext cx="5910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3. The customer persona 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表, 条形图&#10;&#10;描述已自动生成">
            <a:extLst>
              <a:ext uri="{FF2B5EF4-FFF2-40B4-BE49-F238E27FC236}">
                <a16:creationId xmlns:a16="http://schemas.microsoft.com/office/drawing/2014/main" id="{C132383A-01C0-4E9E-9373-5E84AA442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5" y="1919010"/>
            <a:ext cx="5495829" cy="4752346"/>
          </a:xfrm>
          <a:prstGeom prst="rect">
            <a:avLst/>
          </a:prstGeom>
        </p:spPr>
      </p:pic>
      <p:pic>
        <p:nvPicPr>
          <p:cNvPr id="8" name="图片 7" descr="图表, 条形图&#10;&#10;描述已自动生成">
            <a:extLst>
              <a:ext uri="{FF2B5EF4-FFF2-40B4-BE49-F238E27FC236}">
                <a16:creationId xmlns:a16="http://schemas.microsoft.com/office/drawing/2014/main" id="{1446DB7C-4CF5-411A-9111-7CF652DD7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65" y="153456"/>
            <a:ext cx="4485907" cy="3134359"/>
          </a:xfrm>
          <a:prstGeom prst="rect">
            <a:avLst/>
          </a:prstGeom>
        </p:spPr>
      </p:pic>
      <p:pic>
        <p:nvPicPr>
          <p:cNvPr id="11" name="图片 10" descr="图表, 条形图&#10;&#10;描述已自动生成">
            <a:extLst>
              <a:ext uri="{FF2B5EF4-FFF2-40B4-BE49-F238E27FC236}">
                <a16:creationId xmlns:a16="http://schemas.microsoft.com/office/drawing/2014/main" id="{C4D9C201-2B65-4F83-83A9-A0622C009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65" y="3287815"/>
            <a:ext cx="4485907" cy="33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3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D1204-C103-4E49-9590-39A07B256134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oper Black" panose="0208090404030B020404" pitchFamily="18" charset="0"/>
                <a:ea typeface="Yu Gothic UI Semibold" panose="020B0700000000000000" pitchFamily="34" charset="-128"/>
              </a:rPr>
              <a:t>Data App Demo</a:t>
            </a:r>
            <a:endParaRPr lang="zh-CN" altLang="en-US" sz="3200" dirty="0">
              <a:latin typeface="Cooper Black" panose="0208090404030B020404" pitchFamily="18" charset="0"/>
              <a:ea typeface="Yu Gothic UI Semibold" panose="020B07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5B78D9-D7B0-4AD5-BFAA-79B6FECA7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34" y="511032"/>
            <a:ext cx="6327456" cy="55345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B83935-C092-4AC0-9DBA-FF946AB12AA4}"/>
              </a:ext>
            </a:extLst>
          </p:cNvPr>
          <p:cNvSpPr txBox="1"/>
          <p:nvPr/>
        </p:nvSpPr>
        <p:spPr>
          <a:xfrm>
            <a:off x="8597246" y="6303540"/>
            <a:ext cx="3167406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*screenshot of the homepage</a:t>
            </a:r>
            <a:endParaRPr lang="zh-CN" alt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1A0A19-00C0-4E03-9D22-EF0CFD8BAA5D}"/>
              </a:ext>
            </a:extLst>
          </p:cNvPr>
          <p:cNvSpPr txBox="1"/>
          <p:nvPr/>
        </p:nvSpPr>
        <p:spPr>
          <a:xfrm>
            <a:off x="772997" y="2300141"/>
            <a:ext cx="441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to our final-project:</a:t>
            </a:r>
          </a:p>
          <a:p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https://yizhilaohu.github.io/Final-project/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4E99D3-B97E-4223-99D9-4D6BD7263B88}"/>
              </a:ext>
            </a:extLst>
          </p:cNvPr>
          <p:cNvSpPr/>
          <p:nvPr/>
        </p:nvSpPr>
        <p:spPr>
          <a:xfrm>
            <a:off x="5533534" y="5043340"/>
            <a:ext cx="3063712" cy="81070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4A67226-F452-4D10-9B85-D2CEF3930D2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657344" y="5285232"/>
            <a:ext cx="876190" cy="16346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3C6EE3D-6E50-49E6-9F5E-4326509C0DD7}"/>
              </a:ext>
            </a:extLst>
          </p:cNvPr>
          <p:cNvSpPr txBox="1"/>
          <p:nvPr/>
        </p:nvSpPr>
        <p:spPr>
          <a:xfrm>
            <a:off x="2615040" y="5043340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of the app demo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9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D1204-C103-4E49-9590-39A07B256134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oper Black" panose="0208090404030B020404" pitchFamily="18" charset="0"/>
                <a:ea typeface="Yu Gothic UI Semibold" panose="020B0700000000000000" pitchFamily="34" charset="-128"/>
              </a:rPr>
              <a:t>Data App Demo</a:t>
            </a:r>
            <a:endParaRPr lang="zh-CN" altLang="en-US" sz="3200" dirty="0">
              <a:latin typeface="Cooper Black" panose="0208090404030B020404" pitchFamily="18" charset="0"/>
              <a:ea typeface="Yu Gothic UI Semibold" panose="020B07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B83935-C092-4AC0-9DBA-FF946AB12AA4}"/>
              </a:ext>
            </a:extLst>
          </p:cNvPr>
          <p:cNvSpPr txBox="1"/>
          <p:nvPr/>
        </p:nvSpPr>
        <p:spPr>
          <a:xfrm>
            <a:off x="8587819" y="5392743"/>
            <a:ext cx="3167406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*screenshot of the app demo</a:t>
            </a:r>
            <a:endParaRPr lang="zh-CN" alt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1A0A19-00C0-4E03-9D22-EF0CFD8BAA5D}"/>
              </a:ext>
            </a:extLst>
          </p:cNvPr>
          <p:cNvSpPr txBox="1"/>
          <p:nvPr/>
        </p:nvSpPr>
        <p:spPr>
          <a:xfrm>
            <a:off x="772997" y="2300141"/>
            <a:ext cx="441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to our final-project:</a:t>
            </a:r>
          </a:p>
          <a:p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https://yizhilaohu.github.io/Final-project/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7028806-010F-4008-90F7-253FEBE45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52" y="1360727"/>
            <a:ext cx="6418726" cy="40320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92120DD-806C-4102-951F-5E3036EAC3CB}"/>
              </a:ext>
            </a:extLst>
          </p:cNvPr>
          <p:cNvSpPr/>
          <p:nvPr/>
        </p:nvSpPr>
        <p:spPr>
          <a:xfrm>
            <a:off x="5541142" y="1737360"/>
            <a:ext cx="1508760" cy="81534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B034052-4306-4B43-B1BB-11423B556B5C}"/>
              </a:ext>
            </a:extLst>
          </p:cNvPr>
          <p:cNvCxnSpPr>
            <a:cxnSpLocks/>
          </p:cNvCxnSpPr>
          <p:nvPr/>
        </p:nvCxnSpPr>
        <p:spPr>
          <a:xfrm flipH="1">
            <a:off x="5184742" y="2552700"/>
            <a:ext cx="504858" cy="162306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69D7CCC-C826-43B8-8221-1477A78EC190}"/>
              </a:ext>
            </a:extLst>
          </p:cNvPr>
          <p:cNvSpPr txBox="1"/>
          <p:nvPr/>
        </p:nvSpPr>
        <p:spPr>
          <a:xfrm>
            <a:off x="2978869" y="4175760"/>
            <a:ext cx="293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 for interface switch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2D6CBD-0019-4CD4-B1C4-C8B4D0642572}"/>
              </a:ext>
            </a:extLst>
          </p:cNvPr>
          <p:cNvSpPr/>
          <p:nvPr/>
        </p:nvSpPr>
        <p:spPr>
          <a:xfrm>
            <a:off x="7245555" y="3435096"/>
            <a:ext cx="1441245" cy="19812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6DD2936-27A3-4301-929C-068CB174FC7D}"/>
              </a:ext>
            </a:extLst>
          </p:cNvPr>
          <p:cNvCxnSpPr>
            <a:cxnSpLocks/>
          </p:cNvCxnSpPr>
          <p:nvPr/>
        </p:nvCxnSpPr>
        <p:spPr>
          <a:xfrm flipH="1" flipV="1">
            <a:off x="8686800" y="3534156"/>
            <a:ext cx="567561" cy="16729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EA88A59-17A7-44FF-835C-69295EFEA3E0}"/>
              </a:ext>
            </a:extLst>
          </p:cNvPr>
          <p:cNvSpPr txBox="1"/>
          <p:nvPr/>
        </p:nvSpPr>
        <p:spPr>
          <a:xfrm>
            <a:off x="9215049" y="3541082"/>
            <a:ext cx="19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of the dataset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 descr="图形用户界面, 文本, 应用程序&#10;&#10;描述已自动生成">
            <a:extLst>
              <a:ext uri="{FF2B5EF4-FFF2-40B4-BE49-F238E27FC236}">
                <a16:creationId xmlns:a16="http://schemas.microsoft.com/office/drawing/2014/main" id="{E0A42E58-4FC9-4B04-B2B4-E06B117CA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64" y="4545092"/>
            <a:ext cx="2722336" cy="1490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8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77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034551-F6CF-4678-81ED-F8792992721B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oper Black" panose="0208090404030B020404" pitchFamily="18" charset="0"/>
                <a:ea typeface="Yu Gothic UI Semibold" panose="020B0700000000000000" pitchFamily="34" charset="-128"/>
              </a:rPr>
              <a:t>Dataset: Hotel Booking Demand</a:t>
            </a:r>
            <a:endParaRPr lang="zh-CN" altLang="en-US" sz="3200" dirty="0">
              <a:latin typeface="Cooper Black" panose="0208090404030B020404" pitchFamily="18" charset="0"/>
              <a:ea typeface="Yu Gothic UI Semibold" panose="020B07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91B819-6018-486B-9027-51FF600C5D04}"/>
              </a:ext>
            </a:extLst>
          </p:cNvPr>
          <p:cNvSpPr txBox="1"/>
          <p:nvPr/>
        </p:nvSpPr>
        <p:spPr>
          <a:xfrm>
            <a:off x="772997" y="1964707"/>
            <a:ext cx="647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contains booking information for a city hotel and a resort hotel, assisting 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trend of coming guests,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 rate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persona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16F1A4EC-3268-41FD-B830-F14C9C83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3" y="4124867"/>
            <a:ext cx="11461473" cy="2728196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8D3F9B-872C-4283-BECA-86F82BF65DBF}"/>
              </a:ext>
            </a:extLst>
          </p:cNvPr>
          <p:cNvSpPr/>
          <p:nvPr/>
        </p:nvSpPr>
        <p:spPr>
          <a:xfrm>
            <a:off x="8144758" y="1129771"/>
            <a:ext cx="2969443" cy="4619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booking was made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7206E1-6452-4E58-8CB4-56FEDC19BF2F}"/>
              </a:ext>
            </a:extLst>
          </p:cNvPr>
          <p:cNvSpPr/>
          <p:nvPr/>
        </p:nvSpPr>
        <p:spPr>
          <a:xfrm>
            <a:off x="8144757" y="1700496"/>
            <a:ext cx="2969443" cy="4619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stay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CCD5E37-534F-410F-B40C-8B7FA312DD92}"/>
              </a:ext>
            </a:extLst>
          </p:cNvPr>
          <p:cNvSpPr/>
          <p:nvPr/>
        </p:nvSpPr>
        <p:spPr>
          <a:xfrm>
            <a:off x="8144757" y="2841946"/>
            <a:ext cx="2969443" cy="4619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available parking spaces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8D3F9B-872C-4283-BECA-86F82BF65DBF}"/>
              </a:ext>
            </a:extLst>
          </p:cNvPr>
          <p:cNvSpPr/>
          <p:nvPr/>
        </p:nvSpPr>
        <p:spPr>
          <a:xfrm>
            <a:off x="8144757" y="2271221"/>
            <a:ext cx="2969443" cy="4619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adults, children, and/or babies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8D3F9B-872C-4283-BECA-86F82BF65DBF}"/>
              </a:ext>
            </a:extLst>
          </p:cNvPr>
          <p:cNvSpPr/>
          <p:nvPr/>
        </p:nvSpPr>
        <p:spPr>
          <a:xfrm>
            <a:off x="8144756" y="3412671"/>
            <a:ext cx="2969443" cy="4619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BB7B11-595F-48E3-B981-821F5406481F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oper Black" panose="0208090404030B020404" pitchFamily="18" charset="0"/>
                <a:ea typeface="Yu Gothic UI Semibold" panose="020B0700000000000000" pitchFamily="34" charset="-128"/>
              </a:rPr>
              <a:t>Dataset: Hotel Booking Demand</a:t>
            </a:r>
            <a:endParaRPr lang="zh-CN" altLang="en-US" sz="3200" dirty="0">
              <a:latin typeface="Cooper Black" panose="0208090404030B020404" pitchFamily="18" charset="0"/>
              <a:ea typeface="Yu Gothic UI Semibold" panose="020B0700000000000000" pitchFamily="34" charset="-128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59A5EB-FF78-486D-BEA3-5D9DF031C902}"/>
              </a:ext>
            </a:extLst>
          </p:cNvPr>
          <p:cNvGrpSpPr/>
          <p:nvPr/>
        </p:nvGrpSpPr>
        <p:grpSpPr>
          <a:xfrm>
            <a:off x="772997" y="1947274"/>
            <a:ext cx="4506013" cy="914400"/>
            <a:chOff x="772997" y="3512764"/>
            <a:chExt cx="4506013" cy="914400"/>
          </a:xfrm>
        </p:grpSpPr>
        <p:pic>
          <p:nvPicPr>
            <p:cNvPr id="9" name="图形 8" descr="科学思想 轮廓">
              <a:extLst>
                <a:ext uri="{FF2B5EF4-FFF2-40B4-BE49-F238E27FC236}">
                  <a16:creationId xmlns:a16="http://schemas.microsoft.com/office/drawing/2014/main" id="{DFD22402-1156-4498-A8F7-848E56EE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2997" y="3512764"/>
              <a:ext cx="914400" cy="91440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34D01-1BBC-44E1-A132-3C15578E10FE}"/>
                </a:ext>
              </a:extLst>
            </p:cNvPr>
            <p:cNvSpPr txBox="1"/>
            <p:nvPr/>
          </p:nvSpPr>
          <p:spPr>
            <a:xfrm>
              <a:off x="1687397" y="3769016"/>
              <a:ext cx="3591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2400" b="1" i="0" u="none" strike="noStrike" dirty="0">
                  <a:solidFill>
                    <a:schemeClr val="accent5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man-machine interaction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F92B5A5-6873-45D0-9796-9025189EC89A}"/>
              </a:ext>
            </a:extLst>
          </p:cNvPr>
          <p:cNvGrpSpPr/>
          <p:nvPr/>
        </p:nvGrpSpPr>
        <p:grpSpPr>
          <a:xfrm>
            <a:off x="1371683" y="3275691"/>
            <a:ext cx="1291224" cy="461665"/>
            <a:chOff x="1989304" y="4802171"/>
            <a:chExt cx="1291224" cy="461665"/>
          </a:xfrm>
        </p:grpSpPr>
        <p:pic>
          <p:nvPicPr>
            <p:cNvPr id="15" name="图形 14" descr="笔 轮廓">
              <a:extLst>
                <a:ext uri="{FF2B5EF4-FFF2-40B4-BE49-F238E27FC236}">
                  <a16:creationId xmlns:a16="http://schemas.microsoft.com/office/drawing/2014/main" id="{48130E06-B3F8-47E0-B41D-99BE9F578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9304" y="4802171"/>
              <a:ext cx="461665" cy="46166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782C112-AA2B-4E72-B4A3-749789CC3502}"/>
                </a:ext>
              </a:extLst>
            </p:cNvPr>
            <p:cNvSpPr txBox="1"/>
            <p:nvPr/>
          </p:nvSpPr>
          <p:spPr>
            <a:xfrm>
              <a:off x="2366128" y="486372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20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786BB19-AC31-412B-A5F3-AAFC2679E5D5}"/>
              </a:ext>
            </a:extLst>
          </p:cNvPr>
          <p:cNvGrpSpPr/>
          <p:nvPr/>
        </p:nvGrpSpPr>
        <p:grpSpPr>
          <a:xfrm>
            <a:off x="5478379" y="3337246"/>
            <a:ext cx="1291224" cy="461665"/>
            <a:chOff x="1989304" y="4802171"/>
            <a:chExt cx="1291224" cy="461665"/>
          </a:xfrm>
        </p:grpSpPr>
        <p:pic>
          <p:nvPicPr>
            <p:cNvPr id="19" name="图形 18" descr="笔 轮廓">
              <a:extLst>
                <a:ext uri="{FF2B5EF4-FFF2-40B4-BE49-F238E27FC236}">
                  <a16:creationId xmlns:a16="http://schemas.microsoft.com/office/drawing/2014/main" id="{95DAE39D-1C6D-4123-9A34-51CF72343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9304" y="4802171"/>
              <a:ext cx="461665" cy="461665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DB2146-F5B0-4096-BD98-01FF1B4A19B7}"/>
                </a:ext>
              </a:extLst>
            </p:cNvPr>
            <p:cNvSpPr txBox="1"/>
            <p:nvPr/>
          </p:nvSpPr>
          <p:spPr>
            <a:xfrm>
              <a:off x="2366128" y="486372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sz="20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6C4B321-8B18-4A5B-9EA1-9E37E7D71E39}"/>
              </a:ext>
            </a:extLst>
          </p:cNvPr>
          <p:cNvSpPr/>
          <p:nvPr/>
        </p:nvSpPr>
        <p:spPr>
          <a:xfrm>
            <a:off x="772997" y="3917757"/>
            <a:ext cx="251711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(1-1000)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477171-F8E8-4E13-89C7-CDD4FA4F46F2}"/>
              </a:ext>
            </a:extLst>
          </p:cNvPr>
          <p:cNvSpPr/>
          <p:nvPr/>
        </p:nvSpPr>
        <p:spPr>
          <a:xfrm>
            <a:off x="772998" y="4521737"/>
            <a:ext cx="251711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indicator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E675C9-61E6-410B-BC07-23C0FC7C16DB}"/>
              </a:ext>
            </a:extLst>
          </p:cNvPr>
          <p:cNvSpPr/>
          <p:nvPr/>
        </p:nvSpPr>
        <p:spPr>
          <a:xfrm>
            <a:off x="4945435" y="4254159"/>
            <a:ext cx="251711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data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BC55E6C-42DE-432D-9D0B-8223AB1ED124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3290116" y="4148590"/>
            <a:ext cx="1655319" cy="33640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F7FF2DF-F360-4D9F-8977-C61359513C62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290117" y="4484992"/>
            <a:ext cx="1655318" cy="26757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22E16314-2114-49B6-81B1-073D25819C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77" y="1221560"/>
            <a:ext cx="4352755" cy="2674997"/>
          </a:xfrm>
          <a:prstGeom prst="rect">
            <a:avLst/>
          </a:prstGeom>
        </p:spPr>
      </p:pic>
      <p:pic>
        <p:nvPicPr>
          <p:cNvPr id="6" name="图片 5" descr="图形用户界面, 表格&#10;&#10;描述已自动生成">
            <a:extLst>
              <a:ext uri="{FF2B5EF4-FFF2-40B4-BE49-F238E27FC236}">
                <a16:creationId xmlns:a16="http://schemas.microsoft.com/office/drawing/2014/main" id="{A60AA3AF-E3C1-453E-92AB-270950AA52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77" y="3917757"/>
            <a:ext cx="3972409" cy="28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7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04B240-A464-4628-8338-9647E2817E0A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oper Black" panose="0208090404030B020404" pitchFamily="18" charset="0"/>
                <a:ea typeface="Yu Gothic UI Semibold" panose="020B0700000000000000" pitchFamily="34" charset="-128"/>
              </a:rPr>
              <a:t>Analysis</a:t>
            </a:r>
            <a:endParaRPr lang="zh-CN" altLang="en-US" sz="3200" dirty="0">
              <a:latin typeface="Cooper Black" panose="0208090404030B020404" pitchFamily="18" charset="0"/>
              <a:ea typeface="Yu Gothic UI Semibold" panose="020B07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960EC4-1895-468C-B5BE-C4FE2610E9F3}"/>
              </a:ext>
            </a:extLst>
          </p:cNvPr>
          <p:cNvSpPr txBox="1"/>
          <p:nvPr/>
        </p:nvSpPr>
        <p:spPr>
          <a:xfrm>
            <a:off x="772997" y="1360727"/>
            <a:ext cx="557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1. The trend of the coming guests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形 8" descr="拼图 纯色填充">
            <a:extLst>
              <a:ext uri="{FF2B5EF4-FFF2-40B4-BE49-F238E27FC236}">
                <a16:creationId xmlns:a16="http://schemas.microsoft.com/office/drawing/2014/main" id="{18A79663-B05C-4064-9FF7-E08053275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80869">
            <a:off x="1438940" y="2299218"/>
            <a:ext cx="759516" cy="7595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462161-D932-4582-9449-E47172E70C0C}"/>
              </a:ext>
            </a:extLst>
          </p:cNvPr>
          <p:cNvSpPr txBox="1"/>
          <p:nvPr/>
        </p:nvSpPr>
        <p:spPr>
          <a:xfrm>
            <a:off x="2295024" y="2548866"/>
            <a:ext cx="595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of the calendar  (from 2015-07-01 to 2017-08-31)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形 10" descr="拼图 纯色填充">
            <a:extLst>
              <a:ext uri="{FF2B5EF4-FFF2-40B4-BE49-F238E27FC236}">
                <a16:creationId xmlns:a16="http://schemas.microsoft.com/office/drawing/2014/main" id="{5CE2F02A-4215-4287-8F03-3671B8B0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80869">
            <a:off x="1438937" y="3361272"/>
            <a:ext cx="759516" cy="7595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7CE5BCA-EDC1-451C-BEBD-FAD11964AC8A}"/>
              </a:ext>
            </a:extLst>
          </p:cNvPr>
          <p:cNvSpPr txBox="1"/>
          <p:nvPr/>
        </p:nvSpPr>
        <p:spPr>
          <a:xfrm>
            <a:off x="2295022" y="3566570"/>
            <a:ext cx="644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number display (from the individual and the whole)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形 12" descr="拼图 纯色填充">
            <a:extLst>
              <a:ext uri="{FF2B5EF4-FFF2-40B4-BE49-F238E27FC236}">
                <a16:creationId xmlns:a16="http://schemas.microsoft.com/office/drawing/2014/main" id="{096E890E-33F3-4EA7-9730-D50EE9E59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80869">
            <a:off x="1438936" y="4378975"/>
            <a:ext cx="759516" cy="7595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4CD17B-9DC9-459F-AD61-2B931B72C58F}"/>
              </a:ext>
            </a:extLst>
          </p:cNvPr>
          <p:cNvSpPr txBox="1"/>
          <p:nvPr/>
        </p:nvSpPr>
        <p:spPr>
          <a:xfrm>
            <a:off x="2295022" y="4559699"/>
            <a:ext cx="498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 bar chart, line chart, table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日历&#10;&#10;描述已自动生成">
            <a:extLst>
              <a:ext uri="{FF2B5EF4-FFF2-40B4-BE49-F238E27FC236}">
                <a16:creationId xmlns:a16="http://schemas.microsoft.com/office/drawing/2014/main" id="{2125A8F4-6861-4A81-BFE2-27B6AF1B4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74" y="2225937"/>
            <a:ext cx="2311580" cy="2839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E29D2B2-1144-4135-84C3-F4DFCF6A0897}"/>
              </a:ext>
            </a:extLst>
          </p:cNvPr>
          <p:cNvSpPr txBox="1"/>
          <p:nvPr/>
        </p:nvSpPr>
        <p:spPr>
          <a:xfrm>
            <a:off x="10011568" y="5712716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*date selection</a:t>
            </a:r>
            <a:endParaRPr lang="zh-CN" alt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04B240-A464-4628-8338-9647E2817E0A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oper Black" panose="0208090404030B020404" pitchFamily="18" charset="0"/>
                <a:ea typeface="Yu Gothic UI Semibold" panose="020B0700000000000000" pitchFamily="34" charset="-128"/>
              </a:rPr>
              <a:t>Analysis</a:t>
            </a:r>
            <a:endParaRPr lang="zh-CN" altLang="en-US" sz="3200" dirty="0">
              <a:latin typeface="Cooper Black" panose="0208090404030B020404" pitchFamily="18" charset="0"/>
              <a:ea typeface="Yu Gothic UI Semibold" panose="020B07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960EC4-1895-468C-B5BE-C4FE2610E9F3}"/>
              </a:ext>
            </a:extLst>
          </p:cNvPr>
          <p:cNvSpPr txBox="1"/>
          <p:nvPr/>
        </p:nvSpPr>
        <p:spPr>
          <a:xfrm>
            <a:off x="772997" y="1360727"/>
            <a:ext cx="557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1. The trend of the coming guests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 descr="图形用户界面, 应用程序&#10;&#10;描述已自动生成">
            <a:extLst>
              <a:ext uri="{FF2B5EF4-FFF2-40B4-BE49-F238E27FC236}">
                <a16:creationId xmlns:a16="http://schemas.microsoft.com/office/drawing/2014/main" id="{7AEBE6BC-2A87-4EF0-BE6F-F139B1D21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" y="2091448"/>
            <a:ext cx="5098768" cy="4289898"/>
          </a:xfrm>
          <a:prstGeom prst="rect">
            <a:avLst/>
          </a:prstGeom>
        </p:spPr>
      </p:pic>
      <p:pic>
        <p:nvPicPr>
          <p:cNvPr id="17" name="图片 16" descr="图表, 条形图&#10;&#10;描述已自动生成">
            <a:extLst>
              <a:ext uri="{FF2B5EF4-FFF2-40B4-BE49-F238E27FC236}">
                <a16:creationId xmlns:a16="http://schemas.microsoft.com/office/drawing/2014/main" id="{55A88F75-9EC8-49B5-9ABF-1093D19F9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16" y="136295"/>
            <a:ext cx="4850860" cy="658541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0D6129E-A8B6-43E9-91AC-FFA74EED9AEE}"/>
              </a:ext>
            </a:extLst>
          </p:cNvPr>
          <p:cNvSpPr/>
          <p:nvPr/>
        </p:nvSpPr>
        <p:spPr>
          <a:xfrm>
            <a:off x="861325" y="2957209"/>
            <a:ext cx="2806003" cy="27237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84692A-B10E-4920-B08C-0F67F1F9D522}"/>
              </a:ext>
            </a:extLst>
          </p:cNvPr>
          <p:cNvSpPr txBox="1"/>
          <p:nvPr/>
        </p:nvSpPr>
        <p:spPr>
          <a:xfrm>
            <a:off x="3325423" y="3193175"/>
            <a:ext cx="2634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arrival on one day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8BD123-B596-4E27-84CC-EFC5908C4CB6}"/>
              </a:ext>
            </a:extLst>
          </p:cNvPr>
          <p:cNvSpPr/>
          <p:nvPr/>
        </p:nvSpPr>
        <p:spPr>
          <a:xfrm>
            <a:off x="861324" y="3528410"/>
            <a:ext cx="1677595" cy="274592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F05C90-C235-46A5-BD28-A834B8FE38E1}"/>
              </a:ext>
            </a:extLst>
          </p:cNvPr>
          <p:cNvSpPr txBox="1"/>
          <p:nvPr/>
        </p:nvSpPr>
        <p:spPr>
          <a:xfrm>
            <a:off x="2538919" y="5327996"/>
            <a:ext cx="331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table of daily arrival number</a:t>
            </a:r>
            <a:endParaRPr lang="zh-CN" altLang="en-US" sz="1600" b="1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574296-4184-4825-B68D-9B9B81C20D91}"/>
              </a:ext>
            </a:extLst>
          </p:cNvPr>
          <p:cNvSpPr txBox="1"/>
          <p:nvPr/>
        </p:nvSpPr>
        <p:spPr>
          <a:xfrm>
            <a:off x="3597239" y="3465549"/>
            <a:ext cx="2258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*150 is the number of the   </a:t>
            </a:r>
          </a:p>
          <a:p>
            <a:r>
              <a:rPr lang="en-US" altLang="zh-CN" sz="16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guests of 2015-07-27</a:t>
            </a:r>
            <a:endParaRPr lang="zh-CN" altLang="en-US" sz="16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2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04B240-A464-4628-8338-9647E2817E0A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Yu Gothic UI Semibold" panose="020B0700000000000000" pitchFamily="34" charset="-128"/>
                <a:cs typeface="+mn-cs"/>
              </a:rPr>
              <a:t>Analysis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Yu Gothic UI Semibold" panose="020B0700000000000000" pitchFamily="34" charset="-128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960EC4-1895-468C-B5BE-C4FE2610E9F3}"/>
              </a:ext>
            </a:extLst>
          </p:cNvPr>
          <p:cNvSpPr txBox="1"/>
          <p:nvPr/>
        </p:nvSpPr>
        <p:spPr>
          <a:xfrm>
            <a:off x="772997" y="1360727"/>
            <a:ext cx="557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AA2AE">
                    <a:lumMod val="50000"/>
                  </a:srgbClr>
                </a:solidFill>
                <a:effectLst/>
                <a:uLnTx/>
                <a:uFillTx/>
                <a:latin typeface="Cooper Black" panose="0208090404030B0204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Average dai</a:t>
            </a:r>
            <a:r>
              <a:rPr lang="en-US" altLang="zh-CN" sz="2400" dirty="0">
                <a:solidFill>
                  <a:srgbClr val="5AA2AE">
                    <a:lumMod val="50000"/>
                  </a:srgbClr>
                </a:solidFill>
                <a:latin typeface="Cooper Black" panose="0208090404030B0204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ly rate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AA2AE">
                  <a:lumMod val="50000"/>
                </a:srgbClr>
              </a:solidFill>
              <a:effectLst/>
              <a:uLnTx/>
              <a:uFillTx/>
              <a:latin typeface="Cooper Black" panose="0208090404030B0204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65992E1-9FAC-4841-9F20-6CCC2CF505AC}"/>
                  </a:ext>
                </a:extLst>
              </p:cNvPr>
              <p:cNvSpPr txBox="1"/>
              <p:nvPr/>
            </p:nvSpPr>
            <p:spPr>
              <a:xfrm>
                <a:off x="772997" y="2285913"/>
                <a:ext cx="6882671" cy="682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Daily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um</m:t>
                        </m:r>
                        <m: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ll</m:t>
                        </m:r>
                        <m: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odging</m:t>
                        </m:r>
                        <m: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ransactions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otal</m:t>
                        </m:r>
                        <m: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umber</m:t>
                        </m:r>
                        <m: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taying</m:t>
                        </m:r>
                        <m: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ights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65992E1-9FAC-4841-9F20-6CCC2CF50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97" y="2285913"/>
                <a:ext cx="6882671" cy="682303"/>
              </a:xfrm>
              <a:prstGeom prst="rect">
                <a:avLst/>
              </a:prstGeom>
              <a:blipFill>
                <a:blip r:embed="rId3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7285A00-C242-4AA2-B23D-13966B4665A5}"/>
              </a:ext>
            </a:extLst>
          </p:cNvPr>
          <p:cNvGrpSpPr/>
          <p:nvPr/>
        </p:nvGrpSpPr>
        <p:grpSpPr>
          <a:xfrm>
            <a:off x="1472756" y="4601182"/>
            <a:ext cx="4429327" cy="664723"/>
            <a:chOff x="4140741" y="3341884"/>
            <a:chExt cx="4429327" cy="664723"/>
          </a:xfrm>
        </p:grpSpPr>
        <p:pic>
          <p:nvPicPr>
            <p:cNvPr id="8" name="图形 7" descr="视频博客 纯色填充">
              <a:extLst>
                <a:ext uri="{FF2B5EF4-FFF2-40B4-BE49-F238E27FC236}">
                  <a16:creationId xmlns:a16="http://schemas.microsoft.com/office/drawing/2014/main" id="{D58F13DA-279B-4669-9DDD-B1D8F95AA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0741" y="3341884"/>
              <a:ext cx="664723" cy="66472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4E295CF-C84F-49B7-BBE1-8F6D11FA80B4}"/>
                </a:ext>
              </a:extLst>
            </p:cNvPr>
            <p:cNvSpPr txBox="1"/>
            <p:nvPr/>
          </p:nvSpPr>
          <p:spPr>
            <a:xfrm>
              <a:off x="4992094" y="3474190"/>
              <a:ext cx="357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Figure Choices</a:t>
              </a:r>
              <a:endPara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B931C69-BA13-4869-8E4E-664D44D6F506}"/>
              </a:ext>
            </a:extLst>
          </p:cNvPr>
          <p:cNvGrpSpPr/>
          <p:nvPr/>
        </p:nvGrpSpPr>
        <p:grpSpPr>
          <a:xfrm>
            <a:off x="922079" y="5316310"/>
            <a:ext cx="5181755" cy="431772"/>
            <a:chOff x="3431302" y="4292928"/>
            <a:chExt cx="5181755" cy="43177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1150A5F-52C7-4BCF-966F-D2028F592B5C}"/>
                </a:ext>
              </a:extLst>
            </p:cNvPr>
            <p:cNvSpPr/>
            <p:nvPr/>
          </p:nvSpPr>
          <p:spPr>
            <a:xfrm>
              <a:off x="3431302" y="4296683"/>
              <a:ext cx="1258685" cy="4280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FA22DE0-70FF-427B-A919-EFBE305C188E}"/>
                </a:ext>
              </a:extLst>
            </p:cNvPr>
            <p:cNvSpPr/>
            <p:nvPr/>
          </p:nvSpPr>
          <p:spPr>
            <a:xfrm>
              <a:off x="5392837" y="4296683"/>
              <a:ext cx="1258685" cy="4280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hist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1D18C49-23C1-4B44-8C35-AB3FFEBF7543}"/>
                </a:ext>
              </a:extLst>
            </p:cNvPr>
            <p:cNvSpPr/>
            <p:nvPr/>
          </p:nvSpPr>
          <p:spPr>
            <a:xfrm>
              <a:off x="7354372" y="4292928"/>
              <a:ext cx="1258685" cy="4280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图片 15" descr="图表, 箱线图&#10;&#10;描述已自动生成">
            <a:extLst>
              <a:ext uri="{FF2B5EF4-FFF2-40B4-BE49-F238E27FC236}">
                <a16:creationId xmlns:a16="http://schemas.microsoft.com/office/drawing/2014/main" id="{DBFF1A2F-5954-48D2-B097-27CE541E17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r="4415"/>
          <a:stretch/>
        </p:blipFill>
        <p:spPr>
          <a:xfrm>
            <a:off x="6698504" y="856034"/>
            <a:ext cx="5422160" cy="55986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BEE1986-1621-497E-B888-E645E3F30C6A}"/>
              </a:ext>
            </a:extLst>
          </p:cNvPr>
          <p:cNvSpPr/>
          <p:nvPr/>
        </p:nvSpPr>
        <p:spPr>
          <a:xfrm>
            <a:off x="6718482" y="2568641"/>
            <a:ext cx="1291451" cy="86035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91A955-1CA9-4492-8D95-082231BE72B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632315" y="2998821"/>
            <a:ext cx="1086167" cy="427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5BEBDF98-8F50-4D48-BE5C-87DFC95FD0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" b="12848"/>
          <a:stretch/>
        </p:blipFill>
        <p:spPr>
          <a:xfrm>
            <a:off x="3443592" y="3150928"/>
            <a:ext cx="2106630" cy="124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124FD77-37F4-4DDD-9DAA-943F65D9E860}"/>
              </a:ext>
            </a:extLst>
          </p:cNvPr>
          <p:cNvCxnSpPr>
            <a:cxnSpLocks/>
          </p:cNvCxnSpPr>
          <p:nvPr/>
        </p:nvCxnSpPr>
        <p:spPr>
          <a:xfrm flipH="1">
            <a:off x="2180764" y="4123128"/>
            <a:ext cx="1200713" cy="47805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04B240-A464-4628-8338-9647E2817E0A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Yu Gothic UI Semibold" panose="020B0700000000000000" pitchFamily="34" charset="-128"/>
                <a:cs typeface="+mn-cs"/>
              </a:rPr>
              <a:t>Analysis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Yu Gothic UI Semibold" panose="020B0700000000000000" pitchFamily="34" charset="-128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960EC4-1895-468C-B5BE-C4FE2610E9F3}"/>
              </a:ext>
            </a:extLst>
          </p:cNvPr>
          <p:cNvSpPr txBox="1"/>
          <p:nvPr/>
        </p:nvSpPr>
        <p:spPr>
          <a:xfrm>
            <a:off x="772997" y="1360727"/>
            <a:ext cx="557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AA2AE">
                    <a:lumMod val="50000"/>
                  </a:srgbClr>
                </a:solidFill>
                <a:effectLst/>
                <a:uLnTx/>
                <a:uFillTx/>
                <a:latin typeface="Cooper Black" panose="0208090404030B0204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Average dai</a:t>
            </a:r>
            <a:r>
              <a:rPr lang="en-US" altLang="zh-CN" sz="2400" dirty="0">
                <a:solidFill>
                  <a:srgbClr val="5AA2AE">
                    <a:lumMod val="50000"/>
                  </a:srgbClr>
                </a:solidFill>
                <a:latin typeface="Cooper Black" panose="0208090404030B0204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ly rate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AA2AE">
                  <a:lumMod val="50000"/>
                </a:srgbClr>
              </a:solidFill>
              <a:effectLst/>
              <a:uLnTx/>
              <a:uFillTx/>
              <a:latin typeface="Cooper Black" panose="0208090404030B0204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392F9349-E591-43A8-B7C8-A0DF861B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8" y="1945502"/>
            <a:ext cx="5693916" cy="4377477"/>
          </a:xfrm>
          <a:prstGeom prst="rect">
            <a:avLst/>
          </a:prstGeom>
        </p:spPr>
      </p:pic>
      <p:pic>
        <p:nvPicPr>
          <p:cNvPr id="15" name="图片 14" descr="图表, 直方图&#10;&#10;描述已自动生成">
            <a:extLst>
              <a:ext uri="{FF2B5EF4-FFF2-40B4-BE49-F238E27FC236}">
                <a16:creationId xmlns:a16="http://schemas.microsoft.com/office/drawing/2014/main" id="{1F3D70E5-C13E-4B4D-83D4-C11090E86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59" y="578309"/>
            <a:ext cx="4814356" cy="3327489"/>
          </a:xfrm>
          <a:prstGeom prst="rect">
            <a:avLst/>
          </a:prstGeom>
        </p:spPr>
      </p:pic>
      <p:pic>
        <p:nvPicPr>
          <p:cNvPr id="17" name="图片 16" descr="图形用户界面, 图表&#10;&#10;描述已自动生成">
            <a:extLst>
              <a:ext uri="{FF2B5EF4-FFF2-40B4-BE49-F238E27FC236}">
                <a16:creationId xmlns:a16="http://schemas.microsoft.com/office/drawing/2014/main" id="{3ACFF344-E441-489B-989B-B92B5E0B5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59" y="4389525"/>
            <a:ext cx="4814356" cy="19334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A266AF8-3234-4598-A280-D465777124B5}"/>
              </a:ext>
            </a:extLst>
          </p:cNvPr>
          <p:cNvSpPr txBox="1"/>
          <p:nvPr/>
        </p:nvSpPr>
        <p:spPr>
          <a:xfrm>
            <a:off x="4935234" y="6322979"/>
            <a:ext cx="1160766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*box plot</a:t>
            </a:r>
            <a:endParaRPr lang="zh-CN" alt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D217D3-368F-4350-9E79-A90045927731}"/>
              </a:ext>
            </a:extLst>
          </p:cNvPr>
          <p:cNvSpPr txBox="1"/>
          <p:nvPr/>
        </p:nvSpPr>
        <p:spPr>
          <a:xfrm>
            <a:off x="10269472" y="3905798"/>
            <a:ext cx="122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*hist plot</a:t>
            </a:r>
            <a:endParaRPr lang="zh-CN" alt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6">
            <a:extLst>
              <a:ext uri="{FF2B5EF4-FFF2-40B4-BE49-F238E27FC236}">
                <a16:creationId xmlns:a16="http://schemas.microsoft.com/office/drawing/2014/main" id="{9EB83935-C092-4AC0-9DBA-FF946AB12AA4}"/>
              </a:ext>
            </a:extLst>
          </p:cNvPr>
          <p:cNvSpPr txBox="1"/>
          <p:nvPr/>
        </p:nvSpPr>
        <p:spPr>
          <a:xfrm>
            <a:off x="10269472" y="6322979"/>
            <a:ext cx="11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*line plot</a:t>
            </a:r>
            <a:endParaRPr lang="zh-CN" alt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9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194547-98E9-44ED-A184-59072FE6694D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oper Black" panose="0208090404030B020404" pitchFamily="18" charset="0"/>
                <a:ea typeface="Yu Gothic UI Semibold" panose="020B0700000000000000" pitchFamily="34" charset="-128"/>
              </a:rPr>
              <a:t>Analysis</a:t>
            </a:r>
            <a:endParaRPr lang="zh-CN" altLang="en-US" sz="3200" dirty="0">
              <a:latin typeface="Cooper Black" panose="0208090404030B020404" pitchFamily="18" charset="0"/>
              <a:ea typeface="Yu Gothic UI Semibold" panose="020B07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B150D3-E393-4B82-9040-109563D11195}"/>
              </a:ext>
            </a:extLst>
          </p:cNvPr>
          <p:cNvSpPr txBox="1"/>
          <p:nvPr/>
        </p:nvSpPr>
        <p:spPr>
          <a:xfrm>
            <a:off x="772996" y="1360727"/>
            <a:ext cx="5910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3. The customer persona 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E906F8-73C7-4830-A587-B8FD166AD43D}"/>
              </a:ext>
            </a:extLst>
          </p:cNvPr>
          <p:cNvGrpSpPr/>
          <p:nvPr/>
        </p:nvGrpSpPr>
        <p:grpSpPr>
          <a:xfrm>
            <a:off x="1055097" y="2749824"/>
            <a:ext cx="4053526" cy="940786"/>
            <a:chOff x="772996" y="3228945"/>
            <a:chExt cx="4053526" cy="9407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9B9CDC4-290C-4CAE-B945-1FC80F8A9652}"/>
                </a:ext>
              </a:extLst>
            </p:cNvPr>
            <p:cNvSpPr txBox="1"/>
            <p:nvPr/>
          </p:nvSpPr>
          <p:spPr>
            <a:xfrm>
              <a:off x="772996" y="3228945"/>
              <a:ext cx="4053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group information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69B8695-00B1-4E60-A4BF-331D5F8C6D46}"/>
                </a:ext>
              </a:extLst>
            </p:cNvPr>
            <p:cNvSpPr txBox="1"/>
            <p:nvPr/>
          </p:nvSpPr>
          <p:spPr>
            <a:xfrm>
              <a:off x="772996" y="3769621"/>
              <a:ext cx="4053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preference analysis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F7DA295-9843-43D7-A654-BAFE44D76D9A}"/>
              </a:ext>
            </a:extLst>
          </p:cNvPr>
          <p:cNvGrpSpPr/>
          <p:nvPr/>
        </p:nvGrpSpPr>
        <p:grpSpPr>
          <a:xfrm>
            <a:off x="7725401" y="3839904"/>
            <a:ext cx="4053526" cy="940786"/>
            <a:chOff x="772996" y="3429000"/>
            <a:chExt cx="4053526" cy="94078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C6AC69-E77E-4DCB-89AA-7EFA664CDFC0}"/>
                </a:ext>
              </a:extLst>
            </p:cNvPr>
            <p:cNvSpPr txBox="1"/>
            <p:nvPr/>
          </p:nvSpPr>
          <p:spPr>
            <a:xfrm>
              <a:off x="772996" y="3429000"/>
              <a:ext cx="4053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Types of customer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25E6BB-0A06-4275-8DBE-2A6E43B2F790}"/>
                </a:ext>
              </a:extLst>
            </p:cNvPr>
            <p:cNvSpPr txBox="1"/>
            <p:nvPr/>
          </p:nvSpPr>
          <p:spPr>
            <a:xfrm>
              <a:off x="772996" y="3969676"/>
              <a:ext cx="4053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nationality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60F9FE6-3B3D-49AD-8855-255DECA72FC8}"/>
              </a:ext>
            </a:extLst>
          </p:cNvPr>
          <p:cNvCxnSpPr>
            <a:cxnSpLocks/>
          </p:cNvCxnSpPr>
          <p:nvPr/>
        </p:nvCxnSpPr>
        <p:spPr>
          <a:xfrm>
            <a:off x="4566584" y="3228945"/>
            <a:ext cx="2861036" cy="1081352"/>
          </a:xfrm>
          <a:prstGeom prst="curvedConnector3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419B225-BC5D-43CE-8B9A-B3D9C5273D30}"/>
              </a:ext>
            </a:extLst>
          </p:cNvPr>
          <p:cNvSpPr txBox="1"/>
          <p:nvPr/>
        </p:nvSpPr>
        <p:spPr>
          <a:xfrm>
            <a:off x="5295355" y="3639849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  on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8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194547-98E9-44ED-A184-59072FE6694D}"/>
              </a:ext>
            </a:extLst>
          </p:cNvPr>
          <p:cNvSpPr txBox="1"/>
          <p:nvPr/>
        </p:nvSpPr>
        <p:spPr>
          <a:xfrm>
            <a:off x="772997" y="775952"/>
            <a:ext cx="702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oper Black" panose="0208090404030B020404" pitchFamily="18" charset="0"/>
                <a:ea typeface="Yu Gothic UI Semibold" panose="020B0700000000000000" pitchFamily="34" charset="-128"/>
              </a:rPr>
              <a:t>Analysis</a:t>
            </a:r>
            <a:endParaRPr lang="zh-CN" altLang="en-US" sz="3200" dirty="0">
              <a:latin typeface="Cooper Black" panose="0208090404030B020404" pitchFamily="18" charset="0"/>
              <a:ea typeface="Yu Gothic UI Semibold" panose="020B07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B150D3-E393-4B82-9040-109563D11195}"/>
              </a:ext>
            </a:extLst>
          </p:cNvPr>
          <p:cNvSpPr txBox="1"/>
          <p:nvPr/>
        </p:nvSpPr>
        <p:spPr>
          <a:xfrm>
            <a:off x="772996" y="1360727"/>
            <a:ext cx="5910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3. The customer persona 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表, 饼图&#10;&#10;描述已自动生成">
            <a:extLst>
              <a:ext uri="{FF2B5EF4-FFF2-40B4-BE49-F238E27FC236}">
                <a16:creationId xmlns:a16="http://schemas.microsoft.com/office/drawing/2014/main" id="{4B48C5C2-DCB3-4BDF-AABF-B2DE15FC06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"/>
          <a:stretch/>
        </p:blipFill>
        <p:spPr>
          <a:xfrm>
            <a:off x="484154" y="2239238"/>
            <a:ext cx="5534024" cy="3752999"/>
          </a:xfrm>
          <a:prstGeom prst="rect">
            <a:avLst/>
          </a:prstGeom>
        </p:spPr>
      </p:pic>
      <p:pic>
        <p:nvPicPr>
          <p:cNvPr id="15" name="图片 14" descr="图表, 直方图&#10;&#10;描述已自动生成">
            <a:extLst>
              <a:ext uri="{FF2B5EF4-FFF2-40B4-BE49-F238E27FC236}">
                <a16:creationId xmlns:a16="http://schemas.microsoft.com/office/drawing/2014/main" id="{3BFC9DFB-49A6-43EA-8A65-D73C862D3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78" y="2239238"/>
            <a:ext cx="5772471" cy="37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9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308</Words>
  <Application>Microsoft Office PowerPoint</Application>
  <PresentationFormat>宽屏</PresentationFormat>
  <Paragraphs>71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Algerian</vt:lpstr>
      <vt:lpstr>Arial</vt:lpstr>
      <vt:lpstr>Cambria Math</vt:lpstr>
      <vt:lpstr>Cooper Black</vt:lpstr>
      <vt:lpstr>Times New Roman</vt:lpstr>
      <vt:lpstr>Office 主题​​</vt:lpstr>
      <vt:lpstr>Hotel Booking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佳翀</dc:creator>
  <cp:lastModifiedBy>李 佳翀</cp:lastModifiedBy>
  <cp:revision>50</cp:revision>
  <dcterms:created xsi:type="dcterms:W3CDTF">2022-10-31T13:34:41Z</dcterms:created>
  <dcterms:modified xsi:type="dcterms:W3CDTF">2022-11-04T06:01:55Z</dcterms:modified>
</cp:coreProperties>
</file>