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81"/>
  </p:notesMasterIdLst>
  <p:handoutMasterIdLst>
    <p:handoutMasterId r:id="rId82"/>
  </p:handoutMasterIdLst>
  <p:sldIdLst>
    <p:sldId id="256" r:id="rId3"/>
    <p:sldId id="300" r:id="rId4"/>
    <p:sldId id="301" r:id="rId5"/>
    <p:sldId id="303" r:id="rId6"/>
    <p:sldId id="380" r:id="rId7"/>
    <p:sldId id="302" r:id="rId8"/>
    <p:sldId id="305" r:id="rId9"/>
    <p:sldId id="381" r:id="rId10"/>
    <p:sldId id="311" r:id="rId11"/>
    <p:sldId id="377" r:id="rId12"/>
    <p:sldId id="341" r:id="rId13"/>
    <p:sldId id="378" r:id="rId14"/>
    <p:sldId id="382" r:id="rId15"/>
    <p:sldId id="370" r:id="rId16"/>
    <p:sldId id="312" r:id="rId17"/>
    <p:sldId id="352" r:id="rId18"/>
    <p:sldId id="350" r:id="rId19"/>
    <p:sldId id="354" r:id="rId20"/>
    <p:sldId id="355" r:id="rId21"/>
    <p:sldId id="393" r:id="rId22"/>
    <p:sldId id="344" r:id="rId23"/>
    <p:sldId id="365" r:id="rId24"/>
    <p:sldId id="314" r:id="rId25"/>
    <p:sldId id="429" r:id="rId26"/>
    <p:sldId id="430" r:id="rId27"/>
    <p:sldId id="431" r:id="rId28"/>
    <p:sldId id="432" r:id="rId29"/>
    <p:sldId id="367" r:id="rId30"/>
    <p:sldId id="383" r:id="rId31"/>
    <p:sldId id="369" r:id="rId32"/>
    <p:sldId id="392" r:id="rId33"/>
    <p:sldId id="368" r:id="rId34"/>
    <p:sldId id="426" r:id="rId35"/>
    <p:sldId id="407" r:id="rId36"/>
    <p:sldId id="408" r:id="rId37"/>
    <p:sldId id="389" r:id="rId38"/>
    <p:sldId id="390" r:id="rId39"/>
    <p:sldId id="360" r:id="rId40"/>
    <p:sldId id="386" r:id="rId41"/>
    <p:sldId id="317" r:id="rId42"/>
    <p:sldId id="318" r:id="rId43"/>
    <p:sldId id="320" r:id="rId44"/>
    <p:sldId id="321" r:id="rId45"/>
    <p:sldId id="323" r:id="rId46"/>
    <p:sldId id="325" r:id="rId47"/>
    <p:sldId id="326" r:id="rId48"/>
    <p:sldId id="400" r:id="rId49"/>
    <p:sldId id="404" r:id="rId50"/>
    <p:sldId id="405" r:id="rId51"/>
    <p:sldId id="399" r:id="rId52"/>
    <p:sldId id="402" r:id="rId53"/>
    <p:sldId id="406" r:id="rId54"/>
    <p:sldId id="409" r:id="rId55"/>
    <p:sldId id="327" r:id="rId56"/>
    <p:sldId id="428" r:id="rId57"/>
    <p:sldId id="398" r:id="rId58"/>
    <p:sldId id="434" r:id="rId59"/>
    <p:sldId id="328" r:id="rId60"/>
    <p:sldId id="329" r:id="rId61"/>
    <p:sldId id="330" r:id="rId62"/>
    <p:sldId id="384" r:id="rId63"/>
    <p:sldId id="435" r:id="rId64"/>
    <p:sldId id="410" r:id="rId65"/>
    <p:sldId id="413" r:id="rId66"/>
    <p:sldId id="421" r:id="rId67"/>
    <p:sldId id="414" r:id="rId68"/>
    <p:sldId id="415" r:id="rId69"/>
    <p:sldId id="417" r:id="rId70"/>
    <p:sldId id="418" r:id="rId71"/>
    <p:sldId id="419" r:id="rId72"/>
    <p:sldId id="420" r:id="rId73"/>
    <p:sldId id="436" r:id="rId74"/>
    <p:sldId id="336" r:id="rId75"/>
    <p:sldId id="338" r:id="rId76"/>
    <p:sldId id="423" r:id="rId77"/>
    <p:sldId id="424" r:id="rId78"/>
    <p:sldId id="339" r:id="rId79"/>
    <p:sldId id="422" r:id="rId80"/>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236B23"/>
    <a:srgbClr val="336666"/>
    <a:srgbClr val="009999"/>
    <a:srgbClr val="FF7C8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339" autoAdjust="0"/>
    <p:restoredTop sz="88007" autoAdjust="0"/>
  </p:normalViewPr>
  <p:slideViewPr>
    <p:cSldViewPr>
      <p:cViewPr varScale="1">
        <p:scale>
          <a:sx n="134" d="100"/>
          <a:sy n="134" d="100"/>
        </p:scale>
        <p:origin x="-954" y="-78"/>
      </p:cViewPr>
      <p:guideLst>
        <p:guide orient="horz" pos="1620"/>
        <p:guide pos="2880"/>
      </p:guideLst>
    </p:cSldViewPr>
  </p:slideViewPr>
  <p:notesTextViewPr>
    <p:cViewPr>
      <p:scale>
        <a:sx n="100" d="100"/>
        <a:sy n="100" d="100"/>
      </p:scale>
      <p:origin x="0" y="0"/>
    </p:cViewPr>
  </p:notesTextViewPr>
  <p:notesViewPr>
    <p:cSldViewPr>
      <p:cViewPr varScale="1">
        <p:scale>
          <a:sx n="56" d="100"/>
          <a:sy n="56" d="100"/>
        </p:scale>
        <p:origin x="-127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handoutMaster" Target="handoutMasters/handout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307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07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D2AFEE1-3A37-4963-B297-068415A12F05}" type="slidenum">
              <a:rPr lang="en-US" altLang="zh-CN"/>
              <a:pPr/>
              <a:t>‹#›</a:t>
            </a:fld>
            <a:endParaRPr lang="en-US" altLang="zh-CN"/>
          </a:p>
        </p:txBody>
      </p:sp>
    </p:spTree>
    <p:extLst>
      <p:ext uri="{BB962C8B-B14F-4D97-AF65-F5344CB8AC3E}">
        <p14:creationId xmlns:p14="http://schemas.microsoft.com/office/powerpoint/2010/main" val="3892965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1981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1981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981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981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981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8149755-45A4-4809-B3D6-7236C062A637}" type="slidenum">
              <a:rPr lang="en-US" altLang="zh-CN"/>
              <a:pPr/>
              <a:t>‹#›</a:t>
            </a:fld>
            <a:endParaRPr lang="en-US" altLang="zh-CN"/>
          </a:p>
        </p:txBody>
      </p:sp>
    </p:spTree>
    <p:extLst>
      <p:ext uri="{BB962C8B-B14F-4D97-AF65-F5344CB8AC3E}">
        <p14:creationId xmlns:p14="http://schemas.microsoft.com/office/powerpoint/2010/main" val="236966247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73E947-D26D-4B79-BBFF-A8B74F20FB1C}" type="slidenum">
              <a:rPr lang="en-US" altLang="zh-CN"/>
              <a:pPr/>
              <a:t>3</a:t>
            </a:fld>
            <a:endParaRPr lang="en-US" altLang="zh-CN"/>
          </a:p>
        </p:txBody>
      </p:sp>
      <p:sp>
        <p:nvSpPr>
          <p:cNvPr id="485378" name="Rectangle 2"/>
          <p:cNvSpPr>
            <a:spLocks noGrp="1" noRot="1" noChangeAspect="1" noChangeArrowheads="1" noTextEdit="1"/>
          </p:cNvSpPr>
          <p:nvPr>
            <p:ph type="sldImg"/>
          </p:nvPr>
        </p:nvSpPr>
        <p:spPr>
          <a:xfrm>
            <a:off x="381000" y="685800"/>
            <a:ext cx="6096000" cy="3429000"/>
          </a:xfrm>
          <a:ln/>
        </p:spPr>
      </p:sp>
      <p:sp>
        <p:nvSpPr>
          <p:cNvPr id="485379" name="Rectangle 3"/>
          <p:cNvSpPr>
            <a:spLocks noGrp="1" noChangeArrowheads="1"/>
          </p:cNvSpPr>
          <p:nvPr>
            <p:ph type="body" idx="1"/>
          </p:nvPr>
        </p:nvSpPr>
        <p:spPr/>
        <p:txBody>
          <a:bodyPr/>
          <a:lstStyle/>
          <a:p>
            <a:endParaRPr lang="en-US" altLang="zh-CN"/>
          </a:p>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00000"/>
              </a:lnSpc>
              <a:spcBef>
                <a:spcPts val="1200"/>
              </a:spcBef>
              <a:spcAft>
                <a:spcPts val="600"/>
              </a:spcAft>
              <a:buNone/>
            </a:pPr>
            <a:r>
              <a:rPr lang="zh-CN" altLang="en-US" sz="1400" dirty="0" smtClean="0">
                <a:solidFill>
                  <a:srgbClr val="C00000"/>
                </a:solidFill>
                <a:latin typeface="宋体" panose="02010600030101010101" pitchFamily="2" charset="-122"/>
                <a:ea typeface="宋体" panose="02010600030101010101" pitchFamily="2" charset="-122"/>
              </a:rPr>
              <a:t>方法二：</a:t>
            </a:r>
            <a:r>
              <a:rPr lang="zh-CN" altLang="en-US" sz="1400" dirty="0" smtClean="0">
                <a:latin typeface="宋体" panose="02010600030101010101" pitchFamily="2" charset="-122"/>
                <a:ea typeface="宋体" panose="02010600030101010101" pitchFamily="2" charset="-122"/>
              </a:rPr>
              <a:t>将窗体的内容面板设置为不可见</a:t>
            </a:r>
            <a:r>
              <a:rPr lang="en-US" altLang="zh-CN" sz="1400" dirty="0" smtClean="0">
                <a:latin typeface="宋体" panose="02010600030101010101" pitchFamily="2" charset="-122"/>
                <a:ea typeface="宋体" panose="02010600030101010101" pitchFamily="2" charset="-122"/>
              </a:rPr>
              <a:t>,</a:t>
            </a:r>
            <a:r>
              <a:rPr lang="zh-CN" altLang="en-US" sz="1400" dirty="0" smtClean="0">
                <a:latin typeface="宋体" panose="02010600030101010101" pitchFamily="2" charset="-122"/>
                <a:ea typeface="宋体" panose="02010600030101010101" pitchFamily="2" charset="-122"/>
              </a:rPr>
              <a:t>再设置窗体背景颜色</a:t>
            </a:r>
            <a:endParaRPr lang="en-US" altLang="zh-CN" sz="1400" dirty="0" smtClean="0">
              <a:latin typeface="宋体" panose="02010600030101010101" pitchFamily="2" charset="-122"/>
              <a:ea typeface="宋体" panose="02010600030101010101" pitchFamily="2" charset="-122"/>
            </a:endParaRPr>
          </a:p>
          <a:p>
            <a:pPr marL="0" indent="0">
              <a:lnSpc>
                <a:spcPct val="100000"/>
              </a:lnSpc>
              <a:buNone/>
            </a:pPr>
            <a:r>
              <a:rPr lang="en-US" altLang="zh-CN" sz="1200" b="0" dirty="0" smtClean="0"/>
              <a:t>     </a:t>
            </a:r>
            <a:r>
              <a:rPr lang="en-US" altLang="zh-CN" sz="1200" b="0" dirty="0" err="1" smtClean="0">
                <a:solidFill>
                  <a:srgbClr val="0000FF"/>
                </a:solidFill>
              </a:rPr>
              <a:t>jf.getContentPane</a:t>
            </a:r>
            <a:r>
              <a:rPr lang="en-US" altLang="zh-CN" sz="1200" b="0" dirty="0" smtClean="0">
                <a:solidFill>
                  <a:srgbClr val="0000FF"/>
                </a:solidFill>
              </a:rPr>
              <a:t>().</a:t>
            </a:r>
            <a:r>
              <a:rPr lang="en-US" altLang="zh-CN" sz="1200" b="0" dirty="0" err="1" smtClean="0">
                <a:solidFill>
                  <a:srgbClr val="0000FF"/>
                </a:solidFill>
              </a:rPr>
              <a:t>setVisible</a:t>
            </a:r>
            <a:r>
              <a:rPr lang="en-US" altLang="zh-CN" sz="1200" b="0" dirty="0" smtClean="0">
                <a:solidFill>
                  <a:srgbClr val="0000FF"/>
                </a:solidFill>
              </a:rPr>
              <a:t>(false);     </a:t>
            </a:r>
            <a:r>
              <a:rPr lang="en-US" altLang="zh-CN" sz="1200" b="0" dirty="0" smtClean="0"/>
              <a:t>//</a:t>
            </a:r>
            <a:r>
              <a:rPr lang="zh-CN" altLang="en-US" sz="1200" b="0" dirty="0" smtClean="0"/>
              <a:t>将窗体的内容面板设置为不可见</a:t>
            </a:r>
          </a:p>
          <a:p>
            <a:pPr marL="0" indent="0">
              <a:buNone/>
            </a:pPr>
            <a:r>
              <a:rPr lang="en-US" altLang="zh-CN" sz="1200" b="0" dirty="0" smtClean="0">
                <a:solidFill>
                  <a:schemeClr val="accent6">
                    <a:lumMod val="50000"/>
                  </a:schemeClr>
                </a:solidFill>
              </a:rPr>
              <a:t>     </a:t>
            </a:r>
            <a:r>
              <a:rPr lang="en-US" altLang="zh-CN" sz="1200" b="0" dirty="0" err="1" smtClean="0">
                <a:solidFill>
                  <a:srgbClr val="0000FF"/>
                </a:solidFill>
              </a:rPr>
              <a:t>jf.setBackground</a:t>
            </a:r>
            <a:r>
              <a:rPr lang="en-US" altLang="zh-CN" sz="1200" b="0" dirty="0" smtClean="0">
                <a:solidFill>
                  <a:srgbClr val="0000FF"/>
                </a:solidFill>
              </a:rPr>
              <a:t>(</a:t>
            </a:r>
            <a:r>
              <a:rPr lang="en-US" altLang="zh-CN" sz="1200" b="0" dirty="0" err="1" smtClean="0">
                <a:solidFill>
                  <a:srgbClr val="0000FF"/>
                </a:solidFill>
              </a:rPr>
              <a:t>Color.</a:t>
            </a:r>
            <a:r>
              <a:rPr lang="en-US" altLang="zh-CN" sz="1200" b="0" i="1" dirty="0" err="1" smtClean="0">
                <a:solidFill>
                  <a:srgbClr val="0000FF"/>
                </a:solidFill>
              </a:rPr>
              <a:t>BLACK</a:t>
            </a:r>
            <a:r>
              <a:rPr lang="en-US" altLang="zh-CN" sz="1200" b="0" i="1" dirty="0" smtClean="0">
                <a:solidFill>
                  <a:srgbClr val="0000FF"/>
                </a:solidFill>
              </a:rPr>
              <a:t>);           </a:t>
            </a:r>
            <a:r>
              <a:rPr lang="en-US" altLang="zh-CN" sz="1200" b="0" i="1" dirty="0" smtClean="0"/>
              <a:t>//</a:t>
            </a:r>
            <a:r>
              <a:rPr lang="zh-CN" altLang="en-US" sz="1200" b="0" i="1" dirty="0" smtClean="0"/>
              <a:t>设置窗体背景颜色为黑色</a:t>
            </a:r>
            <a:endParaRPr lang="en-US" altLang="zh-CN" sz="1200" b="0" dirty="0" smtClean="0">
              <a:latin typeface="宋体" panose="02010600030101010101" pitchFamily="2" charset="-122"/>
              <a:ea typeface="宋体" panose="02010600030101010101" pitchFamily="2" charset="-122"/>
            </a:endParaRPr>
          </a:p>
          <a:p>
            <a:r>
              <a:rPr lang="zh-CN" altLang="en-US" dirty="0" smtClean="0"/>
              <a:t>但这种方法将内容面板设为不可见了，此时，如果我们直接在内容面板上加载组件，则看不见组件。</a:t>
            </a:r>
            <a:endParaRPr lang="zh-CN" altLang="en-US" dirty="0"/>
          </a:p>
        </p:txBody>
      </p:sp>
      <p:sp>
        <p:nvSpPr>
          <p:cNvPr id="4" name="灯片编号占位符 3"/>
          <p:cNvSpPr>
            <a:spLocks noGrp="1"/>
          </p:cNvSpPr>
          <p:nvPr>
            <p:ph type="sldNum" sz="quarter" idx="10"/>
          </p:nvPr>
        </p:nvSpPr>
        <p:spPr/>
        <p:txBody>
          <a:bodyPr/>
          <a:lstStyle/>
          <a:p>
            <a:fld id="{08149755-45A4-4809-B3D6-7236C062A637}" type="slidenum">
              <a:rPr lang="en-US" altLang="zh-CN" smtClean="0"/>
              <a:pPr/>
              <a:t>20</a:t>
            </a:fld>
            <a:endParaRPr lang="en-US" altLang="zh-CN"/>
          </a:p>
        </p:txBody>
      </p:sp>
    </p:spTree>
    <p:extLst>
      <p:ext uri="{BB962C8B-B14F-4D97-AF65-F5344CB8AC3E}">
        <p14:creationId xmlns:p14="http://schemas.microsoft.com/office/powerpoint/2010/main" val="3428942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3D03CF-BE8C-4C42-B09A-8D8B99A0F2FC}" type="slidenum">
              <a:rPr lang="en-US" altLang="zh-CN"/>
              <a:pPr/>
              <a:t>23</a:t>
            </a:fld>
            <a:endParaRPr lang="en-US" altLang="zh-CN"/>
          </a:p>
        </p:txBody>
      </p:sp>
      <p:sp>
        <p:nvSpPr>
          <p:cNvPr id="622594" name="Rectangle 2"/>
          <p:cNvSpPr>
            <a:spLocks noGrp="1" noRot="1" noChangeAspect="1" noChangeArrowheads="1" noTextEdit="1"/>
          </p:cNvSpPr>
          <p:nvPr>
            <p:ph type="sldImg"/>
          </p:nvPr>
        </p:nvSpPr>
        <p:spPr>
          <a:xfrm>
            <a:off x="381000" y="685800"/>
            <a:ext cx="6096000" cy="3429000"/>
          </a:xfrm>
          <a:ln/>
        </p:spPr>
      </p:sp>
      <p:sp>
        <p:nvSpPr>
          <p:cNvPr id="622595" name="Rectangle 3"/>
          <p:cNvSpPr>
            <a:spLocks noGrp="1" noChangeArrowheads="1"/>
          </p:cNvSpPr>
          <p:nvPr>
            <p:ph type="body" idx="1"/>
          </p:nvPr>
        </p:nvSpPr>
        <p:spPr/>
        <p:txBody>
          <a:bodyPr/>
          <a:lstStyle/>
          <a:p>
            <a:endParaRPr lang="en-US" altLang="zh-CN"/>
          </a:p>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EC5AB8-8E4E-48AE-B632-CE2FCE7C76E5}" type="slidenum">
              <a:rPr lang="en-US" altLang="zh-CN">
                <a:solidFill>
                  <a:prstClr val="black"/>
                </a:solidFill>
              </a:rPr>
              <a:pPr/>
              <a:t>24</a:t>
            </a:fld>
            <a:endParaRPr lang="en-US" altLang="zh-CN">
              <a:solidFill>
                <a:prstClr val="black"/>
              </a:solidFill>
            </a:endParaRPr>
          </a:p>
        </p:txBody>
      </p:sp>
      <p:sp>
        <p:nvSpPr>
          <p:cNvPr id="659458" name="Rectangle 2"/>
          <p:cNvSpPr>
            <a:spLocks noGrp="1" noRot="1" noChangeAspect="1" noChangeArrowheads="1" noTextEdit="1"/>
          </p:cNvSpPr>
          <p:nvPr>
            <p:ph type="sldImg"/>
          </p:nvPr>
        </p:nvSpPr>
        <p:spPr>
          <a:xfrm>
            <a:off x="381000" y="685800"/>
            <a:ext cx="6096000" cy="3429000"/>
          </a:xfrm>
          <a:ln/>
        </p:spPr>
      </p:sp>
      <p:sp>
        <p:nvSpPr>
          <p:cNvPr id="659459" name="Rectangle 3"/>
          <p:cNvSpPr>
            <a:spLocks noGrp="1" noChangeArrowheads="1"/>
          </p:cNvSpPr>
          <p:nvPr>
            <p:ph type="body" idx="1"/>
          </p:nvPr>
        </p:nvSpPr>
        <p:spPr/>
        <p:txBody>
          <a:bodyPr/>
          <a:lstStyle/>
          <a:p>
            <a:r>
              <a:rPr lang="en-US" altLang="zh-CN" dirty="0"/>
              <a:t>/**</a:t>
            </a:r>
          </a:p>
          <a:p>
            <a:r>
              <a:rPr lang="en-US" altLang="zh-CN" dirty="0"/>
              <a:t> * </a:t>
            </a:r>
            <a:r>
              <a:rPr lang="zh-CN" altLang="en-US" dirty="0"/>
              <a:t>复选框和单选框案例</a:t>
            </a:r>
          </a:p>
          <a:p>
            <a:r>
              <a:rPr lang="zh-CN" altLang="en-US" dirty="0"/>
              <a:t> *</a:t>
            </a:r>
            <a:r>
              <a:rPr lang="en-US" altLang="zh-CN" dirty="0"/>
              <a:t>/</a:t>
            </a:r>
          </a:p>
          <a:p>
            <a:r>
              <a:rPr lang="en-US" altLang="zh-CN" dirty="0"/>
              <a:t>package com.test1;</a:t>
            </a:r>
          </a:p>
          <a:p>
            <a:r>
              <a:rPr lang="en-US" altLang="zh-CN" dirty="0"/>
              <a:t>import </a:t>
            </a:r>
            <a:r>
              <a:rPr lang="en-US" altLang="zh-CN" dirty="0" err="1"/>
              <a:t>java.awt</a:t>
            </a:r>
            <a:r>
              <a:rPr lang="en-US" altLang="zh-CN" dirty="0"/>
              <a:t>.*;</a:t>
            </a:r>
          </a:p>
          <a:p>
            <a:r>
              <a:rPr lang="en-US" altLang="zh-CN" dirty="0"/>
              <a:t>import </a:t>
            </a:r>
            <a:r>
              <a:rPr lang="en-US" altLang="zh-CN" dirty="0" err="1"/>
              <a:t>javax.swing</a:t>
            </a:r>
            <a:r>
              <a:rPr lang="en-US" altLang="zh-CN" dirty="0"/>
              <a:t>.*;</a:t>
            </a:r>
          </a:p>
          <a:p>
            <a:r>
              <a:rPr lang="en-US" altLang="zh-CN" dirty="0"/>
              <a:t>public class Demo8_7 extends </a:t>
            </a:r>
            <a:r>
              <a:rPr lang="en-US" altLang="zh-CN" dirty="0" err="1"/>
              <a:t>JFrame</a:t>
            </a:r>
            <a:r>
              <a:rPr lang="en-US" altLang="zh-CN" dirty="0"/>
              <a:t> {</a:t>
            </a:r>
          </a:p>
          <a:p>
            <a:endParaRPr lang="en-US" altLang="zh-CN" dirty="0"/>
          </a:p>
          <a:p>
            <a:r>
              <a:rPr lang="en-US" altLang="zh-CN" dirty="0"/>
              <a:t>	//</a:t>
            </a:r>
            <a:r>
              <a:rPr lang="zh-CN" altLang="en-US" dirty="0"/>
              <a:t>定义</a:t>
            </a:r>
          </a:p>
          <a:p>
            <a:r>
              <a:rPr lang="zh-CN" altLang="en-US" dirty="0"/>
              <a:t>	</a:t>
            </a:r>
            <a:r>
              <a:rPr lang="en-US" altLang="zh-CN" dirty="0" err="1"/>
              <a:t>JPanel</a:t>
            </a:r>
            <a:r>
              <a:rPr lang="en-US" altLang="zh-CN" dirty="0"/>
              <a:t> jp1,jp2,jp3;</a:t>
            </a:r>
          </a:p>
          <a:p>
            <a:r>
              <a:rPr lang="en-US" altLang="zh-CN" dirty="0"/>
              <a:t>	</a:t>
            </a:r>
            <a:r>
              <a:rPr lang="en-US" altLang="zh-CN" dirty="0" err="1"/>
              <a:t>JLabel</a:t>
            </a:r>
            <a:r>
              <a:rPr lang="en-US" altLang="zh-CN" dirty="0"/>
              <a:t> jl1,jl2;</a:t>
            </a:r>
          </a:p>
          <a:p>
            <a:r>
              <a:rPr lang="en-US" altLang="zh-CN" dirty="0"/>
              <a:t>	</a:t>
            </a:r>
            <a:r>
              <a:rPr lang="en-US" altLang="zh-CN" dirty="0" err="1"/>
              <a:t>JButton</a:t>
            </a:r>
            <a:r>
              <a:rPr lang="en-US" altLang="zh-CN" dirty="0"/>
              <a:t> jb1,jb2;</a:t>
            </a:r>
          </a:p>
          <a:p>
            <a:r>
              <a:rPr lang="en-US" altLang="zh-CN" dirty="0"/>
              <a:t>	</a:t>
            </a:r>
            <a:r>
              <a:rPr lang="en-US" altLang="zh-CN" dirty="0" err="1"/>
              <a:t>JCheckBox</a:t>
            </a:r>
            <a:r>
              <a:rPr lang="en-US" altLang="zh-CN" dirty="0"/>
              <a:t> jcb1,jcb2,jcb3;</a:t>
            </a:r>
          </a:p>
          <a:p>
            <a:r>
              <a:rPr lang="en-US" altLang="zh-CN" dirty="0"/>
              <a:t>	</a:t>
            </a:r>
            <a:r>
              <a:rPr lang="en-US" altLang="zh-CN" dirty="0" err="1"/>
              <a:t>JRadioButton</a:t>
            </a:r>
            <a:r>
              <a:rPr lang="en-US" altLang="zh-CN" dirty="0"/>
              <a:t> jrb1,jrb2;</a:t>
            </a:r>
          </a:p>
          <a:p>
            <a:r>
              <a:rPr lang="en-US" altLang="zh-CN" dirty="0"/>
              <a:t>	</a:t>
            </a:r>
            <a:r>
              <a:rPr lang="en-US" altLang="zh-CN" dirty="0" err="1"/>
              <a:t>ButtonGroup</a:t>
            </a:r>
            <a:r>
              <a:rPr lang="en-US" altLang="zh-CN" dirty="0"/>
              <a:t> </a:t>
            </a:r>
            <a:r>
              <a:rPr lang="en-US" altLang="zh-CN" dirty="0" err="1"/>
              <a:t>bg</a:t>
            </a:r>
            <a:r>
              <a:rPr lang="en-US" altLang="zh-CN" dirty="0"/>
              <a:t>;</a:t>
            </a:r>
          </a:p>
          <a:p>
            <a:r>
              <a:rPr lang="en-US" altLang="zh-CN" dirty="0"/>
              <a:t>	public static void main(String[] </a:t>
            </a:r>
            <a:r>
              <a:rPr lang="en-US" altLang="zh-CN" dirty="0" err="1"/>
              <a:t>args</a:t>
            </a:r>
            <a:r>
              <a:rPr lang="en-US" altLang="zh-CN" dirty="0"/>
              <a:t>) {</a:t>
            </a:r>
          </a:p>
          <a:p>
            <a:r>
              <a:rPr lang="en-US" altLang="zh-CN" dirty="0"/>
              <a:t>		// TODO Auto-generated method stub</a:t>
            </a:r>
          </a:p>
          <a:p>
            <a:r>
              <a:rPr lang="en-US" altLang="zh-CN" dirty="0"/>
              <a:t>		Demo8_7 demo8_7=new Demo8_7();</a:t>
            </a:r>
          </a:p>
          <a:p>
            <a:r>
              <a:rPr lang="en-US" altLang="zh-CN" dirty="0"/>
              <a:t>	}</a:t>
            </a:r>
          </a:p>
          <a:p>
            <a:r>
              <a:rPr lang="en-US" altLang="zh-CN" dirty="0"/>
              <a:t>	</a:t>
            </a:r>
          </a:p>
          <a:p>
            <a:r>
              <a:rPr lang="en-US" altLang="zh-CN" dirty="0"/>
              <a:t>	//</a:t>
            </a:r>
            <a:r>
              <a:rPr lang="zh-CN" altLang="en-US" dirty="0"/>
              <a:t>构造函数</a:t>
            </a:r>
          </a:p>
          <a:p>
            <a:r>
              <a:rPr lang="zh-CN" altLang="en-US" dirty="0"/>
              <a:t>	</a:t>
            </a:r>
            <a:r>
              <a:rPr lang="en-US" altLang="zh-CN" dirty="0"/>
              <a:t>public Demo8_7()</a:t>
            </a:r>
          </a:p>
          <a:p>
            <a:endParaRPr lang="en-US" altLang="zh-CN" dirty="0"/>
          </a:p>
          <a:p>
            <a:r>
              <a:rPr lang="en-US" altLang="zh-CN" dirty="0"/>
              <a:t>	{</a:t>
            </a:r>
          </a:p>
          <a:p>
            <a:r>
              <a:rPr lang="en-US" altLang="zh-CN" dirty="0"/>
              <a:t>		</a:t>
            </a:r>
          </a:p>
          <a:p>
            <a:r>
              <a:rPr lang="en-US" altLang="zh-CN" dirty="0"/>
              <a:t>		//</a:t>
            </a:r>
            <a:r>
              <a:rPr lang="zh-CN" altLang="en-US" dirty="0"/>
              <a:t>创建组件</a:t>
            </a:r>
          </a:p>
          <a:p>
            <a:r>
              <a:rPr lang="zh-CN" altLang="en-US" dirty="0"/>
              <a:t>		</a:t>
            </a:r>
            <a:r>
              <a:rPr lang="en-US" altLang="zh-CN" dirty="0"/>
              <a:t>jp1=new </a:t>
            </a:r>
            <a:r>
              <a:rPr lang="en-US" altLang="zh-CN" dirty="0" err="1"/>
              <a:t>JPanel</a:t>
            </a:r>
            <a:r>
              <a:rPr lang="en-US" altLang="zh-CN" dirty="0"/>
              <a:t>();</a:t>
            </a:r>
          </a:p>
          <a:p>
            <a:r>
              <a:rPr lang="en-US" altLang="zh-CN" dirty="0"/>
              <a:t>		jp2=new </a:t>
            </a:r>
            <a:r>
              <a:rPr lang="en-US" altLang="zh-CN" dirty="0" err="1"/>
              <a:t>JPanel</a:t>
            </a:r>
            <a:r>
              <a:rPr lang="en-US" altLang="zh-CN" dirty="0"/>
              <a:t>();</a:t>
            </a:r>
          </a:p>
          <a:p>
            <a:r>
              <a:rPr lang="en-US" altLang="zh-CN" dirty="0"/>
              <a:t>		jp3=new </a:t>
            </a:r>
            <a:r>
              <a:rPr lang="en-US" altLang="zh-CN" dirty="0" err="1"/>
              <a:t>JPanel</a:t>
            </a:r>
            <a:r>
              <a:rPr lang="en-US" altLang="zh-CN" dirty="0"/>
              <a:t>();</a:t>
            </a:r>
          </a:p>
          <a:p>
            <a:r>
              <a:rPr lang="en-US" altLang="zh-CN" dirty="0"/>
              <a:t>		jl1=new </a:t>
            </a:r>
            <a:r>
              <a:rPr lang="en-US" altLang="zh-CN" dirty="0" err="1"/>
              <a:t>JLabel</a:t>
            </a:r>
            <a:r>
              <a:rPr lang="en-US" altLang="zh-CN" dirty="0"/>
              <a:t>("</a:t>
            </a:r>
            <a:r>
              <a:rPr lang="zh-CN" altLang="en-US" dirty="0"/>
              <a:t>你喜欢的运动</a:t>
            </a:r>
            <a:r>
              <a:rPr lang="en-US" altLang="zh-CN" dirty="0"/>
              <a:t>");</a:t>
            </a:r>
          </a:p>
          <a:p>
            <a:r>
              <a:rPr lang="en-US" altLang="zh-CN" dirty="0"/>
              <a:t>		jl2=new </a:t>
            </a:r>
            <a:r>
              <a:rPr lang="en-US" altLang="zh-CN" dirty="0" err="1"/>
              <a:t>JLabel</a:t>
            </a:r>
            <a:r>
              <a:rPr lang="en-US" altLang="zh-CN" dirty="0"/>
              <a:t>("</a:t>
            </a:r>
            <a:r>
              <a:rPr lang="zh-CN" altLang="en-US" dirty="0"/>
              <a:t>你的性别</a:t>
            </a:r>
            <a:r>
              <a:rPr lang="en-US" altLang="zh-CN" dirty="0"/>
              <a:t>");</a:t>
            </a:r>
          </a:p>
          <a:p>
            <a:r>
              <a:rPr lang="en-US" altLang="zh-CN" dirty="0"/>
              <a:t>		jb1=new </a:t>
            </a:r>
            <a:r>
              <a:rPr lang="en-US" altLang="zh-CN" dirty="0" err="1"/>
              <a:t>JButton</a:t>
            </a:r>
            <a:r>
              <a:rPr lang="en-US" altLang="zh-CN" dirty="0"/>
              <a:t>("</a:t>
            </a:r>
            <a:r>
              <a:rPr lang="zh-CN" altLang="en-US" dirty="0"/>
              <a:t>注册用户</a:t>
            </a:r>
            <a:r>
              <a:rPr lang="en-US" altLang="zh-CN" dirty="0"/>
              <a:t>");</a:t>
            </a:r>
          </a:p>
          <a:p>
            <a:r>
              <a:rPr lang="en-US" altLang="zh-CN" dirty="0"/>
              <a:t>		jb2=new </a:t>
            </a:r>
            <a:r>
              <a:rPr lang="en-US" altLang="zh-CN" dirty="0" err="1"/>
              <a:t>JButton</a:t>
            </a:r>
            <a:r>
              <a:rPr lang="en-US" altLang="zh-CN" dirty="0"/>
              <a:t>("</a:t>
            </a:r>
            <a:r>
              <a:rPr lang="zh-CN" altLang="en-US" dirty="0"/>
              <a:t>取消注册</a:t>
            </a:r>
            <a:r>
              <a:rPr lang="en-US" altLang="zh-CN" dirty="0"/>
              <a:t>");</a:t>
            </a:r>
          </a:p>
          <a:p>
            <a:r>
              <a:rPr lang="en-US" altLang="zh-CN" dirty="0"/>
              <a:t>		</a:t>
            </a:r>
          </a:p>
          <a:p>
            <a:r>
              <a:rPr lang="en-US" altLang="zh-CN" dirty="0"/>
              <a:t>		jcb1=new </a:t>
            </a:r>
            <a:r>
              <a:rPr lang="en-US" altLang="zh-CN" dirty="0" err="1"/>
              <a:t>JCheckBox</a:t>
            </a:r>
            <a:r>
              <a:rPr lang="en-US" altLang="zh-CN" dirty="0"/>
              <a:t>("</a:t>
            </a:r>
            <a:r>
              <a:rPr lang="zh-CN" altLang="en-US" dirty="0"/>
              <a:t>足球</a:t>
            </a:r>
            <a:r>
              <a:rPr lang="en-US" altLang="zh-CN" dirty="0"/>
              <a:t>");</a:t>
            </a:r>
          </a:p>
          <a:p>
            <a:r>
              <a:rPr lang="en-US" altLang="zh-CN" dirty="0"/>
              <a:t>		jcb2=new </a:t>
            </a:r>
            <a:r>
              <a:rPr lang="en-US" altLang="zh-CN" dirty="0" err="1"/>
              <a:t>JCheckBox</a:t>
            </a:r>
            <a:r>
              <a:rPr lang="en-US" altLang="zh-CN" dirty="0"/>
              <a:t>("</a:t>
            </a:r>
            <a:r>
              <a:rPr lang="zh-CN" altLang="en-US" dirty="0"/>
              <a:t>篮球</a:t>
            </a:r>
            <a:r>
              <a:rPr lang="en-US" altLang="zh-CN" dirty="0"/>
              <a:t>");</a:t>
            </a:r>
          </a:p>
          <a:p>
            <a:r>
              <a:rPr lang="en-US" altLang="zh-CN" dirty="0"/>
              <a:t>		jcb3=new </a:t>
            </a:r>
            <a:r>
              <a:rPr lang="en-US" altLang="zh-CN" dirty="0" err="1"/>
              <a:t>JCheckBox</a:t>
            </a:r>
            <a:r>
              <a:rPr lang="en-US" altLang="zh-CN" dirty="0"/>
              <a:t>("</a:t>
            </a:r>
            <a:r>
              <a:rPr lang="zh-CN" altLang="en-US" dirty="0"/>
              <a:t>网球</a:t>
            </a:r>
            <a:r>
              <a:rPr lang="en-US" altLang="zh-CN" dirty="0"/>
              <a:t>");</a:t>
            </a:r>
          </a:p>
          <a:p>
            <a:r>
              <a:rPr lang="en-US" altLang="zh-CN" dirty="0"/>
              <a:t>		</a:t>
            </a:r>
          </a:p>
          <a:p>
            <a:r>
              <a:rPr lang="en-US" altLang="zh-CN" dirty="0"/>
              <a:t>		jrb1=new </a:t>
            </a:r>
            <a:r>
              <a:rPr lang="en-US" altLang="zh-CN" dirty="0" err="1"/>
              <a:t>JRadioButton</a:t>
            </a:r>
            <a:r>
              <a:rPr lang="en-US" altLang="zh-CN" dirty="0"/>
              <a:t>("</a:t>
            </a:r>
            <a:r>
              <a:rPr lang="zh-CN" altLang="en-US" dirty="0"/>
              <a:t>男</a:t>
            </a:r>
            <a:r>
              <a:rPr lang="en-US" altLang="zh-CN" dirty="0"/>
              <a:t>");</a:t>
            </a:r>
          </a:p>
          <a:p>
            <a:r>
              <a:rPr lang="en-US" altLang="zh-CN" dirty="0"/>
              <a:t>		jrb2=new </a:t>
            </a:r>
            <a:r>
              <a:rPr lang="en-US" altLang="zh-CN" dirty="0" err="1"/>
              <a:t>JRadioButton</a:t>
            </a:r>
            <a:r>
              <a:rPr lang="en-US" altLang="zh-CN" dirty="0"/>
              <a:t>("</a:t>
            </a:r>
            <a:r>
              <a:rPr lang="zh-CN" altLang="en-US" dirty="0"/>
              <a:t>女</a:t>
            </a:r>
            <a:r>
              <a:rPr lang="en-US" altLang="zh-CN" dirty="0"/>
              <a:t>");</a:t>
            </a:r>
          </a:p>
          <a:p>
            <a:r>
              <a:rPr lang="en-US" altLang="zh-CN" dirty="0"/>
              <a:t>		//</a:t>
            </a:r>
            <a:r>
              <a:rPr lang="zh-CN" altLang="en-US" dirty="0"/>
              <a:t>一定要把</a:t>
            </a:r>
            <a:r>
              <a:rPr lang="en-US" altLang="zh-CN" dirty="0"/>
              <a:t>jrb1,jrb2</a:t>
            </a:r>
            <a:r>
              <a:rPr lang="zh-CN" altLang="en-US" dirty="0"/>
              <a:t>放入到一个</a:t>
            </a:r>
            <a:r>
              <a:rPr lang="en-US" altLang="zh-CN" dirty="0" err="1"/>
              <a:t>ButtonGroup</a:t>
            </a:r>
            <a:r>
              <a:rPr lang="zh-CN" altLang="en-US" dirty="0"/>
              <a:t>中</a:t>
            </a:r>
          </a:p>
          <a:p>
            <a:r>
              <a:rPr lang="zh-CN" altLang="en-US" dirty="0"/>
              <a:t>		</a:t>
            </a:r>
            <a:r>
              <a:rPr lang="en-US" altLang="zh-CN" dirty="0" err="1"/>
              <a:t>ButtonGroup</a:t>
            </a:r>
            <a:r>
              <a:rPr lang="en-US" altLang="zh-CN" dirty="0"/>
              <a:t> </a:t>
            </a:r>
            <a:r>
              <a:rPr lang="en-US" altLang="zh-CN" dirty="0" err="1"/>
              <a:t>bg</a:t>
            </a:r>
            <a:r>
              <a:rPr lang="en-US" altLang="zh-CN" dirty="0"/>
              <a:t>=new </a:t>
            </a:r>
            <a:r>
              <a:rPr lang="en-US" altLang="zh-CN" dirty="0" err="1"/>
              <a:t>ButtonGroup</a:t>
            </a:r>
            <a:r>
              <a:rPr lang="en-US" altLang="zh-CN" dirty="0"/>
              <a:t>();</a:t>
            </a:r>
          </a:p>
          <a:p>
            <a:r>
              <a:rPr lang="en-US" altLang="zh-CN" dirty="0"/>
              <a:t>		</a:t>
            </a:r>
            <a:r>
              <a:rPr lang="en-US" altLang="zh-CN" dirty="0" err="1"/>
              <a:t>bg.add</a:t>
            </a:r>
            <a:r>
              <a:rPr lang="en-US" altLang="zh-CN" dirty="0"/>
              <a:t>(jrb1);</a:t>
            </a:r>
          </a:p>
          <a:p>
            <a:r>
              <a:rPr lang="en-US" altLang="zh-CN" dirty="0"/>
              <a:t>		</a:t>
            </a:r>
            <a:r>
              <a:rPr lang="en-US" altLang="zh-CN" dirty="0" err="1"/>
              <a:t>bg.add</a:t>
            </a:r>
            <a:r>
              <a:rPr lang="en-US" altLang="zh-CN" dirty="0"/>
              <a:t>(jrb2);</a:t>
            </a:r>
          </a:p>
          <a:p>
            <a:r>
              <a:rPr lang="en-US" altLang="zh-CN" dirty="0"/>
              <a:t>		</a:t>
            </a:r>
          </a:p>
          <a:p>
            <a:r>
              <a:rPr lang="en-US" altLang="zh-CN" dirty="0"/>
              <a:t>		//</a:t>
            </a:r>
            <a:r>
              <a:rPr lang="zh-CN" altLang="en-US" dirty="0"/>
              <a:t>设置布局管理</a:t>
            </a:r>
          </a:p>
          <a:p>
            <a:r>
              <a:rPr lang="zh-CN" altLang="en-US" dirty="0"/>
              <a:t>		</a:t>
            </a:r>
            <a:r>
              <a:rPr lang="en-US" altLang="zh-CN" dirty="0" err="1"/>
              <a:t>this.setLayout</a:t>
            </a:r>
            <a:r>
              <a:rPr lang="en-US" altLang="zh-CN" dirty="0"/>
              <a:t>(new </a:t>
            </a:r>
            <a:r>
              <a:rPr lang="en-US" altLang="zh-CN" dirty="0" err="1"/>
              <a:t>GridLayout</a:t>
            </a:r>
            <a:r>
              <a:rPr lang="en-US" altLang="zh-CN" dirty="0"/>
              <a:t>(3,1));</a:t>
            </a:r>
          </a:p>
          <a:p>
            <a:r>
              <a:rPr lang="en-US" altLang="zh-CN" dirty="0"/>
              <a:t>		</a:t>
            </a:r>
          </a:p>
          <a:p>
            <a:r>
              <a:rPr lang="en-US" altLang="zh-CN" dirty="0"/>
              <a:t>		//</a:t>
            </a:r>
            <a:r>
              <a:rPr lang="zh-CN" altLang="en-US" dirty="0"/>
              <a:t>添加组件</a:t>
            </a:r>
          </a:p>
          <a:p>
            <a:r>
              <a:rPr lang="zh-CN" altLang="en-US" dirty="0"/>
              <a:t>		</a:t>
            </a:r>
            <a:r>
              <a:rPr lang="en-US" altLang="zh-CN" dirty="0"/>
              <a:t>jp1.add(jl1);</a:t>
            </a:r>
          </a:p>
          <a:p>
            <a:r>
              <a:rPr lang="en-US" altLang="zh-CN" dirty="0"/>
              <a:t>		jp1.add(jcb1);</a:t>
            </a:r>
          </a:p>
          <a:p>
            <a:r>
              <a:rPr lang="en-US" altLang="zh-CN" dirty="0"/>
              <a:t>		jp1.add(jcb2);</a:t>
            </a:r>
          </a:p>
          <a:p>
            <a:r>
              <a:rPr lang="en-US" altLang="zh-CN" dirty="0"/>
              <a:t>		jp1.add(jcb3);</a:t>
            </a:r>
          </a:p>
          <a:p>
            <a:r>
              <a:rPr lang="en-US" altLang="zh-CN" dirty="0"/>
              <a:t>		</a:t>
            </a:r>
          </a:p>
          <a:p>
            <a:r>
              <a:rPr lang="en-US" altLang="zh-CN" dirty="0"/>
              <a:t>		jp2.add(jl2);</a:t>
            </a:r>
          </a:p>
          <a:p>
            <a:r>
              <a:rPr lang="en-US" altLang="zh-CN" dirty="0"/>
              <a:t>		jp2.add(jrb1);</a:t>
            </a:r>
          </a:p>
          <a:p>
            <a:r>
              <a:rPr lang="en-US" altLang="zh-CN" dirty="0"/>
              <a:t>		jp2.add(jrb2);</a:t>
            </a:r>
          </a:p>
          <a:p>
            <a:r>
              <a:rPr lang="en-US" altLang="zh-CN" dirty="0"/>
              <a:t>		</a:t>
            </a:r>
          </a:p>
          <a:p>
            <a:r>
              <a:rPr lang="en-US" altLang="zh-CN" dirty="0"/>
              <a:t>		jp3.add(jb1);</a:t>
            </a:r>
          </a:p>
          <a:p>
            <a:r>
              <a:rPr lang="en-US" altLang="zh-CN" dirty="0"/>
              <a:t>		jp3.add(jb2);</a:t>
            </a:r>
          </a:p>
          <a:p>
            <a:r>
              <a:rPr lang="en-US" altLang="zh-CN" dirty="0"/>
              <a:t>		</a:t>
            </a:r>
          </a:p>
          <a:p>
            <a:r>
              <a:rPr lang="en-US" altLang="zh-CN" dirty="0"/>
              <a:t>		</a:t>
            </a:r>
            <a:r>
              <a:rPr lang="en-US" altLang="zh-CN" dirty="0" err="1"/>
              <a:t>this.add</a:t>
            </a:r>
            <a:r>
              <a:rPr lang="en-US" altLang="zh-CN" dirty="0"/>
              <a:t>(jp1);</a:t>
            </a:r>
          </a:p>
          <a:p>
            <a:r>
              <a:rPr lang="en-US" altLang="zh-CN" dirty="0"/>
              <a:t>		</a:t>
            </a:r>
            <a:r>
              <a:rPr lang="en-US" altLang="zh-CN" dirty="0" err="1"/>
              <a:t>this.add</a:t>
            </a:r>
            <a:r>
              <a:rPr lang="en-US" altLang="zh-CN" dirty="0"/>
              <a:t>(jp2);</a:t>
            </a:r>
          </a:p>
          <a:p>
            <a:r>
              <a:rPr lang="en-US" altLang="zh-CN" dirty="0"/>
              <a:t>		</a:t>
            </a:r>
            <a:r>
              <a:rPr lang="en-US" altLang="zh-CN" dirty="0" err="1"/>
              <a:t>this.add</a:t>
            </a:r>
            <a:r>
              <a:rPr lang="en-US" altLang="zh-CN" dirty="0"/>
              <a:t>(jp3);</a:t>
            </a:r>
          </a:p>
          <a:p>
            <a:r>
              <a:rPr lang="en-US" altLang="zh-CN" dirty="0"/>
              <a:t>		</a:t>
            </a:r>
          </a:p>
          <a:p>
            <a:r>
              <a:rPr lang="en-US" altLang="zh-CN" dirty="0"/>
              <a:t>		</a:t>
            </a:r>
            <a:r>
              <a:rPr lang="en-US" altLang="zh-CN" dirty="0" err="1"/>
              <a:t>this.setSize</a:t>
            </a:r>
            <a:r>
              <a:rPr lang="en-US" altLang="zh-CN" dirty="0"/>
              <a:t>(300, 150);</a:t>
            </a:r>
          </a:p>
          <a:p>
            <a:r>
              <a:rPr lang="en-US" altLang="zh-CN" dirty="0"/>
              <a:t>		</a:t>
            </a:r>
            <a:r>
              <a:rPr lang="en-US" altLang="zh-CN" dirty="0" err="1"/>
              <a:t>this.setDefaultCloseOperation</a:t>
            </a:r>
            <a:r>
              <a:rPr lang="en-US" altLang="zh-CN" dirty="0"/>
              <a:t>(</a:t>
            </a:r>
            <a:r>
              <a:rPr lang="en-US" altLang="zh-CN" dirty="0" err="1"/>
              <a:t>JFrame.EXIT_ON_CLOSE</a:t>
            </a:r>
            <a:r>
              <a:rPr lang="en-US" altLang="zh-CN" dirty="0"/>
              <a:t>);</a:t>
            </a:r>
          </a:p>
          <a:p>
            <a:r>
              <a:rPr lang="en-US" altLang="zh-CN" dirty="0"/>
              <a:t>		</a:t>
            </a:r>
            <a:r>
              <a:rPr lang="en-US" altLang="zh-CN" dirty="0" err="1"/>
              <a:t>this.setVisible</a:t>
            </a:r>
            <a:r>
              <a:rPr lang="en-US" altLang="zh-CN" dirty="0"/>
              <a:t>(true);</a:t>
            </a:r>
          </a:p>
          <a:p>
            <a:r>
              <a:rPr lang="en-US" altLang="zh-CN" dirty="0"/>
              <a:t>		</a:t>
            </a:r>
          </a:p>
          <a:p>
            <a:r>
              <a:rPr lang="en-US" altLang="zh-CN" dirty="0"/>
              <a:t>	}</a:t>
            </a:r>
          </a:p>
          <a:p>
            <a:r>
              <a:rPr lang="en-US" altLang="zh-CN" dirty="0"/>
              <a:t>}</a:t>
            </a:r>
          </a:p>
          <a:p>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EC5AB8-8E4E-48AE-B632-CE2FCE7C76E5}" type="slidenum">
              <a:rPr lang="en-US" altLang="zh-CN">
                <a:solidFill>
                  <a:prstClr val="black"/>
                </a:solidFill>
              </a:rPr>
              <a:pPr/>
              <a:t>25</a:t>
            </a:fld>
            <a:endParaRPr lang="en-US" altLang="zh-CN">
              <a:solidFill>
                <a:prstClr val="black"/>
              </a:solidFill>
            </a:endParaRPr>
          </a:p>
        </p:txBody>
      </p:sp>
      <p:sp>
        <p:nvSpPr>
          <p:cNvPr id="659458" name="Rectangle 2"/>
          <p:cNvSpPr>
            <a:spLocks noGrp="1" noRot="1" noChangeAspect="1" noChangeArrowheads="1" noTextEdit="1"/>
          </p:cNvSpPr>
          <p:nvPr>
            <p:ph type="sldImg"/>
          </p:nvPr>
        </p:nvSpPr>
        <p:spPr>
          <a:xfrm>
            <a:off x="381000" y="685800"/>
            <a:ext cx="6096000" cy="3429000"/>
          </a:xfrm>
          <a:ln/>
        </p:spPr>
      </p:sp>
      <p:sp>
        <p:nvSpPr>
          <p:cNvPr id="659459" name="Rectangle 3"/>
          <p:cNvSpPr>
            <a:spLocks noGrp="1" noChangeArrowheads="1"/>
          </p:cNvSpPr>
          <p:nvPr>
            <p:ph type="body" idx="1"/>
          </p:nvPr>
        </p:nvSpPr>
        <p:spPr/>
        <p:txBody>
          <a:bodyPr/>
          <a:lstStyle/>
          <a:p>
            <a:r>
              <a:rPr lang="en-US" altLang="zh-CN" dirty="0"/>
              <a:t>/**</a:t>
            </a:r>
          </a:p>
          <a:p>
            <a:r>
              <a:rPr lang="en-US" altLang="zh-CN" dirty="0"/>
              <a:t> * </a:t>
            </a:r>
            <a:r>
              <a:rPr lang="zh-CN" altLang="en-US" dirty="0"/>
              <a:t>复选框和单选框案例</a:t>
            </a:r>
          </a:p>
          <a:p>
            <a:r>
              <a:rPr lang="zh-CN" altLang="en-US" dirty="0"/>
              <a:t> *</a:t>
            </a:r>
            <a:r>
              <a:rPr lang="en-US" altLang="zh-CN" dirty="0"/>
              <a:t>/</a:t>
            </a:r>
          </a:p>
          <a:p>
            <a:r>
              <a:rPr lang="en-US" altLang="zh-CN" dirty="0"/>
              <a:t>package com.test1;</a:t>
            </a:r>
          </a:p>
          <a:p>
            <a:r>
              <a:rPr lang="en-US" altLang="zh-CN" dirty="0"/>
              <a:t>import </a:t>
            </a:r>
            <a:r>
              <a:rPr lang="en-US" altLang="zh-CN" dirty="0" err="1"/>
              <a:t>java.awt</a:t>
            </a:r>
            <a:r>
              <a:rPr lang="en-US" altLang="zh-CN" dirty="0"/>
              <a:t>.*;</a:t>
            </a:r>
          </a:p>
          <a:p>
            <a:r>
              <a:rPr lang="en-US" altLang="zh-CN" dirty="0"/>
              <a:t>import </a:t>
            </a:r>
            <a:r>
              <a:rPr lang="en-US" altLang="zh-CN" dirty="0" err="1"/>
              <a:t>javax.swing</a:t>
            </a:r>
            <a:r>
              <a:rPr lang="en-US" altLang="zh-CN" dirty="0"/>
              <a:t>.*;</a:t>
            </a:r>
          </a:p>
          <a:p>
            <a:r>
              <a:rPr lang="en-US" altLang="zh-CN" dirty="0"/>
              <a:t>public class Demo8_7 extends </a:t>
            </a:r>
            <a:r>
              <a:rPr lang="en-US" altLang="zh-CN" dirty="0" err="1"/>
              <a:t>JFrame</a:t>
            </a:r>
            <a:r>
              <a:rPr lang="en-US" altLang="zh-CN" dirty="0"/>
              <a:t> {</a:t>
            </a:r>
          </a:p>
          <a:p>
            <a:endParaRPr lang="en-US" altLang="zh-CN" dirty="0"/>
          </a:p>
          <a:p>
            <a:r>
              <a:rPr lang="en-US" altLang="zh-CN" dirty="0"/>
              <a:t>	//</a:t>
            </a:r>
            <a:r>
              <a:rPr lang="zh-CN" altLang="en-US" dirty="0"/>
              <a:t>定义</a:t>
            </a:r>
          </a:p>
          <a:p>
            <a:r>
              <a:rPr lang="zh-CN" altLang="en-US" dirty="0"/>
              <a:t>	</a:t>
            </a:r>
            <a:r>
              <a:rPr lang="en-US" altLang="zh-CN" dirty="0" err="1"/>
              <a:t>JPanel</a:t>
            </a:r>
            <a:r>
              <a:rPr lang="en-US" altLang="zh-CN" dirty="0"/>
              <a:t> jp1,jp2,jp3;</a:t>
            </a:r>
          </a:p>
          <a:p>
            <a:r>
              <a:rPr lang="en-US" altLang="zh-CN" dirty="0"/>
              <a:t>	</a:t>
            </a:r>
            <a:r>
              <a:rPr lang="en-US" altLang="zh-CN" dirty="0" err="1"/>
              <a:t>JLabel</a:t>
            </a:r>
            <a:r>
              <a:rPr lang="en-US" altLang="zh-CN" dirty="0"/>
              <a:t> jl1,jl2;</a:t>
            </a:r>
          </a:p>
          <a:p>
            <a:r>
              <a:rPr lang="en-US" altLang="zh-CN" dirty="0"/>
              <a:t>	</a:t>
            </a:r>
            <a:r>
              <a:rPr lang="en-US" altLang="zh-CN" dirty="0" err="1"/>
              <a:t>JButton</a:t>
            </a:r>
            <a:r>
              <a:rPr lang="en-US" altLang="zh-CN" dirty="0"/>
              <a:t> jb1,jb2;</a:t>
            </a:r>
          </a:p>
          <a:p>
            <a:r>
              <a:rPr lang="en-US" altLang="zh-CN" dirty="0"/>
              <a:t>	</a:t>
            </a:r>
            <a:r>
              <a:rPr lang="en-US" altLang="zh-CN" dirty="0" err="1"/>
              <a:t>JCheckBox</a:t>
            </a:r>
            <a:r>
              <a:rPr lang="en-US" altLang="zh-CN" dirty="0"/>
              <a:t> jcb1,jcb2,jcb3;</a:t>
            </a:r>
          </a:p>
          <a:p>
            <a:r>
              <a:rPr lang="en-US" altLang="zh-CN" dirty="0"/>
              <a:t>	</a:t>
            </a:r>
            <a:r>
              <a:rPr lang="en-US" altLang="zh-CN" dirty="0" err="1"/>
              <a:t>JRadioButton</a:t>
            </a:r>
            <a:r>
              <a:rPr lang="en-US" altLang="zh-CN" dirty="0"/>
              <a:t> jrb1,jrb2;</a:t>
            </a:r>
          </a:p>
          <a:p>
            <a:r>
              <a:rPr lang="en-US" altLang="zh-CN" dirty="0"/>
              <a:t>	</a:t>
            </a:r>
            <a:r>
              <a:rPr lang="en-US" altLang="zh-CN" dirty="0" err="1"/>
              <a:t>ButtonGroup</a:t>
            </a:r>
            <a:r>
              <a:rPr lang="en-US" altLang="zh-CN" dirty="0"/>
              <a:t> </a:t>
            </a:r>
            <a:r>
              <a:rPr lang="en-US" altLang="zh-CN" dirty="0" err="1"/>
              <a:t>bg</a:t>
            </a:r>
            <a:r>
              <a:rPr lang="en-US" altLang="zh-CN" dirty="0"/>
              <a:t>;</a:t>
            </a:r>
          </a:p>
          <a:p>
            <a:r>
              <a:rPr lang="en-US" altLang="zh-CN" dirty="0"/>
              <a:t>	public static void main(String[] </a:t>
            </a:r>
            <a:r>
              <a:rPr lang="en-US" altLang="zh-CN" dirty="0" err="1"/>
              <a:t>args</a:t>
            </a:r>
            <a:r>
              <a:rPr lang="en-US" altLang="zh-CN" dirty="0"/>
              <a:t>) {</a:t>
            </a:r>
          </a:p>
          <a:p>
            <a:r>
              <a:rPr lang="en-US" altLang="zh-CN" dirty="0"/>
              <a:t>		// TODO Auto-generated method stub</a:t>
            </a:r>
          </a:p>
          <a:p>
            <a:r>
              <a:rPr lang="en-US" altLang="zh-CN" dirty="0"/>
              <a:t>		Demo8_7 demo8_7=new Demo8_7();</a:t>
            </a:r>
          </a:p>
          <a:p>
            <a:r>
              <a:rPr lang="en-US" altLang="zh-CN" dirty="0"/>
              <a:t>	}</a:t>
            </a:r>
          </a:p>
          <a:p>
            <a:r>
              <a:rPr lang="en-US" altLang="zh-CN" dirty="0"/>
              <a:t>	</a:t>
            </a:r>
          </a:p>
          <a:p>
            <a:r>
              <a:rPr lang="en-US" altLang="zh-CN" dirty="0"/>
              <a:t>	//</a:t>
            </a:r>
            <a:r>
              <a:rPr lang="zh-CN" altLang="en-US" dirty="0"/>
              <a:t>构造函数</a:t>
            </a:r>
          </a:p>
          <a:p>
            <a:r>
              <a:rPr lang="zh-CN" altLang="en-US" dirty="0"/>
              <a:t>	</a:t>
            </a:r>
            <a:r>
              <a:rPr lang="en-US" altLang="zh-CN" dirty="0"/>
              <a:t>public Demo8_7()</a:t>
            </a:r>
          </a:p>
          <a:p>
            <a:endParaRPr lang="en-US" altLang="zh-CN" dirty="0"/>
          </a:p>
          <a:p>
            <a:r>
              <a:rPr lang="en-US" altLang="zh-CN" dirty="0"/>
              <a:t>	{</a:t>
            </a:r>
          </a:p>
          <a:p>
            <a:r>
              <a:rPr lang="en-US" altLang="zh-CN" dirty="0"/>
              <a:t>		</a:t>
            </a:r>
          </a:p>
          <a:p>
            <a:r>
              <a:rPr lang="en-US" altLang="zh-CN" dirty="0"/>
              <a:t>		//</a:t>
            </a:r>
            <a:r>
              <a:rPr lang="zh-CN" altLang="en-US" dirty="0"/>
              <a:t>创建组件</a:t>
            </a:r>
          </a:p>
          <a:p>
            <a:r>
              <a:rPr lang="zh-CN" altLang="en-US" dirty="0"/>
              <a:t>		</a:t>
            </a:r>
            <a:r>
              <a:rPr lang="en-US" altLang="zh-CN" dirty="0"/>
              <a:t>jp1=new </a:t>
            </a:r>
            <a:r>
              <a:rPr lang="en-US" altLang="zh-CN" dirty="0" err="1"/>
              <a:t>JPanel</a:t>
            </a:r>
            <a:r>
              <a:rPr lang="en-US" altLang="zh-CN" dirty="0"/>
              <a:t>();</a:t>
            </a:r>
          </a:p>
          <a:p>
            <a:r>
              <a:rPr lang="en-US" altLang="zh-CN" dirty="0"/>
              <a:t>		jp2=new </a:t>
            </a:r>
            <a:r>
              <a:rPr lang="en-US" altLang="zh-CN" dirty="0" err="1"/>
              <a:t>JPanel</a:t>
            </a:r>
            <a:r>
              <a:rPr lang="en-US" altLang="zh-CN" dirty="0"/>
              <a:t>();</a:t>
            </a:r>
          </a:p>
          <a:p>
            <a:r>
              <a:rPr lang="en-US" altLang="zh-CN" dirty="0"/>
              <a:t>		jp3=new </a:t>
            </a:r>
            <a:r>
              <a:rPr lang="en-US" altLang="zh-CN" dirty="0" err="1"/>
              <a:t>JPanel</a:t>
            </a:r>
            <a:r>
              <a:rPr lang="en-US" altLang="zh-CN" dirty="0"/>
              <a:t>();</a:t>
            </a:r>
          </a:p>
          <a:p>
            <a:r>
              <a:rPr lang="en-US" altLang="zh-CN" dirty="0"/>
              <a:t>		jl1=new </a:t>
            </a:r>
            <a:r>
              <a:rPr lang="en-US" altLang="zh-CN" dirty="0" err="1"/>
              <a:t>JLabel</a:t>
            </a:r>
            <a:r>
              <a:rPr lang="en-US" altLang="zh-CN" dirty="0"/>
              <a:t>("</a:t>
            </a:r>
            <a:r>
              <a:rPr lang="zh-CN" altLang="en-US" dirty="0"/>
              <a:t>你喜欢的运动</a:t>
            </a:r>
            <a:r>
              <a:rPr lang="en-US" altLang="zh-CN" dirty="0"/>
              <a:t>");</a:t>
            </a:r>
          </a:p>
          <a:p>
            <a:r>
              <a:rPr lang="en-US" altLang="zh-CN" dirty="0"/>
              <a:t>		jl2=new </a:t>
            </a:r>
            <a:r>
              <a:rPr lang="en-US" altLang="zh-CN" dirty="0" err="1"/>
              <a:t>JLabel</a:t>
            </a:r>
            <a:r>
              <a:rPr lang="en-US" altLang="zh-CN" dirty="0"/>
              <a:t>("</a:t>
            </a:r>
            <a:r>
              <a:rPr lang="zh-CN" altLang="en-US" dirty="0"/>
              <a:t>你的性别</a:t>
            </a:r>
            <a:r>
              <a:rPr lang="en-US" altLang="zh-CN" dirty="0"/>
              <a:t>");</a:t>
            </a:r>
          </a:p>
          <a:p>
            <a:r>
              <a:rPr lang="en-US" altLang="zh-CN" dirty="0"/>
              <a:t>		jb1=new </a:t>
            </a:r>
            <a:r>
              <a:rPr lang="en-US" altLang="zh-CN" dirty="0" err="1"/>
              <a:t>JButton</a:t>
            </a:r>
            <a:r>
              <a:rPr lang="en-US" altLang="zh-CN" dirty="0"/>
              <a:t>("</a:t>
            </a:r>
            <a:r>
              <a:rPr lang="zh-CN" altLang="en-US" dirty="0"/>
              <a:t>注册用户</a:t>
            </a:r>
            <a:r>
              <a:rPr lang="en-US" altLang="zh-CN" dirty="0"/>
              <a:t>");</a:t>
            </a:r>
          </a:p>
          <a:p>
            <a:r>
              <a:rPr lang="en-US" altLang="zh-CN" dirty="0"/>
              <a:t>		jb2=new </a:t>
            </a:r>
            <a:r>
              <a:rPr lang="en-US" altLang="zh-CN" dirty="0" err="1"/>
              <a:t>JButton</a:t>
            </a:r>
            <a:r>
              <a:rPr lang="en-US" altLang="zh-CN" dirty="0"/>
              <a:t>("</a:t>
            </a:r>
            <a:r>
              <a:rPr lang="zh-CN" altLang="en-US" dirty="0"/>
              <a:t>取消注册</a:t>
            </a:r>
            <a:r>
              <a:rPr lang="en-US" altLang="zh-CN" dirty="0"/>
              <a:t>");</a:t>
            </a:r>
          </a:p>
          <a:p>
            <a:r>
              <a:rPr lang="en-US" altLang="zh-CN" dirty="0"/>
              <a:t>		</a:t>
            </a:r>
          </a:p>
          <a:p>
            <a:r>
              <a:rPr lang="en-US" altLang="zh-CN" dirty="0"/>
              <a:t>		jcb1=new </a:t>
            </a:r>
            <a:r>
              <a:rPr lang="en-US" altLang="zh-CN" dirty="0" err="1"/>
              <a:t>JCheckBox</a:t>
            </a:r>
            <a:r>
              <a:rPr lang="en-US" altLang="zh-CN" dirty="0"/>
              <a:t>("</a:t>
            </a:r>
            <a:r>
              <a:rPr lang="zh-CN" altLang="en-US" dirty="0"/>
              <a:t>足球</a:t>
            </a:r>
            <a:r>
              <a:rPr lang="en-US" altLang="zh-CN" dirty="0"/>
              <a:t>");</a:t>
            </a:r>
          </a:p>
          <a:p>
            <a:r>
              <a:rPr lang="en-US" altLang="zh-CN" dirty="0"/>
              <a:t>		jcb2=new </a:t>
            </a:r>
            <a:r>
              <a:rPr lang="en-US" altLang="zh-CN" dirty="0" err="1"/>
              <a:t>JCheckBox</a:t>
            </a:r>
            <a:r>
              <a:rPr lang="en-US" altLang="zh-CN" dirty="0"/>
              <a:t>("</a:t>
            </a:r>
            <a:r>
              <a:rPr lang="zh-CN" altLang="en-US" dirty="0"/>
              <a:t>篮球</a:t>
            </a:r>
            <a:r>
              <a:rPr lang="en-US" altLang="zh-CN" dirty="0"/>
              <a:t>");</a:t>
            </a:r>
          </a:p>
          <a:p>
            <a:r>
              <a:rPr lang="en-US" altLang="zh-CN" dirty="0"/>
              <a:t>		jcb3=new </a:t>
            </a:r>
            <a:r>
              <a:rPr lang="en-US" altLang="zh-CN" dirty="0" err="1"/>
              <a:t>JCheckBox</a:t>
            </a:r>
            <a:r>
              <a:rPr lang="en-US" altLang="zh-CN" dirty="0"/>
              <a:t>("</a:t>
            </a:r>
            <a:r>
              <a:rPr lang="zh-CN" altLang="en-US" dirty="0"/>
              <a:t>网球</a:t>
            </a:r>
            <a:r>
              <a:rPr lang="en-US" altLang="zh-CN" dirty="0"/>
              <a:t>");</a:t>
            </a:r>
          </a:p>
          <a:p>
            <a:r>
              <a:rPr lang="en-US" altLang="zh-CN" dirty="0"/>
              <a:t>		</a:t>
            </a:r>
          </a:p>
          <a:p>
            <a:r>
              <a:rPr lang="en-US" altLang="zh-CN" dirty="0"/>
              <a:t>		jrb1=new </a:t>
            </a:r>
            <a:r>
              <a:rPr lang="en-US" altLang="zh-CN" dirty="0" err="1"/>
              <a:t>JRadioButton</a:t>
            </a:r>
            <a:r>
              <a:rPr lang="en-US" altLang="zh-CN" dirty="0"/>
              <a:t>("</a:t>
            </a:r>
            <a:r>
              <a:rPr lang="zh-CN" altLang="en-US" dirty="0"/>
              <a:t>男</a:t>
            </a:r>
            <a:r>
              <a:rPr lang="en-US" altLang="zh-CN" dirty="0"/>
              <a:t>");</a:t>
            </a:r>
          </a:p>
          <a:p>
            <a:r>
              <a:rPr lang="en-US" altLang="zh-CN" dirty="0"/>
              <a:t>		jrb2=new </a:t>
            </a:r>
            <a:r>
              <a:rPr lang="en-US" altLang="zh-CN" dirty="0" err="1"/>
              <a:t>JRadioButton</a:t>
            </a:r>
            <a:r>
              <a:rPr lang="en-US" altLang="zh-CN" dirty="0"/>
              <a:t>("</a:t>
            </a:r>
            <a:r>
              <a:rPr lang="zh-CN" altLang="en-US" dirty="0"/>
              <a:t>女</a:t>
            </a:r>
            <a:r>
              <a:rPr lang="en-US" altLang="zh-CN" dirty="0"/>
              <a:t>");</a:t>
            </a:r>
          </a:p>
          <a:p>
            <a:r>
              <a:rPr lang="en-US" altLang="zh-CN" dirty="0"/>
              <a:t>		//</a:t>
            </a:r>
            <a:r>
              <a:rPr lang="zh-CN" altLang="en-US" dirty="0"/>
              <a:t>一定要把</a:t>
            </a:r>
            <a:r>
              <a:rPr lang="en-US" altLang="zh-CN" dirty="0"/>
              <a:t>jrb1,jrb2</a:t>
            </a:r>
            <a:r>
              <a:rPr lang="zh-CN" altLang="en-US" dirty="0"/>
              <a:t>放入到一个</a:t>
            </a:r>
            <a:r>
              <a:rPr lang="en-US" altLang="zh-CN" dirty="0" err="1"/>
              <a:t>ButtonGroup</a:t>
            </a:r>
            <a:r>
              <a:rPr lang="zh-CN" altLang="en-US" dirty="0"/>
              <a:t>中</a:t>
            </a:r>
          </a:p>
          <a:p>
            <a:r>
              <a:rPr lang="zh-CN" altLang="en-US" dirty="0"/>
              <a:t>		</a:t>
            </a:r>
            <a:r>
              <a:rPr lang="en-US" altLang="zh-CN" dirty="0" err="1"/>
              <a:t>ButtonGroup</a:t>
            </a:r>
            <a:r>
              <a:rPr lang="en-US" altLang="zh-CN" dirty="0"/>
              <a:t> </a:t>
            </a:r>
            <a:r>
              <a:rPr lang="en-US" altLang="zh-CN" dirty="0" err="1"/>
              <a:t>bg</a:t>
            </a:r>
            <a:r>
              <a:rPr lang="en-US" altLang="zh-CN" dirty="0"/>
              <a:t>=new </a:t>
            </a:r>
            <a:r>
              <a:rPr lang="en-US" altLang="zh-CN" dirty="0" err="1"/>
              <a:t>ButtonGroup</a:t>
            </a:r>
            <a:r>
              <a:rPr lang="en-US" altLang="zh-CN" dirty="0"/>
              <a:t>();</a:t>
            </a:r>
          </a:p>
          <a:p>
            <a:r>
              <a:rPr lang="en-US" altLang="zh-CN" dirty="0"/>
              <a:t>		</a:t>
            </a:r>
            <a:r>
              <a:rPr lang="en-US" altLang="zh-CN" dirty="0" err="1"/>
              <a:t>bg.add</a:t>
            </a:r>
            <a:r>
              <a:rPr lang="en-US" altLang="zh-CN" dirty="0"/>
              <a:t>(jrb1);</a:t>
            </a:r>
          </a:p>
          <a:p>
            <a:r>
              <a:rPr lang="en-US" altLang="zh-CN" dirty="0"/>
              <a:t>		</a:t>
            </a:r>
            <a:r>
              <a:rPr lang="en-US" altLang="zh-CN" dirty="0" err="1"/>
              <a:t>bg.add</a:t>
            </a:r>
            <a:r>
              <a:rPr lang="en-US" altLang="zh-CN" dirty="0"/>
              <a:t>(jrb2);</a:t>
            </a:r>
          </a:p>
          <a:p>
            <a:r>
              <a:rPr lang="en-US" altLang="zh-CN" dirty="0"/>
              <a:t>		</a:t>
            </a:r>
          </a:p>
          <a:p>
            <a:r>
              <a:rPr lang="en-US" altLang="zh-CN" dirty="0"/>
              <a:t>		//</a:t>
            </a:r>
            <a:r>
              <a:rPr lang="zh-CN" altLang="en-US" dirty="0"/>
              <a:t>设置布局管理</a:t>
            </a:r>
          </a:p>
          <a:p>
            <a:r>
              <a:rPr lang="zh-CN" altLang="en-US" dirty="0"/>
              <a:t>		</a:t>
            </a:r>
            <a:r>
              <a:rPr lang="en-US" altLang="zh-CN" dirty="0" err="1"/>
              <a:t>this.setLayout</a:t>
            </a:r>
            <a:r>
              <a:rPr lang="en-US" altLang="zh-CN" dirty="0"/>
              <a:t>(new </a:t>
            </a:r>
            <a:r>
              <a:rPr lang="en-US" altLang="zh-CN" dirty="0" err="1"/>
              <a:t>GridLayout</a:t>
            </a:r>
            <a:r>
              <a:rPr lang="en-US" altLang="zh-CN" dirty="0"/>
              <a:t>(3,1));</a:t>
            </a:r>
          </a:p>
          <a:p>
            <a:r>
              <a:rPr lang="en-US" altLang="zh-CN" dirty="0"/>
              <a:t>		</a:t>
            </a:r>
          </a:p>
          <a:p>
            <a:r>
              <a:rPr lang="en-US" altLang="zh-CN" dirty="0"/>
              <a:t>		//</a:t>
            </a:r>
            <a:r>
              <a:rPr lang="zh-CN" altLang="en-US" dirty="0"/>
              <a:t>添加组件</a:t>
            </a:r>
          </a:p>
          <a:p>
            <a:r>
              <a:rPr lang="zh-CN" altLang="en-US" dirty="0"/>
              <a:t>		</a:t>
            </a:r>
            <a:r>
              <a:rPr lang="en-US" altLang="zh-CN" dirty="0"/>
              <a:t>jp1.add(jl1);</a:t>
            </a:r>
          </a:p>
          <a:p>
            <a:r>
              <a:rPr lang="en-US" altLang="zh-CN" dirty="0"/>
              <a:t>		jp1.add(jcb1);</a:t>
            </a:r>
          </a:p>
          <a:p>
            <a:r>
              <a:rPr lang="en-US" altLang="zh-CN" dirty="0"/>
              <a:t>		jp1.add(jcb2);</a:t>
            </a:r>
          </a:p>
          <a:p>
            <a:r>
              <a:rPr lang="en-US" altLang="zh-CN" dirty="0"/>
              <a:t>		jp1.add(jcb3);</a:t>
            </a:r>
          </a:p>
          <a:p>
            <a:r>
              <a:rPr lang="en-US" altLang="zh-CN" dirty="0"/>
              <a:t>		</a:t>
            </a:r>
          </a:p>
          <a:p>
            <a:r>
              <a:rPr lang="en-US" altLang="zh-CN" dirty="0"/>
              <a:t>		jp2.add(jl2);</a:t>
            </a:r>
          </a:p>
          <a:p>
            <a:r>
              <a:rPr lang="en-US" altLang="zh-CN" dirty="0"/>
              <a:t>		jp2.add(jrb1);</a:t>
            </a:r>
          </a:p>
          <a:p>
            <a:r>
              <a:rPr lang="en-US" altLang="zh-CN" dirty="0"/>
              <a:t>		jp2.add(jrb2);</a:t>
            </a:r>
          </a:p>
          <a:p>
            <a:r>
              <a:rPr lang="en-US" altLang="zh-CN" dirty="0"/>
              <a:t>		</a:t>
            </a:r>
          </a:p>
          <a:p>
            <a:r>
              <a:rPr lang="en-US" altLang="zh-CN" dirty="0"/>
              <a:t>		jp3.add(jb1);</a:t>
            </a:r>
          </a:p>
          <a:p>
            <a:r>
              <a:rPr lang="en-US" altLang="zh-CN" dirty="0"/>
              <a:t>		jp3.add(jb2);</a:t>
            </a:r>
          </a:p>
          <a:p>
            <a:r>
              <a:rPr lang="en-US" altLang="zh-CN" dirty="0"/>
              <a:t>		</a:t>
            </a:r>
          </a:p>
          <a:p>
            <a:r>
              <a:rPr lang="en-US" altLang="zh-CN" dirty="0"/>
              <a:t>		</a:t>
            </a:r>
            <a:r>
              <a:rPr lang="en-US" altLang="zh-CN" dirty="0" err="1"/>
              <a:t>this.add</a:t>
            </a:r>
            <a:r>
              <a:rPr lang="en-US" altLang="zh-CN" dirty="0"/>
              <a:t>(jp1);</a:t>
            </a:r>
          </a:p>
          <a:p>
            <a:r>
              <a:rPr lang="en-US" altLang="zh-CN" dirty="0"/>
              <a:t>		</a:t>
            </a:r>
            <a:r>
              <a:rPr lang="en-US" altLang="zh-CN" dirty="0" err="1"/>
              <a:t>this.add</a:t>
            </a:r>
            <a:r>
              <a:rPr lang="en-US" altLang="zh-CN" dirty="0"/>
              <a:t>(jp2);</a:t>
            </a:r>
          </a:p>
          <a:p>
            <a:r>
              <a:rPr lang="en-US" altLang="zh-CN" dirty="0"/>
              <a:t>		</a:t>
            </a:r>
            <a:r>
              <a:rPr lang="en-US" altLang="zh-CN" dirty="0" err="1"/>
              <a:t>this.add</a:t>
            </a:r>
            <a:r>
              <a:rPr lang="en-US" altLang="zh-CN" dirty="0"/>
              <a:t>(jp3);</a:t>
            </a:r>
          </a:p>
          <a:p>
            <a:r>
              <a:rPr lang="en-US" altLang="zh-CN" dirty="0"/>
              <a:t>		</a:t>
            </a:r>
          </a:p>
          <a:p>
            <a:r>
              <a:rPr lang="en-US" altLang="zh-CN" dirty="0"/>
              <a:t>		</a:t>
            </a:r>
            <a:r>
              <a:rPr lang="en-US" altLang="zh-CN" dirty="0" err="1"/>
              <a:t>this.setSize</a:t>
            </a:r>
            <a:r>
              <a:rPr lang="en-US" altLang="zh-CN" dirty="0"/>
              <a:t>(300, 150);</a:t>
            </a:r>
          </a:p>
          <a:p>
            <a:r>
              <a:rPr lang="en-US" altLang="zh-CN" dirty="0"/>
              <a:t>		</a:t>
            </a:r>
            <a:r>
              <a:rPr lang="en-US" altLang="zh-CN" dirty="0" err="1"/>
              <a:t>this.setDefaultCloseOperation</a:t>
            </a:r>
            <a:r>
              <a:rPr lang="en-US" altLang="zh-CN" dirty="0"/>
              <a:t>(</a:t>
            </a:r>
            <a:r>
              <a:rPr lang="en-US" altLang="zh-CN" dirty="0" err="1"/>
              <a:t>JFrame.EXIT_ON_CLOSE</a:t>
            </a:r>
            <a:r>
              <a:rPr lang="en-US" altLang="zh-CN" dirty="0"/>
              <a:t>);</a:t>
            </a:r>
          </a:p>
          <a:p>
            <a:r>
              <a:rPr lang="en-US" altLang="zh-CN" dirty="0"/>
              <a:t>		</a:t>
            </a:r>
            <a:r>
              <a:rPr lang="en-US" altLang="zh-CN" dirty="0" err="1"/>
              <a:t>this.setVisible</a:t>
            </a:r>
            <a:r>
              <a:rPr lang="en-US" altLang="zh-CN" dirty="0"/>
              <a:t>(true);</a:t>
            </a:r>
          </a:p>
          <a:p>
            <a:r>
              <a:rPr lang="en-US" altLang="zh-CN" dirty="0"/>
              <a:t>		</a:t>
            </a:r>
          </a:p>
          <a:p>
            <a:r>
              <a:rPr lang="en-US" altLang="zh-CN" dirty="0"/>
              <a:t>	}</a:t>
            </a:r>
          </a:p>
          <a:p>
            <a:r>
              <a:rPr lang="en-US" altLang="zh-CN" dirty="0"/>
              <a:t>}</a:t>
            </a:r>
          </a:p>
          <a:p>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80BBF3-410C-4902-8409-9646A2F543ED}" type="slidenum">
              <a:rPr lang="en-US" altLang="zh-CN">
                <a:solidFill>
                  <a:prstClr val="black"/>
                </a:solidFill>
              </a:rPr>
              <a:pPr/>
              <a:t>26</a:t>
            </a:fld>
            <a:endParaRPr lang="en-US" altLang="zh-CN">
              <a:solidFill>
                <a:prstClr val="black"/>
              </a:solidFill>
            </a:endParaRPr>
          </a:p>
        </p:txBody>
      </p:sp>
      <p:sp>
        <p:nvSpPr>
          <p:cNvPr id="661506" name="Rectangle 2"/>
          <p:cNvSpPr>
            <a:spLocks noGrp="1" noRot="1" noChangeAspect="1" noChangeArrowheads="1" noTextEdit="1"/>
          </p:cNvSpPr>
          <p:nvPr>
            <p:ph type="sldImg"/>
          </p:nvPr>
        </p:nvSpPr>
        <p:spPr>
          <a:xfrm>
            <a:off x="381000" y="685800"/>
            <a:ext cx="6096000" cy="3429000"/>
          </a:xfrm>
          <a:ln/>
        </p:spPr>
      </p:sp>
      <p:sp>
        <p:nvSpPr>
          <p:cNvPr id="661507" name="Rectangle 3"/>
          <p:cNvSpPr>
            <a:spLocks noGrp="1" noChangeArrowheads="1"/>
          </p:cNvSpPr>
          <p:nvPr>
            <p:ph type="body" idx="1"/>
          </p:nvPr>
        </p:nvSpPr>
        <p:spPr/>
        <p:txBody>
          <a:bodyPr/>
          <a:lstStyle/>
          <a:p>
            <a:r>
              <a:rPr lang="en-US" altLang="zh-CN"/>
              <a:t>/**</a:t>
            </a:r>
          </a:p>
          <a:p>
            <a:r>
              <a:rPr lang="en-US" altLang="zh-CN"/>
              <a:t> * JComboBox/JList/JScrollPane</a:t>
            </a:r>
          </a:p>
          <a:p>
            <a:r>
              <a:rPr lang="en-US" altLang="zh-CN"/>
              <a:t> */</a:t>
            </a:r>
          </a:p>
          <a:p>
            <a:r>
              <a:rPr lang="en-US" altLang="zh-CN"/>
              <a:t>package com.test1;</a:t>
            </a:r>
          </a:p>
          <a:p>
            <a:endParaRPr lang="en-US" altLang="zh-CN"/>
          </a:p>
          <a:p>
            <a:r>
              <a:rPr lang="en-US" altLang="zh-CN"/>
              <a:t>import javax.swing.*;</a:t>
            </a:r>
          </a:p>
          <a:p>
            <a:r>
              <a:rPr lang="en-US" altLang="zh-CN"/>
              <a:t>import java.awt.*;</a:t>
            </a:r>
          </a:p>
          <a:p>
            <a:r>
              <a:rPr lang="en-US" altLang="zh-CN"/>
              <a:t>public class Demo8_8 extends JFrame{</a:t>
            </a:r>
          </a:p>
          <a:p>
            <a:endParaRPr lang="en-US" altLang="zh-CN"/>
          </a:p>
          <a:p>
            <a:r>
              <a:rPr lang="en-US" altLang="zh-CN"/>
              <a:t>	//</a:t>
            </a:r>
            <a:r>
              <a:rPr lang="zh-CN" altLang="en-US"/>
              <a:t>定义</a:t>
            </a:r>
          </a:p>
          <a:p>
            <a:r>
              <a:rPr lang="zh-CN" altLang="en-US"/>
              <a:t>	</a:t>
            </a:r>
            <a:r>
              <a:rPr lang="en-US" altLang="zh-CN"/>
              <a:t>JPanel jp1,jp2;</a:t>
            </a:r>
          </a:p>
          <a:p>
            <a:r>
              <a:rPr lang="en-US" altLang="zh-CN"/>
              <a:t>	JLabel jl1,jl2;</a:t>
            </a:r>
          </a:p>
          <a:p>
            <a:r>
              <a:rPr lang="en-US" altLang="zh-CN"/>
              <a:t>	JComboBox jcb1;</a:t>
            </a:r>
          </a:p>
          <a:p>
            <a:r>
              <a:rPr lang="en-US" altLang="zh-CN"/>
              <a:t>	JList jlist;</a:t>
            </a:r>
          </a:p>
          <a:p>
            <a:r>
              <a:rPr lang="en-US" altLang="zh-CN"/>
              <a:t>	JScrollPane jsp;</a:t>
            </a:r>
          </a:p>
          <a:p>
            <a:r>
              <a:rPr lang="en-US" altLang="zh-CN"/>
              <a:t>	</a:t>
            </a:r>
          </a:p>
          <a:p>
            <a:r>
              <a:rPr lang="en-US" altLang="zh-CN"/>
              <a:t>	</a:t>
            </a:r>
          </a:p>
          <a:p>
            <a:r>
              <a:rPr lang="en-US" altLang="zh-CN"/>
              <a:t>	public static void main(String[] args) {</a:t>
            </a:r>
          </a:p>
          <a:p>
            <a:r>
              <a:rPr lang="en-US" altLang="zh-CN"/>
              <a:t>		// TODO Auto-generated method stub</a:t>
            </a:r>
          </a:p>
          <a:p>
            <a:r>
              <a:rPr lang="en-US" altLang="zh-CN"/>
              <a:t>		Demo8_8 demo8_8=new Demo8_8();</a:t>
            </a:r>
          </a:p>
          <a:p>
            <a:r>
              <a:rPr lang="en-US" altLang="zh-CN"/>
              <a:t>	}</a:t>
            </a:r>
          </a:p>
          <a:p>
            <a:r>
              <a:rPr lang="en-US" altLang="zh-CN"/>
              <a:t>	</a:t>
            </a:r>
          </a:p>
          <a:p>
            <a:r>
              <a:rPr lang="en-US" altLang="zh-CN"/>
              <a:t>	//</a:t>
            </a:r>
            <a:r>
              <a:rPr lang="zh-CN" altLang="en-US"/>
              <a:t>构造函数</a:t>
            </a:r>
          </a:p>
          <a:p>
            <a:r>
              <a:rPr lang="zh-CN" altLang="en-US"/>
              <a:t>	</a:t>
            </a:r>
            <a:r>
              <a:rPr lang="en-US" altLang="zh-CN"/>
              <a:t>public Demo8_8()</a:t>
            </a:r>
          </a:p>
          <a:p>
            <a:r>
              <a:rPr lang="en-US" altLang="zh-CN"/>
              <a:t>	{</a:t>
            </a:r>
          </a:p>
          <a:p>
            <a:r>
              <a:rPr lang="en-US" altLang="zh-CN"/>
              <a:t>		jp1=new JPanel();</a:t>
            </a:r>
          </a:p>
          <a:p>
            <a:r>
              <a:rPr lang="en-US" altLang="zh-CN"/>
              <a:t>		jp2=new JPanel();</a:t>
            </a:r>
          </a:p>
          <a:p>
            <a:r>
              <a:rPr lang="en-US" altLang="zh-CN"/>
              <a:t>		</a:t>
            </a:r>
          </a:p>
          <a:p>
            <a:r>
              <a:rPr lang="en-US" altLang="zh-CN"/>
              <a:t>		jl1=new JLabel("</a:t>
            </a:r>
            <a:r>
              <a:rPr lang="zh-CN" altLang="en-US"/>
              <a:t>你的籍贯</a:t>
            </a:r>
            <a:r>
              <a:rPr lang="en-US" altLang="zh-CN"/>
              <a:t>");</a:t>
            </a:r>
          </a:p>
          <a:p>
            <a:r>
              <a:rPr lang="en-US" altLang="zh-CN"/>
              <a:t>		jl2=new JLabel("</a:t>
            </a:r>
            <a:r>
              <a:rPr lang="zh-CN" altLang="en-US"/>
              <a:t>旅游地点</a:t>
            </a:r>
            <a:r>
              <a:rPr lang="en-US" altLang="zh-CN"/>
              <a:t>");</a:t>
            </a:r>
          </a:p>
          <a:p>
            <a:r>
              <a:rPr lang="en-US" altLang="zh-CN"/>
              <a:t>		</a:t>
            </a:r>
          </a:p>
          <a:p>
            <a:r>
              <a:rPr lang="en-US" altLang="zh-CN"/>
              <a:t>		String []jg={"</a:t>
            </a:r>
            <a:r>
              <a:rPr lang="zh-CN" altLang="en-US"/>
              <a:t>北京</a:t>
            </a:r>
            <a:r>
              <a:rPr lang="en-US" altLang="zh-CN"/>
              <a:t>","</a:t>
            </a:r>
            <a:r>
              <a:rPr lang="zh-CN" altLang="en-US"/>
              <a:t>上海</a:t>
            </a:r>
            <a:r>
              <a:rPr lang="en-US" altLang="zh-CN"/>
              <a:t>","</a:t>
            </a:r>
            <a:r>
              <a:rPr lang="zh-CN" altLang="en-US"/>
              <a:t>天津</a:t>
            </a:r>
            <a:r>
              <a:rPr lang="en-US" altLang="zh-CN"/>
              <a:t>","</a:t>
            </a:r>
            <a:r>
              <a:rPr lang="zh-CN" altLang="en-US"/>
              <a:t>火星</a:t>
            </a:r>
            <a:r>
              <a:rPr lang="en-US" altLang="zh-CN"/>
              <a:t>"};</a:t>
            </a:r>
          </a:p>
          <a:p>
            <a:r>
              <a:rPr lang="en-US" altLang="zh-CN"/>
              <a:t>		jcb1=new JComboBox(jg);</a:t>
            </a:r>
          </a:p>
          <a:p>
            <a:r>
              <a:rPr lang="en-US" altLang="zh-CN"/>
              <a:t>		</a:t>
            </a:r>
          </a:p>
          <a:p>
            <a:r>
              <a:rPr lang="en-US" altLang="zh-CN"/>
              <a:t>		String []dd={"</a:t>
            </a:r>
            <a:r>
              <a:rPr lang="zh-CN" altLang="en-US"/>
              <a:t>九寨沟</a:t>
            </a:r>
            <a:r>
              <a:rPr lang="en-US" altLang="zh-CN"/>
              <a:t>","</a:t>
            </a:r>
            <a:r>
              <a:rPr lang="zh-CN" altLang="en-US"/>
              <a:t>故宫</a:t>
            </a:r>
            <a:r>
              <a:rPr lang="en-US" altLang="zh-CN"/>
              <a:t>","</a:t>
            </a:r>
            <a:r>
              <a:rPr lang="zh-CN" altLang="en-US"/>
              <a:t>长城</a:t>
            </a:r>
            <a:r>
              <a:rPr lang="en-US" altLang="zh-CN"/>
              <a:t>","</a:t>
            </a:r>
            <a:r>
              <a:rPr lang="zh-CN" altLang="en-US"/>
              <a:t>天安门</a:t>
            </a:r>
            <a:r>
              <a:rPr lang="en-US" altLang="zh-CN"/>
              <a:t>"};</a:t>
            </a:r>
          </a:p>
          <a:p>
            <a:r>
              <a:rPr lang="en-US" altLang="zh-CN"/>
              <a:t>		jlist=new JList(dd);</a:t>
            </a:r>
          </a:p>
          <a:p>
            <a:r>
              <a:rPr lang="en-US" altLang="zh-CN"/>
              <a:t>		jlist.setVisibleRowCount(2);</a:t>
            </a:r>
          </a:p>
          <a:p>
            <a:r>
              <a:rPr lang="en-US" altLang="zh-CN"/>
              <a:t>		jsp=new JScrollPane(jlist);</a:t>
            </a:r>
          </a:p>
          <a:p>
            <a:r>
              <a:rPr lang="en-US" altLang="zh-CN"/>
              <a:t>		//</a:t>
            </a:r>
            <a:r>
              <a:rPr lang="zh-CN" altLang="en-US"/>
              <a:t>设置你希望显示多少个选项</a:t>
            </a:r>
          </a:p>
          <a:p>
            <a:r>
              <a:rPr lang="zh-CN" altLang="en-US"/>
              <a:t>		</a:t>
            </a:r>
          </a:p>
          <a:p>
            <a:r>
              <a:rPr lang="zh-CN" altLang="en-US"/>
              <a:t>		</a:t>
            </a:r>
          </a:p>
          <a:p>
            <a:r>
              <a:rPr lang="zh-CN" altLang="en-US"/>
              <a:t>		</a:t>
            </a:r>
            <a:r>
              <a:rPr lang="en-US" altLang="zh-CN"/>
              <a:t>//</a:t>
            </a:r>
            <a:r>
              <a:rPr lang="zh-CN" altLang="en-US"/>
              <a:t>设置布局</a:t>
            </a:r>
          </a:p>
          <a:p>
            <a:r>
              <a:rPr lang="zh-CN" altLang="en-US"/>
              <a:t>		</a:t>
            </a:r>
            <a:r>
              <a:rPr lang="en-US" altLang="zh-CN"/>
              <a:t>this.setLayout(new GridLayout(3,1));</a:t>
            </a:r>
          </a:p>
          <a:p>
            <a:r>
              <a:rPr lang="en-US" altLang="zh-CN"/>
              <a:t>		</a:t>
            </a:r>
          </a:p>
          <a:p>
            <a:r>
              <a:rPr lang="en-US" altLang="zh-CN"/>
              <a:t>		//</a:t>
            </a:r>
            <a:r>
              <a:rPr lang="zh-CN" altLang="en-US"/>
              <a:t>添加组件</a:t>
            </a:r>
          </a:p>
          <a:p>
            <a:r>
              <a:rPr lang="zh-CN" altLang="en-US"/>
              <a:t>		</a:t>
            </a:r>
            <a:r>
              <a:rPr lang="en-US" altLang="zh-CN"/>
              <a:t>jp1.add(jl1);</a:t>
            </a:r>
          </a:p>
          <a:p>
            <a:r>
              <a:rPr lang="en-US" altLang="zh-CN"/>
              <a:t>		jp1.add(jcb1);</a:t>
            </a:r>
          </a:p>
          <a:p>
            <a:r>
              <a:rPr lang="en-US" altLang="zh-CN"/>
              <a:t>		</a:t>
            </a:r>
          </a:p>
          <a:p>
            <a:r>
              <a:rPr lang="en-US" altLang="zh-CN"/>
              <a:t>		jp2.add(jl2);</a:t>
            </a:r>
          </a:p>
          <a:p>
            <a:r>
              <a:rPr lang="en-US" altLang="zh-CN"/>
              <a:t>		jp2.add(jsp);</a:t>
            </a:r>
          </a:p>
          <a:p>
            <a:r>
              <a:rPr lang="en-US" altLang="zh-CN"/>
              <a:t>		</a:t>
            </a:r>
          </a:p>
          <a:p>
            <a:r>
              <a:rPr lang="en-US" altLang="zh-CN"/>
              <a:t>		this.add(jp1);</a:t>
            </a:r>
          </a:p>
          <a:p>
            <a:r>
              <a:rPr lang="en-US" altLang="zh-CN"/>
              <a:t>		this.add(jp2);</a:t>
            </a:r>
          </a:p>
          <a:p>
            <a:r>
              <a:rPr lang="en-US" altLang="zh-CN"/>
              <a:t>		</a:t>
            </a:r>
          </a:p>
          <a:p>
            <a:r>
              <a:rPr lang="en-US" altLang="zh-CN"/>
              <a:t>		this.setSize(300, 300);</a:t>
            </a:r>
          </a:p>
          <a:p>
            <a:r>
              <a:rPr lang="en-US" altLang="zh-CN"/>
              <a:t>		this.setDefaultCloseOperation(JFrame.EXIT_ON_CLOSE);</a:t>
            </a:r>
          </a:p>
          <a:p>
            <a:r>
              <a:rPr lang="en-US" altLang="zh-CN"/>
              <a:t>		this.setVisible(true);</a:t>
            </a:r>
          </a:p>
          <a:p>
            <a:r>
              <a:rPr lang="en-US" altLang="zh-CN"/>
              <a:t>	}</a:t>
            </a:r>
          </a:p>
          <a:p>
            <a:endParaRPr lang="en-US" altLang="zh-CN"/>
          </a:p>
          <a:p>
            <a:r>
              <a:rPr lang="en-US" altLang="zh-CN"/>
              <a:t>}</a:t>
            </a:r>
          </a:p>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buClr>
                <a:srgbClr val="0000FF"/>
              </a:buClr>
            </a:pPr>
            <a:fld id="{41F8B4AB-EE3E-413F-89C0-85661B73590C}" type="slidenum">
              <a:rPr lang="zh-CN" altLang="en-US" sz="1200" b="0" smtClean="0">
                <a:solidFill>
                  <a:prstClr val="black"/>
                </a:solidFill>
                <a:latin typeface="Arial" charset="0"/>
                <a:ea typeface="宋体" pitchFamily="2" charset="-122"/>
              </a:rPr>
              <a:pPr eaLnBrk="1" hangingPunct="1">
                <a:buClr>
                  <a:srgbClr val="0000FF"/>
                </a:buClr>
              </a:pPr>
              <a:t>28</a:t>
            </a:fld>
            <a:endParaRPr lang="en-US" altLang="zh-CN" sz="1200" b="0">
              <a:solidFill>
                <a:prstClr val="black"/>
              </a:solidFill>
              <a:latin typeface="Arial" charset="0"/>
              <a:ea typeface="宋体" pitchFamily="2" charset="-122"/>
            </a:endParaRPr>
          </a:p>
        </p:txBody>
      </p:sp>
      <p:sp>
        <p:nvSpPr>
          <p:cNvPr id="142339" name="Rectangle 2"/>
          <p:cNvSpPr>
            <a:spLocks noGrp="1" noRot="1" noChangeAspect="1" noChangeArrowheads="1" noTextEdit="1"/>
          </p:cNvSpPr>
          <p:nvPr>
            <p:ph type="sldImg"/>
          </p:nvPr>
        </p:nvSpPr>
        <p:spPr>
          <a:xfrm>
            <a:off x="381000" y="685800"/>
            <a:ext cx="6096000" cy="3429000"/>
          </a:xfrm>
          <a:ln/>
        </p:spPr>
      </p:sp>
      <p:sp>
        <p:nvSpPr>
          <p:cNvPr id="142340"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buClr>
                <a:srgbClr val="0000FF"/>
              </a:buClr>
            </a:pPr>
            <a:fld id="{41F8B4AB-EE3E-413F-89C0-85661B73590C}" type="slidenum">
              <a:rPr lang="zh-CN" altLang="en-US" sz="1200" b="0" smtClean="0">
                <a:solidFill>
                  <a:prstClr val="black"/>
                </a:solidFill>
                <a:latin typeface="Arial" charset="0"/>
                <a:ea typeface="宋体" pitchFamily="2" charset="-122"/>
              </a:rPr>
              <a:pPr eaLnBrk="1" hangingPunct="1">
                <a:buClr>
                  <a:srgbClr val="0000FF"/>
                </a:buClr>
              </a:pPr>
              <a:t>29</a:t>
            </a:fld>
            <a:endParaRPr lang="en-US" altLang="zh-CN" sz="1200" b="0">
              <a:solidFill>
                <a:prstClr val="black"/>
              </a:solidFill>
              <a:latin typeface="Arial" charset="0"/>
              <a:ea typeface="宋体" pitchFamily="2" charset="-122"/>
            </a:endParaRPr>
          </a:p>
        </p:txBody>
      </p:sp>
      <p:sp>
        <p:nvSpPr>
          <p:cNvPr id="142339" name="Rectangle 2"/>
          <p:cNvSpPr>
            <a:spLocks noGrp="1" noRot="1" noChangeAspect="1" noChangeArrowheads="1" noTextEdit="1"/>
          </p:cNvSpPr>
          <p:nvPr>
            <p:ph type="sldImg"/>
          </p:nvPr>
        </p:nvSpPr>
        <p:spPr>
          <a:xfrm>
            <a:off x="381000" y="685800"/>
            <a:ext cx="6096000" cy="3429000"/>
          </a:xfrm>
          <a:ln/>
        </p:spPr>
      </p:sp>
      <p:sp>
        <p:nvSpPr>
          <p:cNvPr id="142340"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BF117B-3403-4642-B0CE-A5C8A457622E}" type="slidenum">
              <a:rPr lang="en-US" altLang="zh-CN">
                <a:solidFill>
                  <a:prstClr val="black"/>
                </a:solidFill>
              </a:rPr>
              <a:pPr/>
              <a:t>36</a:t>
            </a:fld>
            <a:endParaRPr lang="en-US" altLang="zh-CN">
              <a:solidFill>
                <a:prstClr val="black"/>
              </a:solidFill>
            </a:endParaRPr>
          </a:p>
        </p:txBody>
      </p:sp>
      <p:sp>
        <p:nvSpPr>
          <p:cNvPr id="620546" name="Rectangle 2"/>
          <p:cNvSpPr>
            <a:spLocks noGrp="1" noRot="1" noChangeAspect="1" noChangeArrowheads="1" noTextEdit="1"/>
          </p:cNvSpPr>
          <p:nvPr>
            <p:ph type="sldImg"/>
          </p:nvPr>
        </p:nvSpPr>
        <p:spPr>
          <a:xfrm>
            <a:off x="381000" y="685800"/>
            <a:ext cx="6096000" cy="3429000"/>
          </a:xfrm>
          <a:ln/>
        </p:spPr>
      </p:sp>
      <p:sp>
        <p:nvSpPr>
          <p:cNvPr id="620547" name="Rectangle 3"/>
          <p:cNvSpPr>
            <a:spLocks noGrp="1" noChangeArrowheads="1"/>
          </p:cNvSpPr>
          <p:nvPr>
            <p:ph type="body" idx="1"/>
          </p:nvPr>
        </p:nvSpPr>
        <p:spPr/>
        <p:txBody>
          <a:bodyPr/>
          <a:lstStyle/>
          <a:p>
            <a:endParaRPr lang="en-US" altLang="zh-CN" dirty="0"/>
          </a:p>
          <a:p>
            <a:r>
              <a:rPr lang="en-US" altLang="zh-CN" dirty="0"/>
              <a:t>Swing</a:t>
            </a:r>
            <a:r>
              <a:rPr lang="zh-CN" altLang="en-US" dirty="0"/>
              <a:t>中常用的中间容器：</a:t>
            </a:r>
            <a:r>
              <a:rPr lang="en-US" altLang="zh-CN" dirty="0" err="1"/>
              <a:t>JPanel</a:t>
            </a:r>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一些基本组件的使用，查看“</a:t>
            </a:r>
            <a:r>
              <a:rPr lang="en-US" altLang="zh-CN" dirty="0"/>
              <a:t>ManyComponents.java</a:t>
            </a:r>
            <a:r>
              <a:rPr lang="zh-CN" altLang="en-US" dirty="0"/>
              <a:t>”文件</a:t>
            </a:r>
          </a:p>
        </p:txBody>
      </p:sp>
      <p:sp>
        <p:nvSpPr>
          <p:cNvPr id="4" name="灯片编号占位符 3"/>
          <p:cNvSpPr>
            <a:spLocks noGrp="1"/>
          </p:cNvSpPr>
          <p:nvPr>
            <p:ph type="sldNum" sz="quarter" idx="10"/>
          </p:nvPr>
        </p:nvSpPr>
        <p:spPr/>
        <p:txBody>
          <a:bodyPr/>
          <a:lstStyle/>
          <a:p>
            <a:fld id="{08149755-45A4-4809-B3D6-7236C062A637}" type="slidenum">
              <a:rPr lang="en-US" altLang="zh-CN" smtClean="0"/>
              <a:pPr/>
              <a:t>38</a:t>
            </a:fld>
            <a:endParaRPr lang="en-US" altLang="zh-CN"/>
          </a:p>
        </p:txBody>
      </p:sp>
    </p:spTree>
    <p:extLst>
      <p:ext uri="{BB962C8B-B14F-4D97-AF65-F5344CB8AC3E}">
        <p14:creationId xmlns:p14="http://schemas.microsoft.com/office/powerpoint/2010/main" val="3820313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87195A-6694-4150-A5FB-8CC70F19B17D}" type="slidenum">
              <a:rPr lang="en-US" altLang="zh-CN"/>
              <a:pPr/>
              <a:t>40</a:t>
            </a:fld>
            <a:endParaRPr lang="en-US" altLang="zh-CN"/>
          </a:p>
        </p:txBody>
      </p:sp>
      <p:sp>
        <p:nvSpPr>
          <p:cNvPr id="628738" name="Rectangle 2"/>
          <p:cNvSpPr>
            <a:spLocks noGrp="1" noRot="1" noChangeAspect="1" noChangeArrowheads="1" noTextEdit="1"/>
          </p:cNvSpPr>
          <p:nvPr>
            <p:ph type="sldImg"/>
          </p:nvPr>
        </p:nvSpPr>
        <p:spPr>
          <a:xfrm>
            <a:off x="381000" y="685800"/>
            <a:ext cx="6096000" cy="3429000"/>
          </a:xfrm>
          <a:ln/>
        </p:spPr>
      </p:sp>
      <p:sp>
        <p:nvSpPr>
          <p:cNvPr id="628739" name="Rectangle 3"/>
          <p:cNvSpPr>
            <a:spLocks noGrp="1" noChangeArrowheads="1"/>
          </p:cNvSpPr>
          <p:nvPr>
            <p:ph type="body" idx="1"/>
          </p:nvPr>
        </p:nvSpPr>
        <p:spPr/>
        <p:txBody>
          <a:bodyPr/>
          <a:lstStyle/>
          <a:p>
            <a:endParaRPr lang="en-US" altLang="zh-CN"/>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4E479C-DABC-4681-92C0-AF94F75EACFC}" type="slidenum">
              <a:rPr lang="en-US" altLang="zh-CN"/>
              <a:pPr/>
              <a:t>4</a:t>
            </a:fld>
            <a:endParaRPr lang="en-US" altLang="zh-CN"/>
          </a:p>
        </p:txBody>
      </p:sp>
      <p:sp>
        <p:nvSpPr>
          <p:cNvPr id="600066" name="Rectangle 2"/>
          <p:cNvSpPr>
            <a:spLocks noGrp="1" noRot="1" noChangeAspect="1" noChangeArrowheads="1" noTextEdit="1"/>
          </p:cNvSpPr>
          <p:nvPr>
            <p:ph type="sldImg"/>
          </p:nvPr>
        </p:nvSpPr>
        <p:spPr>
          <a:xfrm>
            <a:off x="381000" y="685800"/>
            <a:ext cx="6096000" cy="3429000"/>
          </a:xfrm>
          <a:ln/>
        </p:spPr>
      </p:sp>
      <p:sp>
        <p:nvSpPr>
          <p:cNvPr id="600067" name="Rectangle 3"/>
          <p:cNvSpPr>
            <a:spLocks noGrp="1" noChangeArrowheads="1"/>
          </p:cNvSpPr>
          <p:nvPr>
            <p:ph type="body" idx="1"/>
          </p:nvPr>
        </p:nvSpPr>
        <p:spPr/>
        <p:txBody>
          <a:bodyPr/>
          <a:lstStyle/>
          <a:p>
            <a:endParaRPr lang="en-US" altLang="zh-CN"/>
          </a:p>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68CAEC-44CC-49D4-9B93-1FF4461F5983}" type="slidenum">
              <a:rPr lang="en-US" altLang="zh-CN"/>
              <a:pPr/>
              <a:t>41</a:t>
            </a:fld>
            <a:endParaRPr lang="en-US" altLang="zh-CN"/>
          </a:p>
        </p:txBody>
      </p:sp>
      <p:sp>
        <p:nvSpPr>
          <p:cNvPr id="630786" name="Rectangle 2"/>
          <p:cNvSpPr>
            <a:spLocks noGrp="1" noRot="1" noChangeAspect="1" noChangeArrowheads="1" noTextEdit="1"/>
          </p:cNvSpPr>
          <p:nvPr>
            <p:ph type="sldImg"/>
          </p:nvPr>
        </p:nvSpPr>
        <p:spPr>
          <a:xfrm>
            <a:off x="381000" y="685800"/>
            <a:ext cx="6096000" cy="3429000"/>
          </a:xfrm>
          <a:ln/>
        </p:spPr>
      </p:sp>
      <p:sp>
        <p:nvSpPr>
          <p:cNvPr id="630787" name="Rectangle 3"/>
          <p:cNvSpPr>
            <a:spLocks noGrp="1" noChangeArrowheads="1"/>
          </p:cNvSpPr>
          <p:nvPr>
            <p:ph type="body" idx="1"/>
          </p:nvPr>
        </p:nvSpPr>
        <p:spPr/>
        <p:txBody>
          <a:bodyPr/>
          <a:lstStyle/>
          <a:p>
            <a:endParaRPr lang="en-US" altLang="zh-CN"/>
          </a:p>
          <a:p>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8BCE6-8D6E-4166-B164-E403D89C6C15}" type="slidenum">
              <a:rPr lang="en-US" altLang="zh-CN"/>
              <a:pPr/>
              <a:t>42</a:t>
            </a:fld>
            <a:endParaRPr lang="en-US" altLang="zh-CN"/>
          </a:p>
        </p:txBody>
      </p:sp>
      <p:sp>
        <p:nvSpPr>
          <p:cNvPr id="634882" name="Rectangle 2"/>
          <p:cNvSpPr>
            <a:spLocks noGrp="1" noRot="1" noChangeAspect="1" noChangeArrowheads="1" noTextEdit="1"/>
          </p:cNvSpPr>
          <p:nvPr>
            <p:ph type="sldImg"/>
          </p:nvPr>
        </p:nvSpPr>
        <p:spPr>
          <a:xfrm>
            <a:off x="381000" y="685800"/>
            <a:ext cx="6096000" cy="3429000"/>
          </a:xfrm>
          <a:ln/>
        </p:spPr>
      </p:sp>
      <p:sp>
        <p:nvSpPr>
          <p:cNvPr id="634883" name="Rectangle 3"/>
          <p:cNvSpPr>
            <a:spLocks noGrp="1" noChangeArrowheads="1"/>
          </p:cNvSpPr>
          <p:nvPr>
            <p:ph type="body" idx="1"/>
          </p:nvPr>
        </p:nvSpPr>
        <p:spPr/>
        <p:txBody>
          <a:bodyPr/>
          <a:lstStyle/>
          <a:p>
            <a:endParaRPr lang="en-US" altLang="zh-CN"/>
          </a:p>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960161-25B0-47B8-ABF3-D1645E58F0FE}" type="slidenum">
              <a:rPr lang="en-US" altLang="zh-CN"/>
              <a:pPr/>
              <a:t>43</a:t>
            </a:fld>
            <a:endParaRPr lang="en-US" altLang="zh-CN"/>
          </a:p>
        </p:txBody>
      </p:sp>
      <p:sp>
        <p:nvSpPr>
          <p:cNvPr id="636930" name="Rectangle 2"/>
          <p:cNvSpPr>
            <a:spLocks noGrp="1" noRot="1" noChangeAspect="1" noChangeArrowheads="1" noTextEdit="1"/>
          </p:cNvSpPr>
          <p:nvPr>
            <p:ph type="sldImg"/>
          </p:nvPr>
        </p:nvSpPr>
        <p:spPr>
          <a:xfrm>
            <a:off x="381000" y="685800"/>
            <a:ext cx="6096000" cy="3429000"/>
          </a:xfrm>
          <a:ln/>
        </p:spPr>
      </p:sp>
      <p:sp>
        <p:nvSpPr>
          <p:cNvPr id="636931" name="Rectangle 3"/>
          <p:cNvSpPr>
            <a:spLocks noGrp="1" noChangeArrowheads="1"/>
          </p:cNvSpPr>
          <p:nvPr>
            <p:ph type="body" idx="1"/>
          </p:nvPr>
        </p:nvSpPr>
        <p:spPr/>
        <p:txBody>
          <a:bodyPr/>
          <a:lstStyle/>
          <a:p>
            <a:endParaRPr lang="en-US" altLang="zh-CN"/>
          </a:p>
          <a:p>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AA5C05-A6A2-4F18-9E44-228C645D87DD}" type="slidenum">
              <a:rPr lang="en-US" altLang="zh-CN"/>
              <a:pPr/>
              <a:t>44</a:t>
            </a:fld>
            <a:endParaRPr lang="en-US" altLang="zh-CN"/>
          </a:p>
        </p:txBody>
      </p:sp>
      <p:sp>
        <p:nvSpPr>
          <p:cNvPr id="641026" name="Rectangle 2"/>
          <p:cNvSpPr>
            <a:spLocks noGrp="1" noRot="1" noChangeAspect="1" noChangeArrowheads="1" noTextEdit="1"/>
          </p:cNvSpPr>
          <p:nvPr>
            <p:ph type="sldImg"/>
          </p:nvPr>
        </p:nvSpPr>
        <p:spPr>
          <a:xfrm>
            <a:off x="381000" y="685800"/>
            <a:ext cx="6096000" cy="3429000"/>
          </a:xfrm>
          <a:ln/>
        </p:spPr>
      </p:sp>
      <p:sp>
        <p:nvSpPr>
          <p:cNvPr id="641027" name="Rectangle 3"/>
          <p:cNvSpPr>
            <a:spLocks noGrp="1" noChangeArrowheads="1"/>
          </p:cNvSpPr>
          <p:nvPr>
            <p:ph type="body" idx="1"/>
          </p:nvPr>
        </p:nvSpPr>
        <p:spPr/>
        <p:txBody>
          <a:bodyPr/>
          <a:lstStyle/>
          <a:p>
            <a:endParaRPr lang="en-US" altLang="zh-CN"/>
          </a:p>
          <a:p>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43904C-0AAB-495B-BFBF-4E2FE7FF77C1}" type="slidenum">
              <a:rPr lang="en-US" altLang="zh-CN"/>
              <a:pPr/>
              <a:t>45</a:t>
            </a:fld>
            <a:endParaRPr lang="en-US" altLang="zh-CN"/>
          </a:p>
        </p:txBody>
      </p:sp>
      <p:sp>
        <p:nvSpPr>
          <p:cNvPr id="645122" name="Rectangle 2"/>
          <p:cNvSpPr>
            <a:spLocks noGrp="1" noRot="1" noChangeAspect="1" noChangeArrowheads="1" noTextEdit="1"/>
          </p:cNvSpPr>
          <p:nvPr>
            <p:ph type="sldImg"/>
          </p:nvPr>
        </p:nvSpPr>
        <p:spPr>
          <a:xfrm>
            <a:off x="381000" y="685800"/>
            <a:ext cx="6096000" cy="3429000"/>
          </a:xfrm>
          <a:ln/>
        </p:spPr>
      </p:sp>
      <p:sp>
        <p:nvSpPr>
          <p:cNvPr id="645123" name="Rectangle 3"/>
          <p:cNvSpPr>
            <a:spLocks noGrp="1" noChangeArrowheads="1"/>
          </p:cNvSpPr>
          <p:nvPr>
            <p:ph type="body" idx="1"/>
          </p:nvPr>
        </p:nvSpPr>
        <p:spPr/>
        <p:txBody>
          <a:bodyPr/>
          <a:lstStyle/>
          <a:p>
            <a:endParaRPr lang="en-US" altLang="zh-CN"/>
          </a:p>
          <a:p>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FAF44-4437-4AB9-8FF5-C8BBE9353B28}" type="slidenum">
              <a:rPr lang="en-US" altLang="zh-CN"/>
              <a:pPr/>
              <a:t>46</a:t>
            </a:fld>
            <a:endParaRPr lang="en-US" altLang="zh-CN"/>
          </a:p>
        </p:txBody>
      </p:sp>
      <p:sp>
        <p:nvSpPr>
          <p:cNvPr id="647170" name="Rectangle 2"/>
          <p:cNvSpPr>
            <a:spLocks noGrp="1" noRot="1" noChangeAspect="1" noChangeArrowheads="1" noTextEdit="1"/>
          </p:cNvSpPr>
          <p:nvPr>
            <p:ph type="sldImg"/>
          </p:nvPr>
        </p:nvSpPr>
        <p:spPr>
          <a:xfrm>
            <a:off x="381000" y="685800"/>
            <a:ext cx="6096000" cy="3429000"/>
          </a:xfrm>
          <a:ln/>
        </p:spPr>
      </p:sp>
      <p:sp>
        <p:nvSpPr>
          <p:cNvPr id="647171" name="Rectangle 3"/>
          <p:cNvSpPr>
            <a:spLocks noGrp="1" noChangeArrowheads="1"/>
          </p:cNvSpPr>
          <p:nvPr>
            <p:ph type="body" idx="1"/>
          </p:nvPr>
        </p:nvSpPr>
        <p:spPr/>
        <p:txBody>
          <a:bodyPr/>
          <a:lstStyle/>
          <a:p>
            <a:endParaRPr lang="en-US" altLang="zh-CN"/>
          </a:p>
          <a:p>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FAF44-4437-4AB9-8FF5-C8BBE9353B28}" type="slidenum">
              <a:rPr lang="en-US" altLang="zh-CN"/>
              <a:pPr/>
              <a:t>47</a:t>
            </a:fld>
            <a:endParaRPr lang="en-US" altLang="zh-CN"/>
          </a:p>
        </p:txBody>
      </p:sp>
      <p:sp>
        <p:nvSpPr>
          <p:cNvPr id="647170" name="Rectangle 2"/>
          <p:cNvSpPr>
            <a:spLocks noGrp="1" noRot="1" noChangeAspect="1" noChangeArrowheads="1" noTextEdit="1"/>
          </p:cNvSpPr>
          <p:nvPr>
            <p:ph type="sldImg"/>
          </p:nvPr>
        </p:nvSpPr>
        <p:spPr>
          <a:xfrm>
            <a:off x="381000" y="685800"/>
            <a:ext cx="6096000" cy="3429000"/>
          </a:xfrm>
          <a:ln/>
        </p:spPr>
      </p:sp>
      <p:sp>
        <p:nvSpPr>
          <p:cNvPr id="647171" name="Rectangle 3"/>
          <p:cNvSpPr>
            <a:spLocks noGrp="1" noChangeArrowheads="1"/>
          </p:cNvSpPr>
          <p:nvPr>
            <p:ph type="body" idx="1"/>
          </p:nvPr>
        </p:nvSpPr>
        <p:spPr/>
        <p:txBody>
          <a:bodyPr/>
          <a:lstStyle/>
          <a:p>
            <a:r>
              <a:rPr lang="en-US" altLang="zh-CN" dirty="0"/>
              <a:t>https://www.ibm.com/developerworks/cn/java/j-lo-boxlayout/</a:t>
            </a:r>
          </a:p>
          <a:p>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0D0A07-E5B4-46E8-A707-754F90D634C6}" type="slidenum">
              <a:rPr lang="en-US" altLang="zh-CN"/>
              <a:pPr/>
              <a:t>54</a:t>
            </a:fld>
            <a:endParaRPr lang="en-US" altLang="zh-CN"/>
          </a:p>
        </p:txBody>
      </p:sp>
      <p:sp>
        <p:nvSpPr>
          <p:cNvPr id="649218" name="Rectangle 2"/>
          <p:cNvSpPr>
            <a:spLocks noGrp="1" noRot="1" noChangeAspect="1" noChangeArrowheads="1" noTextEdit="1"/>
          </p:cNvSpPr>
          <p:nvPr>
            <p:ph type="sldImg"/>
          </p:nvPr>
        </p:nvSpPr>
        <p:spPr>
          <a:xfrm>
            <a:off x="381000" y="685800"/>
            <a:ext cx="6096000" cy="3429000"/>
          </a:xfrm>
          <a:ln/>
        </p:spPr>
      </p:sp>
      <p:sp>
        <p:nvSpPr>
          <p:cNvPr id="649219" name="Rectangle 3"/>
          <p:cNvSpPr>
            <a:spLocks noGrp="1" noChangeArrowheads="1"/>
          </p:cNvSpPr>
          <p:nvPr>
            <p:ph type="body" idx="1"/>
          </p:nvPr>
        </p:nvSpPr>
        <p:spPr/>
        <p:txBody>
          <a:bodyPr/>
          <a:lstStyle/>
          <a:p>
            <a:endParaRPr lang="en-US" altLang="zh-CN"/>
          </a:p>
          <a:p>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63673-10EB-4330-B2F4-C2EF53262C7A}" type="slidenum">
              <a:rPr lang="en-US" altLang="zh-CN"/>
              <a:pPr/>
              <a:t>58</a:t>
            </a:fld>
            <a:endParaRPr lang="en-US" altLang="zh-CN"/>
          </a:p>
        </p:txBody>
      </p:sp>
      <p:sp>
        <p:nvSpPr>
          <p:cNvPr id="651266" name="Rectangle 2"/>
          <p:cNvSpPr>
            <a:spLocks noGrp="1" noRot="1" noChangeAspect="1" noChangeArrowheads="1" noTextEdit="1"/>
          </p:cNvSpPr>
          <p:nvPr>
            <p:ph type="sldImg"/>
          </p:nvPr>
        </p:nvSpPr>
        <p:spPr>
          <a:xfrm>
            <a:off x="381000" y="685800"/>
            <a:ext cx="6096000" cy="3429000"/>
          </a:xfrm>
          <a:ln/>
        </p:spPr>
      </p:sp>
      <p:sp>
        <p:nvSpPr>
          <p:cNvPr id="651267" name="Rectangle 3"/>
          <p:cNvSpPr>
            <a:spLocks noGrp="1" noChangeArrowheads="1"/>
          </p:cNvSpPr>
          <p:nvPr>
            <p:ph type="body" idx="1"/>
          </p:nvPr>
        </p:nvSpPr>
        <p:spPr/>
        <p:txBody>
          <a:bodyPr/>
          <a:lstStyle/>
          <a:p>
            <a:endParaRPr lang="en-US" altLang="zh-CN"/>
          </a:p>
          <a:p>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79D641-2185-4383-A0F8-6D59D228C87F}" type="slidenum">
              <a:rPr lang="en-US" altLang="zh-CN"/>
              <a:pPr/>
              <a:t>59</a:t>
            </a:fld>
            <a:endParaRPr lang="en-US" altLang="zh-CN"/>
          </a:p>
        </p:txBody>
      </p:sp>
      <p:sp>
        <p:nvSpPr>
          <p:cNvPr id="653314" name="Rectangle 2"/>
          <p:cNvSpPr>
            <a:spLocks noGrp="1" noRot="1" noChangeAspect="1" noChangeArrowheads="1" noTextEdit="1"/>
          </p:cNvSpPr>
          <p:nvPr>
            <p:ph type="sldImg"/>
          </p:nvPr>
        </p:nvSpPr>
        <p:spPr>
          <a:xfrm>
            <a:off x="381000" y="685800"/>
            <a:ext cx="6096000" cy="3429000"/>
          </a:xfrm>
          <a:ln/>
        </p:spPr>
      </p:sp>
      <p:sp>
        <p:nvSpPr>
          <p:cNvPr id="653315" name="Rectangle 3"/>
          <p:cNvSpPr>
            <a:spLocks noGrp="1" noChangeArrowheads="1"/>
          </p:cNvSpPr>
          <p:nvPr>
            <p:ph type="body" idx="1"/>
          </p:nvPr>
        </p:nvSpPr>
        <p:spPr/>
        <p:txBody>
          <a:bodyPr/>
          <a:lstStyle/>
          <a:p>
            <a:r>
              <a:rPr lang="en-US" altLang="zh-CN"/>
              <a:t>JPanel </a:t>
            </a:r>
            <a:r>
              <a:rPr lang="zh-CN" altLang="en-US"/>
              <a:t>默认布局是流布局</a:t>
            </a:r>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5E3B29-FEF8-42DA-8334-2A1C8D9D14E5}" type="slidenum">
              <a:rPr lang="en-US" altLang="zh-CN"/>
              <a:pPr/>
              <a:t>6</a:t>
            </a:fld>
            <a:endParaRPr lang="en-US" altLang="zh-CN"/>
          </a:p>
        </p:txBody>
      </p:sp>
      <p:sp>
        <p:nvSpPr>
          <p:cNvPr id="598018" name="Rectangle 2"/>
          <p:cNvSpPr>
            <a:spLocks noGrp="1" noRot="1" noChangeAspect="1" noChangeArrowheads="1" noTextEdit="1"/>
          </p:cNvSpPr>
          <p:nvPr>
            <p:ph type="sldImg"/>
          </p:nvPr>
        </p:nvSpPr>
        <p:spPr>
          <a:xfrm>
            <a:off x="381000" y="685800"/>
            <a:ext cx="6096000" cy="3429000"/>
          </a:xfrm>
          <a:ln/>
        </p:spPr>
      </p:sp>
      <p:sp>
        <p:nvSpPr>
          <p:cNvPr id="598019" name="Rectangle 3"/>
          <p:cNvSpPr>
            <a:spLocks noGrp="1" noChangeArrowheads="1"/>
          </p:cNvSpPr>
          <p:nvPr>
            <p:ph type="body" idx="1"/>
          </p:nvPr>
        </p:nvSpPr>
        <p:spPr/>
        <p:txBody>
          <a:bodyPr/>
          <a:lstStyle/>
          <a:p>
            <a:endParaRPr lang="en-US" altLang="zh-CN"/>
          </a:p>
          <a:p>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FB6A97-827F-462E-8FF7-5D7BEF8024C0}" type="slidenum">
              <a:rPr lang="en-US" altLang="zh-CN"/>
              <a:pPr/>
              <a:t>60</a:t>
            </a:fld>
            <a:endParaRPr lang="en-US" altLang="zh-CN"/>
          </a:p>
        </p:txBody>
      </p:sp>
      <p:sp>
        <p:nvSpPr>
          <p:cNvPr id="655362" name="Rectangle 2"/>
          <p:cNvSpPr>
            <a:spLocks noGrp="1" noRot="1" noChangeAspect="1" noChangeArrowheads="1" noTextEdit="1"/>
          </p:cNvSpPr>
          <p:nvPr>
            <p:ph type="sldImg"/>
          </p:nvPr>
        </p:nvSpPr>
        <p:spPr>
          <a:xfrm>
            <a:off x="381000" y="685800"/>
            <a:ext cx="6096000" cy="3429000"/>
          </a:xfrm>
          <a:ln/>
        </p:spPr>
      </p:sp>
      <p:sp>
        <p:nvSpPr>
          <p:cNvPr id="655363" name="Rectangle 3"/>
          <p:cNvSpPr>
            <a:spLocks noGrp="1" noChangeArrowheads="1"/>
          </p:cNvSpPr>
          <p:nvPr>
            <p:ph type="body" idx="1"/>
          </p:nvPr>
        </p:nvSpPr>
        <p:spPr/>
        <p:txBody>
          <a:bodyPr/>
          <a:lstStyle/>
          <a:p>
            <a:r>
              <a:rPr lang="en-US" altLang="zh-CN"/>
              <a:t>JPanel </a:t>
            </a:r>
            <a:r>
              <a:rPr lang="zh-CN" altLang="en-US"/>
              <a:t>默认布局是流布局</a:t>
            </a:r>
          </a:p>
          <a:p>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练习的代码在  </a:t>
            </a:r>
            <a:r>
              <a:rPr lang="en-US" altLang="zh-CN" dirty="0"/>
              <a:t>D:\Java\workspace\Example\src\exercise</a:t>
            </a:r>
            <a:endParaRPr lang="zh-CN" altLang="en-US" dirty="0"/>
          </a:p>
        </p:txBody>
      </p:sp>
      <p:sp>
        <p:nvSpPr>
          <p:cNvPr id="4" name="灯片编号占位符 3"/>
          <p:cNvSpPr>
            <a:spLocks noGrp="1"/>
          </p:cNvSpPr>
          <p:nvPr>
            <p:ph type="sldNum" sz="quarter" idx="10"/>
          </p:nvPr>
        </p:nvSpPr>
        <p:spPr/>
        <p:txBody>
          <a:bodyPr/>
          <a:lstStyle/>
          <a:p>
            <a:fld id="{08149755-45A4-4809-B3D6-7236C062A637}" type="slidenum">
              <a:rPr lang="en-US" altLang="zh-CN" smtClean="0"/>
              <a:pPr/>
              <a:t>61</a:t>
            </a:fld>
            <a:endParaRPr lang="en-US" altLang="zh-CN"/>
          </a:p>
        </p:txBody>
      </p:sp>
    </p:spTree>
    <p:extLst>
      <p:ext uri="{BB962C8B-B14F-4D97-AF65-F5344CB8AC3E}">
        <p14:creationId xmlns:p14="http://schemas.microsoft.com/office/powerpoint/2010/main" val="38359329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49755-45A4-4809-B3D6-7236C062A637}" type="slidenum">
              <a:rPr lang="en-US" altLang="zh-CN" smtClean="0"/>
              <a:pPr/>
              <a:t>68</a:t>
            </a:fld>
            <a:endParaRPr lang="en-US" altLang="zh-CN"/>
          </a:p>
        </p:txBody>
      </p:sp>
    </p:spTree>
    <p:extLst>
      <p:ext uri="{BB962C8B-B14F-4D97-AF65-F5344CB8AC3E}">
        <p14:creationId xmlns:p14="http://schemas.microsoft.com/office/powerpoint/2010/main" val="651481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49755-45A4-4809-B3D6-7236C062A637}" type="slidenum">
              <a:rPr lang="en-US" altLang="zh-CN" smtClean="0"/>
              <a:pPr/>
              <a:t>69</a:t>
            </a:fld>
            <a:endParaRPr lang="en-US" altLang="zh-CN"/>
          </a:p>
        </p:txBody>
      </p:sp>
    </p:spTree>
    <p:extLst>
      <p:ext uri="{BB962C8B-B14F-4D97-AF65-F5344CB8AC3E}">
        <p14:creationId xmlns:p14="http://schemas.microsoft.com/office/powerpoint/2010/main" val="6514810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49755-45A4-4809-B3D6-7236C062A637}" type="slidenum">
              <a:rPr lang="en-US" altLang="zh-CN" smtClean="0"/>
              <a:pPr/>
              <a:t>70</a:t>
            </a:fld>
            <a:endParaRPr lang="en-US" altLang="zh-CN"/>
          </a:p>
        </p:txBody>
      </p:sp>
    </p:spTree>
    <p:extLst>
      <p:ext uri="{BB962C8B-B14F-4D97-AF65-F5344CB8AC3E}">
        <p14:creationId xmlns:p14="http://schemas.microsoft.com/office/powerpoint/2010/main" val="6514810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F9E269-9577-4EAC-983F-E8EF934B72EF}" type="slidenum">
              <a:rPr lang="en-US" altLang="zh-CN"/>
              <a:pPr/>
              <a:t>73</a:t>
            </a:fld>
            <a:endParaRPr lang="en-US" altLang="zh-CN"/>
          </a:p>
        </p:txBody>
      </p:sp>
      <p:sp>
        <p:nvSpPr>
          <p:cNvPr id="667650" name="Rectangle 2"/>
          <p:cNvSpPr>
            <a:spLocks noGrp="1" noRot="1" noChangeAspect="1" noChangeArrowheads="1" noTextEdit="1"/>
          </p:cNvSpPr>
          <p:nvPr>
            <p:ph type="sldImg"/>
          </p:nvPr>
        </p:nvSpPr>
        <p:spPr>
          <a:xfrm>
            <a:off x="381000" y="685800"/>
            <a:ext cx="6096000" cy="3429000"/>
          </a:xfrm>
          <a:ln/>
        </p:spPr>
      </p:sp>
      <p:sp>
        <p:nvSpPr>
          <p:cNvPr id="667651" name="Rectangle 3"/>
          <p:cNvSpPr>
            <a:spLocks noGrp="1" noChangeArrowheads="1"/>
          </p:cNvSpPr>
          <p:nvPr>
            <p:ph type="body" idx="1"/>
          </p:nvPr>
        </p:nvSpPr>
        <p:spPr/>
        <p:txBody>
          <a:bodyPr/>
          <a:lstStyle/>
          <a:p>
            <a:r>
              <a:rPr lang="en-US" altLang="zh-CN"/>
              <a:t>/**</a:t>
            </a:r>
          </a:p>
          <a:p>
            <a:r>
              <a:rPr lang="en-US" altLang="zh-CN"/>
              <a:t> * </a:t>
            </a:r>
            <a:r>
              <a:rPr lang="zh-CN" altLang="en-US"/>
              <a:t>词霸</a:t>
            </a:r>
          </a:p>
          <a:p>
            <a:r>
              <a:rPr lang="zh-CN" altLang="en-US"/>
              <a:t> *</a:t>
            </a:r>
            <a:r>
              <a:rPr lang="en-US" altLang="zh-CN"/>
              <a:t>/</a:t>
            </a:r>
          </a:p>
          <a:p>
            <a:r>
              <a:rPr lang="en-US" altLang="zh-CN"/>
              <a:t>package com.test1;</a:t>
            </a:r>
          </a:p>
          <a:p>
            <a:r>
              <a:rPr lang="en-US" altLang="zh-CN"/>
              <a:t>import javax.swing.*;</a:t>
            </a:r>
          </a:p>
          <a:p>
            <a:r>
              <a:rPr lang="en-US" altLang="zh-CN"/>
              <a:t>import java.awt.*;</a:t>
            </a:r>
          </a:p>
          <a:p>
            <a:r>
              <a:rPr lang="en-US" altLang="zh-CN"/>
              <a:t>public class Demo8_9 extends JFrame {</a:t>
            </a:r>
          </a:p>
          <a:p>
            <a:endParaRPr lang="en-US" altLang="zh-CN"/>
          </a:p>
          <a:p>
            <a:r>
              <a:rPr lang="en-US" altLang="zh-CN"/>
              <a:t>	//</a:t>
            </a:r>
            <a:r>
              <a:rPr lang="zh-CN" altLang="en-US"/>
              <a:t>定义组件</a:t>
            </a:r>
          </a:p>
          <a:p>
            <a:r>
              <a:rPr lang="zh-CN" altLang="en-US"/>
              <a:t>	</a:t>
            </a:r>
            <a:r>
              <a:rPr lang="en-US" altLang="zh-CN"/>
              <a:t>JSplitPane jsp;</a:t>
            </a:r>
          </a:p>
          <a:p>
            <a:r>
              <a:rPr lang="en-US" altLang="zh-CN"/>
              <a:t>	JList jList;</a:t>
            </a:r>
          </a:p>
          <a:p>
            <a:r>
              <a:rPr lang="en-US" altLang="zh-CN"/>
              <a:t>	JLabel jl1;</a:t>
            </a:r>
          </a:p>
          <a:p>
            <a:r>
              <a:rPr lang="en-US" altLang="zh-CN"/>
              <a:t>	public static void main(String[] args) {</a:t>
            </a:r>
          </a:p>
          <a:p>
            <a:r>
              <a:rPr lang="en-US" altLang="zh-CN"/>
              <a:t>		// TODO Auto-generated method stub</a:t>
            </a:r>
          </a:p>
          <a:p>
            <a:r>
              <a:rPr lang="en-US" altLang="zh-CN"/>
              <a:t>		Demo8_9 demo8_9=new Demo8_9();</a:t>
            </a:r>
          </a:p>
          <a:p>
            <a:r>
              <a:rPr lang="en-US" altLang="zh-CN"/>
              <a:t>	}</a:t>
            </a:r>
          </a:p>
          <a:p>
            <a:r>
              <a:rPr lang="en-US" altLang="zh-CN"/>
              <a:t>	</a:t>
            </a:r>
          </a:p>
          <a:p>
            <a:r>
              <a:rPr lang="en-US" altLang="zh-CN"/>
              <a:t>	public Demo8_9()</a:t>
            </a:r>
          </a:p>
          <a:p>
            <a:r>
              <a:rPr lang="en-US" altLang="zh-CN"/>
              <a:t>	{</a:t>
            </a:r>
          </a:p>
          <a:p>
            <a:r>
              <a:rPr lang="en-US" altLang="zh-CN"/>
              <a:t>		//</a:t>
            </a:r>
            <a:r>
              <a:rPr lang="zh-CN" altLang="en-US"/>
              <a:t>创建组件</a:t>
            </a:r>
          </a:p>
          <a:p>
            <a:r>
              <a:rPr lang="zh-CN" altLang="en-US"/>
              <a:t>		</a:t>
            </a:r>
            <a:r>
              <a:rPr lang="en-US" altLang="zh-CN"/>
              <a:t>String []words={"boy","girl","bird"};</a:t>
            </a:r>
          </a:p>
          <a:p>
            <a:r>
              <a:rPr lang="en-US" altLang="zh-CN"/>
              <a:t>		jList =new JList(words);</a:t>
            </a:r>
          </a:p>
          <a:p>
            <a:r>
              <a:rPr lang="en-US" altLang="zh-CN"/>
              <a:t>		</a:t>
            </a:r>
          </a:p>
          <a:p>
            <a:r>
              <a:rPr lang="en-US" altLang="zh-CN"/>
              <a:t>		jl1=new JLabel(new ImageIcon("images/ciba.GIF"));</a:t>
            </a:r>
          </a:p>
          <a:p>
            <a:r>
              <a:rPr lang="en-US" altLang="zh-CN"/>
              <a:t>		//</a:t>
            </a:r>
            <a:r>
              <a:rPr lang="zh-CN" altLang="en-US"/>
              <a:t>拆分窗格</a:t>
            </a:r>
          </a:p>
          <a:p>
            <a:r>
              <a:rPr lang="zh-CN" altLang="en-US"/>
              <a:t>		</a:t>
            </a:r>
            <a:r>
              <a:rPr lang="en-US" altLang="zh-CN"/>
              <a:t>jsp=new JSplitPane(JSplitPane.HORIZONTAL_SPLIT,jList,jl1);</a:t>
            </a:r>
          </a:p>
          <a:p>
            <a:r>
              <a:rPr lang="en-US" altLang="zh-CN"/>
              <a:t>		//</a:t>
            </a:r>
            <a:r>
              <a:rPr lang="zh-CN" altLang="en-US"/>
              <a:t>可以变化</a:t>
            </a:r>
          </a:p>
          <a:p>
            <a:r>
              <a:rPr lang="zh-CN" altLang="en-US"/>
              <a:t>		</a:t>
            </a:r>
            <a:r>
              <a:rPr lang="en-US" altLang="zh-CN"/>
              <a:t>jsp.setOneTouchExpandable(true);</a:t>
            </a:r>
          </a:p>
          <a:p>
            <a:r>
              <a:rPr lang="en-US" altLang="zh-CN"/>
              <a:t>		//</a:t>
            </a:r>
            <a:r>
              <a:rPr lang="zh-CN" altLang="en-US"/>
              <a:t>设置布局管理器</a:t>
            </a:r>
          </a:p>
          <a:p>
            <a:r>
              <a:rPr lang="zh-CN" altLang="en-US"/>
              <a:t>		</a:t>
            </a:r>
          </a:p>
          <a:p>
            <a:r>
              <a:rPr lang="zh-CN" altLang="en-US"/>
              <a:t>		</a:t>
            </a:r>
            <a:r>
              <a:rPr lang="en-US" altLang="zh-CN"/>
              <a:t>//</a:t>
            </a:r>
            <a:r>
              <a:rPr lang="zh-CN" altLang="en-US"/>
              <a:t>添加组件</a:t>
            </a:r>
          </a:p>
          <a:p>
            <a:r>
              <a:rPr lang="zh-CN" altLang="en-US"/>
              <a:t>		</a:t>
            </a:r>
            <a:r>
              <a:rPr lang="en-US" altLang="zh-CN"/>
              <a:t>this.add(jsp);</a:t>
            </a:r>
          </a:p>
          <a:p>
            <a:r>
              <a:rPr lang="en-US" altLang="zh-CN"/>
              <a:t>		</a:t>
            </a:r>
          </a:p>
          <a:p>
            <a:r>
              <a:rPr lang="en-US" altLang="zh-CN"/>
              <a:t>		//</a:t>
            </a:r>
            <a:r>
              <a:rPr lang="zh-CN" altLang="en-US"/>
              <a:t>设置大小</a:t>
            </a:r>
          </a:p>
          <a:p>
            <a:r>
              <a:rPr lang="zh-CN" altLang="en-US"/>
              <a:t>		</a:t>
            </a:r>
            <a:r>
              <a:rPr lang="en-US" altLang="zh-CN"/>
              <a:t>this.setSize(400, 300);</a:t>
            </a:r>
          </a:p>
          <a:p>
            <a:r>
              <a:rPr lang="en-US" altLang="zh-CN"/>
              <a:t>		this.setLocation(200, 200);</a:t>
            </a:r>
          </a:p>
          <a:p>
            <a:r>
              <a:rPr lang="en-US" altLang="zh-CN"/>
              <a:t>		this.setVisible(true);</a:t>
            </a:r>
          </a:p>
          <a:p>
            <a:r>
              <a:rPr lang="en-US" altLang="zh-CN"/>
              <a:t>	}</a:t>
            </a:r>
          </a:p>
          <a:p>
            <a:endParaRPr lang="en-US" altLang="zh-CN"/>
          </a:p>
          <a:p>
            <a:r>
              <a:rPr lang="en-US" altLang="zh-CN"/>
              <a:t>}</a:t>
            </a:r>
          </a:p>
          <a:p>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2AE66C-AAFC-4C62-9031-B2E052EB71EB}" type="slidenum">
              <a:rPr lang="en-US" altLang="zh-CN"/>
              <a:pPr/>
              <a:t>74</a:t>
            </a:fld>
            <a:endParaRPr lang="en-US" altLang="zh-CN"/>
          </a:p>
        </p:txBody>
      </p:sp>
      <p:sp>
        <p:nvSpPr>
          <p:cNvPr id="671746" name="Rectangle 2"/>
          <p:cNvSpPr>
            <a:spLocks noGrp="1" noRot="1" noChangeAspect="1" noChangeArrowheads="1" noTextEdit="1"/>
          </p:cNvSpPr>
          <p:nvPr>
            <p:ph type="sldImg"/>
          </p:nvPr>
        </p:nvSpPr>
        <p:spPr>
          <a:xfrm>
            <a:off x="381000" y="685800"/>
            <a:ext cx="6096000" cy="3429000"/>
          </a:xfrm>
          <a:ln/>
        </p:spPr>
      </p:sp>
      <p:sp>
        <p:nvSpPr>
          <p:cNvPr id="671747" name="Rectangle 3"/>
          <p:cNvSpPr>
            <a:spLocks noGrp="1" noChangeArrowheads="1"/>
          </p:cNvSpPr>
          <p:nvPr>
            <p:ph type="body" idx="1"/>
          </p:nvPr>
        </p:nvSpPr>
        <p:spPr/>
        <p:txBody>
          <a:bodyPr/>
          <a:lstStyle/>
          <a:p>
            <a:r>
              <a:rPr lang="en-US" altLang="zh-CN"/>
              <a:t>*</a:t>
            </a:r>
            <a:r>
              <a:rPr lang="zh-CN" altLang="en-US"/>
              <a:t>此案例直接带学生看源码即可</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2AE66C-AAFC-4C62-9031-B2E052EB71EB}" type="slidenum">
              <a:rPr lang="en-US" altLang="zh-CN"/>
              <a:pPr/>
              <a:t>75</a:t>
            </a:fld>
            <a:endParaRPr lang="en-US" altLang="zh-CN"/>
          </a:p>
        </p:txBody>
      </p:sp>
      <p:sp>
        <p:nvSpPr>
          <p:cNvPr id="671746" name="Rectangle 2"/>
          <p:cNvSpPr>
            <a:spLocks noGrp="1" noRot="1" noChangeAspect="1" noChangeArrowheads="1" noTextEdit="1"/>
          </p:cNvSpPr>
          <p:nvPr>
            <p:ph type="sldImg"/>
          </p:nvPr>
        </p:nvSpPr>
        <p:spPr>
          <a:xfrm>
            <a:off x="381000" y="685800"/>
            <a:ext cx="6096000" cy="3429000"/>
          </a:xfrm>
          <a:ln/>
        </p:spPr>
      </p:sp>
      <p:sp>
        <p:nvSpPr>
          <p:cNvPr id="671747" name="Rectangle 3"/>
          <p:cNvSpPr>
            <a:spLocks noGrp="1" noChangeArrowheads="1"/>
          </p:cNvSpPr>
          <p:nvPr>
            <p:ph type="body" idx="1"/>
          </p:nvPr>
        </p:nvSpPr>
        <p:spPr/>
        <p:txBody>
          <a:bodyPr/>
          <a:lstStyle/>
          <a:p>
            <a:r>
              <a:rPr lang="en-US" altLang="zh-CN"/>
              <a:t>*</a:t>
            </a:r>
            <a:r>
              <a:rPr lang="zh-CN" altLang="en-US"/>
              <a:t>此案例直接带学生看源码即可</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2AE66C-AAFC-4C62-9031-B2E052EB71EB}" type="slidenum">
              <a:rPr lang="en-US" altLang="zh-CN"/>
              <a:pPr/>
              <a:t>76</a:t>
            </a:fld>
            <a:endParaRPr lang="en-US" altLang="zh-CN"/>
          </a:p>
        </p:txBody>
      </p:sp>
      <p:sp>
        <p:nvSpPr>
          <p:cNvPr id="671746" name="Rectangle 2"/>
          <p:cNvSpPr>
            <a:spLocks noGrp="1" noRot="1" noChangeAspect="1" noChangeArrowheads="1" noTextEdit="1"/>
          </p:cNvSpPr>
          <p:nvPr>
            <p:ph type="sldImg"/>
          </p:nvPr>
        </p:nvSpPr>
        <p:spPr>
          <a:xfrm>
            <a:off x="381000" y="685800"/>
            <a:ext cx="6096000" cy="3429000"/>
          </a:xfrm>
          <a:ln/>
        </p:spPr>
      </p:sp>
      <p:sp>
        <p:nvSpPr>
          <p:cNvPr id="671747" name="Rectangle 3"/>
          <p:cNvSpPr>
            <a:spLocks noGrp="1" noChangeArrowheads="1"/>
          </p:cNvSpPr>
          <p:nvPr>
            <p:ph type="body" idx="1"/>
          </p:nvPr>
        </p:nvSpPr>
        <p:spPr/>
        <p:txBody>
          <a:bodyPr/>
          <a:lstStyle/>
          <a:p>
            <a:r>
              <a:rPr lang="en-US" altLang="zh-CN" dirty="0"/>
              <a:t>*</a:t>
            </a:r>
            <a:r>
              <a:rPr lang="zh-CN" altLang="en-US" dirty="0"/>
              <a:t>此案例直接带学生看源码即可</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723331-09D3-4BA0-9D63-14E4641DFE38}" type="slidenum">
              <a:rPr lang="en-US" altLang="zh-CN"/>
              <a:pPr/>
              <a:t>77</a:t>
            </a:fld>
            <a:endParaRPr lang="en-US" altLang="zh-CN"/>
          </a:p>
        </p:txBody>
      </p:sp>
      <p:sp>
        <p:nvSpPr>
          <p:cNvPr id="673794" name="Rectangle 2"/>
          <p:cNvSpPr>
            <a:spLocks noGrp="1" noRot="1" noChangeAspect="1" noChangeArrowheads="1" noTextEdit="1"/>
          </p:cNvSpPr>
          <p:nvPr>
            <p:ph type="sldImg"/>
          </p:nvPr>
        </p:nvSpPr>
        <p:spPr>
          <a:xfrm>
            <a:off x="381000" y="685800"/>
            <a:ext cx="6096000" cy="3429000"/>
          </a:xfrm>
          <a:ln/>
        </p:spPr>
      </p:sp>
      <p:sp>
        <p:nvSpPr>
          <p:cNvPr id="673795" name="Rectangle 3"/>
          <p:cNvSpPr>
            <a:spLocks noGrp="1" noChangeArrowheads="1"/>
          </p:cNvSpPr>
          <p:nvPr>
            <p:ph type="body" idx="1"/>
          </p:nvPr>
        </p:nvSpPr>
        <p:spPr/>
        <p:txBody>
          <a:bodyPr/>
          <a:lstStyle/>
          <a:p>
            <a:r>
              <a:rPr lang="en-US" altLang="zh-CN"/>
              <a:t>*</a:t>
            </a:r>
            <a:r>
              <a:rPr lang="zh-CN" altLang="en-US"/>
              <a:t>此案例可以带学生完成一个简单的菜单，并不是很困难</a:t>
            </a:r>
            <a:r>
              <a:rPr lang="en-US" altLang="zh-CN"/>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45C02E-9FCD-4575-BB4D-D321A51ED294}" type="slidenum">
              <a:rPr lang="en-US" altLang="zh-CN"/>
              <a:pPr/>
              <a:t>7</a:t>
            </a:fld>
            <a:endParaRPr lang="en-US" altLang="zh-CN"/>
          </a:p>
        </p:txBody>
      </p:sp>
      <p:sp>
        <p:nvSpPr>
          <p:cNvPr id="604162" name="Rectangle 2"/>
          <p:cNvSpPr>
            <a:spLocks noGrp="1" noRot="1" noChangeAspect="1" noChangeArrowheads="1" noTextEdit="1"/>
          </p:cNvSpPr>
          <p:nvPr>
            <p:ph type="sldImg"/>
          </p:nvPr>
        </p:nvSpPr>
        <p:spPr>
          <a:xfrm>
            <a:off x="381000" y="685800"/>
            <a:ext cx="6096000" cy="3429000"/>
          </a:xfrm>
          <a:ln/>
        </p:spPr>
      </p:sp>
      <p:sp>
        <p:nvSpPr>
          <p:cNvPr id="604163" name="Rectangle 3"/>
          <p:cNvSpPr>
            <a:spLocks noGrp="1" noChangeArrowheads="1"/>
          </p:cNvSpPr>
          <p:nvPr>
            <p:ph type="body" idx="1"/>
          </p:nvPr>
        </p:nvSpPr>
        <p:spPr/>
        <p:txBody>
          <a:bodyPr/>
          <a:lstStyle/>
          <a:p>
            <a:r>
              <a:rPr lang="en-US" altLang="zh-CN" dirty="0"/>
              <a:t>AWT </a:t>
            </a:r>
            <a:r>
              <a:rPr lang="zh-CN" altLang="en-US" dirty="0"/>
              <a:t>是</a:t>
            </a:r>
            <a:r>
              <a:rPr lang="en-US" altLang="zh-CN" dirty="0"/>
              <a:t>Abstract Window </a:t>
            </a:r>
            <a:r>
              <a:rPr lang="en-US" altLang="zh-CN" dirty="0" err="1"/>
              <a:t>ToolKit</a:t>
            </a:r>
            <a:r>
              <a:rPr lang="en-US" altLang="zh-CN" dirty="0"/>
              <a:t> (</a:t>
            </a:r>
            <a:r>
              <a:rPr lang="zh-CN" altLang="en-US" dirty="0"/>
              <a:t>抽象窗口工具包</a:t>
            </a:r>
            <a:r>
              <a:rPr lang="en-US" altLang="zh-CN" dirty="0"/>
              <a:t>)</a:t>
            </a:r>
            <a:r>
              <a:rPr lang="zh-CN" altLang="en-US" dirty="0"/>
              <a:t>的缩写，这个工具包提供了一套与本地图形界面进行交互的接口。</a:t>
            </a:r>
            <a:r>
              <a:rPr lang="en-US" altLang="zh-CN" dirty="0"/>
              <a:t>AWT </a:t>
            </a:r>
            <a:r>
              <a:rPr lang="zh-CN" altLang="en-US" dirty="0"/>
              <a:t>中的图形函数与操作系统所提供的图形函数之间有着一一对应的关系，我们把它称为</a:t>
            </a:r>
            <a:r>
              <a:rPr lang="en-US" altLang="zh-CN" dirty="0"/>
              <a:t>peers</a:t>
            </a:r>
            <a:r>
              <a:rPr lang="zh-CN" altLang="en-US" dirty="0"/>
              <a:t>。 也就是说，当我们利用 </a:t>
            </a:r>
            <a:r>
              <a:rPr lang="en-US" altLang="zh-CN" dirty="0"/>
              <a:t>AWT </a:t>
            </a:r>
            <a:r>
              <a:rPr lang="zh-CN" altLang="en-US" dirty="0"/>
              <a:t>来构件图形用户界面的时候，我们实际上是在利用操作系统所提供的图形库。由于不同操作系统的图形库所提供的功能是不一样的，在一个平台上存在的功能在另外一个平台上则可能不存在。为了实现</a:t>
            </a:r>
            <a:r>
              <a:rPr lang="en-US" altLang="zh-CN" dirty="0"/>
              <a:t>Java</a:t>
            </a:r>
            <a:r>
              <a:rPr lang="zh-CN" altLang="en-US" dirty="0"/>
              <a:t>语言所宣称的”一次编译，到处运行”的概念，</a:t>
            </a:r>
            <a:r>
              <a:rPr lang="en-US" altLang="zh-CN" dirty="0"/>
              <a:t>AWT </a:t>
            </a:r>
            <a:r>
              <a:rPr lang="zh-CN" altLang="en-US" dirty="0"/>
              <a:t>不得不通过牺牲功能来实现其平台无关性，也就是说，</a:t>
            </a:r>
            <a:r>
              <a:rPr lang="en-US" altLang="zh-CN" dirty="0"/>
              <a:t>AWT </a:t>
            </a:r>
            <a:r>
              <a:rPr lang="zh-CN" altLang="en-US" dirty="0"/>
              <a:t>所提供的图形功能是各种通用型操作系统所提供的图形功能的交集。由于</a:t>
            </a:r>
            <a:r>
              <a:rPr lang="en-US" altLang="zh-CN" dirty="0"/>
              <a:t>AWT </a:t>
            </a:r>
            <a:r>
              <a:rPr lang="zh-CN" altLang="en-US" dirty="0"/>
              <a:t>是依靠本地方法来实现其功能的，我们通常把</a:t>
            </a:r>
            <a:r>
              <a:rPr lang="en-US" altLang="zh-CN" dirty="0"/>
              <a:t>AWT</a:t>
            </a:r>
            <a:r>
              <a:rPr lang="zh-CN" altLang="en-US" dirty="0"/>
              <a:t>控件称为重量级控件。 </a:t>
            </a:r>
          </a:p>
          <a:p>
            <a:r>
              <a:rPr lang="en-US" altLang="zh-CN" dirty="0"/>
              <a:t>Swing </a:t>
            </a:r>
            <a:r>
              <a:rPr lang="zh-CN" altLang="en-US" dirty="0"/>
              <a:t>是在</a:t>
            </a:r>
            <a:r>
              <a:rPr lang="en-US" altLang="zh-CN" dirty="0"/>
              <a:t>AWT</a:t>
            </a:r>
            <a:r>
              <a:rPr lang="zh-CN" altLang="en-US" dirty="0"/>
              <a:t>的基础上构建的一套新的图形界面系统，它提供了</a:t>
            </a:r>
            <a:r>
              <a:rPr lang="en-US" altLang="zh-CN" dirty="0"/>
              <a:t>AWT </a:t>
            </a:r>
            <a:r>
              <a:rPr lang="zh-CN" altLang="en-US" dirty="0"/>
              <a:t>所能够提供的所有功能，并且用纯粹的</a:t>
            </a:r>
            <a:r>
              <a:rPr lang="en-US" altLang="zh-CN" dirty="0"/>
              <a:t>Java</a:t>
            </a:r>
            <a:r>
              <a:rPr lang="zh-CN" altLang="en-US" dirty="0"/>
              <a:t>代码对</a:t>
            </a:r>
            <a:r>
              <a:rPr lang="en-US" altLang="zh-CN" dirty="0"/>
              <a:t>AWT </a:t>
            </a:r>
            <a:r>
              <a:rPr lang="zh-CN" altLang="en-US" dirty="0"/>
              <a:t>的功能进行了大幅度的扩充。例如说并不是所有的操作系统都提供了对树形控件的支持， </a:t>
            </a:r>
            <a:r>
              <a:rPr lang="en-US" altLang="zh-CN" dirty="0"/>
              <a:t>Swing </a:t>
            </a:r>
            <a:r>
              <a:rPr lang="zh-CN" altLang="en-US" dirty="0"/>
              <a:t>利用了</a:t>
            </a:r>
            <a:r>
              <a:rPr lang="en-US" altLang="zh-CN" dirty="0"/>
              <a:t>AWT </a:t>
            </a:r>
            <a:r>
              <a:rPr lang="zh-CN" altLang="en-US" dirty="0"/>
              <a:t>中所提供的基本作图方法对树形控件进行模拟。由于 </a:t>
            </a:r>
            <a:r>
              <a:rPr lang="en-US" altLang="zh-CN" dirty="0"/>
              <a:t>Swing </a:t>
            </a:r>
            <a:r>
              <a:rPr lang="zh-CN" altLang="en-US" dirty="0"/>
              <a:t>控件是用</a:t>
            </a:r>
            <a:r>
              <a:rPr lang="en-US" altLang="zh-CN" dirty="0"/>
              <a:t>100%</a:t>
            </a:r>
            <a:r>
              <a:rPr lang="zh-CN" altLang="en-US" dirty="0"/>
              <a:t>的</a:t>
            </a:r>
            <a:r>
              <a:rPr lang="en-US" altLang="zh-CN" dirty="0"/>
              <a:t>Java</a:t>
            </a:r>
            <a:r>
              <a:rPr lang="zh-CN" altLang="en-US" dirty="0"/>
              <a:t>代码来实现的，因此在一个平台上设计的树形控件可以在其他平台上使用。由于在</a:t>
            </a:r>
            <a:r>
              <a:rPr lang="en-US" altLang="zh-CN" dirty="0"/>
              <a:t>Swing </a:t>
            </a:r>
            <a:r>
              <a:rPr lang="zh-CN" altLang="en-US" dirty="0"/>
              <a:t>中没有使用本地方法来实现图形功能，我们通常把</a:t>
            </a:r>
            <a:r>
              <a:rPr lang="en-US" altLang="zh-CN" dirty="0"/>
              <a:t>Swing</a:t>
            </a:r>
            <a:r>
              <a:rPr lang="zh-CN" altLang="en-US" dirty="0"/>
              <a:t>控件称为轻量级控件。 </a:t>
            </a:r>
          </a:p>
          <a:p>
            <a:r>
              <a:rPr lang="en-US" altLang="zh-CN" dirty="0"/>
              <a:t>AWT</a:t>
            </a:r>
            <a:r>
              <a:rPr lang="zh-CN" altLang="en-US" dirty="0"/>
              <a:t>和</a:t>
            </a:r>
            <a:r>
              <a:rPr lang="en-US" altLang="zh-CN" dirty="0"/>
              <a:t>Swing</a:t>
            </a:r>
            <a:r>
              <a:rPr lang="zh-CN" altLang="en-US" dirty="0"/>
              <a:t>之间的基本区别：</a:t>
            </a:r>
            <a:r>
              <a:rPr lang="en-US" altLang="zh-CN" dirty="0"/>
              <a:t>AWT </a:t>
            </a:r>
            <a:r>
              <a:rPr lang="zh-CN" altLang="en-US" dirty="0"/>
              <a:t>是基于本地方法的</a:t>
            </a:r>
            <a:r>
              <a:rPr lang="en-US" altLang="zh-CN" dirty="0"/>
              <a:t>C/C++</a:t>
            </a:r>
            <a:r>
              <a:rPr lang="zh-CN" altLang="en-US" dirty="0"/>
              <a:t>程序，其运行速度比较快；</a:t>
            </a:r>
            <a:r>
              <a:rPr lang="en-US" altLang="zh-CN" dirty="0"/>
              <a:t>Swing</a:t>
            </a:r>
            <a:r>
              <a:rPr lang="zh-CN" altLang="en-US" dirty="0"/>
              <a:t>是基于</a:t>
            </a:r>
            <a:r>
              <a:rPr lang="en-US" altLang="zh-CN" dirty="0"/>
              <a:t>AWT </a:t>
            </a:r>
            <a:r>
              <a:rPr lang="zh-CN" altLang="en-US" dirty="0"/>
              <a:t>的</a:t>
            </a:r>
            <a:r>
              <a:rPr lang="en-US" altLang="zh-CN" dirty="0"/>
              <a:t>Java</a:t>
            </a:r>
            <a:r>
              <a:rPr lang="zh-CN" altLang="en-US" dirty="0"/>
              <a:t>程序，其运行速度比较慢。对于一个嵌入式应用来说，目标平台的硬件资源往往非常有限，而应用程序的运行速度又是项目中至关重要的因素。在这种矛盾的情况下，简单而高效的</a:t>
            </a:r>
            <a:r>
              <a:rPr lang="en-US" altLang="zh-CN" dirty="0"/>
              <a:t>AWT </a:t>
            </a:r>
            <a:r>
              <a:rPr lang="zh-CN" altLang="en-US" dirty="0"/>
              <a:t>当然成了嵌入式</a:t>
            </a:r>
            <a:r>
              <a:rPr lang="en-US" altLang="zh-CN" dirty="0"/>
              <a:t>Java</a:t>
            </a:r>
            <a:r>
              <a:rPr lang="zh-CN" altLang="en-US" dirty="0"/>
              <a:t>的第一选择。而在普通的基于</a:t>
            </a:r>
            <a:r>
              <a:rPr lang="en-US" altLang="zh-CN" dirty="0"/>
              <a:t>PC</a:t>
            </a:r>
            <a:r>
              <a:rPr lang="zh-CN" altLang="en-US" dirty="0"/>
              <a:t>或者是工作站的标准</a:t>
            </a:r>
            <a:r>
              <a:rPr lang="en-US" altLang="zh-CN" dirty="0"/>
              <a:t>Java</a:t>
            </a:r>
            <a:r>
              <a:rPr lang="zh-CN" altLang="en-US" dirty="0"/>
              <a:t>应用中，硬件资源对应用程序所造成的限制往往不是项目中的关键因素，所以在标准版的</a:t>
            </a:r>
            <a:r>
              <a:rPr lang="en-US" altLang="zh-CN" dirty="0"/>
              <a:t>Java</a:t>
            </a:r>
            <a:r>
              <a:rPr lang="zh-CN" altLang="en-US" dirty="0"/>
              <a:t>中则提倡使用</a:t>
            </a:r>
            <a:r>
              <a:rPr lang="en-US" altLang="zh-CN" dirty="0"/>
              <a:t>Swing</a:t>
            </a:r>
            <a:r>
              <a:rPr lang="zh-CN" altLang="en-US" dirty="0"/>
              <a:t>， 也就是通过牺牲速度来实现应用程序的功能。 </a:t>
            </a:r>
            <a:endParaRPr lang="en-US" altLang="zh-CN" dirty="0"/>
          </a:p>
          <a:p>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对前面的内容做一个小结</a:t>
            </a:r>
          </a:p>
        </p:txBody>
      </p:sp>
      <p:sp>
        <p:nvSpPr>
          <p:cNvPr id="4" name="灯片编号占位符 3"/>
          <p:cNvSpPr>
            <a:spLocks noGrp="1"/>
          </p:cNvSpPr>
          <p:nvPr>
            <p:ph type="sldNum" sz="quarter" idx="10"/>
          </p:nvPr>
        </p:nvSpPr>
        <p:spPr/>
        <p:txBody>
          <a:bodyPr/>
          <a:lstStyle/>
          <a:p>
            <a:fld id="{08149755-45A4-4809-B3D6-7236C062A637}" type="slidenum">
              <a:rPr lang="en-US" altLang="zh-CN">
                <a:solidFill>
                  <a:prstClr val="black"/>
                </a:solidFill>
              </a:rPr>
              <a:pPr/>
              <a:t>78</a:t>
            </a:fld>
            <a:endParaRPr lang="en-US" altLang="zh-CN">
              <a:solidFill>
                <a:prstClr val="black"/>
              </a:solidFill>
            </a:endParaRPr>
          </a:p>
        </p:txBody>
      </p:sp>
    </p:spTree>
    <p:extLst>
      <p:ext uri="{BB962C8B-B14F-4D97-AF65-F5344CB8AC3E}">
        <p14:creationId xmlns:p14="http://schemas.microsoft.com/office/powerpoint/2010/main" val="443259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4E479C-DABC-4681-92C0-AF94F75EACFC}" type="slidenum">
              <a:rPr lang="en-US" altLang="zh-CN">
                <a:solidFill>
                  <a:prstClr val="black"/>
                </a:solidFill>
              </a:rPr>
              <a:pPr/>
              <a:t>8</a:t>
            </a:fld>
            <a:endParaRPr lang="en-US" altLang="zh-CN">
              <a:solidFill>
                <a:prstClr val="black"/>
              </a:solidFill>
            </a:endParaRPr>
          </a:p>
        </p:txBody>
      </p:sp>
      <p:sp>
        <p:nvSpPr>
          <p:cNvPr id="600066" name="Rectangle 2"/>
          <p:cNvSpPr>
            <a:spLocks noGrp="1" noRot="1" noChangeAspect="1" noChangeArrowheads="1" noTextEdit="1"/>
          </p:cNvSpPr>
          <p:nvPr>
            <p:ph type="sldImg"/>
          </p:nvPr>
        </p:nvSpPr>
        <p:spPr>
          <a:xfrm>
            <a:off x="381000" y="685800"/>
            <a:ext cx="6096000" cy="3429000"/>
          </a:xfrm>
          <a:ln/>
        </p:spPr>
      </p:sp>
      <p:sp>
        <p:nvSpPr>
          <p:cNvPr id="600067" name="Rectangle 3"/>
          <p:cNvSpPr>
            <a:spLocks noGrp="1" noChangeArrowheads="1"/>
          </p:cNvSpPr>
          <p:nvPr>
            <p:ph type="body" idx="1"/>
          </p:nvPr>
        </p:nvSpPr>
        <p:spPr/>
        <p:txBody>
          <a:bodyPr/>
          <a:lstStyle/>
          <a:p>
            <a:endParaRPr lang="en-US" altLang="zh-CN"/>
          </a:p>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270DCF-2F54-413A-9FD2-053D0BBF37F6}" type="slidenum">
              <a:rPr lang="en-US" altLang="zh-CN"/>
              <a:pPr/>
              <a:t>9</a:t>
            </a:fld>
            <a:endParaRPr lang="en-US" altLang="zh-CN"/>
          </a:p>
        </p:txBody>
      </p:sp>
      <p:sp>
        <p:nvSpPr>
          <p:cNvPr id="616450" name="Rectangle 2"/>
          <p:cNvSpPr>
            <a:spLocks noGrp="1" noRot="1" noChangeAspect="1" noChangeArrowheads="1" noTextEdit="1"/>
          </p:cNvSpPr>
          <p:nvPr>
            <p:ph type="sldImg"/>
          </p:nvPr>
        </p:nvSpPr>
        <p:spPr>
          <a:xfrm>
            <a:off x="381000" y="685800"/>
            <a:ext cx="6096000" cy="3429000"/>
          </a:xfrm>
          <a:ln/>
        </p:spPr>
      </p:sp>
      <p:sp>
        <p:nvSpPr>
          <p:cNvPr id="616451" name="Rectangle 3"/>
          <p:cNvSpPr>
            <a:spLocks noGrp="1" noChangeArrowheads="1"/>
          </p:cNvSpPr>
          <p:nvPr>
            <p:ph type="body" idx="1"/>
          </p:nvPr>
        </p:nvSpPr>
        <p:spPr/>
        <p:txBody>
          <a:bodyPr/>
          <a:lstStyle/>
          <a:p>
            <a:endParaRPr lang="en-US" altLang="zh-CN"/>
          </a:p>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fld id="{E83F601B-912B-41A9-B575-C7BF90C415A8}" type="slidenum">
              <a:rPr lang="zh-CN" altLang="en-US" sz="1200" b="0" smtClean="0">
                <a:latin typeface="Arial" charset="0"/>
                <a:ea typeface="宋体" pitchFamily="2" charset="-122"/>
              </a:rPr>
              <a:pPr eaLnBrk="1" hangingPunct="1"/>
              <a:t>11</a:t>
            </a:fld>
            <a:endParaRPr lang="en-US" altLang="zh-CN" sz="1200" b="0">
              <a:latin typeface="Arial" charset="0"/>
              <a:ea typeface="宋体" pitchFamily="2" charset="-122"/>
            </a:endParaRPr>
          </a:p>
        </p:txBody>
      </p:sp>
      <p:sp>
        <p:nvSpPr>
          <p:cNvPr id="137219" name="Rectangle 2"/>
          <p:cNvSpPr>
            <a:spLocks noGrp="1" noRot="1" noChangeAspect="1" noChangeArrowheads="1" noTextEdit="1"/>
          </p:cNvSpPr>
          <p:nvPr>
            <p:ph type="sldImg"/>
          </p:nvPr>
        </p:nvSpPr>
        <p:spPr>
          <a:xfrm>
            <a:off x="381000" y="685800"/>
            <a:ext cx="6096000" cy="3429000"/>
          </a:xfrm>
          <a:ln/>
        </p:spPr>
      </p:sp>
      <p:sp>
        <p:nvSpPr>
          <p:cNvPr id="137220"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dirty="0" smtClean="0">
                <a:solidFill>
                  <a:srgbClr val="040000"/>
                </a:solidFill>
                <a:latin typeface="Times New Roman" pitchFamily="18" charset="0"/>
                <a:ea typeface="宋体" pitchFamily="2" charset="-122"/>
              </a:rPr>
              <a:t>Component</a:t>
            </a:r>
            <a:r>
              <a:rPr lang="zh-CN" altLang="en-US" sz="1200" dirty="0" smtClean="0">
                <a:solidFill>
                  <a:srgbClr val="040000"/>
                </a:solidFill>
                <a:latin typeface="Times New Roman" pitchFamily="18" charset="0"/>
                <a:ea typeface="宋体" pitchFamily="2" charset="-122"/>
              </a:rPr>
              <a:t>包含与用户交互的图形组件。</a:t>
            </a:r>
            <a:endParaRPr lang="en-US" altLang="zh-CN" sz="1200" dirty="0" smtClean="0">
              <a:solidFill>
                <a:srgbClr val="040000"/>
              </a:solidFill>
              <a:latin typeface="Times New Roman" pitchFamily="18" charset="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Component</a:t>
            </a:r>
            <a:r>
              <a:rPr lang="en-US" altLang="zh-CN" sz="1200" b="0" i="0" kern="1200" dirty="0" smtClean="0">
                <a:solidFill>
                  <a:schemeClr val="tx1"/>
                </a:solidFill>
                <a:effectLst/>
                <a:latin typeface="Arial" charset="0"/>
                <a:ea typeface="宋体" charset="-122"/>
                <a:cs typeface="+mn-cs"/>
              </a:rPr>
              <a:t> </a:t>
            </a:r>
            <a:r>
              <a:rPr lang="zh-CN" altLang="en-US" sz="1200" b="0" i="0" kern="1200" dirty="0" smtClean="0">
                <a:solidFill>
                  <a:schemeClr val="tx1"/>
                </a:solidFill>
                <a:effectLst/>
                <a:latin typeface="Arial" charset="0"/>
                <a:ea typeface="宋体" charset="-122"/>
                <a:cs typeface="+mn-cs"/>
              </a:rPr>
              <a:t>是</a:t>
            </a:r>
            <a:r>
              <a:rPr lang="en-US" altLang="zh-CN" sz="1200" b="0" i="0" kern="1200" dirty="0" smtClean="0">
                <a:solidFill>
                  <a:schemeClr val="tx1"/>
                </a:solidFill>
                <a:effectLst/>
                <a:latin typeface="Arial" charset="0"/>
                <a:ea typeface="宋体" charset="-122"/>
                <a:cs typeface="+mn-cs"/>
              </a:rPr>
              <a:t>AWT</a:t>
            </a:r>
            <a:r>
              <a:rPr lang="zh-CN" altLang="en-US" sz="1200" b="0" i="0" kern="1200" dirty="0" smtClean="0">
                <a:solidFill>
                  <a:schemeClr val="tx1"/>
                </a:solidFill>
                <a:effectLst/>
                <a:latin typeface="Arial" charset="0"/>
                <a:ea typeface="宋体" charset="-122"/>
                <a:cs typeface="+mn-cs"/>
              </a:rPr>
              <a:t>提供的、非菜单组件的其它组件的超类，是一个抽象类。</a:t>
            </a:r>
            <a:endParaRPr lang="en-US" altLang="zh-CN" sz="1200" dirty="0" smtClean="0">
              <a:solidFill>
                <a:srgbClr val="040000"/>
              </a:solidFill>
              <a:latin typeface="Times New Roman" pitchFamily="18" charset="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dirty="0" smtClean="0">
                <a:solidFill>
                  <a:schemeClr val="tx1"/>
                </a:solidFill>
                <a:effectLst/>
                <a:latin typeface="Arial" charset="0"/>
                <a:ea typeface="宋体" charset="-122"/>
                <a:cs typeface="+mn-cs"/>
              </a:rPr>
              <a:t>A </a:t>
            </a:r>
            <a:r>
              <a:rPr lang="en-US" altLang="zh-CN" sz="1200" b="0" i="1" kern="1200" dirty="0" smtClean="0">
                <a:solidFill>
                  <a:schemeClr val="tx1"/>
                </a:solidFill>
                <a:effectLst/>
                <a:latin typeface="Arial" charset="0"/>
                <a:ea typeface="宋体" charset="-122"/>
                <a:cs typeface="+mn-cs"/>
              </a:rPr>
              <a:t>component</a:t>
            </a:r>
            <a:r>
              <a:rPr lang="en-US" altLang="zh-CN" sz="1200" b="0" i="0" kern="1200" dirty="0" smtClean="0">
                <a:solidFill>
                  <a:schemeClr val="tx1"/>
                </a:solidFill>
                <a:effectLst/>
                <a:latin typeface="Arial" charset="0"/>
                <a:ea typeface="宋体" charset="-122"/>
                <a:cs typeface="+mn-cs"/>
              </a:rPr>
              <a:t> is an object having a graphical representation that can be displayed on the screen and that can interact with the user. Examples of components are the buttons, checkboxes, and scrollbars of a typical graphical user interface.</a:t>
            </a:r>
            <a:endParaRPr lang="en-US" altLang="zh-CN" sz="1200" dirty="0" smtClean="0">
              <a:solidFill>
                <a:srgbClr val="040000"/>
              </a:solidFill>
              <a:latin typeface="Times New Roman" pitchFamily="18" charset="0"/>
              <a:ea typeface="宋体" pitchFamily="2" charset="-122"/>
            </a:endParaRPr>
          </a:p>
          <a:p>
            <a:pPr eaLnBrk="1" hangingPunct="1"/>
            <a:endParaRPr lang="en-US" altLang="zh-CN" dirty="0" smtClean="0">
              <a:latin typeface="宋体" pitchFamily="2" charset="-122"/>
            </a:endParaRPr>
          </a:p>
          <a:p>
            <a:pPr eaLnBrk="1" hangingPunct="1"/>
            <a:r>
              <a:rPr lang="zh-CN" altLang="en-US" dirty="0" smtClean="0">
                <a:latin typeface="宋体" pitchFamily="2" charset="-122"/>
              </a:rPr>
              <a:t>在</a:t>
            </a:r>
            <a:r>
              <a:rPr lang="en-US" altLang="zh-CN" dirty="0" err="1">
                <a:latin typeface="宋体" pitchFamily="2" charset="-122"/>
              </a:rPr>
              <a:t>javax.swing</a:t>
            </a:r>
            <a:r>
              <a:rPr lang="zh-CN" altLang="en-US" dirty="0">
                <a:latin typeface="宋体" pitchFamily="2" charset="-122"/>
              </a:rPr>
              <a:t>包中，定义了两种类型的组件：顶层容器（</a:t>
            </a:r>
            <a:r>
              <a:rPr lang="en-US" altLang="zh-CN" dirty="0" err="1">
                <a:latin typeface="宋体" pitchFamily="2" charset="-122"/>
              </a:rPr>
              <a:t>JFrame</a:t>
            </a:r>
            <a:r>
              <a:rPr lang="zh-CN" altLang="en-US" dirty="0">
                <a:latin typeface="宋体" pitchFamily="2" charset="-122"/>
              </a:rPr>
              <a:t>，</a:t>
            </a:r>
            <a:r>
              <a:rPr lang="en-US" altLang="zh-CN" dirty="0" err="1">
                <a:latin typeface="宋体" pitchFamily="2" charset="-122"/>
              </a:rPr>
              <a:t>JApplet</a:t>
            </a:r>
            <a:r>
              <a:rPr lang="zh-CN" altLang="en-US" dirty="0">
                <a:latin typeface="宋体" pitchFamily="2" charset="-122"/>
              </a:rPr>
              <a:t>，</a:t>
            </a:r>
            <a:r>
              <a:rPr lang="en-US" altLang="zh-CN" dirty="0" err="1">
                <a:latin typeface="宋体" pitchFamily="2" charset="-122"/>
              </a:rPr>
              <a:t>JDialog</a:t>
            </a:r>
            <a:r>
              <a:rPr lang="zh-CN" altLang="en-US" dirty="0">
                <a:latin typeface="宋体" pitchFamily="2" charset="-122"/>
              </a:rPr>
              <a:t>和</a:t>
            </a:r>
            <a:r>
              <a:rPr lang="en-US" altLang="zh-CN" dirty="0" err="1">
                <a:latin typeface="宋体" pitchFamily="2" charset="-122"/>
              </a:rPr>
              <a:t>JWindow</a:t>
            </a:r>
            <a:r>
              <a:rPr lang="zh-CN" altLang="en-US" dirty="0">
                <a:latin typeface="宋体" pitchFamily="2" charset="-122"/>
              </a:rPr>
              <a:t>）和轻量级</a:t>
            </a:r>
            <a:r>
              <a:rPr lang="zh-CN" altLang="en-US" dirty="0" smtClean="0">
                <a:latin typeface="宋体" pitchFamily="2" charset="-122"/>
              </a:rPr>
              <a:t>组件（</a:t>
            </a:r>
            <a:r>
              <a:rPr lang="en-US" altLang="zh-CN" sz="1200" b="0" i="0" kern="1200" dirty="0" smtClean="0">
                <a:solidFill>
                  <a:schemeClr val="tx1"/>
                </a:solidFill>
                <a:effectLst/>
                <a:latin typeface="Arial" charset="0"/>
                <a:ea typeface="宋体" charset="-122"/>
                <a:cs typeface="+mn-cs"/>
              </a:rPr>
              <a:t>a lightweight component</a:t>
            </a:r>
            <a:r>
              <a:rPr lang="zh-CN" altLang="en-US" dirty="0" smtClean="0">
                <a:latin typeface="宋体" pitchFamily="2" charset="-122"/>
              </a:rPr>
              <a:t>）。</a:t>
            </a:r>
            <a:r>
              <a:rPr lang="en-US" altLang="zh-CN" dirty="0">
                <a:latin typeface="宋体" pitchFamily="2" charset="-122"/>
              </a:rPr>
              <a:t>Swing</a:t>
            </a:r>
            <a:r>
              <a:rPr lang="zh-CN" altLang="en-US" dirty="0">
                <a:latin typeface="宋体" pitchFamily="2" charset="-122"/>
              </a:rPr>
              <a:t>组件都是</a:t>
            </a:r>
            <a:r>
              <a:rPr lang="en-US" altLang="zh-CN" dirty="0">
                <a:latin typeface="宋体" pitchFamily="2" charset="-122"/>
              </a:rPr>
              <a:t>AWT</a:t>
            </a:r>
            <a:r>
              <a:rPr lang="zh-CN" altLang="en-US" dirty="0">
                <a:latin typeface="宋体" pitchFamily="2" charset="-122"/>
              </a:rPr>
              <a:t>的</a:t>
            </a:r>
            <a:r>
              <a:rPr lang="en-US" altLang="zh-CN" dirty="0">
                <a:latin typeface="宋体" pitchFamily="2" charset="-122"/>
              </a:rPr>
              <a:t>Container</a:t>
            </a:r>
            <a:r>
              <a:rPr lang="zh-CN" altLang="en-US" dirty="0">
                <a:latin typeface="宋体" pitchFamily="2" charset="-122"/>
              </a:rPr>
              <a:t>类的直接子类和间接子类。 </a:t>
            </a:r>
            <a:endParaRPr lang="en-US" altLang="zh-CN" dirty="0">
              <a:latin typeface="宋体" pitchFamily="2" charset="-122"/>
            </a:endParaRPr>
          </a:p>
          <a:p>
            <a:pPr eaLnBrk="1" hangingPunct="1"/>
            <a:endParaRPr lang="en-US" altLang="zh-CN" dirty="0">
              <a:latin typeface="宋体" pitchFamily="2" charset="-122"/>
            </a:endParaRP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zh-CN" altLang="en-US" sz="1200" dirty="0">
                <a:latin typeface="Arial" charset="0"/>
                <a:ea typeface="宋体" pitchFamily="2" charset="-122"/>
              </a:rPr>
              <a:t>在</a:t>
            </a:r>
            <a:r>
              <a:rPr lang="en-US" altLang="zh-CN" sz="1200" b="1" u="sng" dirty="0">
                <a:latin typeface="Arial" charset="0"/>
                <a:ea typeface="宋体" pitchFamily="2" charset="-122"/>
              </a:rPr>
              <a:t>Java</a:t>
            </a:r>
            <a:r>
              <a:rPr lang="zh-CN" altLang="en-US" sz="1200" b="1" u="sng" dirty="0">
                <a:latin typeface="方正舒体" pitchFamily="2" charset="-122"/>
                <a:ea typeface="方正舒体" pitchFamily="2" charset="-122"/>
              </a:rPr>
              <a:t>应用程序</a:t>
            </a:r>
            <a:r>
              <a:rPr lang="zh-CN" altLang="en-US" sz="1200" b="1" u="sng" dirty="0">
                <a:latin typeface="Arial" charset="0"/>
                <a:ea typeface="宋体" pitchFamily="2" charset="-122"/>
              </a:rPr>
              <a:t>中</a:t>
            </a:r>
            <a:r>
              <a:rPr lang="zh-CN" altLang="en-US" sz="1200" dirty="0">
                <a:latin typeface="Arial" charset="0"/>
                <a:ea typeface="宋体" pitchFamily="2" charset="-122"/>
              </a:rPr>
              <a:t>，最常用的两个容器是</a:t>
            </a:r>
            <a:r>
              <a:rPr lang="en-US" altLang="zh-CN" sz="1200" dirty="0" err="1">
                <a:latin typeface="Arial" charset="0"/>
                <a:ea typeface="宋体" pitchFamily="2" charset="-122"/>
              </a:rPr>
              <a:t>JFrame</a:t>
            </a:r>
            <a:r>
              <a:rPr lang="zh-CN" altLang="en-US" sz="1200" dirty="0">
                <a:latin typeface="Arial" charset="0"/>
                <a:ea typeface="宋体" pitchFamily="2" charset="-122"/>
              </a:rPr>
              <a:t>和</a:t>
            </a:r>
            <a:r>
              <a:rPr lang="en-US" altLang="zh-CN" sz="1200" dirty="0" err="1">
                <a:latin typeface="Arial" charset="0"/>
                <a:ea typeface="宋体" pitchFamily="2" charset="-122"/>
              </a:rPr>
              <a:t>Jpanel</a:t>
            </a:r>
            <a:endParaRPr lang="en-US" altLang="zh-CN" sz="1200" dirty="0">
              <a:latin typeface="Arial" charset="0"/>
              <a:ea typeface="宋体" pitchFamily="2" charset="-122"/>
            </a:endParaRPr>
          </a:p>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altLang="zh-CN" dirty="0" err="1">
                <a:latin typeface="Arial" charset="0"/>
                <a:ea typeface="宋体" pitchFamily="2" charset="-122"/>
              </a:rPr>
              <a:t>JFrame</a:t>
            </a:r>
            <a:r>
              <a:rPr lang="zh-CN" altLang="en-US" dirty="0">
                <a:latin typeface="Arial" charset="0"/>
                <a:ea typeface="宋体" pitchFamily="2" charset="-122"/>
              </a:rPr>
              <a:t>：</a:t>
            </a:r>
            <a:r>
              <a:rPr lang="zh-CN" altLang="en-US" baseline="0" dirty="0">
                <a:latin typeface="Arial" charset="0"/>
                <a:ea typeface="宋体" pitchFamily="2" charset="-122"/>
              </a:rPr>
              <a:t> 顶层容器，用于创建一个窗口。可以添加组件、设置布局管理器、设置背景等</a:t>
            </a:r>
            <a:endParaRPr lang="en-US" altLang="zh-CN" baseline="0" dirty="0">
              <a:latin typeface="Arial" charset="0"/>
              <a:ea typeface="宋体" pitchFamily="2" charset="-122"/>
            </a:endParaRPr>
          </a:p>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altLang="zh-CN" baseline="0" dirty="0" err="1">
                <a:latin typeface="Arial" charset="0"/>
                <a:ea typeface="宋体" pitchFamily="2" charset="-122"/>
              </a:rPr>
              <a:t>Jpanel</a:t>
            </a:r>
            <a:r>
              <a:rPr lang="en-US" altLang="zh-CN" baseline="0" dirty="0">
                <a:latin typeface="Arial" charset="0"/>
                <a:ea typeface="宋体" pitchFamily="2" charset="-122"/>
              </a:rPr>
              <a:t>:  </a:t>
            </a:r>
            <a:r>
              <a:rPr lang="zh-CN" altLang="en-US" baseline="0" dirty="0">
                <a:latin typeface="Arial" charset="0"/>
                <a:ea typeface="宋体" pitchFamily="2" charset="-122"/>
              </a:rPr>
              <a:t>中间容器。只有加载到顶成容器中才能起作用；中间容器中可以添加其它组件（不能添加顶层容器组件）</a:t>
            </a:r>
            <a:endParaRPr lang="en-US" altLang="zh-CN" dirty="0">
              <a:latin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71E14-CD63-4D83-A325-5AC174699D4B}" type="slidenum">
              <a:rPr lang="en-US" altLang="zh-CN"/>
              <a:pPr/>
              <a:t>15</a:t>
            </a:fld>
            <a:endParaRPr lang="en-US" altLang="zh-CN"/>
          </a:p>
        </p:txBody>
      </p:sp>
      <p:sp>
        <p:nvSpPr>
          <p:cNvPr id="618498" name="Rectangle 2"/>
          <p:cNvSpPr>
            <a:spLocks noGrp="1" noRot="1" noChangeAspect="1" noChangeArrowheads="1" noTextEdit="1"/>
          </p:cNvSpPr>
          <p:nvPr>
            <p:ph type="sldImg"/>
          </p:nvPr>
        </p:nvSpPr>
        <p:spPr>
          <a:xfrm>
            <a:off x="381000" y="685800"/>
            <a:ext cx="6096000" cy="3429000"/>
          </a:xfrm>
          <a:ln/>
        </p:spPr>
      </p:sp>
      <p:sp>
        <p:nvSpPr>
          <p:cNvPr id="618499" name="Rectangle 3"/>
          <p:cNvSpPr>
            <a:spLocks noGrp="1" noChangeArrowheads="1"/>
          </p:cNvSpPr>
          <p:nvPr>
            <p:ph type="body" idx="1"/>
          </p:nvPr>
        </p:nvSpPr>
        <p:spPr/>
        <p:txBody>
          <a:bodyPr/>
          <a:lstStyle/>
          <a:p>
            <a:endParaRPr lang="en-US" altLang="zh-CN"/>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sym typeface="Wingdings" panose="05000000000000000000" pitchFamily="2" charset="2"/>
              </a:rPr>
              <a:t>JFrame</a:t>
            </a:r>
            <a:r>
              <a:rPr lang="zh-CN" altLang="en-US" sz="1200" dirty="0">
                <a:sym typeface="Wingdings" panose="05000000000000000000" pitchFamily="2" charset="2"/>
              </a:rPr>
              <a:t>默认的内容面板将整个窗体覆盖，该内容面板采用流式布局管理器，因此采用</a:t>
            </a:r>
            <a:r>
              <a:rPr lang="en-US" altLang="zh-CN" sz="1200" dirty="0" err="1">
                <a:sym typeface="Wingdings" panose="05000000000000000000" pitchFamily="2" charset="2"/>
              </a:rPr>
              <a:t>setBackground</a:t>
            </a:r>
            <a:r>
              <a:rPr lang="zh-CN" altLang="en-US" sz="1200" dirty="0">
                <a:sym typeface="Wingdings" panose="05000000000000000000" pitchFamily="2" charset="2"/>
              </a:rPr>
              <a:t>方法设置的背景背景色是看不见的。</a:t>
            </a:r>
            <a:endParaRPr lang="zh-CN" altLang="en-US" dirty="0"/>
          </a:p>
        </p:txBody>
      </p:sp>
      <p:sp>
        <p:nvSpPr>
          <p:cNvPr id="4" name="灯片编号占位符 3"/>
          <p:cNvSpPr>
            <a:spLocks noGrp="1"/>
          </p:cNvSpPr>
          <p:nvPr>
            <p:ph type="sldNum" sz="quarter" idx="10"/>
          </p:nvPr>
        </p:nvSpPr>
        <p:spPr/>
        <p:txBody>
          <a:bodyPr/>
          <a:lstStyle/>
          <a:p>
            <a:pPr>
              <a:defRPr/>
            </a:pPr>
            <a:fld id="{1D64A077-C98F-4308-8997-3CC86272A287}" type="slidenum">
              <a:rPr lang="zh-CN" altLang="en-US" smtClean="0"/>
              <a:pPr>
                <a:defRPr/>
              </a:pPr>
              <a:t>18</a:t>
            </a:fld>
            <a:endParaRPr lang="en-US" altLang="zh-CN"/>
          </a:p>
        </p:txBody>
      </p:sp>
    </p:spTree>
    <p:extLst>
      <p:ext uri="{BB962C8B-B14F-4D97-AF65-F5344CB8AC3E}">
        <p14:creationId xmlns:p14="http://schemas.microsoft.com/office/powerpoint/2010/main" val="2780180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457200" y="13716"/>
            <a:ext cx="2895600" cy="246888"/>
          </a:xfrm>
          <a:prstGeom prst="rect">
            <a:avLst/>
          </a:prstGeom>
        </p:spPr>
        <p:txBody>
          <a:bodyPr/>
          <a:lstStyle/>
          <a:p>
            <a:endParaRPr lang="en-US" altLang="zh-CN"/>
          </a:p>
        </p:txBody>
      </p:sp>
      <p:sp>
        <p:nvSpPr>
          <p:cNvPr id="5" name="Footer Placeholder 4"/>
          <p:cNvSpPr>
            <a:spLocks noGrp="1"/>
          </p:cNvSpPr>
          <p:nvPr>
            <p:ph type="ftr" sz="quarter" idx="11"/>
          </p:nvPr>
        </p:nvSpPr>
        <p:spPr>
          <a:xfrm>
            <a:off x="3429000" y="13716"/>
            <a:ext cx="4114800" cy="246888"/>
          </a:xfrm>
          <a:prstGeom prst="rect">
            <a:avLst/>
          </a:prstGeom>
        </p:spPr>
        <p:txBody>
          <a:bodyPr/>
          <a:lstStyle/>
          <a:p>
            <a:endParaRPr lang="en-US" altLang="zh-CN"/>
          </a:p>
        </p:txBody>
      </p:sp>
      <p:sp>
        <p:nvSpPr>
          <p:cNvPr id="6" name="Slide Number Placeholder 5"/>
          <p:cNvSpPr>
            <a:spLocks noGrp="1"/>
          </p:cNvSpPr>
          <p:nvPr>
            <p:ph type="sldNum" sz="quarter" idx="12"/>
          </p:nvPr>
        </p:nvSpPr>
        <p:spPr>
          <a:xfrm>
            <a:off x="7620000" y="13716"/>
            <a:ext cx="1066800" cy="246888"/>
          </a:xfrm>
          <a:prstGeom prst="rect">
            <a:avLst/>
          </a:prstGeom>
        </p:spPr>
        <p:txBody>
          <a:bodyPr/>
          <a:lstStyle/>
          <a:p>
            <a:fld id="{1A9EACF8-68DD-4D6C-A906-8CC653CAFB30}"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57200" y="13716"/>
            <a:ext cx="2895600" cy="246888"/>
          </a:xfrm>
          <a:prstGeom prst="rect">
            <a:avLst/>
          </a:prstGeom>
        </p:spPr>
        <p:txBody>
          <a:bodyPr/>
          <a:lstStyle/>
          <a:p>
            <a:endParaRPr lang="en-US" altLang="zh-CN"/>
          </a:p>
        </p:txBody>
      </p:sp>
      <p:sp>
        <p:nvSpPr>
          <p:cNvPr id="6" name="Footer Placeholder 5"/>
          <p:cNvSpPr>
            <a:spLocks noGrp="1"/>
          </p:cNvSpPr>
          <p:nvPr>
            <p:ph type="ftr" sz="quarter" idx="11"/>
          </p:nvPr>
        </p:nvSpPr>
        <p:spPr>
          <a:xfrm>
            <a:off x="3429000" y="13716"/>
            <a:ext cx="4114800" cy="246888"/>
          </a:xfrm>
          <a:prstGeom prst="rect">
            <a:avLst/>
          </a:prstGeom>
        </p:spPr>
        <p:txBody>
          <a:bodyPr/>
          <a:lstStyle/>
          <a:p>
            <a:endParaRPr lang="en-US" altLang="zh-CN"/>
          </a:p>
        </p:txBody>
      </p:sp>
      <p:sp>
        <p:nvSpPr>
          <p:cNvPr id="7" name="Slide Number Placeholder 6"/>
          <p:cNvSpPr>
            <a:spLocks noGrp="1"/>
          </p:cNvSpPr>
          <p:nvPr>
            <p:ph type="sldNum" sz="quarter" idx="12"/>
          </p:nvPr>
        </p:nvSpPr>
        <p:spPr>
          <a:xfrm>
            <a:off x="7620000" y="13716"/>
            <a:ext cx="1066800" cy="246888"/>
          </a:xfrm>
          <a:prstGeom prst="rect">
            <a:avLst/>
          </a:prstGeom>
        </p:spPr>
        <p:txBody>
          <a:bodyPr/>
          <a:lstStyle/>
          <a:p>
            <a:fld id="{E3708A4A-BDE8-47C7-BCC0-A62A3D52EF2F}"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a:xfrm>
            <a:off x="457200" y="13716"/>
            <a:ext cx="2895600" cy="246888"/>
          </a:xfrm>
          <a:prstGeom prst="rect">
            <a:avLst/>
          </a:prstGeom>
        </p:spPr>
        <p:txBody>
          <a:bodyPr/>
          <a:lstStyle/>
          <a:p>
            <a:endParaRPr lang="en-US" altLang="zh-CN"/>
          </a:p>
        </p:txBody>
      </p:sp>
      <p:sp>
        <p:nvSpPr>
          <p:cNvPr id="5" name="Footer Placeholder 4"/>
          <p:cNvSpPr>
            <a:spLocks noGrp="1"/>
          </p:cNvSpPr>
          <p:nvPr>
            <p:ph type="ftr" sz="quarter" idx="11"/>
          </p:nvPr>
        </p:nvSpPr>
        <p:spPr>
          <a:xfrm>
            <a:off x="3429000" y="13716"/>
            <a:ext cx="4114800" cy="246888"/>
          </a:xfrm>
          <a:prstGeom prst="rect">
            <a:avLst/>
          </a:prstGeom>
        </p:spPr>
        <p:txBody>
          <a:bodyPr/>
          <a:lstStyle/>
          <a:p>
            <a:endParaRPr lang="en-US" altLang="zh-CN"/>
          </a:p>
        </p:txBody>
      </p:sp>
      <p:sp>
        <p:nvSpPr>
          <p:cNvPr id="6" name="Slide Number Placeholder 5"/>
          <p:cNvSpPr>
            <a:spLocks noGrp="1"/>
          </p:cNvSpPr>
          <p:nvPr>
            <p:ph type="sldNum" sz="quarter" idx="12"/>
          </p:nvPr>
        </p:nvSpPr>
        <p:spPr>
          <a:xfrm>
            <a:off x="7620000" y="13716"/>
            <a:ext cx="1066800" cy="246888"/>
          </a:xfrm>
          <a:prstGeom prst="rect">
            <a:avLst/>
          </a:prstGeom>
        </p:spPr>
        <p:txBody>
          <a:bodyPr/>
          <a:lstStyle/>
          <a:p>
            <a:fld id="{2588DC85-2418-4508-8426-577563E35314}"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457200" y="13716"/>
            <a:ext cx="2895600" cy="246888"/>
          </a:xfrm>
          <a:prstGeom prst="rect">
            <a:avLst/>
          </a:prstGeom>
        </p:spPr>
        <p:txBody>
          <a:bodyPr/>
          <a:lstStyle/>
          <a:p>
            <a:endParaRPr lang="en-US" altLang="zh-CN"/>
          </a:p>
        </p:txBody>
      </p:sp>
      <p:sp>
        <p:nvSpPr>
          <p:cNvPr id="5" name="Footer Placeholder 4"/>
          <p:cNvSpPr>
            <a:spLocks noGrp="1"/>
          </p:cNvSpPr>
          <p:nvPr>
            <p:ph type="ftr" sz="quarter" idx="11"/>
          </p:nvPr>
        </p:nvSpPr>
        <p:spPr>
          <a:xfrm>
            <a:off x="3429000" y="13716"/>
            <a:ext cx="4114800" cy="246888"/>
          </a:xfrm>
          <a:prstGeom prst="rect">
            <a:avLst/>
          </a:prstGeom>
        </p:spPr>
        <p:txBody>
          <a:bodyPr/>
          <a:lstStyle/>
          <a:p>
            <a:endParaRPr lang="en-US" altLang="zh-CN"/>
          </a:p>
        </p:txBody>
      </p:sp>
      <p:sp>
        <p:nvSpPr>
          <p:cNvPr id="6" name="Slide Number Placeholder 5"/>
          <p:cNvSpPr>
            <a:spLocks noGrp="1"/>
          </p:cNvSpPr>
          <p:nvPr>
            <p:ph type="sldNum" sz="quarter" idx="12"/>
          </p:nvPr>
        </p:nvSpPr>
        <p:spPr>
          <a:xfrm>
            <a:off x="7620000" y="13716"/>
            <a:ext cx="1066800" cy="246888"/>
          </a:xfrm>
          <a:prstGeom prst="rect">
            <a:avLst/>
          </a:prstGeom>
        </p:spPr>
        <p:txBody>
          <a:bodyPr/>
          <a:lstStyle/>
          <a:p>
            <a:fld id="{94B134AF-902B-44DD-9117-176253A25199}" type="slidenum">
              <a:rPr lang="en-US" altLang="zh-CN" smtClean="0"/>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342900"/>
            <a:ext cx="8229600" cy="4514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5"/>
          <p:cNvSpPr>
            <a:spLocks noGrp="1" noChangeArrowheads="1"/>
          </p:cNvSpPr>
          <p:nvPr>
            <p:ph type="ftr" sz="quarter" idx="10"/>
          </p:nvPr>
        </p:nvSpPr>
        <p:spPr>
          <a:xfrm>
            <a:off x="5943600" y="4902994"/>
            <a:ext cx="2895600" cy="240506"/>
          </a:xfrm>
          <a:prstGeom prst="rect">
            <a:avLst/>
          </a:prstGeom>
          <a:ln/>
        </p:spPr>
        <p:txBody>
          <a:bodyPr/>
          <a:lstStyle>
            <a:lvl1pPr>
              <a:defRPr/>
            </a:lvl1pPr>
          </a:lstStyle>
          <a:p>
            <a:pPr>
              <a:defRPr/>
            </a:pPr>
            <a:r>
              <a:rPr lang="en-US" altLang="zh-CN" dirty="0"/>
              <a:t>GUET</a:t>
            </a:r>
          </a:p>
        </p:txBody>
      </p:sp>
      <p:sp>
        <p:nvSpPr>
          <p:cNvPr id="4" name="Rectangle 6"/>
          <p:cNvSpPr>
            <a:spLocks noGrp="1" noChangeArrowheads="1"/>
          </p:cNvSpPr>
          <p:nvPr>
            <p:ph type="sldNum" sz="quarter" idx="11"/>
          </p:nvPr>
        </p:nvSpPr>
        <p:spPr>
          <a:xfrm>
            <a:off x="2971800" y="4902994"/>
            <a:ext cx="2133600" cy="240506"/>
          </a:xfrm>
          <a:prstGeom prst="rect">
            <a:avLst/>
          </a:prstGeom>
          <a:ln/>
        </p:spPr>
        <p:txBody>
          <a:bodyPr/>
          <a:lstStyle>
            <a:lvl1pPr>
              <a:defRPr/>
            </a:lvl1pPr>
          </a:lstStyle>
          <a:p>
            <a:pPr>
              <a:defRPr/>
            </a:pPr>
            <a:fld id="{0AA30498-63BE-400D-B01E-ECC147447057}" type="slidenum">
              <a:rPr lang="zh-CN" altLang="en-US"/>
              <a:pPr>
                <a:defRPr/>
              </a:pPr>
              <a:t>‹#›</a:t>
            </a:fld>
            <a:endParaRPr lang="en-US" altLang="zh-CN"/>
          </a:p>
        </p:txBody>
      </p:sp>
      <p:sp>
        <p:nvSpPr>
          <p:cNvPr id="5" name="Rectangle 30"/>
          <p:cNvSpPr>
            <a:spLocks noGrp="1" noChangeArrowheads="1"/>
          </p:cNvSpPr>
          <p:nvPr>
            <p:ph type="dt" sz="half" idx="12"/>
          </p:nvPr>
        </p:nvSpPr>
        <p:spPr>
          <a:xfrm>
            <a:off x="5943600" y="51198"/>
            <a:ext cx="2590800" cy="177403"/>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92515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9"/>
          <p:cNvGrpSpPr>
            <a:grpSpLocks/>
          </p:cNvGrpSpPr>
          <p:nvPr/>
        </p:nvGrpSpPr>
        <p:grpSpPr bwMode="auto">
          <a:xfrm>
            <a:off x="1143001" y="471487"/>
            <a:ext cx="8012113" cy="1928813"/>
            <a:chOff x="720" y="396"/>
            <a:chExt cx="5047" cy="1620"/>
          </a:xfrm>
        </p:grpSpPr>
        <p:sp>
          <p:nvSpPr>
            <p:cNvPr id="5" name="Rectangle 18"/>
            <p:cNvSpPr>
              <a:spLocks noChangeArrowheads="1"/>
            </p:cNvSpPr>
            <p:nvPr userDrawn="1"/>
          </p:nvSpPr>
          <p:spPr bwMode="gray">
            <a:xfrm>
              <a:off x="1081" y="396"/>
              <a:ext cx="4686" cy="15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lnSpc>
                  <a:spcPct val="140000"/>
                </a:lnSpc>
                <a:spcBef>
                  <a:spcPct val="20000"/>
                </a:spcBef>
                <a:buClr>
                  <a:srgbClr val="002060"/>
                </a:buClr>
                <a:buFont typeface="Wingdings" pitchFamily="2" charset="2"/>
                <a:buNone/>
              </a:pPr>
              <a:endParaRPr lang="zh-CN" altLang="en-US">
                <a:solidFill>
                  <a:srgbClr val="000000"/>
                </a:solidFill>
              </a:endParaRPr>
            </a:p>
          </p:txBody>
        </p:sp>
        <p:sp>
          <p:nvSpPr>
            <p:cNvPr id="6" name="Rectangle 28"/>
            <p:cNvSpPr>
              <a:spLocks noChangeArrowheads="1"/>
            </p:cNvSpPr>
            <p:nvPr userDrawn="1"/>
          </p:nvSpPr>
          <p:spPr bwMode="gray">
            <a:xfrm>
              <a:off x="720" y="1440"/>
              <a:ext cx="576" cy="57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lnSpc>
                  <a:spcPct val="140000"/>
                </a:lnSpc>
                <a:spcBef>
                  <a:spcPct val="20000"/>
                </a:spcBef>
                <a:buClr>
                  <a:srgbClr val="002060"/>
                </a:buClr>
                <a:buFont typeface="Wingdings" pitchFamily="2" charset="2"/>
                <a:buNone/>
              </a:pPr>
              <a:endParaRPr lang="zh-CN" altLang="en-US">
                <a:solidFill>
                  <a:srgbClr val="000000"/>
                </a:solidFill>
              </a:endParaRPr>
            </a:p>
          </p:txBody>
        </p:sp>
      </p:grpSp>
      <p:sp>
        <p:nvSpPr>
          <p:cNvPr id="7" name="Rectangle 17"/>
          <p:cNvSpPr>
            <a:spLocks noChangeArrowheads="1"/>
          </p:cNvSpPr>
          <p:nvPr/>
        </p:nvSpPr>
        <p:spPr bwMode="gray">
          <a:xfrm>
            <a:off x="1130300" y="2356248"/>
            <a:ext cx="8013700" cy="431006"/>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lnSpc>
                <a:spcPct val="140000"/>
              </a:lnSpc>
              <a:spcBef>
                <a:spcPct val="20000"/>
              </a:spcBef>
              <a:buClr>
                <a:srgbClr val="002060"/>
              </a:buClr>
              <a:buFont typeface="Wingdings" pitchFamily="2" charset="2"/>
              <a:buNone/>
            </a:pPr>
            <a:endParaRPr lang="zh-CN" altLang="en-US">
              <a:solidFill>
                <a:srgbClr val="000000"/>
              </a:solidFill>
            </a:endParaRPr>
          </a:p>
        </p:txBody>
      </p:sp>
      <p:sp>
        <p:nvSpPr>
          <p:cNvPr id="8" name="Rectangle 19"/>
          <p:cNvSpPr>
            <a:spLocks noChangeArrowheads="1"/>
          </p:cNvSpPr>
          <p:nvPr/>
        </p:nvSpPr>
        <p:spPr bwMode="gray">
          <a:xfrm>
            <a:off x="573088" y="1890712"/>
            <a:ext cx="576262" cy="4810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lnSpc>
                <a:spcPct val="140000"/>
              </a:lnSpc>
              <a:spcBef>
                <a:spcPct val="20000"/>
              </a:spcBef>
              <a:buClr>
                <a:srgbClr val="002060"/>
              </a:buClr>
              <a:buFont typeface="Wingdings" pitchFamily="2" charset="2"/>
              <a:buNone/>
            </a:pPr>
            <a:endParaRPr lang="zh-CN" altLang="en-US">
              <a:solidFill>
                <a:srgbClr val="000000"/>
              </a:solidFill>
            </a:endParaRPr>
          </a:p>
        </p:txBody>
      </p:sp>
      <p:sp>
        <p:nvSpPr>
          <p:cNvPr id="9" name="Rectangle 20"/>
          <p:cNvSpPr>
            <a:spLocks noChangeArrowheads="1"/>
          </p:cNvSpPr>
          <p:nvPr/>
        </p:nvSpPr>
        <p:spPr bwMode="gray">
          <a:xfrm>
            <a:off x="1716089" y="471488"/>
            <a:ext cx="566737" cy="477441"/>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lnSpc>
                <a:spcPct val="140000"/>
              </a:lnSpc>
              <a:spcBef>
                <a:spcPct val="20000"/>
              </a:spcBef>
              <a:buClr>
                <a:srgbClr val="002060"/>
              </a:buClr>
              <a:buFont typeface="Wingdings" pitchFamily="2" charset="2"/>
              <a:buNone/>
            </a:pPr>
            <a:endParaRPr lang="zh-CN" altLang="en-US">
              <a:solidFill>
                <a:srgbClr val="000000"/>
              </a:solidFill>
            </a:endParaRPr>
          </a:p>
        </p:txBody>
      </p:sp>
      <p:sp>
        <p:nvSpPr>
          <p:cNvPr id="10" name="Rectangle 21"/>
          <p:cNvSpPr>
            <a:spLocks noChangeArrowheads="1"/>
          </p:cNvSpPr>
          <p:nvPr/>
        </p:nvSpPr>
        <p:spPr bwMode="gray">
          <a:xfrm>
            <a:off x="2278064" y="0"/>
            <a:ext cx="585787" cy="4762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lnSpc>
                <a:spcPct val="140000"/>
              </a:lnSpc>
              <a:spcBef>
                <a:spcPct val="20000"/>
              </a:spcBef>
              <a:buClr>
                <a:srgbClr val="002060"/>
              </a:buClr>
              <a:buFont typeface="Wingdings" pitchFamily="2" charset="2"/>
              <a:buNone/>
            </a:pPr>
            <a:endParaRPr lang="zh-CN" altLang="en-US">
              <a:solidFill>
                <a:srgbClr val="000000"/>
              </a:solidFill>
            </a:endParaRPr>
          </a:p>
        </p:txBody>
      </p:sp>
      <p:sp>
        <p:nvSpPr>
          <p:cNvPr id="11" name="Rectangle 22"/>
          <p:cNvSpPr>
            <a:spLocks noChangeArrowheads="1"/>
          </p:cNvSpPr>
          <p:nvPr/>
        </p:nvSpPr>
        <p:spPr bwMode="gray">
          <a:xfrm>
            <a:off x="2281239" y="471488"/>
            <a:ext cx="585787" cy="47386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lnSpc>
                <a:spcPct val="140000"/>
              </a:lnSpc>
              <a:spcBef>
                <a:spcPct val="20000"/>
              </a:spcBef>
              <a:buClr>
                <a:srgbClr val="002060"/>
              </a:buClr>
              <a:buFont typeface="Wingdings" pitchFamily="2" charset="2"/>
              <a:buNone/>
            </a:pPr>
            <a:endParaRPr lang="zh-CN" altLang="en-US">
              <a:solidFill>
                <a:srgbClr val="000000"/>
              </a:solidFill>
            </a:endParaRPr>
          </a:p>
        </p:txBody>
      </p:sp>
      <p:sp>
        <p:nvSpPr>
          <p:cNvPr id="12" name="Rectangle 23"/>
          <p:cNvSpPr>
            <a:spLocks noChangeArrowheads="1"/>
          </p:cNvSpPr>
          <p:nvPr/>
        </p:nvSpPr>
        <p:spPr bwMode="gray">
          <a:xfrm>
            <a:off x="1141414" y="946548"/>
            <a:ext cx="574675" cy="46910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lnSpc>
                <a:spcPct val="140000"/>
              </a:lnSpc>
              <a:spcBef>
                <a:spcPct val="20000"/>
              </a:spcBef>
              <a:buClr>
                <a:srgbClr val="002060"/>
              </a:buClr>
              <a:buFont typeface="Wingdings" pitchFamily="2" charset="2"/>
              <a:buNone/>
            </a:pPr>
            <a:endParaRPr lang="zh-CN" altLang="en-US">
              <a:solidFill>
                <a:srgbClr val="000000"/>
              </a:solidFill>
            </a:endParaRPr>
          </a:p>
        </p:txBody>
      </p:sp>
      <p:sp>
        <p:nvSpPr>
          <p:cNvPr id="13" name="Rectangle 24"/>
          <p:cNvSpPr>
            <a:spLocks noChangeArrowheads="1"/>
          </p:cNvSpPr>
          <p:nvPr/>
        </p:nvSpPr>
        <p:spPr bwMode="gray">
          <a:xfrm>
            <a:off x="1716089" y="947738"/>
            <a:ext cx="566737" cy="4667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lnSpc>
                <a:spcPct val="140000"/>
              </a:lnSpc>
              <a:spcBef>
                <a:spcPct val="20000"/>
              </a:spcBef>
              <a:buClr>
                <a:srgbClr val="002060"/>
              </a:buClr>
              <a:buFont typeface="Wingdings" pitchFamily="2" charset="2"/>
              <a:buNone/>
            </a:pPr>
            <a:endParaRPr lang="zh-CN" altLang="en-US">
              <a:solidFill>
                <a:srgbClr val="000000"/>
              </a:solidFill>
            </a:endParaRPr>
          </a:p>
        </p:txBody>
      </p:sp>
      <p:sp>
        <p:nvSpPr>
          <p:cNvPr id="14" name="Rectangle 25"/>
          <p:cNvSpPr>
            <a:spLocks noChangeArrowheads="1"/>
          </p:cNvSpPr>
          <p:nvPr/>
        </p:nvSpPr>
        <p:spPr bwMode="gray">
          <a:xfrm>
            <a:off x="573088" y="1414463"/>
            <a:ext cx="576262" cy="48339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lnSpc>
                <a:spcPct val="140000"/>
              </a:lnSpc>
              <a:spcBef>
                <a:spcPct val="20000"/>
              </a:spcBef>
              <a:buClr>
                <a:srgbClr val="002060"/>
              </a:buClr>
              <a:buFont typeface="Wingdings" pitchFamily="2" charset="2"/>
              <a:buNone/>
            </a:pPr>
            <a:endParaRPr lang="zh-CN" altLang="en-US">
              <a:solidFill>
                <a:srgbClr val="000000"/>
              </a:solidFill>
            </a:endParaRPr>
          </a:p>
        </p:txBody>
      </p:sp>
      <p:sp>
        <p:nvSpPr>
          <p:cNvPr id="15" name="Rectangle 26"/>
          <p:cNvSpPr>
            <a:spLocks noChangeArrowheads="1"/>
          </p:cNvSpPr>
          <p:nvPr/>
        </p:nvSpPr>
        <p:spPr bwMode="gray">
          <a:xfrm>
            <a:off x="1141413" y="1414463"/>
            <a:ext cx="576262" cy="48339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lnSpc>
                <a:spcPct val="140000"/>
              </a:lnSpc>
              <a:spcBef>
                <a:spcPct val="20000"/>
              </a:spcBef>
              <a:buClr>
                <a:srgbClr val="002060"/>
              </a:buClr>
              <a:buFont typeface="Wingdings" pitchFamily="2" charset="2"/>
              <a:buNone/>
            </a:pPr>
            <a:endParaRPr lang="zh-CN" altLang="en-US">
              <a:solidFill>
                <a:srgbClr val="000000"/>
              </a:solidFill>
            </a:endParaRPr>
          </a:p>
        </p:txBody>
      </p:sp>
      <p:sp>
        <p:nvSpPr>
          <p:cNvPr id="16" name="Rectangle 27"/>
          <p:cNvSpPr>
            <a:spLocks noChangeArrowheads="1"/>
          </p:cNvSpPr>
          <p:nvPr/>
        </p:nvSpPr>
        <p:spPr bwMode="gray">
          <a:xfrm>
            <a:off x="1" y="1896666"/>
            <a:ext cx="574675" cy="47505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lnSpc>
                <a:spcPct val="140000"/>
              </a:lnSpc>
              <a:spcBef>
                <a:spcPct val="20000"/>
              </a:spcBef>
              <a:buClr>
                <a:srgbClr val="002060"/>
              </a:buClr>
              <a:buFont typeface="Wingdings" pitchFamily="2" charset="2"/>
              <a:buNone/>
            </a:pPr>
            <a:endParaRPr lang="zh-CN" altLang="en-US">
              <a:solidFill>
                <a:srgbClr val="000000"/>
              </a:solidFill>
            </a:endParaRPr>
          </a:p>
        </p:txBody>
      </p:sp>
      <p:grpSp>
        <p:nvGrpSpPr>
          <p:cNvPr id="17" name="Group 16"/>
          <p:cNvGrpSpPr>
            <a:grpSpLocks/>
          </p:cNvGrpSpPr>
          <p:nvPr/>
        </p:nvGrpSpPr>
        <p:grpSpPr bwMode="auto">
          <a:xfrm>
            <a:off x="4191000" y="4057650"/>
            <a:ext cx="1447800" cy="654844"/>
            <a:chOff x="2680" y="3678"/>
            <a:chExt cx="680" cy="550"/>
          </a:xfrm>
        </p:grpSpPr>
        <p:sp>
          <p:nvSpPr>
            <p:cNvPr id="18" name="Text Box 14"/>
            <p:cNvSpPr txBox="1">
              <a:spLocks noChangeArrowheads="1"/>
            </p:cNvSpPr>
            <p:nvPr userDrawn="1"/>
          </p:nvSpPr>
          <p:spPr bwMode="gray">
            <a:xfrm>
              <a:off x="2680" y="3789"/>
              <a:ext cx="680"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defRPr/>
              </a:pPr>
              <a:r>
                <a:rPr lang="en-US" altLang="zh-CN" sz="2800" dirty="0">
                  <a:solidFill>
                    <a:srgbClr val="000798"/>
                  </a:solidFill>
                  <a:latin typeface="Arial" charset="0"/>
                  <a:ea typeface="宋体" pitchFamily="2" charset="-122"/>
                </a:rPr>
                <a:t>GUET</a:t>
              </a:r>
            </a:p>
          </p:txBody>
        </p:sp>
        <p:sp>
          <p:nvSpPr>
            <p:cNvPr id="19" name="AutoShape 15"/>
            <p:cNvSpPr>
              <a:spLocks noChangeArrowheads="1"/>
            </p:cNvSpPr>
            <p:nvPr userDrawn="1"/>
          </p:nvSpPr>
          <p:spPr bwMode="gray">
            <a:xfrm rot="5400000">
              <a:off x="2928" y="3493"/>
              <a:ext cx="172" cy="542"/>
            </a:xfrm>
            <a:prstGeom prst="moon">
              <a:avLst>
                <a:gd name="adj" fmla="val 21208"/>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lnSpc>
                  <a:spcPct val="140000"/>
                </a:lnSpc>
                <a:spcBef>
                  <a:spcPct val="20000"/>
                </a:spcBef>
                <a:buClr>
                  <a:srgbClr val="002060"/>
                </a:buClr>
                <a:buFont typeface="Wingdings" pitchFamily="2" charset="2"/>
                <a:buNone/>
              </a:pPr>
              <a:endParaRPr lang="zh-CN" altLang="en-US">
                <a:solidFill>
                  <a:srgbClr val="000000"/>
                </a:solidFill>
              </a:endParaRPr>
            </a:p>
          </p:txBody>
        </p:sp>
      </p:grpSp>
      <p:pic>
        <p:nvPicPr>
          <p:cNvPr id="20" name="Picture 3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7000" y="4343400"/>
            <a:ext cx="245745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bwMode="gray">
          <a:xfrm>
            <a:off x="1752600" y="1350169"/>
            <a:ext cx="6629400" cy="759619"/>
          </a:xfrm>
        </p:spPr>
        <p:txBody>
          <a:bodyPr/>
          <a:lstStyle>
            <a:lvl1pPr algn="ctr">
              <a:defRPr sz="4400" i="1">
                <a:latin typeface="Verdana" pitchFamily="34" charset="0"/>
              </a:defRPr>
            </a:lvl1pPr>
          </a:lstStyle>
          <a:p>
            <a:pPr lvl="0"/>
            <a:r>
              <a:rPr lang="en-US" altLang="zh-CN" noProof="0"/>
              <a:t>Click to edit Master </a:t>
            </a:r>
            <a:br>
              <a:rPr lang="en-US" altLang="zh-CN" noProof="0"/>
            </a:br>
            <a:r>
              <a:rPr lang="en-US" altLang="zh-CN" noProof="0"/>
              <a:t>title style</a:t>
            </a:r>
          </a:p>
        </p:txBody>
      </p:sp>
      <p:sp>
        <p:nvSpPr>
          <p:cNvPr id="3075" name="Rectangle 3"/>
          <p:cNvSpPr>
            <a:spLocks noGrp="1" noChangeArrowheads="1"/>
          </p:cNvSpPr>
          <p:nvPr>
            <p:ph type="subTitle" idx="1"/>
          </p:nvPr>
        </p:nvSpPr>
        <p:spPr bwMode="gray">
          <a:xfrm>
            <a:off x="1600200" y="2457450"/>
            <a:ext cx="6324600" cy="285750"/>
          </a:xfrm>
        </p:spPr>
        <p:txBody>
          <a:bodyPr/>
          <a:lstStyle>
            <a:lvl1pPr marL="0" indent="0" algn="ctr">
              <a:buFont typeface="Wingdings" pitchFamily="2" charset="2"/>
              <a:buNone/>
              <a:defRPr sz="1800" b="0">
                <a:solidFill>
                  <a:schemeClr val="bg1"/>
                </a:solidFill>
              </a:defRPr>
            </a:lvl1pPr>
          </a:lstStyle>
          <a:p>
            <a:pPr lvl="0"/>
            <a:r>
              <a:rPr lang="en-US" altLang="zh-CN" noProof="0"/>
              <a:t>Click to edit Master subtitle style</a:t>
            </a:r>
          </a:p>
        </p:txBody>
      </p:sp>
    </p:spTree>
    <p:extLst>
      <p:ext uri="{BB962C8B-B14F-4D97-AF65-F5344CB8AC3E}">
        <p14:creationId xmlns:p14="http://schemas.microsoft.com/office/powerpoint/2010/main" val="3960900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lgn="r">
              <a:defRPr/>
            </a:lvl1pPr>
          </a:lstStyle>
          <a:p>
            <a:pPr>
              <a:buClr>
                <a:srgbClr val="002060"/>
              </a:buClr>
              <a:defRPr/>
            </a:pPr>
            <a:r>
              <a:rPr lang="en-US" dirty="0">
                <a:solidFill>
                  <a:srgbClr val="000000">
                    <a:lumMod val="85000"/>
                    <a:lumOff val="15000"/>
                  </a:srgbClr>
                </a:solidFill>
              </a:rPr>
              <a:t>GUET</a:t>
            </a:r>
            <a:endParaRPr dirty="0">
              <a:solidFill>
                <a:srgbClr val="000000">
                  <a:lumMod val="85000"/>
                  <a:lumOff val="15000"/>
                </a:srgbClr>
              </a:solidFill>
            </a:endParaRPr>
          </a:p>
        </p:txBody>
      </p:sp>
      <p:sp>
        <p:nvSpPr>
          <p:cNvPr id="5" name="Rectangle 6"/>
          <p:cNvSpPr>
            <a:spLocks noGrp="1" noChangeArrowheads="1"/>
          </p:cNvSpPr>
          <p:nvPr>
            <p:ph type="sldNum" sz="quarter" idx="11"/>
          </p:nvPr>
        </p:nvSpPr>
        <p:spPr>
          <a:ln/>
        </p:spPr>
        <p:txBody>
          <a:bodyPr/>
          <a:lstStyle>
            <a:lvl1pPr algn="ctr">
              <a:defRPr/>
            </a:lvl1pPr>
          </a:lstStyle>
          <a:p>
            <a:pPr>
              <a:buClr>
                <a:srgbClr val="002060"/>
              </a:buClr>
              <a:defRPr/>
            </a:pPr>
            <a:fld id="{0D936467-83E1-4E98-AF7A-E7ACBB032CAF}" type="slidenum">
              <a:rPr lang="en-US" altLang="zh-CN" smtClean="0">
                <a:solidFill>
                  <a:srgbClr val="000000">
                    <a:lumMod val="85000"/>
                    <a:lumOff val="15000"/>
                  </a:srgbClr>
                </a:solidFill>
              </a:rPr>
              <a:pPr>
                <a:buClr>
                  <a:srgbClr val="002060"/>
                </a:buClr>
                <a:defRPr/>
              </a:pPr>
              <a:t>‹#›</a:t>
            </a:fld>
            <a:endParaRPr>
              <a:solidFill>
                <a:srgbClr val="000000">
                  <a:lumMod val="85000"/>
                  <a:lumOff val="15000"/>
                </a:srgbClr>
              </a:solidFill>
            </a:endParaRPr>
          </a:p>
        </p:txBody>
      </p:sp>
      <p:sp>
        <p:nvSpPr>
          <p:cNvPr id="6" name="Rectangle 30"/>
          <p:cNvSpPr>
            <a:spLocks noGrp="1" noChangeArrowheads="1"/>
          </p:cNvSpPr>
          <p:nvPr>
            <p:ph type="dt" sz="half" idx="12"/>
          </p:nvPr>
        </p:nvSpPr>
        <p:spPr>
          <a:xfrm>
            <a:off x="5943600" y="51198"/>
            <a:ext cx="2590800" cy="177403"/>
          </a:xfrm>
          <a:prstGeom prst="rect">
            <a:avLst/>
          </a:prstGeom>
          <a:ln/>
        </p:spPr>
        <p:txBody>
          <a:bodyPr/>
          <a:lstStyle>
            <a:lvl1pPr>
              <a:defRPr/>
            </a:lvl1pPr>
          </a:lstStyle>
          <a:p>
            <a:pPr>
              <a:lnSpc>
                <a:spcPct val="140000"/>
              </a:lnSpc>
              <a:spcBef>
                <a:spcPct val="20000"/>
              </a:spcBef>
              <a:buClr>
                <a:srgbClr val="002060"/>
              </a:buClr>
              <a:buFont typeface="Wingdings" pitchFamily="2" charset="2"/>
              <a:buNone/>
              <a:defRPr/>
            </a:pPr>
            <a:endParaRPr lang="en-US" altLang="zh-CN" sz="2600" b="1">
              <a:solidFill>
                <a:srgbClr val="000000"/>
              </a:solidFill>
              <a:latin typeface="Tahoma" pitchFamily="34" charset="0"/>
              <a:ea typeface="楷体_GB2312" pitchFamily="49" charset="-122"/>
            </a:endParaRPr>
          </a:p>
        </p:txBody>
      </p:sp>
    </p:spTree>
    <p:extLst>
      <p:ext uri="{BB962C8B-B14F-4D97-AF65-F5344CB8AC3E}">
        <p14:creationId xmlns:p14="http://schemas.microsoft.com/office/powerpoint/2010/main" val="1963259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buClr>
                <a:srgbClr val="002060"/>
              </a:buClr>
              <a:defRPr/>
            </a:pPr>
            <a:r>
              <a:rPr lang="en-US" dirty="0">
                <a:solidFill>
                  <a:srgbClr val="000000">
                    <a:lumMod val="85000"/>
                    <a:lumOff val="15000"/>
                  </a:srgbClr>
                </a:solidFill>
              </a:rPr>
              <a:t>GUET</a:t>
            </a:r>
            <a:endParaRPr dirty="0">
              <a:solidFill>
                <a:srgbClr val="000000">
                  <a:lumMod val="85000"/>
                  <a:lumOff val="15000"/>
                </a:srgbClr>
              </a:solidFill>
            </a:endParaRPr>
          </a:p>
        </p:txBody>
      </p:sp>
      <p:sp>
        <p:nvSpPr>
          <p:cNvPr id="5" name="Rectangle 6"/>
          <p:cNvSpPr>
            <a:spLocks noGrp="1" noChangeArrowheads="1"/>
          </p:cNvSpPr>
          <p:nvPr>
            <p:ph type="sldNum" sz="quarter" idx="11"/>
          </p:nvPr>
        </p:nvSpPr>
        <p:spPr>
          <a:ln/>
        </p:spPr>
        <p:txBody>
          <a:bodyPr/>
          <a:lstStyle>
            <a:lvl1pPr>
              <a:defRPr/>
            </a:lvl1pPr>
          </a:lstStyle>
          <a:p>
            <a:pPr>
              <a:buClr>
                <a:srgbClr val="002060"/>
              </a:buClr>
              <a:defRPr/>
            </a:pPr>
            <a:fld id="{B818D728-E36A-428D-9211-53088971C627}" type="slidenum">
              <a:rPr>
                <a:solidFill>
                  <a:srgbClr val="000000">
                    <a:lumMod val="85000"/>
                    <a:lumOff val="15000"/>
                  </a:srgbClr>
                </a:solidFill>
              </a:rPr>
              <a:pPr>
                <a:buClr>
                  <a:srgbClr val="002060"/>
                </a:buClr>
                <a:defRPr/>
              </a:pPr>
              <a:t>‹#›</a:t>
            </a:fld>
            <a:endParaRPr lang="en-US" altLang="zh-CN">
              <a:solidFill>
                <a:srgbClr val="000000">
                  <a:lumMod val="85000"/>
                  <a:lumOff val="15000"/>
                </a:srgbClr>
              </a:solidFill>
            </a:endParaRPr>
          </a:p>
        </p:txBody>
      </p:sp>
      <p:sp>
        <p:nvSpPr>
          <p:cNvPr id="6" name="Rectangle 30"/>
          <p:cNvSpPr>
            <a:spLocks noGrp="1" noChangeArrowheads="1"/>
          </p:cNvSpPr>
          <p:nvPr>
            <p:ph type="dt" sz="half" idx="12"/>
          </p:nvPr>
        </p:nvSpPr>
        <p:spPr>
          <a:xfrm>
            <a:off x="5943600" y="51198"/>
            <a:ext cx="2590800" cy="177403"/>
          </a:xfrm>
          <a:prstGeom prst="rect">
            <a:avLst/>
          </a:prstGeom>
          <a:ln/>
        </p:spPr>
        <p:txBody>
          <a:bodyPr/>
          <a:lstStyle>
            <a:lvl1pPr>
              <a:defRPr/>
            </a:lvl1pPr>
          </a:lstStyle>
          <a:p>
            <a:pPr>
              <a:lnSpc>
                <a:spcPct val="140000"/>
              </a:lnSpc>
              <a:spcBef>
                <a:spcPct val="20000"/>
              </a:spcBef>
              <a:buClr>
                <a:srgbClr val="002060"/>
              </a:buClr>
              <a:buFont typeface="Wingdings" pitchFamily="2" charset="2"/>
              <a:buNone/>
              <a:defRPr/>
            </a:pPr>
            <a:endParaRPr lang="en-US" altLang="zh-CN" sz="2600" b="1">
              <a:solidFill>
                <a:srgbClr val="000000"/>
              </a:solidFill>
              <a:latin typeface="Tahoma" pitchFamily="34" charset="0"/>
              <a:ea typeface="楷体_GB2312" pitchFamily="49" charset="-122"/>
            </a:endParaRPr>
          </a:p>
        </p:txBody>
      </p:sp>
    </p:spTree>
    <p:extLst>
      <p:ext uri="{BB962C8B-B14F-4D97-AF65-F5344CB8AC3E}">
        <p14:creationId xmlns:p14="http://schemas.microsoft.com/office/powerpoint/2010/main" val="2214582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21544"/>
            <a:ext cx="4038600" cy="393620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21544"/>
            <a:ext cx="4038600" cy="393620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buClr>
                <a:srgbClr val="002060"/>
              </a:buClr>
              <a:defRPr/>
            </a:pPr>
            <a:r>
              <a:rPr lang="en-US" dirty="0">
                <a:solidFill>
                  <a:srgbClr val="000000">
                    <a:lumMod val="85000"/>
                    <a:lumOff val="15000"/>
                  </a:srgbClr>
                </a:solidFill>
              </a:rPr>
              <a:t>GUET</a:t>
            </a:r>
            <a:endParaRPr dirty="0">
              <a:solidFill>
                <a:srgbClr val="000000">
                  <a:lumMod val="85000"/>
                  <a:lumOff val="15000"/>
                </a:srgbClr>
              </a:solidFill>
            </a:endParaRPr>
          </a:p>
        </p:txBody>
      </p:sp>
      <p:sp>
        <p:nvSpPr>
          <p:cNvPr id="6" name="Rectangle 6"/>
          <p:cNvSpPr>
            <a:spLocks noGrp="1" noChangeArrowheads="1"/>
          </p:cNvSpPr>
          <p:nvPr>
            <p:ph type="sldNum" sz="quarter" idx="11"/>
          </p:nvPr>
        </p:nvSpPr>
        <p:spPr>
          <a:ln/>
        </p:spPr>
        <p:txBody>
          <a:bodyPr/>
          <a:lstStyle>
            <a:lvl1pPr>
              <a:defRPr/>
            </a:lvl1pPr>
          </a:lstStyle>
          <a:p>
            <a:pPr>
              <a:buClr>
                <a:srgbClr val="002060"/>
              </a:buClr>
              <a:defRPr/>
            </a:pPr>
            <a:fld id="{65A76815-38A0-40E2-B63D-8AC61CAA6D6E}" type="slidenum">
              <a:rPr>
                <a:solidFill>
                  <a:srgbClr val="000000">
                    <a:lumMod val="85000"/>
                    <a:lumOff val="15000"/>
                  </a:srgbClr>
                </a:solidFill>
              </a:rPr>
              <a:pPr>
                <a:buClr>
                  <a:srgbClr val="002060"/>
                </a:buClr>
                <a:defRPr/>
              </a:pPr>
              <a:t>‹#›</a:t>
            </a:fld>
            <a:endParaRPr lang="en-US" altLang="zh-CN">
              <a:solidFill>
                <a:srgbClr val="000000">
                  <a:lumMod val="85000"/>
                  <a:lumOff val="15000"/>
                </a:srgbClr>
              </a:solidFill>
            </a:endParaRPr>
          </a:p>
        </p:txBody>
      </p:sp>
      <p:sp>
        <p:nvSpPr>
          <p:cNvPr id="7" name="Rectangle 30"/>
          <p:cNvSpPr>
            <a:spLocks noGrp="1" noChangeArrowheads="1"/>
          </p:cNvSpPr>
          <p:nvPr>
            <p:ph type="dt" sz="half" idx="12"/>
          </p:nvPr>
        </p:nvSpPr>
        <p:spPr>
          <a:xfrm>
            <a:off x="5943600" y="51198"/>
            <a:ext cx="2590800" cy="177403"/>
          </a:xfrm>
          <a:prstGeom prst="rect">
            <a:avLst/>
          </a:prstGeom>
          <a:ln/>
        </p:spPr>
        <p:txBody>
          <a:bodyPr/>
          <a:lstStyle>
            <a:lvl1pPr>
              <a:defRPr/>
            </a:lvl1pPr>
          </a:lstStyle>
          <a:p>
            <a:pPr>
              <a:lnSpc>
                <a:spcPct val="140000"/>
              </a:lnSpc>
              <a:spcBef>
                <a:spcPct val="20000"/>
              </a:spcBef>
              <a:buClr>
                <a:srgbClr val="002060"/>
              </a:buClr>
              <a:buFont typeface="Wingdings" pitchFamily="2" charset="2"/>
              <a:buNone/>
              <a:defRPr/>
            </a:pPr>
            <a:endParaRPr lang="en-US" altLang="zh-CN" sz="2600" b="1">
              <a:solidFill>
                <a:srgbClr val="000000"/>
              </a:solidFill>
              <a:latin typeface="Tahoma" pitchFamily="34" charset="0"/>
              <a:ea typeface="楷体_GB2312" pitchFamily="49" charset="-122"/>
            </a:endParaRPr>
          </a:p>
        </p:txBody>
      </p:sp>
    </p:spTree>
    <p:extLst>
      <p:ext uri="{BB962C8B-B14F-4D97-AF65-F5344CB8AC3E}">
        <p14:creationId xmlns:p14="http://schemas.microsoft.com/office/powerpoint/2010/main" val="3006719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buClr>
                <a:srgbClr val="002060"/>
              </a:buClr>
              <a:defRPr/>
            </a:pPr>
            <a:r>
              <a:rPr lang="en-US" dirty="0">
                <a:solidFill>
                  <a:srgbClr val="000000">
                    <a:lumMod val="85000"/>
                    <a:lumOff val="15000"/>
                  </a:srgbClr>
                </a:solidFill>
              </a:rPr>
              <a:t>GUET</a:t>
            </a:r>
            <a:endParaRPr dirty="0">
              <a:solidFill>
                <a:srgbClr val="000000">
                  <a:lumMod val="85000"/>
                  <a:lumOff val="15000"/>
                </a:srgbClr>
              </a:solidFill>
            </a:endParaRPr>
          </a:p>
        </p:txBody>
      </p:sp>
      <p:sp>
        <p:nvSpPr>
          <p:cNvPr id="8" name="Rectangle 6"/>
          <p:cNvSpPr>
            <a:spLocks noGrp="1" noChangeArrowheads="1"/>
          </p:cNvSpPr>
          <p:nvPr>
            <p:ph type="sldNum" sz="quarter" idx="11"/>
          </p:nvPr>
        </p:nvSpPr>
        <p:spPr>
          <a:ln/>
        </p:spPr>
        <p:txBody>
          <a:bodyPr/>
          <a:lstStyle>
            <a:lvl1pPr>
              <a:defRPr/>
            </a:lvl1pPr>
          </a:lstStyle>
          <a:p>
            <a:pPr>
              <a:buClr>
                <a:srgbClr val="002060"/>
              </a:buClr>
              <a:defRPr/>
            </a:pPr>
            <a:fld id="{898281AA-B190-48CC-B0C1-2E176E0F2368}" type="slidenum">
              <a:rPr>
                <a:solidFill>
                  <a:srgbClr val="000000">
                    <a:lumMod val="85000"/>
                    <a:lumOff val="15000"/>
                  </a:srgbClr>
                </a:solidFill>
              </a:rPr>
              <a:pPr>
                <a:buClr>
                  <a:srgbClr val="002060"/>
                </a:buClr>
                <a:defRPr/>
              </a:pPr>
              <a:t>‹#›</a:t>
            </a:fld>
            <a:endParaRPr lang="en-US" altLang="zh-CN">
              <a:solidFill>
                <a:srgbClr val="000000">
                  <a:lumMod val="85000"/>
                  <a:lumOff val="15000"/>
                </a:srgbClr>
              </a:solidFill>
            </a:endParaRPr>
          </a:p>
        </p:txBody>
      </p:sp>
      <p:sp>
        <p:nvSpPr>
          <p:cNvPr id="9" name="Rectangle 30"/>
          <p:cNvSpPr>
            <a:spLocks noGrp="1" noChangeArrowheads="1"/>
          </p:cNvSpPr>
          <p:nvPr>
            <p:ph type="dt" sz="half" idx="12"/>
          </p:nvPr>
        </p:nvSpPr>
        <p:spPr>
          <a:xfrm>
            <a:off x="5943600" y="51198"/>
            <a:ext cx="2590800" cy="177403"/>
          </a:xfrm>
          <a:prstGeom prst="rect">
            <a:avLst/>
          </a:prstGeom>
          <a:ln/>
        </p:spPr>
        <p:txBody>
          <a:bodyPr/>
          <a:lstStyle>
            <a:lvl1pPr>
              <a:defRPr/>
            </a:lvl1pPr>
          </a:lstStyle>
          <a:p>
            <a:pPr>
              <a:lnSpc>
                <a:spcPct val="140000"/>
              </a:lnSpc>
              <a:spcBef>
                <a:spcPct val="20000"/>
              </a:spcBef>
              <a:buClr>
                <a:srgbClr val="002060"/>
              </a:buClr>
              <a:buFont typeface="Wingdings" pitchFamily="2" charset="2"/>
              <a:buNone/>
              <a:defRPr/>
            </a:pPr>
            <a:endParaRPr lang="en-US" altLang="zh-CN" sz="2600" b="1">
              <a:solidFill>
                <a:srgbClr val="000000"/>
              </a:solidFill>
              <a:latin typeface="Tahoma" pitchFamily="34" charset="0"/>
              <a:ea typeface="楷体_GB2312" pitchFamily="49" charset="-122"/>
            </a:endParaRPr>
          </a:p>
        </p:txBody>
      </p:sp>
    </p:spTree>
    <p:extLst>
      <p:ext uri="{BB962C8B-B14F-4D97-AF65-F5344CB8AC3E}">
        <p14:creationId xmlns:p14="http://schemas.microsoft.com/office/powerpoint/2010/main" val="33499470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buClr>
                <a:srgbClr val="002060"/>
              </a:buClr>
              <a:defRPr/>
            </a:pPr>
            <a:r>
              <a:rPr lang="en-US" dirty="0">
                <a:solidFill>
                  <a:srgbClr val="000000">
                    <a:lumMod val="85000"/>
                    <a:lumOff val="15000"/>
                  </a:srgbClr>
                </a:solidFill>
              </a:rPr>
              <a:t>GUET</a:t>
            </a:r>
            <a:endParaRPr dirty="0">
              <a:solidFill>
                <a:srgbClr val="000000">
                  <a:lumMod val="85000"/>
                  <a:lumOff val="15000"/>
                </a:srgbClr>
              </a:solidFill>
            </a:endParaRPr>
          </a:p>
        </p:txBody>
      </p:sp>
      <p:sp>
        <p:nvSpPr>
          <p:cNvPr id="4" name="Rectangle 6"/>
          <p:cNvSpPr>
            <a:spLocks noGrp="1" noChangeArrowheads="1"/>
          </p:cNvSpPr>
          <p:nvPr>
            <p:ph type="sldNum" sz="quarter" idx="11"/>
          </p:nvPr>
        </p:nvSpPr>
        <p:spPr>
          <a:ln/>
        </p:spPr>
        <p:txBody>
          <a:bodyPr/>
          <a:lstStyle>
            <a:lvl1pPr>
              <a:defRPr/>
            </a:lvl1pPr>
          </a:lstStyle>
          <a:p>
            <a:pPr>
              <a:buClr>
                <a:srgbClr val="002060"/>
              </a:buClr>
              <a:defRPr/>
            </a:pPr>
            <a:fld id="{C7E308CF-9045-41B9-925D-0840C6221698}" type="slidenum">
              <a:rPr>
                <a:solidFill>
                  <a:srgbClr val="000000">
                    <a:lumMod val="85000"/>
                    <a:lumOff val="15000"/>
                  </a:srgbClr>
                </a:solidFill>
              </a:rPr>
              <a:pPr>
                <a:buClr>
                  <a:srgbClr val="002060"/>
                </a:buClr>
                <a:defRPr/>
              </a:pPr>
              <a:t>‹#›</a:t>
            </a:fld>
            <a:endParaRPr lang="en-US" altLang="zh-CN">
              <a:solidFill>
                <a:srgbClr val="000000">
                  <a:lumMod val="85000"/>
                  <a:lumOff val="15000"/>
                </a:srgbClr>
              </a:solidFill>
            </a:endParaRPr>
          </a:p>
        </p:txBody>
      </p:sp>
      <p:sp>
        <p:nvSpPr>
          <p:cNvPr id="5" name="Rectangle 30"/>
          <p:cNvSpPr>
            <a:spLocks noGrp="1" noChangeArrowheads="1"/>
          </p:cNvSpPr>
          <p:nvPr>
            <p:ph type="dt" sz="half" idx="12"/>
          </p:nvPr>
        </p:nvSpPr>
        <p:spPr>
          <a:xfrm>
            <a:off x="5943600" y="51198"/>
            <a:ext cx="2590800" cy="177403"/>
          </a:xfrm>
          <a:prstGeom prst="rect">
            <a:avLst/>
          </a:prstGeom>
          <a:ln/>
        </p:spPr>
        <p:txBody>
          <a:bodyPr/>
          <a:lstStyle>
            <a:lvl1pPr>
              <a:defRPr/>
            </a:lvl1pPr>
          </a:lstStyle>
          <a:p>
            <a:pPr>
              <a:lnSpc>
                <a:spcPct val="140000"/>
              </a:lnSpc>
              <a:spcBef>
                <a:spcPct val="20000"/>
              </a:spcBef>
              <a:buClr>
                <a:srgbClr val="002060"/>
              </a:buClr>
              <a:buFont typeface="Wingdings" pitchFamily="2" charset="2"/>
              <a:buNone/>
              <a:defRPr/>
            </a:pPr>
            <a:endParaRPr lang="en-US" altLang="zh-CN" sz="2600" b="1">
              <a:solidFill>
                <a:srgbClr val="000000"/>
              </a:solidFill>
              <a:latin typeface="Tahoma" pitchFamily="34" charset="0"/>
              <a:ea typeface="楷体_GB2312" pitchFamily="49" charset="-122"/>
            </a:endParaRPr>
          </a:p>
        </p:txBody>
      </p:sp>
    </p:spTree>
    <p:extLst>
      <p:ext uri="{BB962C8B-B14F-4D97-AF65-F5344CB8AC3E}">
        <p14:creationId xmlns:p14="http://schemas.microsoft.com/office/powerpoint/2010/main" val="249172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465516"/>
            <a:ext cx="8229600" cy="450050"/>
          </a:xfrm>
        </p:spPr>
        <p:txBody>
          <a:bodyPr>
            <a:normAutofit/>
          </a:bodyPr>
          <a:lstStyle>
            <a:lvl1pPr>
              <a:defRPr sz="2800">
                <a:latin typeface="华文新魏" panose="02010800040101010101" pitchFamily="2" charset="-122"/>
                <a:ea typeface="华文新魏" panose="02010800040101010101" pitchFamily="2"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57200" y="987574"/>
            <a:ext cx="8229600" cy="3870176"/>
          </a:xfrm>
        </p:spPr>
        <p:txBody>
          <a:bodyPr/>
          <a:lstStyle>
            <a:lvl1pPr marL="182880" indent="-182880">
              <a:buFont typeface="Wingdings" panose="05000000000000000000" pitchFamily="2" charset="2"/>
              <a:buChar char="n"/>
              <a:defRPr>
                <a:solidFill>
                  <a:schemeClr val="tx1"/>
                </a:solidFill>
                <a:latin typeface="华文细黑" panose="02010600040101010101" pitchFamily="2" charset="-122"/>
                <a:ea typeface="华文细黑" panose="02010600040101010101" pitchFamily="2" charset="-122"/>
              </a:defRPr>
            </a:lvl1pPr>
            <a:lvl2pPr marL="457200" indent="-182880">
              <a:spcBef>
                <a:spcPts val="600"/>
              </a:spcBef>
              <a:spcAft>
                <a:spcPts val="600"/>
              </a:spcAft>
              <a:buFont typeface="Wingdings" panose="05000000000000000000" pitchFamily="2" charset="2"/>
              <a:buChar char="l"/>
              <a:defRPr>
                <a:solidFill>
                  <a:schemeClr val="tx1"/>
                </a:solidFill>
                <a:latin typeface="华文细黑" panose="02010600040101010101" pitchFamily="2" charset="-122"/>
                <a:ea typeface="华文细黑" panose="02010600040101010101" pitchFamily="2" charset="-122"/>
              </a:defRPr>
            </a:lvl2pPr>
            <a:lvl3pPr marL="731520" indent="-182880">
              <a:buFont typeface="Wingdings" panose="05000000000000000000" pitchFamily="2" charset="2"/>
              <a:buChar char="Ø"/>
              <a:defRPr>
                <a:solidFill>
                  <a:schemeClr val="tx1"/>
                </a:solidFill>
                <a:latin typeface="华文细黑" panose="02010600040101010101" pitchFamily="2" charset="-122"/>
                <a:ea typeface="华文细黑" panose="02010600040101010101" pitchFamily="2" charset="-122"/>
              </a:defRPr>
            </a:lvl3pPr>
            <a:lvl4pPr>
              <a:defRPr>
                <a:solidFill>
                  <a:schemeClr val="tx1"/>
                </a:solidFill>
                <a:latin typeface="华文细黑" panose="02010600040101010101" pitchFamily="2" charset="-122"/>
                <a:ea typeface="华文细黑" panose="02010600040101010101" pitchFamily="2" charset="-122"/>
              </a:defRPr>
            </a:lvl4pPr>
            <a:lvl5pPr>
              <a:defRPr>
                <a:solidFill>
                  <a:schemeClr val="tx1"/>
                </a:solidFill>
                <a:latin typeface="华文细黑" panose="02010600040101010101" pitchFamily="2" charset="-122"/>
                <a:ea typeface="华文细黑" panose="0201060004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a:xfrm>
            <a:off x="457200" y="13716"/>
            <a:ext cx="2895600" cy="246888"/>
          </a:xfrm>
          <a:prstGeom prst="rect">
            <a:avLst/>
          </a:prstGeom>
        </p:spPr>
        <p:txBody>
          <a:bodyPr/>
          <a:lstStyle/>
          <a:p>
            <a:endParaRPr lang="en-US" altLang="zh-CN"/>
          </a:p>
        </p:txBody>
      </p:sp>
      <p:sp>
        <p:nvSpPr>
          <p:cNvPr id="5" name="Footer Placeholder 4"/>
          <p:cNvSpPr>
            <a:spLocks noGrp="1"/>
          </p:cNvSpPr>
          <p:nvPr>
            <p:ph type="ftr" sz="quarter" idx="11"/>
          </p:nvPr>
        </p:nvSpPr>
        <p:spPr>
          <a:xfrm>
            <a:off x="3429000" y="13716"/>
            <a:ext cx="4114800" cy="246888"/>
          </a:xfrm>
          <a:prstGeom prst="rect">
            <a:avLst/>
          </a:prstGeom>
        </p:spPr>
        <p:txBody>
          <a:bodyPr/>
          <a:lstStyle/>
          <a:p>
            <a:endParaRPr lang="en-US" altLang="zh-CN" dirty="0"/>
          </a:p>
        </p:txBody>
      </p:sp>
      <p:sp>
        <p:nvSpPr>
          <p:cNvPr id="6" name="Slide Number Placeholder 5"/>
          <p:cNvSpPr>
            <a:spLocks noGrp="1"/>
          </p:cNvSpPr>
          <p:nvPr>
            <p:ph type="sldNum" sz="quarter" idx="12"/>
          </p:nvPr>
        </p:nvSpPr>
        <p:spPr>
          <a:xfrm>
            <a:off x="7620000" y="4894008"/>
            <a:ext cx="1066800" cy="246888"/>
          </a:xfrm>
          <a:prstGeom prst="rect">
            <a:avLst/>
          </a:prstGeom>
        </p:spPr>
        <p:txBody>
          <a:bodyPr/>
          <a:lstStyle/>
          <a:p>
            <a:fld id="{BF311869-7249-4061-81A8-0AA409F9ABC0}" type="slidenum">
              <a:rPr lang="en-US" altLang="zh-CN" smtClean="0"/>
              <a:pPr/>
              <a:t>‹#›</a:t>
            </a:fld>
            <a:endParaRPr lang="en-US" altLang="zh-CN" dirty="0"/>
          </a:p>
        </p:txBody>
      </p:sp>
      <p:cxnSp>
        <p:nvCxnSpPr>
          <p:cNvPr id="7" name="直接连接符 6"/>
          <p:cNvCxnSpPr/>
          <p:nvPr userDrawn="1"/>
        </p:nvCxnSpPr>
        <p:spPr>
          <a:xfrm>
            <a:off x="0" y="465516"/>
            <a:ext cx="9144000" cy="0"/>
          </a:xfrm>
          <a:prstGeom prst="line">
            <a:avLst/>
          </a:prstGeom>
          <a:ln w="28575">
            <a:solidFill>
              <a:schemeClr val="tx1">
                <a:lumMod val="90000"/>
                <a:lumOff val="10000"/>
              </a:schemeClr>
            </a:solidFill>
          </a:ln>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buClr>
                <a:srgbClr val="002060"/>
              </a:buClr>
              <a:defRPr/>
            </a:pPr>
            <a:r>
              <a:rPr lang="en-US" dirty="0">
                <a:solidFill>
                  <a:srgbClr val="000000">
                    <a:lumMod val="85000"/>
                    <a:lumOff val="15000"/>
                  </a:srgbClr>
                </a:solidFill>
              </a:rPr>
              <a:t>GUET</a:t>
            </a:r>
            <a:endParaRPr dirty="0">
              <a:solidFill>
                <a:srgbClr val="000000">
                  <a:lumMod val="85000"/>
                  <a:lumOff val="15000"/>
                </a:srgbClr>
              </a:solidFill>
            </a:endParaRPr>
          </a:p>
        </p:txBody>
      </p:sp>
      <p:sp>
        <p:nvSpPr>
          <p:cNvPr id="3" name="Rectangle 6"/>
          <p:cNvSpPr>
            <a:spLocks noGrp="1" noChangeArrowheads="1"/>
          </p:cNvSpPr>
          <p:nvPr>
            <p:ph type="sldNum" sz="quarter" idx="11"/>
          </p:nvPr>
        </p:nvSpPr>
        <p:spPr>
          <a:ln/>
        </p:spPr>
        <p:txBody>
          <a:bodyPr/>
          <a:lstStyle>
            <a:lvl1pPr>
              <a:defRPr/>
            </a:lvl1pPr>
          </a:lstStyle>
          <a:p>
            <a:pPr>
              <a:buClr>
                <a:srgbClr val="002060"/>
              </a:buClr>
              <a:defRPr/>
            </a:pPr>
            <a:fld id="{55A22C6D-12F3-4A18-85C4-A280E2A7955B}" type="slidenum">
              <a:rPr>
                <a:solidFill>
                  <a:srgbClr val="000000">
                    <a:lumMod val="85000"/>
                    <a:lumOff val="15000"/>
                  </a:srgbClr>
                </a:solidFill>
              </a:rPr>
              <a:pPr>
                <a:buClr>
                  <a:srgbClr val="002060"/>
                </a:buClr>
                <a:defRPr/>
              </a:pPr>
              <a:t>‹#›</a:t>
            </a:fld>
            <a:endParaRPr lang="en-US" altLang="zh-CN">
              <a:solidFill>
                <a:srgbClr val="000000">
                  <a:lumMod val="85000"/>
                  <a:lumOff val="15000"/>
                </a:srgbClr>
              </a:solidFill>
            </a:endParaRPr>
          </a:p>
        </p:txBody>
      </p:sp>
      <p:sp>
        <p:nvSpPr>
          <p:cNvPr id="4" name="Rectangle 30"/>
          <p:cNvSpPr>
            <a:spLocks noGrp="1" noChangeArrowheads="1"/>
          </p:cNvSpPr>
          <p:nvPr>
            <p:ph type="dt" sz="half" idx="12"/>
          </p:nvPr>
        </p:nvSpPr>
        <p:spPr>
          <a:xfrm>
            <a:off x="5943600" y="51198"/>
            <a:ext cx="2590800" cy="177403"/>
          </a:xfrm>
          <a:prstGeom prst="rect">
            <a:avLst/>
          </a:prstGeom>
          <a:ln/>
        </p:spPr>
        <p:txBody>
          <a:bodyPr/>
          <a:lstStyle>
            <a:lvl1pPr>
              <a:defRPr/>
            </a:lvl1pPr>
          </a:lstStyle>
          <a:p>
            <a:pPr>
              <a:lnSpc>
                <a:spcPct val="140000"/>
              </a:lnSpc>
              <a:spcBef>
                <a:spcPct val="20000"/>
              </a:spcBef>
              <a:buClr>
                <a:srgbClr val="002060"/>
              </a:buClr>
              <a:buFont typeface="Wingdings" pitchFamily="2" charset="2"/>
              <a:buNone/>
              <a:defRPr/>
            </a:pPr>
            <a:endParaRPr lang="en-US" altLang="zh-CN" sz="2600" b="1">
              <a:solidFill>
                <a:srgbClr val="000000"/>
              </a:solidFill>
              <a:latin typeface="Tahoma" pitchFamily="34" charset="0"/>
              <a:ea typeface="楷体_GB2312" pitchFamily="49" charset="-122"/>
            </a:endParaRPr>
          </a:p>
        </p:txBody>
      </p:sp>
    </p:spTree>
    <p:extLst>
      <p:ext uri="{BB962C8B-B14F-4D97-AF65-F5344CB8AC3E}">
        <p14:creationId xmlns:p14="http://schemas.microsoft.com/office/powerpoint/2010/main" val="40817874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buClr>
                <a:srgbClr val="002060"/>
              </a:buClr>
              <a:defRPr/>
            </a:pPr>
            <a:r>
              <a:rPr lang="en-US" dirty="0">
                <a:solidFill>
                  <a:srgbClr val="000000">
                    <a:lumMod val="85000"/>
                    <a:lumOff val="15000"/>
                  </a:srgbClr>
                </a:solidFill>
              </a:rPr>
              <a:t>GUET</a:t>
            </a:r>
            <a:endParaRPr dirty="0">
              <a:solidFill>
                <a:srgbClr val="000000">
                  <a:lumMod val="85000"/>
                  <a:lumOff val="15000"/>
                </a:srgbClr>
              </a:solidFill>
            </a:endParaRPr>
          </a:p>
        </p:txBody>
      </p:sp>
      <p:sp>
        <p:nvSpPr>
          <p:cNvPr id="6" name="Rectangle 6"/>
          <p:cNvSpPr>
            <a:spLocks noGrp="1" noChangeArrowheads="1"/>
          </p:cNvSpPr>
          <p:nvPr>
            <p:ph type="sldNum" sz="quarter" idx="11"/>
          </p:nvPr>
        </p:nvSpPr>
        <p:spPr>
          <a:ln/>
        </p:spPr>
        <p:txBody>
          <a:bodyPr/>
          <a:lstStyle>
            <a:lvl1pPr>
              <a:defRPr/>
            </a:lvl1pPr>
          </a:lstStyle>
          <a:p>
            <a:pPr>
              <a:buClr>
                <a:srgbClr val="002060"/>
              </a:buClr>
              <a:defRPr/>
            </a:pPr>
            <a:fld id="{D56077E8-6424-4BBD-A24D-5C35202F23C8}" type="slidenum">
              <a:rPr>
                <a:solidFill>
                  <a:srgbClr val="000000">
                    <a:lumMod val="85000"/>
                    <a:lumOff val="15000"/>
                  </a:srgbClr>
                </a:solidFill>
              </a:rPr>
              <a:pPr>
                <a:buClr>
                  <a:srgbClr val="002060"/>
                </a:buClr>
                <a:defRPr/>
              </a:pPr>
              <a:t>‹#›</a:t>
            </a:fld>
            <a:endParaRPr lang="en-US" altLang="zh-CN">
              <a:solidFill>
                <a:srgbClr val="000000">
                  <a:lumMod val="85000"/>
                  <a:lumOff val="15000"/>
                </a:srgbClr>
              </a:solidFill>
            </a:endParaRPr>
          </a:p>
        </p:txBody>
      </p:sp>
      <p:sp>
        <p:nvSpPr>
          <p:cNvPr id="7" name="Rectangle 30"/>
          <p:cNvSpPr>
            <a:spLocks noGrp="1" noChangeArrowheads="1"/>
          </p:cNvSpPr>
          <p:nvPr>
            <p:ph type="dt" sz="half" idx="12"/>
          </p:nvPr>
        </p:nvSpPr>
        <p:spPr>
          <a:xfrm>
            <a:off x="5943600" y="51198"/>
            <a:ext cx="2590800" cy="177403"/>
          </a:xfrm>
          <a:prstGeom prst="rect">
            <a:avLst/>
          </a:prstGeom>
          <a:ln/>
        </p:spPr>
        <p:txBody>
          <a:bodyPr/>
          <a:lstStyle>
            <a:lvl1pPr>
              <a:defRPr/>
            </a:lvl1pPr>
          </a:lstStyle>
          <a:p>
            <a:pPr>
              <a:lnSpc>
                <a:spcPct val="140000"/>
              </a:lnSpc>
              <a:spcBef>
                <a:spcPct val="20000"/>
              </a:spcBef>
              <a:buClr>
                <a:srgbClr val="002060"/>
              </a:buClr>
              <a:buFont typeface="Wingdings" pitchFamily="2" charset="2"/>
              <a:buNone/>
              <a:defRPr/>
            </a:pPr>
            <a:endParaRPr lang="en-US" altLang="zh-CN" sz="2600" b="1">
              <a:solidFill>
                <a:srgbClr val="000000"/>
              </a:solidFill>
              <a:latin typeface="Tahoma" pitchFamily="34" charset="0"/>
              <a:ea typeface="楷体_GB2312" pitchFamily="49" charset="-122"/>
            </a:endParaRPr>
          </a:p>
        </p:txBody>
      </p:sp>
    </p:spTree>
    <p:extLst>
      <p:ext uri="{BB962C8B-B14F-4D97-AF65-F5344CB8AC3E}">
        <p14:creationId xmlns:p14="http://schemas.microsoft.com/office/powerpoint/2010/main" val="21883738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buClr>
                <a:srgbClr val="002060"/>
              </a:buClr>
              <a:defRPr/>
            </a:pPr>
            <a:r>
              <a:rPr lang="en-US" dirty="0">
                <a:solidFill>
                  <a:srgbClr val="000000">
                    <a:lumMod val="85000"/>
                    <a:lumOff val="15000"/>
                  </a:srgbClr>
                </a:solidFill>
              </a:rPr>
              <a:t>GUET</a:t>
            </a:r>
            <a:endParaRPr dirty="0">
              <a:solidFill>
                <a:srgbClr val="000000">
                  <a:lumMod val="85000"/>
                  <a:lumOff val="15000"/>
                </a:srgbClr>
              </a:solidFill>
            </a:endParaRPr>
          </a:p>
        </p:txBody>
      </p:sp>
      <p:sp>
        <p:nvSpPr>
          <p:cNvPr id="6" name="Rectangle 6"/>
          <p:cNvSpPr>
            <a:spLocks noGrp="1" noChangeArrowheads="1"/>
          </p:cNvSpPr>
          <p:nvPr>
            <p:ph type="sldNum" sz="quarter" idx="11"/>
          </p:nvPr>
        </p:nvSpPr>
        <p:spPr>
          <a:ln/>
        </p:spPr>
        <p:txBody>
          <a:bodyPr/>
          <a:lstStyle>
            <a:lvl1pPr>
              <a:defRPr/>
            </a:lvl1pPr>
          </a:lstStyle>
          <a:p>
            <a:pPr>
              <a:buClr>
                <a:srgbClr val="002060"/>
              </a:buClr>
              <a:defRPr/>
            </a:pPr>
            <a:fld id="{A25272A1-05BF-4293-9CDF-DEC09655023A}" type="slidenum">
              <a:rPr>
                <a:solidFill>
                  <a:srgbClr val="000000">
                    <a:lumMod val="85000"/>
                    <a:lumOff val="15000"/>
                  </a:srgbClr>
                </a:solidFill>
              </a:rPr>
              <a:pPr>
                <a:buClr>
                  <a:srgbClr val="002060"/>
                </a:buClr>
                <a:defRPr/>
              </a:pPr>
              <a:t>‹#›</a:t>
            </a:fld>
            <a:endParaRPr lang="en-US" altLang="zh-CN">
              <a:solidFill>
                <a:srgbClr val="000000">
                  <a:lumMod val="85000"/>
                  <a:lumOff val="15000"/>
                </a:srgbClr>
              </a:solidFill>
            </a:endParaRPr>
          </a:p>
        </p:txBody>
      </p:sp>
      <p:sp>
        <p:nvSpPr>
          <p:cNvPr id="7" name="Rectangle 30"/>
          <p:cNvSpPr>
            <a:spLocks noGrp="1" noChangeArrowheads="1"/>
          </p:cNvSpPr>
          <p:nvPr>
            <p:ph type="dt" sz="half" idx="12"/>
          </p:nvPr>
        </p:nvSpPr>
        <p:spPr>
          <a:xfrm>
            <a:off x="5943600" y="51198"/>
            <a:ext cx="2590800" cy="177403"/>
          </a:xfrm>
          <a:prstGeom prst="rect">
            <a:avLst/>
          </a:prstGeom>
          <a:ln/>
        </p:spPr>
        <p:txBody>
          <a:bodyPr/>
          <a:lstStyle>
            <a:lvl1pPr>
              <a:defRPr/>
            </a:lvl1pPr>
          </a:lstStyle>
          <a:p>
            <a:pPr>
              <a:lnSpc>
                <a:spcPct val="140000"/>
              </a:lnSpc>
              <a:spcBef>
                <a:spcPct val="20000"/>
              </a:spcBef>
              <a:buClr>
                <a:srgbClr val="002060"/>
              </a:buClr>
              <a:buFont typeface="Wingdings" pitchFamily="2" charset="2"/>
              <a:buNone/>
              <a:defRPr/>
            </a:pPr>
            <a:endParaRPr lang="en-US" altLang="zh-CN" sz="2600" b="1">
              <a:solidFill>
                <a:srgbClr val="000000"/>
              </a:solidFill>
              <a:latin typeface="Tahoma" pitchFamily="34" charset="0"/>
              <a:ea typeface="楷体_GB2312" pitchFamily="49" charset="-122"/>
            </a:endParaRPr>
          </a:p>
        </p:txBody>
      </p:sp>
    </p:spTree>
    <p:extLst>
      <p:ext uri="{BB962C8B-B14F-4D97-AF65-F5344CB8AC3E}">
        <p14:creationId xmlns:p14="http://schemas.microsoft.com/office/powerpoint/2010/main" val="10380179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buClr>
                <a:srgbClr val="002060"/>
              </a:buClr>
              <a:defRPr/>
            </a:pPr>
            <a:r>
              <a:rPr lang="en-US" dirty="0">
                <a:solidFill>
                  <a:srgbClr val="000000">
                    <a:lumMod val="85000"/>
                    <a:lumOff val="15000"/>
                  </a:srgbClr>
                </a:solidFill>
              </a:rPr>
              <a:t>GUET</a:t>
            </a:r>
            <a:endParaRPr dirty="0">
              <a:solidFill>
                <a:srgbClr val="000000">
                  <a:lumMod val="85000"/>
                  <a:lumOff val="15000"/>
                </a:srgbClr>
              </a:solidFill>
            </a:endParaRPr>
          </a:p>
        </p:txBody>
      </p:sp>
      <p:sp>
        <p:nvSpPr>
          <p:cNvPr id="5" name="Rectangle 6"/>
          <p:cNvSpPr>
            <a:spLocks noGrp="1" noChangeArrowheads="1"/>
          </p:cNvSpPr>
          <p:nvPr>
            <p:ph type="sldNum" sz="quarter" idx="11"/>
          </p:nvPr>
        </p:nvSpPr>
        <p:spPr>
          <a:ln/>
        </p:spPr>
        <p:txBody>
          <a:bodyPr/>
          <a:lstStyle>
            <a:lvl1pPr>
              <a:defRPr/>
            </a:lvl1pPr>
          </a:lstStyle>
          <a:p>
            <a:pPr>
              <a:buClr>
                <a:srgbClr val="002060"/>
              </a:buClr>
              <a:defRPr/>
            </a:pPr>
            <a:fld id="{BB460ED0-3C4A-4B39-967E-DA89FE8F8CB0}" type="slidenum">
              <a:rPr>
                <a:solidFill>
                  <a:srgbClr val="000000">
                    <a:lumMod val="85000"/>
                    <a:lumOff val="15000"/>
                  </a:srgbClr>
                </a:solidFill>
              </a:rPr>
              <a:pPr>
                <a:buClr>
                  <a:srgbClr val="002060"/>
                </a:buClr>
                <a:defRPr/>
              </a:pPr>
              <a:t>‹#›</a:t>
            </a:fld>
            <a:endParaRPr lang="en-US" altLang="zh-CN">
              <a:solidFill>
                <a:srgbClr val="000000">
                  <a:lumMod val="85000"/>
                  <a:lumOff val="15000"/>
                </a:srgbClr>
              </a:solidFill>
            </a:endParaRPr>
          </a:p>
        </p:txBody>
      </p:sp>
      <p:sp>
        <p:nvSpPr>
          <p:cNvPr id="6" name="Rectangle 30"/>
          <p:cNvSpPr>
            <a:spLocks noGrp="1" noChangeArrowheads="1"/>
          </p:cNvSpPr>
          <p:nvPr>
            <p:ph type="dt" sz="half" idx="12"/>
          </p:nvPr>
        </p:nvSpPr>
        <p:spPr>
          <a:xfrm>
            <a:off x="5943600" y="51198"/>
            <a:ext cx="2590800" cy="177403"/>
          </a:xfrm>
          <a:prstGeom prst="rect">
            <a:avLst/>
          </a:prstGeom>
          <a:ln/>
        </p:spPr>
        <p:txBody>
          <a:bodyPr/>
          <a:lstStyle>
            <a:lvl1pPr>
              <a:defRPr/>
            </a:lvl1pPr>
          </a:lstStyle>
          <a:p>
            <a:pPr>
              <a:lnSpc>
                <a:spcPct val="140000"/>
              </a:lnSpc>
              <a:spcBef>
                <a:spcPct val="20000"/>
              </a:spcBef>
              <a:buClr>
                <a:srgbClr val="002060"/>
              </a:buClr>
              <a:buFont typeface="Wingdings" pitchFamily="2" charset="2"/>
              <a:buNone/>
              <a:defRPr/>
            </a:pPr>
            <a:endParaRPr lang="en-US" altLang="zh-CN" sz="2600" b="1">
              <a:solidFill>
                <a:srgbClr val="000000"/>
              </a:solidFill>
              <a:latin typeface="Tahoma" pitchFamily="34" charset="0"/>
              <a:ea typeface="楷体_GB2312" pitchFamily="49" charset="-122"/>
            </a:endParaRPr>
          </a:p>
        </p:txBody>
      </p:sp>
    </p:spTree>
    <p:extLst>
      <p:ext uri="{BB962C8B-B14F-4D97-AF65-F5344CB8AC3E}">
        <p14:creationId xmlns:p14="http://schemas.microsoft.com/office/powerpoint/2010/main" val="42892656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42900"/>
            <a:ext cx="2057400" cy="4514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42900"/>
            <a:ext cx="6019800" cy="4514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buClr>
                <a:srgbClr val="002060"/>
              </a:buClr>
              <a:defRPr/>
            </a:pPr>
            <a:r>
              <a:rPr lang="en-US" dirty="0">
                <a:solidFill>
                  <a:srgbClr val="000000">
                    <a:lumMod val="85000"/>
                    <a:lumOff val="15000"/>
                  </a:srgbClr>
                </a:solidFill>
              </a:rPr>
              <a:t>GUET</a:t>
            </a:r>
            <a:endParaRPr dirty="0">
              <a:solidFill>
                <a:srgbClr val="000000">
                  <a:lumMod val="85000"/>
                  <a:lumOff val="15000"/>
                </a:srgbClr>
              </a:solidFill>
            </a:endParaRPr>
          </a:p>
        </p:txBody>
      </p:sp>
      <p:sp>
        <p:nvSpPr>
          <p:cNvPr id="5" name="Rectangle 6"/>
          <p:cNvSpPr>
            <a:spLocks noGrp="1" noChangeArrowheads="1"/>
          </p:cNvSpPr>
          <p:nvPr>
            <p:ph type="sldNum" sz="quarter" idx="11"/>
          </p:nvPr>
        </p:nvSpPr>
        <p:spPr>
          <a:ln/>
        </p:spPr>
        <p:txBody>
          <a:bodyPr/>
          <a:lstStyle>
            <a:lvl1pPr>
              <a:defRPr/>
            </a:lvl1pPr>
          </a:lstStyle>
          <a:p>
            <a:pPr>
              <a:buClr>
                <a:srgbClr val="002060"/>
              </a:buClr>
              <a:defRPr/>
            </a:pPr>
            <a:fld id="{F70D06BF-DA7D-458A-AE86-37CBC72AF7F0}" type="slidenum">
              <a:rPr>
                <a:solidFill>
                  <a:srgbClr val="000000">
                    <a:lumMod val="85000"/>
                    <a:lumOff val="15000"/>
                  </a:srgbClr>
                </a:solidFill>
              </a:rPr>
              <a:pPr>
                <a:buClr>
                  <a:srgbClr val="002060"/>
                </a:buClr>
                <a:defRPr/>
              </a:pPr>
              <a:t>‹#›</a:t>
            </a:fld>
            <a:endParaRPr lang="en-US" altLang="zh-CN">
              <a:solidFill>
                <a:srgbClr val="000000">
                  <a:lumMod val="85000"/>
                  <a:lumOff val="15000"/>
                </a:srgbClr>
              </a:solidFill>
            </a:endParaRPr>
          </a:p>
        </p:txBody>
      </p:sp>
      <p:sp>
        <p:nvSpPr>
          <p:cNvPr id="6" name="Rectangle 30"/>
          <p:cNvSpPr>
            <a:spLocks noGrp="1" noChangeArrowheads="1"/>
          </p:cNvSpPr>
          <p:nvPr>
            <p:ph type="dt" sz="half" idx="12"/>
          </p:nvPr>
        </p:nvSpPr>
        <p:spPr>
          <a:xfrm>
            <a:off x="5943600" y="51198"/>
            <a:ext cx="2590800" cy="177403"/>
          </a:xfrm>
          <a:prstGeom prst="rect">
            <a:avLst/>
          </a:prstGeom>
          <a:ln/>
        </p:spPr>
        <p:txBody>
          <a:bodyPr/>
          <a:lstStyle>
            <a:lvl1pPr>
              <a:defRPr/>
            </a:lvl1pPr>
          </a:lstStyle>
          <a:p>
            <a:pPr>
              <a:lnSpc>
                <a:spcPct val="140000"/>
              </a:lnSpc>
              <a:spcBef>
                <a:spcPct val="20000"/>
              </a:spcBef>
              <a:buClr>
                <a:srgbClr val="002060"/>
              </a:buClr>
              <a:buFont typeface="Wingdings" pitchFamily="2" charset="2"/>
              <a:buNone/>
              <a:defRPr/>
            </a:pPr>
            <a:endParaRPr lang="en-US" altLang="zh-CN" sz="2600" b="1">
              <a:solidFill>
                <a:srgbClr val="000000"/>
              </a:solidFill>
              <a:latin typeface="Tahoma" pitchFamily="34" charset="0"/>
              <a:ea typeface="楷体_GB2312" pitchFamily="49" charset="-122"/>
            </a:endParaRPr>
          </a:p>
        </p:txBody>
      </p:sp>
    </p:spTree>
    <p:extLst>
      <p:ext uri="{BB962C8B-B14F-4D97-AF65-F5344CB8AC3E}">
        <p14:creationId xmlns:p14="http://schemas.microsoft.com/office/powerpoint/2010/main" val="18044629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342900"/>
            <a:ext cx="8229600" cy="4514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5"/>
          <p:cNvSpPr>
            <a:spLocks noGrp="1" noChangeArrowheads="1"/>
          </p:cNvSpPr>
          <p:nvPr>
            <p:ph type="ftr" sz="quarter" idx="10"/>
          </p:nvPr>
        </p:nvSpPr>
        <p:spPr>
          <a:ln/>
        </p:spPr>
        <p:txBody>
          <a:bodyPr/>
          <a:lstStyle>
            <a:lvl1pPr>
              <a:defRPr/>
            </a:lvl1pPr>
          </a:lstStyle>
          <a:p>
            <a:pPr>
              <a:buClr>
                <a:srgbClr val="002060"/>
              </a:buClr>
              <a:defRPr/>
            </a:pPr>
            <a:r>
              <a:rPr lang="en-US" dirty="0">
                <a:solidFill>
                  <a:srgbClr val="000000">
                    <a:lumMod val="85000"/>
                    <a:lumOff val="15000"/>
                  </a:srgbClr>
                </a:solidFill>
              </a:rPr>
              <a:t>GUET</a:t>
            </a:r>
            <a:endParaRPr dirty="0">
              <a:solidFill>
                <a:srgbClr val="000000">
                  <a:lumMod val="85000"/>
                  <a:lumOff val="15000"/>
                </a:srgbClr>
              </a:solidFill>
            </a:endParaRPr>
          </a:p>
        </p:txBody>
      </p:sp>
      <p:sp>
        <p:nvSpPr>
          <p:cNvPr id="4" name="Rectangle 6"/>
          <p:cNvSpPr>
            <a:spLocks noGrp="1" noChangeArrowheads="1"/>
          </p:cNvSpPr>
          <p:nvPr>
            <p:ph type="sldNum" sz="quarter" idx="11"/>
          </p:nvPr>
        </p:nvSpPr>
        <p:spPr>
          <a:ln/>
        </p:spPr>
        <p:txBody>
          <a:bodyPr/>
          <a:lstStyle>
            <a:lvl1pPr>
              <a:defRPr/>
            </a:lvl1pPr>
          </a:lstStyle>
          <a:p>
            <a:pPr>
              <a:buClr>
                <a:srgbClr val="002060"/>
              </a:buClr>
              <a:defRPr/>
            </a:pPr>
            <a:fld id="{0AA30498-63BE-400D-B01E-ECC147447057}" type="slidenum">
              <a:rPr>
                <a:solidFill>
                  <a:srgbClr val="000000">
                    <a:lumMod val="85000"/>
                    <a:lumOff val="15000"/>
                  </a:srgbClr>
                </a:solidFill>
              </a:rPr>
              <a:pPr>
                <a:buClr>
                  <a:srgbClr val="002060"/>
                </a:buClr>
                <a:defRPr/>
              </a:pPr>
              <a:t>‹#›</a:t>
            </a:fld>
            <a:endParaRPr lang="en-US" altLang="zh-CN">
              <a:solidFill>
                <a:srgbClr val="000000">
                  <a:lumMod val="85000"/>
                  <a:lumOff val="15000"/>
                </a:srgbClr>
              </a:solidFill>
            </a:endParaRPr>
          </a:p>
        </p:txBody>
      </p:sp>
      <p:sp>
        <p:nvSpPr>
          <p:cNvPr id="5" name="Rectangle 30"/>
          <p:cNvSpPr>
            <a:spLocks noGrp="1" noChangeArrowheads="1"/>
          </p:cNvSpPr>
          <p:nvPr>
            <p:ph type="dt" sz="half" idx="12"/>
          </p:nvPr>
        </p:nvSpPr>
        <p:spPr>
          <a:xfrm>
            <a:off x="5943600" y="51198"/>
            <a:ext cx="2590800" cy="177403"/>
          </a:xfrm>
          <a:prstGeom prst="rect">
            <a:avLst/>
          </a:prstGeom>
          <a:ln/>
        </p:spPr>
        <p:txBody>
          <a:bodyPr/>
          <a:lstStyle>
            <a:lvl1pPr>
              <a:defRPr/>
            </a:lvl1pPr>
          </a:lstStyle>
          <a:p>
            <a:pPr>
              <a:lnSpc>
                <a:spcPct val="140000"/>
              </a:lnSpc>
              <a:spcBef>
                <a:spcPct val="20000"/>
              </a:spcBef>
              <a:buClr>
                <a:srgbClr val="002060"/>
              </a:buClr>
              <a:buFont typeface="Wingdings" pitchFamily="2" charset="2"/>
              <a:buNone/>
              <a:defRPr/>
            </a:pPr>
            <a:endParaRPr lang="en-US" altLang="zh-CN" sz="2600" b="1">
              <a:solidFill>
                <a:srgbClr val="000000"/>
              </a:solidFill>
              <a:latin typeface="Tahoma" pitchFamily="34" charset="0"/>
              <a:ea typeface="楷体_GB2312" pitchFamily="49" charset="-122"/>
            </a:endParaRPr>
          </a:p>
        </p:txBody>
      </p:sp>
    </p:spTree>
    <p:extLst>
      <p:ext uri="{BB962C8B-B14F-4D97-AF65-F5344CB8AC3E}">
        <p14:creationId xmlns:p14="http://schemas.microsoft.com/office/powerpoint/2010/main" val="2237818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0"/>
            <a:ext cx="7772400" cy="1650206"/>
          </a:xfrm>
        </p:spPr>
        <p:txBody>
          <a:bodyPr anchor="b">
            <a:normAutofit/>
          </a:bodyPr>
          <a:lstStyle>
            <a:lvl1pPr algn="l">
              <a:defRPr sz="48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457200" y="13716"/>
            <a:ext cx="2895600" cy="246888"/>
          </a:xfrm>
          <a:prstGeom prst="rect">
            <a:avLst/>
          </a:prstGeom>
        </p:spPr>
        <p:txBody>
          <a:bodyPr/>
          <a:lstStyle/>
          <a:p>
            <a:endParaRPr lang="en-US" altLang="zh-CN"/>
          </a:p>
        </p:txBody>
      </p:sp>
      <p:sp>
        <p:nvSpPr>
          <p:cNvPr id="5" name="Footer Placeholder 4"/>
          <p:cNvSpPr>
            <a:spLocks noGrp="1"/>
          </p:cNvSpPr>
          <p:nvPr>
            <p:ph type="ftr" sz="quarter" idx="11"/>
          </p:nvPr>
        </p:nvSpPr>
        <p:spPr>
          <a:xfrm>
            <a:off x="3429000" y="13716"/>
            <a:ext cx="4114800" cy="246888"/>
          </a:xfrm>
          <a:prstGeom prst="rect">
            <a:avLst/>
          </a:prstGeom>
        </p:spPr>
        <p:txBody>
          <a:bodyPr/>
          <a:lstStyle/>
          <a:p>
            <a:endParaRPr lang="en-US" altLang="zh-CN"/>
          </a:p>
        </p:txBody>
      </p:sp>
      <p:sp>
        <p:nvSpPr>
          <p:cNvPr id="6" name="Slide Number Placeholder 5"/>
          <p:cNvSpPr>
            <a:spLocks noGrp="1"/>
          </p:cNvSpPr>
          <p:nvPr>
            <p:ph type="sldNum" sz="quarter" idx="12"/>
          </p:nvPr>
        </p:nvSpPr>
        <p:spPr>
          <a:xfrm>
            <a:off x="7620000" y="13716"/>
            <a:ext cx="1066800" cy="246888"/>
          </a:xfrm>
          <a:prstGeom prst="rect">
            <a:avLst/>
          </a:prstGeom>
        </p:spPr>
        <p:txBody>
          <a:bodyPr/>
          <a:lstStyle/>
          <a:p>
            <a:fld id="{1D483DEE-27F7-4CAF-BF80-7C0D52ACCB4D}" type="slidenum">
              <a:rPr lang="en-US" altLang="zh-CN" smtClean="0"/>
              <a:pPr/>
              <a:t>‹#›</a:t>
            </a:fld>
            <a:endParaRPr lang="en-US" altLang="zh-CN"/>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457200" y="13716"/>
            <a:ext cx="2895600" cy="246888"/>
          </a:xfrm>
          <a:prstGeom prst="rect">
            <a:avLst/>
          </a:prstGeom>
        </p:spPr>
        <p:txBody>
          <a:bodyPr/>
          <a:lstStyle/>
          <a:p>
            <a:endParaRPr lang="en-US" altLang="zh-CN"/>
          </a:p>
        </p:txBody>
      </p:sp>
      <p:sp>
        <p:nvSpPr>
          <p:cNvPr id="6" name="Footer Placeholder 5"/>
          <p:cNvSpPr>
            <a:spLocks noGrp="1"/>
          </p:cNvSpPr>
          <p:nvPr>
            <p:ph type="ftr" sz="quarter" idx="11"/>
          </p:nvPr>
        </p:nvSpPr>
        <p:spPr>
          <a:xfrm>
            <a:off x="3429000" y="13716"/>
            <a:ext cx="4114800" cy="246888"/>
          </a:xfrm>
          <a:prstGeom prst="rect">
            <a:avLst/>
          </a:prstGeom>
        </p:spPr>
        <p:txBody>
          <a:bodyPr/>
          <a:lstStyle/>
          <a:p>
            <a:endParaRPr lang="en-US" altLang="zh-CN"/>
          </a:p>
        </p:txBody>
      </p:sp>
      <p:sp>
        <p:nvSpPr>
          <p:cNvPr id="7" name="Slide Number Placeholder 6"/>
          <p:cNvSpPr>
            <a:spLocks noGrp="1"/>
          </p:cNvSpPr>
          <p:nvPr>
            <p:ph type="sldNum" sz="quarter" idx="12"/>
          </p:nvPr>
        </p:nvSpPr>
        <p:spPr>
          <a:xfrm>
            <a:off x="7620000" y="13716"/>
            <a:ext cx="1066800" cy="246888"/>
          </a:xfrm>
          <a:prstGeom prst="rect">
            <a:avLst/>
          </a:prstGeom>
        </p:spPr>
        <p:txBody>
          <a:bodyPr/>
          <a:lstStyle/>
          <a:p>
            <a:fld id="{2CB0FFEC-641E-4BE4-A27B-FBDA592D9F57}"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457200" y="13716"/>
            <a:ext cx="2895600" cy="246888"/>
          </a:xfrm>
          <a:prstGeom prst="rect">
            <a:avLst/>
          </a:prstGeom>
        </p:spPr>
        <p:txBody>
          <a:bodyPr/>
          <a:lstStyle/>
          <a:p>
            <a:endParaRPr lang="en-US" altLang="zh-CN"/>
          </a:p>
        </p:txBody>
      </p:sp>
      <p:sp>
        <p:nvSpPr>
          <p:cNvPr id="8" name="Footer Placeholder 7"/>
          <p:cNvSpPr>
            <a:spLocks noGrp="1"/>
          </p:cNvSpPr>
          <p:nvPr>
            <p:ph type="ftr" sz="quarter" idx="11"/>
          </p:nvPr>
        </p:nvSpPr>
        <p:spPr>
          <a:xfrm>
            <a:off x="3429000" y="13716"/>
            <a:ext cx="4114800" cy="246888"/>
          </a:xfrm>
          <a:prstGeom prst="rect">
            <a:avLst/>
          </a:prstGeom>
        </p:spPr>
        <p:txBody>
          <a:bodyPr/>
          <a:lstStyle/>
          <a:p>
            <a:endParaRPr lang="en-US" altLang="zh-CN"/>
          </a:p>
        </p:txBody>
      </p:sp>
      <p:sp>
        <p:nvSpPr>
          <p:cNvPr id="9" name="Slide Number Placeholder 8"/>
          <p:cNvSpPr>
            <a:spLocks noGrp="1"/>
          </p:cNvSpPr>
          <p:nvPr>
            <p:ph type="sldNum" sz="quarter" idx="12"/>
          </p:nvPr>
        </p:nvSpPr>
        <p:spPr>
          <a:xfrm>
            <a:off x="7620000" y="13716"/>
            <a:ext cx="1066800" cy="246888"/>
          </a:xfrm>
          <a:prstGeom prst="rect">
            <a:avLst/>
          </a:prstGeom>
        </p:spPr>
        <p:txBody>
          <a:bodyPr/>
          <a:lstStyle/>
          <a:p>
            <a:fld id="{C156F6E2-C7CB-4C7E-A9A7-679907481A65}" type="slidenum">
              <a:rPr lang="en-US" altLang="zh-CN" smtClean="0"/>
              <a:pPr/>
              <a:t>‹#›</a:t>
            </a:fld>
            <a:endParaRPr lang="en-US" altLang="zh-CN"/>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a:xfrm>
            <a:off x="457200" y="13716"/>
            <a:ext cx="2895600" cy="246888"/>
          </a:xfrm>
          <a:prstGeom prst="rect">
            <a:avLst/>
          </a:prstGeom>
        </p:spPr>
        <p:txBody>
          <a:bodyPr/>
          <a:lstStyle/>
          <a:p>
            <a:endParaRPr lang="en-US" altLang="zh-CN"/>
          </a:p>
        </p:txBody>
      </p:sp>
      <p:sp>
        <p:nvSpPr>
          <p:cNvPr id="4" name="Footer Placeholder 3"/>
          <p:cNvSpPr>
            <a:spLocks noGrp="1"/>
          </p:cNvSpPr>
          <p:nvPr>
            <p:ph type="ftr" sz="quarter" idx="11"/>
          </p:nvPr>
        </p:nvSpPr>
        <p:spPr>
          <a:xfrm>
            <a:off x="3429000" y="13716"/>
            <a:ext cx="4114800" cy="246888"/>
          </a:xfrm>
          <a:prstGeom prst="rect">
            <a:avLst/>
          </a:prstGeom>
        </p:spPr>
        <p:txBody>
          <a:bodyPr/>
          <a:lstStyle/>
          <a:p>
            <a:endParaRPr lang="en-US" altLang="zh-CN"/>
          </a:p>
        </p:txBody>
      </p:sp>
      <p:sp>
        <p:nvSpPr>
          <p:cNvPr id="5" name="Slide Number Placeholder 4"/>
          <p:cNvSpPr>
            <a:spLocks noGrp="1"/>
          </p:cNvSpPr>
          <p:nvPr>
            <p:ph type="sldNum" sz="quarter" idx="12"/>
          </p:nvPr>
        </p:nvSpPr>
        <p:spPr>
          <a:xfrm>
            <a:off x="7620000" y="13716"/>
            <a:ext cx="1066800" cy="246888"/>
          </a:xfrm>
          <a:prstGeom prst="rect">
            <a:avLst/>
          </a:prstGeom>
        </p:spPr>
        <p:txBody>
          <a:bodyPr/>
          <a:lstStyle/>
          <a:p>
            <a:fld id="{98B27E05-2C4E-4F16-B70F-F8F5B8B54C3A}"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13716"/>
            <a:ext cx="2895600" cy="246888"/>
          </a:xfrm>
          <a:prstGeom prst="rect">
            <a:avLst/>
          </a:prstGeom>
        </p:spPr>
        <p:txBody>
          <a:bodyPr/>
          <a:lstStyle/>
          <a:p>
            <a:endParaRPr lang="en-US" altLang="zh-CN"/>
          </a:p>
        </p:txBody>
      </p:sp>
      <p:sp>
        <p:nvSpPr>
          <p:cNvPr id="3" name="Footer Placeholder 2"/>
          <p:cNvSpPr>
            <a:spLocks noGrp="1"/>
          </p:cNvSpPr>
          <p:nvPr>
            <p:ph type="ftr" sz="quarter" idx="11"/>
          </p:nvPr>
        </p:nvSpPr>
        <p:spPr>
          <a:xfrm>
            <a:off x="3429000" y="13716"/>
            <a:ext cx="4114800" cy="246888"/>
          </a:xfrm>
          <a:prstGeom prst="rect">
            <a:avLst/>
          </a:prstGeom>
        </p:spPr>
        <p:txBody>
          <a:bodyPr/>
          <a:lstStyle/>
          <a:p>
            <a:endParaRPr lang="en-US" altLang="zh-CN"/>
          </a:p>
        </p:txBody>
      </p:sp>
      <p:sp>
        <p:nvSpPr>
          <p:cNvPr id="4" name="Slide Number Placeholder 3"/>
          <p:cNvSpPr>
            <a:spLocks noGrp="1"/>
          </p:cNvSpPr>
          <p:nvPr>
            <p:ph type="sldNum" sz="quarter" idx="12"/>
          </p:nvPr>
        </p:nvSpPr>
        <p:spPr>
          <a:xfrm>
            <a:off x="7620000" y="13716"/>
            <a:ext cx="1066800" cy="246888"/>
          </a:xfrm>
          <a:prstGeom prst="rect">
            <a:avLst/>
          </a:prstGeom>
        </p:spPr>
        <p:txBody>
          <a:bodyPr/>
          <a:lstStyle/>
          <a:p>
            <a:fld id="{97F10E4E-956F-4E0B-AD6C-831E444E9717}"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49943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57200" y="13716"/>
            <a:ext cx="2895600" cy="246888"/>
          </a:xfrm>
          <a:prstGeom prst="rect">
            <a:avLst/>
          </a:prstGeom>
        </p:spPr>
        <p:txBody>
          <a:bodyPr/>
          <a:lstStyle/>
          <a:p>
            <a:endParaRPr lang="en-US" altLang="zh-CN"/>
          </a:p>
        </p:txBody>
      </p:sp>
      <p:sp>
        <p:nvSpPr>
          <p:cNvPr id="6" name="Footer Placeholder 5"/>
          <p:cNvSpPr>
            <a:spLocks noGrp="1"/>
          </p:cNvSpPr>
          <p:nvPr>
            <p:ph type="ftr" sz="quarter" idx="11"/>
          </p:nvPr>
        </p:nvSpPr>
        <p:spPr>
          <a:xfrm>
            <a:off x="3429000" y="13716"/>
            <a:ext cx="4114800" cy="246888"/>
          </a:xfrm>
          <a:prstGeom prst="rect">
            <a:avLst/>
          </a:prstGeom>
        </p:spPr>
        <p:txBody>
          <a:bodyPr/>
          <a:lstStyle/>
          <a:p>
            <a:endParaRPr lang="en-US" altLang="zh-CN"/>
          </a:p>
        </p:txBody>
      </p:sp>
      <p:sp>
        <p:nvSpPr>
          <p:cNvPr id="7" name="Slide Number Placeholder 6"/>
          <p:cNvSpPr>
            <a:spLocks noGrp="1"/>
          </p:cNvSpPr>
          <p:nvPr>
            <p:ph type="sldNum" sz="quarter" idx="12"/>
          </p:nvPr>
        </p:nvSpPr>
        <p:spPr>
          <a:xfrm>
            <a:off x="7620000" y="13716"/>
            <a:ext cx="1066800" cy="246888"/>
          </a:xfrm>
          <a:prstGeom prst="rect">
            <a:avLst/>
          </a:prstGeom>
        </p:spPr>
        <p:txBody>
          <a:bodyPr/>
          <a:lstStyle/>
          <a:p>
            <a:fld id="{62FEE9E0-5BBA-4322-8023-D17728C157E5}" type="slidenum">
              <a:rPr lang="en-US" altLang="zh-CN" smtClean="0"/>
              <a:pPr/>
              <a:t>‹#›</a:t>
            </a:fld>
            <a:endParaRPr lang="en-US" altLang="zh-CN"/>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3.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65516"/>
            <a:ext cx="8229600" cy="37804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457200" y="915566"/>
            <a:ext cx="8229600" cy="394218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TextBox 10"/>
          <p:cNvSpPr txBox="1"/>
          <p:nvPr userDrawn="1"/>
        </p:nvSpPr>
        <p:spPr>
          <a:xfrm>
            <a:off x="6948265" y="87474"/>
            <a:ext cx="1800493" cy="369332"/>
          </a:xfrm>
          <a:prstGeom prst="rect">
            <a:avLst/>
          </a:prstGeom>
          <a:noFill/>
        </p:spPr>
        <p:txBody>
          <a:bodyPr wrap="none" rtlCol="0">
            <a:spAutoFit/>
          </a:bodyPr>
          <a:lstStyle/>
          <a:p>
            <a:r>
              <a:rPr lang="zh-CN" altLang="en-US" sz="1800" dirty="0">
                <a:latin typeface="方正舒体" panose="02010601030101010101" pitchFamily="2" charset="-122"/>
                <a:ea typeface="方正舒体" panose="02010601030101010101" pitchFamily="2" charset="-122"/>
              </a:rPr>
              <a:t>主讲人：李云辉</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 id="2147483673" r:id="rId13"/>
  </p:sldLayoutIdLst>
  <p:timing>
    <p:tnLst>
      <p:par>
        <p:cTn id="1" dur="indefinite" restart="never" nodeType="tmRoot"/>
      </p:par>
    </p:tnLst>
  </p:timing>
  <p:txStyles>
    <p:titleStyle>
      <a:lvl1pPr algn="l" defTabSz="914400" rtl="0" eaLnBrk="1" latinLnBrk="0" hangingPunct="1">
        <a:spcBef>
          <a:spcPct val="0"/>
        </a:spcBef>
        <a:buNone/>
        <a:defRPr sz="2800" b="1" kern="1200" spc="-100" baseline="0">
          <a:solidFill>
            <a:srgbClr val="336666"/>
          </a:solidFill>
          <a:latin typeface="华文新魏" panose="02010800040101010101" pitchFamily="2" charset="-122"/>
          <a:ea typeface="华文新魏" panose="02010800040101010101" pitchFamily="2" charset="-122"/>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gray">
          <a:xfrm>
            <a:off x="655639" y="53852"/>
            <a:ext cx="8497887" cy="53935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lnSpc>
                <a:spcPct val="140000"/>
              </a:lnSpc>
              <a:spcBef>
                <a:spcPct val="20000"/>
              </a:spcBef>
              <a:buClr>
                <a:srgbClr val="002060"/>
              </a:buClr>
              <a:buFont typeface="Wingdings" pitchFamily="2" charset="2"/>
              <a:buNone/>
            </a:pPr>
            <a:endParaRPr lang="zh-CN" altLang="en-US">
              <a:solidFill>
                <a:srgbClr val="000000"/>
              </a:solidFill>
            </a:endParaRPr>
          </a:p>
        </p:txBody>
      </p:sp>
      <p:sp>
        <p:nvSpPr>
          <p:cNvPr id="1027" name="Rectangle 3"/>
          <p:cNvSpPr>
            <a:spLocks noGrp="1" noChangeArrowheads="1"/>
          </p:cNvSpPr>
          <p:nvPr>
            <p:ph type="body" idx="1"/>
          </p:nvPr>
        </p:nvSpPr>
        <p:spPr bwMode="auto">
          <a:xfrm>
            <a:off x="457200" y="594395"/>
            <a:ext cx="8229600" cy="4263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ftr" sz="quarter" idx="3"/>
          </p:nvPr>
        </p:nvSpPr>
        <p:spPr bwMode="auto">
          <a:xfrm>
            <a:off x="5943600" y="4902994"/>
            <a:ext cx="2895600" cy="240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lang="en-US" altLang="zh-CN" sz="1000" b="0" smtClean="0">
                <a:solidFill>
                  <a:schemeClr val="tx1">
                    <a:lumMod val="85000"/>
                    <a:lumOff val="15000"/>
                  </a:schemeClr>
                </a:solidFill>
              </a:defRPr>
            </a:lvl1pPr>
          </a:lstStyle>
          <a:p>
            <a:pPr algn="r"/>
            <a:r>
              <a:rPr lang="en-US" dirty="0">
                <a:solidFill>
                  <a:srgbClr val="000000">
                    <a:lumMod val="85000"/>
                    <a:lumOff val="15000"/>
                  </a:srgbClr>
                </a:solidFill>
                <a:latin typeface="Tahoma" pitchFamily="34" charset="0"/>
                <a:ea typeface="楷体_GB2312" pitchFamily="49" charset="-122"/>
              </a:rPr>
              <a:t>GUET</a:t>
            </a:r>
            <a:endParaRPr dirty="0">
              <a:solidFill>
                <a:srgbClr val="000000">
                  <a:lumMod val="85000"/>
                  <a:lumOff val="15000"/>
                </a:srgbClr>
              </a:solidFill>
              <a:latin typeface="Tahoma" pitchFamily="34" charset="0"/>
              <a:ea typeface="楷体_GB2312" pitchFamily="49" charset="-122"/>
            </a:endParaRPr>
          </a:p>
        </p:txBody>
      </p:sp>
      <p:sp>
        <p:nvSpPr>
          <p:cNvPr id="1030" name="Rectangle 6"/>
          <p:cNvSpPr>
            <a:spLocks noGrp="1" noChangeArrowheads="1"/>
          </p:cNvSpPr>
          <p:nvPr>
            <p:ph type="sldNum" sz="quarter" idx="4"/>
          </p:nvPr>
        </p:nvSpPr>
        <p:spPr bwMode="auto">
          <a:xfrm>
            <a:off x="2971800" y="4902994"/>
            <a:ext cx="2133600" cy="240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lang="zh-CN" altLang="en-US" sz="1000" b="0" smtClean="0">
                <a:solidFill>
                  <a:schemeClr val="tx1">
                    <a:lumMod val="85000"/>
                    <a:lumOff val="15000"/>
                  </a:schemeClr>
                </a:solidFill>
              </a:defRPr>
            </a:lvl1pPr>
          </a:lstStyle>
          <a:p>
            <a:pPr algn="r"/>
            <a:fld id="{76A5E79E-6920-4F1E-9912-AB9A28DEA984}" type="slidenum">
              <a:rPr lang="en-US" altLang="zh-CN">
                <a:solidFill>
                  <a:srgbClr val="000000">
                    <a:lumMod val="85000"/>
                    <a:lumOff val="15000"/>
                  </a:srgbClr>
                </a:solidFill>
                <a:latin typeface="Tahoma" pitchFamily="34" charset="0"/>
                <a:ea typeface="楷体_GB2312" pitchFamily="49" charset="-122"/>
              </a:rPr>
              <a:pPr algn="r"/>
              <a:t>‹#›</a:t>
            </a:fld>
            <a:endParaRPr lang="en-US">
              <a:solidFill>
                <a:srgbClr val="000000">
                  <a:lumMod val="85000"/>
                  <a:lumOff val="15000"/>
                </a:srgbClr>
              </a:solidFill>
              <a:latin typeface="Tahoma" pitchFamily="34" charset="0"/>
              <a:ea typeface="楷体_GB2312" pitchFamily="49" charset="-122"/>
            </a:endParaRPr>
          </a:p>
        </p:txBody>
      </p:sp>
      <p:sp>
        <p:nvSpPr>
          <p:cNvPr id="2" name="Rectangle 2"/>
          <p:cNvSpPr>
            <a:spLocks noGrp="1" noChangeArrowheads="1"/>
          </p:cNvSpPr>
          <p:nvPr>
            <p:ph type="title"/>
          </p:nvPr>
        </p:nvSpPr>
        <p:spPr bwMode="white">
          <a:xfrm>
            <a:off x="1143000" y="126480"/>
            <a:ext cx="7391400" cy="365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1031" name="Rectangle 24"/>
          <p:cNvSpPr>
            <a:spLocks noChangeArrowheads="1"/>
          </p:cNvSpPr>
          <p:nvPr/>
        </p:nvSpPr>
        <p:spPr bwMode="gray">
          <a:xfrm>
            <a:off x="0" y="322932"/>
            <a:ext cx="328613" cy="271463"/>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lnSpc>
                <a:spcPct val="140000"/>
              </a:lnSpc>
              <a:spcBef>
                <a:spcPct val="20000"/>
              </a:spcBef>
              <a:buClr>
                <a:srgbClr val="002060"/>
              </a:buClr>
              <a:buFont typeface="Wingdings" pitchFamily="2" charset="2"/>
              <a:buNone/>
            </a:pPr>
            <a:endParaRPr lang="zh-CN" altLang="en-US">
              <a:solidFill>
                <a:srgbClr val="000000"/>
              </a:solidFill>
            </a:endParaRPr>
          </a:p>
        </p:txBody>
      </p:sp>
      <p:sp>
        <p:nvSpPr>
          <p:cNvPr id="1032" name="Rectangle 25"/>
          <p:cNvSpPr>
            <a:spLocks noChangeArrowheads="1"/>
          </p:cNvSpPr>
          <p:nvPr/>
        </p:nvSpPr>
        <p:spPr bwMode="gray">
          <a:xfrm>
            <a:off x="328613" y="51470"/>
            <a:ext cx="328612" cy="271463"/>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lnSpc>
                <a:spcPct val="140000"/>
              </a:lnSpc>
              <a:spcBef>
                <a:spcPct val="20000"/>
              </a:spcBef>
              <a:buClr>
                <a:srgbClr val="002060"/>
              </a:buClr>
              <a:buFont typeface="Wingdings" pitchFamily="2" charset="2"/>
              <a:buNone/>
            </a:pPr>
            <a:endParaRPr lang="zh-CN" altLang="en-US">
              <a:solidFill>
                <a:srgbClr val="000000"/>
              </a:solidFill>
            </a:endParaRPr>
          </a:p>
        </p:txBody>
      </p:sp>
      <p:sp>
        <p:nvSpPr>
          <p:cNvPr id="1033" name="Rectangle 26"/>
          <p:cNvSpPr>
            <a:spLocks noChangeArrowheads="1"/>
          </p:cNvSpPr>
          <p:nvPr/>
        </p:nvSpPr>
        <p:spPr bwMode="gray">
          <a:xfrm>
            <a:off x="657226" y="0"/>
            <a:ext cx="328613" cy="271463"/>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lnSpc>
                <a:spcPct val="140000"/>
              </a:lnSpc>
              <a:spcBef>
                <a:spcPct val="20000"/>
              </a:spcBef>
              <a:buClr>
                <a:srgbClr val="002060"/>
              </a:buClr>
              <a:buFont typeface="Wingdings" pitchFamily="2" charset="2"/>
              <a:buNone/>
            </a:pPr>
            <a:endParaRPr lang="zh-CN" altLang="en-US">
              <a:solidFill>
                <a:srgbClr val="000000"/>
              </a:solidFill>
            </a:endParaRPr>
          </a:p>
        </p:txBody>
      </p:sp>
      <p:sp>
        <p:nvSpPr>
          <p:cNvPr id="1034" name="Rectangle 28"/>
          <p:cNvSpPr>
            <a:spLocks noChangeArrowheads="1"/>
          </p:cNvSpPr>
          <p:nvPr/>
        </p:nvSpPr>
        <p:spPr bwMode="gray">
          <a:xfrm>
            <a:off x="657226" y="55041"/>
            <a:ext cx="328613" cy="2714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lnSpc>
                <a:spcPct val="140000"/>
              </a:lnSpc>
              <a:spcBef>
                <a:spcPct val="20000"/>
              </a:spcBef>
              <a:buClr>
                <a:srgbClr val="002060"/>
              </a:buClr>
              <a:buFont typeface="Wingdings" pitchFamily="2" charset="2"/>
              <a:buNone/>
            </a:pPr>
            <a:endParaRPr lang="zh-CN" altLang="en-US">
              <a:solidFill>
                <a:srgbClr val="000000"/>
              </a:solidFill>
            </a:endParaRPr>
          </a:p>
        </p:txBody>
      </p:sp>
      <p:sp>
        <p:nvSpPr>
          <p:cNvPr id="1035" name="Rectangle 29"/>
          <p:cNvSpPr>
            <a:spLocks noChangeArrowheads="1"/>
          </p:cNvSpPr>
          <p:nvPr/>
        </p:nvSpPr>
        <p:spPr bwMode="gray">
          <a:xfrm>
            <a:off x="328613" y="322932"/>
            <a:ext cx="328612" cy="2714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lnSpc>
                <a:spcPct val="140000"/>
              </a:lnSpc>
              <a:spcBef>
                <a:spcPct val="20000"/>
              </a:spcBef>
              <a:buClr>
                <a:srgbClr val="002060"/>
              </a:buClr>
              <a:buFont typeface="Wingdings" pitchFamily="2" charset="2"/>
              <a:buNone/>
            </a:pPr>
            <a:endParaRPr lang="zh-CN" altLang="en-US">
              <a:solidFill>
                <a:srgbClr val="000000"/>
              </a:solidFill>
            </a:endParaRPr>
          </a:p>
        </p:txBody>
      </p:sp>
      <p:sp>
        <p:nvSpPr>
          <p:cNvPr id="1037" name="Rectangle 31"/>
          <p:cNvSpPr>
            <a:spLocks noChangeArrowheads="1"/>
          </p:cNvSpPr>
          <p:nvPr userDrawn="1"/>
        </p:nvSpPr>
        <p:spPr bwMode="auto">
          <a:xfrm>
            <a:off x="152400" y="4914900"/>
            <a:ext cx="2133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fld id="{EE948B83-B3D7-4494-8AC2-BBCCD240121B}" type="datetime3">
              <a:rPr lang="zh-CN" altLang="en-US" sz="1000" b="0">
                <a:solidFill>
                  <a:srgbClr val="000000">
                    <a:lumMod val="85000"/>
                    <a:lumOff val="15000"/>
                  </a:srgbClr>
                </a:solidFill>
              </a:rPr>
              <a:pPr eaLnBrk="1" hangingPunct="1"/>
              <a:t>2021年5月18日星期二</a:t>
            </a:fld>
            <a:endParaRPr lang="zh-CN" altLang="en-US" sz="1000" b="0" dirty="0">
              <a:solidFill>
                <a:srgbClr val="000000">
                  <a:lumMod val="85000"/>
                  <a:lumOff val="15000"/>
                </a:srgbClr>
              </a:solidFill>
            </a:endParaRPr>
          </a:p>
        </p:txBody>
      </p:sp>
      <p:pic>
        <p:nvPicPr>
          <p:cNvPr id="1038" name="Picture 3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472488" y="69329"/>
            <a:ext cx="671512"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33" descr="20061027150644_91840"/>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0" y="0"/>
            <a:ext cx="3190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782838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hf sldNum="0" hd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Tahoma" pitchFamily="34" charset="0"/>
          <a:ea typeface="楷体_GB2312" pitchFamily="49" charset="-122"/>
        </a:defRPr>
      </a:lvl2pPr>
      <a:lvl3pPr algn="l" rtl="0" eaLnBrk="0" fontAlgn="base" hangingPunct="0">
        <a:spcBef>
          <a:spcPct val="0"/>
        </a:spcBef>
        <a:spcAft>
          <a:spcPct val="0"/>
        </a:spcAft>
        <a:defRPr sz="3600" b="1">
          <a:solidFill>
            <a:schemeClr val="bg1"/>
          </a:solidFill>
          <a:latin typeface="Tahoma" pitchFamily="34" charset="0"/>
          <a:ea typeface="楷体_GB2312" pitchFamily="49" charset="-122"/>
        </a:defRPr>
      </a:lvl3pPr>
      <a:lvl4pPr algn="l" rtl="0" eaLnBrk="0" fontAlgn="base" hangingPunct="0">
        <a:spcBef>
          <a:spcPct val="0"/>
        </a:spcBef>
        <a:spcAft>
          <a:spcPct val="0"/>
        </a:spcAft>
        <a:defRPr sz="3600" b="1">
          <a:solidFill>
            <a:schemeClr val="bg1"/>
          </a:solidFill>
          <a:latin typeface="Tahoma" pitchFamily="34" charset="0"/>
          <a:ea typeface="楷体_GB2312" pitchFamily="49" charset="-122"/>
        </a:defRPr>
      </a:lvl4pPr>
      <a:lvl5pPr algn="l" rtl="0" eaLnBrk="0" fontAlgn="base" hangingPunct="0">
        <a:spcBef>
          <a:spcPct val="0"/>
        </a:spcBef>
        <a:spcAft>
          <a:spcPct val="0"/>
        </a:spcAft>
        <a:defRPr sz="3600" b="1">
          <a:solidFill>
            <a:schemeClr val="bg1"/>
          </a:solidFill>
          <a:latin typeface="Tahoma" pitchFamily="34" charset="0"/>
          <a:ea typeface="楷体_GB2312" pitchFamily="49" charset="-122"/>
        </a:defRPr>
      </a:lvl5pPr>
      <a:lvl6pPr marL="457200" algn="l" rtl="0" fontAlgn="base">
        <a:spcBef>
          <a:spcPct val="0"/>
        </a:spcBef>
        <a:spcAft>
          <a:spcPct val="0"/>
        </a:spcAft>
        <a:defRPr sz="3600" b="1">
          <a:solidFill>
            <a:schemeClr val="bg1"/>
          </a:solidFill>
          <a:latin typeface="Tahoma" pitchFamily="34" charset="0"/>
          <a:ea typeface="楷体_GB2312" pitchFamily="49" charset="-122"/>
        </a:defRPr>
      </a:lvl6pPr>
      <a:lvl7pPr marL="914400" algn="l" rtl="0" fontAlgn="base">
        <a:spcBef>
          <a:spcPct val="0"/>
        </a:spcBef>
        <a:spcAft>
          <a:spcPct val="0"/>
        </a:spcAft>
        <a:defRPr sz="3600" b="1">
          <a:solidFill>
            <a:schemeClr val="bg1"/>
          </a:solidFill>
          <a:latin typeface="Tahoma" pitchFamily="34" charset="0"/>
          <a:ea typeface="楷体_GB2312" pitchFamily="49" charset="-122"/>
        </a:defRPr>
      </a:lvl7pPr>
      <a:lvl8pPr marL="1371600" algn="l" rtl="0" fontAlgn="base">
        <a:spcBef>
          <a:spcPct val="0"/>
        </a:spcBef>
        <a:spcAft>
          <a:spcPct val="0"/>
        </a:spcAft>
        <a:defRPr sz="3600" b="1">
          <a:solidFill>
            <a:schemeClr val="bg1"/>
          </a:solidFill>
          <a:latin typeface="Tahoma" pitchFamily="34" charset="0"/>
          <a:ea typeface="楷体_GB2312" pitchFamily="49" charset="-122"/>
        </a:defRPr>
      </a:lvl8pPr>
      <a:lvl9pPr marL="1828800" algn="l" rtl="0" fontAlgn="base">
        <a:spcBef>
          <a:spcPct val="0"/>
        </a:spcBef>
        <a:spcAft>
          <a:spcPct val="0"/>
        </a:spcAft>
        <a:defRPr sz="3600" b="1">
          <a:solidFill>
            <a:schemeClr val="bg1"/>
          </a:solidFill>
          <a:latin typeface="Tahoma" pitchFamily="34" charset="0"/>
          <a:ea typeface="楷体_GB2312" pitchFamily="49" charset="-122"/>
        </a:defRPr>
      </a:lvl9pPr>
    </p:titleStyle>
    <p:bodyStyle>
      <a:lvl1pPr marL="342900" indent="-342900" algn="l" rtl="0" eaLnBrk="0" fontAlgn="base" hangingPunct="0">
        <a:lnSpc>
          <a:spcPct val="150000"/>
        </a:lnSpc>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lr>
          <a:schemeClr val="accent1"/>
        </a:buClr>
        <a:buFont typeface="Wingdings" pitchFamily="2" charset="2"/>
        <a:buChar char="§"/>
        <a:defRPr sz="2800" b="1">
          <a:solidFill>
            <a:schemeClr val="tx1"/>
          </a:solidFill>
          <a:latin typeface="+mn-lt"/>
          <a:ea typeface="+mn-ea"/>
        </a:defRPr>
      </a:lvl2pPr>
      <a:lvl3pPr marL="1143000" indent="-228600" algn="l" rtl="0" eaLnBrk="0" fontAlgn="base" hangingPunct="0">
        <a:lnSpc>
          <a:spcPct val="150000"/>
        </a:lnSpc>
        <a:spcBef>
          <a:spcPct val="20000"/>
        </a:spcBef>
        <a:spcAft>
          <a:spcPct val="0"/>
        </a:spcAft>
        <a:buClr>
          <a:schemeClr val="tx1"/>
        </a:buClr>
        <a:buChar char="•"/>
        <a:defRPr sz="2400" b="1">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b="1">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b="1">
          <a:solidFill>
            <a:schemeClr val="tx1"/>
          </a:solidFill>
          <a:latin typeface="+mn-lt"/>
          <a:ea typeface="+mn-ea"/>
        </a:defRPr>
      </a:lvl5pPr>
      <a:lvl6pPr marL="2514600" indent="-228600" algn="l" rtl="0" fontAlgn="base">
        <a:lnSpc>
          <a:spcPct val="150000"/>
        </a:lnSpc>
        <a:spcBef>
          <a:spcPct val="20000"/>
        </a:spcBef>
        <a:spcAft>
          <a:spcPct val="0"/>
        </a:spcAft>
        <a:buChar char="»"/>
        <a:defRPr sz="2000" b="1">
          <a:solidFill>
            <a:schemeClr val="tx1"/>
          </a:solidFill>
          <a:latin typeface="+mn-lt"/>
          <a:ea typeface="+mn-ea"/>
        </a:defRPr>
      </a:lvl6pPr>
      <a:lvl7pPr marL="2971800" indent="-228600" algn="l" rtl="0" fontAlgn="base">
        <a:lnSpc>
          <a:spcPct val="150000"/>
        </a:lnSpc>
        <a:spcBef>
          <a:spcPct val="20000"/>
        </a:spcBef>
        <a:spcAft>
          <a:spcPct val="0"/>
        </a:spcAft>
        <a:buChar char="»"/>
        <a:defRPr sz="2000" b="1">
          <a:solidFill>
            <a:schemeClr val="tx1"/>
          </a:solidFill>
          <a:latin typeface="+mn-lt"/>
          <a:ea typeface="+mn-ea"/>
        </a:defRPr>
      </a:lvl7pPr>
      <a:lvl8pPr marL="3429000" indent="-228600" algn="l" rtl="0" fontAlgn="base">
        <a:lnSpc>
          <a:spcPct val="150000"/>
        </a:lnSpc>
        <a:spcBef>
          <a:spcPct val="20000"/>
        </a:spcBef>
        <a:spcAft>
          <a:spcPct val="0"/>
        </a:spcAft>
        <a:buChar char="»"/>
        <a:defRPr sz="2000" b="1">
          <a:solidFill>
            <a:schemeClr val="tx1"/>
          </a:solidFill>
          <a:latin typeface="+mn-lt"/>
          <a:ea typeface="+mn-ea"/>
        </a:defRPr>
      </a:lvl8pPr>
      <a:lvl9pPr marL="3886200" indent="-228600" algn="l" rtl="0" fontAlgn="base">
        <a:lnSpc>
          <a:spcPct val="150000"/>
        </a:lnSpc>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swingGUI/Demo1_1.java"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swingGUI/Demo1_2.java"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baike.baidu.com/item/%E5%B7%A5%E5%85%B7%E6%A0%8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swingGUI/Demo2.java"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yDemo/src/swingGUI/Register.java"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hyperlink" Target="../myDemo/src/swingGUI/Register.java"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swingGUI/Demo3_0.java" TargetMode="External"/><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swingGUI/Demo3_1.java" TargetMode="External"/><Relationship Id="rId2" Type="http://schemas.openxmlformats.org/officeDocument/2006/relationships/hyperlink" Target="swingGUI/Demo3_0.java" TargetMode="Externa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hyperlink" Target="swingGUI/Demo3_2.java" TargetMode="Externa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swingGUI/Layout_1.java"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swingGUI/Layout_2.java"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hyperlink" Target="swingGUI/Layout_3.java"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swingGUI/Layout_4.java"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swingGUI/Layout_5_0.java"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swingGUI/NullLayout.java"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hyperlink" Target="swingGUI/LayoutCombine.jav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swingGUI/TableDemo1.java"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file:///E:\&#23398;&#20064;\Java\java&#24037;&#20855;\html_zh_CN\api\javax\swing\table\package-summary.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file:///E:\&#23398;&#20064;\Java\java&#24037;&#20855;\html_zh_CN\api\javax\swing\table\package-summary.html"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swingGUI/TableDemo2.java"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swingGUI/Dict.java"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 Box 25"/>
          <p:cNvSpPr txBox="1">
            <a:spLocks noChangeArrowheads="1"/>
          </p:cNvSpPr>
          <p:nvPr/>
        </p:nvSpPr>
        <p:spPr bwMode="auto">
          <a:xfrm>
            <a:off x="1763713" y="2665177"/>
            <a:ext cx="2646878" cy="584775"/>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336666"/>
                </a:solidFill>
                <a:ea typeface="华文新魏" pitchFamily="2" charset="-122"/>
              </a:rPr>
              <a:t>主讲：李云辉</a:t>
            </a:r>
          </a:p>
        </p:txBody>
      </p:sp>
      <p:sp>
        <p:nvSpPr>
          <p:cNvPr id="2074" name="Text Box 26"/>
          <p:cNvSpPr txBox="1">
            <a:spLocks noChangeArrowheads="1"/>
          </p:cNvSpPr>
          <p:nvPr/>
        </p:nvSpPr>
        <p:spPr bwMode="auto">
          <a:xfrm>
            <a:off x="1773238" y="3109280"/>
            <a:ext cx="1563248" cy="584775"/>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336666"/>
                </a:solidFill>
                <a:latin typeface="华文新魏" pitchFamily="2" charset="-122"/>
                <a:ea typeface="华文新魏" pitchFamily="2" charset="-122"/>
              </a:rPr>
              <a:t>email</a:t>
            </a:r>
            <a:r>
              <a:rPr lang="zh-CN" altLang="en-US" sz="3200" b="1" dirty="0">
                <a:solidFill>
                  <a:srgbClr val="336666"/>
                </a:solidFill>
                <a:latin typeface="华文新魏" pitchFamily="2" charset="-122"/>
                <a:ea typeface="华文新魏" pitchFamily="2" charset="-122"/>
              </a:rPr>
              <a:t>：</a:t>
            </a:r>
            <a:endParaRPr lang="en-US" altLang="zh-CN" sz="3200" b="1" dirty="0">
              <a:solidFill>
                <a:srgbClr val="336666"/>
              </a:solidFill>
              <a:latin typeface="华文新魏" pitchFamily="2" charset="-122"/>
              <a:ea typeface="华文新魏" pitchFamily="2" charset="-122"/>
            </a:endParaRPr>
          </a:p>
        </p:txBody>
      </p:sp>
      <p:sp>
        <p:nvSpPr>
          <p:cNvPr id="8" name="Text Box 25"/>
          <p:cNvSpPr txBox="1">
            <a:spLocks noChangeArrowheads="1"/>
          </p:cNvSpPr>
          <p:nvPr/>
        </p:nvSpPr>
        <p:spPr bwMode="auto">
          <a:xfrm>
            <a:off x="1763688" y="1707654"/>
            <a:ext cx="3698448" cy="769441"/>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dirty="0">
                <a:ea typeface="华文新魏" pitchFamily="2" charset="-122"/>
              </a:rPr>
              <a:t>Java</a:t>
            </a:r>
            <a:r>
              <a:rPr lang="zh-CN" altLang="en-US" sz="4400" b="1" dirty="0">
                <a:ea typeface="华文新魏" pitchFamily="2" charset="-122"/>
              </a:rPr>
              <a:t>应用开发</a:t>
            </a:r>
          </a:p>
        </p:txBody>
      </p:sp>
      <p:cxnSp>
        <p:nvCxnSpPr>
          <p:cNvPr id="9" name="Straight Connector 7"/>
          <p:cNvCxnSpPr/>
          <p:nvPr/>
        </p:nvCxnSpPr>
        <p:spPr>
          <a:xfrm>
            <a:off x="647700" y="2571155"/>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0" y="-20538"/>
            <a:ext cx="9144000" cy="51952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134"/>
            <a:ext cx="8229600" cy="515466"/>
          </a:xfrm>
        </p:spPr>
        <p:txBody>
          <a:bodyPr>
            <a:normAutofit fontScale="90000"/>
          </a:bodyPr>
          <a:lstStyle/>
          <a:p>
            <a:r>
              <a:rPr lang="en-US" altLang="zh-CN" dirty="0" smtClean="0"/>
              <a:t>swing</a:t>
            </a:r>
            <a:r>
              <a:rPr lang="zh-CN" altLang="en-US" dirty="0"/>
              <a:t>组件</a:t>
            </a:r>
          </a:p>
        </p:txBody>
      </p:sp>
      <p:sp>
        <p:nvSpPr>
          <p:cNvPr id="3" name="内容占位符 2"/>
          <p:cNvSpPr>
            <a:spLocks noGrp="1"/>
          </p:cNvSpPr>
          <p:nvPr>
            <p:ph idx="1"/>
          </p:nvPr>
        </p:nvSpPr>
        <p:spPr>
          <a:xfrm>
            <a:off x="457200" y="1491630"/>
            <a:ext cx="8229600" cy="3366120"/>
          </a:xfrm>
        </p:spPr>
        <p:txBody>
          <a:bodyPr>
            <a:normAutofit/>
          </a:bodyPr>
          <a:lstStyle/>
          <a:p>
            <a:pPr marL="0" indent="0">
              <a:buNone/>
            </a:pPr>
            <a:r>
              <a:rPr lang="en-US" altLang="zh-CN" sz="2000" dirty="0"/>
              <a:t>Swing</a:t>
            </a:r>
            <a:r>
              <a:rPr lang="zh-CN" altLang="en-US" sz="2000" dirty="0"/>
              <a:t>是一个用于开发</a:t>
            </a:r>
            <a:r>
              <a:rPr lang="en-US" altLang="zh-CN" sz="2000" dirty="0"/>
              <a:t>Java</a:t>
            </a:r>
            <a:r>
              <a:rPr lang="zh-CN" altLang="en-US" sz="2000" dirty="0"/>
              <a:t>应用程序用户界面的开发工具包。</a:t>
            </a:r>
            <a:endParaRPr lang="zh-CN" altLang="en-US" dirty="0"/>
          </a:p>
        </p:txBody>
      </p:sp>
      <p:sp>
        <p:nvSpPr>
          <p:cNvPr id="4"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757214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0" y="87474"/>
            <a:ext cx="9144000" cy="539986"/>
          </a:xfrm>
          <a:solidFill>
            <a:schemeClr val="bg1"/>
          </a:solidFill>
        </p:spPr>
        <p:txBody>
          <a:bodyPr>
            <a:normAutofit/>
          </a:bodyPr>
          <a:lstStyle/>
          <a:p>
            <a:pPr algn="ctr" eaLnBrk="1" hangingPunct="1"/>
            <a:r>
              <a:rPr lang="en-US" altLang="zh-CN" b="0" dirty="0">
                <a:ea typeface="黑体" pitchFamily="2" charset="-122"/>
              </a:rPr>
              <a:t>s</a:t>
            </a:r>
            <a:r>
              <a:rPr lang="en-US" altLang="zh-CN" b="0" dirty="0" smtClean="0">
                <a:ea typeface="黑体" pitchFamily="2" charset="-122"/>
              </a:rPr>
              <a:t>wing</a:t>
            </a:r>
            <a:r>
              <a:rPr lang="zh-CN" altLang="en-US" b="0" dirty="0">
                <a:ea typeface="黑体" pitchFamily="2" charset="-122"/>
              </a:rPr>
              <a:t>组件一览图</a:t>
            </a:r>
            <a:endParaRPr lang="zh-CN" altLang="en-US" dirty="0"/>
          </a:p>
        </p:txBody>
      </p:sp>
      <p:grpSp>
        <p:nvGrpSpPr>
          <p:cNvPr id="15364" name="Group 5"/>
          <p:cNvGrpSpPr>
            <a:grpSpLocks/>
          </p:cNvGrpSpPr>
          <p:nvPr/>
        </p:nvGrpSpPr>
        <p:grpSpPr bwMode="auto">
          <a:xfrm>
            <a:off x="179388" y="857250"/>
            <a:ext cx="8964612" cy="4008835"/>
            <a:chOff x="113" y="860"/>
            <a:chExt cx="5647" cy="3367"/>
          </a:xfrm>
        </p:grpSpPr>
        <p:sp>
          <p:nvSpPr>
            <p:cNvPr id="15365" name="Line 6"/>
            <p:cNvSpPr>
              <a:spLocks noChangeShapeType="1"/>
            </p:cNvSpPr>
            <p:nvPr/>
          </p:nvSpPr>
          <p:spPr bwMode="auto">
            <a:xfrm flipH="1" flipV="1">
              <a:off x="1746" y="2614"/>
              <a:ext cx="227" cy="22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6" name="Line 7"/>
            <p:cNvSpPr>
              <a:spLocks noChangeShapeType="1"/>
            </p:cNvSpPr>
            <p:nvPr/>
          </p:nvSpPr>
          <p:spPr bwMode="auto">
            <a:xfrm flipH="1" flipV="1">
              <a:off x="1383" y="1979"/>
              <a:ext cx="318" cy="36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15816" name="Rectangle 8"/>
            <p:cNvSpPr>
              <a:spLocks noChangeArrowheads="1"/>
            </p:cNvSpPr>
            <p:nvPr/>
          </p:nvSpPr>
          <p:spPr bwMode="auto">
            <a:xfrm>
              <a:off x="833" y="976"/>
              <a:ext cx="1056" cy="240"/>
            </a:xfrm>
            <a:prstGeom prst="rect">
              <a:avLst/>
            </a:prstGeom>
            <a:gradFill rotWithShape="0">
              <a:gsLst>
                <a:gs pos="0">
                  <a:srgbClr val="0066CC"/>
                </a:gs>
                <a:gs pos="50000">
                  <a:schemeClr val="bg1"/>
                </a:gs>
                <a:gs pos="100000">
                  <a:srgbClr val="0066CC"/>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defRPr/>
              </a:pPr>
              <a:r>
                <a:rPr lang="en-US" altLang="zh-CN" sz="2000">
                  <a:latin typeface="Times New Roman" pitchFamily="18" charset="0"/>
                </a:rPr>
                <a:t>Object</a:t>
              </a:r>
              <a:endParaRPr lang="zh-CN" altLang="zh-CN" sz="2000">
                <a:latin typeface="Times New Roman" pitchFamily="18" charset="0"/>
              </a:endParaRPr>
            </a:p>
          </p:txBody>
        </p:sp>
        <p:sp>
          <p:nvSpPr>
            <p:cNvPr id="15368" name="Text Box 9"/>
            <p:cNvSpPr txBox="1">
              <a:spLocks noChangeArrowheads="1"/>
            </p:cNvSpPr>
            <p:nvPr/>
          </p:nvSpPr>
          <p:spPr bwMode="auto">
            <a:xfrm>
              <a:off x="833" y="1360"/>
              <a:ext cx="1056" cy="240"/>
            </a:xfrm>
            <a:prstGeom prst="rect">
              <a:avLst/>
            </a:prstGeom>
            <a:gradFill rotWithShape="0">
              <a:gsLst>
                <a:gs pos="0">
                  <a:srgbClr val="FFC891"/>
                </a:gs>
                <a:gs pos="50000">
                  <a:srgbClr val="FFFFFF"/>
                </a:gs>
                <a:gs pos="100000">
                  <a:srgbClr val="FFC891"/>
                </a:gs>
              </a:gsLst>
              <a:lin ang="5400000" scaled="1"/>
            </a:gradFill>
            <a:ln w="9525">
              <a:solidFill>
                <a:srgbClr val="000000"/>
              </a:solidFill>
              <a:miter lim="800000"/>
              <a:headEnd/>
              <a:tailEnd/>
            </a:ln>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dirty="0">
                  <a:solidFill>
                    <a:srgbClr val="040000"/>
                  </a:solidFill>
                  <a:latin typeface="Times New Roman" pitchFamily="18" charset="0"/>
                  <a:ea typeface="宋体" pitchFamily="2" charset="-122"/>
                </a:rPr>
                <a:t>Component</a:t>
              </a:r>
            </a:p>
          </p:txBody>
        </p:sp>
        <p:sp>
          <p:nvSpPr>
            <p:cNvPr id="15369" name="Text Box 10"/>
            <p:cNvSpPr txBox="1">
              <a:spLocks noChangeArrowheads="1"/>
            </p:cNvSpPr>
            <p:nvPr/>
          </p:nvSpPr>
          <p:spPr bwMode="auto">
            <a:xfrm>
              <a:off x="113" y="3184"/>
              <a:ext cx="672" cy="247"/>
            </a:xfrm>
            <a:prstGeom prst="rect">
              <a:avLst/>
            </a:prstGeom>
            <a:gradFill rotWithShape="0">
              <a:gsLst>
                <a:gs pos="0">
                  <a:srgbClr val="FF99FF"/>
                </a:gs>
                <a:gs pos="50000">
                  <a:srgbClr val="FFFFFF"/>
                </a:gs>
                <a:gs pos="100000">
                  <a:srgbClr val="FF99FF"/>
                </a:gs>
              </a:gsLst>
              <a:lin ang="5400000" scaled="1"/>
            </a:gradFill>
            <a:ln w="9525">
              <a:solidFill>
                <a:srgbClr val="000000"/>
              </a:solidFill>
              <a:miter lim="800000"/>
              <a:headEnd/>
              <a:tailEnd/>
            </a:ln>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dirty="0" err="1">
                  <a:solidFill>
                    <a:srgbClr val="040000"/>
                  </a:solidFill>
                  <a:latin typeface="Times New Roman" pitchFamily="18" charset="0"/>
                </a:rPr>
                <a:t>JFrame</a:t>
              </a:r>
              <a:endParaRPr lang="en-US" altLang="zh-CN" sz="1800" dirty="0">
                <a:solidFill>
                  <a:srgbClr val="040000"/>
                </a:solidFill>
                <a:latin typeface="Times New Roman" pitchFamily="18" charset="0"/>
              </a:endParaRPr>
            </a:p>
          </p:txBody>
        </p:sp>
        <p:sp>
          <p:nvSpPr>
            <p:cNvPr id="15370" name="Line 11"/>
            <p:cNvSpPr>
              <a:spLocks noChangeShapeType="1"/>
            </p:cNvSpPr>
            <p:nvPr/>
          </p:nvSpPr>
          <p:spPr bwMode="auto">
            <a:xfrm flipH="1" flipV="1">
              <a:off x="1361" y="1216"/>
              <a:ext cx="0" cy="144"/>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1" name="Text Box 12"/>
            <p:cNvSpPr txBox="1">
              <a:spLocks noChangeArrowheads="1"/>
            </p:cNvSpPr>
            <p:nvPr/>
          </p:nvSpPr>
          <p:spPr bwMode="auto">
            <a:xfrm>
              <a:off x="833" y="1744"/>
              <a:ext cx="1056" cy="240"/>
            </a:xfrm>
            <a:prstGeom prst="rect">
              <a:avLst/>
            </a:prstGeom>
            <a:gradFill rotWithShape="0">
              <a:gsLst>
                <a:gs pos="0">
                  <a:srgbClr val="FFC891"/>
                </a:gs>
                <a:gs pos="50000">
                  <a:srgbClr val="FFFFFF"/>
                </a:gs>
                <a:gs pos="100000">
                  <a:srgbClr val="FFC891"/>
                </a:gs>
              </a:gsLst>
              <a:lin ang="5400000" scaled="1"/>
            </a:gradFill>
            <a:ln w="9525">
              <a:solidFill>
                <a:srgbClr val="000000"/>
              </a:solidFill>
              <a:miter lim="800000"/>
              <a:headEnd/>
              <a:tailEnd/>
            </a:ln>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a:solidFill>
                    <a:srgbClr val="040000"/>
                  </a:solidFill>
                  <a:latin typeface="Times New Roman" pitchFamily="18" charset="0"/>
                  <a:ea typeface="宋体" pitchFamily="2" charset="-122"/>
                </a:rPr>
                <a:t>Container</a:t>
              </a:r>
            </a:p>
          </p:txBody>
        </p:sp>
        <p:sp>
          <p:nvSpPr>
            <p:cNvPr id="15372" name="Text Box 13"/>
            <p:cNvSpPr txBox="1">
              <a:spLocks noChangeArrowheads="1"/>
            </p:cNvSpPr>
            <p:nvPr/>
          </p:nvSpPr>
          <p:spPr bwMode="auto">
            <a:xfrm>
              <a:off x="401" y="2368"/>
              <a:ext cx="864" cy="240"/>
            </a:xfrm>
            <a:prstGeom prst="rect">
              <a:avLst/>
            </a:prstGeom>
            <a:gradFill rotWithShape="0">
              <a:gsLst>
                <a:gs pos="0">
                  <a:srgbClr val="FFC891"/>
                </a:gs>
                <a:gs pos="50000">
                  <a:srgbClr val="FFFFFF"/>
                </a:gs>
                <a:gs pos="100000">
                  <a:srgbClr val="FFC891"/>
                </a:gs>
              </a:gsLst>
              <a:lin ang="5400000" scaled="1"/>
            </a:gradFill>
            <a:ln w="9525">
              <a:solidFill>
                <a:srgbClr val="000000"/>
              </a:solidFill>
              <a:miter lim="800000"/>
              <a:headEnd/>
              <a:tailEnd/>
            </a:ln>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a:solidFill>
                    <a:srgbClr val="040000"/>
                  </a:solidFill>
                  <a:latin typeface="Times New Roman" pitchFamily="18" charset="0"/>
                  <a:ea typeface="宋体" pitchFamily="2" charset="-122"/>
                </a:rPr>
                <a:t>Window</a:t>
              </a:r>
            </a:p>
          </p:txBody>
        </p:sp>
        <p:sp>
          <p:nvSpPr>
            <p:cNvPr id="15373" name="Text Box 14"/>
            <p:cNvSpPr txBox="1">
              <a:spLocks noChangeArrowheads="1"/>
            </p:cNvSpPr>
            <p:nvPr/>
          </p:nvSpPr>
          <p:spPr bwMode="auto">
            <a:xfrm>
              <a:off x="113" y="2800"/>
              <a:ext cx="672" cy="240"/>
            </a:xfrm>
            <a:prstGeom prst="rect">
              <a:avLst/>
            </a:prstGeom>
            <a:gradFill rotWithShape="0">
              <a:gsLst>
                <a:gs pos="0">
                  <a:srgbClr val="FFC891"/>
                </a:gs>
                <a:gs pos="50000">
                  <a:srgbClr val="FFFFFF"/>
                </a:gs>
                <a:gs pos="100000">
                  <a:srgbClr val="FFC891"/>
                </a:gs>
              </a:gsLst>
              <a:lin ang="5400000" scaled="1"/>
            </a:gradFill>
            <a:ln w="9525">
              <a:solidFill>
                <a:srgbClr val="000000"/>
              </a:solidFill>
              <a:miter lim="800000"/>
              <a:headEnd/>
              <a:tailEnd/>
            </a:ln>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a:solidFill>
                    <a:srgbClr val="040000"/>
                  </a:solidFill>
                  <a:latin typeface="Times New Roman" pitchFamily="18" charset="0"/>
                  <a:ea typeface="宋体" pitchFamily="2" charset="-122"/>
                </a:rPr>
                <a:t>Frame</a:t>
              </a:r>
            </a:p>
          </p:txBody>
        </p:sp>
        <p:sp>
          <p:nvSpPr>
            <p:cNvPr id="15374" name="Text Box 15"/>
            <p:cNvSpPr txBox="1">
              <a:spLocks noChangeArrowheads="1"/>
            </p:cNvSpPr>
            <p:nvPr/>
          </p:nvSpPr>
          <p:spPr bwMode="auto">
            <a:xfrm>
              <a:off x="841" y="2800"/>
              <a:ext cx="633" cy="240"/>
            </a:xfrm>
            <a:prstGeom prst="rect">
              <a:avLst/>
            </a:prstGeom>
            <a:gradFill rotWithShape="0">
              <a:gsLst>
                <a:gs pos="0">
                  <a:srgbClr val="FFC891"/>
                </a:gs>
                <a:gs pos="50000">
                  <a:srgbClr val="FFFFFF"/>
                </a:gs>
                <a:gs pos="100000">
                  <a:srgbClr val="FFC891"/>
                </a:gs>
              </a:gsLst>
              <a:lin ang="5400000" scaled="1"/>
            </a:gradFill>
            <a:ln w="9525">
              <a:solidFill>
                <a:srgbClr val="000000"/>
              </a:solidFill>
              <a:miter lim="800000"/>
              <a:headEnd/>
              <a:tailEnd/>
            </a:ln>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a:solidFill>
                    <a:srgbClr val="040000"/>
                  </a:solidFill>
                  <a:latin typeface="Times New Roman" pitchFamily="18" charset="0"/>
                  <a:ea typeface="宋体" pitchFamily="2" charset="-122"/>
                </a:rPr>
                <a:t>Dialog</a:t>
              </a:r>
            </a:p>
          </p:txBody>
        </p:sp>
        <p:sp>
          <p:nvSpPr>
            <p:cNvPr id="15375" name="Text Box 16"/>
            <p:cNvSpPr txBox="1">
              <a:spLocks noChangeArrowheads="1"/>
            </p:cNvSpPr>
            <p:nvPr/>
          </p:nvSpPr>
          <p:spPr bwMode="auto">
            <a:xfrm>
              <a:off x="842" y="3184"/>
              <a:ext cx="632" cy="247"/>
            </a:xfrm>
            <a:prstGeom prst="rect">
              <a:avLst/>
            </a:prstGeom>
            <a:gradFill rotWithShape="0">
              <a:gsLst>
                <a:gs pos="0">
                  <a:srgbClr val="FF99FF"/>
                </a:gs>
                <a:gs pos="50000">
                  <a:srgbClr val="FFFFFF"/>
                </a:gs>
                <a:gs pos="100000">
                  <a:srgbClr val="FF99FF"/>
                </a:gs>
              </a:gsLst>
              <a:lin ang="5400000" scaled="1"/>
            </a:gradFill>
            <a:ln w="9525">
              <a:solidFill>
                <a:srgbClr val="000000"/>
              </a:solidFill>
              <a:miter lim="800000"/>
              <a:headEnd/>
              <a:tailEnd/>
            </a:ln>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dirty="0" err="1">
                  <a:solidFill>
                    <a:srgbClr val="040000"/>
                  </a:solidFill>
                  <a:latin typeface="Times New Roman" pitchFamily="18" charset="0"/>
                </a:rPr>
                <a:t>JDialog</a:t>
              </a:r>
              <a:endParaRPr lang="en-US" altLang="zh-CN" sz="1800" dirty="0">
                <a:solidFill>
                  <a:srgbClr val="040000"/>
                </a:solidFill>
                <a:latin typeface="Times New Roman" pitchFamily="18" charset="0"/>
              </a:endParaRPr>
            </a:p>
          </p:txBody>
        </p:sp>
        <p:sp>
          <p:nvSpPr>
            <p:cNvPr id="15376" name="Line 17"/>
            <p:cNvSpPr>
              <a:spLocks noChangeShapeType="1"/>
            </p:cNvSpPr>
            <p:nvPr/>
          </p:nvSpPr>
          <p:spPr bwMode="auto">
            <a:xfrm flipH="1" flipV="1">
              <a:off x="1361" y="1600"/>
              <a:ext cx="0" cy="144"/>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7" name="Line 18"/>
            <p:cNvSpPr>
              <a:spLocks noChangeShapeType="1"/>
            </p:cNvSpPr>
            <p:nvPr/>
          </p:nvSpPr>
          <p:spPr bwMode="auto">
            <a:xfrm flipV="1">
              <a:off x="833" y="1984"/>
              <a:ext cx="480" cy="384"/>
            </a:xfrm>
            <a:prstGeom prst="line">
              <a:avLst/>
            </a:prstGeom>
            <a:noFill/>
            <a:ln w="25400">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8" name="Line 19"/>
            <p:cNvSpPr>
              <a:spLocks noChangeShapeType="1"/>
            </p:cNvSpPr>
            <p:nvPr/>
          </p:nvSpPr>
          <p:spPr bwMode="auto">
            <a:xfrm flipH="1" flipV="1">
              <a:off x="1655" y="1979"/>
              <a:ext cx="1089" cy="40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9" name="Line 20"/>
            <p:cNvSpPr>
              <a:spLocks noChangeShapeType="1"/>
            </p:cNvSpPr>
            <p:nvPr/>
          </p:nvSpPr>
          <p:spPr bwMode="auto">
            <a:xfrm flipV="1">
              <a:off x="497" y="2608"/>
              <a:ext cx="240" cy="1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0" name="Line 21"/>
            <p:cNvSpPr>
              <a:spLocks noChangeShapeType="1"/>
            </p:cNvSpPr>
            <p:nvPr/>
          </p:nvSpPr>
          <p:spPr bwMode="auto">
            <a:xfrm flipH="1" flipV="1">
              <a:off x="748" y="2608"/>
              <a:ext cx="336" cy="1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1" name="Line 22"/>
            <p:cNvSpPr>
              <a:spLocks noChangeShapeType="1"/>
            </p:cNvSpPr>
            <p:nvPr/>
          </p:nvSpPr>
          <p:spPr bwMode="auto">
            <a:xfrm flipV="1">
              <a:off x="449" y="3040"/>
              <a:ext cx="0" cy="14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2" name="Line 23"/>
            <p:cNvSpPr>
              <a:spLocks noChangeShapeType="1"/>
            </p:cNvSpPr>
            <p:nvPr/>
          </p:nvSpPr>
          <p:spPr bwMode="auto">
            <a:xfrm flipV="1">
              <a:off x="1132" y="3040"/>
              <a:ext cx="0" cy="14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3" name="Line 24"/>
            <p:cNvSpPr>
              <a:spLocks noChangeShapeType="1"/>
            </p:cNvSpPr>
            <p:nvPr/>
          </p:nvSpPr>
          <p:spPr bwMode="auto">
            <a:xfrm flipH="1" flipV="1">
              <a:off x="1361" y="1223"/>
              <a:ext cx="0" cy="14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4" name="Line 25"/>
            <p:cNvSpPr>
              <a:spLocks noChangeShapeType="1"/>
            </p:cNvSpPr>
            <p:nvPr/>
          </p:nvSpPr>
          <p:spPr bwMode="auto">
            <a:xfrm flipH="1" flipV="1">
              <a:off x="1361" y="1607"/>
              <a:ext cx="0" cy="14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5" name="Line 26"/>
            <p:cNvSpPr>
              <a:spLocks noChangeShapeType="1"/>
            </p:cNvSpPr>
            <p:nvPr/>
          </p:nvSpPr>
          <p:spPr bwMode="auto">
            <a:xfrm flipV="1">
              <a:off x="833" y="1991"/>
              <a:ext cx="480"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6" name="Line 27"/>
            <p:cNvSpPr>
              <a:spLocks noChangeShapeType="1"/>
            </p:cNvSpPr>
            <p:nvPr/>
          </p:nvSpPr>
          <p:spPr bwMode="auto">
            <a:xfrm flipV="1">
              <a:off x="1882" y="3884"/>
              <a:ext cx="528" cy="9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7" name="Text Box 28"/>
            <p:cNvSpPr txBox="1">
              <a:spLocks noChangeArrowheads="1"/>
            </p:cNvSpPr>
            <p:nvPr/>
          </p:nvSpPr>
          <p:spPr bwMode="auto">
            <a:xfrm>
              <a:off x="3730" y="860"/>
              <a:ext cx="1104" cy="247"/>
            </a:xfrm>
            <a:prstGeom prst="rect">
              <a:avLst/>
            </a:prstGeom>
            <a:gradFill rotWithShape="0">
              <a:gsLst>
                <a:gs pos="0">
                  <a:srgbClr val="FF99FF"/>
                </a:gs>
                <a:gs pos="50000">
                  <a:srgbClr val="FFFFFF"/>
                </a:gs>
                <a:gs pos="100000">
                  <a:srgbClr val="FF99FF"/>
                </a:gs>
              </a:gsLst>
              <a:lin ang="5400000" scaled="1"/>
            </a:gradFill>
            <a:ln w="9525">
              <a:solidFill>
                <a:srgbClr val="000000"/>
              </a:solidFill>
              <a:miter lim="800000"/>
              <a:headEnd/>
              <a:tailEnd/>
            </a:ln>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a:solidFill>
                    <a:srgbClr val="040000"/>
                  </a:solidFill>
                  <a:latin typeface="Times New Roman" pitchFamily="18" charset="0"/>
                </a:rPr>
                <a:t>JText</a:t>
              </a:r>
            </a:p>
          </p:txBody>
        </p:sp>
        <p:sp>
          <p:nvSpPr>
            <p:cNvPr id="15388" name="Text Box 29"/>
            <p:cNvSpPr txBox="1">
              <a:spLocks noChangeArrowheads="1"/>
            </p:cNvSpPr>
            <p:nvPr/>
          </p:nvSpPr>
          <p:spPr bwMode="auto">
            <a:xfrm>
              <a:off x="3730" y="1148"/>
              <a:ext cx="1104" cy="247"/>
            </a:xfrm>
            <a:prstGeom prst="rect">
              <a:avLst/>
            </a:prstGeom>
            <a:gradFill rotWithShape="0">
              <a:gsLst>
                <a:gs pos="0">
                  <a:srgbClr val="FF99FF"/>
                </a:gs>
                <a:gs pos="50000">
                  <a:srgbClr val="FFFFFF"/>
                </a:gs>
                <a:gs pos="100000">
                  <a:srgbClr val="FF99FF"/>
                </a:gs>
              </a:gsLst>
              <a:lin ang="5400000" scaled="1"/>
            </a:gradFill>
            <a:ln w="9525">
              <a:solidFill>
                <a:srgbClr val="000000"/>
              </a:solidFill>
              <a:miter lim="800000"/>
              <a:headEnd/>
              <a:tailEnd/>
            </a:ln>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a:solidFill>
                    <a:srgbClr val="040000"/>
                  </a:solidFill>
                  <a:latin typeface="Times New Roman" pitchFamily="18" charset="0"/>
                </a:rPr>
                <a:t>JComboBox</a:t>
              </a:r>
            </a:p>
          </p:txBody>
        </p:sp>
        <p:sp>
          <p:nvSpPr>
            <p:cNvPr id="15389" name="Text Box 30"/>
            <p:cNvSpPr txBox="1">
              <a:spLocks noChangeArrowheads="1"/>
            </p:cNvSpPr>
            <p:nvPr/>
          </p:nvSpPr>
          <p:spPr bwMode="auto">
            <a:xfrm>
              <a:off x="3730" y="1436"/>
              <a:ext cx="1104" cy="247"/>
            </a:xfrm>
            <a:prstGeom prst="rect">
              <a:avLst/>
            </a:prstGeom>
            <a:gradFill rotWithShape="0">
              <a:gsLst>
                <a:gs pos="0">
                  <a:srgbClr val="FF99FF"/>
                </a:gs>
                <a:gs pos="50000">
                  <a:srgbClr val="FFFFFF"/>
                </a:gs>
                <a:gs pos="100000">
                  <a:srgbClr val="FF99FF"/>
                </a:gs>
              </a:gsLst>
              <a:lin ang="5400000" scaled="1"/>
            </a:gradFill>
            <a:ln w="9525">
              <a:solidFill>
                <a:srgbClr val="000000"/>
              </a:solidFill>
              <a:miter lim="800000"/>
              <a:headEnd/>
              <a:tailEnd/>
            </a:ln>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a:solidFill>
                    <a:srgbClr val="040000"/>
                  </a:solidFill>
                  <a:latin typeface="Times New Roman" pitchFamily="18" charset="0"/>
                </a:rPr>
                <a:t>JLabel</a:t>
              </a:r>
            </a:p>
          </p:txBody>
        </p:sp>
        <p:sp>
          <p:nvSpPr>
            <p:cNvPr id="15390" name="Text Box 31"/>
            <p:cNvSpPr txBox="1">
              <a:spLocks noChangeArrowheads="1"/>
            </p:cNvSpPr>
            <p:nvPr/>
          </p:nvSpPr>
          <p:spPr bwMode="auto">
            <a:xfrm>
              <a:off x="3730" y="1724"/>
              <a:ext cx="1104" cy="247"/>
            </a:xfrm>
            <a:prstGeom prst="rect">
              <a:avLst/>
            </a:prstGeom>
            <a:gradFill rotWithShape="0">
              <a:gsLst>
                <a:gs pos="0">
                  <a:srgbClr val="FF99FF"/>
                </a:gs>
                <a:gs pos="50000">
                  <a:srgbClr val="FFFFFF"/>
                </a:gs>
                <a:gs pos="100000">
                  <a:srgbClr val="FF99FF"/>
                </a:gs>
              </a:gsLst>
              <a:lin ang="5400000" scaled="1"/>
            </a:gradFill>
            <a:ln w="9525">
              <a:solidFill>
                <a:srgbClr val="000000"/>
              </a:solidFill>
              <a:miter lim="800000"/>
              <a:headEnd/>
              <a:tailEnd/>
            </a:ln>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dirty="0" err="1">
                  <a:solidFill>
                    <a:srgbClr val="040000"/>
                  </a:solidFill>
                  <a:latin typeface="Times New Roman" pitchFamily="18" charset="0"/>
                </a:rPr>
                <a:t>JList</a:t>
              </a:r>
              <a:endParaRPr lang="en-US" altLang="zh-CN" sz="1800" dirty="0">
                <a:solidFill>
                  <a:srgbClr val="040000"/>
                </a:solidFill>
                <a:latin typeface="Times New Roman" pitchFamily="18" charset="0"/>
              </a:endParaRPr>
            </a:p>
          </p:txBody>
        </p:sp>
        <p:sp>
          <p:nvSpPr>
            <p:cNvPr id="15391" name="Text Box 32"/>
            <p:cNvSpPr txBox="1">
              <a:spLocks noChangeArrowheads="1"/>
            </p:cNvSpPr>
            <p:nvPr/>
          </p:nvSpPr>
          <p:spPr bwMode="auto">
            <a:xfrm>
              <a:off x="3730" y="2012"/>
              <a:ext cx="1104" cy="247"/>
            </a:xfrm>
            <a:prstGeom prst="rect">
              <a:avLst/>
            </a:prstGeom>
            <a:gradFill rotWithShape="0">
              <a:gsLst>
                <a:gs pos="0">
                  <a:srgbClr val="FF99FF"/>
                </a:gs>
                <a:gs pos="50000">
                  <a:srgbClr val="FFFFFF"/>
                </a:gs>
                <a:gs pos="100000">
                  <a:srgbClr val="FF99FF"/>
                </a:gs>
              </a:gsLst>
              <a:lin ang="5400000" scaled="1"/>
            </a:gradFill>
            <a:ln w="9525">
              <a:solidFill>
                <a:srgbClr val="000000"/>
              </a:solidFill>
              <a:miter lim="800000"/>
              <a:headEnd/>
              <a:tailEnd/>
            </a:ln>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a:solidFill>
                    <a:srgbClr val="040000"/>
                  </a:solidFill>
                  <a:latin typeface="Times New Roman" pitchFamily="18" charset="0"/>
                </a:rPr>
                <a:t>JMenuBar</a:t>
              </a:r>
            </a:p>
          </p:txBody>
        </p:sp>
        <p:sp>
          <p:nvSpPr>
            <p:cNvPr id="15392" name="Text Box 33"/>
            <p:cNvSpPr txBox="1">
              <a:spLocks noChangeArrowheads="1"/>
            </p:cNvSpPr>
            <p:nvPr/>
          </p:nvSpPr>
          <p:spPr bwMode="auto">
            <a:xfrm>
              <a:off x="3730" y="2300"/>
              <a:ext cx="1104" cy="247"/>
            </a:xfrm>
            <a:prstGeom prst="rect">
              <a:avLst/>
            </a:prstGeom>
            <a:gradFill rotWithShape="0">
              <a:gsLst>
                <a:gs pos="0">
                  <a:srgbClr val="FF99FF"/>
                </a:gs>
                <a:gs pos="50000">
                  <a:srgbClr val="FFFFFF"/>
                </a:gs>
                <a:gs pos="100000">
                  <a:srgbClr val="FF99FF"/>
                </a:gs>
              </a:gsLst>
              <a:lin ang="5400000" scaled="1"/>
            </a:gradFill>
            <a:ln w="9525">
              <a:solidFill>
                <a:srgbClr val="000000"/>
              </a:solidFill>
              <a:miter lim="800000"/>
              <a:headEnd/>
              <a:tailEnd/>
            </a:ln>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a:solidFill>
                    <a:srgbClr val="040000"/>
                  </a:solidFill>
                  <a:latin typeface="Times New Roman" pitchFamily="18" charset="0"/>
                </a:rPr>
                <a:t>JOptionPane</a:t>
              </a:r>
            </a:p>
          </p:txBody>
        </p:sp>
        <p:sp>
          <p:nvSpPr>
            <p:cNvPr id="15393" name="Text Box 34"/>
            <p:cNvSpPr txBox="1">
              <a:spLocks noChangeArrowheads="1"/>
            </p:cNvSpPr>
            <p:nvPr/>
          </p:nvSpPr>
          <p:spPr bwMode="auto">
            <a:xfrm>
              <a:off x="3730" y="2636"/>
              <a:ext cx="1104" cy="247"/>
            </a:xfrm>
            <a:prstGeom prst="rect">
              <a:avLst/>
            </a:prstGeom>
            <a:gradFill rotWithShape="0">
              <a:gsLst>
                <a:gs pos="0">
                  <a:srgbClr val="FF99FF"/>
                </a:gs>
                <a:gs pos="50000">
                  <a:srgbClr val="FFFFFF"/>
                </a:gs>
                <a:gs pos="100000">
                  <a:srgbClr val="FF99FF"/>
                </a:gs>
              </a:gsLst>
              <a:lin ang="5400000" scaled="1"/>
            </a:gradFill>
            <a:ln w="9525">
              <a:solidFill>
                <a:srgbClr val="000000"/>
              </a:solidFill>
              <a:miter lim="800000"/>
              <a:headEnd/>
              <a:tailEnd/>
            </a:ln>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dirty="0" err="1">
                  <a:solidFill>
                    <a:srgbClr val="040000"/>
                  </a:solidFill>
                  <a:latin typeface="Times New Roman" pitchFamily="18" charset="0"/>
                </a:rPr>
                <a:t>JPanel</a:t>
              </a:r>
              <a:endParaRPr lang="en-US" altLang="zh-CN" sz="1800" dirty="0">
                <a:solidFill>
                  <a:srgbClr val="040000"/>
                </a:solidFill>
                <a:latin typeface="Times New Roman" pitchFamily="18" charset="0"/>
              </a:endParaRPr>
            </a:p>
          </p:txBody>
        </p:sp>
        <p:sp>
          <p:nvSpPr>
            <p:cNvPr id="15394" name="Text Box 35"/>
            <p:cNvSpPr txBox="1">
              <a:spLocks noChangeArrowheads="1"/>
            </p:cNvSpPr>
            <p:nvPr/>
          </p:nvSpPr>
          <p:spPr bwMode="auto">
            <a:xfrm>
              <a:off x="3730" y="2972"/>
              <a:ext cx="1104" cy="247"/>
            </a:xfrm>
            <a:prstGeom prst="rect">
              <a:avLst/>
            </a:prstGeom>
            <a:gradFill rotWithShape="0">
              <a:gsLst>
                <a:gs pos="0">
                  <a:srgbClr val="FF99FF"/>
                </a:gs>
                <a:gs pos="50000">
                  <a:srgbClr val="FFFFFF"/>
                </a:gs>
                <a:gs pos="100000">
                  <a:srgbClr val="FF99FF"/>
                </a:gs>
              </a:gsLst>
              <a:lin ang="5400000" scaled="1"/>
            </a:gradFill>
            <a:ln w="9525">
              <a:solidFill>
                <a:srgbClr val="000000"/>
              </a:solidFill>
              <a:miter lim="800000"/>
              <a:headEnd/>
              <a:tailEnd/>
            </a:ln>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a:solidFill>
                    <a:srgbClr val="040000"/>
                  </a:solidFill>
                  <a:latin typeface="Times New Roman" pitchFamily="18" charset="0"/>
                </a:rPr>
                <a:t>JScrollBar</a:t>
              </a:r>
            </a:p>
          </p:txBody>
        </p:sp>
        <p:sp>
          <p:nvSpPr>
            <p:cNvPr id="15395" name="Text Box 36"/>
            <p:cNvSpPr txBox="1">
              <a:spLocks noChangeArrowheads="1"/>
            </p:cNvSpPr>
            <p:nvPr/>
          </p:nvSpPr>
          <p:spPr bwMode="auto">
            <a:xfrm>
              <a:off x="3730" y="3308"/>
              <a:ext cx="1104" cy="247"/>
            </a:xfrm>
            <a:prstGeom prst="rect">
              <a:avLst/>
            </a:prstGeom>
            <a:gradFill rotWithShape="0">
              <a:gsLst>
                <a:gs pos="0">
                  <a:srgbClr val="FF99FF"/>
                </a:gs>
                <a:gs pos="50000">
                  <a:srgbClr val="FFFFFF"/>
                </a:gs>
                <a:gs pos="100000">
                  <a:srgbClr val="FF99FF"/>
                </a:gs>
              </a:gsLst>
              <a:lin ang="5400000" scaled="1"/>
            </a:gradFill>
            <a:ln w="9525">
              <a:solidFill>
                <a:srgbClr val="000000"/>
              </a:solidFill>
              <a:miter lim="800000"/>
              <a:headEnd/>
              <a:tailEnd/>
            </a:ln>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a:solidFill>
                    <a:srgbClr val="040000"/>
                  </a:solidFill>
                  <a:latin typeface="Times New Roman" pitchFamily="18" charset="0"/>
                </a:rPr>
                <a:t>AbstractButton</a:t>
              </a:r>
            </a:p>
          </p:txBody>
        </p:sp>
        <p:sp>
          <p:nvSpPr>
            <p:cNvPr id="15396" name="Text Box 37"/>
            <p:cNvSpPr txBox="1">
              <a:spLocks noChangeArrowheads="1"/>
            </p:cNvSpPr>
            <p:nvPr/>
          </p:nvSpPr>
          <p:spPr bwMode="auto">
            <a:xfrm>
              <a:off x="2098" y="3644"/>
              <a:ext cx="1056" cy="247"/>
            </a:xfrm>
            <a:prstGeom prst="rect">
              <a:avLst/>
            </a:prstGeom>
            <a:gradFill rotWithShape="0">
              <a:gsLst>
                <a:gs pos="0">
                  <a:srgbClr val="FF99FF"/>
                </a:gs>
                <a:gs pos="50000">
                  <a:srgbClr val="FFFFFF"/>
                </a:gs>
                <a:gs pos="100000">
                  <a:srgbClr val="FF99FF"/>
                </a:gs>
              </a:gsLst>
              <a:lin ang="5400000" scaled="1"/>
            </a:gradFill>
            <a:ln w="9525">
              <a:solidFill>
                <a:srgbClr val="000000"/>
              </a:solidFill>
              <a:miter lim="800000"/>
              <a:headEnd/>
              <a:tailEnd/>
            </a:ln>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a:solidFill>
                    <a:srgbClr val="040000"/>
                  </a:solidFill>
                  <a:latin typeface="Times New Roman" pitchFamily="18" charset="0"/>
                </a:rPr>
                <a:t>JToggleButton</a:t>
              </a:r>
            </a:p>
          </p:txBody>
        </p:sp>
        <p:sp>
          <p:nvSpPr>
            <p:cNvPr id="15397" name="Text Box 38"/>
            <p:cNvSpPr txBox="1">
              <a:spLocks noChangeArrowheads="1"/>
            </p:cNvSpPr>
            <p:nvPr/>
          </p:nvSpPr>
          <p:spPr bwMode="auto">
            <a:xfrm>
              <a:off x="3730" y="3644"/>
              <a:ext cx="1104" cy="247"/>
            </a:xfrm>
            <a:prstGeom prst="rect">
              <a:avLst/>
            </a:prstGeom>
            <a:gradFill rotWithShape="0">
              <a:gsLst>
                <a:gs pos="0">
                  <a:srgbClr val="FF99FF"/>
                </a:gs>
                <a:gs pos="50000">
                  <a:srgbClr val="FFFFFF"/>
                </a:gs>
                <a:gs pos="100000">
                  <a:srgbClr val="FF99FF"/>
                </a:gs>
              </a:gsLst>
              <a:lin ang="5400000" scaled="1"/>
            </a:gradFill>
            <a:ln w="9525">
              <a:solidFill>
                <a:srgbClr val="000000"/>
              </a:solidFill>
              <a:miter lim="800000"/>
              <a:headEnd/>
              <a:tailEnd/>
            </a:ln>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a:solidFill>
                    <a:srgbClr val="040000"/>
                  </a:solidFill>
                  <a:latin typeface="Times New Roman" pitchFamily="18" charset="0"/>
                </a:rPr>
                <a:t>JMenuItem</a:t>
              </a:r>
            </a:p>
          </p:txBody>
        </p:sp>
        <p:sp>
          <p:nvSpPr>
            <p:cNvPr id="15398" name="Text Box 39"/>
            <p:cNvSpPr txBox="1">
              <a:spLocks noChangeArrowheads="1"/>
            </p:cNvSpPr>
            <p:nvPr/>
          </p:nvSpPr>
          <p:spPr bwMode="auto">
            <a:xfrm>
              <a:off x="4930" y="3644"/>
              <a:ext cx="830" cy="247"/>
            </a:xfrm>
            <a:prstGeom prst="rect">
              <a:avLst/>
            </a:prstGeom>
            <a:gradFill rotWithShape="0">
              <a:gsLst>
                <a:gs pos="0">
                  <a:srgbClr val="FF99FF"/>
                </a:gs>
                <a:gs pos="50000">
                  <a:srgbClr val="FFFFFF"/>
                </a:gs>
                <a:gs pos="100000">
                  <a:srgbClr val="FF99FF"/>
                </a:gs>
              </a:gsLst>
              <a:lin ang="5400000" scaled="1"/>
            </a:gradFill>
            <a:ln w="9525">
              <a:solidFill>
                <a:srgbClr val="000000"/>
              </a:solidFill>
              <a:miter lim="800000"/>
              <a:headEnd/>
              <a:tailEnd/>
            </a:ln>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a:solidFill>
                    <a:srgbClr val="040000"/>
                  </a:solidFill>
                  <a:latin typeface="Times New Roman" pitchFamily="18" charset="0"/>
                </a:rPr>
                <a:t>JButton</a:t>
              </a:r>
            </a:p>
          </p:txBody>
        </p:sp>
        <p:sp>
          <p:nvSpPr>
            <p:cNvPr id="15399" name="Text Box 40"/>
            <p:cNvSpPr txBox="1">
              <a:spLocks noChangeArrowheads="1"/>
            </p:cNvSpPr>
            <p:nvPr/>
          </p:nvSpPr>
          <p:spPr bwMode="auto">
            <a:xfrm>
              <a:off x="1474" y="3980"/>
              <a:ext cx="1056" cy="247"/>
            </a:xfrm>
            <a:prstGeom prst="rect">
              <a:avLst/>
            </a:prstGeom>
            <a:gradFill rotWithShape="0">
              <a:gsLst>
                <a:gs pos="0">
                  <a:srgbClr val="FF99FF"/>
                </a:gs>
                <a:gs pos="50000">
                  <a:srgbClr val="FFFFFF"/>
                </a:gs>
                <a:gs pos="100000">
                  <a:srgbClr val="FF99FF"/>
                </a:gs>
              </a:gsLst>
              <a:lin ang="5400000" scaled="1"/>
            </a:gradFill>
            <a:ln w="9525">
              <a:solidFill>
                <a:srgbClr val="000000"/>
              </a:solidFill>
              <a:miter lim="800000"/>
              <a:headEnd/>
              <a:tailEnd/>
            </a:ln>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a:solidFill>
                    <a:srgbClr val="040000"/>
                  </a:solidFill>
                  <a:latin typeface="Times New Roman" pitchFamily="18" charset="0"/>
                </a:rPr>
                <a:t>JCheckBox</a:t>
              </a:r>
            </a:p>
          </p:txBody>
        </p:sp>
        <p:sp>
          <p:nvSpPr>
            <p:cNvPr id="15400" name="Text Box 41"/>
            <p:cNvSpPr txBox="1">
              <a:spLocks noChangeArrowheads="1"/>
            </p:cNvSpPr>
            <p:nvPr/>
          </p:nvSpPr>
          <p:spPr bwMode="auto">
            <a:xfrm>
              <a:off x="2626" y="3980"/>
              <a:ext cx="1056" cy="247"/>
            </a:xfrm>
            <a:prstGeom prst="rect">
              <a:avLst/>
            </a:prstGeom>
            <a:gradFill rotWithShape="0">
              <a:gsLst>
                <a:gs pos="0">
                  <a:srgbClr val="FF99FF"/>
                </a:gs>
                <a:gs pos="50000">
                  <a:srgbClr val="FFFFFF"/>
                </a:gs>
                <a:gs pos="100000">
                  <a:srgbClr val="FF99FF"/>
                </a:gs>
              </a:gsLst>
              <a:lin ang="5400000" scaled="1"/>
            </a:gradFill>
            <a:ln w="9525">
              <a:solidFill>
                <a:srgbClr val="000000"/>
              </a:solidFill>
              <a:miter lim="800000"/>
              <a:headEnd/>
              <a:tailEnd/>
            </a:ln>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a:solidFill>
                    <a:srgbClr val="040000"/>
                  </a:solidFill>
                  <a:latin typeface="Times New Roman" pitchFamily="18" charset="0"/>
                </a:rPr>
                <a:t>JRadioButton</a:t>
              </a:r>
            </a:p>
          </p:txBody>
        </p:sp>
        <p:sp>
          <p:nvSpPr>
            <p:cNvPr id="15401" name="Text Box 42"/>
            <p:cNvSpPr txBox="1">
              <a:spLocks noChangeArrowheads="1"/>
            </p:cNvSpPr>
            <p:nvPr/>
          </p:nvSpPr>
          <p:spPr bwMode="auto">
            <a:xfrm>
              <a:off x="2194" y="2348"/>
              <a:ext cx="1056" cy="247"/>
            </a:xfrm>
            <a:prstGeom prst="rect">
              <a:avLst/>
            </a:prstGeom>
            <a:gradFill rotWithShape="0">
              <a:gsLst>
                <a:gs pos="0">
                  <a:srgbClr val="FF99FF"/>
                </a:gs>
                <a:gs pos="50000">
                  <a:srgbClr val="FFFFFF"/>
                </a:gs>
                <a:gs pos="100000">
                  <a:srgbClr val="FF99FF"/>
                </a:gs>
              </a:gsLst>
              <a:lin ang="5400000" scaled="1"/>
            </a:gradFill>
            <a:ln w="9525">
              <a:solidFill>
                <a:srgbClr val="000000"/>
              </a:solidFill>
              <a:miter lim="800000"/>
              <a:headEnd/>
              <a:tailEnd/>
            </a:ln>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dirty="0" err="1">
                  <a:solidFill>
                    <a:srgbClr val="040000"/>
                  </a:solidFill>
                  <a:latin typeface="Times New Roman" pitchFamily="18" charset="0"/>
                </a:rPr>
                <a:t>JComponent</a:t>
              </a:r>
              <a:endParaRPr lang="en-US" altLang="zh-CN" sz="1800" dirty="0">
                <a:solidFill>
                  <a:srgbClr val="040000"/>
                </a:solidFill>
                <a:latin typeface="Times New Roman" pitchFamily="18" charset="0"/>
              </a:endParaRPr>
            </a:p>
          </p:txBody>
        </p:sp>
        <p:sp>
          <p:nvSpPr>
            <p:cNvPr id="15402" name="Text Box 43"/>
            <p:cNvSpPr txBox="1">
              <a:spLocks noChangeArrowheads="1"/>
            </p:cNvSpPr>
            <p:nvPr/>
          </p:nvSpPr>
          <p:spPr bwMode="auto">
            <a:xfrm>
              <a:off x="3730" y="3980"/>
              <a:ext cx="1104" cy="247"/>
            </a:xfrm>
            <a:prstGeom prst="rect">
              <a:avLst/>
            </a:prstGeom>
            <a:gradFill rotWithShape="0">
              <a:gsLst>
                <a:gs pos="0">
                  <a:srgbClr val="FF99FF"/>
                </a:gs>
                <a:gs pos="50000">
                  <a:srgbClr val="FFFFFF"/>
                </a:gs>
                <a:gs pos="100000">
                  <a:srgbClr val="FF99FF"/>
                </a:gs>
              </a:gsLst>
              <a:lin ang="5400000" scaled="1"/>
            </a:gradFill>
            <a:ln w="9525">
              <a:solidFill>
                <a:srgbClr val="000000"/>
              </a:solidFill>
              <a:miter lim="800000"/>
              <a:headEnd/>
              <a:tailEnd/>
            </a:ln>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a:solidFill>
                    <a:srgbClr val="040000"/>
                  </a:solidFill>
                  <a:latin typeface="Times New Roman" pitchFamily="18" charset="0"/>
                </a:rPr>
                <a:t>JMenu</a:t>
              </a:r>
            </a:p>
          </p:txBody>
        </p:sp>
        <p:sp>
          <p:nvSpPr>
            <p:cNvPr id="15403" name="Line 44"/>
            <p:cNvSpPr>
              <a:spLocks noChangeShapeType="1"/>
            </p:cNvSpPr>
            <p:nvPr/>
          </p:nvSpPr>
          <p:spPr bwMode="auto">
            <a:xfrm flipH="1">
              <a:off x="3250" y="1004"/>
              <a:ext cx="480" cy="14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04" name="Line 45"/>
            <p:cNvSpPr>
              <a:spLocks noChangeShapeType="1"/>
            </p:cNvSpPr>
            <p:nvPr/>
          </p:nvSpPr>
          <p:spPr bwMode="auto">
            <a:xfrm flipH="1">
              <a:off x="3250" y="1292"/>
              <a:ext cx="480" cy="12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05" name="Line 46"/>
            <p:cNvSpPr>
              <a:spLocks noChangeShapeType="1"/>
            </p:cNvSpPr>
            <p:nvPr/>
          </p:nvSpPr>
          <p:spPr bwMode="auto">
            <a:xfrm flipH="1">
              <a:off x="3250" y="1580"/>
              <a:ext cx="480" cy="96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06" name="Line 47"/>
            <p:cNvSpPr>
              <a:spLocks noChangeShapeType="1"/>
            </p:cNvSpPr>
            <p:nvPr/>
          </p:nvSpPr>
          <p:spPr bwMode="auto">
            <a:xfrm flipH="1">
              <a:off x="3250" y="1868"/>
              <a:ext cx="480" cy="57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07" name="Line 48"/>
            <p:cNvSpPr>
              <a:spLocks noChangeShapeType="1"/>
            </p:cNvSpPr>
            <p:nvPr/>
          </p:nvSpPr>
          <p:spPr bwMode="auto">
            <a:xfrm flipH="1">
              <a:off x="3250" y="2108"/>
              <a:ext cx="480"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08" name="Line 49"/>
            <p:cNvSpPr>
              <a:spLocks noChangeShapeType="1"/>
            </p:cNvSpPr>
            <p:nvPr/>
          </p:nvSpPr>
          <p:spPr bwMode="auto">
            <a:xfrm flipH="1">
              <a:off x="3298" y="2444"/>
              <a:ext cx="432" cy="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09" name="Line 50"/>
            <p:cNvSpPr>
              <a:spLocks noChangeShapeType="1"/>
            </p:cNvSpPr>
            <p:nvPr/>
          </p:nvSpPr>
          <p:spPr bwMode="auto">
            <a:xfrm flipH="1" flipV="1">
              <a:off x="3250" y="2492"/>
              <a:ext cx="480" cy="2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10" name="Line 51"/>
            <p:cNvSpPr>
              <a:spLocks noChangeShapeType="1"/>
            </p:cNvSpPr>
            <p:nvPr/>
          </p:nvSpPr>
          <p:spPr bwMode="auto">
            <a:xfrm flipH="1" flipV="1">
              <a:off x="3250" y="2492"/>
              <a:ext cx="480" cy="57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11" name="Line 52"/>
            <p:cNvSpPr>
              <a:spLocks noChangeShapeType="1"/>
            </p:cNvSpPr>
            <p:nvPr/>
          </p:nvSpPr>
          <p:spPr bwMode="auto">
            <a:xfrm flipH="1" flipV="1">
              <a:off x="3250" y="2492"/>
              <a:ext cx="480" cy="9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12" name="Line 53"/>
            <p:cNvSpPr>
              <a:spLocks noChangeShapeType="1"/>
            </p:cNvSpPr>
            <p:nvPr/>
          </p:nvSpPr>
          <p:spPr bwMode="auto">
            <a:xfrm flipV="1">
              <a:off x="2578" y="3548"/>
              <a:ext cx="1440" cy="9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13" name="Line 54"/>
            <p:cNvSpPr>
              <a:spLocks noChangeShapeType="1"/>
            </p:cNvSpPr>
            <p:nvPr/>
          </p:nvSpPr>
          <p:spPr bwMode="auto">
            <a:xfrm flipV="1">
              <a:off x="4306" y="3548"/>
              <a:ext cx="0" cy="9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14" name="Line 55"/>
            <p:cNvSpPr>
              <a:spLocks noChangeShapeType="1"/>
            </p:cNvSpPr>
            <p:nvPr/>
          </p:nvSpPr>
          <p:spPr bwMode="auto">
            <a:xfrm flipV="1">
              <a:off x="4306" y="3884"/>
              <a:ext cx="0" cy="9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15" name="Line 56"/>
            <p:cNvSpPr>
              <a:spLocks noChangeShapeType="1"/>
            </p:cNvSpPr>
            <p:nvPr/>
          </p:nvSpPr>
          <p:spPr bwMode="auto">
            <a:xfrm flipH="1" flipV="1">
              <a:off x="4354" y="3548"/>
              <a:ext cx="1008" cy="9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16" name="Line 57"/>
            <p:cNvSpPr>
              <a:spLocks noChangeShapeType="1"/>
            </p:cNvSpPr>
            <p:nvPr/>
          </p:nvSpPr>
          <p:spPr bwMode="auto">
            <a:xfrm flipH="1" flipV="1">
              <a:off x="2578" y="3884"/>
              <a:ext cx="720" cy="9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17" name="AutoShape 58"/>
            <p:cNvSpPr>
              <a:spLocks noChangeArrowheads="1"/>
            </p:cNvSpPr>
            <p:nvPr/>
          </p:nvSpPr>
          <p:spPr bwMode="auto">
            <a:xfrm>
              <a:off x="1383" y="2342"/>
              <a:ext cx="681" cy="272"/>
            </a:xfrm>
            <a:prstGeom prst="roundRect">
              <a:avLst>
                <a:gd name="adj" fmla="val 16667"/>
              </a:avLst>
            </a:prstGeom>
            <a:gradFill rotWithShape="0">
              <a:gsLst>
                <a:gs pos="0">
                  <a:srgbClr val="FFC891"/>
                </a:gs>
                <a:gs pos="50000">
                  <a:srgbClr val="FFFFFF"/>
                </a:gs>
                <a:gs pos="100000">
                  <a:srgbClr val="FFC891"/>
                </a:gs>
              </a:gsLst>
              <a:lin ang="54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a:solidFill>
                    <a:srgbClr val="040000"/>
                  </a:solidFill>
                  <a:latin typeface="Times New Roman" pitchFamily="18" charset="0"/>
                  <a:ea typeface="宋体" pitchFamily="2" charset="-122"/>
                </a:rPr>
                <a:t>Applet</a:t>
              </a:r>
            </a:p>
          </p:txBody>
        </p:sp>
        <p:sp>
          <p:nvSpPr>
            <p:cNvPr id="15418" name="AutoShape 59"/>
            <p:cNvSpPr>
              <a:spLocks noChangeArrowheads="1"/>
            </p:cNvSpPr>
            <p:nvPr/>
          </p:nvSpPr>
          <p:spPr bwMode="auto">
            <a:xfrm>
              <a:off x="1565" y="2795"/>
              <a:ext cx="725" cy="272"/>
            </a:xfrm>
            <a:prstGeom prst="roundRect">
              <a:avLst>
                <a:gd name="adj" fmla="val 16667"/>
              </a:avLst>
            </a:prstGeom>
            <a:gradFill rotWithShape="0">
              <a:gsLst>
                <a:gs pos="0">
                  <a:srgbClr val="FF99FF"/>
                </a:gs>
                <a:gs pos="50000">
                  <a:srgbClr val="FFFFFF"/>
                </a:gs>
                <a:gs pos="100000">
                  <a:srgbClr val="FF99FF"/>
                </a:gs>
              </a:gsLst>
              <a:lin ang="54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a:lnSpc>
                  <a:spcPct val="100000"/>
                </a:lnSpc>
                <a:spcBef>
                  <a:spcPct val="0"/>
                </a:spcBef>
                <a:buClrTx/>
                <a:buFontTx/>
                <a:buNone/>
              </a:pPr>
              <a:r>
                <a:rPr lang="en-US" altLang="zh-CN" sz="1800" dirty="0" err="1">
                  <a:solidFill>
                    <a:srgbClr val="040000"/>
                  </a:solidFill>
                  <a:latin typeface="Times New Roman" pitchFamily="18" charset="0"/>
                </a:rPr>
                <a:t>JApplet</a:t>
              </a:r>
              <a:endParaRPr lang="en-US" altLang="zh-CN" sz="1800" dirty="0">
                <a:solidFill>
                  <a:srgbClr val="040000"/>
                </a:solidFill>
                <a:latin typeface="Times New Roman" pitchFamily="18" charset="0"/>
              </a:endParaRPr>
            </a:p>
          </p:txBody>
        </p:sp>
      </p:grpSp>
      <p:sp>
        <p:nvSpPr>
          <p:cNvPr id="2" name="椭圆 1"/>
          <p:cNvSpPr/>
          <p:nvPr/>
        </p:nvSpPr>
        <p:spPr bwMode="auto">
          <a:xfrm>
            <a:off x="0" y="3570912"/>
            <a:ext cx="1322388" cy="405000"/>
          </a:xfrm>
          <a:prstGeom prst="ellipse">
            <a:avLst/>
          </a:prstGeom>
          <a:noFill/>
          <a:ln w="38100">
            <a:solidFill>
              <a:schemeClr val="accent1">
                <a:lumMod val="50000"/>
              </a:schemeClr>
            </a:solid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40000"/>
              </a:lnSpc>
              <a:spcBef>
                <a:spcPct val="20000"/>
              </a:spcBef>
              <a:spcAft>
                <a:spcPct val="0"/>
              </a:spcAft>
              <a:buClr>
                <a:schemeClr val="hlink"/>
              </a:buClr>
              <a:buSzTx/>
              <a:buFont typeface="Wingdings" pitchFamily="2" charset="2"/>
              <a:buNone/>
              <a:tabLst/>
            </a:pPr>
            <a:endParaRPr kumimoji="0" lang="zh-CN" altLang="en-US" sz="2600" b="1" i="0" u="none" strike="noStrike" cap="none" normalizeH="0" baseline="0">
              <a:ln>
                <a:noFill/>
              </a:ln>
              <a:solidFill>
                <a:schemeClr val="tx1"/>
              </a:solidFill>
              <a:effectLst/>
              <a:latin typeface="Tahoma" pitchFamily="34" charset="0"/>
              <a:ea typeface="楷体_GB2312" pitchFamily="49" charset="-122"/>
            </a:endParaRPr>
          </a:p>
        </p:txBody>
      </p:sp>
      <p:sp>
        <p:nvSpPr>
          <p:cNvPr id="61" name="椭圆 60"/>
          <p:cNvSpPr/>
          <p:nvPr/>
        </p:nvSpPr>
        <p:spPr bwMode="auto">
          <a:xfrm>
            <a:off x="6019800" y="2922986"/>
            <a:ext cx="1322388" cy="400050"/>
          </a:xfrm>
          <a:prstGeom prst="ellipse">
            <a:avLst/>
          </a:prstGeom>
          <a:noFill/>
          <a:ln w="38100">
            <a:solidFill>
              <a:schemeClr val="accent1">
                <a:lumMod val="50000"/>
              </a:schemeClr>
            </a:solid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40000"/>
              </a:lnSpc>
              <a:spcBef>
                <a:spcPct val="20000"/>
              </a:spcBef>
              <a:spcAft>
                <a:spcPct val="0"/>
              </a:spcAft>
              <a:buClr>
                <a:schemeClr val="hlink"/>
              </a:buClr>
              <a:buSzTx/>
              <a:buFont typeface="Wingdings" pitchFamily="2" charset="2"/>
              <a:buNone/>
              <a:tabLst/>
            </a:pPr>
            <a:endParaRPr kumimoji="0" lang="zh-CN" altLang="en-US" sz="2600" b="1" i="0" u="none" strike="noStrike" cap="none" normalizeH="0" baseline="0">
              <a:ln>
                <a:noFill/>
              </a:ln>
              <a:solidFill>
                <a:schemeClr val="tx1"/>
              </a:solidFill>
              <a:effectLst/>
              <a:latin typeface="Tahoma" pitchFamily="34" charset="0"/>
              <a:ea typeface="楷体_GB2312" pitchFamily="49" charset="-122"/>
            </a:endParaRPr>
          </a:p>
        </p:txBody>
      </p:sp>
      <p:sp>
        <p:nvSpPr>
          <p:cNvPr id="3" name="任意多边形 2"/>
          <p:cNvSpPr/>
          <p:nvPr/>
        </p:nvSpPr>
        <p:spPr>
          <a:xfrm>
            <a:off x="65315" y="1345613"/>
            <a:ext cx="3377070" cy="2226953"/>
          </a:xfrm>
          <a:custGeom>
            <a:avLst/>
            <a:gdLst>
              <a:gd name="connsiteX0" fmla="*/ 2285999 w 3377070"/>
              <a:gd name="connsiteY0" fmla="*/ 49164 h 2969271"/>
              <a:gd name="connsiteX1" fmla="*/ 921656 w 3377070"/>
              <a:gd name="connsiteY1" fmla="*/ 34650 h 2969271"/>
              <a:gd name="connsiteX2" fmla="*/ 544285 w 3377070"/>
              <a:gd name="connsiteY2" fmla="*/ 441050 h 2969271"/>
              <a:gd name="connsiteX3" fmla="*/ 312056 w 3377070"/>
              <a:gd name="connsiteY3" fmla="*/ 1428021 h 2969271"/>
              <a:gd name="connsiteX4" fmla="*/ 210456 w 3377070"/>
              <a:gd name="connsiteY4" fmla="*/ 2110193 h 2969271"/>
              <a:gd name="connsiteX5" fmla="*/ 21771 w 3377070"/>
              <a:gd name="connsiteY5" fmla="*/ 2444021 h 2969271"/>
              <a:gd name="connsiteX6" fmla="*/ 7256 w 3377070"/>
              <a:gd name="connsiteY6" fmla="*/ 2690764 h 2969271"/>
              <a:gd name="connsiteX7" fmla="*/ 50799 w 3377070"/>
              <a:gd name="connsiteY7" fmla="*/ 2777850 h 2969271"/>
              <a:gd name="connsiteX8" fmla="*/ 123371 w 3377070"/>
              <a:gd name="connsiteY8" fmla="*/ 2879450 h 2969271"/>
              <a:gd name="connsiteX9" fmla="*/ 312056 w 3377070"/>
              <a:gd name="connsiteY9" fmla="*/ 2893964 h 2969271"/>
              <a:gd name="connsiteX10" fmla="*/ 2213428 w 3377070"/>
              <a:gd name="connsiteY10" fmla="*/ 2937507 h 2969271"/>
              <a:gd name="connsiteX11" fmla="*/ 2271485 w 3377070"/>
              <a:gd name="connsiteY11" fmla="*/ 2922993 h 2969271"/>
              <a:gd name="connsiteX12" fmla="*/ 2358571 w 3377070"/>
              <a:gd name="connsiteY12" fmla="*/ 2385964 h 2969271"/>
              <a:gd name="connsiteX13" fmla="*/ 2764971 w 3377070"/>
              <a:gd name="connsiteY13" fmla="*/ 2313393 h 2969271"/>
              <a:gd name="connsiteX14" fmla="*/ 3142342 w 3377070"/>
              <a:gd name="connsiteY14" fmla="*/ 2240821 h 2969271"/>
              <a:gd name="connsiteX15" fmla="*/ 3272971 w 3377070"/>
              <a:gd name="connsiteY15" fmla="*/ 2182764 h 2969271"/>
              <a:gd name="connsiteX16" fmla="*/ 3272971 w 3377070"/>
              <a:gd name="connsiteY16" fmla="*/ 2066650 h 2969271"/>
              <a:gd name="connsiteX17" fmla="*/ 3316514 w 3377070"/>
              <a:gd name="connsiteY17" fmla="*/ 1747336 h 2969271"/>
              <a:gd name="connsiteX18" fmla="*/ 3374571 w 3377070"/>
              <a:gd name="connsiteY18" fmla="*/ 1311907 h 2969271"/>
              <a:gd name="connsiteX19" fmla="*/ 3360056 w 3377070"/>
              <a:gd name="connsiteY19" fmla="*/ 658764 h 2969271"/>
              <a:gd name="connsiteX20" fmla="*/ 3301999 w 3377070"/>
              <a:gd name="connsiteY20" fmla="*/ 339450 h 2969271"/>
              <a:gd name="connsiteX21" fmla="*/ 3258456 w 3377070"/>
              <a:gd name="connsiteY21" fmla="*/ 237850 h 2969271"/>
              <a:gd name="connsiteX22" fmla="*/ 3142342 w 3377070"/>
              <a:gd name="connsiteY22" fmla="*/ 136250 h 2969271"/>
              <a:gd name="connsiteX23" fmla="*/ 3011714 w 3377070"/>
              <a:gd name="connsiteY23" fmla="*/ 78193 h 2969271"/>
              <a:gd name="connsiteX24" fmla="*/ 2721428 w 3377070"/>
              <a:gd name="connsiteY24" fmla="*/ 49164 h 2969271"/>
              <a:gd name="connsiteX25" fmla="*/ 2184399 w 3377070"/>
              <a:gd name="connsiteY25" fmla="*/ 49164 h 2969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377070" h="2969271">
                <a:moveTo>
                  <a:pt x="2285999" y="49164"/>
                </a:moveTo>
                <a:cubicBezTo>
                  <a:pt x="1748970" y="9250"/>
                  <a:pt x="1211942" y="-30664"/>
                  <a:pt x="921656" y="34650"/>
                </a:cubicBezTo>
                <a:cubicBezTo>
                  <a:pt x="631370" y="99964"/>
                  <a:pt x="645885" y="208822"/>
                  <a:pt x="544285" y="441050"/>
                </a:cubicBezTo>
                <a:cubicBezTo>
                  <a:pt x="442685" y="673279"/>
                  <a:pt x="367694" y="1149831"/>
                  <a:pt x="312056" y="1428021"/>
                </a:cubicBezTo>
                <a:cubicBezTo>
                  <a:pt x="256418" y="1706212"/>
                  <a:pt x="258837" y="1940860"/>
                  <a:pt x="210456" y="2110193"/>
                </a:cubicBezTo>
                <a:cubicBezTo>
                  <a:pt x="162075" y="2279526"/>
                  <a:pt x="55638" y="2347259"/>
                  <a:pt x="21771" y="2444021"/>
                </a:cubicBezTo>
                <a:cubicBezTo>
                  <a:pt x="-12096" y="2540783"/>
                  <a:pt x="2418" y="2635126"/>
                  <a:pt x="7256" y="2690764"/>
                </a:cubicBezTo>
                <a:cubicBezTo>
                  <a:pt x="12094" y="2746402"/>
                  <a:pt x="31446" y="2746402"/>
                  <a:pt x="50799" y="2777850"/>
                </a:cubicBezTo>
                <a:cubicBezTo>
                  <a:pt x="70152" y="2809298"/>
                  <a:pt x="79828" y="2860098"/>
                  <a:pt x="123371" y="2879450"/>
                </a:cubicBezTo>
                <a:cubicBezTo>
                  <a:pt x="166914" y="2898802"/>
                  <a:pt x="312056" y="2893964"/>
                  <a:pt x="312056" y="2893964"/>
                </a:cubicBezTo>
                <a:lnTo>
                  <a:pt x="2213428" y="2937507"/>
                </a:lnTo>
                <a:cubicBezTo>
                  <a:pt x="2539999" y="2942345"/>
                  <a:pt x="2247295" y="3014917"/>
                  <a:pt x="2271485" y="2922993"/>
                </a:cubicBezTo>
                <a:cubicBezTo>
                  <a:pt x="2295675" y="2831069"/>
                  <a:pt x="2276323" y="2487564"/>
                  <a:pt x="2358571" y="2385964"/>
                </a:cubicBezTo>
                <a:cubicBezTo>
                  <a:pt x="2440819" y="2284364"/>
                  <a:pt x="2764971" y="2313393"/>
                  <a:pt x="2764971" y="2313393"/>
                </a:cubicBezTo>
                <a:cubicBezTo>
                  <a:pt x="2895599" y="2289203"/>
                  <a:pt x="3057675" y="2262592"/>
                  <a:pt x="3142342" y="2240821"/>
                </a:cubicBezTo>
                <a:cubicBezTo>
                  <a:pt x="3227009" y="2219050"/>
                  <a:pt x="3251200" y="2211792"/>
                  <a:pt x="3272971" y="2182764"/>
                </a:cubicBezTo>
                <a:cubicBezTo>
                  <a:pt x="3294742" y="2153736"/>
                  <a:pt x="3265714" y="2139221"/>
                  <a:pt x="3272971" y="2066650"/>
                </a:cubicBezTo>
                <a:cubicBezTo>
                  <a:pt x="3280228" y="1994079"/>
                  <a:pt x="3299581" y="1873126"/>
                  <a:pt x="3316514" y="1747336"/>
                </a:cubicBezTo>
                <a:cubicBezTo>
                  <a:pt x="3333447" y="1621546"/>
                  <a:pt x="3367314" y="1493336"/>
                  <a:pt x="3374571" y="1311907"/>
                </a:cubicBezTo>
                <a:cubicBezTo>
                  <a:pt x="3381828" y="1130478"/>
                  <a:pt x="3372151" y="820840"/>
                  <a:pt x="3360056" y="658764"/>
                </a:cubicBezTo>
                <a:cubicBezTo>
                  <a:pt x="3347961" y="496688"/>
                  <a:pt x="3318932" y="409602"/>
                  <a:pt x="3301999" y="339450"/>
                </a:cubicBezTo>
                <a:cubicBezTo>
                  <a:pt x="3285066" y="269298"/>
                  <a:pt x="3285066" y="271717"/>
                  <a:pt x="3258456" y="237850"/>
                </a:cubicBezTo>
                <a:cubicBezTo>
                  <a:pt x="3231847" y="203983"/>
                  <a:pt x="3183466" y="162860"/>
                  <a:pt x="3142342" y="136250"/>
                </a:cubicBezTo>
                <a:cubicBezTo>
                  <a:pt x="3101218" y="109640"/>
                  <a:pt x="3081866" y="92707"/>
                  <a:pt x="3011714" y="78193"/>
                </a:cubicBezTo>
                <a:cubicBezTo>
                  <a:pt x="2941562" y="63679"/>
                  <a:pt x="2859314" y="54002"/>
                  <a:pt x="2721428" y="49164"/>
                </a:cubicBezTo>
                <a:cubicBezTo>
                  <a:pt x="2583542" y="44326"/>
                  <a:pt x="2383970" y="46745"/>
                  <a:pt x="2184399" y="4916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标注 3"/>
          <p:cNvSpPr/>
          <p:nvPr/>
        </p:nvSpPr>
        <p:spPr>
          <a:xfrm>
            <a:off x="3482975" y="1028701"/>
            <a:ext cx="1305049" cy="423862"/>
          </a:xfrm>
          <a:prstGeom prst="wedgeRoundRectCallout">
            <a:avLst>
              <a:gd name="adj1" fmla="val -51973"/>
              <a:gd name="adj2" fmla="val 95292"/>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AWT</a:t>
            </a:r>
            <a:r>
              <a:rPr lang="zh-CN" altLang="en-US" b="1" dirty="0">
                <a:solidFill>
                  <a:schemeClr val="tx1"/>
                </a:solidFill>
              </a:rPr>
              <a:t>组件</a:t>
            </a:r>
          </a:p>
        </p:txBody>
      </p:sp>
      <p:sp>
        <p:nvSpPr>
          <p:cNvPr id="7" name="TextBox 6"/>
          <p:cNvSpPr txBox="1"/>
          <p:nvPr/>
        </p:nvSpPr>
        <p:spPr>
          <a:xfrm>
            <a:off x="7840438" y="841712"/>
            <a:ext cx="1303562" cy="923330"/>
          </a:xfrm>
          <a:prstGeom prst="rect">
            <a:avLst/>
          </a:prstGeom>
          <a:noFill/>
        </p:spPr>
        <p:txBody>
          <a:bodyPr wrap="none" rtlCol="0">
            <a:spAutoFit/>
          </a:bodyPr>
          <a:lstStyle/>
          <a:p>
            <a:r>
              <a:rPr lang="zh-CN" altLang="en-US" b="1" dirty="0" smtClean="0"/>
              <a:t>紫色：</a:t>
            </a:r>
            <a:endParaRPr lang="en-US" altLang="zh-CN" b="1" dirty="0" smtClean="0"/>
          </a:p>
          <a:p>
            <a:endParaRPr lang="en-US" altLang="zh-CN" b="1" dirty="0"/>
          </a:p>
          <a:p>
            <a:r>
              <a:rPr lang="en-US" altLang="zh-CN" b="1" dirty="0" smtClean="0"/>
              <a:t>swing</a:t>
            </a:r>
            <a:r>
              <a:rPr lang="zh-CN" altLang="en-US" b="1" dirty="0" smtClean="0"/>
              <a:t>组件</a:t>
            </a:r>
            <a:endParaRPr lang="zh-CN" altLang="en-US" b="1" dirty="0"/>
          </a:p>
        </p:txBody>
      </p:sp>
    </p:spTree>
    <p:extLst>
      <p:ext uri="{BB962C8B-B14F-4D97-AF65-F5344CB8AC3E}">
        <p14:creationId xmlns:p14="http://schemas.microsoft.com/office/powerpoint/2010/main" val="14135207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barn(inVertical)">
                                      <p:cBhvr>
                                        <p:cTn id="2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1" grpId="0" animBg="1"/>
      <p:bldP spid="3"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7534"/>
            <a:ext cx="8229600" cy="515466"/>
          </a:xfrm>
        </p:spPr>
        <p:txBody>
          <a:bodyPr>
            <a:normAutofit fontScale="90000"/>
          </a:bodyPr>
          <a:lstStyle/>
          <a:p>
            <a:r>
              <a:rPr lang="en-US" altLang="zh-CN" dirty="0" smtClean="0"/>
              <a:t>swing</a:t>
            </a:r>
            <a:r>
              <a:rPr lang="zh-CN" altLang="en-US" dirty="0"/>
              <a:t>组件</a:t>
            </a:r>
          </a:p>
        </p:txBody>
      </p:sp>
      <p:sp>
        <p:nvSpPr>
          <p:cNvPr id="3" name="内容占位符 2"/>
          <p:cNvSpPr>
            <a:spLocks noGrp="1"/>
          </p:cNvSpPr>
          <p:nvPr>
            <p:ph idx="1"/>
          </p:nvPr>
        </p:nvSpPr>
        <p:spPr>
          <a:xfrm>
            <a:off x="457200" y="1275606"/>
            <a:ext cx="8229600" cy="3744416"/>
          </a:xfrm>
        </p:spPr>
        <p:txBody>
          <a:bodyPr>
            <a:noAutofit/>
          </a:bodyPr>
          <a:lstStyle/>
          <a:p>
            <a:pPr marL="0" indent="0">
              <a:spcAft>
                <a:spcPts val="1200"/>
              </a:spcAft>
              <a:buNone/>
            </a:pPr>
            <a:r>
              <a:rPr lang="en-US" altLang="zh-CN" sz="1800" dirty="0" smtClean="0"/>
              <a:t>swing</a:t>
            </a:r>
            <a:r>
              <a:rPr lang="zh-CN" altLang="en-US" sz="1800" dirty="0"/>
              <a:t>的</a:t>
            </a:r>
            <a:r>
              <a:rPr lang="zh-CN" altLang="en-US" sz="1800" b="1" dirty="0">
                <a:solidFill>
                  <a:srgbClr val="0000FF"/>
                </a:solidFill>
              </a:rPr>
              <a:t>图形组件</a:t>
            </a:r>
            <a:r>
              <a:rPr lang="zh-CN" altLang="en-US" sz="1800" dirty="0"/>
              <a:t>分为两种：</a:t>
            </a:r>
            <a:endParaRPr lang="en-US" altLang="zh-CN" sz="1800" dirty="0"/>
          </a:p>
          <a:p>
            <a:pPr marL="731520" lvl="1" indent="-457200">
              <a:buFont typeface="+mj-lt"/>
              <a:buAutoNum type="arabicPeriod"/>
            </a:pPr>
            <a:r>
              <a:rPr lang="zh-CN" altLang="en-US" sz="1800" b="1" dirty="0">
                <a:solidFill>
                  <a:srgbClr val="0000FF"/>
                </a:solidFill>
              </a:rPr>
              <a:t>容器组件</a:t>
            </a:r>
            <a:r>
              <a:rPr lang="zh-CN" altLang="en-US" sz="1800" dirty="0"/>
              <a:t>：能够容纳其它组件的组件，称作容器</a:t>
            </a:r>
            <a:r>
              <a:rPr lang="zh-CN" altLang="en-US" sz="1800" dirty="0" smtClean="0"/>
              <a:t>。</a:t>
            </a:r>
            <a:endParaRPr lang="en-US" altLang="zh-CN" sz="1800" dirty="0" smtClean="0"/>
          </a:p>
          <a:p>
            <a:pPr marL="548640" lvl="2" indent="0">
              <a:spcBef>
                <a:spcPts val="600"/>
              </a:spcBef>
              <a:buNone/>
            </a:pPr>
            <a:r>
              <a:rPr lang="en-US" altLang="zh-CN" dirty="0" smtClean="0"/>
              <a:t>    </a:t>
            </a:r>
            <a:r>
              <a:rPr lang="zh-CN" altLang="en-US" dirty="0" smtClean="0"/>
              <a:t>容器又分为两种：</a:t>
            </a:r>
            <a:endParaRPr lang="en-US" altLang="zh-CN" dirty="0" smtClean="0"/>
          </a:p>
          <a:p>
            <a:pPr marL="1280160" lvl="3" indent="-457200">
              <a:buFont typeface="+mj-ea"/>
              <a:buAutoNum type="circleNumDbPlain"/>
            </a:pPr>
            <a:r>
              <a:rPr lang="zh-CN" altLang="en-US" sz="1800" b="1" dirty="0" smtClean="0"/>
              <a:t>顶层</a:t>
            </a:r>
            <a:r>
              <a:rPr lang="zh-CN" altLang="en-US" sz="1800" b="1" dirty="0"/>
              <a:t>容器</a:t>
            </a:r>
            <a:r>
              <a:rPr lang="zh-CN" altLang="en-US" sz="1800" dirty="0"/>
              <a:t>：能够直接显示在显示器屏幕</a:t>
            </a:r>
            <a:r>
              <a:rPr lang="zh-CN" altLang="en-US" sz="1800" dirty="0" smtClean="0"/>
              <a:t>上。例如：</a:t>
            </a:r>
            <a:r>
              <a:rPr lang="en-US" altLang="zh-CN" sz="1800" dirty="0" err="1" smtClean="0">
                <a:solidFill>
                  <a:srgbClr val="040000"/>
                </a:solidFill>
                <a:latin typeface="Times New Roman" pitchFamily="18" charset="0"/>
              </a:rPr>
              <a:t>JFrame</a:t>
            </a:r>
            <a:r>
              <a:rPr lang="zh-CN" altLang="en-US" sz="1800" dirty="0" smtClean="0">
                <a:solidFill>
                  <a:srgbClr val="040000"/>
                </a:solidFill>
                <a:latin typeface="Times New Roman" pitchFamily="18" charset="0"/>
              </a:rPr>
              <a:t>，</a:t>
            </a:r>
            <a:r>
              <a:rPr lang="en-US" altLang="zh-CN" sz="1800" dirty="0" err="1" smtClean="0">
                <a:solidFill>
                  <a:srgbClr val="040000"/>
                </a:solidFill>
                <a:latin typeface="Times New Roman" pitchFamily="18" charset="0"/>
              </a:rPr>
              <a:t>JDialog</a:t>
            </a:r>
            <a:r>
              <a:rPr lang="en-US" altLang="zh-CN" sz="1800" dirty="0" smtClean="0">
                <a:solidFill>
                  <a:srgbClr val="040000"/>
                </a:solidFill>
                <a:latin typeface="Times New Roman" pitchFamily="18" charset="0"/>
              </a:rPr>
              <a:t>,</a:t>
            </a:r>
            <a:r>
              <a:rPr lang="en-US" altLang="zh-CN" sz="1800" dirty="0">
                <a:solidFill>
                  <a:srgbClr val="040000"/>
                </a:solidFill>
                <a:latin typeface="Times New Roman" pitchFamily="18" charset="0"/>
              </a:rPr>
              <a:t> </a:t>
            </a:r>
            <a:r>
              <a:rPr lang="en-US" altLang="zh-CN" sz="1800" dirty="0" smtClean="0">
                <a:solidFill>
                  <a:srgbClr val="040000"/>
                </a:solidFill>
                <a:latin typeface="Times New Roman" pitchFamily="18" charset="0"/>
              </a:rPr>
              <a:t> </a:t>
            </a:r>
            <a:r>
              <a:rPr lang="en-US" altLang="zh-CN" sz="1800" dirty="0" err="1" smtClean="0">
                <a:solidFill>
                  <a:srgbClr val="040000"/>
                </a:solidFill>
                <a:latin typeface="Times New Roman" pitchFamily="18" charset="0"/>
              </a:rPr>
              <a:t>JApplet</a:t>
            </a:r>
            <a:r>
              <a:rPr lang="en-US" altLang="zh-CN" sz="1800" dirty="0" smtClean="0">
                <a:solidFill>
                  <a:srgbClr val="040000"/>
                </a:solidFill>
                <a:latin typeface="Times New Roman" pitchFamily="18" charset="0"/>
              </a:rPr>
              <a:t>.</a:t>
            </a:r>
            <a:endParaRPr lang="en-US" altLang="zh-CN" sz="1800" dirty="0"/>
          </a:p>
          <a:p>
            <a:pPr marL="1280160" lvl="3" indent="-457200">
              <a:spcBef>
                <a:spcPts val="1200"/>
              </a:spcBef>
              <a:buFont typeface="+mj-ea"/>
              <a:buAutoNum type="circleNumDbPlain" startAt="2"/>
            </a:pPr>
            <a:r>
              <a:rPr lang="zh-CN" altLang="en-US" sz="1800" b="1" dirty="0"/>
              <a:t>中间容器</a:t>
            </a:r>
            <a:r>
              <a:rPr lang="zh-CN" altLang="en-US" sz="1800" dirty="0"/>
              <a:t>：不能直接显示，只有将其添加到顶层容器中， </a:t>
            </a:r>
            <a:endParaRPr lang="en-US" altLang="zh-CN" sz="1800" dirty="0"/>
          </a:p>
          <a:p>
            <a:pPr marL="822960" lvl="3" indent="0">
              <a:spcBef>
                <a:spcPts val="600"/>
              </a:spcBef>
              <a:buNone/>
            </a:pPr>
            <a:r>
              <a:rPr lang="en-US" altLang="zh-CN" sz="1800" dirty="0"/>
              <a:t>                          </a:t>
            </a:r>
            <a:r>
              <a:rPr lang="zh-CN" altLang="en-US" sz="1800" dirty="0"/>
              <a:t>才能显示</a:t>
            </a:r>
            <a:r>
              <a:rPr lang="zh-CN" altLang="en-US" sz="1800" dirty="0" smtClean="0"/>
              <a:t>。例如：</a:t>
            </a:r>
            <a:r>
              <a:rPr lang="en-US" altLang="zh-CN" sz="1800" dirty="0" err="1" smtClean="0">
                <a:solidFill>
                  <a:srgbClr val="040000"/>
                </a:solidFill>
                <a:latin typeface="Times New Roman" pitchFamily="18" charset="0"/>
              </a:rPr>
              <a:t>JPanel</a:t>
            </a:r>
            <a:r>
              <a:rPr lang="en-US" altLang="zh-CN" sz="1800" dirty="0" smtClean="0">
                <a:solidFill>
                  <a:srgbClr val="040000"/>
                </a:solidFill>
                <a:latin typeface="Times New Roman" pitchFamily="18" charset="0"/>
              </a:rPr>
              <a:t>,  …</a:t>
            </a:r>
            <a:endParaRPr lang="en-US" altLang="zh-CN" sz="1800" dirty="0"/>
          </a:p>
          <a:p>
            <a:pPr marL="731520" lvl="1" indent="-457200">
              <a:buFont typeface="+mj-lt"/>
              <a:buAutoNum type="arabicPeriod"/>
            </a:pPr>
            <a:r>
              <a:rPr lang="zh-CN" altLang="en-US" sz="1800" b="1" dirty="0">
                <a:solidFill>
                  <a:srgbClr val="0000FF"/>
                </a:solidFill>
              </a:rPr>
              <a:t>基本组件</a:t>
            </a:r>
            <a:r>
              <a:rPr lang="zh-CN" altLang="en-US" sz="1800" dirty="0"/>
              <a:t>：不能容纳其它的组件，需要添加在容器中才能实现</a:t>
            </a:r>
            <a:r>
              <a:rPr lang="zh-CN" altLang="en-US" sz="1800" dirty="0" smtClean="0"/>
              <a:t>。例如</a:t>
            </a:r>
            <a:r>
              <a:rPr lang="en-US" altLang="zh-CN" sz="1800" dirty="0" err="1" smtClean="0"/>
              <a:t>JButton</a:t>
            </a:r>
            <a:r>
              <a:rPr lang="en-US" altLang="zh-CN" sz="1800" dirty="0" smtClean="0"/>
              <a:t>, </a:t>
            </a:r>
            <a:r>
              <a:rPr lang="en-US" altLang="zh-CN" sz="1800" dirty="0" err="1" smtClean="0"/>
              <a:t>JList</a:t>
            </a:r>
            <a:r>
              <a:rPr lang="en-US" altLang="zh-CN" sz="1800" dirty="0" smtClean="0"/>
              <a:t>, …</a:t>
            </a:r>
            <a:endParaRPr lang="en-US" altLang="zh-CN" sz="1800" dirty="0"/>
          </a:p>
          <a:p>
            <a:pPr marL="0" indent="0">
              <a:buNone/>
            </a:pPr>
            <a:r>
              <a:rPr lang="en-US" altLang="zh-CN" sz="1800" i="1" dirty="0"/>
              <a:t>Swing</a:t>
            </a:r>
            <a:r>
              <a:rPr lang="zh-CN" altLang="en-US" sz="1800" i="1" dirty="0"/>
              <a:t>还包含有事件处理等其它组件，用到时我们再一一介绍。</a:t>
            </a:r>
            <a:endParaRPr lang="en-US" altLang="zh-CN" sz="1800" i="1" dirty="0"/>
          </a:p>
        </p:txBody>
      </p:sp>
      <p:sp>
        <p:nvSpPr>
          <p:cNvPr id="4" name="Line 5"/>
          <p:cNvSpPr>
            <a:spLocks noChangeShapeType="1"/>
          </p:cNvSpPr>
          <p:nvPr/>
        </p:nvSpPr>
        <p:spPr bwMode="auto">
          <a:xfrm>
            <a:off x="611188" y="1131590"/>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99264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134"/>
            <a:ext cx="8229600" cy="515466"/>
          </a:xfrm>
        </p:spPr>
        <p:txBody>
          <a:bodyPr>
            <a:normAutofit fontScale="90000"/>
          </a:bodyPr>
          <a:lstStyle/>
          <a:p>
            <a:r>
              <a:rPr lang="en-US" altLang="zh-CN" dirty="0"/>
              <a:t>s</a:t>
            </a:r>
            <a:r>
              <a:rPr lang="en-US" altLang="zh-CN" dirty="0" smtClean="0"/>
              <a:t>wing</a:t>
            </a:r>
            <a:r>
              <a:rPr lang="zh-CN" altLang="en-US" dirty="0"/>
              <a:t>组件</a:t>
            </a:r>
          </a:p>
        </p:txBody>
      </p:sp>
      <p:sp>
        <p:nvSpPr>
          <p:cNvPr id="4"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矩形 4"/>
          <p:cNvSpPr/>
          <p:nvPr/>
        </p:nvSpPr>
        <p:spPr>
          <a:xfrm>
            <a:off x="2267744" y="1329612"/>
            <a:ext cx="4248472" cy="36184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TextBox 5"/>
          <p:cNvSpPr txBox="1"/>
          <p:nvPr/>
        </p:nvSpPr>
        <p:spPr>
          <a:xfrm>
            <a:off x="755576" y="1803857"/>
            <a:ext cx="1107996" cy="369332"/>
          </a:xfrm>
          <a:prstGeom prst="rect">
            <a:avLst/>
          </a:prstGeom>
          <a:noFill/>
        </p:spPr>
        <p:txBody>
          <a:bodyPr wrap="none" rtlCol="0">
            <a:spAutoFit/>
          </a:bodyPr>
          <a:lstStyle/>
          <a:p>
            <a:r>
              <a:rPr lang="zh-CN" altLang="en-US" dirty="0"/>
              <a:t>顶层容器</a:t>
            </a:r>
          </a:p>
        </p:txBody>
      </p:sp>
      <p:cxnSp>
        <p:nvCxnSpPr>
          <p:cNvPr id="8" name="直接连接符 7"/>
          <p:cNvCxnSpPr>
            <a:stCxn id="6" idx="3"/>
          </p:cNvCxnSpPr>
          <p:nvPr/>
        </p:nvCxnSpPr>
        <p:spPr>
          <a:xfrm flipV="1">
            <a:off x="1863572" y="1873107"/>
            <a:ext cx="382106" cy="11541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1835696" y="1869672"/>
            <a:ext cx="908228" cy="1080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771800" y="2463738"/>
            <a:ext cx="1800200" cy="9721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4" name="TextBox 13"/>
          <p:cNvSpPr txBox="1"/>
          <p:nvPr/>
        </p:nvSpPr>
        <p:spPr>
          <a:xfrm>
            <a:off x="755576" y="2864085"/>
            <a:ext cx="1107996" cy="369332"/>
          </a:xfrm>
          <a:prstGeom prst="rect">
            <a:avLst/>
          </a:prstGeom>
          <a:noFill/>
        </p:spPr>
        <p:txBody>
          <a:bodyPr wrap="none" rtlCol="0">
            <a:spAutoFit/>
          </a:bodyPr>
          <a:lstStyle/>
          <a:p>
            <a:r>
              <a:rPr lang="zh-CN" altLang="en-US" dirty="0"/>
              <a:t>中间容器</a:t>
            </a:r>
          </a:p>
        </p:txBody>
      </p:sp>
      <p:sp>
        <p:nvSpPr>
          <p:cNvPr id="18" name="TextBox 17"/>
          <p:cNvSpPr txBox="1"/>
          <p:nvPr/>
        </p:nvSpPr>
        <p:spPr>
          <a:xfrm>
            <a:off x="755576" y="4110821"/>
            <a:ext cx="1107996" cy="369332"/>
          </a:xfrm>
          <a:prstGeom prst="rect">
            <a:avLst/>
          </a:prstGeom>
          <a:noFill/>
        </p:spPr>
        <p:txBody>
          <a:bodyPr wrap="none" rtlCol="0">
            <a:spAutoFit/>
          </a:bodyPr>
          <a:lstStyle/>
          <a:p>
            <a:r>
              <a:rPr lang="zh-CN" altLang="en-US" dirty="0"/>
              <a:t>基本组件</a:t>
            </a:r>
          </a:p>
        </p:txBody>
      </p:sp>
      <p:sp>
        <p:nvSpPr>
          <p:cNvPr id="20" name="矩形 19"/>
          <p:cNvSpPr/>
          <p:nvPr/>
        </p:nvSpPr>
        <p:spPr>
          <a:xfrm>
            <a:off x="3131840" y="2590598"/>
            <a:ext cx="1080120" cy="2700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1" name="矩形 20"/>
          <p:cNvSpPr/>
          <p:nvPr/>
        </p:nvSpPr>
        <p:spPr>
          <a:xfrm>
            <a:off x="3131840" y="3057804"/>
            <a:ext cx="1080120" cy="2700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33" name="直接箭头连接符 32"/>
          <p:cNvCxnSpPr/>
          <p:nvPr/>
        </p:nvCxnSpPr>
        <p:spPr>
          <a:xfrm flipV="1">
            <a:off x="1791136" y="2855274"/>
            <a:ext cx="1340705" cy="13906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8" idx="3"/>
          </p:cNvCxnSpPr>
          <p:nvPr/>
        </p:nvCxnSpPr>
        <p:spPr>
          <a:xfrm flipV="1">
            <a:off x="1863572" y="3327834"/>
            <a:ext cx="1340276" cy="9676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724970" y="1801033"/>
            <a:ext cx="2166619"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顶层容器是一个窗口</a:t>
            </a:r>
            <a:endParaRPr lang="en-US" altLang="zh-CN" dirty="0"/>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zh-CN" altLang="en-US" dirty="0"/>
              <a:t>图形界面至少要有一个顶层容器</a:t>
            </a:r>
          </a:p>
        </p:txBody>
      </p:sp>
      <p:sp>
        <p:nvSpPr>
          <p:cNvPr id="22" name="矩形 21"/>
          <p:cNvSpPr/>
          <p:nvPr/>
        </p:nvSpPr>
        <p:spPr>
          <a:xfrm>
            <a:off x="2771800" y="1383618"/>
            <a:ext cx="1800200" cy="9721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4830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L="0" indent="0"/>
            <a:r>
              <a:rPr lang="en-US" altLang="zh-CN" dirty="0" smtClean="0"/>
              <a:t>swing</a:t>
            </a:r>
            <a:r>
              <a:rPr lang="zh-CN" altLang="en-US" dirty="0"/>
              <a:t>图形用户界面设计</a:t>
            </a:r>
            <a:endParaRPr lang="zh-CN" altLang="en-US" b="1" dirty="0"/>
          </a:p>
        </p:txBody>
      </p:sp>
      <p:sp>
        <p:nvSpPr>
          <p:cNvPr id="3" name="内容占位符 2"/>
          <p:cNvSpPr>
            <a:spLocks noGrp="1"/>
          </p:cNvSpPr>
          <p:nvPr>
            <p:ph idx="1"/>
          </p:nvPr>
        </p:nvSpPr>
        <p:spPr/>
        <p:txBody>
          <a:bodyPr>
            <a:normAutofit/>
          </a:bodyPr>
          <a:lstStyle/>
          <a:p>
            <a:pPr marL="0" indent="0">
              <a:buNone/>
            </a:pPr>
            <a:r>
              <a:rPr lang="zh-CN" altLang="en-US" sz="2800" b="1" dirty="0"/>
              <a:t>任务一</a:t>
            </a:r>
            <a:r>
              <a:rPr lang="zh-CN" altLang="en-US" sz="2800" b="1" dirty="0">
                <a:sym typeface="Wingdings" panose="05000000000000000000" pitchFamily="2" charset="2"/>
              </a:rPr>
              <a:t>： 使用</a:t>
            </a:r>
            <a:r>
              <a:rPr lang="en-US" altLang="zh-CN" sz="2800" b="1" dirty="0" err="1">
                <a:sym typeface="Wingdings" panose="05000000000000000000" pitchFamily="2" charset="2"/>
              </a:rPr>
              <a:t>JFrame</a:t>
            </a:r>
            <a:r>
              <a:rPr lang="zh-CN" altLang="en-US" sz="2800" b="1" dirty="0">
                <a:sym typeface="Wingdings" panose="05000000000000000000" pitchFamily="2" charset="2"/>
              </a:rPr>
              <a:t>类</a:t>
            </a:r>
            <a:r>
              <a:rPr lang="zh-CN" altLang="en-US" sz="2800" b="1" dirty="0"/>
              <a:t>创建窗体框架</a:t>
            </a:r>
          </a:p>
        </p:txBody>
      </p:sp>
      <p:sp>
        <p:nvSpPr>
          <p:cNvPr id="4" name="页脚占位符 3"/>
          <p:cNvSpPr>
            <a:spLocks noGrp="1"/>
          </p:cNvSpPr>
          <p:nvPr>
            <p:ph type="ftr" sz="quarter" idx="11"/>
          </p:nvPr>
        </p:nvSpPr>
        <p:spPr/>
        <p:txBody>
          <a:bodyPr/>
          <a:lstStyle/>
          <a:p>
            <a:pPr>
              <a:buClr>
                <a:srgbClr val="002060"/>
              </a:buClr>
              <a:defRPr/>
            </a:pPr>
            <a:r>
              <a:rPr lang="en-US" dirty="0">
                <a:solidFill>
                  <a:srgbClr val="000000">
                    <a:lumMod val="85000"/>
                    <a:lumOff val="15000"/>
                  </a:srgbClr>
                </a:solidFill>
              </a:rPr>
              <a:t>GUET</a:t>
            </a:r>
            <a:endParaRPr dirty="0">
              <a:solidFill>
                <a:srgbClr val="000000">
                  <a:lumMod val="85000"/>
                  <a:lumOff val="15000"/>
                </a:srgbClr>
              </a:solidFill>
            </a:endParaRPr>
          </a:p>
        </p:txBody>
      </p:sp>
      <p:pic>
        <p:nvPicPr>
          <p:cNvPr id="167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5" y="1864519"/>
            <a:ext cx="4667250" cy="141446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5" name="矩形 4">
            <a:hlinkClick r:id="rId3" action="ppaction://hlinkfile"/>
          </p:cNvPr>
          <p:cNvSpPr/>
          <p:nvPr/>
        </p:nvSpPr>
        <p:spPr bwMode="auto">
          <a:xfrm>
            <a:off x="2238375" y="3954780"/>
            <a:ext cx="1800225" cy="457200"/>
          </a:xfrm>
          <a:prstGeom prst="rect">
            <a:avLst/>
          </a:prstGeom>
          <a:solidFill>
            <a:schemeClr val="tx2">
              <a:lumMod val="60000"/>
              <a:lumOff val="40000"/>
            </a:schemeClr>
          </a:solidFill>
          <a:ln>
            <a:noFill/>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342900" indent="-342900" algn="ctr">
              <a:lnSpc>
                <a:spcPct val="140000"/>
              </a:lnSpc>
              <a:spcBef>
                <a:spcPct val="20000"/>
              </a:spcBef>
              <a:buClr>
                <a:srgbClr val="002060"/>
              </a:buClr>
              <a:buFont typeface="Wingdings" pitchFamily="2" charset="2"/>
              <a:buNone/>
            </a:pPr>
            <a:r>
              <a:rPr lang="en-US" altLang="zh-CN" sz="2600" b="1" dirty="0">
                <a:solidFill>
                  <a:srgbClr val="FFFFFF"/>
                </a:solidFill>
                <a:latin typeface="Tahoma" pitchFamily="34" charset="0"/>
                <a:ea typeface="楷体_GB2312" pitchFamily="49" charset="-122"/>
              </a:rPr>
              <a:t>Demo1_1</a:t>
            </a:r>
            <a:endParaRPr lang="zh-CN" altLang="en-US" sz="2600" b="1" dirty="0">
              <a:solidFill>
                <a:srgbClr val="FFFFFF"/>
              </a:solidFill>
              <a:latin typeface="Tahoma" pitchFamily="34" charset="0"/>
              <a:ea typeface="楷体_GB2312" pitchFamily="49" charset="-122"/>
            </a:endParaRPr>
          </a:p>
        </p:txBody>
      </p:sp>
      <p:sp>
        <p:nvSpPr>
          <p:cNvPr id="7" name="矩形 6">
            <a:hlinkClick r:id="rId4" action="ppaction://hlinkfile"/>
          </p:cNvPr>
          <p:cNvSpPr/>
          <p:nvPr/>
        </p:nvSpPr>
        <p:spPr bwMode="auto">
          <a:xfrm>
            <a:off x="5029201" y="3954780"/>
            <a:ext cx="1876424" cy="457200"/>
          </a:xfrm>
          <a:prstGeom prst="rect">
            <a:avLst/>
          </a:prstGeom>
          <a:solidFill>
            <a:schemeClr val="tx2">
              <a:lumMod val="60000"/>
              <a:lumOff val="40000"/>
            </a:schemeClr>
          </a:solidFill>
          <a:ln>
            <a:noFill/>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342900" indent="-342900" algn="ctr">
              <a:lnSpc>
                <a:spcPct val="140000"/>
              </a:lnSpc>
              <a:spcBef>
                <a:spcPct val="20000"/>
              </a:spcBef>
              <a:buClr>
                <a:srgbClr val="002060"/>
              </a:buClr>
              <a:buFont typeface="Wingdings" pitchFamily="2" charset="2"/>
              <a:buNone/>
            </a:pPr>
            <a:r>
              <a:rPr lang="en-US" altLang="zh-CN" sz="2600" b="1" dirty="0">
                <a:solidFill>
                  <a:srgbClr val="FFFFFF"/>
                </a:solidFill>
                <a:latin typeface="Tahoma" pitchFamily="34" charset="0"/>
                <a:ea typeface="楷体_GB2312" pitchFamily="49" charset="-122"/>
              </a:rPr>
              <a:t>Demo1_2</a:t>
            </a:r>
            <a:endParaRPr lang="zh-CN" altLang="en-US" sz="2600" b="1" dirty="0">
              <a:solidFill>
                <a:srgbClr val="FFFFFF"/>
              </a:solidFill>
              <a:latin typeface="Tahoma" pitchFamily="34" charset="0"/>
              <a:ea typeface="楷体_GB2312" pitchFamily="49" charset="-122"/>
            </a:endParaRPr>
          </a:p>
        </p:txBody>
      </p:sp>
      <p:sp>
        <p:nvSpPr>
          <p:cNvPr id="6" name="左大括号 5"/>
          <p:cNvSpPr/>
          <p:nvPr/>
        </p:nvSpPr>
        <p:spPr>
          <a:xfrm>
            <a:off x="1403648" y="1864519"/>
            <a:ext cx="762718" cy="141446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436718" y="2379245"/>
            <a:ext cx="966931" cy="646331"/>
          </a:xfrm>
          <a:prstGeom prst="rect">
            <a:avLst/>
          </a:prstGeom>
          <a:noFill/>
        </p:spPr>
        <p:txBody>
          <a:bodyPr wrap="none" rtlCol="0">
            <a:spAutoFit/>
          </a:bodyPr>
          <a:lstStyle/>
          <a:p>
            <a:r>
              <a:rPr lang="en-US" altLang="zh-CN" dirty="0" err="1"/>
              <a:t>JFrame</a:t>
            </a:r>
            <a:endParaRPr lang="en-US" altLang="zh-CN" dirty="0"/>
          </a:p>
          <a:p>
            <a:r>
              <a:rPr lang="zh-CN" altLang="en-US" dirty="0"/>
              <a:t>窗体</a:t>
            </a:r>
          </a:p>
        </p:txBody>
      </p:sp>
    </p:spTree>
    <p:extLst>
      <p:ext uri="{BB962C8B-B14F-4D97-AF65-F5344CB8AC3E}">
        <p14:creationId xmlns:p14="http://schemas.microsoft.com/office/powerpoint/2010/main" val="413334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275606"/>
            <a:ext cx="8229600" cy="3657600"/>
          </a:xfrm>
        </p:spPr>
        <p:txBody>
          <a:bodyPr>
            <a:normAutofit/>
          </a:bodyPr>
          <a:lstStyle/>
          <a:p>
            <a:pPr>
              <a:spcAft>
                <a:spcPts val="1200"/>
              </a:spcAft>
            </a:pPr>
            <a:r>
              <a:rPr lang="en-US" altLang="zh-CN" sz="2000" dirty="0" err="1"/>
              <a:t>JFrame</a:t>
            </a:r>
            <a:r>
              <a:rPr lang="zh-CN" altLang="en-US" sz="2000" dirty="0"/>
              <a:t>（框架）：表示主程序</a:t>
            </a:r>
            <a:r>
              <a:rPr lang="zh-CN" altLang="en-US" sz="2000" dirty="0">
                <a:solidFill>
                  <a:srgbClr val="0000FF"/>
                </a:solidFill>
              </a:rPr>
              <a:t>窗口</a:t>
            </a:r>
            <a:r>
              <a:rPr lang="zh-CN" altLang="en-US" sz="2000" dirty="0"/>
              <a:t>。</a:t>
            </a:r>
            <a:r>
              <a:rPr lang="zh-CN" altLang="en-US" sz="2000" b="1" dirty="0"/>
              <a:t>是一个</a:t>
            </a:r>
            <a:r>
              <a:rPr lang="zh-CN" altLang="en-US" sz="2000" b="1" dirty="0">
                <a:solidFill>
                  <a:srgbClr val="0000FF"/>
                </a:solidFill>
              </a:rPr>
              <a:t>顶层容器</a:t>
            </a:r>
            <a:r>
              <a:rPr lang="zh-CN" altLang="en-US" sz="2000" b="1" dirty="0"/>
              <a:t>。</a:t>
            </a:r>
            <a:r>
              <a:rPr lang="zh-CN" altLang="zh-CN" sz="2000" dirty="0"/>
              <a:t>窗口默认地被系统添加到显示器屏幕上</a:t>
            </a:r>
            <a:r>
              <a:rPr lang="zh-CN" altLang="en-US" sz="2000" dirty="0"/>
              <a:t>。</a:t>
            </a:r>
            <a:endParaRPr lang="en-US" altLang="zh-CN" sz="2000" dirty="0"/>
          </a:p>
          <a:p>
            <a:pPr>
              <a:spcAft>
                <a:spcPts val="1200"/>
              </a:spcAft>
            </a:pPr>
            <a:r>
              <a:rPr lang="zh-CN" altLang="en-US" sz="2000" dirty="0"/>
              <a:t>其他组件必须直接或间接地被添加到顶层容器中，以便借助这个顶层容器和操作系统进行信息交互。 </a:t>
            </a:r>
          </a:p>
          <a:p>
            <a:pPr>
              <a:spcAft>
                <a:spcPts val="1200"/>
              </a:spcAft>
            </a:pPr>
            <a:r>
              <a:rPr lang="zh-CN" altLang="zh-CN" sz="2000" b="1" dirty="0">
                <a:solidFill>
                  <a:srgbClr val="0000FF"/>
                </a:solidFill>
              </a:rPr>
              <a:t>不允许将一个窗口添加到另一个容器中</a:t>
            </a:r>
            <a:r>
              <a:rPr lang="zh-CN" altLang="zh-CN" sz="2000" dirty="0"/>
              <a:t>。</a:t>
            </a:r>
            <a:endParaRPr lang="en-US" altLang="zh-CN" sz="2000" dirty="0"/>
          </a:p>
          <a:p>
            <a:pPr>
              <a:spcAft>
                <a:spcPts val="1200"/>
              </a:spcAft>
            </a:pPr>
            <a:r>
              <a:rPr lang="zh-CN" altLang="en-US" sz="2000" dirty="0"/>
              <a:t>一个</a:t>
            </a:r>
            <a:r>
              <a:rPr lang="en-US" altLang="zh-CN" sz="2000" dirty="0" err="1"/>
              <a:t>JFrame</a:t>
            </a:r>
            <a:r>
              <a:rPr lang="en-US" altLang="zh-CN" sz="2000" dirty="0"/>
              <a:t>(</a:t>
            </a:r>
            <a:r>
              <a:rPr lang="zh-CN" altLang="en-US" sz="2000" dirty="0"/>
              <a:t>框架</a:t>
            </a:r>
            <a:r>
              <a:rPr lang="en-US" altLang="zh-CN" sz="2000" dirty="0"/>
              <a:t>)</a:t>
            </a:r>
            <a:r>
              <a:rPr lang="zh-CN" altLang="en-US" sz="2000" dirty="0"/>
              <a:t>包括边界、菜单栏、</a:t>
            </a:r>
            <a:r>
              <a:rPr lang="zh-CN" altLang="en-US" sz="2000" dirty="0">
                <a:hlinkClick r:id="rId3"/>
              </a:rPr>
              <a:t>工具栏</a:t>
            </a:r>
            <a:r>
              <a:rPr lang="zh-CN" altLang="en-US" sz="2000" dirty="0"/>
              <a:t>、状态栏，以及中间占主要部分的</a:t>
            </a:r>
            <a:r>
              <a:rPr lang="zh-CN" altLang="en-US" sz="2000" b="1" dirty="0"/>
              <a:t>面</a:t>
            </a:r>
            <a:r>
              <a:rPr lang="zh-CN" altLang="en-US" sz="2000" b="1" dirty="0" smtClean="0"/>
              <a:t>板</a:t>
            </a:r>
            <a:r>
              <a:rPr lang="en-US" altLang="zh-CN" sz="2000" b="1" dirty="0" smtClean="0"/>
              <a:t>(Pane)</a:t>
            </a:r>
            <a:r>
              <a:rPr lang="zh-CN" altLang="en-US" sz="2000" dirty="0" smtClean="0"/>
              <a:t>（</a:t>
            </a:r>
            <a:r>
              <a:rPr lang="zh-CN" altLang="en-US" sz="2000" dirty="0"/>
              <a:t>也称“窗格”）</a:t>
            </a:r>
            <a:endParaRPr lang="zh-CN" altLang="en-US" sz="2000" b="1" dirty="0"/>
          </a:p>
          <a:p>
            <a:pPr>
              <a:spcAft>
                <a:spcPts val="1200"/>
              </a:spcAft>
            </a:pPr>
            <a:endParaRPr lang="en-US" altLang="zh-CN" sz="2000" dirty="0"/>
          </a:p>
          <a:p>
            <a:pPr>
              <a:spcAft>
                <a:spcPts val="1200"/>
              </a:spcAft>
            </a:pPr>
            <a:endParaRPr lang="zh-CN" altLang="en-US" sz="2000" dirty="0"/>
          </a:p>
        </p:txBody>
      </p:sp>
      <p:sp>
        <p:nvSpPr>
          <p:cNvPr id="617475" name="Text Box 3"/>
          <p:cNvSpPr txBox="1">
            <a:spLocks noChangeArrowheads="1"/>
          </p:cNvSpPr>
          <p:nvPr/>
        </p:nvSpPr>
        <p:spPr bwMode="auto">
          <a:xfrm>
            <a:off x="7415214" y="141685"/>
            <a:ext cx="16208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chemeClr val="bg1"/>
                </a:solidFill>
                <a:ea typeface="华文行楷" pitchFamily="2" charset="-122"/>
              </a:rPr>
              <a:t>主讲 李云辉</a:t>
            </a:r>
          </a:p>
        </p:txBody>
      </p:sp>
      <p:sp>
        <p:nvSpPr>
          <p:cNvPr id="617477"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AutoShape 5"/>
          <p:cNvSpPr>
            <a:spLocks noChangeArrowheads="1"/>
          </p:cNvSpPr>
          <p:nvPr/>
        </p:nvSpPr>
        <p:spPr bwMode="auto">
          <a:xfrm>
            <a:off x="755576" y="4353948"/>
            <a:ext cx="7162800" cy="685800"/>
          </a:xfrm>
          <a:prstGeom prst="horizontalScroll">
            <a:avLst>
              <a:gd name="adj" fmla="val 12500"/>
            </a:avLst>
          </a:prstGeom>
          <a:solidFill>
            <a:srgbClr val="FFCCFF"/>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algn="ctr" eaLnBrk="1" hangingPunct="1">
              <a:lnSpc>
                <a:spcPct val="180000"/>
              </a:lnSpc>
            </a:pPr>
            <a:r>
              <a:rPr lang="zh-CN" altLang="en-US" sz="2400" dirty="0">
                <a:solidFill>
                  <a:srgbClr val="000000"/>
                </a:solidFill>
              </a:rPr>
              <a:t>注意：每个图形用户界面应用程序必须有一个窗口框架</a:t>
            </a:r>
          </a:p>
        </p:txBody>
      </p:sp>
      <p:sp>
        <p:nvSpPr>
          <p:cNvPr id="4" name="标题 3"/>
          <p:cNvSpPr>
            <a:spLocks noGrp="1"/>
          </p:cNvSpPr>
          <p:nvPr>
            <p:ph type="title"/>
          </p:nvPr>
        </p:nvSpPr>
        <p:spPr>
          <a:xfrm>
            <a:off x="457200" y="598122"/>
            <a:ext cx="8229600" cy="677484"/>
          </a:xfrm>
        </p:spPr>
        <p:txBody>
          <a:bodyPr>
            <a:normAutofit/>
          </a:bodyPr>
          <a:lstStyle/>
          <a:p>
            <a:r>
              <a:rPr lang="en-US" altLang="zh-CN" sz="3200" dirty="0"/>
              <a:t>swing </a:t>
            </a:r>
            <a:r>
              <a:rPr lang="zh-CN" altLang="en-US" sz="3200" dirty="0"/>
              <a:t>组件 ：窗体组件</a:t>
            </a:r>
            <a:r>
              <a:rPr lang="en-US" altLang="zh-CN" sz="3200" dirty="0" err="1"/>
              <a:t>JFrame</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457200" y="532656"/>
            <a:ext cx="8229600" cy="742950"/>
          </a:xfrm>
        </p:spPr>
        <p:txBody>
          <a:bodyPr/>
          <a:lstStyle/>
          <a:p>
            <a:pPr eaLnBrk="1" hangingPunct="1"/>
            <a:r>
              <a:rPr lang="en-US" altLang="zh-CN" b="0" dirty="0" err="1"/>
              <a:t>JFrame</a:t>
            </a:r>
            <a:r>
              <a:rPr lang="zh-CN" altLang="en-US" dirty="0"/>
              <a:t>的常用方法</a:t>
            </a:r>
          </a:p>
        </p:txBody>
      </p:sp>
      <p:sp>
        <p:nvSpPr>
          <p:cNvPr id="34820" name="Rectangle 3"/>
          <p:cNvSpPr>
            <a:spLocks noGrp="1" noChangeArrowheads="1"/>
          </p:cNvSpPr>
          <p:nvPr>
            <p:ph idx="1"/>
          </p:nvPr>
        </p:nvSpPr>
        <p:spPr>
          <a:xfrm>
            <a:off x="685800" y="1491630"/>
            <a:ext cx="7772400" cy="2680320"/>
          </a:xfrm>
        </p:spPr>
        <p:txBody>
          <a:bodyPr>
            <a:normAutofit fontScale="85000" lnSpcReduction="20000"/>
          </a:bodyPr>
          <a:lstStyle/>
          <a:p>
            <a:pPr eaLnBrk="1" hangingPunct="1"/>
            <a:r>
              <a:rPr lang="en-US" altLang="zh-CN" sz="2400" dirty="0" err="1">
                <a:latin typeface="华文细黑" panose="02010600040101010101" pitchFamily="2" charset="-122"/>
                <a:ea typeface="华文细黑" panose="02010600040101010101" pitchFamily="2" charset="-122"/>
              </a:rPr>
              <a:t>JFrame</a:t>
            </a:r>
            <a:r>
              <a:rPr lang="zh-CN" altLang="en-US" sz="2400" dirty="0">
                <a:latin typeface="华文细黑" panose="02010600040101010101" pitchFamily="2" charset="-122"/>
                <a:ea typeface="华文细黑" panose="02010600040101010101" pitchFamily="2" charset="-122"/>
              </a:rPr>
              <a:t>类的构造方法如下：</a:t>
            </a:r>
          </a:p>
          <a:p>
            <a:pPr lvl="1" algn="just" eaLnBrk="1" hangingPunct="1">
              <a:buFont typeface="Wingdings" panose="05000000000000000000" pitchFamily="2" charset="2"/>
              <a:buChar char="Ø"/>
            </a:pPr>
            <a:r>
              <a:rPr lang="en-US" altLang="zh-CN" sz="2400" dirty="0" err="1">
                <a:solidFill>
                  <a:srgbClr val="0000FF"/>
                </a:solidFill>
                <a:latin typeface="华文细黑" panose="02010600040101010101" pitchFamily="2" charset="-122"/>
                <a:ea typeface="华文细黑" panose="02010600040101010101" pitchFamily="2" charset="-122"/>
              </a:rPr>
              <a:t>JFrame</a:t>
            </a:r>
            <a:r>
              <a:rPr lang="en-US" altLang="zh-CN" sz="2400" dirty="0">
                <a:solidFill>
                  <a:srgbClr val="0000FF"/>
                </a:solidFill>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创建无标题的初始不可见框架。</a:t>
            </a:r>
          </a:p>
          <a:p>
            <a:pPr lvl="1" algn="just" eaLnBrk="1" hangingPunct="1">
              <a:spcAft>
                <a:spcPts val="1800"/>
              </a:spcAft>
              <a:buFont typeface="Wingdings" panose="05000000000000000000" pitchFamily="2" charset="2"/>
              <a:buChar char="Ø"/>
            </a:pPr>
            <a:r>
              <a:rPr lang="en-US" altLang="zh-CN" sz="2400" dirty="0" err="1">
                <a:solidFill>
                  <a:srgbClr val="0000FF"/>
                </a:solidFill>
                <a:latin typeface="华文细黑" panose="02010600040101010101" pitchFamily="2" charset="-122"/>
                <a:ea typeface="华文细黑" panose="02010600040101010101" pitchFamily="2" charset="-122"/>
              </a:rPr>
              <a:t>JFrame</a:t>
            </a:r>
            <a:r>
              <a:rPr lang="en-US" altLang="zh-CN" sz="2400" dirty="0">
                <a:solidFill>
                  <a:srgbClr val="0000FF"/>
                </a:solidFill>
                <a:latin typeface="华文细黑" panose="02010600040101010101" pitchFamily="2" charset="-122"/>
                <a:ea typeface="华文细黑" panose="02010600040101010101" pitchFamily="2" charset="-122"/>
              </a:rPr>
              <a:t>(String title) </a:t>
            </a:r>
            <a:r>
              <a:rPr lang="zh-CN" altLang="en-US" sz="2400" dirty="0">
                <a:latin typeface="华文细黑" panose="02010600040101010101" pitchFamily="2" charset="-122"/>
                <a:ea typeface="华文细黑" panose="02010600040101010101" pitchFamily="2" charset="-122"/>
              </a:rPr>
              <a:t>创建标题为</a:t>
            </a:r>
            <a:r>
              <a:rPr lang="en-US" altLang="zh-CN" sz="2400" dirty="0">
                <a:latin typeface="华文细黑" panose="02010600040101010101" pitchFamily="2" charset="-122"/>
                <a:ea typeface="华文细黑" panose="02010600040101010101" pitchFamily="2" charset="-122"/>
              </a:rPr>
              <a:t>title</a:t>
            </a:r>
            <a:r>
              <a:rPr lang="zh-CN" altLang="en-US" sz="2400" dirty="0">
                <a:latin typeface="华文细黑" panose="02010600040101010101" pitchFamily="2" charset="-122"/>
                <a:ea typeface="华文细黑" panose="02010600040101010101" pitchFamily="2" charset="-122"/>
              </a:rPr>
              <a:t>的初始不可见框架。</a:t>
            </a:r>
          </a:p>
          <a:p>
            <a:pPr algn="just" eaLnBrk="1" hangingPunct="1"/>
            <a:r>
              <a:rPr lang="zh-CN" altLang="en-US" sz="2400" dirty="0">
                <a:latin typeface="华文细黑" panose="02010600040101010101" pitchFamily="2" charset="-122"/>
                <a:ea typeface="华文细黑" panose="02010600040101010101" pitchFamily="2" charset="-122"/>
              </a:rPr>
              <a:t>为了在选择框架的关闭按钮时能退出程序，应添加</a:t>
            </a:r>
            <a:r>
              <a:rPr lang="en-US" altLang="zh-CN" sz="2400" dirty="0" err="1">
                <a:latin typeface="华文细黑" panose="02010600040101010101" pitchFamily="2" charset="-122"/>
                <a:ea typeface="华文细黑" panose="02010600040101010101" pitchFamily="2" charset="-122"/>
              </a:rPr>
              <a:t>WindowListener</a:t>
            </a:r>
            <a:r>
              <a:rPr lang="zh-CN" altLang="en-US" sz="2400" dirty="0">
                <a:latin typeface="华文细黑" panose="02010600040101010101" pitchFamily="2" charset="-122"/>
                <a:ea typeface="华文细黑" panose="02010600040101010101" pitchFamily="2" charset="-122"/>
              </a:rPr>
              <a:t>监听器或书写下列代码：</a:t>
            </a:r>
          </a:p>
          <a:p>
            <a:pPr lvl="1" algn="just" eaLnBrk="1" hangingPunct="1">
              <a:buFont typeface="Wingdings" pitchFamily="2" charset="2"/>
              <a:buNone/>
            </a:pPr>
            <a:r>
              <a:rPr lang="zh-CN" altLang="en-US" sz="2400" dirty="0">
                <a:latin typeface="华文细黑" panose="02010600040101010101" pitchFamily="2" charset="-122"/>
                <a:ea typeface="华文细黑" panose="02010600040101010101" pitchFamily="2" charset="-122"/>
              </a:rPr>
              <a:t>   </a:t>
            </a:r>
            <a:r>
              <a:rPr lang="en-US" altLang="zh-CN" sz="2400" dirty="0" err="1">
                <a:solidFill>
                  <a:srgbClr val="0000FF"/>
                </a:solidFill>
              </a:rPr>
              <a:t>JFra</a:t>
            </a:r>
            <a:r>
              <a:rPr lang="en-US" altLang="zh-CN" sz="2400" dirty="0" err="1">
                <a:solidFill>
                  <a:srgbClr val="0000FF"/>
                </a:solidFill>
                <a:latin typeface="华文细黑" panose="02010600040101010101" pitchFamily="2" charset="-122"/>
                <a:ea typeface="华文细黑" panose="02010600040101010101" pitchFamily="2" charset="-122"/>
              </a:rPr>
              <a:t>me.setDefaultCloseOperation</a:t>
            </a:r>
            <a:r>
              <a:rPr lang="en-US" altLang="zh-CN" sz="2400" dirty="0">
                <a:solidFill>
                  <a:srgbClr val="0000FF"/>
                </a:solidFill>
                <a:latin typeface="华文细黑" panose="02010600040101010101" pitchFamily="2" charset="-122"/>
                <a:ea typeface="华文细黑" panose="02010600040101010101" pitchFamily="2" charset="-122"/>
              </a:rPr>
              <a:t>(</a:t>
            </a:r>
          </a:p>
          <a:p>
            <a:pPr lvl="1" algn="just" eaLnBrk="1" hangingPunct="1">
              <a:buFont typeface="Wingdings" pitchFamily="2" charset="2"/>
              <a:buNone/>
            </a:pPr>
            <a:r>
              <a:rPr lang="en-US" altLang="zh-CN" sz="2400" dirty="0">
                <a:solidFill>
                  <a:srgbClr val="0000FF"/>
                </a:solidFill>
                <a:latin typeface="华文细黑" panose="02010600040101010101" pitchFamily="2" charset="-122"/>
                <a:ea typeface="华文细黑" panose="02010600040101010101" pitchFamily="2" charset="-122"/>
              </a:rPr>
              <a:t>   </a:t>
            </a:r>
            <a:r>
              <a:rPr lang="en-US" altLang="zh-CN" sz="2400" dirty="0" err="1">
                <a:solidFill>
                  <a:srgbClr val="0000FF"/>
                </a:solidFill>
                <a:latin typeface="华文细黑" panose="02010600040101010101" pitchFamily="2" charset="-122"/>
                <a:ea typeface="华文细黑" panose="02010600040101010101" pitchFamily="2" charset="-122"/>
              </a:rPr>
              <a:t>JFrame.EXIT_ON_CLOSE</a:t>
            </a:r>
            <a:r>
              <a:rPr lang="en-US" altLang="zh-CN" sz="2400" dirty="0">
                <a:solidFill>
                  <a:srgbClr val="0000FF"/>
                </a:solidFill>
                <a:latin typeface="华文细黑" panose="02010600040101010101" pitchFamily="2" charset="-122"/>
                <a:ea typeface="华文细黑" panose="02010600040101010101" pitchFamily="2" charset="-122"/>
              </a:rPr>
              <a:t>);</a:t>
            </a:r>
            <a:r>
              <a:rPr lang="en-US" altLang="zh-CN" dirty="0">
                <a:solidFill>
                  <a:srgbClr val="0000FF"/>
                </a:solidFill>
                <a:latin typeface="华文细黑" panose="02010600040101010101" pitchFamily="2" charset="-122"/>
                <a:ea typeface="华文细黑" panose="02010600040101010101" pitchFamily="2" charset="-122"/>
              </a:rPr>
              <a:t>       </a:t>
            </a:r>
          </a:p>
          <a:p>
            <a:pPr eaLnBrk="1" hangingPunct="1">
              <a:buFont typeface="Wingdings" pitchFamily="2" charset="2"/>
              <a:buNone/>
            </a:pPr>
            <a:endParaRPr lang="zh-CN" altLang="en-US" sz="2400" dirty="0">
              <a:solidFill>
                <a:schemeClr val="accent1"/>
              </a:solidFill>
              <a:latin typeface="华文细黑" panose="02010600040101010101" pitchFamily="2" charset="-122"/>
              <a:ea typeface="华文细黑" panose="02010600040101010101" pitchFamily="2" charset="-122"/>
            </a:endParaRPr>
          </a:p>
        </p:txBody>
      </p:sp>
      <p:sp>
        <p:nvSpPr>
          <p:cNvPr id="5"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508856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normAutofit fontScale="90000"/>
          </a:bodyPr>
          <a:lstStyle/>
          <a:p>
            <a:pPr eaLnBrk="1" hangingPunct="1"/>
            <a:r>
              <a:rPr lang="en-US" altLang="zh-CN" b="0" dirty="0" err="1"/>
              <a:t>JFrame</a:t>
            </a:r>
            <a:r>
              <a:rPr lang="zh-CN" altLang="en-US" dirty="0"/>
              <a:t>的常用方法</a:t>
            </a:r>
          </a:p>
        </p:txBody>
      </p:sp>
      <p:sp>
        <p:nvSpPr>
          <p:cNvPr id="36868" name="Rectangle 3"/>
          <p:cNvSpPr>
            <a:spLocks noGrp="1" noChangeArrowheads="1"/>
          </p:cNvSpPr>
          <p:nvPr>
            <p:ph idx="1"/>
          </p:nvPr>
        </p:nvSpPr>
        <p:spPr>
          <a:xfrm>
            <a:off x="381000" y="1108974"/>
            <a:ext cx="8686800" cy="4034526"/>
          </a:xfrm>
        </p:spPr>
        <p:txBody>
          <a:bodyPr>
            <a:noAutofit/>
          </a:bodyPr>
          <a:lstStyle/>
          <a:p>
            <a:pPr eaLnBrk="1" hangingPunct="1"/>
            <a:r>
              <a:rPr lang="en-US" altLang="zh-CN" sz="1800" dirty="0" err="1">
                <a:solidFill>
                  <a:srgbClr val="0000FF"/>
                </a:solidFill>
              </a:rPr>
              <a:t>setIconImage</a:t>
            </a:r>
            <a:r>
              <a:rPr lang="en-US" altLang="zh-CN" sz="1800" dirty="0">
                <a:solidFill>
                  <a:srgbClr val="080808"/>
                </a:solidFill>
              </a:rPr>
              <a:t>——</a:t>
            </a:r>
            <a:r>
              <a:rPr lang="zh-CN" altLang="en-US" sz="1800" dirty="0">
                <a:solidFill>
                  <a:srgbClr val="080808"/>
                </a:solidFill>
              </a:rPr>
              <a:t>设置窗口标题栏的图标。当窗口最小化（在</a:t>
            </a:r>
            <a:r>
              <a:rPr lang="en-US" altLang="zh-CN" sz="1800" dirty="0">
                <a:solidFill>
                  <a:srgbClr val="080808"/>
                </a:solidFill>
              </a:rPr>
              <a:t>Java</a:t>
            </a:r>
            <a:r>
              <a:rPr lang="zh-CN" altLang="en-US" sz="1800" dirty="0">
                <a:solidFill>
                  <a:srgbClr val="080808"/>
                </a:solidFill>
              </a:rPr>
              <a:t>中称为图标化）时，把一个</a:t>
            </a:r>
            <a:r>
              <a:rPr lang="en-US" altLang="zh-CN" sz="1800" dirty="0">
                <a:solidFill>
                  <a:srgbClr val="080808"/>
                </a:solidFill>
              </a:rPr>
              <a:t>Image</a:t>
            </a:r>
            <a:r>
              <a:rPr lang="zh-CN" altLang="en-US" sz="1800" dirty="0">
                <a:solidFill>
                  <a:srgbClr val="080808"/>
                </a:solidFill>
              </a:rPr>
              <a:t>对象用作图标，显示在任务栏中。</a:t>
            </a:r>
            <a:endParaRPr lang="en-US" altLang="zh-CN" sz="1800" dirty="0">
              <a:solidFill>
                <a:srgbClr val="080808"/>
              </a:solidFill>
            </a:endParaRPr>
          </a:p>
          <a:p>
            <a:pPr marL="274320" lvl="1" indent="0">
              <a:buNone/>
            </a:pPr>
            <a:r>
              <a:rPr lang="zh-CN" altLang="en-US" sz="1800" dirty="0">
                <a:solidFill>
                  <a:srgbClr val="080808"/>
                </a:solidFill>
              </a:rPr>
              <a:t>用法，例如：</a:t>
            </a:r>
            <a:endParaRPr lang="en-US" altLang="zh-CN" sz="1800" dirty="0">
              <a:solidFill>
                <a:srgbClr val="080808"/>
              </a:solidFill>
            </a:endParaRPr>
          </a:p>
          <a:p>
            <a:pPr marL="0" indent="0">
              <a:buNone/>
            </a:pPr>
            <a:r>
              <a:rPr lang="en-US" altLang="zh-CN" sz="1800" b="1" dirty="0">
                <a:latin typeface="宋体" panose="02010600030101010101" pitchFamily="2" charset="-122"/>
                <a:ea typeface="宋体" panose="02010600030101010101" pitchFamily="2" charset="-122"/>
              </a:rPr>
              <a:t>        </a:t>
            </a:r>
            <a:r>
              <a:rPr lang="en-US" altLang="zh-CN" sz="1800" b="1" dirty="0" err="1">
                <a:latin typeface="宋体" panose="02010600030101010101" pitchFamily="2" charset="-122"/>
                <a:ea typeface="宋体" panose="02010600030101010101" pitchFamily="2" charset="-122"/>
              </a:rPr>
              <a:t>setIconImage</a:t>
            </a:r>
            <a:r>
              <a:rPr lang="en-US" altLang="zh-CN" sz="1800" b="1" dirty="0">
                <a:latin typeface="宋体" panose="02010600030101010101" pitchFamily="2" charset="-122"/>
                <a:ea typeface="宋体" panose="02010600030101010101" pitchFamily="2" charset="-122"/>
              </a:rPr>
              <a:t>(</a:t>
            </a:r>
            <a:r>
              <a:rPr lang="en-US" altLang="zh-CN" sz="1800" b="1" dirty="0">
                <a:solidFill>
                  <a:srgbClr val="0000FF"/>
                </a:solidFill>
                <a:latin typeface="宋体" panose="02010600030101010101" pitchFamily="2" charset="-122"/>
                <a:ea typeface="宋体" panose="02010600030101010101" pitchFamily="2" charset="-122"/>
              </a:rPr>
              <a:t>new</a:t>
            </a:r>
            <a:r>
              <a:rPr lang="en-US" altLang="zh-CN" sz="1800" b="1" dirty="0">
                <a:latin typeface="宋体" panose="02010600030101010101" pitchFamily="2" charset="-122"/>
                <a:ea typeface="宋体" panose="02010600030101010101" pitchFamily="2" charset="-122"/>
              </a:rPr>
              <a:t> </a:t>
            </a:r>
            <a:r>
              <a:rPr lang="en-US" altLang="zh-CN" sz="1800" b="1" dirty="0" err="1">
                <a:latin typeface="宋体" panose="02010600030101010101" pitchFamily="2" charset="-122"/>
                <a:ea typeface="宋体" panose="02010600030101010101" pitchFamily="2" charset="-122"/>
              </a:rPr>
              <a:t>ImageIcon</a:t>
            </a:r>
            <a:r>
              <a:rPr lang="en-US" altLang="zh-CN" sz="1800" b="1" dirty="0">
                <a:latin typeface="宋体" panose="02010600030101010101" pitchFamily="2" charset="-122"/>
                <a:ea typeface="宋体" panose="02010600030101010101" pitchFamily="2" charset="-122"/>
              </a:rPr>
              <a:t>("images/baby.jpg").</a:t>
            </a:r>
            <a:r>
              <a:rPr lang="en-US" altLang="zh-CN" sz="1800" b="1" dirty="0" err="1">
                <a:latin typeface="宋体" panose="02010600030101010101" pitchFamily="2" charset="-122"/>
                <a:ea typeface="宋体" panose="02010600030101010101" pitchFamily="2" charset="-122"/>
              </a:rPr>
              <a:t>getImage</a:t>
            </a:r>
            <a:r>
              <a:rPr lang="en-US" altLang="zh-CN" sz="1800" b="1" dirty="0">
                <a:latin typeface="宋体" panose="02010600030101010101" pitchFamily="2" charset="-122"/>
                <a:ea typeface="宋体" panose="02010600030101010101" pitchFamily="2" charset="-122"/>
              </a:rPr>
              <a:t>());</a:t>
            </a:r>
            <a:endParaRPr lang="zh-CN" altLang="en-US" sz="2000" dirty="0">
              <a:solidFill>
                <a:srgbClr val="080808"/>
              </a:solidFill>
            </a:endParaRPr>
          </a:p>
          <a:p>
            <a:pPr eaLnBrk="1" hangingPunct="1"/>
            <a:r>
              <a:rPr lang="en-US" altLang="zh-CN" sz="1800" dirty="0" err="1">
                <a:solidFill>
                  <a:srgbClr val="0000FF"/>
                </a:solidFill>
              </a:rPr>
              <a:t>setTitle</a:t>
            </a:r>
            <a:r>
              <a:rPr lang="en-US" altLang="zh-CN" sz="1800" dirty="0">
                <a:solidFill>
                  <a:srgbClr val="080808"/>
                </a:solidFill>
              </a:rPr>
              <a:t>——</a:t>
            </a:r>
            <a:r>
              <a:rPr lang="zh-CN" altLang="en-US" sz="1800" dirty="0">
                <a:solidFill>
                  <a:srgbClr val="080808"/>
                </a:solidFill>
              </a:rPr>
              <a:t>设置窗口中标题栏的文字</a:t>
            </a:r>
          </a:p>
          <a:p>
            <a:pPr eaLnBrk="1" hangingPunct="1"/>
            <a:r>
              <a:rPr lang="en-US" altLang="zh-CN" sz="1800" dirty="0" err="1">
                <a:solidFill>
                  <a:srgbClr val="0000FF"/>
                </a:solidFill>
              </a:rPr>
              <a:t>setResizable</a:t>
            </a:r>
            <a:r>
              <a:rPr lang="en-US" altLang="zh-CN" sz="1800" dirty="0">
                <a:solidFill>
                  <a:srgbClr val="080808"/>
                </a:solidFill>
              </a:rPr>
              <a:t>——</a:t>
            </a:r>
            <a:r>
              <a:rPr lang="zh-CN" altLang="en-US" sz="1800" dirty="0">
                <a:solidFill>
                  <a:srgbClr val="080808"/>
                </a:solidFill>
              </a:rPr>
              <a:t>设置用户是否可以改变框架大小。</a:t>
            </a:r>
          </a:p>
          <a:p>
            <a:pPr eaLnBrk="1" hangingPunct="1"/>
            <a:r>
              <a:rPr lang="en-US" altLang="zh-CN" sz="1800" dirty="0">
                <a:solidFill>
                  <a:srgbClr val="0000FF"/>
                </a:solidFill>
              </a:rPr>
              <a:t>dispose</a:t>
            </a:r>
            <a:r>
              <a:rPr lang="en-US" altLang="zh-CN" sz="1800" dirty="0">
                <a:solidFill>
                  <a:srgbClr val="080808"/>
                </a:solidFill>
              </a:rPr>
              <a:t>——</a:t>
            </a:r>
            <a:r>
              <a:rPr lang="zh-CN" altLang="en-US" sz="1800" dirty="0">
                <a:solidFill>
                  <a:srgbClr val="080808"/>
                </a:solidFill>
              </a:rPr>
              <a:t>关闭窗口，并回收该窗口的所有资源</a:t>
            </a:r>
          </a:p>
          <a:p>
            <a:pPr eaLnBrk="1" hangingPunct="1"/>
            <a:r>
              <a:rPr lang="en-US" altLang="zh-CN" sz="1800" dirty="0" err="1">
                <a:solidFill>
                  <a:srgbClr val="0000FF"/>
                </a:solidFill>
              </a:rPr>
              <a:t>setLocation</a:t>
            </a:r>
            <a:r>
              <a:rPr lang="en-US" altLang="zh-CN" sz="1800" dirty="0">
                <a:solidFill>
                  <a:srgbClr val="080808"/>
                </a:solidFill>
              </a:rPr>
              <a:t>——</a:t>
            </a:r>
            <a:r>
              <a:rPr lang="zh-CN" altLang="en-US" sz="1800" dirty="0">
                <a:solidFill>
                  <a:srgbClr val="080808"/>
                </a:solidFill>
              </a:rPr>
              <a:t>设置组件的位置</a:t>
            </a:r>
          </a:p>
          <a:p>
            <a:pPr eaLnBrk="1" hangingPunct="1"/>
            <a:r>
              <a:rPr lang="en-US" altLang="zh-CN" sz="1800" dirty="0" err="1">
                <a:solidFill>
                  <a:srgbClr val="0000FF"/>
                </a:solidFill>
              </a:rPr>
              <a:t>setBounds</a:t>
            </a:r>
            <a:r>
              <a:rPr lang="en-US" altLang="zh-CN" sz="1800" dirty="0">
                <a:solidFill>
                  <a:srgbClr val="080808"/>
                </a:solidFill>
              </a:rPr>
              <a:t>——</a:t>
            </a:r>
            <a:r>
              <a:rPr lang="zh-CN" altLang="en-US" sz="1800" dirty="0">
                <a:solidFill>
                  <a:srgbClr val="080808"/>
                </a:solidFill>
              </a:rPr>
              <a:t>重新设置组件的大小和位置。 </a:t>
            </a:r>
          </a:p>
          <a:p>
            <a:pPr eaLnBrk="1" hangingPunct="1"/>
            <a:r>
              <a:rPr lang="en-US" altLang="zh-CN" sz="1800" dirty="0" err="1">
                <a:solidFill>
                  <a:srgbClr val="0000FF"/>
                </a:solidFill>
              </a:rPr>
              <a:t>setSize</a:t>
            </a:r>
            <a:r>
              <a:rPr lang="en-US" altLang="zh-CN" sz="1800" dirty="0">
                <a:solidFill>
                  <a:srgbClr val="0000FF"/>
                </a:solidFill>
              </a:rPr>
              <a:t>() </a:t>
            </a:r>
            <a:r>
              <a:rPr lang="en-US" altLang="zh-CN" sz="1800" dirty="0">
                <a:solidFill>
                  <a:srgbClr val="080808"/>
                </a:solidFill>
              </a:rPr>
              <a:t>——</a:t>
            </a:r>
            <a:r>
              <a:rPr lang="zh-CN" altLang="en-US" sz="1800" dirty="0">
                <a:solidFill>
                  <a:srgbClr val="080808"/>
                </a:solidFill>
              </a:rPr>
              <a:t>用来设置大小。</a:t>
            </a:r>
          </a:p>
          <a:p>
            <a:pPr eaLnBrk="1" hangingPunct="1"/>
            <a:r>
              <a:rPr lang="en-US" altLang="zh-CN" sz="1800" dirty="0" err="1">
                <a:solidFill>
                  <a:srgbClr val="0000FF"/>
                </a:solidFill>
              </a:rPr>
              <a:t>setVisible</a:t>
            </a:r>
            <a:r>
              <a:rPr lang="en-US" altLang="zh-CN" sz="1800" dirty="0">
                <a:solidFill>
                  <a:srgbClr val="0000FF"/>
                </a:solidFill>
              </a:rPr>
              <a:t>(true)</a:t>
            </a:r>
            <a:r>
              <a:rPr lang="en-US" altLang="zh-CN" sz="1800" dirty="0">
                <a:solidFill>
                  <a:srgbClr val="080808"/>
                </a:solidFill>
              </a:rPr>
              <a:t> ——</a:t>
            </a:r>
            <a:r>
              <a:rPr lang="zh-CN" altLang="en-US" sz="1800" dirty="0">
                <a:solidFill>
                  <a:srgbClr val="080808"/>
                </a:solidFill>
              </a:rPr>
              <a:t>用来设置该窗口为可见的</a:t>
            </a:r>
            <a:endParaRPr lang="en-US" altLang="zh-CN" sz="1800" dirty="0">
              <a:solidFill>
                <a:srgbClr val="080808"/>
              </a:solidFill>
            </a:endParaRPr>
          </a:p>
          <a:p>
            <a:pPr eaLnBrk="1" hangingPunct="1"/>
            <a:r>
              <a:rPr lang="en-US" altLang="zh-CN" sz="1800" dirty="0">
                <a:solidFill>
                  <a:srgbClr val="080808"/>
                </a:solidFill>
              </a:rPr>
              <a:t>……</a:t>
            </a:r>
            <a:endParaRPr lang="zh-CN" altLang="en-US" sz="1800" dirty="0">
              <a:solidFill>
                <a:srgbClr val="080808"/>
              </a:solidFill>
            </a:endParaRPr>
          </a:p>
          <a:p>
            <a:pPr eaLnBrk="1" hangingPunct="1"/>
            <a:endParaRPr lang="zh-CN" altLang="en-US" sz="2000" dirty="0">
              <a:solidFill>
                <a:srgbClr val="080808"/>
              </a:solidFill>
            </a:endParaRPr>
          </a:p>
        </p:txBody>
      </p:sp>
      <p:sp>
        <p:nvSpPr>
          <p:cNvPr id="5" name="Line 5"/>
          <p:cNvSpPr>
            <a:spLocks noChangeShapeType="1"/>
          </p:cNvSpPr>
          <p:nvPr/>
        </p:nvSpPr>
        <p:spPr bwMode="auto">
          <a:xfrm>
            <a:off x="611188" y="1005576"/>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55497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1540"/>
            <a:ext cx="8229600" cy="594066"/>
          </a:xfrm>
        </p:spPr>
        <p:txBody>
          <a:bodyPr>
            <a:normAutofit/>
          </a:bodyPr>
          <a:lstStyle/>
          <a:p>
            <a:r>
              <a:rPr lang="en-US" altLang="zh-CN" sz="3200" dirty="0"/>
              <a:t>Swing</a:t>
            </a:r>
            <a:r>
              <a:rPr lang="zh-CN" altLang="en-US" sz="3200" dirty="0"/>
              <a:t>图形用户界面设计</a:t>
            </a:r>
          </a:p>
        </p:txBody>
      </p:sp>
      <p:sp>
        <p:nvSpPr>
          <p:cNvPr id="3" name="内容占位符 2"/>
          <p:cNvSpPr>
            <a:spLocks noGrp="1"/>
          </p:cNvSpPr>
          <p:nvPr>
            <p:ph idx="1"/>
          </p:nvPr>
        </p:nvSpPr>
        <p:spPr>
          <a:xfrm>
            <a:off x="381001" y="1419858"/>
            <a:ext cx="8563880" cy="3636169"/>
          </a:xfrm>
        </p:spPr>
        <p:txBody>
          <a:bodyPr/>
          <a:lstStyle/>
          <a:p>
            <a:pPr marL="0" indent="0">
              <a:buNone/>
            </a:pPr>
            <a:r>
              <a:rPr lang="zh-CN" altLang="en-US" sz="2800" dirty="0">
                <a:latin typeface="黑体" panose="02010609060101010101" pitchFamily="49" charset="-122"/>
                <a:ea typeface="黑体" panose="02010609060101010101" pitchFamily="49" charset="-122"/>
              </a:rPr>
              <a:t>任务二</a:t>
            </a:r>
            <a:r>
              <a:rPr lang="zh-CN" altLang="en-US" sz="2800" dirty="0">
                <a:latin typeface="黑体" panose="02010609060101010101" pitchFamily="49" charset="-122"/>
                <a:ea typeface="黑体" panose="02010609060101010101" pitchFamily="49" charset="-122"/>
                <a:sym typeface="Wingdings" panose="05000000000000000000" pitchFamily="2" charset="2"/>
              </a:rPr>
              <a:t>： 将背景色设为黑色</a:t>
            </a:r>
            <a:endParaRPr lang="en-US" altLang="zh-CN" sz="2800" dirty="0">
              <a:latin typeface="黑体" panose="02010609060101010101" pitchFamily="49" charset="-122"/>
              <a:ea typeface="黑体" panose="02010609060101010101" pitchFamily="49" charset="-122"/>
              <a:sym typeface="Wingdings" panose="05000000000000000000" pitchFamily="2" charset="2"/>
            </a:endParaRPr>
          </a:p>
          <a:p>
            <a:pPr marL="0" indent="0">
              <a:buNone/>
            </a:pPr>
            <a:endParaRPr lang="en-US" altLang="zh-CN" sz="2400" dirty="0">
              <a:sym typeface="Wingdings" panose="05000000000000000000" pitchFamily="2" charset="2"/>
            </a:endParaRPr>
          </a:p>
          <a:p>
            <a:pPr marL="0" indent="0">
              <a:buNone/>
            </a:pPr>
            <a:endParaRPr lang="en-US" altLang="zh-CN" sz="2400" dirty="0">
              <a:sym typeface="Wingdings" panose="05000000000000000000" pitchFamily="2" charset="2"/>
            </a:endParaRPr>
          </a:p>
          <a:p>
            <a:pPr marL="0" indent="0">
              <a:buNone/>
            </a:pPr>
            <a:endParaRPr lang="en-US" altLang="zh-CN" sz="2400" dirty="0">
              <a:sym typeface="Wingdings" panose="05000000000000000000" pitchFamily="2" charset="2"/>
            </a:endParaRPr>
          </a:p>
          <a:p>
            <a:pPr marL="0" indent="0">
              <a:lnSpc>
                <a:spcPct val="100000"/>
              </a:lnSpc>
              <a:buNone/>
            </a:pPr>
            <a:endParaRPr lang="en-US" altLang="zh-CN" sz="2400" dirty="0">
              <a:sym typeface="Wingdings" panose="05000000000000000000" pitchFamily="2" charset="2"/>
            </a:endParaRPr>
          </a:p>
          <a:p>
            <a:pPr marL="0" indent="0">
              <a:lnSpc>
                <a:spcPct val="100000"/>
              </a:lnSpc>
              <a:buNone/>
            </a:pPr>
            <a:endParaRPr lang="en-US" altLang="zh-CN" sz="2400" dirty="0">
              <a:sym typeface="Wingdings" panose="05000000000000000000" pitchFamily="2" charset="2"/>
            </a:endParaRPr>
          </a:p>
          <a:p>
            <a:pPr marL="0" indent="0">
              <a:lnSpc>
                <a:spcPct val="100000"/>
              </a:lnSpc>
              <a:buNone/>
            </a:pPr>
            <a:endParaRPr lang="en-US" altLang="zh-CN" sz="2400" dirty="0">
              <a:sym typeface="Wingdings" panose="05000000000000000000" pitchFamily="2" charset="2"/>
            </a:endParaRPr>
          </a:p>
          <a:p>
            <a:pPr marL="0" indent="0">
              <a:lnSpc>
                <a:spcPct val="100000"/>
              </a:lnSpc>
              <a:buNone/>
            </a:pPr>
            <a:endParaRPr lang="en-US" altLang="zh-CN" sz="2400" dirty="0">
              <a:solidFill>
                <a:srgbClr val="C00000"/>
              </a:solidFill>
              <a:sym typeface="Wingdings" panose="05000000000000000000" pitchFamily="2" charset="2"/>
            </a:endParaRPr>
          </a:p>
        </p:txBody>
      </p:sp>
      <p:pic>
        <p:nvPicPr>
          <p:cNvPr id="168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064" y="1929649"/>
            <a:ext cx="3705225" cy="210026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7" name="矩形 6">
            <a:hlinkClick r:id="rId4" action="ppaction://hlinkfile"/>
          </p:cNvPr>
          <p:cNvSpPr/>
          <p:nvPr/>
        </p:nvSpPr>
        <p:spPr bwMode="auto">
          <a:xfrm>
            <a:off x="7308305" y="3469667"/>
            <a:ext cx="1492561" cy="457200"/>
          </a:xfrm>
          <a:prstGeom prst="rect">
            <a:avLst/>
          </a:prstGeom>
          <a:solidFill>
            <a:schemeClr val="tx2">
              <a:lumMod val="60000"/>
              <a:lumOff val="40000"/>
            </a:schemeClr>
          </a:solidFill>
          <a:ln>
            <a:noFill/>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40000"/>
              </a:lnSpc>
              <a:spcBef>
                <a:spcPct val="20000"/>
              </a:spcBef>
              <a:spcAft>
                <a:spcPct val="0"/>
              </a:spcAft>
              <a:buClr>
                <a:schemeClr val="hlink"/>
              </a:buClr>
              <a:buSzTx/>
              <a:buFont typeface="Wingdings" pitchFamily="2" charset="2"/>
              <a:buNone/>
              <a:tabLst/>
            </a:pPr>
            <a:r>
              <a:rPr kumimoji="0" lang="en-US" altLang="zh-CN" sz="2600" b="1" i="0" u="none" strike="noStrike" cap="none" normalizeH="0" baseline="0" dirty="0">
                <a:ln>
                  <a:noFill/>
                </a:ln>
                <a:solidFill>
                  <a:schemeClr val="bg1"/>
                </a:solidFill>
                <a:effectLst/>
                <a:latin typeface="Tahoma" pitchFamily="34" charset="0"/>
                <a:ea typeface="楷体_GB2312" pitchFamily="49" charset="-122"/>
              </a:rPr>
              <a:t>Demo2</a:t>
            </a:r>
            <a:endParaRPr kumimoji="0" lang="zh-CN" altLang="en-US" sz="2600" b="1" i="0" u="none" strike="noStrike" cap="none" normalizeH="0" baseline="0" dirty="0">
              <a:ln>
                <a:noFill/>
              </a:ln>
              <a:solidFill>
                <a:schemeClr val="bg1"/>
              </a:solidFill>
              <a:effectLst/>
              <a:latin typeface="Tahoma" pitchFamily="34" charset="0"/>
              <a:ea typeface="楷体_GB2312" pitchFamily="49" charset="-122"/>
            </a:endParaRPr>
          </a:p>
        </p:txBody>
      </p:sp>
      <p:sp>
        <p:nvSpPr>
          <p:cNvPr id="5" name="TextBox 4"/>
          <p:cNvSpPr txBox="1"/>
          <p:nvPr/>
        </p:nvSpPr>
        <p:spPr>
          <a:xfrm>
            <a:off x="692906" y="2463739"/>
            <a:ext cx="2654958" cy="954107"/>
          </a:xfrm>
          <a:prstGeom prst="rect">
            <a:avLst/>
          </a:prstGeom>
          <a:noFill/>
        </p:spPr>
        <p:txBody>
          <a:bodyPr wrap="none" rtlCol="0">
            <a:spAutoFit/>
          </a:bodyPr>
          <a:lstStyle/>
          <a:p>
            <a:pPr algn="r"/>
            <a:r>
              <a:rPr lang="en-US" altLang="zh-CN" sz="2800" dirty="0" err="1">
                <a:solidFill>
                  <a:schemeClr val="tx2"/>
                </a:solidFill>
                <a:latin typeface="Times New Roman" panose="02020603050405020304" pitchFamily="18" charset="0"/>
                <a:ea typeface="楷体" panose="02010609060101010101" pitchFamily="49" charset="-122"/>
                <a:cs typeface="Times New Roman" panose="02020603050405020304" pitchFamily="18" charset="0"/>
              </a:rPr>
              <a:t>contentPane</a:t>
            </a:r>
            <a:r>
              <a:rPr lang="en-US" altLang="zh-CN"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p>
          <a:p>
            <a:pPr algn="r"/>
            <a:endParaRPr lang="en-US" altLang="zh-CN"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8" name="直接箭头连接符 7"/>
          <p:cNvCxnSpPr/>
          <p:nvPr/>
        </p:nvCxnSpPr>
        <p:spPr bwMode="auto">
          <a:xfrm>
            <a:off x="2699792" y="2733768"/>
            <a:ext cx="1584176" cy="0"/>
          </a:xfrm>
          <a:prstGeom prst="straightConnector1">
            <a:avLst/>
          </a:prstGeom>
          <a:solidFill>
            <a:schemeClr val="bg1"/>
          </a:solidFill>
          <a:ln w="38100" cap="flat" cmpd="sng" algn="ctr">
            <a:solidFill>
              <a:srgbClr val="00B05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11" name="Rectangle 2"/>
          <p:cNvSpPr txBox="1">
            <a:spLocks noChangeArrowheads="1"/>
          </p:cNvSpPr>
          <p:nvPr/>
        </p:nvSpPr>
        <p:spPr>
          <a:xfrm>
            <a:off x="539552" y="4137925"/>
            <a:ext cx="8229600" cy="648072"/>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fontAlgn="auto">
              <a:lnSpc>
                <a:spcPct val="200000"/>
              </a:lnSpc>
              <a:spcAft>
                <a:spcPts val="0"/>
              </a:spcAft>
              <a:buFont typeface="Arial" pitchFamily="34" charset="0"/>
              <a:buNone/>
            </a:pPr>
            <a:r>
              <a:rPr lang="zh-CN" altLang="en-US" b="1" dirty="0">
                <a:latin typeface="宋体" panose="02010600030101010101" pitchFamily="2" charset="-122"/>
                <a:ea typeface="宋体" panose="02010600030101010101" pitchFamily="2" charset="-122"/>
                <a:sym typeface="Wingdings" panose="05000000000000000000" pitchFamily="2" charset="2"/>
              </a:rPr>
              <a:t>我们先看看</a:t>
            </a:r>
            <a:r>
              <a:rPr lang="en-US" altLang="zh-CN" b="1" dirty="0" err="1">
                <a:latin typeface="宋体" panose="02010600030101010101" pitchFamily="2" charset="-122"/>
                <a:ea typeface="宋体" panose="02010600030101010101" pitchFamily="2" charset="-122"/>
                <a:sym typeface="Wingdings" panose="05000000000000000000" pitchFamily="2" charset="2"/>
              </a:rPr>
              <a:t>JFrame</a:t>
            </a:r>
            <a:r>
              <a:rPr lang="zh-CN" altLang="en-US" b="1" dirty="0">
                <a:latin typeface="宋体" panose="02010600030101010101" pitchFamily="2" charset="-122"/>
                <a:ea typeface="宋体" panose="02010600030101010101" pitchFamily="2" charset="-122"/>
                <a:sym typeface="Wingdings" panose="05000000000000000000" pitchFamily="2" charset="2"/>
              </a:rPr>
              <a:t>的构成。</a:t>
            </a:r>
            <a:endParaRPr lang="zh-CN" altLang="en-US"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005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初步认识</a:t>
            </a:r>
            <a:r>
              <a:rPr lang="en-US" altLang="zh-CN" dirty="0" err="1"/>
              <a:t>JFrame</a:t>
            </a:r>
            <a:r>
              <a:rPr lang="zh-CN" altLang="en-US" dirty="0"/>
              <a:t>的构成</a:t>
            </a:r>
          </a:p>
        </p:txBody>
      </p:sp>
      <p:pic>
        <p:nvPicPr>
          <p:cNvPr id="35845"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178484" y="1275606"/>
            <a:ext cx="4855808" cy="2277040"/>
          </a:xfrm>
          <a:noFill/>
          <a:extLst>
            <a:ext uri="{909E8E84-426E-40DD-AFC4-6F175D3DCCD1}">
              <a14:hiddenFill xmlns:a14="http://schemas.microsoft.com/office/drawing/2010/main">
                <a:solidFill>
                  <a:srgbClr val="FFFFFF"/>
                </a:solidFill>
              </a14:hiddenFill>
            </a:ext>
          </a:extLst>
        </p:spPr>
      </p:pic>
      <p:sp>
        <p:nvSpPr>
          <p:cNvPr id="35842" name="页脚占位符 2"/>
          <p:cNvSpPr>
            <a:spLocks noGrp="1"/>
          </p:cNvSpPr>
          <p:nvPr>
            <p:ph type="ftr" sz="quarter" idx="11"/>
          </p:nvPr>
        </p:nvSpPr>
        <p:spPr>
          <a:noFill/>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buClr>
                <a:srgbClr val="002060"/>
              </a:buClr>
            </a:pPr>
            <a:r>
              <a:rPr lang="en-US" sz="1000" b="0" dirty="0">
                <a:solidFill>
                  <a:srgbClr val="000000"/>
                </a:solidFill>
                <a:latin typeface="Verdana" pitchFamily="34" charset="0"/>
                <a:ea typeface="宋体" pitchFamily="2" charset="-122"/>
              </a:rPr>
              <a:t>GUET</a:t>
            </a:r>
            <a:endParaRPr sz="1000" b="0" dirty="0">
              <a:solidFill>
                <a:srgbClr val="000000"/>
              </a:solidFill>
              <a:latin typeface="Verdana" pitchFamily="34" charset="0"/>
              <a:ea typeface="宋体" pitchFamily="2" charset="-122"/>
            </a:endParaRPr>
          </a:p>
        </p:txBody>
      </p:sp>
      <p:sp>
        <p:nvSpPr>
          <p:cNvPr id="35843" name="Rectangle 2"/>
          <p:cNvSpPr>
            <a:spLocks noGrp="1" noChangeArrowheads="1"/>
          </p:cNvSpPr>
          <p:nvPr>
            <p:ph type="body" idx="4294967295"/>
          </p:nvPr>
        </p:nvSpPr>
        <p:spPr>
          <a:xfrm>
            <a:off x="467544" y="3597864"/>
            <a:ext cx="8229600" cy="1437624"/>
          </a:xfrm>
        </p:spPr>
        <p:txBody>
          <a:bodyPr>
            <a:normAutofit fontScale="92500" lnSpcReduction="20000"/>
          </a:bodyPr>
          <a:lstStyle/>
          <a:p>
            <a:pPr>
              <a:lnSpc>
                <a:spcPct val="120000"/>
              </a:lnSpc>
              <a:spcBef>
                <a:spcPts val="0"/>
              </a:spcBef>
            </a:pPr>
            <a:r>
              <a:rPr lang="en-US" altLang="zh-CN" dirty="0" err="1">
                <a:latin typeface="华文新魏" panose="02010800040101010101" pitchFamily="2" charset="-122"/>
                <a:ea typeface="华文新魏" panose="02010800040101010101" pitchFamily="2" charset="-122"/>
                <a:sym typeface="Wingdings" panose="05000000000000000000" pitchFamily="2" charset="2"/>
              </a:rPr>
              <a:t>JFrame</a:t>
            </a:r>
            <a:r>
              <a:rPr lang="zh-CN" altLang="en-US" dirty="0">
                <a:latin typeface="华文新魏" panose="02010800040101010101" pitchFamily="2" charset="-122"/>
                <a:ea typeface="华文新魏" panose="02010800040101010101" pitchFamily="2" charset="-122"/>
                <a:sym typeface="Wingdings" panose="05000000000000000000" pitchFamily="2" charset="2"/>
              </a:rPr>
              <a:t>默认的内容面板</a:t>
            </a:r>
            <a:r>
              <a:rPr lang="en-US" altLang="zh-CN" dirty="0">
                <a:latin typeface="华文新魏" panose="02010800040101010101" pitchFamily="2" charset="-122"/>
                <a:ea typeface="华文新魏" panose="02010800040101010101" pitchFamily="2" charset="-122"/>
                <a:sym typeface="Wingdings" panose="05000000000000000000" pitchFamily="2" charset="2"/>
              </a:rPr>
              <a:t>(</a:t>
            </a:r>
            <a:r>
              <a:rPr lang="en-US" altLang="zh-CN" dirty="0" err="1">
                <a:latin typeface="华文新魏" panose="02010800040101010101" pitchFamily="2" charset="-122"/>
                <a:ea typeface="华文新魏" panose="02010800040101010101" pitchFamily="2" charset="-122"/>
                <a:sym typeface="Wingdings" panose="05000000000000000000" pitchFamily="2" charset="2"/>
              </a:rPr>
              <a:t>contentPane</a:t>
            </a:r>
            <a:r>
              <a:rPr lang="en-US" altLang="zh-CN" dirty="0">
                <a:latin typeface="华文新魏" panose="02010800040101010101" pitchFamily="2" charset="-122"/>
                <a:ea typeface="华文新魏" panose="02010800040101010101" pitchFamily="2" charset="-122"/>
                <a:sym typeface="Wingdings" panose="05000000000000000000" pitchFamily="2" charset="2"/>
              </a:rPr>
              <a:t>)</a:t>
            </a:r>
            <a:r>
              <a:rPr lang="zh-CN" altLang="en-US" dirty="0">
                <a:latin typeface="华文新魏" panose="02010800040101010101" pitchFamily="2" charset="-122"/>
                <a:ea typeface="华文新魏" panose="02010800040101010101" pitchFamily="2" charset="-122"/>
                <a:sym typeface="Wingdings" panose="05000000000000000000" pitchFamily="2" charset="2"/>
              </a:rPr>
              <a:t>将整个窗体覆盖，因此采用</a:t>
            </a:r>
            <a:r>
              <a:rPr lang="en-US" altLang="zh-CN" dirty="0" err="1">
                <a:latin typeface="华文新魏" panose="02010800040101010101" pitchFamily="2" charset="-122"/>
                <a:ea typeface="华文新魏" panose="02010800040101010101" pitchFamily="2" charset="-122"/>
                <a:sym typeface="Wingdings" panose="05000000000000000000" pitchFamily="2" charset="2"/>
              </a:rPr>
              <a:t>JFrame.setBackground</a:t>
            </a:r>
            <a:r>
              <a:rPr lang="zh-CN" altLang="en-US" dirty="0">
                <a:latin typeface="华文新魏" panose="02010800040101010101" pitchFamily="2" charset="-122"/>
                <a:ea typeface="华文新魏" panose="02010800040101010101" pitchFamily="2" charset="-122"/>
                <a:sym typeface="Wingdings" panose="05000000000000000000" pitchFamily="2" charset="2"/>
              </a:rPr>
              <a:t>方法设置</a:t>
            </a:r>
            <a:r>
              <a:rPr lang="en-US" altLang="zh-CN" dirty="0" err="1">
                <a:latin typeface="华文新魏" panose="02010800040101010101" pitchFamily="2" charset="-122"/>
                <a:ea typeface="华文新魏" panose="02010800040101010101" pitchFamily="2" charset="-122"/>
                <a:sym typeface="Wingdings" panose="05000000000000000000" pitchFamily="2" charset="2"/>
              </a:rPr>
              <a:t>JFrame</a:t>
            </a:r>
            <a:r>
              <a:rPr lang="zh-CN" altLang="en-US" dirty="0">
                <a:latin typeface="华文新魏" panose="02010800040101010101" pitchFamily="2" charset="-122"/>
                <a:ea typeface="华文新魏" panose="02010800040101010101" pitchFamily="2" charset="-122"/>
                <a:sym typeface="Wingdings" panose="05000000000000000000" pitchFamily="2" charset="2"/>
              </a:rPr>
              <a:t>窗体的背景色是看不见的。</a:t>
            </a:r>
            <a:endParaRPr lang="en-US" altLang="zh-CN" dirty="0">
              <a:latin typeface="华文新魏" panose="02010800040101010101" pitchFamily="2" charset="-122"/>
              <a:ea typeface="华文新魏" panose="02010800040101010101" pitchFamily="2" charset="-122"/>
              <a:sym typeface="Wingdings" panose="05000000000000000000" pitchFamily="2" charset="2"/>
            </a:endParaRPr>
          </a:p>
          <a:p>
            <a:pPr>
              <a:lnSpc>
                <a:spcPct val="120000"/>
              </a:lnSpc>
              <a:spcBef>
                <a:spcPts val="0"/>
              </a:spcBef>
            </a:pPr>
            <a:r>
              <a:rPr lang="zh-CN" altLang="en-US" sz="2400" dirty="0">
                <a:latin typeface="华文新魏" panose="02010800040101010101" pitchFamily="2" charset="-122"/>
                <a:ea typeface="华文新魏" panose="02010800040101010101" pitchFamily="2" charset="-122"/>
              </a:rPr>
              <a:t>内容面板（</a:t>
            </a:r>
            <a:r>
              <a:rPr lang="en-US" altLang="zh-CN" sz="2400" dirty="0" err="1">
                <a:latin typeface="华文新魏" panose="02010800040101010101" pitchFamily="2" charset="-122"/>
                <a:ea typeface="华文新魏" panose="02010800040101010101" pitchFamily="2" charset="-122"/>
              </a:rPr>
              <a:t>contentPane</a:t>
            </a:r>
            <a:r>
              <a:rPr lang="zh-CN" altLang="en-US" sz="2400" dirty="0">
                <a:latin typeface="华文新魏" panose="02010800040101010101" pitchFamily="2" charset="-122"/>
                <a:ea typeface="华文新魏" panose="02010800040101010101" pitchFamily="2" charset="-122"/>
              </a:rPr>
              <a:t>）也</a:t>
            </a:r>
            <a:r>
              <a:rPr lang="zh-CN" altLang="en-US" sz="2400" dirty="0" smtClean="0">
                <a:latin typeface="华文新魏" panose="02010800040101010101" pitchFamily="2" charset="-122"/>
                <a:ea typeface="华文新魏" panose="02010800040101010101" pitchFamily="2" charset="-122"/>
              </a:rPr>
              <a:t>是</a:t>
            </a:r>
            <a:r>
              <a:rPr lang="zh-CN" altLang="en-US" dirty="0">
                <a:latin typeface="华文新魏" panose="02010800040101010101" pitchFamily="2" charset="-122"/>
                <a:ea typeface="华文新魏" panose="02010800040101010101" pitchFamily="2" charset="-122"/>
              </a:rPr>
              <a:t>默认添加</a:t>
            </a:r>
            <a:r>
              <a:rPr lang="en-US" altLang="zh-CN" dirty="0" smtClean="0">
                <a:latin typeface="华文新魏" panose="02010800040101010101" pitchFamily="2" charset="-122"/>
                <a:ea typeface="华文新魏" panose="02010800040101010101" pitchFamily="2" charset="-122"/>
              </a:rPr>
              <a:t>swing</a:t>
            </a:r>
            <a:r>
              <a:rPr lang="zh-CN" altLang="en-US" dirty="0" smtClean="0">
                <a:latin typeface="华文新魏" panose="02010800040101010101" pitchFamily="2" charset="-122"/>
                <a:ea typeface="华文新魏" panose="02010800040101010101" pitchFamily="2" charset="-122"/>
              </a:rPr>
              <a:t>组件的</a:t>
            </a:r>
            <a:r>
              <a:rPr lang="zh-CN" altLang="en-US" dirty="0">
                <a:latin typeface="华文新魏" panose="02010800040101010101" pitchFamily="2" charset="-122"/>
                <a:ea typeface="华文新魏" panose="02010800040101010101" pitchFamily="2" charset="-122"/>
              </a:rPr>
              <a:t>地方。</a:t>
            </a:r>
            <a:endParaRPr lang="zh-CN" altLang="en-US" sz="2400" dirty="0">
              <a:latin typeface="华文新魏" panose="02010800040101010101" pitchFamily="2" charset="-122"/>
              <a:ea typeface="华文新魏" panose="02010800040101010101" pitchFamily="2" charset="-122"/>
            </a:endParaRPr>
          </a:p>
        </p:txBody>
      </p:sp>
      <p:sp>
        <p:nvSpPr>
          <p:cNvPr id="3" name="TextBox 2"/>
          <p:cNvSpPr txBox="1"/>
          <p:nvPr/>
        </p:nvSpPr>
        <p:spPr>
          <a:xfrm>
            <a:off x="4885988" y="1545636"/>
            <a:ext cx="966931" cy="369332"/>
          </a:xfrm>
          <a:prstGeom prst="rect">
            <a:avLst/>
          </a:prstGeom>
          <a:solidFill>
            <a:schemeClr val="bg1"/>
          </a:solidFill>
        </p:spPr>
        <p:txBody>
          <a:bodyPr wrap="none" rtlCol="0">
            <a:spAutoFit/>
          </a:bodyPr>
          <a:lstStyle/>
          <a:p>
            <a:r>
              <a:rPr lang="en-US" altLang="zh-CN" dirty="0" err="1"/>
              <a:t>JFrame</a:t>
            </a:r>
            <a:endParaRPr lang="zh-CN" altLang="en-US" dirty="0"/>
          </a:p>
        </p:txBody>
      </p:sp>
      <p:sp>
        <p:nvSpPr>
          <p:cNvPr id="8" name="TextBox 7"/>
          <p:cNvSpPr txBox="1"/>
          <p:nvPr/>
        </p:nvSpPr>
        <p:spPr>
          <a:xfrm>
            <a:off x="4889648" y="1930089"/>
            <a:ext cx="1236236" cy="369332"/>
          </a:xfrm>
          <a:prstGeom prst="rect">
            <a:avLst/>
          </a:prstGeom>
          <a:solidFill>
            <a:schemeClr val="bg1"/>
          </a:solidFill>
        </p:spPr>
        <p:txBody>
          <a:bodyPr wrap="none" rtlCol="0">
            <a:spAutoFit/>
          </a:bodyPr>
          <a:lstStyle/>
          <a:p>
            <a:r>
              <a:rPr lang="en-US" altLang="zh-CN" dirty="0" err="1"/>
              <a:t>JMenuBar</a:t>
            </a:r>
            <a:endParaRPr lang="zh-CN" altLang="en-US" dirty="0"/>
          </a:p>
        </p:txBody>
      </p:sp>
      <p:sp>
        <p:nvSpPr>
          <p:cNvPr id="9" name="TextBox 8"/>
          <p:cNvSpPr txBox="1"/>
          <p:nvPr/>
        </p:nvSpPr>
        <p:spPr>
          <a:xfrm>
            <a:off x="4860032" y="2402763"/>
            <a:ext cx="1351652" cy="369332"/>
          </a:xfrm>
          <a:prstGeom prst="rect">
            <a:avLst/>
          </a:prstGeom>
          <a:solidFill>
            <a:schemeClr val="bg1"/>
          </a:solidFill>
        </p:spPr>
        <p:txBody>
          <a:bodyPr wrap="none" rtlCol="0">
            <a:spAutoFit/>
          </a:bodyPr>
          <a:lstStyle/>
          <a:p>
            <a:r>
              <a:rPr lang="en-US" altLang="zh-CN" dirty="0" err="1"/>
              <a:t>cotentPane</a:t>
            </a:r>
            <a:endParaRPr lang="zh-CN" altLang="en-US" dirty="0"/>
          </a:p>
        </p:txBody>
      </p:sp>
    </p:spTree>
    <p:extLst>
      <p:ext uri="{BB962C8B-B14F-4D97-AF65-F5344CB8AC3E}">
        <p14:creationId xmlns:p14="http://schemas.microsoft.com/office/powerpoint/2010/main" val="2967512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63" name="Text Box 19"/>
          <p:cNvSpPr txBox="1">
            <a:spLocks noChangeArrowheads="1"/>
          </p:cNvSpPr>
          <p:nvPr/>
        </p:nvSpPr>
        <p:spPr bwMode="auto">
          <a:xfrm>
            <a:off x="7415214" y="87475"/>
            <a:ext cx="16208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chemeClr val="bg1"/>
                </a:solidFill>
                <a:ea typeface="华文行楷" pitchFamily="2" charset="-122"/>
              </a:rPr>
              <a:t>主讲 李云辉</a:t>
            </a:r>
          </a:p>
        </p:txBody>
      </p:sp>
      <p:sp>
        <p:nvSpPr>
          <p:cNvPr id="57379" name="Rectangle 2"/>
          <p:cNvSpPr>
            <a:spLocks noChangeArrowheads="1"/>
          </p:cNvSpPr>
          <p:nvPr/>
        </p:nvSpPr>
        <p:spPr bwMode="auto">
          <a:xfrm>
            <a:off x="3131840" y="4461960"/>
            <a:ext cx="44640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endParaRPr lang="zh-CN" altLang="en-US" sz="3600" b="1" dirty="0">
              <a:solidFill>
                <a:srgbClr val="336666"/>
              </a:solidFill>
              <a:ea typeface="华文新魏" pitchFamily="2" charset="-122"/>
            </a:endParaRPr>
          </a:p>
        </p:txBody>
      </p:sp>
      <p:sp>
        <p:nvSpPr>
          <p:cNvPr id="12" name="标题 11"/>
          <p:cNvSpPr>
            <a:spLocks noGrp="1"/>
          </p:cNvSpPr>
          <p:nvPr>
            <p:ph type="ctrTitle"/>
          </p:nvPr>
        </p:nvSpPr>
        <p:spPr/>
        <p:txBody>
          <a:bodyPr/>
          <a:lstStyle/>
          <a:p>
            <a:r>
              <a:rPr lang="en-US" altLang="zh-CN" b="1" dirty="0">
                <a:solidFill>
                  <a:srgbClr val="336666"/>
                </a:solidFill>
                <a:ea typeface="华文新魏" pitchFamily="2" charset="-122"/>
              </a:rPr>
              <a:t> java </a:t>
            </a:r>
            <a:r>
              <a:rPr lang="zh-CN" altLang="en-US" b="1" dirty="0">
                <a:solidFill>
                  <a:srgbClr val="336666"/>
                </a:solidFill>
                <a:ea typeface="华文新魏" pitchFamily="2" charset="-122"/>
              </a:rPr>
              <a:t>图形化编程</a:t>
            </a:r>
            <a:endParaRPr lang="zh-CN" altLang="en-US" dirty="0"/>
          </a:p>
        </p:txBody>
      </p:sp>
      <p:sp>
        <p:nvSpPr>
          <p:cNvPr id="13" name="副标题 1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bwMode="auto">
          <a:xfrm>
            <a:off x="381000" y="1491630"/>
            <a:ext cx="8229600" cy="3168352"/>
          </a:xfrm>
          <a:prstGeom prst="rect">
            <a:avLst/>
          </a:prstGeom>
          <a:solidFill>
            <a:schemeClr val="accent2">
              <a:lumMod val="20000"/>
              <a:lumOff val="80000"/>
            </a:schemeClr>
          </a:solidFill>
          <a:ln>
            <a:noFill/>
          </a:ln>
          <a:effectLst/>
        </p:spPr>
        <p:txBody>
          <a:bodyPr vert="horz" wrap="square" lIns="91440" tIns="45720" rIns="91440" bIns="45720" numCol="1" rtlCol="0" anchor="t" anchorCtr="0" compatLnSpc="1">
            <a:prstTxWarp prst="textNoShape">
              <a:avLst/>
            </a:prstTxWarp>
          </a:bodyPr>
          <a:lstStyle/>
          <a:p>
            <a:pPr marL="342900" indent="-342900">
              <a:lnSpc>
                <a:spcPct val="140000"/>
              </a:lnSpc>
              <a:spcBef>
                <a:spcPct val="20000"/>
              </a:spcBef>
              <a:buClr>
                <a:srgbClr val="00A800"/>
              </a:buClr>
              <a:buFont typeface="Wingdings" pitchFamily="2" charset="2"/>
              <a:buNone/>
            </a:pPr>
            <a:endParaRPr lang="zh-CN" altLang="en-US" sz="2600" b="1">
              <a:solidFill>
                <a:prstClr val="black"/>
              </a:solidFill>
              <a:latin typeface="Tahoma" pitchFamily="34" charset="0"/>
              <a:ea typeface="楷体_GB2312" pitchFamily="49" charset="-122"/>
            </a:endParaRPr>
          </a:p>
        </p:txBody>
      </p:sp>
      <p:sp>
        <p:nvSpPr>
          <p:cNvPr id="3" name="内容占位符 2"/>
          <p:cNvSpPr>
            <a:spLocks noGrp="1"/>
          </p:cNvSpPr>
          <p:nvPr>
            <p:ph idx="1"/>
          </p:nvPr>
        </p:nvSpPr>
        <p:spPr>
          <a:xfrm>
            <a:off x="457200" y="627534"/>
            <a:ext cx="8229600" cy="4515966"/>
          </a:xfrm>
        </p:spPr>
        <p:txBody>
          <a:bodyPr>
            <a:normAutofit/>
          </a:bodyPr>
          <a:lstStyle/>
          <a:p>
            <a:pPr marL="0" indent="0">
              <a:buNone/>
            </a:pPr>
            <a:r>
              <a:rPr lang="zh-CN" altLang="en-US" sz="2400" dirty="0"/>
              <a:t>任务二</a:t>
            </a:r>
            <a:r>
              <a:rPr lang="zh-CN" altLang="en-US" sz="2400" dirty="0">
                <a:sym typeface="Wingdings" panose="05000000000000000000" pitchFamily="2" charset="2"/>
              </a:rPr>
              <a:t>：将背景色设为黑色</a:t>
            </a:r>
            <a:endParaRPr lang="en-US" altLang="zh-CN" sz="2400" dirty="0">
              <a:sym typeface="Wingdings" panose="05000000000000000000" pitchFamily="2" charset="2"/>
            </a:endParaRPr>
          </a:p>
          <a:p>
            <a:pPr marL="0" indent="0">
              <a:lnSpc>
                <a:spcPct val="100000"/>
              </a:lnSpc>
              <a:spcBef>
                <a:spcPts val="1200"/>
              </a:spcBef>
              <a:spcAft>
                <a:spcPts val="600"/>
              </a:spcAft>
              <a:buNone/>
            </a:pPr>
            <a:r>
              <a:rPr lang="zh-CN" altLang="en-US" sz="2000" dirty="0">
                <a:solidFill>
                  <a:srgbClr val="C00000"/>
                </a:solidFill>
                <a:latin typeface="黑体" panose="02010609060101010101" pitchFamily="49" charset="-122"/>
                <a:ea typeface="黑体" panose="02010609060101010101" pitchFamily="49" charset="-122"/>
                <a:sym typeface="Wingdings" panose="05000000000000000000" pitchFamily="2" charset="2"/>
              </a:rPr>
              <a:t>解决方法：</a:t>
            </a:r>
            <a:r>
              <a:rPr lang="en-US" altLang="zh-CN" sz="2000" dirty="0">
                <a:latin typeface="宋体" panose="02010600030101010101" pitchFamily="2" charset="-122"/>
                <a:ea typeface="宋体" panose="02010600030101010101" pitchFamily="2" charset="-122"/>
                <a:sym typeface="Wingdings" panose="05000000000000000000" pitchFamily="2" charset="2"/>
              </a:rPr>
              <a:t>   </a:t>
            </a:r>
            <a:r>
              <a:rPr lang="zh-CN" altLang="en-US" sz="2000" dirty="0">
                <a:latin typeface="宋体" panose="02010600030101010101" pitchFamily="2" charset="-122"/>
                <a:ea typeface="宋体" panose="02010600030101010101" pitchFamily="2" charset="-122"/>
                <a:sym typeface="Wingdings" panose="05000000000000000000" pitchFamily="2" charset="2"/>
              </a:rPr>
              <a:t>假设已有定义    </a:t>
            </a:r>
            <a:r>
              <a:rPr lang="en-US" altLang="zh-CN" sz="2000" b="0" dirty="0" err="1">
                <a:solidFill>
                  <a:srgbClr val="0000FF"/>
                </a:solidFill>
              </a:rPr>
              <a:t>JFrame</a:t>
            </a:r>
            <a:r>
              <a:rPr lang="en-US" altLang="zh-CN" sz="2000" b="0" dirty="0">
                <a:solidFill>
                  <a:srgbClr val="0000FF"/>
                </a:solidFill>
              </a:rPr>
              <a:t> </a:t>
            </a:r>
            <a:r>
              <a:rPr lang="en-US" altLang="zh-CN" sz="2000" b="0" dirty="0" err="1">
                <a:solidFill>
                  <a:srgbClr val="0000FF"/>
                </a:solidFill>
              </a:rPr>
              <a:t>jf</a:t>
            </a:r>
            <a:r>
              <a:rPr lang="en-US" altLang="zh-CN" sz="2000" b="0" dirty="0">
                <a:solidFill>
                  <a:srgbClr val="0000FF"/>
                </a:solidFill>
              </a:rPr>
              <a:t>=new </a:t>
            </a:r>
            <a:r>
              <a:rPr lang="en-US" altLang="zh-CN" sz="2000" b="0" dirty="0" err="1">
                <a:solidFill>
                  <a:srgbClr val="0000FF"/>
                </a:solidFill>
              </a:rPr>
              <a:t>JFrame</a:t>
            </a:r>
            <a:r>
              <a:rPr lang="en-US" altLang="zh-CN" sz="2000" b="0" dirty="0">
                <a:solidFill>
                  <a:srgbClr val="0000FF"/>
                </a:solidFill>
              </a:rPr>
              <a:t>();</a:t>
            </a:r>
            <a:endParaRPr lang="en-US" altLang="zh-CN" sz="2000" dirty="0">
              <a:solidFill>
                <a:srgbClr val="0000FF"/>
              </a:solidFill>
              <a:latin typeface="宋体" panose="02010600030101010101" pitchFamily="2" charset="-122"/>
              <a:ea typeface="宋体" panose="02010600030101010101" pitchFamily="2" charset="-122"/>
              <a:sym typeface="Wingdings" panose="05000000000000000000" pitchFamily="2" charset="2"/>
            </a:endParaRPr>
          </a:p>
          <a:p>
            <a:pPr marL="0" indent="0">
              <a:lnSpc>
                <a:spcPct val="100000"/>
              </a:lnSpc>
              <a:spcBef>
                <a:spcPts val="600"/>
              </a:spcBef>
              <a:spcAft>
                <a:spcPts val="600"/>
              </a:spcAft>
              <a:buNone/>
            </a:pPr>
            <a:r>
              <a:rPr lang="zh-CN" altLang="en-US" sz="2000" dirty="0" smtClean="0">
                <a:latin typeface="宋体" panose="02010600030101010101" pitchFamily="2" charset="-122"/>
                <a:ea typeface="宋体" panose="02010600030101010101" pitchFamily="2" charset="-122"/>
                <a:sym typeface="Wingdings" panose="05000000000000000000" pitchFamily="2" charset="2"/>
              </a:rPr>
              <a:t>用</a:t>
            </a:r>
            <a:r>
              <a:rPr lang="en-US" altLang="zh-CN" sz="2000" dirty="0" err="1">
                <a:latin typeface="宋体" panose="02010600030101010101" pitchFamily="2" charset="-122"/>
                <a:ea typeface="宋体" panose="02010600030101010101" pitchFamily="2" charset="-122"/>
              </a:rPr>
              <a:t>getContentPane</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方法得到</a:t>
            </a:r>
            <a:r>
              <a:rPr lang="en-US" altLang="zh-CN" sz="2000" dirty="0" err="1">
                <a:latin typeface="宋体" panose="02010600030101010101" pitchFamily="2" charset="-122"/>
                <a:ea typeface="宋体" panose="02010600030101010101" pitchFamily="2" charset="-122"/>
              </a:rPr>
              <a:t>JFrame</a:t>
            </a:r>
            <a:r>
              <a:rPr lang="zh-CN" altLang="en-US" sz="2000" dirty="0">
                <a:latin typeface="宋体" panose="02010600030101010101" pitchFamily="2" charset="-122"/>
                <a:ea typeface="宋体" panose="02010600030101010101" pitchFamily="2" charset="-122"/>
              </a:rPr>
              <a:t>的内容面板</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对该其进行设置。</a:t>
            </a:r>
            <a:endParaRPr lang="en-US" altLang="zh-CN" sz="2000" dirty="0">
              <a:latin typeface="宋体" panose="02010600030101010101" pitchFamily="2" charset="-122"/>
              <a:ea typeface="宋体" panose="02010600030101010101" pitchFamily="2" charset="-122"/>
            </a:endParaRPr>
          </a:p>
          <a:p>
            <a:pPr marL="0" indent="0">
              <a:lnSpc>
                <a:spcPct val="100000"/>
              </a:lnSpc>
              <a:buNone/>
            </a:pPr>
            <a:r>
              <a:rPr lang="en-US" altLang="zh-CN" sz="2000" b="0" dirty="0">
                <a:solidFill>
                  <a:srgbClr val="0000FF"/>
                </a:solidFill>
              </a:rPr>
              <a:t>     </a:t>
            </a:r>
            <a:r>
              <a:rPr lang="en-US" altLang="zh-CN" sz="2000" b="0" dirty="0" err="1">
                <a:solidFill>
                  <a:srgbClr val="0000FF"/>
                </a:solidFill>
              </a:rPr>
              <a:t>jf.getContentPane</a:t>
            </a:r>
            <a:r>
              <a:rPr lang="en-US" altLang="zh-CN" sz="2000" b="0" dirty="0">
                <a:solidFill>
                  <a:srgbClr val="0000FF"/>
                </a:solidFill>
              </a:rPr>
              <a:t>().</a:t>
            </a:r>
            <a:r>
              <a:rPr lang="en-US" altLang="zh-CN" sz="2000" b="0" dirty="0" err="1">
                <a:solidFill>
                  <a:srgbClr val="0000FF"/>
                </a:solidFill>
              </a:rPr>
              <a:t>setBackground</a:t>
            </a:r>
            <a:r>
              <a:rPr lang="en-US" altLang="zh-CN" sz="2000" b="0" dirty="0">
                <a:solidFill>
                  <a:srgbClr val="0000FF"/>
                </a:solidFill>
              </a:rPr>
              <a:t>(</a:t>
            </a:r>
            <a:r>
              <a:rPr lang="en-US" altLang="zh-CN" sz="2000" b="0" dirty="0" err="1">
                <a:solidFill>
                  <a:srgbClr val="0000FF"/>
                </a:solidFill>
              </a:rPr>
              <a:t>Color.black</a:t>
            </a:r>
            <a:r>
              <a:rPr lang="en-US" altLang="zh-CN" sz="2000" b="0" dirty="0">
                <a:solidFill>
                  <a:srgbClr val="0000FF"/>
                </a:solidFill>
              </a:rPr>
              <a:t>);</a:t>
            </a:r>
          </a:p>
          <a:p>
            <a:pPr marL="0" indent="0">
              <a:lnSpc>
                <a:spcPct val="100000"/>
              </a:lnSpc>
              <a:buNone/>
            </a:pPr>
            <a:endParaRPr lang="en-US" altLang="zh-CN" sz="2000" b="0" dirty="0">
              <a:solidFill>
                <a:schemeClr val="accent6">
                  <a:lumMod val="50000"/>
                </a:schemeClr>
              </a:solidFill>
            </a:endParaRPr>
          </a:p>
          <a:p>
            <a:pPr marL="0" indent="0">
              <a:lnSpc>
                <a:spcPct val="100000"/>
              </a:lnSpc>
              <a:spcBef>
                <a:spcPts val="1200"/>
              </a:spcBef>
              <a:spcAft>
                <a:spcPts val="600"/>
              </a:spcAft>
              <a:buNone/>
            </a:pPr>
            <a:endParaRPr lang="en-US" altLang="zh-CN" sz="2000" dirty="0">
              <a:solidFill>
                <a:srgbClr val="C00000"/>
              </a:solidFill>
              <a:latin typeface="宋体" panose="02010600030101010101" pitchFamily="2" charset="-122"/>
              <a:ea typeface="宋体" panose="02010600030101010101" pitchFamily="2" charset="-122"/>
            </a:endParaRPr>
          </a:p>
          <a:p>
            <a:pPr marL="0" indent="0">
              <a:lnSpc>
                <a:spcPct val="100000"/>
              </a:lnSpc>
              <a:spcBef>
                <a:spcPts val="1200"/>
              </a:spcBef>
              <a:spcAft>
                <a:spcPts val="600"/>
              </a:spcAft>
              <a:buNone/>
            </a:pPr>
            <a:endParaRPr lang="en-US" altLang="zh-CN" sz="2000" dirty="0">
              <a:solidFill>
                <a:srgbClr val="C00000"/>
              </a:solidFill>
              <a:latin typeface="宋体" panose="02010600030101010101" pitchFamily="2" charset="-122"/>
              <a:ea typeface="宋体" panose="02010600030101010101" pitchFamily="2" charset="-122"/>
            </a:endParaRPr>
          </a:p>
          <a:p>
            <a:pPr marL="0" indent="0">
              <a:lnSpc>
                <a:spcPct val="100000"/>
              </a:lnSpc>
              <a:spcBef>
                <a:spcPts val="1200"/>
              </a:spcBef>
              <a:spcAft>
                <a:spcPts val="600"/>
              </a:spcAft>
              <a:buNone/>
            </a:pPr>
            <a:endParaRPr lang="en-US" altLang="zh-CN" sz="2000" dirty="0">
              <a:solidFill>
                <a:srgbClr val="C00000"/>
              </a:solidFill>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10"/>
          </p:nvPr>
        </p:nvSpPr>
        <p:spPr>
          <a:xfrm>
            <a:off x="457200" y="141480"/>
            <a:ext cx="2895600" cy="246888"/>
          </a:xfrm>
        </p:spPr>
        <p:txBody>
          <a:bodyPr/>
          <a:lstStyle/>
          <a:p>
            <a:pPr>
              <a:defRPr/>
            </a:pPr>
            <a:r>
              <a:rPr lang="en-US" altLang="zh-CN" sz="1000" dirty="0">
                <a:solidFill>
                  <a:prstClr val="black"/>
                </a:solidFill>
              </a:rPr>
              <a:t>GUET</a:t>
            </a:r>
          </a:p>
        </p:txBody>
      </p:sp>
      <p:sp>
        <p:nvSpPr>
          <p:cNvPr id="7" name="TextBox 6"/>
          <p:cNvSpPr txBox="1"/>
          <p:nvPr/>
        </p:nvSpPr>
        <p:spPr>
          <a:xfrm>
            <a:off x="1645890" y="2767634"/>
            <a:ext cx="5450840" cy="1754326"/>
          </a:xfrm>
          <a:prstGeom prst="rect">
            <a:avLst/>
          </a:prstGeom>
          <a:solidFill>
            <a:schemeClr val="bg1"/>
          </a:solidFill>
          <a:ln>
            <a:noFill/>
          </a:ln>
        </p:spPr>
        <p:txBody>
          <a:bodyPr wrap="square" rtlCol="0">
            <a:spAutoFit/>
          </a:bodyPr>
          <a:lstStyle/>
          <a:p>
            <a:pPr>
              <a:lnSpc>
                <a:spcPct val="120000"/>
              </a:lnSpc>
            </a:pPr>
            <a:r>
              <a:rPr lang="zh-CN" altLang="en-US" dirty="0">
                <a:solidFill>
                  <a:prstClr val="black"/>
                </a:solidFill>
                <a:latin typeface="Arial"/>
                <a:ea typeface="方正舒体"/>
              </a:rPr>
              <a:t>或者</a:t>
            </a:r>
            <a:endParaRPr lang="en-US" altLang="zh-CN" dirty="0">
              <a:solidFill>
                <a:prstClr val="black"/>
              </a:solidFill>
              <a:latin typeface="Arial"/>
              <a:ea typeface="方正舒体"/>
            </a:endParaRPr>
          </a:p>
          <a:p>
            <a:pPr>
              <a:lnSpc>
                <a:spcPct val="120000"/>
              </a:lnSpc>
            </a:pPr>
            <a:r>
              <a:rPr lang="en-US" altLang="zh-CN" dirty="0">
                <a:solidFill>
                  <a:prstClr val="black"/>
                </a:solidFill>
                <a:latin typeface="Arial"/>
                <a:ea typeface="方正舒体"/>
              </a:rPr>
              <a:t>               </a:t>
            </a:r>
            <a:r>
              <a:rPr lang="en-US" altLang="zh-CN" b="1" dirty="0">
                <a:solidFill>
                  <a:srgbClr val="236B23"/>
                </a:solidFill>
                <a:latin typeface="宋体" panose="02010600030101010101" pitchFamily="2" charset="-122"/>
                <a:ea typeface="宋体" panose="02010600030101010101" pitchFamily="2" charset="-122"/>
              </a:rPr>
              <a:t>//</a:t>
            </a:r>
            <a:r>
              <a:rPr lang="zh-CN" altLang="en-US" b="1" dirty="0">
                <a:solidFill>
                  <a:srgbClr val="236B23"/>
                </a:solidFill>
                <a:latin typeface="宋体" panose="02010600030101010101" pitchFamily="2" charset="-122"/>
                <a:ea typeface="宋体" panose="02010600030101010101" pitchFamily="2" charset="-122"/>
              </a:rPr>
              <a:t>获得</a:t>
            </a:r>
            <a:r>
              <a:rPr lang="en-US" altLang="zh-CN" b="1" dirty="0" err="1">
                <a:solidFill>
                  <a:srgbClr val="236B23"/>
                </a:solidFill>
                <a:latin typeface="宋体" panose="02010600030101010101" pitchFamily="2" charset="-122"/>
                <a:ea typeface="宋体" panose="02010600030101010101" pitchFamily="2" charset="-122"/>
              </a:rPr>
              <a:t>JFrame</a:t>
            </a:r>
            <a:r>
              <a:rPr lang="zh-CN" altLang="en-US" b="1" dirty="0">
                <a:solidFill>
                  <a:srgbClr val="236B23"/>
                </a:solidFill>
                <a:latin typeface="宋体" panose="02010600030101010101" pitchFamily="2" charset="-122"/>
                <a:ea typeface="宋体" panose="02010600030101010101" pitchFamily="2" charset="-122"/>
              </a:rPr>
              <a:t>框架的内容面板</a:t>
            </a:r>
            <a:endParaRPr lang="en-US" altLang="zh-CN" b="1" dirty="0">
              <a:solidFill>
                <a:srgbClr val="236B23"/>
              </a:solidFill>
              <a:latin typeface="宋体" panose="02010600030101010101" pitchFamily="2" charset="-122"/>
              <a:ea typeface="宋体" panose="02010600030101010101" pitchFamily="2" charset="-122"/>
            </a:endParaRPr>
          </a:p>
          <a:p>
            <a:pPr>
              <a:lnSpc>
                <a:spcPct val="120000"/>
              </a:lnSpc>
            </a:pPr>
            <a:r>
              <a:rPr lang="en-US" altLang="zh-CN" dirty="0">
                <a:solidFill>
                  <a:prstClr val="black"/>
                </a:solidFill>
                <a:latin typeface="Arial"/>
                <a:ea typeface="方正舒体"/>
              </a:rPr>
              <a:t>	Container con=</a:t>
            </a:r>
            <a:r>
              <a:rPr lang="en-US" altLang="zh-CN" dirty="0" err="1">
                <a:solidFill>
                  <a:prstClr val="black"/>
                </a:solidFill>
                <a:latin typeface="Arial"/>
                <a:ea typeface="方正舒体"/>
              </a:rPr>
              <a:t>jf.getContentPane</a:t>
            </a:r>
            <a:r>
              <a:rPr lang="en-US" altLang="zh-CN" dirty="0">
                <a:solidFill>
                  <a:prstClr val="black"/>
                </a:solidFill>
                <a:latin typeface="Arial"/>
                <a:ea typeface="方正舒体"/>
              </a:rPr>
              <a:t>();</a:t>
            </a:r>
          </a:p>
          <a:p>
            <a:pPr>
              <a:lnSpc>
                <a:spcPct val="120000"/>
              </a:lnSpc>
            </a:pPr>
            <a:r>
              <a:rPr lang="en-US" altLang="zh-CN" dirty="0">
                <a:solidFill>
                  <a:prstClr val="black"/>
                </a:solidFill>
                <a:latin typeface="Arial"/>
                <a:ea typeface="方正舒体"/>
              </a:rPr>
              <a:t>              </a:t>
            </a:r>
            <a:r>
              <a:rPr lang="en-US" altLang="zh-CN" b="1" dirty="0">
                <a:solidFill>
                  <a:srgbClr val="236B23"/>
                </a:solidFill>
                <a:latin typeface="宋体" panose="02010600030101010101" pitchFamily="2" charset="-122"/>
                <a:ea typeface="宋体" panose="02010600030101010101" pitchFamily="2" charset="-122"/>
              </a:rPr>
              <a:t>//</a:t>
            </a:r>
            <a:r>
              <a:rPr lang="zh-CN" altLang="en-US" b="1" dirty="0">
                <a:solidFill>
                  <a:srgbClr val="236B23"/>
                </a:solidFill>
                <a:latin typeface="宋体" panose="02010600030101010101" pitchFamily="2" charset="-122"/>
                <a:ea typeface="宋体" panose="02010600030101010101" pitchFamily="2" charset="-122"/>
              </a:rPr>
              <a:t>设置内容面板的颜色</a:t>
            </a:r>
            <a:endParaRPr lang="en-US" altLang="zh-CN" b="1" dirty="0">
              <a:solidFill>
                <a:srgbClr val="236B23"/>
              </a:solidFill>
              <a:latin typeface="宋体" panose="02010600030101010101" pitchFamily="2" charset="-122"/>
              <a:ea typeface="宋体" panose="02010600030101010101" pitchFamily="2" charset="-122"/>
            </a:endParaRPr>
          </a:p>
          <a:p>
            <a:pPr>
              <a:lnSpc>
                <a:spcPct val="120000"/>
              </a:lnSpc>
            </a:pPr>
            <a:r>
              <a:rPr lang="en-US" altLang="zh-CN" dirty="0">
                <a:solidFill>
                  <a:prstClr val="black"/>
                </a:solidFill>
                <a:latin typeface="Arial"/>
                <a:ea typeface="方正舒体"/>
              </a:rPr>
              <a:t>	</a:t>
            </a:r>
            <a:r>
              <a:rPr lang="en-US" altLang="zh-CN" dirty="0" err="1">
                <a:solidFill>
                  <a:prstClr val="black"/>
                </a:solidFill>
                <a:latin typeface="Arial"/>
                <a:ea typeface="方正舒体"/>
              </a:rPr>
              <a:t>con.setBackground</a:t>
            </a:r>
            <a:r>
              <a:rPr lang="en-US" altLang="zh-CN" dirty="0">
                <a:solidFill>
                  <a:prstClr val="black"/>
                </a:solidFill>
                <a:latin typeface="Arial"/>
                <a:ea typeface="方正舒体"/>
              </a:rPr>
              <a:t>(</a:t>
            </a:r>
            <a:r>
              <a:rPr lang="en-US" altLang="zh-CN" dirty="0" err="1">
                <a:solidFill>
                  <a:prstClr val="black"/>
                </a:solidFill>
                <a:latin typeface="Arial"/>
                <a:ea typeface="方正舒体"/>
              </a:rPr>
              <a:t>Color.black</a:t>
            </a:r>
            <a:r>
              <a:rPr lang="en-US" altLang="zh-CN" dirty="0">
                <a:solidFill>
                  <a:prstClr val="black"/>
                </a:solidFill>
                <a:latin typeface="Arial"/>
                <a:ea typeface="方正舒体"/>
              </a:rPr>
              <a:t>);</a:t>
            </a:r>
            <a:endParaRPr lang="zh-CN" altLang="en-US" dirty="0">
              <a:solidFill>
                <a:prstClr val="black"/>
              </a:solidFill>
              <a:latin typeface="Arial"/>
              <a:ea typeface="方正舒体"/>
            </a:endParaRPr>
          </a:p>
        </p:txBody>
      </p:sp>
    </p:spTree>
    <p:extLst>
      <p:ext uri="{BB962C8B-B14F-4D97-AF65-F5344CB8AC3E}">
        <p14:creationId xmlns:p14="http://schemas.microsoft.com/office/powerpoint/2010/main" val="39357166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67544" y="411510"/>
            <a:ext cx="7772400" cy="702469"/>
          </a:xfrm>
        </p:spPr>
        <p:txBody>
          <a:bodyPr>
            <a:normAutofit/>
          </a:bodyPr>
          <a:lstStyle/>
          <a:p>
            <a:r>
              <a:rPr lang="en-US" altLang="zh-CN" sz="3200" b="0" dirty="0" smtClean="0"/>
              <a:t>swing</a:t>
            </a:r>
            <a:r>
              <a:rPr lang="en-US" altLang="zh-CN" sz="3200" dirty="0" smtClean="0"/>
              <a:t> </a:t>
            </a:r>
            <a:r>
              <a:rPr lang="zh-CN" altLang="en-US" sz="3200" dirty="0"/>
              <a:t>中的容器</a:t>
            </a:r>
          </a:p>
        </p:txBody>
      </p:sp>
      <p:sp>
        <p:nvSpPr>
          <p:cNvPr id="150531" name="Rectangle 3"/>
          <p:cNvSpPr>
            <a:spLocks noGrp="1" noChangeArrowheads="1"/>
          </p:cNvSpPr>
          <p:nvPr>
            <p:ph idx="1"/>
          </p:nvPr>
        </p:nvSpPr>
        <p:spPr>
          <a:xfrm>
            <a:off x="381000" y="1059582"/>
            <a:ext cx="8393113" cy="3344112"/>
          </a:xfrm>
        </p:spPr>
        <p:txBody>
          <a:bodyPr>
            <a:normAutofit fontScale="77500" lnSpcReduction="20000"/>
          </a:bodyPr>
          <a:lstStyle/>
          <a:p>
            <a:pPr>
              <a:defRPr/>
            </a:pPr>
            <a:r>
              <a:rPr lang="zh-CN" altLang="en-US" sz="2000" dirty="0">
                <a:solidFill>
                  <a:srgbClr val="0000FF"/>
                </a:solidFill>
              </a:rPr>
              <a:t>顶级容器：一般是一个顶层窗口（框架）</a:t>
            </a:r>
          </a:p>
          <a:p>
            <a:pPr lvl="1">
              <a:buClr>
                <a:schemeClr val="tx1"/>
              </a:buClr>
              <a:defRPr/>
            </a:pPr>
            <a:r>
              <a:rPr lang="en-US" altLang="zh-CN" sz="2000" b="0" dirty="0" err="1">
                <a:solidFill>
                  <a:srgbClr val="CC3399"/>
                </a:solidFill>
              </a:rPr>
              <a:t>JFrame</a:t>
            </a:r>
            <a:r>
              <a:rPr lang="en-US" altLang="zh-CN" sz="2000" b="0" dirty="0">
                <a:solidFill>
                  <a:srgbClr val="CC3399"/>
                </a:solidFill>
              </a:rPr>
              <a:t>(</a:t>
            </a:r>
            <a:r>
              <a:rPr lang="zh-CN" altLang="en-US" sz="2000" b="0" dirty="0">
                <a:solidFill>
                  <a:srgbClr val="CC3399"/>
                </a:solidFill>
              </a:rPr>
              <a:t>框架</a:t>
            </a:r>
            <a:r>
              <a:rPr lang="en-US" altLang="zh-CN" sz="2000" b="0" dirty="0">
                <a:solidFill>
                  <a:srgbClr val="CC3399"/>
                </a:solidFill>
              </a:rPr>
              <a:t>)</a:t>
            </a:r>
            <a:r>
              <a:rPr lang="zh-CN" altLang="en-US" sz="2000" b="0" dirty="0">
                <a:solidFill>
                  <a:srgbClr val="CC3399"/>
                </a:solidFill>
              </a:rPr>
              <a:t>：</a:t>
            </a:r>
            <a:r>
              <a:rPr lang="zh-CN" altLang="en-US" sz="2000" dirty="0"/>
              <a:t>用于</a:t>
            </a:r>
            <a:r>
              <a:rPr lang="zh-CN" altLang="en-US" dirty="0"/>
              <a:t>主程序窗口</a:t>
            </a:r>
            <a:r>
              <a:rPr lang="zh-CN" altLang="en-US" sz="2000" dirty="0"/>
              <a:t>，应用程序至少使用一个框架窗口。</a:t>
            </a:r>
            <a:endParaRPr lang="en-GB" altLang="zh-CN" sz="2000" dirty="0"/>
          </a:p>
          <a:p>
            <a:pPr lvl="1">
              <a:buClr>
                <a:schemeClr val="tx1"/>
              </a:buClr>
              <a:defRPr/>
            </a:pPr>
            <a:r>
              <a:rPr lang="en-US" altLang="zh-CN" sz="2000" b="0" dirty="0" err="1">
                <a:solidFill>
                  <a:srgbClr val="CC3399"/>
                </a:solidFill>
              </a:rPr>
              <a:t>Jdialog</a:t>
            </a:r>
            <a:r>
              <a:rPr lang="en-US" altLang="zh-CN" dirty="0">
                <a:solidFill>
                  <a:srgbClr val="CC3399"/>
                </a:solidFill>
              </a:rPr>
              <a:t>(</a:t>
            </a:r>
            <a:r>
              <a:rPr lang="zh-CN" altLang="en-US" dirty="0">
                <a:solidFill>
                  <a:srgbClr val="CC3399"/>
                </a:solidFill>
              </a:rPr>
              <a:t>对话框</a:t>
            </a:r>
            <a:r>
              <a:rPr lang="en-US" altLang="zh-CN" dirty="0">
                <a:solidFill>
                  <a:srgbClr val="CC3399"/>
                </a:solidFill>
              </a:rPr>
              <a:t>)</a:t>
            </a:r>
            <a:r>
              <a:rPr lang="zh-CN" altLang="en-US" sz="2000" b="0" dirty="0">
                <a:solidFill>
                  <a:srgbClr val="CC3399"/>
                </a:solidFill>
              </a:rPr>
              <a:t>：</a:t>
            </a:r>
            <a:r>
              <a:rPr lang="zh-CN" altLang="en-US" sz="2000" dirty="0"/>
              <a:t>用于对话框的类，属于二级窗口。</a:t>
            </a:r>
          </a:p>
          <a:p>
            <a:pPr lvl="1">
              <a:buClr>
                <a:schemeClr val="tx1"/>
              </a:buClr>
              <a:defRPr/>
            </a:pPr>
            <a:r>
              <a:rPr lang="en-US" altLang="zh-CN" sz="2000" b="0" dirty="0" err="1">
                <a:solidFill>
                  <a:srgbClr val="CC3399"/>
                </a:solidFill>
              </a:rPr>
              <a:t>Japplet</a:t>
            </a:r>
            <a:r>
              <a:rPr lang="en-US" altLang="zh-CN" sz="2000" b="0" dirty="0">
                <a:solidFill>
                  <a:srgbClr val="CC3399"/>
                </a:solidFill>
              </a:rPr>
              <a:t>(</a:t>
            </a:r>
            <a:r>
              <a:rPr lang="zh-CN" altLang="en-US" sz="2000" b="0" dirty="0">
                <a:solidFill>
                  <a:srgbClr val="CC3399"/>
                </a:solidFill>
              </a:rPr>
              <a:t>小程序</a:t>
            </a:r>
            <a:r>
              <a:rPr lang="en-US" altLang="zh-CN" sz="2000" b="0" dirty="0">
                <a:solidFill>
                  <a:srgbClr val="CC3399"/>
                </a:solidFill>
              </a:rPr>
              <a:t>)</a:t>
            </a:r>
            <a:r>
              <a:rPr lang="zh-CN" altLang="en-US" sz="2000" b="0" dirty="0">
                <a:solidFill>
                  <a:srgbClr val="CC3399"/>
                </a:solidFill>
              </a:rPr>
              <a:t>：</a:t>
            </a:r>
            <a:r>
              <a:rPr lang="zh-CN" altLang="en-US" dirty="0"/>
              <a:t>在浏览器内显示一个小程序界面。</a:t>
            </a:r>
            <a:r>
              <a:rPr lang="zh-CN" altLang="en-US" sz="2000" dirty="0"/>
              <a:t>用于使用 </a:t>
            </a:r>
            <a:r>
              <a:rPr lang="en-US" altLang="zh-CN" sz="2000" b="0" dirty="0"/>
              <a:t>Swing</a:t>
            </a:r>
            <a:r>
              <a:rPr lang="en-US" altLang="zh-CN" sz="2000" dirty="0"/>
              <a:t> </a:t>
            </a:r>
            <a:r>
              <a:rPr lang="zh-CN" altLang="en-US" sz="2000" dirty="0"/>
              <a:t>组件的</a:t>
            </a:r>
            <a:r>
              <a:rPr lang="en-US" altLang="zh-CN" sz="2000" b="0" dirty="0"/>
              <a:t>Java</a:t>
            </a:r>
            <a:r>
              <a:rPr lang="en-US" altLang="zh-CN" sz="2000" dirty="0"/>
              <a:t> </a:t>
            </a:r>
            <a:r>
              <a:rPr lang="en-US" altLang="zh-CN" sz="2000" b="0" dirty="0"/>
              <a:t>Applet</a:t>
            </a:r>
            <a:r>
              <a:rPr lang="zh-CN" altLang="en-US" sz="2000" dirty="0"/>
              <a:t>的类。</a:t>
            </a:r>
          </a:p>
          <a:p>
            <a:pPr>
              <a:defRPr/>
            </a:pPr>
            <a:r>
              <a:rPr lang="zh-CN" altLang="en-US" sz="2000" dirty="0">
                <a:solidFill>
                  <a:srgbClr val="0000FF"/>
                </a:solidFill>
              </a:rPr>
              <a:t>中间容器：需要包含在顶层容器中使用的容器。</a:t>
            </a:r>
          </a:p>
          <a:p>
            <a:pPr lvl="1">
              <a:buClr>
                <a:schemeClr val="tx1"/>
              </a:buClr>
              <a:defRPr/>
            </a:pPr>
            <a:r>
              <a:rPr lang="en-US" altLang="zh-CN" sz="2000" b="0" dirty="0" err="1">
                <a:solidFill>
                  <a:srgbClr val="CC3399"/>
                </a:solidFill>
              </a:rPr>
              <a:t>JPanel</a:t>
            </a:r>
            <a:r>
              <a:rPr lang="zh-CN" altLang="en-US" sz="2000" dirty="0">
                <a:solidFill>
                  <a:srgbClr val="CC3399"/>
                </a:solidFill>
              </a:rPr>
              <a:t>：</a:t>
            </a:r>
            <a:r>
              <a:rPr lang="zh-CN" altLang="en-US" sz="2000" dirty="0"/>
              <a:t>面板，是最灵活、最常用的中间容器。</a:t>
            </a:r>
            <a:endParaRPr lang="zh-CN" altLang="en-GB" sz="2000" dirty="0"/>
          </a:p>
          <a:p>
            <a:pPr lvl="1">
              <a:buClr>
                <a:schemeClr val="tx1"/>
              </a:buClr>
              <a:defRPr/>
            </a:pPr>
            <a:r>
              <a:rPr lang="en-US" altLang="zh-CN" sz="2000" b="0" dirty="0" err="1">
                <a:solidFill>
                  <a:srgbClr val="CC3399"/>
                </a:solidFill>
              </a:rPr>
              <a:t>JScrollPane</a:t>
            </a:r>
            <a:r>
              <a:rPr lang="zh-CN" altLang="en-US" sz="2000" dirty="0">
                <a:solidFill>
                  <a:srgbClr val="CC3399"/>
                </a:solidFill>
              </a:rPr>
              <a:t>：</a:t>
            </a:r>
            <a:r>
              <a:rPr lang="zh-CN" altLang="en-US" sz="2000" dirty="0"/>
              <a:t>与</a:t>
            </a:r>
            <a:r>
              <a:rPr lang="en-US" altLang="zh-CN" sz="2000" dirty="0" err="1"/>
              <a:t>JPanel</a:t>
            </a:r>
            <a:r>
              <a:rPr lang="zh-CN" altLang="en-US" sz="2000" dirty="0"/>
              <a:t>类似，但还可在大的组件或可扩展组件周围提供滚动条。</a:t>
            </a:r>
            <a:endParaRPr lang="zh-CN" altLang="en-GB" sz="2000" dirty="0"/>
          </a:p>
          <a:p>
            <a:pPr lvl="1">
              <a:buClr>
                <a:schemeClr val="tx1"/>
              </a:buClr>
              <a:defRPr/>
            </a:pPr>
            <a:r>
              <a:rPr lang="en-US" altLang="en-GB" sz="2000" b="0" dirty="0" err="1">
                <a:solidFill>
                  <a:srgbClr val="CC3399"/>
                </a:solidFill>
              </a:rPr>
              <a:t>JTabbedPane</a:t>
            </a:r>
            <a:r>
              <a:rPr lang="zh-CN" altLang="en-US" sz="2000" dirty="0">
                <a:solidFill>
                  <a:srgbClr val="CC3399"/>
                </a:solidFill>
              </a:rPr>
              <a:t>：</a:t>
            </a:r>
            <a:r>
              <a:rPr lang="zh-CN" altLang="en-US" sz="2000" dirty="0"/>
              <a:t>包含多个组件，但一次只显示一个组件。用户可在组件之间方便地切换。</a:t>
            </a:r>
            <a:endParaRPr lang="zh-CN" altLang="en-GB" sz="2000" dirty="0"/>
          </a:p>
          <a:p>
            <a:pPr lvl="1">
              <a:buClr>
                <a:schemeClr val="tx1"/>
              </a:buClr>
              <a:defRPr/>
            </a:pPr>
            <a:r>
              <a:rPr lang="en-US" altLang="zh-CN" sz="2000" b="0" dirty="0" err="1">
                <a:solidFill>
                  <a:srgbClr val="CC3399"/>
                </a:solidFill>
              </a:rPr>
              <a:t>JToolBar</a:t>
            </a:r>
            <a:r>
              <a:rPr lang="zh-CN" altLang="en-US" sz="2000" dirty="0">
                <a:solidFill>
                  <a:srgbClr val="CC0000"/>
                </a:solidFill>
              </a:rPr>
              <a:t>：</a:t>
            </a:r>
            <a:r>
              <a:rPr lang="zh-CN" altLang="en-US" sz="2000" dirty="0"/>
              <a:t>按行或列排列一组组件（通常是按钮）。</a:t>
            </a:r>
          </a:p>
        </p:txBody>
      </p:sp>
      <p:sp>
        <p:nvSpPr>
          <p:cNvPr id="4" name="Line 5"/>
          <p:cNvSpPr>
            <a:spLocks noChangeShapeType="1"/>
          </p:cNvSpPr>
          <p:nvPr/>
        </p:nvSpPr>
        <p:spPr bwMode="auto">
          <a:xfrm>
            <a:off x="611188" y="987574"/>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2" name="TextBox 1"/>
          <p:cNvSpPr txBox="1"/>
          <p:nvPr/>
        </p:nvSpPr>
        <p:spPr>
          <a:xfrm>
            <a:off x="2010410" y="4299942"/>
            <a:ext cx="4782078" cy="867930"/>
          </a:xfrm>
          <a:prstGeom prst="rect">
            <a:avLst/>
          </a:prstGeom>
          <a:solidFill>
            <a:schemeClr val="accent6">
              <a:lumMod val="20000"/>
              <a:lumOff val="80000"/>
            </a:schemeClr>
          </a:solidFill>
        </p:spPr>
        <p:style>
          <a:lnRef idx="0">
            <a:schemeClr val="accent3"/>
          </a:lnRef>
          <a:fillRef idx="3">
            <a:schemeClr val="accent3"/>
          </a:fillRef>
          <a:effectRef idx="3">
            <a:schemeClr val="accent3"/>
          </a:effectRef>
          <a:fontRef idx="minor">
            <a:schemeClr val="lt1"/>
          </a:fontRef>
        </p:style>
        <p:txBody>
          <a:bodyPr wrap="none" rtlCol="0">
            <a:spAutoFit/>
          </a:bodyPr>
          <a:lstStyle/>
          <a:p>
            <a:pPr marL="285750" indent="-285750">
              <a:lnSpc>
                <a:spcPct val="120000"/>
              </a:lnSpc>
              <a:buFont typeface="Wingdings" panose="05000000000000000000" pitchFamily="2" charset="2"/>
              <a:buChar char="Ø"/>
            </a:pPr>
            <a:r>
              <a:rPr lang="zh-CN" altLang="en-US" sz="1400" dirty="0">
                <a:solidFill>
                  <a:schemeClr val="tx1"/>
                </a:solidFill>
                <a:latin typeface="宋体" panose="02010600030101010101" pitchFamily="2" charset="-122"/>
                <a:ea typeface="宋体" panose="02010600030101010101" pitchFamily="2" charset="-122"/>
              </a:rPr>
              <a:t>顶级容器可以容纳其它组件</a:t>
            </a:r>
            <a:endParaRPr lang="en-US" altLang="zh-CN" sz="1400" dirty="0">
              <a:solidFill>
                <a:schemeClr val="tx1"/>
              </a:solidFill>
              <a:latin typeface="宋体" panose="02010600030101010101" pitchFamily="2" charset="-122"/>
              <a:ea typeface="宋体" panose="02010600030101010101" pitchFamily="2" charset="-122"/>
            </a:endParaRPr>
          </a:p>
          <a:p>
            <a:pPr marL="285750" indent="-285750">
              <a:lnSpc>
                <a:spcPct val="120000"/>
              </a:lnSpc>
              <a:buFont typeface="Wingdings" panose="05000000000000000000" pitchFamily="2" charset="2"/>
              <a:buChar char="Ø"/>
            </a:pPr>
            <a:r>
              <a:rPr lang="zh-CN" altLang="en-US" sz="1400" dirty="0">
                <a:solidFill>
                  <a:schemeClr val="tx1"/>
                </a:solidFill>
                <a:latin typeface="宋体" panose="02010600030101010101" pitchFamily="2" charset="-122"/>
                <a:ea typeface="宋体" panose="02010600030101010101" pitchFamily="2" charset="-122"/>
              </a:rPr>
              <a:t>中间容器需要添加在顶级容器中才能显示</a:t>
            </a:r>
            <a:endParaRPr lang="en-US" altLang="zh-CN" sz="1400" dirty="0">
              <a:solidFill>
                <a:schemeClr val="tx1"/>
              </a:solidFill>
              <a:latin typeface="宋体" panose="02010600030101010101" pitchFamily="2" charset="-122"/>
              <a:ea typeface="宋体" panose="02010600030101010101" pitchFamily="2" charset="-122"/>
            </a:endParaRPr>
          </a:p>
          <a:p>
            <a:pPr marL="285750" indent="-285750">
              <a:lnSpc>
                <a:spcPct val="120000"/>
              </a:lnSpc>
              <a:buFont typeface="Wingdings" panose="05000000000000000000" pitchFamily="2" charset="2"/>
              <a:buChar char="Ø"/>
            </a:pPr>
            <a:r>
              <a:rPr lang="zh-CN" altLang="en-US" sz="1400" dirty="0">
                <a:solidFill>
                  <a:schemeClr val="tx1"/>
                </a:solidFill>
                <a:latin typeface="宋体" panose="02010600030101010101" pitchFamily="2" charset="-122"/>
                <a:ea typeface="宋体" panose="02010600030101010101" pitchFamily="2" charset="-122"/>
              </a:rPr>
              <a:t>中间容器可以容纳其它组件（不能容纳顶级容器组件）</a:t>
            </a:r>
          </a:p>
        </p:txBody>
      </p:sp>
    </p:spTree>
    <p:extLst>
      <p:ext uri="{BB962C8B-B14F-4D97-AF65-F5344CB8AC3E}">
        <p14:creationId xmlns:p14="http://schemas.microsoft.com/office/powerpoint/2010/main" val="313669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200" dirty="0" smtClean="0"/>
              <a:t>swing</a:t>
            </a:r>
            <a:r>
              <a:rPr lang="zh-CN" altLang="en-US" sz="3200" dirty="0"/>
              <a:t>图形用户界面设计</a:t>
            </a:r>
          </a:p>
        </p:txBody>
      </p:sp>
      <p:sp>
        <p:nvSpPr>
          <p:cNvPr id="3" name="内容占位符 2"/>
          <p:cNvSpPr>
            <a:spLocks noGrp="1"/>
          </p:cNvSpPr>
          <p:nvPr>
            <p:ph idx="1"/>
          </p:nvPr>
        </p:nvSpPr>
        <p:spPr/>
        <p:txBody>
          <a:bodyPr>
            <a:normAutofit/>
          </a:bodyPr>
          <a:lstStyle/>
          <a:p>
            <a:pPr marL="0" indent="0">
              <a:buNone/>
            </a:pPr>
            <a:r>
              <a:rPr lang="zh-CN" altLang="en-US" b="1" dirty="0"/>
              <a:t>任务三：向窗体中添加组件</a:t>
            </a:r>
          </a:p>
        </p:txBody>
      </p:sp>
      <p:sp>
        <p:nvSpPr>
          <p:cNvPr id="4" name="页脚占位符 3"/>
          <p:cNvSpPr>
            <a:spLocks noGrp="1"/>
          </p:cNvSpPr>
          <p:nvPr>
            <p:ph type="ftr" sz="quarter" idx="10"/>
          </p:nvPr>
        </p:nvSpPr>
        <p:spPr/>
        <p:txBody>
          <a:bodyPr/>
          <a:lstStyle/>
          <a:p>
            <a:pPr>
              <a:defRPr/>
            </a:pPr>
            <a:r>
              <a:rPr lang="en-US" altLang="zh-CN" dirty="0"/>
              <a:t>GUET</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1" y="1907913"/>
            <a:ext cx="4099655" cy="25878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Line 5"/>
          <p:cNvSpPr>
            <a:spLocks noChangeShapeType="1"/>
          </p:cNvSpPr>
          <p:nvPr/>
        </p:nvSpPr>
        <p:spPr bwMode="auto">
          <a:xfrm>
            <a:off x="611188" y="987574"/>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8" name="TextBox 7"/>
          <p:cNvSpPr txBox="1"/>
          <p:nvPr/>
        </p:nvSpPr>
        <p:spPr>
          <a:xfrm>
            <a:off x="1331640" y="1924984"/>
            <a:ext cx="787395" cy="584775"/>
          </a:xfrm>
          <a:prstGeom prst="rect">
            <a:avLst/>
          </a:prstGeom>
          <a:noFill/>
          <a:ln>
            <a:solidFill>
              <a:schemeClr val="tx1"/>
            </a:solidFill>
          </a:ln>
        </p:spPr>
        <p:txBody>
          <a:bodyPr wrap="none" rtlCol="0">
            <a:spAutoFit/>
          </a:bodyPr>
          <a:lstStyle/>
          <a:p>
            <a:r>
              <a:rPr lang="en-US" altLang="zh-CN" sz="1600" dirty="0" err="1" smtClean="0"/>
              <a:t>JLabel</a:t>
            </a:r>
            <a:endParaRPr lang="en-US" altLang="zh-CN" sz="1600" dirty="0"/>
          </a:p>
          <a:p>
            <a:r>
              <a:rPr lang="zh-CN" altLang="en-US" sz="1600" dirty="0"/>
              <a:t>标签</a:t>
            </a:r>
          </a:p>
        </p:txBody>
      </p:sp>
      <p:cxnSp>
        <p:nvCxnSpPr>
          <p:cNvPr id="10" name="直接箭头连接符 9"/>
          <p:cNvCxnSpPr/>
          <p:nvPr/>
        </p:nvCxnSpPr>
        <p:spPr>
          <a:xfrm>
            <a:off x="2051720" y="2278868"/>
            <a:ext cx="936104" cy="1153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4355976" y="1761660"/>
            <a:ext cx="936104" cy="574905"/>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92080" y="1303262"/>
            <a:ext cx="1338828" cy="646331"/>
          </a:xfrm>
          <a:prstGeom prst="rect">
            <a:avLst/>
          </a:prstGeom>
          <a:noFill/>
          <a:ln>
            <a:solidFill>
              <a:schemeClr val="tx1"/>
            </a:solidFill>
          </a:ln>
        </p:spPr>
        <p:txBody>
          <a:bodyPr wrap="none" rtlCol="0">
            <a:spAutoFit/>
          </a:bodyPr>
          <a:lstStyle/>
          <a:p>
            <a:r>
              <a:rPr lang="en-US" altLang="zh-CN" dirty="0" err="1"/>
              <a:t>JTextField</a:t>
            </a:r>
            <a:endParaRPr lang="en-US" altLang="zh-CN" dirty="0"/>
          </a:p>
          <a:p>
            <a:r>
              <a:rPr lang="zh-CN" altLang="en-US" dirty="0"/>
              <a:t>单行文本框</a:t>
            </a:r>
          </a:p>
        </p:txBody>
      </p:sp>
      <p:sp>
        <p:nvSpPr>
          <p:cNvPr id="17" name="TextBox 16"/>
          <p:cNvSpPr txBox="1"/>
          <p:nvPr/>
        </p:nvSpPr>
        <p:spPr>
          <a:xfrm>
            <a:off x="662226" y="4292974"/>
            <a:ext cx="1338828" cy="646331"/>
          </a:xfrm>
          <a:prstGeom prst="rect">
            <a:avLst/>
          </a:prstGeom>
          <a:noFill/>
          <a:ln>
            <a:solidFill>
              <a:schemeClr val="tx1"/>
            </a:solidFill>
          </a:ln>
        </p:spPr>
        <p:txBody>
          <a:bodyPr wrap="none" rtlCol="0">
            <a:spAutoFit/>
          </a:bodyPr>
          <a:lstStyle/>
          <a:p>
            <a:r>
              <a:rPr lang="en-US" altLang="zh-CN" dirty="0" err="1"/>
              <a:t>JTextArea</a:t>
            </a:r>
            <a:endParaRPr lang="en-US" altLang="zh-CN" dirty="0"/>
          </a:p>
          <a:p>
            <a:r>
              <a:rPr lang="zh-CN" altLang="en-US" dirty="0"/>
              <a:t>多行文本框</a:t>
            </a:r>
          </a:p>
        </p:txBody>
      </p:sp>
      <p:cxnSp>
        <p:nvCxnSpPr>
          <p:cNvPr id="18" name="直接箭头连接符 17"/>
          <p:cNvCxnSpPr/>
          <p:nvPr/>
        </p:nvCxnSpPr>
        <p:spPr>
          <a:xfrm flipV="1">
            <a:off x="2119036" y="4068450"/>
            <a:ext cx="2341493" cy="3974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3568" y="3698908"/>
            <a:ext cx="1569660" cy="646331"/>
          </a:xfrm>
          <a:prstGeom prst="rect">
            <a:avLst/>
          </a:prstGeom>
          <a:noFill/>
          <a:ln>
            <a:solidFill>
              <a:schemeClr val="tx1"/>
            </a:solidFill>
          </a:ln>
        </p:spPr>
        <p:txBody>
          <a:bodyPr wrap="none" rtlCol="0">
            <a:spAutoFit/>
          </a:bodyPr>
          <a:lstStyle/>
          <a:p>
            <a:r>
              <a:rPr lang="en-US" altLang="zh-CN" dirty="0" err="1"/>
              <a:t>JRadioButton</a:t>
            </a:r>
            <a:endParaRPr lang="en-US" altLang="zh-CN" dirty="0"/>
          </a:p>
          <a:p>
            <a:r>
              <a:rPr lang="zh-CN" altLang="en-US" dirty="0"/>
              <a:t>单选按钮</a:t>
            </a:r>
          </a:p>
        </p:txBody>
      </p:sp>
      <p:sp>
        <p:nvSpPr>
          <p:cNvPr id="21" name="TextBox 20"/>
          <p:cNvSpPr txBox="1"/>
          <p:nvPr/>
        </p:nvSpPr>
        <p:spPr>
          <a:xfrm>
            <a:off x="778223" y="2475024"/>
            <a:ext cx="1220206" cy="584775"/>
          </a:xfrm>
          <a:prstGeom prst="rect">
            <a:avLst/>
          </a:prstGeom>
          <a:noFill/>
          <a:ln>
            <a:solidFill>
              <a:schemeClr val="tx1"/>
            </a:solidFill>
          </a:ln>
        </p:spPr>
        <p:txBody>
          <a:bodyPr wrap="none" rtlCol="0">
            <a:spAutoFit/>
          </a:bodyPr>
          <a:lstStyle/>
          <a:p>
            <a:r>
              <a:rPr lang="en-US" altLang="zh-CN" sz="1600" dirty="0" err="1"/>
              <a:t>JCheckBox</a:t>
            </a:r>
            <a:endParaRPr lang="en-US" altLang="zh-CN" sz="1600" dirty="0"/>
          </a:p>
          <a:p>
            <a:r>
              <a:rPr lang="zh-CN" altLang="en-US" sz="1600" dirty="0"/>
              <a:t>复选按钮</a:t>
            </a:r>
          </a:p>
        </p:txBody>
      </p:sp>
      <p:cxnSp>
        <p:nvCxnSpPr>
          <p:cNvPr id="22" name="直接箭头连接符 21"/>
          <p:cNvCxnSpPr/>
          <p:nvPr/>
        </p:nvCxnSpPr>
        <p:spPr>
          <a:xfrm>
            <a:off x="2253228" y="2679762"/>
            <a:ext cx="1382668" cy="609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267745" y="3026744"/>
            <a:ext cx="1567073" cy="8106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34" idx="1"/>
          </p:cNvCxnSpPr>
          <p:nvPr/>
        </p:nvCxnSpPr>
        <p:spPr>
          <a:xfrm flipV="1">
            <a:off x="6603966" y="1846829"/>
            <a:ext cx="1116055" cy="547435"/>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720021" y="1554441"/>
            <a:ext cx="880369" cy="584775"/>
          </a:xfrm>
          <a:prstGeom prst="rect">
            <a:avLst/>
          </a:prstGeom>
          <a:noFill/>
          <a:ln>
            <a:solidFill>
              <a:schemeClr val="tx1"/>
            </a:solidFill>
          </a:ln>
        </p:spPr>
        <p:txBody>
          <a:bodyPr wrap="none" rtlCol="0">
            <a:spAutoFit/>
          </a:bodyPr>
          <a:lstStyle/>
          <a:p>
            <a:r>
              <a:rPr lang="en-US" altLang="zh-CN" sz="1600" dirty="0" err="1"/>
              <a:t>JButton</a:t>
            </a:r>
            <a:endParaRPr lang="en-US" altLang="zh-CN" sz="1600" dirty="0"/>
          </a:p>
          <a:p>
            <a:r>
              <a:rPr lang="zh-CN" altLang="en-US" sz="1600" dirty="0"/>
              <a:t>按钮</a:t>
            </a:r>
          </a:p>
        </p:txBody>
      </p:sp>
      <p:cxnSp>
        <p:nvCxnSpPr>
          <p:cNvPr id="36" name="直接箭头连接符 35"/>
          <p:cNvCxnSpPr>
            <a:endCxn id="37" idx="1"/>
          </p:cNvCxnSpPr>
          <p:nvPr/>
        </p:nvCxnSpPr>
        <p:spPr>
          <a:xfrm flipV="1">
            <a:off x="6739384" y="2547126"/>
            <a:ext cx="784944" cy="423279"/>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524328" y="2223960"/>
            <a:ext cx="1441420" cy="646331"/>
          </a:xfrm>
          <a:prstGeom prst="rect">
            <a:avLst/>
          </a:prstGeom>
          <a:noFill/>
          <a:ln>
            <a:solidFill>
              <a:schemeClr val="tx1"/>
            </a:solidFill>
          </a:ln>
        </p:spPr>
        <p:txBody>
          <a:bodyPr wrap="none" rtlCol="0">
            <a:spAutoFit/>
          </a:bodyPr>
          <a:lstStyle/>
          <a:p>
            <a:r>
              <a:rPr lang="en-US" altLang="zh-CN" dirty="0" err="1"/>
              <a:t>JComboBox</a:t>
            </a:r>
            <a:endParaRPr lang="en-US" altLang="zh-CN" dirty="0"/>
          </a:p>
          <a:p>
            <a:r>
              <a:rPr lang="zh-CN" altLang="en-US" dirty="0"/>
              <a:t>组合框</a:t>
            </a:r>
          </a:p>
        </p:txBody>
      </p:sp>
      <p:sp>
        <p:nvSpPr>
          <p:cNvPr id="39" name="左大括号 38"/>
          <p:cNvSpPr/>
          <p:nvPr/>
        </p:nvSpPr>
        <p:spPr>
          <a:xfrm>
            <a:off x="2267744" y="2278868"/>
            <a:ext cx="504056" cy="218700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TextBox 41"/>
          <p:cNvSpPr txBox="1"/>
          <p:nvPr/>
        </p:nvSpPr>
        <p:spPr>
          <a:xfrm>
            <a:off x="1115616" y="3097093"/>
            <a:ext cx="1330814" cy="584775"/>
          </a:xfrm>
          <a:prstGeom prst="rect">
            <a:avLst/>
          </a:prstGeom>
          <a:ln>
            <a:solidFill>
              <a:srgbClr val="FF0000"/>
            </a:solidFill>
          </a:ln>
        </p:spPr>
        <p:style>
          <a:lnRef idx="1">
            <a:schemeClr val="accent2"/>
          </a:lnRef>
          <a:fillRef idx="2">
            <a:schemeClr val="accent2"/>
          </a:fillRef>
          <a:effectRef idx="1">
            <a:schemeClr val="accent2"/>
          </a:effectRef>
          <a:fontRef idx="minor">
            <a:schemeClr val="dk1"/>
          </a:fontRef>
        </p:style>
        <p:txBody>
          <a:bodyPr wrap="none" rtlCol="0">
            <a:spAutoFit/>
          </a:bodyPr>
          <a:lstStyle>
            <a:defPPr>
              <a:defRPr lang="zh-CN"/>
            </a:defPPr>
            <a:lvl1pPr>
              <a:defRPr b="1">
                <a:solidFill>
                  <a:srgbClr val="00B050"/>
                </a:solidFill>
                <a:latin typeface="宋体" panose="02010600030101010101" pitchFamily="2" charset="-122"/>
                <a:ea typeface="宋体" panose="02010600030101010101" pitchFamily="2" charset="-122"/>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en-US" altLang="zh-CN" sz="1600" dirty="0" err="1" smtClean="0"/>
              <a:t>contentPane</a:t>
            </a:r>
            <a:endParaRPr lang="en-US" altLang="zh-CN" sz="1600" dirty="0"/>
          </a:p>
          <a:p>
            <a:r>
              <a:rPr lang="zh-CN" altLang="en-US" sz="1600" dirty="0"/>
              <a:t>面板</a:t>
            </a:r>
            <a:endParaRPr lang="en-US" altLang="zh-CN" sz="1600" dirty="0"/>
          </a:p>
        </p:txBody>
      </p:sp>
      <p:sp>
        <p:nvSpPr>
          <p:cNvPr id="43" name="左大括号 42"/>
          <p:cNvSpPr/>
          <p:nvPr/>
        </p:nvSpPr>
        <p:spPr>
          <a:xfrm flipH="1">
            <a:off x="6865472" y="1943955"/>
            <a:ext cx="432048" cy="2521913"/>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TextBox 43"/>
          <p:cNvSpPr txBox="1"/>
          <p:nvPr/>
        </p:nvSpPr>
        <p:spPr>
          <a:xfrm>
            <a:off x="7399169" y="2970405"/>
            <a:ext cx="1467069" cy="646331"/>
          </a:xfrm>
          <a:prstGeom prst="rect">
            <a:avLst/>
          </a:prstGeom>
          <a:ln>
            <a:solidFill>
              <a:srgbClr val="FF000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zh-CN"/>
            </a:defPPr>
            <a:lvl1pPr>
              <a:defRPr b="1">
                <a:solidFill>
                  <a:srgbClr val="00B050"/>
                </a:solidFill>
                <a:latin typeface="宋体" panose="02010600030101010101" pitchFamily="2" charset="-122"/>
                <a:ea typeface="宋体" panose="02010600030101010101" pitchFamily="2" charset="-122"/>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en-US" altLang="zh-CN" dirty="0" err="1"/>
              <a:t>JFrame</a:t>
            </a:r>
            <a:r>
              <a:rPr lang="en-US" altLang="zh-CN" dirty="0"/>
              <a:t> </a:t>
            </a:r>
          </a:p>
          <a:p>
            <a:r>
              <a:rPr lang="zh-CN" altLang="en-US" dirty="0"/>
              <a:t>框架(窗口</a:t>
            </a:r>
            <a:r>
              <a:rPr lang="en-US" altLang="zh-CN" dirty="0"/>
              <a:t>)</a:t>
            </a:r>
          </a:p>
        </p:txBody>
      </p:sp>
      <p:cxnSp>
        <p:nvCxnSpPr>
          <p:cNvPr id="46" name="直接连接符 45"/>
          <p:cNvCxnSpPr>
            <a:endCxn id="47" idx="1"/>
          </p:cNvCxnSpPr>
          <p:nvPr/>
        </p:nvCxnSpPr>
        <p:spPr>
          <a:xfrm>
            <a:off x="2339752" y="3574809"/>
            <a:ext cx="5184576" cy="1049605"/>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524328" y="4301248"/>
            <a:ext cx="1237839" cy="646331"/>
          </a:xfrm>
          <a:prstGeom prst="rect">
            <a:avLst/>
          </a:prstGeom>
          <a:ln>
            <a:solidFill>
              <a:srgbClr val="FF0000"/>
            </a:solidFill>
          </a:ln>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b="1" dirty="0">
                <a:solidFill>
                  <a:srgbClr val="00B050"/>
                </a:solidFill>
                <a:latin typeface="宋体" panose="02010600030101010101" pitchFamily="2" charset="-122"/>
                <a:ea typeface="宋体" panose="02010600030101010101" pitchFamily="2" charset="-122"/>
              </a:rPr>
              <a:t>容器</a:t>
            </a:r>
            <a:endParaRPr lang="en-US" altLang="zh-CN" b="1" dirty="0">
              <a:solidFill>
                <a:srgbClr val="00B050"/>
              </a:solidFill>
              <a:latin typeface="宋体" panose="02010600030101010101" pitchFamily="2" charset="-122"/>
              <a:ea typeface="宋体" panose="02010600030101010101" pitchFamily="2" charset="-122"/>
            </a:endParaRPr>
          </a:p>
          <a:p>
            <a:r>
              <a:rPr lang="en-US" altLang="zh-CN" b="1" dirty="0">
                <a:solidFill>
                  <a:srgbClr val="00B050"/>
                </a:solidFill>
                <a:latin typeface="宋体" panose="02010600030101010101" pitchFamily="2" charset="-122"/>
                <a:ea typeface="宋体" panose="02010600030101010101" pitchFamily="2" charset="-122"/>
              </a:rPr>
              <a:t>Container</a:t>
            </a:r>
            <a:endParaRPr lang="zh-CN" altLang="en-US" b="1" dirty="0">
              <a:solidFill>
                <a:srgbClr val="00B050"/>
              </a:solidFill>
              <a:latin typeface="宋体" panose="02010600030101010101" pitchFamily="2" charset="-122"/>
              <a:ea typeface="宋体" panose="02010600030101010101" pitchFamily="2" charset="-122"/>
            </a:endParaRPr>
          </a:p>
        </p:txBody>
      </p:sp>
      <p:cxnSp>
        <p:nvCxnSpPr>
          <p:cNvPr id="48" name="直接连接符 47"/>
          <p:cNvCxnSpPr/>
          <p:nvPr/>
        </p:nvCxnSpPr>
        <p:spPr>
          <a:xfrm>
            <a:off x="7748736" y="3616736"/>
            <a:ext cx="0" cy="684512"/>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30054" y="411510"/>
            <a:ext cx="2906565" cy="584775"/>
          </a:xfrm>
          <a:prstGeom prst="rect">
            <a:avLst/>
          </a:prstGeom>
          <a:noFill/>
        </p:spPr>
        <p:txBody>
          <a:bodyPr wrap="none" rtlCol="0">
            <a:spAutoFit/>
          </a:bodyPr>
          <a:lstStyle/>
          <a:p>
            <a:r>
              <a:rPr lang="en-US" altLang="zh-CN" sz="3200" b="1" dirty="0">
                <a:solidFill>
                  <a:srgbClr val="0000FF"/>
                </a:solidFill>
                <a:latin typeface="+mn-ea"/>
                <a:ea typeface="+mn-ea"/>
              </a:rPr>
              <a:t>GUI</a:t>
            </a:r>
            <a:r>
              <a:rPr lang="zh-CN" altLang="en-US" sz="3200" b="1" dirty="0">
                <a:solidFill>
                  <a:srgbClr val="0000FF"/>
                </a:solidFill>
                <a:latin typeface="+mn-ea"/>
                <a:ea typeface="+mn-ea"/>
              </a:rPr>
              <a:t>界面的构成</a:t>
            </a:r>
          </a:p>
        </p:txBody>
      </p:sp>
    </p:spTree>
    <p:extLst>
      <p:ext uri="{BB962C8B-B14F-4D97-AF65-F5344CB8AC3E}">
        <p14:creationId xmlns:p14="http://schemas.microsoft.com/office/powerpoint/2010/main" val="397808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3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down)">
                                      <p:cBhvr>
                                        <p:cTn id="12" dur="500"/>
                                        <p:tgtEl>
                                          <p:spTgt spid="39"/>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down)">
                                      <p:cBhvr>
                                        <p:cTn id="15" dur="500"/>
                                        <p:tgtEl>
                                          <p:spTgt spid="4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down)">
                                      <p:cBhvr>
                                        <p:cTn id="18" dur="500"/>
                                        <p:tgtEl>
                                          <p:spTgt spid="4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down)">
                                      <p:cBhvr>
                                        <p:cTn id="21" dur="500"/>
                                        <p:tgtEl>
                                          <p:spTgt spid="44"/>
                                        </p:tgtEl>
                                      </p:cBhvr>
                                    </p:animEffect>
                                  </p:childTnLst>
                                </p:cTn>
                              </p:par>
                              <p:par>
                                <p:cTn id="22" presetID="22" presetClass="entr" presetSubtype="4" fill="hold"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wipe(down)">
                                      <p:cBhvr>
                                        <p:cTn id="24" dur="500"/>
                                        <p:tgtEl>
                                          <p:spTgt spid="46"/>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down)">
                                      <p:cBhvr>
                                        <p:cTn id="27" dur="500"/>
                                        <p:tgtEl>
                                          <p:spTgt spid="47"/>
                                        </p:tgtEl>
                                      </p:cBhvr>
                                    </p:animEffect>
                                  </p:childTnLst>
                                </p:cTn>
                              </p:par>
                              <p:par>
                                <p:cTn id="28" presetID="22" presetClass="entr" presetSubtype="4"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down)">
                                      <p:cBhvr>
                                        <p:cTn id="30" dur="500"/>
                                        <p:tgtEl>
                                          <p:spTgt spid="4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par>
                                <p:cTn id="36" presetID="22" presetClass="entr" presetSubtype="4"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par>
                                <p:cTn id="39" presetID="22" presetClass="entr" presetSubtype="4"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down)">
                                      <p:cBhvr>
                                        <p:cTn id="41" dur="500"/>
                                        <p:tgtEl>
                                          <p:spTgt spid="14"/>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down)">
                                      <p:cBhvr>
                                        <p:cTn id="44" dur="500"/>
                                        <p:tgtEl>
                                          <p:spTgt spid="15"/>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par>
                                <p:cTn id="48" presetID="22" presetClass="entr" presetSubtype="4" fill="hold"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down)">
                                      <p:cBhvr>
                                        <p:cTn id="50" dur="500"/>
                                        <p:tgtEl>
                                          <p:spTgt spid="18"/>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down)">
                                      <p:cBhvr>
                                        <p:cTn id="56" dur="500"/>
                                        <p:tgtEl>
                                          <p:spTgt spid="21"/>
                                        </p:tgtEl>
                                      </p:cBhvr>
                                    </p:animEffect>
                                  </p:childTnLst>
                                </p:cTn>
                              </p:par>
                              <p:par>
                                <p:cTn id="57" presetID="22" presetClass="entr" presetSubtype="4"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down)">
                                      <p:cBhvr>
                                        <p:cTn id="59" dur="500"/>
                                        <p:tgtEl>
                                          <p:spTgt spid="22"/>
                                        </p:tgtEl>
                                      </p:cBhvr>
                                    </p:animEffect>
                                  </p:childTnLst>
                                </p:cTn>
                              </p:par>
                              <p:par>
                                <p:cTn id="60" presetID="22" presetClass="entr" presetSubtype="4" fill="hold"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down)">
                                      <p:cBhvr>
                                        <p:cTn id="62" dur="500"/>
                                        <p:tgtEl>
                                          <p:spTgt spid="24"/>
                                        </p:tgtEl>
                                      </p:cBhvr>
                                    </p:animEffect>
                                  </p:childTnLst>
                                </p:cTn>
                              </p:par>
                              <p:par>
                                <p:cTn id="63" presetID="22" presetClass="entr" presetSubtype="4"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wipe(down)">
                                      <p:cBhvr>
                                        <p:cTn id="65" dur="500"/>
                                        <p:tgtEl>
                                          <p:spTgt spid="33"/>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wipe(down)">
                                      <p:cBhvr>
                                        <p:cTn id="68" dur="500"/>
                                        <p:tgtEl>
                                          <p:spTgt spid="34"/>
                                        </p:tgtEl>
                                      </p:cBhvr>
                                    </p:animEffect>
                                  </p:childTnLst>
                                </p:cTn>
                              </p:par>
                              <p:par>
                                <p:cTn id="69" presetID="22" presetClass="entr" presetSubtype="4"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down)">
                                      <p:cBhvr>
                                        <p:cTn id="71" dur="500"/>
                                        <p:tgtEl>
                                          <p:spTgt spid="36"/>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down)">
                                      <p:cBhvr>
                                        <p:cTn id="7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7" grpId="0" animBg="1"/>
      <p:bldP spid="20" grpId="0" animBg="1"/>
      <p:bldP spid="21" grpId="0" animBg="1"/>
      <p:bldP spid="34" grpId="0" animBg="1"/>
      <p:bldP spid="37" grpId="0" animBg="1"/>
      <p:bldP spid="39" grpId="0" animBg="1"/>
      <p:bldP spid="42" grpId="0" animBg="1"/>
      <p:bldP spid="43" grpId="0" animBg="1"/>
      <p:bldP spid="44" grpId="0" animBg="1"/>
      <p:bldP spid="47"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1" name="Text Box 3"/>
          <p:cNvSpPr txBox="1">
            <a:spLocks noChangeArrowheads="1"/>
          </p:cNvSpPr>
          <p:nvPr/>
        </p:nvSpPr>
        <p:spPr bwMode="auto">
          <a:xfrm>
            <a:off x="7415214" y="141685"/>
            <a:ext cx="16208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ea typeface="华文行楷" pitchFamily="2" charset="-122"/>
              </a:rPr>
              <a:t>主讲 李云辉</a:t>
            </a:r>
          </a:p>
        </p:txBody>
      </p:sp>
      <p:sp>
        <p:nvSpPr>
          <p:cNvPr id="621573"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标题 1"/>
          <p:cNvSpPr>
            <a:spLocks noGrp="1"/>
          </p:cNvSpPr>
          <p:nvPr>
            <p:ph type="title"/>
          </p:nvPr>
        </p:nvSpPr>
        <p:spPr/>
        <p:txBody>
          <a:bodyPr>
            <a:normAutofit fontScale="90000"/>
          </a:bodyPr>
          <a:lstStyle/>
          <a:p>
            <a:r>
              <a:rPr lang="en-US" altLang="zh-CN" dirty="0" smtClean="0"/>
              <a:t>swing</a:t>
            </a:r>
            <a:r>
              <a:rPr lang="zh-CN" altLang="en-US" dirty="0"/>
              <a:t>组件：基本组件</a:t>
            </a:r>
          </a:p>
        </p:txBody>
      </p:sp>
      <p:sp>
        <p:nvSpPr>
          <p:cNvPr id="3" name="内容占位符 2"/>
          <p:cNvSpPr>
            <a:spLocks noGrp="1"/>
          </p:cNvSpPr>
          <p:nvPr>
            <p:ph idx="1"/>
          </p:nvPr>
        </p:nvSpPr>
        <p:spPr>
          <a:xfrm>
            <a:off x="457200" y="1383618"/>
            <a:ext cx="8229600" cy="3657600"/>
          </a:xfrm>
        </p:spPr>
        <p:txBody>
          <a:bodyPr>
            <a:normAutofit fontScale="47500" lnSpcReduction="20000"/>
          </a:bodyPr>
          <a:lstStyle/>
          <a:p>
            <a:r>
              <a:rPr lang="zh-CN" altLang="en-US" b="1" dirty="0"/>
              <a:t>基本组件：非容器组件，必须包含在容器中。</a:t>
            </a:r>
            <a:endParaRPr lang="en-US" altLang="zh-CN" b="1" dirty="0"/>
          </a:p>
          <a:p>
            <a:endParaRPr lang="en-US" altLang="zh-CN" b="1" dirty="0"/>
          </a:p>
          <a:p>
            <a:r>
              <a:rPr lang="zh-CN" altLang="en-US" b="1" dirty="0"/>
              <a:t>常用的基本组件类：</a:t>
            </a:r>
            <a:endParaRPr lang="en-US" altLang="zh-CN" b="1" dirty="0"/>
          </a:p>
          <a:p>
            <a:pPr lvl="1">
              <a:buFont typeface="Wingdings" panose="05000000000000000000" pitchFamily="2" charset="2"/>
              <a:buChar char="ü"/>
            </a:pPr>
            <a:r>
              <a:rPr lang="en-US" altLang="zh-CN" b="1" dirty="0"/>
              <a:t>   </a:t>
            </a:r>
            <a:r>
              <a:rPr lang="en-US" altLang="zh-CN" b="1" dirty="0" err="1"/>
              <a:t>JButton</a:t>
            </a:r>
            <a:r>
              <a:rPr lang="zh-CN" altLang="en-US" b="1" dirty="0"/>
              <a:t>（按钮）</a:t>
            </a:r>
            <a:endParaRPr lang="en-US" altLang="zh-CN" b="1" dirty="0"/>
          </a:p>
          <a:p>
            <a:pPr lvl="1">
              <a:buFont typeface="Wingdings" panose="05000000000000000000" pitchFamily="2" charset="2"/>
              <a:buChar char="ü"/>
            </a:pPr>
            <a:r>
              <a:rPr kumimoji="1" lang="en-US" altLang="zh-CN" b="1" dirty="0">
                <a:solidFill>
                  <a:srgbClr val="000000"/>
                </a:solidFill>
                <a:latin typeface="楷体_GB2312" pitchFamily="49" charset="-122"/>
                <a:ea typeface="楷体_GB2312" pitchFamily="49" charset="-122"/>
              </a:rPr>
              <a:t>  </a:t>
            </a:r>
            <a:r>
              <a:rPr kumimoji="1" lang="en-US" altLang="zh-CN" b="1" dirty="0" err="1">
                <a:solidFill>
                  <a:srgbClr val="000000"/>
                </a:solidFill>
                <a:latin typeface="楷体_GB2312" pitchFamily="49" charset="-122"/>
                <a:ea typeface="楷体_GB2312" pitchFamily="49" charset="-122"/>
              </a:rPr>
              <a:t>JRadioButton</a:t>
            </a:r>
            <a:r>
              <a:rPr kumimoji="1" lang="zh-CN" altLang="en-US" b="1" dirty="0">
                <a:solidFill>
                  <a:srgbClr val="000000"/>
                </a:solidFill>
                <a:latin typeface="楷体_GB2312" pitchFamily="49" charset="-122"/>
                <a:ea typeface="楷体_GB2312" pitchFamily="49" charset="-122"/>
              </a:rPr>
              <a:t>（单选按钮</a:t>
            </a:r>
            <a:r>
              <a:rPr kumimoji="1" lang="zh-CN" altLang="en-US" b="1" dirty="0" smtClean="0">
                <a:solidFill>
                  <a:srgbClr val="000000"/>
                </a:solidFill>
                <a:latin typeface="楷体_GB2312" pitchFamily="49" charset="-122"/>
                <a:ea typeface="楷体_GB2312" pitchFamily="49" charset="-122"/>
              </a:rPr>
              <a:t>）</a:t>
            </a:r>
            <a:endParaRPr kumimoji="1" lang="en-US" altLang="zh-CN" b="1" dirty="0" smtClean="0">
              <a:solidFill>
                <a:srgbClr val="000000"/>
              </a:solidFill>
              <a:latin typeface="楷体_GB2312" pitchFamily="49" charset="-122"/>
              <a:ea typeface="楷体_GB2312" pitchFamily="49" charset="-122"/>
            </a:endParaRPr>
          </a:p>
          <a:p>
            <a:pPr lvl="1">
              <a:buFont typeface="Wingdings" panose="05000000000000000000" pitchFamily="2" charset="2"/>
              <a:buChar char="ü"/>
            </a:pPr>
            <a:r>
              <a:rPr kumimoji="1" lang="en-US" altLang="zh-CN" b="1" dirty="0">
                <a:solidFill>
                  <a:srgbClr val="000000"/>
                </a:solidFill>
                <a:latin typeface="楷体_GB2312" pitchFamily="49" charset="-122"/>
                <a:ea typeface="楷体_GB2312" pitchFamily="49" charset="-122"/>
              </a:rPr>
              <a:t> </a:t>
            </a:r>
            <a:r>
              <a:rPr kumimoji="1" lang="en-US" altLang="zh-CN" b="1" dirty="0" smtClean="0">
                <a:solidFill>
                  <a:srgbClr val="000000"/>
                </a:solidFill>
                <a:latin typeface="楷体_GB2312" pitchFamily="49" charset="-122"/>
                <a:ea typeface="楷体_GB2312" pitchFamily="49" charset="-122"/>
              </a:rPr>
              <a:t> </a:t>
            </a:r>
            <a:r>
              <a:rPr kumimoji="1" lang="en-US" altLang="zh-CN" b="1" dirty="0" err="1" smtClean="0">
                <a:solidFill>
                  <a:srgbClr val="000000"/>
                </a:solidFill>
                <a:latin typeface="楷体_GB2312" pitchFamily="49" charset="-122"/>
                <a:ea typeface="楷体_GB2312" pitchFamily="49" charset="-122"/>
              </a:rPr>
              <a:t>ButtonGroup</a:t>
            </a:r>
            <a:r>
              <a:rPr kumimoji="1" lang="zh-CN" altLang="en-US" b="1" dirty="0" smtClean="0">
                <a:solidFill>
                  <a:srgbClr val="000000"/>
                </a:solidFill>
                <a:latin typeface="楷体_GB2312" pitchFamily="49" charset="-122"/>
                <a:ea typeface="楷体_GB2312" pitchFamily="49" charset="-122"/>
              </a:rPr>
              <a:t>（按钮组）</a:t>
            </a:r>
            <a:endParaRPr kumimoji="1" lang="en-US" altLang="zh-CN" b="1" dirty="0">
              <a:solidFill>
                <a:srgbClr val="000000"/>
              </a:solidFill>
              <a:latin typeface="楷体_GB2312" pitchFamily="49" charset="-122"/>
              <a:ea typeface="楷体_GB2312" pitchFamily="49" charset="-122"/>
            </a:endParaRPr>
          </a:p>
          <a:p>
            <a:pPr lvl="1">
              <a:buFont typeface="Wingdings" panose="05000000000000000000" pitchFamily="2" charset="2"/>
              <a:buChar char="ü"/>
            </a:pPr>
            <a:r>
              <a:rPr kumimoji="1" lang="en-US" altLang="zh-CN" b="1" dirty="0">
                <a:solidFill>
                  <a:srgbClr val="000000"/>
                </a:solidFill>
                <a:latin typeface="楷体_GB2312" pitchFamily="49" charset="-122"/>
                <a:ea typeface="楷体_GB2312" pitchFamily="49" charset="-122"/>
              </a:rPr>
              <a:t> </a:t>
            </a:r>
            <a:r>
              <a:rPr kumimoji="1" lang="en-US" altLang="zh-CN" b="1" dirty="0" err="1">
                <a:solidFill>
                  <a:srgbClr val="000000"/>
                </a:solidFill>
                <a:latin typeface="楷体_GB2312" pitchFamily="49" charset="-122"/>
                <a:ea typeface="楷体_GB2312" pitchFamily="49" charset="-122"/>
              </a:rPr>
              <a:t>JCheckBox</a:t>
            </a:r>
            <a:r>
              <a:rPr kumimoji="1" lang="zh-CN" altLang="en-US" b="1" dirty="0">
                <a:solidFill>
                  <a:srgbClr val="000000"/>
                </a:solidFill>
                <a:latin typeface="楷体_GB2312" pitchFamily="49" charset="-122"/>
                <a:ea typeface="楷体_GB2312" pitchFamily="49" charset="-122"/>
              </a:rPr>
              <a:t>（复选按钮）</a:t>
            </a:r>
            <a:endParaRPr lang="en-US" altLang="zh-CN" b="1" dirty="0"/>
          </a:p>
          <a:p>
            <a:pPr lvl="1">
              <a:buFont typeface="Wingdings" panose="05000000000000000000" pitchFamily="2" charset="2"/>
              <a:buChar char="ü"/>
            </a:pPr>
            <a:r>
              <a:rPr lang="en-US" altLang="zh-CN" b="1" dirty="0"/>
              <a:t>   </a:t>
            </a:r>
            <a:r>
              <a:rPr lang="en-US" altLang="zh-CN" b="1" dirty="0" err="1"/>
              <a:t>Jlabel</a:t>
            </a:r>
            <a:r>
              <a:rPr lang="zh-CN" altLang="en-US" b="1" dirty="0"/>
              <a:t>（标签）</a:t>
            </a:r>
            <a:endParaRPr lang="en-US" altLang="zh-CN" b="1" dirty="0"/>
          </a:p>
          <a:p>
            <a:pPr lvl="1">
              <a:buFont typeface="Wingdings" panose="05000000000000000000" pitchFamily="2" charset="2"/>
              <a:buChar char="ü"/>
            </a:pPr>
            <a:r>
              <a:rPr lang="en-US" altLang="zh-CN" b="1" dirty="0"/>
              <a:t>   </a:t>
            </a:r>
            <a:r>
              <a:rPr lang="en-US" altLang="zh-CN" b="1" dirty="0" err="1"/>
              <a:t>JTextField</a:t>
            </a:r>
            <a:r>
              <a:rPr lang="zh-CN" altLang="en-US" b="1" dirty="0"/>
              <a:t>（单行文本框）</a:t>
            </a:r>
            <a:endParaRPr lang="en-US" altLang="zh-CN" b="1" dirty="0"/>
          </a:p>
          <a:p>
            <a:pPr lvl="1">
              <a:buFont typeface="Wingdings" panose="05000000000000000000" pitchFamily="2" charset="2"/>
              <a:buChar char="ü"/>
            </a:pPr>
            <a:r>
              <a:rPr lang="en-US" altLang="zh-CN" b="1" dirty="0"/>
              <a:t>   </a:t>
            </a:r>
            <a:r>
              <a:rPr kumimoji="1" lang="en-US" altLang="zh-CN" sz="2200" b="1" dirty="0" err="1">
                <a:solidFill>
                  <a:srgbClr val="000000"/>
                </a:solidFill>
                <a:latin typeface="楷体_GB2312" pitchFamily="49" charset="-122"/>
                <a:ea typeface="楷体_GB2312" pitchFamily="49" charset="-122"/>
              </a:rPr>
              <a:t>JTextArea</a:t>
            </a:r>
            <a:r>
              <a:rPr kumimoji="1" lang="zh-CN" altLang="en-US" sz="2200" b="1" dirty="0">
                <a:solidFill>
                  <a:srgbClr val="000000"/>
                </a:solidFill>
                <a:latin typeface="楷体_GB2312" pitchFamily="49" charset="-122"/>
                <a:ea typeface="楷体_GB2312" pitchFamily="49" charset="-122"/>
              </a:rPr>
              <a:t>（多行文本框）</a:t>
            </a:r>
            <a:endParaRPr kumimoji="1" lang="en-US" altLang="zh-CN" sz="2200" b="1" dirty="0">
              <a:solidFill>
                <a:srgbClr val="000000"/>
              </a:solidFill>
              <a:latin typeface="楷体_GB2312" pitchFamily="49" charset="-122"/>
              <a:ea typeface="楷体_GB2312" pitchFamily="49" charset="-122"/>
            </a:endParaRPr>
          </a:p>
          <a:p>
            <a:pPr lvl="1">
              <a:buFont typeface="Wingdings" panose="05000000000000000000" pitchFamily="2" charset="2"/>
              <a:buChar char="ü"/>
            </a:pPr>
            <a:r>
              <a:rPr kumimoji="1" lang="en-US" altLang="zh-CN" sz="2200" b="1" dirty="0">
                <a:solidFill>
                  <a:srgbClr val="000000"/>
                </a:solidFill>
                <a:latin typeface="楷体_GB2312" pitchFamily="49" charset="-122"/>
                <a:ea typeface="楷体_GB2312" pitchFamily="49" charset="-122"/>
              </a:rPr>
              <a:t> </a:t>
            </a:r>
            <a:r>
              <a:rPr kumimoji="1" lang="en-US" altLang="zh-CN" sz="2200" b="1" dirty="0" err="1">
                <a:solidFill>
                  <a:srgbClr val="000000"/>
                </a:solidFill>
                <a:latin typeface="楷体_GB2312" pitchFamily="49" charset="-122"/>
                <a:ea typeface="楷体_GB2312" pitchFamily="49" charset="-122"/>
              </a:rPr>
              <a:t>JPasswordField</a:t>
            </a:r>
            <a:r>
              <a:rPr kumimoji="1" lang="zh-CN" altLang="en-US" sz="2200" b="1" dirty="0">
                <a:solidFill>
                  <a:srgbClr val="000000"/>
                </a:solidFill>
                <a:latin typeface="楷体_GB2312" pitchFamily="49" charset="-122"/>
                <a:ea typeface="楷体_GB2312" pitchFamily="49" charset="-122"/>
              </a:rPr>
              <a:t>（密码框）</a:t>
            </a:r>
            <a:endParaRPr kumimoji="1" lang="en-US" altLang="zh-CN" sz="2200" b="1" dirty="0">
              <a:solidFill>
                <a:srgbClr val="000000"/>
              </a:solidFill>
              <a:latin typeface="楷体_GB2312" pitchFamily="49" charset="-122"/>
              <a:ea typeface="楷体_GB2312" pitchFamily="49" charset="-122"/>
            </a:endParaRPr>
          </a:p>
          <a:p>
            <a:pPr lvl="1">
              <a:buFont typeface="Wingdings" panose="05000000000000000000" pitchFamily="2" charset="2"/>
              <a:buChar char="ü"/>
            </a:pPr>
            <a:r>
              <a:rPr kumimoji="1" lang="en-US" altLang="zh-CN" sz="2200" b="1" dirty="0">
                <a:solidFill>
                  <a:srgbClr val="000000"/>
                </a:solidFill>
                <a:latin typeface="楷体_GB2312" pitchFamily="49" charset="-122"/>
                <a:ea typeface="楷体_GB2312" pitchFamily="49" charset="-122"/>
              </a:rPr>
              <a:t> </a:t>
            </a:r>
            <a:r>
              <a:rPr kumimoji="1" lang="en-US" altLang="zh-CN" sz="2200" b="1" dirty="0" err="1">
                <a:solidFill>
                  <a:srgbClr val="000000"/>
                </a:solidFill>
                <a:latin typeface="楷体_GB2312" pitchFamily="49" charset="-122"/>
                <a:ea typeface="楷体_GB2312" pitchFamily="49" charset="-122"/>
              </a:rPr>
              <a:t>JComboBox</a:t>
            </a:r>
            <a:r>
              <a:rPr kumimoji="1" lang="zh-CN" altLang="en-US" sz="2200" b="1" dirty="0">
                <a:solidFill>
                  <a:srgbClr val="000000"/>
                </a:solidFill>
                <a:latin typeface="楷体_GB2312" pitchFamily="49" charset="-122"/>
                <a:ea typeface="楷体_GB2312" pitchFamily="49" charset="-122"/>
              </a:rPr>
              <a:t>（组合框，也叫下拉列表）</a:t>
            </a:r>
            <a:endParaRPr kumimoji="1" lang="en-US" altLang="zh-CN" sz="2200" b="1" dirty="0">
              <a:solidFill>
                <a:srgbClr val="000000"/>
              </a:solidFill>
              <a:latin typeface="楷体_GB2312" pitchFamily="49" charset="-122"/>
              <a:ea typeface="楷体_GB2312" pitchFamily="49" charset="-122"/>
            </a:endParaRPr>
          </a:p>
          <a:p>
            <a:pPr lvl="1">
              <a:buFont typeface="Wingdings" panose="05000000000000000000" pitchFamily="2" charset="2"/>
              <a:buChar char="ü"/>
            </a:pPr>
            <a:r>
              <a:rPr kumimoji="1" lang="en-US" altLang="zh-CN" sz="2200" b="1" dirty="0">
                <a:solidFill>
                  <a:srgbClr val="000000"/>
                </a:solidFill>
                <a:latin typeface="楷体_GB2312" pitchFamily="49" charset="-122"/>
                <a:ea typeface="楷体_GB2312" pitchFamily="49" charset="-122"/>
              </a:rPr>
              <a:t> </a:t>
            </a:r>
            <a:r>
              <a:rPr kumimoji="1" lang="en-US" altLang="zh-CN" sz="2200" b="1" dirty="0" err="1">
                <a:solidFill>
                  <a:srgbClr val="000000"/>
                </a:solidFill>
                <a:latin typeface="楷体_GB2312" pitchFamily="49" charset="-122"/>
                <a:ea typeface="楷体_GB2312" pitchFamily="49" charset="-122"/>
              </a:rPr>
              <a:t>Jlist</a:t>
            </a:r>
            <a:r>
              <a:rPr kumimoji="1" lang="en-US" altLang="zh-CN" sz="2200" b="1" dirty="0">
                <a:solidFill>
                  <a:srgbClr val="000000"/>
                </a:solidFill>
                <a:latin typeface="楷体_GB2312" pitchFamily="49" charset="-122"/>
                <a:ea typeface="楷体_GB2312" pitchFamily="49" charset="-122"/>
              </a:rPr>
              <a:t>(</a:t>
            </a:r>
            <a:r>
              <a:rPr kumimoji="1" lang="zh-CN" altLang="en-US" sz="2200" b="1" dirty="0">
                <a:solidFill>
                  <a:srgbClr val="000000"/>
                </a:solidFill>
                <a:latin typeface="楷体_GB2312" pitchFamily="49" charset="-122"/>
                <a:ea typeface="楷体_GB2312" pitchFamily="49" charset="-122"/>
              </a:rPr>
              <a:t>列表组件）</a:t>
            </a:r>
            <a:endParaRPr kumimoji="1" lang="en-US" altLang="zh-CN" sz="2200" b="1" dirty="0">
              <a:solidFill>
                <a:srgbClr val="000000"/>
              </a:solidFill>
              <a:latin typeface="楷体_GB2312" pitchFamily="49" charset="-122"/>
              <a:ea typeface="楷体_GB2312" pitchFamily="49" charset="-122"/>
            </a:endParaRPr>
          </a:p>
          <a:p>
            <a:pPr lvl="1">
              <a:buFont typeface="Wingdings" panose="05000000000000000000" pitchFamily="2" charset="2"/>
              <a:buChar char="ü"/>
            </a:pPr>
            <a:r>
              <a:rPr kumimoji="1" lang="en-US" altLang="zh-CN" sz="2200" b="1" dirty="0">
                <a:solidFill>
                  <a:srgbClr val="000000"/>
                </a:solidFill>
                <a:latin typeface="楷体_GB2312" pitchFamily="49" charset="-122"/>
                <a:ea typeface="楷体_GB2312" pitchFamily="49" charset="-122"/>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Line 2"/>
          <p:cNvSpPr>
            <a:spLocks noChangeShapeType="1"/>
          </p:cNvSpPr>
          <p:nvPr/>
        </p:nvSpPr>
        <p:spPr bwMode="auto">
          <a:xfrm>
            <a:off x="0" y="573881"/>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658436" name="Rectangle 2"/>
          <p:cNvSpPr>
            <a:spLocks noChangeArrowheads="1"/>
          </p:cNvSpPr>
          <p:nvPr/>
        </p:nvSpPr>
        <p:spPr bwMode="auto">
          <a:xfrm>
            <a:off x="468314" y="682229"/>
            <a:ext cx="813593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en-US" altLang="zh-CN" sz="2800" b="1">
                <a:solidFill>
                  <a:srgbClr val="336666"/>
                </a:solidFill>
                <a:ea typeface="华文新魏" pitchFamily="2" charset="-122"/>
              </a:rPr>
              <a:t>swing</a:t>
            </a:r>
            <a:r>
              <a:rPr lang="zh-CN" altLang="en-US" sz="2800" b="1">
                <a:solidFill>
                  <a:srgbClr val="336666"/>
                </a:solidFill>
                <a:ea typeface="华文新魏" pitchFamily="2" charset="-122"/>
              </a:rPr>
              <a:t>组件 </a:t>
            </a:r>
            <a:r>
              <a:rPr lang="en-US" altLang="zh-CN" sz="2800" b="1">
                <a:solidFill>
                  <a:srgbClr val="336666"/>
                </a:solidFill>
                <a:ea typeface="华文新魏" pitchFamily="2" charset="-122"/>
              </a:rPr>
              <a:t>--- </a:t>
            </a:r>
            <a:r>
              <a:rPr lang="zh-CN" altLang="en-US" sz="2800" b="1">
                <a:solidFill>
                  <a:srgbClr val="336666"/>
                </a:solidFill>
                <a:ea typeface="华文新魏" pitchFamily="2" charset="-122"/>
              </a:rPr>
              <a:t>复选框</a:t>
            </a:r>
            <a:r>
              <a:rPr lang="en-US" altLang="zh-CN" sz="2800" b="1">
                <a:solidFill>
                  <a:srgbClr val="336666"/>
                </a:solidFill>
                <a:ea typeface="华文新魏" pitchFamily="2" charset="-122"/>
              </a:rPr>
              <a:t>/</a:t>
            </a:r>
            <a:r>
              <a:rPr lang="zh-CN" altLang="en-US" sz="2800" b="1">
                <a:solidFill>
                  <a:srgbClr val="336666"/>
                </a:solidFill>
                <a:ea typeface="华文新魏" pitchFamily="2" charset="-122"/>
              </a:rPr>
              <a:t>单选框</a:t>
            </a:r>
          </a:p>
        </p:txBody>
      </p:sp>
      <p:sp>
        <p:nvSpPr>
          <p:cNvPr id="658437"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658440" name="Text Box 8"/>
          <p:cNvSpPr txBox="1">
            <a:spLocks noChangeArrowheads="1"/>
          </p:cNvSpPr>
          <p:nvPr/>
        </p:nvSpPr>
        <p:spPr bwMode="auto">
          <a:xfrm>
            <a:off x="519113" y="1295400"/>
            <a:ext cx="4347665" cy="3477875"/>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0000CC"/>
                </a:solidFill>
                <a:latin typeface="楷体_GB2312" pitchFamily="49" charset="-122"/>
                <a:ea typeface="楷体_GB2312" pitchFamily="49" charset="-122"/>
              </a:rPr>
              <a:t>■</a:t>
            </a:r>
            <a:r>
              <a:rPr kumimoji="1" lang="en-US" altLang="zh-CN" sz="1600" b="1" dirty="0">
                <a:solidFill>
                  <a:srgbClr val="FF0000"/>
                </a:solidFill>
                <a:latin typeface="楷体_GB2312" pitchFamily="49" charset="-122"/>
                <a:ea typeface="楷体_GB2312" pitchFamily="49" charset="-122"/>
              </a:rPr>
              <a:t> </a:t>
            </a:r>
            <a:r>
              <a:rPr kumimoji="1" lang="zh-CN" altLang="en-US" sz="2200" b="1" dirty="0">
                <a:solidFill>
                  <a:srgbClr val="000000"/>
                </a:solidFill>
                <a:latin typeface="楷体_GB2312" pitchFamily="49" charset="-122"/>
                <a:ea typeface="楷体_GB2312" pitchFamily="49" charset="-122"/>
              </a:rPr>
              <a:t>几个常用组件</a:t>
            </a:r>
          </a:p>
          <a:p>
            <a:pPr lvl="1"/>
            <a:r>
              <a:rPr kumimoji="1" lang="en-US" altLang="zh-CN" sz="2200" b="1" dirty="0">
                <a:solidFill>
                  <a:srgbClr val="000000"/>
                </a:solidFill>
                <a:latin typeface="楷体_GB2312" pitchFamily="49" charset="-122"/>
                <a:ea typeface="楷体_GB2312" pitchFamily="49" charset="-122"/>
              </a:rPr>
              <a:t>1.</a:t>
            </a:r>
            <a:r>
              <a:rPr kumimoji="1" lang="zh-CN" altLang="en-US" sz="2200" b="1" dirty="0">
                <a:solidFill>
                  <a:srgbClr val="000000"/>
                </a:solidFill>
                <a:latin typeface="楷体_GB2312" pitchFamily="49" charset="-122"/>
                <a:ea typeface="楷体_GB2312" pitchFamily="49" charset="-122"/>
              </a:rPr>
              <a:t>复选框组件</a:t>
            </a:r>
            <a:r>
              <a:rPr kumimoji="1" lang="en-US" altLang="zh-CN" sz="2200" b="1" dirty="0">
                <a:solidFill>
                  <a:srgbClr val="000000"/>
                </a:solidFill>
                <a:latin typeface="楷体_GB2312" pitchFamily="49" charset="-122"/>
                <a:ea typeface="楷体_GB2312" pitchFamily="49" charset="-122"/>
              </a:rPr>
              <a:t>(</a:t>
            </a:r>
            <a:r>
              <a:rPr kumimoji="1" lang="en-US" altLang="zh-CN" sz="2200" b="1" dirty="0" err="1">
                <a:solidFill>
                  <a:srgbClr val="000000"/>
                </a:solidFill>
                <a:latin typeface="楷体_GB2312" pitchFamily="49" charset="-122"/>
                <a:ea typeface="楷体_GB2312" pitchFamily="49" charset="-122"/>
              </a:rPr>
              <a:t>JCheckBox</a:t>
            </a:r>
            <a:r>
              <a:rPr kumimoji="1" lang="en-US" altLang="zh-CN" sz="2200" b="1" dirty="0">
                <a:solidFill>
                  <a:srgbClr val="000000"/>
                </a:solidFill>
                <a:latin typeface="楷体_GB2312" pitchFamily="49" charset="-122"/>
                <a:ea typeface="楷体_GB2312" pitchFamily="49" charset="-122"/>
              </a:rPr>
              <a:t>)</a:t>
            </a:r>
          </a:p>
          <a:p>
            <a:pPr lvl="1"/>
            <a:r>
              <a:rPr kumimoji="1" lang="en-US" altLang="zh-CN" sz="2200" b="1" dirty="0">
                <a:solidFill>
                  <a:srgbClr val="000000"/>
                </a:solidFill>
                <a:latin typeface="楷体_GB2312" pitchFamily="49" charset="-122"/>
                <a:ea typeface="楷体_GB2312" pitchFamily="49" charset="-122"/>
              </a:rPr>
              <a:t>2.</a:t>
            </a:r>
            <a:r>
              <a:rPr kumimoji="1" lang="zh-CN" altLang="en-US" sz="2200" b="1" dirty="0">
                <a:solidFill>
                  <a:srgbClr val="000000"/>
                </a:solidFill>
                <a:latin typeface="楷体_GB2312" pitchFamily="49" charset="-122"/>
                <a:ea typeface="楷体_GB2312" pitchFamily="49" charset="-122"/>
              </a:rPr>
              <a:t>单选框组件</a:t>
            </a:r>
            <a:r>
              <a:rPr kumimoji="1" lang="en-US" altLang="zh-CN" sz="2200" b="1" dirty="0">
                <a:solidFill>
                  <a:srgbClr val="000000"/>
                </a:solidFill>
                <a:latin typeface="楷体_GB2312" pitchFamily="49" charset="-122"/>
                <a:ea typeface="楷体_GB2312" pitchFamily="49" charset="-122"/>
              </a:rPr>
              <a:t>(</a:t>
            </a:r>
            <a:r>
              <a:rPr kumimoji="1" lang="en-US" altLang="zh-CN" sz="2200" b="1" dirty="0" err="1">
                <a:solidFill>
                  <a:srgbClr val="000000"/>
                </a:solidFill>
                <a:latin typeface="楷体_GB2312" pitchFamily="49" charset="-122"/>
                <a:ea typeface="楷体_GB2312" pitchFamily="49" charset="-122"/>
              </a:rPr>
              <a:t>JRadioButton</a:t>
            </a:r>
            <a:r>
              <a:rPr kumimoji="1" lang="en-US" altLang="zh-CN" sz="2200" b="1" dirty="0">
                <a:solidFill>
                  <a:srgbClr val="000000"/>
                </a:solidFill>
                <a:latin typeface="楷体_GB2312" pitchFamily="49" charset="-122"/>
                <a:ea typeface="楷体_GB2312" pitchFamily="49" charset="-122"/>
              </a:rPr>
              <a:t>)</a:t>
            </a:r>
          </a:p>
          <a:p>
            <a:r>
              <a:rPr kumimoji="1" lang="en-US" altLang="zh-CN" sz="2200" b="1" dirty="0">
                <a:solidFill>
                  <a:srgbClr val="000000"/>
                </a:solidFill>
                <a:latin typeface="楷体_GB2312" pitchFamily="49" charset="-122"/>
                <a:ea typeface="楷体_GB2312" pitchFamily="49" charset="-122"/>
              </a:rPr>
              <a:t>	</a:t>
            </a:r>
          </a:p>
          <a:p>
            <a:r>
              <a:rPr kumimoji="1" lang="en-US" altLang="zh-CN" sz="2200" b="1" dirty="0">
                <a:solidFill>
                  <a:srgbClr val="000000"/>
                </a:solidFill>
                <a:latin typeface="楷体_GB2312" pitchFamily="49" charset="-122"/>
                <a:ea typeface="楷体_GB2312" pitchFamily="49" charset="-122"/>
              </a:rPr>
              <a:t>  </a:t>
            </a:r>
            <a:r>
              <a:rPr kumimoji="1" lang="zh-CN" altLang="en-US" sz="2200" b="1" dirty="0">
                <a:solidFill>
                  <a:srgbClr val="000000"/>
                </a:solidFill>
                <a:latin typeface="楷体_GB2312" pitchFamily="49" charset="-122"/>
                <a:ea typeface="楷体_GB2312" pitchFamily="49" charset="-122"/>
              </a:rPr>
              <a:t>见案例</a:t>
            </a:r>
            <a:r>
              <a:rPr kumimoji="1" lang="en-US" altLang="zh-CN" sz="2200" b="1" dirty="0">
                <a:solidFill>
                  <a:srgbClr val="000000"/>
                </a:solidFill>
                <a:latin typeface="楷体_GB2312" pitchFamily="49" charset="-122"/>
                <a:ea typeface="楷体_GB2312" pitchFamily="49" charset="-122"/>
              </a:rPr>
              <a:t>(Register.java)</a:t>
            </a:r>
          </a:p>
          <a:p>
            <a:endParaRPr kumimoji="1" lang="en-US" altLang="zh-CN" sz="2200" b="1" dirty="0">
              <a:solidFill>
                <a:srgbClr val="000000"/>
              </a:solidFill>
              <a:latin typeface="楷体_GB2312" pitchFamily="49" charset="-122"/>
              <a:ea typeface="楷体_GB2312" pitchFamily="49" charset="-122"/>
            </a:endParaRPr>
          </a:p>
          <a:p>
            <a:r>
              <a:rPr kumimoji="1" lang="en-US" altLang="zh-CN" sz="2200" b="1" dirty="0">
                <a:solidFill>
                  <a:srgbClr val="000000"/>
                </a:solidFill>
                <a:latin typeface="楷体_GB2312" pitchFamily="49" charset="-122"/>
                <a:ea typeface="楷体_GB2312" pitchFamily="49" charset="-122"/>
              </a:rPr>
              <a:t>  </a:t>
            </a:r>
            <a:r>
              <a:rPr kumimoji="1" lang="zh-CN" altLang="en-US" sz="2200" b="1" dirty="0">
                <a:solidFill>
                  <a:srgbClr val="FF0000"/>
                </a:solidFill>
                <a:latin typeface="楷体_GB2312" pitchFamily="49" charset="-122"/>
                <a:ea typeface="楷体_GB2312" pitchFamily="49" charset="-122"/>
              </a:rPr>
              <a:t>特别说明</a:t>
            </a:r>
            <a:r>
              <a:rPr kumimoji="1" lang="en-US" altLang="zh-CN" sz="2200" b="1" dirty="0">
                <a:solidFill>
                  <a:srgbClr val="FF0000"/>
                </a:solidFill>
                <a:latin typeface="楷体_GB2312" pitchFamily="49" charset="-122"/>
                <a:ea typeface="楷体_GB2312" pitchFamily="49" charset="-122"/>
              </a:rPr>
              <a:t>:</a:t>
            </a:r>
          </a:p>
          <a:p>
            <a:r>
              <a:rPr kumimoji="1" lang="en-US" altLang="zh-CN" sz="2200" b="1" dirty="0">
                <a:solidFill>
                  <a:srgbClr val="000000"/>
                </a:solidFill>
                <a:latin typeface="楷体_GB2312" pitchFamily="49" charset="-122"/>
                <a:ea typeface="楷体_GB2312" pitchFamily="49" charset="-122"/>
              </a:rPr>
              <a:t>  </a:t>
            </a:r>
            <a:r>
              <a:rPr kumimoji="1" lang="zh-CN" altLang="en-US" sz="2200" b="1" dirty="0">
                <a:solidFill>
                  <a:srgbClr val="000000"/>
                </a:solidFill>
                <a:latin typeface="楷体_GB2312" pitchFamily="49" charset="-122"/>
                <a:ea typeface="楷体_GB2312" pitchFamily="49" charset="-122"/>
              </a:rPr>
              <a:t>同一组单选按钮必须先创建</a:t>
            </a:r>
          </a:p>
          <a:p>
            <a:r>
              <a:rPr kumimoji="1" lang="zh-CN" altLang="en-US" sz="2200" b="1" dirty="0">
                <a:solidFill>
                  <a:srgbClr val="000000"/>
                </a:solidFill>
                <a:latin typeface="楷体_GB2312" pitchFamily="49" charset="-122"/>
                <a:ea typeface="楷体_GB2312" pitchFamily="49" charset="-122"/>
              </a:rPr>
              <a:t>  </a:t>
            </a:r>
            <a:r>
              <a:rPr kumimoji="1" lang="en-US" altLang="zh-CN" sz="2200" b="1" dirty="0" err="1">
                <a:solidFill>
                  <a:srgbClr val="000000"/>
                </a:solidFill>
                <a:latin typeface="楷体_GB2312" pitchFamily="49" charset="-122"/>
                <a:ea typeface="楷体_GB2312" pitchFamily="49" charset="-122"/>
              </a:rPr>
              <a:t>ButtonGroup</a:t>
            </a:r>
            <a:r>
              <a:rPr kumimoji="1" lang="en-US" altLang="zh-CN" sz="2200" b="1" dirty="0">
                <a:solidFill>
                  <a:srgbClr val="000000"/>
                </a:solidFill>
                <a:latin typeface="楷体_GB2312" pitchFamily="49" charset="-122"/>
                <a:ea typeface="楷体_GB2312" pitchFamily="49" charset="-122"/>
              </a:rPr>
              <a:t>,</a:t>
            </a:r>
            <a:r>
              <a:rPr kumimoji="1" lang="zh-CN" altLang="en-US" sz="2200" b="1" dirty="0">
                <a:solidFill>
                  <a:srgbClr val="000000"/>
                </a:solidFill>
                <a:latin typeface="楷体_GB2312" pitchFamily="49" charset="-122"/>
                <a:ea typeface="楷体_GB2312" pitchFamily="49" charset="-122"/>
              </a:rPr>
              <a:t>然后把单选框</a:t>
            </a:r>
          </a:p>
          <a:p>
            <a:r>
              <a:rPr kumimoji="1" lang="zh-CN" altLang="en-US" sz="2200" b="1" dirty="0">
                <a:solidFill>
                  <a:srgbClr val="000000"/>
                </a:solidFill>
                <a:latin typeface="楷体_GB2312" pitchFamily="49" charset="-122"/>
                <a:ea typeface="楷体_GB2312" pitchFamily="49" charset="-122"/>
              </a:rPr>
              <a:t>  组件放入到</a:t>
            </a:r>
            <a:r>
              <a:rPr kumimoji="1" lang="en-US" altLang="zh-CN" sz="2200" b="1" dirty="0" err="1">
                <a:solidFill>
                  <a:srgbClr val="000000"/>
                </a:solidFill>
                <a:latin typeface="楷体_GB2312" pitchFamily="49" charset="-122"/>
                <a:ea typeface="楷体_GB2312" pitchFamily="49" charset="-122"/>
              </a:rPr>
              <a:t>ButtonGroup</a:t>
            </a:r>
            <a:r>
              <a:rPr kumimoji="1" lang="zh-CN" altLang="en-US" sz="2200" b="1" dirty="0">
                <a:solidFill>
                  <a:srgbClr val="000000"/>
                </a:solidFill>
                <a:latin typeface="楷体_GB2312" pitchFamily="49" charset="-122"/>
                <a:ea typeface="楷体_GB2312" pitchFamily="49" charset="-122"/>
              </a:rPr>
              <a:t>中	</a:t>
            </a:r>
          </a:p>
        </p:txBody>
      </p:sp>
      <p:pic>
        <p:nvPicPr>
          <p:cNvPr id="658441" name="Picture 9" descr="v">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2193132"/>
            <a:ext cx="3240088" cy="2069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3334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Line 2"/>
          <p:cNvSpPr>
            <a:spLocks noChangeShapeType="1"/>
          </p:cNvSpPr>
          <p:nvPr/>
        </p:nvSpPr>
        <p:spPr bwMode="auto">
          <a:xfrm>
            <a:off x="0" y="573881"/>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658436" name="Rectangle 2"/>
          <p:cNvSpPr>
            <a:spLocks noChangeArrowheads="1"/>
          </p:cNvSpPr>
          <p:nvPr/>
        </p:nvSpPr>
        <p:spPr bwMode="auto">
          <a:xfrm>
            <a:off x="468314" y="682229"/>
            <a:ext cx="813593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en-US" altLang="zh-CN" sz="2800" b="1">
                <a:solidFill>
                  <a:srgbClr val="336666"/>
                </a:solidFill>
                <a:ea typeface="华文新魏" pitchFamily="2" charset="-122"/>
              </a:rPr>
              <a:t>swing</a:t>
            </a:r>
            <a:r>
              <a:rPr lang="zh-CN" altLang="en-US" sz="2800" b="1">
                <a:solidFill>
                  <a:srgbClr val="336666"/>
                </a:solidFill>
                <a:ea typeface="华文新魏" pitchFamily="2" charset="-122"/>
              </a:rPr>
              <a:t>组件 </a:t>
            </a:r>
            <a:r>
              <a:rPr lang="en-US" altLang="zh-CN" sz="2800" b="1">
                <a:solidFill>
                  <a:srgbClr val="336666"/>
                </a:solidFill>
                <a:ea typeface="华文新魏" pitchFamily="2" charset="-122"/>
              </a:rPr>
              <a:t>--- </a:t>
            </a:r>
            <a:r>
              <a:rPr lang="zh-CN" altLang="en-US" sz="2800" b="1">
                <a:solidFill>
                  <a:srgbClr val="336666"/>
                </a:solidFill>
                <a:ea typeface="华文新魏" pitchFamily="2" charset="-122"/>
              </a:rPr>
              <a:t>复选框</a:t>
            </a:r>
            <a:r>
              <a:rPr lang="en-US" altLang="zh-CN" sz="2800" b="1">
                <a:solidFill>
                  <a:srgbClr val="336666"/>
                </a:solidFill>
                <a:ea typeface="华文新魏" pitchFamily="2" charset="-122"/>
              </a:rPr>
              <a:t>/</a:t>
            </a:r>
            <a:r>
              <a:rPr lang="zh-CN" altLang="en-US" sz="2800" b="1">
                <a:solidFill>
                  <a:srgbClr val="336666"/>
                </a:solidFill>
                <a:ea typeface="华文新魏" pitchFamily="2" charset="-122"/>
              </a:rPr>
              <a:t>单选框</a:t>
            </a:r>
          </a:p>
        </p:txBody>
      </p:sp>
      <p:sp>
        <p:nvSpPr>
          <p:cNvPr id="658437"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658440" name="Text Box 8"/>
          <p:cNvSpPr txBox="1">
            <a:spLocks noChangeArrowheads="1"/>
          </p:cNvSpPr>
          <p:nvPr/>
        </p:nvSpPr>
        <p:spPr bwMode="auto">
          <a:xfrm>
            <a:off x="519113" y="1295400"/>
            <a:ext cx="4347665" cy="3477875"/>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0000CC"/>
                </a:solidFill>
                <a:latin typeface="楷体_GB2312" pitchFamily="49" charset="-122"/>
                <a:ea typeface="楷体_GB2312" pitchFamily="49" charset="-122"/>
              </a:rPr>
              <a:t>■</a:t>
            </a:r>
            <a:r>
              <a:rPr kumimoji="1" lang="en-US" altLang="zh-CN" sz="1600" b="1" dirty="0">
                <a:solidFill>
                  <a:srgbClr val="FF0000"/>
                </a:solidFill>
                <a:latin typeface="楷体_GB2312" pitchFamily="49" charset="-122"/>
                <a:ea typeface="楷体_GB2312" pitchFamily="49" charset="-122"/>
              </a:rPr>
              <a:t> </a:t>
            </a:r>
            <a:r>
              <a:rPr kumimoji="1" lang="zh-CN" altLang="en-US" sz="2200" b="1" dirty="0">
                <a:solidFill>
                  <a:srgbClr val="000000"/>
                </a:solidFill>
                <a:latin typeface="楷体_GB2312" pitchFamily="49" charset="-122"/>
                <a:ea typeface="楷体_GB2312" pitchFamily="49" charset="-122"/>
              </a:rPr>
              <a:t>几个常用组件</a:t>
            </a:r>
          </a:p>
          <a:p>
            <a:pPr lvl="1"/>
            <a:r>
              <a:rPr kumimoji="1" lang="en-US" altLang="zh-CN" sz="2200" b="1" dirty="0">
                <a:solidFill>
                  <a:srgbClr val="000000"/>
                </a:solidFill>
                <a:latin typeface="楷体_GB2312" pitchFamily="49" charset="-122"/>
                <a:ea typeface="楷体_GB2312" pitchFamily="49" charset="-122"/>
              </a:rPr>
              <a:t>1.</a:t>
            </a:r>
            <a:r>
              <a:rPr kumimoji="1" lang="zh-CN" altLang="en-US" sz="2200" b="1" dirty="0">
                <a:solidFill>
                  <a:srgbClr val="000000"/>
                </a:solidFill>
                <a:latin typeface="楷体_GB2312" pitchFamily="49" charset="-122"/>
                <a:ea typeface="楷体_GB2312" pitchFamily="49" charset="-122"/>
              </a:rPr>
              <a:t>复选框组件</a:t>
            </a:r>
            <a:r>
              <a:rPr kumimoji="1" lang="en-US" altLang="zh-CN" sz="2200" b="1" dirty="0">
                <a:solidFill>
                  <a:srgbClr val="000000"/>
                </a:solidFill>
                <a:latin typeface="楷体_GB2312" pitchFamily="49" charset="-122"/>
                <a:ea typeface="楷体_GB2312" pitchFamily="49" charset="-122"/>
              </a:rPr>
              <a:t>(</a:t>
            </a:r>
            <a:r>
              <a:rPr kumimoji="1" lang="en-US" altLang="zh-CN" sz="2200" b="1" dirty="0" err="1">
                <a:solidFill>
                  <a:srgbClr val="000000"/>
                </a:solidFill>
                <a:latin typeface="楷体_GB2312" pitchFamily="49" charset="-122"/>
                <a:ea typeface="楷体_GB2312" pitchFamily="49" charset="-122"/>
              </a:rPr>
              <a:t>JCheckBox</a:t>
            </a:r>
            <a:r>
              <a:rPr kumimoji="1" lang="en-US" altLang="zh-CN" sz="2200" b="1" dirty="0">
                <a:solidFill>
                  <a:srgbClr val="000000"/>
                </a:solidFill>
                <a:latin typeface="楷体_GB2312" pitchFamily="49" charset="-122"/>
                <a:ea typeface="楷体_GB2312" pitchFamily="49" charset="-122"/>
              </a:rPr>
              <a:t>)</a:t>
            </a:r>
          </a:p>
          <a:p>
            <a:pPr lvl="1"/>
            <a:r>
              <a:rPr kumimoji="1" lang="en-US" altLang="zh-CN" sz="2200" b="1" dirty="0">
                <a:solidFill>
                  <a:srgbClr val="000000"/>
                </a:solidFill>
                <a:latin typeface="楷体_GB2312" pitchFamily="49" charset="-122"/>
                <a:ea typeface="楷体_GB2312" pitchFamily="49" charset="-122"/>
              </a:rPr>
              <a:t>2.</a:t>
            </a:r>
            <a:r>
              <a:rPr kumimoji="1" lang="zh-CN" altLang="en-US" sz="2200" b="1" dirty="0">
                <a:solidFill>
                  <a:srgbClr val="000000"/>
                </a:solidFill>
                <a:latin typeface="楷体_GB2312" pitchFamily="49" charset="-122"/>
                <a:ea typeface="楷体_GB2312" pitchFamily="49" charset="-122"/>
              </a:rPr>
              <a:t>单选框组件</a:t>
            </a:r>
            <a:r>
              <a:rPr kumimoji="1" lang="en-US" altLang="zh-CN" sz="2200" b="1" dirty="0">
                <a:solidFill>
                  <a:srgbClr val="000000"/>
                </a:solidFill>
                <a:latin typeface="楷体_GB2312" pitchFamily="49" charset="-122"/>
                <a:ea typeface="楷体_GB2312" pitchFamily="49" charset="-122"/>
              </a:rPr>
              <a:t>(</a:t>
            </a:r>
            <a:r>
              <a:rPr kumimoji="1" lang="en-US" altLang="zh-CN" sz="2200" b="1" dirty="0" err="1">
                <a:solidFill>
                  <a:srgbClr val="000000"/>
                </a:solidFill>
                <a:latin typeface="楷体_GB2312" pitchFamily="49" charset="-122"/>
                <a:ea typeface="楷体_GB2312" pitchFamily="49" charset="-122"/>
              </a:rPr>
              <a:t>JRadioButton</a:t>
            </a:r>
            <a:r>
              <a:rPr kumimoji="1" lang="en-US" altLang="zh-CN" sz="2200" b="1" dirty="0">
                <a:solidFill>
                  <a:srgbClr val="000000"/>
                </a:solidFill>
                <a:latin typeface="楷体_GB2312" pitchFamily="49" charset="-122"/>
                <a:ea typeface="楷体_GB2312" pitchFamily="49" charset="-122"/>
              </a:rPr>
              <a:t>)</a:t>
            </a:r>
          </a:p>
          <a:p>
            <a:r>
              <a:rPr kumimoji="1" lang="en-US" altLang="zh-CN" sz="2200" b="1" dirty="0">
                <a:solidFill>
                  <a:srgbClr val="000000"/>
                </a:solidFill>
                <a:latin typeface="楷体_GB2312" pitchFamily="49" charset="-122"/>
                <a:ea typeface="楷体_GB2312" pitchFamily="49" charset="-122"/>
              </a:rPr>
              <a:t>	</a:t>
            </a:r>
          </a:p>
          <a:p>
            <a:r>
              <a:rPr kumimoji="1" lang="en-US" altLang="zh-CN" sz="2200" b="1" dirty="0">
                <a:solidFill>
                  <a:srgbClr val="000000"/>
                </a:solidFill>
                <a:latin typeface="楷体_GB2312" pitchFamily="49" charset="-122"/>
                <a:ea typeface="楷体_GB2312" pitchFamily="49" charset="-122"/>
              </a:rPr>
              <a:t>  </a:t>
            </a:r>
            <a:r>
              <a:rPr kumimoji="1" lang="zh-CN" altLang="en-US" sz="2200" b="1" dirty="0">
                <a:solidFill>
                  <a:srgbClr val="000000"/>
                </a:solidFill>
                <a:latin typeface="楷体_GB2312" pitchFamily="49" charset="-122"/>
                <a:ea typeface="楷体_GB2312" pitchFamily="49" charset="-122"/>
              </a:rPr>
              <a:t>见案例</a:t>
            </a:r>
            <a:r>
              <a:rPr kumimoji="1" lang="en-US" altLang="zh-CN" sz="2200" b="1" dirty="0">
                <a:solidFill>
                  <a:srgbClr val="000000"/>
                </a:solidFill>
                <a:latin typeface="楷体_GB2312" pitchFamily="49" charset="-122"/>
                <a:ea typeface="楷体_GB2312" pitchFamily="49" charset="-122"/>
              </a:rPr>
              <a:t>(Register.java)</a:t>
            </a:r>
          </a:p>
          <a:p>
            <a:endParaRPr kumimoji="1" lang="en-US" altLang="zh-CN" sz="2200" b="1" dirty="0">
              <a:solidFill>
                <a:srgbClr val="000000"/>
              </a:solidFill>
              <a:latin typeface="楷体_GB2312" pitchFamily="49" charset="-122"/>
              <a:ea typeface="楷体_GB2312" pitchFamily="49" charset="-122"/>
            </a:endParaRPr>
          </a:p>
          <a:p>
            <a:r>
              <a:rPr kumimoji="1" lang="en-US" altLang="zh-CN" sz="2200" b="1" dirty="0">
                <a:solidFill>
                  <a:srgbClr val="000000"/>
                </a:solidFill>
                <a:latin typeface="楷体_GB2312" pitchFamily="49" charset="-122"/>
                <a:ea typeface="楷体_GB2312" pitchFamily="49" charset="-122"/>
              </a:rPr>
              <a:t>  </a:t>
            </a:r>
            <a:r>
              <a:rPr kumimoji="1" lang="zh-CN" altLang="en-US" sz="2200" b="1" dirty="0">
                <a:solidFill>
                  <a:srgbClr val="FF0000"/>
                </a:solidFill>
                <a:latin typeface="楷体_GB2312" pitchFamily="49" charset="-122"/>
                <a:ea typeface="楷体_GB2312" pitchFamily="49" charset="-122"/>
              </a:rPr>
              <a:t>特别说明</a:t>
            </a:r>
            <a:r>
              <a:rPr kumimoji="1" lang="en-US" altLang="zh-CN" sz="2200" b="1" dirty="0">
                <a:solidFill>
                  <a:srgbClr val="FF0000"/>
                </a:solidFill>
                <a:latin typeface="楷体_GB2312" pitchFamily="49" charset="-122"/>
                <a:ea typeface="楷体_GB2312" pitchFamily="49" charset="-122"/>
              </a:rPr>
              <a:t>:</a:t>
            </a:r>
          </a:p>
          <a:p>
            <a:r>
              <a:rPr kumimoji="1" lang="en-US" altLang="zh-CN" sz="2200" b="1" dirty="0">
                <a:solidFill>
                  <a:srgbClr val="000000"/>
                </a:solidFill>
                <a:latin typeface="楷体_GB2312" pitchFamily="49" charset="-122"/>
                <a:ea typeface="楷体_GB2312" pitchFamily="49" charset="-122"/>
              </a:rPr>
              <a:t>  </a:t>
            </a:r>
            <a:r>
              <a:rPr kumimoji="1" lang="zh-CN" altLang="en-US" sz="2200" b="1" dirty="0">
                <a:solidFill>
                  <a:srgbClr val="000000"/>
                </a:solidFill>
                <a:latin typeface="楷体_GB2312" pitchFamily="49" charset="-122"/>
                <a:ea typeface="楷体_GB2312" pitchFamily="49" charset="-122"/>
              </a:rPr>
              <a:t>同一组单选按钮必须先创建</a:t>
            </a:r>
          </a:p>
          <a:p>
            <a:r>
              <a:rPr kumimoji="1" lang="zh-CN" altLang="en-US" sz="2200" b="1" dirty="0">
                <a:solidFill>
                  <a:srgbClr val="000000"/>
                </a:solidFill>
                <a:latin typeface="楷体_GB2312" pitchFamily="49" charset="-122"/>
                <a:ea typeface="楷体_GB2312" pitchFamily="49" charset="-122"/>
              </a:rPr>
              <a:t>  </a:t>
            </a:r>
            <a:r>
              <a:rPr kumimoji="1" lang="en-US" altLang="zh-CN" sz="2200" b="1" dirty="0" err="1">
                <a:solidFill>
                  <a:srgbClr val="000000"/>
                </a:solidFill>
                <a:latin typeface="楷体_GB2312" pitchFamily="49" charset="-122"/>
                <a:ea typeface="楷体_GB2312" pitchFamily="49" charset="-122"/>
              </a:rPr>
              <a:t>ButtonGroup</a:t>
            </a:r>
            <a:r>
              <a:rPr kumimoji="1" lang="en-US" altLang="zh-CN" sz="2200" b="1" dirty="0">
                <a:solidFill>
                  <a:srgbClr val="000000"/>
                </a:solidFill>
                <a:latin typeface="楷体_GB2312" pitchFamily="49" charset="-122"/>
                <a:ea typeface="楷体_GB2312" pitchFamily="49" charset="-122"/>
              </a:rPr>
              <a:t>,</a:t>
            </a:r>
            <a:r>
              <a:rPr kumimoji="1" lang="zh-CN" altLang="en-US" sz="2200" b="1" dirty="0">
                <a:solidFill>
                  <a:srgbClr val="000000"/>
                </a:solidFill>
                <a:latin typeface="楷体_GB2312" pitchFamily="49" charset="-122"/>
                <a:ea typeface="楷体_GB2312" pitchFamily="49" charset="-122"/>
              </a:rPr>
              <a:t>然后把单选框</a:t>
            </a:r>
          </a:p>
          <a:p>
            <a:r>
              <a:rPr kumimoji="1" lang="zh-CN" altLang="en-US" sz="2200" b="1" dirty="0">
                <a:solidFill>
                  <a:srgbClr val="000000"/>
                </a:solidFill>
                <a:latin typeface="楷体_GB2312" pitchFamily="49" charset="-122"/>
                <a:ea typeface="楷体_GB2312" pitchFamily="49" charset="-122"/>
              </a:rPr>
              <a:t>  组件放入到</a:t>
            </a:r>
            <a:r>
              <a:rPr kumimoji="1" lang="en-US" altLang="zh-CN" sz="2200" b="1" dirty="0" err="1">
                <a:solidFill>
                  <a:srgbClr val="000000"/>
                </a:solidFill>
                <a:latin typeface="楷体_GB2312" pitchFamily="49" charset="-122"/>
                <a:ea typeface="楷体_GB2312" pitchFamily="49" charset="-122"/>
              </a:rPr>
              <a:t>ButtonGroup</a:t>
            </a:r>
            <a:r>
              <a:rPr kumimoji="1" lang="zh-CN" altLang="en-US" sz="2200" b="1" dirty="0">
                <a:solidFill>
                  <a:srgbClr val="000000"/>
                </a:solidFill>
                <a:latin typeface="楷体_GB2312" pitchFamily="49" charset="-122"/>
                <a:ea typeface="楷体_GB2312" pitchFamily="49" charset="-122"/>
              </a:rPr>
              <a:t>中	</a:t>
            </a:r>
          </a:p>
        </p:txBody>
      </p:sp>
      <p:pic>
        <p:nvPicPr>
          <p:cNvPr id="658441" name="Picture 9" descr="v">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2193132"/>
            <a:ext cx="3240088" cy="2069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9178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Line 2"/>
          <p:cNvSpPr>
            <a:spLocks noChangeShapeType="1"/>
          </p:cNvSpPr>
          <p:nvPr/>
        </p:nvSpPr>
        <p:spPr bwMode="auto">
          <a:xfrm>
            <a:off x="0" y="573881"/>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660484" name="Rectangle 2"/>
          <p:cNvSpPr>
            <a:spLocks noChangeArrowheads="1"/>
          </p:cNvSpPr>
          <p:nvPr/>
        </p:nvSpPr>
        <p:spPr bwMode="auto">
          <a:xfrm>
            <a:off x="468314" y="682229"/>
            <a:ext cx="813593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en-US" altLang="zh-CN" sz="2800" b="1">
                <a:solidFill>
                  <a:srgbClr val="336666"/>
                </a:solidFill>
                <a:ea typeface="华文新魏" pitchFamily="2" charset="-122"/>
              </a:rPr>
              <a:t>swing</a:t>
            </a:r>
            <a:r>
              <a:rPr lang="zh-CN" altLang="en-US" sz="2800" b="1">
                <a:solidFill>
                  <a:srgbClr val="336666"/>
                </a:solidFill>
                <a:ea typeface="华文新魏" pitchFamily="2" charset="-122"/>
              </a:rPr>
              <a:t>组件 </a:t>
            </a:r>
            <a:r>
              <a:rPr lang="en-US" altLang="zh-CN" sz="2800" b="1">
                <a:solidFill>
                  <a:srgbClr val="336666"/>
                </a:solidFill>
                <a:ea typeface="华文新魏" pitchFamily="2" charset="-122"/>
              </a:rPr>
              <a:t>--- </a:t>
            </a:r>
            <a:r>
              <a:rPr lang="zh-CN" altLang="en-US" sz="2800" b="1">
                <a:solidFill>
                  <a:srgbClr val="336666"/>
                </a:solidFill>
                <a:ea typeface="华文新魏" pitchFamily="2" charset="-122"/>
              </a:rPr>
              <a:t>下拉框</a:t>
            </a:r>
            <a:r>
              <a:rPr lang="en-US" altLang="zh-CN" sz="2800" b="1">
                <a:solidFill>
                  <a:srgbClr val="336666"/>
                </a:solidFill>
                <a:ea typeface="华文新魏" pitchFamily="2" charset="-122"/>
              </a:rPr>
              <a:t>/</a:t>
            </a:r>
            <a:r>
              <a:rPr lang="zh-CN" altLang="en-US" sz="2800" b="1">
                <a:solidFill>
                  <a:srgbClr val="336666"/>
                </a:solidFill>
                <a:ea typeface="华文新魏" pitchFamily="2" charset="-122"/>
              </a:rPr>
              <a:t>列表框</a:t>
            </a:r>
            <a:r>
              <a:rPr lang="en-US" altLang="zh-CN" sz="2800" b="1">
                <a:solidFill>
                  <a:srgbClr val="336666"/>
                </a:solidFill>
                <a:ea typeface="华文新魏" pitchFamily="2" charset="-122"/>
              </a:rPr>
              <a:t>/</a:t>
            </a:r>
            <a:r>
              <a:rPr lang="zh-CN" altLang="en-US" sz="2800" b="1">
                <a:solidFill>
                  <a:srgbClr val="336666"/>
                </a:solidFill>
                <a:ea typeface="华文新魏" pitchFamily="2" charset="-122"/>
              </a:rPr>
              <a:t>滚动窗格组件</a:t>
            </a:r>
          </a:p>
        </p:txBody>
      </p:sp>
      <p:sp>
        <p:nvSpPr>
          <p:cNvPr id="660485"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660488" name="Text Box 8"/>
          <p:cNvSpPr txBox="1">
            <a:spLocks noChangeArrowheads="1"/>
          </p:cNvSpPr>
          <p:nvPr/>
        </p:nvSpPr>
        <p:spPr bwMode="auto">
          <a:xfrm>
            <a:off x="519113" y="1241822"/>
            <a:ext cx="6813084" cy="3647152"/>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0000CC"/>
                </a:solidFill>
                <a:latin typeface="楷体_GB2312" pitchFamily="49" charset="-122"/>
                <a:ea typeface="楷体_GB2312" pitchFamily="49" charset="-122"/>
              </a:rPr>
              <a:t>■</a:t>
            </a:r>
            <a:r>
              <a:rPr kumimoji="1" lang="en-US" altLang="zh-CN" sz="1600" b="1" dirty="0">
                <a:solidFill>
                  <a:srgbClr val="FF0000"/>
                </a:solidFill>
                <a:latin typeface="楷体_GB2312" pitchFamily="49" charset="-122"/>
                <a:ea typeface="楷体_GB2312" pitchFamily="49" charset="-122"/>
              </a:rPr>
              <a:t> </a:t>
            </a:r>
            <a:r>
              <a:rPr kumimoji="1" lang="zh-CN" altLang="en-US" b="1" dirty="0">
                <a:solidFill>
                  <a:srgbClr val="000000"/>
                </a:solidFill>
                <a:latin typeface="楷体_GB2312" pitchFamily="49" charset="-122"/>
                <a:ea typeface="楷体_GB2312" pitchFamily="49" charset="-122"/>
              </a:rPr>
              <a:t>几个常用组件</a:t>
            </a:r>
          </a:p>
          <a:p>
            <a:r>
              <a:rPr kumimoji="1" lang="zh-CN" altLang="en-US" b="1" dirty="0">
                <a:solidFill>
                  <a:srgbClr val="000000"/>
                </a:solidFill>
                <a:latin typeface="楷体_GB2312" pitchFamily="49" charset="-122"/>
                <a:ea typeface="楷体_GB2312" pitchFamily="49" charset="-122"/>
              </a:rPr>
              <a:t> 在图形用户界面编程中</a:t>
            </a:r>
            <a:r>
              <a:rPr kumimoji="1" lang="en-US" altLang="zh-CN" b="1" dirty="0">
                <a:solidFill>
                  <a:srgbClr val="000000"/>
                </a:solidFill>
                <a:latin typeface="楷体_GB2312" pitchFamily="49" charset="-122"/>
                <a:ea typeface="楷体_GB2312" pitchFamily="49" charset="-122"/>
              </a:rPr>
              <a:t>,</a:t>
            </a:r>
            <a:r>
              <a:rPr kumimoji="1" lang="zh-CN" altLang="en-US" b="1" dirty="0">
                <a:solidFill>
                  <a:srgbClr val="000000"/>
                </a:solidFill>
                <a:latin typeface="楷体_GB2312" pitchFamily="49" charset="-122"/>
                <a:ea typeface="楷体_GB2312" pitchFamily="49" charset="-122"/>
              </a:rPr>
              <a:t>我们常常会提供用户调查界面</a:t>
            </a:r>
            <a:r>
              <a:rPr kumimoji="1" lang="en-US" altLang="zh-CN" b="1" dirty="0">
                <a:solidFill>
                  <a:srgbClr val="000000"/>
                </a:solidFill>
                <a:latin typeface="楷体_GB2312" pitchFamily="49" charset="-122"/>
                <a:ea typeface="楷体_GB2312" pitchFamily="49" charset="-122"/>
              </a:rPr>
              <a:t>,</a:t>
            </a:r>
            <a:r>
              <a:rPr kumimoji="1" lang="zh-CN" altLang="en-US" b="1" dirty="0">
                <a:solidFill>
                  <a:srgbClr val="000000"/>
                </a:solidFill>
                <a:latin typeface="楷体_GB2312" pitchFamily="49" charset="-122"/>
                <a:ea typeface="楷体_GB2312" pitchFamily="49" charset="-122"/>
              </a:rPr>
              <a:t>如下图</a:t>
            </a:r>
            <a:r>
              <a:rPr kumimoji="1" lang="en-US" altLang="zh-CN" b="1" dirty="0">
                <a:solidFill>
                  <a:srgbClr val="000000"/>
                </a:solidFill>
                <a:latin typeface="楷体_GB2312" pitchFamily="49" charset="-122"/>
                <a:ea typeface="楷体_GB2312" pitchFamily="49" charset="-122"/>
              </a:rPr>
              <a:t>: </a:t>
            </a:r>
          </a:p>
          <a:p>
            <a:r>
              <a:rPr kumimoji="1" lang="zh-CN" altLang="en-US" b="1" dirty="0">
                <a:solidFill>
                  <a:srgbClr val="000000"/>
                </a:solidFill>
                <a:latin typeface="楷体_GB2312" pitchFamily="49" charset="-122"/>
                <a:ea typeface="楷体_GB2312" pitchFamily="49" charset="-122"/>
              </a:rPr>
              <a:t>这个时候我们就会用到</a:t>
            </a:r>
            <a:r>
              <a:rPr kumimoji="1" lang="en-US" altLang="zh-CN" b="1" dirty="0">
                <a:solidFill>
                  <a:srgbClr val="000000"/>
                </a:solidFill>
                <a:latin typeface="楷体_GB2312" pitchFamily="49" charset="-122"/>
                <a:ea typeface="楷体_GB2312" pitchFamily="49" charset="-122"/>
              </a:rPr>
              <a:t>:</a:t>
            </a:r>
          </a:p>
          <a:p>
            <a:pPr>
              <a:spcBef>
                <a:spcPts val="600"/>
              </a:spcBef>
            </a:pPr>
            <a:r>
              <a:rPr kumimoji="1" lang="en-US" altLang="zh-CN" b="1" dirty="0">
                <a:solidFill>
                  <a:srgbClr val="000000"/>
                </a:solidFill>
                <a:latin typeface="楷体_GB2312" pitchFamily="49" charset="-122"/>
                <a:ea typeface="楷体_GB2312" pitchFamily="49" charset="-122"/>
              </a:rPr>
              <a:t> 1.</a:t>
            </a:r>
            <a:r>
              <a:rPr kumimoji="1" lang="zh-CN" altLang="en-US" b="1" dirty="0">
                <a:solidFill>
                  <a:srgbClr val="000000"/>
                </a:solidFill>
                <a:latin typeface="楷体_GB2312" pitchFamily="49" charset="-122"/>
                <a:ea typeface="楷体_GB2312" pitchFamily="49" charset="-122"/>
              </a:rPr>
              <a:t>下拉框组件</a:t>
            </a:r>
            <a:r>
              <a:rPr kumimoji="1" lang="en-US" altLang="zh-CN" b="1" dirty="0">
                <a:solidFill>
                  <a:srgbClr val="000000"/>
                </a:solidFill>
                <a:latin typeface="楷体_GB2312" pitchFamily="49" charset="-122"/>
                <a:ea typeface="楷体_GB2312" pitchFamily="49" charset="-122"/>
              </a:rPr>
              <a:t>(</a:t>
            </a:r>
            <a:r>
              <a:rPr kumimoji="1" lang="en-US" altLang="zh-CN" b="1" dirty="0" err="1">
                <a:solidFill>
                  <a:srgbClr val="000000"/>
                </a:solidFill>
                <a:latin typeface="楷体_GB2312" pitchFamily="49" charset="-122"/>
                <a:ea typeface="楷体_GB2312" pitchFamily="49" charset="-122"/>
              </a:rPr>
              <a:t>JComboBox</a:t>
            </a:r>
            <a:r>
              <a:rPr kumimoji="1" lang="en-US" altLang="zh-CN" b="1" dirty="0">
                <a:solidFill>
                  <a:srgbClr val="000000"/>
                </a:solidFill>
                <a:latin typeface="楷体_GB2312" pitchFamily="49" charset="-122"/>
                <a:ea typeface="楷体_GB2312" pitchFamily="49" charset="-122"/>
              </a:rPr>
              <a:t>)</a:t>
            </a:r>
          </a:p>
          <a:p>
            <a:r>
              <a:rPr kumimoji="1" lang="en-US" altLang="zh-CN" b="1" dirty="0">
                <a:solidFill>
                  <a:srgbClr val="000000"/>
                </a:solidFill>
                <a:latin typeface="楷体_GB2312" pitchFamily="49" charset="-122"/>
                <a:ea typeface="楷体_GB2312" pitchFamily="49" charset="-122"/>
              </a:rPr>
              <a:t> 2.</a:t>
            </a:r>
            <a:r>
              <a:rPr kumimoji="1" lang="zh-CN" altLang="en-US" b="1" dirty="0">
                <a:solidFill>
                  <a:srgbClr val="000000"/>
                </a:solidFill>
                <a:latin typeface="楷体_GB2312" pitchFamily="49" charset="-122"/>
                <a:ea typeface="楷体_GB2312" pitchFamily="49" charset="-122"/>
              </a:rPr>
              <a:t>列表框组件</a:t>
            </a:r>
            <a:r>
              <a:rPr kumimoji="1" lang="en-US" altLang="zh-CN" b="1" dirty="0">
                <a:solidFill>
                  <a:srgbClr val="000000"/>
                </a:solidFill>
                <a:latin typeface="楷体_GB2312" pitchFamily="49" charset="-122"/>
                <a:ea typeface="楷体_GB2312" pitchFamily="49" charset="-122"/>
              </a:rPr>
              <a:t>(</a:t>
            </a:r>
            <a:r>
              <a:rPr kumimoji="1" lang="en-US" altLang="zh-CN" b="1" dirty="0" err="1">
                <a:solidFill>
                  <a:srgbClr val="000000"/>
                </a:solidFill>
                <a:latin typeface="楷体_GB2312" pitchFamily="49" charset="-122"/>
                <a:ea typeface="楷体_GB2312" pitchFamily="49" charset="-122"/>
              </a:rPr>
              <a:t>JList</a:t>
            </a:r>
            <a:r>
              <a:rPr kumimoji="1" lang="en-US" altLang="zh-CN" b="1" dirty="0">
                <a:solidFill>
                  <a:srgbClr val="000000"/>
                </a:solidFill>
                <a:latin typeface="楷体_GB2312" pitchFamily="49" charset="-122"/>
                <a:ea typeface="楷体_GB2312" pitchFamily="49" charset="-122"/>
              </a:rPr>
              <a:t>)</a:t>
            </a:r>
          </a:p>
          <a:p>
            <a:r>
              <a:rPr kumimoji="1" lang="en-US" altLang="zh-CN" b="1" dirty="0">
                <a:solidFill>
                  <a:srgbClr val="000000"/>
                </a:solidFill>
                <a:latin typeface="楷体_GB2312" pitchFamily="49" charset="-122"/>
                <a:ea typeface="楷体_GB2312" pitchFamily="49" charset="-122"/>
              </a:rPr>
              <a:t> 3.</a:t>
            </a:r>
            <a:r>
              <a:rPr kumimoji="1" lang="zh-CN" altLang="en-US" b="1" dirty="0">
                <a:solidFill>
                  <a:srgbClr val="000000"/>
                </a:solidFill>
                <a:latin typeface="楷体_GB2312" pitchFamily="49" charset="-122"/>
                <a:ea typeface="楷体_GB2312" pitchFamily="49" charset="-122"/>
              </a:rPr>
              <a:t>滚动窗格组件</a:t>
            </a:r>
            <a:r>
              <a:rPr kumimoji="1" lang="en-US" altLang="zh-CN" b="1" dirty="0">
                <a:solidFill>
                  <a:srgbClr val="000000"/>
                </a:solidFill>
                <a:latin typeface="楷体_GB2312" pitchFamily="49" charset="-122"/>
                <a:ea typeface="楷体_GB2312" pitchFamily="49" charset="-122"/>
              </a:rPr>
              <a:t>(</a:t>
            </a:r>
            <a:r>
              <a:rPr kumimoji="1" lang="en-US" altLang="zh-CN" b="1" dirty="0" err="1">
                <a:solidFill>
                  <a:srgbClr val="000000"/>
                </a:solidFill>
                <a:latin typeface="楷体_GB2312" pitchFamily="49" charset="-122"/>
                <a:ea typeface="楷体_GB2312" pitchFamily="49" charset="-122"/>
              </a:rPr>
              <a:t>JScrollPane</a:t>
            </a:r>
            <a:r>
              <a:rPr kumimoji="1" lang="en-US" altLang="zh-CN" b="1" dirty="0">
                <a:solidFill>
                  <a:srgbClr val="000000"/>
                </a:solidFill>
                <a:latin typeface="楷体_GB2312" pitchFamily="49" charset="-122"/>
                <a:ea typeface="楷体_GB2312" pitchFamily="49" charset="-122"/>
              </a:rPr>
              <a:t>)</a:t>
            </a:r>
          </a:p>
          <a:p>
            <a:pPr>
              <a:spcBef>
                <a:spcPts val="1200"/>
              </a:spcBef>
            </a:pPr>
            <a:r>
              <a:rPr kumimoji="1" lang="en-US" altLang="zh-CN" b="1" dirty="0">
                <a:solidFill>
                  <a:srgbClr val="000000"/>
                </a:solidFill>
                <a:latin typeface="楷体_GB2312" pitchFamily="49" charset="-122"/>
                <a:ea typeface="楷体_GB2312" pitchFamily="49" charset="-122"/>
              </a:rPr>
              <a:t> </a:t>
            </a:r>
            <a:r>
              <a:rPr kumimoji="1" lang="zh-CN" altLang="en-US" b="1" dirty="0">
                <a:solidFill>
                  <a:srgbClr val="000000"/>
                </a:solidFill>
                <a:latin typeface="楷体_GB2312" pitchFamily="49" charset="-122"/>
                <a:ea typeface="楷体_GB2312" pitchFamily="49" charset="-122"/>
              </a:rPr>
              <a:t>见案例</a:t>
            </a:r>
            <a:r>
              <a:rPr kumimoji="1" lang="en-US" altLang="zh-CN" b="1" dirty="0">
                <a:solidFill>
                  <a:srgbClr val="000000"/>
                </a:solidFill>
                <a:latin typeface="楷体_GB2312" pitchFamily="49" charset="-122"/>
                <a:ea typeface="楷体_GB2312" pitchFamily="49" charset="-122"/>
              </a:rPr>
              <a:t>(UserSurvey.java)</a:t>
            </a:r>
          </a:p>
          <a:p>
            <a:endParaRPr kumimoji="1" lang="en-US" altLang="zh-CN" b="1" dirty="0">
              <a:solidFill>
                <a:srgbClr val="000000"/>
              </a:solidFill>
              <a:latin typeface="楷体_GB2312" pitchFamily="49" charset="-122"/>
              <a:ea typeface="楷体_GB2312" pitchFamily="49" charset="-122"/>
            </a:endParaRPr>
          </a:p>
          <a:p>
            <a:r>
              <a:rPr kumimoji="1" lang="en-US" altLang="zh-CN" b="1" dirty="0">
                <a:solidFill>
                  <a:srgbClr val="000000"/>
                </a:solidFill>
                <a:latin typeface="楷体_GB2312" pitchFamily="49" charset="-122"/>
                <a:ea typeface="楷体_GB2312" pitchFamily="49" charset="-122"/>
              </a:rPr>
              <a:t> </a:t>
            </a:r>
            <a:r>
              <a:rPr kumimoji="1" lang="zh-CN" altLang="en-US" b="1" dirty="0">
                <a:solidFill>
                  <a:srgbClr val="FF0000"/>
                </a:solidFill>
                <a:latin typeface="楷体_GB2312" pitchFamily="49" charset="-122"/>
                <a:ea typeface="楷体_GB2312" pitchFamily="49" charset="-122"/>
              </a:rPr>
              <a:t>特别说明</a:t>
            </a:r>
            <a:r>
              <a:rPr kumimoji="1" lang="en-US" altLang="zh-CN" b="1" dirty="0">
                <a:solidFill>
                  <a:srgbClr val="FF0000"/>
                </a:solidFill>
                <a:latin typeface="楷体_GB2312" pitchFamily="49" charset="-122"/>
                <a:ea typeface="楷体_GB2312" pitchFamily="49" charset="-122"/>
              </a:rPr>
              <a:t>:</a:t>
            </a:r>
          </a:p>
          <a:p>
            <a:r>
              <a:rPr kumimoji="1" lang="en-US" altLang="zh-CN" b="1" dirty="0">
                <a:solidFill>
                  <a:srgbClr val="000000"/>
                </a:solidFill>
                <a:latin typeface="楷体_GB2312" pitchFamily="49" charset="-122"/>
                <a:ea typeface="楷体_GB2312" pitchFamily="49" charset="-122"/>
              </a:rPr>
              <a:t> </a:t>
            </a:r>
            <a:r>
              <a:rPr kumimoji="1" lang="zh-CN" altLang="en-US" b="1" dirty="0">
                <a:solidFill>
                  <a:srgbClr val="000000"/>
                </a:solidFill>
                <a:latin typeface="楷体_GB2312" pitchFamily="49" charset="-122"/>
                <a:ea typeface="楷体_GB2312" pitchFamily="49" charset="-122"/>
              </a:rPr>
              <a:t>一般来说</a:t>
            </a:r>
            <a:r>
              <a:rPr kumimoji="1" lang="en-US" altLang="zh-CN" b="1" dirty="0">
                <a:solidFill>
                  <a:srgbClr val="000000"/>
                </a:solidFill>
                <a:latin typeface="楷体_GB2312" pitchFamily="49" charset="-122"/>
                <a:ea typeface="楷体_GB2312" pitchFamily="49" charset="-122"/>
              </a:rPr>
              <a:t>,</a:t>
            </a:r>
            <a:r>
              <a:rPr kumimoji="1" lang="zh-CN" altLang="en-US" b="1" dirty="0">
                <a:solidFill>
                  <a:srgbClr val="000000"/>
                </a:solidFill>
                <a:latin typeface="楷体_GB2312" pitchFamily="49" charset="-122"/>
                <a:ea typeface="楷体_GB2312" pitchFamily="49" charset="-122"/>
              </a:rPr>
              <a:t>列表框组件</a:t>
            </a:r>
            <a:r>
              <a:rPr kumimoji="1" lang="en-US" altLang="zh-CN" b="1" dirty="0">
                <a:solidFill>
                  <a:srgbClr val="000000"/>
                </a:solidFill>
                <a:latin typeface="楷体_GB2312" pitchFamily="49" charset="-122"/>
                <a:ea typeface="楷体_GB2312" pitchFamily="49" charset="-122"/>
              </a:rPr>
              <a:t>+</a:t>
            </a:r>
            <a:r>
              <a:rPr kumimoji="1" lang="zh-CN" altLang="en-US" b="1" dirty="0">
                <a:solidFill>
                  <a:srgbClr val="000000"/>
                </a:solidFill>
                <a:latin typeface="楷体_GB2312" pitchFamily="49" charset="-122"/>
                <a:ea typeface="楷体_GB2312" pitchFamily="49" charset="-122"/>
              </a:rPr>
              <a:t>滚动窗格组</a:t>
            </a:r>
          </a:p>
          <a:p>
            <a:r>
              <a:rPr kumimoji="1" lang="zh-CN" altLang="en-US" b="1" dirty="0">
                <a:solidFill>
                  <a:srgbClr val="000000"/>
                </a:solidFill>
                <a:latin typeface="楷体_GB2312" pitchFamily="49" charset="-122"/>
                <a:ea typeface="楷体_GB2312" pitchFamily="49" charset="-122"/>
              </a:rPr>
              <a:t>件是结合使用的</a:t>
            </a:r>
            <a:r>
              <a:rPr kumimoji="1" lang="en-US" altLang="zh-CN" b="1" dirty="0">
                <a:solidFill>
                  <a:srgbClr val="000000"/>
                </a:solidFill>
                <a:latin typeface="楷体_GB2312" pitchFamily="49" charset="-122"/>
                <a:ea typeface="楷体_GB2312" pitchFamily="49" charset="-122"/>
              </a:rPr>
              <a:t>.</a:t>
            </a:r>
            <a:r>
              <a:rPr kumimoji="1" lang="zh-CN" altLang="en-US" b="1" dirty="0">
                <a:solidFill>
                  <a:srgbClr val="000000"/>
                </a:solidFill>
                <a:latin typeface="楷体_GB2312" pitchFamily="49" charset="-122"/>
                <a:ea typeface="楷体_GB2312" pitchFamily="49" charset="-122"/>
              </a:rPr>
              <a:t>目的是让列表框中</a:t>
            </a:r>
            <a:endParaRPr kumimoji="1" lang="en-US" altLang="zh-CN" b="1" dirty="0">
              <a:solidFill>
                <a:srgbClr val="000000"/>
              </a:solidFill>
              <a:latin typeface="楷体_GB2312" pitchFamily="49" charset="-122"/>
              <a:ea typeface="楷体_GB2312" pitchFamily="49" charset="-122"/>
            </a:endParaRPr>
          </a:p>
          <a:p>
            <a:r>
              <a:rPr kumimoji="1" lang="zh-CN" altLang="en-US" b="1" dirty="0">
                <a:solidFill>
                  <a:srgbClr val="000000"/>
                </a:solidFill>
                <a:latin typeface="楷体_GB2312" pitchFamily="49" charset="-122"/>
                <a:ea typeface="楷体_GB2312" pitchFamily="49" charset="-122"/>
              </a:rPr>
              <a:t>的选项可以有滚动条支持。</a:t>
            </a:r>
          </a:p>
        </p:txBody>
      </p:sp>
      <p:pic>
        <p:nvPicPr>
          <p:cNvPr id="660489" name="Picture 9" descr="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3572" y="1875234"/>
            <a:ext cx="2867025" cy="156567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箭头连接符 2"/>
          <p:cNvCxnSpPr/>
          <p:nvPr/>
        </p:nvCxnSpPr>
        <p:spPr>
          <a:xfrm>
            <a:off x="3995936" y="2193708"/>
            <a:ext cx="3168352" cy="16201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478288" y="2404948"/>
            <a:ext cx="3686001" cy="49083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6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列表框</a:t>
            </a:r>
            <a:r>
              <a:rPr lang="en-US" altLang="zh-CN" dirty="0" err="1"/>
              <a:t>JList</a:t>
            </a:r>
            <a:r>
              <a:rPr lang="zh-CN" altLang="en-US" dirty="0"/>
              <a:t>的常用方法</a:t>
            </a:r>
          </a:p>
        </p:txBody>
      </p:sp>
      <p:sp>
        <p:nvSpPr>
          <p:cNvPr id="3" name="内容占位符 2"/>
          <p:cNvSpPr>
            <a:spLocks noGrp="1"/>
          </p:cNvSpPr>
          <p:nvPr>
            <p:ph idx="1"/>
          </p:nvPr>
        </p:nvSpPr>
        <p:spPr/>
        <p:txBody>
          <a:bodyPr>
            <a:normAutofit fontScale="85000" lnSpcReduction="20000"/>
          </a:bodyPr>
          <a:lstStyle/>
          <a:p>
            <a:pPr algn="just">
              <a:spcAft>
                <a:spcPts val="0"/>
              </a:spcAft>
            </a:pPr>
            <a:r>
              <a:rPr lang="zh-CN" altLang="en-US" kern="100" dirty="0">
                <a:latin typeface="宋体"/>
                <a:ea typeface="宋体"/>
                <a:cs typeface="黑体"/>
              </a:rPr>
              <a:t>构造方法</a:t>
            </a:r>
            <a:endParaRPr lang="en-US" altLang="zh-CN" kern="100" dirty="0">
              <a:latin typeface="宋体"/>
              <a:ea typeface="宋体"/>
              <a:cs typeface="黑体"/>
            </a:endParaRPr>
          </a:p>
          <a:p>
            <a:pPr marL="0" indent="0" algn="just">
              <a:spcAft>
                <a:spcPts val="0"/>
              </a:spcAft>
              <a:buNone/>
            </a:pPr>
            <a:r>
              <a:rPr lang="en-US" altLang="zh-CN" kern="100" dirty="0">
                <a:latin typeface="宋体"/>
                <a:ea typeface="宋体"/>
                <a:cs typeface="黑体"/>
              </a:rPr>
              <a:t>     String[] </a:t>
            </a:r>
            <a:r>
              <a:rPr lang="en-US" altLang="zh-CN" kern="100" dirty="0" err="1">
                <a:latin typeface="宋体"/>
                <a:ea typeface="宋体"/>
                <a:cs typeface="黑体"/>
              </a:rPr>
              <a:t>dd</a:t>
            </a:r>
            <a:r>
              <a:rPr lang="en-US" altLang="zh-CN" kern="100" dirty="0">
                <a:latin typeface="宋体"/>
                <a:ea typeface="宋体"/>
                <a:cs typeface="黑体"/>
              </a:rPr>
              <a:t>={"</a:t>
            </a:r>
            <a:r>
              <a:rPr lang="zh-CN" altLang="zh-CN" kern="100" dirty="0">
                <a:latin typeface="Calibri"/>
                <a:ea typeface="宋体"/>
                <a:cs typeface="黑体"/>
              </a:rPr>
              <a:t>长城</a:t>
            </a:r>
            <a:r>
              <a:rPr lang="en-US" altLang="zh-CN" kern="100" dirty="0">
                <a:latin typeface="Calibri"/>
                <a:ea typeface="宋体"/>
                <a:cs typeface="黑体"/>
              </a:rPr>
              <a:t>","</a:t>
            </a:r>
            <a:r>
              <a:rPr lang="zh-CN" altLang="zh-CN" kern="100" dirty="0">
                <a:latin typeface="Calibri"/>
                <a:ea typeface="宋体"/>
                <a:cs typeface="黑体"/>
              </a:rPr>
              <a:t>东方明珠</a:t>
            </a:r>
            <a:r>
              <a:rPr lang="en-US" altLang="zh-CN" kern="100" dirty="0">
                <a:latin typeface="Calibri"/>
                <a:ea typeface="宋体"/>
                <a:cs typeface="黑体"/>
              </a:rPr>
              <a:t>","</a:t>
            </a:r>
            <a:r>
              <a:rPr lang="zh-CN" altLang="zh-CN" kern="100" dirty="0">
                <a:latin typeface="Calibri"/>
                <a:ea typeface="宋体"/>
                <a:cs typeface="黑体"/>
              </a:rPr>
              <a:t>海河</a:t>
            </a:r>
            <a:r>
              <a:rPr lang="en-US" altLang="zh-CN" kern="100" dirty="0">
                <a:latin typeface="Calibri"/>
                <a:ea typeface="宋体"/>
                <a:cs typeface="黑体"/>
              </a:rPr>
              <a:t>","</a:t>
            </a:r>
            <a:r>
              <a:rPr lang="zh-CN" altLang="zh-CN" kern="100" dirty="0">
                <a:latin typeface="Calibri"/>
                <a:ea typeface="宋体"/>
                <a:cs typeface="黑体"/>
              </a:rPr>
              <a:t>什么什么</a:t>
            </a:r>
            <a:r>
              <a:rPr lang="en-US" altLang="zh-CN" kern="100" dirty="0">
                <a:latin typeface="Calibri"/>
                <a:ea typeface="宋体"/>
                <a:cs typeface="黑体"/>
              </a:rPr>
              <a:t>"};</a:t>
            </a:r>
            <a:endParaRPr lang="zh-CN" altLang="zh-CN" kern="100" dirty="0">
              <a:latin typeface="Calibri"/>
              <a:ea typeface="宋体"/>
              <a:cs typeface="黑体"/>
            </a:endParaRPr>
          </a:p>
          <a:p>
            <a:pPr marL="0" indent="0" algn="just">
              <a:spcAft>
                <a:spcPts val="0"/>
              </a:spcAft>
              <a:buNone/>
            </a:pPr>
            <a:r>
              <a:rPr lang="en-US" altLang="zh-CN" kern="100" dirty="0">
                <a:latin typeface="宋体"/>
                <a:ea typeface="宋体"/>
                <a:cs typeface="黑体"/>
              </a:rPr>
              <a:t>     </a:t>
            </a:r>
            <a:r>
              <a:rPr lang="en-US" altLang="zh-CN" kern="100" dirty="0" err="1">
                <a:latin typeface="宋体"/>
                <a:ea typeface="宋体"/>
                <a:cs typeface="黑体"/>
              </a:rPr>
              <a:t>JList</a:t>
            </a:r>
            <a:r>
              <a:rPr lang="en-US" altLang="zh-CN" kern="100" dirty="0">
                <a:latin typeface="宋体"/>
                <a:ea typeface="宋体"/>
                <a:cs typeface="黑体"/>
              </a:rPr>
              <a:t> </a:t>
            </a:r>
            <a:r>
              <a:rPr lang="en-US" altLang="zh-CN" kern="100" dirty="0" err="1">
                <a:latin typeface="宋体"/>
                <a:ea typeface="宋体"/>
                <a:cs typeface="黑体"/>
              </a:rPr>
              <a:t>jl</a:t>
            </a:r>
            <a:r>
              <a:rPr lang="en-US" altLang="zh-CN" kern="100" dirty="0">
                <a:latin typeface="宋体"/>
                <a:ea typeface="宋体"/>
                <a:cs typeface="黑体"/>
              </a:rPr>
              <a:t>=new </a:t>
            </a:r>
            <a:r>
              <a:rPr lang="en-US" altLang="zh-CN" kern="100" dirty="0" err="1">
                <a:latin typeface="宋体"/>
                <a:ea typeface="宋体"/>
                <a:cs typeface="黑体"/>
              </a:rPr>
              <a:t>JList</a:t>
            </a:r>
            <a:r>
              <a:rPr lang="en-US" altLang="zh-CN" kern="100" dirty="0">
                <a:latin typeface="宋体"/>
                <a:ea typeface="宋体"/>
                <a:cs typeface="黑体"/>
              </a:rPr>
              <a:t>(</a:t>
            </a:r>
            <a:r>
              <a:rPr lang="en-US" altLang="zh-CN" kern="100" dirty="0" err="1">
                <a:latin typeface="宋体"/>
                <a:ea typeface="宋体"/>
                <a:cs typeface="黑体"/>
              </a:rPr>
              <a:t>dd</a:t>
            </a:r>
            <a:r>
              <a:rPr lang="en-US" altLang="zh-CN" kern="100" dirty="0">
                <a:latin typeface="宋体"/>
                <a:ea typeface="宋体"/>
                <a:cs typeface="黑体"/>
              </a:rPr>
              <a:t>); </a:t>
            </a:r>
          </a:p>
          <a:p>
            <a:pPr>
              <a:spcBef>
                <a:spcPts val="1200"/>
              </a:spcBef>
            </a:pPr>
            <a:r>
              <a:rPr lang="zh-CN" altLang="en-US" dirty="0"/>
              <a:t>滚动条显示的条数</a:t>
            </a:r>
            <a:endParaRPr lang="en-US" altLang="zh-CN" dirty="0"/>
          </a:p>
          <a:p>
            <a:pPr marL="274320" lvl="1" indent="0">
              <a:buNone/>
            </a:pPr>
            <a:r>
              <a:rPr lang="en-US" altLang="zh-CN" kern="100" dirty="0" err="1">
                <a:latin typeface="宋体"/>
                <a:ea typeface="宋体"/>
                <a:cs typeface="黑体"/>
              </a:rPr>
              <a:t>jl</a:t>
            </a:r>
            <a:r>
              <a:rPr lang="en-US" altLang="zh-CN" dirty="0" err="1"/>
              <a:t>.setVisibleRowCount</a:t>
            </a:r>
            <a:r>
              <a:rPr lang="en-US" altLang="zh-CN" dirty="0"/>
              <a:t>(3); </a:t>
            </a:r>
          </a:p>
          <a:p>
            <a:pPr marL="274320" lvl="1" indent="0">
              <a:buNone/>
            </a:pPr>
            <a:endParaRPr lang="en-US" altLang="zh-CN" dirty="0"/>
          </a:p>
          <a:p>
            <a:pPr marL="274320" lvl="1" indent="0">
              <a:buNone/>
            </a:pPr>
            <a:endParaRPr lang="en-US" altLang="zh-CN" dirty="0"/>
          </a:p>
          <a:p>
            <a:pPr marL="274320" lvl="1" indent="0">
              <a:buNone/>
            </a:pPr>
            <a:endParaRPr lang="en-US" altLang="zh-CN" dirty="0"/>
          </a:p>
          <a:p>
            <a:r>
              <a:rPr lang="zh-CN" altLang="en-US" b="1" dirty="0"/>
              <a:t>和滚动条一起使用</a:t>
            </a:r>
            <a:endParaRPr lang="zh-CN" altLang="zh-CN" kern="100" dirty="0">
              <a:latin typeface="Calibri"/>
              <a:ea typeface="宋体"/>
              <a:cs typeface="黑体"/>
            </a:endParaRPr>
          </a:p>
          <a:p>
            <a:pPr marL="274320" lvl="1" indent="0">
              <a:buNone/>
            </a:pPr>
            <a:r>
              <a:rPr lang="zh-CN" altLang="en-US" dirty="0"/>
              <a:t>         给列表框</a:t>
            </a:r>
            <a:r>
              <a:rPr lang="en-US" altLang="zh-CN" kern="100" dirty="0" err="1">
                <a:latin typeface="宋体"/>
                <a:ea typeface="宋体"/>
                <a:cs typeface="黑体"/>
              </a:rPr>
              <a:t>jl</a:t>
            </a:r>
            <a:r>
              <a:rPr lang="zh-CN" altLang="en-US" kern="100" dirty="0">
                <a:latin typeface="宋体"/>
                <a:ea typeface="宋体"/>
                <a:cs typeface="黑体"/>
              </a:rPr>
              <a:t>加上滚动条</a:t>
            </a:r>
            <a:endParaRPr lang="en-US" altLang="zh-CN" dirty="0"/>
          </a:p>
          <a:p>
            <a:pPr marL="274320" lvl="1" indent="0">
              <a:buNone/>
            </a:pPr>
            <a:r>
              <a:rPr lang="en-US" altLang="zh-CN" dirty="0" err="1"/>
              <a:t>JScrollPane</a:t>
            </a:r>
            <a:r>
              <a:rPr lang="en-US" altLang="zh-CN" dirty="0"/>
              <a:t> </a:t>
            </a:r>
            <a:r>
              <a:rPr lang="en-US" altLang="zh-CN" dirty="0" err="1"/>
              <a:t>jsp</a:t>
            </a:r>
            <a:r>
              <a:rPr lang="en-US" altLang="zh-CN" dirty="0"/>
              <a:t>=new </a:t>
            </a:r>
            <a:r>
              <a:rPr lang="en-US" altLang="zh-CN" dirty="0" err="1"/>
              <a:t>JScrollPane</a:t>
            </a:r>
            <a:r>
              <a:rPr lang="en-US" altLang="zh-CN" dirty="0"/>
              <a:t>(</a:t>
            </a:r>
            <a:r>
              <a:rPr lang="en-US" altLang="zh-CN" kern="100" dirty="0" err="1">
                <a:latin typeface="宋体"/>
                <a:ea typeface="宋体"/>
                <a:cs typeface="黑体"/>
              </a:rPr>
              <a:t>jl</a:t>
            </a:r>
            <a:r>
              <a:rPr lang="en-US" altLang="zh-CN" dirty="0"/>
              <a:t>);  </a:t>
            </a:r>
            <a:endParaRPr lang="zh-CN" altLang="en-US" dirty="0"/>
          </a:p>
        </p:txBody>
      </p:sp>
      <p:pic>
        <p:nvPicPr>
          <p:cNvPr id="8193" name="Picture 1" descr="C:\Users\lyh\AppData\Roaming\Tencent\Users\4937717\QQ\WinTemp\RichOle\78)FAGGKTG_D4PWBB}%@$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463738"/>
            <a:ext cx="3486180" cy="9721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12160" y="3921900"/>
            <a:ext cx="659155" cy="369332"/>
          </a:xfrm>
          <a:prstGeom prst="rect">
            <a:avLst/>
          </a:prstGeom>
          <a:noFill/>
        </p:spPr>
        <p:txBody>
          <a:bodyPr wrap="none" rtlCol="0">
            <a:spAutoFit/>
          </a:bodyPr>
          <a:lstStyle/>
          <a:p>
            <a:r>
              <a:rPr lang="en-US" altLang="zh-CN" dirty="0" err="1">
                <a:solidFill>
                  <a:prstClr val="black"/>
                </a:solidFill>
              </a:rPr>
              <a:t>JList</a:t>
            </a:r>
            <a:endParaRPr lang="zh-CN" altLang="en-US" dirty="0">
              <a:solidFill>
                <a:prstClr val="black"/>
              </a:solidFill>
            </a:endParaRPr>
          </a:p>
        </p:txBody>
      </p:sp>
      <p:cxnSp>
        <p:nvCxnSpPr>
          <p:cNvPr id="6" name="直接箭头连接符 5"/>
          <p:cNvCxnSpPr/>
          <p:nvPr/>
        </p:nvCxnSpPr>
        <p:spPr>
          <a:xfrm flipV="1">
            <a:off x="6444208" y="3327834"/>
            <a:ext cx="576064" cy="5940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452320" y="3921900"/>
            <a:ext cx="1569660" cy="646331"/>
          </a:xfrm>
          <a:prstGeom prst="rect">
            <a:avLst/>
          </a:prstGeom>
          <a:noFill/>
        </p:spPr>
        <p:txBody>
          <a:bodyPr wrap="none" rtlCol="0">
            <a:spAutoFit/>
          </a:bodyPr>
          <a:lstStyle/>
          <a:p>
            <a:r>
              <a:rPr lang="en-US" altLang="zh-CN" dirty="0" err="1" smtClean="0">
                <a:solidFill>
                  <a:prstClr val="black"/>
                </a:solidFill>
              </a:rPr>
              <a:t>JScrollPane</a:t>
            </a:r>
            <a:endParaRPr lang="en-US" altLang="zh-CN" dirty="0" smtClean="0">
              <a:solidFill>
                <a:prstClr val="black"/>
              </a:solidFill>
            </a:endParaRPr>
          </a:p>
          <a:p>
            <a:r>
              <a:rPr lang="zh-CN" altLang="en-US" dirty="0" smtClean="0">
                <a:solidFill>
                  <a:prstClr val="black"/>
                </a:solidFill>
              </a:rPr>
              <a:t>一个中间容器</a:t>
            </a:r>
            <a:endParaRPr lang="zh-CN" altLang="en-US" dirty="0">
              <a:solidFill>
                <a:prstClr val="black"/>
              </a:solidFill>
            </a:endParaRPr>
          </a:p>
        </p:txBody>
      </p:sp>
      <p:cxnSp>
        <p:nvCxnSpPr>
          <p:cNvPr id="10" name="直接箭头连接符 9"/>
          <p:cNvCxnSpPr/>
          <p:nvPr/>
        </p:nvCxnSpPr>
        <p:spPr>
          <a:xfrm flipH="1" flipV="1">
            <a:off x="7452320" y="3327834"/>
            <a:ext cx="432048" cy="5940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44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16" presetClass="entr" presetSubtype="21"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3"/>
          <p:cNvSpPr>
            <a:spLocks noGrp="1"/>
          </p:cNvSpPr>
          <p:nvPr>
            <p:ph type="ftr" sz="quarter" idx="10"/>
          </p:nvPr>
        </p:nvSpPr>
        <p:spPr>
          <a:noFill/>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buClr>
                <a:srgbClr val="002060"/>
              </a:buClr>
            </a:pPr>
            <a:r>
              <a:rPr lang="en-US" sz="1000" b="0" dirty="0">
                <a:solidFill>
                  <a:srgbClr val="000000"/>
                </a:solidFill>
                <a:latin typeface="Verdana" pitchFamily="34" charset="0"/>
                <a:ea typeface="宋体" pitchFamily="2" charset="-122"/>
              </a:rPr>
              <a:t>GUET</a:t>
            </a:r>
            <a:endParaRPr sz="1000" b="0" dirty="0">
              <a:solidFill>
                <a:srgbClr val="000000"/>
              </a:solidFill>
              <a:latin typeface="Verdana" pitchFamily="34" charset="0"/>
              <a:ea typeface="宋体" pitchFamily="2" charset="-122"/>
            </a:endParaRPr>
          </a:p>
        </p:txBody>
      </p:sp>
      <p:sp>
        <p:nvSpPr>
          <p:cNvPr id="37891" name="Rectangle 2"/>
          <p:cNvSpPr>
            <a:spLocks noGrp="1" noChangeArrowheads="1"/>
          </p:cNvSpPr>
          <p:nvPr>
            <p:ph type="body" idx="1"/>
          </p:nvPr>
        </p:nvSpPr>
        <p:spPr>
          <a:xfrm>
            <a:off x="0" y="627534"/>
            <a:ext cx="8991600" cy="1002990"/>
          </a:xfrm>
        </p:spPr>
        <p:txBody>
          <a:bodyPr/>
          <a:lstStyle/>
          <a:p>
            <a:pPr eaLnBrk="1" hangingPunct="1">
              <a:spcBef>
                <a:spcPts val="0"/>
              </a:spcBef>
            </a:pPr>
            <a:r>
              <a:rPr lang="zh-CN" altLang="en-US" sz="2000" dirty="0"/>
              <a:t>对</a:t>
            </a:r>
            <a:r>
              <a:rPr lang="en-US" altLang="zh-CN" sz="2000" dirty="0" err="1"/>
              <a:t>JFrame</a:t>
            </a:r>
            <a:r>
              <a:rPr lang="zh-CN" altLang="en-US" sz="2000" dirty="0"/>
              <a:t>添加组件有三种方式：</a:t>
            </a:r>
            <a:endParaRPr lang="en-US" altLang="zh-CN" sz="2000" dirty="0"/>
          </a:p>
          <a:p>
            <a:pPr marL="400050" lvl="1" indent="0" eaLnBrk="1" hangingPunct="1">
              <a:spcBef>
                <a:spcPts val="0"/>
              </a:spcBef>
              <a:buNone/>
            </a:pPr>
            <a:r>
              <a:rPr lang="en-US" altLang="zh-CN" sz="1800" dirty="0"/>
              <a:t>(1) </a:t>
            </a:r>
            <a:r>
              <a:rPr lang="zh-CN" altLang="en-US" sz="1800" dirty="0"/>
              <a:t>直接添加，例如</a:t>
            </a:r>
            <a:r>
              <a:rPr lang="en-US" altLang="zh-CN" sz="1800" dirty="0"/>
              <a:t>”</a:t>
            </a:r>
            <a:r>
              <a:rPr lang="en-US" altLang="zh-CN" sz="1800" dirty="0">
                <a:hlinkClick r:id="rId3" action="ppaction://hlinkfile"/>
              </a:rPr>
              <a:t>Demo3_0.java</a:t>
            </a:r>
            <a:r>
              <a:rPr lang="en-US" altLang="zh-CN" sz="1800" dirty="0"/>
              <a:t>”</a:t>
            </a:r>
            <a:endParaRPr lang="en-US" altLang="zh-CN" sz="1800" dirty="0">
              <a:solidFill>
                <a:schemeClr val="accent1"/>
              </a:solidFill>
            </a:endParaRPr>
          </a:p>
        </p:txBody>
      </p:sp>
      <p:sp>
        <p:nvSpPr>
          <p:cNvPr id="37892" name="Rectangle 3"/>
          <p:cNvSpPr>
            <a:spLocks noGrp="1" noChangeArrowheads="1"/>
          </p:cNvSpPr>
          <p:nvPr>
            <p:ph type="title"/>
          </p:nvPr>
        </p:nvSpPr>
        <p:spPr>
          <a:xfrm>
            <a:off x="1468438" y="195486"/>
            <a:ext cx="7065962" cy="365522"/>
          </a:xfrm>
          <a:noFill/>
        </p:spPr>
        <p:txBody>
          <a:bodyPr/>
          <a:lstStyle/>
          <a:p>
            <a:pPr eaLnBrk="1" hangingPunct="1"/>
            <a:r>
              <a:rPr lang="zh-CN" altLang="en-US" dirty="0">
                <a:latin typeface="宋体" pitchFamily="2" charset="-122"/>
              </a:rPr>
              <a:t>如何添加组件</a:t>
            </a:r>
          </a:p>
        </p:txBody>
      </p:sp>
      <p:sp>
        <p:nvSpPr>
          <p:cNvPr id="2" name="矩形 1"/>
          <p:cNvSpPr/>
          <p:nvPr/>
        </p:nvSpPr>
        <p:spPr>
          <a:xfrm>
            <a:off x="1063193" y="1563638"/>
            <a:ext cx="7109207" cy="3539430"/>
          </a:xfrm>
          <a:prstGeom prst="rect">
            <a:avLst/>
          </a:prstGeom>
          <a:solidFill>
            <a:schemeClr val="bg1">
              <a:lumMod val="95000"/>
            </a:schemeClr>
          </a:solidFill>
          <a:ln>
            <a:solidFill>
              <a:schemeClr val="accent1">
                <a:lumMod val="75000"/>
              </a:schemeClr>
            </a:solidFill>
            <a:prstDash val="sysDash"/>
          </a:ln>
        </p:spPr>
        <p:txBody>
          <a:bodyPr wrap="square">
            <a:spAutoFit/>
          </a:bodyPr>
          <a:lstStyle/>
          <a:p>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class</a:t>
            </a:r>
            <a:r>
              <a:rPr lang="en-US" altLang="zh-CN" sz="1400" b="1" dirty="0">
                <a:solidFill>
                  <a:srgbClr val="000000"/>
                </a:solidFill>
                <a:latin typeface="Consolas"/>
              </a:rPr>
              <a:t> Demo3_0 </a:t>
            </a:r>
            <a:r>
              <a:rPr lang="en-US" altLang="zh-CN" sz="1400" b="1" dirty="0">
                <a:solidFill>
                  <a:srgbClr val="7F0055"/>
                </a:solidFill>
                <a:latin typeface="Consolas"/>
              </a:rPr>
              <a:t>extends</a:t>
            </a:r>
            <a:r>
              <a:rPr lang="en-US" altLang="zh-CN" sz="1400" b="1" dirty="0">
                <a:solidFill>
                  <a:srgbClr val="000000"/>
                </a:solidFill>
                <a:latin typeface="Consolas"/>
              </a:rPr>
              <a:t> </a:t>
            </a:r>
            <a:r>
              <a:rPr lang="en-US" altLang="zh-CN" sz="1400" b="1" dirty="0" err="1">
                <a:solidFill>
                  <a:srgbClr val="000000"/>
                </a:solidFill>
                <a:latin typeface="Consolas"/>
              </a:rPr>
              <a:t>JFrame</a:t>
            </a:r>
            <a:r>
              <a:rPr lang="en-US" altLang="zh-CN" sz="1400" b="1" dirty="0">
                <a:solidFill>
                  <a:srgbClr val="000000"/>
                </a:solidFill>
                <a:latin typeface="Consolas"/>
              </a:rPr>
              <a:t>{</a:t>
            </a:r>
            <a:endParaRPr lang="zh-CN" altLang="en-US" sz="1400" dirty="0">
              <a:latin typeface="Consolas"/>
            </a:endParaRPr>
          </a:p>
          <a:p>
            <a:pPr lvl="1"/>
            <a:r>
              <a:rPr lang="en-US" altLang="zh-CN" sz="1400" dirty="0">
                <a:solidFill>
                  <a:srgbClr val="3F7F5F"/>
                </a:solidFill>
                <a:latin typeface="Consolas"/>
              </a:rPr>
              <a:t>//</a:t>
            </a:r>
            <a:r>
              <a:rPr lang="zh-CN" altLang="en-US" sz="1400" dirty="0">
                <a:solidFill>
                  <a:srgbClr val="3F7F5F"/>
                </a:solidFill>
                <a:latin typeface="Consolas"/>
              </a:rPr>
              <a:t>定义组件</a:t>
            </a:r>
          </a:p>
          <a:p>
            <a:pPr lvl="1"/>
            <a:r>
              <a:rPr lang="en-US" altLang="zh-CN" sz="1400" dirty="0" err="1">
                <a:solidFill>
                  <a:srgbClr val="000000"/>
                </a:solidFill>
                <a:latin typeface="Consolas"/>
              </a:rPr>
              <a:t>JLabel</a:t>
            </a:r>
            <a:r>
              <a:rPr lang="en-US" altLang="zh-CN" sz="1400" dirty="0">
                <a:solidFill>
                  <a:srgbClr val="000000"/>
                </a:solidFill>
                <a:latin typeface="Consolas"/>
              </a:rPr>
              <a:t> </a:t>
            </a:r>
            <a:r>
              <a:rPr lang="en-US" altLang="zh-CN" sz="1400" dirty="0" err="1">
                <a:solidFill>
                  <a:srgbClr val="0000C0"/>
                </a:solidFill>
                <a:latin typeface="Consolas"/>
              </a:rPr>
              <a:t>jl</a:t>
            </a:r>
            <a:r>
              <a:rPr lang="en-US" altLang="zh-CN" sz="1400" dirty="0">
                <a:solidFill>
                  <a:srgbClr val="000000"/>
                </a:solidFill>
                <a:latin typeface="Consolas"/>
              </a:rPr>
              <a:t>=</a:t>
            </a:r>
            <a:r>
              <a:rPr lang="en-US" altLang="zh-CN" sz="1400" b="1" dirty="0">
                <a:solidFill>
                  <a:srgbClr val="7F0055"/>
                </a:solidFill>
                <a:latin typeface="Consolas"/>
              </a:rPr>
              <a:t>null</a:t>
            </a:r>
            <a:r>
              <a:rPr lang="en-US" altLang="zh-CN" sz="1400" b="1" dirty="0">
                <a:solidFill>
                  <a:srgbClr val="000000"/>
                </a:solidFill>
                <a:latin typeface="Consolas"/>
              </a:rPr>
              <a:t>;</a:t>
            </a:r>
          </a:p>
          <a:p>
            <a:pPr lvl="1"/>
            <a:r>
              <a:rPr lang="en-US" altLang="zh-CN" sz="1400" dirty="0" err="1">
                <a:solidFill>
                  <a:srgbClr val="000000"/>
                </a:solidFill>
                <a:latin typeface="Consolas"/>
              </a:rPr>
              <a:t>JTextField</a:t>
            </a:r>
            <a:r>
              <a:rPr lang="en-US" altLang="zh-CN" sz="1400" dirty="0">
                <a:solidFill>
                  <a:srgbClr val="000000"/>
                </a:solidFill>
                <a:latin typeface="Consolas"/>
              </a:rPr>
              <a:t> </a:t>
            </a:r>
            <a:r>
              <a:rPr lang="en-US" altLang="zh-CN" sz="1400" dirty="0" err="1">
                <a:solidFill>
                  <a:srgbClr val="0000C0"/>
                </a:solidFill>
                <a:latin typeface="Consolas"/>
              </a:rPr>
              <a:t>jtf</a:t>
            </a:r>
            <a:r>
              <a:rPr lang="en-US" altLang="zh-CN" sz="1400" dirty="0">
                <a:solidFill>
                  <a:srgbClr val="000000"/>
                </a:solidFill>
                <a:latin typeface="Consolas"/>
              </a:rPr>
              <a:t>=</a:t>
            </a:r>
            <a:r>
              <a:rPr lang="en-US" altLang="zh-CN" sz="1400" b="1" dirty="0">
                <a:solidFill>
                  <a:srgbClr val="7F0055"/>
                </a:solidFill>
                <a:latin typeface="Consolas"/>
              </a:rPr>
              <a:t>null</a:t>
            </a:r>
            <a:r>
              <a:rPr lang="en-US" altLang="zh-CN" sz="1400" b="1" dirty="0" smtClean="0">
                <a:solidFill>
                  <a:srgbClr val="000000"/>
                </a:solidFill>
                <a:latin typeface="Consolas"/>
              </a:rPr>
              <a:t>;</a:t>
            </a:r>
            <a:endParaRPr lang="en-US" altLang="zh-CN" sz="1400" b="1" dirty="0">
              <a:solidFill>
                <a:srgbClr val="000000"/>
              </a:solidFill>
              <a:latin typeface="Consolas"/>
            </a:endParaRPr>
          </a:p>
          <a:p>
            <a:pPr lvl="1"/>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static</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main(String[] </a:t>
            </a:r>
            <a:r>
              <a:rPr lang="en-US" altLang="zh-CN" sz="1400" b="1" dirty="0" err="1">
                <a:solidFill>
                  <a:srgbClr val="6A3E3E"/>
                </a:solidFill>
                <a:latin typeface="Consolas"/>
              </a:rPr>
              <a:t>args</a:t>
            </a:r>
            <a:r>
              <a:rPr lang="en-US" altLang="zh-CN" sz="1400" b="1" dirty="0">
                <a:solidFill>
                  <a:srgbClr val="000000"/>
                </a:solidFill>
                <a:latin typeface="Consolas"/>
              </a:rPr>
              <a:t>) {</a:t>
            </a:r>
          </a:p>
          <a:p>
            <a:pPr lvl="1"/>
            <a:r>
              <a:rPr lang="en-US" altLang="zh-CN" sz="1400" dirty="0">
                <a:solidFill>
                  <a:srgbClr val="000000"/>
                </a:solidFill>
                <a:latin typeface="Consolas"/>
              </a:rPr>
              <a:t>	Demo3_0 </a:t>
            </a:r>
            <a:r>
              <a:rPr lang="en-US" altLang="zh-CN" sz="1400" dirty="0" err="1">
                <a:solidFill>
                  <a:srgbClr val="6A3E3E"/>
                </a:solidFill>
                <a:latin typeface="Consolas"/>
              </a:rPr>
              <a:t>jf</a:t>
            </a:r>
            <a:r>
              <a:rPr lang="en-US" altLang="zh-CN" sz="1400" dirty="0">
                <a:solidFill>
                  <a:srgbClr val="000000"/>
                </a:solidFill>
                <a:latin typeface="Consolas"/>
              </a:rPr>
              <a:t>=</a:t>
            </a:r>
            <a:r>
              <a:rPr lang="en-US" altLang="zh-CN" sz="1400" b="1" dirty="0">
                <a:solidFill>
                  <a:srgbClr val="7F0055"/>
                </a:solidFill>
                <a:latin typeface="Consolas"/>
              </a:rPr>
              <a:t>new</a:t>
            </a:r>
            <a:r>
              <a:rPr lang="en-US" altLang="zh-CN" sz="1400" b="1" dirty="0">
                <a:solidFill>
                  <a:srgbClr val="000000"/>
                </a:solidFill>
                <a:latin typeface="Consolas"/>
              </a:rPr>
              <a:t> Demo3_0();</a:t>
            </a:r>
            <a:endParaRPr lang="zh-CN" altLang="en-US" sz="1400" dirty="0">
              <a:latin typeface="Consolas"/>
            </a:endParaRPr>
          </a:p>
          <a:p>
            <a:pPr lvl="1"/>
            <a:r>
              <a:rPr lang="en-US" altLang="zh-CN" sz="1400" dirty="0">
                <a:solidFill>
                  <a:srgbClr val="000000"/>
                </a:solidFill>
                <a:latin typeface="Consolas"/>
              </a:rPr>
              <a:t>}</a:t>
            </a:r>
            <a:endParaRPr lang="en-US" altLang="zh-CN" sz="1400" b="1" dirty="0">
              <a:solidFill>
                <a:srgbClr val="000000"/>
              </a:solidFill>
              <a:latin typeface="Consolas"/>
            </a:endParaRPr>
          </a:p>
          <a:p>
            <a:pPr lvl="1"/>
            <a:r>
              <a:rPr lang="en-US" altLang="zh-CN" sz="1400" b="1" dirty="0">
                <a:solidFill>
                  <a:srgbClr val="7F0055"/>
                </a:solidFill>
                <a:latin typeface="Consolas"/>
              </a:rPr>
              <a:t>public</a:t>
            </a:r>
            <a:r>
              <a:rPr lang="en-US" altLang="zh-CN" sz="1400" b="1" dirty="0">
                <a:solidFill>
                  <a:srgbClr val="000000"/>
                </a:solidFill>
                <a:latin typeface="Consolas"/>
              </a:rPr>
              <a:t> Demo3_0(){</a:t>
            </a:r>
            <a:endParaRPr lang="zh-CN" altLang="en-US" sz="1400" dirty="0">
              <a:latin typeface="Consolas"/>
            </a:endParaRPr>
          </a:p>
          <a:p>
            <a:pPr lvl="2"/>
            <a:r>
              <a:rPr lang="en-US" altLang="zh-CN" sz="1400" dirty="0">
                <a:solidFill>
                  <a:srgbClr val="3F7F5F"/>
                </a:solidFill>
                <a:latin typeface="Consolas"/>
              </a:rPr>
              <a:t>//</a:t>
            </a:r>
            <a:r>
              <a:rPr lang="zh-CN" altLang="en-US" sz="1400" dirty="0">
                <a:solidFill>
                  <a:srgbClr val="3F7F5F"/>
                </a:solidFill>
                <a:latin typeface="Consolas"/>
              </a:rPr>
              <a:t>创建组件</a:t>
            </a:r>
          </a:p>
          <a:p>
            <a:pPr lvl="2"/>
            <a:r>
              <a:rPr lang="en-US" altLang="zh-CN" sz="1400" dirty="0" err="1">
                <a:solidFill>
                  <a:srgbClr val="0000C0"/>
                </a:solidFill>
                <a:latin typeface="Consolas"/>
              </a:rPr>
              <a:t>jl</a:t>
            </a:r>
            <a:r>
              <a:rPr lang="en-US" altLang="zh-CN" sz="1400" dirty="0">
                <a:solidFill>
                  <a:srgbClr val="000000"/>
                </a:solidFill>
                <a:latin typeface="Consolas"/>
              </a:rPr>
              <a:t>=</a:t>
            </a:r>
            <a:r>
              <a:rPr lang="en-US" altLang="zh-CN" sz="1400" b="1" dirty="0">
                <a:solidFill>
                  <a:srgbClr val="7F0055"/>
                </a:solidFill>
                <a:latin typeface="Consolas"/>
              </a:rPr>
              <a:t>new</a:t>
            </a:r>
            <a:r>
              <a:rPr lang="en-US" altLang="zh-CN" sz="1400" b="1" dirty="0">
                <a:solidFill>
                  <a:srgbClr val="000000"/>
                </a:solidFill>
                <a:latin typeface="Consolas"/>
              </a:rPr>
              <a:t> </a:t>
            </a:r>
            <a:r>
              <a:rPr lang="en-US" altLang="zh-CN" sz="1400" b="1" dirty="0" err="1">
                <a:solidFill>
                  <a:srgbClr val="000000"/>
                </a:solidFill>
                <a:latin typeface="Consolas"/>
              </a:rPr>
              <a:t>JLabel</a:t>
            </a:r>
            <a:r>
              <a:rPr lang="en-US" altLang="zh-CN" sz="1400" b="1" dirty="0">
                <a:solidFill>
                  <a:srgbClr val="000000"/>
                </a:solidFill>
                <a:latin typeface="Consolas"/>
              </a:rPr>
              <a:t>(</a:t>
            </a:r>
            <a:r>
              <a:rPr lang="en-US" altLang="zh-CN" sz="1400" b="1" dirty="0">
                <a:solidFill>
                  <a:srgbClr val="2A00FF"/>
                </a:solidFill>
                <a:latin typeface="Consolas"/>
              </a:rPr>
              <a:t>"</a:t>
            </a:r>
            <a:r>
              <a:rPr lang="zh-CN" altLang="en-US" sz="1400" b="1" dirty="0">
                <a:solidFill>
                  <a:srgbClr val="2A00FF"/>
                </a:solidFill>
                <a:latin typeface="Consolas"/>
              </a:rPr>
              <a:t>文本框</a:t>
            </a:r>
            <a:r>
              <a:rPr lang="en-US" altLang="zh-CN" sz="1400" b="1" dirty="0">
                <a:solidFill>
                  <a:srgbClr val="2A00FF"/>
                </a:solidFill>
                <a:latin typeface="Consolas"/>
              </a:rPr>
              <a:t>"</a:t>
            </a:r>
            <a:r>
              <a:rPr lang="en-US" altLang="zh-CN" sz="1400" b="1" dirty="0">
                <a:solidFill>
                  <a:srgbClr val="000000"/>
                </a:solidFill>
                <a:latin typeface="Consolas"/>
              </a:rPr>
              <a:t>);</a:t>
            </a:r>
          </a:p>
          <a:p>
            <a:pPr lvl="2"/>
            <a:r>
              <a:rPr lang="en-US" altLang="zh-CN" sz="1400" dirty="0" err="1">
                <a:solidFill>
                  <a:srgbClr val="0000C0"/>
                </a:solidFill>
                <a:latin typeface="Consolas"/>
              </a:rPr>
              <a:t>jtf</a:t>
            </a:r>
            <a:r>
              <a:rPr lang="en-US" altLang="zh-CN" sz="1400" dirty="0">
                <a:solidFill>
                  <a:srgbClr val="000000"/>
                </a:solidFill>
                <a:latin typeface="Consolas"/>
              </a:rPr>
              <a:t>=</a:t>
            </a:r>
            <a:r>
              <a:rPr lang="en-US" altLang="zh-CN" sz="1400" b="1" dirty="0">
                <a:solidFill>
                  <a:srgbClr val="7F0055"/>
                </a:solidFill>
                <a:latin typeface="Consolas"/>
              </a:rPr>
              <a:t>new</a:t>
            </a:r>
            <a:r>
              <a:rPr lang="en-US" altLang="zh-CN" sz="1400" b="1" dirty="0">
                <a:solidFill>
                  <a:srgbClr val="000000"/>
                </a:solidFill>
                <a:latin typeface="Consolas"/>
              </a:rPr>
              <a:t> </a:t>
            </a:r>
            <a:r>
              <a:rPr lang="en-US" altLang="zh-CN" sz="1400" b="1" dirty="0" err="1">
                <a:solidFill>
                  <a:srgbClr val="000000"/>
                </a:solidFill>
                <a:latin typeface="Consolas"/>
              </a:rPr>
              <a:t>JTextField</a:t>
            </a:r>
            <a:r>
              <a:rPr lang="en-US" altLang="zh-CN" sz="1400" b="1" dirty="0">
                <a:solidFill>
                  <a:srgbClr val="000000"/>
                </a:solidFill>
                <a:latin typeface="Consolas"/>
              </a:rPr>
              <a:t>(10</a:t>
            </a:r>
            <a:r>
              <a:rPr lang="en-US" altLang="zh-CN" sz="1400" b="1" dirty="0" smtClean="0">
                <a:solidFill>
                  <a:srgbClr val="000000"/>
                </a:solidFill>
                <a:latin typeface="Consolas"/>
              </a:rPr>
              <a:t>);</a:t>
            </a:r>
            <a:endParaRPr lang="en-US" altLang="zh-CN" sz="1400" b="1" dirty="0">
              <a:solidFill>
                <a:srgbClr val="000000"/>
              </a:solidFill>
              <a:latin typeface="Consolas"/>
            </a:endParaRPr>
          </a:p>
          <a:p>
            <a:pPr lvl="2"/>
            <a:r>
              <a:rPr lang="en-US" altLang="zh-CN" sz="1400" dirty="0">
                <a:solidFill>
                  <a:srgbClr val="3F7F5F"/>
                </a:solidFill>
                <a:latin typeface="Consolas"/>
              </a:rPr>
              <a:t>//</a:t>
            </a:r>
            <a:r>
              <a:rPr lang="zh-CN" altLang="en-US" sz="1400" dirty="0">
                <a:solidFill>
                  <a:srgbClr val="3F7F5F"/>
                </a:solidFill>
                <a:latin typeface="Consolas"/>
              </a:rPr>
              <a:t>添加组件</a:t>
            </a:r>
          </a:p>
          <a:p>
            <a:pPr lvl="2"/>
            <a:r>
              <a:rPr lang="en-US" altLang="zh-CN" sz="1400" b="1" dirty="0" err="1">
                <a:solidFill>
                  <a:srgbClr val="7F0055"/>
                </a:solidFill>
                <a:latin typeface="Consolas"/>
              </a:rPr>
              <a:t>this</a:t>
            </a:r>
            <a:r>
              <a:rPr lang="en-US" altLang="zh-CN" sz="1400" b="1" dirty="0" err="1">
                <a:solidFill>
                  <a:srgbClr val="000000"/>
                </a:solidFill>
                <a:latin typeface="Consolas"/>
              </a:rPr>
              <a:t>.add</a:t>
            </a:r>
            <a:r>
              <a:rPr lang="en-US" altLang="zh-CN" sz="1400" b="1" dirty="0">
                <a:solidFill>
                  <a:srgbClr val="000000"/>
                </a:solidFill>
                <a:latin typeface="Consolas"/>
              </a:rPr>
              <a:t>(</a:t>
            </a:r>
            <a:r>
              <a:rPr lang="en-US" altLang="zh-CN" sz="1400" b="1" dirty="0" err="1">
                <a:solidFill>
                  <a:srgbClr val="0000C0"/>
                </a:solidFill>
                <a:latin typeface="Consolas"/>
              </a:rPr>
              <a:t>jl</a:t>
            </a:r>
            <a:r>
              <a:rPr lang="en-US" altLang="zh-CN" sz="1400" b="1" dirty="0">
                <a:solidFill>
                  <a:srgbClr val="000000"/>
                </a:solidFill>
                <a:latin typeface="Consolas"/>
              </a:rPr>
              <a:t>);</a:t>
            </a:r>
          </a:p>
          <a:p>
            <a:pPr lvl="2"/>
            <a:r>
              <a:rPr lang="en-US" altLang="zh-CN" sz="1400" b="1" dirty="0">
                <a:solidFill>
                  <a:srgbClr val="000000"/>
                </a:solidFill>
                <a:latin typeface="Consolas"/>
              </a:rPr>
              <a:t>……</a:t>
            </a:r>
          </a:p>
          <a:p>
            <a:pPr lvl="1"/>
            <a:r>
              <a:rPr lang="en-US" altLang="zh-CN" sz="1400" b="1" dirty="0">
                <a:solidFill>
                  <a:srgbClr val="000000"/>
                </a:solidFill>
                <a:latin typeface="Consolas"/>
              </a:rPr>
              <a:t>}</a:t>
            </a:r>
          </a:p>
          <a:p>
            <a:r>
              <a:rPr lang="en-US" altLang="zh-CN" sz="1400" b="1" dirty="0">
                <a:solidFill>
                  <a:srgbClr val="000000"/>
                </a:solidFill>
                <a:latin typeface="Consolas"/>
              </a:rPr>
              <a:t>}</a:t>
            </a:r>
            <a:endParaRPr lang="zh-CN" altLang="en-US" sz="1400" dirty="0"/>
          </a:p>
        </p:txBody>
      </p:sp>
      <p:sp>
        <p:nvSpPr>
          <p:cNvPr id="3" name="椭圆 2"/>
          <p:cNvSpPr/>
          <p:nvPr/>
        </p:nvSpPr>
        <p:spPr bwMode="auto">
          <a:xfrm>
            <a:off x="1619672" y="4091959"/>
            <a:ext cx="2376264" cy="540060"/>
          </a:xfrm>
          <a:prstGeom prst="ellipse">
            <a:avLst/>
          </a:prstGeom>
          <a:noFill/>
          <a:ln>
            <a:solidFill>
              <a:schemeClr val="accent1"/>
            </a:solid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40000"/>
              </a:lnSpc>
              <a:spcBef>
                <a:spcPct val="20000"/>
              </a:spcBef>
              <a:spcAft>
                <a:spcPct val="0"/>
              </a:spcAft>
              <a:buClr>
                <a:schemeClr val="hlink"/>
              </a:buClr>
              <a:buSzTx/>
              <a:buFont typeface="Wingdings" pitchFamily="2" charset="2"/>
              <a:buNone/>
              <a:tabLst/>
            </a:pPr>
            <a:endParaRPr kumimoji="0" lang="zh-CN" altLang="en-US" sz="2600" b="1" i="0" u="none" strike="noStrike" cap="none" normalizeH="0" baseline="0">
              <a:ln>
                <a:noFill/>
              </a:ln>
              <a:solidFill>
                <a:schemeClr val="tx1"/>
              </a:solidFill>
              <a:effectLst/>
              <a:latin typeface="Tahoma" pitchFamily="34" charset="0"/>
              <a:ea typeface="楷体_GB2312" pitchFamily="49" charset="-122"/>
            </a:endParaRPr>
          </a:p>
        </p:txBody>
      </p:sp>
      <p:sp>
        <p:nvSpPr>
          <p:cNvPr id="4" name="圆角矩形标注 3"/>
          <p:cNvSpPr/>
          <p:nvPr/>
        </p:nvSpPr>
        <p:spPr bwMode="auto">
          <a:xfrm>
            <a:off x="4147944" y="4091959"/>
            <a:ext cx="2870528" cy="756084"/>
          </a:xfrm>
          <a:prstGeom prst="wedgeRoundRectCallout">
            <a:avLst>
              <a:gd name="adj1" fmla="val -56107"/>
              <a:gd name="adj2" fmla="val -19997"/>
              <a:gd name="adj3" fmla="val 16667"/>
            </a:avLst>
          </a:prstGeom>
          <a:solidFill>
            <a:schemeClr val="bg1"/>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40000"/>
              </a:lnSpc>
              <a:spcBef>
                <a:spcPct val="20000"/>
              </a:spcBef>
              <a:spcAft>
                <a:spcPct val="0"/>
              </a:spcAft>
              <a:buClr>
                <a:schemeClr val="hlink"/>
              </a:buClr>
              <a:buSzTx/>
              <a:buFont typeface="Wingdings" pitchFamily="2" charset="2"/>
              <a:buNone/>
              <a:tabLst/>
            </a:pPr>
            <a:r>
              <a:rPr lang="zh-CN" altLang="en-US" sz="2000" b="1" dirty="0">
                <a:latin typeface="宋体" panose="02010600030101010101" pitchFamily="2" charset="-122"/>
                <a:ea typeface="宋体" panose="02010600030101010101" pitchFamily="2" charset="-122"/>
              </a:rPr>
              <a:t>默认添加到</a:t>
            </a:r>
            <a:r>
              <a:rPr lang="en-US" altLang="zh-CN" sz="2000" b="1" dirty="0" err="1">
                <a:latin typeface="宋体" panose="02010600030101010101" pitchFamily="2" charset="-122"/>
                <a:ea typeface="宋体" panose="02010600030101010101" pitchFamily="2" charset="-122"/>
              </a:rPr>
              <a:t>JFrame</a:t>
            </a:r>
            <a:r>
              <a:rPr lang="zh-CN" altLang="en-US" sz="2000" b="1" dirty="0">
                <a:latin typeface="宋体" panose="02010600030101010101" pitchFamily="2" charset="-122"/>
                <a:ea typeface="宋体" panose="02010600030101010101" pitchFamily="2" charset="-122"/>
              </a:rPr>
              <a:t>的内容面板上</a:t>
            </a:r>
            <a:endPar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689612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3"/>
          <p:cNvSpPr>
            <a:spLocks noGrp="1"/>
          </p:cNvSpPr>
          <p:nvPr>
            <p:ph type="ftr" sz="quarter" idx="10"/>
          </p:nvPr>
        </p:nvSpPr>
        <p:spPr>
          <a:noFill/>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buClr>
                <a:srgbClr val="002060"/>
              </a:buClr>
            </a:pPr>
            <a:r>
              <a:rPr lang="en-US" sz="1000" b="0" dirty="0">
                <a:solidFill>
                  <a:srgbClr val="000000"/>
                </a:solidFill>
                <a:latin typeface="Verdana" pitchFamily="34" charset="0"/>
                <a:ea typeface="宋体" pitchFamily="2" charset="-122"/>
              </a:rPr>
              <a:t>GUET</a:t>
            </a:r>
            <a:endParaRPr sz="1000" b="0" dirty="0">
              <a:solidFill>
                <a:srgbClr val="000000"/>
              </a:solidFill>
              <a:latin typeface="Verdana" pitchFamily="34" charset="0"/>
              <a:ea typeface="宋体" pitchFamily="2" charset="-122"/>
            </a:endParaRPr>
          </a:p>
        </p:txBody>
      </p:sp>
      <p:sp>
        <p:nvSpPr>
          <p:cNvPr id="37891" name="Rectangle 2"/>
          <p:cNvSpPr>
            <a:spLocks noGrp="1" noChangeArrowheads="1"/>
          </p:cNvSpPr>
          <p:nvPr>
            <p:ph type="body" idx="1"/>
          </p:nvPr>
        </p:nvSpPr>
        <p:spPr>
          <a:xfrm>
            <a:off x="0" y="1028700"/>
            <a:ext cx="8991600" cy="3028950"/>
          </a:xfrm>
        </p:spPr>
        <p:txBody>
          <a:bodyPr/>
          <a:lstStyle/>
          <a:p>
            <a:pPr eaLnBrk="1" hangingPunct="1">
              <a:lnSpc>
                <a:spcPct val="200000"/>
              </a:lnSpc>
            </a:pPr>
            <a:r>
              <a:rPr lang="zh-CN" altLang="en-US" sz="2000" dirty="0"/>
              <a:t>对</a:t>
            </a:r>
            <a:r>
              <a:rPr lang="en-US" altLang="zh-CN" sz="2000" dirty="0" err="1"/>
              <a:t>JFrame</a:t>
            </a:r>
            <a:r>
              <a:rPr lang="zh-CN" altLang="en-US" sz="2000" dirty="0"/>
              <a:t>添加组件有三种方式：</a:t>
            </a:r>
          </a:p>
          <a:p>
            <a:pPr lvl="1" eaLnBrk="1" hangingPunct="1">
              <a:lnSpc>
                <a:spcPct val="200000"/>
              </a:lnSpc>
              <a:buNone/>
            </a:pPr>
            <a:r>
              <a:rPr lang="en-US" altLang="zh-CN" sz="2000" dirty="0"/>
              <a:t>(2) </a:t>
            </a:r>
            <a:r>
              <a:rPr lang="zh-CN" altLang="en-US" sz="2000" dirty="0"/>
              <a:t>用</a:t>
            </a:r>
            <a:r>
              <a:rPr lang="en-US" altLang="zh-CN" sz="2000" dirty="0" err="1"/>
              <a:t>getContentPane</a:t>
            </a:r>
            <a:r>
              <a:rPr lang="en-US" altLang="zh-CN" sz="2000" dirty="0"/>
              <a:t>( )</a:t>
            </a:r>
            <a:r>
              <a:rPr lang="zh-CN" altLang="en-US" sz="2000" dirty="0"/>
              <a:t>方法获得</a:t>
            </a:r>
            <a:r>
              <a:rPr lang="en-US" altLang="zh-CN" sz="2000" dirty="0" err="1"/>
              <a:t>JFrame</a:t>
            </a:r>
            <a:r>
              <a:rPr lang="zh-CN" altLang="en-US" sz="2000" dirty="0"/>
              <a:t>的内容面板，再对其加入组件，例如</a:t>
            </a:r>
            <a:r>
              <a:rPr lang="en-US" altLang="zh-CN" sz="2000" dirty="0"/>
              <a:t>”Demo3_1.java”</a:t>
            </a:r>
          </a:p>
          <a:p>
            <a:pPr lvl="1" eaLnBrk="1" hangingPunct="1">
              <a:lnSpc>
                <a:spcPct val="200000"/>
              </a:lnSpc>
              <a:buNone/>
            </a:pPr>
            <a:r>
              <a:rPr lang="en-US" altLang="zh-CN" sz="2000" dirty="0">
                <a:solidFill>
                  <a:schemeClr val="accent1"/>
                </a:solidFill>
              </a:rPr>
              <a:t>    </a:t>
            </a:r>
            <a:r>
              <a:rPr lang="en-US" altLang="zh-CN" sz="2000" dirty="0" err="1">
                <a:solidFill>
                  <a:schemeClr val="accent1"/>
                </a:solidFill>
              </a:rPr>
              <a:t>JFrame.getContentPane</a:t>
            </a:r>
            <a:r>
              <a:rPr lang="en-US" altLang="zh-CN" sz="2000" dirty="0">
                <a:solidFill>
                  <a:schemeClr val="accent1"/>
                </a:solidFill>
              </a:rPr>
              <a:t>().add(</a:t>
            </a:r>
            <a:r>
              <a:rPr lang="en-US" altLang="zh-CN" sz="2000" dirty="0" err="1">
                <a:solidFill>
                  <a:schemeClr val="accent1"/>
                </a:solidFill>
              </a:rPr>
              <a:t>childComponent</a:t>
            </a:r>
            <a:r>
              <a:rPr lang="en-US" altLang="zh-CN" sz="2000" dirty="0">
                <a:solidFill>
                  <a:schemeClr val="accent1"/>
                </a:solidFill>
              </a:rPr>
              <a:t>)</a:t>
            </a:r>
          </a:p>
        </p:txBody>
      </p:sp>
      <p:sp>
        <p:nvSpPr>
          <p:cNvPr id="37892" name="Rectangle 3"/>
          <p:cNvSpPr>
            <a:spLocks noGrp="1" noChangeArrowheads="1"/>
          </p:cNvSpPr>
          <p:nvPr>
            <p:ph type="title"/>
          </p:nvPr>
        </p:nvSpPr>
        <p:spPr>
          <a:xfrm>
            <a:off x="1468438" y="123479"/>
            <a:ext cx="7065962" cy="360040"/>
          </a:xfrm>
          <a:noFill/>
        </p:spPr>
        <p:txBody>
          <a:bodyPr/>
          <a:lstStyle/>
          <a:p>
            <a:pPr eaLnBrk="1" hangingPunct="1"/>
            <a:r>
              <a:rPr lang="zh-CN" altLang="en-US" dirty="0">
                <a:latin typeface="宋体" pitchFamily="2" charset="-122"/>
              </a:rPr>
              <a:t>如何添加组件</a:t>
            </a:r>
          </a:p>
        </p:txBody>
      </p:sp>
      <p:sp>
        <p:nvSpPr>
          <p:cNvPr id="5" name="流程图: 可选过程 4"/>
          <p:cNvSpPr/>
          <p:nvPr/>
        </p:nvSpPr>
        <p:spPr bwMode="auto">
          <a:xfrm>
            <a:off x="1043608" y="3687874"/>
            <a:ext cx="7128792" cy="1044116"/>
          </a:xfrm>
          <a:prstGeom prst="flowChartAlternateProcess">
            <a:avLst/>
          </a:prstGeom>
          <a:solidFill>
            <a:schemeClr val="bg1"/>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40000"/>
              </a:lnSpc>
              <a:spcBef>
                <a:spcPct val="20000"/>
              </a:spcBef>
              <a:spcAft>
                <a:spcPct val="0"/>
              </a:spcAft>
              <a:buClr>
                <a:schemeClr val="hlink"/>
              </a:buClr>
              <a:buSzTx/>
              <a:buFont typeface="Wingdings" pitchFamily="2" charset="2"/>
              <a:buNone/>
              <a:tabLst/>
            </a:pP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）和（</a:t>
            </a: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）这两种方式实际是一同一种方式，即将组件加到</a:t>
            </a:r>
            <a:r>
              <a:rPr lang="en-US" altLang="zh-CN" sz="2000" b="1" dirty="0" err="1">
                <a:latin typeface="宋体" panose="02010600030101010101" pitchFamily="2" charset="-122"/>
                <a:ea typeface="宋体" panose="02010600030101010101" pitchFamily="2" charset="-122"/>
              </a:rPr>
              <a:t>JFrame</a:t>
            </a:r>
            <a:r>
              <a:rPr lang="zh-CN" altLang="en-US" sz="2000" b="1" dirty="0">
                <a:latin typeface="宋体" panose="02010600030101010101" pitchFamily="2" charset="-122"/>
                <a:ea typeface="宋体" panose="02010600030101010101" pitchFamily="2" charset="-122"/>
              </a:rPr>
              <a:t>的默认内容面</a:t>
            </a:r>
            <a:r>
              <a:rPr lang="zh-CN" altLang="en-US" sz="2000" b="1" dirty="0" smtClean="0">
                <a:latin typeface="宋体" panose="02010600030101010101" pitchFamily="2" charset="-122"/>
                <a:ea typeface="宋体" panose="02010600030101010101" pitchFamily="2" charset="-122"/>
              </a:rPr>
              <a:t>板（</a:t>
            </a:r>
            <a:r>
              <a:rPr lang="en-US" altLang="zh-CN" sz="2000" b="1" dirty="0" err="1" smtClean="0">
                <a:latin typeface="宋体" panose="02010600030101010101" pitchFamily="2" charset="-122"/>
                <a:ea typeface="宋体" panose="02010600030101010101" pitchFamily="2" charset="-122"/>
              </a:rPr>
              <a:t>contentPane</a:t>
            </a:r>
            <a:r>
              <a:rPr lang="zh-CN" altLang="en-US" sz="2000" b="1" dirty="0" smtClean="0">
                <a:latin typeface="宋体" panose="02010600030101010101" pitchFamily="2" charset="-122"/>
                <a:ea typeface="宋体" panose="02010600030101010101" pitchFamily="2" charset="-122"/>
              </a:rPr>
              <a:t>）上</a:t>
            </a:r>
            <a:r>
              <a:rPr lang="zh-CN" altLang="en-US" sz="2000" b="1" dirty="0">
                <a:latin typeface="宋体" panose="02010600030101010101" pitchFamily="2" charset="-122"/>
                <a:ea typeface="宋体" panose="02010600030101010101" pitchFamily="2" charset="-122"/>
              </a:rPr>
              <a:t>。</a:t>
            </a:r>
            <a:endPar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62204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2" name="Line 6"/>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0854" name="Text Box 38"/>
          <p:cNvSpPr txBox="1">
            <a:spLocks noChangeArrowheads="1"/>
          </p:cNvSpPr>
          <p:nvPr/>
        </p:nvSpPr>
        <p:spPr bwMode="auto">
          <a:xfrm>
            <a:off x="592138" y="1289448"/>
            <a:ext cx="5763116" cy="1200329"/>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charset="0"/>
                <a:ea typeface="宋体" charset="-122"/>
              </a:defRPr>
            </a:lvl1pPr>
            <a:lvl2pPr marL="800100" indent="-342900">
              <a:defRPr>
                <a:solidFill>
                  <a:schemeClr val="tx1"/>
                </a:solidFill>
                <a:latin typeface="Arial" charset="0"/>
                <a:ea typeface="宋体" charset="-122"/>
              </a:defRPr>
            </a:lvl2pPr>
            <a:lvl3pPr marL="1257300" indent="-342900">
              <a:defRPr>
                <a:solidFill>
                  <a:schemeClr val="tx1"/>
                </a:solidFill>
                <a:latin typeface="Arial" charset="0"/>
                <a:ea typeface="宋体" charset="-122"/>
              </a:defRPr>
            </a:lvl3pPr>
            <a:lvl4pPr marL="1714500" indent="-342900">
              <a:defRPr>
                <a:solidFill>
                  <a:schemeClr val="tx1"/>
                </a:solidFill>
                <a:latin typeface="Arial" charset="0"/>
                <a:ea typeface="宋体" charset="-122"/>
              </a:defRPr>
            </a:lvl4pPr>
            <a:lvl5pPr marL="2171700" indent="-342900">
              <a:defRPr>
                <a:solidFill>
                  <a:schemeClr val="tx1"/>
                </a:solidFill>
                <a:latin typeface="Arial" charset="0"/>
                <a:ea typeface="宋体" charset="-122"/>
              </a:defRPr>
            </a:lvl5pPr>
            <a:lvl6pPr marL="2628900" indent="-342900" fontAlgn="base">
              <a:spcBef>
                <a:spcPct val="0"/>
              </a:spcBef>
              <a:spcAft>
                <a:spcPct val="0"/>
              </a:spcAft>
              <a:defRPr>
                <a:solidFill>
                  <a:schemeClr val="tx1"/>
                </a:solidFill>
                <a:latin typeface="Arial" charset="0"/>
                <a:ea typeface="宋体" charset="-122"/>
              </a:defRPr>
            </a:lvl6pPr>
            <a:lvl7pPr marL="3086100" indent="-342900" fontAlgn="base">
              <a:spcBef>
                <a:spcPct val="0"/>
              </a:spcBef>
              <a:spcAft>
                <a:spcPct val="0"/>
              </a:spcAft>
              <a:defRPr>
                <a:solidFill>
                  <a:schemeClr val="tx1"/>
                </a:solidFill>
                <a:latin typeface="Arial" charset="0"/>
                <a:ea typeface="宋体" charset="-122"/>
              </a:defRPr>
            </a:lvl7pPr>
            <a:lvl8pPr marL="3543300" indent="-342900" fontAlgn="base">
              <a:spcBef>
                <a:spcPct val="0"/>
              </a:spcBef>
              <a:spcAft>
                <a:spcPct val="0"/>
              </a:spcAft>
              <a:defRPr>
                <a:solidFill>
                  <a:schemeClr val="tx1"/>
                </a:solidFill>
                <a:latin typeface="Arial" charset="0"/>
                <a:ea typeface="宋体" charset="-122"/>
              </a:defRPr>
            </a:lvl8pPr>
            <a:lvl9pPr marL="4000500" indent="-342900" fontAlgn="base">
              <a:spcBef>
                <a:spcPct val="0"/>
              </a:spcBef>
              <a:spcAft>
                <a:spcPct val="0"/>
              </a:spcAft>
              <a:defRPr>
                <a:solidFill>
                  <a:schemeClr val="tx1"/>
                </a:solidFill>
                <a:latin typeface="Arial" charset="0"/>
                <a:ea typeface="宋体" charset="-122"/>
              </a:defRPr>
            </a:lvl9pPr>
          </a:lstStyle>
          <a:p>
            <a:pPr>
              <a:buFontTx/>
              <a:buAutoNum type="arabicPeriod"/>
            </a:pPr>
            <a:r>
              <a:rPr lang="zh-CN" altLang="en-US" sz="2400" b="1" dirty="0">
                <a:solidFill>
                  <a:srgbClr val="000000"/>
                </a:solidFill>
                <a:ea typeface="华文细黑" pitchFamily="2" charset="-122"/>
              </a:rPr>
              <a:t>初步掌握</a:t>
            </a:r>
            <a:r>
              <a:rPr lang="en-US" altLang="zh-CN" sz="2400" b="1" dirty="0">
                <a:solidFill>
                  <a:srgbClr val="000000"/>
                </a:solidFill>
                <a:ea typeface="华文细黑" pitchFamily="2" charset="-122"/>
              </a:rPr>
              <a:t>swing</a:t>
            </a:r>
            <a:r>
              <a:rPr lang="zh-CN" altLang="en-US" sz="2400" b="1" dirty="0">
                <a:solidFill>
                  <a:srgbClr val="000000"/>
                </a:solidFill>
                <a:ea typeface="华文细黑" pitchFamily="2" charset="-122"/>
              </a:rPr>
              <a:t>组件的使用</a:t>
            </a:r>
            <a:endParaRPr lang="zh-CN" altLang="en-US" sz="2400" b="1" dirty="0">
              <a:solidFill>
                <a:srgbClr val="FF0000"/>
              </a:solidFill>
              <a:ea typeface="华文细黑" pitchFamily="2" charset="-122"/>
            </a:endParaRPr>
          </a:p>
          <a:p>
            <a:pPr>
              <a:buFontTx/>
              <a:buAutoNum type="arabicPeriod"/>
            </a:pPr>
            <a:r>
              <a:rPr lang="zh-CN" altLang="en-US" sz="2400" b="1" dirty="0">
                <a:solidFill>
                  <a:srgbClr val="000000"/>
                </a:solidFill>
                <a:ea typeface="华文细黑" pitchFamily="2" charset="-122"/>
              </a:rPr>
              <a:t>知道什么是</a:t>
            </a:r>
            <a:r>
              <a:rPr lang="en-US" altLang="zh-CN" sz="2400" b="1" dirty="0" err="1">
                <a:solidFill>
                  <a:srgbClr val="000000"/>
                </a:solidFill>
                <a:ea typeface="华文细黑" pitchFamily="2" charset="-122"/>
              </a:rPr>
              <a:t>awt</a:t>
            </a:r>
            <a:r>
              <a:rPr lang="zh-CN" altLang="en-US" sz="2400" b="1" dirty="0">
                <a:solidFill>
                  <a:srgbClr val="000000"/>
                </a:solidFill>
                <a:ea typeface="华文细黑" pitchFamily="2" charset="-122"/>
              </a:rPr>
              <a:t>、</a:t>
            </a:r>
            <a:r>
              <a:rPr lang="en-US" altLang="zh-CN" sz="2400" b="1" dirty="0">
                <a:solidFill>
                  <a:srgbClr val="000000"/>
                </a:solidFill>
                <a:ea typeface="华文细黑" pitchFamily="2" charset="-122"/>
              </a:rPr>
              <a:t>swing</a:t>
            </a:r>
            <a:r>
              <a:rPr lang="zh-CN" altLang="en-US" sz="2400" b="1" dirty="0">
                <a:solidFill>
                  <a:srgbClr val="000000"/>
                </a:solidFill>
                <a:ea typeface="华文细黑" pitchFamily="2" charset="-122"/>
              </a:rPr>
              <a:t>、</a:t>
            </a:r>
            <a:r>
              <a:rPr lang="en-US" altLang="zh-CN" sz="2400" b="1" dirty="0" err="1">
                <a:solidFill>
                  <a:srgbClr val="000000"/>
                </a:solidFill>
                <a:ea typeface="华文细黑" pitchFamily="2" charset="-122"/>
              </a:rPr>
              <a:t>swt</a:t>
            </a:r>
            <a:r>
              <a:rPr lang="zh-CN" altLang="en-US" sz="2400" b="1" dirty="0">
                <a:solidFill>
                  <a:srgbClr val="000000"/>
                </a:solidFill>
                <a:ea typeface="华文细黑" pitchFamily="2" charset="-122"/>
              </a:rPr>
              <a:t>、</a:t>
            </a:r>
            <a:r>
              <a:rPr lang="en-US" altLang="zh-CN" sz="2400" b="1" dirty="0" err="1">
                <a:solidFill>
                  <a:srgbClr val="000000"/>
                </a:solidFill>
                <a:ea typeface="华文细黑" pitchFamily="2" charset="-122"/>
              </a:rPr>
              <a:t>JFace</a:t>
            </a:r>
            <a:endParaRPr lang="en-US" altLang="zh-CN" sz="2400" b="1" dirty="0">
              <a:solidFill>
                <a:srgbClr val="000000"/>
              </a:solidFill>
              <a:ea typeface="华文细黑" pitchFamily="2" charset="-122"/>
            </a:endParaRPr>
          </a:p>
          <a:p>
            <a:pPr>
              <a:buFontTx/>
              <a:buAutoNum type="arabicPeriod"/>
            </a:pPr>
            <a:r>
              <a:rPr lang="zh-CN" altLang="en-US" sz="2400" b="1" dirty="0">
                <a:solidFill>
                  <a:srgbClr val="000000"/>
                </a:solidFill>
                <a:ea typeface="华文细黑" pitchFamily="2" charset="-122"/>
              </a:rPr>
              <a:t>掌握常用的布局管理器</a:t>
            </a:r>
          </a:p>
        </p:txBody>
      </p:sp>
      <p:pic>
        <p:nvPicPr>
          <p:cNvPr id="290858" name="Picture 42" descr="j041258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3700" y="1365647"/>
            <a:ext cx="1284288" cy="115252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normAutofit fontScale="90000"/>
          </a:bodyPr>
          <a:lstStyle/>
          <a:p>
            <a:r>
              <a:rPr lang="zh-CN" altLang="en-US" dirty="0"/>
              <a:t>目标</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843558"/>
            <a:ext cx="8382000" cy="3936206"/>
          </a:xfrm>
        </p:spPr>
        <p:txBody>
          <a:bodyPr/>
          <a:lstStyle/>
          <a:p>
            <a:pPr eaLnBrk="1"/>
            <a:r>
              <a:rPr lang="zh-CN" altLang="en-US" sz="1800" dirty="0"/>
              <a:t>添加组件</a:t>
            </a:r>
            <a:endParaRPr lang="en-US" altLang="zh-CN" sz="1800" dirty="0"/>
          </a:p>
          <a:p>
            <a:pPr marL="0" indent="0" algn="ctr" eaLnBrk="1">
              <a:spcBef>
                <a:spcPts val="0"/>
              </a:spcBef>
              <a:buNone/>
            </a:pPr>
            <a:r>
              <a:rPr lang="en-US" altLang="zh-CN" sz="1800" dirty="0">
                <a:hlinkClick r:id="rId2" action="ppaction://hlinkfile"/>
              </a:rPr>
              <a:t>Demo3_0</a:t>
            </a:r>
            <a:r>
              <a:rPr lang="en-US" altLang="zh-CN" sz="1800" dirty="0"/>
              <a:t>   </a:t>
            </a:r>
            <a:r>
              <a:rPr lang="en-US" altLang="zh-CN" sz="1800" dirty="0">
                <a:hlinkClick r:id="rId3" action="ppaction://hlinkfile"/>
              </a:rPr>
              <a:t>Demo3_1</a:t>
            </a:r>
            <a:r>
              <a:rPr lang="en-US" altLang="zh-CN" sz="1800" dirty="0"/>
              <a:t> </a:t>
            </a:r>
          </a:p>
          <a:p>
            <a:pPr marL="0" indent="0" eaLnBrk="1">
              <a:spcBef>
                <a:spcPts val="0"/>
              </a:spcBef>
              <a:buNone/>
            </a:pPr>
            <a:r>
              <a:rPr lang="zh-CN" altLang="en-US" sz="1800" dirty="0">
                <a:solidFill>
                  <a:srgbClr val="FF0000"/>
                </a:solidFill>
              </a:rPr>
              <a:t>问题：</a:t>
            </a:r>
            <a:endParaRPr lang="en-US" altLang="zh-CN" sz="1800" dirty="0">
              <a:solidFill>
                <a:srgbClr val="FF0000"/>
              </a:solidFill>
            </a:endParaRPr>
          </a:p>
          <a:p>
            <a:pPr marL="400050" lvl="1" indent="0" eaLnBrk="1">
              <a:lnSpc>
                <a:spcPct val="120000"/>
              </a:lnSpc>
              <a:buNone/>
            </a:pPr>
            <a:r>
              <a:rPr lang="en-US" altLang="zh-CN" sz="1800" dirty="0"/>
              <a:t>Demo3_0</a:t>
            </a:r>
            <a:r>
              <a:rPr lang="zh-CN" altLang="en-US" sz="1800" dirty="0"/>
              <a:t>，</a:t>
            </a:r>
            <a:r>
              <a:rPr lang="en-US" altLang="zh-CN" sz="1800" dirty="0"/>
              <a:t>Demo3_1</a:t>
            </a:r>
            <a:r>
              <a:rPr lang="zh-CN" altLang="en-US" sz="1800" dirty="0"/>
              <a:t>，说明，直接在</a:t>
            </a:r>
            <a:r>
              <a:rPr lang="en-US" altLang="zh-CN" sz="1800" dirty="0" err="1"/>
              <a:t>JFrame</a:t>
            </a:r>
            <a:r>
              <a:rPr lang="zh-CN" altLang="en-US" sz="1800" dirty="0"/>
              <a:t>的内容面板上添加组件，后面的组件会覆盖之前添加的组件，最终界面上只有最后添加的组件。</a:t>
            </a:r>
            <a:endParaRPr lang="en-US" altLang="zh-CN" sz="1800" dirty="0"/>
          </a:p>
          <a:p>
            <a:pPr marL="0" indent="0" eaLnBrk="1">
              <a:lnSpc>
                <a:spcPct val="120000"/>
              </a:lnSpc>
              <a:buNone/>
            </a:pPr>
            <a:r>
              <a:rPr lang="zh-CN" altLang="en-US" sz="1800" dirty="0">
                <a:solidFill>
                  <a:srgbClr val="FF0000"/>
                </a:solidFill>
              </a:rPr>
              <a:t>解决：</a:t>
            </a:r>
            <a:endParaRPr lang="en-US" altLang="zh-CN" sz="1800" dirty="0">
              <a:solidFill>
                <a:srgbClr val="FF0000"/>
              </a:solidFill>
            </a:endParaRPr>
          </a:p>
          <a:p>
            <a:pPr marL="0" indent="0" eaLnBrk="1">
              <a:lnSpc>
                <a:spcPct val="120000"/>
              </a:lnSpc>
              <a:buNone/>
            </a:pPr>
            <a:r>
              <a:rPr lang="zh-CN" altLang="en-US" sz="1800" dirty="0"/>
              <a:t>   因此，需要对容器（内容面板也是容器）进行</a:t>
            </a:r>
            <a:r>
              <a:rPr lang="zh-CN" altLang="en-US" sz="1800" dirty="0">
                <a:solidFill>
                  <a:srgbClr val="0000FF"/>
                </a:solidFill>
              </a:rPr>
              <a:t>布局管理</a:t>
            </a:r>
            <a:r>
              <a:rPr lang="zh-CN" altLang="en-US" sz="1800" dirty="0"/>
              <a:t>。</a:t>
            </a:r>
            <a:r>
              <a:rPr lang="en-US" altLang="zh-CN" sz="1800" dirty="0"/>
              <a:t> </a:t>
            </a:r>
            <a:r>
              <a:rPr lang="zh-CN" altLang="en-US" sz="1800" dirty="0"/>
              <a:t>比如在“</a:t>
            </a:r>
            <a:r>
              <a:rPr lang="en-US" altLang="zh-CN" sz="1800" dirty="0"/>
              <a:t>Demo3_1.java</a:t>
            </a:r>
            <a:r>
              <a:rPr lang="zh-CN" altLang="en-US" sz="1800" dirty="0"/>
              <a:t>”中加入下面的语句，</a:t>
            </a:r>
            <a:endParaRPr lang="en-US" altLang="zh-CN" sz="1800" dirty="0"/>
          </a:p>
          <a:p>
            <a:pPr marL="0" indent="0" algn="ctr" eaLnBrk="1">
              <a:lnSpc>
                <a:spcPct val="120000"/>
              </a:lnSpc>
              <a:buNone/>
            </a:pPr>
            <a:r>
              <a:rPr lang="en-US" altLang="zh-CN" sz="1800" dirty="0" err="1"/>
              <a:t>con.</a:t>
            </a:r>
            <a:r>
              <a:rPr lang="en-US" altLang="zh-CN" sz="1800" dirty="0" err="1">
                <a:solidFill>
                  <a:srgbClr val="FF0000"/>
                </a:solidFill>
              </a:rPr>
              <a:t>setLayout</a:t>
            </a:r>
            <a:r>
              <a:rPr lang="en-US" altLang="zh-CN" sz="1800" dirty="0"/>
              <a:t>(new </a:t>
            </a:r>
            <a:r>
              <a:rPr lang="en-US" altLang="zh-CN" sz="1800" dirty="0" err="1">
                <a:solidFill>
                  <a:srgbClr val="0000FF"/>
                </a:solidFill>
              </a:rPr>
              <a:t>GridLayout</a:t>
            </a:r>
            <a:r>
              <a:rPr lang="en-US" altLang="zh-CN" sz="1800" dirty="0"/>
              <a:t>(3,1));</a:t>
            </a:r>
          </a:p>
          <a:p>
            <a:pPr marL="0" indent="0" eaLnBrk="1">
              <a:lnSpc>
                <a:spcPct val="120000"/>
              </a:lnSpc>
              <a:buNone/>
            </a:pPr>
            <a:r>
              <a:rPr lang="zh-CN" altLang="en-US" sz="1800" dirty="0"/>
              <a:t>结果呈现出</a:t>
            </a:r>
            <a:r>
              <a:rPr lang="en-US" altLang="zh-CN" sz="1800" dirty="0">
                <a:sym typeface="Wingdings" panose="05000000000000000000" pitchFamily="2" charset="2"/>
              </a:rPr>
              <a:t>:  </a:t>
            </a:r>
            <a:r>
              <a:rPr lang="en-US" altLang="zh-CN" sz="1800" i="1" dirty="0">
                <a:sym typeface="Wingdings" panose="05000000000000000000" pitchFamily="2" charset="2"/>
              </a:rPr>
              <a:t>(</a:t>
            </a:r>
            <a:r>
              <a:rPr lang="zh-CN" altLang="en-US" sz="1800" i="1" dirty="0">
                <a:sym typeface="Wingdings" panose="05000000000000000000" pitchFamily="2" charset="2"/>
              </a:rPr>
              <a:t>下页</a:t>
            </a:r>
            <a:r>
              <a:rPr lang="en-US" altLang="zh-CN" sz="1800" i="1" dirty="0">
                <a:sym typeface="Wingdings" panose="05000000000000000000" pitchFamily="2" charset="2"/>
              </a:rPr>
              <a:t>)</a:t>
            </a:r>
            <a:endParaRPr lang="en-US" altLang="zh-CN" sz="1800" i="1" dirty="0"/>
          </a:p>
          <a:p>
            <a:pPr marL="0" indent="0" eaLnBrk="1">
              <a:buNone/>
            </a:pPr>
            <a:endParaRPr lang="en-US" altLang="zh-CN" sz="1800" dirty="0"/>
          </a:p>
        </p:txBody>
      </p:sp>
      <p:sp>
        <p:nvSpPr>
          <p:cNvPr id="4" name="页脚占位符 3"/>
          <p:cNvSpPr>
            <a:spLocks noGrp="1"/>
          </p:cNvSpPr>
          <p:nvPr>
            <p:ph type="ftr" sz="quarter" idx="10"/>
          </p:nvPr>
        </p:nvSpPr>
        <p:spPr/>
        <p:txBody>
          <a:bodyPr/>
          <a:lstStyle/>
          <a:p>
            <a:pPr>
              <a:buClr>
                <a:srgbClr val="002060"/>
              </a:buClr>
              <a:defRPr/>
            </a:pPr>
            <a:r>
              <a:rPr lang="en-US" dirty="0">
                <a:solidFill>
                  <a:srgbClr val="000000">
                    <a:lumMod val="85000"/>
                    <a:lumOff val="15000"/>
                  </a:srgbClr>
                </a:solidFill>
              </a:rPr>
              <a:t>GUET</a:t>
            </a:r>
            <a:endParaRPr dirty="0">
              <a:solidFill>
                <a:srgbClr val="000000">
                  <a:lumMod val="85000"/>
                  <a:lumOff val="15000"/>
                </a:srgbClr>
              </a:solidFill>
            </a:endParaRPr>
          </a:p>
        </p:txBody>
      </p:sp>
    </p:spTree>
    <p:extLst>
      <p:ext uri="{BB962C8B-B14F-4D97-AF65-F5344CB8AC3E}">
        <p14:creationId xmlns:p14="http://schemas.microsoft.com/office/powerpoint/2010/main" val="96590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3651870"/>
            <a:ext cx="8229600" cy="837038"/>
          </a:xfrm>
        </p:spPr>
        <p:txBody>
          <a:bodyPr/>
          <a:lstStyle/>
          <a:p>
            <a:pPr>
              <a:lnSpc>
                <a:spcPct val="100000"/>
              </a:lnSpc>
            </a:pPr>
            <a:r>
              <a:rPr lang="zh-CN" altLang="en-US" sz="1800" dirty="0"/>
              <a:t>离我们的目标还是很远。</a:t>
            </a:r>
            <a:endParaRPr lang="en-US" altLang="zh-CN" sz="1800" dirty="0"/>
          </a:p>
          <a:p>
            <a:pPr>
              <a:lnSpc>
                <a:spcPct val="100000"/>
              </a:lnSpc>
            </a:pPr>
            <a:r>
              <a:rPr lang="zh-CN" altLang="en-US" sz="1800" dirty="0"/>
              <a:t>或许我们可以把内容面板划分为若干行若干列，但是要达到这样的目标还是比较麻烦。</a:t>
            </a:r>
            <a:endParaRPr lang="en-US" altLang="zh-CN" sz="1800" dirty="0"/>
          </a:p>
          <a:p>
            <a:pPr>
              <a:lnSpc>
                <a:spcPct val="100000"/>
              </a:lnSpc>
            </a:pPr>
            <a:r>
              <a:rPr lang="zh-CN" altLang="en-US" sz="1800" dirty="0"/>
              <a:t>我们看下第三种添加组件的方法，也是一般较常用的方法。</a:t>
            </a:r>
          </a:p>
        </p:txBody>
      </p:sp>
      <p:sp>
        <p:nvSpPr>
          <p:cNvPr id="4" name="页脚占位符 3"/>
          <p:cNvSpPr>
            <a:spLocks noGrp="1"/>
          </p:cNvSpPr>
          <p:nvPr>
            <p:ph type="ftr" sz="quarter" idx="10"/>
          </p:nvPr>
        </p:nvSpPr>
        <p:spPr/>
        <p:txBody>
          <a:bodyPr/>
          <a:lstStyle/>
          <a:p>
            <a:pPr>
              <a:buClr>
                <a:srgbClr val="002060"/>
              </a:buClr>
              <a:defRPr/>
            </a:pPr>
            <a:r>
              <a:rPr lang="en-US">
                <a:solidFill>
                  <a:srgbClr val="000000">
                    <a:lumMod val="85000"/>
                    <a:lumOff val="15000"/>
                  </a:srgbClr>
                </a:solidFill>
              </a:rPr>
              <a:t>GUET</a:t>
            </a:r>
            <a:endParaRPr lang="en-US" dirty="0">
              <a:solidFill>
                <a:srgbClr val="000000">
                  <a:lumMod val="85000"/>
                  <a:lumOff val="15000"/>
                </a:srgb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1437624"/>
            <a:ext cx="3705225" cy="20859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1259633" y="1167594"/>
            <a:ext cx="1672253" cy="369332"/>
          </a:xfrm>
          <a:prstGeom prst="rect">
            <a:avLst/>
          </a:prstGeom>
          <a:noFill/>
        </p:spPr>
        <p:txBody>
          <a:bodyPr wrap="none" rtlCol="0">
            <a:spAutoFit/>
          </a:bodyPr>
          <a:lstStyle/>
          <a:p>
            <a:r>
              <a:rPr lang="en-US" altLang="zh-CN" dirty="0"/>
              <a:t>Demo3_1.java</a:t>
            </a:r>
            <a:endParaRPr lang="zh-CN" alt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432841"/>
            <a:ext cx="4099655" cy="25878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940152" y="1167594"/>
            <a:ext cx="1338828" cy="369332"/>
          </a:xfrm>
          <a:prstGeom prst="rect">
            <a:avLst/>
          </a:prstGeom>
          <a:noFill/>
        </p:spPr>
        <p:txBody>
          <a:bodyPr wrap="none" rtlCol="0">
            <a:spAutoFit/>
          </a:bodyPr>
          <a:lstStyle/>
          <a:p>
            <a:r>
              <a:rPr lang="zh-CN" altLang="en-US" dirty="0"/>
              <a:t>我们的目标</a:t>
            </a:r>
          </a:p>
        </p:txBody>
      </p:sp>
      <p:sp>
        <p:nvSpPr>
          <p:cNvPr id="8" name="圆角矩形标注 7"/>
          <p:cNvSpPr/>
          <p:nvPr/>
        </p:nvSpPr>
        <p:spPr>
          <a:xfrm>
            <a:off x="323528" y="561157"/>
            <a:ext cx="4572000" cy="374571"/>
          </a:xfrm>
          <a:prstGeom prst="wedgeRoundRectCallout">
            <a:avLst>
              <a:gd name="adj1" fmla="val 6468"/>
              <a:gd name="adj2" fmla="val 116749"/>
              <a:gd name="adj3" fmla="val 16667"/>
            </a:avLst>
          </a:prstGeom>
        </p:spPr>
        <p:style>
          <a:lnRef idx="1">
            <a:schemeClr val="dk1"/>
          </a:lnRef>
          <a:fillRef idx="2">
            <a:schemeClr val="dk1"/>
          </a:fillRef>
          <a:effectRef idx="1">
            <a:schemeClr val="dk1"/>
          </a:effectRef>
          <a:fontRef idx="minor">
            <a:schemeClr val="dk1"/>
          </a:fontRef>
        </p:style>
        <p:txBody>
          <a:bodyPr>
            <a:spAutoFit/>
          </a:bodyPr>
          <a:lstStyle/>
          <a:p>
            <a:r>
              <a:rPr lang="en-US" altLang="zh-CN" sz="1600" b="1" i="1" kern="0" dirty="0" err="1">
                <a:solidFill>
                  <a:srgbClr val="000000"/>
                </a:solidFill>
                <a:latin typeface="Tahoma"/>
                <a:ea typeface="楷体_GB2312"/>
              </a:rPr>
              <a:t>con.setLayout</a:t>
            </a:r>
            <a:r>
              <a:rPr lang="en-US" altLang="zh-CN" sz="1600" b="1" i="1" kern="0" dirty="0">
                <a:solidFill>
                  <a:srgbClr val="000000"/>
                </a:solidFill>
                <a:latin typeface="Tahoma"/>
                <a:ea typeface="楷体_GB2312"/>
              </a:rPr>
              <a:t>(new </a:t>
            </a:r>
            <a:r>
              <a:rPr lang="en-US" altLang="zh-CN" sz="1600" b="1" i="1" kern="0" dirty="0" err="1">
                <a:solidFill>
                  <a:srgbClr val="0000FF"/>
                </a:solidFill>
                <a:latin typeface="Tahoma"/>
                <a:ea typeface="楷体_GB2312"/>
              </a:rPr>
              <a:t>GridLayout</a:t>
            </a:r>
            <a:r>
              <a:rPr lang="en-US" altLang="zh-CN" sz="1600" b="1" i="1" kern="0" dirty="0">
                <a:solidFill>
                  <a:srgbClr val="000000"/>
                </a:solidFill>
                <a:latin typeface="Tahoma"/>
                <a:ea typeface="楷体_GB2312"/>
              </a:rPr>
              <a:t>(3,1));</a:t>
            </a:r>
            <a:endParaRPr lang="zh-CN" altLang="en-US" sz="1600" i="1" dirty="0"/>
          </a:p>
        </p:txBody>
      </p:sp>
    </p:spTree>
    <p:extLst>
      <p:ext uri="{BB962C8B-B14F-4D97-AF65-F5344CB8AC3E}">
        <p14:creationId xmlns:p14="http://schemas.microsoft.com/office/powerpoint/2010/main" val="77036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1"/>
          <p:cNvSpPr>
            <a:spLocks noGrp="1"/>
          </p:cNvSpPr>
          <p:nvPr>
            <p:ph type="ftr" sz="quarter" idx="10"/>
          </p:nvPr>
        </p:nvSpPr>
        <p:spPr>
          <a:noFill/>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buClr>
                <a:srgbClr val="002060"/>
              </a:buClr>
            </a:pPr>
            <a:r>
              <a:rPr lang="en-US" sz="1000" b="0" dirty="0">
                <a:solidFill>
                  <a:srgbClr val="000000"/>
                </a:solidFill>
                <a:latin typeface="Verdana" pitchFamily="34" charset="0"/>
                <a:ea typeface="宋体" pitchFamily="2" charset="-122"/>
              </a:rPr>
              <a:t>GUET</a:t>
            </a:r>
            <a:endParaRPr sz="1000" b="0" dirty="0">
              <a:solidFill>
                <a:srgbClr val="000000"/>
              </a:solidFill>
              <a:latin typeface="Verdana" pitchFamily="34" charset="0"/>
              <a:ea typeface="宋体" pitchFamily="2" charset="-122"/>
            </a:endParaRPr>
          </a:p>
        </p:txBody>
      </p:sp>
      <p:sp>
        <p:nvSpPr>
          <p:cNvPr id="38917" name="Rectangle 4"/>
          <p:cNvSpPr>
            <a:spLocks noChangeArrowheads="1"/>
          </p:cNvSpPr>
          <p:nvPr/>
        </p:nvSpPr>
        <p:spPr bwMode="auto">
          <a:xfrm>
            <a:off x="1066800" y="114300"/>
            <a:ext cx="6934200" cy="441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r>
              <a:rPr lang="zh-CN" altLang="en-US" sz="2800" b="0" dirty="0">
                <a:solidFill>
                  <a:srgbClr val="FFFFFF"/>
                </a:solidFill>
              </a:rPr>
              <a:t>如何添加组件</a:t>
            </a:r>
            <a:r>
              <a:rPr lang="en-US" altLang="zh-CN" sz="2800" b="0" dirty="0">
                <a:solidFill>
                  <a:srgbClr val="FFFFFF"/>
                </a:solidFill>
              </a:rPr>
              <a:t>——</a:t>
            </a:r>
            <a:r>
              <a:rPr lang="zh-CN" altLang="en-US" sz="2800" b="0" dirty="0">
                <a:solidFill>
                  <a:srgbClr val="FFFFFF"/>
                </a:solidFill>
              </a:rPr>
              <a:t>（</a:t>
            </a:r>
            <a:r>
              <a:rPr lang="en-US" altLang="zh-CN" sz="2800" b="0" dirty="0">
                <a:solidFill>
                  <a:srgbClr val="FFFFFF"/>
                </a:solidFill>
              </a:rPr>
              <a:t>3</a:t>
            </a:r>
            <a:r>
              <a:rPr lang="zh-CN" altLang="en-US" sz="2800" b="0" dirty="0">
                <a:solidFill>
                  <a:srgbClr val="FFFFFF"/>
                </a:solidFill>
              </a:rPr>
              <a:t>）</a:t>
            </a:r>
            <a:endParaRPr lang="zh-CN" altLang="en-US" sz="2800" dirty="0">
              <a:solidFill>
                <a:srgbClr val="FFFFFF"/>
              </a:solidFill>
            </a:endParaRPr>
          </a:p>
        </p:txBody>
      </p:sp>
      <p:sp>
        <p:nvSpPr>
          <p:cNvPr id="10" name="内容占位符 2"/>
          <p:cNvSpPr txBox="1">
            <a:spLocks/>
          </p:cNvSpPr>
          <p:nvPr/>
        </p:nvSpPr>
        <p:spPr>
          <a:xfrm>
            <a:off x="457200" y="699542"/>
            <a:ext cx="8229600" cy="3657600"/>
          </a:xfrm>
          <a:prstGeom prst="rect">
            <a:avLst/>
          </a:prstGeom>
        </p:spPr>
        <p:txBody>
          <a:bodyPr>
            <a:normAutofit/>
          </a:bodyPr>
          <a:lstStyle>
            <a:lvl1pPr marL="342900" indent="-342900" algn="l" rtl="0" eaLnBrk="0" fontAlgn="base" hangingPunct="0">
              <a:lnSpc>
                <a:spcPct val="150000"/>
              </a:lnSpc>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lr>
                <a:schemeClr val="accent1"/>
              </a:buClr>
              <a:buFont typeface="Wingdings" pitchFamily="2" charset="2"/>
              <a:buChar char="§"/>
              <a:defRPr sz="2800" b="1">
                <a:solidFill>
                  <a:schemeClr val="tx1"/>
                </a:solidFill>
                <a:latin typeface="+mn-lt"/>
                <a:ea typeface="+mn-ea"/>
              </a:defRPr>
            </a:lvl2pPr>
            <a:lvl3pPr marL="1143000" indent="-228600" algn="l" rtl="0" eaLnBrk="0" fontAlgn="base" hangingPunct="0">
              <a:lnSpc>
                <a:spcPct val="150000"/>
              </a:lnSpc>
              <a:spcBef>
                <a:spcPct val="20000"/>
              </a:spcBef>
              <a:spcAft>
                <a:spcPct val="0"/>
              </a:spcAft>
              <a:buClr>
                <a:schemeClr val="tx1"/>
              </a:buClr>
              <a:buChar char="•"/>
              <a:defRPr sz="2400" b="1">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b="1">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b="1">
                <a:solidFill>
                  <a:schemeClr val="tx1"/>
                </a:solidFill>
                <a:latin typeface="+mn-lt"/>
                <a:ea typeface="+mn-ea"/>
              </a:defRPr>
            </a:lvl5pPr>
            <a:lvl6pPr marL="2514600" indent="-228600" algn="l" rtl="0" fontAlgn="base">
              <a:lnSpc>
                <a:spcPct val="150000"/>
              </a:lnSpc>
              <a:spcBef>
                <a:spcPct val="20000"/>
              </a:spcBef>
              <a:spcAft>
                <a:spcPct val="0"/>
              </a:spcAft>
              <a:buChar char="»"/>
              <a:defRPr sz="2000" b="1">
                <a:solidFill>
                  <a:schemeClr val="tx1"/>
                </a:solidFill>
                <a:latin typeface="+mn-lt"/>
                <a:ea typeface="+mn-ea"/>
              </a:defRPr>
            </a:lvl6pPr>
            <a:lvl7pPr marL="2971800" indent="-228600" algn="l" rtl="0" fontAlgn="base">
              <a:lnSpc>
                <a:spcPct val="150000"/>
              </a:lnSpc>
              <a:spcBef>
                <a:spcPct val="20000"/>
              </a:spcBef>
              <a:spcAft>
                <a:spcPct val="0"/>
              </a:spcAft>
              <a:buChar char="»"/>
              <a:defRPr sz="2000" b="1">
                <a:solidFill>
                  <a:schemeClr val="tx1"/>
                </a:solidFill>
                <a:latin typeface="+mn-lt"/>
                <a:ea typeface="+mn-ea"/>
              </a:defRPr>
            </a:lvl7pPr>
            <a:lvl8pPr marL="3429000" indent="-228600" algn="l" rtl="0" fontAlgn="base">
              <a:lnSpc>
                <a:spcPct val="150000"/>
              </a:lnSpc>
              <a:spcBef>
                <a:spcPct val="20000"/>
              </a:spcBef>
              <a:spcAft>
                <a:spcPct val="0"/>
              </a:spcAft>
              <a:buChar char="»"/>
              <a:defRPr sz="2000" b="1">
                <a:solidFill>
                  <a:schemeClr val="tx1"/>
                </a:solidFill>
                <a:latin typeface="+mn-lt"/>
                <a:ea typeface="+mn-ea"/>
              </a:defRPr>
            </a:lvl8pPr>
            <a:lvl9pPr marL="3886200" indent="-228600" algn="l" rtl="0" fontAlgn="base">
              <a:lnSpc>
                <a:spcPct val="150000"/>
              </a:lnSpc>
              <a:spcBef>
                <a:spcPct val="20000"/>
              </a:spcBef>
              <a:spcAft>
                <a:spcPct val="0"/>
              </a:spcAft>
              <a:buChar char="»"/>
              <a:defRPr sz="2000" b="1">
                <a:solidFill>
                  <a:schemeClr val="tx1"/>
                </a:solidFill>
                <a:latin typeface="+mn-lt"/>
                <a:ea typeface="+mn-ea"/>
              </a:defRPr>
            </a:lvl9pPr>
          </a:lstStyle>
          <a:p>
            <a:pPr eaLnBrk="1" hangingPunct="1">
              <a:spcBef>
                <a:spcPts val="0"/>
              </a:spcBef>
              <a:buClr>
                <a:srgbClr val="002060"/>
              </a:buClr>
              <a:buNone/>
            </a:pPr>
            <a:r>
              <a:rPr lang="en-US" altLang="zh-CN" sz="1800" dirty="0">
                <a:solidFill>
                  <a:srgbClr val="000000"/>
                </a:solidFill>
              </a:rPr>
              <a:t>(3) </a:t>
            </a:r>
            <a:r>
              <a:rPr lang="zh-CN" altLang="en-US" sz="1800" dirty="0">
                <a:solidFill>
                  <a:srgbClr val="000000"/>
                </a:solidFill>
              </a:rPr>
              <a:t>将基本组件添加到中间容器（比如</a:t>
            </a:r>
            <a:r>
              <a:rPr lang="en-US" altLang="zh-CN" sz="1800" dirty="0" err="1">
                <a:solidFill>
                  <a:srgbClr val="0000FF"/>
                </a:solidFill>
              </a:rPr>
              <a:t>JPanel</a:t>
            </a:r>
            <a:r>
              <a:rPr lang="zh-CN" altLang="en-US" sz="1800" dirty="0">
                <a:solidFill>
                  <a:srgbClr val="000000"/>
                </a:solidFill>
              </a:rPr>
              <a:t>）上，在将中间容器加到</a:t>
            </a:r>
            <a:r>
              <a:rPr lang="en-US" altLang="zh-CN" sz="1800" dirty="0" err="1">
                <a:solidFill>
                  <a:srgbClr val="000000"/>
                </a:solidFill>
              </a:rPr>
              <a:t>JFrame</a:t>
            </a:r>
            <a:r>
              <a:rPr lang="zh-CN" altLang="en-US" sz="1800" dirty="0">
                <a:solidFill>
                  <a:srgbClr val="000000"/>
                </a:solidFill>
              </a:rPr>
              <a:t>上（实际是加到</a:t>
            </a:r>
            <a:r>
              <a:rPr lang="en-US" altLang="zh-CN" sz="1800" dirty="0" err="1">
                <a:solidFill>
                  <a:srgbClr val="000000"/>
                </a:solidFill>
              </a:rPr>
              <a:t>JFrame</a:t>
            </a:r>
            <a:r>
              <a:rPr lang="zh-CN" altLang="en-US" sz="1800" dirty="0">
                <a:solidFill>
                  <a:srgbClr val="000000"/>
                </a:solidFill>
              </a:rPr>
              <a:t>的默认面板上）</a:t>
            </a:r>
          </a:p>
        </p:txBody>
      </p:sp>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1" y="2052364"/>
            <a:ext cx="4099655" cy="25878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331640" y="2069435"/>
            <a:ext cx="787395" cy="584775"/>
          </a:xfrm>
          <a:prstGeom prst="rect">
            <a:avLst/>
          </a:prstGeom>
          <a:noFill/>
          <a:ln>
            <a:solidFill>
              <a:schemeClr val="tx1"/>
            </a:solidFill>
          </a:ln>
        </p:spPr>
        <p:txBody>
          <a:bodyPr wrap="none" rtlCol="0">
            <a:spAutoFit/>
          </a:bodyPr>
          <a:lstStyle/>
          <a:p>
            <a:r>
              <a:rPr lang="en-US" altLang="zh-CN" sz="1600" dirty="0" err="1" smtClean="0">
                <a:solidFill>
                  <a:prstClr val="black"/>
                </a:solidFill>
              </a:rPr>
              <a:t>JLabel</a:t>
            </a:r>
            <a:endParaRPr lang="en-US" altLang="zh-CN" sz="1600" dirty="0">
              <a:solidFill>
                <a:prstClr val="black"/>
              </a:solidFill>
            </a:endParaRPr>
          </a:p>
          <a:p>
            <a:r>
              <a:rPr lang="zh-CN" altLang="en-US" sz="1600" dirty="0">
                <a:solidFill>
                  <a:prstClr val="black"/>
                </a:solidFill>
              </a:rPr>
              <a:t>标签</a:t>
            </a:r>
          </a:p>
        </p:txBody>
      </p:sp>
      <p:cxnSp>
        <p:nvCxnSpPr>
          <p:cNvPr id="13" name="直接箭头连接符 12"/>
          <p:cNvCxnSpPr/>
          <p:nvPr/>
        </p:nvCxnSpPr>
        <p:spPr>
          <a:xfrm>
            <a:off x="2051720" y="2423319"/>
            <a:ext cx="936104" cy="1153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4355976" y="1906111"/>
            <a:ext cx="936104" cy="574905"/>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92080" y="1447713"/>
            <a:ext cx="1338828" cy="646331"/>
          </a:xfrm>
          <a:prstGeom prst="rect">
            <a:avLst/>
          </a:prstGeom>
          <a:noFill/>
          <a:ln>
            <a:solidFill>
              <a:schemeClr val="tx1"/>
            </a:solidFill>
          </a:ln>
        </p:spPr>
        <p:txBody>
          <a:bodyPr wrap="none" rtlCol="0">
            <a:spAutoFit/>
          </a:bodyPr>
          <a:lstStyle/>
          <a:p>
            <a:r>
              <a:rPr lang="en-US" altLang="zh-CN" dirty="0" err="1">
                <a:solidFill>
                  <a:prstClr val="black"/>
                </a:solidFill>
              </a:rPr>
              <a:t>JTextField</a:t>
            </a:r>
            <a:endParaRPr lang="en-US" altLang="zh-CN" dirty="0">
              <a:solidFill>
                <a:prstClr val="black"/>
              </a:solidFill>
            </a:endParaRPr>
          </a:p>
          <a:p>
            <a:r>
              <a:rPr lang="zh-CN" altLang="en-US" dirty="0">
                <a:solidFill>
                  <a:prstClr val="black"/>
                </a:solidFill>
              </a:rPr>
              <a:t>单行文本框</a:t>
            </a:r>
          </a:p>
        </p:txBody>
      </p:sp>
      <p:sp>
        <p:nvSpPr>
          <p:cNvPr id="16" name="TextBox 15"/>
          <p:cNvSpPr txBox="1"/>
          <p:nvPr/>
        </p:nvSpPr>
        <p:spPr>
          <a:xfrm>
            <a:off x="662226" y="4517707"/>
            <a:ext cx="1338828" cy="646331"/>
          </a:xfrm>
          <a:prstGeom prst="rect">
            <a:avLst/>
          </a:prstGeom>
          <a:solidFill>
            <a:schemeClr val="bg1"/>
          </a:solidFill>
          <a:ln>
            <a:solidFill>
              <a:schemeClr val="tx1"/>
            </a:solidFill>
          </a:ln>
        </p:spPr>
        <p:txBody>
          <a:bodyPr wrap="none" rtlCol="0">
            <a:spAutoFit/>
          </a:bodyPr>
          <a:lstStyle/>
          <a:p>
            <a:r>
              <a:rPr lang="en-US" altLang="zh-CN" dirty="0" err="1">
                <a:solidFill>
                  <a:prstClr val="black"/>
                </a:solidFill>
              </a:rPr>
              <a:t>JTextArea</a:t>
            </a:r>
            <a:endParaRPr lang="en-US" altLang="zh-CN" dirty="0">
              <a:solidFill>
                <a:prstClr val="black"/>
              </a:solidFill>
            </a:endParaRPr>
          </a:p>
          <a:p>
            <a:r>
              <a:rPr lang="zh-CN" altLang="en-US" dirty="0">
                <a:solidFill>
                  <a:prstClr val="black"/>
                </a:solidFill>
              </a:rPr>
              <a:t>多行文本框</a:t>
            </a:r>
          </a:p>
        </p:txBody>
      </p:sp>
      <p:cxnSp>
        <p:nvCxnSpPr>
          <p:cNvPr id="17" name="直接箭头连接符 16"/>
          <p:cNvCxnSpPr>
            <a:stCxn id="16" idx="3"/>
          </p:cNvCxnSpPr>
          <p:nvPr/>
        </p:nvCxnSpPr>
        <p:spPr>
          <a:xfrm flipV="1">
            <a:off x="2001054" y="4212901"/>
            <a:ext cx="2459475" cy="62797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3568" y="3843359"/>
            <a:ext cx="1569660" cy="646331"/>
          </a:xfrm>
          <a:prstGeom prst="rect">
            <a:avLst/>
          </a:prstGeom>
          <a:noFill/>
          <a:ln>
            <a:solidFill>
              <a:schemeClr val="tx1"/>
            </a:solidFill>
          </a:ln>
        </p:spPr>
        <p:txBody>
          <a:bodyPr wrap="none" rtlCol="0">
            <a:spAutoFit/>
          </a:bodyPr>
          <a:lstStyle/>
          <a:p>
            <a:r>
              <a:rPr lang="en-US" altLang="zh-CN" dirty="0" err="1">
                <a:solidFill>
                  <a:prstClr val="black"/>
                </a:solidFill>
              </a:rPr>
              <a:t>JRadioButton</a:t>
            </a:r>
            <a:endParaRPr lang="en-US" altLang="zh-CN" dirty="0">
              <a:solidFill>
                <a:prstClr val="black"/>
              </a:solidFill>
            </a:endParaRPr>
          </a:p>
          <a:p>
            <a:r>
              <a:rPr lang="zh-CN" altLang="en-US" dirty="0">
                <a:solidFill>
                  <a:prstClr val="black"/>
                </a:solidFill>
              </a:rPr>
              <a:t>单选按钮</a:t>
            </a:r>
          </a:p>
        </p:txBody>
      </p:sp>
      <p:sp>
        <p:nvSpPr>
          <p:cNvPr id="19" name="TextBox 18"/>
          <p:cNvSpPr txBox="1"/>
          <p:nvPr/>
        </p:nvSpPr>
        <p:spPr>
          <a:xfrm>
            <a:off x="778223" y="2619475"/>
            <a:ext cx="1220206" cy="584775"/>
          </a:xfrm>
          <a:prstGeom prst="rect">
            <a:avLst/>
          </a:prstGeom>
          <a:noFill/>
          <a:ln>
            <a:solidFill>
              <a:schemeClr val="tx1"/>
            </a:solidFill>
          </a:ln>
        </p:spPr>
        <p:txBody>
          <a:bodyPr wrap="none" rtlCol="0">
            <a:spAutoFit/>
          </a:bodyPr>
          <a:lstStyle/>
          <a:p>
            <a:r>
              <a:rPr lang="en-US" altLang="zh-CN" sz="1600" dirty="0" err="1">
                <a:solidFill>
                  <a:prstClr val="black"/>
                </a:solidFill>
              </a:rPr>
              <a:t>JCheckBox</a:t>
            </a:r>
            <a:endParaRPr lang="en-US" altLang="zh-CN" sz="1600" dirty="0">
              <a:solidFill>
                <a:prstClr val="black"/>
              </a:solidFill>
            </a:endParaRPr>
          </a:p>
          <a:p>
            <a:r>
              <a:rPr lang="zh-CN" altLang="en-US" sz="1600" dirty="0">
                <a:solidFill>
                  <a:prstClr val="black"/>
                </a:solidFill>
              </a:rPr>
              <a:t>复选按钮</a:t>
            </a:r>
          </a:p>
        </p:txBody>
      </p:sp>
      <p:cxnSp>
        <p:nvCxnSpPr>
          <p:cNvPr id="20" name="直接箭头连接符 19"/>
          <p:cNvCxnSpPr/>
          <p:nvPr/>
        </p:nvCxnSpPr>
        <p:spPr>
          <a:xfrm>
            <a:off x="2253228" y="2824213"/>
            <a:ext cx="1382668" cy="609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2267745" y="3171195"/>
            <a:ext cx="1567073" cy="8106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23" idx="1"/>
          </p:cNvCxnSpPr>
          <p:nvPr/>
        </p:nvCxnSpPr>
        <p:spPr>
          <a:xfrm flipV="1">
            <a:off x="6603966" y="1991280"/>
            <a:ext cx="1116055" cy="547435"/>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720021" y="1698892"/>
            <a:ext cx="880369" cy="584775"/>
          </a:xfrm>
          <a:prstGeom prst="rect">
            <a:avLst/>
          </a:prstGeom>
          <a:noFill/>
          <a:ln>
            <a:solidFill>
              <a:schemeClr val="tx1"/>
            </a:solidFill>
          </a:ln>
        </p:spPr>
        <p:txBody>
          <a:bodyPr wrap="none" rtlCol="0">
            <a:spAutoFit/>
          </a:bodyPr>
          <a:lstStyle/>
          <a:p>
            <a:r>
              <a:rPr lang="en-US" altLang="zh-CN" sz="1600" dirty="0" err="1">
                <a:solidFill>
                  <a:prstClr val="black"/>
                </a:solidFill>
              </a:rPr>
              <a:t>JButton</a:t>
            </a:r>
            <a:endParaRPr lang="en-US" altLang="zh-CN" sz="1600" dirty="0">
              <a:solidFill>
                <a:prstClr val="black"/>
              </a:solidFill>
            </a:endParaRPr>
          </a:p>
          <a:p>
            <a:r>
              <a:rPr lang="zh-CN" altLang="en-US" sz="1600" dirty="0">
                <a:solidFill>
                  <a:prstClr val="black"/>
                </a:solidFill>
              </a:rPr>
              <a:t>按钮</a:t>
            </a:r>
          </a:p>
        </p:txBody>
      </p:sp>
      <p:cxnSp>
        <p:nvCxnSpPr>
          <p:cNvPr id="24" name="直接箭头连接符 23"/>
          <p:cNvCxnSpPr>
            <a:endCxn id="25" idx="1"/>
          </p:cNvCxnSpPr>
          <p:nvPr/>
        </p:nvCxnSpPr>
        <p:spPr>
          <a:xfrm flipV="1">
            <a:off x="6739384" y="2691577"/>
            <a:ext cx="784944" cy="161136"/>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524328" y="2368411"/>
            <a:ext cx="1441420" cy="646331"/>
          </a:xfrm>
          <a:prstGeom prst="rect">
            <a:avLst/>
          </a:prstGeom>
          <a:noFill/>
          <a:ln>
            <a:solidFill>
              <a:schemeClr val="tx1"/>
            </a:solidFill>
          </a:ln>
        </p:spPr>
        <p:txBody>
          <a:bodyPr wrap="none" rtlCol="0">
            <a:spAutoFit/>
          </a:bodyPr>
          <a:lstStyle/>
          <a:p>
            <a:r>
              <a:rPr lang="en-US" altLang="zh-CN" dirty="0" err="1">
                <a:solidFill>
                  <a:prstClr val="black"/>
                </a:solidFill>
              </a:rPr>
              <a:t>JComboBox</a:t>
            </a:r>
            <a:endParaRPr lang="en-US" altLang="zh-CN" dirty="0">
              <a:solidFill>
                <a:prstClr val="black"/>
              </a:solidFill>
            </a:endParaRPr>
          </a:p>
          <a:p>
            <a:r>
              <a:rPr lang="zh-CN" altLang="en-US" dirty="0">
                <a:solidFill>
                  <a:prstClr val="black"/>
                </a:solidFill>
              </a:rPr>
              <a:t>组合框</a:t>
            </a:r>
          </a:p>
        </p:txBody>
      </p:sp>
      <p:sp>
        <p:nvSpPr>
          <p:cNvPr id="26" name="左大括号 25"/>
          <p:cNvSpPr/>
          <p:nvPr/>
        </p:nvSpPr>
        <p:spPr>
          <a:xfrm>
            <a:off x="2267744" y="2423319"/>
            <a:ext cx="504056" cy="218700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27" name="TextBox 26"/>
          <p:cNvSpPr txBox="1"/>
          <p:nvPr/>
        </p:nvSpPr>
        <p:spPr>
          <a:xfrm>
            <a:off x="1267278" y="3241544"/>
            <a:ext cx="809837" cy="584775"/>
          </a:xfrm>
          <a:prstGeom prst="rect">
            <a:avLst/>
          </a:prstGeom>
          <a:ln>
            <a:solidFill>
              <a:srgbClr val="FF0000"/>
            </a:solidFill>
          </a:ln>
        </p:spPr>
        <p:style>
          <a:lnRef idx="1">
            <a:schemeClr val="accent2"/>
          </a:lnRef>
          <a:fillRef idx="2">
            <a:schemeClr val="accent2"/>
          </a:fillRef>
          <a:effectRef idx="1">
            <a:schemeClr val="accent2"/>
          </a:effectRef>
          <a:fontRef idx="minor">
            <a:schemeClr val="dk1"/>
          </a:fontRef>
        </p:style>
        <p:txBody>
          <a:bodyPr wrap="none" rtlCol="0">
            <a:spAutoFit/>
          </a:bodyPr>
          <a:lstStyle>
            <a:defPPr>
              <a:defRPr lang="zh-CN"/>
            </a:defPPr>
            <a:lvl1pPr>
              <a:defRPr b="1">
                <a:solidFill>
                  <a:srgbClr val="00B050"/>
                </a:solidFill>
                <a:latin typeface="宋体" panose="02010600030101010101" pitchFamily="2" charset="-122"/>
                <a:ea typeface="宋体" panose="02010600030101010101" pitchFamily="2" charset="-122"/>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en-US" altLang="zh-CN" sz="1600" dirty="0" err="1"/>
              <a:t>Jpanel</a:t>
            </a:r>
            <a:endParaRPr lang="en-US" altLang="zh-CN" sz="1600" dirty="0"/>
          </a:p>
          <a:p>
            <a:r>
              <a:rPr lang="zh-CN" altLang="en-US" sz="1600" dirty="0"/>
              <a:t>面板</a:t>
            </a:r>
            <a:endParaRPr lang="en-US" altLang="zh-CN" sz="1600" dirty="0"/>
          </a:p>
        </p:txBody>
      </p:sp>
      <p:sp>
        <p:nvSpPr>
          <p:cNvPr id="28" name="左大括号 27"/>
          <p:cNvSpPr/>
          <p:nvPr/>
        </p:nvSpPr>
        <p:spPr>
          <a:xfrm flipH="1">
            <a:off x="6865472" y="2088406"/>
            <a:ext cx="432048" cy="2521913"/>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29" name="TextBox 28"/>
          <p:cNvSpPr txBox="1"/>
          <p:nvPr/>
        </p:nvSpPr>
        <p:spPr>
          <a:xfrm>
            <a:off x="7399169" y="3114856"/>
            <a:ext cx="1467069" cy="646331"/>
          </a:xfrm>
          <a:prstGeom prst="rect">
            <a:avLst/>
          </a:prstGeom>
          <a:ln>
            <a:solidFill>
              <a:srgbClr val="FF000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zh-CN"/>
            </a:defPPr>
            <a:lvl1pPr>
              <a:defRPr b="1">
                <a:solidFill>
                  <a:srgbClr val="00B050"/>
                </a:solidFill>
                <a:latin typeface="宋体" panose="02010600030101010101" pitchFamily="2" charset="-122"/>
                <a:ea typeface="宋体" panose="02010600030101010101" pitchFamily="2" charset="-122"/>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en-US" altLang="zh-CN" dirty="0" err="1"/>
              <a:t>JFrame</a:t>
            </a:r>
            <a:r>
              <a:rPr lang="en-US" altLang="zh-CN" dirty="0"/>
              <a:t> </a:t>
            </a:r>
          </a:p>
          <a:p>
            <a:r>
              <a:rPr lang="zh-CN" altLang="en-US" dirty="0"/>
              <a:t>框架(窗口</a:t>
            </a:r>
            <a:r>
              <a:rPr lang="en-US" altLang="zh-CN" dirty="0"/>
              <a:t>)</a:t>
            </a:r>
          </a:p>
        </p:txBody>
      </p:sp>
      <p:cxnSp>
        <p:nvCxnSpPr>
          <p:cNvPr id="30" name="直接连接符 29"/>
          <p:cNvCxnSpPr>
            <a:endCxn id="31" idx="1"/>
          </p:cNvCxnSpPr>
          <p:nvPr/>
        </p:nvCxnSpPr>
        <p:spPr>
          <a:xfrm>
            <a:off x="2339752" y="3719260"/>
            <a:ext cx="5184576" cy="1049605"/>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524328" y="4445699"/>
            <a:ext cx="1237839" cy="646331"/>
          </a:xfrm>
          <a:prstGeom prst="rect">
            <a:avLst/>
          </a:prstGeom>
          <a:ln>
            <a:solidFill>
              <a:srgbClr val="FF0000"/>
            </a:solidFill>
          </a:ln>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b="1" dirty="0">
                <a:solidFill>
                  <a:srgbClr val="00B050"/>
                </a:solidFill>
                <a:latin typeface="宋体" panose="02010600030101010101" pitchFamily="2" charset="-122"/>
                <a:ea typeface="宋体" panose="02010600030101010101" pitchFamily="2" charset="-122"/>
              </a:rPr>
              <a:t>容器</a:t>
            </a:r>
            <a:endParaRPr lang="en-US" altLang="zh-CN" b="1" dirty="0">
              <a:solidFill>
                <a:srgbClr val="00B050"/>
              </a:solidFill>
              <a:latin typeface="宋体" panose="02010600030101010101" pitchFamily="2" charset="-122"/>
              <a:ea typeface="宋体" panose="02010600030101010101" pitchFamily="2" charset="-122"/>
            </a:endParaRPr>
          </a:p>
          <a:p>
            <a:r>
              <a:rPr lang="en-US" altLang="zh-CN" b="1" dirty="0">
                <a:solidFill>
                  <a:srgbClr val="00B050"/>
                </a:solidFill>
                <a:latin typeface="宋体" panose="02010600030101010101" pitchFamily="2" charset="-122"/>
                <a:ea typeface="宋体" panose="02010600030101010101" pitchFamily="2" charset="-122"/>
              </a:rPr>
              <a:t>Container</a:t>
            </a:r>
            <a:endParaRPr lang="zh-CN" altLang="en-US" b="1" dirty="0">
              <a:solidFill>
                <a:srgbClr val="00B050"/>
              </a:solidFill>
              <a:latin typeface="宋体" panose="02010600030101010101" pitchFamily="2" charset="-122"/>
              <a:ea typeface="宋体" panose="02010600030101010101" pitchFamily="2" charset="-122"/>
            </a:endParaRPr>
          </a:p>
        </p:txBody>
      </p:sp>
      <p:cxnSp>
        <p:nvCxnSpPr>
          <p:cNvPr id="32" name="直接连接符 31"/>
          <p:cNvCxnSpPr/>
          <p:nvPr/>
        </p:nvCxnSpPr>
        <p:spPr>
          <a:xfrm>
            <a:off x="7748736" y="3761187"/>
            <a:ext cx="0" cy="684512"/>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5454478" y="3792859"/>
            <a:ext cx="1324402" cy="369332"/>
          </a:xfrm>
          <a:prstGeom prst="rect">
            <a:avLst/>
          </a:prstGeom>
          <a:ln>
            <a:solidFill>
              <a:sysClr val="windowText" lastClr="000000"/>
            </a:solid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err="1" smtClean="0">
                <a:ln>
                  <a:noFill/>
                </a:ln>
                <a:solidFill>
                  <a:srgbClr val="000000"/>
                </a:solidFill>
                <a:effectLst/>
                <a:highlight>
                  <a:srgbClr val="D4D4D4"/>
                </a:highlight>
                <a:uLnTx/>
                <a:uFillTx/>
                <a:latin typeface="Consolas"/>
              </a:rPr>
              <a:t>JComboBox</a:t>
            </a:r>
            <a:endParaRPr kumimoji="0" lang="zh-CN" altLang="en-US" sz="1800" b="0" i="0" u="none" strike="noStrike" kern="0" cap="none" spc="0" normalizeH="0" baseline="0" noProof="0" dirty="0" smtClean="0">
              <a:ln>
                <a:noFill/>
              </a:ln>
              <a:solidFill>
                <a:sysClr val="windowText" lastClr="000000"/>
              </a:solidFill>
              <a:effectLst/>
              <a:uLnTx/>
              <a:uFillTx/>
            </a:endParaRPr>
          </a:p>
        </p:txBody>
      </p:sp>
      <p:cxnSp>
        <p:nvCxnSpPr>
          <p:cNvPr id="34" name="直接箭头连接符 33"/>
          <p:cNvCxnSpPr>
            <a:stCxn id="33" idx="0"/>
          </p:cNvCxnSpPr>
          <p:nvPr/>
        </p:nvCxnSpPr>
        <p:spPr>
          <a:xfrm flipV="1">
            <a:off x="6116679" y="3275002"/>
            <a:ext cx="78993" cy="517857"/>
          </a:xfrm>
          <a:prstGeom prst="straightConnector1">
            <a:avLst/>
          </a:prstGeom>
          <a:noFill/>
          <a:ln w="9525" cap="flat" cmpd="sng" algn="ctr">
            <a:solidFill>
              <a:sysClr val="windowText" lastClr="000000"/>
            </a:solidFill>
            <a:prstDash val="solid"/>
            <a:tailEnd type="arrow"/>
          </a:ln>
          <a:effectLst/>
        </p:spPr>
      </p:cxnSp>
    </p:spTree>
    <p:extLst>
      <p:ext uri="{BB962C8B-B14F-4D97-AF65-F5344CB8AC3E}">
        <p14:creationId xmlns:p14="http://schemas.microsoft.com/office/powerpoint/2010/main" val="56800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down)">
                                      <p:cBhvr>
                                        <p:cTn id="10" dur="500"/>
                                        <p:tgtEl>
                                          <p:spTgt spid="2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500"/>
                                        <p:tgtEl>
                                          <p:spTgt spid="2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down)">
                                      <p:cBhvr>
                                        <p:cTn id="16" dur="500"/>
                                        <p:tgtEl>
                                          <p:spTgt spid="29"/>
                                        </p:tgtEl>
                                      </p:cBhvr>
                                    </p:animEffect>
                                  </p:childTnLst>
                                </p:cTn>
                              </p:par>
                              <p:par>
                                <p:cTn id="17" presetID="22" presetClass="entr" presetSubtype="4"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500"/>
                                        <p:tgtEl>
                                          <p:spTgt spid="3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down)">
                                      <p:cBhvr>
                                        <p:cTn id="22" dur="500"/>
                                        <p:tgtEl>
                                          <p:spTgt spid="31"/>
                                        </p:tgtEl>
                                      </p:cBhvr>
                                    </p:animEffect>
                                  </p:childTnLst>
                                </p:cTn>
                              </p:par>
                              <p:par>
                                <p:cTn id="23" presetID="22" presetClass="entr" presetSubtype="4"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down)">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par>
                          <p:cTn id="31" fill="hold">
                            <p:stCondLst>
                              <p:cond delay="500"/>
                            </p:stCondLst>
                            <p:childTnLst>
                              <p:par>
                                <p:cTn id="32" presetID="16" presetClass="entr" presetSubtype="21" fill="hold"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arn(inVertical)">
                                      <p:cBhvr>
                                        <p:cTn id="34" dur="500"/>
                                        <p:tgtEl>
                                          <p:spTgt spid="34"/>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arn(inVertical)">
                                      <p:cBhvr>
                                        <p:cTn id="37" dur="500"/>
                                        <p:tgtEl>
                                          <p:spTgt spid="33"/>
                                        </p:tgtEl>
                                      </p:cBhvr>
                                    </p:animEffect>
                                  </p:childTnLst>
                                </p:cTn>
                              </p:par>
                              <p:par>
                                <p:cTn id="38" presetID="22" presetClass="entr" presetSubtype="4"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down)">
                                      <p:cBhvr>
                                        <p:cTn id="40" dur="500"/>
                                        <p:tgtEl>
                                          <p:spTgt spid="13"/>
                                        </p:tgtEl>
                                      </p:cBhvr>
                                    </p:animEffect>
                                  </p:childTnLst>
                                </p:cTn>
                              </p:par>
                              <p:par>
                                <p:cTn id="41" presetID="22" presetClass="entr" presetSubtype="4"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down)">
                                      <p:cBhvr>
                                        <p:cTn id="43" dur="500"/>
                                        <p:tgtEl>
                                          <p:spTgt spid="14"/>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00"/>
                                        <p:tgtEl>
                                          <p:spTgt spid="1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00"/>
                                        <p:tgtEl>
                                          <p:spTgt spid="16"/>
                                        </p:tgtEl>
                                      </p:cBhvr>
                                    </p:animEffect>
                                  </p:childTnLst>
                                </p:cTn>
                              </p:par>
                              <p:par>
                                <p:cTn id="50" presetID="22" presetClass="entr" presetSubtype="4"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down)">
                                      <p:cBhvr>
                                        <p:cTn id="52" dur="500"/>
                                        <p:tgtEl>
                                          <p:spTgt spid="17"/>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down)">
                                      <p:cBhvr>
                                        <p:cTn id="58" dur="500"/>
                                        <p:tgtEl>
                                          <p:spTgt spid="19"/>
                                        </p:tgtEl>
                                      </p:cBhvr>
                                    </p:animEffect>
                                  </p:childTnLst>
                                </p:cTn>
                              </p:par>
                              <p:par>
                                <p:cTn id="59" presetID="22" presetClass="entr" presetSubtype="4" fill="hold"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down)">
                                      <p:cBhvr>
                                        <p:cTn id="61" dur="500"/>
                                        <p:tgtEl>
                                          <p:spTgt spid="20"/>
                                        </p:tgtEl>
                                      </p:cBhvr>
                                    </p:animEffect>
                                  </p:childTnLst>
                                </p:cTn>
                              </p:par>
                              <p:par>
                                <p:cTn id="62" presetID="22" presetClass="entr" presetSubtype="4"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down)">
                                      <p:cBhvr>
                                        <p:cTn id="64" dur="500"/>
                                        <p:tgtEl>
                                          <p:spTgt spid="21"/>
                                        </p:tgtEl>
                                      </p:cBhvr>
                                    </p:animEffect>
                                  </p:childTnLst>
                                </p:cTn>
                              </p:par>
                              <p:par>
                                <p:cTn id="65" presetID="22" presetClass="entr" presetSubtype="4"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down)">
                                      <p:cBhvr>
                                        <p:cTn id="67" dur="500"/>
                                        <p:tgtEl>
                                          <p:spTgt spid="22"/>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down)">
                                      <p:cBhvr>
                                        <p:cTn id="70" dur="500"/>
                                        <p:tgtEl>
                                          <p:spTgt spid="23"/>
                                        </p:tgtEl>
                                      </p:cBhvr>
                                    </p:animEffect>
                                  </p:childTnLst>
                                </p:cTn>
                              </p:par>
                              <p:par>
                                <p:cTn id="71" presetID="22" presetClass="entr" presetSubtype="4" fill="hold"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ipe(down)">
                                      <p:cBhvr>
                                        <p:cTn id="73" dur="500"/>
                                        <p:tgtEl>
                                          <p:spTgt spid="2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down)">
                                      <p:cBhvr>
                                        <p:cTn id="7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P spid="18" grpId="0" animBg="1"/>
      <p:bldP spid="19" grpId="0" animBg="1"/>
      <p:bldP spid="23" grpId="0" animBg="1"/>
      <p:bldP spid="25" grpId="0" animBg="1"/>
      <p:bldP spid="26" grpId="0" animBg="1"/>
      <p:bldP spid="27" grpId="0" animBg="1"/>
      <p:bldP spid="28" grpId="0" animBg="1"/>
      <p:bldP spid="29" grpId="0" animBg="1"/>
      <p:bldP spid="31" grpId="0" animBg="1"/>
      <p:bldP spid="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1"/>
          <p:cNvSpPr>
            <a:spLocks noGrp="1"/>
          </p:cNvSpPr>
          <p:nvPr>
            <p:ph type="ftr" sz="quarter" idx="10"/>
          </p:nvPr>
        </p:nvSpPr>
        <p:spPr>
          <a:noFill/>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buClr>
                <a:srgbClr val="002060"/>
              </a:buClr>
            </a:pPr>
            <a:r>
              <a:rPr lang="en-US" sz="1000" b="0" dirty="0">
                <a:solidFill>
                  <a:srgbClr val="000000"/>
                </a:solidFill>
                <a:latin typeface="Verdana" pitchFamily="34" charset="0"/>
                <a:ea typeface="宋体" pitchFamily="2" charset="-122"/>
              </a:rPr>
              <a:t>GUET</a:t>
            </a:r>
            <a:endParaRPr sz="1000" b="0" dirty="0">
              <a:solidFill>
                <a:srgbClr val="000000"/>
              </a:solidFill>
              <a:latin typeface="Verdana" pitchFamily="34" charset="0"/>
              <a:ea typeface="宋体" pitchFamily="2" charset="-122"/>
            </a:endParaRPr>
          </a:p>
        </p:txBody>
      </p:sp>
      <p:sp>
        <p:nvSpPr>
          <p:cNvPr id="38915" name="Rectangle 2"/>
          <p:cNvSpPr>
            <a:spLocks noChangeArrowheads="1"/>
          </p:cNvSpPr>
          <p:nvPr/>
        </p:nvSpPr>
        <p:spPr bwMode="auto">
          <a:xfrm>
            <a:off x="309173" y="976557"/>
            <a:ext cx="8305800" cy="3337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lnSpc>
                <a:spcPct val="150000"/>
              </a:lnSpc>
              <a:spcBef>
                <a:spcPts val="0"/>
              </a:spcBef>
              <a:buClr>
                <a:srgbClr val="002060"/>
              </a:buClr>
              <a:buFont typeface="Wingdings" pitchFamily="2" charset="2"/>
              <a:buNone/>
            </a:pPr>
            <a:r>
              <a:rPr lang="en-US" altLang="zh-CN" sz="2000" dirty="0">
                <a:solidFill>
                  <a:srgbClr val="000000"/>
                </a:solidFill>
              </a:rPr>
              <a:t>(3) </a:t>
            </a:r>
            <a:r>
              <a:rPr lang="zh-CN" altLang="en-US" sz="2000" dirty="0">
                <a:solidFill>
                  <a:srgbClr val="000000"/>
                </a:solidFill>
              </a:rPr>
              <a:t>将基本组件添加到中间容器（比如</a:t>
            </a:r>
            <a:r>
              <a:rPr lang="en-US" altLang="zh-CN" sz="2000" dirty="0" err="1">
                <a:solidFill>
                  <a:srgbClr val="0000FF"/>
                </a:solidFill>
              </a:rPr>
              <a:t>JPanel</a:t>
            </a:r>
            <a:r>
              <a:rPr lang="zh-CN" altLang="en-US" sz="2000" dirty="0">
                <a:solidFill>
                  <a:srgbClr val="000000"/>
                </a:solidFill>
              </a:rPr>
              <a:t>）上，在将中间容器加到</a:t>
            </a:r>
            <a:r>
              <a:rPr lang="en-US" altLang="zh-CN" sz="2000" dirty="0" err="1">
                <a:solidFill>
                  <a:srgbClr val="000000"/>
                </a:solidFill>
              </a:rPr>
              <a:t>JFrame</a:t>
            </a:r>
            <a:r>
              <a:rPr lang="zh-CN" altLang="en-US" sz="2000" dirty="0">
                <a:solidFill>
                  <a:srgbClr val="000000"/>
                </a:solidFill>
              </a:rPr>
              <a:t>上（实际是加到</a:t>
            </a:r>
            <a:r>
              <a:rPr lang="en-US" altLang="zh-CN" sz="2000" dirty="0" err="1">
                <a:solidFill>
                  <a:srgbClr val="000000"/>
                </a:solidFill>
              </a:rPr>
              <a:t>JFrame</a:t>
            </a:r>
            <a:r>
              <a:rPr lang="zh-CN" altLang="en-US" sz="2000" dirty="0">
                <a:solidFill>
                  <a:srgbClr val="000000"/>
                </a:solidFill>
              </a:rPr>
              <a:t>的默认面板上）</a:t>
            </a:r>
          </a:p>
        </p:txBody>
      </p:sp>
      <p:sp>
        <p:nvSpPr>
          <p:cNvPr id="859139" name="Rectangle 3"/>
          <p:cNvSpPr>
            <a:spLocks noChangeArrowheads="1"/>
          </p:cNvSpPr>
          <p:nvPr/>
        </p:nvSpPr>
        <p:spPr bwMode="auto">
          <a:xfrm>
            <a:off x="624518" y="2517744"/>
            <a:ext cx="8519481" cy="1566174"/>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lnSpc>
                <a:spcPct val="150000"/>
              </a:lnSpc>
            </a:pPr>
            <a:r>
              <a:rPr lang="en-US" altLang="zh-CN" sz="2000" dirty="0" err="1">
                <a:solidFill>
                  <a:srgbClr val="000000"/>
                </a:solidFill>
              </a:rPr>
              <a:t>Jpanel</a:t>
            </a:r>
            <a:r>
              <a:rPr lang="en-US" altLang="zh-CN" sz="2000" dirty="0">
                <a:solidFill>
                  <a:srgbClr val="000000"/>
                </a:solidFill>
              </a:rPr>
              <a:t> </a:t>
            </a:r>
            <a:r>
              <a:rPr lang="en-US" altLang="zh-CN" sz="2000" dirty="0" err="1">
                <a:solidFill>
                  <a:srgbClr val="000000"/>
                </a:solidFill>
              </a:rPr>
              <a:t>jp</a:t>
            </a:r>
            <a:r>
              <a:rPr lang="en-US" altLang="zh-CN" sz="2000" dirty="0">
                <a:solidFill>
                  <a:srgbClr val="000000"/>
                </a:solidFill>
              </a:rPr>
              <a:t>=new </a:t>
            </a:r>
            <a:r>
              <a:rPr lang="en-US" altLang="zh-CN" sz="2000" dirty="0" err="1">
                <a:solidFill>
                  <a:srgbClr val="000000"/>
                </a:solidFill>
              </a:rPr>
              <a:t>Jpanel</a:t>
            </a:r>
            <a:r>
              <a:rPr lang="en-US" altLang="zh-CN" sz="2000" dirty="0">
                <a:solidFill>
                  <a:srgbClr val="000000"/>
                </a:solidFill>
              </a:rPr>
              <a:t>( );</a:t>
            </a:r>
          </a:p>
          <a:p>
            <a:pPr eaLnBrk="1" hangingPunct="1">
              <a:lnSpc>
                <a:spcPct val="150000"/>
              </a:lnSpc>
            </a:pPr>
            <a:r>
              <a:rPr lang="en-US" altLang="zh-CN" sz="2000" dirty="0">
                <a:solidFill>
                  <a:srgbClr val="000000"/>
                </a:solidFill>
              </a:rPr>
              <a:t>……     </a:t>
            </a:r>
            <a:r>
              <a:rPr lang="en-US" altLang="zh-CN" sz="2000" dirty="0">
                <a:solidFill>
                  <a:srgbClr val="00B050"/>
                </a:solidFill>
              </a:rPr>
              <a:t>//</a:t>
            </a:r>
            <a:r>
              <a:rPr lang="zh-CN" altLang="en-US" sz="2000" dirty="0">
                <a:solidFill>
                  <a:srgbClr val="00B050"/>
                </a:solidFill>
              </a:rPr>
              <a:t>把其它组件添加到</a:t>
            </a:r>
            <a:r>
              <a:rPr lang="en-US" altLang="zh-CN" sz="2000" dirty="0" err="1">
                <a:solidFill>
                  <a:srgbClr val="00B050"/>
                </a:solidFill>
              </a:rPr>
              <a:t>Jpanel</a:t>
            </a:r>
            <a:r>
              <a:rPr lang="zh-CN" altLang="en-US" sz="2000" dirty="0">
                <a:solidFill>
                  <a:srgbClr val="00B050"/>
                </a:solidFill>
              </a:rPr>
              <a:t>中</a:t>
            </a:r>
            <a:r>
              <a:rPr lang="en-US" altLang="zh-CN" sz="2000" dirty="0">
                <a:solidFill>
                  <a:srgbClr val="00B050"/>
                </a:solidFill>
              </a:rPr>
              <a:t>;</a:t>
            </a:r>
          </a:p>
          <a:p>
            <a:pPr eaLnBrk="1" hangingPunct="1">
              <a:lnSpc>
                <a:spcPct val="150000"/>
              </a:lnSpc>
            </a:pPr>
            <a:r>
              <a:rPr lang="en-US" altLang="zh-CN" sz="2000" dirty="0" err="1">
                <a:solidFill>
                  <a:srgbClr val="000000"/>
                </a:solidFill>
              </a:rPr>
              <a:t>JFrame.setContentPane</a:t>
            </a:r>
            <a:r>
              <a:rPr lang="en-US" altLang="zh-CN" sz="2000" dirty="0">
                <a:solidFill>
                  <a:srgbClr val="000000"/>
                </a:solidFill>
              </a:rPr>
              <a:t>(</a:t>
            </a:r>
            <a:r>
              <a:rPr lang="en-US" altLang="zh-CN" sz="2000" dirty="0" err="1">
                <a:solidFill>
                  <a:srgbClr val="000000"/>
                </a:solidFill>
              </a:rPr>
              <a:t>jp</a:t>
            </a:r>
            <a:r>
              <a:rPr lang="en-US" altLang="zh-CN" sz="2000" dirty="0">
                <a:solidFill>
                  <a:srgbClr val="000000"/>
                </a:solidFill>
              </a:rPr>
              <a:t>);   </a:t>
            </a:r>
            <a:r>
              <a:rPr lang="en-US" altLang="zh-CN" sz="2000" dirty="0">
                <a:solidFill>
                  <a:srgbClr val="00B050"/>
                </a:solidFill>
              </a:rPr>
              <a:t>//</a:t>
            </a:r>
            <a:r>
              <a:rPr lang="zh-CN" altLang="en-US" sz="2000" dirty="0">
                <a:solidFill>
                  <a:srgbClr val="00B050"/>
                </a:solidFill>
              </a:rPr>
              <a:t>把</a:t>
            </a:r>
            <a:r>
              <a:rPr lang="en-US" altLang="zh-CN" sz="2000" dirty="0" err="1">
                <a:solidFill>
                  <a:srgbClr val="00B050"/>
                </a:solidFill>
              </a:rPr>
              <a:t>jp</a:t>
            </a:r>
            <a:r>
              <a:rPr lang="zh-CN" altLang="en-US" sz="2000" dirty="0">
                <a:solidFill>
                  <a:srgbClr val="00B050"/>
                </a:solidFill>
              </a:rPr>
              <a:t>对象设置成为</a:t>
            </a:r>
            <a:r>
              <a:rPr lang="en-US" altLang="zh-CN" sz="2000" dirty="0" err="1">
                <a:solidFill>
                  <a:srgbClr val="00B050"/>
                </a:solidFill>
              </a:rPr>
              <a:t>JFrame</a:t>
            </a:r>
            <a:r>
              <a:rPr lang="zh-CN" altLang="en-US" sz="2000" dirty="0">
                <a:solidFill>
                  <a:srgbClr val="00B050"/>
                </a:solidFill>
              </a:rPr>
              <a:t>的内容面板</a:t>
            </a:r>
          </a:p>
          <a:p>
            <a:pPr eaLnBrk="1" hangingPunct="1">
              <a:lnSpc>
                <a:spcPct val="150000"/>
              </a:lnSpc>
            </a:pPr>
            <a:endParaRPr lang="en-US" altLang="zh-CN" sz="2000" dirty="0">
              <a:solidFill>
                <a:srgbClr val="000000"/>
              </a:solidFill>
            </a:endParaRPr>
          </a:p>
        </p:txBody>
      </p:sp>
      <p:sp>
        <p:nvSpPr>
          <p:cNvPr id="38917" name="Rectangle 4"/>
          <p:cNvSpPr>
            <a:spLocks noChangeArrowheads="1"/>
          </p:cNvSpPr>
          <p:nvPr/>
        </p:nvSpPr>
        <p:spPr bwMode="auto">
          <a:xfrm>
            <a:off x="1066800" y="114300"/>
            <a:ext cx="6934200" cy="441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r>
              <a:rPr lang="zh-CN" altLang="en-US" sz="2800" b="0" dirty="0">
                <a:solidFill>
                  <a:srgbClr val="FFFFFF"/>
                </a:solidFill>
              </a:rPr>
              <a:t>如何添加组件</a:t>
            </a:r>
            <a:r>
              <a:rPr lang="en-US" altLang="zh-CN" sz="2800" b="0" dirty="0">
                <a:solidFill>
                  <a:srgbClr val="FFFFFF"/>
                </a:solidFill>
              </a:rPr>
              <a:t>——</a:t>
            </a:r>
            <a:r>
              <a:rPr lang="zh-CN" altLang="en-US" sz="2800" b="0" dirty="0">
                <a:solidFill>
                  <a:srgbClr val="FFFFFF"/>
                </a:solidFill>
              </a:rPr>
              <a:t>（</a:t>
            </a:r>
            <a:r>
              <a:rPr lang="en-US" altLang="zh-CN" sz="2800" b="0" dirty="0">
                <a:solidFill>
                  <a:srgbClr val="FFFFFF"/>
                </a:solidFill>
              </a:rPr>
              <a:t>3</a:t>
            </a:r>
            <a:r>
              <a:rPr lang="zh-CN" altLang="en-US" sz="2800" b="0" dirty="0">
                <a:solidFill>
                  <a:srgbClr val="FFFFFF"/>
                </a:solidFill>
              </a:rPr>
              <a:t>）</a:t>
            </a:r>
            <a:endParaRPr lang="zh-CN" altLang="en-US" sz="2800" dirty="0">
              <a:solidFill>
                <a:srgbClr val="FFFFFF"/>
              </a:solidFill>
            </a:endParaRPr>
          </a:p>
        </p:txBody>
      </p:sp>
      <p:sp>
        <p:nvSpPr>
          <p:cNvPr id="2" name="任意多边形 1"/>
          <p:cNvSpPr/>
          <p:nvPr/>
        </p:nvSpPr>
        <p:spPr bwMode="auto">
          <a:xfrm>
            <a:off x="2900861" y="681540"/>
            <a:ext cx="1582058" cy="1035237"/>
          </a:xfrm>
          <a:custGeom>
            <a:avLst/>
            <a:gdLst>
              <a:gd name="connsiteX0" fmla="*/ 0 w 1582058"/>
              <a:gd name="connsiteY0" fmla="*/ 624115 h 1380316"/>
              <a:gd name="connsiteX1" fmla="*/ 464458 w 1582058"/>
              <a:gd name="connsiteY1" fmla="*/ 1364343 h 1380316"/>
              <a:gd name="connsiteX2" fmla="*/ 1582058 w 1582058"/>
              <a:gd name="connsiteY2" fmla="*/ 0 h 1380316"/>
            </a:gdLst>
            <a:ahLst/>
            <a:cxnLst>
              <a:cxn ang="0">
                <a:pos x="connsiteX0" y="connsiteY0"/>
              </a:cxn>
              <a:cxn ang="0">
                <a:pos x="connsiteX1" y="connsiteY1"/>
              </a:cxn>
              <a:cxn ang="0">
                <a:pos x="connsiteX2" y="connsiteY2"/>
              </a:cxn>
            </a:cxnLst>
            <a:rect l="l" t="t" r="r" b="b"/>
            <a:pathLst>
              <a:path w="1582058" h="1380316">
                <a:moveTo>
                  <a:pt x="0" y="624115"/>
                </a:moveTo>
                <a:cubicBezTo>
                  <a:pt x="100391" y="1046238"/>
                  <a:pt x="200782" y="1468362"/>
                  <a:pt x="464458" y="1364343"/>
                </a:cubicBezTo>
                <a:cubicBezTo>
                  <a:pt x="728134" y="1260324"/>
                  <a:pt x="1155096" y="630162"/>
                  <a:pt x="1582058" y="0"/>
                </a:cubicBezTo>
              </a:path>
            </a:pathLst>
          </a:cu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40000"/>
              </a:lnSpc>
              <a:spcBef>
                <a:spcPct val="20000"/>
              </a:spcBef>
              <a:spcAft>
                <a:spcPct val="0"/>
              </a:spcAft>
              <a:buClr>
                <a:schemeClr val="hlink"/>
              </a:buClr>
              <a:buSzTx/>
              <a:buFont typeface="Wingdings" pitchFamily="2" charset="2"/>
              <a:buNone/>
              <a:tabLst/>
            </a:pPr>
            <a:endParaRPr kumimoji="0" lang="zh-CN" altLang="en-US" sz="2600" b="1" i="0" u="none" strike="noStrike" cap="none" normalizeH="0" baseline="0">
              <a:ln>
                <a:noFill/>
              </a:ln>
              <a:solidFill>
                <a:schemeClr val="tx1"/>
              </a:solidFill>
              <a:effectLst/>
              <a:latin typeface="Tahoma" pitchFamily="34" charset="0"/>
              <a:ea typeface="楷体_GB2312" pitchFamily="49" charset="-122"/>
            </a:endParaRPr>
          </a:p>
        </p:txBody>
      </p:sp>
      <p:sp>
        <p:nvSpPr>
          <p:cNvPr id="3" name="矩形 2"/>
          <p:cNvSpPr/>
          <p:nvPr/>
        </p:nvSpPr>
        <p:spPr bwMode="auto">
          <a:xfrm>
            <a:off x="624970" y="3300831"/>
            <a:ext cx="8519030" cy="782073"/>
          </a:xfrm>
          <a:prstGeom prst="rect">
            <a:avLst/>
          </a:prstGeom>
          <a:solidFill>
            <a:schemeClr val="accent1">
              <a:lumMod val="60000"/>
              <a:lumOff val="40000"/>
              <a:alpha val="20000"/>
            </a:schemeClr>
          </a:solid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40000"/>
              </a:lnSpc>
              <a:spcBef>
                <a:spcPct val="20000"/>
              </a:spcBef>
              <a:spcAft>
                <a:spcPct val="0"/>
              </a:spcAft>
              <a:buClr>
                <a:schemeClr val="hlink"/>
              </a:buClr>
              <a:buSzTx/>
              <a:buFont typeface="Wingdings" pitchFamily="2" charset="2"/>
              <a:buNone/>
              <a:tabLst/>
            </a:pPr>
            <a:endParaRPr kumimoji="0" lang="zh-CN" altLang="en-US" sz="2600" b="1" i="0" u="none" strike="noStrike" cap="none" normalizeH="0" baseline="0">
              <a:ln>
                <a:noFill/>
              </a:ln>
              <a:solidFill>
                <a:schemeClr val="tx1"/>
              </a:solidFill>
              <a:effectLst/>
              <a:latin typeface="Tahoma" pitchFamily="34" charset="0"/>
              <a:ea typeface="楷体_GB2312" pitchFamily="49" charset="-122"/>
            </a:endParaRPr>
          </a:p>
        </p:txBody>
      </p:sp>
      <p:sp>
        <p:nvSpPr>
          <p:cNvPr id="8" name="圆角矩形标注 7"/>
          <p:cNvSpPr/>
          <p:nvPr/>
        </p:nvSpPr>
        <p:spPr bwMode="auto">
          <a:xfrm>
            <a:off x="1835696" y="4082566"/>
            <a:ext cx="4020696" cy="865448"/>
          </a:xfrm>
          <a:prstGeom prst="wedgeRoundRectCallout">
            <a:avLst>
              <a:gd name="adj1" fmla="val -33264"/>
              <a:gd name="adj2" fmla="val -89152"/>
              <a:gd name="adj3" fmla="val 16667"/>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spcBef>
                <a:spcPct val="20000"/>
              </a:spcBef>
              <a:spcAft>
                <a:spcPct val="0"/>
              </a:spcAft>
              <a:buClr>
                <a:schemeClr val="hlink"/>
              </a:buClr>
              <a:buSzTx/>
              <a:buFont typeface="Wingdings" pitchFamily="2" charset="2"/>
              <a:buNone/>
              <a:tabLst/>
            </a:pPr>
            <a:r>
              <a:rPr lang="zh-CN" altLang="en-US" sz="2000" b="1" dirty="0">
                <a:latin typeface="Tahoma" pitchFamily="34" charset="0"/>
                <a:ea typeface="楷体_GB2312" pitchFamily="49" charset="-122"/>
              </a:rPr>
              <a:t>或者</a:t>
            </a:r>
            <a:endParaRPr lang="en-US" altLang="zh-CN" sz="2000" b="1" dirty="0">
              <a:latin typeface="Tahoma" pitchFamily="34" charset="0"/>
              <a:ea typeface="楷体_GB2312" pitchFamily="49" charset="-122"/>
            </a:endParaRPr>
          </a:p>
          <a:p>
            <a:pPr marL="342900" marR="0" indent="-342900" algn="l" defTabSz="914400" rtl="0" eaLnBrk="1" fontAlgn="base" latinLnBrk="0" hangingPunct="1">
              <a:spcBef>
                <a:spcPct val="20000"/>
              </a:spcBef>
              <a:spcAft>
                <a:spcPct val="0"/>
              </a:spcAft>
              <a:buClr>
                <a:schemeClr val="hlink"/>
              </a:buClr>
              <a:buSzTx/>
              <a:buFont typeface="Wingdings" pitchFamily="2" charset="2"/>
              <a:buNone/>
              <a:tabLst/>
            </a:pPr>
            <a:r>
              <a:rPr lang="en-US" altLang="zh-CN" sz="2000" b="1" dirty="0">
                <a:latin typeface="Tahoma" pitchFamily="34" charset="0"/>
                <a:ea typeface="楷体_GB2312" pitchFamily="49" charset="-122"/>
              </a:rPr>
              <a:t>   </a:t>
            </a:r>
            <a:r>
              <a:rPr lang="en-US" altLang="zh-CN" sz="2000" b="1" dirty="0" err="1">
                <a:latin typeface="Tahoma" pitchFamily="34" charset="0"/>
                <a:ea typeface="楷体_GB2312" pitchFamily="49" charset="-122"/>
              </a:rPr>
              <a:t>JFrame.add</a:t>
            </a:r>
            <a:r>
              <a:rPr lang="en-US" altLang="zh-CN" sz="2000" b="1" dirty="0">
                <a:latin typeface="Tahoma" pitchFamily="34" charset="0"/>
                <a:ea typeface="楷体_GB2312" pitchFamily="49" charset="-122"/>
              </a:rPr>
              <a:t>(</a:t>
            </a:r>
            <a:r>
              <a:rPr lang="en-US" altLang="zh-CN" sz="2000" b="1" dirty="0" err="1">
                <a:latin typeface="Tahoma" pitchFamily="34" charset="0"/>
                <a:ea typeface="楷体_GB2312" pitchFamily="49" charset="-122"/>
              </a:rPr>
              <a:t>jp</a:t>
            </a:r>
            <a:r>
              <a:rPr lang="en-US" altLang="zh-CN" sz="2000" b="1" dirty="0">
                <a:latin typeface="Tahoma" pitchFamily="34" charset="0"/>
                <a:ea typeface="楷体_GB2312" pitchFamily="49" charset="-122"/>
              </a:rPr>
              <a:t>);</a:t>
            </a:r>
            <a:endParaRPr kumimoji="0" lang="zh-CN" altLang="en-US" sz="2000" b="1" i="0" u="none" strike="noStrike" cap="none" normalizeH="0" baseline="0" dirty="0">
              <a:ln>
                <a:noFill/>
              </a:ln>
              <a:solidFill>
                <a:schemeClr val="tx1"/>
              </a:solidFill>
              <a:effectLst/>
              <a:latin typeface="Tahoma" pitchFamily="34" charset="0"/>
              <a:ea typeface="楷体_GB2312" pitchFamily="49" charset="-122"/>
            </a:endParaRPr>
          </a:p>
        </p:txBody>
      </p:sp>
      <p:sp>
        <p:nvSpPr>
          <p:cNvPr id="4" name="矩形 3">
            <a:hlinkClick r:id="rId2" action="ppaction://hlinkfile"/>
          </p:cNvPr>
          <p:cNvSpPr/>
          <p:nvPr/>
        </p:nvSpPr>
        <p:spPr>
          <a:xfrm>
            <a:off x="3846044" y="2008868"/>
            <a:ext cx="2239716" cy="461665"/>
          </a:xfrm>
          <a:prstGeom prst="rect">
            <a:avLst/>
          </a:prstGeom>
          <a:solidFill>
            <a:srgbClr val="FF0000"/>
          </a:solidFill>
        </p:spPr>
        <p:txBody>
          <a:bodyPr wrap="none">
            <a:spAutoFit/>
          </a:bodyPr>
          <a:lstStyle/>
          <a:p>
            <a:r>
              <a:rPr lang="en-US" altLang="zh-CN" sz="2400" b="1" dirty="0">
                <a:solidFill>
                  <a:schemeClr val="bg1"/>
                </a:solidFill>
              </a:rPr>
              <a:t>Demo3_2.java</a:t>
            </a:r>
            <a:endParaRPr lang="zh-CN" altLang="en-US" sz="2400" b="1" dirty="0">
              <a:solidFill>
                <a:schemeClr val="bg1"/>
              </a:solidFill>
            </a:endParaRPr>
          </a:p>
        </p:txBody>
      </p:sp>
    </p:spTree>
    <p:extLst>
      <p:ext uri="{BB962C8B-B14F-4D97-AF65-F5344CB8AC3E}">
        <p14:creationId xmlns:p14="http://schemas.microsoft.com/office/powerpoint/2010/main" val="2647595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59139"/>
                                        </p:tgtEl>
                                        <p:attrNameLst>
                                          <p:attrName>style.visibility</p:attrName>
                                        </p:attrNameLst>
                                      </p:cBhvr>
                                      <p:to>
                                        <p:strVal val="visible"/>
                                      </p:to>
                                    </p:set>
                                    <p:animEffect transition="in" filter="dissolve">
                                      <p:cBhvr>
                                        <p:cTn id="7" dur="500"/>
                                        <p:tgtEl>
                                          <p:spTgt spid="8591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9139" grpId="0" animBg="1"/>
      <p:bldP spid="2" grpId="0" animBg="1"/>
      <p:bldP spid="3"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Demo3_2.java</a:t>
            </a:r>
            <a:endParaRPr lang="zh-CN" altLang="en-US" dirty="0"/>
          </a:p>
        </p:txBody>
      </p:sp>
      <p:sp>
        <p:nvSpPr>
          <p:cNvPr id="2" name="页脚占位符 1"/>
          <p:cNvSpPr>
            <a:spLocks noGrp="1"/>
          </p:cNvSpPr>
          <p:nvPr>
            <p:ph type="ftr" sz="quarter" idx="10"/>
          </p:nvPr>
        </p:nvSpPr>
        <p:spPr/>
        <p:txBody>
          <a:bodyPr/>
          <a:lstStyle/>
          <a:p>
            <a:pPr>
              <a:buClr>
                <a:srgbClr val="002060"/>
              </a:buClr>
              <a:defRPr/>
            </a:pPr>
            <a:r>
              <a:rPr lang="en-US">
                <a:solidFill>
                  <a:srgbClr val="000000">
                    <a:lumMod val="85000"/>
                    <a:lumOff val="15000"/>
                  </a:srgbClr>
                </a:solidFill>
              </a:rPr>
              <a:t>GUET</a:t>
            </a:r>
            <a:endParaRPr lang="en-US" dirty="0">
              <a:solidFill>
                <a:srgbClr val="000000">
                  <a:lumMod val="85000"/>
                  <a:lumOff val="15000"/>
                </a:srgbClr>
              </a:solidFill>
            </a:endParaRPr>
          </a:p>
        </p:txBody>
      </p:sp>
      <p:sp>
        <p:nvSpPr>
          <p:cNvPr id="3" name="矩形 2"/>
          <p:cNvSpPr/>
          <p:nvPr/>
        </p:nvSpPr>
        <p:spPr>
          <a:xfrm>
            <a:off x="251520" y="699542"/>
            <a:ext cx="8712968" cy="4708981"/>
          </a:xfrm>
          <a:prstGeom prst="rect">
            <a:avLst/>
          </a:prstGeom>
          <a:ln>
            <a:solidFill>
              <a:schemeClr val="tx1"/>
            </a:solidFill>
          </a:ln>
        </p:spPr>
        <p:txBody>
          <a:bodyPr wrap="square">
            <a:spAutoFit/>
          </a:bodyPr>
          <a:lstStyle/>
          <a:p>
            <a:r>
              <a:rPr lang="en-US" altLang="zh-CN" sz="1200" dirty="0"/>
              <a:t>package </a:t>
            </a:r>
            <a:r>
              <a:rPr lang="en-US" altLang="zh-CN" sz="1200" dirty="0" err="1"/>
              <a:t>swingGUI</a:t>
            </a:r>
            <a:r>
              <a:rPr lang="en-US" altLang="zh-CN" sz="1200" dirty="0"/>
              <a:t>;</a:t>
            </a:r>
          </a:p>
          <a:p>
            <a:r>
              <a:rPr lang="en-US" altLang="zh-CN" sz="1200" b="1" i="1" dirty="0">
                <a:solidFill>
                  <a:srgbClr val="236B23"/>
                </a:solidFill>
              </a:rPr>
              <a:t>/*</a:t>
            </a:r>
          </a:p>
          <a:p>
            <a:r>
              <a:rPr lang="en-US" altLang="zh-CN" sz="1200" b="1" i="1" dirty="0">
                <a:solidFill>
                  <a:srgbClr val="236B23"/>
                </a:solidFill>
              </a:rPr>
              <a:t> *  swing——</a:t>
            </a:r>
            <a:r>
              <a:rPr lang="zh-CN" altLang="en-US" sz="1200" b="1" i="1" dirty="0">
                <a:solidFill>
                  <a:srgbClr val="236B23"/>
                </a:solidFill>
              </a:rPr>
              <a:t>添加组件（三）：将基本组件添加到</a:t>
            </a:r>
            <a:r>
              <a:rPr lang="en-US" altLang="zh-CN" sz="1200" b="1" i="1" dirty="0" err="1">
                <a:solidFill>
                  <a:srgbClr val="236B23"/>
                </a:solidFill>
              </a:rPr>
              <a:t>JPanel</a:t>
            </a:r>
            <a:r>
              <a:rPr lang="zh-CN" altLang="en-US" sz="1200" b="1" i="1" dirty="0">
                <a:solidFill>
                  <a:srgbClr val="236B23"/>
                </a:solidFill>
              </a:rPr>
              <a:t>面板上，再将</a:t>
            </a:r>
            <a:r>
              <a:rPr lang="en-US" altLang="zh-CN" sz="1200" b="1" i="1" dirty="0" err="1">
                <a:solidFill>
                  <a:srgbClr val="236B23"/>
                </a:solidFill>
              </a:rPr>
              <a:t>JPanel</a:t>
            </a:r>
            <a:r>
              <a:rPr lang="zh-CN" altLang="en-US" sz="1200" b="1" i="1" dirty="0">
                <a:solidFill>
                  <a:srgbClr val="236B23"/>
                </a:solidFill>
              </a:rPr>
              <a:t>面板添加到</a:t>
            </a:r>
            <a:r>
              <a:rPr lang="en-US" altLang="zh-CN" sz="1200" b="1" i="1" dirty="0" err="1">
                <a:solidFill>
                  <a:srgbClr val="236B23"/>
                </a:solidFill>
              </a:rPr>
              <a:t>JFrame</a:t>
            </a:r>
            <a:r>
              <a:rPr lang="zh-CN" altLang="en-US" sz="1200" b="1" i="1" dirty="0">
                <a:solidFill>
                  <a:srgbClr val="236B23"/>
                </a:solidFill>
              </a:rPr>
              <a:t>容器中</a:t>
            </a:r>
          </a:p>
          <a:p>
            <a:r>
              <a:rPr lang="zh-CN" altLang="en-US" sz="1200" b="1" i="1" dirty="0">
                <a:solidFill>
                  <a:srgbClr val="236B23"/>
                </a:solidFill>
              </a:rPr>
              <a:t> *</a:t>
            </a:r>
            <a:r>
              <a:rPr lang="en-US" altLang="zh-CN" sz="1200" b="1" i="1" dirty="0">
                <a:solidFill>
                  <a:srgbClr val="236B23"/>
                </a:solidFill>
              </a:rPr>
              <a:t>/</a:t>
            </a:r>
          </a:p>
          <a:p>
            <a:r>
              <a:rPr lang="en-US" altLang="zh-CN" sz="1200" dirty="0"/>
              <a:t>import </a:t>
            </a:r>
            <a:r>
              <a:rPr lang="en-US" altLang="zh-CN" sz="1200" dirty="0" err="1"/>
              <a:t>java.awt</a:t>
            </a:r>
            <a:r>
              <a:rPr lang="en-US" altLang="zh-CN" sz="1200" dirty="0"/>
              <a:t>.*;</a:t>
            </a:r>
          </a:p>
          <a:p>
            <a:r>
              <a:rPr lang="en-US" altLang="zh-CN" sz="1200" dirty="0"/>
              <a:t>import </a:t>
            </a:r>
            <a:r>
              <a:rPr lang="en-US" altLang="zh-CN" sz="1200" dirty="0" err="1"/>
              <a:t>javax.swing</a:t>
            </a:r>
            <a:r>
              <a:rPr lang="en-US" altLang="zh-CN" sz="1200" dirty="0" smtClean="0"/>
              <a:t>.*;</a:t>
            </a:r>
            <a:endParaRPr lang="en-US" altLang="zh-CN" sz="1200" dirty="0"/>
          </a:p>
          <a:p>
            <a:r>
              <a:rPr lang="en-US" altLang="zh-CN" sz="1200" dirty="0"/>
              <a:t>public class </a:t>
            </a:r>
            <a:r>
              <a:rPr lang="en-US" altLang="zh-CN" sz="1200" b="1" dirty="0">
                <a:solidFill>
                  <a:srgbClr val="FF0000"/>
                </a:solidFill>
              </a:rPr>
              <a:t>Demo3_2</a:t>
            </a:r>
            <a:r>
              <a:rPr lang="en-US" altLang="zh-CN" sz="1200" dirty="0"/>
              <a:t> extends </a:t>
            </a:r>
            <a:r>
              <a:rPr lang="en-US" altLang="zh-CN" sz="1200" dirty="0" err="1"/>
              <a:t>JFrame</a:t>
            </a:r>
            <a:r>
              <a:rPr lang="en-US" altLang="zh-CN" sz="1200" dirty="0" smtClean="0"/>
              <a:t>{</a:t>
            </a:r>
            <a:endParaRPr lang="en-US" altLang="zh-CN" sz="1200" dirty="0"/>
          </a:p>
          <a:p>
            <a:r>
              <a:rPr lang="en-US" altLang="zh-CN" sz="1200" dirty="0"/>
              <a:t>	</a:t>
            </a:r>
            <a:r>
              <a:rPr lang="en-US" altLang="zh-CN" sz="1200" b="1" i="1" dirty="0">
                <a:solidFill>
                  <a:srgbClr val="236B23"/>
                </a:solidFill>
              </a:rPr>
              <a:t>//</a:t>
            </a:r>
            <a:r>
              <a:rPr lang="zh-CN" altLang="en-US" sz="1200" b="1" i="1" dirty="0">
                <a:solidFill>
                  <a:srgbClr val="236B23"/>
                </a:solidFill>
              </a:rPr>
              <a:t>定义基本组件</a:t>
            </a:r>
          </a:p>
          <a:p>
            <a:r>
              <a:rPr lang="zh-CN" altLang="en-US" sz="1200" dirty="0"/>
              <a:t>	</a:t>
            </a:r>
            <a:r>
              <a:rPr lang="en-US" altLang="zh-CN" sz="1200" dirty="0" err="1"/>
              <a:t>JLabel</a:t>
            </a:r>
            <a:r>
              <a:rPr lang="en-US" altLang="zh-CN" sz="1200" dirty="0"/>
              <a:t> jl1=null;</a:t>
            </a:r>
          </a:p>
          <a:p>
            <a:r>
              <a:rPr lang="en-US" altLang="zh-CN" sz="1200" dirty="0"/>
              <a:t>	</a:t>
            </a:r>
            <a:r>
              <a:rPr lang="en-US" altLang="zh-CN" sz="1200" dirty="0" err="1"/>
              <a:t>JLabel</a:t>
            </a:r>
            <a:r>
              <a:rPr lang="en-US" altLang="zh-CN" sz="1200" dirty="0"/>
              <a:t> jl2=null;</a:t>
            </a:r>
          </a:p>
          <a:p>
            <a:r>
              <a:rPr lang="en-US" altLang="zh-CN" sz="1200" dirty="0"/>
              <a:t>	</a:t>
            </a:r>
            <a:r>
              <a:rPr lang="en-US" altLang="zh-CN" sz="1200" dirty="0" err="1"/>
              <a:t>JLabel</a:t>
            </a:r>
            <a:r>
              <a:rPr lang="en-US" altLang="zh-CN" sz="1200" dirty="0"/>
              <a:t> jl3=null;</a:t>
            </a:r>
          </a:p>
          <a:p>
            <a:r>
              <a:rPr lang="en-US" altLang="zh-CN" sz="1200" dirty="0"/>
              <a:t>	</a:t>
            </a:r>
            <a:r>
              <a:rPr lang="en-US" altLang="zh-CN" sz="1200" dirty="0" err="1"/>
              <a:t>JTextField</a:t>
            </a:r>
            <a:r>
              <a:rPr lang="en-US" altLang="zh-CN" sz="1200" dirty="0"/>
              <a:t> </a:t>
            </a:r>
            <a:r>
              <a:rPr lang="en-US" altLang="zh-CN" sz="1200" dirty="0" err="1"/>
              <a:t>jtf</a:t>
            </a:r>
            <a:r>
              <a:rPr lang="en-US" altLang="zh-CN" sz="1200" dirty="0"/>
              <a:t>=null;</a:t>
            </a:r>
          </a:p>
          <a:p>
            <a:r>
              <a:rPr lang="en-US" altLang="zh-CN" sz="1200" dirty="0"/>
              <a:t>	</a:t>
            </a:r>
            <a:r>
              <a:rPr lang="en-US" altLang="zh-CN" sz="1200" dirty="0" err="1"/>
              <a:t>JButton</a:t>
            </a:r>
            <a:r>
              <a:rPr lang="en-US" altLang="zh-CN" sz="1200" dirty="0"/>
              <a:t> </a:t>
            </a:r>
            <a:r>
              <a:rPr lang="en-US" altLang="zh-CN" sz="1200" dirty="0" err="1"/>
              <a:t>jb</a:t>
            </a:r>
            <a:r>
              <a:rPr lang="en-US" altLang="zh-CN" sz="1200" dirty="0"/>
              <a:t>=null;	</a:t>
            </a:r>
          </a:p>
          <a:p>
            <a:r>
              <a:rPr lang="en-US" altLang="zh-CN" sz="1200" dirty="0"/>
              <a:t>	</a:t>
            </a:r>
          </a:p>
          <a:p>
            <a:r>
              <a:rPr lang="en-US" altLang="zh-CN" sz="1200" dirty="0"/>
              <a:t>	</a:t>
            </a:r>
            <a:r>
              <a:rPr lang="en-US" altLang="zh-CN" sz="1200" b="1" i="1" dirty="0">
                <a:solidFill>
                  <a:srgbClr val="236B23"/>
                </a:solidFill>
              </a:rPr>
              <a:t>//</a:t>
            </a:r>
            <a:r>
              <a:rPr lang="zh-CN" altLang="en-US" sz="1200" b="1" i="1" dirty="0">
                <a:solidFill>
                  <a:srgbClr val="236B23"/>
                </a:solidFill>
              </a:rPr>
              <a:t>定义面板组件</a:t>
            </a:r>
          </a:p>
          <a:p>
            <a:r>
              <a:rPr lang="zh-CN" altLang="en-US" sz="1200" dirty="0"/>
              <a:t>	</a:t>
            </a:r>
            <a:r>
              <a:rPr lang="en-US" altLang="zh-CN" sz="1200" dirty="0" err="1"/>
              <a:t>JPanel</a:t>
            </a:r>
            <a:r>
              <a:rPr lang="en-US" altLang="zh-CN" sz="1200" dirty="0"/>
              <a:t> </a:t>
            </a:r>
            <a:r>
              <a:rPr lang="en-US" altLang="zh-CN" sz="1200" dirty="0" err="1"/>
              <a:t>jp</a:t>
            </a:r>
            <a:r>
              <a:rPr lang="en-US" altLang="zh-CN" sz="1200" dirty="0"/>
              <a:t>=null;</a:t>
            </a:r>
          </a:p>
          <a:p>
            <a:r>
              <a:rPr lang="en-US" altLang="zh-CN" sz="1200" dirty="0"/>
              <a:t>			</a:t>
            </a:r>
          </a:p>
          <a:p>
            <a:r>
              <a:rPr lang="en-US" altLang="zh-CN" sz="1200" dirty="0"/>
              <a:t>	public static void main(String[] </a:t>
            </a:r>
            <a:r>
              <a:rPr lang="en-US" altLang="zh-CN" sz="1200" dirty="0" err="1"/>
              <a:t>args</a:t>
            </a:r>
            <a:r>
              <a:rPr lang="en-US" altLang="zh-CN" sz="1200" dirty="0"/>
              <a:t>) {</a:t>
            </a:r>
          </a:p>
          <a:p>
            <a:r>
              <a:rPr lang="en-US" altLang="zh-CN" sz="1200" dirty="0"/>
              <a:t>		// TODO Auto-generated method stub</a:t>
            </a:r>
          </a:p>
          <a:p>
            <a:r>
              <a:rPr lang="en-US" altLang="zh-CN" sz="1200" dirty="0"/>
              <a:t>		Demo3_2 </a:t>
            </a:r>
            <a:r>
              <a:rPr lang="en-US" altLang="zh-CN" sz="1200" dirty="0" err="1"/>
              <a:t>js</a:t>
            </a:r>
            <a:r>
              <a:rPr lang="en-US" altLang="zh-CN" sz="1200" dirty="0"/>
              <a:t>=new Demo3_2();</a:t>
            </a:r>
          </a:p>
          <a:p>
            <a:r>
              <a:rPr lang="en-US" altLang="zh-CN" sz="1200" dirty="0"/>
              <a:t>	}</a:t>
            </a:r>
          </a:p>
          <a:p>
            <a:r>
              <a:rPr lang="en-US" altLang="zh-CN" sz="1200" dirty="0"/>
              <a:t>                      </a:t>
            </a:r>
          </a:p>
          <a:p>
            <a:r>
              <a:rPr lang="en-US" altLang="zh-CN" sz="1200" b="1" i="1" dirty="0">
                <a:solidFill>
                  <a:srgbClr val="236B23"/>
                </a:solidFill>
              </a:rPr>
              <a:t>                     //…</a:t>
            </a:r>
            <a:r>
              <a:rPr lang="zh-CN" altLang="en-US" sz="1200" b="1" i="1" dirty="0">
                <a:solidFill>
                  <a:srgbClr val="236B23"/>
                </a:solidFill>
              </a:rPr>
              <a:t>见下页</a:t>
            </a:r>
            <a:r>
              <a:rPr lang="en-US" altLang="zh-CN" sz="1200" b="1" i="1" dirty="0">
                <a:solidFill>
                  <a:srgbClr val="236B23"/>
                </a:solidFill>
              </a:rPr>
              <a:t>…</a:t>
            </a:r>
          </a:p>
          <a:p>
            <a:endParaRPr lang="en-US" altLang="zh-CN" sz="1200" dirty="0"/>
          </a:p>
          <a:p>
            <a:r>
              <a:rPr lang="en-US" altLang="zh-CN" sz="1200" dirty="0"/>
              <a:t>	</a:t>
            </a:r>
          </a:p>
        </p:txBody>
      </p:sp>
    </p:spTree>
    <p:extLst>
      <p:ext uri="{BB962C8B-B14F-4D97-AF65-F5344CB8AC3E}">
        <p14:creationId xmlns:p14="http://schemas.microsoft.com/office/powerpoint/2010/main" val="22791341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buClr>
                <a:srgbClr val="002060"/>
              </a:buClr>
              <a:defRPr/>
            </a:pPr>
            <a:r>
              <a:rPr lang="en-US">
                <a:solidFill>
                  <a:srgbClr val="000000">
                    <a:lumMod val="85000"/>
                    <a:lumOff val="15000"/>
                  </a:srgbClr>
                </a:solidFill>
              </a:rPr>
              <a:t>GUET</a:t>
            </a:r>
            <a:endParaRPr lang="en-US" dirty="0">
              <a:solidFill>
                <a:srgbClr val="000000">
                  <a:lumMod val="85000"/>
                  <a:lumOff val="15000"/>
                </a:srgbClr>
              </a:solidFill>
            </a:endParaRPr>
          </a:p>
        </p:txBody>
      </p:sp>
      <p:sp>
        <p:nvSpPr>
          <p:cNvPr id="3" name="矩形 2"/>
          <p:cNvSpPr/>
          <p:nvPr/>
        </p:nvSpPr>
        <p:spPr>
          <a:xfrm>
            <a:off x="323528" y="411511"/>
            <a:ext cx="8712968" cy="4708981"/>
          </a:xfrm>
          <a:prstGeom prst="rect">
            <a:avLst/>
          </a:prstGeom>
          <a:solidFill>
            <a:schemeClr val="bg1"/>
          </a:solidFill>
          <a:ln>
            <a:solidFill>
              <a:schemeClr val="tx1"/>
            </a:solidFill>
          </a:ln>
        </p:spPr>
        <p:txBody>
          <a:bodyPr wrap="square">
            <a:spAutoFit/>
          </a:bodyPr>
          <a:lstStyle/>
          <a:p>
            <a:endParaRPr lang="en-US" altLang="zh-CN" sz="1200" dirty="0"/>
          </a:p>
          <a:p>
            <a:r>
              <a:rPr lang="en-US" altLang="zh-CN" sz="1200" dirty="0" smtClean="0"/>
              <a:t>            public </a:t>
            </a:r>
            <a:r>
              <a:rPr lang="en-US" altLang="zh-CN" sz="1200" dirty="0"/>
              <a:t>Demo3_2</a:t>
            </a:r>
            <a:r>
              <a:rPr lang="en-US" altLang="zh-CN" sz="1200" dirty="0" smtClean="0"/>
              <a:t>(){</a:t>
            </a:r>
            <a:r>
              <a:rPr lang="en-US" altLang="zh-CN" sz="1200" dirty="0"/>
              <a:t>		</a:t>
            </a:r>
          </a:p>
          <a:p>
            <a:pPr marL="180000"/>
            <a:r>
              <a:rPr lang="en-US" altLang="zh-CN" sz="1200" dirty="0"/>
              <a:t>	</a:t>
            </a:r>
            <a:r>
              <a:rPr lang="en-US" altLang="zh-CN" sz="1200" b="1" i="1" dirty="0" smtClean="0">
                <a:solidFill>
                  <a:srgbClr val="236B23"/>
                </a:solidFill>
              </a:rPr>
              <a:t>//</a:t>
            </a:r>
            <a:r>
              <a:rPr lang="zh-CN" altLang="en-US" sz="1200" b="1" i="1" dirty="0">
                <a:solidFill>
                  <a:srgbClr val="236B23"/>
                </a:solidFill>
              </a:rPr>
              <a:t>创建面板组件</a:t>
            </a:r>
          </a:p>
          <a:p>
            <a:pPr marL="180000"/>
            <a:r>
              <a:rPr lang="zh-CN" altLang="en-US" sz="1200" dirty="0"/>
              <a:t>	</a:t>
            </a:r>
            <a:r>
              <a:rPr lang="en-US" altLang="zh-CN" sz="1200" dirty="0" err="1" smtClean="0"/>
              <a:t>jp</a:t>
            </a:r>
            <a:r>
              <a:rPr lang="en-US" altLang="zh-CN" sz="1200" dirty="0" smtClean="0"/>
              <a:t>=new </a:t>
            </a:r>
            <a:r>
              <a:rPr lang="en-US" altLang="zh-CN" sz="1200" dirty="0" err="1"/>
              <a:t>JPanel</a:t>
            </a:r>
            <a:r>
              <a:rPr lang="en-US" altLang="zh-CN" sz="1200" dirty="0"/>
              <a:t>();</a:t>
            </a:r>
          </a:p>
          <a:p>
            <a:pPr marL="180000"/>
            <a:r>
              <a:rPr lang="en-US" altLang="zh-CN" sz="1200" dirty="0"/>
              <a:t>	</a:t>
            </a:r>
            <a:r>
              <a:rPr lang="en-US" altLang="zh-CN" sz="1200" b="1" i="1" dirty="0" smtClean="0">
                <a:solidFill>
                  <a:srgbClr val="236B23"/>
                </a:solidFill>
              </a:rPr>
              <a:t>//</a:t>
            </a:r>
            <a:r>
              <a:rPr lang="zh-CN" altLang="en-US" sz="1200" b="1" i="1" dirty="0">
                <a:solidFill>
                  <a:srgbClr val="236B23"/>
                </a:solidFill>
              </a:rPr>
              <a:t>创建其它组件</a:t>
            </a:r>
          </a:p>
          <a:p>
            <a:pPr marL="180000"/>
            <a:r>
              <a:rPr lang="zh-CN" altLang="en-US" sz="1200" dirty="0"/>
              <a:t>	</a:t>
            </a:r>
            <a:r>
              <a:rPr lang="en-US" altLang="zh-CN" sz="1200" dirty="0" smtClean="0"/>
              <a:t>jl1=new </a:t>
            </a:r>
            <a:r>
              <a:rPr lang="en-US" altLang="zh-CN" sz="1200" dirty="0" err="1"/>
              <a:t>JLabel</a:t>
            </a:r>
            <a:r>
              <a:rPr lang="en-US" altLang="zh-CN" sz="1200" dirty="0"/>
              <a:t>("</a:t>
            </a:r>
            <a:r>
              <a:rPr lang="zh-CN" altLang="en-US" sz="1200" dirty="0"/>
              <a:t>文本框：</a:t>
            </a:r>
            <a:r>
              <a:rPr lang="en-US" altLang="zh-CN" sz="1200" dirty="0"/>
              <a:t>");</a:t>
            </a:r>
          </a:p>
          <a:p>
            <a:pPr marL="180000"/>
            <a:r>
              <a:rPr lang="en-US" altLang="zh-CN" sz="1200" dirty="0"/>
              <a:t>	</a:t>
            </a:r>
            <a:r>
              <a:rPr lang="en-US" altLang="zh-CN" sz="1200" dirty="0" smtClean="0"/>
              <a:t>jl2=new </a:t>
            </a:r>
            <a:r>
              <a:rPr lang="en-US" altLang="zh-CN" sz="1200" dirty="0" err="1"/>
              <a:t>JLabel</a:t>
            </a:r>
            <a:r>
              <a:rPr lang="en-US" altLang="zh-CN" sz="1200" dirty="0"/>
              <a:t>("</a:t>
            </a:r>
            <a:r>
              <a:rPr lang="zh-CN" altLang="en-US" sz="1200" dirty="0"/>
              <a:t>按钮：</a:t>
            </a:r>
            <a:r>
              <a:rPr lang="en-US" altLang="zh-CN" sz="1200" dirty="0"/>
              <a:t>");</a:t>
            </a:r>
          </a:p>
          <a:p>
            <a:pPr marL="180000"/>
            <a:r>
              <a:rPr lang="en-US" altLang="zh-CN" sz="1200" dirty="0"/>
              <a:t>	</a:t>
            </a:r>
            <a:r>
              <a:rPr lang="en-US" altLang="zh-CN" sz="1200" dirty="0" smtClean="0"/>
              <a:t>jl3=new </a:t>
            </a:r>
            <a:r>
              <a:rPr lang="en-US" altLang="zh-CN" sz="1200" dirty="0" err="1"/>
              <a:t>JLabel</a:t>
            </a:r>
            <a:r>
              <a:rPr lang="en-US" altLang="zh-CN" sz="1200" dirty="0"/>
              <a:t>("</a:t>
            </a:r>
            <a:r>
              <a:rPr lang="zh-CN" altLang="en-US" sz="1200" dirty="0"/>
              <a:t>选择框：</a:t>
            </a:r>
            <a:r>
              <a:rPr lang="en-US" altLang="zh-CN" sz="1200" dirty="0"/>
              <a:t>");</a:t>
            </a:r>
          </a:p>
          <a:p>
            <a:pPr marL="180000"/>
            <a:r>
              <a:rPr lang="en-US" altLang="zh-CN" sz="1200" dirty="0"/>
              <a:t>	</a:t>
            </a:r>
            <a:r>
              <a:rPr lang="en-US" altLang="zh-CN" sz="1200" dirty="0" err="1" smtClean="0"/>
              <a:t>jtf</a:t>
            </a:r>
            <a:r>
              <a:rPr lang="en-US" altLang="zh-CN" sz="1200" dirty="0" smtClean="0"/>
              <a:t>=new </a:t>
            </a:r>
            <a:r>
              <a:rPr lang="en-US" altLang="zh-CN" sz="1200" dirty="0" err="1"/>
              <a:t>JTextField</a:t>
            </a:r>
            <a:r>
              <a:rPr lang="en-US" altLang="zh-CN" sz="1200" dirty="0"/>
              <a:t>(10);</a:t>
            </a:r>
          </a:p>
          <a:p>
            <a:pPr marL="180000"/>
            <a:r>
              <a:rPr lang="en-US" altLang="zh-CN" sz="1200" dirty="0"/>
              <a:t>	</a:t>
            </a:r>
            <a:r>
              <a:rPr lang="en-US" altLang="zh-CN" sz="1200" dirty="0" err="1" smtClean="0"/>
              <a:t>jb</a:t>
            </a:r>
            <a:r>
              <a:rPr lang="en-US" altLang="zh-CN" sz="1200" dirty="0" smtClean="0"/>
              <a:t>=new </a:t>
            </a:r>
            <a:r>
              <a:rPr lang="en-US" altLang="zh-CN" sz="1200" dirty="0" err="1"/>
              <a:t>JButton</a:t>
            </a:r>
            <a:r>
              <a:rPr lang="en-US" altLang="zh-CN" sz="1200" dirty="0"/>
              <a:t>("</a:t>
            </a:r>
            <a:r>
              <a:rPr lang="zh-CN" altLang="en-US" sz="1200" dirty="0"/>
              <a:t>确认</a:t>
            </a:r>
            <a:r>
              <a:rPr lang="en-US" altLang="zh-CN" sz="1200" dirty="0"/>
              <a:t>");</a:t>
            </a:r>
          </a:p>
          <a:p>
            <a:pPr marL="180000"/>
            <a:r>
              <a:rPr lang="en-US" altLang="zh-CN" sz="1200" dirty="0"/>
              <a:t>	</a:t>
            </a:r>
            <a:r>
              <a:rPr lang="en-US" altLang="zh-CN" sz="1200" b="1" i="1" dirty="0" smtClean="0">
                <a:solidFill>
                  <a:srgbClr val="236B23"/>
                </a:solidFill>
              </a:rPr>
              <a:t>//</a:t>
            </a:r>
            <a:r>
              <a:rPr lang="zh-CN" altLang="en-US" sz="1200" b="1" i="1" dirty="0">
                <a:solidFill>
                  <a:srgbClr val="236B23"/>
                </a:solidFill>
              </a:rPr>
              <a:t>复选按钮组件</a:t>
            </a:r>
            <a:r>
              <a:rPr lang="en-US" altLang="zh-CN" sz="1200" b="1" i="1" dirty="0" err="1">
                <a:solidFill>
                  <a:srgbClr val="236B23"/>
                </a:solidFill>
              </a:rPr>
              <a:t>JCheckBox</a:t>
            </a:r>
            <a:endParaRPr lang="en-US" altLang="zh-CN" sz="1200" b="1" i="1" dirty="0">
              <a:solidFill>
                <a:srgbClr val="236B23"/>
              </a:solidFill>
            </a:endParaRPr>
          </a:p>
          <a:p>
            <a:pPr marL="180000"/>
            <a:r>
              <a:rPr lang="en-US" altLang="zh-CN" sz="1200" dirty="0"/>
              <a:t>	</a:t>
            </a:r>
            <a:r>
              <a:rPr lang="en-US" altLang="zh-CN" sz="1200" dirty="0" err="1" smtClean="0"/>
              <a:t>JCheckBox</a:t>
            </a:r>
            <a:r>
              <a:rPr lang="en-US" altLang="zh-CN" sz="1200" dirty="0" smtClean="0"/>
              <a:t> </a:t>
            </a:r>
            <a:r>
              <a:rPr lang="en-US" altLang="zh-CN" sz="1200" dirty="0"/>
              <a:t>[]hobby={new </a:t>
            </a:r>
            <a:r>
              <a:rPr lang="en-US" altLang="zh-CN" sz="1200" dirty="0" err="1"/>
              <a:t>JCheckBox</a:t>
            </a:r>
            <a:r>
              <a:rPr lang="en-US" altLang="zh-CN" sz="1200" dirty="0"/>
              <a:t>("</a:t>
            </a:r>
            <a:r>
              <a:rPr lang="zh-CN" altLang="en-US" sz="1200" dirty="0"/>
              <a:t>喜欢音乐</a:t>
            </a:r>
            <a:r>
              <a:rPr lang="en-US" altLang="zh-CN" sz="1200" dirty="0"/>
              <a:t>"),new </a:t>
            </a:r>
            <a:r>
              <a:rPr lang="en-US" altLang="zh-CN" sz="1200" dirty="0" err="1"/>
              <a:t>JCheckBox</a:t>
            </a:r>
            <a:r>
              <a:rPr lang="en-US" altLang="zh-CN" sz="1200" dirty="0"/>
              <a:t>("</a:t>
            </a:r>
            <a:r>
              <a:rPr lang="zh-CN" altLang="en-US" sz="1200" dirty="0"/>
              <a:t>喜欢旅游</a:t>
            </a:r>
            <a:r>
              <a:rPr lang="en-US" altLang="zh-CN" sz="1200" dirty="0"/>
              <a:t>"),new </a:t>
            </a:r>
            <a:r>
              <a:rPr lang="en-US" altLang="zh-CN" sz="1200" dirty="0" err="1"/>
              <a:t>JCheckBox</a:t>
            </a:r>
            <a:r>
              <a:rPr lang="en-US" altLang="zh-CN" sz="1200" dirty="0"/>
              <a:t>("</a:t>
            </a:r>
            <a:r>
              <a:rPr lang="zh-CN" altLang="en-US" sz="1200" dirty="0"/>
              <a:t>喜欢足球</a:t>
            </a:r>
            <a:r>
              <a:rPr lang="en-US" altLang="zh-CN" sz="1200" dirty="0"/>
              <a:t>")};</a:t>
            </a:r>
          </a:p>
          <a:p>
            <a:pPr marL="180000"/>
            <a:r>
              <a:rPr lang="en-US" altLang="zh-CN" sz="1200" dirty="0"/>
              <a:t>		</a:t>
            </a:r>
          </a:p>
          <a:p>
            <a:pPr marL="180000"/>
            <a:r>
              <a:rPr lang="en-US" altLang="zh-CN" sz="1200" dirty="0"/>
              <a:t>	</a:t>
            </a:r>
            <a:r>
              <a:rPr lang="en-US" altLang="zh-CN" sz="1200" b="1" i="1" dirty="0" smtClean="0">
                <a:solidFill>
                  <a:srgbClr val="236B23"/>
                </a:solidFill>
              </a:rPr>
              <a:t>//</a:t>
            </a:r>
            <a:r>
              <a:rPr lang="zh-CN" altLang="en-US" sz="1200" b="1" i="1" dirty="0">
                <a:solidFill>
                  <a:srgbClr val="236B23"/>
                </a:solidFill>
              </a:rPr>
              <a:t>添加组件到面板</a:t>
            </a:r>
          </a:p>
          <a:p>
            <a:pPr marL="180000"/>
            <a:r>
              <a:rPr lang="zh-CN" altLang="en-US" sz="1200" dirty="0"/>
              <a:t>	</a:t>
            </a:r>
            <a:r>
              <a:rPr lang="en-US" altLang="zh-CN" sz="1200" dirty="0" err="1" smtClean="0"/>
              <a:t>jp.add</a:t>
            </a:r>
            <a:r>
              <a:rPr lang="en-US" altLang="zh-CN" sz="1200" dirty="0" smtClean="0"/>
              <a:t>(jl1</a:t>
            </a:r>
            <a:r>
              <a:rPr lang="en-US" altLang="zh-CN" sz="1200" dirty="0"/>
              <a:t>);		</a:t>
            </a:r>
          </a:p>
          <a:p>
            <a:pPr marL="180000"/>
            <a:r>
              <a:rPr lang="en-US" altLang="zh-CN" sz="1200" dirty="0"/>
              <a:t>	</a:t>
            </a:r>
            <a:r>
              <a:rPr lang="en-US" altLang="zh-CN" sz="1200" dirty="0" err="1" smtClean="0"/>
              <a:t>jp.add</a:t>
            </a:r>
            <a:r>
              <a:rPr lang="en-US" altLang="zh-CN" sz="1200" dirty="0" smtClean="0"/>
              <a:t>(</a:t>
            </a:r>
            <a:r>
              <a:rPr lang="en-US" altLang="zh-CN" sz="1200" dirty="0" err="1" smtClean="0"/>
              <a:t>jtf</a:t>
            </a:r>
            <a:r>
              <a:rPr lang="en-US" altLang="zh-CN" sz="1200" dirty="0"/>
              <a:t>);</a:t>
            </a:r>
          </a:p>
          <a:p>
            <a:pPr marL="180000"/>
            <a:r>
              <a:rPr lang="en-US" altLang="zh-CN" sz="1200" dirty="0"/>
              <a:t>	</a:t>
            </a:r>
            <a:r>
              <a:rPr lang="en-US" altLang="zh-CN" sz="1200" dirty="0" err="1" smtClean="0"/>
              <a:t>jp.add</a:t>
            </a:r>
            <a:r>
              <a:rPr lang="en-US" altLang="zh-CN" sz="1200" dirty="0" smtClean="0"/>
              <a:t>(jl2</a:t>
            </a:r>
            <a:r>
              <a:rPr lang="en-US" altLang="zh-CN" sz="1200" dirty="0"/>
              <a:t>);</a:t>
            </a:r>
          </a:p>
          <a:p>
            <a:pPr marL="180000"/>
            <a:r>
              <a:rPr lang="en-US" altLang="zh-CN" sz="1200" dirty="0"/>
              <a:t>	</a:t>
            </a:r>
            <a:r>
              <a:rPr lang="en-US" altLang="zh-CN" sz="1200" dirty="0" err="1" smtClean="0"/>
              <a:t>jp.add</a:t>
            </a:r>
            <a:r>
              <a:rPr lang="en-US" altLang="zh-CN" sz="1200" dirty="0" smtClean="0"/>
              <a:t>(</a:t>
            </a:r>
            <a:r>
              <a:rPr lang="en-US" altLang="zh-CN" sz="1200" dirty="0" err="1" smtClean="0"/>
              <a:t>jb</a:t>
            </a:r>
            <a:r>
              <a:rPr lang="en-US" altLang="zh-CN" sz="1200" dirty="0"/>
              <a:t>);</a:t>
            </a:r>
          </a:p>
          <a:p>
            <a:pPr marL="180000"/>
            <a:r>
              <a:rPr lang="en-US" altLang="zh-CN" sz="1200" dirty="0"/>
              <a:t>	</a:t>
            </a:r>
            <a:r>
              <a:rPr lang="en-US" altLang="zh-CN" sz="1200" dirty="0" err="1" smtClean="0"/>
              <a:t>jp.add</a:t>
            </a:r>
            <a:r>
              <a:rPr lang="en-US" altLang="zh-CN" sz="1200" dirty="0" smtClean="0"/>
              <a:t>(jl3</a:t>
            </a:r>
            <a:r>
              <a:rPr lang="en-US" altLang="zh-CN" sz="1200" dirty="0"/>
              <a:t>);</a:t>
            </a:r>
          </a:p>
          <a:p>
            <a:pPr marL="180000"/>
            <a:r>
              <a:rPr lang="en-US" altLang="zh-CN" sz="1200" dirty="0"/>
              <a:t>	</a:t>
            </a:r>
            <a:r>
              <a:rPr lang="en-US" altLang="zh-CN" sz="1200" dirty="0" err="1" smtClean="0"/>
              <a:t>jp.add</a:t>
            </a:r>
            <a:r>
              <a:rPr lang="en-US" altLang="zh-CN" sz="1200" dirty="0" smtClean="0"/>
              <a:t>(hobby[0</a:t>
            </a:r>
            <a:r>
              <a:rPr lang="en-US" altLang="zh-CN" sz="1200" dirty="0"/>
              <a:t>]);</a:t>
            </a:r>
          </a:p>
          <a:p>
            <a:pPr marL="180000"/>
            <a:r>
              <a:rPr lang="en-US" altLang="zh-CN" sz="1200" dirty="0"/>
              <a:t>	</a:t>
            </a:r>
            <a:r>
              <a:rPr lang="en-US" altLang="zh-CN" sz="1200" dirty="0" err="1" smtClean="0"/>
              <a:t>jp.add</a:t>
            </a:r>
            <a:r>
              <a:rPr lang="en-US" altLang="zh-CN" sz="1200" dirty="0" smtClean="0"/>
              <a:t>(hobby[1</a:t>
            </a:r>
            <a:r>
              <a:rPr lang="en-US" altLang="zh-CN" sz="1200" dirty="0"/>
              <a:t>]);</a:t>
            </a:r>
          </a:p>
          <a:p>
            <a:pPr marL="180000"/>
            <a:r>
              <a:rPr lang="en-US" altLang="zh-CN" sz="1200" dirty="0"/>
              <a:t>	</a:t>
            </a:r>
            <a:r>
              <a:rPr lang="en-US" altLang="zh-CN" sz="1200" dirty="0" err="1" smtClean="0"/>
              <a:t>jp.add</a:t>
            </a:r>
            <a:r>
              <a:rPr lang="en-US" altLang="zh-CN" sz="1200" dirty="0" smtClean="0"/>
              <a:t>(hobby[2</a:t>
            </a:r>
            <a:r>
              <a:rPr lang="en-US" altLang="zh-CN" sz="1200" dirty="0"/>
              <a:t>]);</a:t>
            </a:r>
          </a:p>
          <a:p>
            <a:pPr marL="180000"/>
            <a:r>
              <a:rPr lang="en-US" altLang="zh-CN" sz="1200" dirty="0"/>
              <a:t>		</a:t>
            </a:r>
          </a:p>
          <a:p>
            <a:pPr marL="180000"/>
            <a:r>
              <a:rPr lang="en-US" altLang="zh-CN" sz="1200" dirty="0"/>
              <a:t>	</a:t>
            </a:r>
            <a:r>
              <a:rPr lang="en-US" altLang="zh-CN" sz="1200" b="1" i="1" dirty="0" smtClean="0">
                <a:solidFill>
                  <a:srgbClr val="236B23"/>
                </a:solidFill>
              </a:rPr>
              <a:t>//</a:t>
            </a:r>
            <a:r>
              <a:rPr lang="zh-CN" altLang="en-US" sz="1200" b="1" i="1" dirty="0">
                <a:solidFill>
                  <a:srgbClr val="236B23"/>
                </a:solidFill>
              </a:rPr>
              <a:t>添加面板到窗体（框架）</a:t>
            </a:r>
          </a:p>
          <a:p>
            <a:pPr marL="180000"/>
            <a:r>
              <a:rPr lang="zh-CN" altLang="en-US" sz="1200" dirty="0"/>
              <a:t>	</a:t>
            </a:r>
            <a:r>
              <a:rPr lang="en-US" altLang="zh-CN" sz="1200" dirty="0" err="1" smtClean="0"/>
              <a:t>this.add</a:t>
            </a:r>
            <a:r>
              <a:rPr lang="en-US" altLang="zh-CN" sz="1200" dirty="0" smtClean="0"/>
              <a:t>(</a:t>
            </a:r>
            <a:r>
              <a:rPr lang="en-US" altLang="zh-CN" sz="1200" dirty="0" err="1" smtClean="0"/>
              <a:t>jp</a:t>
            </a:r>
            <a:r>
              <a:rPr lang="en-US" altLang="zh-CN" sz="1200" dirty="0" smtClean="0"/>
              <a:t>);</a:t>
            </a:r>
            <a:r>
              <a:rPr lang="en-US" altLang="zh-CN" sz="1200" dirty="0"/>
              <a:t>		</a:t>
            </a:r>
          </a:p>
        </p:txBody>
      </p:sp>
      <p:sp>
        <p:nvSpPr>
          <p:cNvPr id="4" name="标题 3"/>
          <p:cNvSpPr>
            <a:spLocks noGrp="1"/>
          </p:cNvSpPr>
          <p:nvPr>
            <p:ph type="title"/>
          </p:nvPr>
        </p:nvSpPr>
        <p:spPr>
          <a:xfrm>
            <a:off x="1143000" y="87473"/>
            <a:ext cx="7391400" cy="459000"/>
          </a:xfrm>
        </p:spPr>
        <p:style>
          <a:lnRef idx="1">
            <a:schemeClr val="accent5"/>
          </a:lnRef>
          <a:fillRef idx="2">
            <a:schemeClr val="accent5"/>
          </a:fillRef>
          <a:effectRef idx="1">
            <a:schemeClr val="accent5"/>
          </a:effectRef>
          <a:fontRef idx="minor">
            <a:schemeClr val="dk1"/>
          </a:fontRef>
        </p:style>
        <p:txBody>
          <a:bodyPr/>
          <a:lstStyle/>
          <a:p>
            <a:r>
              <a:rPr lang="en-US" altLang="zh-CN" dirty="0">
                <a:solidFill>
                  <a:schemeClr val="tx1"/>
                </a:solidFill>
              </a:rPr>
              <a:t>Demo3_2.java  (</a:t>
            </a:r>
            <a:r>
              <a:rPr lang="zh-CN" altLang="en-US" dirty="0">
                <a:solidFill>
                  <a:schemeClr val="tx1"/>
                </a:solidFill>
              </a:rPr>
              <a:t>续</a:t>
            </a:r>
            <a:r>
              <a:rPr lang="en-US" altLang="zh-CN" dirty="0">
                <a:solidFill>
                  <a:schemeClr val="tx1"/>
                </a:solidFill>
              </a:rPr>
              <a:t>)</a:t>
            </a:r>
            <a:endParaRPr lang="zh-CN" altLang="en-US" dirty="0">
              <a:solidFill>
                <a:schemeClr val="tx1"/>
              </a:solidFill>
            </a:endParaRPr>
          </a:p>
        </p:txBody>
      </p:sp>
      <p:sp>
        <p:nvSpPr>
          <p:cNvPr id="5" name="矩形 4"/>
          <p:cNvSpPr/>
          <p:nvPr/>
        </p:nvSpPr>
        <p:spPr>
          <a:xfrm>
            <a:off x="3635896" y="3264248"/>
            <a:ext cx="5256584" cy="1200329"/>
          </a:xfrm>
          <a:prstGeom prst="rect">
            <a:avLst/>
          </a:prstGeom>
          <a:solidFill>
            <a:schemeClr val="tx2">
              <a:lumMod val="20000"/>
              <a:lumOff val="80000"/>
            </a:schemeClr>
          </a:solidFill>
          <a:ln>
            <a:solidFill>
              <a:schemeClr val="accent1"/>
            </a:solidFill>
          </a:ln>
        </p:spPr>
        <p:txBody>
          <a:bodyPr wrap="square">
            <a:spAutoFit/>
          </a:bodyPr>
          <a:lstStyle/>
          <a:p>
            <a:pPr marL="180000" lvl="0"/>
            <a:r>
              <a:rPr lang="en-US" altLang="zh-CN" sz="1200" b="1" dirty="0" smtClean="0">
                <a:solidFill>
                  <a:srgbClr val="000000"/>
                </a:solidFill>
              </a:rPr>
              <a:t>                 </a:t>
            </a:r>
            <a:r>
              <a:rPr lang="en-US" altLang="zh-CN" sz="1200" b="1" dirty="0" err="1" smtClean="0">
                <a:solidFill>
                  <a:srgbClr val="000000"/>
                </a:solidFill>
              </a:rPr>
              <a:t>this.setTitle</a:t>
            </a:r>
            <a:r>
              <a:rPr lang="en-US" altLang="zh-CN" sz="1200" b="1" dirty="0">
                <a:solidFill>
                  <a:srgbClr val="000000"/>
                </a:solidFill>
              </a:rPr>
              <a:t>("swing</a:t>
            </a:r>
            <a:r>
              <a:rPr lang="zh-CN" altLang="en-US" sz="1200" b="1" dirty="0">
                <a:solidFill>
                  <a:srgbClr val="000000"/>
                </a:solidFill>
              </a:rPr>
              <a:t>窗体</a:t>
            </a:r>
            <a:r>
              <a:rPr lang="en-US" altLang="zh-CN" sz="1200" b="1" dirty="0">
                <a:solidFill>
                  <a:srgbClr val="000000"/>
                </a:solidFill>
              </a:rPr>
              <a:t>");</a:t>
            </a:r>
          </a:p>
          <a:p>
            <a:pPr marL="180000" lvl="0"/>
            <a:r>
              <a:rPr lang="en-US" altLang="zh-CN" sz="1200" b="1" dirty="0">
                <a:solidFill>
                  <a:srgbClr val="000000"/>
                </a:solidFill>
              </a:rPr>
              <a:t>	</a:t>
            </a:r>
            <a:r>
              <a:rPr lang="en-US" altLang="zh-CN" sz="1200" b="1" dirty="0" err="1">
                <a:solidFill>
                  <a:srgbClr val="000000"/>
                </a:solidFill>
              </a:rPr>
              <a:t>this.setSize</a:t>
            </a:r>
            <a:r>
              <a:rPr lang="en-US" altLang="zh-CN" sz="1200" b="1" dirty="0">
                <a:solidFill>
                  <a:srgbClr val="000000"/>
                </a:solidFill>
              </a:rPr>
              <a:t>(400, 300);</a:t>
            </a:r>
          </a:p>
          <a:p>
            <a:pPr marL="180000" lvl="0"/>
            <a:r>
              <a:rPr lang="en-US" altLang="zh-CN" sz="1200" b="1" dirty="0">
                <a:solidFill>
                  <a:srgbClr val="000000"/>
                </a:solidFill>
              </a:rPr>
              <a:t>	</a:t>
            </a:r>
            <a:r>
              <a:rPr lang="en-US" altLang="zh-CN" sz="1200" b="1" dirty="0" err="1">
                <a:solidFill>
                  <a:srgbClr val="000000"/>
                </a:solidFill>
              </a:rPr>
              <a:t>this.setVisible</a:t>
            </a:r>
            <a:r>
              <a:rPr lang="en-US" altLang="zh-CN" sz="1200" b="1" dirty="0">
                <a:solidFill>
                  <a:srgbClr val="000000"/>
                </a:solidFill>
              </a:rPr>
              <a:t>(true);</a:t>
            </a:r>
          </a:p>
          <a:p>
            <a:pPr marL="180000" lvl="0"/>
            <a:r>
              <a:rPr lang="en-US" altLang="zh-CN" sz="1200" b="1" dirty="0">
                <a:solidFill>
                  <a:srgbClr val="000000"/>
                </a:solidFill>
              </a:rPr>
              <a:t>	</a:t>
            </a:r>
            <a:r>
              <a:rPr lang="en-US" altLang="zh-CN" sz="1200" b="1" dirty="0" err="1">
                <a:solidFill>
                  <a:srgbClr val="000000"/>
                </a:solidFill>
              </a:rPr>
              <a:t>this.setDefaultCloseOperation</a:t>
            </a:r>
            <a:r>
              <a:rPr lang="en-US" altLang="zh-CN" sz="1200" b="1" dirty="0">
                <a:solidFill>
                  <a:srgbClr val="000000"/>
                </a:solidFill>
              </a:rPr>
              <a:t>(</a:t>
            </a:r>
            <a:r>
              <a:rPr lang="en-US" altLang="zh-CN" sz="1200" b="1" dirty="0" err="1">
                <a:solidFill>
                  <a:srgbClr val="000000"/>
                </a:solidFill>
              </a:rPr>
              <a:t>JFrame.EXIT_ON_CLOSE</a:t>
            </a:r>
            <a:r>
              <a:rPr lang="en-US" altLang="zh-CN" sz="1200" b="1" dirty="0">
                <a:solidFill>
                  <a:srgbClr val="000000"/>
                </a:solidFill>
              </a:rPr>
              <a:t>);</a:t>
            </a:r>
          </a:p>
          <a:p>
            <a:pPr lvl="0"/>
            <a:r>
              <a:rPr lang="en-US" altLang="zh-CN" sz="1200" b="1" dirty="0">
                <a:solidFill>
                  <a:srgbClr val="000000"/>
                </a:solidFill>
              </a:rPr>
              <a:t>         </a:t>
            </a:r>
            <a:r>
              <a:rPr lang="en-US" altLang="zh-CN" sz="1200" b="1" dirty="0" smtClean="0">
                <a:solidFill>
                  <a:srgbClr val="000000"/>
                </a:solidFill>
              </a:rPr>
              <a:t>}//end public Demo3_2()</a:t>
            </a:r>
            <a:endParaRPr lang="en-US" altLang="zh-CN" sz="1200" b="1" dirty="0">
              <a:solidFill>
                <a:srgbClr val="000000"/>
              </a:solidFill>
            </a:endParaRPr>
          </a:p>
          <a:p>
            <a:pPr lvl="0"/>
            <a:r>
              <a:rPr lang="en-US" altLang="zh-CN" sz="1200" b="1" dirty="0" smtClean="0">
                <a:solidFill>
                  <a:srgbClr val="000000"/>
                </a:solidFill>
              </a:rPr>
              <a:t>}//end </a:t>
            </a:r>
            <a:r>
              <a:rPr lang="en-US" altLang="zh-CN" sz="1200" dirty="0"/>
              <a:t>class </a:t>
            </a:r>
            <a:r>
              <a:rPr lang="en-US" altLang="zh-CN" sz="1200" b="1" dirty="0">
                <a:solidFill>
                  <a:srgbClr val="FF0000"/>
                </a:solidFill>
              </a:rPr>
              <a:t>Demo3_2</a:t>
            </a:r>
            <a:r>
              <a:rPr lang="en-US" altLang="zh-CN" sz="1200" dirty="0"/>
              <a:t> </a:t>
            </a:r>
            <a:endParaRPr lang="en-US" altLang="zh-CN" sz="1200" b="1" dirty="0">
              <a:solidFill>
                <a:srgbClr val="000000"/>
              </a:solidFill>
            </a:endParaRPr>
          </a:p>
        </p:txBody>
      </p:sp>
    </p:spTree>
    <p:extLst>
      <p:ext uri="{BB962C8B-B14F-4D97-AF65-F5344CB8AC3E}">
        <p14:creationId xmlns:p14="http://schemas.microsoft.com/office/powerpoint/2010/main" val="31779045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4" name="Rectangle 2"/>
          <p:cNvSpPr>
            <a:spLocks noChangeArrowheads="1"/>
          </p:cNvSpPr>
          <p:nvPr/>
        </p:nvSpPr>
        <p:spPr bwMode="auto">
          <a:xfrm>
            <a:off x="468314" y="682229"/>
            <a:ext cx="813593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en-US" altLang="zh-CN" sz="2800" b="1" dirty="0">
                <a:solidFill>
                  <a:srgbClr val="336666"/>
                </a:solidFill>
                <a:ea typeface="华文新魏" pitchFamily="2" charset="-122"/>
              </a:rPr>
              <a:t>swing </a:t>
            </a:r>
            <a:r>
              <a:rPr lang="zh-CN" altLang="en-US" sz="2800" b="1" dirty="0">
                <a:solidFill>
                  <a:srgbClr val="336666"/>
                </a:solidFill>
                <a:ea typeface="华文新魏" pitchFamily="2" charset="-122"/>
              </a:rPr>
              <a:t>组件 ：面板组件</a:t>
            </a:r>
            <a:r>
              <a:rPr lang="en-US" altLang="zh-CN" sz="2800" b="1" dirty="0" err="1">
                <a:solidFill>
                  <a:srgbClr val="336666"/>
                </a:solidFill>
                <a:ea typeface="华文新魏" pitchFamily="2" charset="-122"/>
              </a:rPr>
              <a:t>JPanel</a:t>
            </a:r>
            <a:endParaRPr lang="zh-CN" altLang="en-US" sz="2800" b="1" dirty="0">
              <a:solidFill>
                <a:srgbClr val="336666"/>
              </a:solidFill>
              <a:ea typeface="华文新魏" pitchFamily="2" charset="-122"/>
            </a:endParaRPr>
          </a:p>
        </p:txBody>
      </p:sp>
      <p:sp>
        <p:nvSpPr>
          <p:cNvPr id="619525"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619528" name="Text Box 8"/>
          <p:cNvSpPr txBox="1">
            <a:spLocks noChangeArrowheads="1"/>
          </p:cNvSpPr>
          <p:nvPr/>
        </p:nvSpPr>
        <p:spPr bwMode="auto">
          <a:xfrm>
            <a:off x="487364" y="1482481"/>
            <a:ext cx="8261101" cy="3367076"/>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b="1" dirty="0">
                <a:solidFill>
                  <a:srgbClr val="0000CC"/>
                </a:solidFill>
                <a:latin typeface="楷体_GB2312" pitchFamily="49" charset="-122"/>
                <a:ea typeface="楷体_GB2312" pitchFamily="49" charset="-122"/>
              </a:rPr>
              <a:t>■</a:t>
            </a:r>
            <a:r>
              <a:rPr kumimoji="1" lang="en-US" altLang="zh-CN" sz="2800" b="1" dirty="0" err="1">
                <a:solidFill>
                  <a:prstClr val="black"/>
                </a:solidFill>
                <a:latin typeface="楷体_GB2312" pitchFamily="49" charset="-122"/>
                <a:ea typeface="楷体_GB2312" pitchFamily="49" charset="-122"/>
              </a:rPr>
              <a:t>JPanel</a:t>
            </a:r>
            <a:r>
              <a:rPr lang="zh-CN" altLang="en-US" sz="2800" dirty="0">
                <a:solidFill>
                  <a:prstClr val="black"/>
                </a:solidFill>
              </a:rPr>
              <a:t>一种中间容器，可以容纳其他</a:t>
            </a:r>
            <a:r>
              <a:rPr lang="en-US" altLang="zh-CN" sz="2800" dirty="0">
                <a:solidFill>
                  <a:prstClr val="black"/>
                </a:solidFill>
              </a:rPr>
              <a:t>GUI</a:t>
            </a:r>
            <a:r>
              <a:rPr lang="zh-CN" altLang="en-US" sz="2800" dirty="0" smtClean="0">
                <a:solidFill>
                  <a:prstClr val="black"/>
                </a:solidFill>
              </a:rPr>
              <a:t>组件</a:t>
            </a:r>
            <a:r>
              <a:rPr lang="en-US" altLang="zh-CN" sz="2800" dirty="0" smtClean="0">
                <a:solidFill>
                  <a:prstClr val="black"/>
                </a:solidFill>
              </a:rPr>
              <a:t>, </a:t>
            </a:r>
            <a:r>
              <a:rPr lang="zh-CN" altLang="en-US" sz="2800" dirty="0" smtClean="0">
                <a:solidFill>
                  <a:prstClr val="black"/>
                </a:solidFill>
              </a:rPr>
              <a:t>不能</a:t>
            </a:r>
            <a:r>
              <a:rPr lang="zh-CN" altLang="en-US" sz="2800" dirty="0">
                <a:solidFill>
                  <a:prstClr val="black"/>
                </a:solidFill>
              </a:rPr>
              <a:t>容纳顶层容器</a:t>
            </a:r>
            <a:r>
              <a:rPr lang="zh-CN" altLang="en-US" sz="2800" dirty="0" smtClean="0">
                <a:solidFill>
                  <a:prstClr val="black"/>
                </a:solidFill>
              </a:rPr>
              <a:t>组件</a:t>
            </a:r>
            <a:r>
              <a:rPr lang="en-US" altLang="zh-CN" sz="2800" dirty="0" smtClean="0">
                <a:solidFill>
                  <a:prstClr val="black"/>
                </a:solidFill>
              </a:rPr>
              <a:t>.</a:t>
            </a:r>
            <a:endParaRPr lang="en-US" altLang="zh-CN" sz="2800" dirty="0">
              <a:solidFill>
                <a:prstClr val="black"/>
              </a:solidFill>
            </a:endParaRPr>
          </a:p>
          <a:p>
            <a:endParaRPr kumimoji="1" lang="en-US" altLang="zh-CN" sz="2800" b="1" dirty="0">
              <a:solidFill>
                <a:srgbClr val="000000"/>
              </a:solidFill>
              <a:latin typeface="楷体_GB2312" pitchFamily="49" charset="-122"/>
              <a:ea typeface="楷体_GB2312" pitchFamily="49" charset="-122"/>
            </a:endParaRPr>
          </a:p>
          <a:p>
            <a:pPr>
              <a:lnSpc>
                <a:spcPct val="120000"/>
              </a:lnSpc>
            </a:pPr>
            <a:r>
              <a:rPr lang="zh-CN" altLang="en-US" sz="2800" u="sng" dirty="0">
                <a:solidFill>
                  <a:srgbClr val="000066"/>
                </a:solidFill>
              </a:rPr>
              <a:t>面板没有标题，不能独立存在。实例化以后必须使用</a:t>
            </a:r>
            <a:r>
              <a:rPr lang="en-US" altLang="zh-CN" sz="2800" u="sng" dirty="0">
                <a:solidFill>
                  <a:srgbClr val="000066"/>
                </a:solidFill>
              </a:rPr>
              <a:t>Container</a:t>
            </a:r>
            <a:r>
              <a:rPr lang="zh-CN" altLang="en-US" sz="2800" u="sng" dirty="0">
                <a:solidFill>
                  <a:srgbClr val="000066"/>
                </a:solidFill>
              </a:rPr>
              <a:t>类的</a:t>
            </a:r>
            <a:r>
              <a:rPr lang="en-US" altLang="zh-CN" sz="2800" u="sng" dirty="0">
                <a:solidFill>
                  <a:srgbClr val="000066"/>
                </a:solidFill>
              </a:rPr>
              <a:t>add</a:t>
            </a:r>
            <a:r>
              <a:rPr lang="zh-CN" altLang="en-US" sz="2800" u="sng" dirty="0">
                <a:solidFill>
                  <a:srgbClr val="000066"/>
                </a:solidFill>
              </a:rPr>
              <a:t>方法装入到</a:t>
            </a:r>
            <a:r>
              <a:rPr lang="en-US" altLang="zh-CN" sz="2800" u="sng" dirty="0" err="1">
                <a:solidFill>
                  <a:srgbClr val="000066"/>
                </a:solidFill>
              </a:rPr>
              <a:t>JFrame</a:t>
            </a:r>
            <a:r>
              <a:rPr lang="zh-CN" altLang="en-US" sz="2800" u="sng" dirty="0">
                <a:solidFill>
                  <a:srgbClr val="000066"/>
                </a:solidFill>
              </a:rPr>
              <a:t>对象中</a:t>
            </a:r>
            <a:r>
              <a:rPr lang="zh-CN" altLang="en-US" sz="2800" dirty="0">
                <a:solidFill>
                  <a:prstClr val="black"/>
                </a:solidFill>
              </a:rPr>
              <a:t>，这样它才可见。</a:t>
            </a:r>
            <a:endParaRPr lang="en-US" altLang="zh-CN" sz="2800" dirty="0">
              <a:solidFill>
                <a:prstClr val="black"/>
              </a:solidFill>
            </a:endParaRPr>
          </a:p>
          <a:p>
            <a:endParaRPr kumimoji="1" lang="zh-CN" altLang="en-US" sz="2800" b="1" dirty="0">
              <a:solidFill>
                <a:srgbClr val="000000"/>
              </a:solidFill>
              <a:latin typeface="楷体_GB2312" pitchFamily="49" charset="-122"/>
              <a:ea typeface="楷体_GB2312" pitchFamily="49" charset="-122"/>
            </a:endParaRPr>
          </a:p>
        </p:txBody>
      </p:sp>
    </p:spTree>
    <p:extLst>
      <p:ext uri="{BB962C8B-B14F-4D97-AF65-F5344CB8AC3E}">
        <p14:creationId xmlns:p14="http://schemas.microsoft.com/office/powerpoint/2010/main" val="20003540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3"/>
          <p:cNvSpPr>
            <a:spLocks noGrp="1"/>
          </p:cNvSpPr>
          <p:nvPr>
            <p:ph type="ftr" sz="quarter" idx="10"/>
          </p:nvPr>
        </p:nvSpPr>
        <p:spPr>
          <a:noFill/>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r>
              <a:rPr lang="en-US" altLang="zh-CN" sz="1000" b="0" dirty="0">
                <a:solidFill>
                  <a:prstClr val="black"/>
                </a:solidFill>
                <a:latin typeface="Verdana" pitchFamily="34" charset="0"/>
                <a:ea typeface="宋体" pitchFamily="2" charset="-122"/>
              </a:rPr>
              <a:t>GUET</a:t>
            </a:r>
          </a:p>
        </p:txBody>
      </p:sp>
      <p:sp>
        <p:nvSpPr>
          <p:cNvPr id="48131" name="Rectangle 2"/>
          <p:cNvSpPr>
            <a:spLocks noGrp="1" noChangeArrowheads="1"/>
          </p:cNvSpPr>
          <p:nvPr>
            <p:ph type="title"/>
          </p:nvPr>
        </p:nvSpPr>
        <p:spPr>
          <a:xfrm>
            <a:off x="357336" y="418356"/>
            <a:ext cx="7239000" cy="857250"/>
          </a:xfrm>
        </p:spPr>
        <p:txBody>
          <a:bodyPr/>
          <a:lstStyle/>
          <a:p>
            <a:r>
              <a:rPr lang="en-US" altLang="zh-CN" b="1" dirty="0">
                <a:solidFill>
                  <a:srgbClr val="336666"/>
                </a:solidFill>
              </a:rPr>
              <a:t>swing </a:t>
            </a:r>
            <a:r>
              <a:rPr lang="zh-CN" altLang="en-US" b="1" dirty="0">
                <a:solidFill>
                  <a:srgbClr val="336666"/>
                </a:solidFill>
              </a:rPr>
              <a:t>组件</a:t>
            </a:r>
            <a:r>
              <a:rPr lang="en-US" altLang="zh-CN" dirty="0"/>
              <a:t>—</a:t>
            </a:r>
            <a:r>
              <a:rPr lang="en-US" altLang="zh-CN" b="0" dirty="0" err="1"/>
              <a:t>JPanel</a:t>
            </a:r>
            <a:endParaRPr lang="en-US" altLang="zh-CN" b="0" dirty="0"/>
          </a:p>
        </p:txBody>
      </p:sp>
      <p:sp>
        <p:nvSpPr>
          <p:cNvPr id="48132" name="Rectangle 3"/>
          <p:cNvSpPr>
            <a:spLocks noGrp="1" noChangeArrowheads="1"/>
          </p:cNvSpPr>
          <p:nvPr>
            <p:ph type="body" idx="1"/>
          </p:nvPr>
        </p:nvSpPr>
        <p:spPr>
          <a:xfrm>
            <a:off x="685800" y="1059582"/>
            <a:ext cx="7772400" cy="3780420"/>
          </a:xfrm>
        </p:spPr>
        <p:txBody>
          <a:bodyPr>
            <a:normAutofit fontScale="85000" lnSpcReduction="20000"/>
          </a:bodyPr>
          <a:lstStyle/>
          <a:p>
            <a:pPr>
              <a:lnSpc>
                <a:spcPct val="200000"/>
              </a:lnSpc>
              <a:spcBef>
                <a:spcPct val="0"/>
              </a:spcBef>
            </a:pPr>
            <a:r>
              <a:rPr lang="en-US" altLang="zh-CN" sz="2400" dirty="0" err="1"/>
              <a:t>JPanel</a:t>
            </a:r>
            <a:r>
              <a:rPr lang="zh-CN" altLang="en-US" sz="2400" dirty="0"/>
              <a:t>的构造方法：</a:t>
            </a:r>
          </a:p>
          <a:p>
            <a:pPr lvl="1" eaLnBrk="1" hangingPunct="1">
              <a:lnSpc>
                <a:spcPct val="200000"/>
              </a:lnSpc>
              <a:spcBef>
                <a:spcPct val="0"/>
              </a:spcBef>
              <a:buFont typeface="Wingdings" pitchFamily="2" charset="2"/>
              <a:buNone/>
            </a:pPr>
            <a:r>
              <a:rPr lang="en-US" altLang="zh-CN" sz="2400" dirty="0">
                <a:solidFill>
                  <a:srgbClr val="0000FF"/>
                </a:solidFill>
              </a:rPr>
              <a:t>public </a:t>
            </a:r>
            <a:r>
              <a:rPr lang="en-US" altLang="zh-CN" sz="2400" dirty="0" err="1">
                <a:solidFill>
                  <a:srgbClr val="0000FF"/>
                </a:solidFill>
              </a:rPr>
              <a:t>JPanel</a:t>
            </a:r>
            <a:r>
              <a:rPr lang="en-US" altLang="zh-CN" sz="2400" dirty="0">
                <a:solidFill>
                  <a:srgbClr val="0000FF"/>
                </a:solidFill>
              </a:rPr>
              <a:t>() </a:t>
            </a:r>
          </a:p>
          <a:p>
            <a:pPr lvl="1" eaLnBrk="1" hangingPunct="1">
              <a:lnSpc>
                <a:spcPct val="200000"/>
              </a:lnSpc>
              <a:spcBef>
                <a:spcPct val="0"/>
              </a:spcBef>
              <a:buFont typeface="Wingdings" pitchFamily="2" charset="2"/>
              <a:buNone/>
            </a:pPr>
            <a:r>
              <a:rPr lang="en-US" altLang="zh-CN" sz="2400" dirty="0">
                <a:solidFill>
                  <a:srgbClr val="0000FF"/>
                </a:solidFill>
              </a:rPr>
              <a:t>public </a:t>
            </a:r>
            <a:r>
              <a:rPr lang="en-US" altLang="zh-CN" sz="2400" dirty="0" err="1">
                <a:solidFill>
                  <a:srgbClr val="0000FF"/>
                </a:solidFill>
              </a:rPr>
              <a:t>JPanel</a:t>
            </a:r>
            <a:r>
              <a:rPr lang="en-US" altLang="zh-CN" sz="2400" dirty="0">
                <a:solidFill>
                  <a:srgbClr val="0000FF"/>
                </a:solidFill>
              </a:rPr>
              <a:t>(</a:t>
            </a:r>
            <a:r>
              <a:rPr lang="en-US" altLang="zh-CN" sz="2400" dirty="0" err="1">
                <a:solidFill>
                  <a:srgbClr val="0000FF"/>
                </a:solidFill>
              </a:rPr>
              <a:t>LayoutManager</a:t>
            </a:r>
            <a:r>
              <a:rPr lang="en-US" altLang="zh-CN" sz="2400" dirty="0">
                <a:solidFill>
                  <a:srgbClr val="0000FF"/>
                </a:solidFill>
              </a:rPr>
              <a:t> layout)</a:t>
            </a:r>
            <a:r>
              <a:rPr lang="en-US" altLang="zh-CN" sz="2400" b="0" dirty="0">
                <a:solidFill>
                  <a:srgbClr val="0000FF"/>
                </a:solidFill>
              </a:rPr>
              <a:t> </a:t>
            </a:r>
          </a:p>
          <a:p>
            <a:pPr eaLnBrk="1" hangingPunct="1">
              <a:lnSpc>
                <a:spcPct val="200000"/>
              </a:lnSpc>
              <a:spcBef>
                <a:spcPct val="0"/>
              </a:spcBef>
            </a:pPr>
            <a:r>
              <a:rPr lang="en-US" altLang="zh-CN" sz="2400" dirty="0" err="1"/>
              <a:t>JPanel</a:t>
            </a:r>
            <a:r>
              <a:rPr lang="zh-CN" altLang="en-US" sz="2400" dirty="0"/>
              <a:t>可指定边界，可用</a:t>
            </a:r>
            <a:r>
              <a:rPr lang="en-US" altLang="zh-CN" sz="2400" dirty="0" err="1"/>
              <a:t>JComponent</a:t>
            </a:r>
            <a:r>
              <a:rPr lang="zh-CN" altLang="en-US" sz="2400" dirty="0"/>
              <a:t>类的</a:t>
            </a:r>
            <a:r>
              <a:rPr lang="en-US" altLang="zh-CN" sz="2400" dirty="0" err="1">
                <a:solidFill>
                  <a:schemeClr val="accent1"/>
                </a:solidFill>
              </a:rPr>
              <a:t>setBorder</a:t>
            </a:r>
            <a:r>
              <a:rPr lang="en-US" altLang="zh-CN" sz="2400" dirty="0"/>
              <a:t>()</a:t>
            </a:r>
            <a:r>
              <a:rPr lang="zh-CN" altLang="en-US" sz="2400" dirty="0"/>
              <a:t>方法设置边界。其用法如下：</a:t>
            </a:r>
          </a:p>
          <a:p>
            <a:pPr lvl="1" eaLnBrk="1" hangingPunct="1">
              <a:lnSpc>
                <a:spcPct val="200000"/>
              </a:lnSpc>
              <a:buFont typeface="Wingdings" pitchFamily="2" charset="2"/>
              <a:buNone/>
            </a:pPr>
            <a:r>
              <a:rPr lang="zh-CN" altLang="en-US" sz="2400" dirty="0">
                <a:solidFill>
                  <a:srgbClr val="0000FF"/>
                </a:solidFill>
              </a:rPr>
              <a:t>  </a:t>
            </a:r>
            <a:r>
              <a:rPr lang="en-US" altLang="zh-CN" sz="2400" dirty="0">
                <a:solidFill>
                  <a:srgbClr val="0000FF"/>
                </a:solidFill>
              </a:rPr>
              <a:t>public void </a:t>
            </a:r>
            <a:r>
              <a:rPr lang="en-US" altLang="zh-CN" sz="2400" dirty="0" err="1">
                <a:solidFill>
                  <a:srgbClr val="0000FF"/>
                </a:solidFill>
              </a:rPr>
              <a:t>setBorder</a:t>
            </a:r>
            <a:r>
              <a:rPr lang="en-US" altLang="zh-CN" sz="2400" dirty="0">
                <a:solidFill>
                  <a:srgbClr val="0000FF"/>
                </a:solidFill>
              </a:rPr>
              <a:t>(Border border)</a:t>
            </a:r>
          </a:p>
        </p:txBody>
      </p:sp>
      <p:pic>
        <p:nvPicPr>
          <p:cNvPr id="67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041723"/>
            <a:ext cx="8285163" cy="1785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65134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651870"/>
            <a:ext cx="8229600" cy="1205880"/>
          </a:xfrm>
        </p:spPr>
        <p:txBody>
          <a:bodyPr>
            <a:normAutofit lnSpcReduction="10000"/>
          </a:bodyPr>
          <a:lstStyle/>
          <a:p>
            <a:r>
              <a:rPr lang="en-US" altLang="zh-CN" dirty="0" err="1"/>
              <a:t>JPanel</a:t>
            </a:r>
            <a:r>
              <a:rPr lang="zh-CN" altLang="en-US" dirty="0"/>
              <a:t>默认采用流式布局管理器（</a:t>
            </a:r>
            <a:r>
              <a:rPr lang="en-US" altLang="zh-CN" dirty="0" err="1"/>
              <a:t>FlowLayout</a:t>
            </a:r>
            <a:r>
              <a:rPr lang="zh-CN" altLang="en-US" dirty="0"/>
              <a:t>），将所添加的空间按水平方向从左向右排列，</a:t>
            </a:r>
            <a:r>
              <a:rPr lang="en-US" altLang="zh-CN" dirty="0"/>
              <a:t>…</a:t>
            </a:r>
          </a:p>
          <a:p>
            <a:r>
              <a:rPr lang="zh-CN" altLang="en-US" dirty="0"/>
              <a:t>到底如何才能达到我们的目标？</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005577"/>
            <a:ext cx="3714750" cy="2135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475657" y="735546"/>
            <a:ext cx="1672253" cy="369332"/>
          </a:xfrm>
          <a:prstGeom prst="rect">
            <a:avLst/>
          </a:prstGeom>
          <a:noFill/>
        </p:spPr>
        <p:txBody>
          <a:bodyPr wrap="none" rtlCol="0">
            <a:spAutoFit/>
          </a:bodyPr>
          <a:lstStyle/>
          <a:p>
            <a:r>
              <a:rPr lang="en-US" altLang="zh-CN" dirty="0"/>
              <a:t>Demo3_2.java</a:t>
            </a:r>
            <a:endParaRPr lang="zh-CN" altLang="en-US" dirty="0"/>
          </a:p>
        </p:txBody>
      </p:sp>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1" y="1000793"/>
            <a:ext cx="4099655" cy="25878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940152" y="735546"/>
            <a:ext cx="1338828" cy="369332"/>
          </a:xfrm>
          <a:prstGeom prst="rect">
            <a:avLst/>
          </a:prstGeom>
          <a:noFill/>
        </p:spPr>
        <p:txBody>
          <a:bodyPr wrap="none" rtlCol="0">
            <a:spAutoFit/>
          </a:bodyPr>
          <a:lstStyle/>
          <a:p>
            <a:r>
              <a:rPr lang="zh-CN" altLang="en-US" dirty="0"/>
              <a:t>我们的目标</a:t>
            </a:r>
          </a:p>
        </p:txBody>
      </p:sp>
    </p:spTree>
    <p:extLst>
      <p:ext uri="{BB962C8B-B14F-4D97-AF65-F5344CB8AC3E}">
        <p14:creationId xmlns:p14="http://schemas.microsoft.com/office/powerpoint/2010/main" val="33420467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5" y="1221600"/>
            <a:ext cx="4099655" cy="25878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normAutofit fontScale="90000"/>
          </a:bodyPr>
          <a:lstStyle/>
          <a:p>
            <a:r>
              <a:rPr lang="zh-CN" altLang="en-US" dirty="0"/>
              <a:t>分析该窗口的构成</a:t>
            </a:r>
          </a:p>
        </p:txBody>
      </p:sp>
      <p:sp>
        <p:nvSpPr>
          <p:cNvPr id="3" name="内容占位符 2"/>
          <p:cNvSpPr>
            <a:spLocks noGrp="1"/>
          </p:cNvSpPr>
          <p:nvPr>
            <p:ph idx="1"/>
          </p:nvPr>
        </p:nvSpPr>
        <p:spPr>
          <a:xfrm>
            <a:off x="457200" y="4137924"/>
            <a:ext cx="8229600" cy="719826"/>
          </a:xfrm>
        </p:spPr>
        <p:txBody>
          <a:bodyPr>
            <a:normAutofit fontScale="55000" lnSpcReduction="20000"/>
          </a:bodyPr>
          <a:lstStyle/>
          <a:p>
            <a:r>
              <a:rPr lang="zh-CN" altLang="en-US" dirty="0"/>
              <a:t>把整个窗口看成为</a:t>
            </a:r>
            <a:r>
              <a:rPr lang="en-US" altLang="zh-CN" dirty="0"/>
              <a:t>4</a:t>
            </a:r>
            <a:r>
              <a:rPr lang="zh-CN" altLang="en-US" dirty="0"/>
              <a:t>行</a:t>
            </a:r>
            <a:r>
              <a:rPr lang="en-US" altLang="zh-CN" dirty="0"/>
              <a:t>1</a:t>
            </a:r>
            <a:r>
              <a:rPr lang="zh-CN" altLang="en-US" dirty="0"/>
              <a:t>列，每行一个</a:t>
            </a:r>
            <a:r>
              <a:rPr lang="en-US" altLang="zh-CN" dirty="0" err="1"/>
              <a:t>JPanel</a:t>
            </a:r>
            <a:r>
              <a:rPr lang="en-US" altLang="zh-CN" dirty="0"/>
              <a:t>.</a:t>
            </a:r>
          </a:p>
          <a:p>
            <a:r>
              <a:rPr lang="zh-CN" altLang="en-US" dirty="0"/>
              <a:t>或许你也可以采用其它方式布局。</a:t>
            </a:r>
            <a:endParaRPr lang="en-US" altLang="zh-CN" dirty="0"/>
          </a:p>
          <a:p>
            <a:r>
              <a:rPr lang="zh-CN" altLang="en-US" dirty="0"/>
              <a:t>接下来我们先看看</a:t>
            </a:r>
            <a:r>
              <a:rPr lang="en-US" altLang="zh-CN" dirty="0"/>
              <a:t>java</a:t>
            </a:r>
            <a:r>
              <a:rPr lang="zh-CN" altLang="en-US" dirty="0"/>
              <a:t>的布局管理器。</a:t>
            </a:r>
          </a:p>
        </p:txBody>
      </p:sp>
      <p:sp>
        <p:nvSpPr>
          <p:cNvPr id="5" name="矩形 4"/>
          <p:cNvSpPr/>
          <p:nvPr/>
        </p:nvSpPr>
        <p:spPr>
          <a:xfrm>
            <a:off x="2267745" y="1545636"/>
            <a:ext cx="4099655" cy="324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a:off x="6367400" y="1707654"/>
            <a:ext cx="50885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76257" y="1569589"/>
            <a:ext cx="1183337" cy="400110"/>
          </a:xfrm>
          <a:prstGeom prst="rect">
            <a:avLst/>
          </a:prstGeom>
          <a:noFill/>
        </p:spPr>
        <p:txBody>
          <a:bodyPr wrap="none" rtlCol="0">
            <a:spAutoFit/>
          </a:bodyPr>
          <a:lstStyle/>
          <a:p>
            <a:r>
              <a:rPr lang="en-US" altLang="zh-CN" sz="2000" dirty="0"/>
              <a:t>JPanel1 </a:t>
            </a:r>
            <a:endParaRPr lang="zh-CN" altLang="en-US" sz="2000" dirty="0"/>
          </a:p>
        </p:txBody>
      </p:sp>
      <p:sp>
        <p:nvSpPr>
          <p:cNvPr id="9" name="矩形 8"/>
          <p:cNvSpPr/>
          <p:nvPr/>
        </p:nvSpPr>
        <p:spPr>
          <a:xfrm>
            <a:off x="2267745" y="1913214"/>
            <a:ext cx="4099655" cy="270000"/>
          </a:xfrm>
          <a:prstGeom prst="rect">
            <a:avLst/>
          </a:prstGeom>
          <a:noFill/>
          <a:ln>
            <a:solidFill>
              <a:srgbClr val="236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p:nvPr/>
        </p:nvCxnSpPr>
        <p:spPr>
          <a:xfrm>
            <a:off x="6367400" y="2031690"/>
            <a:ext cx="508857" cy="0"/>
          </a:xfrm>
          <a:prstGeom prst="straightConnector1">
            <a:avLst/>
          </a:prstGeom>
          <a:ln w="28575">
            <a:solidFill>
              <a:srgbClr val="236B23"/>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76257" y="1893625"/>
            <a:ext cx="1183337" cy="400110"/>
          </a:xfrm>
          <a:prstGeom prst="rect">
            <a:avLst/>
          </a:prstGeom>
          <a:noFill/>
        </p:spPr>
        <p:txBody>
          <a:bodyPr wrap="none" rtlCol="0">
            <a:spAutoFit/>
          </a:bodyPr>
          <a:lstStyle/>
          <a:p>
            <a:r>
              <a:rPr lang="en-US" altLang="zh-CN" sz="2000" dirty="0"/>
              <a:t>JPanel2 </a:t>
            </a:r>
            <a:endParaRPr lang="zh-CN" altLang="en-US" sz="2000" dirty="0"/>
          </a:p>
        </p:txBody>
      </p:sp>
      <p:sp>
        <p:nvSpPr>
          <p:cNvPr id="12" name="矩形 11"/>
          <p:cNvSpPr/>
          <p:nvPr/>
        </p:nvSpPr>
        <p:spPr>
          <a:xfrm>
            <a:off x="2267745" y="2237250"/>
            <a:ext cx="4099655" cy="27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a:off x="6367400" y="2355726"/>
            <a:ext cx="508857"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76257" y="2217661"/>
            <a:ext cx="1183337" cy="400110"/>
          </a:xfrm>
          <a:prstGeom prst="rect">
            <a:avLst/>
          </a:prstGeom>
          <a:noFill/>
        </p:spPr>
        <p:txBody>
          <a:bodyPr wrap="none" rtlCol="0">
            <a:spAutoFit/>
          </a:bodyPr>
          <a:lstStyle/>
          <a:p>
            <a:r>
              <a:rPr lang="en-US" altLang="zh-CN" sz="2000" dirty="0"/>
              <a:t>JPanel3 </a:t>
            </a:r>
            <a:endParaRPr lang="zh-CN" altLang="en-US" sz="2000" dirty="0"/>
          </a:p>
        </p:txBody>
      </p:sp>
      <p:sp>
        <p:nvSpPr>
          <p:cNvPr id="15" name="矩形 14"/>
          <p:cNvSpPr/>
          <p:nvPr/>
        </p:nvSpPr>
        <p:spPr>
          <a:xfrm>
            <a:off x="2267745" y="2561286"/>
            <a:ext cx="4099655" cy="1188000"/>
          </a:xfrm>
          <a:prstGeom prst="rect">
            <a:avLst/>
          </a:prstGeom>
          <a:noFill/>
          <a:ln>
            <a:solidFill>
              <a:srgbClr val="236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a:off x="6367400" y="3111810"/>
            <a:ext cx="508857" cy="0"/>
          </a:xfrm>
          <a:prstGeom prst="straightConnector1">
            <a:avLst/>
          </a:prstGeom>
          <a:ln w="28575">
            <a:solidFill>
              <a:srgbClr val="236B23"/>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876257" y="2973745"/>
            <a:ext cx="1183337" cy="400110"/>
          </a:xfrm>
          <a:prstGeom prst="rect">
            <a:avLst/>
          </a:prstGeom>
          <a:noFill/>
        </p:spPr>
        <p:txBody>
          <a:bodyPr wrap="none" rtlCol="0">
            <a:spAutoFit/>
          </a:bodyPr>
          <a:lstStyle/>
          <a:p>
            <a:r>
              <a:rPr lang="en-US" altLang="zh-CN" sz="2000" dirty="0"/>
              <a:t>JPanel4 </a:t>
            </a:r>
            <a:endParaRPr lang="zh-CN" altLang="en-US" sz="2000" dirty="0"/>
          </a:p>
        </p:txBody>
      </p:sp>
    </p:spTree>
    <p:extLst>
      <p:ext uri="{BB962C8B-B14F-4D97-AF65-F5344CB8AC3E}">
        <p14:creationId xmlns:p14="http://schemas.microsoft.com/office/powerpoint/2010/main" val="339648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22" presetClass="entr" presetSubtype="8"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par>
                                <p:cTn id="30" presetID="22" presetClass="entr" presetSubtype="8"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par>
                                <p:cTn id="41" presetID="22" presetClass="entr" presetSubtype="8"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3">
                                            <p:txEl>
                                              <p:pRg st="0" end="0"/>
                                            </p:txEl>
                                          </p:spTgt>
                                        </p:tgtEl>
                                        <p:attrNameLst>
                                          <p:attrName>style.visibility</p:attrName>
                                        </p:attrNameLst>
                                      </p:cBhvr>
                                      <p:to>
                                        <p:strVal val="visible"/>
                                      </p:to>
                                    </p:set>
                                    <p:animEffect transition="in" filter="barn(inVertical)">
                                      <p:cBhvr>
                                        <p:cTn id="51" dur="500"/>
                                        <p:tgtEl>
                                          <p:spTgt spid="3">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3">
                                            <p:txEl>
                                              <p:pRg st="1" end="1"/>
                                            </p:txEl>
                                          </p:spTgt>
                                        </p:tgtEl>
                                        <p:attrNameLst>
                                          <p:attrName>style.visibility</p:attrName>
                                        </p:attrNameLst>
                                      </p:cBhvr>
                                      <p:to>
                                        <p:strVal val="visible"/>
                                      </p:to>
                                    </p:set>
                                    <p:animEffect transition="in" filter="barn(inVertical)">
                                      <p:cBhvr>
                                        <p:cTn id="56" dur="500"/>
                                        <p:tgtEl>
                                          <p:spTgt spid="3">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barn(inVertical)">
                                      <p:cBhvr>
                                        <p:cTn id="6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8" grpId="0"/>
      <p:bldP spid="9" grpId="0" animBg="1"/>
      <p:bldP spid="11" grpId="0"/>
      <p:bldP spid="12" grpId="0" animBg="1"/>
      <p:bldP spid="14" grpId="0"/>
      <p:bldP spid="15"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3" name="Text Box 3"/>
          <p:cNvSpPr txBox="1">
            <a:spLocks noChangeArrowheads="1"/>
          </p:cNvSpPr>
          <p:nvPr/>
        </p:nvSpPr>
        <p:spPr bwMode="auto">
          <a:xfrm>
            <a:off x="7415214" y="87475"/>
            <a:ext cx="16208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chemeClr val="bg1"/>
                </a:solidFill>
                <a:ea typeface="华文行楷" pitchFamily="2" charset="-122"/>
              </a:rPr>
              <a:t>主讲 李云辉</a:t>
            </a:r>
          </a:p>
        </p:txBody>
      </p:sp>
      <p:sp>
        <p:nvSpPr>
          <p:cNvPr id="599044" name="Rectangle 2"/>
          <p:cNvSpPr>
            <a:spLocks noChangeArrowheads="1"/>
          </p:cNvSpPr>
          <p:nvPr/>
        </p:nvSpPr>
        <p:spPr bwMode="auto">
          <a:xfrm>
            <a:off x="468314" y="682229"/>
            <a:ext cx="813593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endParaRPr lang="zh-CN" altLang="en-US" sz="2800" b="1" dirty="0">
              <a:solidFill>
                <a:srgbClr val="336666"/>
              </a:solidFill>
              <a:ea typeface="华文新魏" pitchFamily="2" charset="-122"/>
            </a:endParaRPr>
          </a:p>
        </p:txBody>
      </p:sp>
      <p:sp>
        <p:nvSpPr>
          <p:cNvPr id="599045"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99048" name="Picture 8" descr="j04168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1863" y="1491854"/>
            <a:ext cx="1439862" cy="113466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457200" y="682228"/>
            <a:ext cx="8229600" cy="539353"/>
          </a:xfrm>
        </p:spPr>
        <p:txBody>
          <a:bodyPr>
            <a:normAutofit/>
          </a:bodyPr>
          <a:lstStyle/>
          <a:p>
            <a:r>
              <a:rPr lang="zh-CN" altLang="en-US" b="1" dirty="0">
                <a:solidFill>
                  <a:srgbClr val="336666"/>
                </a:solidFill>
                <a:ea typeface="华文新魏" pitchFamily="2" charset="-122"/>
              </a:rPr>
              <a:t>内容介绍</a:t>
            </a:r>
            <a:endParaRPr lang="zh-CN" altLang="en-US" dirty="0"/>
          </a:p>
        </p:txBody>
      </p:sp>
      <p:sp>
        <p:nvSpPr>
          <p:cNvPr id="3" name="内容占位符 2"/>
          <p:cNvSpPr>
            <a:spLocks noGrp="1"/>
          </p:cNvSpPr>
          <p:nvPr>
            <p:ph idx="1"/>
          </p:nvPr>
        </p:nvSpPr>
        <p:spPr>
          <a:xfrm>
            <a:off x="457200" y="1329612"/>
            <a:ext cx="8229600" cy="3294366"/>
          </a:xfrm>
        </p:spPr>
        <p:txBody>
          <a:bodyPr/>
          <a:lstStyle/>
          <a:p>
            <a:pPr marL="0" lvl="0" indent="0" algn="just" fontAlgn="base">
              <a:spcBef>
                <a:spcPct val="0"/>
              </a:spcBef>
              <a:spcAft>
                <a:spcPct val="0"/>
              </a:spcAft>
              <a:buClrTx/>
              <a:buSzTx/>
              <a:buFontTx/>
              <a:buAutoNum type="arabicPeriod"/>
            </a:pPr>
            <a:r>
              <a:rPr lang="zh-CN" altLang="en-US" b="1" dirty="0">
                <a:solidFill>
                  <a:srgbClr val="FF0000"/>
                </a:solidFill>
                <a:latin typeface="Arial" charset="0"/>
                <a:ea typeface="华文细黑" pitchFamily="2" charset="-122"/>
              </a:rPr>
              <a:t>图形用户界面</a:t>
            </a:r>
            <a:r>
              <a:rPr lang="en-US" altLang="zh-CN" b="1" dirty="0">
                <a:solidFill>
                  <a:srgbClr val="FF0000"/>
                </a:solidFill>
                <a:latin typeface="Arial" charset="0"/>
                <a:ea typeface="华文细黑" pitchFamily="2" charset="-122"/>
              </a:rPr>
              <a:t>(</a:t>
            </a:r>
            <a:r>
              <a:rPr lang="en-US" altLang="zh-CN" b="1" dirty="0" err="1">
                <a:solidFill>
                  <a:srgbClr val="FF0000"/>
                </a:solidFill>
                <a:latin typeface="Arial" charset="0"/>
                <a:ea typeface="华文细黑" pitchFamily="2" charset="-122"/>
              </a:rPr>
              <a:t>gui</a:t>
            </a:r>
            <a:r>
              <a:rPr lang="en-US" altLang="zh-CN" b="1" dirty="0">
                <a:solidFill>
                  <a:srgbClr val="FF0000"/>
                </a:solidFill>
                <a:latin typeface="Arial" charset="0"/>
                <a:ea typeface="华文细黑" pitchFamily="2" charset="-122"/>
              </a:rPr>
              <a:t>)</a:t>
            </a:r>
            <a:r>
              <a:rPr lang="zh-CN" altLang="en-US" b="1" dirty="0">
                <a:solidFill>
                  <a:srgbClr val="FF0000"/>
                </a:solidFill>
                <a:latin typeface="Arial" charset="0"/>
                <a:ea typeface="华文细黑" pitchFamily="2" charset="-122"/>
              </a:rPr>
              <a:t>介绍</a:t>
            </a:r>
          </a:p>
          <a:p>
            <a:pPr marL="0" lvl="0" indent="0" algn="just" fontAlgn="base">
              <a:spcBef>
                <a:spcPct val="0"/>
              </a:spcBef>
              <a:spcAft>
                <a:spcPct val="0"/>
              </a:spcAft>
              <a:buClrTx/>
              <a:buSzTx/>
              <a:buFontTx/>
              <a:buAutoNum type="arabicPeriod"/>
            </a:pPr>
            <a:r>
              <a:rPr lang="en-US" altLang="zh-CN" b="1" dirty="0">
                <a:solidFill>
                  <a:srgbClr val="000000"/>
                </a:solidFill>
                <a:latin typeface="Arial" charset="0"/>
                <a:ea typeface="华文细黑" pitchFamily="2" charset="-122"/>
              </a:rPr>
              <a:t>swing</a:t>
            </a:r>
            <a:r>
              <a:rPr lang="zh-CN" altLang="en-US" b="1" dirty="0">
                <a:solidFill>
                  <a:srgbClr val="000000"/>
                </a:solidFill>
                <a:latin typeface="Arial" charset="0"/>
                <a:ea typeface="华文细黑" pitchFamily="2" charset="-122"/>
              </a:rPr>
              <a:t>组件介绍</a:t>
            </a:r>
          </a:p>
          <a:p>
            <a:pPr marL="0" lvl="0" indent="0" algn="just" fontAlgn="base">
              <a:spcBef>
                <a:spcPct val="0"/>
              </a:spcBef>
              <a:spcAft>
                <a:spcPct val="0"/>
              </a:spcAft>
              <a:buClrTx/>
              <a:buSzTx/>
              <a:buFontTx/>
              <a:buAutoNum type="arabicPeriod"/>
            </a:pPr>
            <a:r>
              <a:rPr lang="zh-CN" altLang="en-US" b="1" dirty="0">
                <a:solidFill>
                  <a:srgbClr val="000000"/>
                </a:solidFill>
                <a:latin typeface="Arial" charset="0"/>
                <a:ea typeface="华文细黑" pitchFamily="2" charset="-122"/>
              </a:rPr>
              <a:t>三大常用布局管理器</a:t>
            </a:r>
          </a:p>
          <a:p>
            <a:pPr marL="0" lvl="0" indent="0" algn="just" fontAlgn="base">
              <a:spcBef>
                <a:spcPct val="0"/>
              </a:spcBef>
              <a:spcAft>
                <a:spcPct val="0"/>
              </a:spcAft>
              <a:buClrTx/>
              <a:buSzTx/>
              <a:buFontTx/>
              <a:buAutoNum type="arabicPeriod"/>
            </a:pPr>
            <a:r>
              <a:rPr lang="en-US" altLang="zh-CN" b="1" dirty="0" err="1">
                <a:solidFill>
                  <a:srgbClr val="000000"/>
                </a:solidFill>
                <a:latin typeface="Arial" charset="0"/>
                <a:ea typeface="华文细黑" pitchFamily="2" charset="-122"/>
              </a:rPr>
              <a:t>gui</a:t>
            </a:r>
            <a:r>
              <a:rPr lang="zh-CN" altLang="en-US" b="1" dirty="0">
                <a:solidFill>
                  <a:srgbClr val="000000"/>
                </a:solidFill>
                <a:latin typeface="Arial" charset="0"/>
                <a:ea typeface="华文细黑" pitchFamily="2" charset="-122"/>
              </a:rPr>
              <a:t>编程实战案例	</a:t>
            </a:r>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7"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7721" name="Text Box 9"/>
          <p:cNvSpPr txBox="1">
            <a:spLocks noChangeArrowheads="1"/>
          </p:cNvSpPr>
          <p:nvPr/>
        </p:nvSpPr>
        <p:spPr bwMode="auto">
          <a:xfrm>
            <a:off x="519114" y="1253728"/>
            <a:ext cx="7552067" cy="3785652"/>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楷体_GB2312" pitchFamily="49" charset="-122"/>
                <a:ea typeface="楷体_GB2312" pitchFamily="49" charset="-122"/>
              </a:rPr>
              <a:t>■</a:t>
            </a:r>
            <a:r>
              <a:rPr kumimoji="1" lang="en-US" altLang="zh-CN" sz="2000" b="1" dirty="0">
                <a:solidFill>
                  <a:srgbClr val="FF0000"/>
                </a:solidFill>
                <a:latin typeface="楷体_GB2312" pitchFamily="49" charset="-122"/>
                <a:ea typeface="楷体_GB2312" pitchFamily="49" charset="-122"/>
              </a:rPr>
              <a:t> </a:t>
            </a:r>
            <a:r>
              <a:rPr kumimoji="1" lang="zh-CN" altLang="en-US" sz="2000" b="1" dirty="0">
                <a:solidFill>
                  <a:srgbClr val="000000"/>
                </a:solidFill>
                <a:latin typeface="楷体_GB2312" pitchFamily="49" charset="-122"/>
                <a:ea typeface="楷体_GB2312" pitchFamily="49" charset="-122"/>
              </a:rPr>
              <a:t>布局管理器 </a:t>
            </a:r>
            <a:r>
              <a:rPr kumimoji="1" lang="en-US" altLang="zh-CN" sz="2000" b="1" dirty="0">
                <a:solidFill>
                  <a:srgbClr val="000000"/>
                </a:solidFill>
                <a:latin typeface="Arial"/>
                <a:ea typeface="楷体_GB2312" pitchFamily="49" charset="-122"/>
              </a:rPr>
              <a:t>–</a:t>
            </a:r>
            <a:r>
              <a:rPr kumimoji="1" lang="zh-CN" altLang="en-US" sz="2000" b="1" dirty="0">
                <a:solidFill>
                  <a:srgbClr val="000000"/>
                </a:solidFill>
                <a:latin typeface="楷体_GB2312" pitchFamily="49" charset="-122"/>
                <a:ea typeface="楷体_GB2312" pitchFamily="49" charset="-122"/>
              </a:rPr>
              <a:t>介绍</a:t>
            </a:r>
          </a:p>
          <a:p>
            <a:pPr>
              <a:spcBef>
                <a:spcPts val="1200"/>
              </a:spcBef>
            </a:pPr>
            <a:r>
              <a:rPr kumimoji="1" lang="zh-CN" altLang="en-US" sz="2000" b="1" dirty="0">
                <a:solidFill>
                  <a:srgbClr val="000000"/>
                </a:solidFill>
                <a:latin typeface="楷体_GB2312" pitchFamily="49" charset="-122"/>
                <a:ea typeface="楷体_GB2312" pitchFamily="49" charset="-122"/>
              </a:rPr>
              <a:t>  </a:t>
            </a:r>
            <a:r>
              <a:rPr kumimoji="1" lang="zh-CN" altLang="en-US" sz="2000" b="1" dirty="0">
                <a:solidFill>
                  <a:srgbClr val="FF0000"/>
                </a:solidFill>
                <a:latin typeface="楷体_GB2312" pitchFamily="49" charset="-122"/>
                <a:ea typeface="楷体_GB2312" pitchFamily="49" charset="-122"/>
              </a:rPr>
              <a:t>①</a:t>
            </a:r>
            <a:r>
              <a:rPr kumimoji="1" lang="zh-CN" altLang="en-US" sz="2000" b="1" dirty="0">
                <a:solidFill>
                  <a:srgbClr val="000000"/>
                </a:solidFill>
                <a:latin typeface="楷体_GB2312" pitchFamily="49" charset="-122"/>
                <a:ea typeface="楷体_GB2312" pitchFamily="49" charset="-122"/>
              </a:rPr>
              <a:t>概念</a:t>
            </a:r>
          </a:p>
          <a:p>
            <a:r>
              <a:rPr kumimoji="1" lang="zh-CN" altLang="en-US" sz="2000" b="1" dirty="0">
                <a:solidFill>
                  <a:srgbClr val="000000"/>
                </a:solidFill>
                <a:latin typeface="楷体_GB2312" pitchFamily="49" charset="-122"/>
                <a:ea typeface="楷体_GB2312" pitchFamily="49" charset="-122"/>
              </a:rPr>
              <a:t>  组件在容器</a:t>
            </a:r>
            <a:r>
              <a:rPr kumimoji="1" lang="en-US" altLang="zh-CN" sz="2000" b="1" dirty="0">
                <a:solidFill>
                  <a:srgbClr val="000000"/>
                </a:solidFill>
                <a:latin typeface="楷体_GB2312" pitchFamily="49" charset="-122"/>
                <a:ea typeface="楷体_GB2312" pitchFamily="49" charset="-122"/>
              </a:rPr>
              <a:t>(</a:t>
            </a:r>
            <a:r>
              <a:rPr kumimoji="1" lang="zh-CN" altLang="en-US" sz="2000" b="1" dirty="0">
                <a:solidFill>
                  <a:srgbClr val="000000"/>
                </a:solidFill>
                <a:latin typeface="楷体_GB2312" pitchFamily="49" charset="-122"/>
                <a:ea typeface="楷体_GB2312" pitchFamily="49" charset="-122"/>
              </a:rPr>
              <a:t>比如</a:t>
            </a:r>
            <a:r>
              <a:rPr kumimoji="1" lang="en-US" altLang="zh-CN" sz="2000" b="1" dirty="0" err="1">
                <a:solidFill>
                  <a:srgbClr val="000000"/>
                </a:solidFill>
                <a:latin typeface="楷体_GB2312" pitchFamily="49" charset="-122"/>
                <a:ea typeface="楷体_GB2312" pitchFamily="49" charset="-122"/>
              </a:rPr>
              <a:t>JFrame</a:t>
            </a:r>
            <a:r>
              <a:rPr kumimoji="1" lang="en-US" altLang="zh-CN" sz="2000" b="1" dirty="0">
                <a:solidFill>
                  <a:srgbClr val="000000"/>
                </a:solidFill>
                <a:latin typeface="楷体_GB2312" pitchFamily="49" charset="-122"/>
                <a:ea typeface="楷体_GB2312" pitchFamily="49" charset="-122"/>
              </a:rPr>
              <a:t>)</a:t>
            </a:r>
            <a:r>
              <a:rPr kumimoji="1" lang="zh-CN" altLang="en-US" sz="2000" b="1" dirty="0">
                <a:solidFill>
                  <a:srgbClr val="000000"/>
                </a:solidFill>
                <a:latin typeface="楷体_GB2312" pitchFamily="49" charset="-122"/>
                <a:ea typeface="楷体_GB2312" pitchFamily="49" charset="-122"/>
              </a:rPr>
              <a:t>中的位置和大小是由布局</a:t>
            </a:r>
          </a:p>
          <a:p>
            <a:r>
              <a:rPr kumimoji="1" lang="zh-CN" altLang="en-US" sz="2000" b="1" dirty="0">
                <a:solidFill>
                  <a:srgbClr val="000000"/>
                </a:solidFill>
                <a:latin typeface="楷体_GB2312" pitchFamily="49" charset="-122"/>
                <a:ea typeface="楷体_GB2312" pitchFamily="49" charset="-122"/>
              </a:rPr>
              <a:t>  管理器来决定的。所有的容器都会使用一个布局管</a:t>
            </a:r>
          </a:p>
          <a:p>
            <a:r>
              <a:rPr kumimoji="1" lang="zh-CN" altLang="en-US" sz="2000" b="1" dirty="0">
                <a:solidFill>
                  <a:srgbClr val="000000"/>
                </a:solidFill>
                <a:latin typeface="楷体_GB2312" pitchFamily="49" charset="-122"/>
                <a:ea typeface="楷体_GB2312" pitchFamily="49" charset="-122"/>
              </a:rPr>
              <a:t>  理器</a:t>
            </a:r>
            <a:r>
              <a:rPr kumimoji="1" lang="en-US" altLang="zh-CN" sz="2000" b="1" dirty="0">
                <a:solidFill>
                  <a:srgbClr val="000000"/>
                </a:solidFill>
                <a:latin typeface="楷体_GB2312" pitchFamily="49" charset="-122"/>
                <a:ea typeface="楷体_GB2312" pitchFamily="49" charset="-122"/>
              </a:rPr>
              <a:t>,</a:t>
            </a:r>
            <a:r>
              <a:rPr kumimoji="1" lang="zh-CN" altLang="en-US" sz="2000" b="1" dirty="0">
                <a:solidFill>
                  <a:srgbClr val="000000"/>
                </a:solidFill>
                <a:latin typeface="楷体_GB2312" pitchFamily="49" charset="-122"/>
                <a:ea typeface="楷体_GB2312" pitchFamily="49" charset="-122"/>
              </a:rPr>
              <a:t>通过它来自动进行组件的布局管理。</a:t>
            </a:r>
          </a:p>
          <a:p>
            <a:pPr>
              <a:spcBef>
                <a:spcPts val="1200"/>
              </a:spcBef>
            </a:pPr>
            <a:r>
              <a:rPr kumimoji="1" lang="zh-CN" altLang="en-US" sz="2000" b="1" dirty="0">
                <a:solidFill>
                  <a:srgbClr val="000000"/>
                </a:solidFill>
                <a:latin typeface="楷体_GB2312" pitchFamily="49" charset="-122"/>
                <a:ea typeface="楷体_GB2312" pitchFamily="49" charset="-122"/>
              </a:rPr>
              <a:t>  </a:t>
            </a:r>
            <a:r>
              <a:rPr kumimoji="1" lang="zh-CN" altLang="en-US" sz="2000" b="1" dirty="0">
                <a:solidFill>
                  <a:srgbClr val="FF0000"/>
                </a:solidFill>
                <a:latin typeface="楷体_GB2312" pitchFamily="49" charset="-122"/>
                <a:ea typeface="楷体_GB2312" pitchFamily="49" charset="-122"/>
              </a:rPr>
              <a:t>②</a:t>
            </a:r>
            <a:r>
              <a:rPr kumimoji="1" lang="zh-CN" altLang="en-US" sz="2000" b="1" dirty="0">
                <a:solidFill>
                  <a:srgbClr val="000000"/>
                </a:solidFill>
                <a:latin typeface="楷体_GB2312" pitchFamily="49" charset="-122"/>
                <a:ea typeface="楷体_GB2312" pitchFamily="49" charset="-122"/>
              </a:rPr>
              <a:t>种类</a:t>
            </a:r>
          </a:p>
          <a:p>
            <a:r>
              <a:rPr kumimoji="1" lang="zh-CN" altLang="en-US" sz="2000" b="1" dirty="0">
                <a:solidFill>
                  <a:srgbClr val="000000"/>
                </a:solidFill>
                <a:latin typeface="楷体_GB2312" pitchFamily="49" charset="-122"/>
                <a:ea typeface="楷体_GB2312" pitchFamily="49" charset="-122"/>
              </a:rPr>
              <a:t>  </a:t>
            </a:r>
            <a:r>
              <a:rPr kumimoji="1" lang="en-US" altLang="zh-CN" sz="2000" b="1" dirty="0">
                <a:solidFill>
                  <a:srgbClr val="000000"/>
                </a:solidFill>
                <a:latin typeface="楷体_GB2312" pitchFamily="49" charset="-122"/>
                <a:ea typeface="楷体_GB2312" pitchFamily="49" charset="-122"/>
              </a:rPr>
              <a:t>java</a:t>
            </a:r>
            <a:r>
              <a:rPr kumimoji="1" lang="zh-CN" altLang="en-US" sz="2000" b="1" dirty="0">
                <a:solidFill>
                  <a:srgbClr val="000000"/>
                </a:solidFill>
                <a:latin typeface="楷体_GB2312" pitchFamily="49" charset="-122"/>
                <a:ea typeface="楷体_GB2312" pitchFamily="49" charset="-122"/>
              </a:rPr>
              <a:t>共提供了五种布局管理器</a:t>
            </a:r>
            <a:r>
              <a:rPr kumimoji="1" lang="en-US" altLang="zh-CN" sz="2000" b="1" dirty="0">
                <a:solidFill>
                  <a:srgbClr val="000000"/>
                </a:solidFill>
                <a:latin typeface="楷体_GB2312" pitchFamily="49" charset="-122"/>
                <a:ea typeface="楷体_GB2312" pitchFamily="49" charset="-122"/>
              </a:rPr>
              <a:t>:</a:t>
            </a:r>
            <a:r>
              <a:rPr kumimoji="1" lang="zh-CN" altLang="en-US" sz="2000" b="1" dirty="0">
                <a:solidFill>
                  <a:srgbClr val="FF0000"/>
                </a:solidFill>
                <a:latin typeface="楷体_GB2312" pitchFamily="49" charset="-122"/>
                <a:ea typeface="楷体_GB2312" pitchFamily="49" charset="-122"/>
              </a:rPr>
              <a:t>流式布局管理器</a:t>
            </a:r>
          </a:p>
          <a:p>
            <a:r>
              <a:rPr kumimoji="1" lang="zh-CN" altLang="en-US" sz="2000" b="1" dirty="0">
                <a:solidFill>
                  <a:srgbClr val="000000"/>
                </a:solidFill>
                <a:latin typeface="楷体_GB2312" pitchFamily="49" charset="-122"/>
                <a:ea typeface="楷体_GB2312" pitchFamily="49" charset="-122"/>
              </a:rPr>
              <a:t>  </a:t>
            </a:r>
            <a:r>
              <a:rPr kumimoji="1" lang="en-US" altLang="zh-CN" sz="2000" b="1" dirty="0">
                <a:solidFill>
                  <a:srgbClr val="000000"/>
                </a:solidFill>
                <a:latin typeface="楷体_GB2312" pitchFamily="49" charset="-122"/>
                <a:ea typeface="楷体_GB2312" pitchFamily="49" charset="-122"/>
              </a:rPr>
              <a:t>(</a:t>
            </a:r>
            <a:r>
              <a:rPr kumimoji="1" lang="en-US" altLang="zh-CN" sz="2000" b="1" dirty="0" err="1">
                <a:solidFill>
                  <a:srgbClr val="000000"/>
                </a:solidFill>
                <a:latin typeface="楷体_GB2312" pitchFamily="49" charset="-122"/>
                <a:ea typeface="楷体_GB2312" pitchFamily="49" charset="-122"/>
              </a:rPr>
              <a:t>FlowLayout</a:t>
            </a:r>
            <a:r>
              <a:rPr kumimoji="1" lang="en-US" altLang="zh-CN" sz="2000" b="1" dirty="0">
                <a:solidFill>
                  <a:srgbClr val="000000"/>
                </a:solidFill>
                <a:latin typeface="楷体_GB2312" pitchFamily="49" charset="-122"/>
                <a:ea typeface="楷体_GB2312" pitchFamily="49" charset="-122"/>
              </a:rPr>
              <a:t>)</a:t>
            </a:r>
            <a:r>
              <a:rPr kumimoji="1" lang="zh-CN" altLang="en-US" sz="2000" b="1" dirty="0">
                <a:solidFill>
                  <a:srgbClr val="000000"/>
                </a:solidFill>
                <a:latin typeface="楷体_GB2312" pitchFamily="49" charset="-122"/>
                <a:ea typeface="楷体_GB2312" pitchFamily="49" charset="-122"/>
              </a:rPr>
              <a:t>、</a:t>
            </a:r>
            <a:r>
              <a:rPr kumimoji="1" lang="zh-CN" altLang="en-US" sz="2000" b="1" dirty="0">
                <a:solidFill>
                  <a:srgbClr val="FF0000"/>
                </a:solidFill>
                <a:latin typeface="楷体_GB2312" pitchFamily="49" charset="-122"/>
                <a:ea typeface="楷体_GB2312" pitchFamily="49" charset="-122"/>
              </a:rPr>
              <a:t>边界布局管理器</a:t>
            </a:r>
            <a:r>
              <a:rPr kumimoji="1" lang="en-US" altLang="zh-CN" sz="2000" b="1" dirty="0">
                <a:solidFill>
                  <a:srgbClr val="000000"/>
                </a:solidFill>
                <a:latin typeface="楷体_GB2312" pitchFamily="49" charset="-122"/>
                <a:ea typeface="楷体_GB2312" pitchFamily="49" charset="-122"/>
              </a:rPr>
              <a:t>(</a:t>
            </a:r>
            <a:r>
              <a:rPr kumimoji="1" lang="en-US" altLang="zh-CN" sz="2000" b="1" dirty="0" err="1">
                <a:solidFill>
                  <a:srgbClr val="000000"/>
                </a:solidFill>
                <a:latin typeface="楷体_GB2312" pitchFamily="49" charset="-122"/>
                <a:ea typeface="楷体_GB2312" pitchFamily="49" charset="-122"/>
              </a:rPr>
              <a:t>BorderLayout</a:t>
            </a:r>
            <a:r>
              <a:rPr kumimoji="1" lang="en-US" altLang="zh-CN" sz="2000" b="1" dirty="0">
                <a:solidFill>
                  <a:srgbClr val="000000"/>
                </a:solidFill>
                <a:latin typeface="楷体_GB2312" pitchFamily="49" charset="-122"/>
                <a:ea typeface="楷体_GB2312" pitchFamily="49" charset="-122"/>
              </a:rPr>
              <a:t>)</a:t>
            </a:r>
            <a:r>
              <a:rPr kumimoji="1" lang="zh-CN" altLang="en-US" sz="2000" b="1" dirty="0">
                <a:solidFill>
                  <a:srgbClr val="000000"/>
                </a:solidFill>
                <a:latin typeface="楷体_GB2312" pitchFamily="49" charset="-122"/>
                <a:ea typeface="楷体_GB2312" pitchFamily="49" charset="-122"/>
              </a:rPr>
              <a:t>、</a:t>
            </a:r>
          </a:p>
          <a:p>
            <a:r>
              <a:rPr kumimoji="1" lang="zh-CN" altLang="en-US" sz="2000" b="1" dirty="0">
                <a:solidFill>
                  <a:srgbClr val="FF0000"/>
                </a:solidFill>
                <a:latin typeface="楷体_GB2312" pitchFamily="49" charset="-122"/>
                <a:ea typeface="楷体_GB2312" pitchFamily="49" charset="-122"/>
              </a:rPr>
              <a:t>网格布局管理器</a:t>
            </a:r>
            <a:r>
              <a:rPr kumimoji="1" lang="en-US" altLang="zh-CN" sz="2000" b="1" dirty="0">
                <a:solidFill>
                  <a:srgbClr val="000000"/>
                </a:solidFill>
                <a:latin typeface="楷体_GB2312" pitchFamily="49" charset="-122"/>
                <a:ea typeface="楷体_GB2312" pitchFamily="49" charset="-122"/>
              </a:rPr>
              <a:t>(</a:t>
            </a:r>
            <a:r>
              <a:rPr kumimoji="1" lang="en-US" altLang="zh-CN" sz="2000" b="1" dirty="0" err="1">
                <a:solidFill>
                  <a:srgbClr val="000000"/>
                </a:solidFill>
                <a:latin typeface="楷体_GB2312" pitchFamily="49" charset="-122"/>
                <a:ea typeface="楷体_GB2312" pitchFamily="49" charset="-122"/>
              </a:rPr>
              <a:t>GridLayout</a:t>
            </a:r>
            <a:r>
              <a:rPr kumimoji="1" lang="en-US" altLang="zh-CN" sz="2000" b="1" dirty="0">
                <a:solidFill>
                  <a:srgbClr val="000000"/>
                </a:solidFill>
                <a:latin typeface="楷体_GB2312" pitchFamily="49" charset="-122"/>
                <a:ea typeface="楷体_GB2312" pitchFamily="49" charset="-122"/>
              </a:rPr>
              <a:t>)</a:t>
            </a:r>
            <a:r>
              <a:rPr kumimoji="1" lang="zh-CN" altLang="en-US" sz="2000" b="1" dirty="0">
                <a:solidFill>
                  <a:srgbClr val="000000"/>
                </a:solidFill>
                <a:latin typeface="楷体_GB2312" pitchFamily="49" charset="-122"/>
                <a:ea typeface="楷体_GB2312" pitchFamily="49" charset="-122"/>
              </a:rPr>
              <a:t>、卡片布局管理器</a:t>
            </a:r>
            <a:r>
              <a:rPr kumimoji="1" lang="en-US" altLang="zh-CN" sz="2000" b="1" dirty="0">
                <a:solidFill>
                  <a:srgbClr val="000000"/>
                </a:solidFill>
                <a:latin typeface="楷体_GB2312" pitchFamily="49" charset="-122"/>
                <a:ea typeface="楷体_GB2312" pitchFamily="49" charset="-122"/>
              </a:rPr>
              <a:t>(</a:t>
            </a:r>
            <a:r>
              <a:rPr kumimoji="1" lang="en-US" altLang="zh-CN" sz="2000" b="1" dirty="0" err="1">
                <a:solidFill>
                  <a:srgbClr val="000000"/>
                </a:solidFill>
                <a:latin typeface="楷体_GB2312" pitchFamily="49" charset="-122"/>
                <a:ea typeface="楷体_GB2312" pitchFamily="49" charset="-122"/>
              </a:rPr>
              <a:t>CardLayout</a:t>
            </a:r>
            <a:r>
              <a:rPr kumimoji="1" lang="en-US" altLang="zh-CN" sz="2000" b="1" dirty="0">
                <a:solidFill>
                  <a:srgbClr val="000000"/>
                </a:solidFill>
                <a:latin typeface="楷体_GB2312" pitchFamily="49" charset="-122"/>
                <a:ea typeface="楷体_GB2312" pitchFamily="49" charset="-122"/>
              </a:rPr>
              <a:t>)</a:t>
            </a:r>
            <a:r>
              <a:rPr kumimoji="1" lang="zh-CN" altLang="en-US" sz="2000" b="1" dirty="0">
                <a:solidFill>
                  <a:srgbClr val="000000"/>
                </a:solidFill>
                <a:latin typeface="楷体_GB2312" pitchFamily="49" charset="-122"/>
                <a:ea typeface="楷体_GB2312" pitchFamily="49" charset="-122"/>
              </a:rPr>
              <a:t>、</a:t>
            </a:r>
          </a:p>
          <a:p>
            <a:r>
              <a:rPr kumimoji="1" lang="zh-CN" altLang="en-US" sz="2000" b="1" dirty="0">
                <a:solidFill>
                  <a:srgbClr val="000000"/>
                </a:solidFill>
                <a:latin typeface="楷体_GB2312" pitchFamily="49" charset="-122"/>
                <a:ea typeface="楷体_GB2312" pitchFamily="49" charset="-122"/>
              </a:rPr>
              <a:t>网格包布局管理器</a:t>
            </a:r>
            <a:r>
              <a:rPr kumimoji="1" lang="en-US" altLang="zh-CN" sz="2000" b="1" dirty="0">
                <a:solidFill>
                  <a:srgbClr val="000000"/>
                </a:solidFill>
                <a:latin typeface="楷体_GB2312" pitchFamily="49" charset="-122"/>
                <a:ea typeface="楷体_GB2312" pitchFamily="49" charset="-122"/>
              </a:rPr>
              <a:t>(</a:t>
            </a:r>
            <a:r>
              <a:rPr kumimoji="1" lang="en-US" altLang="zh-CN" sz="2000" b="1" dirty="0" err="1">
                <a:solidFill>
                  <a:srgbClr val="000000"/>
                </a:solidFill>
                <a:latin typeface="楷体_GB2312" pitchFamily="49" charset="-122"/>
                <a:ea typeface="楷体_GB2312" pitchFamily="49" charset="-122"/>
              </a:rPr>
              <a:t>GridBagLayout</a:t>
            </a:r>
            <a:r>
              <a:rPr kumimoji="1" lang="en-US" altLang="zh-CN" sz="2000" b="1" dirty="0">
                <a:solidFill>
                  <a:srgbClr val="000000"/>
                </a:solidFill>
                <a:latin typeface="楷体_GB2312" pitchFamily="49" charset="-122"/>
                <a:ea typeface="楷体_GB2312" pitchFamily="49" charset="-122"/>
              </a:rPr>
              <a:t>)</a:t>
            </a:r>
            <a:r>
              <a:rPr kumimoji="1" lang="zh-CN" altLang="en-US" sz="2000" b="1" dirty="0">
                <a:solidFill>
                  <a:srgbClr val="000000"/>
                </a:solidFill>
                <a:latin typeface="楷体_GB2312" pitchFamily="49" charset="-122"/>
                <a:ea typeface="楷体_GB2312" pitchFamily="49" charset="-122"/>
              </a:rPr>
              <a:t>。其中前三种是最常见的布局</a:t>
            </a:r>
          </a:p>
          <a:p>
            <a:r>
              <a:rPr kumimoji="1" lang="zh-CN" altLang="en-US" sz="2000" b="1" dirty="0">
                <a:solidFill>
                  <a:srgbClr val="000000"/>
                </a:solidFill>
                <a:latin typeface="楷体_GB2312" pitchFamily="49" charset="-122"/>
                <a:ea typeface="楷体_GB2312" pitchFamily="49" charset="-122"/>
              </a:rPr>
              <a:t>管理器。</a:t>
            </a:r>
          </a:p>
        </p:txBody>
      </p:sp>
      <p:pic>
        <p:nvPicPr>
          <p:cNvPr id="627722" name="Picture 10" descr="j04270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288" y="2032397"/>
            <a:ext cx="939800" cy="1079897"/>
          </a:xfrm>
          <a:prstGeom prst="rect">
            <a:avLst/>
          </a:prstGeom>
          <a:noFill/>
          <a:extLst>
            <a:ext uri="{909E8E84-426E-40DD-AFC4-6F175D3DCCD1}">
              <a14:hiddenFill xmlns:a14="http://schemas.microsoft.com/office/drawing/2010/main">
                <a:solidFill>
                  <a:srgbClr val="FFFFFF"/>
                </a:solidFill>
              </a14:hiddenFill>
            </a:ext>
          </a:extLst>
        </p:spPr>
      </p:pic>
      <p:sp>
        <p:nvSpPr>
          <p:cNvPr id="627723" name="WordArt 11"/>
          <p:cNvSpPr>
            <a:spLocks noChangeArrowheads="1" noChangeShapeType="1" noTextEdit="1"/>
          </p:cNvSpPr>
          <p:nvPr/>
        </p:nvSpPr>
        <p:spPr bwMode="auto">
          <a:xfrm>
            <a:off x="7321550" y="1731169"/>
            <a:ext cx="1066800" cy="19288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2000" b="1" kern="10">
                <a:solidFill>
                  <a:schemeClr val="tx2"/>
                </a:solidFill>
                <a:effectLst>
                  <a:outerShdw dist="45791" dir="2021404" algn="ctr" rotWithShape="0">
                    <a:srgbClr val="B2B2B2">
                      <a:alpha val="80000"/>
                    </a:srgbClr>
                  </a:outerShdw>
                </a:effectLst>
                <a:latin typeface="华文新魏"/>
                <a:ea typeface="华文新魏"/>
              </a:rPr>
              <a:t>新知识点</a:t>
            </a:r>
          </a:p>
        </p:txBody>
      </p:sp>
      <p:sp>
        <p:nvSpPr>
          <p:cNvPr id="2" name="标题 1"/>
          <p:cNvSpPr>
            <a:spLocks noGrp="1"/>
          </p:cNvSpPr>
          <p:nvPr>
            <p:ph type="title"/>
          </p:nvPr>
        </p:nvSpPr>
        <p:spPr>
          <a:xfrm>
            <a:off x="457200" y="735546"/>
            <a:ext cx="8229600" cy="407454"/>
          </a:xfrm>
        </p:spPr>
        <p:txBody>
          <a:bodyPr>
            <a:normAutofit fontScale="90000"/>
          </a:bodyPr>
          <a:lstStyle/>
          <a:p>
            <a:r>
              <a:rPr lang="zh-CN" altLang="en-US" dirty="0"/>
              <a:t>布局管理器</a:t>
            </a:r>
            <a:r>
              <a:rPr lang="en-US" altLang="zh-CN" dirty="0"/>
              <a:t>——</a:t>
            </a:r>
            <a:r>
              <a:rPr lang="zh-CN" altLang="en-US" dirty="0"/>
              <a:t>介绍</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5"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9769" name="Text Box 9"/>
          <p:cNvSpPr txBox="1">
            <a:spLocks noChangeArrowheads="1"/>
          </p:cNvSpPr>
          <p:nvPr/>
        </p:nvSpPr>
        <p:spPr bwMode="auto">
          <a:xfrm>
            <a:off x="519113" y="1253728"/>
            <a:ext cx="6723315" cy="2123658"/>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0000CC"/>
                </a:solidFill>
                <a:latin typeface="楷体_GB2312" pitchFamily="49" charset="-122"/>
                <a:ea typeface="楷体_GB2312" pitchFamily="49" charset="-122"/>
              </a:rPr>
              <a:t>■</a:t>
            </a:r>
            <a:r>
              <a:rPr kumimoji="1" lang="en-US" altLang="zh-CN" sz="1600" b="1" dirty="0">
                <a:solidFill>
                  <a:srgbClr val="FF0000"/>
                </a:solidFill>
                <a:latin typeface="楷体_GB2312" pitchFamily="49" charset="-122"/>
                <a:ea typeface="楷体_GB2312" pitchFamily="49" charset="-122"/>
              </a:rPr>
              <a:t> </a:t>
            </a:r>
            <a:r>
              <a:rPr kumimoji="1" lang="zh-CN" altLang="en-US" sz="2200" b="1" dirty="0">
                <a:solidFill>
                  <a:srgbClr val="000000"/>
                </a:solidFill>
                <a:latin typeface="楷体_GB2312" pitchFamily="49" charset="-122"/>
                <a:ea typeface="楷体_GB2312" pitchFamily="49" charset="-122"/>
              </a:rPr>
              <a:t>边界布局</a:t>
            </a:r>
            <a:r>
              <a:rPr kumimoji="1" lang="en-US" altLang="zh-CN" sz="2200" b="1" dirty="0" err="1">
                <a:solidFill>
                  <a:srgbClr val="000000"/>
                </a:solidFill>
                <a:latin typeface="楷体_GB2312" pitchFamily="49" charset="-122"/>
                <a:ea typeface="楷体_GB2312" pitchFamily="49" charset="-122"/>
              </a:rPr>
              <a:t>BorderLayout</a:t>
            </a:r>
            <a:r>
              <a:rPr kumimoji="1" lang="en-US" altLang="zh-CN" sz="2200" b="1" dirty="0">
                <a:solidFill>
                  <a:srgbClr val="000000"/>
                </a:solidFill>
                <a:latin typeface="楷体_GB2312" pitchFamily="49" charset="-122"/>
                <a:ea typeface="楷体_GB2312" pitchFamily="49" charset="-122"/>
              </a:rPr>
              <a:t> </a:t>
            </a:r>
            <a:r>
              <a:rPr kumimoji="1" lang="en-US" altLang="zh-CN" sz="2200" b="1" dirty="0">
                <a:solidFill>
                  <a:srgbClr val="000000"/>
                </a:solidFill>
                <a:latin typeface="Arial"/>
                <a:ea typeface="楷体_GB2312" pitchFamily="49" charset="-122"/>
              </a:rPr>
              <a:t>–</a:t>
            </a:r>
            <a:r>
              <a:rPr kumimoji="1" lang="zh-CN" altLang="en-US" sz="2200" b="1" dirty="0">
                <a:solidFill>
                  <a:srgbClr val="000000"/>
                </a:solidFill>
                <a:latin typeface="楷体_GB2312" pitchFamily="49" charset="-122"/>
                <a:ea typeface="楷体_GB2312" pitchFamily="49" charset="-122"/>
              </a:rPr>
              <a:t>介绍</a:t>
            </a:r>
          </a:p>
          <a:p>
            <a:r>
              <a:rPr kumimoji="1" lang="zh-CN" altLang="en-US" sz="2200" b="1" dirty="0">
                <a:solidFill>
                  <a:srgbClr val="000000"/>
                </a:solidFill>
                <a:latin typeface="楷体_GB2312" pitchFamily="49" charset="-122"/>
                <a:ea typeface="楷体_GB2312" pitchFamily="49" charset="-122"/>
              </a:rPr>
              <a:t>	</a:t>
            </a:r>
          </a:p>
          <a:p>
            <a:r>
              <a:rPr kumimoji="1" lang="zh-CN" altLang="en-US" sz="2200" b="1" dirty="0">
                <a:solidFill>
                  <a:srgbClr val="000000"/>
                </a:solidFill>
                <a:latin typeface="楷体_GB2312" pitchFamily="49" charset="-122"/>
                <a:ea typeface="楷体_GB2312" pitchFamily="49" charset="-122"/>
              </a:rPr>
              <a:t>  边界布局</a:t>
            </a:r>
            <a:r>
              <a:rPr kumimoji="1" lang="en-US" altLang="zh-CN" sz="2200" b="1" dirty="0">
                <a:solidFill>
                  <a:srgbClr val="000000"/>
                </a:solidFill>
                <a:latin typeface="楷体_GB2312" pitchFamily="49" charset="-122"/>
                <a:ea typeface="楷体_GB2312" pitchFamily="49" charset="-122"/>
              </a:rPr>
              <a:t>(</a:t>
            </a:r>
            <a:r>
              <a:rPr kumimoji="1" lang="en-US" altLang="zh-CN" sz="2200" b="1" dirty="0" err="1">
                <a:solidFill>
                  <a:srgbClr val="000000"/>
                </a:solidFill>
                <a:latin typeface="楷体_GB2312" pitchFamily="49" charset="-122"/>
                <a:ea typeface="楷体_GB2312" pitchFamily="49" charset="-122"/>
              </a:rPr>
              <a:t>BorderLayout</a:t>
            </a:r>
            <a:r>
              <a:rPr kumimoji="1" lang="en-US" altLang="zh-CN" sz="2200" b="1" dirty="0">
                <a:solidFill>
                  <a:srgbClr val="000000"/>
                </a:solidFill>
                <a:latin typeface="楷体_GB2312" pitchFamily="49" charset="-122"/>
                <a:ea typeface="楷体_GB2312" pitchFamily="49" charset="-122"/>
              </a:rPr>
              <a:t>)</a:t>
            </a:r>
            <a:r>
              <a:rPr kumimoji="1" lang="zh-CN" altLang="en-US" sz="2200" b="1" dirty="0">
                <a:solidFill>
                  <a:srgbClr val="000000"/>
                </a:solidFill>
                <a:latin typeface="楷体_GB2312" pitchFamily="49" charset="-122"/>
                <a:ea typeface="楷体_GB2312" pitchFamily="49" charset="-122"/>
              </a:rPr>
              <a:t>将容器简单的划分为东南</a:t>
            </a:r>
          </a:p>
          <a:p>
            <a:r>
              <a:rPr kumimoji="1" lang="zh-CN" altLang="en-US" sz="2200" b="1" dirty="0">
                <a:solidFill>
                  <a:srgbClr val="000000"/>
                </a:solidFill>
                <a:latin typeface="楷体_GB2312" pitchFamily="49" charset="-122"/>
                <a:ea typeface="楷体_GB2312" pitchFamily="49" charset="-122"/>
              </a:rPr>
              <a:t>西北中</a:t>
            </a:r>
            <a:r>
              <a:rPr kumimoji="1" lang="en-US" altLang="zh-CN" sz="2200" b="1" dirty="0">
                <a:solidFill>
                  <a:srgbClr val="000000"/>
                </a:solidFill>
                <a:latin typeface="楷体_GB2312" pitchFamily="49" charset="-122"/>
                <a:ea typeface="楷体_GB2312" pitchFamily="49" charset="-122"/>
              </a:rPr>
              <a:t>5</a:t>
            </a:r>
            <a:r>
              <a:rPr kumimoji="1" lang="zh-CN" altLang="en-US" sz="2200" b="1" dirty="0">
                <a:solidFill>
                  <a:srgbClr val="000000"/>
                </a:solidFill>
                <a:latin typeface="楷体_GB2312" pitchFamily="49" charset="-122"/>
                <a:ea typeface="楷体_GB2312" pitchFamily="49" charset="-122"/>
              </a:rPr>
              <a:t>个区域，中间区域最大。</a:t>
            </a:r>
          </a:p>
          <a:p>
            <a:r>
              <a:rPr kumimoji="1" lang="zh-CN" altLang="en-US" sz="2200" b="1" dirty="0">
                <a:solidFill>
                  <a:srgbClr val="000000"/>
                </a:solidFill>
                <a:latin typeface="楷体_GB2312" pitchFamily="49" charset="-122"/>
                <a:ea typeface="楷体_GB2312" pitchFamily="49" charset="-122"/>
              </a:rPr>
              <a:t>	</a:t>
            </a:r>
          </a:p>
          <a:p>
            <a:r>
              <a:rPr kumimoji="1" lang="zh-CN" altLang="en-US" sz="2200" b="1" dirty="0">
                <a:solidFill>
                  <a:srgbClr val="000000"/>
                </a:solidFill>
                <a:latin typeface="楷体_GB2312" pitchFamily="49" charset="-122"/>
                <a:ea typeface="楷体_GB2312" pitchFamily="49" charset="-122"/>
              </a:rPr>
              <a:t>  </a:t>
            </a:r>
            <a:r>
              <a:rPr kumimoji="1" lang="en-US" altLang="zh-CN" sz="2200" b="1" dirty="0" err="1">
                <a:solidFill>
                  <a:srgbClr val="000000"/>
                </a:solidFill>
                <a:latin typeface="楷体_GB2312" pitchFamily="49" charset="-122"/>
                <a:ea typeface="楷体_GB2312" pitchFamily="49" charset="-122"/>
              </a:rPr>
              <a:t>JFrame</a:t>
            </a:r>
            <a:r>
              <a:rPr kumimoji="1" lang="zh-CN" altLang="en-US" sz="2200" b="1" dirty="0">
                <a:solidFill>
                  <a:srgbClr val="000000"/>
                </a:solidFill>
                <a:latin typeface="楷体_GB2312" pitchFamily="49" charset="-122"/>
                <a:ea typeface="楷体_GB2312" pitchFamily="49" charset="-122"/>
              </a:rPr>
              <a:t>窗体，</a:t>
            </a:r>
            <a:r>
              <a:rPr kumimoji="1" lang="en-US" altLang="zh-CN" sz="2200" b="1" dirty="0" err="1">
                <a:solidFill>
                  <a:srgbClr val="000000"/>
                </a:solidFill>
                <a:latin typeface="楷体_GB2312" pitchFamily="49" charset="-122"/>
                <a:ea typeface="楷体_GB2312" pitchFamily="49" charset="-122"/>
              </a:rPr>
              <a:t>JDialog</a:t>
            </a:r>
            <a:r>
              <a:rPr kumimoji="1" lang="zh-CN" altLang="en-US" sz="2200" b="1" dirty="0">
                <a:solidFill>
                  <a:srgbClr val="000000"/>
                </a:solidFill>
                <a:latin typeface="楷体_GB2312" pitchFamily="49" charset="-122"/>
                <a:ea typeface="楷体_GB2312" pitchFamily="49" charset="-122"/>
              </a:rPr>
              <a:t>对话框组件默认布局方法</a:t>
            </a:r>
          </a:p>
        </p:txBody>
      </p:sp>
      <p:pic>
        <p:nvPicPr>
          <p:cNvPr id="629770" name="Picture 10" descr="j04270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9988" y="1762126"/>
            <a:ext cx="939800" cy="107989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457200" y="789552"/>
            <a:ext cx="8229600" cy="432048"/>
          </a:xfrm>
        </p:spPr>
        <p:txBody>
          <a:bodyPr>
            <a:normAutofit fontScale="90000"/>
          </a:bodyPr>
          <a:lstStyle/>
          <a:p>
            <a:r>
              <a:rPr lang="zh-CN" altLang="en-US" dirty="0"/>
              <a:t>布局管理器（</a:t>
            </a:r>
            <a:r>
              <a:rPr lang="en-US" altLang="zh-CN" dirty="0"/>
              <a:t>1</a:t>
            </a:r>
            <a:r>
              <a:rPr lang="zh-CN" altLang="en-US" dirty="0"/>
              <a:t>）</a:t>
            </a:r>
            <a:r>
              <a:rPr lang="en-US" altLang="zh-CN" dirty="0"/>
              <a:t>——</a:t>
            </a:r>
            <a:r>
              <a:rPr lang="zh-CN" altLang="en-US" dirty="0"/>
              <a:t>边界布局</a:t>
            </a:r>
          </a:p>
        </p:txBody>
      </p:sp>
      <p:sp>
        <p:nvSpPr>
          <p:cNvPr id="13" name="矩形 12">
            <a:hlinkClick r:id="rId4" action="ppaction://hlinkfile"/>
          </p:cNvPr>
          <p:cNvSpPr/>
          <p:nvPr/>
        </p:nvSpPr>
        <p:spPr bwMode="auto">
          <a:xfrm>
            <a:off x="5868144" y="3602831"/>
            <a:ext cx="1876424" cy="457200"/>
          </a:xfrm>
          <a:prstGeom prst="rect">
            <a:avLst/>
          </a:prstGeom>
          <a:solidFill>
            <a:schemeClr val="tx2">
              <a:lumMod val="60000"/>
              <a:lumOff val="40000"/>
            </a:schemeClr>
          </a:solidFill>
          <a:ln>
            <a:noFill/>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40000"/>
              </a:lnSpc>
              <a:spcBef>
                <a:spcPct val="20000"/>
              </a:spcBef>
              <a:spcAft>
                <a:spcPct val="0"/>
              </a:spcAft>
              <a:buClr>
                <a:schemeClr val="hlink"/>
              </a:buClr>
              <a:buSzTx/>
              <a:buFont typeface="Wingdings" pitchFamily="2" charset="2"/>
              <a:buNone/>
              <a:tabLst/>
            </a:pPr>
            <a:r>
              <a:rPr kumimoji="0" lang="en-US" altLang="zh-CN" sz="2600" b="1" i="0" u="none" strike="noStrike" cap="none" normalizeH="0" baseline="0" dirty="0">
                <a:ln>
                  <a:noFill/>
                </a:ln>
                <a:solidFill>
                  <a:schemeClr val="bg1"/>
                </a:solidFill>
                <a:effectLst/>
                <a:latin typeface="Tahoma" pitchFamily="34" charset="0"/>
                <a:ea typeface="楷体_GB2312" pitchFamily="49" charset="-122"/>
              </a:rPr>
              <a:t>Layout_1</a:t>
            </a:r>
            <a:endParaRPr kumimoji="0" lang="zh-CN" altLang="en-US" sz="2600" b="1" i="0" u="none" strike="noStrike" cap="none" normalizeH="0" baseline="0" dirty="0">
              <a:ln>
                <a:noFill/>
              </a:ln>
              <a:solidFill>
                <a:schemeClr val="bg1"/>
              </a:solidFill>
              <a:effectLst/>
              <a:latin typeface="Tahoma" pitchFamily="34" charset="0"/>
              <a:ea typeface="楷体_GB2312" pitchFamily="49" charset="-122"/>
            </a:endParaRPr>
          </a:p>
        </p:txBody>
      </p:sp>
      <p:pic>
        <p:nvPicPr>
          <p:cNvPr id="3073" name="Picture 1" descr="C:\Users\lyh\AppData\Roaming\Tencent\Users\4937717\QQ\WinTemp\RichOle\T]$B]JPBB(}FWHT6LH@YC}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3" y="2894614"/>
            <a:ext cx="3724275" cy="2107406"/>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61"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633866" name="Picture 10" descr="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5" y="1747094"/>
            <a:ext cx="1063625" cy="97274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457200" y="814146"/>
            <a:ext cx="8229600" cy="407454"/>
          </a:xfrm>
        </p:spPr>
        <p:txBody>
          <a:bodyPr>
            <a:normAutofit fontScale="90000"/>
          </a:bodyPr>
          <a:lstStyle/>
          <a:p>
            <a:r>
              <a:rPr lang="zh-CN" altLang="en-US" dirty="0"/>
              <a:t>布局</a:t>
            </a:r>
            <a:r>
              <a:rPr lang="zh-CN" altLang="en-US" dirty="0" smtClean="0"/>
              <a:t>管理器（</a:t>
            </a:r>
            <a:r>
              <a:rPr lang="en-US" altLang="zh-CN" dirty="0" smtClean="0"/>
              <a:t>1</a:t>
            </a:r>
            <a:r>
              <a:rPr lang="zh-CN" altLang="en-US" dirty="0" smtClean="0"/>
              <a:t>）</a:t>
            </a:r>
            <a:r>
              <a:rPr lang="en-US" altLang="zh-CN" dirty="0" smtClean="0"/>
              <a:t>——</a:t>
            </a:r>
            <a:r>
              <a:rPr lang="zh-CN" altLang="en-US" dirty="0"/>
              <a:t>边界布局</a:t>
            </a:r>
          </a:p>
        </p:txBody>
      </p:sp>
      <p:sp>
        <p:nvSpPr>
          <p:cNvPr id="3" name="内容占位符 2"/>
          <p:cNvSpPr>
            <a:spLocks noGrp="1"/>
          </p:cNvSpPr>
          <p:nvPr>
            <p:ph idx="1"/>
          </p:nvPr>
        </p:nvSpPr>
        <p:spPr>
          <a:xfrm>
            <a:off x="457200" y="1329612"/>
            <a:ext cx="8229600" cy="3495582"/>
          </a:xfrm>
        </p:spPr>
        <p:txBody>
          <a:bodyPr/>
          <a:lstStyle/>
          <a:p>
            <a:pPr fontAlgn="base">
              <a:spcBef>
                <a:spcPct val="0"/>
              </a:spcBef>
              <a:spcAft>
                <a:spcPct val="0"/>
              </a:spcAft>
              <a:buClrTx/>
              <a:buSzTx/>
            </a:pPr>
            <a:r>
              <a:rPr kumimoji="1" lang="zh-CN" altLang="en-US" sz="2200" b="1" dirty="0">
                <a:solidFill>
                  <a:srgbClr val="000000"/>
                </a:solidFill>
                <a:latin typeface="楷体_GB2312" pitchFamily="49" charset="-122"/>
                <a:ea typeface="楷体_GB2312" pitchFamily="49" charset="-122"/>
              </a:rPr>
              <a:t>边界布局</a:t>
            </a:r>
            <a:r>
              <a:rPr kumimoji="1" lang="en-US" altLang="zh-CN" sz="2200" b="1" dirty="0" err="1">
                <a:solidFill>
                  <a:srgbClr val="000000"/>
                </a:solidFill>
                <a:latin typeface="楷体_GB2312" pitchFamily="49" charset="-122"/>
                <a:ea typeface="楷体_GB2312" pitchFamily="49" charset="-122"/>
              </a:rPr>
              <a:t>BorderLayout</a:t>
            </a:r>
            <a:r>
              <a:rPr kumimoji="1" lang="en-US" altLang="zh-CN" sz="2200" b="1" dirty="0">
                <a:solidFill>
                  <a:srgbClr val="000000"/>
                </a:solidFill>
                <a:latin typeface="楷体_GB2312" pitchFamily="49" charset="-122"/>
                <a:ea typeface="楷体_GB2312" pitchFamily="49" charset="-122"/>
              </a:rPr>
              <a:t> </a:t>
            </a:r>
            <a:r>
              <a:rPr kumimoji="1" lang="en-US" altLang="zh-CN" sz="2200" b="1" dirty="0">
                <a:solidFill>
                  <a:srgbClr val="000000"/>
                </a:solidFill>
                <a:latin typeface="Arial"/>
                <a:ea typeface="楷体_GB2312" pitchFamily="49" charset="-122"/>
              </a:rPr>
              <a:t>–</a:t>
            </a:r>
            <a:r>
              <a:rPr kumimoji="1" lang="zh-CN" altLang="en-US" sz="2200" b="1" dirty="0">
                <a:solidFill>
                  <a:srgbClr val="000000"/>
                </a:solidFill>
                <a:latin typeface="楷体_GB2312" pitchFamily="49" charset="-122"/>
                <a:ea typeface="楷体_GB2312" pitchFamily="49" charset="-122"/>
              </a:rPr>
              <a:t>注意事项</a:t>
            </a:r>
          </a:p>
          <a:p>
            <a:pPr marL="0" lvl="0" indent="0" fontAlgn="base">
              <a:spcBef>
                <a:spcPct val="0"/>
              </a:spcBef>
              <a:spcAft>
                <a:spcPct val="0"/>
              </a:spcAft>
              <a:buClrTx/>
              <a:buSzTx/>
              <a:buNone/>
            </a:pPr>
            <a:r>
              <a:rPr kumimoji="1" lang="zh-CN" altLang="en-US" sz="2200" b="1" dirty="0">
                <a:solidFill>
                  <a:srgbClr val="000000"/>
                </a:solidFill>
                <a:latin typeface="楷体_GB2312" pitchFamily="49" charset="-122"/>
                <a:ea typeface="楷体_GB2312" pitchFamily="49" charset="-122"/>
              </a:rPr>
              <a:t>			</a:t>
            </a:r>
          </a:p>
          <a:p>
            <a:pPr marL="0" lvl="0" indent="0" fontAlgn="base">
              <a:spcBef>
                <a:spcPct val="0"/>
              </a:spcBef>
              <a:spcAft>
                <a:spcPct val="0"/>
              </a:spcAft>
              <a:buClrTx/>
              <a:buSzTx/>
              <a:buNone/>
            </a:pPr>
            <a:r>
              <a:rPr kumimoji="1" lang="zh-CN" altLang="en-US" sz="2200" b="1" dirty="0">
                <a:solidFill>
                  <a:srgbClr val="000000"/>
                </a:solidFill>
                <a:latin typeface="楷体_GB2312" pitchFamily="49" charset="-122"/>
                <a:ea typeface="楷体_GB2312" pitchFamily="49" charset="-122"/>
              </a:rPr>
              <a:t>		</a:t>
            </a:r>
            <a:r>
              <a:rPr kumimoji="1" lang="en-US" altLang="zh-CN" sz="2200" b="1" dirty="0">
                <a:solidFill>
                  <a:srgbClr val="000000"/>
                </a:solidFill>
                <a:latin typeface="楷体_GB2312" pitchFamily="49" charset="-122"/>
                <a:ea typeface="楷体_GB2312" pitchFamily="49" charset="-122"/>
              </a:rPr>
              <a:t>1.</a:t>
            </a:r>
            <a:r>
              <a:rPr kumimoji="1" lang="zh-CN" altLang="en-US" sz="2200" b="1" dirty="0">
                <a:solidFill>
                  <a:srgbClr val="000000"/>
                </a:solidFill>
                <a:latin typeface="楷体_GB2312" pitchFamily="49" charset="-122"/>
                <a:ea typeface="楷体_GB2312" pitchFamily="49" charset="-122"/>
              </a:rPr>
              <a:t>不是五个部分都必须添加</a:t>
            </a:r>
            <a:r>
              <a:rPr kumimoji="1" lang="en-US" altLang="zh-CN" sz="2200" b="1" dirty="0">
                <a:solidFill>
                  <a:srgbClr val="000000"/>
                </a:solidFill>
                <a:latin typeface="楷体_GB2312" pitchFamily="49" charset="-122"/>
                <a:ea typeface="楷体_GB2312" pitchFamily="49" charset="-122"/>
              </a:rPr>
              <a:t>.</a:t>
            </a:r>
          </a:p>
          <a:p>
            <a:pPr marL="0" lvl="0" indent="0" fontAlgn="base">
              <a:spcBef>
                <a:spcPct val="0"/>
              </a:spcBef>
              <a:spcAft>
                <a:spcPct val="0"/>
              </a:spcAft>
              <a:buClrTx/>
              <a:buSzTx/>
              <a:buNone/>
            </a:pPr>
            <a:r>
              <a:rPr kumimoji="1" lang="en-US" altLang="zh-CN" sz="2200" b="1" dirty="0">
                <a:solidFill>
                  <a:srgbClr val="000000"/>
                </a:solidFill>
                <a:latin typeface="楷体_GB2312" pitchFamily="49" charset="-122"/>
                <a:ea typeface="楷体_GB2312" pitchFamily="49" charset="-122"/>
              </a:rPr>
              <a:t>		2.</a:t>
            </a:r>
            <a:r>
              <a:rPr kumimoji="1" lang="zh-CN" altLang="en-US" sz="2200" b="1" dirty="0">
                <a:solidFill>
                  <a:srgbClr val="000000"/>
                </a:solidFill>
                <a:latin typeface="楷体_GB2312" pitchFamily="49" charset="-122"/>
                <a:ea typeface="楷体_GB2312" pitchFamily="49" charset="-122"/>
              </a:rPr>
              <a:t>中部组件会自动的调节大小</a:t>
            </a:r>
            <a:r>
              <a:rPr kumimoji="1" lang="en-US" altLang="zh-CN" sz="2200" b="1" dirty="0">
                <a:solidFill>
                  <a:srgbClr val="000000"/>
                </a:solidFill>
                <a:latin typeface="楷体_GB2312" pitchFamily="49" charset="-122"/>
                <a:ea typeface="楷体_GB2312" pitchFamily="49" charset="-122"/>
              </a:rPr>
              <a:t>.</a:t>
            </a:r>
          </a:p>
          <a:p>
            <a:pPr marL="0" lvl="0" indent="0" fontAlgn="base">
              <a:spcBef>
                <a:spcPct val="0"/>
              </a:spcBef>
              <a:spcAft>
                <a:spcPct val="0"/>
              </a:spcAft>
              <a:buClrTx/>
              <a:buSzTx/>
              <a:buNone/>
            </a:pPr>
            <a:r>
              <a:rPr kumimoji="1" lang="en-US" altLang="zh-CN" sz="2200" b="1" dirty="0">
                <a:solidFill>
                  <a:srgbClr val="000000"/>
                </a:solidFill>
                <a:latin typeface="楷体_GB2312" pitchFamily="49" charset="-122"/>
                <a:ea typeface="楷体_GB2312" pitchFamily="49" charset="-122"/>
              </a:rPr>
              <a:t>		3.JFrame ,</a:t>
            </a:r>
            <a:r>
              <a:rPr kumimoji="1" lang="en-US" altLang="zh-CN" sz="2200" b="1" dirty="0" err="1">
                <a:solidFill>
                  <a:srgbClr val="000000"/>
                </a:solidFill>
                <a:latin typeface="楷体_GB2312" pitchFamily="49" charset="-122"/>
                <a:ea typeface="楷体_GB2312" pitchFamily="49" charset="-122"/>
              </a:rPr>
              <a:t>JDialog</a:t>
            </a:r>
            <a:r>
              <a:rPr kumimoji="1" lang="en-US" altLang="zh-CN" sz="2200" b="1" dirty="0">
                <a:solidFill>
                  <a:srgbClr val="000000"/>
                </a:solidFill>
                <a:latin typeface="楷体_GB2312" pitchFamily="49" charset="-122"/>
                <a:ea typeface="楷体_GB2312" pitchFamily="49" charset="-122"/>
              </a:rPr>
              <a:t> </a:t>
            </a:r>
            <a:r>
              <a:rPr kumimoji="1" lang="zh-CN" altLang="en-US" sz="2200" b="1" dirty="0">
                <a:solidFill>
                  <a:srgbClr val="000000"/>
                </a:solidFill>
                <a:latin typeface="楷体_GB2312" pitchFamily="49" charset="-122"/>
                <a:ea typeface="楷体_GB2312" pitchFamily="49" charset="-122"/>
              </a:rPr>
              <a:t>默认布局管理器就是</a:t>
            </a:r>
          </a:p>
          <a:p>
            <a:pPr marL="0" lvl="0" indent="0" fontAlgn="base">
              <a:spcBef>
                <a:spcPct val="0"/>
              </a:spcBef>
              <a:spcAft>
                <a:spcPct val="0"/>
              </a:spcAft>
              <a:buClrTx/>
              <a:buSzTx/>
              <a:buNone/>
            </a:pPr>
            <a:r>
              <a:rPr kumimoji="1" lang="zh-CN" altLang="en-US" sz="2200" b="1" dirty="0">
                <a:solidFill>
                  <a:srgbClr val="000000"/>
                </a:solidFill>
                <a:latin typeface="楷体_GB2312" pitchFamily="49" charset="-122"/>
                <a:ea typeface="楷体_GB2312" pitchFamily="49" charset="-122"/>
              </a:rPr>
              <a:t> 		  </a:t>
            </a:r>
            <a:r>
              <a:rPr kumimoji="1" lang="en-US" altLang="zh-CN" sz="2200" b="1" dirty="0" err="1">
                <a:solidFill>
                  <a:srgbClr val="000000"/>
                </a:solidFill>
                <a:latin typeface="楷体_GB2312" pitchFamily="49" charset="-122"/>
                <a:ea typeface="楷体_GB2312" pitchFamily="49" charset="-122"/>
              </a:rPr>
              <a:t>BorderLayout</a:t>
            </a:r>
            <a:r>
              <a:rPr kumimoji="1" lang="zh-CN" altLang="en-US" sz="2200" b="1" dirty="0">
                <a:solidFill>
                  <a:srgbClr val="000000"/>
                </a:solidFill>
                <a:latin typeface="楷体_GB2312" pitchFamily="49" charset="-122"/>
                <a:ea typeface="楷体_GB2312" pitchFamily="49" charset="-122"/>
              </a:rPr>
              <a:t>。</a:t>
            </a:r>
          </a:p>
          <a:p>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9"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912" name="Text Box 8"/>
          <p:cNvSpPr txBox="1">
            <a:spLocks noChangeArrowheads="1"/>
          </p:cNvSpPr>
          <p:nvPr/>
        </p:nvSpPr>
        <p:spPr bwMode="auto">
          <a:xfrm>
            <a:off x="519114" y="1307306"/>
            <a:ext cx="8563563" cy="4493538"/>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0000CC"/>
                </a:solidFill>
                <a:latin typeface="楷体_GB2312" pitchFamily="49" charset="-122"/>
                <a:ea typeface="楷体_GB2312" pitchFamily="49" charset="-122"/>
              </a:rPr>
              <a:t>■</a:t>
            </a:r>
            <a:r>
              <a:rPr kumimoji="1" lang="en-US" altLang="zh-CN" sz="1600" b="1" dirty="0">
                <a:solidFill>
                  <a:srgbClr val="FF0000"/>
                </a:solidFill>
                <a:latin typeface="楷体_GB2312" pitchFamily="49" charset="-122"/>
                <a:ea typeface="楷体_GB2312" pitchFamily="49" charset="-122"/>
              </a:rPr>
              <a:t> </a:t>
            </a:r>
            <a:r>
              <a:rPr kumimoji="1" lang="zh-CN" altLang="en-US" sz="2200" b="1" dirty="0">
                <a:solidFill>
                  <a:srgbClr val="000000"/>
                </a:solidFill>
                <a:latin typeface="楷体_GB2312" pitchFamily="49" charset="-122"/>
                <a:ea typeface="楷体_GB2312" pitchFamily="49" charset="-122"/>
              </a:rPr>
              <a:t>流式布局</a:t>
            </a:r>
            <a:r>
              <a:rPr kumimoji="1" lang="en-US" altLang="zh-CN" sz="2200" b="1" dirty="0" err="1">
                <a:solidFill>
                  <a:srgbClr val="000000"/>
                </a:solidFill>
                <a:latin typeface="楷体_GB2312" pitchFamily="49" charset="-122"/>
                <a:ea typeface="楷体_GB2312" pitchFamily="49" charset="-122"/>
              </a:rPr>
              <a:t>FlowLayout</a:t>
            </a:r>
            <a:r>
              <a:rPr kumimoji="1" lang="en-US" altLang="zh-CN" sz="2200" b="1" dirty="0">
                <a:solidFill>
                  <a:srgbClr val="000000"/>
                </a:solidFill>
                <a:latin typeface="楷体_GB2312" pitchFamily="49" charset="-122"/>
                <a:ea typeface="楷体_GB2312" pitchFamily="49" charset="-122"/>
              </a:rPr>
              <a:t> </a:t>
            </a:r>
            <a:r>
              <a:rPr kumimoji="1" lang="en-US" altLang="zh-CN" sz="2200" b="1" dirty="0">
                <a:solidFill>
                  <a:srgbClr val="000000"/>
                </a:solidFill>
                <a:latin typeface="Arial"/>
                <a:ea typeface="楷体_GB2312" pitchFamily="49" charset="-122"/>
              </a:rPr>
              <a:t>–</a:t>
            </a:r>
            <a:r>
              <a:rPr kumimoji="1" lang="zh-CN" altLang="en-US" sz="2200" b="1" dirty="0">
                <a:solidFill>
                  <a:srgbClr val="000000"/>
                </a:solidFill>
                <a:latin typeface="楷体_GB2312" pitchFamily="49" charset="-122"/>
                <a:ea typeface="楷体_GB2312" pitchFamily="49" charset="-122"/>
              </a:rPr>
              <a:t>介绍</a:t>
            </a:r>
          </a:p>
          <a:p>
            <a:r>
              <a:rPr kumimoji="1" lang="zh-CN" altLang="en-US" sz="2200" b="1" dirty="0">
                <a:solidFill>
                  <a:srgbClr val="000000"/>
                </a:solidFill>
                <a:latin typeface="楷体_GB2312" pitchFamily="49" charset="-122"/>
                <a:ea typeface="楷体_GB2312" pitchFamily="49" charset="-122"/>
              </a:rPr>
              <a:t>  请大家看一个组件流式布局图</a:t>
            </a:r>
            <a:r>
              <a:rPr kumimoji="1" lang="en-US" altLang="zh-CN" sz="2200" b="1" dirty="0">
                <a:solidFill>
                  <a:srgbClr val="000000"/>
                </a:solidFill>
                <a:latin typeface="楷体_GB2312" pitchFamily="49" charset="-122"/>
                <a:ea typeface="楷体_GB2312" pitchFamily="49" charset="-122"/>
              </a:rPr>
              <a:t>:</a:t>
            </a:r>
          </a:p>
          <a:p>
            <a:endParaRPr kumimoji="1" lang="en-US" altLang="zh-CN" sz="2200" b="1" dirty="0">
              <a:solidFill>
                <a:srgbClr val="000000"/>
              </a:solidFill>
              <a:latin typeface="楷体_GB2312" pitchFamily="49" charset="-122"/>
              <a:ea typeface="楷体_GB2312" pitchFamily="49" charset="-122"/>
            </a:endParaRPr>
          </a:p>
          <a:p>
            <a:endParaRPr kumimoji="1" lang="en-US" altLang="zh-CN" sz="2200" b="1" dirty="0">
              <a:solidFill>
                <a:srgbClr val="000000"/>
              </a:solidFill>
              <a:latin typeface="楷体_GB2312" pitchFamily="49" charset="-122"/>
              <a:ea typeface="楷体_GB2312" pitchFamily="49" charset="-122"/>
            </a:endParaRPr>
          </a:p>
          <a:p>
            <a:endParaRPr kumimoji="1" lang="en-US" altLang="zh-CN" sz="2200" b="1" dirty="0">
              <a:solidFill>
                <a:srgbClr val="000000"/>
              </a:solidFill>
              <a:latin typeface="楷体_GB2312" pitchFamily="49" charset="-122"/>
              <a:ea typeface="楷体_GB2312" pitchFamily="49" charset="-122"/>
            </a:endParaRPr>
          </a:p>
          <a:p>
            <a:endParaRPr kumimoji="1" lang="en-US" altLang="zh-CN" sz="2200" b="1" dirty="0">
              <a:solidFill>
                <a:srgbClr val="000000"/>
              </a:solidFill>
              <a:latin typeface="楷体_GB2312" pitchFamily="49" charset="-122"/>
              <a:ea typeface="楷体_GB2312" pitchFamily="49" charset="-122"/>
            </a:endParaRPr>
          </a:p>
          <a:p>
            <a:endParaRPr kumimoji="1" lang="en-US" altLang="zh-CN" sz="2200" b="1" dirty="0">
              <a:solidFill>
                <a:srgbClr val="000000"/>
              </a:solidFill>
              <a:latin typeface="楷体_GB2312" pitchFamily="49" charset="-122"/>
              <a:ea typeface="楷体_GB2312" pitchFamily="49" charset="-122"/>
            </a:endParaRPr>
          </a:p>
          <a:p>
            <a:endParaRPr kumimoji="1" lang="en-US" altLang="zh-CN" sz="2200" b="1" dirty="0">
              <a:solidFill>
                <a:srgbClr val="000000"/>
              </a:solidFill>
              <a:latin typeface="楷体_GB2312" pitchFamily="49" charset="-122"/>
              <a:ea typeface="楷体_GB2312" pitchFamily="49" charset="-122"/>
            </a:endParaRPr>
          </a:p>
          <a:p>
            <a:r>
              <a:rPr kumimoji="1" lang="en-US" altLang="zh-CN" sz="2200" b="1" dirty="0">
                <a:solidFill>
                  <a:srgbClr val="000000"/>
                </a:solidFill>
                <a:latin typeface="楷体_GB2312" pitchFamily="49" charset="-122"/>
                <a:ea typeface="楷体_GB2312" pitchFamily="49" charset="-122"/>
              </a:rPr>
              <a:t>	</a:t>
            </a:r>
          </a:p>
          <a:p>
            <a:r>
              <a:rPr kumimoji="1" lang="en-US" altLang="zh-CN" sz="2200" b="1" dirty="0">
                <a:solidFill>
                  <a:srgbClr val="000000"/>
                </a:solidFill>
                <a:latin typeface="楷体_GB2312" pitchFamily="49" charset="-122"/>
                <a:ea typeface="楷体_GB2312" pitchFamily="49" charset="-122"/>
              </a:rPr>
              <a:t>  </a:t>
            </a:r>
            <a:r>
              <a:rPr kumimoji="1" lang="en-US" altLang="zh-CN" sz="2200" b="1" dirty="0" err="1">
                <a:solidFill>
                  <a:srgbClr val="000000"/>
                </a:solidFill>
                <a:latin typeface="楷体_GB2312" pitchFamily="49" charset="-122"/>
                <a:ea typeface="楷体_GB2312" pitchFamily="49" charset="-122"/>
              </a:rPr>
              <a:t>FlowLayout</a:t>
            </a:r>
            <a:r>
              <a:rPr kumimoji="1" lang="zh-CN" altLang="en-US" sz="2200" b="1" dirty="0">
                <a:solidFill>
                  <a:srgbClr val="000000"/>
                </a:solidFill>
                <a:latin typeface="楷体_GB2312" pitchFamily="49" charset="-122"/>
                <a:ea typeface="楷体_GB2312" pitchFamily="49" charset="-122"/>
              </a:rPr>
              <a:t>布局</a:t>
            </a:r>
            <a:r>
              <a:rPr kumimoji="1" lang="en-US" altLang="zh-CN" sz="2200" b="1" dirty="0">
                <a:solidFill>
                  <a:srgbClr val="000000"/>
                </a:solidFill>
                <a:latin typeface="楷体_GB2312" pitchFamily="49" charset="-122"/>
                <a:ea typeface="楷体_GB2312" pitchFamily="49" charset="-122"/>
              </a:rPr>
              <a:t>,</a:t>
            </a:r>
            <a:r>
              <a:rPr kumimoji="1" lang="zh-CN" altLang="en-US" sz="2200" b="1" dirty="0">
                <a:solidFill>
                  <a:srgbClr val="000000"/>
                </a:solidFill>
                <a:latin typeface="楷体_GB2312" pitchFamily="49" charset="-122"/>
                <a:ea typeface="楷体_GB2312" pitchFamily="49" charset="-122"/>
              </a:rPr>
              <a:t>按照组件的添加次序将按钮组件</a:t>
            </a:r>
            <a:r>
              <a:rPr kumimoji="1" lang="en-US" altLang="zh-CN" sz="2200" b="1" dirty="0">
                <a:solidFill>
                  <a:srgbClr val="000000"/>
                </a:solidFill>
                <a:latin typeface="楷体_GB2312" pitchFamily="49" charset="-122"/>
                <a:ea typeface="楷体_GB2312" pitchFamily="49" charset="-122"/>
              </a:rPr>
              <a:t>(</a:t>
            </a:r>
            <a:r>
              <a:rPr kumimoji="1" lang="zh-CN" altLang="en-US" sz="2200" b="1" dirty="0">
                <a:solidFill>
                  <a:srgbClr val="000000"/>
                </a:solidFill>
                <a:latin typeface="楷体_GB2312" pitchFamily="49" charset="-122"/>
                <a:ea typeface="楷体_GB2312" pitchFamily="49" charset="-122"/>
              </a:rPr>
              <a:t>当然也可以</a:t>
            </a:r>
          </a:p>
          <a:p>
            <a:r>
              <a:rPr kumimoji="1" lang="zh-CN" altLang="en-US" sz="2200" b="1" dirty="0">
                <a:solidFill>
                  <a:srgbClr val="000000"/>
                </a:solidFill>
                <a:latin typeface="楷体_GB2312" pitchFamily="49" charset="-122"/>
                <a:ea typeface="楷体_GB2312" pitchFamily="49" charset="-122"/>
              </a:rPr>
              <a:t>是别的组件</a:t>
            </a:r>
            <a:r>
              <a:rPr kumimoji="1" lang="en-US" altLang="zh-CN" sz="2200" b="1" dirty="0">
                <a:solidFill>
                  <a:srgbClr val="000000"/>
                </a:solidFill>
                <a:latin typeface="楷体_GB2312" pitchFamily="49" charset="-122"/>
                <a:ea typeface="楷体_GB2312" pitchFamily="49" charset="-122"/>
              </a:rPr>
              <a:t>)</a:t>
            </a:r>
            <a:r>
              <a:rPr kumimoji="1" lang="zh-CN" altLang="en-US" sz="2200" b="1" dirty="0">
                <a:solidFill>
                  <a:srgbClr val="000000"/>
                </a:solidFill>
                <a:latin typeface="楷体_GB2312" pitchFamily="49" charset="-122"/>
                <a:ea typeface="楷体_GB2312" pitchFamily="49" charset="-122"/>
              </a:rPr>
              <a:t>从左到右放置在容器中。当到达容器的边界时</a:t>
            </a:r>
            <a:r>
              <a:rPr kumimoji="1" lang="en-US" altLang="zh-CN" sz="2200" b="1" dirty="0">
                <a:solidFill>
                  <a:srgbClr val="000000"/>
                </a:solidFill>
                <a:latin typeface="楷体_GB2312" pitchFamily="49" charset="-122"/>
                <a:ea typeface="楷体_GB2312" pitchFamily="49" charset="-122"/>
              </a:rPr>
              <a:t>,</a:t>
            </a:r>
            <a:r>
              <a:rPr kumimoji="1" lang="zh-CN" altLang="en-US" sz="2200" b="1" dirty="0">
                <a:solidFill>
                  <a:srgbClr val="000000"/>
                </a:solidFill>
                <a:latin typeface="楷体_GB2312" pitchFamily="49" charset="-122"/>
                <a:ea typeface="楷体_GB2312" pitchFamily="49" charset="-122"/>
              </a:rPr>
              <a:t>组件将</a:t>
            </a:r>
          </a:p>
          <a:p>
            <a:r>
              <a:rPr kumimoji="1" lang="zh-CN" altLang="en-US" sz="2200" b="1" dirty="0">
                <a:solidFill>
                  <a:srgbClr val="000000"/>
                </a:solidFill>
                <a:latin typeface="楷体_GB2312" pitchFamily="49" charset="-122"/>
                <a:ea typeface="楷体_GB2312" pitchFamily="49" charset="-122"/>
              </a:rPr>
              <a:t>放置在下一行中。</a:t>
            </a:r>
            <a:r>
              <a:rPr kumimoji="1" lang="en-US" altLang="zh-CN" sz="2200" b="1" dirty="0" err="1">
                <a:solidFill>
                  <a:srgbClr val="000000"/>
                </a:solidFill>
                <a:latin typeface="楷体_GB2312" pitchFamily="49" charset="-122"/>
                <a:ea typeface="楷体_GB2312" pitchFamily="49" charset="-122"/>
              </a:rPr>
              <a:t>FlowLayout</a:t>
            </a:r>
            <a:r>
              <a:rPr kumimoji="1" lang="en-US" altLang="zh-CN" sz="2200" b="1" dirty="0">
                <a:solidFill>
                  <a:srgbClr val="000000"/>
                </a:solidFill>
                <a:latin typeface="楷体_GB2312" pitchFamily="49" charset="-122"/>
                <a:ea typeface="楷体_GB2312" pitchFamily="49" charset="-122"/>
              </a:rPr>
              <a:t> </a:t>
            </a:r>
            <a:r>
              <a:rPr kumimoji="1" lang="zh-CN" altLang="en-US" sz="2200" b="1" dirty="0">
                <a:solidFill>
                  <a:srgbClr val="000000"/>
                </a:solidFill>
                <a:latin typeface="楷体_GB2312" pitchFamily="49" charset="-122"/>
                <a:ea typeface="楷体_GB2312" pitchFamily="49" charset="-122"/>
              </a:rPr>
              <a:t>可以以左对齐、居中对齐、以右对齐</a:t>
            </a:r>
          </a:p>
          <a:p>
            <a:r>
              <a:rPr kumimoji="1" lang="zh-CN" altLang="en-US" sz="2200" b="1" dirty="0">
                <a:solidFill>
                  <a:srgbClr val="000000"/>
                </a:solidFill>
                <a:latin typeface="楷体_GB2312" pitchFamily="49" charset="-122"/>
                <a:ea typeface="楷体_GB2312" pitchFamily="49" charset="-122"/>
              </a:rPr>
              <a:t>的方式排列组件 。</a:t>
            </a:r>
          </a:p>
        </p:txBody>
      </p:sp>
      <p:pic>
        <p:nvPicPr>
          <p:cNvPr id="635913" name="Picture 9" descr="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977629"/>
            <a:ext cx="4249738" cy="1512094"/>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457200" y="814146"/>
            <a:ext cx="8229600" cy="407454"/>
          </a:xfrm>
        </p:spPr>
        <p:txBody>
          <a:bodyPr>
            <a:normAutofit fontScale="90000"/>
          </a:bodyPr>
          <a:lstStyle/>
          <a:p>
            <a:r>
              <a:rPr lang="zh-CN" altLang="en-US" dirty="0"/>
              <a:t>布局管理器 （</a:t>
            </a:r>
            <a:r>
              <a:rPr lang="en-US" altLang="zh-CN" dirty="0"/>
              <a:t>2</a:t>
            </a:r>
            <a:r>
              <a:rPr lang="zh-CN" altLang="en-US" dirty="0"/>
              <a:t>）</a:t>
            </a:r>
            <a:r>
              <a:rPr lang="en-US" altLang="zh-CN" dirty="0"/>
              <a:t>---</a:t>
            </a:r>
            <a:r>
              <a:rPr lang="zh-CN" altLang="en-US" dirty="0"/>
              <a:t>流式布局</a:t>
            </a:r>
          </a:p>
        </p:txBody>
      </p:sp>
      <p:sp>
        <p:nvSpPr>
          <p:cNvPr id="12" name="矩形 11">
            <a:hlinkClick r:id="rId4" action="ppaction://hlinkfile"/>
          </p:cNvPr>
          <p:cNvSpPr/>
          <p:nvPr/>
        </p:nvSpPr>
        <p:spPr bwMode="auto">
          <a:xfrm>
            <a:off x="6300192" y="2308792"/>
            <a:ext cx="1876424" cy="457200"/>
          </a:xfrm>
          <a:prstGeom prst="rect">
            <a:avLst/>
          </a:prstGeom>
          <a:solidFill>
            <a:schemeClr val="tx2">
              <a:lumMod val="60000"/>
              <a:lumOff val="40000"/>
            </a:schemeClr>
          </a:solidFill>
          <a:ln>
            <a:noFill/>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40000"/>
              </a:lnSpc>
              <a:spcBef>
                <a:spcPct val="20000"/>
              </a:spcBef>
              <a:spcAft>
                <a:spcPct val="0"/>
              </a:spcAft>
              <a:buClr>
                <a:schemeClr val="hlink"/>
              </a:buClr>
              <a:buSzTx/>
              <a:buFont typeface="Wingdings" pitchFamily="2" charset="2"/>
              <a:buNone/>
              <a:tabLst/>
            </a:pPr>
            <a:r>
              <a:rPr kumimoji="0" lang="en-US" altLang="zh-CN" sz="2600" b="1" i="0" u="none" strike="noStrike" cap="none" normalizeH="0" baseline="0" dirty="0">
                <a:ln>
                  <a:noFill/>
                </a:ln>
                <a:solidFill>
                  <a:schemeClr val="bg1"/>
                </a:solidFill>
                <a:effectLst/>
                <a:latin typeface="Tahoma" pitchFamily="34" charset="0"/>
                <a:ea typeface="楷体_GB2312" pitchFamily="49" charset="-122"/>
              </a:rPr>
              <a:t>Layout_2</a:t>
            </a:r>
            <a:endParaRPr kumimoji="0" lang="zh-CN" altLang="en-US" sz="2600" b="1" i="0" u="none" strike="noStrike" cap="none" normalizeH="0" baseline="0" dirty="0">
              <a:ln>
                <a:noFill/>
              </a:ln>
              <a:solidFill>
                <a:schemeClr val="bg1"/>
              </a:solidFill>
              <a:effectLst/>
              <a:latin typeface="Tahoma" pitchFamily="34" charset="0"/>
              <a:ea typeface="楷体_GB2312"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5"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0008" name="Text Box 8"/>
          <p:cNvSpPr txBox="1">
            <a:spLocks noChangeArrowheads="1"/>
          </p:cNvSpPr>
          <p:nvPr/>
        </p:nvSpPr>
        <p:spPr bwMode="auto">
          <a:xfrm>
            <a:off x="592138" y="1362075"/>
            <a:ext cx="8084318" cy="3631763"/>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dirty="0">
                <a:solidFill>
                  <a:srgbClr val="0000CC"/>
                </a:solidFill>
                <a:latin typeface="楷体_GB2312" pitchFamily="49" charset="-122"/>
                <a:ea typeface="楷体_GB2312" pitchFamily="49" charset="-122"/>
              </a:rPr>
              <a:t>■</a:t>
            </a:r>
            <a:r>
              <a:rPr kumimoji="1" lang="en-US" altLang="zh-CN" sz="2000" b="1" dirty="0">
                <a:solidFill>
                  <a:srgbClr val="FF0000"/>
                </a:solidFill>
                <a:latin typeface="楷体_GB2312" pitchFamily="49" charset="-122"/>
                <a:ea typeface="楷体_GB2312" pitchFamily="49" charset="-122"/>
              </a:rPr>
              <a:t> </a:t>
            </a:r>
            <a:r>
              <a:rPr kumimoji="1" lang="zh-CN" altLang="en-US" sz="2000" b="1" dirty="0">
                <a:solidFill>
                  <a:srgbClr val="000000"/>
                </a:solidFill>
                <a:latin typeface="楷体_GB2312" pitchFamily="49" charset="-122"/>
                <a:ea typeface="楷体_GB2312" pitchFamily="49" charset="-122"/>
              </a:rPr>
              <a:t>流式布局</a:t>
            </a:r>
            <a:r>
              <a:rPr kumimoji="1" lang="en-US" altLang="zh-CN" sz="2000" b="1" dirty="0" err="1">
                <a:solidFill>
                  <a:srgbClr val="000000"/>
                </a:solidFill>
                <a:latin typeface="楷体_GB2312" pitchFamily="49" charset="-122"/>
                <a:ea typeface="楷体_GB2312" pitchFamily="49" charset="-122"/>
              </a:rPr>
              <a:t>FlowLayout</a:t>
            </a:r>
            <a:r>
              <a:rPr kumimoji="1" lang="en-US" altLang="zh-CN" sz="2000" b="1" dirty="0">
                <a:solidFill>
                  <a:srgbClr val="000000"/>
                </a:solidFill>
                <a:latin typeface="楷体_GB2312" pitchFamily="49" charset="-122"/>
                <a:ea typeface="楷体_GB2312" pitchFamily="49" charset="-122"/>
              </a:rPr>
              <a:t> </a:t>
            </a:r>
            <a:r>
              <a:rPr kumimoji="1" lang="en-US" altLang="zh-CN" sz="2000" b="1" dirty="0">
                <a:solidFill>
                  <a:srgbClr val="000000"/>
                </a:solidFill>
                <a:latin typeface="Arial"/>
                <a:ea typeface="楷体_GB2312" pitchFamily="49" charset="-122"/>
              </a:rPr>
              <a:t>–</a:t>
            </a:r>
            <a:r>
              <a:rPr kumimoji="1" lang="zh-CN" altLang="en-US" sz="2000" b="1" dirty="0">
                <a:solidFill>
                  <a:srgbClr val="000000"/>
                </a:solidFill>
                <a:latin typeface="楷体_GB2312" pitchFamily="49" charset="-122"/>
                <a:ea typeface="楷体_GB2312" pitchFamily="49" charset="-122"/>
              </a:rPr>
              <a:t>注意事项</a:t>
            </a:r>
          </a:p>
          <a:p>
            <a:r>
              <a:rPr kumimoji="1" lang="zh-CN" altLang="en-US" sz="2000" b="1" dirty="0">
                <a:solidFill>
                  <a:srgbClr val="000000"/>
                </a:solidFill>
                <a:latin typeface="楷体_GB2312" pitchFamily="49" charset="-122"/>
                <a:ea typeface="楷体_GB2312" pitchFamily="49" charset="-122"/>
              </a:rPr>
              <a:t>			</a:t>
            </a:r>
          </a:p>
          <a:p>
            <a:pPr>
              <a:spcAft>
                <a:spcPts val="1200"/>
              </a:spcAft>
            </a:pPr>
            <a:r>
              <a:rPr kumimoji="1" lang="zh-CN" altLang="en-US" sz="2000" b="1" dirty="0">
                <a:solidFill>
                  <a:srgbClr val="000000"/>
                </a:solidFill>
                <a:latin typeface="楷体_GB2312" pitchFamily="49" charset="-122"/>
                <a:ea typeface="楷体_GB2312" pitchFamily="49" charset="-122"/>
              </a:rPr>
              <a:t>		</a:t>
            </a:r>
            <a:r>
              <a:rPr kumimoji="1" lang="en-US" altLang="zh-CN" sz="2000" b="1" dirty="0">
                <a:solidFill>
                  <a:srgbClr val="000000"/>
                </a:solidFill>
                <a:latin typeface="楷体_GB2312" pitchFamily="49" charset="-122"/>
                <a:ea typeface="楷体_GB2312" pitchFamily="49" charset="-122"/>
              </a:rPr>
              <a:t>1.</a:t>
            </a:r>
            <a:r>
              <a:rPr kumimoji="1" lang="zh-CN" altLang="en-US" sz="2000" b="1" dirty="0">
                <a:solidFill>
                  <a:srgbClr val="000000"/>
                </a:solidFill>
                <a:latin typeface="楷体_GB2312" pitchFamily="49" charset="-122"/>
                <a:ea typeface="楷体_GB2312" pitchFamily="49" charset="-122"/>
              </a:rPr>
              <a:t>不限制他所管理的组件大小</a:t>
            </a:r>
            <a:r>
              <a:rPr kumimoji="1" lang="en-US" altLang="zh-CN" sz="2000" b="1" dirty="0">
                <a:solidFill>
                  <a:srgbClr val="000000"/>
                </a:solidFill>
                <a:latin typeface="楷体_GB2312" pitchFamily="49" charset="-122"/>
                <a:ea typeface="楷体_GB2312" pitchFamily="49" charset="-122"/>
              </a:rPr>
              <a:t>,</a:t>
            </a:r>
            <a:r>
              <a:rPr kumimoji="1" lang="zh-CN" altLang="en-US" sz="2000" b="1" dirty="0">
                <a:solidFill>
                  <a:srgbClr val="000000"/>
                </a:solidFill>
                <a:latin typeface="楷体_GB2312" pitchFamily="49" charset="-122"/>
                <a:ea typeface="楷体_GB2312" pitchFamily="49" charset="-122"/>
              </a:rPr>
              <a:t>允许他们有最佳大小</a:t>
            </a:r>
          </a:p>
          <a:p>
            <a:pPr>
              <a:spcAft>
                <a:spcPts val="1200"/>
              </a:spcAft>
            </a:pPr>
            <a:r>
              <a:rPr kumimoji="1" lang="zh-CN" altLang="en-US" sz="2000" b="1" dirty="0">
                <a:solidFill>
                  <a:srgbClr val="000000"/>
                </a:solidFill>
                <a:latin typeface="楷体_GB2312" pitchFamily="49" charset="-122"/>
                <a:ea typeface="楷体_GB2312" pitchFamily="49" charset="-122"/>
              </a:rPr>
              <a:t>		</a:t>
            </a:r>
            <a:r>
              <a:rPr kumimoji="1" lang="en-US" altLang="zh-CN" sz="2000" b="1" dirty="0">
                <a:solidFill>
                  <a:srgbClr val="000000"/>
                </a:solidFill>
                <a:latin typeface="楷体_GB2312" pitchFamily="49" charset="-122"/>
                <a:ea typeface="楷体_GB2312" pitchFamily="49" charset="-122"/>
              </a:rPr>
              <a:t>2.</a:t>
            </a:r>
            <a:r>
              <a:rPr kumimoji="1" lang="zh-CN" altLang="en-US" sz="2000" b="1" dirty="0">
                <a:solidFill>
                  <a:srgbClr val="000000"/>
                </a:solidFill>
                <a:latin typeface="楷体_GB2312" pitchFamily="49" charset="-122"/>
                <a:ea typeface="楷体_GB2312" pitchFamily="49" charset="-122"/>
              </a:rPr>
              <a:t>当容器被缩放时</a:t>
            </a:r>
            <a:r>
              <a:rPr kumimoji="1" lang="en-US" altLang="zh-CN" sz="2000" b="1" dirty="0">
                <a:solidFill>
                  <a:srgbClr val="000000"/>
                </a:solidFill>
                <a:latin typeface="楷体_GB2312" pitchFamily="49" charset="-122"/>
                <a:ea typeface="楷体_GB2312" pitchFamily="49" charset="-122"/>
              </a:rPr>
              <a:t>,</a:t>
            </a:r>
            <a:r>
              <a:rPr kumimoji="1" lang="zh-CN" altLang="en-US" sz="2000" b="1" dirty="0">
                <a:solidFill>
                  <a:srgbClr val="000000"/>
                </a:solidFill>
                <a:latin typeface="楷体_GB2312" pitchFamily="49" charset="-122"/>
                <a:ea typeface="楷体_GB2312" pitchFamily="49" charset="-122"/>
              </a:rPr>
              <a:t>组件的位置可能变化</a:t>
            </a:r>
            <a:r>
              <a:rPr kumimoji="1" lang="en-US" altLang="zh-CN" sz="2000" b="1" dirty="0">
                <a:solidFill>
                  <a:srgbClr val="000000"/>
                </a:solidFill>
                <a:latin typeface="楷体_GB2312" pitchFamily="49" charset="-122"/>
                <a:ea typeface="楷体_GB2312" pitchFamily="49" charset="-122"/>
              </a:rPr>
              <a:t>,</a:t>
            </a:r>
            <a:r>
              <a:rPr kumimoji="1" lang="zh-CN" altLang="en-US" sz="2000" b="1" dirty="0">
                <a:solidFill>
                  <a:srgbClr val="000000"/>
                </a:solidFill>
                <a:latin typeface="楷体_GB2312" pitchFamily="49" charset="-122"/>
                <a:ea typeface="楷体_GB2312" pitchFamily="49" charset="-122"/>
              </a:rPr>
              <a:t>但组件的</a:t>
            </a:r>
          </a:p>
          <a:p>
            <a:pPr>
              <a:spcAft>
                <a:spcPts val="1200"/>
              </a:spcAft>
            </a:pPr>
            <a:r>
              <a:rPr kumimoji="1" lang="zh-CN" altLang="en-US" sz="2000" b="1" dirty="0">
                <a:solidFill>
                  <a:srgbClr val="000000"/>
                </a:solidFill>
                <a:latin typeface="楷体_GB2312" pitchFamily="49" charset="-122"/>
                <a:ea typeface="楷体_GB2312" pitchFamily="49" charset="-122"/>
              </a:rPr>
              <a:t>		  大小不变。</a:t>
            </a:r>
          </a:p>
          <a:p>
            <a:pPr lvl="1">
              <a:spcAft>
                <a:spcPts val="1200"/>
              </a:spcAft>
            </a:pPr>
            <a:r>
              <a:rPr kumimoji="1" lang="zh-CN" altLang="en-US" sz="2000" b="1" dirty="0">
                <a:solidFill>
                  <a:srgbClr val="000000"/>
                </a:solidFill>
                <a:latin typeface="楷体_GB2312" pitchFamily="49" charset="-122"/>
                <a:ea typeface="楷体_GB2312" pitchFamily="49" charset="-122"/>
              </a:rPr>
              <a:t>		</a:t>
            </a:r>
            <a:r>
              <a:rPr kumimoji="1" lang="en-US" altLang="zh-CN" sz="2000" b="1" dirty="0">
                <a:solidFill>
                  <a:srgbClr val="000000"/>
                </a:solidFill>
                <a:latin typeface="楷体_GB2312" pitchFamily="49" charset="-122"/>
                <a:ea typeface="楷体_GB2312" pitchFamily="49" charset="-122"/>
              </a:rPr>
              <a:t>3.</a:t>
            </a:r>
            <a:r>
              <a:rPr kumimoji="1" lang="zh-CN" altLang="en-US" sz="2000" b="1" dirty="0">
                <a:solidFill>
                  <a:srgbClr val="000000"/>
                </a:solidFill>
                <a:latin typeface="楷体_GB2312" pitchFamily="49" charset="-122"/>
                <a:ea typeface="楷体_GB2312" pitchFamily="49" charset="-122"/>
              </a:rPr>
              <a:t>默认组件</a:t>
            </a:r>
            <a:r>
              <a:rPr kumimoji="1" lang="zh-CN" altLang="en-US" sz="2000" b="1" dirty="0" smtClean="0">
                <a:solidFill>
                  <a:srgbClr val="000000"/>
                </a:solidFill>
                <a:latin typeface="楷体_GB2312" pitchFamily="49" charset="-122"/>
                <a:ea typeface="楷体_GB2312" pitchFamily="49" charset="-122"/>
              </a:rPr>
              <a:t>是按从上至下，从左至右依次剧中排列。可以通过</a:t>
            </a:r>
            <a:r>
              <a:rPr kumimoji="1" lang="en-US" altLang="zh-CN" sz="2000" b="1" dirty="0" err="1" smtClean="0">
                <a:solidFill>
                  <a:srgbClr val="000000"/>
                </a:solidFill>
                <a:latin typeface="楷体_GB2312" pitchFamily="49" charset="-122"/>
                <a:ea typeface="楷体_GB2312" pitchFamily="49" charset="-122"/>
              </a:rPr>
              <a:t>FlowLayout</a:t>
            </a:r>
            <a:r>
              <a:rPr kumimoji="1" lang="en-US" altLang="zh-CN" sz="2000" b="1" dirty="0" smtClean="0">
                <a:solidFill>
                  <a:srgbClr val="000000"/>
                </a:solidFill>
                <a:latin typeface="楷体_GB2312" pitchFamily="49" charset="-122"/>
                <a:ea typeface="楷体_GB2312" pitchFamily="49" charset="-122"/>
              </a:rPr>
              <a:t>(</a:t>
            </a:r>
            <a:r>
              <a:rPr kumimoji="1" lang="en-US" altLang="zh-CN" sz="2000" b="1" dirty="0" err="1" smtClean="0">
                <a:solidFill>
                  <a:srgbClr val="000000"/>
                </a:solidFill>
                <a:latin typeface="楷体_GB2312" pitchFamily="49" charset="-122"/>
                <a:ea typeface="楷体_GB2312" pitchFamily="49" charset="-122"/>
              </a:rPr>
              <a:t>int</a:t>
            </a:r>
            <a:r>
              <a:rPr kumimoji="1" lang="en-US" altLang="zh-CN" sz="2000" b="1" dirty="0" smtClean="0">
                <a:solidFill>
                  <a:srgbClr val="000000"/>
                </a:solidFill>
                <a:latin typeface="楷体_GB2312" pitchFamily="49" charset="-122"/>
                <a:ea typeface="楷体_GB2312" pitchFamily="49" charset="-122"/>
              </a:rPr>
              <a:t> </a:t>
            </a:r>
            <a:r>
              <a:rPr kumimoji="1" lang="en-US" altLang="zh-CN" sz="2000" b="1" dirty="0">
                <a:solidFill>
                  <a:srgbClr val="000000"/>
                </a:solidFill>
                <a:latin typeface="楷体_GB2312" pitchFamily="49" charset="-122"/>
                <a:ea typeface="楷体_GB2312" pitchFamily="49" charset="-122"/>
              </a:rPr>
              <a:t>align) </a:t>
            </a:r>
            <a:r>
              <a:rPr kumimoji="1" lang="zh-CN" altLang="en-US" sz="2000" b="1" dirty="0">
                <a:solidFill>
                  <a:srgbClr val="000000"/>
                </a:solidFill>
                <a:latin typeface="楷体_GB2312" pitchFamily="49" charset="-122"/>
                <a:ea typeface="楷体_GB2312" pitchFamily="49" charset="-122"/>
              </a:rPr>
              <a:t>函数来指定对齐方式</a:t>
            </a:r>
            <a:r>
              <a:rPr kumimoji="1" lang="en-US" altLang="zh-CN" sz="2000" b="1" dirty="0">
                <a:solidFill>
                  <a:srgbClr val="000000"/>
                </a:solidFill>
                <a:latin typeface="楷体_GB2312" pitchFamily="49" charset="-122"/>
                <a:ea typeface="楷体_GB2312" pitchFamily="49" charset="-122"/>
              </a:rPr>
              <a:t>.</a:t>
            </a:r>
          </a:p>
          <a:p>
            <a:pPr>
              <a:spcAft>
                <a:spcPts val="1200"/>
              </a:spcAft>
            </a:pPr>
            <a:r>
              <a:rPr kumimoji="1" lang="en-US" altLang="zh-CN" sz="2000" b="1" dirty="0">
                <a:solidFill>
                  <a:srgbClr val="000000"/>
                </a:solidFill>
                <a:latin typeface="楷体_GB2312" pitchFamily="49" charset="-122"/>
                <a:ea typeface="楷体_GB2312" pitchFamily="49" charset="-122"/>
              </a:rPr>
              <a:t>              4. </a:t>
            </a:r>
            <a:r>
              <a:rPr kumimoji="1" lang="en-US" altLang="zh-CN" sz="2000" b="1" dirty="0" err="1">
                <a:solidFill>
                  <a:srgbClr val="000000"/>
                </a:solidFill>
                <a:latin typeface="楷体_GB2312" pitchFamily="49" charset="-122"/>
                <a:ea typeface="楷体_GB2312" pitchFamily="49" charset="-122"/>
              </a:rPr>
              <a:t>JPanel</a:t>
            </a:r>
            <a:r>
              <a:rPr kumimoji="1" lang="zh-CN" altLang="en-US" sz="2000" b="1" dirty="0">
                <a:solidFill>
                  <a:srgbClr val="000000"/>
                </a:solidFill>
                <a:latin typeface="楷体_GB2312" pitchFamily="49" charset="-122"/>
                <a:ea typeface="楷体_GB2312" pitchFamily="49" charset="-122"/>
              </a:rPr>
              <a:t>默认的布局管理器为 </a:t>
            </a:r>
            <a:r>
              <a:rPr kumimoji="1" lang="en-US" altLang="zh-CN" sz="2000" b="1" dirty="0" err="1">
                <a:solidFill>
                  <a:srgbClr val="000000"/>
                </a:solidFill>
                <a:latin typeface="楷体_GB2312" pitchFamily="49" charset="-122"/>
                <a:ea typeface="楷体_GB2312" pitchFamily="49" charset="-122"/>
              </a:rPr>
              <a:t>FlowLayout</a:t>
            </a:r>
            <a:r>
              <a:rPr kumimoji="1" lang="zh-CN" altLang="en-US" sz="2000" b="1" dirty="0">
                <a:solidFill>
                  <a:srgbClr val="000000"/>
                </a:solidFill>
                <a:latin typeface="楷体_GB2312" pitchFamily="49" charset="-122"/>
                <a:ea typeface="楷体_GB2312" pitchFamily="49" charset="-122"/>
              </a:rPr>
              <a:t>。</a:t>
            </a:r>
            <a:endParaRPr kumimoji="1" lang="en-US" altLang="zh-CN" sz="2000" b="1" dirty="0">
              <a:solidFill>
                <a:srgbClr val="000000"/>
              </a:solidFill>
              <a:latin typeface="楷体_GB2312" pitchFamily="49" charset="-122"/>
              <a:ea typeface="楷体_GB2312" pitchFamily="49" charset="-122"/>
            </a:endParaRPr>
          </a:p>
          <a:p>
            <a:endParaRPr lang="en-US" altLang="zh-CN" sz="2000" dirty="0"/>
          </a:p>
        </p:txBody>
      </p:sp>
      <p:pic>
        <p:nvPicPr>
          <p:cNvPr id="640009" name="Picture 9" descr="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9" y="1924050"/>
            <a:ext cx="1298575" cy="1188244"/>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457200" y="735546"/>
            <a:ext cx="8229600" cy="515466"/>
          </a:xfrm>
        </p:spPr>
        <p:txBody>
          <a:bodyPr>
            <a:normAutofit fontScale="90000"/>
          </a:bodyPr>
          <a:lstStyle/>
          <a:p>
            <a:r>
              <a:rPr lang="zh-CN" altLang="en-US" dirty="0"/>
              <a:t>布局</a:t>
            </a:r>
            <a:r>
              <a:rPr lang="zh-CN" altLang="en-US" dirty="0" smtClean="0"/>
              <a:t>管理器（</a:t>
            </a:r>
            <a:r>
              <a:rPr lang="en-US" altLang="zh-CN" dirty="0" smtClean="0"/>
              <a:t>2</a:t>
            </a:r>
            <a:r>
              <a:rPr lang="zh-CN" altLang="en-US" dirty="0" smtClean="0"/>
              <a:t>） </a:t>
            </a:r>
            <a:r>
              <a:rPr lang="en-US" altLang="zh-CN" dirty="0"/>
              <a:t>---</a:t>
            </a:r>
            <a:r>
              <a:rPr lang="zh-CN" altLang="en-US" dirty="0"/>
              <a:t>流式布局</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Line 2"/>
          <p:cNvSpPr>
            <a:spLocks noChangeShapeType="1"/>
          </p:cNvSpPr>
          <p:nvPr/>
        </p:nvSpPr>
        <p:spPr bwMode="auto">
          <a:xfrm>
            <a:off x="0" y="573881"/>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4100" name="Rectangle 2"/>
          <p:cNvSpPr>
            <a:spLocks noChangeArrowheads="1"/>
          </p:cNvSpPr>
          <p:nvPr/>
        </p:nvSpPr>
        <p:spPr bwMode="auto">
          <a:xfrm>
            <a:off x="468314" y="682229"/>
            <a:ext cx="813593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2800" b="1" dirty="0">
                <a:solidFill>
                  <a:srgbClr val="336666"/>
                </a:solidFill>
                <a:ea typeface="华文新魏" pitchFamily="2" charset="-122"/>
              </a:rPr>
              <a:t>布局管理器 （</a:t>
            </a:r>
            <a:r>
              <a:rPr lang="en-US" altLang="zh-CN" sz="2800" b="1" dirty="0">
                <a:solidFill>
                  <a:srgbClr val="336666"/>
                </a:solidFill>
                <a:ea typeface="华文新魏" pitchFamily="2" charset="-122"/>
              </a:rPr>
              <a:t>3</a:t>
            </a:r>
            <a:r>
              <a:rPr lang="zh-CN" altLang="en-US" sz="2800" b="1" dirty="0">
                <a:solidFill>
                  <a:srgbClr val="336666"/>
                </a:solidFill>
                <a:ea typeface="华文新魏" pitchFamily="2" charset="-122"/>
              </a:rPr>
              <a:t>）</a:t>
            </a:r>
            <a:r>
              <a:rPr lang="en-US" altLang="zh-CN" sz="2800" b="1" dirty="0">
                <a:solidFill>
                  <a:srgbClr val="336666"/>
                </a:solidFill>
                <a:ea typeface="华文新魏" pitchFamily="2" charset="-122"/>
              </a:rPr>
              <a:t>---</a:t>
            </a:r>
            <a:r>
              <a:rPr lang="zh-CN" altLang="en-US" sz="2800" b="1" dirty="0">
                <a:solidFill>
                  <a:srgbClr val="336666"/>
                </a:solidFill>
                <a:ea typeface="华文新魏" pitchFamily="2" charset="-122"/>
              </a:rPr>
              <a:t>网格布局</a:t>
            </a:r>
          </a:p>
        </p:txBody>
      </p:sp>
      <p:sp>
        <p:nvSpPr>
          <p:cNvPr id="644101"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4104" name="Text Box 8"/>
          <p:cNvSpPr txBox="1">
            <a:spLocks noChangeArrowheads="1"/>
          </p:cNvSpPr>
          <p:nvPr/>
        </p:nvSpPr>
        <p:spPr bwMode="auto">
          <a:xfrm>
            <a:off x="519114" y="1307307"/>
            <a:ext cx="8624887" cy="2062103"/>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000" b="1" dirty="0">
                <a:solidFill>
                  <a:srgbClr val="0000CC"/>
                </a:solidFill>
                <a:latin typeface="楷体_GB2312" pitchFamily="49" charset="-122"/>
                <a:ea typeface="楷体_GB2312" pitchFamily="49" charset="-122"/>
              </a:rPr>
              <a:t>■</a:t>
            </a:r>
            <a:r>
              <a:rPr kumimoji="1" lang="en-US" altLang="zh-CN" sz="1600" b="1" dirty="0">
                <a:solidFill>
                  <a:srgbClr val="0000CC"/>
                </a:solidFill>
                <a:latin typeface="楷体_GB2312" pitchFamily="49" charset="-122"/>
                <a:ea typeface="楷体_GB2312" pitchFamily="49" charset="-122"/>
              </a:rPr>
              <a:t> </a:t>
            </a:r>
            <a:r>
              <a:rPr kumimoji="1" lang="zh-CN" altLang="en-US" sz="2200" b="1" dirty="0">
                <a:solidFill>
                  <a:srgbClr val="000000"/>
                </a:solidFill>
                <a:latin typeface="楷体_GB2312" pitchFamily="49" charset="-122"/>
                <a:ea typeface="楷体_GB2312" pitchFamily="49" charset="-122"/>
              </a:rPr>
              <a:t>网格布局</a:t>
            </a:r>
            <a:r>
              <a:rPr kumimoji="1" lang="en-US" altLang="zh-CN" sz="2200" b="1" dirty="0" err="1">
                <a:solidFill>
                  <a:srgbClr val="000000"/>
                </a:solidFill>
                <a:latin typeface="楷体_GB2312" pitchFamily="49" charset="-122"/>
                <a:ea typeface="楷体_GB2312" pitchFamily="49" charset="-122"/>
              </a:rPr>
              <a:t>GridLayout</a:t>
            </a:r>
            <a:r>
              <a:rPr kumimoji="1" lang="en-US" altLang="zh-CN" sz="2200" b="1" dirty="0">
                <a:solidFill>
                  <a:srgbClr val="000000"/>
                </a:solidFill>
                <a:latin typeface="楷体_GB2312" pitchFamily="49" charset="-122"/>
                <a:ea typeface="楷体_GB2312" pitchFamily="49" charset="-122"/>
              </a:rPr>
              <a:t> </a:t>
            </a:r>
            <a:r>
              <a:rPr kumimoji="1" lang="en-US" altLang="zh-CN" sz="2200" b="1" dirty="0">
                <a:solidFill>
                  <a:srgbClr val="000000"/>
                </a:solidFill>
                <a:latin typeface="Arial"/>
                <a:ea typeface="楷体_GB2312" pitchFamily="49" charset="-122"/>
              </a:rPr>
              <a:t>–</a:t>
            </a:r>
            <a:r>
              <a:rPr kumimoji="1" lang="zh-CN" altLang="en-US" sz="2200" b="1" dirty="0">
                <a:solidFill>
                  <a:srgbClr val="000000"/>
                </a:solidFill>
                <a:latin typeface="楷体_GB2312" pitchFamily="49" charset="-122"/>
                <a:ea typeface="楷体_GB2312" pitchFamily="49" charset="-122"/>
              </a:rPr>
              <a:t>使用</a:t>
            </a:r>
          </a:p>
          <a:p>
            <a:r>
              <a:rPr kumimoji="1" lang="zh-CN" altLang="en-US" sz="2200" b="1" dirty="0">
                <a:solidFill>
                  <a:srgbClr val="000000"/>
                </a:solidFill>
                <a:latin typeface="楷体_GB2312" pitchFamily="49" charset="-122"/>
                <a:ea typeface="楷体_GB2312" pitchFamily="49" charset="-122"/>
              </a:rPr>
              <a:t>	</a:t>
            </a:r>
          </a:p>
          <a:p>
            <a:r>
              <a:rPr kumimoji="1" lang="zh-CN" altLang="en-US" sz="2200" b="1" dirty="0">
                <a:solidFill>
                  <a:srgbClr val="000000"/>
                </a:solidFill>
                <a:latin typeface="楷体_GB2312" pitchFamily="49" charset="-122"/>
                <a:ea typeface="楷体_GB2312" pitchFamily="49" charset="-122"/>
              </a:rPr>
              <a:t>  我们为大家演示一下如何用网格布局来部署组件。</a:t>
            </a:r>
            <a:endParaRPr kumimoji="1" lang="en-US" altLang="zh-CN" sz="2200" b="1" dirty="0">
              <a:solidFill>
                <a:srgbClr val="000000"/>
              </a:solidFill>
              <a:latin typeface="楷体_GB2312" pitchFamily="49" charset="-122"/>
              <a:ea typeface="楷体_GB2312" pitchFamily="49" charset="-122"/>
            </a:endParaRPr>
          </a:p>
          <a:p>
            <a:endParaRPr kumimoji="1" lang="en-US" altLang="zh-CN" sz="2200" b="1" dirty="0">
              <a:solidFill>
                <a:srgbClr val="000000"/>
              </a:solidFill>
              <a:latin typeface="楷体_GB2312" pitchFamily="49" charset="-122"/>
              <a:ea typeface="楷体_GB2312" pitchFamily="49" charset="-122"/>
            </a:endParaRPr>
          </a:p>
          <a:p>
            <a:r>
              <a:rPr kumimoji="1" lang="zh-CN" altLang="en-US" sz="2200" b="1" dirty="0">
                <a:solidFill>
                  <a:srgbClr val="000000"/>
                </a:solidFill>
                <a:latin typeface="楷体_GB2312" pitchFamily="49" charset="-122"/>
                <a:ea typeface="楷体_GB2312" pitchFamily="49" charset="-122"/>
              </a:rPr>
              <a:t>这里请大家注意 网格布局的使用。</a:t>
            </a:r>
          </a:p>
          <a:p>
            <a:endParaRPr lang="en-US" altLang="zh-CN" dirty="0"/>
          </a:p>
        </p:txBody>
      </p:sp>
      <p:pic>
        <p:nvPicPr>
          <p:cNvPr id="644105" name="Picture 9" descr="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282" y="3245532"/>
            <a:ext cx="3097213" cy="1556147"/>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hlinkClick r:id="rId4" action="ppaction://hlinkfile"/>
          </p:cNvPr>
          <p:cNvSpPr/>
          <p:nvPr/>
        </p:nvSpPr>
        <p:spPr bwMode="auto">
          <a:xfrm>
            <a:off x="5652120" y="3165816"/>
            <a:ext cx="1876424" cy="457200"/>
          </a:xfrm>
          <a:prstGeom prst="rect">
            <a:avLst/>
          </a:prstGeom>
          <a:solidFill>
            <a:schemeClr val="tx2">
              <a:lumMod val="60000"/>
              <a:lumOff val="40000"/>
            </a:schemeClr>
          </a:solidFill>
          <a:ln>
            <a:noFill/>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40000"/>
              </a:lnSpc>
              <a:spcBef>
                <a:spcPct val="20000"/>
              </a:spcBef>
              <a:spcAft>
                <a:spcPct val="0"/>
              </a:spcAft>
              <a:buClr>
                <a:schemeClr val="hlink"/>
              </a:buClr>
              <a:buSzTx/>
              <a:buFont typeface="Wingdings" pitchFamily="2" charset="2"/>
              <a:buNone/>
              <a:tabLst/>
            </a:pPr>
            <a:r>
              <a:rPr kumimoji="0" lang="en-US" altLang="zh-CN" sz="2600" b="1" i="0" u="none" strike="noStrike" cap="none" normalizeH="0" baseline="0" dirty="0">
                <a:ln>
                  <a:noFill/>
                </a:ln>
                <a:solidFill>
                  <a:schemeClr val="bg1"/>
                </a:solidFill>
                <a:effectLst/>
                <a:latin typeface="Tahoma" pitchFamily="34" charset="0"/>
                <a:ea typeface="楷体_GB2312" pitchFamily="49" charset="-122"/>
              </a:rPr>
              <a:t>Layout_3</a:t>
            </a:r>
            <a:endParaRPr kumimoji="0" lang="zh-CN" altLang="en-US" sz="2600" b="1" i="0" u="none" strike="noStrike" cap="none" normalizeH="0" baseline="0" dirty="0">
              <a:ln>
                <a:noFill/>
              </a:ln>
              <a:solidFill>
                <a:schemeClr val="bg1"/>
              </a:solidFill>
              <a:effectLst/>
              <a:latin typeface="Tahoma" pitchFamily="34" charset="0"/>
              <a:ea typeface="楷体_GB2312"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9"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152" name="Text Box 8"/>
          <p:cNvSpPr txBox="1">
            <a:spLocks noChangeArrowheads="1"/>
          </p:cNvSpPr>
          <p:nvPr/>
        </p:nvSpPr>
        <p:spPr bwMode="auto">
          <a:xfrm>
            <a:off x="663575" y="1362075"/>
            <a:ext cx="8417689" cy="3754874"/>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00CC"/>
                </a:solidFill>
                <a:latin typeface="楷体_GB2312" pitchFamily="49" charset="-122"/>
                <a:ea typeface="楷体_GB2312" pitchFamily="49" charset="-122"/>
              </a:rPr>
              <a:t>■</a:t>
            </a:r>
            <a:r>
              <a:rPr kumimoji="1" lang="en-US" altLang="zh-CN" sz="1600" b="1">
                <a:solidFill>
                  <a:srgbClr val="FF0000"/>
                </a:solidFill>
                <a:latin typeface="楷体_GB2312" pitchFamily="49" charset="-122"/>
                <a:ea typeface="楷体_GB2312" pitchFamily="49" charset="-122"/>
              </a:rPr>
              <a:t> </a:t>
            </a:r>
            <a:r>
              <a:rPr kumimoji="1" lang="zh-CN" altLang="en-US" sz="2200" b="1">
                <a:solidFill>
                  <a:srgbClr val="000000"/>
                </a:solidFill>
                <a:latin typeface="楷体_GB2312" pitchFamily="49" charset="-122"/>
                <a:ea typeface="楷体_GB2312" pitchFamily="49" charset="-122"/>
              </a:rPr>
              <a:t>网格布局</a:t>
            </a:r>
            <a:r>
              <a:rPr kumimoji="1" lang="en-US" altLang="zh-CN" sz="2200" b="1">
                <a:solidFill>
                  <a:srgbClr val="000000"/>
                </a:solidFill>
                <a:latin typeface="楷体_GB2312" pitchFamily="49" charset="-122"/>
                <a:ea typeface="楷体_GB2312" pitchFamily="49" charset="-122"/>
              </a:rPr>
              <a:t>GridLayout </a:t>
            </a:r>
            <a:r>
              <a:rPr kumimoji="1" lang="en-US" altLang="zh-CN" sz="2200" b="1">
                <a:solidFill>
                  <a:srgbClr val="000000"/>
                </a:solidFill>
                <a:latin typeface="Arial"/>
                <a:ea typeface="楷体_GB2312" pitchFamily="49" charset="-122"/>
              </a:rPr>
              <a:t>–</a:t>
            </a:r>
            <a:r>
              <a:rPr kumimoji="1" lang="zh-CN" altLang="en-US" sz="2200" b="1">
                <a:solidFill>
                  <a:srgbClr val="000000"/>
                </a:solidFill>
                <a:latin typeface="楷体_GB2312" pitchFamily="49" charset="-122"/>
                <a:ea typeface="楷体_GB2312" pitchFamily="49" charset="-122"/>
              </a:rPr>
              <a:t>注意事项</a:t>
            </a:r>
          </a:p>
          <a:p>
            <a:r>
              <a:rPr kumimoji="1" lang="zh-CN" altLang="en-US" sz="2200" b="1">
                <a:solidFill>
                  <a:srgbClr val="000000"/>
                </a:solidFill>
                <a:latin typeface="楷体_GB2312" pitchFamily="49" charset="-122"/>
                <a:ea typeface="楷体_GB2312" pitchFamily="49" charset="-122"/>
              </a:rPr>
              <a:t>			</a:t>
            </a:r>
          </a:p>
          <a:p>
            <a:r>
              <a:rPr kumimoji="1" lang="zh-CN" altLang="en-US" sz="2200" b="1">
                <a:solidFill>
                  <a:srgbClr val="000000"/>
                </a:solidFill>
                <a:latin typeface="楷体_GB2312" pitchFamily="49" charset="-122"/>
                <a:ea typeface="楷体_GB2312" pitchFamily="49" charset="-122"/>
              </a:rPr>
              <a:t>		</a:t>
            </a:r>
            <a:r>
              <a:rPr kumimoji="1" lang="en-US" altLang="zh-CN" sz="2200" b="1">
                <a:solidFill>
                  <a:srgbClr val="000000"/>
                </a:solidFill>
                <a:latin typeface="楷体_GB2312" pitchFamily="49" charset="-122"/>
                <a:ea typeface="楷体_GB2312" pitchFamily="49" charset="-122"/>
              </a:rPr>
              <a:t>1.</a:t>
            </a:r>
            <a:r>
              <a:rPr kumimoji="1" lang="zh-CN" altLang="en-US" sz="2200" b="1">
                <a:solidFill>
                  <a:srgbClr val="000000"/>
                </a:solidFill>
                <a:latin typeface="楷体_GB2312" pitchFamily="49" charset="-122"/>
                <a:ea typeface="楷体_GB2312" pitchFamily="49" charset="-122"/>
              </a:rPr>
              <a:t>组件的相对位置不随容器的缩放而变化</a:t>
            </a:r>
            <a:r>
              <a:rPr kumimoji="1" lang="en-US" altLang="zh-CN" sz="2200" b="1">
                <a:solidFill>
                  <a:srgbClr val="000000"/>
                </a:solidFill>
                <a:latin typeface="楷体_GB2312" pitchFamily="49" charset="-122"/>
                <a:ea typeface="楷体_GB2312" pitchFamily="49" charset="-122"/>
              </a:rPr>
              <a:t>,</a:t>
            </a:r>
            <a:r>
              <a:rPr kumimoji="1" lang="zh-CN" altLang="en-US" sz="2200" b="1">
                <a:solidFill>
                  <a:srgbClr val="000000"/>
                </a:solidFill>
                <a:latin typeface="楷体_GB2312" pitchFamily="49" charset="-122"/>
                <a:ea typeface="楷体_GB2312" pitchFamily="49" charset="-122"/>
              </a:rPr>
              <a:t>但大小会</a:t>
            </a:r>
          </a:p>
          <a:p>
            <a:r>
              <a:rPr kumimoji="1" lang="zh-CN" altLang="en-US" sz="2200" b="1">
                <a:solidFill>
                  <a:srgbClr val="000000"/>
                </a:solidFill>
                <a:latin typeface="楷体_GB2312" pitchFamily="49" charset="-122"/>
                <a:ea typeface="楷体_GB2312" pitchFamily="49" charset="-122"/>
              </a:rPr>
              <a:t>		变化。</a:t>
            </a:r>
          </a:p>
          <a:p>
            <a:r>
              <a:rPr kumimoji="1" lang="zh-CN" altLang="en-US" sz="2200" b="1">
                <a:solidFill>
                  <a:srgbClr val="000000"/>
                </a:solidFill>
                <a:latin typeface="楷体_GB2312" pitchFamily="49" charset="-122"/>
                <a:ea typeface="楷体_GB2312" pitchFamily="49" charset="-122"/>
              </a:rPr>
              <a:t>		</a:t>
            </a:r>
            <a:r>
              <a:rPr kumimoji="1" lang="en-US" altLang="zh-CN" sz="2200" b="1">
                <a:solidFill>
                  <a:srgbClr val="000000"/>
                </a:solidFill>
                <a:latin typeface="楷体_GB2312" pitchFamily="49" charset="-122"/>
                <a:ea typeface="楷体_GB2312" pitchFamily="49" charset="-122"/>
              </a:rPr>
              <a:t>2.</a:t>
            </a:r>
            <a:r>
              <a:rPr kumimoji="1" lang="zh-CN" altLang="en-US" sz="2200" b="1">
                <a:solidFill>
                  <a:srgbClr val="000000"/>
                </a:solidFill>
                <a:latin typeface="楷体_GB2312" pitchFamily="49" charset="-122"/>
                <a:ea typeface="楷体_GB2312" pitchFamily="49" charset="-122"/>
              </a:rPr>
              <a:t>所有组件的大小相同。</a:t>
            </a:r>
          </a:p>
          <a:p>
            <a:r>
              <a:rPr kumimoji="1" lang="zh-CN" altLang="en-US" sz="2200" b="1">
                <a:solidFill>
                  <a:srgbClr val="000000"/>
                </a:solidFill>
                <a:latin typeface="楷体_GB2312" pitchFamily="49" charset="-122"/>
                <a:ea typeface="楷体_GB2312" pitchFamily="49" charset="-122"/>
              </a:rPr>
              <a:t>		</a:t>
            </a:r>
            <a:r>
              <a:rPr kumimoji="1" lang="en-US" altLang="zh-CN" sz="2200" b="1">
                <a:solidFill>
                  <a:srgbClr val="000000"/>
                </a:solidFill>
                <a:latin typeface="楷体_GB2312" pitchFamily="49" charset="-122"/>
                <a:ea typeface="楷体_GB2312" pitchFamily="49" charset="-122"/>
              </a:rPr>
              <a:t>3.</a:t>
            </a:r>
            <a:r>
              <a:rPr kumimoji="1" lang="zh-CN" altLang="en-US" sz="2200" b="1">
                <a:solidFill>
                  <a:srgbClr val="000000"/>
                </a:solidFill>
                <a:latin typeface="楷体_GB2312" pitchFamily="49" charset="-122"/>
                <a:ea typeface="楷体_GB2312" pitchFamily="49" charset="-122"/>
              </a:rPr>
              <a:t>可以通过</a:t>
            </a:r>
            <a:r>
              <a:rPr kumimoji="1" lang="en-US" altLang="zh-CN" sz="2200" b="1">
                <a:solidFill>
                  <a:srgbClr val="000000"/>
                </a:solidFill>
                <a:latin typeface="楷体_GB2312" pitchFamily="49" charset="-122"/>
                <a:ea typeface="楷体_GB2312" pitchFamily="49" charset="-122"/>
              </a:rPr>
              <a:t>GridLayout(int rows,int cols,int </a:t>
            </a:r>
          </a:p>
          <a:p>
            <a:r>
              <a:rPr kumimoji="1" lang="en-US" altLang="zh-CN" sz="2200" b="1">
                <a:solidFill>
                  <a:srgbClr val="000000"/>
                </a:solidFill>
                <a:latin typeface="楷体_GB2312" pitchFamily="49" charset="-122"/>
                <a:ea typeface="楷体_GB2312" pitchFamily="49" charset="-122"/>
              </a:rPr>
              <a:t>		hgap,int vgap)</a:t>
            </a:r>
            <a:r>
              <a:rPr kumimoji="1" lang="zh-CN" altLang="en-US" sz="2200" b="1">
                <a:solidFill>
                  <a:srgbClr val="000000"/>
                </a:solidFill>
                <a:latin typeface="楷体_GB2312" pitchFamily="49" charset="-122"/>
                <a:ea typeface="楷体_GB2312" pitchFamily="49" charset="-122"/>
              </a:rPr>
              <a:t>来指定网格的行</a:t>
            </a:r>
            <a:r>
              <a:rPr kumimoji="1" lang="en-US" altLang="zh-CN" sz="2200" b="1">
                <a:solidFill>
                  <a:srgbClr val="000000"/>
                </a:solidFill>
                <a:latin typeface="楷体_GB2312" pitchFamily="49" charset="-122"/>
                <a:ea typeface="楷体_GB2312" pitchFamily="49" charset="-122"/>
              </a:rPr>
              <a:t>/</a:t>
            </a:r>
            <a:r>
              <a:rPr kumimoji="1" lang="zh-CN" altLang="en-US" sz="2200" b="1">
                <a:solidFill>
                  <a:srgbClr val="000000"/>
                </a:solidFill>
                <a:latin typeface="楷体_GB2312" pitchFamily="49" charset="-122"/>
                <a:ea typeface="楷体_GB2312" pitchFamily="49" charset="-122"/>
              </a:rPr>
              <a:t>列</a:t>
            </a:r>
            <a:r>
              <a:rPr kumimoji="1" lang="en-US" altLang="zh-CN" sz="2200" b="1">
                <a:solidFill>
                  <a:srgbClr val="000000"/>
                </a:solidFill>
                <a:latin typeface="楷体_GB2312" pitchFamily="49" charset="-122"/>
                <a:ea typeface="楷体_GB2312" pitchFamily="49" charset="-122"/>
              </a:rPr>
              <a:t>,</a:t>
            </a:r>
            <a:r>
              <a:rPr kumimoji="1" lang="zh-CN" altLang="en-US" sz="2200" b="1">
                <a:solidFill>
                  <a:srgbClr val="000000"/>
                </a:solidFill>
                <a:latin typeface="楷体_GB2312" pitchFamily="49" charset="-122"/>
                <a:ea typeface="楷体_GB2312" pitchFamily="49" charset="-122"/>
              </a:rPr>
              <a:t>水平间隙</a:t>
            </a:r>
            <a:r>
              <a:rPr kumimoji="1" lang="en-US" altLang="zh-CN" sz="2200" b="1">
                <a:solidFill>
                  <a:srgbClr val="000000"/>
                </a:solidFill>
                <a:latin typeface="楷体_GB2312" pitchFamily="49" charset="-122"/>
                <a:ea typeface="楷体_GB2312" pitchFamily="49" charset="-122"/>
              </a:rPr>
              <a:t>/</a:t>
            </a:r>
            <a:r>
              <a:rPr kumimoji="1" lang="zh-CN" altLang="en-US" sz="2200" b="1">
                <a:solidFill>
                  <a:srgbClr val="000000"/>
                </a:solidFill>
                <a:latin typeface="楷体_GB2312" pitchFamily="49" charset="-122"/>
                <a:ea typeface="楷体_GB2312" pitchFamily="49" charset="-122"/>
              </a:rPr>
              <a:t>垂</a:t>
            </a:r>
          </a:p>
          <a:p>
            <a:r>
              <a:rPr kumimoji="1" lang="zh-CN" altLang="en-US" sz="2200" b="1">
                <a:solidFill>
                  <a:srgbClr val="000000"/>
                </a:solidFill>
                <a:latin typeface="楷体_GB2312" pitchFamily="49" charset="-122"/>
                <a:ea typeface="楷体_GB2312" pitchFamily="49" charset="-122"/>
              </a:rPr>
              <a:t>		直间隙。</a:t>
            </a:r>
          </a:p>
          <a:p>
            <a:r>
              <a:rPr kumimoji="1" lang="zh-CN" altLang="en-US" sz="2200" b="1">
                <a:solidFill>
                  <a:srgbClr val="000000"/>
                </a:solidFill>
                <a:latin typeface="楷体_GB2312" pitchFamily="49" charset="-122"/>
                <a:ea typeface="楷体_GB2312" pitchFamily="49" charset="-122"/>
              </a:rPr>
              <a:t>		</a:t>
            </a:r>
            <a:r>
              <a:rPr kumimoji="1" lang="zh-CN" altLang="en-US" sz="2200" b="1">
                <a:solidFill>
                  <a:srgbClr val="FF0000"/>
                </a:solidFill>
                <a:latin typeface="楷体_GB2312" pitchFamily="49" charset="-122"/>
                <a:ea typeface="楷体_GB2312" pitchFamily="49" charset="-122"/>
              </a:rPr>
              <a:t>参数说明</a:t>
            </a:r>
            <a:r>
              <a:rPr kumimoji="1" lang="en-US" altLang="zh-CN" sz="2200" b="1">
                <a:solidFill>
                  <a:srgbClr val="FF0000"/>
                </a:solidFill>
                <a:latin typeface="楷体_GB2312" pitchFamily="49" charset="-122"/>
                <a:ea typeface="楷体_GB2312" pitchFamily="49" charset="-122"/>
              </a:rPr>
              <a:t>: 	</a:t>
            </a:r>
            <a:r>
              <a:rPr kumimoji="1" lang="en-US" altLang="zh-CN" sz="2200" b="1">
                <a:solidFill>
                  <a:srgbClr val="000000"/>
                </a:solidFill>
                <a:latin typeface="楷体_GB2312" pitchFamily="49" charset="-122"/>
                <a:ea typeface="楷体_GB2312" pitchFamily="49" charset="-122"/>
              </a:rPr>
              <a:t>rows: </a:t>
            </a:r>
            <a:r>
              <a:rPr kumimoji="1" lang="zh-CN" altLang="en-US" sz="2200" b="1">
                <a:solidFill>
                  <a:srgbClr val="000000"/>
                </a:solidFill>
                <a:latin typeface="楷体_GB2312" pitchFamily="49" charset="-122"/>
                <a:ea typeface="楷体_GB2312" pitchFamily="49" charset="-122"/>
              </a:rPr>
              <a:t>行数 </a:t>
            </a:r>
            <a:r>
              <a:rPr kumimoji="1" lang="en-US" altLang="zh-CN" sz="2200" b="1">
                <a:solidFill>
                  <a:srgbClr val="000000"/>
                </a:solidFill>
                <a:latin typeface="楷体_GB2312" pitchFamily="49" charset="-122"/>
                <a:ea typeface="楷体_GB2312" pitchFamily="49" charset="-122"/>
              </a:rPr>
              <a:t>cols: </a:t>
            </a:r>
            <a:r>
              <a:rPr kumimoji="1" lang="zh-CN" altLang="en-US" sz="2200" b="1">
                <a:solidFill>
                  <a:srgbClr val="000000"/>
                </a:solidFill>
                <a:latin typeface="楷体_GB2312" pitchFamily="49" charset="-122"/>
                <a:ea typeface="楷体_GB2312" pitchFamily="49" charset="-122"/>
              </a:rPr>
              <a:t>列数</a:t>
            </a:r>
          </a:p>
          <a:p>
            <a:r>
              <a:rPr kumimoji="1" lang="zh-CN" altLang="en-US" sz="2200" b="1">
                <a:solidFill>
                  <a:srgbClr val="000000"/>
                </a:solidFill>
                <a:latin typeface="楷体_GB2312" pitchFamily="49" charset="-122"/>
                <a:ea typeface="楷体_GB2312" pitchFamily="49" charset="-122"/>
              </a:rPr>
              <a:t>				</a:t>
            </a:r>
            <a:r>
              <a:rPr kumimoji="1" lang="en-US" altLang="zh-CN" sz="2200" b="1">
                <a:solidFill>
                  <a:srgbClr val="000000"/>
                </a:solidFill>
                <a:latin typeface="楷体_GB2312" pitchFamily="49" charset="-122"/>
                <a:ea typeface="楷体_GB2312" pitchFamily="49" charset="-122"/>
              </a:rPr>
              <a:t>hgap: </a:t>
            </a:r>
            <a:r>
              <a:rPr kumimoji="1" lang="zh-CN" altLang="en-US" sz="2200" b="1">
                <a:solidFill>
                  <a:srgbClr val="000000"/>
                </a:solidFill>
                <a:latin typeface="楷体_GB2312" pitchFamily="49" charset="-122"/>
                <a:ea typeface="楷体_GB2312" pitchFamily="49" charset="-122"/>
              </a:rPr>
              <a:t>垂直间隙 </a:t>
            </a:r>
            <a:r>
              <a:rPr kumimoji="1" lang="en-US" altLang="zh-CN" sz="2200" b="1">
                <a:solidFill>
                  <a:srgbClr val="000000"/>
                </a:solidFill>
                <a:latin typeface="楷体_GB2312" pitchFamily="49" charset="-122"/>
                <a:ea typeface="楷体_GB2312" pitchFamily="49" charset="-122"/>
              </a:rPr>
              <a:t>vgap: </a:t>
            </a:r>
            <a:r>
              <a:rPr kumimoji="1" lang="zh-CN" altLang="en-US" sz="2200" b="1">
                <a:solidFill>
                  <a:srgbClr val="000000"/>
                </a:solidFill>
                <a:latin typeface="楷体_GB2312" pitchFamily="49" charset="-122"/>
                <a:ea typeface="楷体_GB2312" pitchFamily="49" charset="-122"/>
              </a:rPr>
              <a:t>水平间隙</a:t>
            </a:r>
          </a:p>
          <a:p>
            <a:endParaRPr lang="en-US" altLang="zh-CN"/>
          </a:p>
        </p:txBody>
      </p:sp>
      <p:pic>
        <p:nvPicPr>
          <p:cNvPr id="646153" name="Picture 9" descr="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9" y="1924050"/>
            <a:ext cx="1298575" cy="1188244"/>
          </a:xfrm>
          <a:prstGeom prst="rect">
            <a:avLst/>
          </a:prstGeom>
          <a:noFill/>
          <a:extLst>
            <a:ext uri="{909E8E84-426E-40DD-AFC4-6F175D3DCCD1}">
              <a14:hiddenFill xmlns:a14="http://schemas.microsoft.com/office/drawing/2010/main">
                <a:solidFill>
                  <a:srgbClr val="FFFFFF"/>
                </a:solidFill>
              </a14:hiddenFill>
            </a:ext>
          </a:extLst>
        </p:spPr>
      </p:pic>
      <p:sp>
        <p:nvSpPr>
          <p:cNvPr id="646154" name="WordArt 10"/>
          <p:cNvSpPr>
            <a:spLocks noChangeArrowheads="1" noChangeShapeType="1" noTextEdit="1"/>
          </p:cNvSpPr>
          <p:nvPr/>
        </p:nvSpPr>
        <p:spPr bwMode="auto">
          <a:xfrm>
            <a:off x="984250" y="3228976"/>
            <a:ext cx="1066800" cy="26074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Wave1">
              <a:avLst>
                <a:gd name="adj1" fmla="val 13005"/>
                <a:gd name="adj2" fmla="val 0"/>
              </a:avLst>
            </a:prstTxWarp>
          </a:bodyPr>
          <a:lstStyle/>
          <a:p>
            <a:pPr algn="ctr"/>
            <a:r>
              <a:rPr lang="zh-CN" altLang="en-US" sz="2000" b="1" kern="10">
                <a:solidFill>
                  <a:schemeClr val="tx2"/>
                </a:solidFill>
                <a:effectLst>
                  <a:outerShdw dist="53882" dir="2700000" algn="ctr" rotWithShape="0">
                    <a:srgbClr val="C0C0C0">
                      <a:alpha val="80000"/>
                    </a:srgbClr>
                  </a:outerShdw>
                </a:effectLst>
                <a:latin typeface="华文新魏"/>
                <a:ea typeface="华文新魏"/>
              </a:rPr>
              <a:t>志东提醒</a:t>
            </a:r>
          </a:p>
        </p:txBody>
      </p:sp>
      <p:sp>
        <p:nvSpPr>
          <p:cNvPr id="2" name="标题 1"/>
          <p:cNvSpPr>
            <a:spLocks noGrp="1"/>
          </p:cNvSpPr>
          <p:nvPr>
            <p:ph type="title"/>
          </p:nvPr>
        </p:nvSpPr>
        <p:spPr>
          <a:xfrm>
            <a:off x="457200" y="681540"/>
            <a:ext cx="8229600" cy="515466"/>
          </a:xfrm>
        </p:spPr>
        <p:txBody>
          <a:bodyPr>
            <a:normAutofit fontScale="90000"/>
          </a:bodyPr>
          <a:lstStyle/>
          <a:p>
            <a:r>
              <a:rPr lang="zh-CN" altLang="en-US" dirty="0"/>
              <a:t>布局</a:t>
            </a:r>
            <a:r>
              <a:rPr lang="zh-CN" altLang="en-US" dirty="0" smtClean="0"/>
              <a:t>管理器（</a:t>
            </a:r>
            <a:r>
              <a:rPr lang="en-US" altLang="zh-CN" dirty="0" smtClean="0"/>
              <a:t>3</a:t>
            </a:r>
            <a:r>
              <a:rPr lang="zh-CN" altLang="en-US" dirty="0" smtClean="0"/>
              <a:t>） </a:t>
            </a:r>
            <a:r>
              <a:rPr lang="en-US" altLang="zh-CN" dirty="0"/>
              <a:t>---</a:t>
            </a:r>
            <a:r>
              <a:rPr lang="zh-CN" altLang="en-US" dirty="0"/>
              <a:t>网格布局</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9"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152" name="Text Box 8"/>
          <p:cNvSpPr txBox="1">
            <a:spLocks noChangeArrowheads="1"/>
          </p:cNvSpPr>
          <p:nvPr/>
        </p:nvSpPr>
        <p:spPr bwMode="auto">
          <a:xfrm>
            <a:off x="663575" y="1362075"/>
            <a:ext cx="5724644" cy="769441"/>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0000CC"/>
                </a:solidFill>
                <a:latin typeface="楷体_GB2312" pitchFamily="49" charset="-122"/>
                <a:ea typeface="楷体_GB2312" pitchFamily="49" charset="-122"/>
              </a:rPr>
              <a:t>■</a:t>
            </a:r>
            <a:r>
              <a:rPr kumimoji="1" lang="en-US" altLang="zh-CN" sz="1600" b="1" dirty="0">
                <a:solidFill>
                  <a:srgbClr val="FF0000"/>
                </a:solidFill>
                <a:latin typeface="楷体_GB2312" pitchFamily="49" charset="-122"/>
                <a:ea typeface="楷体_GB2312" pitchFamily="49" charset="-122"/>
              </a:rPr>
              <a:t> </a:t>
            </a:r>
            <a:r>
              <a:rPr kumimoji="1" lang="en-US" altLang="zh-CN" sz="2200" b="1" dirty="0" err="1">
                <a:solidFill>
                  <a:srgbClr val="000000"/>
                </a:solidFill>
                <a:latin typeface="楷体_GB2312" pitchFamily="49" charset="-122"/>
                <a:ea typeface="楷体_GB2312" pitchFamily="49" charset="-122"/>
              </a:rPr>
              <a:t>BoxLayout</a:t>
            </a:r>
            <a:r>
              <a:rPr kumimoji="1" lang="en-US" altLang="zh-CN" sz="2200" b="1" dirty="0">
                <a:solidFill>
                  <a:srgbClr val="000000"/>
                </a:solidFill>
                <a:latin typeface="楷体_GB2312" pitchFamily="49" charset="-122"/>
                <a:ea typeface="楷体_GB2312" pitchFamily="49" charset="-122"/>
              </a:rPr>
              <a:t> </a:t>
            </a:r>
            <a:r>
              <a:rPr kumimoji="1" lang="en-US" altLang="zh-CN" sz="2200" b="1" dirty="0">
                <a:solidFill>
                  <a:srgbClr val="000000"/>
                </a:solidFill>
                <a:latin typeface="Arial"/>
                <a:ea typeface="楷体_GB2312" pitchFamily="49" charset="-122"/>
              </a:rPr>
              <a:t>–</a:t>
            </a:r>
            <a:r>
              <a:rPr kumimoji="1" lang="zh-CN" altLang="en-US" sz="2200" b="1" dirty="0">
                <a:solidFill>
                  <a:srgbClr val="000000"/>
                </a:solidFill>
                <a:latin typeface="楷体_GB2312" pitchFamily="49" charset="-122"/>
                <a:ea typeface="楷体_GB2312" pitchFamily="49" charset="-122"/>
              </a:rPr>
              <a:t>	 箱式布局管理器		</a:t>
            </a:r>
          </a:p>
          <a:p>
            <a:r>
              <a:rPr kumimoji="1" lang="zh-CN" altLang="en-US" sz="2200" b="1" dirty="0">
                <a:solidFill>
                  <a:srgbClr val="000000"/>
                </a:solidFill>
                <a:latin typeface="楷体_GB2312" pitchFamily="49" charset="-122"/>
                <a:ea typeface="楷体_GB2312" pitchFamily="49" charset="-122"/>
              </a:rPr>
              <a:t>		</a:t>
            </a:r>
            <a:endParaRPr lang="en-US" altLang="zh-CN" dirty="0"/>
          </a:p>
        </p:txBody>
      </p:sp>
      <p:sp>
        <p:nvSpPr>
          <p:cNvPr id="2" name="标题 1"/>
          <p:cNvSpPr>
            <a:spLocks noGrp="1"/>
          </p:cNvSpPr>
          <p:nvPr>
            <p:ph type="title"/>
          </p:nvPr>
        </p:nvSpPr>
        <p:spPr>
          <a:xfrm>
            <a:off x="457200" y="681540"/>
            <a:ext cx="8229600" cy="515466"/>
          </a:xfrm>
        </p:spPr>
        <p:txBody>
          <a:bodyPr>
            <a:normAutofit fontScale="90000"/>
          </a:bodyPr>
          <a:lstStyle/>
          <a:p>
            <a:r>
              <a:rPr lang="zh-CN" altLang="en-US" dirty="0"/>
              <a:t>布局管理器 （</a:t>
            </a:r>
            <a:r>
              <a:rPr lang="en-US" altLang="zh-CN" dirty="0"/>
              <a:t>4</a:t>
            </a:r>
            <a:r>
              <a:rPr lang="zh-CN" altLang="en-US" dirty="0"/>
              <a:t>）</a:t>
            </a:r>
            <a:r>
              <a:rPr lang="en-US" altLang="zh-CN" dirty="0"/>
              <a:t>---</a:t>
            </a:r>
            <a:r>
              <a:rPr lang="en-US" altLang="zh-CN" dirty="0" err="1"/>
              <a:t>BoxLayout</a:t>
            </a:r>
            <a:endParaRPr lang="zh-CN" altLang="en-US" dirty="0"/>
          </a:p>
        </p:txBody>
      </p:sp>
      <p:sp>
        <p:nvSpPr>
          <p:cNvPr id="8" name="矩形 7">
            <a:hlinkClick r:id="rId3" action="ppaction://hlinkfile"/>
          </p:cNvPr>
          <p:cNvSpPr/>
          <p:nvPr/>
        </p:nvSpPr>
        <p:spPr bwMode="auto">
          <a:xfrm>
            <a:off x="6156176" y="3921900"/>
            <a:ext cx="1876424" cy="457200"/>
          </a:xfrm>
          <a:prstGeom prst="rect">
            <a:avLst/>
          </a:prstGeom>
          <a:solidFill>
            <a:schemeClr val="tx2">
              <a:lumMod val="60000"/>
              <a:lumOff val="40000"/>
            </a:schemeClr>
          </a:solidFill>
          <a:ln>
            <a:noFill/>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40000"/>
              </a:lnSpc>
              <a:spcBef>
                <a:spcPct val="20000"/>
              </a:spcBef>
              <a:spcAft>
                <a:spcPct val="0"/>
              </a:spcAft>
              <a:buClr>
                <a:schemeClr val="hlink"/>
              </a:buClr>
              <a:buSzTx/>
              <a:buFont typeface="Wingdings" pitchFamily="2" charset="2"/>
              <a:buNone/>
              <a:tabLst/>
            </a:pPr>
            <a:r>
              <a:rPr kumimoji="0" lang="en-US" altLang="zh-CN" sz="2600" b="1" i="0" u="none" strike="noStrike" cap="none" normalizeH="0" baseline="0" dirty="0">
                <a:ln>
                  <a:noFill/>
                </a:ln>
                <a:solidFill>
                  <a:schemeClr val="bg1"/>
                </a:solidFill>
                <a:effectLst/>
                <a:latin typeface="Tahoma" pitchFamily="34" charset="0"/>
                <a:ea typeface="楷体_GB2312" pitchFamily="49" charset="-122"/>
              </a:rPr>
              <a:t>Layout_4</a:t>
            </a:r>
            <a:endParaRPr kumimoji="0" lang="zh-CN" altLang="en-US" sz="2600" b="1" i="0" u="none" strike="noStrike" cap="none" normalizeH="0" baseline="0" dirty="0">
              <a:ln>
                <a:noFill/>
              </a:ln>
              <a:solidFill>
                <a:schemeClr val="bg1"/>
              </a:solidFill>
              <a:effectLst/>
              <a:latin typeface="Tahoma" pitchFamily="34" charset="0"/>
              <a:ea typeface="楷体_GB2312" pitchFamily="49" charset="-122"/>
            </a:endParaRPr>
          </a:p>
        </p:txBody>
      </p:sp>
      <p:sp>
        <p:nvSpPr>
          <p:cNvPr id="3" name="TextBox 2"/>
          <p:cNvSpPr txBox="1"/>
          <p:nvPr/>
        </p:nvSpPr>
        <p:spPr>
          <a:xfrm>
            <a:off x="1114984" y="1770805"/>
            <a:ext cx="7272808" cy="707886"/>
          </a:xfrm>
          <a:prstGeom prst="rect">
            <a:avLst/>
          </a:prstGeom>
          <a:noFill/>
        </p:spPr>
        <p:txBody>
          <a:bodyPr wrap="square" rtlCol="0">
            <a:spAutoFit/>
          </a:bodyPr>
          <a:lstStyle/>
          <a:p>
            <a:pPr indent="457200"/>
            <a:r>
              <a:rPr lang="zh-CN" altLang="en-US" sz="2000" b="1" dirty="0">
                <a:latin typeface="宋体" panose="02010600030101010101" pitchFamily="2" charset="-122"/>
                <a:ea typeface="宋体" panose="02010600030101010101" pitchFamily="2" charset="-122"/>
              </a:rPr>
              <a:t>采用</a:t>
            </a:r>
            <a:r>
              <a:rPr lang="en-US" altLang="zh-CN" sz="2000" b="1" dirty="0" err="1">
                <a:latin typeface="宋体" panose="02010600030101010101" pitchFamily="2" charset="-122"/>
                <a:ea typeface="宋体" panose="02010600030101010101" pitchFamily="2" charset="-122"/>
              </a:rPr>
              <a:t>BoxLayout</a:t>
            </a:r>
            <a:r>
              <a:rPr lang="zh-CN" altLang="en-US" sz="2000" b="1" dirty="0">
                <a:latin typeface="宋体" panose="02010600030101010101" pitchFamily="2" charset="-122"/>
                <a:ea typeface="宋体" panose="02010600030101010101" pitchFamily="2" charset="-122"/>
              </a:rPr>
              <a:t>布局的容器，允许组件按水平方向或者垂直方向依次放置在容器中。</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3" y="2463738"/>
            <a:ext cx="4572801" cy="1915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57019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9502"/>
            <a:ext cx="8229600" cy="677484"/>
          </a:xfrm>
        </p:spPr>
        <p:txBody>
          <a:bodyPr>
            <a:normAutofit/>
          </a:bodyPr>
          <a:lstStyle/>
          <a:p>
            <a:r>
              <a:rPr lang="en-US" altLang="zh-CN" sz="3200" dirty="0"/>
              <a:t>Box</a:t>
            </a:r>
            <a:r>
              <a:rPr lang="zh-CN" altLang="en-US" sz="3200" dirty="0"/>
              <a:t>容器</a:t>
            </a:r>
          </a:p>
        </p:txBody>
      </p:sp>
      <p:sp>
        <p:nvSpPr>
          <p:cNvPr id="3" name="内容占位符 2"/>
          <p:cNvSpPr>
            <a:spLocks noGrp="1"/>
          </p:cNvSpPr>
          <p:nvPr>
            <p:ph idx="1"/>
          </p:nvPr>
        </p:nvSpPr>
        <p:spPr>
          <a:xfrm>
            <a:off x="467544" y="843558"/>
            <a:ext cx="8496944" cy="3744162"/>
          </a:xfrm>
        </p:spPr>
        <p:txBody>
          <a:bodyPr>
            <a:noAutofit/>
          </a:bodyPr>
          <a:lstStyle/>
          <a:p>
            <a:r>
              <a:rPr lang="en-US" altLang="zh-CN" sz="1800" dirty="0" err="1"/>
              <a:t>BoxLayout</a:t>
            </a:r>
            <a:r>
              <a:rPr lang="en-US" altLang="zh-CN" sz="1800" dirty="0"/>
              <a:t> </a:t>
            </a:r>
            <a:r>
              <a:rPr lang="zh-CN" altLang="en-US" sz="1800" dirty="0"/>
              <a:t>往往和 </a:t>
            </a:r>
            <a:r>
              <a:rPr lang="en-US" altLang="zh-CN" sz="1800" dirty="0"/>
              <a:t>Box </a:t>
            </a:r>
            <a:r>
              <a:rPr lang="zh-CN" altLang="en-US" sz="1800" dirty="0"/>
              <a:t>这个容器结合在一起使用，这么做的理由是，</a:t>
            </a:r>
            <a:r>
              <a:rPr lang="en-US" altLang="zh-CN" sz="1800" dirty="0" err="1"/>
              <a:t>BoxLayout</a:t>
            </a:r>
            <a:r>
              <a:rPr lang="en-US" altLang="zh-CN" sz="1800" dirty="0"/>
              <a:t> </a:t>
            </a:r>
            <a:r>
              <a:rPr lang="zh-CN" altLang="en-US" sz="1800" dirty="0"/>
              <a:t>是把控件以水平或者垂直的方向一个接一个的放置，如果要调整这些控件之间的空间，就会需要使用 </a:t>
            </a:r>
            <a:r>
              <a:rPr lang="en-US" altLang="zh-CN" sz="1800" dirty="0"/>
              <a:t>Box </a:t>
            </a:r>
            <a:r>
              <a:rPr lang="zh-CN" altLang="en-US" sz="1800" dirty="0"/>
              <a:t>容器提供的透明的组件来填充控件之间的空间，从而达到调整控件之间的间隔空间的目的。</a:t>
            </a:r>
            <a:endParaRPr lang="en-US" altLang="zh-CN" sz="1800" dirty="0"/>
          </a:p>
          <a:p>
            <a:r>
              <a:rPr lang="en-US" altLang="zh-CN" sz="1800" dirty="0"/>
              <a:t>Box </a:t>
            </a:r>
            <a:r>
              <a:rPr lang="zh-CN" altLang="en-US" sz="1800" dirty="0"/>
              <a:t>容器提供了 </a:t>
            </a:r>
            <a:r>
              <a:rPr lang="en-US" altLang="zh-CN" sz="1800" dirty="0"/>
              <a:t>4 </a:t>
            </a:r>
            <a:r>
              <a:rPr lang="zh-CN" altLang="en-US" sz="1800" dirty="0"/>
              <a:t>种透明的组件，分别是 </a:t>
            </a:r>
            <a:r>
              <a:rPr lang="en-US" altLang="zh-CN" sz="1800" dirty="0"/>
              <a:t>rigid area</a:t>
            </a:r>
            <a:r>
              <a:rPr lang="zh-CN" altLang="en-US" sz="1800" dirty="0"/>
              <a:t>、</a:t>
            </a:r>
            <a:r>
              <a:rPr lang="en-US" altLang="zh-CN" sz="1800" dirty="0"/>
              <a:t>strut</a:t>
            </a:r>
            <a:r>
              <a:rPr lang="zh-CN" altLang="en-US" sz="1800" dirty="0"/>
              <a:t>、</a:t>
            </a:r>
            <a:r>
              <a:rPr lang="en-US" altLang="zh-CN" sz="1800" dirty="0"/>
              <a:t>glue</a:t>
            </a:r>
            <a:r>
              <a:rPr lang="zh-CN" altLang="en-US" sz="1800" dirty="0"/>
              <a:t>、</a:t>
            </a:r>
            <a:r>
              <a:rPr lang="en-US" altLang="zh-CN" sz="1800" dirty="0"/>
              <a:t>filler</a:t>
            </a:r>
            <a:r>
              <a:rPr lang="zh-CN" altLang="en-US" sz="1800" dirty="0"/>
              <a:t>。</a:t>
            </a:r>
            <a:r>
              <a:rPr lang="en-US" altLang="zh-CN" sz="1800" dirty="0"/>
              <a:t>Box </a:t>
            </a:r>
            <a:r>
              <a:rPr lang="zh-CN" altLang="en-US" sz="1800" dirty="0"/>
              <a:t>容器分别提供了不同的</a:t>
            </a:r>
            <a:r>
              <a:rPr lang="zh-CN" altLang="en-US" sz="1800" dirty="0">
                <a:solidFill>
                  <a:srgbClr val="0000FF"/>
                </a:solidFill>
              </a:rPr>
              <a:t>方法（见下页）</a:t>
            </a:r>
            <a:r>
              <a:rPr lang="zh-CN" altLang="en-US" sz="1800" dirty="0"/>
              <a:t>来创建这些组件。这四个组件的特点如下：</a:t>
            </a:r>
            <a:endParaRPr lang="en-US" altLang="zh-CN" sz="1800" dirty="0"/>
          </a:p>
          <a:p>
            <a:pPr lvl="1"/>
            <a:r>
              <a:rPr lang="en-US" altLang="zh-CN" sz="1800" b="1" dirty="0">
                <a:solidFill>
                  <a:srgbClr val="FF0000"/>
                </a:solidFill>
                <a:latin typeface="华文新魏" panose="02010800040101010101" pitchFamily="2" charset="-122"/>
                <a:ea typeface="华文新魏" panose="02010800040101010101" pitchFamily="2" charset="-122"/>
              </a:rPr>
              <a:t>Rigid area </a:t>
            </a:r>
            <a:r>
              <a:rPr lang="zh-CN" altLang="en-US" sz="1800" dirty="0"/>
              <a:t>是一种用户可以定义水平和垂直尺寸的透明组件；</a:t>
            </a:r>
          </a:p>
          <a:p>
            <a:pPr lvl="1"/>
            <a:r>
              <a:rPr lang="en-US" altLang="zh-CN" sz="1800" b="1" dirty="0">
                <a:solidFill>
                  <a:srgbClr val="FF0000"/>
                </a:solidFill>
                <a:latin typeface="华文新魏" panose="02010800040101010101" pitchFamily="2" charset="-122"/>
                <a:ea typeface="华文新魏" panose="02010800040101010101" pitchFamily="2" charset="-122"/>
              </a:rPr>
              <a:t>strut </a:t>
            </a:r>
            <a:r>
              <a:rPr lang="zh-CN" altLang="en-US" sz="1800" dirty="0"/>
              <a:t>与 </a:t>
            </a:r>
            <a:r>
              <a:rPr lang="en-US" altLang="zh-CN" sz="1800" dirty="0"/>
              <a:t>rigid area </a:t>
            </a:r>
            <a:r>
              <a:rPr lang="zh-CN" altLang="en-US" sz="1800" dirty="0"/>
              <a:t>类似，但是用户只能定义一个方向的尺寸，即水平方向或者垂直方向，不能同时定义水平和垂直尺寸；</a:t>
            </a:r>
          </a:p>
          <a:p>
            <a:pPr lvl="1"/>
            <a:r>
              <a:rPr lang="zh-CN" altLang="en-US" sz="1800" dirty="0"/>
              <a:t>当用户将 </a:t>
            </a:r>
            <a:r>
              <a:rPr lang="en-US" altLang="zh-CN" sz="1800" b="1" dirty="0">
                <a:solidFill>
                  <a:srgbClr val="FF0000"/>
                </a:solidFill>
                <a:latin typeface="华文新魏" panose="02010800040101010101" pitchFamily="2" charset="-122"/>
                <a:ea typeface="华文新魏" panose="02010800040101010101" pitchFamily="2" charset="-122"/>
              </a:rPr>
              <a:t>glue</a:t>
            </a:r>
            <a:r>
              <a:rPr lang="en-US" altLang="zh-CN" sz="1800" dirty="0">
                <a:solidFill>
                  <a:srgbClr val="FF0000"/>
                </a:solidFill>
              </a:rPr>
              <a:t> </a:t>
            </a:r>
            <a:r>
              <a:rPr lang="zh-CN" altLang="en-US" sz="1800" dirty="0"/>
              <a:t>放在两个控件之间时，它会尽可能的占据两个控件之间的多余空间，从而将两个控件挤到两边；</a:t>
            </a:r>
          </a:p>
          <a:p>
            <a:pPr lvl="1"/>
            <a:r>
              <a:rPr lang="en-US" altLang="zh-CN" sz="1800" b="1" dirty="0">
                <a:solidFill>
                  <a:srgbClr val="FF0000"/>
                </a:solidFill>
                <a:latin typeface="华文新魏" panose="02010800040101010101" pitchFamily="2" charset="-122"/>
                <a:ea typeface="华文新魏" panose="02010800040101010101" pitchFamily="2" charset="-122"/>
              </a:rPr>
              <a:t>Filler </a:t>
            </a:r>
            <a:r>
              <a:rPr lang="zh-CN" altLang="en-US" sz="1800" dirty="0"/>
              <a:t>是 </a:t>
            </a:r>
            <a:r>
              <a:rPr lang="en-US" altLang="zh-CN" sz="1800" dirty="0"/>
              <a:t>Box </a:t>
            </a:r>
            <a:r>
              <a:rPr lang="zh-CN" altLang="en-US" sz="1800" dirty="0"/>
              <a:t>的内部类，它与 </a:t>
            </a:r>
            <a:r>
              <a:rPr lang="en-US" altLang="zh-CN" sz="1800" dirty="0"/>
              <a:t>rigid area </a:t>
            </a:r>
            <a:r>
              <a:rPr lang="zh-CN" altLang="en-US" sz="1800" dirty="0"/>
              <a:t>相似，都可以指定水平或者垂直的尺寸，但是它可以设置最小，最大和优先尺寸。</a:t>
            </a:r>
          </a:p>
          <a:p>
            <a:endParaRPr lang="en-US" altLang="zh-CN" sz="1800" dirty="0"/>
          </a:p>
          <a:p>
            <a:endParaRPr lang="zh-CN" altLang="en-US" sz="1800" b="1" dirty="0">
              <a:latin typeface="Arial Unicode MS" panose="020B0604020202020204" pitchFamily="34" charset="-122"/>
            </a:endParaRPr>
          </a:p>
        </p:txBody>
      </p:sp>
    </p:spTree>
    <p:extLst>
      <p:ext uri="{BB962C8B-B14F-4D97-AF65-F5344CB8AC3E}">
        <p14:creationId xmlns:p14="http://schemas.microsoft.com/office/powerpoint/2010/main" val="14429969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Box</a:t>
            </a:r>
            <a:r>
              <a:rPr lang="zh-CN" altLang="en-US" dirty="0"/>
              <a:t>容器</a:t>
            </a:r>
          </a:p>
        </p:txBody>
      </p:sp>
      <p:sp>
        <p:nvSpPr>
          <p:cNvPr id="3" name="内容占位符 2"/>
          <p:cNvSpPr>
            <a:spLocks noGrp="1"/>
          </p:cNvSpPr>
          <p:nvPr>
            <p:ph idx="1"/>
          </p:nvPr>
        </p:nvSpPr>
        <p:spPr/>
        <p:txBody>
          <a:bodyPr>
            <a:normAutofit/>
          </a:bodyPr>
          <a:lstStyle/>
          <a:p>
            <a:r>
              <a:rPr lang="en-US" altLang="zh-CN" sz="2000" b="1" dirty="0">
                <a:latin typeface="Arial Unicode MS" panose="020B0604020202020204" pitchFamily="34" charset="-122"/>
              </a:rPr>
              <a:t>Swing</a:t>
            </a:r>
            <a:r>
              <a:rPr lang="zh-CN" altLang="en-US" sz="2000" b="1" dirty="0">
                <a:latin typeface="Arial Unicode MS" panose="020B0604020202020204" pitchFamily="34" charset="-122"/>
              </a:rPr>
              <a:t>中使用</a:t>
            </a:r>
            <a:r>
              <a:rPr lang="en-US" altLang="zh-CN" sz="2000" b="1" dirty="0">
                <a:latin typeface="Arial Unicode MS" panose="020B0604020202020204" pitchFamily="34" charset="-122"/>
              </a:rPr>
              <a:t>Box(</a:t>
            </a:r>
            <a:r>
              <a:rPr lang="en-US" altLang="zh-CN" sz="2000" b="1" dirty="0" err="1">
                <a:latin typeface="Arial Unicode MS" panose="020B0604020202020204" pitchFamily="34" charset="-122"/>
              </a:rPr>
              <a:t>BoxLayout</a:t>
            </a:r>
            <a:r>
              <a:rPr lang="en-US" altLang="zh-CN" sz="2000" b="1" dirty="0">
                <a:latin typeface="Arial Unicode MS" panose="020B0604020202020204" pitchFamily="34" charset="-122"/>
              </a:rPr>
              <a:t>)</a:t>
            </a:r>
            <a:r>
              <a:rPr lang="zh-CN" altLang="en-US" sz="2000" b="1" dirty="0">
                <a:latin typeface="Arial Unicode MS" panose="020B0604020202020204" pitchFamily="34" charset="-122"/>
              </a:rPr>
              <a:t>添加控件间的距离的三种方法 ：</a:t>
            </a:r>
          </a:p>
          <a:p>
            <a:endParaRPr lang="zh-CN" altLang="en-US" sz="2000" b="1" dirty="0">
              <a:latin typeface="Arial Unicode MS" panose="020B0604020202020204" pitchFamily="34" charset="-122"/>
            </a:endParaRPr>
          </a:p>
          <a:p>
            <a:r>
              <a:rPr lang="zh-CN" altLang="en-US" sz="2000" b="1" dirty="0">
                <a:latin typeface="Arial Unicode MS" panose="020B0604020202020204" pitchFamily="34" charset="-122"/>
              </a:rPr>
              <a:t>方法一</a:t>
            </a:r>
            <a:r>
              <a:rPr lang="en-US" altLang="zh-CN" sz="2000" b="1" dirty="0">
                <a:latin typeface="Arial Unicode MS" panose="020B0604020202020204" pitchFamily="34" charset="-122"/>
              </a:rPr>
              <a:t>:</a:t>
            </a:r>
          </a:p>
          <a:p>
            <a:pPr marL="0" indent="0">
              <a:buNone/>
            </a:pPr>
            <a:r>
              <a:rPr lang="en-US" altLang="zh-CN" sz="2000" b="1" dirty="0">
                <a:latin typeface="Arial Unicode MS" panose="020B0604020202020204" pitchFamily="34" charset="-122"/>
              </a:rPr>
              <a:t>  </a:t>
            </a:r>
            <a:r>
              <a:rPr lang="en-US" altLang="zh-CN" sz="2000" b="1" dirty="0" err="1">
                <a:solidFill>
                  <a:srgbClr val="0000FF"/>
                </a:solidFill>
                <a:latin typeface="Arial Unicode MS" panose="020B0604020202020204" pitchFamily="34" charset="-122"/>
              </a:rPr>
              <a:t>Box.createHorizontalStrut</a:t>
            </a:r>
            <a:r>
              <a:rPr lang="en-US" altLang="zh-CN" sz="2000" b="1" dirty="0">
                <a:solidFill>
                  <a:srgbClr val="0000FF"/>
                </a:solidFill>
                <a:latin typeface="Arial Unicode MS" panose="020B0604020202020204" pitchFamily="34" charset="-122"/>
              </a:rPr>
              <a:t>()</a:t>
            </a:r>
            <a:r>
              <a:rPr lang="zh-CN" altLang="en-US" sz="2000" b="1" dirty="0">
                <a:latin typeface="Arial Unicode MS" panose="020B0604020202020204" pitchFamily="34" charset="-122"/>
              </a:rPr>
              <a:t>和 </a:t>
            </a:r>
            <a:r>
              <a:rPr lang="en-US" altLang="zh-CN" sz="2000" b="1" dirty="0" err="1">
                <a:solidFill>
                  <a:srgbClr val="0000FF"/>
                </a:solidFill>
                <a:latin typeface="Arial Unicode MS" panose="020B0604020202020204" pitchFamily="34" charset="-122"/>
              </a:rPr>
              <a:t>Box.createVerticalStrut</a:t>
            </a:r>
            <a:r>
              <a:rPr lang="en-US" altLang="zh-CN" sz="2000" b="1" dirty="0">
                <a:solidFill>
                  <a:srgbClr val="0000FF"/>
                </a:solidFill>
                <a:latin typeface="Arial Unicode MS" panose="020B0604020202020204" pitchFamily="34" charset="-122"/>
              </a:rPr>
              <a:t>(</a:t>
            </a:r>
            <a:r>
              <a:rPr lang="en-US" altLang="zh-CN" sz="2000" b="1" dirty="0" err="1">
                <a:solidFill>
                  <a:srgbClr val="0000FF"/>
                </a:solidFill>
                <a:latin typeface="Arial Unicode MS" panose="020B0604020202020204" pitchFamily="34" charset="-122"/>
              </a:rPr>
              <a:t>int</a:t>
            </a:r>
            <a:r>
              <a:rPr lang="en-US" altLang="zh-CN" sz="2000" b="1" dirty="0">
                <a:solidFill>
                  <a:srgbClr val="0000FF"/>
                </a:solidFill>
                <a:latin typeface="Arial Unicode MS" panose="020B0604020202020204" pitchFamily="34" charset="-122"/>
              </a:rPr>
              <a:t> width)</a:t>
            </a:r>
            <a:r>
              <a:rPr lang="zh-CN" altLang="en-US" sz="2000" b="1" dirty="0">
                <a:latin typeface="Arial Unicode MS" panose="020B0604020202020204" pitchFamily="34" charset="-122"/>
              </a:rPr>
              <a:t>方法为使控件在</a:t>
            </a:r>
            <a:r>
              <a:rPr lang="en-US" altLang="zh-CN" sz="2000" b="1" dirty="0">
                <a:latin typeface="Arial Unicode MS" panose="020B0604020202020204" pitchFamily="34" charset="-122"/>
              </a:rPr>
              <a:t>(Box)</a:t>
            </a:r>
            <a:r>
              <a:rPr lang="zh-CN" altLang="en-US" sz="2000" b="1" dirty="0">
                <a:latin typeface="Arial Unicode MS" panose="020B0604020202020204" pitchFamily="34" charset="-122"/>
              </a:rPr>
              <a:t>中增加一定的宽度。</a:t>
            </a:r>
          </a:p>
          <a:p>
            <a:r>
              <a:rPr lang="zh-CN" altLang="en-US" sz="2000" b="1" dirty="0">
                <a:latin typeface="Arial Unicode MS" panose="020B0604020202020204" pitchFamily="34" charset="-122"/>
              </a:rPr>
              <a:t>方法二</a:t>
            </a:r>
            <a:r>
              <a:rPr lang="en-US" altLang="zh-CN" sz="2000" b="1" dirty="0">
                <a:latin typeface="Arial Unicode MS" panose="020B0604020202020204" pitchFamily="34" charset="-122"/>
              </a:rPr>
              <a:t>:</a:t>
            </a:r>
          </a:p>
          <a:p>
            <a:pPr marL="0" indent="0">
              <a:buNone/>
            </a:pPr>
            <a:r>
              <a:rPr lang="en-US" altLang="zh-CN" sz="2000" b="1" dirty="0">
                <a:latin typeface="Arial Unicode MS" panose="020B0604020202020204" pitchFamily="34" charset="-122"/>
              </a:rPr>
              <a:t>  </a:t>
            </a:r>
            <a:r>
              <a:rPr lang="en-US" altLang="zh-CN" sz="2000" b="1" dirty="0" err="1">
                <a:solidFill>
                  <a:srgbClr val="0000FF"/>
                </a:solidFill>
                <a:latin typeface="Arial Unicode MS" panose="020B0604020202020204" pitchFamily="34" charset="-122"/>
              </a:rPr>
              <a:t>Box.createHorizontalGlue</a:t>
            </a:r>
            <a:r>
              <a:rPr lang="en-US" altLang="zh-CN" sz="2000" b="1" dirty="0">
                <a:solidFill>
                  <a:srgbClr val="0000FF"/>
                </a:solidFill>
                <a:latin typeface="Arial Unicode MS" panose="020B0604020202020204" pitchFamily="34" charset="-122"/>
              </a:rPr>
              <a:t>()</a:t>
            </a:r>
            <a:r>
              <a:rPr lang="zh-CN" altLang="en-US" sz="2000" b="1" dirty="0">
                <a:latin typeface="Arial Unicode MS" panose="020B0604020202020204" pitchFamily="34" charset="-122"/>
              </a:rPr>
              <a:t>和</a:t>
            </a:r>
            <a:r>
              <a:rPr lang="en-US" altLang="zh-CN" sz="2000" b="1" dirty="0" err="1">
                <a:solidFill>
                  <a:srgbClr val="0000FF"/>
                </a:solidFill>
                <a:latin typeface="Arial Unicode MS" panose="020B0604020202020204" pitchFamily="34" charset="-122"/>
              </a:rPr>
              <a:t>Box.createVerticalGlue</a:t>
            </a:r>
            <a:r>
              <a:rPr lang="en-US" altLang="zh-CN" sz="2000" b="1" dirty="0">
                <a:solidFill>
                  <a:srgbClr val="0000FF"/>
                </a:solidFill>
                <a:latin typeface="Arial Unicode MS" panose="020B0604020202020204" pitchFamily="34" charset="-122"/>
              </a:rPr>
              <a:t>()</a:t>
            </a:r>
            <a:r>
              <a:rPr lang="zh-CN" altLang="en-US" sz="2000" b="1" dirty="0">
                <a:latin typeface="Arial Unicode MS" panose="020B0604020202020204" pitchFamily="34" charset="-122"/>
              </a:rPr>
              <a:t>方法为使控件在</a:t>
            </a:r>
            <a:r>
              <a:rPr lang="en-US" altLang="zh-CN" sz="2000" b="1" dirty="0">
                <a:latin typeface="Arial Unicode MS" panose="020B0604020202020204" pitchFamily="34" charset="-122"/>
              </a:rPr>
              <a:t>(Box)</a:t>
            </a:r>
            <a:r>
              <a:rPr lang="zh-CN" altLang="en-US" sz="2000" b="1" dirty="0">
                <a:latin typeface="Arial Unicode MS" panose="020B0604020202020204" pitchFamily="34" charset="-122"/>
              </a:rPr>
              <a:t>中自动扩充平均分配排列。</a:t>
            </a:r>
          </a:p>
          <a:p>
            <a:r>
              <a:rPr lang="zh-CN" altLang="en-US" sz="2000" b="1" dirty="0">
                <a:latin typeface="Arial Unicode MS" panose="020B0604020202020204" pitchFamily="34" charset="-122"/>
              </a:rPr>
              <a:t>方法三</a:t>
            </a:r>
            <a:r>
              <a:rPr lang="en-US" altLang="zh-CN" sz="2000" b="1" dirty="0">
                <a:latin typeface="Arial Unicode MS" panose="020B0604020202020204" pitchFamily="34" charset="-122"/>
              </a:rPr>
              <a:t>:</a:t>
            </a:r>
          </a:p>
          <a:p>
            <a:pPr marL="0" indent="0">
              <a:buNone/>
            </a:pPr>
            <a:r>
              <a:rPr lang="en-US" altLang="zh-CN" sz="2000" b="1" dirty="0">
                <a:latin typeface="Arial Unicode MS" panose="020B0604020202020204" pitchFamily="34" charset="-122"/>
              </a:rPr>
              <a:t>  </a:t>
            </a:r>
            <a:r>
              <a:rPr lang="en-US" altLang="zh-CN" sz="2000" b="1" dirty="0" err="1">
                <a:solidFill>
                  <a:srgbClr val="0000FF"/>
                </a:solidFill>
                <a:latin typeface="Arial Unicode MS" panose="020B0604020202020204" pitchFamily="34" charset="-122"/>
              </a:rPr>
              <a:t>Box.createRigidArea</a:t>
            </a:r>
            <a:r>
              <a:rPr lang="en-US" altLang="zh-CN" sz="2000" b="1" dirty="0">
                <a:solidFill>
                  <a:srgbClr val="0000FF"/>
                </a:solidFill>
                <a:latin typeface="Arial Unicode MS" panose="020B0604020202020204" pitchFamily="34" charset="-122"/>
              </a:rPr>
              <a:t>(Dimension d)</a:t>
            </a:r>
            <a:r>
              <a:rPr lang="zh-CN" altLang="en-US" sz="2000" b="1" dirty="0">
                <a:latin typeface="Arial Unicode MS" panose="020B0604020202020204" pitchFamily="34" charset="-122"/>
              </a:rPr>
              <a:t>以相应的高和宽进行填充。</a:t>
            </a:r>
          </a:p>
        </p:txBody>
      </p:sp>
    </p:spTree>
    <p:extLst>
      <p:ext uri="{BB962C8B-B14F-4D97-AF65-F5344CB8AC3E}">
        <p14:creationId xmlns:p14="http://schemas.microsoft.com/office/powerpoint/2010/main" val="2063445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fontAlgn="auto">
              <a:spcAft>
                <a:spcPts val="0"/>
              </a:spcAft>
              <a:defRPr/>
            </a:pPr>
            <a:r>
              <a:rPr lang="zh-CN" altLang="en-US" dirty="0"/>
              <a:t>图形用户界面</a:t>
            </a:r>
            <a:r>
              <a:rPr lang="en-US" altLang="zh-CN" dirty="0"/>
              <a:t>(</a:t>
            </a:r>
            <a:r>
              <a:rPr lang="en-US" altLang="zh-CN" dirty="0" err="1"/>
              <a:t>gui</a:t>
            </a:r>
            <a:r>
              <a:rPr lang="en-US" altLang="zh-CN" dirty="0"/>
              <a:t>)          </a:t>
            </a:r>
            <a:r>
              <a:rPr lang="zh-CN" altLang="en-US" dirty="0"/>
              <a:t>例如：</a:t>
            </a:r>
          </a:p>
        </p:txBody>
      </p:sp>
      <p:sp>
        <p:nvSpPr>
          <p:cNvPr id="16387" name="内容占位符 2"/>
          <p:cNvSpPr>
            <a:spLocks noGrp="1"/>
          </p:cNvSpPr>
          <p:nvPr>
            <p:ph idx="1"/>
          </p:nvPr>
        </p:nvSpPr>
        <p:spPr>
          <a:xfrm>
            <a:off x="457200" y="3651870"/>
            <a:ext cx="8229600" cy="1205880"/>
          </a:xfrm>
        </p:spPr>
        <p:txBody>
          <a:bodyPr>
            <a:normAutofit lnSpcReduction="10000"/>
          </a:bodyPr>
          <a:lstStyle/>
          <a:p>
            <a:pPr marL="0" indent="0">
              <a:buNone/>
            </a:pPr>
            <a:r>
              <a:rPr kumimoji="1" lang="zh-CN" altLang="en-US" b="1" dirty="0">
                <a:solidFill>
                  <a:srgbClr val="000000"/>
                </a:solidFill>
                <a:latin typeface="楷体_GB2312" pitchFamily="49" charset="-122"/>
                <a:ea typeface="楷体_GB2312" pitchFamily="49" charset="-122"/>
              </a:rPr>
              <a:t>图形用户界面</a:t>
            </a:r>
            <a:r>
              <a:rPr kumimoji="1" lang="en-US" altLang="zh-CN" b="1" dirty="0">
                <a:solidFill>
                  <a:srgbClr val="000000"/>
                </a:solidFill>
                <a:latin typeface="楷体_GB2312" pitchFamily="49" charset="-122"/>
                <a:ea typeface="楷体_GB2312" pitchFamily="49" charset="-122"/>
              </a:rPr>
              <a:t>(Graphics User </a:t>
            </a:r>
            <a:r>
              <a:rPr kumimoji="1" lang="en-US" altLang="zh-CN" b="1" dirty="0" err="1">
                <a:solidFill>
                  <a:srgbClr val="000000"/>
                </a:solidFill>
                <a:latin typeface="楷体_GB2312" pitchFamily="49" charset="-122"/>
                <a:ea typeface="楷体_GB2312" pitchFamily="49" charset="-122"/>
              </a:rPr>
              <a:t>Interface,GUI</a:t>
            </a:r>
            <a:r>
              <a:rPr kumimoji="1" lang="en-US" altLang="zh-CN" b="1" dirty="0">
                <a:solidFill>
                  <a:srgbClr val="000000"/>
                </a:solidFill>
                <a:latin typeface="楷体_GB2312" pitchFamily="49" charset="-122"/>
                <a:ea typeface="楷体_GB2312" pitchFamily="49" charset="-122"/>
              </a:rPr>
              <a:t>)</a:t>
            </a:r>
          </a:p>
          <a:p>
            <a:pPr marL="360000" indent="-360000"/>
            <a:r>
              <a:rPr kumimoji="1" lang="zh-CN" altLang="en-US" b="1" dirty="0">
                <a:solidFill>
                  <a:srgbClr val="000000"/>
                </a:solidFill>
                <a:latin typeface="楷体_GB2312" pitchFamily="49" charset="-122"/>
                <a:ea typeface="楷体_GB2312" pitchFamily="49" charset="-122"/>
              </a:rPr>
              <a:t>是用户与程序交互的窗口</a:t>
            </a:r>
            <a:r>
              <a:rPr kumimoji="1" lang="en-US" altLang="zh-CN" b="1" dirty="0">
                <a:solidFill>
                  <a:srgbClr val="000000"/>
                </a:solidFill>
                <a:latin typeface="楷体_GB2312" pitchFamily="49" charset="-122"/>
                <a:ea typeface="楷体_GB2312" pitchFamily="49" charset="-122"/>
              </a:rPr>
              <a:t>,</a:t>
            </a:r>
            <a:r>
              <a:rPr kumimoji="1" lang="zh-CN" altLang="en-US" b="1" dirty="0">
                <a:solidFill>
                  <a:srgbClr val="000000"/>
                </a:solidFill>
                <a:latin typeface="楷体_GB2312" pitchFamily="49" charset="-122"/>
                <a:ea typeface="楷体_GB2312" pitchFamily="49" charset="-122"/>
              </a:rPr>
              <a:t>比命令行的界面更加直观并且更好操作。</a:t>
            </a:r>
          </a:p>
          <a:p>
            <a:endParaRPr lang="zh-CN" altLang="en-US" dirty="0"/>
          </a:p>
        </p:txBody>
      </p:sp>
      <p:pic>
        <p:nvPicPr>
          <p:cNvPr id="163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4" y="1329612"/>
            <a:ext cx="3286125" cy="212883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638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1" y="1599884"/>
            <a:ext cx="284797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21788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iyunhui\AppData\Roaming\Tencent\Users\4937717\QQ\WinTemp\RichOle\}RFBF9VQ(6[WSD((~_J%X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841780"/>
            <a:ext cx="4343400" cy="212883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normAutofit fontScale="90000"/>
          </a:bodyPr>
          <a:lstStyle/>
          <a:p>
            <a:r>
              <a:rPr lang="zh-CN" altLang="en-US" dirty="0"/>
              <a:t>布局管理器（</a:t>
            </a:r>
            <a:r>
              <a:rPr lang="en-US" altLang="zh-CN" dirty="0"/>
              <a:t>5</a:t>
            </a:r>
            <a:r>
              <a:rPr lang="zh-CN" altLang="en-US" dirty="0"/>
              <a:t>） </a:t>
            </a:r>
            <a:r>
              <a:rPr lang="en-US" altLang="zh-CN" dirty="0"/>
              <a:t>---</a:t>
            </a:r>
            <a:r>
              <a:rPr lang="en-US" altLang="zh-CN" dirty="0" err="1"/>
              <a:t>GridBagLayout</a:t>
            </a:r>
            <a:endParaRPr lang="zh-CN" altLang="en-US" dirty="0"/>
          </a:p>
        </p:txBody>
      </p:sp>
      <p:sp>
        <p:nvSpPr>
          <p:cNvPr id="3" name="内容占位符 2"/>
          <p:cNvSpPr>
            <a:spLocks noGrp="1"/>
          </p:cNvSpPr>
          <p:nvPr>
            <p:ph idx="1"/>
          </p:nvPr>
        </p:nvSpPr>
        <p:spPr>
          <a:xfrm>
            <a:off x="457200" y="1200150"/>
            <a:ext cx="8291264" cy="1857654"/>
          </a:xfrm>
        </p:spPr>
        <p:txBody>
          <a:bodyPr>
            <a:normAutofit fontScale="92500" lnSpcReduction="10000"/>
          </a:bodyPr>
          <a:lstStyle/>
          <a:p>
            <a:r>
              <a:rPr lang="zh-CN" altLang="en-US" sz="2000" dirty="0"/>
              <a:t>网格包布局管理器</a:t>
            </a:r>
            <a:r>
              <a:rPr lang="en-US" altLang="zh-CN" sz="2000" dirty="0"/>
              <a:t>——</a:t>
            </a:r>
            <a:r>
              <a:rPr lang="en-US" altLang="zh-CN" sz="2000" dirty="0" err="1"/>
              <a:t>GridBagLayout</a:t>
            </a:r>
            <a:endParaRPr lang="en-US" altLang="zh-CN" sz="2000" dirty="0"/>
          </a:p>
          <a:p>
            <a:r>
              <a:rPr lang="en-US" altLang="zh-CN" sz="2000" b="1" dirty="0" err="1">
                <a:solidFill>
                  <a:srgbClr val="FF0000"/>
                </a:solidFill>
              </a:rPr>
              <a:t>GridBagLayout</a:t>
            </a:r>
            <a:r>
              <a:rPr lang="zh-CN" altLang="en-US" sz="2000" dirty="0"/>
              <a:t>实现一个动态的</a:t>
            </a:r>
            <a:r>
              <a:rPr lang="zh-CN" altLang="en-US" sz="2000" b="1" dirty="0">
                <a:solidFill>
                  <a:srgbClr val="FF0000"/>
                </a:solidFill>
              </a:rPr>
              <a:t>矩形网格</a:t>
            </a:r>
            <a:r>
              <a:rPr lang="zh-CN" altLang="en-US" sz="2000" dirty="0"/>
              <a:t>，这个矩形网格由无数个矩形单元格组成，每个组件可以占用一个或多个单元格。</a:t>
            </a:r>
            <a:endParaRPr lang="en-US" altLang="zh-CN" sz="2000" dirty="0"/>
          </a:p>
          <a:p>
            <a:r>
              <a:rPr lang="zh-CN" altLang="en-US" sz="2000" dirty="0"/>
              <a:t>在向由</a:t>
            </a:r>
            <a:r>
              <a:rPr lang="en-US" altLang="zh-CN" sz="2000" dirty="0" err="1"/>
              <a:t>GridBagLayout</a:t>
            </a:r>
            <a:r>
              <a:rPr lang="zh-CN" altLang="en-US" sz="2000" dirty="0"/>
              <a:t>类布局管理的容器中添加组件时，需要为组件创建一个与之关联的</a:t>
            </a:r>
            <a:r>
              <a:rPr lang="en-US" altLang="zh-CN" sz="2000" b="1" dirty="0" err="1">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GridBagConstraints</a:t>
            </a:r>
            <a:r>
              <a:rPr lang="zh-CN" altLang="en-US" sz="2000" b="1" dirty="0">
                <a:solidFill>
                  <a:srgbClr val="FF0000"/>
                </a:solidFill>
              </a:rPr>
              <a:t>类</a:t>
            </a:r>
            <a:r>
              <a:rPr lang="zh-CN" altLang="en-US" sz="2000" dirty="0"/>
              <a:t>对象，通过该对象的属性设置组件的布局信息。</a:t>
            </a:r>
            <a:endParaRPr lang="en-US" altLang="zh-CN" sz="2000" dirty="0"/>
          </a:p>
          <a:p>
            <a:endParaRPr lang="en-US" altLang="zh-CN" sz="2000" dirty="0"/>
          </a:p>
        </p:txBody>
      </p:sp>
      <p:sp>
        <p:nvSpPr>
          <p:cNvPr id="4" name="矩形 3"/>
          <p:cNvSpPr/>
          <p:nvPr/>
        </p:nvSpPr>
        <p:spPr>
          <a:xfrm>
            <a:off x="4154466" y="3489852"/>
            <a:ext cx="3924000" cy="102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123729" y="3346891"/>
            <a:ext cx="1146741" cy="408623"/>
          </a:xfrm>
          <a:prstGeom prst="wedgeRoundRectCallout">
            <a:avLst>
              <a:gd name="adj1" fmla="val 121746"/>
              <a:gd name="adj2" fmla="val 87364"/>
              <a:gd name="adj3" fmla="val 16667"/>
            </a:avLst>
          </a:prstGeom>
          <a:noFill/>
          <a:ln w="38100">
            <a:solidFill>
              <a:schemeClr val="accent1"/>
            </a:solidFill>
          </a:ln>
        </p:spPr>
        <p:txBody>
          <a:bodyPr wrap="none" rtlCol="0">
            <a:spAutoFit/>
          </a:bodyPr>
          <a:lstStyle/>
          <a:p>
            <a:r>
              <a:rPr lang="zh-CN" altLang="en-US" b="1" dirty="0"/>
              <a:t>矩形网格</a:t>
            </a:r>
          </a:p>
        </p:txBody>
      </p:sp>
      <p:sp>
        <p:nvSpPr>
          <p:cNvPr id="6" name="矩形 5"/>
          <p:cNvSpPr/>
          <p:nvPr/>
        </p:nvSpPr>
        <p:spPr>
          <a:xfrm>
            <a:off x="5220072" y="3489852"/>
            <a:ext cx="900100" cy="189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5220073" y="3021367"/>
            <a:ext cx="1278701" cy="408623"/>
          </a:xfrm>
          <a:prstGeom prst="wedgeRoundRectCallout">
            <a:avLst>
              <a:gd name="adj1" fmla="val 68"/>
              <a:gd name="adj2" fmla="val 90916"/>
              <a:gd name="adj3" fmla="val 16667"/>
            </a:avLst>
          </a:prstGeom>
          <a:noFill/>
          <a:ln w="38100">
            <a:solidFill>
              <a:srgbClr val="0000FF"/>
            </a:solidFill>
          </a:ln>
        </p:spPr>
        <p:txBody>
          <a:bodyPr wrap="none" rtlCol="0">
            <a:spAutoFit/>
          </a:bodyPr>
          <a:lstStyle/>
          <a:p>
            <a:r>
              <a:rPr lang="en-US" altLang="zh-CN" b="1" dirty="0"/>
              <a:t>1</a:t>
            </a:r>
            <a:r>
              <a:rPr lang="zh-CN" altLang="en-US" b="1" dirty="0"/>
              <a:t>个单元格</a:t>
            </a:r>
          </a:p>
        </p:txBody>
      </p:sp>
    </p:spTree>
    <p:extLst>
      <p:ext uri="{BB962C8B-B14F-4D97-AF65-F5344CB8AC3E}">
        <p14:creationId xmlns:p14="http://schemas.microsoft.com/office/powerpoint/2010/main" val="217052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iyunhui\AppData\Roaming\Tencent\Users\4937717\QQ\WinTemp\RichOle\}RFBF9VQ(6[WSD((~_J%X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167" y="1923678"/>
            <a:ext cx="4343400" cy="212883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normAutofit fontScale="90000"/>
          </a:bodyPr>
          <a:lstStyle/>
          <a:p>
            <a:r>
              <a:rPr lang="zh-CN" altLang="en-US" dirty="0"/>
              <a:t>布局管理器 </a:t>
            </a:r>
            <a:r>
              <a:rPr lang="en-US" altLang="zh-CN" dirty="0"/>
              <a:t>---</a:t>
            </a:r>
            <a:r>
              <a:rPr lang="en-US" altLang="zh-CN" dirty="0" err="1"/>
              <a:t>GridBagLayout</a:t>
            </a:r>
            <a:endParaRPr lang="zh-CN" altLang="en-US" dirty="0"/>
          </a:p>
        </p:txBody>
      </p:sp>
      <p:sp>
        <p:nvSpPr>
          <p:cNvPr id="4" name="内容占位符 3"/>
          <p:cNvSpPr>
            <a:spLocks noGrp="1"/>
          </p:cNvSpPr>
          <p:nvPr>
            <p:ph idx="1"/>
          </p:nvPr>
        </p:nvSpPr>
        <p:spPr/>
        <p:txBody>
          <a:bodyPr>
            <a:normAutofit fontScale="70000" lnSpcReduction="20000"/>
          </a:bodyPr>
          <a:lstStyle/>
          <a:p>
            <a:r>
              <a:rPr lang="en-US" altLang="zh-CN" dirty="0"/>
              <a:t> </a:t>
            </a:r>
            <a:r>
              <a:rPr lang="en-US" altLang="zh-CN" dirty="0" err="1"/>
              <a:t>GridBagConstraints</a:t>
            </a:r>
            <a:r>
              <a:rPr lang="zh-CN" altLang="en-US" dirty="0"/>
              <a:t>类的一些属性</a:t>
            </a:r>
            <a:endParaRPr lang="en-US" altLang="zh-CN" dirty="0"/>
          </a:p>
          <a:p>
            <a:pPr lvl="1"/>
            <a:r>
              <a:rPr lang="en-US" altLang="zh-CN" dirty="0" err="1"/>
              <a:t>gridx</a:t>
            </a:r>
            <a:r>
              <a:rPr lang="zh-CN" altLang="en-US" dirty="0"/>
              <a:t>、</a:t>
            </a:r>
            <a:r>
              <a:rPr lang="en-US" altLang="zh-CN" dirty="0" err="1"/>
              <a:t>gridy</a:t>
            </a:r>
            <a:r>
              <a:rPr lang="zh-CN" altLang="en-US" dirty="0"/>
              <a:t>属性，决定了组件的起始在矩形网格中的位置。</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err="1"/>
              <a:t>gridwidth</a:t>
            </a:r>
            <a:r>
              <a:rPr lang="zh-CN" altLang="en-US" dirty="0"/>
              <a:t>、</a:t>
            </a:r>
            <a:r>
              <a:rPr lang="en-US" altLang="zh-CN" dirty="0" err="1"/>
              <a:t>gridheight</a:t>
            </a:r>
            <a:r>
              <a:rPr lang="en-US" altLang="zh-CN" dirty="0"/>
              <a:t> </a:t>
            </a:r>
            <a:r>
              <a:rPr lang="zh-CN" altLang="en-US" dirty="0"/>
              <a:t>分别为组件的宽度和高度，即组件横向和纵向所占单元格个数。</a:t>
            </a:r>
          </a:p>
        </p:txBody>
      </p:sp>
      <p:sp>
        <p:nvSpPr>
          <p:cNvPr id="6" name="矩形 5">
            <a:hlinkClick r:id="rId3" action="ppaction://hlinkfile"/>
          </p:cNvPr>
          <p:cNvSpPr/>
          <p:nvPr/>
        </p:nvSpPr>
        <p:spPr bwMode="auto">
          <a:xfrm>
            <a:off x="6376020" y="1875433"/>
            <a:ext cx="2448272" cy="457200"/>
          </a:xfrm>
          <a:prstGeom prst="rect">
            <a:avLst/>
          </a:prstGeom>
          <a:solidFill>
            <a:schemeClr val="tx2">
              <a:lumMod val="60000"/>
              <a:lumOff val="40000"/>
            </a:schemeClr>
          </a:solidFill>
          <a:ln>
            <a:noFill/>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342900" indent="-342900" algn="ctr">
              <a:lnSpc>
                <a:spcPct val="140000"/>
              </a:lnSpc>
              <a:spcBef>
                <a:spcPct val="20000"/>
              </a:spcBef>
              <a:buClr>
                <a:schemeClr val="hlink"/>
              </a:buClr>
            </a:pPr>
            <a:r>
              <a:rPr lang="en-US" altLang="zh-CN" sz="2000" b="1" dirty="0">
                <a:solidFill>
                  <a:schemeClr val="bg1"/>
                </a:solidFill>
                <a:latin typeface="Tahoma" pitchFamily="34" charset="0"/>
                <a:ea typeface="楷体_GB2312" pitchFamily="49" charset="-122"/>
              </a:rPr>
              <a:t>Layout_5_0.java</a:t>
            </a:r>
            <a:endParaRPr kumimoji="0" lang="zh-CN" altLang="en-US" sz="2000" b="1" i="0" u="none" strike="noStrike" cap="none" normalizeH="0" baseline="0" dirty="0">
              <a:ln>
                <a:noFill/>
              </a:ln>
              <a:solidFill>
                <a:schemeClr val="bg1"/>
              </a:solidFill>
              <a:effectLst/>
              <a:latin typeface="Tahoma" pitchFamily="34" charset="0"/>
              <a:ea typeface="楷体_GB2312" pitchFamily="49" charset="-122"/>
            </a:endParaRPr>
          </a:p>
        </p:txBody>
      </p:sp>
      <p:sp>
        <p:nvSpPr>
          <p:cNvPr id="3" name="TextBox 2"/>
          <p:cNvSpPr txBox="1"/>
          <p:nvPr/>
        </p:nvSpPr>
        <p:spPr>
          <a:xfrm>
            <a:off x="1979712" y="2124891"/>
            <a:ext cx="776175" cy="307777"/>
          </a:xfrm>
          <a:prstGeom prst="rect">
            <a:avLst/>
          </a:prstGeom>
          <a:noFill/>
        </p:spPr>
        <p:txBody>
          <a:bodyPr wrap="none" rtlCol="0">
            <a:spAutoFit/>
          </a:bodyPr>
          <a:lstStyle/>
          <a:p>
            <a:r>
              <a:rPr lang="en-US" altLang="zh-CN" sz="1400" dirty="0" err="1"/>
              <a:t>gridx</a:t>
            </a:r>
            <a:r>
              <a:rPr lang="en-US" altLang="zh-CN" sz="1400" dirty="0"/>
              <a:t>=0</a:t>
            </a:r>
            <a:endParaRPr lang="zh-CN" altLang="en-US" sz="1400" dirty="0"/>
          </a:p>
        </p:txBody>
      </p:sp>
      <p:cxnSp>
        <p:nvCxnSpPr>
          <p:cNvPr id="7" name="直接连接符 6"/>
          <p:cNvCxnSpPr>
            <a:stCxn id="3" idx="2"/>
          </p:cNvCxnSpPr>
          <p:nvPr/>
        </p:nvCxnSpPr>
        <p:spPr>
          <a:xfrm>
            <a:off x="2367800" y="2432668"/>
            <a:ext cx="1" cy="1930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27584" y="2556942"/>
            <a:ext cx="776175" cy="307777"/>
          </a:xfrm>
          <a:prstGeom prst="rect">
            <a:avLst/>
          </a:prstGeom>
          <a:noFill/>
        </p:spPr>
        <p:txBody>
          <a:bodyPr wrap="none" rtlCol="0">
            <a:spAutoFit/>
          </a:bodyPr>
          <a:lstStyle/>
          <a:p>
            <a:r>
              <a:rPr lang="en-US" altLang="zh-CN" sz="1400" dirty="0" err="1"/>
              <a:t>gridy</a:t>
            </a:r>
            <a:r>
              <a:rPr lang="en-US" altLang="zh-CN" sz="1400" dirty="0"/>
              <a:t>=0</a:t>
            </a:r>
            <a:endParaRPr lang="zh-CN" altLang="en-US" sz="1400" dirty="0"/>
          </a:p>
        </p:txBody>
      </p:sp>
      <p:cxnSp>
        <p:nvCxnSpPr>
          <p:cNvPr id="10" name="直接连接符 9"/>
          <p:cNvCxnSpPr/>
          <p:nvPr/>
        </p:nvCxnSpPr>
        <p:spPr>
          <a:xfrm>
            <a:off x="1603760" y="2672357"/>
            <a:ext cx="37595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39953" y="2139702"/>
            <a:ext cx="776175" cy="307777"/>
          </a:xfrm>
          <a:prstGeom prst="rect">
            <a:avLst/>
          </a:prstGeom>
          <a:noFill/>
        </p:spPr>
        <p:txBody>
          <a:bodyPr wrap="none" rtlCol="0">
            <a:spAutoFit/>
          </a:bodyPr>
          <a:lstStyle/>
          <a:p>
            <a:r>
              <a:rPr lang="en-US" altLang="zh-CN" sz="1400" dirty="0" err="1"/>
              <a:t>gridx</a:t>
            </a:r>
            <a:r>
              <a:rPr lang="en-US" altLang="zh-CN" sz="1400" dirty="0"/>
              <a:t>=2</a:t>
            </a:r>
            <a:endParaRPr lang="zh-CN" altLang="en-US" sz="1400" dirty="0"/>
          </a:p>
        </p:txBody>
      </p:sp>
      <p:cxnSp>
        <p:nvCxnSpPr>
          <p:cNvPr id="13" name="直接连接符 12"/>
          <p:cNvCxnSpPr>
            <a:stCxn id="12" idx="2"/>
          </p:cNvCxnSpPr>
          <p:nvPr/>
        </p:nvCxnSpPr>
        <p:spPr>
          <a:xfrm>
            <a:off x="4528041" y="2447479"/>
            <a:ext cx="0" cy="382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12161" y="2744384"/>
            <a:ext cx="776175" cy="307777"/>
          </a:xfrm>
          <a:prstGeom prst="rect">
            <a:avLst/>
          </a:prstGeom>
          <a:noFill/>
        </p:spPr>
        <p:txBody>
          <a:bodyPr wrap="none" rtlCol="0">
            <a:spAutoFit/>
          </a:bodyPr>
          <a:lstStyle/>
          <a:p>
            <a:r>
              <a:rPr lang="en-US" altLang="zh-CN" sz="1400" dirty="0" err="1"/>
              <a:t>gridy</a:t>
            </a:r>
            <a:r>
              <a:rPr lang="en-US" altLang="zh-CN" sz="1400" dirty="0"/>
              <a:t>=1</a:t>
            </a:r>
            <a:endParaRPr lang="zh-CN" altLang="en-US" sz="1400" dirty="0"/>
          </a:p>
        </p:txBody>
      </p:sp>
      <p:cxnSp>
        <p:nvCxnSpPr>
          <p:cNvPr id="15" name="直接连接符 14"/>
          <p:cNvCxnSpPr/>
          <p:nvPr/>
        </p:nvCxnSpPr>
        <p:spPr>
          <a:xfrm>
            <a:off x="5400168" y="2859800"/>
            <a:ext cx="68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23225" y="3813888"/>
            <a:ext cx="2193229" cy="307777"/>
          </a:xfrm>
          <a:prstGeom prst="rect">
            <a:avLst/>
          </a:prstGeom>
          <a:solidFill>
            <a:schemeClr val="bg1"/>
          </a:solidFill>
          <a:ln>
            <a:noFill/>
          </a:ln>
        </p:spPr>
        <p:txBody>
          <a:bodyPr wrap="none" rtlCol="0">
            <a:spAutoFit/>
          </a:bodyPr>
          <a:lstStyle/>
          <a:p>
            <a:r>
              <a:rPr lang="en-US" altLang="zh-CN" sz="1400" dirty="0" err="1"/>
              <a:t>gridwidth</a:t>
            </a:r>
            <a:r>
              <a:rPr lang="en-US" altLang="zh-CN" sz="1400" dirty="0"/>
              <a:t>=1, </a:t>
            </a:r>
            <a:r>
              <a:rPr lang="en-US" altLang="zh-CN" sz="1400" dirty="0" err="1"/>
              <a:t>gridheight</a:t>
            </a:r>
            <a:r>
              <a:rPr lang="en-US" altLang="zh-CN" sz="1400" dirty="0"/>
              <a:t>=1</a:t>
            </a:r>
            <a:endParaRPr lang="zh-CN" altLang="en-US" sz="1400" dirty="0"/>
          </a:p>
        </p:txBody>
      </p:sp>
      <p:cxnSp>
        <p:nvCxnSpPr>
          <p:cNvPr id="18" name="直接连接符 17"/>
          <p:cNvCxnSpPr/>
          <p:nvPr/>
        </p:nvCxnSpPr>
        <p:spPr>
          <a:xfrm>
            <a:off x="3288128" y="3529046"/>
            <a:ext cx="1" cy="27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228185" y="3212418"/>
            <a:ext cx="2193229" cy="307777"/>
          </a:xfrm>
          <a:prstGeom prst="rect">
            <a:avLst/>
          </a:prstGeom>
          <a:noFill/>
          <a:ln>
            <a:noFill/>
          </a:ln>
        </p:spPr>
        <p:txBody>
          <a:bodyPr wrap="none" rtlCol="0">
            <a:spAutoFit/>
          </a:bodyPr>
          <a:lstStyle/>
          <a:p>
            <a:r>
              <a:rPr lang="en-US" altLang="zh-CN" sz="1400" dirty="0" err="1"/>
              <a:t>gridwidth</a:t>
            </a:r>
            <a:r>
              <a:rPr lang="en-US" altLang="zh-CN" sz="1400" dirty="0"/>
              <a:t>=2, </a:t>
            </a:r>
            <a:r>
              <a:rPr lang="en-US" altLang="zh-CN" sz="1400" dirty="0" err="1"/>
              <a:t>gridheight</a:t>
            </a:r>
            <a:r>
              <a:rPr lang="en-US" altLang="zh-CN" sz="1400" dirty="0"/>
              <a:t>=3</a:t>
            </a:r>
            <a:endParaRPr lang="zh-CN" altLang="en-US" sz="1400" dirty="0"/>
          </a:p>
        </p:txBody>
      </p:sp>
      <p:cxnSp>
        <p:nvCxnSpPr>
          <p:cNvPr id="20" name="直接连接符 19"/>
          <p:cNvCxnSpPr/>
          <p:nvPr/>
        </p:nvCxnSpPr>
        <p:spPr>
          <a:xfrm>
            <a:off x="5425402" y="3327834"/>
            <a:ext cx="6587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06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par>
                                <p:cTn id="22" presetID="22" presetClass="entr" presetSubtype="4"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par>
                                <p:cTn id="28" presetID="22" presetClass="entr" presetSubtype="4"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22" presetClass="entr" presetSubtype="4"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down)">
                                      <p:cBhvr>
                                        <p:cTn id="41" dur="500"/>
                                        <p:tgtEl>
                                          <p:spTgt spid="19"/>
                                        </p:tgtEl>
                                      </p:cBhvr>
                                    </p:animEffect>
                                  </p:childTnLst>
                                </p:cTn>
                              </p:par>
                              <p:par>
                                <p:cTn id="42" presetID="22" presetClass="entr" presetSubtype="4"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down)">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2" grpId="0"/>
      <p:bldP spid="14" grpId="0"/>
      <p:bldP spid="17" grpId="0" animBg="1"/>
      <p:bldP spid="1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布局管理器 </a:t>
            </a:r>
            <a:r>
              <a:rPr lang="en-US" altLang="zh-CN" dirty="0"/>
              <a:t>---</a:t>
            </a:r>
            <a:r>
              <a:rPr lang="en-US" altLang="zh-CN" dirty="0" err="1"/>
              <a:t>GridBagLayout</a:t>
            </a:r>
            <a:endParaRPr lang="zh-CN" altLang="en-US" dirty="0"/>
          </a:p>
        </p:txBody>
      </p:sp>
      <p:sp>
        <p:nvSpPr>
          <p:cNvPr id="4" name="内容占位符 3"/>
          <p:cNvSpPr>
            <a:spLocks noGrp="1"/>
          </p:cNvSpPr>
          <p:nvPr>
            <p:ph idx="1"/>
          </p:nvPr>
        </p:nvSpPr>
        <p:spPr/>
        <p:txBody>
          <a:bodyPr>
            <a:normAutofit fontScale="70000" lnSpcReduction="20000"/>
          </a:bodyPr>
          <a:lstStyle/>
          <a:p>
            <a:pPr>
              <a:spcAft>
                <a:spcPts val="1200"/>
              </a:spcAft>
            </a:pPr>
            <a:r>
              <a:rPr lang="en-US" altLang="zh-CN" dirty="0"/>
              <a:t> </a:t>
            </a:r>
            <a:r>
              <a:rPr lang="en-US" altLang="zh-CN" dirty="0" err="1"/>
              <a:t>GridBagConstraints</a:t>
            </a:r>
            <a:r>
              <a:rPr lang="zh-CN" altLang="en-US" dirty="0"/>
              <a:t>类的一些属性</a:t>
            </a:r>
            <a:endParaRPr lang="en-US" altLang="zh-CN" dirty="0"/>
          </a:p>
          <a:p>
            <a:pPr lvl="1"/>
            <a:r>
              <a:rPr lang="en-US" altLang="zh-CN" b="1" dirty="0">
                <a:solidFill>
                  <a:srgbClr val="FF0000"/>
                </a:solidFill>
              </a:rPr>
              <a:t>anchor</a:t>
            </a:r>
            <a:r>
              <a:rPr lang="zh-CN" altLang="en-US" dirty="0"/>
              <a:t>：设置组件在单元格中的对其方式，由以下常量定义：</a:t>
            </a:r>
            <a:endParaRPr lang="en-US" altLang="zh-CN" dirty="0"/>
          </a:p>
          <a:p>
            <a:pPr lvl="2"/>
            <a:r>
              <a:rPr lang="en-US" altLang="zh-CN" dirty="0" err="1"/>
              <a:t>GridBagConstraints.CENTER</a:t>
            </a:r>
            <a:endParaRPr lang="en-US" altLang="zh-CN" dirty="0"/>
          </a:p>
          <a:p>
            <a:pPr lvl="2"/>
            <a:r>
              <a:rPr lang="en-US" altLang="zh-CN" dirty="0" err="1"/>
              <a:t>GridBagConstraints.EAST</a:t>
            </a:r>
            <a:endParaRPr lang="en-US" altLang="zh-CN" dirty="0"/>
          </a:p>
          <a:p>
            <a:pPr lvl="2"/>
            <a:r>
              <a:rPr lang="en-US" altLang="zh-CN" dirty="0"/>
              <a:t>……</a:t>
            </a:r>
          </a:p>
          <a:p>
            <a:pPr lvl="1"/>
            <a:r>
              <a:rPr lang="en-US" altLang="zh-CN" b="1" dirty="0">
                <a:solidFill>
                  <a:srgbClr val="FF0000"/>
                </a:solidFill>
              </a:rPr>
              <a:t>fill</a:t>
            </a:r>
            <a:r>
              <a:rPr lang="zh-CN" altLang="en-US" dirty="0"/>
              <a:t>：当某个组件未能填满单元格时，可由此属性设置横向、纵向、或双向填满。由以下常量定义：</a:t>
            </a:r>
            <a:endParaRPr lang="en-US" altLang="zh-CN" dirty="0"/>
          </a:p>
          <a:p>
            <a:pPr lvl="2"/>
            <a:r>
              <a:rPr lang="en-US" altLang="zh-CN" dirty="0" err="1"/>
              <a:t>GridBagConstraints.NONE</a:t>
            </a:r>
            <a:endParaRPr lang="en-US" altLang="zh-CN" dirty="0"/>
          </a:p>
          <a:p>
            <a:pPr lvl="2"/>
            <a:r>
              <a:rPr lang="en-US" altLang="zh-CN" dirty="0" err="1"/>
              <a:t>GridBagConstraints.HORIZONTAL</a:t>
            </a:r>
            <a:endParaRPr lang="en-US" altLang="zh-CN" dirty="0"/>
          </a:p>
          <a:p>
            <a:pPr lvl="2"/>
            <a:r>
              <a:rPr lang="en-US" altLang="zh-CN" dirty="0" err="1"/>
              <a:t>GridBagConstraints.VERTICAL</a:t>
            </a:r>
            <a:endParaRPr lang="en-US" altLang="zh-CN" dirty="0"/>
          </a:p>
          <a:p>
            <a:pPr lvl="2"/>
            <a:r>
              <a:rPr lang="en-US" altLang="zh-CN" dirty="0" err="1"/>
              <a:t>GridBagConstraints.BOTH</a:t>
            </a:r>
            <a:endParaRPr lang="en-US" altLang="zh-CN" dirty="0"/>
          </a:p>
          <a:p>
            <a:pPr lvl="1"/>
            <a:r>
              <a:rPr lang="en-US" altLang="zh-CN" b="1" dirty="0">
                <a:solidFill>
                  <a:srgbClr val="FF0000"/>
                </a:solidFill>
              </a:rPr>
              <a:t>insets</a:t>
            </a:r>
            <a:r>
              <a:rPr lang="zh-CN" altLang="en-US" dirty="0"/>
              <a:t>：设置单元格的间距，或者说是组件四周与单元格边缘之间的最小距离。</a:t>
            </a:r>
            <a:endParaRPr lang="en-US" altLang="zh-CN" dirty="0"/>
          </a:p>
          <a:p>
            <a:pPr lvl="1"/>
            <a:r>
              <a:rPr lang="en-US" altLang="zh-CN" b="1" dirty="0" err="1">
                <a:solidFill>
                  <a:srgbClr val="FF0000"/>
                </a:solidFill>
              </a:rPr>
              <a:t>ipadx</a:t>
            </a:r>
            <a:r>
              <a:rPr lang="zh-CN" altLang="en-US" b="1" dirty="0">
                <a:solidFill>
                  <a:srgbClr val="FF0000"/>
                </a:solidFill>
              </a:rPr>
              <a:t>、</a:t>
            </a:r>
            <a:r>
              <a:rPr lang="en-US" altLang="zh-CN" b="1" dirty="0" err="1">
                <a:solidFill>
                  <a:srgbClr val="FF0000"/>
                </a:solidFill>
              </a:rPr>
              <a:t>ipady</a:t>
            </a:r>
            <a:r>
              <a:rPr lang="en-US" altLang="zh-CN" b="1" dirty="0">
                <a:solidFill>
                  <a:srgbClr val="FF0000"/>
                </a:solidFill>
              </a:rPr>
              <a:t> </a:t>
            </a:r>
            <a:r>
              <a:rPr lang="zh-CN" altLang="en-US" dirty="0"/>
              <a:t>用来修改组件的首选大小（宽、高）。如果为正数，则在首选大小的基础上加这个数；如果为负数，则在首选大小的基础上减这个数。</a:t>
            </a:r>
            <a:endParaRPr lang="en-US" altLang="zh-CN" dirty="0"/>
          </a:p>
          <a:p>
            <a:pPr lvl="1"/>
            <a:r>
              <a:rPr lang="en-US" altLang="zh-CN" b="1" dirty="0" err="1">
                <a:solidFill>
                  <a:srgbClr val="FF0000"/>
                </a:solidFill>
              </a:rPr>
              <a:t>weightx</a:t>
            </a:r>
            <a:r>
              <a:rPr lang="zh-CN" altLang="en-US" b="1" dirty="0">
                <a:solidFill>
                  <a:srgbClr val="FF0000"/>
                </a:solidFill>
              </a:rPr>
              <a:t>、</a:t>
            </a:r>
            <a:r>
              <a:rPr lang="en-US" altLang="zh-CN" b="1" dirty="0">
                <a:solidFill>
                  <a:srgbClr val="FF0000"/>
                </a:solidFill>
              </a:rPr>
              <a:t>weighty  </a:t>
            </a:r>
            <a:r>
              <a:rPr lang="zh-CN" altLang="en-US" dirty="0"/>
              <a:t>单元格的缩放比例（横向、纵向）。</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13913500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布局管理器（</a:t>
            </a:r>
            <a:r>
              <a:rPr lang="en-US" altLang="zh-CN" dirty="0"/>
              <a:t>6</a:t>
            </a:r>
            <a:r>
              <a:rPr lang="zh-CN" altLang="en-US" dirty="0"/>
              <a:t>）</a:t>
            </a:r>
            <a:r>
              <a:rPr lang="en-US" altLang="zh-CN" dirty="0"/>
              <a:t>——null</a:t>
            </a:r>
            <a:r>
              <a:rPr lang="zh-CN" altLang="zh-CN" dirty="0"/>
              <a:t>布局</a:t>
            </a:r>
            <a:endParaRPr lang="zh-CN" altLang="en-US" dirty="0"/>
          </a:p>
        </p:txBody>
      </p:sp>
      <p:sp>
        <p:nvSpPr>
          <p:cNvPr id="3" name="内容占位符 2"/>
          <p:cNvSpPr>
            <a:spLocks noGrp="1"/>
          </p:cNvSpPr>
          <p:nvPr>
            <p:ph idx="1"/>
          </p:nvPr>
        </p:nvSpPr>
        <p:spPr>
          <a:xfrm>
            <a:off x="251520" y="1113588"/>
            <a:ext cx="8712968" cy="3657600"/>
          </a:xfrm>
        </p:spPr>
        <p:txBody>
          <a:bodyPr>
            <a:noAutofit/>
          </a:bodyPr>
          <a:lstStyle/>
          <a:p>
            <a:pPr>
              <a:lnSpc>
                <a:spcPct val="110000"/>
              </a:lnSpc>
              <a:spcBef>
                <a:spcPct val="0"/>
              </a:spcBef>
              <a:buClrTx/>
            </a:pPr>
            <a:r>
              <a:rPr lang="zh-CN" altLang="zh-CN" sz="1800" dirty="0"/>
              <a:t>可以把一个容器的布局设置为</a:t>
            </a:r>
            <a:r>
              <a:rPr lang="en-US" altLang="zh-CN" sz="1800" dirty="0"/>
              <a:t>null</a:t>
            </a:r>
            <a:r>
              <a:rPr lang="zh-CN" altLang="zh-CN" sz="1800" dirty="0"/>
              <a:t>布局</a:t>
            </a:r>
            <a:r>
              <a:rPr lang="en-US" altLang="zh-CN" sz="1800" dirty="0"/>
              <a:t>(</a:t>
            </a:r>
            <a:r>
              <a:rPr lang="zh-CN" altLang="zh-CN" sz="1800" dirty="0"/>
              <a:t>空布局</a:t>
            </a:r>
            <a:r>
              <a:rPr lang="en-US" altLang="zh-CN" sz="1800" dirty="0"/>
              <a:t>)</a:t>
            </a:r>
            <a:r>
              <a:rPr lang="zh-CN" altLang="zh-CN" sz="1800" dirty="0"/>
              <a:t>。</a:t>
            </a:r>
            <a:r>
              <a:rPr lang="zh-CN" altLang="zh-CN" sz="1800" b="1" dirty="0">
                <a:solidFill>
                  <a:srgbClr val="FF0000"/>
                </a:solidFill>
              </a:rPr>
              <a:t>空布局容器可以准确地定位组件在容器的位置和大小。</a:t>
            </a:r>
            <a:r>
              <a:rPr lang="en-US" altLang="zh-CN" sz="1800" b="1" dirty="0" err="1">
                <a:solidFill>
                  <a:srgbClr val="FF0000"/>
                </a:solidFill>
              </a:rPr>
              <a:t>setBounds</a:t>
            </a:r>
            <a:r>
              <a:rPr lang="en-US" altLang="zh-CN" sz="1800" dirty="0"/>
              <a:t>(</a:t>
            </a:r>
            <a:r>
              <a:rPr lang="en-US" altLang="zh-CN" sz="1800" dirty="0" err="1"/>
              <a:t>int</a:t>
            </a:r>
            <a:r>
              <a:rPr lang="en-US" altLang="zh-CN" sz="1800" dirty="0"/>
              <a:t> </a:t>
            </a:r>
            <a:r>
              <a:rPr lang="en-US" altLang="zh-CN" sz="1800" dirty="0" err="1"/>
              <a:t>a,int</a:t>
            </a:r>
            <a:r>
              <a:rPr lang="en-US" altLang="zh-CN" sz="1800" dirty="0"/>
              <a:t> </a:t>
            </a:r>
            <a:r>
              <a:rPr lang="en-US" altLang="zh-CN" sz="1800" dirty="0" err="1"/>
              <a:t>b,int</a:t>
            </a:r>
            <a:r>
              <a:rPr lang="en-US" altLang="zh-CN" sz="1800" dirty="0"/>
              <a:t> </a:t>
            </a:r>
            <a:r>
              <a:rPr lang="en-US" altLang="zh-CN" sz="1800" dirty="0" err="1"/>
              <a:t>width,int</a:t>
            </a:r>
            <a:r>
              <a:rPr lang="en-US" altLang="zh-CN" sz="1800" dirty="0"/>
              <a:t> height)</a:t>
            </a:r>
            <a:r>
              <a:rPr lang="zh-CN" altLang="zh-CN" sz="1800" dirty="0"/>
              <a:t>方法是所有组件都拥有的一个方法，组件调用该方法可以设置本身的大小和在容器中的位置。</a:t>
            </a:r>
          </a:p>
          <a:p>
            <a:pPr lvl="1">
              <a:lnSpc>
                <a:spcPct val="110000"/>
              </a:lnSpc>
              <a:spcBef>
                <a:spcPts val="600"/>
              </a:spcBef>
              <a:buClrTx/>
              <a:buNone/>
            </a:pPr>
            <a:r>
              <a:rPr lang="zh-CN" altLang="zh-CN" sz="1800" dirty="0"/>
              <a:t>例如，</a:t>
            </a:r>
            <a:r>
              <a:rPr lang="en-US" altLang="zh-CN" sz="1800" dirty="0"/>
              <a:t>p</a:t>
            </a:r>
            <a:r>
              <a:rPr lang="zh-CN" altLang="zh-CN" sz="1800" dirty="0"/>
              <a:t>是某个容器</a:t>
            </a:r>
            <a:r>
              <a:rPr lang="zh-CN" altLang="zh-CN" sz="1800" dirty="0" smtClean="0"/>
              <a:t>，</a:t>
            </a:r>
            <a:r>
              <a:rPr lang="en-US" altLang="zh-CN" sz="1800" dirty="0"/>
              <a:t> </a:t>
            </a:r>
            <a:endParaRPr lang="zh-CN" altLang="zh-CN" sz="1800" dirty="0"/>
          </a:p>
          <a:p>
            <a:pPr>
              <a:lnSpc>
                <a:spcPct val="110000"/>
              </a:lnSpc>
              <a:spcBef>
                <a:spcPct val="0"/>
              </a:spcBef>
              <a:buClrTx/>
              <a:buNone/>
            </a:pPr>
            <a:r>
              <a:rPr lang="en-US" altLang="zh-CN" sz="1800" dirty="0"/>
              <a:t>                </a:t>
            </a:r>
            <a:r>
              <a:rPr lang="en-US" altLang="zh-CN" sz="1800" dirty="0" err="1"/>
              <a:t>p.setLayout</a:t>
            </a:r>
            <a:r>
              <a:rPr lang="en-US" altLang="zh-CN" sz="1800" dirty="0"/>
              <a:t>(null);</a:t>
            </a:r>
            <a:endParaRPr lang="zh-CN" altLang="zh-CN" sz="1800" dirty="0"/>
          </a:p>
          <a:p>
            <a:pPr>
              <a:lnSpc>
                <a:spcPct val="110000"/>
              </a:lnSpc>
              <a:spcBef>
                <a:spcPct val="0"/>
              </a:spcBef>
              <a:buClrTx/>
              <a:buNone/>
            </a:pPr>
            <a:r>
              <a:rPr lang="en-US" altLang="zh-CN" sz="1800" dirty="0"/>
              <a:t> </a:t>
            </a:r>
            <a:endParaRPr lang="zh-CN" altLang="zh-CN" sz="1800" dirty="0"/>
          </a:p>
          <a:p>
            <a:pPr lvl="1">
              <a:lnSpc>
                <a:spcPct val="110000"/>
              </a:lnSpc>
              <a:spcBef>
                <a:spcPct val="0"/>
              </a:spcBef>
              <a:buClrTx/>
              <a:buNone/>
            </a:pPr>
            <a:r>
              <a:rPr lang="zh-CN" altLang="zh-CN" sz="1800" dirty="0"/>
              <a:t>把</a:t>
            </a:r>
            <a:r>
              <a:rPr lang="en-US" altLang="zh-CN" sz="1800" dirty="0"/>
              <a:t>p</a:t>
            </a:r>
            <a:r>
              <a:rPr lang="zh-CN" altLang="zh-CN" sz="1800" dirty="0"/>
              <a:t>的布局设置为</a:t>
            </a:r>
            <a:r>
              <a:rPr lang="zh-CN" altLang="zh-CN" sz="1800" b="1" dirty="0"/>
              <a:t>空布局</a:t>
            </a:r>
            <a:r>
              <a:rPr lang="zh-CN" altLang="zh-CN" sz="1800" dirty="0"/>
              <a:t>。</a:t>
            </a:r>
          </a:p>
          <a:p>
            <a:pPr>
              <a:lnSpc>
                <a:spcPct val="110000"/>
              </a:lnSpc>
              <a:spcBef>
                <a:spcPct val="0"/>
              </a:spcBef>
              <a:buClrTx/>
            </a:pPr>
            <a:r>
              <a:rPr lang="zh-CN" altLang="zh-CN" sz="1800" dirty="0"/>
              <a:t>向空布局的容器</a:t>
            </a:r>
            <a:r>
              <a:rPr lang="en-US" altLang="zh-CN" sz="1800" dirty="0"/>
              <a:t>p</a:t>
            </a:r>
            <a:r>
              <a:rPr lang="zh-CN" altLang="zh-CN" sz="1800" dirty="0"/>
              <a:t>添加一个组件</a:t>
            </a:r>
            <a:r>
              <a:rPr lang="en-US" altLang="zh-CN" sz="1800" dirty="0"/>
              <a:t>c</a:t>
            </a:r>
            <a:r>
              <a:rPr lang="zh-CN" altLang="zh-CN" sz="1800" dirty="0"/>
              <a:t>需要两个步骤。首先，容器</a:t>
            </a:r>
            <a:r>
              <a:rPr lang="en-US" altLang="zh-CN" sz="1800" dirty="0"/>
              <a:t>p</a:t>
            </a:r>
            <a:r>
              <a:rPr lang="zh-CN" altLang="zh-CN" sz="1800" dirty="0"/>
              <a:t>使用</a:t>
            </a:r>
            <a:r>
              <a:rPr lang="en-US" altLang="zh-CN" sz="1800" b="1" dirty="0"/>
              <a:t>add(c)</a:t>
            </a:r>
            <a:r>
              <a:rPr lang="zh-CN" altLang="zh-CN" sz="1800" dirty="0"/>
              <a:t>方法添加组件，然后组件</a:t>
            </a:r>
            <a:r>
              <a:rPr lang="en-US" altLang="zh-CN" sz="1800" dirty="0"/>
              <a:t>c</a:t>
            </a:r>
            <a:r>
              <a:rPr lang="zh-CN" altLang="zh-CN" sz="1800" dirty="0"/>
              <a:t>再调用</a:t>
            </a:r>
            <a:r>
              <a:rPr lang="en-US" altLang="zh-CN" sz="1800" b="1" dirty="0" err="1"/>
              <a:t>setBounds</a:t>
            </a:r>
            <a:r>
              <a:rPr lang="en-US" altLang="zh-CN" sz="1800" b="1" dirty="0"/>
              <a:t>(</a:t>
            </a:r>
            <a:r>
              <a:rPr lang="en-US" altLang="zh-CN" sz="1800" b="1" dirty="0" err="1"/>
              <a:t>int</a:t>
            </a:r>
            <a:r>
              <a:rPr lang="en-US" altLang="zh-CN" sz="1800" b="1" dirty="0"/>
              <a:t> </a:t>
            </a:r>
            <a:r>
              <a:rPr lang="en-US" altLang="zh-CN" sz="1800" b="1" dirty="0" err="1"/>
              <a:t>a,int</a:t>
            </a:r>
            <a:r>
              <a:rPr lang="en-US" altLang="zh-CN" sz="1800" b="1" dirty="0"/>
              <a:t> </a:t>
            </a:r>
            <a:r>
              <a:rPr lang="en-US" altLang="zh-CN" sz="1800" b="1" dirty="0" err="1"/>
              <a:t>b,int</a:t>
            </a:r>
            <a:r>
              <a:rPr lang="en-US" altLang="zh-CN" sz="1800" b="1" dirty="0"/>
              <a:t> </a:t>
            </a:r>
            <a:r>
              <a:rPr lang="en-US" altLang="zh-CN" sz="1800" b="1" dirty="0" err="1"/>
              <a:t>width,int</a:t>
            </a:r>
            <a:r>
              <a:rPr lang="en-US" altLang="zh-CN" sz="1800" b="1" dirty="0"/>
              <a:t> height)</a:t>
            </a:r>
            <a:r>
              <a:rPr lang="zh-CN" altLang="zh-CN" sz="1800" dirty="0"/>
              <a:t>方法</a:t>
            </a:r>
            <a:r>
              <a:rPr lang="zh-CN" altLang="zh-CN" sz="1800" b="1" dirty="0"/>
              <a:t>设置该组件在容器</a:t>
            </a:r>
            <a:r>
              <a:rPr lang="en-US" altLang="zh-CN" sz="1800" b="1" dirty="0"/>
              <a:t>p</a:t>
            </a:r>
            <a:r>
              <a:rPr lang="zh-CN" altLang="zh-CN" sz="1800" b="1" dirty="0"/>
              <a:t>中的位置和本身的大小</a:t>
            </a:r>
            <a:r>
              <a:rPr lang="zh-CN" altLang="zh-CN" sz="1800" dirty="0"/>
              <a:t>。组件都是一个矩形结构，方法中的参数</a:t>
            </a:r>
            <a:r>
              <a:rPr lang="en-US" altLang="zh-CN" sz="1800" dirty="0"/>
              <a:t>a</a:t>
            </a:r>
            <a:r>
              <a:rPr lang="zh-CN" altLang="zh-CN" sz="1800" dirty="0"/>
              <a:t>，</a:t>
            </a:r>
            <a:r>
              <a:rPr lang="en-US" altLang="zh-CN" sz="1800" dirty="0"/>
              <a:t>b</a:t>
            </a:r>
            <a:r>
              <a:rPr lang="zh-CN" altLang="zh-CN" sz="1800" dirty="0"/>
              <a:t>是组件</a:t>
            </a:r>
            <a:r>
              <a:rPr lang="en-US" altLang="zh-CN" sz="1800" dirty="0"/>
              <a:t>c</a:t>
            </a:r>
            <a:r>
              <a:rPr lang="zh-CN" altLang="zh-CN" sz="1800" dirty="0"/>
              <a:t>的左上角在容器</a:t>
            </a:r>
            <a:r>
              <a:rPr lang="en-US" altLang="zh-CN" sz="1800" dirty="0"/>
              <a:t>p</a:t>
            </a:r>
            <a:r>
              <a:rPr lang="zh-CN" altLang="zh-CN" sz="1800" dirty="0"/>
              <a:t>中的位置坐标，即该组件距容器</a:t>
            </a:r>
            <a:r>
              <a:rPr lang="en-US" altLang="zh-CN" sz="1800" dirty="0"/>
              <a:t>p</a:t>
            </a:r>
            <a:r>
              <a:rPr lang="zh-CN" altLang="zh-CN" sz="1800" dirty="0"/>
              <a:t>左面</a:t>
            </a:r>
            <a:r>
              <a:rPr lang="en-US" altLang="zh-CN" sz="1800" dirty="0"/>
              <a:t>a</a:t>
            </a:r>
            <a:r>
              <a:rPr lang="zh-CN" altLang="zh-CN" sz="1800" dirty="0"/>
              <a:t>个像素，距容器</a:t>
            </a:r>
            <a:r>
              <a:rPr lang="en-US" altLang="zh-CN" sz="1800" dirty="0"/>
              <a:t>p</a:t>
            </a:r>
            <a:r>
              <a:rPr lang="zh-CN" altLang="zh-CN" sz="1800" dirty="0"/>
              <a:t>上方</a:t>
            </a:r>
            <a:r>
              <a:rPr lang="en-US" altLang="zh-CN" sz="1800" dirty="0"/>
              <a:t>b</a:t>
            </a:r>
            <a:r>
              <a:rPr lang="zh-CN" altLang="zh-CN" sz="1800" dirty="0"/>
              <a:t>个像素，</a:t>
            </a:r>
            <a:r>
              <a:rPr lang="en-US" altLang="zh-CN" sz="1800" dirty="0"/>
              <a:t>width</a:t>
            </a:r>
            <a:r>
              <a:rPr lang="zh-CN" altLang="zh-CN" sz="1800" dirty="0"/>
              <a:t>，</a:t>
            </a:r>
            <a:r>
              <a:rPr lang="en-US" altLang="zh-CN" sz="1800" dirty="0"/>
              <a:t>height</a:t>
            </a:r>
            <a:r>
              <a:rPr lang="zh-CN" altLang="zh-CN" sz="1800" dirty="0"/>
              <a:t>是组件</a:t>
            </a:r>
            <a:r>
              <a:rPr lang="en-US" altLang="zh-CN" sz="1800" dirty="0"/>
              <a:t>c</a:t>
            </a:r>
            <a:r>
              <a:rPr lang="zh-CN" altLang="zh-CN" sz="1800" dirty="0"/>
              <a:t>的宽和高。</a:t>
            </a:r>
          </a:p>
          <a:p>
            <a:pPr>
              <a:lnSpc>
                <a:spcPct val="110000"/>
              </a:lnSpc>
            </a:pPr>
            <a:endParaRPr lang="zh-CN" altLang="en-US" sz="1800" dirty="0"/>
          </a:p>
        </p:txBody>
      </p:sp>
      <p:sp>
        <p:nvSpPr>
          <p:cNvPr id="6" name="矩形 5">
            <a:hlinkClick r:id="rId2" action="ppaction://hlinkfile"/>
          </p:cNvPr>
          <p:cNvSpPr/>
          <p:nvPr/>
        </p:nvSpPr>
        <p:spPr bwMode="auto">
          <a:xfrm>
            <a:off x="5916488" y="2517744"/>
            <a:ext cx="2448272" cy="457200"/>
          </a:xfrm>
          <a:prstGeom prst="rect">
            <a:avLst/>
          </a:prstGeom>
          <a:solidFill>
            <a:schemeClr val="tx2">
              <a:lumMod val="60000"/>
              <a:lumOff val="40000"/>
            </a:schemeClr>
          </a:solidFill>
          <a:ln>
            <a:noFill/>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342900" indent="-342900" algn="ctr">
              <a:lnSpc>
                <a:spcPct val="140000"/>
              </a:lnSpc>
              <a:spcBef>
                <a:spcPct val="20000"/>
              </a:spcBef>
              <a:buClr>
                <a:srgbClr val="00A800"/>
              </a:buClr>
            </a:pPr>
            <a:r>
              <a:rPr lang="en-US" altLang="zh-CN" sz="2000" b="1" dirty="0">
                <a:solidFill>
                  <a:prstClr val="white"/>
                </a:solidFill>
                <a:latin typeface="Tahoma" pitchFamily="34" charset="0"/>
                <a:ea typeface="楷体_GB2312" pitchFamily="49" charset="-122"/>
              </a:rPr>
              <a:t>NullLayout.java</a:t>
            </a:r>
            <a:endParaRPr lang="zh-CN" altLang="en-US" sz="2000" b="1" dirty="0">
              <a:solidFill>
                <a:prstClr val="white"/>
              </a:solidFill>
              <a:latin typeface="Tahoma" pitchFamily="34" charset="0"/>
              <a:ea typeface="楷体_GB2312" pitchFamily="49" charset="-122"/>
            </a:endParaRPr>
          </a:p>
        </p:txBody>
      </p:sp>
    </p:spTree>
    <p:extLst>
      <p:ext uri="{BB962C8B-B14F-4D97-AF65-F5344CB8AC3E}">
        <p14:creationId xmlns:p14="http://schemas.microsoft.com/office/powerpoint/2010/main" val="30781142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Line 2"/>
          <p:cNvSpPr>
            <a:spLocks noChangeShapeType="1"/>
          </p:cNvSpPr>
          <p:nvPr/>
        </p:nvSpPr>
        <p:spPr bwMode="auto">
          <a:xfrm>
            <a:off x="0" y="573881"/>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8196" name="Rectangle 2"/>
          <p:cNvSpPr>
            <a:spLocks noChangeArrowheads="1"/>
          </p:cNvSpPr>
          <p:nvPr/>
        </p:nvSpPr>
        <p:spPr bwMode="auto">
          <a:xfrm>
            <a:off x="468314" y="682229"/>
            <a:ext cx="813593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2800" b="1" dirty="0">
                <a:solidFill>
                  <a:srgbClr val="336666"/>
                </a:solidFill>
                <a:ea typeface="华文新魏" pitchFamily="2" charset="-122"/>
              </a:rPr>
              <a:t>布局管理器 </a:t>
            </a:r>
            <a:r>
              <a:rPr lang="en-US" altLang="zh-CN" sz="2800" b="1" dirty="0">
                <a:solidFill>
                  <a:srgbClr val="336666"/>
                </a:solidFill>
                <a:ea typeface="华文新魏" pitchFamily="2" charset="-122"/>
              </a:rPr>
              <a:t>---</a:t>
            </a:r>
            <a:r>
              <a:rPr lang="zh-CN" altLang="en-US" sz="2800" b="1" dirty="0">
                <a:solidFill>
                  <a:srgbClr val="336666"/>
                </a:solidFill>
                <a:ea typeface="华文新魏" pitchFamily="2" charset="-122"/>
              </a:rPr>
              <a:t>小结</a:t>
            </a:r>
          </a:p>
        </p:txBody>
      </p:sp>
      <p:sp>
        <p:nvSpPr>
          <p:cNvPr id="648197"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8201" name="Text Box 9"/>
          <p:cNvSpPr txBox="1">
            <a:spLocks noChangeArrowheads="1"/>
          </p:cNvSpPr>
          <p:nvPr/>
        </p:nvSpPr>
        <p:spPr bwMode="auto">
          <a:xfrm>
            <a:off x="519114" y="1403748"/>
            <a:ext cx="6645275" cy="3416320"/>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000" b="1" dirty="0">
                <a:solidFill>
                  <a:srgbClr val="0000CC"/>
                </a:solidFill>
                <a:latin typeface="楷体_GB2312" pitchFamily="49" charset="-122"/>
                <a:ea typeface="楷体_GB2312" pitchFamily="49" charset="-122"/>
              </a:rPr>
              <a:t>■</a:t>
            </a:r>
            <a:r>
              <a:rPr kumimoji="1" lang="en-US" altLang="zh-CN" sz="1600" b="1" dirty="0">
                <a:solidFill>
                  <a:srgbClr val="FF0000"/>
                </a:solidFill>
                <a:latin typeface="楷体_GB2312" pitchFamily="49" charset="-122"/>
                <a:ea typeface="楷体_GB2312" pitchFamily="49" charset="-122"/>
              </a:rPr>
              <a:t> </a:t>
            </a:r>
            <a:r>
              <a:rPr kumimoji="1" lang="zh-CN" altLang="en-US" sz="2200" b="1" dirty="0">
                <a:solidFill>
                  <a:srgbClr val="000000"/>
                </a:solidFill>
                <a:latin typeface="楷体_GB2312" pitchFamily="49" charset="-122"/>
                <a:ea typeface="楷体_GB2312" pitchFamily="49" charset="-122"/>
              </a:rPr>
              <a:t>开发</a:t>
            </a:r>
            <a:r>
              <a:rPr kumimoji="1" lang="en-US" altLang="zh-CN" sz="2200" b="1" dirty="0">
                <a:solidFill>
                  <a:srgbClr val="000000"/>
                </a:solidFill>
                <a:latin typeface="楷体_GB2312" pitchFamily="49" charset="-122"/>
                <a:ea typeface="楷体_GB2312" pitchFamily="49" charset="-122"/>
              </a:rPr>
              <a:t>GUI</a:t>
            </a:r>
            <a:r>
              <a:rPr kumimoji="1" lang="zh-CN" altLang="en-US" sz="2200" b="1" dirty="0">
                <a:solidFill>
                  <a:srgbClr val="000000"/>
                </a:solidFill>
                <a:latin typeface="楷体_GB2312" pitchFamily="49" charset="-122"/>
                <a:ea typeface="楷体_GB2312" pitchFamily="49" charset="-122"/>
              </a:rPr>
              <a:t>程序步骤</a:t>
            </a:r>
          </a:p>
          <a:p>
            <a:r>
              <a:rPr kumimoji="1" lang="zh-CN" altLang="en-US" sz="2200" b="1" dirty="0">
                <a:solidFill>
                  <a:srgbClr val="000000"/>
                </a:solidFill>
                <a:latin typeface="楷体_GB2312" pitchFamily="49" charset="-122"/>
                <a:ea typeface="楷体_GB2312" pitchFamily="49" charset="-122"/>
              </a:rPr>
              <a:t>			</a:t>
            </a:r>
          </a:p>
          <a:p>
            <a:r>
              <a:rPr kumimoji="1" lang="zh-CN" altLang="en-US" sz="2200" b="1" dirty="0">
                <a:solidFill>
                  <a:srgbClr val="000000"/>
                </a:solidFill>
                <a:latin typeface="楷体_GB2312" pitchFamily="49" charset="-122"/>
                <a:ea typeface="楷体_GB2312" pitchFamily="49" charset="-122"/>
              </a:rPr>
              <a:t>			</a:t>
            </a:r>
            <a:r>
              <a:rPr kumimoji="1" lang="en-US" altLang="zh-CN" sz="2200" b="1" dirty="0">
                <a:solidFill>
                  <a:srgbClr val="000000"/>
                </a:solidFill>
                <a:latin typeface="楷体_GB2312" pitchFamily="49" charset="-122"/>
                <a:ea typeface="楷体_GB2312" pitchFamily="49" charset="-122"/>
              </a:rPr>
              <a:t>1.</a:t>
            </a:r>
            <a:r>
              <a:rPr kumimoji="1" lang="zh-CN" altLang="en-US" sz="2200" b="1" dirty="0">
                <a:solidFill>
                  <a:srgbClr val="000000"/>
                </a:solidFill>
                <a:latin typeface="楷体_GB2312" pitchFamily="49" charset="-122"/>
                <a:ea typeface="楷体_GB2312" pitchFamily="49" charset="-122"/>
              </a:rPr>
              <a:t>继承</a:t>
            </a:r>
            <a:r>
              <a:rPr kumimoji="1" lang="en-US" altLang="zh-CN" sz="2200" b="1" dirty="0" err="1">
                <a:solidFill>
                  <a:srgbClr val="000000"/>
                </a:solidFill>
                <a:latin typeface="楷体_GB2312" pitchFamily="49" charset="-122"/>
                <a:ea typeface="楷体_GB2312" pitchFamily="49" charset="-122"/>
              </a:rPr>
              <a:t>Jframe</a:t>
            </a:r>
            <a:endParaRPr kumimoji="1" lang="en-US" altLang="zh-CN" sz="2200" b="1" dirty="0">
              <a:solidFill>
                <a:srgbClr val="000000"/>
              </a:solidFill>
              <a:latin typeface="楷体_GB2312" pitchFamily="49" charset="-122"/>
              <a:ea typeface="楷体_GB2312" pitchFamily="49" charset="-122"/>
            </a:endParaRPr>
          </a:p>
          <a:p>
            <a:r>
              <a:rPr kumimoji="1" lang="en-US" altLang="zh-CN" sz="2200" b="1" dirty="0">
                <a:solidFill>
                  <a:srgbClr val="000000"/>
                </a:solidFill>
                <a:latin typeface="楷体_GB2312" pitchFamily="49" charset="-122"/>
                <a:ea typeface="楷体_GB2312" pitchFamily="49" charset="-122"/>
              </a:rPr>
              <a:t>			2.</a:t>
            </a:r>
            <a:r>
              <a:rPr kumimoji="1" lang="zh-CN" altLang="en-US" sz="2200" b="1" dirty="0">
                <a:solidFill>
                  <a:srgbClr val="000000"/>
                </a:solidFill>
                <a:latin typeface="楷体_GB2312" pitchFamily="49" charset="-122"/>
                <a:ea typeface="楷体_GB2312" pitchFamily="49" charset="-122"/>
              </a:rPr>
              <a:t>定义需要的组件</a:t>
            </a:r>
          </a:p>
          <a:p>
            <a:r>
              <a:rPr kumimoji="1" lang="zh-CN" altLang="en-US" sz="2200" b="1" dirty="0">
                <a:solidFill>
                  <a:srgbClr val="000000"/>
                </a:solidFill>
                <a:latin typeface="楷体_GB2312" pitchFamily="49" charset="-122"/>
                <a:ea typeface="楷体_GB2312" pitchFamily="49" charset="-122"/>
              </a:rPr>
              <a:t>			</a:t>
            </a:r>
            <a:r>
              <a:rPr kumimoji="1" lang="en-US" altLang="zh-CN" sz="2200" b="1" dirty="0">
                <a:solidFill>
                  <a:srgbClr val="000000"/>
                </a:solidFill>
                <a:latin typeface="楷体_GB2312" pitchFamily="49" charset="-122"/>
                <a:ea typeface="楷体_GB2312" pitchFamily="49" charset="-122"/>
              </a:rPr>
              <a:t>3.</a:t>
            </a:r>
            <a:r>
              <a:rPr kumimoji="1" lang="zh-CN" altLang="en-US" sz="2200" b="1" dirty="0">
                <a:solidFill>
                  <a:srgbClr val="000000"/>
                </a:solidFill>
                <a:latin typeface="楷体_GB2312" pitchFamily="49" charset="-122"/>
                <a:ea typeface="楷体_GB2312" pitchFamily="49" charset="-122"/>
              </a:rPr>
              <a:t>创建组件</a:t>
            </a:r>
          </a:p>
          <a:p>
            <a:r>
              <a:rPr kumimoji="1" lang="zh-CN" altLang="en-US" sz="2200" b="1" dirty="0">
                <a:solidFill>
                  <a:srgbClr val="000000"/>
                </a:solidFill>
                <a:latin typeface="楷体_GB2312" pitchFamily="49" charset="-122"/>
                <a:ea typeface="楷体_GB2312" pitchFamily="49" charset="-122"/>
              </a:rPr>
              <a:t>			</a:t>
            </a:r>
            <a:r>
              <a:rPr kumimoji="1" lang="en-US" altLang="zh-CN" sz="2200" b="1" dirty="0">
                <a:solidFill>
                  <a:srgbClr val="000000"/>
                </a:solidFill>
                <a:latin typeface="楷体_GB2312" pitchFamily="49" charset="-122"/>
                <a:ea typeface="楷体_GB2312" pitchFamily="49" charset="-122"/>
              </a:rPr>
              <a:t>4.</a:t>
            </a:r>
            <a:r>
              <a:rPr kumimoji="1" lang="zh-CN" altLang="en-US" sz="2200" b="1" dirty="0">
                <a:solidFill>
                  <a:srgbClr val="000000"/>
                </a:solidFill>
                <a:latin typeface="楷体_GB2312" pitchFamily="49" charset="-122"/>
                <a:ea typeface="楷体_GB2312" pitchFamily="49" charset="-122"/>
              </a:rPr>
              <a:t>设置布局管理器</a:t>
            </a:r>
          </a:p>
          <a:p>
            <a:r>
              <a:rPr kumimoji="1" lang="zh-CN" altLang="en-US" sz="2200" b="1" dirty="0">
                <a:solidFill>
                  <a:srgbClr val="000000"/>
                </a:solidFill>
                <a:latin typeface="楷体_GB2312" pitchFamily="49" charset="-122"/>
                <a:ea typeface="楷体_GB2312" pitchFamily="49" charset="-122"/>
              </a:rPr>
              <a:t>			</a:t>
            </a:r>
            <a:r>
              <a:rPr kumimoji="1" lang="en-US" altLang="zh-CN" sz="2200" b="1" dirty="0">
                <a:solidFill>
                  <a:srgbClr val="000000"/>
                </a:solidFill>
                <a:latin typeface="楷体_GB2312" pitchFamily="49" charset="-122"/>
                <a:ea typeface="楷体_GB2312" pitchFamily="49" charset="-122"/>
              </a:rPr>
              <a:t>5.</a:t>
            </a:r>
            <a:r>
              <a:rPr kumimoji="1" lang="zh-CN" altLang="en-US" sz="2200" b="1" dirty="0">
                <a:solidFill>
                  <a:srgbClr val="000000"/>
                </a:solidFill>
                <a:latin typeface="楷体_GB2312" pitchFamily="49" charset="-122"/>
                <a:ea typeface="楷体_GB2312" pitchFamily="49" charset="-122"/>
              </a:rPr>
              <a:t>添加组件</a:t>
            </a:r>
          </a:p>
          <a:p>
            <a:r>
              <a:rPr kumimoji="1" lang="zh-CN" altLang="en-US" sz="2200" b="1" dirty="0">
                <a:solidFill>
                  <a:srgbClr val="000000"/>
                </a:solidFill>
                <a:latin typeface="楷体_GB2312" pitchFamily="49" charset="-122"/>
                <a:ea typeface="楷体_GB2312" pitchFamily="49" charset="-122"/>
              </a:rPr>
              <a:t>			</a:t>
            </a:r>
            <a:r>
              <a:rPr kumimoji="1" lang="en-US" altLang="zh-CN" sz="2200" b="1" dirty="0">
                <a:solidFill>
                  <a:srgbClr val="000000"/>
                </a:solidFill>
                <a:latin typeface="楷体_GB2312" pitchFamily="49" charset="-122"/>
                <a:ea typeface="楷体_GB2312" pitchFamily="49" charset="-122"/>
              </a:rPr>
              <a:t>6.</a:t>
            </a:r>
            <a:r>
              <a:rPr kumimoji="1" lang="zh-CN" altLang="en-US" sz="2200" b="1" dirty="0">
                <a:solidFill>
                  <a:srgbClr val="000000"/>
                </a:solidFill>
                <a:latin typeface="楷体_GB2312" pitchFamily="49" charset="-122"/>
                <a:ea typeface="楷体_GB2312" pitchFamily="49" charset="-122"/>
              </a:rPr>
              <a:t>显示窗体</a:t>
            </a:r>
          </a:p>
          <a:p>
            <a:r>
              <a:rPr kumimoji="1" lang="zh-CN" altLang="en-US" sz="2200" b="1" dirty="0">
                <a:solidFill>
                  <a:srgbClr val="000000"/>
                </a:solidFill>
                <a:latin typeface="楷体_GB2312" pitchFamily="49" charset="-122"/>
                <a:ea typeface="楷体_GB2312" pitchFamily="49" charset="-122"/>
              </a:rPr>
              <a:t>			</a:t>
            </a:r>
          </a:p>
          <a:p>
            <a:endParaRPr lang="en-US" altLang="zh-CN" dirty="0"/>
          </a:p>
        </p:txBody>
      </p:sp>
      <p:pic>
        <p:nvPicPr>
          <p:cNvPr id="648202" name="Picture 10" descr="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4" y="1924050"/>
            <a:ext cx="1298575" cy="1188244"/>
          </a:xfrm>
          <a:prstGeom prst="rect">
            <a:avLst/>
          </a:prstGeom>
          <a:noFill/>
          <a:extLst>
            <a:ext uri="{909E8E84-426E-40DD-AFC4-6F175D3DCCD1}">
              <a14:hiddenFill xmlns:a14="http://schemas.microsoft.com/office/drawing/2010/main">
                <a:solidFill>
                  <a:srgbClr val="FFFFFF"/>
                </a:solidFill>
              </a14:hiddenFill>
            </a:ext>
          </a:extLst>
        </p:spPr>
      </p:pic>
      <p:sp>
        <p:nvSpPr>
          <p:cNvPr id="648203" name="WordArt 11"/>
          <p:cNvSpPr>
            <a:spLocks noChangeArrowheads="1" noChangeShapeType="1" noTextEdit="1"/>
          </p:cNvSpPr>
          <p:nvPr/>
        </p:nvSpPr>
        <p:spPr bwMode="auto">
          <a:xfrm>
            <a:off x="1046163" y="3228976"/>
            <a:ext cx="1066800" cy="26074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Wave1">
              <a:avLst>
                <a:gd name="adj1" fmla="val 13005"/>
                <a:gd name="adj2" fmla="val 0"/>
              </a:avLst>
            </a:prstTxWarp>
          </a:bodyPr>
          <a:lstStyle/>
          <a:p>
            <a:pPr algn="ctr"/>
            <a:r>
              <a:rPr lang="zh-CN" altLang="en-US" sz="2000" b="1" kern="10" dirty="0">
                <a:effectLst>
                  <a:outerShdw dist="53882" dir="2700000" algn="ctr" rotWithShape="0">
                    <a:srgbClr val="C0C0C0">
                      <a:alpha val="80000"/>
                    </a:srgbClr>
                  </a:outerShdw>
                </a:effectLst>
                <a:latin typeface="华文新魏"/>
                <a:ea typeface="华文新魏"/>
              </a:rPr>
              <a:t>小结</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5" y="1221600"/>
            <a:ext cx="4099655" cy="25878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normAutofit fontScale="90000"/>
          </a:bodyPr>
          <a:lstStyle/>
          <a:p>
            <a:r>
              <a:rPr lang="zh-CN" altLang="en-US" dirty="0" smtClean="0"/>
              <a:t>现在是否能编程实现下面窗口？</a:t>
            </a:r>
            <a:endParaRPr lang="zh-CN" altLang="en-US" dirty="0"/>
          </a:p>
        </p:txBody>
      </p:sp>
      <p:sp>
        <p:nvSpPr>
          <p:cNvPr id="3" name="内容占位符 2"/>
          <p:cNvSpPr>
            <a:spLocks noGrp="1"/>
          </p:cNvSpPr>
          <p:nvPr>
            <p:ph idx="1"/>
          </p:nvPr>
        </p:nvSpPr>
        <p:spPr>
          <a:xfrm>
            <a:off x="457200" y="4137924"/>
            <a:ext cx="8229600" cy="719826"/>
          </a:xfrm>
        </p:spPr>
        <p:txBody>
          <a:bodyPr>
            <a:normAutofit fontScale="55000" lnSpcReduction="20000"/>
          </a:bodyPr>
          <a:lstStyle/>
          <a:p>
            <a:r>
              <a:rPr lang="zh-CN" altLang="en-US" dirty="0"/>
              <a:t>把整个窗口看成为</a:t>
            </a:r>
            <a:r>
              <a:rPr lang="en-US" altLang="zh-CN" dirty="0"/>
              <a:t>4</a:t>
            </a:r>
            <a:r>
              <a:rPr lang="zh-CN" altLang="en-US" dirty="0"/>
              <a:t>行</a:t>
            </a:r>
            <a:r>
              <a:rPr lang="en-US" altLang="zh-CN" dirty="0"/>
              <a:t>1</a:t>
            </a:r>
            <a:r>
              <a:rPr lang="zh-CN" altLang="en-US" dirty="0"/>
              <a:t>列，每行一个</a:t>
            </a:r>
            <a:r>
              <a:rPr lang="en-US" altLang="zh-CN" dirty="0" err="1"/>
              <a:t>JPanel</a:t>
            </a:r>
            <a:r>
              <a:rPr lang="en-US" altLang="zh-CN" dirty="0"/>
              <a:t>.</a:t>
            </a:r>
          </a:p>
          <a:p>
            <a:r>
              <a:rPr lang="zh-CN" altLang="en-US" dirty="0"/>
              <a:t>或许你也可以采用其它方式布局。</a:t>
            </a:r>
            <a:endParaRPr lang="en-US" altLang="zh-CN" dirty="0"/>
          </a:p>
          <a:p>
            <a:r>
              <a:rPr lang="zh-CN" altLang="en-US" dirty="0"/>
              <a:t>接下来我们先看看</a:t>
            </a:r>
            <a:r>
              <a:rPr lang="en-US" altLang="zh-CN" dirty="0"/>
              <a:t>java</a:t>
            </a:r>
            <a:r>
              <a:rPr lang="zh-CN" altLang="en-US" dirty="0"/>
              <a:t>的布局管理器。</a:t>
            </a:r>
          </a:p>
        </p:txBody>
      </p:sp>
      <p:sp>
        <p:nvSpPr>
          <p:cNvPr id="5" name="矩形 4"/>
          <p:cNvSpPr/>
          <p:nvPr/>
        </p:nvSpPr>
        <p:spPr>
          <a:xfrm>
            <a:off x="2267745" y="1545636"/>
            <a:ext cx="4099655" cy="324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箭头连接符 6"/>
          <p:cNvCxnSpPr/>
          <p:nvPr/>
        </p:nvCxnSpPr>
        <p:spPr>
          <a:xfrm>
            <a:off x="6367400" y="1707654"/>
            <a:ext cx="50885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76257" y="1569589"/>
            <a:ext cx="1183337" cy="400110"/>
          </a:xfrm>
          <a:prstGeom prst="rect">
            <a:avLst/>
          </a:prstGeom>
          <a:noFill/>
        </p:spPr>
        <p:txBody>
          <a:bodyPr wrap="none" rtlCol="0">
            <a:spAutoFit/>
          </a:bodyPr>
          <a:lstStyle/>
          <a:p>
            <a:r>
              <a:rPr lang="en-US" altLang="zh-CN" sz="2000" dirty="0">
                <a:solidFill>
                  <a:prstClr val="black"/>
                </a:solidFill>
              </a:rPr>
              <a:t>JPanel1 </a:t>
            </a:r>
            <a:endParaRPr lang="zh-CN" altLang="en-US" sz="2000" dirty="0">
              <a:solidFill>
                <a:prstClr val="black"/>
              </a:solidFill>
            </a:endParaRPr>
          </a:p>
        </p:txBody>
      </p:sp>
      <p:sp>
        <p:nvSpPr>
          <p:cNvPr id="9" name="矩形 8"/>
          <p:cNvSpPr/>
          <p:nvPr/>
        </p:nvSpPr>
        <p:spPr>
          <a:xfrm>
            <a:off x="2267745" y="1913214"/>
            <a:ext cx="4099655" cy="270000"/>
          </a:xfrm>
          <a:prstGeom prst="rect">
            <a:avLst/>
          </a:prstGeom>
          <a:noFill/>
          <a:ln>
            <a:solidFill>
              <a:srgbClr val="236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箭头连接符 9"/>
          <p:cNvCxnSpPr/>
          <p:nvPr/>
        </p:nvCxnSpPr>
        <p:spPr>
          <a:xfrm>
            <a:off x="6367400" y="2031690"/>
            <a:ext cx="508857" cy="0"/>
          </a:xfrm>
          <a:prstGeom prst="straightConnector1">
            <a:avLst/>
          </a:prstGeom>
          <a:ln w="28575">
            <a:solidFill>
              <a:srgbClr val="236B23"/>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76257" y="1893625"/>
            <a:ext cx="1183337" cy="400110"/>
          </a:xfrm>
          <a:prstGeom prst="rect">
            <a:avLst/>
          </a:prstGeom>
          <a:noFill/>
        </p:spPr>
        <p:txBody>
          <a:bodyPr wrap="none" rtlCol="0">
            <a:spAutoFit/>
          </a:bodyPr>
          <a:lstStyle/>
          <a:p>
            <a:r>
              <a:rPr lang="en-US" altLang="zh-CN" sz="2000" dirty="0">
                <a:solidFill>
                  <a:prstClr val="black"/>
                </a:solidFill>
              </a:rPr>
              <a:t>JPanel2 </a:t>
            </a:r>
            <a:endParaRPr lang="zh-CN" altLang="en-US" sz="2000" dirty="0">
              <a:solidFill>
                <a:prstClr val="black"/>
              </a:solidFill>
            </a:endParaRPr>
          </a:p>
        </p:txBody>
      </p:sp>
      <p:sp>
        <p:nvSpPr>
          <p:cNvPr id="12" name="矩形 11"/>
          <p:cNvSpPr/>
          <p:nvPr/>
        </p:nvSpPr>
        <p:spPr>
          <a:xfrm>
            <a:off x="2267745" y="2237250"/>
            <a:ext cx="4099655" cy="27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箭头连接符 12"/>
          <p:cNvCxnSpPr/>
          <p:nvPr/>
        </p:nvCxnSpPr>
        <p:spPr>
          <a:xfrm>
            <a:off x="6367400" y="2355726"/>
            <a:ext cx="508857"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76257" y="2217661"/>
            <a:ext cx="1183337" cy="400110"/>
          </a:xfrm>
          <a:prstGeom prst="rect">
            <a:avLst/>
          </a:prstGeom>
          <a:noFill/>
        </p:spPr>
        <p:txBody>
          <a:bodyPr wrap="none" rtlCol="0">
            <a:spAutoFit/>
          </a:bodyPr>
          <a:lstStyle/>
          <a:p>
            <a:r>
              <a:rPr lang="en-US" altLang="zh-CN" sz="2000" dirty="0">
                <a:solidFill>
                  <a:prstClr val="black"/>
                </a:solidFill>
              </a:rPr>
              <a:t>JPanel3 </a:t>
            </a:r>
            <a:endParaRPr lang="zh-CN" altLang="en-US" sz="2000" dirty="0">
              <a:solidFill>
                <a:prstClr val="black"/>
              </a:solidFill>
            </a:endParaRPr>
          </a:p>
        </p:txBody>
      </p:sp>
      <p:sp>
        <p:nvSpPr>
          <p:cNvPr id="15" name="矩形 14"/>
          <p:cNvSpPr/>
          <p:nvPr/>
        </p:nvSpPr>
        <p:spPr>
          <a:xfrm>
            <a:off x="2267745" y="2561286"/>
            <a:ext cx="4099655" cy="1188000"/>
          </a:xfrm>
          <a:prstGeom prst="rect">
            <a:avLst/>
          </a:prstGeom>
          <a:noFill/>
          <a:ln>
            <a:solidFill>
              <a:srgbClr val="236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6" name="直接箭头连接符 15"/>
          <p:cNvCxnSpPr/>
          <p:nvPr/>
        </p:nvCxnSpPr>
        <p:spPr>
          <a:xfrm>
            <a:off x="6367400" y="3111810"/>
            <a:ext cx="508857" cy="0"/>
          </a:xfrm>
          <a:prstGeom prst="straightConnector1">
            <a:avLst/>
          </a:prstGeom>
          <a:ln w="28575">
            <a:solidFill>
              <a:srgbClr val="236B23"/>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876257" y="2973745"/>
            <a:ext cx="1183337" cy="400110"/>
          </a:xfrm>
          <a:prstGeom prst="rect">
            <a:avLst/>
          </a:prstGeom>
          <a:noFill/>
        </p:spPr>
        <p:txBody>
          <a:bodyPr wrap="none" rtlCol="0">
            <a:spAutoFit/>
          </a:bodyPr>
          <a:lstStyle/>
          <a:p>
            <a:r>
              <a:rPr lang="en-US" altLang="zh-CN" sz="2000" dirty="0">
                <a:solidFill>
                  <a:prstClr val="black"/>
                </a:solidFill>
              </a:rPr>
              <a:t>JPanel4 </a:t>
            </a:r>
            <a:endParaRPr lang="zh-CN" altLang="en-US" sz="2000" dirty="0">
              <a:solidFill>
                <a:prstClr val="black"/>
              </a:solidFill>
            </a:endParaRPr>
          </a:p>
        </p:txBody>
      </p:sp>
      <p:sp>
        <p:nvSpPr>
          <p:cNvPr id="6" name="TextBox 5"/>
          <p:cNvSpPr txBox="1"/>
          <p:nvPr/>
        </p:nvSpPr>
        <p:spPr>
          <a:xfrm>
            <a:off x="4644008" y="4443958"/>
            <a:ext cx="1672253" cy="369332"/>
          </a:xfrm>
          <a:prstGeom prst="rect">
            <a:avLst/>
          </a:prstGeom>
          <a:noFill/>
        </p:spPr>
        <p:txBody>
          <a:bodyPr wrap="none" rtlCol="0">
            <a:spAutoFit/>
          </a:bodyPr>
          <a:lstStyle/>
          <a:p>
            <a:r>
              <a:rPr lang="en-US" altLang="zh-CN" dirty="0" smtClean="0"/>
              <a:t>Demo3_3.java</a:t>
            </a:r>
            <a:endParaRPr lang="zh-CN" altLang="en-US" dirty="0"/>
          </a:p>
        </p:txBody>
      </p:sp>
    </p:spTree>
    <p:extLst>
      <p:ext uri="{BB962C8B-B14F-4D97-AF65-F5344CB8AC3E}">
        <p14:creationId xmlns:p14="http://schemas.microsoft.com/office/powerpoint/2010/main" val="355939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22" presetClass="entr" presetSubtype="8"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par>
                                <p:cTn id="30" presetID="22" presetClass="entr" presetSubtype="8"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par>
                                <p:cTn id="41" presetID="22" presetClass="entr" presetSubtype="8"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3">
                                            <p:txEl>
                                              <p:pRg st="0" end="0"/>
                                            </p:txEl>
                                          </p:spTgt>
                                        </p:tgtEl>
                                        <p:attrNameLst>
                                          <p:attrName>style.visibility</p:attrName>
                                        </p:attrNameLst>
                                      </p:cBhvr>
                                      <p:to>
                                        <p:strVal val="visible"/>
                                      </p:to>
                                    </p:set>
                                    <p:animEffect transition="in" filter="barn(inVertical)">
                                      <p:cBhvr>
                                        <p:cTn id="51" dur="500"/>
                                        <p:tgtEl>
                                          <p:spTgt spid="3">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3">
                                            <p:txEl>
                                              <p:pRg st="1" end="1"/>
                                            </p:txEl>
                                          </p:spTgt>
                                        </p:tgtEl>
                                        <p:attrNameLst>
                                          <p:attrName>style.visibility</p:attrName>
                                        </p:attrNameLst>
                                      </p:cBhvr>
                                      <p:to>
                                        <p:strVal val="visible"/>
                                      </p:to>
                                    </p:set>
                                    <p:animEffect transition="in" filter="barn(inVertical)">
                                      <p:cBhvr>
                                        <p:cTn id="56" dur="500"/>
                                        <p:tgtEl>
                                          <p:spTgt spid="3">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barn(inVertical)">
                                      <p:cBhvr>
                                        <p:cTn id="6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8" grpId="0"/>
      <p:bldP spid="9" grpId="0" animBg="1"/>
      <p:bldP spid="11" grpId="0"/>
      <p:bldP spid="12" grpId="0" animBg="1"/>
      <p:bldP spid="14" grpId="0"/>
      <p:bldP spid="15" grpId="0" animBg="1"/>
      <p:bldP spid="1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pPr marL="0" indent="0" algn="ctr">
              <a:spcBef>
                <a:spcPts val="5000"/>
              </a:spcBef>
              <a:buNone/>
            </a:pPr>
            <a:r>
              <a:rPr lang="en-US" altLang="zh-CN" dirty="0"/>
              <a:t> </a:t>
            </a:r>
          </a:p>
          <a:p>
            <a:pPr marL="0" indent="0" algn="ctr">
              <a:spcBef>
                <a:spcPts val="5000"/>
              </a:spcBef>
              <a:buNone/>
            </a:pPr>
            <a:r>
              <a:rPr lang="zh-CN" altLang="en-US" sz="4000" dirty="0">
                <a:latin typeface="华文琥珀" panose="02010800040101010101" pitchFamily="2" charset="-122"/>
                <a:ea typeface="华文琥珀" panose="02010800040101010101" pitchFamily="2" charset="-122"/>
              </a:rPr>
              <a:t>接下来是一些补充内容和实例</a:t>
            </a:r>
          </a:p>
        </p:txBody>
      </p:sp>
    </p:spTree>
    <p:extLst>
      <p:ext uri="{BB962C8B-B14F-4D97-AF65-F5344CB8AC3E}">
        <p14:creationId xmlns:p14="http://schemas.microsoft.com/office/powerpoint/2010/main" val="13550309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32"/>
            <a:ext cx="8229600" cy="738082"/>
          </a:xfrm>
        </p:spPr>
        <p:txBody>
          <a:bodyPr>
            <a:noAutofit/>
          </a:bodyPr>
          <a:lstStyle/>
          <a:p>
            <a:r>
              <a:rPr lang="zh-CN" altLang="en-US" dirty="0" smtClean="0"/>
              <a:t>补充</a:t>
            </a:r>
            <a:endParaRPr lang="zh-CN" altLang="en-US" dirty="0"/>
          </a:p>
        </p:txBody>
      </p:sp>
      <p:sp>
        <p:nvSpPr>
          <p:cNvPr id="3" name="内容占位符 2"/>
          <p:cNvSpPr>
            <a:spLocks noGrp="1"/>
          </p:cNvSpPr>
          <p:nvPr>
            <p:ph idx="1"/>
          </p:nvPr>
        </p:nvSpPr>
        <p:spPr>
          <a:xfrm>
            <a:off x="457200" y="1491630"/>
            <a:ext cx="8229600" cy="3366120"/>
          </a:xfrm>
        </p:spPr>
        <p:txBody>
          <a:bodyPr>
            <a:normAutofit/>
          </a:bodyPr>
          <a:lstStyle/>
          <a:p>
            <a:r>
              <a:rPr lang="zh-CN" altLang="en-US" sz="2000" dirty="0" smtClean="0">
                <a:solidFill>
                  <a:srgbClr val="FF0000"/>
                </a:solidFill>
              </a:rPr>
              <a:t>多种布局</a:t>
            </a:r>
            <a:endParaRPr lang="en-US" altLang="zh-CN" sz="2000" dirty="0" smtClean="0">
              <a:solidFill>
                <a:srgbClr val="FF0000"/>
              </a:solidFill>
            </a:endParaRPr>
          </a:p>
          <a:p>
            <a:r>
              <a:rPr lang="en-US" altLang="zh-CN" sz="2000" dirty="0" smtClean="0"/>
              <a:t>swing</a:t>
            </a:r>
            <a:r>
              <a:rPr lang="zh-CN" altLang="en-US" sz="2000" dirty="0" smtClean="0"/>
              <a:t>表格组件</a:t>
            </a:r>
            <a:endParaRPr lang="en-US" altLang="zh-CN" sz="2000" dirty="0" smtClean="0"/>
          </a:p>
          <a:p>
            <a:r>
              <a:rPr lang="en-US" altLang="zh-CN" sz="2000" dirty="0" smtClean="0"/>
              <a:t>GUI</a:t>
            </a:r>
            <a:r>
              <a:rPr lang="zh-CN" altLang="en-US" sz="2000" dirty="0" smtClean="0"/>
              <a:t>编程</a:t>
            </a:r>
            <a:r>
              <a:rPr lang="zh-CN" altLang="en-US" sz="2000" dirty="0"/>
              <a:t>实战</a:t>
            </a:r>
          </a:p>
        </p:txBody>
      </p:sp>
    </p:spTree>
    <p:extLst>
      <p:ext uri="{BB962C8B-B14F-4D97-AF65-F5344CB8AC3E}">
        <p14:creationId xmlns:p14="http://schemas.microsoft.com/office/powerpoint/2010/main" val="3839827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Line 2"/>
          <p:cNvSpPr>
            <a:spLocks noChangeShapeType="1"/>
          </p:cNvSpPr>
          <p:nvPr/>
        </p:nvSpPr>
        <p:spPr bwMode="auto">
          <a:xfrm>
            <a:off x="0" y="573881"/>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0244" name="Rectangle 2"/>
          <p:cNvSpPr>
            <a:spLocks noChangeArrowheads="1"/>
          </p:cNvSpPr>
          <p:nvPr/>
        </p:nvSpPr>
        <p:spPr bwMode="auto">
          <a:xfrm>
            <a:off x="468314" y="682229"/>
            <a:ext cx="813593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2800" b="1" dirty="0">
                <a:solidFill>
                  <a:srgbClr val="336666"/>
                </a:solidFill>
                <a:ea typeface="华文新魏" pitchFamily="2" charset="-122"/>
              </a:rPr>
              <a:t>多种布局</a:t>
            </a:r>
          </a:p>
        </p:txBody>
      </p:sp>
      <p:sp>
        <p:nvSpPr>
          <p:cNvPr id="650245"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0249" name="Text Box 9"/>
          <p:cNvSpPr txBox="1">
            <a:spLocks noChangeArrowheads="1"/>
          </p:cNvSpPr>
          <p:nvPr/>
        </p:nvSpPr>
        <p:spPr bwMode="auto">
          <a:xfrm>
            <a:off x="519113" y="1241823"/>
            <a:ext cx="8414483" cy="1723549"/>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indent="457200"/>
            <a:r>
              <a:rPr kumimoji="1" lang="zh-CN" altLang="en-US" sz="2200" b="1" dirty="0">
                <a:solidFill>
                  <a:srgbClr val="000000"/>
                </a:solidFill>
                <a:latin typeface="楷体_GB2312" pitchFamily="49" charset="-122"/>
                <a:ea typeface="楷体_GB2312" pitchFamily="49" charset="-122"/>
              </a:rPr>
              <a:t>在图形用户界面编程中</a:t>
            </a:r>
            <a:r>
              <a:rPr kumimoji="1" lang="en-US" altLang="zh-CN" sz="2200" b="1" dirty="0">
                <a:solidFill>
                  <a:srgbClr val="000000"/>
                </a:solidFill>
                <a:latin typeface="楷体_GB2312" pitchFamily="49" charset="-122"/>
                <a:ea typeface="楷体_GB2312" pitchFamily="49" charset="-122"/>
              </a:rPr>
              <a:t>,</a:t>
            </a:r>
            <a:r>
              <a:rPr kumimoji="1" lang="zh-CN" altLang="en-US" sz="2200" b="1" dirty="0">
                <a:solidFill>
                  <a:srgbClr val="000000"/>
                </a:solidFill>
                <a:latin typeface="楷体_GB2312" pitchFamily="49" charset="-122"/>
                <a:ea typeface="楷体_GB2312" pitchFamily="49" charset="-122"/>
              </a:rPr>
              <a:t>如果只是普通的组件布局</a:t>
            </a:r>
            <a:r>
              <a:rPr kumimoji="1" lang="en-US" altLang="zh-CN" sz="2200" b="1" dirty="0">
                <a:solidFill>
                  <a:srgbClr val="000000"/>
                </a:solidFill>
                <a:latin typeface="楷体_GB2312" pitchFamily="49" charset="-122"/>
                <a:ea typeface="楷体_GB2312" pitchFamily="49" charset="-122"/>
              </a:rPr>
              <a:t>,</a:t>
            </a:r>
            <a:r>
              <a:rPr kumimoji="1" lang="zh-CN" altLang="en-US" sz="2200" b="1" dirty="0">
                <a:solidFill>
                  <a:srgbClr val="000000"/>
                </a:solidFill>
                <a:latin typeface="楷体_GB2312" pitchFamily="49" charset="-122"/>
                <a:ea typeface="楷体_GB2312" pitchFamily="49" charset="-122"/>
              </a:rPr>
              <a:t>我们用前面</a:t>
            </a:r>
          </a:p>
          <a:p>
            <a:r>
              <a:rPr kumimoji="1" lang="zh-CN" altLang="en-US" sz="2200" b="1" dirty="0">
                <a:solidFill>
                  <a:srgbClr val="000000"/>
                </a:solidFill>
                <a:latin typeface="楷体_GB2312" pitchFamily="49" charset="-122"/>
                <a:ea typeface="楷体_GB2312" pitchFamily="49" charset="-122"/>
              </a:rPr>
              <a:t>讲的三种布局管理器就可以解决</a:t>
            </a:r>
            <a:r>
              <a:rPr kumimoji="1" lang="en-US" altLang="zh-CN" sz="2200" b="1" dirty="0">
                <a:solidFill>
                  <a:srgbClr val="000000"/>
                </a:solidFill>
                <a:latin typeface="楷体_GB2312" pitchFamily="49" charset="-122"/>
                <a:ea typeface="楷体_GB2312" pitchFamily="49" charset="-122"/>
              </a:rPr>
              <a:t>,</a:t>
            </a:r>
            <a:r>
              <a:rPr kumimoji="1" lang="zh-CN" altLang="en-US" sz="2200" b="1" dirty="0">
                <a:solidFill>
                  <a:srgbClr val="000000"/>
                </a:solidFill>
                <a:latin typeface="楷体_GB2312" pitchFamily="49" charset="-122"/>
                <a:ea typeface="楷体_GB2312" pitchFamily="49" charset="-122"/>
              </a:rPr>
              <a:t>但是在比较复杂的布局要求时</a:t>
            </a:r>
            <a:r>
              <a:rPr kumimoji="1" lang="en-US" altLang="zh-CN" sz="2200" b="1" dirty="0">
                <a:solidFill>
                  <a:srgbClr val="000000"/>
                </a:solidFill>
                <a:latin typeface="楷体_GB2312" pitchFamily="49" charset="-122"/>
                <a:ea typeface="楷体_GB2312" pitchFamily="49" charset="-122"/>
              </a:rPr>
              <a:t>,</a:t>
            </a:r>
            <a:r>
              <a:rPr kumimoji="1" lang="zh-CN" altLang="en-US" sz="2200" b="1" dirty="0">
                <a:solidFill>
                  <a:srgbClr val="000000"/>
                </a:solidFill>
                <a:latin typeface="楷体_GB2312" pitchFamily="49" charset="-122"/>
                <a:ea typeface="楷体_GB2312" pitchFamily="49" charset="-122"/>
              </a:rPr>
              <a:t>就</a:t>
            </a:r>
          </a:p>
          <a:p>
            <a:r>
              <a:rPr kumimoji="1" lang="zh-CN" altLang="en-US" sz="2200" b="1" dirty="0">
                <a:solidFill>
                  <a:srgbClr val="000000"/>
                </a:solidFill>
                <a:latin typeface="楷体_GB2312" pitchFamily="49" charset="-122"/>
                <a:ea typeface="楷体_GB2312" pitchFamily="49" charset="-122"/>
              </a:rPr>
              <a:t>需要使用</a:t>
            </a:r>
            <a:r>
              <a:rPr kumimoji="1" lang="zh-CN" altLang="en-US" sz="2200" b="1" dirty="0">
                <a:solidFill>
                  <a:srgbClr val="FF0000"/>
                </a:solidFill>
                <a:latin typeface="楷体_GB2312" pitchFamily="49" charset="-122"/>
                <a:ea typeface="楷体_GB2312" pitchFamily="49" charset="-122"/>
              </a:rPr>
              <a:t>布局管理器的组合使用</a:t>
            </a:r>
            <a:r>
              <a:rPr kumimoji="1" lang="en-US" altLang="zh-CN" sz="2200" b="1" dirty="0">
                <a:solidFill>
                  <a:srgbClr val="000000"/>
                </a:solidFill>
                <a:latin typeface="楷体_GB2312" pitchFamily="49" charset="-122"/>
                <a:ea typeface="楷体_GB2312" pitchFamily="49" charset="-122"/>
              </a:rPr>
              <a:t>,</a:t>
            </a:r>
            <a:r>
              <a:rPr kumimoji="1" lang="zh-CN" altLang="en-US" sz="2200" b="1" dirty="0">
                <a:solidFill>
                  <a:srgbClr val="000000"/>
                </a:solidFill>
                <a:latin typeface="楷体_GB2312" pitchFamily="49" charset="-122"/>
                <a:ea typeface="楷体_GB2312" pitchFamily="49" charset="-122"/>
              </a:rPr>
              <a:t>比如下图</a:t>
            </a:r>
            <a:r>
              <a:rPr kumimoji="1" lang="en-US" altLang="zh-CN" sz="2200" b="1" dirty="0">
                <a:solidFill>
                  <a:srgbClr val="000000"/>
                </a:solidFill>
                <a:latin typeface="楷体_GB2312" pitchFamily="49" charset="-122"/>
                <a:ea typeface="楷体_GB2312" pitchFamily="49" charset="-122"/>
              </a:rPr>
              <a:t>:</a:t>
            </a:r>
          </a:p>
          <a:p>
            <a:endParaRPr kumimoji="1" lang="en-US" altLang="zh-CN" sz="2200" b="1" dirty="0">
              <a:solidFill>
                <a:srgbClr val="000000"/>
              </a:solidFill>
              <a:latin typeface="楷体_GB2312" pitchFamily="49" charset="-122"/>
              <a:ea typeface="楷体_GB2312" pitchFamily="49" charset="-122"/>
            </a:endParaRPr>
          </a:p>
          <a:p>
            <a:endParaRPr lang="en-US" altLang="zh-CN" dirty="0"/>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3880" t="25397" r="24033" b="47656"/>
          <a:stretch/>
        </p:blipFill>
        <p:spPr bwMode="auto">
          <a:xfrm>
            <a:off x="1760892" y="2517744"/>
            <a:ext cx="4251268" cy="2187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左大括号 1"/>
          <p:cNvSpPr/>
          <p:nvPr/>
        </p:nvSpPr>
        <p:spPr>
          <a:xfrm flipH="1">
            <a:off x="6012160" y="2841780"/>
            <a:ext cx="432048" cy="18090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矩形 2"/>
          <p:cNvSpPr/>
          <p:nvPr/>
        </p:nvSpPr>
        <p:spPr>
          <a:xfrm>
            <a:off x="6444208" y="3586979"/>
            <a:ext cx="1569660" cy="369332"/>
          </a:xfrm>
          <a:prstGeom prst="rect">
            <a:avLst/>
          </a:prstGeom>
        </p:spPr>
        <p:txBody>
          <a:bodyPr wrap="none">
            <a:spAutoFit/>
          </a:bodyPr>
          <a:lstStyle/>
          <a:p>
            <a:r>
              <a:rPr lang="en-US" altLang="zh-CN" dirty="0" err="1"/>
              <a:t>BorderLayout</a:t>
            </a:r>
            <a:endParaRPr lang="zh-CN" altLang="en-US" dirty="0"/>
          </a:p>
        </p:txBody>
      </p:sp>
      <p:sp>
        <p:nvSpPr>
          <p:cNvPr id="4" name="TextBox 3"/>
          <p:cNvSpPr txBox="1"/>
          <p:nvPr/>
        </p:nvSpPr>
        <p:spPr>
          <a:xfrm>
            <a:off x="6732240" y="2942839"/>
            <a:ext cx="1001236" cy="369332"/>
          </a:xfrm>
          <a:prstGeom prst="rect">
            <a:avLst/>
          </a:prstGeom>
          <a:noFill/>
        </p:spPr>
        <p:txBody>
          <a:bodyPr wrap="none" rtlCol="0">
            <a:spAutoFit/>
          </a:bodyPr>
          <a:lstStyle/>
          <a:p>
            <a:r>
              <a:rPr lang="en-US" altLang="zh-CN" dirty="0"/>
              <a:t>NORTH</a:t>
            </a:r>
            <a:endParaRPr lang="zh-CN" altLang="en-US" dirty="0"/>
          </a:p>
        </p:txBody>
      </p:sp>
      <p:cxnSp>
        <p:nvCxnSpPr>
          <p:cNvPr id="6" name="直接箭头连接符 5"/>
          <p:cNvCxnSpPr/>
          <p:nvPr/>
        </p:nvCxnSpPr>
        <p:spPr>
          <a:xfrm>
            <a:off x="5652120" y="3081338"/>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732241" y="4400985"/>
            <a:ext cx="992579" cy="369332"/>
          </a:xfrm>
          <a:prstGeom prst="rect">
            <a:avLst/>
          </a:prstGeom>
          <a:noFill/>
        </p:spPr>
        <p:txBody>
          <a:bodyPr wrap="none" rtlCol="0">
            <a:spAutoFit/>
          </a:bodyPr>
          <a:lstStyle/>
          <a:p>
            <a:r>
              <a:rPr lang="en-US" altLang="zh-CN" dirty="0"/>
              <a:t>SOUTH</a:t>
            </a:r>
            <a:endParaRPr lang="zh-CN" altLang="en-US" dirty="0"/>
          </a:p>
        </p:txBody>
      </p:sp>
      <p:cxnSp>
        <p:nvCxnSpPr>
          <p:cNvPr id="13" name="直接箭头连接符 12"/>
          <p:cNvCxnSpPr/>
          <p:nvPr/>
        </p:nvCxnSpPr>
        <p:spPr>
          <a:xfrm>
            <a:off x="5652120" y="4539485"/>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32240" y="3968937"/>
            <a:ext cx="1133644" cy="369332"/>
          </a:xfrm>
          <a:prstGeom prst="rect">
            <a:avLst/>
          </a:prstGeom>
          <a:noFill/>
        </p:spPr>
        <p:txBody>
          <a:bodyPr wrap="none" rtlCol="0">
            <a:spAutoFit/>
          </a:bodyPr>
          <a:lstStyle/>
          <a:p>
            <a:r>
              <a:rPr lang="en-US" altLang="zh-CN" dirty="0"/>
              <a:t>CENTER</a:t>
            </a:r>
            <a:endParaRPr lang="zh-CN" altLang="en-US" dirty="0"/>
          </a:p>
        </p:txBody>
      </p:sp>
      <p:cxnSp>
        <p:nvCxnSpPr>
          <p:cNvPr id="15" name="直接箭头连接符 14"/>
          <p:cNvCxnSpPr/>
          <p:nvPr/>
        </p:nvCxnSpPr>
        <p:spPr>
          <a:xfrm>
            <a:off x="5652120" y="4107437"/>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68344" y="2942839"/>
            <a:ext cx="1326004"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altLang="zh-CN" dirty="0" err="1"/>
              <a:t>JPanel</a:t>
            </a:r>
            <a:r>
              <a:rPr lang="en-US" altLang="zh-CN" dirty="0"/>
              <a:t> jp1;</a:t>
            </a:r>
            <a:endParaRPr lang="zh-CN" altLang="en-US" dirty="0"/>
          </a:p>
        </p:txBody>
      </p:sp>
      <p:sp>
        <p:nvSpPr>
          <p:cNvPr id="17" name="TextBox 16"/>
          <p:cNvSpPr txBox="1"/>
          <p:nvPr/>
        </p:nvSpPr>
        <p:spPr>
          <a:xfrm>
            <a:off x="7687527" y="4400985"/>
            <a:ext cx="1326004"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altLang="zh-CN" dirty="0" err="1"/>
              <a:t>JPanel</a:t>
            </a:r>
            <a:r>
              <a:rPr lang="en-US" altLang="zh-CN" dirty="0"/>
              <a:t> jp2;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par>
                                <p:cTn id="24" presetID="22" presetClass="entr" presetSubtype="4"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12" grpId="0"/>
      <p:bldP spid="14" grpId="0"/>
      <p:bldP spid="7" grpId="0" animBg="1"/>
      <p:bldP spid="1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Line 2"/>
          <p:cNvSpPr>
            <a:spLocks noChangeShapeType="1"/>
          </p:cNvSpPr>
          <p:nvPr/>
        </p:nvSpPr>
        <p:spPr bwMode="auto">
          <a:xfrm>
            <a:off x="0" y="573881"/>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2292" name="Rectangle 2"/>
          <p:cNvSpPr>
            <a:spLocks noChangeArrowheads="1"/>
          </p:cNvSpPr>
          <p:nvPr/>
        </p:nvSpPr>
        <p:spPr bwMode="auto">
          <a:xfrm>
            <a:off x="468314" y="682229"/>
            <a:ext cx="813593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2800" b="1" dirty="0">
                <a:solidFill>
                  <a:srgbClr val="336666"/>
                </a:solidFill>
                <a:ea typeface="华文新魏" pitchFamily="2" charset="-122"/>
              </a:rPr>
              <a:t>多种布局</a:t>
            </a:r>
          </a:p>
        </p:txBody>
      </p:sp>
      <p:sp>
        <p:nvSpPr>
          <p:cNvPr id="652293"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2296" name="Text Box 8"/>
          <p:cNvSpPr txBox="1">
            <a:spLocks noChangeArrowheads="1"/>
          </p:cNvSpPr>
          <p:nvPr/>
        </p:nvSpPr>
        <p:spPr bwMode="auto">
          <a:xfrm>
            <a:off x="519113" y="1295400"/>
            <a:ext cx="8420895" cy="1785104"/>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0000CC"/>
                </a:solidFill>
                <a:latin typeface="楷体_GB2312" pitchFamily="49" charset="-122"/>
                <a:ea typeface="楷体_GB2312" pitchFamily="49" charset="-122"/>
              </a:rPr>
              <a:t>     </a:t>
            </a:r>
            <a:r>
              <a:rPr kumimoji="1" lang="en-US" altLang="zh-CN" sz="2200" b="1" dirty="0" err="1">
                <a:solidFill>
                  <a:srgbClr val="000000"/>
                </a:solidFill>
                <a:latin typeface="楷体_GB2312" pitchFamily="49" charset="-122"/>
                <a:ea typeface="楷体_GB2312" pitchFamily="49" charset="-122"/>
              </a:rPr>
              <a:t>JPanel</a:t>
            </a:r>
            <a:r>
              <a:rPr kumimoji="1" lang="en-US" altLang="zh-CN" sz="2200" b="1" dirty="0">
                <a:solidFill>
                  <a:srgbClr val="000000"/>
                </a:solidFill>
                <a:latin typeface="楷体_GB2312" pitchFamily="49" charset="-122"/>
                <a:ea typeface="楷体_GB2312" pitchFamily="49" charset="-122"/>
              </a:rPr>
              <a:t> :</a:t>
            </a:r>
            <a:r>
              <a:rPr kumimoji="1" lang="zh-CN" altLang="en-US" sz="2200" b="1" dirty="0">
                <a:solidFill>
                  <a:srgbClr val="000000"/>
                </a:solidFill>
                <a:latin typeface="楷体_GB2312" pitchFamily="49" charset="-122"/>
                <a:ea typeface="楷体_GB2312" pitchFamily="49" charset="-122"/>
              </a:rPr>
              <a:t>面板组件，非顶层容器， </a:t>
            </a:r>
          </a:p>
          <a:p>
            <a:r>
              <a:rPr kumimoji="1" lang="zh-CN" altLang="en-US" sz="2200" b="1" dirty="0">
                <a:solidFill>
                  <a:srgbClr val="000000"/>
                </a:solidFill>
                <a:latin typeface="楷体_GB2312" pitchFamily="49" charset="-122"/>
                <a:ea typeface="楷体_GB2312" pitchFamily="49" charset="-122"/>
              </a:rPr>
              <a:t>  一个界面只可以有一个</a:t>
            </a:r>
            <a:r>
              <a:rPr kumimoji="1" lang="en-US" altLang="zh-CN" sz="2200" b="1" dirty="0" err="1">
                <a:solidFill>
                  <a:srgbClr val="000000"/>
                </a:solidFill>
                <a:latin typeface="楷体_GB2312" pitchFamily="49" charset="-122"/>
                <a:ea typeface="楷体_GB2312" pitchFamily="49" charset="-122"/>
              </a:rPr>
              <a:t>JFrame</a:t>
            </a:r>
            <a:r>
              <a:rPr kumimoji="1" lang="zh-CN" altLang="en-US" sz="2200" b="1" dirty="0">
                <a:solidFill>
                  <a:srgbClr val="000000"/>
                </a:solidFill>
                <a:latin typeface="楷体_GB2312" pitchFamily="49" charset="-122"/>
                <a:ea typeface="楷体_GB2312" pitchFamily="49" charset="-122"/>
              </a:rPr>
              <a:t>窗体组件，但可以有多个</a:t>
            </a:r>
            <a:r>
              <a:rPr kumimoji="1" lang="en-US" altLang="zh-CN" sz="2200" b="1" dirty="0" err="1">
                <a:solidFill>
                  <a:srgbClr val="000000"/>
                </a:solidFill>
                <a:latin typeface="楷体_GB2312" pitchFamily="49" charset="-122"/>
                <a:ea typeface="楷体_GB2312" pitchFamily="49" charset="-122"/>
              </a:rPr>
              <a:t>Jpanel</a:t>
            </a:r>
            <a:endParaRPr kumimoji="1" lang="en-US" altLang="zh-CN" sz="2200" b="1" dirty="0">
              <a:solidFill>
                <a:srgbClr val="000000"/>
              </a:solidFill>
              <a:latin typeface="楷体_GB2312" pitchFamily="49" charset="-122"/>
              <a:ea typeface="楷体_GB2312" pitchFamily="49" charset="-122"/>
            </a:endParaRPr>
          </a:p>
          <a:p>
            <a:r>
              <a:rPr kumimoji="1" lang="zh-CN" altLang="en-US" sz="2200" b="1" dirty="0">
                <a:solidFill>
                  <a:srgbClr val="000000"/>
                </a:solidFill>
                <a:latin typeface="楷体_GB2312" pitchFamily="49" charset="-122"/>
                <a:ea typeface="楷体_GB2312" pitchFamily="49" charset="-122"/>
              </a:rPr>
              <a:t>面板组件，而</a:t>
            </a:r>
            <a:r>
              <a:rPr kumimoji="1" lang="en-US" altLang="zh-CN" sz="2200" b="1" dirty="0" err="1">
                <a:solidFill>
                  <a:srgbClr val="000000"/>
                </a:solidFill>
                <a:latin typeface="楷体_GB2312" pitchFamily="49" charset="-122"/>
                <a:ea typeface="楷体_GB2312" pitchFamily="49" charset="-122"/>
              </a:rPr>
              <a:t>JPanel</a:t>
            </a:r>
            <a:r>
              <a:rPr kumimoji="1" lang="zh-CN" altLang="en-US" sz="2200" b="1" dirty="0">
                <a:solidFill>
                  <a:srgbClr val="000000"/>
                </a:solidFill>
                <a:latin typeface="楷体_GB2312" pitchFamily="49" charset="-122"/>
                <a:ea typeface="楷体_GB2312" pitchFamily="49" charset="-122"/>
              </a:rPr>
              <a:t>上也可使用</a:t>
            </a:r>
            <a:r>
              <a:rPr kumimoji="1" lang="en-US" altLang="zh-CN" sz="2200" b="1" dirty="0" err="1">
                <a:solidFill>
                  <a:srgbClr val="000000"/>
                </a:solidFill>
                <a:latin typeface="楷体_GB2312" pitchFamily="49" charset="-122"/>
                <a:ea typeface="楷体_GB2312" pitchFamily="49" charset="-122"/>
              </a:rPr>
              <a:t>FlowLayout,BorderLayout</a:t>
            </a:r>
            <a:r>
              <a:rPr kumimoji="1" lang="en-US" altLang="zh-CN" sz="2200" b="1" dirty="0">
                <a:solidFill>
                  <a:srgbClr val="000000"/>
                </a:solidFill>
                <a:latin typeface="楷体_GB2312" pitchFamily="49" charset="-122"/>
                <a:ea typeface="楷体_GB2312" pitchFamily="49" charset="-122"/>
              </a:rPr>
              <a:t>,</a:t>
            </a:r>
          </a:p>
          <a:p>
            <a:r>
              <a:rPr kumimoji="1" lang="en-US" altLang="zh-CN" sz="2200" b="1" dirty="0" err="1">
                <a:solidFill>
                  <a:srgbClr val="000000"/>
                </a:solidFill>
                <a:latin typeface="楷体_GB2312" pitchFamily="49" charset="-122"/>
                <a:ea typeface="楷体_GB2312" pitchFamily="49" charset="-122"/>
              </a:rPr>
              <a:t>GirdLayout</a:t>
            </a:r>
            <a:r>
              <a:rPr kumimoji="1" lang="zh-CN" altLang="en-US" sz="2200" b="1" dirty="0">
                <a:solidFill>
                  <a:srgbClr val="000000"/>
                </a:solidFill>
                <a:latin typeface="楷体_GB2312" pitchFamily="49" charset="-122"/>
                <a:ea typeface="楷体_GB2312" pitchFamily="49" charset="-122"/>
              </a:rPr>
              <a:t>等各种布局管理器，这样可以组合使用达到较为复杂的</a:t>
            </a:r>
          </a:p>
          <a:p>
            <a:r>
              <a:rPr kumimoji="1" lang="zh-CN" altLang="en-US" sz="2200" b="1" dirty="0">
                <a:solidFill>
                  <a:srgbClr val="000000"/>
                </a:solidFill>
                <a:latin typeface="楷体_GB2312" pitchFamily="49" charset="-122"/>
                <a:ea typeface="楷体_GB2312" pitchFamily="49" charset="-122"/>
              </a:rPr>
              <a:t>布局效果。案例</a:t>
            </a:r>
            <a:r>
              <a:rPr kumimoji="1" lang="en-US" altLang="zh-CN" sz="2200" b="1" dirty="0">
                <a:solidFill>
                  <a:srgbClr val="000000"/>
                </a:solidFill>
                <a:latin typeface="楷体_GB2312" pitchFamily="49" charset="-122"/>
                <a:ea typeface="楷体_GB2312" pitchFamily="49" charset="-122"/>
              </a:rPr>
              <a:t>(LayoutCombine.java) ,</a:t>
            </a:r>
            <a:r>
              <a:rPr kumimoji="1" lang="zh-CN" altLang="en-US" sz="2200" b="1" dirty="0">
                <a:solidFill>
                  <a:srgbClr val="000000"/>
                </a:solidFill>
                <a:latin typeface="楷体_GB2312" pitchFamily="49" charset="-122"/>
                <a:ea typeface="楷体_GB2312" pitchFamily="49" charset="-122"/>
              </a:rPr>
              <a:t>可以做图说明原理。</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3880" t="25397" r="24033" b="47656"/>
          <a:stretch/>
        </p:blipFill>
        <p:spPr bwMode="auto">
          <a:xfrm>
            <a:off x="2051720" y="3057804"/>
            <a:ext cx="2873829" cy="1478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a:hlinkClick r:id="rId4" action="ppaction://hlinkfile"/>
          </p:cNvPr>
          <p:cNvSpPr/>
          <p:nvPr/>
        </p:nvSpPr>
        <p:spPr bwMode="auto">
          <a:xfrm>
            <a:off x="5580112" y="3165816"/>
            <a:ext cx="3024138" cy="457200"/>
          </a:xfrm>
          <a:prstGeom prst="rect">
            <a:avLst/>
          </a:prstGeom>
          <a:solidFill>
            <a:schemeClr val="tx2">
              <a:lumMod val="60000"/>
              <a:lumOff val="40000"/>
            </a:schemeClr>
          </a:solidFill>
          <a:ln>
            <a:noFill/>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342900" indent="-342900" algn="ctr">
              <a:lnSpc>
                <a:spcPct val="140000"/>
              </a:lnSpc>
              <a:spcBef>
                <a:spcPct val="20000"/>
              </a:spcBef>
              <a:buClr>
                <a:schemeClr val="hlink"/>
              </a:buClr>
            </a:pPr>
            <a:r>
              <a:rPr lang="en-US" altLang="zh-CN" sz="2600" b="1" dirty="0" err="1">
                <a:solidFill>
                  <a:schemeClr val="bg1"/>
                </a:solidFill>
                <a:latin typeface="Tahoma" pitchFamily="34" charset="0"/>
                <a:ea typeface="楷体_GB2312" pitchFamily="49" charset="-122"/>
              </a:rPr>
              <a:t>LayoutCombine</a:t>
            </a:r>
            <a:endParaRPr kumimoji="0" lang="zh-CN" altLang="en-US" sz="2600" b="1" i="0" u="none" strike="noStrike" cap="none" normalizeH="0" baseline="0" dirty="0">
              <a:ln>
                <a:noFill/>
              </a:ln>
              <a:solidFill>
                <a:schemeClr val="bg1"/>
              </a:solidFill>
              <a:effectLst/>
              <a:latin typeface="Tahoma" pitchFamily="34" charset="0"/>
              <a:ea typeface="楷体_GB2312"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7"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标题 1"/>
          <p:cNvSpPr>
            <a:spLocks noGrp="1"/>
          </p:cNvSpPr>
          <p:nvPr>
            <p:ph type="title"/>
          </p:nvPr>
        </p:nvSpPr>
        <p:spPr/>
        <p:txBody>
          <a:bodyPr>
            <a:normAutofit fontScale="90000"/>
          </a:bodyPr>
          <a:lstStyle/>
          <a:p>
            <a:r>
              <a:rPr lang="zh-CN" altLang="en-US" b="1" dirty="0">
                <a:solidFill>
                  <a:srgbClr val="336666"/>
                </a:solidFill>
              </a:rPr>
              <a:t>图形用户界面</a:t>
            </a:r>
            <a:r>
              <a:rPr lang="en-US" altLang="zh-CN" b="1" dirty="0">
                <a:solidFill>
                  <a:srgbClr val="336666"/>
                </a:solidFill>
              </a:rPr>
              <a:t>(</a:t>
            </a:r>
            <a:r>
              <a:rPr lang="en-US" altLang="zh-CN" b="1" dirty="0" err="1">
                <a:solidFill>
                  <a:srgbClr val="336666"/>
                </a:solidFill>
              </a:rPr>
              <a:t>gui</a:t>
            </a:r>
            <a:r>
              <a:rPr lang="en-US" altLang="zh-CN" b="1" dirty="0">
                <a:solidFill>
                  <a:srgbClr val="336666"/>
                </a:solidFill>
              </a:rPr>
              <a:t>)</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5" y="1275606"/>
            <a:ext cx="3114675" cy="3664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图片 19" descr="IMG_2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844" y="1491630"/>
            <a:ext cx="4310136" cy="2657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TextBox 9"/>
          <p:cNvSpPr txBox="1"/>
          <p:nvPr/>
        </p:nvSpPr>
        <p:spPr>
          <a:xfrm>
            <a:off x="2123728" y="4148731"/>
            <a:ext cx="1338828" cy="369332"/>
          </a:xfrm>
          <a:prstGeom prst="rect">
            <a:avLst/>
          </a:prstGeom>
          <a:noFill/>
        </p:spPr>
        <p:txBody>
          <a:bodyPr wrap="none" rtlCol="0">
            <a:spAutoFit/>
          </a:bodyPr>
          <a:lstStyle/>
          <a:p>
            <a:r>
              <a:rPr lang="zh-CN" altLang="en-US" dirty="0"/>
              <a:t>五子棋游戏</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Line 2"/>
          <p:cNvSpPr>
            <a:spLocks noChangeShapeType="1"/>
          </p:cNvSpPr>
          <p:nvPr/>
        </p:nvSpPr>
        <p:spPr bwMode="auto">
          <a:xfrm>
            <a:off x="0" y="573881"/>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4340" name="Rectangle 2"/>
          <p:cNvSpPr>
            <a:spLocks noChangeArrowheads="1"/>
          </p:cNvSpPr>
          <p:nvPr/>
        </p:nvSpPr>
        <p:spPr bwMode="auto">
          <a:xfrm>
            <a:off x="468314" y="682229"/>
            <a:ext cx="813593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zh-CN" altLang="en-US" sz="2800" b="1" dirty="0">
                <a:solidFill>
                  <a:srgbClr val="336666"/>
                </a:solidFill>
                <a:ea typeface="华文新魏" pitchFamily="2" charset="-122"/>
              </a:rPr>
              <a:t>再看 “面板组件”</a:t>
            </a:r>
          </a:p>
        </p:txBody>
      </p:sp>
      <p:sp>
        <p:nvSpPr>
          <p:cNvPr id="654341"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4344" name="Text Box 8"/>
          <p:cNvSpPr txBox="1">
            <a:spLocks noChangeArrowheads="1"/>
          </p:cNvSpPr>
          <p:nvPr/>
        </p:nvSpPr>
        <p:spPr bwMode="auto">
          <a:xfrm>
            <a:off x="519113" y="1295401"/>
            <a:ext cx="8560357" cy="2739211"/>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0000CC"/>
                </a:solidFill>
                <a:latin typeface="楷体_GB2312" pitchFamily="49" charset="-122"/>
                <a:ea typeface="楷体_GB2312" pitchFamily="49" charset="-122"/>
              </a:rPr>
              <a:t>■</a:t>
            </a:r>
            <a:r>
              <a:rPr kumimoji="1" lang="en-US" altLang="zh-CN" sz="1600" b="1" dirty="0">
                <a:solidFill>
                  <a:srgbClr val="FF0000"/>
                </a:solidFill>
                <a:latin typeface="楷体_GB2312" pitchFamily="49" charset="-122"/>
                <a:ea typeface="楷体_GB2312" pitchFamily="49" charset="-122"/>
              </a:rPr>
              <a:t> </a:t>
            </a:r>
            <a:r>
              <a:rPr kumimoji="1" lang="zh-CN" altLang="en-US" sz="2200" b="1" dirty="0">
                <a:solidFill>
                  <a:srgbClr val="000000"/>
                </a:solidFill>
                <a:latin typeface="楷体_GB2312" pitchFamily="49" charset="-122"/>
                <a:ea typeface="楷体_GB2312" pitchFamily="49" charset="-122"/>
              </a:rPr>
              <a:t>面板</a:t>
            </a:r>
            <a:r>
              <a:rPr kumimoji="1" lang="en-US" altLang="zh-CN" sz="2200" b="1" dirty="0">
                <a:solidFill>
                  <a:srgbClr val="000000"/>
                </a:solidFill>
                <a:latin typeface="楷体_GB2312" pitchFamily="49" charset="-122"/>
                <a:ea typeface="楷体_GB2312" pitchFamily="49" charset="-122"/>
              </a:rPr>
              <a:t>(</a:t>
            </a:r>
            <a:r>
              <a:rPr kumimoji="1" lang="en-US" altLang="zh-CN" sz="2200" b="1" dirty="0" err="1">
                <a:solidFill>
                  <a:srgbClr val="000000"/>
                </a:solidFill>
                <a:latin typeface="楷体_GB2312" pitchFamily="49" charset="-122"/>
                <a:ea typeface="楷体_GB2312" pitchFamily="49" charset="-122"/>
              </a:rPr>
              <a:t>JPanel</a:t>
            </a:r>
            <a:r>
              <a:rPr kumimoji="1" lang="en-US" altLang="zh-CN" sz="2200" b="1" dirty="0">
                <a:solidFill>
                  <a:srgbClr val="000000"/>
                </a:solidFill>
                <a:latin typeface="楷体_GB2312" pitchFamily="49" charset="-122"/>
                <a:ea typeface="楷体_GB2312" pitchFamily="49" charset="-122"/>
              </a:rPr>
              <a:t>)</a:t>
            </a:r>
            <a:r>
              <a:rPr kumimoji="1" lang="zh-CN" altLang="en-US" sz="2200" b="1" dirty="0">
                <a:solidFill>
                  <a:srgbClr val="000000"/>
                </a:solidFill>
                <a:latin typeface="楷体_GB2312" pitchFamily="49" charset="-122"/>
                <a:ea typeface="楷体_GB2312" pitchFamily="49" charset="-122"/>
              </a:rPr>
              <a:t>组件</a:t>
            </a:r>
            <a:r>
              <a:rPr kumimoji="1" lang="en-US" altLang="zh-CN" sz="2200" b="1" dirty="0">
                <a:solidFill>
                  <a:srgbClr val="000000"/>
                </a:solidFill>
                <a:latin typeface="楷体_GB2312" pitchFamily="49" charset="-122"/>
                <a:ea typeface="楷体_GB2312" pitchFamily="49" charset="-122"/>
              </a:rPr>
              <a:t>-</a:t>
            </a:r>
            <a:r>
              <a:rPr kumimoji="1" lang="zh-CN" altLang="en-US" sz="2200" b="1" dirty="0">
                <a:solidFill>
                  <a:srgbClr val="000000"/>
                </a:solidFill>
                <a:latin typeface="楷体_GB2312" pitchFamily="49" charset="-122"/>
                <a:ea typeface="楷体_GB2312" pitchFamily="49" charset="-122"/>
              </a:rPr>
              <a:t>注意事项</a:t>
            </a:r>
          </a:p>
          <a:p>
            <a:r>
              <a:rPr kumimoji="1" lang="zh-CN" altLang="en-US" sz="2200" b="1" dirty="0">
                <a:solidFill>
                  <a:srgbClr val="000000"/>
                </a:solidFill>
                <a:latin typeface="楷体_GB2312" pitchFamily="49" charset="-122"/>
                <a:ea typeface="楷体_GB2312" pitchFamily="49" charset="-122"/>
              </a:rPr>
              <a:t>  我们一起看一下</a:t>
            </a:r>
            <a:r>
              <a:rPr kumimoji="1" lang="en-US" altLang="zh-CN" sz="2200" b="1" dirty="0">
                <a:solidFill>
                  <a:srgbClr val="000000"/>
                </a:solidFill>
                <a:latin typeface="楷体_GB2312" pitchFamily="49" charset="-122"/>
                <a:ea typeface="楷体_GB2312" pitchFamily="49" charset="-122"/>
              </a:rPr>
              <a:t>java</a:t>
            </a:r>
            <a:r>
              <a:rPr kumimoji="1" lang="zh-CN" altLang="en-US" sz="2200" b="1" dirty="0">
                <a:solidFill>
                  <a:srgbClr val="000000"/>
                </a:solidFill>
                <a:latin typeface="楷体_GB2312" pitchFamily="49" charset="-122"/>
                <a:ea typeface="楷体_GB2312" pitchFamily="49" charset="-122"/>
              </a:rPr>
              <a:t>的帮助文档</a:t>
            </a:r>
            <a:r>
              <a:rPr kumimoji="1" lang="en-US" altLang="zh-CN" sz="2200" b="1" dirty="0">
                <a:solidFill>
                  <a:srgbClr val="000000"/>
                </a:solidFill>
                <a:latin typeface="楷体_GB2312" pitchFamily="49" charset="-122"/>
                <a:ea typeface="楷体_GB2312" pitchFamily="49" charset="-122"/>
              </a:rPr>
              <a:t>.</a:t>
            </a:r>
            <a:r>
              <a:rPr kumimoji="1" lang="zh-CN" altLang="en-US" sz="2200" b="1" dirty="0">
                <a:solidFill>
                  <a:srgbClr val="000000"/>
                </a:solidFill>
                <a:latin typeface="楷体_GB2312" pitchFamily="49" charset="-122"/>
                <a:ea typeface="楷体_GB2312" pitchFamily="49" charset="-122"/>
              </a:rPr>
              <a:t>请大家以后也养成这样一个习惯</a:t>
            </a:r>
          </a:p>
          <a:p>
            <a:r>
              <a:rPr kumimoji="1" lang="en-US" altLang="zh-CN" sz="2200" b="1" dirty="0">
                <a:solidFill>
                  <a:srgbClr val="000000"/>
                </a:solidFill>
                <a:latin typeface="楷体_GB2312" pitchFamily="49" charset="-122"/>
                <a:ea typeface="楷体_GB2312" pitchFamily="49" charset="-122"/>
              </a:rPr>
              <a:t>-</a:t>
            </a:r>
            <a:r>
              <a:rPr kumimoji="1" lang="zh-CN" altLang="en-US" sz="2200" b="1" dirty="0">
                <a:solidFill>
                  <a:srgbClr val="0000FF"/>
                </a:solidFill>
                <a:latin typeface="方正姚体" panose="02010601030101010101" pitchFamily="2" charset="-122"/>
                <a:ea typeface="方正姚体" panose="02010601030101010101" pitchFamily="2" charset="-122"/>
              </a:rPr>
              <a:t>多多看帮助文档</a:t>
            </a:r>
            <a:r>
              <a:rPr kumimoji="1" lang="zh-CN" altLang="en-US" sz="2200" b="1" dirty="0">
                <a:solidFill>
                  <a:srgbClr val="000000"/>
                </a:solidFill>
                <a:latin typeface="楷体_GB2312" pitchFamily="49" charset="-122"/>
                <a:ea typeface="楷体_GB2312" pitchFamily="49" charset="-122"/>
              </a:rPr>
              <a:t>。</a:t>
            </a:r>
          </a:p>
          <a:p>
            <a:r>
              <a:rPr kumimoji="1" lang="zh-CN" altLang="en-US" sz="2200" b="1" dirty="0">
                <a:solidFill>
                  <a:srgbClr val="000000"/>
                </a:solidFill>
                <a:latin typeface="楷体_GB2312" pitchFamily="49" charset="-122"/>
                <a:ea typeface="楷体_GB2312" pitchFamily="49" charset="-122"/>
              </a:rPr>
              <a:t>	</a:t>
            </a:r>
          </a:p>
          <a:p>
            <a:r>
              <a:rPr kumimoji="1" lang="zh-CN" altLang="en-US" sz="2200" b="1" dirty="0">
                <a:solidFill>
                  <a:srgbClr val="000000"/>
                </a:solidFill>
                <a:latin typeface="楷体_GB2312" pitchFamily="49" charset="-122"/>
                <a:ea typeface="楷体_GB2312" pitchFamily="49" charset="-122"/>
              </a:rPr>
              <a:t>  ①</a:t>
            </a:r>
            <a:r>
              <a:rPr kumimoji="1" lang="en-US" altLang="zh-CN" sz="2200" b="1" dirty="0" err="1">
                <a:solidFill>
                  <a:srgbClr val="000000"/>
                </a:solidFill>
                <a:latin typeface="楷体_GB2312" pitchFamily="49" charset="-122"/>
                <a:ea typeface="楷体_GB2312" pitchFamily="49" charset="-122"/>
              </a:rPr>
              <a:t>JPanel</a:t>
            </a:r>
            <a:r>
              <a:rPr kumimoji="1" lang="zh-CN" altLang="en-US" sz="2200" b="1" dirty="0">
                <a:solidFill>
                  <a:srgbClr val="000000"/>
                </a:solidFill>
                <a:latin typeface="楷体_GB2312" pitchFamily="49" charset="-122"/>
                <a:ea typeface="楷体_GB2312" pitchFamily="49" charset="-122"/>
              </a:rPr>
              <a:t>是</a:t>
            </a:r>
            <a:r>
              <a:rPr kumimoji="1" lang="en-US" altLang="en-US" sz="2200" b="1" dirty="0" err="1">
                <a:solidFill>
                  <a:srgbClr val="000000"/>
                </a:solidFill>
                <a:latin typeface="楷体_GB2312" pitchFamily="49" charset="-122"/>
                <a:ea typeface="楷体_GB2312" pitchFamily="49" charset="-122"/>
              </a:rPr>
              <a:t>JComponent</a:t>
            </a:r>
            <a:r>
              <a:rPr kumimoji="1" lang="en-US" altLang="zh-CN" sz="2200" b="1" dirty="0">
                <a:solidFill>
                  <a:srgbClr val="000000"/>
                </a:solidFill>
                <a:latin typeface="楷体_GB2312" pitchFamily="49" charset="-122"/>
                <a:ea typeface="楷体_GB2312" pitchFamily="49" charset="-122"/>
              </a:rPr>
              <a:t> </a:t>
            </a:r>
            <a:r>
              <a:rPr kumimoji="1" lang="zh-CN" altLang="en-US" sz="2200" b="1" dirty="0">
                <a:solidFill>
                  <a:srgbClr val="000000"/>
                </a:solidFill>
                <a:latin typeface="楷体_GB2312" pitchFamily="49" charset="-122"/>
                <a:ea typeface="楷体_GB2312" pitchFamily="49" charset="-122"/>
              </a:rPr>
              <a:t>的子类。</a:t>
            </a:r>
          </a:p>
          <a:p>
            <a:r>
              <a:rPr kumimoji="1" lang="zh-CN" altLang="en-US" sz="2200" b="1" dirty="0">
                <a:solidFill>
                  <a:srgbClr val="000000"/>
                </a:solidFill>
                <a:latin typeface="楷体_GB2312" pitchFamily="49" charset="-122"/>
                <a:ea typeface="楷体_GB2312" pitchFamily="49" charset="-122"/>
              </a:rPr>
              <a:t>  ②属于容器类组件，可以加入别的组件</a:t>
            </a:r>
            <a:r>
              <a:rPr kumimoji="1" lang="en-US" altLang="zh-CN" sz="2200" b="1" dirty="0">
                <a:solidFill>
                  <a:srgbClr val="000000"/>
                </a:solidFill>
                <a:latin typeface="楷体_GB2312" pitchFamily="49" charset="-122"/>
                <a:ea typeface="楷体_GB2312" pitchFamily="49" charset="-122"/>
              </a:rPr>
              <a:t>.</a:t>
            </a:r>
          </a:p>
          <a:p>
            <a:r>
              <a:rPr kumimoji="1" lang="en-US" altLang="zh-CN" sz="2200" b="1" dirty="0">
                <a:solidFill>
                  <a:srgbClr val="000000"/>
                </a:solidFill>
                <a:latin typeface="楷体_GB2312" pitchFamily="49" charset="-122"/>
                <a:ea typeface="楷体_GB2312" pitchFamily="49" charset="-122"/>
              </a:rPr>
              <a:t>  ③</a:t>
            </a:r>
            <a:r>
              <a:rPr kumimoji="1" lang="zh-CN" altLang="en-US" sz="2200" b="1" dirty="0">
                <a:solidFill>
                  <a:srgbClr val="000000"/>
                </a:solidFill>
                <a:latin typeface="楷体_GB2312" pitchFamily="49" charset="-122"/>
                <a:ea typeface="楷体_GB2312" pitchFamily="49" charset="-122"/>
              </a:rPr>
              <a:t>默认布局管理器是 流式布局</a:t>
            </a:r>
            <a:r>
              <a:rPr kumimoji="1" lang="en-US" altLang="zh-CN" sz="2200" b="1" dirty="0">
                <a:solidFill>
                  <a:srgbClr val="000000"/>
                </a:solidFill>
                <a:latin typeface="楷体_GB2312" pitchFamily="49" charset="-122"/>
                <a:ea typeface="楷体_GB2312" pitchFamily="49" charset="-122"/>
              </a:rPr>
              <a:t>(</a:t>
            </a:r>
            <a:r>
              <a:rPr kumimoji="1" lang="en-US" altLang="zh-CN" sz="2200" b="1" dirty="0" err="1">
                <a:solidFill>
                  <a:srgbClr val="000000"/>
                </a:solidFill>
                <a:latin typeface="楷体_GB2312" pitchFamily="49" charset="-122"/>
                <a:ea typeface="楷体_GB2312" pitchFamily="49" charset="-122"/>
              </a:rPr>
              <a:t>FlowLayout</a:t>
            </a:r>
            <a:r>
              <a:rPr kumimoji="1" lang="en-US" altLang="zh-CN" sz="2200" b="1" dirty="0">
                <a:solidFill>
                  <a:srgbClr val="000000"/>
                </a:solidFill>
                <a:latin typeface="楷体_GB2312" pitchFamily="49" charset="-122"/>
                <a:ea typeface="楷体_GB2312" pitchFamily="49" charset="-122"/>
              </a:rPr>
              <a:t>)</a:t>
            </a:r>
          </a:p>
          <a:p>
            <a:endParaRPr lang="en-US" altLang="zh-CN" dirty="0"/>
          </a:p>
        </p:txBody>
      </p:sp>
      <p:pic>
        <p:nvPicPr>
          <p:cNvPr id="654347" name="Picture 11" descr="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301" y="1932385"/>
            <a:ext cx="950913" cy="870347"/>
          </a:xfrm>
          <a:prstGeom prst="rect">
            <a:avLst/>
          </a:prstGeom>
          <a:noFill/>
          <a:extLst>
            <a:ext uri="{909E8E84-426E-40DD-AFC4-6F175D3DCCD1}">
              <a14:hiddenFill xmlns:a14="http://schemas.microsoft.com/office/drawing/2010/main">
                <a:solidFill>
                  <a:srgbClr val="FFFFFF"/>
                </a:solidFill>
              </a14:hiddenFill>
            </a:ext>
          </a:extLst>
        </p:spPr>
      </p:pic>
      <p:sp>
        <p:nvSpPr>
          <p:cNvPr id="654348" name="WordArt 12"/>
          <p:cNvSpPr>
            <a:spLocks noChangeArrowheads="1" noChangeShapeType="1" noTextEdit="1"/>
          </p:cNvSpPr>
          <p:nvPr/>
        </p:nvSpPr>
        <p:spPr bwMode="auto">
          <a:xfrm>
            <a:off x="6948264" y="2958704"/>
            <a:ext cx="504057" cy="207169"/>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Wave1">
              <a:avLst>
                <a:gd name="adj1" fmla="val 13005"/>
                <a:gd name="adj2" fmla="val 0"/>
              </a:avLst>
            </a:prstTxWarp>
          </a:bodyPr>
          <a:lstStyle/>
          <a:p>
            <a:pPr algn="ctr"/>
            <a:r>
              <a:rPr lang="zh-CN" altLang="en-US" sz="2000" b="1" kern="10" dirty="0">
                <a:solidFill>
                  <a:srgbClr val="000000"/>
                </a:solidFill>
                <a:effectLst>
                  <a:outerShdw dist="53882" dir="2700000" algn="ctr" rotWithShape="0">
                    <a:srgbClr val="C0C0C0">
                      <a:alpha val="80000"/>
                    </a:srgbClr>
                  </a:outerShdw>
                </a:effectLst>
                <a:latin typeface="华文新魏"/>
                <a:ea typeface="华文新魏"/>
              </a:rPr>
              <a:t>提醒</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练习</a:t>
            </a:r>
          </a:p>
        </p:txBody>
      </p:sp>
      <p:sp>
        <p:nvSpPr>
          <p:cNvPr id="3" name="内容占位符 2"/>
          <p:cNvSpPr>
            <a:spLocks noGrp="1"/>
          </p:cNvSpPr>
          <p:nvPr>
            <p:ph idx="1"/>
          </p:nvPr>
        </p:nvSpPr>
        <p:spPr/>
        <p:txBody>
          <a:bodyPr/>
          <a:lstStyle/>
          <a:p>
            <a:endParaRPr lang="zh-CN" alt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383618"/>
            <a:ext cx="284797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直接箭头连接符 11"/>
          <p:cNvCxnSpPr/>
          <p:nvPr/>
        </p:nvCxnSpPr>
        <p:spPr>
          <a:xfrm>
            <a:off x="3275856" y="2139702"/>
            <a:ext cx="396044" cy="1188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47865" y="3327834"/>
            <a:ext cx="1813317" cy="369332"/>
          </a:xfrm>
          <a:prstGeom prst="rect">
            <a:avLst/>
          </a:prstGeom>
          <a:noFill/>
        </p:spPr>
        <p:txBody>
          <a:bodyPr wrap="none" rtlCol="0">
            <a:spAutoFit/>
          </a:bodyPr>
          <a:lstStyle/>
          <a:p>
            <a:r>
              <a:rPr lang="en-US" altLang="zh-CN" dirty="0" err="1"/>
              <a:t>JPasswordField</a:t>
            </a:r>
            <a:endParaRPr lang="zh-CN" altLang="en-US" dirty="0"/>
          </a:p>
        </p:txBody>
      </p:sp>
    </p:spTree>
    <p:extLst>
      <p:ext uri="{BB962C8B-B14F-4D97-AF65-F5344CB8AC3E}">
        <p14:creationId xmlns:p14="http://schemas.microsoft.com/office/powerpoint/2010/main" val="2486301367"/>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32"/>
            <a:ext cx="8229600" cy="738082"/>
          </a:xfrm>
        </p:spPr>
        <p:txBody>
          <a:bodyPr>
            <a:noAutofit/>
          </a:bodyPr>
          <a:lstStyle/>
          <a:p>
            <a:r>
              <a:rPr lang="zh-CN" altLang="en-US" dirty="0" smtClean="0"/>
              <a:t>补充</a:t>
            </a:r>
            <a:endParaRPr lang="zh-CN" altLang="en-US" dirty="0"/>
          </a:p>
        </p:txBody>
      </p:sp>
      <p:sp>
        <p:nvSpPr>
          <p:cNvPr id="3" name="内容占位符 2"/>
          <p:cNvSpPr>
            <a:spLocks noGrp="1"/>
          </p:cNvSpPr>
          <p:nvPr>
            <p:ph idx="1"/>
          </p:nvPr>
        </p:nvSpPr>
        <p:spPr>
          <a:xfrm>
            <a:off x="457200" y="1491630"/>
            <a:ext cx="8229600" cy="3366120"/>
          </a:xfrm>
        </p:spPr>
        <p:txBody>
          <a:bodyPr>
            <a:normAutofit/>
          </a:bodyPr>
          <a:lstStyle/>
          <a:p>
            <a:r>
              <a:rPr lang="zh-CN" altLang="en-US" sz="2000" dirty="0" smtClean="0"/>
              <a:t>多种布局</a:t>
            </a:r>
            <a:endParaRPr lang="en-US" altLang="zh-CN" sz="2000" dirty="0" smtClean="0"/>
          </a:p>
          <a:p>
            <a:r>
              <a:rPr lang="en-US" altLang="zh-CN" sz="2000" dirty="0" smtClean="0">
                <a:solidFill>
                  <a:srgbClr val="FF0000"/>
                </a:solidFill>
              </a:rPr>
              <a:t>swing</a:t>
            </a:r>
            <a:r>
              <a:rPr lang="zh-CN" altLang="en-US" sz="2000" dirty="0" smtClean="0">
                <a:solidFill>
                  <a:srgbClr val="FF0000"/>
                </a:solidFill>
              </a:rPr>
              <a:t>表格组件</a:t>
            </a:r>
            <a:endParaRPr lang="en-US" altLang="zh-CN" sz="2000" dirty="0" smtClean="0">
              <a:solidFill>
                <a:srgbClr val="FF0000"/>
              </a:solidFill>
            </a:endParaRPr>
          </a:p>
          <a:p>
            <a:r>
              <a:rPr lang="en-US" altLang="zh-CN" sz="2000" dirty="0" smtClean="0"/>
              <a:t>GUI</a:t>
            </a:r>
            <a:r>
              <a:rPr lang="zh-CN" altLang="en-US" sz="2000" dirty="0" smtClean="0"/>
              <a:t>编程</a:t>
            </a:r>
            <a:r>
              <a:rPr lang="zh-CN" altLang="en-US" sz="2000" dirty="0"/>
              <a:t>实战</a:t>
            </a:r>
          </a:p>
        </p:txBody>
      </p:sp>
    </p:spTree>
    <p:extLst>
      <p:ext uri="{BB962C8B-B14F-4D97-AF65-F5344CB8AC3E}">
        <p14:creationId xmlns:p14="http://schemas.microsoft.com/office/powerpoint/2010/main" val="5843676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swing</a:t>
            </a:r>
            <a:r>
              <a:rPr lang="zh-CN" altLang="en-US" dirty="0"/>
              <a:t>组件</a:t>
            </a:r>
            <a:r>
              <a:rPr lang="en-US" altLang="zh-CN" dirty="0"/>
              <a:t>---</a:t>
            </a:r>
            <a:r>
              <a:rPr lang="zh-CN" altLang="en-US" dirty="0"/>
              <a:t>表格组件</a:t>
            </a:r>
          </a:p>
        </p:txBody>
      </p:sp>
      <p:sp>
        <p:nvSpPr>
          <p:cNvPr id="3" name="内容占位符 2"/>
          <p:cNvSpPr>
            <a:spLocks noGrp="1"/>
          </p:cNvSpPr>
          <p:nvPr>
            <p:ph idx="1"/>
          </p:nvPr>
        </p:nvSpPr>
        <p:spPr/>
        <p:txBody>
          <a:bodyPr/>
          <a:lstStyle/>
          <a:p>
            <a:r>
              <a:rPr lang="zh-CN" altLang="en-US" dirty="0"/>
              <a:t> 利用</a:t>
            </a:r>
            <a:r>
              <a:rPr lang="en-US" altLang="zh-CN" dirty="0" err="1"/>
              <a:t>JTable</a:t>
            </a:r>
            <a:r>
              <a:rPr lang="zh-CN" altLang="en-US" dirty="0"/>
              <a:t>类实现表格</a:t>
            </a:r>
            <a:endParaRPr lang="en-US" altLang="zh-CN" dirty="0"/>
          </a:p>
          <a:p>
            <a:r>
              <a:rPr lang="zh-CN" altLang="en-US" dirty="0"/>
              <a:t> 利用表格模型（接口</a:t>
            </a:r>
            <a:r>
              <a:rPr lang="en-US" altLang="zh-CN" dirty="0" err="1"/>
              <a:t>TableModel</a:t>
            </a:r>
            <a:r>
              <a:rPr lang="zh-CN" altLang="en-US" dirty="0"/>
              <a:t>）创建表格</a:t>
            </a:r>
          </a:p>
        </p:txBody>
      </p:sp>
    </p:spTree>
    <p:extLst>
      <p:ext uri="{BB962C8B-B14F-4D97-AF65-F5344CB8AC3E}">
        <p14:creationId xmlns:p14="http://schemas.microsoft.com/office/powerpoint/2010/main" val="8022990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swing</a:t>
            </a:r>
            <a:r>
              <a:rPr lang="zh-CN" altLang="en-US" dirty="0"/>
              <a:t>组件</a:t>
            </a:r>
            <a:r>
              <a:rPr lang="en-US" altLang="zh-CN" dirty="0"/>
              <a:t>---</a:t>
            </a:r>
            <a:r>
              <a:rPr lang="zh-CN" altLang="en-US" dirty="0"/>
              <a:t>表格组件 </a:t>
            </a:r>
            <a:r>
              <a:rPr lang="en-US" altLang="zh-CN" i="1" dirty="0" err="1"/>
              <a:t>JTable</a:t>
            </a:r>
            <a:endParaRPr lang="zh-CN" altLang="en-US" i="1" dirty="0"/>
          </a:p>
        </p:txBody>
      </p:sp>
      <p:sp>
        <p:nvSpPr>
          <p:cNvPr id="3" name="内容占位符 2"/>
          <p:cNvSpPr>
            <a:spLocks noGrp="1"/>
          </p:cNvSpPr>
          <p:nvPr>
            <p:ph idx="1"/>
          </p:nvPr>
        </p:nvSpPr>
        <p:spPr/>
        <p:txBody>
          <a:bodyPr/>
          <a:lstStyle/>
          <a:p>
            <a:pPr marL="457200" indent="-457200">
              <a:buFont typeface="+mj-ea"/>
              <a:buAutoNum type="circleNumDbPlain"/>
            </a:pPr>
            <a:r>
              <a:rPr lang="zh-CN" altLang="en-US" b="1" dirty="0">
                <a:solidFill>
                  <a:srgbClr val="FF0000"/>
                </a:solidFill>
              </a:rPr>
              <a:t>创建表格</a:t>
            </a:r>
            <a:r>
              <a:rPr lang="zh-CN" altLang="en-US" dirty="0"/>
              <a:t>。</a:t>
            </a:r>
            <a:r>
              <a:rPr lang="en-US" altLang="zh-CN" dirty="0" err="1"/>
              <a:t>JTable</a:t>
            </a:r>
            <a:r>
              <a:rPr lang="zh-CN" altLang="en-US" dirty="0"/>
              <a:t>类的构造方法：</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13" y="1815666"/>
            <a:ext cx="8801100" cy="3178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200614" y="3003798"/>
            <a:ext cx="8691867" cy="401352"/>
          </a:xfrm>
          <a:prstGeom prst="rect">
            <a:avLst/>
          </a:prstGeom>
          <a:solidFill>
            <a:schemeClr val="bg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50636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swing</a:t>
            </a:r>
            <a:r>
              <a:rPr lang="zh-CN" altLang="en-US" dirty="0"/>
              <a:t>组件</a:t>
            </a:r>
            <a:r>
              <a:rPr lang="en-US" altLang="zh-CN" dirty="0"/>
              <a:t>---</a:t>
            </a:r>
            <a:r>
              <a:rPr lang="zh-CN" altLang="en-US" dirty="0"/>
              <a:t>表格组件 </a:t>
            </a:r>
            <a:r>
              <a:rPr lang="en-US" altLang="zh-CN" i="1" dirty="0" err="1"/>
              <a:t>JTable</a:t>
            </a:r>
            <a:endParaRPr lang="zh-CN" altLang="en-US" i="1" dirty="0"/>
          </a:p>
        </p:txBody>
      </p:sp>
      <p:sp>
        <p:nvSpPr>
          <p:cNvPr id="3" name="内容占位符 2"/>
          <p:cNvSpPr>
            <a:spLocks noGrp="1"/>
          </p:cNvSpPr>
          <p:nvPr>
            <p:ph idx="1"/>
          </p:nvPr>
        </p:nvSpPr>
        <p:spPr/>
        <p:txBody>
          <a:bodyPr/>
          <a:lstStyle/>
          <a:p>
            <a:pPr marL="457200" indent="-457200">
              <a:buFont typeface="+mj-ea"/>
              <a:buAutoNum type="circleNumDbPlain"/>
            </a:pPr>
            <a:r>
              <a:rPr lang="zh-CN" altLang="en-US" b="1" dirty="0">
                <a:solidFill>
                  <a:srgbClr val="FF0000"/>
                </a:solidFill>
              </a:rPr>
              <a:t>创建表格</a:t>
            </a:r>
            <a:r>
              <a:rPr lang="zh-CN" altLang="en-US" dirty="0"/>
              <a:t>。</a:t>
            </a:r>
            <a:endParaRPr lang="en-US" altLang="zh-CN" dirty="0"/>
          </a:p>
          <a:p>
            <a:pPr marL="0" indent="0">
              <a:buNone/>
            </a:pPr>
            <a:r>
              <a:rPr lang="en-US" altLang="zh-CN" dirty="0"/>
              <a:t>      </a:t>
            </a:r>
            <a:r>
              <a:rPr lang="zh-CN" altLang="en-US" dirty="0"/>
              <a:t>实例：  创建一个可以滚动的表格</a:t>
            </a:r>
          </a:p>
        </p:txBody>
      </p:sp>
      <p:sp>
        <p:nvSpPr>
          <p:cNvPr id="6" name="矩形 5"/>
          <p:cNvSpPr/>
          <p:nvPr/>
        </p:nvSpPr>
        <p:spPr>
          <a:xfrm>
            <a:off x="200614" y="3003798"/>
            <a:ext cx="8691867" cy="401352"/>
          </a:xfrm>
          <a:prstGeom prst="rect">
            <a:avLst/>
          </a:prstGeom>
          <a:solidFill>
            <a:schemeClr val="bg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a:hlinkClick r:id="rId2" action="ppaction://hlinkfile"/>
          </p:cNvPr>
          <p:cNvSpPr txBox="1"/>
          <p:nvPr/>
        </p:nvSpPr>
        <p:spPr>
          <a:xfrm>
            <a:off x="5292081" y="2647261"/>
            <a:ext cx="2168029" cy="400110"/>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sz="2000" dirty="0"/>
              <a:t>TableDemo1.java</a:t>
            </a:r>
            <a:endParaRPr lang="zh-CN" altLang="en-US" sz="2000" dirty="0"/>
          </a:p>
        </p:txBody>
      </p:sp>
      <p:pic>
        <p:nvPicPr>
          <p:cNvPr id="1025" name="Picture 1" descr="C:\Users\lyh\AppData\Roaming\Tencent\Users\4937717\QQ\WinTemp\RichOle\LN`(_7%9OY(%9W2TJ902]N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443" y="2090049"/>
            <a:ext cx="3369759" cy="1615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7096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swing</a:t>
            </a:r>
            <a:r>
              <a:rPr lang="zh-CN" altLang="en-US" dirty="0"/>
              <a:t>组件</a:t>
            </a:r>
            <a:r>
              <a:rPr lang="en-US" altLang="zh-CN" dirty="0"/>
              <a:t>---</a:t>
            </a:r>
            <a:r>
              <a:rPr lang="zh-CN" altLang="en-US" dirty="0"/>
              <a:t>表格组件</a:t>
            </a:r>
            <a:r>
              <a:rPr lang="en-US" altLang="zh-CN" dirty="0" err="1"/>
              <a:t>JTable</a:t>
            </a:r>
            <a:endParaRPr lang="zh-CN" altLang="en-US" dirty="0"/>
          </a:p>
        </p:txBody>
      </p:sp>
      <p:sp>
        <p:nvSpPr>
          <p:cNvPr id="3" name="内容占位符 2"/>
          <p:cNvSpPr>
            <a:spLocks noGrp="1"/>
          </p:cNvSpPr>
          <p:nvPr>
            <p:ph idx="1"/>
          </p:nvPr>
        </p:nvSpPr>
        <p:spPr/>
        <p:txBody>
          <a:bodyPr/>
          <a:lstStyle/>
          <a:p>
            <a:pPr marL="457200" indent="-457200">
              <a:buFont typeface="+mj-ea"/>
              <a:buAutoNum type="circleNumDbPlain" startAt="2"/>
            </a:pPr>
            <a:r>
              <a:rPr lang="zh-CN" altLang="en-US" b="1" dirty="0">
                <a:solidFill>
                  <a:srgbClr val="FF0000"/>
                </a:solidFill>
              </a:rPr>
              <a:t>定制表格</a:t>
            </a:r>
            <a:r>
              <a:rPr lang="zh-CN" altLang="en-US" dirty="0"/>
              <a:t>。</a:t>
            </a:r>
            <a:r>
              <a:rPr lang="en-US" altLang="zh-CN" dirty="0" err="1"/>
              <a:t>JTable</a:t>
            </a:r>
            <a:r>
              <a:rPr lang="zh-CN" altLang="en-US" dirty="0"/>
              <a:t>类中用来定制表格的一些方法：</a:t>
            </a:r>
          </a:p>
        </p:txBody>
      </p:sp>
      <p:sp>
        <p:nvSpPr>
          <p:cNvPr id="6" name="矩形 5"/>
          <p:cNvSpPr/>
          <p:nvPr/>
        </p:nvSpPr>
        <p:spPr>
          <a:xfrm>
            <a:off x="200614" y="3003798"/>
            <a:ext cx="8691867" cy="401352"/>
          </a:xfrm>
          <a:prstGeom prst="rect">
            <a:avLst/>
          </a:prstGeom>
          <a:solidFill>
            <a:schemeClr val="bg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135043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swing</a:t>
            </a:r>
            <a:r>
              <a:rPr lang="zh-CN" altLang="en-US" dirty="0"/>
              <a:t>组件</a:t>
            </a:r>
            <a:r>
              <a:rPr lang="en-US" altLang="zh-CN" dirty="0"/>
              <a:t>---</a:t>
            </a:r>
            <a:r>
              <a:rPr lang="zh-CN" altLang="en-US" dirty="0"/>
              <a:t>表格组件</a:t>
            </a:r>
          </a:p>
        </p:txBody>
      </p:sp>
      <p:sp>
        <p:nvSpPr>
          <p:cNvPr id="3" name="内容占位符 2"/>
          <p:cNvSpPr>
            <a:spLocks noGrp="1"/>
          </p:cNvSpPr>
          <p:nvPr>
            <p:ph idx="1"/>
          </p:nvPr>
        </p:nvSpPr>
        <p:spPr/>
        <p:txBody>
          <a:bodyPr/>
          <a:lstStyle/>
          <a:p>
            <a:r>
              <a:rPr lang="zh-CN" altLang="en-US" dirty="0"/>
              <a:t> 利用</a:t>
            </a:r>
            <a:r>
              <a:rPr lang="en-US" altLang="zh-CN" dirty="0" err="1"/>
              <a:t>JTable</a:t>
            </a:r>
            <a:r>
              <a:rPr lang="zh-CN" altLang="en-US" dirty="0"/>
              <a:t>类实现表格</a:t>
            </a:r>
            <a:endParaRPr lang="en-US" altLang="zh-CN" dirty="0"/>
          </a:p>
          <a:p>
            <a:r>
              <a:rPr lang="zh-CN" altLang="en-US" dirty="0"/>
              <a:t> 利用表格模型（接口</a:t>
            </a:r>
            <a:r>
              <a:rPr lang="en-US" altLang="zh-CN" dirty="0" err="1"/>
              <a:t>TableModel</a:t>
            </a:r>
            <a:r>
              <a:rPr lang="zh-CN" altLang="en-US" dirty="0"/>
              <a:t>）创建表格</a:t>
            </a:r>
          </a:p>
        </p:txBody>
      </p:sp>
      <p:sp>
        <p:nvSpPr>
          <p:cNvPr id="4" name="左箭头 3"/>
          <p:cNvSpPr/>
          <p:nvPr/>
        </p:nvSpPr>
        <p:spPr>
          <a:xfrm>
            <a:off x="7020272" y="1653648"/>
            <a:ext cx="432048" cy="1620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75773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69902"/>
            <a:ext cx="8686800" cy="648072"/>
          </a:xfrm>
        </p:spPr>
        <p:txBody>
          <a:bodyPr>
            <a:normAutofit/>
          </a:bodyPr>
          <a:lstStyle/>
          <a:p>
            <a:r>
              <a:rPr lang="zh-CN" altLang="en-US" dirty="0"/>
              <a:t>利用表格模型</a:t>
            </a:r>
            <a:r>
              <a:rPr lang="en-US" altLang="zh-CN" dirty="0" err="1"/>
              <a:t>DefaultTableModel</a:t>
            </a:r>
            <a:r>
              <a:rPr lang="zh-CN" altLang="en-US" dirty="0"/>
              <a:t>创建表格</a:t>
            </a:r>
          </a:p>
        </p:txBody>
      </p:sp>
      <p:graphicFrame>
        <p:nvGraphicFramePr>
          <p:cNvPr id="12" name="表格 11"/>
          <p:cNvGraphicFramePr>
            <a:graphicFrameLocks noGrp="1"/>
          </p:cNvGraphicFramePr>
          <p:nvPr>
            <p:extLst>
              <p:ext uri="{D42A27DB-BD31-4B8C-83A1-F6EECF244321}">
                <p14:modId xmlns:p14="http://schemas.microsoft.com/office/powerpoint/2010/main" val="950399166"/>
              </p:ext>
            </p:extLst>
          </p:nvPr>
        </p:nvGraphicFramePr>
        <p:xfrm>
          <a:off x="899592" y="1491630"/>
          <a:ext cx="2592288" cy="918102"/>
        </p:xfrm>
        <a:graphic>
          <a:graphicData uri="http://schemas.openxmlformats.org/drawingml/2006/table">
            <a:tbl>
              <a:tblPr firstRow="1" bandRow="1">
                <a:tableStyleId>{5940675A-B579-460E-94D1-54222C63F5DA}</a:tableStyleId>
              </a:tblPr>
              <a:tblGrid>
                <a:gridCol w="2592288">
                  <a:extLst>
                    <a:ext uri="{9D8B030D-6E8A-4147-A177-3AD203B41FA5}">
                      <a16:colId xmlns="" xmlns:a16="http://schemas.microsoft.com/office/drawing/2014/main" val="20000"/>
                    </a:ext>
                  </a:extLst>
                </a:gridCol>
              </a:tblGrid>
              <a:tr h="351850">
                <a:tc>
                  <a:txBody>
                    <a:bodyPr/>
                    <a:lstStyle/>
                    <a:p>
                      <a:pPr algn="ctr"/>
                      <a:r>
                        <a:rPr lang="en-US" altLang="zh-CN" sz="1200" b="1" i="1" dirty="0" err="1"/>
                        <a:t>AbstractTableModel</a:t>
                      </a:r>
                      <a:endParaRPr lang="zh-CN" altLang="en-US" sz="1200" b="1" i="1" dirty="0"/>
                    </a:p>
                  </a:txBody>
                  <a:tcPr marT="34290" marB="34290"/>
                </a:tc>
                <a:extLst>
                  <a:ext uri="{0D108BD9-81ED-4DB2-BD59-A6C34878D82A}">
                    <a16:rowId xmlns="" xmlns:a16="http://schemas.microsoft.com/office/drawing/2014/main" val="10000"/>
                  </a:ext>
                </a:extLst>
              </a:tr>
              <a:tr h="293208">
                <a:tc>
                  <a:txBody>
                    <a:bodyPr/>
                    <a:lstStyle/>
                    <a:p>
                      <a:r>
                        <a:rPr lang="en-US" altLang="zh-CN" sz="1200" dirty="0"/>
                        <a:t>……</a:t>
                      </a:r>
                      <a:endParaRPr lang="zh-CN" altLang="en-US" sz="1200" dirty="0"/>
                    </a:p>
                  </a:txBody>
                  <a:tcPr marT="34290" marB="34290"/>
                </a:tc>
                <a:extLst>
                  <a:ext uri="{0D108BD9-81ED-4DB2-BD59-A6C34878D82A}">
                    <a16:rowId xmlns="" xmlns:a16="http://schemas.microsoft.com/office/drawing/2014/main" val="10001"/>
                  </a:ext>
                </a:extLst>
              </a:tr>
              <a:tr h="273044">
                <a:tc>
                  <a:txBody>
                    <a:bodyPr/>
                    <a:lstStyle/>
                    <a:p>
                      <a:r>
                        <a:rPr lang="en-US" altLang="zh-CN" sz="1200" i="0" dirty="0"/>
                        <a:t>……</a:t>
                      </a:r>
                      <a:endParaRPr lang="zh-CN" altLang="en-US" sz="1200" i="0" dirty="0"/>
                    </a:p>
                  </a:txBody>
                  <a:tcPr marT="34290" marB="34290"/>
                </a:tc>
                <a:extLst>
                  <a:ext uri="{0D108BD9-81ED-4DB2-BD59-A6C34878D82A}">
                    <a16:rowId xmlns="" xmlns:a16="http://schemas.microsoft.com/office/drawing/2014/main" val="10002"/>
                  </a:ext>
                </a:extLst>
              </a:tr>
            </a:tbl>
          </a:graphicData>
        </a:graphic>
      </p:graphicFrame>
      <p:grpSp>
        <p:nvGrpSpPr>
          <p:cNvPr id="9" name="组合 8"/>
          <p:cNvGrpSpPr/>
          <p:nvPr/>
        </p:nvGrpSpPr>
        <p:grpSpPr>
          <a:xfrm>
            <a:off x="1763688" y="2409732"/>
            <a:ext cx="144016" cy="675408"/>
            <a:chOff x="1331640" y="3212976"/>
            <a:chExt cx="144016" cy="900544"/>
          </a:xfrm>
        </p:grpSpPr>
        <p:sp>
          <p:nvSpPr>
            <p:cNvPr id="14" name="等腰三角形 13"/>
            <p:cNvSpPr/>
            <p:nvPr/>
          </p:nvSpPr>
          <p:spPr>
            <a:xfrm>
              <a:off x="1331640" y="3212976"/>
              <a:ext cx="144016" cy="216024"/>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a:stCxn id="14" idx="3"/>
            </p:cNvCxnSpPr>
            <p:nvPr/>
          </p:nvCxnSpPr>
          <p:spPr>
            <a:xfrm>
              <a:off x="1403648" y="3429000"/>
              <a:ext cx="0" cy="68452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aphicFrame>
        <p:nvGraphicFramePr>
          <p:cNvPr id="17" name="表格 16"/>
          <p:cNvGraphicFramePr>
            <a:graphicFrameLocks noGrp="1"/>
          </p:cNvGraphicFramePr>
          <p:nvPr>
            <p:extLst>
              <p:ext uri="{D42A27DB-BD31-4B8C-83A1-F6EECF244321}">
                <p14:modId xmlns:p14="http://schemas.microsoft.com/office/powerpoint/2010/main" val="392472602"/>
              </p:ext>
            </p:extLst>
          </p:nvPr>
        </p:nvGraphicFramePr>
        <p:xfrm>
          <a:off x="853772" y="3071060"/>
          <a:ext cx="2448272" cy="834390"/>
        </p:xfrm>
        <a:graphic>
          <a:graphicData uri="http://schemas.openxmlformats.org/drawingml/2006/table">
            <a:tbl>
              <a:tblPr firstRow="1" bandRow="1">
                <a:tableStyleId>{5940675A-B579-460E-94D1-54222C63F5DA}</a:tableStyleId>
              </a:tblPr>
              <a:tblGrid>
                <a:gridCol w="2448272">
                  <a:extLst>
                    <a:ext uri="{9D8B030D-6E8A-4147-A177-3AD203B41FA5}">
                      <a16:colId xmlns="" xmlns:a16="http://schemas.microsoft.com/office/drawing/2014/main" val="20000"/>
                    </a:ext>
                  </a:extLst>
                </a:gridCol>
              </a:tblGrid>
              <a:tr h="278130">
                <a:tc>
                  <a:txBody>
                    <a:bodyPr/>
                    <a:lstStyle/>
                    <a:p>
                      <a:pPr algn="ctr"/>
                      <a:r>
                        <a:rPr lang="en-US" altLang="zh-CN" sz="1200" b="1" i="0" dirty="0" err="1"/>
                        <a:t>DefaultTableModel</a:t>
                      </a:r>
                      <a:endParaRPr lang="zh-CN" altLang="en-US" sz="1200" b="1" i="1" dirty="0"/>
                    </a:p>
                  </a:txBody>
                  <a:tcPr marT="34290" marB="34290"/>
                </a:tc>
                <a:extLst>
                  <a:ext uri="{0D108BD9-81ED-4DB2-BD59-A6C34878D82A}">
                    <a16:rowId xmlns="" xmlns:a16="http://schemas.microsoft.com/office/drawing/2014/main" val="10000"/>
                  </a:ext>
                </a:extLst>
              </a:tr>
              <a:tr h="278130">
                <a:tc>
                  <a:txBody>
                    <a:bodyPr/>
                    <a:lstStyle/>
                    <a:p>
                      <a:r>
                        <a:rPr lang="en-US" altLang="zh-CN" sz="1200" dirty="0"/>
                        <a:t>……</a:t>
                      </a:r>
                      <a:endParaRPr lang="zh-CN" altLang="en-US" sz="1200" dirty="0"/>
                    </a:p>
                  </a:txBody>
                  <a:tcPr marT="34290" marB="34290"/>
                </a:tc>
                <a:extLst>
                  <a:ext uri="{0D108BD9-81ED-4DB2-BD59-A6C34878D82A}">
                    <a16:rowId xmlns="" xmlns:a16="http://schemas.microsoft.com/office/drawing/2014/main" val="10001"/>
                  </a:ext>
                </a:extLst>
              </a:tr>
              <a:tr h="278130">
                <a:tc>
                  <a:txBody>
                    <a:bodyPr/>
                    <a:lstStyle/>
                    <a:p>
                      <a:r>
                        <a:rPr lang="en-US" altLang="zh-CN" sz="1200" dirty="0"/>
                        <a:t>……</a:t>
                      </a:r>
                      <a:endParaRPr lang="zh-CN" altLang="en-US" sz="1200" dirty="0"/>
                    </a:p>
                  </a:txBody>
                  <a:tcPr marT="34290" marB="34290"/>
                </a:tc>
                <a:extLst>
                  <a:ext uri="{0D108BD9-81ED-4DB2-BD59-A6C34878D82A}">
                    <a16:rowId xmlns="" xmlns:a16="http://schemas.microsoft.com/office/drawing/2014/main" val="10002"/>
                  </a:ext>
                </a:extLst>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1858665427"/>
              </p:ext>
            </p:extLst>
          </p:nvPr>
        </p:nvGraphicFramePr>
        <p:xfrm>
          <a:off x="4721222" y="1241324"/>
          <a:ext cx="2659090" cy="1021776"/>
        </p:xfrm>
        <a:graphic>
          <a:graphicData uri="http://schemas.openxmlformats.org/drawingml/2006/table">
            <a:tbl>
              <a:tblPr firstRow="1" bandRow="1">
                <a:tableStyleId>{5940675A-B579-460E-94D1-54222C63F5DA}</a:tableStyleId>
              </a:tblPr>
              <a:tblGrid>
                <a:gridCol w="2659090">
                  <a:extLst>
                    <a:ext uri="{9D8B030D-6E8A-4147-A177-3AD203B41FA5}">
                      <a16:colId xmlns="" xmlns:a16="http://schemas.microsoft.com/office/drawing/2014/main" val="20000"/>
                    </a:ext>
                  </a:extLst>
                </a:gridCol>
              </a:tblGrid>
              <a:tr h="388620">
                <a:tc>
                  <a:txBody>
                    <a:bodyPr/>
                    <a:lstStyle/>
                    <a:p>
                      <a:pPr algn="ctr"/>
                      <a:r>
                        <a:rPr lang="en-US" altLang="zh-CN" sz="1100" dirty="0"/>
                        <a:t>&lt;&lt;interface&gt;&gt;</a:t>
                      </a:r>
                    </a:p>
                    <a:p>
                      <a:pPr algn="ctr"/>
                      <a:r>
                        <a:rPr lang="en-US" altLang="zh-CN" sz="1100" b="1" i="1" dirty="0" err="1"/>
                        <a:t>TableModel</a:t>
                      </a:r>
                      <a:endParaRPr lang="zh-CN" altLang="en-US" sz="1100" b="1" i="1" dirty="0"/>
                    </a:p>
                  </a:txBody>
                  <a:tcPr marT="34290" marB="34290"/>
                </a:tc>
                <a:extLst>
                  <a:ext uri="{0D108BD9-81ED-4DB2-BD59-A6C34878D82A}">
                    <a16:rowId xmlns="" xmlns:a16="http://schemas.microsoft.com/office/drawing/2014/main" val="10000"/>
                  </a:ext>
                </a:extLst>
              </a:tr>
              <a:tr h="381696">
                <a:tc>
                  <a:txBody>
                    <a:bodyPr/>
                    <a:lstStyle/>
                    <a:p>
                      <a:endParaRPr lang="zh-CN" altLang="en-US" sz="1100" dirty="0"/>
                    </a:p>
                  </a:txBody>
                  <a:tcPr marT="34290" marB="34290"/>
                </a:tc>
                <a:extLst>
                  <a:ext uri="{0D108BD9-81ED-4DB2-BD59-A6C34878D82A}">
                    <a16:rowId xmlns="" xmlns:a16="http://schemas.microsoft.com/office/drawing/2014/main" val="10001"/>
                  </a:ext>
                </a:extLst>
              </a:tr>
              <a:tr h="228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i="0" dirty="0"/>
                        <a:t>…  methods</a:t>
                      </a:r>
                      <a:endParaRPr lang="zh-CN" altLang="en-US" sz="1100" b="0" i="0" dirty="0"/>
                    </a:p>
                  </a:txBody>
                  <a:tcPr marT="34290" marB="34290"/>
                </a:tc>
                <a:extLst>
                  <a:ext uri="{0D108BD9-81ED-4DB2-BD59-A6C34878D82A}">
                    <a16:rowId xmlns="" xmlns:a16="http://schemas.microsoft.com/office/drawing/2014/main" val="10002"/>
                  </a:ext>
                </a:extLst>
              </a:tr>
            </a:tbl>
          </a:graphicData>
        </a:graphic>
      </p:graphicFrame>
      <p:grpSp>
        <p:nvGrpSpPr>
          <p:cNvPr id="8" name="组合 7"/>
          <p:cNvGrpSpPr/>
          <p:nvPr/>
        </p:nvGrpSpPr>
        <p:grpSpPr>
          <a:xfrm>
            <a:off x="2483768" y="2247714"/>
            <a:ext cx="3600400" cy="540060"/>
            <a:chOff x="1838898" y="2996952"/>
            <a:chExt cx="3381174" cy="720080"/>
          </a:xfrm>
        </p:grpSpPr>
        <p:cxnSp>
          <p:nvCxnSpPr>
            <p:cNvPr id="21" name="直接连接符 20"/>
            <p:cNvCxnSpPr/>
            <p:nvPr/>
          </p:nvCxnSpPr>
          <p:spPr>
            <a:xfrm flipH="1">
              <a:off x="1838898" y="3212976"/>
              <a:ext cx="4372" cy="46801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838898" y="3717032"/>
              <a:ext cx="330916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5158432" y="3212976"/>
              <a:ext cx="0" cy="432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等腰三角形 34"/>
            <p:cNvSpPr/>
            <p:nvPr/>
          </p:nvSpPr>
          <p:spPr>
            <a:xfrm>
              <a:off x="5076056" y="2996952"/>
              <a:ext cx="144016" cy="216024"/>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683568" y="957957"/>
            <a:ext cx="5112568" cy="461665"/>
          </a:xfrm>
          <a:prstGeom prst="rect">
            <a:avLst/>
          </a:prstGeom>
        </p:spPr>
        <p:txBody>
          <a:bodyPr wrap="square">
            <a:spAutoFit/>
          </a:bodyPr>
          <a:lstStyle/>
          <a:p>
            <a:r>
              <a:rPr lang="en-US" altLang="zh-CN" sz="2400" dirty="0">
                <a:hlinkClick r:id="rId3"/>
              </a:rPr>
              <a:t>import </a:t>
            </a:r>
            <a:r>
              <a:rPr lang="en-US" altLang="zh-CN" sz="2400" dirty="0" err="1" smtClean="0">
                <a:hlinkClick r:id="rId3"/>
              </a:rPr>
              <a:t>javax.swing.table</a:t>
            </a:r>
            <a:r>
              <a:rPr lang="en-US" altLang="zh-CN" sz="2400" dirty="0">
                <a:solidFill>
                  <a:srgbClr val="00B050"/>
                </a:solidFill>
              </a:rPr>
              <a:t>.*</a:t>
            </a:r>
            <a:r>
              <a:rPr lang="en-US" altLang="zh-CN" sz="2400" dirty="0" smtClean="0"/>
              <a:t>; </a:t>
            </a:r>
            <a:endParaRPr lang="zh-CN" altLang="en-US" sz="2400" dirty="0"/>
          </a:p>
        </p:txBody>
      </p:sp>
      <p:sp>
        <p:nvSpPr>
          <p:cNvPr id="18" name="TextBox 17"/>
          <p:cNvSpPr txBox="1"/>
          <p:nvPr/>
        </p:nvSpPr>
        <p:spPr>
          <a:xfrm>
            <a:off x="3490126" y="2994106"/>
            <a:ext cx="5256584" cy="1384995"/>
          </a:xfrm>
          <a:prstGeom prst="rect">
            <a:avLst/>
          </a:prstGeom>
          <a:solidFill>
            <a:schemeClr val="bg2"/>
          </a:solidFill>
        </p:spPr>
        <p:txBody>
          <a:bodyPr wrap="square" rtlCol="0">
            <a:spAutoFit/>
          </a:bodyPr>
          <a:lstStyle/>
          <a:p>
            <a:pPr marL="285750" indent="-285750">
              <a:buFont typeface="Wingdings" panose="05000000000000000000" pitchFamily="2" charset="2"/>
              <a:buChar char="n"/>
            </a:pPr>
            <a:r>
              <a:rPr lang="zh-CN" altLang="en-US" sz="1400" dirty="0"/>
              <a:t>抽象类</a:t>
            </a:r>
            <a:r>
              <a:rPr lang="en-US" altLang="zh-CN" sz="1400" dirty="0" err="1"/>
              <a:t>AbstractTableModel</a:t>
            </a:r>
            <a:r>
              <a:rPr lang="zh-CN" altLang="en-US" sz="1400" dirty="0"/>
              <a:t>实现了接口</a:t>
            </a:r>
            <a:r>
              <a:rPr lang="en-US" altLang="zh-CN" sz="1400" dirty="0" err="1"/>
              <a:t>TableModel</a:t>
            </a:r>
            <a:r>
              <a:rPr lang="zh-CN" altLang="en-US" sz="1400" dirty="0"/>
              <a:t>的大部分类，除了下面三个类</a:t>
            </a:r>
            <a:r>
              <a:rPr lang="en-US" altLang="zh-CN" sz="1400" dirty="0"/>
              <a:t>:</a:t>
            </a:r>
          </a:p>
          <a:p>
            <a:pPr marL="742950" lvl="1" indent="-285750">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public </a:t>
            </a:r>
            <a:r>
              <a:rPr lang="en-US" altLang="zh-CN" sz="1400" dirty="0" err="1">
                <a:latin typeface="Times New Roman" panose="02020603050405020304" pitchFamily="18" charset="0"/>
                <a:cs typeface="Times New Roman" panose="02020603050405020304" pitchFamily="18" charset="0"/>
              </a:rPr>
              <a:t>int</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getRowCount</a:t>
            </a:r>
            <a:r>
              <a:rPr lang="en-US" altLang="zh-CN"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public </a:t>
            </a:r>
            <a:r>
              <a:rPr lang="en-US" altLang="zh-CN" sz="1400" dirty="0" err="1">
                <a:latin typeface="Times New Roman" panose="02020603050405020304" pitchFamily="18" charset="0"/>
                <a:cs typeface="Times New Roman" panose="02020603050405020304" pitchFamily="18" charset="0"/>
              </a:rPr>
              <a:t>int</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getColumnCount</a:t>
            </a:r>
            <a:r>
              <a:rPr lang="en-US" altLang="zh-CN"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public Object </a:t>
            </a:r>
            <a:r>
              <a:rPr lang="en-US" altLang="zh-CN" sz="1400" dirty="0" err="1">
                <a:latin typeface="Times New Roman" panose="02020603050405020304" pitchFamily="18" charset="0"/>
                <a:cs typeface="Times New Roman" panose="02020603050405020304" pitchFamily="18" charset="0"/>
              </a:rPr>
              <a:t>getValueAt</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int</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rowIndex,int</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columnIndex</a:t>
            </a:r>
            <a:r>
              <a:rPr lang="en-US" altLang="zh-CN" sz="1400" dirty="0">
                <a:latin typeface="Times New Roman" panose="02020603050405020304" pitchFamily="18" charset="0"/>
                <a:cs typeface="Times New Roman" panose="02020603050405020304" pitchFamily="18" charset="0"/>
              </a:rPr>
              <a:t>)</a:t>
            </a:r>
          </a:p>
          <a:p>
            <a:pPr lvl="1"/>
            <a:r>
              <a:rPr lang="zh-CN" altLang="en-US" sz="1400" dirty="0"/>
              <a:t>没有实现。</a:t>
            </a:r>
          </a:p>
        </p:txBody>
      </p:sp>
      <p:sp>
        <p:nvSpPr>
          <p:cNvPr id="33" name="TextBox 32"/>
          <p:cNvSpPr txBox="1"/>
          <p:nvPr/>
        </p:nvSpPr>
        <p:spPr>
          <a:xfrm>
            <a:off x="539552" y="4407954"/>
            <a:ext cx="8280920" cy="701731"/>
          </a:xfrm>
          <a:prstGeom prst="rect">
            <a:avLst/>
          </a:prstGeom>
          <a:solidFill>
            <a:schemeClr val="bg2"/>
          </a:solidFill>
        </p:spPr>
        <p:txBody>
          <a:bodyPr wrap="square" rtlCol="0">
            <a:spAutoFit/>
          </a:bodyPr>
          <a:lstStyle/>
          <a:p>
            <a:pPr marL="285750" indent="-285750">
              <a:lnSpc>
                <a:spcPct val="110000"/>
              </a:lnSpc>
              <a:buFont typeface="Wingdings" panose="05000000000000000000" pitchFamily="2" charset="2"/>
              <a:buChar char="n"/>
            </a:pPr>
            <a:r>
              <a:rPr lang="en-US" altLang="zh-CN" dirty="0" err="1"/>
              <a:t>DefaultTableModel</a:t>
            </a:r>
            <a:r>
              <a:rPr lang="zh-CN" altLang="en-US" dirty="0"/>
              <a:t>类是抽象类</a:t>
            </a:r>
            <a:r>
              <a:rPr lang="en-US" altLang="zh-CN" dirty="0" err="1"/>
              <a:t>AbstractTableModel</a:t>
            </a:r>
            <a:r>
              <a:rPr lang="zh-CN" altLang="en-US" dirty="0"/>
              <a:t>的子类，实现了所有的方法。</a:t>
            </a:r>
            <a:endParaRPr lang="en-US" altLang="zh-CN" dirty="0"/>
          </a:p>
          <a:p>
            <a:pPr marL="285750" indent="-285750">
              <a:lnSpc>
                <a:spcPct val="110000"/>
              </a:lnSpc>
              <a:buFont typeface="Wingdings" panose="05000000000000000000" pitchFamily="2" charset="2"/>
              <a:buChar char="n"/>
            </a:pPr>
            <a:r>
              <a:rPr lang="zh-CN" altLang="en-US" dirty="0"/>
              <a:t>可以利用</a:t>
            </a:r>
            <a:r>
              <a:rPr lang="en-US" altLang="zh-CN" dirty="0" err="1"/>
              <a:t>DefaultTableModel</a:t>
            </a:r>
            <a:r>
              <a:rPr lang="zh-CN" altLang="en-US" dirty="0"/>
              <a:t>类创建表格模型。</a:t>
            </a:r>
          </a:p>
        </p:txBody>
      </p:sp>
    </p:spTree>
    <p:extLst>
      <p:ext uri="{BB962C8B-B14F-4D97-AF65-F5344CB8AC3E}">
        <p14:creationId xmlns:p14="http://schemas.microsoft.com/office/powerpoint/2010/main" val="415615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利用表格模型创建表格</a:t>
            </a:r>
          </a:p>
        </p:txBody>
      </p:sp>
      <p:sp>
        <p:nvSpPr>
          <p:cNvPr id="4" name="内容占位符 3"/>
          <p:cNvSpPr>
            <a:spLocks noGrp="1"/>
          </p:cNvSpPr>
          <p:nvPr>
            <p:ph idx="1"/>
          </p:nvPr>
        </p:nvSpPr>
        <p:spPr>
          <a:xfrm>
            <a:off x="323528" y="1545636"/>
            <a:ext cx="8640960" cy="3312114"/>
          </a:xfrm>
        </p:spPr>
        <p:txBody>
          <a:bodyPr/>
          <a:lstStyle/>
          <a:p>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 </a:t>
            </a:r>
            <a:r>
              <a:rPr lang="zh-CN" altLang="en-US" dirty="0">
                <a:latin typeface="Times New Roman" panose="02020603050405020304" pitchFamily="18" charset="0"/>
                <a:ea typeface="Arial Unicode MS" panose="020B0604020202020204" pitchFamily="34" charset="-122"/>
                <a:cs typeface="Times New Roman" panose="02020603050405020304" pitchFamily="18" charset="0"/>
              </a:rPr>
              <a:t>步骤</a:t>
            </a:r>
            <a:endParaRPr lang="en-US" altLang="zh-CN" dirty="0">
              <a:latin typeface="Times New Roman" panose="02020603050405020304" pitchFamily="18" charset="0"/>
              <a:ea typeface="Arial Unicode MS" panose="020B0604020202020204" pitchFamily="34" charset="-122"/>
              <a:cs typeface="Times New Roman" panose="02020603050405020304" pitchFamily="18" charset="0"/>
            </a:endParaRPr>
          </a:p>
          <a:p>
            <a:pPr marL="731520" lvl="1" indent="-457200">
              <a:buFont typeface="+mj-ea"/>
              <a:buAutoNum type="circleNumDbPlain"/>
            </a:pPr>
            <a:r>
              <a:rPr lang="zh-CN" altLang="en-US" dirty="0">
                <a:latin typeface="Times New Roman" panose="02020603050405020304" pitchFamily="18" charset="0"/>
                <a:ea typeface="Arial Unicode MS" panose="020B0604020202020204" pitchFamily="34" charset="-122"/>
                <a:cs typeface="Times New Roman" panose="02020603050405020304" pitchFamily="18" charset="0"/>
              </a:rPr>
              <a:t>创建表格模型</a:t>
            </a:r>
            <a:endParaRPr lang="en-US" altLang="zh-CN" dirty="0">
              <a:latin typeface="Times New Roman" panose="02020603050405020304" pitchFamily="18" charset="0"/>
              <a:ea typeface="Arial Unicode MS" panose="020B0604020202020204" pitchFamily="34" charset="-122"/>
              <a:cs typeface="Times New Roman" panose="02020603050405020304" pitchFamily="18" charset="0"/>
            </a:endParaRPr>
          </a:p>
          <a:p>
            <a:pPr marL="274320" lvl="1" indent="0">
              <a:buNone/>
            </a:pP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	</a:t>
            </a:r>
            <a:r>
              <a:rPr lang="en-US" altLang="zh-CN" dirty="0" err="1">
                <a:latin typeface="Times New Roman" panose="02020603050405020304" pitchFamily="18" charset="0"/>
                <a:ea typeface="Arial Unicode MS" panose="020B0604020202020204" pitchFamily="34" charset="-122"/>
                <a:cs typeface="Times New Roman" panose="02020603050405020304" pitchFamily="18" charset="0"/>
              </a:rPr>
              <a:t>DefaultTableModel</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  </a:t>
            </a:r>
            <a:r>
              <a:rPr lang="en-US" altLang="zh-CN" dirty="0" err="1">
                <a:latin typeface="Times New Roman" panose="02020603050405020304" pitchFamily="18" charset="0"/>
                <a:ea typeface="Arial Unicode MS" panose="020B0604020202020204" pitchFamily="34" charset="-122"/>
                <a:cs typeface="Times New Roman" panose="02020603050405020304" pitchFamily="18" charset="0"/>
              </a:rPr>
              <a:t>tableModel</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 =new </a:t>
            </a:r>
            <a:r>
              <a:rPr lang="en-US" altLang="zh-CN" dirty="0" err="1">
                <a:latin typeface="Times New Roman" panose="02020603050405020304" pitchFamily="18" charset="0"/>
                <a:ea typeface="Arial Unicode MS" panose="020B0604020202020204" pitchFamily="34" charset="-122"/>
                <a:cs typeface="Times New Roman" panose="02020603050405020304" pitchFamily="18" charset="0"/>
              </a:rPr>
              <a:t>DefaultTableModel</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 ();</a:t>
            </a:r>
          </a:p>
          <a:p>
            <a:pPr marL="731520" lvl="1" indent="-457200">
              <a:buFont typeface="+mj-ea"/>
              <a:buAutoNum type="circleNumDbPlain" startAt="2"/>
            </a:pPr>
            <a:r>
              <a:rPr lang="zh-CN" altLang="en-US" dirty="0">
                <a:latin typeface="Times New Roman" panose="02020603050405020304" pitchFamily="18" charset="0"/>
                <a:ea typeface="Arial Unicode MS" panose="020B0604020202020204" pitchFamily="34" charset="-122"/>
                <a:cs typeface="Times New Roman" panose="02020603050405020304" pitchFamily="18" charset="0"/>
              </a:rPr>
              <a:t>创建表格</a:t>
            </a:r>
            <a:endParaRPr lang="en-US" altLang="zh-CN" dirty="0">
              <a:latin typeface="Times New Roman" panose="02020603050405020304" pitchFamily="18" charset="0"/>
              <a:ea typeface="Arial Unicode MS" panose="020B0604020202020204" pitchFamily="34" charset="-122"/>
              <a:cs typeface="Times New Roman" panose="02020603050405020304" pitchFamily="18" charset="0"/>
            </a:endParaRPr>
          </a:p>
          <a:p>
            <a:pPr marL="274320" lvl="1" indent="0">
              <a:buNone/>
            </a:pP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	</a:t>
            </a:r>
            <a:r>
              <a:rPr lang="en-US" altLang="zh-CN" dirty="0" err="1">
                <a:latin typeface="Times New Roman" panose="02020603050405020304" pitchFamily="18" charset="0"/>
                <a:ea typeface="Arial Unicode MS" panose="020B0604020202020204" pitchFamily="34" charset="-122"/>
                <a:cs typeface="Times New Roman" panose="02020603050405020304" pitchFamily="18" charset="0"/>
              </a:rPr>
              <a:t>JTable</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 table = new </a:t>
            </a:r>
            <a:r>
              <a:rPr lang="en-US" altLang="zh-CN" dirty="0" err="1">
                <a:latin typeface="Times New Roman" panose="02020603050405020304" pitchFamily="18" charset="0"/>
                <a:ea typeface="Arial Unicode MS" panose="020B0604020202020204" pitchFamily="34" charset="-122"/>
                <a:cs typeface="Times New Roman" panose="02020603050405020304" pitchFamily="18" charset="0"/>
              </a:rPr>
              <a:t>JTable</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a:t>
            </a:r>
            <a:r>
              <a:rPr lang="en-US" altLang="zh-CN" dirty="0" err="1">
                <a:latin typeface="Times New Roman" panose="02020603050405020304" pitchFamily="18" charset="0"/>
                <a:ea typeface="Arial Unicode MS" panose="020B0604020202020204" pitchFamily="34" charset="-122"/>
                <a:cs typeface="Times New Roman" panose="02020603050405020304" pitchFamily="18" charset="0"/>
              </a:rPr>
              <a:t>tableModel</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a:t>
            </a:r>
          </a:p>
        </p:txBody>
      </p:sp>
      <p:sp>
        <p:nvSpPr>
          <p:cNvPr id="3" name="矩形 2"/>
          <p:cNvSpPr/>
          <p:nvPr/>
        </p:nvSpPr>
        <p:spPr>
          <a:xfrm>
            <a:off x="971600" y="1030492"/>
            <a:ext cx="5256584" cy="523220"/>
          </a:xfrm>
          <a:prstGeom prst="rect">
            <a:avLst/>
          </a:prstGeom>
        </p:spPr>
        <p:txBody>
          <a:bodyPr wrap="square">
            <a:spAutoFit/>
          </a:bodyPr>
          <a:lstStyle/>
          <a:p>
            <a:r>
              <a:rPr lang="en-US" altLang="zh-CN" sz="2800" dirty="0">
                <a:hlinkClick r:id="rId3"/>
              </a:rPr>
              <a:t>import </a:t>
            </a:r>
            <a:r>
              <a:rPr lang="en-US" altLang="zh-CN" sz="2800" dirty="0" err="1">
                <a:hlinkClick r:id="rId3"/>
              </a:rPr>
              <a:t>javax.swing.table</a:t>
            </a:r>
            <a:r>
              <a:rPr lang="en-US" altLang="zh-CN" sz="2800" dirty="0"/>
              <a:t>; </a:t>
            </a:r>
            <a:endParaRPr lang="zh-CN" altLang="en-US" sz="2800" dirty="0"/>
          </a:p>
        </p:txBody>
      </p:sp>
      <p:sp>
        <p:nvSpPr>
          <p:cNvPr id="19" name="TextBox 18">
            <a:hlinkClick r:id="rId4" action="ppaction://hlinkfile"/>
          </p:cNvPr>
          <p:cNvSpPr txBox="1"/>
          <p:nvPr/>
        </p:nvSpPr>
        <p:spPr>
          <a:xfrm>
            <a:off x="4788024" y="3834765"/>
            <a:ext cx="2168029" cy="400110"/>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sz="2000" dirty="0"/>
              <a:t>TableDemo2.java</a:t>
            </a:r>
            <a:endParaRPr lang="zh-CN" altLang="en-US" sz="2000" dirty="0"/>
          </a:p>
        </p:txBody>
      </p:sp>
    </p:spTree>
    <p:extLst>
      <p:ext uri="{BB962C8B-B14F-4D97-AF65-F5344CB8AC3E}">
        <p14:creationId xmlns:p14="http://schemas.microsoft.com/office/powerpoint/2010/main" val="1139976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41"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3144" name="Text Box 8"/>
          <p:cNvSpPr txBox="1">
            <a:spLocks noChangeArrowheads="1"/>
          </p:cNvSpPr>
          <p:nvPr/>
        </p:nvSpPr>
        <p:spPr bwMode="auto">
          <a:xfrm>
            <a:off x="519114" y="1276350"/>
            <a:ext cx="8085334" cy="1692771"/>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000" b="1" dirty="0">
                <a:solidFill>
                  <a:srgbClr val="0000CC"/>
                </a:solidFill>
                <a:latin typeface="楷体_GB2312" pitchFamily="49" charset="-122"/>
                <a:ea typeface="楷体_GB2312" pitchFamily="49" charset="-122"/>
              </a:rPr>
              <a:t>■</a:t>
            </a:r>
            <a:r>
              <a:rPr kumimoji="1" lang="en-US" altLang="zh-CN" sz="1600" b="1" dirty="0">
                <a:solidFill>
                  <a:srgbClr val="FF0000"/>
                </a:solidFill>
                <a:latin typeface="楷体_GB2312" pitchFamily="49" charset="-122"/>
                <a:ea typeface="楷体_GB2312" pitchFamily="49" charset="-122"/>
              </a:rPr>
              <a:t> </a:t>
            </a:r>
            <a:r>
              <a:rPr kumimoji="1" lang="zh-CN" altLang="en-US" sz="2400" b="1" dirty="0">
                <a:solidFill>
                  <a:srgbClr val="FF0000"/>
                </a:solidFill>
                <a:latin typeface="楷体_GB2312" pitchFamily="49" charset="-122"/>
                <a:ea typeface="楷体_GB2312" pitchFamily="49" charset="-122"/>
              </a:rPr>
              <a:t>用什么开发</a:t>
            </a:r>
            <a:r>
              <a:rPr kumimoji="1" lang="en-US" altLang="zh-CN" sz="2400" b="1" dirty="0" err="1">
                <a:solidFill>
                  <a:srgbClr val="FF0000"/>
                </a:solidFill>
                <a:latin typeface="楷体_GB2312" pitchFamily="49" charset="-122"/>
                <a:ea typeface="楷体_GB2312" pitchFamily="49" charset="-122"/>
              </a:rPr>
              <a:t>gui</a:t>
            </a:r>
            <a:endParaRPr kumimoji="1" lang="en-US" altLang="zh-CN" sz="2400" b="1" dirty="0">
              <a:solidFill>
                <a:srgbClr val="FF0000"/>
              </a:solidFill>
              <a:latin typeface="楷体_GB2312" pitchFamily="49" charset="-122"/>
              <a:ea typeface="楷体_GB2312" pitchFamily="49" charset="-122"/>
            </a:endParaRPr>
          </a:p>
          <a:p>
            <a:r>
              <a:rPr kumimoji="1" lang="en-US" altLang="zh-CN" sz="2200" b="1" dirty="0">
                <a:solidFill>
                  <a:srgbClr val="000000"/>
                </a:solidFill>
                <a:latin typeface="楷体_GB2312" pitchFamily="49" charset="-122"/>
                <a:ea typeface="楷体_GB2312" pitchFamily="49" charset="-122"/>
              </a:rPr>
              <a:t>  </a:t>
            </a:r>
            <a:r>
              <a:rPr kumimoji="1" lang="zh-CN" altLang="en-US" b="1" dirty="0">
                <a:solidFill>
                  <a:srgbClr val="000000"/>
                </a:solidFill>
                <a:latin typeface="楷体_GB2312" pitchFamily="49" charset="-122"/>
                <a:ea typeface="楷体_GB2312" pitchFamily="49" charset="-122"/>
              </a:rPr>
              <a:t>说起</a:t>
            </a:r>
            <a:r>
              <a:rPr kumimoji="1" lang="en-US" altLang="zh-CN" b="1" dirty="0" err="1">
                <a:solidFill>
                  <a:srgbClr val="000000"/>
                </a:solidFill>
                <a:latin typeface="楷体_GB2312" pitchFamily="49" charset="-122"/>
                <a:ea typeface="楷体_GB2312" pitchFamily="49" charset="-122"/>
              </a:rPr>
              <a:t>gui</a:t>
            </a:r>
            <a:r>
              <a:rPr kumimoji="1" lang="zh-CN" altLang="en-US" b="1" dirty="0">
                <a:solidFill>
                  <a:srgbClr val="000000"/>
                </a:solidFill>
                <a:latin typeface="楷体_GB2312" pitchFamily="49" charset="-122"/>
                <a:ea typeface="楷体_GB2312" pitchFamily="49" charset="-122"/>
              </a:rPr>
              <a:t>开发</a:t>
            </a:r>
            <a:r>
              <a:rPr kumimoji="1" lang="en-US" altLang="zh-CN" b="1" dirty="0">
                <a:solidFill>
                  <a:srgbClr val="000000"/>
                </a:solidFill>
                <a:latin typeface="楷体_GB2312" pitchFamily="49" charset="-122"/>
                <a:ea typeface="楷体_GB2312" pitchFamily="49" charset="-122"/>
              </a:rPr>
              <a:t>,</a:t>
            </a:r>
            <a:r>
              <a:rPr kumimoji="1" lang="zh-CN" altLang="en-US" b="1" dirty="0">
                <a:solidFill>
                  <a:srgbClr val="000000"/>
                </a:solidFill>
                <a:latin typeface="楷体_GB2312" pitchFamily="49" charset="-122"/>
                <a:ea typeface="楷体_GB2312" pitchFamily="49" charset="-122"/>
              </a:rPr>
              <a:t>这里还有一个小故事</a:t>
            </a:r>
            <a:r>
              <a:rPr kumimoji="1" lang="en-US" altLang="zh-CN" b="1" dirty="0">
                <a:solidFill>
                  <a:srgbClr val="000000"/>
                </a:solidFill>
                <a:latin typeface="楷体_GB2312" pitchFamily="49" charset="-122"/>
                <a:ea typeface="楷体_GB2312" pitchFamily="49" charset="-122"/>
              </a:rPr>
              <a:t>,</a:t>
            </a:r>
            <a:r>
              <a:rPr kumimoji="1" lang="zh-CN" altLang="en-US" b="1" dirty="0">
                <a:solidFill>
                  <a:srgbClr val="000000"/>
                </a:solidFill>
                <a:latin typeface="楷体_GB2312" pitchFamily="49" charset="-122"/>
                <a:ea typeface="楷体_GB2312" pitchFamily="49" charset="-122"/>
              </a:rPr>
              <a:t>想当年我学习</a:t>
            </a:r>
            <a:r>
              <a:rPr kumimoji="1" lang="en-US" altLang="zh-CN" b="1" dirty="0" err="1">
                <a:solidFill>
                  <a:srgbClr val="000000"/>
                </a:solidFill>
                <a:latin typeface="楷体_GB2312" pitchFamily="49" charset="-122"/>
                <a:ea typeface="楷体_GB2312" pitchFamily="49" charset="-122"/>
              </a:rPr>
              <a:t>gui</a:t>
            </a:r>
            <a:r>
              <a:rPr kumimoji="1" lang="zh-CN" altLang="en-US" b="1" dirty="0">
                <a:solidFill>
                  <a:srgbClr val="000000"/>
                </a:solidFill>
                <a:latin typeface="楷体_GB2312" pitchFamily="49" charset="-122"/>
                <a:ea typeface="楷体_GB2312" pitchFamily="49" charset="-122"/>
              </a:rPr>
              <a:t>的时候</a:t>
            </a:r>
            <a:r>
              <a:rPr kumimoji="1" lang="en-US" altLang="zh-CN" b="1" dirty="0">
                <a:solidFill>
                  <a:srgbClr val="000000"/>
                </a:solidFill>
                <a:latin typeface="楷体_GB2312" pitchFamily="49" charset="-122"/>
                <a:ea typeface="楷体_GB2312" pitchFamily="49" charset="-122"/>
              </a:rPr>
              <a:t>,</a:t>
            </a:r>
            <a:r>
              <a:rPr kumimoji="1" lang="zh-CN" altLang="en-US" b="1" dirty="0" smtClean="0">
                <a:solidFill>
                  <a:srgbClr val="000000"/>
                </a:solidFill>
                <a:latin typeface="楷体_GB2312" pitchFamily="49" charset="-122"/>
                <a:ea typeface="楷体_GB2312" pitchFamily="49" charset="-122"/>
              </a:rPr>
              <a:t>被</a:t>
            </a:r>
            <a:r>
              <a:rPr kumimoji="1" lang="en-US" altLang="zh-CN" b="1" dirty="0" err="1" smtClean="0">
                <a:solidFill>
                  <a:srgbClr val="000000"/>
                </a:solidFill>
                <a:latin typeface="楷体_GB2312" pitchFamily="49" charset="-122"/>
                <a:ea typeface="楷体_GB2312" pitchFamily="49" charset="-122"/>
              </a:rPr>
              <a:t>awt</a:t>
            </a:r>
            <a:r>
              <a:rPr kumimoji="1" lang="en-US" altLang="zh-CN" b="1" dirty="0" smtClean="0">
                <a:solidFill>
                  <a:srgbClr val="000000"/>
                </a:solidFill>
                <a:latin typeface="楷体_GB2312" pitchFamily="49" charset="-122"/>
                <a:ea typeface="楷体_GB2312" pitchFamily="49" charset="-122"/>
              </a:rPr>
              <a:t>, swing, </a:t>
            </a:r>
            <a:r>
              <a:rPr kumimoji="1" lang="en-US" altLang="zh-CN" b="1" dirty="0" err="1" smtClean="0">
                <a:solidFill>
                  <a:srgbClr val="000000"/>
                </a:solidFill>
                <a:latin typeface="楷体_GB2312" pitchFamily="49" charset="-122"/>
                <a:ea typeface="楷体_GB2312" pitchFamily="49" charset="-122"/>
              </a:rPr>
              <a:t>swt</a:t>
            </a:r>
            <a:r>
              <a:rPr kumimoji="1" lang="en-US" altLang="zh-CN" b="1" dirty="0" smtClean="0">
                <a:solidFill>
                  <a:srgbClr val="000000"/>
                </a:solidFill>
                <a:latin typeface="楷体_GB2312" pitchFamily="49" charset="-122"/>
                <a:ea typeface="楷体_GB2312" pitchFamily="49" charset="-122"/>
              </a:rPr>
              <a:t>, </a:t>
            </a:r>
            <a:r>
              <a:rPr kumimoji="1" lang="en-US" altLang="zh-CN" b="1" dirty="0" err="1" smtClean="0">
                <a:solidFill>
                  <a:srgbClr val="000000"/>
                </a:solidFill>
                <a:latin typeface="楷体_GB2312" pitchFamily="49" charset="-122"/>
                <a:ea typeface="楷体_GB2312" pitchFamily="49" charset="-122"/>
              </a:rPr>
              <a:t>Jface</a:t>
            </a:r>
            <a:r>
              <a:rPr kumimoji="1" lang="zh-CN" altLang="en-US" b="1" dirty="0">
                <a:solidFill>
                  <a:srgbClr val="000000"/>
                </a:solidFill>
                <a:latin typeface="楷体_GB2312" pitchFamily="49" charset="-122"/>
                <a:ea typeface="楷体_GB2312" pitchFamily="49" charset="-122"/>
              </a:rPr>
              <a:t>这几个东东搞得是晕头转向</a:t>
            </a:r>
            <a:r>
              <a:rPr kumimoji="1" lang="en-US" altLang="zh-CN" b="1" dirty="0">
                <a:solidFill>
                  <a:srgbClr val="000000"/>
                </a:solidFill>
                <a:latin typeface="楷体_GB2312" pitchFamily="49" charset="-122"/>
                <a:ea typeface="楷体_GB2312" pitchFamily="49" charset="-122"/>
              </a:rPr>
              <a:t>.</a:t>
            </a:r>
            <a:r>
              <a:rPr kumimoji="1" lang="zh-CN" altLang="en-US" b="1" dirty="0">
                <a:solidFill>
                  <a:srgbClr val="000000"/>
                </a:solidFill>
                <a:latin typeface="楷体_GB2312" pitchFamily="49" charset="-122"/>
                <a:ea typeface="楷体_GB2312" pitchFamily="49" charset="-122"/>
              </a:rPr>
              <a:t>都不知道老师</a:t>
            </a:r>
            <a:r>
              <a:rPr kumimoji="1" lang="zh-CN" altLang="en-US" b="1" dirty="0" smtClean="0">
                <a:solidFill>
                  <a:srgbClr val="000000"/>
                </a:solidFill>
                <a:latin typeface="楷体_GB2312" pitchFamily="49" charset="-122"/>
                <a:ea typeface="楷体_GB2312" pitchFamily="49" charset="-122"/>
              </a:rPr>
              <a:t>在讲</a:t>
            </a:r>
            <a:r>
              <a:rPr kumimoji="1" lang="zh-CN" altLang="en-US" b="1" dirty="0">
                <a:solidFill>
                  <a:srgbClr val="000000"/>
                </a:solidFill>
                <a:latin typeface="楷体_GB2312" pitchFamily="49" charset="-122"/>
                <a:ea typeface="楷体_GB2312" pitchFamily="49" charset="-122"/>
              </a:rPr>
              <a:t>什么</a:t>
            </a:r>
            <a:r>
              <a:rPr kumimoji="1" lang="en-US" altLang="zh-CN" b="1" dirty="0">
                <a:solidFill>
                  <a:srgbClr val="000000"/>
                </a:solidFill>
                <a:latin typeface="楷体_GB2312" pitchFamily="49" charset="-122"/>
                <a:ea typeface="楷体_GB2312" pitchFamily="49" charset="-122"/>
              </a:rPr>
              <a:t>,</a:t>
            </a:r>
            <a:r>
              <a:rPr kumimoji="1" lang="zh-CN" altLang="en-US" b="1" dirty="0">
                <a:solidFill>
                  <a:srgbClr val="000000"/>
                </a:solidFill>
                <a:latin typeface="楷体_GB2312" pitchFamily="49" charset="-122"/>
                <a:ea typeface="楷体_GB2312" pitchFamily="49" charset="-122"/>
              </a:rPr>
              <a:t>现在我明白了</a:t>
            </a:r>
            <a:r>
              <a:rPr kumimoji="1" lang="en-US" altLang="zh-CN" b="1" dirty="0">
                <a:solidFill>
                  <a:srgbClr val="000000"/>
                </a:solidFill>
                <a:latin typeface="楷体_GB2312" pitchFamily="49" charset="-122"/>
                <a:ea typeface="楷体_GB2312" pitchFamily="49" charset="-122"/>
              </a:rPr>
              <a:t>,</a:t>
            </a:r>
            <a:r>
              <a:rPr kumimoji="1" lang="zh-CN" altLang="en-US" b="1" dirty="0">
                <a:solidFill>
                  <a:srgbClr val="000000"/>
                </a:solidFill>
                <a:latin typeface="楷体_GB2312" pitchFamily="49" charset="-122"/>
                <a:ea typeface="楷体_GB2312" pitchFamily="49" charset="-122"/>
              </a:rPr>
              <a:t>给大家讲讲是怎么回事</a:t>
            </a:r>
            <a:r>
              <a:rPr kumimoji="1" lang="en-US" altLang="zh-CN" b="1" dirty="0">
                <a:solidFill>
                  <a:srgbClr val="000000"/>
                </a:solidFill>
                <a:latin typeface="楷体_GB2312" pitchFamily="49" charset="-122"/>
                <a:ea typeface="楷体_GB2312" pitchFamily="49" charset="-122"/>
              </a:rPr>
              <a:t>.</a:t>
            </a:r>
            <a:r>
              <a:rPr kumimoji="1" lang="en-US" altLang="zh-CN" sz="2200" b="1" dirty="0">
                <a:solidFill>
                  <a:srgbClr val="000000"/>
                </a:solidFill>
                <a:latin typeface="楷体_GB2312" pitchFamily="49" charset="-122"/>
                <a:ea typeface="楷体_GB2312" pitchFamily="49" charset="-122"/>
              </a:rPr>
              <a:t>	</a:t>
            </a:r>
          </a:p>
          <a:p>
            <a:endParaRPr lang="en-US" altLang="zh-CN" dirty="0"/>
          </a:p>
        </p:txBody>
      </p:sp>
      <p:sp>
        <p:nvSpPr>
          <p:cNvPr id="603145" name="Rectangle 9"/>
          <p:cNvSpPr>
            <a:spLocks noChangeArrowheads="1"/>
          </p:cNvSpPr>
          <p:nvPr/>
        </p:nvSpPr>
        <p:spPr bwMode="auto">
          <a:xfrm>
            <a:off x="1042988" y="2643758"/>
            <a:ext cx="3097212" cy="1224136"/>
          </a:xfrm>
          <a:prstGeom prst="rect">
            <a:avLst/>
          </a:prstGeom>
          <a:solidFill>
            <a:srgbClr val="B2B2B2">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b="1" dirty="0">
                <a:ea typeface="楷体_GB2312" pitchFamily="49" charset="-122"/>
              </a:rPr>
              <a:t>Sun</a:t>
            </a:r>
            <a:r>
              <a:rPr lang="zh-CN" altLang="en-US" b="1" dirty="0">
                <a:ea typeface="楷体_GB2312" pitchFamily="49" charset="-122"/>
              </a:rPr>
              <a:t>已经提供了一个跨</a:t>
            </a:r>
          </a:p>
          <a:p>
            <a:r>
              <a:rPr lang="zh-CN" altLang="en-US" b="1" dirty="0">
                <a:ea typeface="楷体_GB2312" pitchFamily="49" charset="-122"/>
              </a:rPr>
              <a:t>平台</a:t>
            </a:r>
            <a:r>
              <a:rPr lang="en-US" altLang="zh-CN" b="1" dirty="0">
                <a:ea typeface="楷体_GB2312" pitchFamily="49" charset="-122"/>
              </a:rPr>
              <a:t>GUI</a:t>
            </a:r>
            <a:r>
              <a:rPr lang="zh-CN" altLang="en-US" b="1" dirty="0">
                <a:ea typeface="楷体_GB2312" pitchFamily="49" charset="-122"/>
              </a:rPr>
              <a:t>开发工具包</a:t>
            </a:r>
            <a:r>
              <a:rPr lang="en-US" altLang="zh-CN" b="1" dirty="0">
                <a:solidFill>
                  <a:srgbClr val="FF0000"/>
                </a:solidFill>
                <a:ea typeface="楷体_GB2312" pitchFamily="49" charset="-122"/>
              </a:rPr>
              <a:t>AWT</a:t>
            </a:r>
            <a:r>
              <a:rPr lang="en-US" altLang="zh-CN" b="1" dirty="0">
                <a:ea typeface="楷体_GB2312" pitchFamily="49" charset="-122"/>
              </a:rPr>
              <a:t> </a:t>
            </a:r>
          </a:p>
          <a:p>
            <a:r>
              <a:rPr lang="zh-CN" altLang="en-US" b="1" dirty="0">
                <a:ea typeface="楷体_GB2312" pitchFamily="49" charset="-122"/>
              </a:rPr>
              <a:t>抽象窗口工具箱</a:t>
            </a:r>
          </a:p>
          <a:p>
            <a:r>
              <a:rPr lang="en-US" altLang="zh-CN" b="1" dirty="0">
                <a:ea typeface="楷体_GB2312" pitchFamily="49" charset="-122"/>
              </a:rPr>
              <a:t>(Abstract Window Toolkit).</a:t>
            </a:r>
          </a:p>
        </p:txBody>
      </p:sp>
      <p:sp>
        <p:nvSpPr>
          <p:cNvPr id="603146" name="AutoShape 10"/>
          <p:cNvSpPr>
            <a:spLocks noChangeArrowheads="1"/>
          </p:cNvSpPr>
          <p:nvPr/>
        </p:nvSpPr>
        <p:spPr bwMode="auto">
          <a:xfrm>
            <a:off x="4283075" y="3001506"/>
            <a:ext cx="863600" cy="323850"/>
          </a:xfrm>
          <a:prstGeom prst="rightArrow">
            <a:avLst>
              <a:gd name="adj1" fmla="val 50000"/>
              <a:gd name="adj2" fmla="val 50000"/>
            </a:avLst>
          </a:prstGeom>
          <a:solidFill>
            <a:srgbClr val="00FF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3147" name="Rectangle 11"/>
          <p:cNvSpPr>
            <a:spLocks noChangeArrowheads="1"/>
          </p:cNvSpPr>
          <p:nvPr/>
        </p:nvSpPr>
        <p:spPr bwMode="auto">
          <a:xfrm>
            <a:off x="5218113" y="2715766"/>
            <a:ext cx="3097212" cy="971550"/>
          </a:xfrm>
          <a:prstGeom prst="rect">
            <a:avLst/>
          </a:prstGeom>
          <a:solidFill>
            <a:srgbClr val="B2B2B2">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b="1" dirty="0">
                <a:solidFill>
                  <a:srgbClr val="000000"/>
                </a:solidFill>
                <a:ea typeface="楷体_GB2312" pitchFamily="49" charset="-122"/>
              </a:rPr>
              <a:t>Sun</a:t>
            </a:r>
            <a:r>
              <a:rPr lang="zh-CN" altLang="en-US" b="1" dirty="0">
                <a:solidFill>
                  <a:srgbClr val="000000"/>
                </a:solidFill>
                <a:ea typeface="楷体_GB2312" pitchFamily="49" charset="-122"/>
              </a:rPr>
              <a:t>又创建了一个新的</a:t>
            </a:r>
            <a:r>
              <a:rPr lang="en-US" altLang="zh-CN" b="1" dirty="0" err="1">
                <a:solidFill>
                  <a:srgbClr val="000000"/>
                </a:solidFill>
                <a:ea typeface="楷体_GB2312" pitchFamily="49" charset="-122"/>
              </a:rPr>
              <a:t>gui</a:t>
            </a:r>
            <a:endParaRPr lang="en-US" altLang="zh-CN" b="1" dirty="0">
              <a:solidFill>
                <a:srgbClr val="000000"/>
              </a:solidFill>
              <a:ea typeface="楷体_GB2312" pitchFamily="49" charset="-122"/>
            </a:endParaRPr>
          </a:p>
          <a:p>
            <a:r>
              <a:rPr lang="zh-CN" altLang="en-US" b="1" dirty="0">
                <a:solidFill>
                  <a:srgbClr val="000000"/>
                </a:solidFill>
                <a:ea typeface="楷体_GB2312" pitchFamily="49" charset="-122"/>
              </a:rPr>
              <a:t>框架 </a:t>
            </a:r>
            <a:r>
              <a:rPr lang="en-US" altLang="zh-CN" b="1" dirty="0">
                <a:solidFill>
                  <a:srgbClr val="FF0000"/>
                </a:solidFill>
                <a:ea typeface="楷体_GB2312" pitchFamily="49" charset="-122"/>
              </a:rPr>
              <a:t>swing</a:t>
            </a:r>
            <a:r>
              <a:rPr lang="en-US" altLang="zh-CN" b="1" dirty="0">
                <a:solidFill>
                  <a:srgbClr val="000000"/>
                </a:solidFill>
                <a:ea typeface="楷体_GB2312" pitchFamily="49" charset="-122"/>
              </a:rPr>
              <a:t>,</a:t>
            </a:r>
            <a:r>
              <a:rPr lang="zh-CN" altLang="en-US" b="1" dirty="0">
                <a:solidFill>
                  <a:srgbClr val="000000"/>
                </a:solidFill>
                <a:ea typeface="楷体_GB2312" pitchFamily="49" charset="-122"/>
              </a:rPr>
              <a:t>解决了</a:t>
            </a:r>
            <a:r>
              <a:rPr lang="en-US" altLang="zh-CN" b="1" dirty="0" err="1">
                <a:solidFill>
                  <a:srgbClr val="000000"/>
                </a:solidFill>
                <a:ea typeface="楷体_GB2312" pitchFamily="49" charset="-122"/>
              </a:rPr>
              <a:t>awt</a:t>
            </a:r>
            <a:r>
              <a:rPr lang="zh-CN" altLang="en-US" b="1" dirty="0">
                <a:solidFill>
                  <a:srgbClr val="000000"/>
                </a:solidFill>
                <a:ea typeface="楷体_GB2312" pitchFamily="49" charset="-122"/>
              </a:rPr>
              <a:t>存在</a:t>
            </a:r>
          </a:p>
          <a:p>
            <a:r>
              <a:rPr lang="zh-CN" altLang="en-US" b="1" dirty="0">
                <a:solidFill>
                  <a:srgbClr val="000000"/>
                </a:solidFill>
                <a:ea typeface="楷体_GB2312" pitchFamily="49" charset="-122"/>
              </a:rPr>
              <a:t>的</a:t>
            </a:r>
            <a:r>
              <a:rPr lang="en-US" altLang="zh-CN" b="1" dirty="0" err="1">
                <a:solidFill>
                  <a:srgbClr val="000000"/>
                </a:solidFill>
                <a:ea typeface="楷体_GB2312" pitchFamily="49" charset="-122"/>
              </a:rPr>
              <a:t>lcd</a:t>
            </a:r>
            <a:r>
              <a:rPr lang="zh-CN" altLang="en-US" b="1" dirty="0">
                <a:solidFill>
                  <a:srgbClr val="000000"/>
                </a:solidFill>
                <a:ea typeface="楷体_GB2312" pitchFamily="49" charset="-122"/>
              </a:rPr>
              <a:t>问题</a:t>
            </a:r>
            <a:r>
              <a:rPr lang="zh-CN" altLang="en-US" b="1" dirty="0">
                <a:ea typeface="楷体_GB2312" pitchFamily="49" charset="-122"/>
              </a:rPr>
              <a:t> </a:t>
            </a:r>
          </a:p>
        </p:txBody>
      </p:sp>
      <p:sp>
        <p:nvSpPr>
          <p:cNvPr id="603148" name="AutoShape 12"/>
          <p:cNvSpPr>
            <a:spLocks noChangeArrowheads="1"/>
          </p:cNvSpPr>
          <p:nvPr/>
        </p:nvSpPr>
        <p:spPr bwMode="auto">
          <a:xfrm>
            <a:off x="1114425" y="4227115"/>
            <a:ext cx="863600" cy="323850"/>
          </a:xfrm>
          <a:prstGeom prst="rightArrow">
            <a:avLst>
              <a:gd name="adj1" fmla="val 50000"/>
              <a:gd name="adj2" fmla="val 50000"/>
            </a:avLst>
          </a:prstGeom>
          <a:solidFill>
            <a:srgbClr val="00FF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3149" name="Rectangle 13"/>
          <p:cNvSpPr>
            <a:spLocks noChangeArrowheads="1"/>
          </p:cNvSpPr>
          <p:nvPr/>
        </p:nvSpPr>
        <p:spPr bwMode="auto">
          <a:xfrm>
            <a:off x="1978025" y="3903265"/>
            <a:ext cx="2952750" cy="972741"/>
          </a:xfrm>
          <a:prstGeom prst="rect">
            <a:avLst/>
          </a:prstGeom>
          <a:solidFill>
            <a:srgbClr val="B2B2B2">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b="1" dirty="0">
                <a:solidFill>
                  <a:srgbClr val="000000"/>
                </a:solidFill>
                <a:ea typeface="楷体_GB2312" pitchFamily="49" charset="-122"/>
              </a:rPr>
              <a:t>IBM</a:t>
            </a:r>
            <a:r>
              <a:rPr lang="zh-CN" altLang="en-US" b="1" dirty="0">
                <a:solidFill>
                  <a:srgbClr val="000000"/>
                </a:solidFill>
                <a:ea typeface="楷体_GB2312" pitchFamily="49" charset="-122"/>
              </a:rPr>
              <a:t>认为</a:t>
            </a:r>
            <a:r>
              <a:rPr lang="en-US" altLang="zh-CN" b="1" dirty="0">
                <a:solidFill>
                  <a:srgbClr val="000000"/>
                </a:solidFill>
                <a:ea typeface="楷体_GB2312" pitchFamily="49" charset="-122"/>
              </a:rPr>
              <a:t>swing</a:t>
            </a:r>
            <a:r>
              <a:rPr lang="zh-CN" altLang="en-US" b="1" dirty="0">
                <a:solidFill>
                  <a:srgbClr val="000000"/>
                </a:solidFill>
                <a:ea typeface="楷体_GB2312" pitchFamily="49" charset="-122"/>
              </a:rPr>
              <a:t>比较消耗内</a:t>
            </a:r>
          </a:p>
          <a:p>
            <a:r>
              <a:rPr lang="zh-CN" altLang="en-US" b="1" dirty="0">
                <a:solidFill>
                  <a:srgbClr val="000000"/>
                </a:solidFill>
                <a:ea typeface="楷体_GB2312" pitchFamily="49" charset="-122"/>
              </a:rPr>
              <a:t>存</a:t>
            </a:r>
            <a:r>
              <a:rPr lang="en-US" altLang="zh-CN" b="1" dirty="0">
                <a:solidFill>
                  <a:srgbClr val="000000"/>
                </a:solidFill>
                <a:ea typeface="楷体_GB2312" pitchFamily="49" charset="-122"/>
              </a:rPr>
              <a:t>,</a:t>
            </a:r>
            <a:r>
              <a:rPr lang="zh-CN" altLang="en-US" b="1" dirty="0">
                <a:solidFill>
                  <a:srgbClr val="000000"/>
                </a:solidFill>
                <a:ea typeface="楷体_GB2312" pitchFamily="49" charset="-122"/>
              </a:rPr>
              <a:t>创建了一个新的</a:t>
            </a:r>
            <a:r>
              <a:rPr lang="en-US" altLang="zh-CN" b="1" dirty="0">
                <a:solidFill>
                  <a:srgbClr val="000000"/>
                </a:solidFill>
                <a:ea typeface="楷体_GB2312" pitchFamily="49" charset="-122"/>
              </a:rPr>
              <a:t>GUI</a:t>
            </a:r>
            <a:r>
              <a:rPr lang="zh-CN" altLang="en-US" b="1" dirty="0">
                <a:solidFill>
                  <a:srgbClr val="000000"/>
                </a:solidFill>
                <a:ea typeface="楷体_GB2312" pitchFamily="49" charset="-122"/>
              </a:rPr>
              <a:t>库，</a:t>
            </a:r>
          </a:p>
          <a:p>
            <a:r>
              <a:rPr lang="zh-CN" altLang="en-US" b="1" dirty="0">
                <a:solidFill>
                  <a:srgbClr val="000000"/>
                </a:solidFill>
                <a:ea typeface="楷体_GB2312" pitchFamily="49" charset="-122"/>
              </a:rPr>
              <a:t>这就是</a:t>
            </a:r>
            <a:r>
              <a:rPr lang="en-US" altLang="zh-CN" b="1" dirty="0">
                <a:solidFill>
                  <a:srgbClr val="FF0000"/>
                </a:solidFill>
                <a:ea typeface="楷体_GB2312" pitchFamily="49" charset="-122"/>
              </a:rPr>
              <a:t>SWT</a:t>
            </a:r>
          </a:p>
        </p:txBody>
      </p:sp>
      <p:sp>
        <p:nvSpPr>
          <p:cNvPr id="603150" name="AutoShape 14"/>
          <p:cNvSpPr>
            <a:spLocks noChangeArrowheads="1"/>
          </p:cNvSpPr>
          <p:nvPr/>
        </p:nvSpPr>
        <p:spPr bwMode="auto">
          <a:xfrm>
            <a:off x="5003800" y="4227115"/>
            <a:ext cx="736600" cy="323850"/>
          </a:xfrm>
          <a:prstGeom prst="rightArrow">
            <a:avLst>
              <a:gd name="adj1" fmla="val 50000"/>
              <a:gd name="adj2" fmla="val 42647"/>
            </a:avLst>
          </a:prstGeom>
          <a:solidFill>
            <a:srgbClr val="00FF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3151" name="Rectangle 15"/>
          <p:cNvSpPr>
            <a:spLocks noChangeArrowheads="1"/>
          </p:cNvSpPr>
          <p:nvPr/>
        </p:nvSpPr>
        <p:spPr bwMode="auto">
          <a:xfrm>
            <a:off x="5867400" y="3903265"/>
            <a:ext cx="2592388" cy="1240235"/>
          </a:xfrm>
          <a:prstGeom prst="rect">
            <a:avLst/>
          </a:prstGeom>
          <a:solidFill>
            <a:srgbClr val="B2B2B2">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b="1" dirty="0">
                <a:solidFill>
                  <a:srgbClr val="000000"/>
                </a:solidFill>
                <a:ea typeface="楷体_GB2312" pitchFamily="49" charset="-122"/>
              </a:rPr>
              <a:t>IBM</a:t>
            </a:r>
            <a:r>
              <a:rPr lang="zh-CN" altLang="en-US" b="1" dirty="0">
                <a:solidFill>
                  <a:srgbClr val="000000"/>
                </a:solidFill>
                <a:ea typeface="楷体_GB2312" pitchFamily="49" charset="-122"/>
              </a:rPr>
              <a:t>为了方便开发</a:t>
            </a:r>
            <a:r>
              <a:rPr lang="en-US" altLang="zh-CN" b="1" dirty="0">
                <a:solidFill>
                  <a:srgbClr val="000000"/>
                </a:solidFill>
                <a:ea typeface="楷体_GB2312" pitchFamily="49" charset="-122"/>
              </a:rPr>
              <a:t>SWT</a:t>
            </a:r>
          </a:p>
          <a:p>
            <a:r>
              <a:rPr lang="zh-CN" altLang="en-US" b="1" dirty="0">
                <a:solidFill>
                  <a:srgbClr val="000000"/>
                </a:solidFill>
                <a:ea typeface="楷体_GB2312" pitchFamily="49" charset="-122"/>
              </a:rPr>
              <a:t>程序</a:t>
            </a:r>
            <a:r>
              <a:rPr lang="en-US" altLang="zh-CN" b="1" dirty="0">
                <a:solidFill>
                  <a:srgbClr val="000000"/>
                </a:solidFill>
                <a:ea typeface="楷体_GB2312" pitchFamily="49" charset="-122"/>
              </a:rPr>
              <a:t>,</a:t>
            </a:r>
            <a:r>
              <a:rPr lang="zh-CN" altLang="en-US" b="1" dirty="0">
                <a:solidFill>
                  <a:srgbClr val="000000"/>
                </a:solidFill>
                <a:ea typeface="楷体_GB2312" pitchFamily="49" charset="-122"/>
              </a:rPr>
              <a:t>在</a:t>
            </a:r>
            <a:r>
              <a:rPr lang="en-US" altLang="zh-CN" b="1" dirty="0">
                <a:solidFill>
                  <a:srgbClr val="000000"/>
                </a:solidFill>
                <a:ea typeface="楷体_GB2312" pitchFamily="49" charset="-122"/>
              </a:rPr>
              <a:t>SWT</a:t>
            </a:r>
            <a:r>
              <a:rPr lang="zh-CN" altLang="en-US" b="1" dirty="0">
                <a:solidFill>
                  <a:srgbClr val="000000"/>
                </a:solidFill>
                <a:ea typeface="楷体_GB2312" pitchFamily="49" charset="-122"/>
              </a:rPr>
              <a:t>基础上又创</a:t>
            </a:r>
          </a:p>
          <a:p>
            <a:r>
              <a:rPr lang="zh-CN" altLang="en-US" b="1" dirty="0">
                <a:solidFill>
                  <a:srgbClr val="000000"/>
                </a:solidFill>
                <a:ea typeface="楷体_GB2312" pitchFamily="49" charset="-122"/>
              </a:rPr>
              <a:t>建了一个更易用</a:t>
            </a:r>
            <a:r>
              <a:rPr lang="en-US" altLang="zh-CN" b="1" dirty="0">
                <a:solidFill>
                  <a:srgbClr val="000000"/>
                </a:solidFill>
                <a:ea typeface="楷体_GB2312" pitchFamily="49" charset="-122"/>
              </a:rPr>
              <a:t>.</a:t>
            </a:r>
            <a:r>
              <a:rPr lang="zh-CN" altLang="en-US" b="1" dirty="0">
                <a:solidFill>
                  <a:srgbClr val="000000"/>
                </a:solidFill>
                <a:ea typeface="楷体_GB2312" pitchFamily="49" charset="-122"/>
              </a:rPr>
              <a:t>功能强</a:t>
            </a:r>
          </a:p>
          <a:p>
            <a:r>
              <a:rPr lang="zh-CN" altLang="en-US" b="1" dirty="0">
                <a:solidFill>
                  <a:srgbClr val="000000"/>
                </a:solidFill>
                <a:ea typeface="楷体_GB2312" pitchFamily="49" charset="-122"/>
              </a:rPr>
              <a:t>大的图形包“</a:t>
            </a:r>
            <a:r>
              <a:rPr lang="en-US" altLang="zh-CN" b="1" dirty="0" err="1">
                <a:solidFill>
                  <a:srgbClr val="FF0000"/>
                </a:solidFill>
                <a:ea typeface="楷体_GB2312" pitchFamily="49" charset="-122"/>
              </a:rPr>
              <a:t>JFace</a:t>
            </a:r>
            <a:r>
              <a:rPr lang="en-US" altLang="zh-CN" b="1" dirty="0">
                <a:solidFill>
                  <a:srgbClr val="000000"/>
                </a:solidFill>
                <a:ea typeface="楷体_GB2312" pitchFamily="49" charset="-122"/>
              </a:rPr>
              <a:t>”</a:t>
            </a:r>
            <a:r>
              <a:rPr lang="zh-CN" altLang="en-US" b="1" dirty="0">
                <a:solidFill>
                  <a:srgbClr val="000000"/>
                </a:solidFill>
                <a:ea typeface="楷体_GB2312" pitchFamily="49" charset="-122"/>
              </a:rPr>
              <a:t>。</a:t>
            </a:r>
            <a:r>
              <a:rPr lang="zh-CN" altLang="en-US" b="1" dirty="0">
                <a:ea typeface="楷体_GB2312" pitchFamily="49" charset="-122"/>
              </a:rPr>
              <a:t> </a:t>
            </a:r>
          </a:p>
        </p:txBody>
      </p:sp>
      <p:sp>
        <p:nvSpPr>
          <p:cNvPr id="603152" name="WordArt 16"/>
          <p:cNvSpPr>
            <a:spLocks noChangeArrowheads="1" noChangeShapeType="1" noTextEdit="1"/>
          </p:cNvSpPr>
          <p:nvPr/>
        </p:nvSpPr>
        <p:spPr bwMode="auto">
          <a:xfrm>
            <a:off x="6624639" y="3182491"/>
            <a:ext cx="466725" cy="3429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b="1" kern="10">
                <a:solidFill>
                  <a:srgbClr val="FF0000"/>
                </a:solidFill>
                <a:effectLst>
                  <a:outerShdw dist="45791" dir="2021404" algn="ctr" rotWithShape="0">
                    <a:srgbClr val="B2B2B2">
                      <a:alpha val="80000"/>
                    </a:srgbClr>
                  </a:outerShdw>
                </a:effectLst>
                <a:latin typeface="华文新魏"/>
                <a:ea typeface="华文新魏"/>
              </a:rPr>
              <a:t>√</a:t>
            </a:r>
          </a:p>
        </p:txBody>
      </p:sp>
      <p:sp>
        <p:nvSpPr>
          <p:cNvPr id="2" name="标题 1"/>
          <p:cNvSpPr>
            <a:spLocks noGrp="1"/>
          </p:cNvSpPr>
          <p:nvPr>
            <p:ph type="title"/>
          </p:nvPr>
        </p:nvSpPr>
        <p:spPr>
          <a:xfrm>
            <a:off x="457200" y="789552"/>
            <a:ext cx="8229600" cy="324036"/>
          </a:xfrm>
        </p:spPr>
        <p:txBody>
          <a:bodyPr>
            <a:normAutofit fontScale="90000"/>
          </a:bodyPr>
          <a:lstStyle/>
          <a:p>
            <a:r>
              <a:rPr lang="zh-CN" altLang="en-US" dirty="0"/>
              <a:t>图形用户界面</a:t>
            </a:r>
            <a:r>
              <a:rPr lang="en-US" altLang="zh-CN" dirty="0"/>
              <a:t>(</a:t>
            </a:r>
            <a:r>
              <a:rPr lang="en-US" altLang="zh-CN" dirty="0" err="1"/>
              <a:t>gui</a:t>
            </a:r>
            <a:r>
              <a:rPr lang="en-US" altLang="zh-CN" dirty="0"/>
              <a:t>)</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维护表格模型</a:t>
            </a:r>
          </a:p>
        </p:txBody>
      </p:sp>
      <p:sp>
        <p:nvSpPr>
          <p:cNvPr id="4" name="内容占位符 3"/>
          <p:cNvSpPr>
            <a:spLocks noGrp="1"/>
          </p:cNvSpPr>
          <p:nvPr>
            <p:ph idx="1"/>
          </p:nvPr>
        </p:nvSpPr>
        <p:spPr>
          <a:xfrm>
            <a:off x="323528" y="1383618"/>
            <a:ext cx="8640960" cy="3474132"/>
          </a:xfrm>
        </p:spPr>
        <p:txBody>
          <a:bodyPr/>
          <a:lstStyle/>
          <a:p>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 </a:t>
            </a:r>
            <a:r>
              <a:rPr lang="zh-CN" altLang="en-US" dirty="0">
                <a:latin typeface="Times New Roman" panose="02020603050405020304" pitchFamily="18" charset="0"/>
                <a:ea typeface="Arial Unicode MS" panose="020B0604020202020204" pitchFamily="34" charset="-122"/>
                <a:cs typeface="Times New Roman" panose="02020603050405020304" pitchFamily="18" charset="0"/>
              </a:rPr>
              <a:t>维护表格模型，指向表格中添加数据行、删除某一行数据、和修改某个单元格的数据。</a:t>
            </a:r>
            <a:endParaRPr lang="en-US" altLang="zh-CN" dirty="0">
              <a:latin typeface="Times New Roman" panose="02020603050405020304" pitchFamily="18" charset="0"/>
              <a:ea typeface="Arial Unicode MS" panose="020B0604020202020204" pitchFamily="34" charset="-122"/>
              <a:cs typeface="Times New Roman" panose="02020603050405020304" pitchFamily="18" charset="0"/>
            </a:endParaRPr>
          </a:p>
          <a:p>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 </a:t>
            </a:r>
            <a:r>
              <a:rPr lang="zh-CN" altLang="en-US" dirty="0">
                <a:latin typeface="Times New Roman" panose="02020603050405020304" pitchFamily="18" charset="0"/>
                <a:ea typeface="Arial Unicode MS" panose="020B0604020202020204" pitchFamily="34" charset="-122"/>
                <a:cs typeface="Times New Roman" panose="02020603050405020304" pitchFamily="18" charset="0"/>
              </a:rPr>
              <a:t>相应的方法， </a:t>
            </a:r>
            <a:r>
              <a:rPr lang="zh-CN" altLang="en-US" dirty="0">
                <a:solidFill>
                  <a:srgbClr val="0000FF"/>
                </a:solidFill>
                <a:latin typeface="Times New Roman" panose="02020603050405020304" pitchFamily="18" charset="0"/>
                <a:ea typeface="Arial Unicode MS" panose="020B0604020202020204" pitchFamily="34" charset="-122"/>
                <a:cs typeface="Times New Roman" panose="02020603050405020304" pitchFamily="18" charset="0"/>
              </a:rPr>
              <a:t>看帮助文档</a:t>
            </a:r>
            <a:endParaRPr lang="en-US" altLang="zh-CN" dirty="0">
              <a:solidFill>
                <a:srgbClr val="0000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spTree>
    <p:extLst>
      <p:ext uri="{BB962C8B-B14F-4D97-AF65-F5344CB8AC3E}">
        <p14:creationId xmlns:p14="http://schemas.microsoft.com/office/powerpoint/2010/main" val="5366327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swing</a:t>
            </a:r>
            <a:r>
              <a:rPr lang="zh-CN" altLang="en-US" dirty="0"/>
              <a:t>组件</a:t>
            </a:r>
            <a:r>
              <a:rPr lang="en-US" altLang="zh-CN" dirty="0"/>
              <a:t>---</a:t>
            </a:r>
            <a:r>
              <a:rPr lang="zh-CN" altLang="en-US" dirty="0"/>
              <a:t>树组件</a:t>
            </a: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树组件 </a:t>
            </a:r>
            <a:r>
              <a:rPr lang="en-US" altLang="zh-CN" dirty="0" err="1">
                <a:latin typeface="Times New Roman" panose="02020603050405020304" pitchFamily="18" charset="0"/>
                <a:cs typeface="Times New Roman" panose="02020603050405020304" pitchFamily="18" charset="0"/>
              </a:rPr>
              <a:t>JTree</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树节点 </a:t>
            </a:r>
            <a:r>
              <a:rPr lang="en-US" altLang="zh-CN" dirty="0" err="1">
                <a:latin typeface="Times New Roman" panose="02020603050405020304" pitchFamily="18" charset="0"/>
                <a:cs typeface="Times New Roman" panose="02020603050405020304" pitchFamily="18" charset="0"/>
              </a:rPr>
              <a:t>DefaultMutableTreeNode</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详细的应用实例：</a:t>
            </a:r>
            <a:r>
              <a:rPr lang="zh-CN" altLang="en-US" dirty="0">
                <a:solidFill>
                  <a:srgbClr val="0000FF"/>
                </a:solidFill>
                <a:latin typeface="Times New Roman" panose="02020603050405020304" pitchFamily="18" charset="0"/>
                <a:cs typeface="Times New Roman" panose="02020603050405020304" pitchFamily="18" charset="0"/>
              </a:rPr>
              <a:t>网上查找并结合帮助文档</a:t>
            </a:r>
          </a:p>
        </p:txBody>
      </p:sp>
    </p:spTree>
    <p:extLst>
      <p:ext uri="{BB962C8B-B14F-4D97-AF65-F5344CB8AC3E}">
        <p14:creationId xmlns:p14="http://schemas.microsoft.com/office/powerpoint/2010/main" val="23032863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532"/>
            <a:ext cx="8229600" cy="738082"/>
          </a:xfrm>
        </p:spPr>
        <p:txBody>
          <a:bodyPr>
            <a:noAutofit/>
          </a:bodyPr>
          <a:lstStyle/>
          <a:p>
            <a:r>
              <a:rPr lang="zh-CN" altLang="en-US" dirty="0" smtClean="0"/>
              <a:t>补充</a:t>
            </a:r>
            <a:endParaRPr lang="zh-CN" altLang="en-US" dirty="0"/>
          </a:p>
        </p:txBody>
      </p:sp>
      <p:sp>
        <p:nvSpPr>
          <p:cNvPr id="3" name="内容占位符 2"/>
          <p:cNvSpPr>
            <a:spLocks noGrp="1"/>
          </p:cNvSpPr>
          <p:nvPr>
            <p:ph idx="1"/>
          </p:nvPr>
        </p:nvSpPr>
        <p:spPr>
          <a:xfrm>
            <a:off x="457200" y="1491630"/>
            <a:ext cx="8229600" cy="3366120"/>
          </a:xfrm>
        </p:spPr>
        <p:txBody>
          <a:bodyPr>
            <a:normAutofit/>
          </a:bodyPr>
          <a:lstStyle/>
          <a:p>
            <a:r>
              <a:rPr lang="zh-CN" altLang="en-US" sz="2000" dirty="0" smtClean="0"/>
              <a:t>多种布局</a:t>
            </a:r>
            <a:endParaRPr lang="en-US" altLang="zh-CN" sz="2000" dirty="0" smtClean="0"/>
          </a:p>
          <a:p>
            <a:r>
              <a:rPr lang="en-US" altLang="zh-CN" sz="2000" dirty="0" smtClean="0"/>
              <a:t>swing</a:t>
            </a:r>
            <a:r>
              <a:rPr lang="zh-CN" altLang="en-US" sz="2000" dirty="0" smtClean="0"/>
              <a:t>表格组件</a:t>
            </a:r>
            <a:endParaRPr lang="en-US" altLang="zh-CN" sz="2000" dirty="0" smtClean="0"/>
          </a:p>
          <a:p>
            <a:r>
              <a:rPr lang="en-US" altLang="zh-CN" sz="2000" dirty="0" smtClean="0">
                <a:solidFill>
                  <a:srgbClr val="FF0000"/>
                </a:solidFill>
              </a:rPr>
              <a:t>GUI</a:t>
            </a:r>
            <a:r>
              <a:rPr lang="zh-CN" altLang="en-US" sz="2000" dirty="0" smtClean="0">
                <a:solidFill>
                  <a:srgbClr val="FF0000"/>
                </a:solidFill>
              </a:rPr>
              <a:t>编程</a:t>
            </a:r>
            <a:r>
              <a:rPr lang="zh-CN" altLang="en-US" sz="2000" dirty="0">
                <a:solidFill>
                  <a:srgbClr val="FF0000"/>
                </a:solidFill>
              </a:rPr>
              <a:t>实战</a:t>
            </a:r>
          </a:p>
        </p:txBody>
      </p:sp>
    </p:spTree>
    <p:extLst>
      <p:ext uri="{BB962C8B-B14F-4D97-AF65-F5344CB8AC3E}">
        <p14:creationId xmlns:p14="http://schemas.microsoft.com/office/powerpoint/2010/main" val="242500644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Line 2"/>
          <p:cNvSpPr>
            <a:spLocks noChangeShapeType="1"/>
          </p:cNvSpPr>
          <p:nvPr/>
        </p:nvSpPr>
        <p:spPr bwMode="auto">
          <a:xfrm>
            <a:off x="0" y="573881"/>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628" name="Rectangle 2"/>
          <p:cNvSpPr>
            <a:spLocks noChangeArrowheads="1"/>
          </p:cNvSpPr>
          <p:nvPr/>
        </p:nvSpPr>
        <p:spPr bwMode="auto">
          <a:xfrm>
            <a:off x="468314" y="682229"/>
            <a:ext cx="813593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en-US" altLang="zh-CN" sz="2800" b="1" dirty="0" err="1">
                <a:solidFill>
                  <a:srgbClr val="336666"/>
                </a:solidFill>
                <a:ea typeface="华文新魏" pitchFamily="2" charset="-122"/>
              </a:rPr>
              <a:t>gui</a:t>
            </a:r>
            <a:r>
              <a:rPr lang="zh-CN" altLang="en-US" sz="2800" b="1" dirty="0">
                <a:solidFill>
                  <a:srgbClr val="336666"/>
                </a:solidFill>
                <a:ea typeface="华文新魏" pitchFamily="2" charset="-122"/>
              </a:rPr>
              <a:t>编程实战</a:t>
            </a:r>
            <a:r>
              <a:rPr lang="en-US" altLang="zh-CN" sz="2800" b="1" dirty="0">
                <a:solidFill>
                  <a:srgbClr val="336666"/>
                </a:solidFill>
                <a:ea typeface="华文新魏" pitchFamily="2" charset="-122"/>
              </a:rPr>
              <a:t>---</a:t>
            </a:r>
            <a:r>
              <a:rPr lang="zh-CN" altLang="en-US" sz="2800" b="1" dirty="0">
                <a:solidFill>
                  <a:srgbClr val="336666"/>
                </a:solidFill>
                <a:ea typeface="华文新魏" pitchFamily="2" charset="-122"/>
              </a:rPr>
              <a:t>金山词霸</a:t>
            </a:r>
          </a:p>
        </p:txBody>
      </p:sp>
      <p:sp>
        <p:nvSpPr>
          <p:cNvPr id="666629"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635" name="Text Box 11"/>
          <p:cNvSpPr txBox="1">
            <a:spLocks noChangeArrowheads="1"/>
          </p:cNvSpPr>
          <p:nvPr/>
        </p:nvSpPr>
        <p:spPr bwMode="auto">
          <a:xfrm>
            <a:off x="519114" y="1241822"/>
            <a:ext cx="4412927" cy="2031325"/>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CC"/>
                </a:solidFill>
                <a:latin typeface="楷体_GB2312" pitchFamily="49" charset="-122"/>
                <a:ea typeface="楷体_GB2312" pitchFamily="49" charset="-122"/>
              </a:rPr>
              <a:t>■</a:t>
            </a:r>
            <a:r>
              <a:rPr kumimoji="1" lang="en-US" altLang="zh-CN" b="1" dirty="0">
                <a:solidFill>
                  <a:srgbClr val="FF0000"/>
                </a:solidFill>
                <a:latin typeface="楷体_GB2312" pitchFamily="49" charset="-122"/>
                <a:ea typeface="楷体_GB2312" pitchFamily="49" charset="-122"/>
              </a:rPr>
              <a:t> </a:t>
            </a:r>
            <a:r>
              <a:rPr kumimoji="1" lang="zh-CN" altLang="en-US" b="1" dirty="0">
                <a:solidFill>
                  <a:srgbClr val="000000"/>
                </a:solidFill>
                <a:latin typeface="楷体_GB2312" pitchFamily="49" charset="-122"/>
                <a:ea typeface="楷体_GB2312" pitchFamily="49" charset="-122"/>
              </a:rPr>
              <a:t>金山词霸</a:t>
            </a:r>
          </a:p>
          <a:p>
            <a:r>
              <a:rPr kumimoji="1" lang="zh-CN" altLang="en-US" b="1" dirty="0">
                <a:solidFill>
                  <a:srgbClr val="000000"/>
                </a:solidFill>
                <a:latin typeface="楷体_GB2312" pitchFamily="49" charset="-122"/>
                <a:ea typeface="楷体_GB2312" pitchFamily="49" charset="-122"/>
              </a:rPr>
              <a:t>	</a:t>
            </a:r>
          </a:p>
          <a:p>
            <a:r>
              <a:rPr kumimoji="1" lang="zh-CN" altLang="en-US" b="1" dirty="0">
                <a:solidFill>
                  <a:srgbClr val="000000"/>
                </a:solidFill>
                <a:latin typeface="楷体_GB2312" pitchFamily="49" charset="-122"/>
                <a:ea typeface="楷体_GB2312" pitchFamily="49" charset="-122"/>
              </a:rPr>
              <a:t> 涉及到新的</a:t>
            </a:r>
            <a:r>
              <a:rPr kumimoji="1" lang="en-US" altLang="zh-CN" b="1" dirty="0">
                <a:solidFill>
                  <a:srgbClr val="000000"/>
                </a:solidFill>
                <a:latin typeface="楷体_GB2312" pitchFamily="49" charset="-122"/>
                <a:ea typeface="楷体_GB2312" pitchFamily="49" charset="-122"/>
              </a:rPr>
              <a:t>swing</a:t>
            </a:r>
            <a:r>
              <a:rPr kumimoji="1" lang="zh-CN" altLang="en-US" b="1" dirty="0">
                <a:solidFill>
                  <a:srgbClr val="000000"/>
                </a:solidFill>
                <a:latin typeface="楷体_GB2312" pitchFamily="49" charset="-122"/>
                <a:ea typeface="楷体_GB2312" pitchFamily="49" charset="-122"/>
              </a:rPr>
              <a:t>组件</a:t>
            </a:r>
            <a:r>
              <a:rPr kumimoji="1" lang="en-US" altLang="zh-CN" b="1" dirty="0">
                <a:solidFill>
                  <a:srgbClr val="000000"/>
                </a:solidFill>
                <a:latin typeface="楷体_GB2312" pitchFamily="49" charset="-122"/>
                <a:ea typeface="楷体_GB2312" pitchFamily="49" charset="-122"/>
              </a:rPr>
              <a:t>:</a:t>
            </a:r>
          </a:p>
          <a:p>
            <a:r>
              <a:rPr kumimoji="1" lang="en-US" altLang="zh-CN" b="1" dirty="0">
                <a:solidFill>
                  <a:srgbClr val="000000"/>
                </a:solidFill>
                <a:latin typeface="楷体_GB2312" pitchFamily="49" charset="-122"/>
                <a:ea typeface="楷体_GB2312" pitchFamily="49" charset="-122"/>
              </a:rPr>
              <a:t> ①</a:t>
            </a:r>
            <a:r>
              <a:rPr kumimoji="1" lang="zh-CN" altLang="en-US" b="1" dirty="0">
                <a:solidFill>
                  <a:srgbClr val="0000FF"/>
                </a:solidFill>
                <a:latin typeface="楷体_GB2312" pitchFamily="49" charset="-122"/>
                <a:ea typeface="楷体_GB2312" pitchFamily="49" charset="-122"/>
              </a:rPr>
              <a:t>拆分窗格 ：</a:t>
            </a:r>
            <a:r>
              <a:rPr kumimoji="1" lang="en-US" altLang="zh-CN" b="1" dirty="0" err="1">
                <a:solidFill>
                  <a:srgbClr val="0000FF"/>
                </a:solidFill>
                <a:latin typeface="楷体_GB2312" pitchFamily="49" charset="-122"/>
                <a:ea typeface="楷体_GB2312" pitchFamily="49" charset="-122"/>
              </a:rPr>
              <a:t>JSplitPane</a:t>
            </a:r>
            <a:r>
              <a:rPr kumimoji="1" lang="en-US" altLang="zh-CN" b="1" dirty="0">
                <a:solidFill>
                  <a:srgbClr val="0000FF"/>
                </a:solidFill>
                <a:latin typeface="楷体_GB2312" pitchFamily="49" charset="-122"/>
                <a:ea typeface="楷体_GB2312" pitchFamily="49" charset="-122"/>
              </a:rPr>
              <a:t> </a:t>
            </a:r>
            <a:r>
              <a:rPr kumimoji="1" lang="zh-CN" altLang="en-US" b="1" dirty="0">
                <a:solidFill>
                  <a:srgbClr val="000000"/>
                </a:solidFill>
                <a:latin typeface="楷体_GB2312" pitchFamily="49" charset="-122"/>
                <a:ea typeface="楷体_GB2312" pitchFamily="49" charset="-122"/>
              </a:rPr>
              <a:t>属于</a:t>
            </a:r>
            <a:endParaRPr kumimoji="1" lang="en-US" altLang="zh-CN" b="1" dirty="0">
              <a:solidFill>
                <a:srgbClr val="000000"/>
              </a:solidFill>
              <a:latin typeface="楷体_GB2312" pitchFamily="49" charset="-122"/>
              <a:ea typeface="楷体_GB2312" pitchFamily="49" charset="-122"/>
            </a:endParaRPr>
          </a:p>
          <a:p>
            <a:r>
              <a:rPr kumimoji="1" lang="en-US" altLang="zh-CN" b="1" dirty="0">
                <a:solidFill>
                  <a:srgbClr val="000000"/>
                </a:solidFill>
                <a:latin typeface="楷体_GB2312" pitchFamily="49" charset="-122"/>
                <a:ea typeface="楷体_GB2312" pitchFamily="49" charset="-122"/>
              </a:rPr>
              <a:t>              </a:t>
            </a:r>
            <a:r>
              <a:rPr kumimoji="1" lang="zh-CN" altLang="en-US" b="1" dirty="0">
                <a:solidFill>
                  <a:srgbClr val="000000"/>
                </a:solidFill>
                <a:latin typeface="楷体_GB2312" pitchFamily="49" charset="-122"/>
                <a:ea typeface="楷体_GB2312" pitchFamily="49" charset="-122"/>
              </a:rPr>
              <a:t>容器类组件</a:t>
            </a:r>
          </a:p>
          <a:p>
            <a:r>
              <a:rPr kumimoji="1" lang="zh-CN" altLang="en-US" b="1" dirty="0">
                <a:solidFill>
                  <a:srgbClr val="000000"/>
                </a:solidFill>
                <a:latin typeface="楷体_GB2312" pitchFamily="49" charset="-122"/>
                <a:ea typeface="楷体_GB2312" pitchFamily="49" charset="-122"/>
              </a:rPr>
              <a:t>	</a:t>
            </a:r>
          </a:p>
          <a:p>
            <a:r>
              <a:rPr kumimoji="1" lang="zh-CN" altLang="en-US" b="1" dirty="0">
                <a:solidFill>
                  <a:srgbClr val="000000"/>
                </a:solidFill>
                <a:latin typeface="楷体_GB2312" pitchFamily="49" charset="-122"/>
                <a:ea typeface="楷体_GB2312" pitchFamily="49" charset="-122"/>
              </a:rPr>
              <a:t> 案例</a:t>
            </a:r>
            <a:r>
              <a:rPr kumimoji="1" lang="en-US" altLang="zh-CN" b="1" dirty="0">
                <a:solidFill>
                  <a:srgbClr val="000000"/>
                </a:solidFill>
                <a:latin typeface="楷体_GB2312" pitchFamily="49" charset="-122"/>
                <a:ea typeface="楷体_GB2312" pitchFamily="49" charset="-122"/>
              </a:rPr>
              <a:t>【</a:t>
            </a:r>
            <a:r>
              <a:rPr kumimoji="1" lang="en-US" altLang="zh-CN" b="1" dirty="0">
                <a:solidFill>
                  <a:srgbClr val="000000"/>
                </a:solidFill>
                <a:latin typeface="楷体_GB2312" pitchFamily="49" charset="-122"/>
                <a:ea typeface="楷体_GB2312" pitchFamily="49" charset="-122"/>
                <a:hlinkClick r:id="rId3" action="ppaction://hlinkfile"/>
              </a:rPr>
              <a:t>Dict.java</a:t>
            </a:r>
            <a:r>
              <a:rPr kumimoji="1" lang="en-US" altLang="zh-CN" b="1" dirty="0">
                <a:solidFill>
                  <a:srgbClr val="000000"/>
                </a:solidFill>
                <a:latin typeface="楷体_GB2312" pitchFamily="49" charset="-122"/>
                <a:ea typeface="楷体_GB2312" pitchFamily="49" charset="-122"/>
              </a:rPr>
              <a:t>】</a:t>
            </a:r>
          </a:p>
        </p:txBody>
      </p:sp>
      <p:pic>
        <p:nvPicPr>
          <p:cNvPr id="666636" name="Picture 12" descr="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5506" y="1369899"/>
            <a:ext cx="3790950" cy="212883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08936" y="3296680"/>
            <a:ext cx="8280400" cy="1754326"/>
          </a:xfrm>
          <a:prstGeom prst="rect">
            <a:avLst/>
          </a:prstGeom>
          <a:ln>
            <a:solidFill>
              <a:schemeClr val="tx1"/>
            </a:solidFill>
            <a:prstDash val="sysDash"/>
          </a:ln>
        </p:spPr>
        <p:txBody>
          <a:bodyPr wrap="square">
            <a:spAutoFit/>
          </a:bodyPr>
          <a:lstStyle/>
          <a:p>
            <a:r>
              <a:rPr lang="en-US" altLang="zh-CN" sz="1200" dirty="0">
                <a:solidFill>
                  <a:srgbClr val="3F7F5F"/>
                </a:solidFill>
                <a:latin typeface="Consolas"/>
              </a:rPr>
              <a:t>//</a:t>
            </a:r>
            <a:r>
              <a:rPr lang="zh-CN" altLang="en-US" sz="1200" dirty="0">
                <a:solidFill>
                  <a:srgbClr val="3F7F5F"/>
                </a:solidFill>
                <a:latin typeface="Consolas"/>
              </a:rPr>
              <a:t>拆分窗格</a:t>
            </a:r>
          </a:p>
          <a:p>
            <a:r>
              <a:rPr lang="en-US" altLang="zh-CN" sz="1200" b="1" dirty="0" err="1">
                <a:solidFill>
                  <a:srgbClr val="000000"/>
                </a:solidFill>
                <a:highlight>
                  <a:srgbClr val="D4D4D4"/>
                </a:highlight>
                <a:latin typeface="Consolas"/>
              </a:rPr>
              <a:t>JSplitPane</a:t>
            </a:r>
            <a:r>
              <a:rPr lang="en-US" altLang="zh-CN" sz="1200" b="1" dirty="0">
                <a:solidFill>
                  <a:srgbClr val="000000"/>
                </a:solidFill>
                <a:highlight>
                  <a:srgbClr val="D4D4D4"/>
                </a:highlight>
                <a:latin typeface="Consolas"/>
              </a:rPr>
              <a:t> </a:t>
            </a:r>
            <a:r>
              <a:rPr lang="en-US" altLang="zh-CN" sz="1200" dirty="0" err="1">
                <a:solidFill>
                  <a:srgbClr val="0000C0"/>
                </a:solidFill>
                <a:latin typeface="Consolas"/>
              </a:rPr>
              <a:t>jspr</a:t>
            </a:r>
            <a:r>
              <a:rPr lang="en-US" altLang="zh-CN" sz="1200" dirty="0">
                <a:solidFill>
                  <a:srgbClr val="000000"/>
                </a:solidFill>
                <a:latin typeface="Consolas"/>
              </a:rPr>
              <a:t>=</a:t>
            </a:r>
            <a:r>
              <a:rPr lang="en-US" altLang="zh-CN" sz="1200" b="1" dirty="0">
                <a:solidFill>
                  <a:srgbClr val="7F0055"/>
                </a:solidFill>
                <a:latin typeface="Consolas"/>
              </a:rPr>
              <a:t>new</a:t>
            </a:r>
            <a:r>
              <a:rPr lang="en-US" altLang="zh-CN" sz="1200" b="1" dirty="0">
                <a:solidFill>
                  <a:srgbClr val="000000"/>
                </a:solidFill>
                <a:latin typeface="Consolas"/>
              </a:rPr>
              <a:t> </a:t>
            </a:r>
            <a:r>
              <a:rPr lang="en-US" altLang="zh-CN" sz="1200" b="1" dirty="0" err="1">
                <a:solidFill>
                  <a:srgbClr val="000000"/>
                </a:solidFill>
                <a:highlight>
                  <a:srgbClr val="D4D4D4"/>
                </a:highlight>
                <a:latin typeface="Consolas"/>
              </a:rPr>
              <a:t>JSplitPane</a:t>
            </a:r>
            <a:r>
              <a:rPr lang="en-US" altLang="zh-CN" sz="1200" b="1" dirty="0">
                <a:solidFill>
                  <a:srgbClr val="000000"/>
                </a:solidFill>
                <a:highlight>
                  <a:srgbClr val="D4D4D4"/>
                </a:highlight>
                <a:latin typeface="Consolas"/>
              </a:rPr>
              <a:t>(JSplitPane.</a:t>
            </a:r>
            <a:r>
              <a:rPr lang="en-US" altLang="zh-CN" sz="1200" b="1" i="1" dirty="0">
                <a:solidFill>
                  <a:srgbClr val="0000C0"/>
                </a:solidFill>
                <a:highlight>
                  <a:srgbClr val="D4D4D4"/>
                </a:highlight>
                <a:latin typeface="Consolas"/>
              </a:rPr>
              <a:t>VERTICAL_SPLIT</a:t>
            </a:r>
            <a:r>
              <a:rPr lang="en-US" altLang="zh-CN" sz="1200" b="1" i="1" dirty="0">
                <a:solidFill>
                  <a:srgbClr val="000000"/>
                </a:solidFill>
                <a:highlight>
                  <a:srgbClr val="D4D4D4"/>
                </a:highlight>
                <a:latin typeface="Consolas"/>
              </a:rPr>
              <a:t>,</a:t>
            </a:r>
            <a:r>
              <a:rPr lang="en-US" altLang="zh-CN" sz="1200" b="1" i="1" dirty="0">
                <a:solidFill>
                  <a:srgbClr val="0000C0"/>
                </a:solidFill>
                <a:highlight>
                  <a:srgbClr val="D4D4D4"/>
                </a:highlight>
                <a:latin typeface="Consolas"/>
              </a:rPr>
              <a:t>jList2</a:t>
            </a:r>
            <a:r>
              <a:rPr lang="en-US" altLang="zh-CN" sz="1200" b="1" i="1" dirty="0">
                <a:solidFill>
                  <a:srgbClr val="000000"/>
                </a:solidFill>
                <a:highlight>
                  <a:srgbClr val="D4D4D4"/>
                </a:highlight>
                <a:latin typeface="Consolas"/>
              </a:rPr>
              <a:t>,</a:t>
            </a:r>
            <a:r>
              <a:rPr lang="en-US" altLang="zh-CN" sz="1200" b="1" i="1" dirty="0">
                <a:solidFill>
                  <a:srgbClr val="0000C0"/>
                </a:solidFill>
                <a:highlight>
                  <a:srgbClr val="D4D4D4"/>
                </a:highlight>
                <a:latin typeface="Consolas"/>
              </a:rPr>
              <a:t>jll</a:t>
            </a:r>
            <a:r>
              <a:rPr lang="en-US" altLang="zh-CN" sz="1200" b="1" i="1" dirty="0">
                <a:solidFill>
                  <a:srgbClr val="000000"/>
                </a:solidFill>
                <a:highlight>
                  <a:srgbClr val="D4D4D4"/>
                </a:highlight>
                <a:latin typeface="Consolas"/>
              </a:rPr>
              <a:t>);  </a:t>
            </a:r>
            <a:r>
              <a:rPr lang="en-US" altLang="zh-CN" sz="1200" b="1" i="1" dirty="0">
                <a:solidFill>
                  <a:srgbClr val="3F7F5F"/>
                </a:solidFill>
                <a:highlight>
                  <a:srgbClr val="D4D4D4"/>
                </a:highlight>
                <a:latin typeface="Consolas"/>
              </a:rPr>
              <a:t>//</a:t>
            </a:r>
            <a:r>
              <a:rPr lang="zh-CN" altLang="en-US" sz="1200" b="1" i="1" dirty="0">
                <a:solidFill>
                  <a:srgbClr val="3F7F5F"/>
                </a:solidFill>
                <a:highlight>
                  <a:srgbClr val="D4D4D4"/>
                </a:highlight>
                <a:latin typeface="Consolas"/>
              </a:rPr>
              <a:t>右边拆分为上下两部分</a:t>
            </a:r>
          </a:p>
          <a:p>
            <a:r>
              <a:rPr lang="en-US" altLang="zh-CN" sz="1200" b="1" dirty="0" err="1">
                <a:solidFill>
                  <a:srgbClr val="000000"/>
                </a:solidFill>
                <a:highlight>
                  <a:srgbClr val="D4D4D4"/>
                </a:highlight>
                <a:latin typeface="Consolas"/>
              </a:rPr>
              <a:t>JSplitPane</a:t>
            </a:r>
            <a:r>
              <a:rPr lang="en-US" altLang="zh-CN" sz="1200" b="1" dirty="0">
                <a:solidFill>
                  <a:srgbClr val="000000"/>
                </a:solidFill>
                <a:highlight>
                  <a:srgbClr val="D4D4D4"/>
                </a:highlight>
                <a:latin typeface="Consolas"/>
              </a:rPr>
              <a:t> </a:t>
            </a:r>
            <a:r>
              <a:rPr lang="en-US" altLang="zh-CN" sz="1200" dirty="0" err="1">
                <a:solidFill>
                  <a:srgbClr val="0000C0"/>
                </a:solidFill>
                <a:latin typeface="Consolas"/>
              </a:rPr>
              <a:t>jsp</a:t>
            </a:r>
            <a:r>
              <a:rPr lang="en-US" altLang="zh-CN" sz="1200" dirty="0">
                <a:solidFill>
                  <a:srgbClr val="000000"/>
                </a:solidFill>
                <a:latin typeface="Consolas"/>
              </a:rPr>
              <a:t>=</a:t>
            </a:r>
            <a:r>
              <a:rPr lang="en-US" altLang="zh-CN" sz="1200" b="1" dirty="0">
                <a:solidFill>
                  <a:srgbClr val="7F0055"/>
                </a:solidFill>
                <a:latin typeface="Consolas"/>
              </a:rPr>
              <a:t>new</a:t>
            </a:r>
            <a:r>
              <a:rPr lang="en-US" altLang="zh-CN" sz="1200" b="1" dirty="0">
                <a:solidFill>
                  <a:srgbClr val="000000"/>
                </a:solidFill>
                <a:latin typeface="Consolas"/>
              </a:rPr>
              <a:t> </a:t>
            </a:r>
            <a:r>
              <a:rPr lang="en-US" altLang="zh-CN" sz="1200" b="1" dirty="0" err="1">
                <a:solidFill>
                  <a:srgbClr val="000000"/>
                </a:solidFill>
                <a:highlight>
                  <a:srgbClr val="D4D4D4"/>
                </a:highlight>
                <a:latin typeface="Consolas"/>
              </a:rPr>
              <a:t>JSplitPane</a:t>
            </a:r>
            <a:r>
              <a:rPr lang="en-US" altLang="zh-CN" sz="1200" b="1" dirty="0">
                <a:solidFill>
                  <a:srgbClr val="000000"/>
                </a:solidFill>
                <a:highlight>
                  <a:srgbClr val="D4D4D4"/>
                </a:highlight>
                <a:latin typeface="Consolas"/>
              </a:rPr>
              <a:t>(JSplitPane.</a:t>
            </a:r>
            <a:r>
              <a:rPr lang="en-US" altLang="zh-CN" sz="1200" b="1" i="1" dirty="0">
                <a:solidFill>
                  <a:srgbClr val="0000C0"/>
                </a:solidFill>
                <a:highlight>
                  <a:srgbClr val="D4D4D4"/>
                </a:highlight>
                <a:latin typeface="Consolas"/>
              </a:rPr>
              <a:t>HORIZONTAL_SPLIT</a:t>
            </a:r>
            <a:r>
              <a:rPr lang="en-US" altLang="zh-CN" sz="1200" b="1" i="1" dirty="0">
                <a:solidFill>
                  <a:srgbClr val="000000"/>
                </a:solidFill>
                <a:highlight>
                  <a:srgbClr val="D4D4D4"/>
                </a:highlight>
                <a:latin typeface="Consolas"/>
              </a:rPr>
              <a:t>,</a:t>
            </a:r>
            <a:r>
              <a:rPr lang="en-US" altLang="zh-CN" sz="1200" b="1" i="1" dirty="0">
                <a:solidFill>
                  <a:srgbClr val="0000C0"/>
                </a:solidFill>
                <a:highlight>
                  <a:srgbClr val="D4D4D4"/>
                </a:highlight>
                <a:latin typeface="Consolas"/>
              </a:rPr>
              <a:t>jList1</a:t>
            </a:r>
            <a:r>
              <a:rPr lang="en-US" altLang="zh-CN" sz="1200" b="1" i="1" dirty="0">
                <a:solidFill>
                  <a:srgbClr val="000000"/>
                </a:solidFill>
                <a:highlight>
                  <a:srgbClr val="D4D4D4"/>
                </a:highlight>
                <a:latin typeface="Consolas"/>
              </a:rPr>
              <a:t>,</a:t>
            </a:r>
            <a:r>
              <a:rPr lang="en-US" altLang="zh-CN" sz="1200" b="1" i="1" dirty="0">
                <a:solidFill>
                  <a:srgbClr val="0000C0"/>
                </a:solidFill>
                <a:highlight>
                  <a:srgbClr val="D4D4D4"/>
                </a:highlight>
                <a:latin typeface="Consolas"/>
              </a:rPr>
              <a:t>jspr</a:t>
            </a:r>
            <a:r>
              <a:rPr lang="en-US" altLang="zh-CN" sz="1200" b="1" i="1" dirty="0">
                <a:solidFill>
                  <a:srgbClr val="000000"/>
                </a:solidFill>
                <a:highlight>
                  <a:srgbClr val="D4D4D4"/>
                </a:highlight>
                <a:latin typeface="Consolas"/>
              </a:rPr>
              <a:t>); </a:t>
            </a:r>
            <a:r>
              <a:rPr lang="en-US" altLang="zh-CN" sz="1200" b="1" i="1" dirty="0">
                <a:solidFill>
                  <a:srgbClr val="3F7F5F"/>
                </a:solidFill>
                <a:highlight>
                  <a:srgbClr val="D4D4D4"/>
                </a:highlight>
                <a:latin typeface="Consolas"/>
              </a:rPr>
              <a:t>//</a:t>
            </a:r>
            <a:r>
              <a:rPr lang="zh-CN" altLang="en-US" sz="1200" b="1" i="1" dirty="0">
                <a:solidFill>
                  <a:srgbClr val="3F7F5F"/>
                </a:solidFill>
                <a:highlight>
                  <a:srgbClr val="D4D4D4"/>
                </a:highlight>
                <a:latin typeface="Consolas"/>
              </a:rPr>
              <a:t>整个窗口拆分为左右两部分</a:t>
            </a:r>
          </a:p>
          <a:p>
            <a:r>
              <a:rPr lang="en-US" altLang="zh-CN" sz="1200" b="1" dirty="0">
                <a:solidFill>
                  <a:srgbClr val="3F7F5F"/>
                </a:solidFill>
                <a:latin typeface="Consolas"/>
              </a:rPr>
              <a:t>//</a:t>
            </a:r>
            <a:r>
              <a:rPr lang="zh-CN" altLang="en-US" sz="1200" b="1" dirty="0">
                <a:solidFill>
                  <a:srgbClr val="3F7F5F"/>
                </a:solidFill>
                <a:latin typeface="Consolas"/>
              </a:rPr>
              <a:t>可以隐藏左右窗格</a:t>
            </a:r>
          </a:p>
          <a:p>
            <a:r>
              <a:rPr lang="en-US" altLang="zh-CN" sz="1200" dirty="0" err="1">
                <a:solidFill>
                  <a:srgbClr val="0000C0"/>
                </a:solidFill>
                <a:latin typeface="Consolas"/>
              </a:rPr>
              <a:t>jsp</a:t>
            </a:r>
            <a:r>
              <a:rPr lang="en-US" altLang="zh-CN" sz="1200" dirty="0" err="1">
                <a:solidFill>
                  <a:srgbClr val="000000"/>
                </a:solidFill>
                <a:latin typeface="Consolas"/>
              </a:rPr>
              <a:t>.setOneTouchExpandable</a:t>
            </a:r>
            <a:r>
              <a:rPr lang="en-US" altLang="zh-CN" sz="1200" dirty="0">
                <a:solidFill>
                  <a:srgbClr val="000000"/>
                </a:solidFill>
                <a:latin typeface="Consolas"/>
              </a:rPr>
              <a:t>(</a:t>
            </a:r>
            <a:r>
              <a:rPr lang="en-US" altLang="zh-CN" sz="1200" b="1" dirty="0">
                <a:solidFill>
                  <a:srgbClr val="7F0055"/>
                </a:solidFill>
                <a:latin typeface="Consolas"/>
              </a:rPr>
              <a:t>true</a:t>
            </a:r>
            <a:r>
              <a:rPr lang="en-US" altLang="zh-CN" sz="1200" b="1" dirty="0">
                <a:solidFill>
                  <a:srgbClr val="000000"/>
                </a:solidFill>
                <a:latin typeface="Consolas"/>
              </a:rPr>
              <a:t>);</a:t>
            </a:r>
          </a:p>
          <a:p>
            <a:endParaRPr lang="zh-CN" altLang="en-US" sz="1200" dirty="0">
              <a:latin typeface="Consolas"/>
            </a:endParaRPr>
          </a:p>
          <a:p>
            <a:r>
              <a:rPr lang="en-US" altLang="zh-CN" sz="1200" dirty="0">
                <a:solidFill>
                  <a:srgbClr val="3F7F5F"/>
                </a:solidFill>
                <a:latin typeface="Consolas"/>
              </a:rPr>
              <a:t>//</a:t>
            </a:r>
            <a:r>
              <a:rPr lang="zh-CN" altLang="en-US" sz="1200" dirty="0">
                <a:solidFill>
                  <a:srgbClr val="3F7F5F"/>
                </a:solidFill>
                <a:latin typeface="Consolas"/>
              </a:rPr>
              <a:t>添加组件</a:t>
            </a:r>
            <a:endParaRPr lang="en-US" altLang="zh-CN" sz="1200" dirty="0">
              <a:solidFill>
                <a:srgbClr val="3F7F5F"/>
              </a:solidFill>
              <a:latin typeface="Consolas"/>
            </a:endParaRPr>
          </a:p>
          <a:p>
            <a:r>
              <a:rPr lang="en-US" altLang="zh-CN" sz="1200" dirty="0">
                <a:solidFill>
                  <a:srgbClr val="000000"/>
                </a:solidFill>
                <a:latin typeface="Consolas"/>
              </a:rPr>
              <a:t>Container </a:t>
            </a:r>
            <a:r>
              <a:rPr lang="en-US" altLang="zh-CN" sz="1200" dirty="0">
                <a:solidFill>
                  <a:srgbClr val="6A3E3E"/>
                </a:solidFill>
                <a:latin typeface="Consolas"/>
              </a:rPr>
              <a:t>con</a:t>
            </a:r>
            <a:r>
              <a:rPr lang="en-US" altLang="zh-CN" sz="1200" dirty="0">
                <a:solidFill>
                  <a:srgbClr val="000000"/>
                </a:solidFill>
                <a:latin typeface="Consolas"/>
              </a:rPr>
              <a:t>=</a:t>
            </a:r>
            <a:r>
              <a:rPr lang="en-US" altLang="zh-CN" sz="1200" b="1" dirty="0" err="1">
                <a:solidFill>
                  <a:srgbClr val="7F0055"/>
                </a:solidFill>
                <a:latin typeface="Consolas"/>
              </a:rPr>
              <a:t>this</a:t>
            </a:r>
            <a:r>
              <a:rPr lang="en-US" altLang="zh-CN" sz="1200" b="1" dirty="0" err="1">
                <a:solidFill>
                  <a:srgbClr val="000000"/>
                </a:solidFill>
                <a:latin typeface="Consolas"/>
              </a:rPr>
              <a:t>.getContentPane</a:t>
            </a:r>
            <a:r>
              <a:rPr lang="en-US" altLang="zh-CN" sz="1200" b="1" dirty="0">
                <a:solidFill>
                  <a:srgbClr val="000000"/>
                </a:solidFill>
                <a:latin typeface="Consolas"/>
              </a:rPr>
              <a:t>();</a:t>
            </a:r>
          </a:p>
          <a:p>
            <a:r>
              <a:rPr lang="en-US" altLang="zh-CN" sz="1200" dirty="0" err="1">
                <a:solidFill>
                  <a:srgbClr val="6A3E3E"/>
                </a:solidFill>
                <a:latin typeface="Consolas"/>
              </a:rPr>
              <a:t>con</a:t>
            </a:r>
            <a:r>
              <a:rPr lang="en-US" altLang="zh-CN" sz="1200" dirty="0" err="1">
                <a:solidFill>
                  <a:srgbClr val="000000"/>
                </a:solidFill>
                <a:latin typeface="Consolas"/>
              </a:rPr>
              <a:t>.add</a:t>
            </a:r>
            <a:r>
              <a:rPr lang="en-US" altLang="zh-CN" sz="1200" dirty="0">
                <a:solidFill>
                  <a:srgbClr val="000000"/>
                </a:solidFill>
                <a:latin typeface="Consolas"/>
              </a:rPr>
              <a:t>(</a:t>
            </a:r>
            <a:r>
              <a:rPr lang="en-US" altLang="zh-CN" sz="1200" dirty="0" err="1">
                <a:solidFill>
                  <a:srgbClr val="0000C0"/>
                </a:solidFill>
                <a:latin typeface="Consolas"/>
              </a:rPr>
              <a:t>jsp</a:t>
            </a:r>
            <a:r>
              <a:rPr lang="en-US" altLang="zh-CN" sz="1200" dirty="0">
                <a:solidFill>
                  <a:srgbClr val="000000"/>
                </a:solidFill>
                <a:latin typeface="Consolas"/>
              </a:rPr>
              <a:t>);</a:t>
            </a:r>
            <a:endParaRPr lang="zh-CN" altLang="en-US" sz="12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Line 2"/>
          <p:cNvSpPr>
            <a:spLocks noChangeShapeType="1"/>
          </p:cNvSpPr>
          <p:nvPr/>
        </p:nvSpPr>
        <p:spPr bwMode="auto">
          <a:xfrm>
            <a:off x="0" y="573881"/>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0724" name="Rectangle 2"/>
          <p:cNvSpPr>
            <a:spLocks noChangeArrowheads="1"/>
          </p:cNvSpPr>
          <p:nvPr/>
        </p:nvSpPr>
        <p:spPr bwMode="auto">
          <a:xfrm>
            <a:off x="468314" y="682229"/>
            <a:ext cx="813593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en-US" altLang="zh-CN" sz="2800" b="1">
                <a:solidFill>
                  <a:srgbClr val="336666"/>
                </a:solidFill>
                <a:ea typeface="华文新魏" pitchFamily="2" charset="-122"/>
              </a:rPr>
              <a:t>gui</a:t>
            </a:r>
            <a:r>
              <a:rPr lang="zh-CN" altLang="en-US" sz="2800" b="1">
                <a:solidFill>
                  <a:srgbClr val="336666"/>
                </a:solidFill>
                <a:ea typeface="华文新魏" pitchFamily="2" charset="-122"/>
              </a:rPr>
              <a:t>编程实战</a:t>
            </a:r>
            <a:r>
              <a:rPr lang="en-US" altLang="zh-CN" sz="2800" b="1">
                <a:solidFill>
                  <a:srgbClr val="336666"/>
                </a:solidFill>
                <a:ea typeface="华文新魏" pitchFamily="2" charset="-122"/>
              </a:rPr>
              <a:t>---qq</a:t>
            </a:r>
            <a:r>
              <a:rPr lang="zh-CN" altLang="en-US" sz="2800" b="1">
                <a:solidFill>
                  <a:srgbClr val="336666"/>
                </a:solidFill>
                <a:ea typeface="华文新魏" pitchFamily="2" charset="-122"/>
              </a:rPr>
              <a:t>登录界面</a:t>
            </a:r>
          </a:p>
        </p:txBody>
      </p:sp>
      <p:sp>
        <p:nvSpPr>
          <p:cNvPr id="670725"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0728" name="Text Box 8"/>
          <p:cNvSpPr txBox="1">
            <a:spLocks noChangeArrowheads="1"/>
          </p:cNvSpPr>
          <p:nvPr/>
        </p:nvSpPr>
        <p:spPr bwMode="auto">
          <a:xfrm>
            <a:off x="592138" y="1295400"/>
            <a:ext cx="5586786" cy="2400657"/>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0000CC"/>
                </a:solidFill>
                <a:latin typeface="楷体_GB2312" pitchFamily="49" charset="-122"/>
                <a:ea typeface="楷体_GB2312" pitchFamily="49" charset="-122"/>
              </a:rPr>
              <a:t>■</a:t>
            </a:r>
            <a:r>
              <a:rPr kumimoji="1" lang="en-US" altLang="zh-CN" sz="1600" b="1" dirty="0">
                <a:solidFill>
                  <a:srgbClr val="FF0000"/>
                </a:solidFill>
                <a:latin typeface="楷体_GB2312" pitchFamily="49" charset="-122"/>
                <a:ea typeface="楷体_GB2312" pitchFamily="49" charset="-122"/>
              </a:rPr>
              <a:t> </a:t>
            </a:r>
            <a:r>
              <a:rPr kumimoji="1" lang="en-US" altLang="zh-CN" sz="2200" b="1" dirty="0" err="1">
                <a:solidFill>
                  <a:srgbClr val="000000"/>
                </a:solidFill>
                <a:latin typeface="楷体_GB2312" pitchFamily="49" charset="-122"/>
                <a:ea typeface="楷体_GB2312" pitchFamily="49" charset="-122"/>
              </a:rPr>
              <a:t>qq</a:t>
            </a:r>
            <a:r>
              <a:rPr kumimoji="1" lang="zh-CN" altLang="en-US" sz="2200" b="1" dirty="0">
                <a:solidFill>
                  <a:srgbClr val="000000"/>
                </a:solidFill>
                <a:latin typeface="楷体_GB2312" pitchFamily="49" charset="-122"/>
                <a:ea typeface="楷体_GB2312" pitchFamily="49" charset="-122"/>
              </a:rPr>
              <a:t>登录界面</a:t>
            </a:r>
          </a:p>
          <a:p>
            <a:r>
              <a:rPr kumimoji="1" lang="zh-CN" altLang="en-US" sz="2200" b="1" dirty="0">
                <a:solidFill>
                  <a:srgbClr val="000000"/>
                </a:solidFill>
                <a:latin typeface="楷体_GB2312" pitchFamily="49" charset="-122"/>
                <a:ea typeface="楷体_GB2312" pitchFamily="49" charset="-122"/>
              </a:rPr>
              <a:t>	</a:t>
            </a:r>
          </a:p>
          <a:p>
            <a:r>
              <a:rPr kumimoji="1" lang="zh-CN" altLang="en-US" sz="2200" b="1" dirty="0">
                <a:solidFill>
                  <a:srgbClr val="000000"/>
                </a:solidFill>
                <a:latin typeface="楷体_GB2312" pitchFamily="49" charset="-122"/>
                <a:ea typeface="楷体_GB2312" pitchFamily="49" charset="-122"/>
              </a:rPr>
              <a:t>  涉及到新的</a:t>
            </a:r>
            <a:r>
              <a:rPr kumimoji="1" lang="en-US" altLang="zh-CN" sz="2200" b="1" dirty="0">
                <a:solidFill>
                  <a:srgbClr val="000000"/>
                </a:solidFill>
                <a:latin typeface="楷体_GB2312" pitchFamily="49" charset="-122"/>
                <a:ea typeface="楷体_GB2312" pitchFamily="49" charset="-122"/>
              </a:rPr>
              <a:t>swing</a:t>
            </a:r>
            <a:r>
              <a:rPr kumimoji="1" lang="zh-CN" altLang="en-US" sz="2200" b="1" dirty="0">
                <a:solidFill>
                  <a:srgbClr val="000000"/>
                </a:solidFill>
                <a:latin typeface="楷体_GB2312" pitchFamily="49" charset="-122"/>
                <a:ea typeface="楷体_GB2312" pitchFamily="49" charset="-122"/>
              </a:rPr>
              <a:t>组件</a:t>
            </a:r>
            <a:r>
              <a:rPr kumimoji="1" lang="en-US" altLang="zh-CN" sz="2200" b="1" dirty="0">
                <a:solidFill>
                  <a:srgbClr val="000000"/>
                </a:solidFill>
                <a:latin typeface="楷体_GB2312" pitchFamily="49" charset="-122"/>
                <a:ea typeface="楷体_GB2312" pitchFamily="49" charset="-122"/>
              </a:rPr>
              <a:t>:</a:t>
            </a:r>
          </a:p>
          <a:p>
            <a:r>
              <a:rPr kumimoji="1" lang="en-US" altLang="zh-CN" sz="2200" b="1" dirty="0">
                <a:solidFill>
                  <a:srgbClr val="000000"/>
                </a:solidFill>
                <a:latin typeface="楷体_GB2312" pitchFamily="49" charset="-122"/>
                <a:ea typeface="楷体_GB2312" pitchFamily="49" charset="-122"/>
              </a:rPr>
              <a:t>  ①</a:t>
            </a:r>
            <a:r>
              <a:rPr kumimoji="1" lang="en-US" altLang="zh-CN" sz="2200" b="1" dirty="0" err="1">
                <a:solidFill>
                  <a:srgbClr val="0000FF"/>
                </a:solidFill>
                <a:latin typeface="楷体_GB2312" pitchFamily="49" charset="-122"/>
                <a:ea typeface="楷体_GB2312" pitchFamily="49" charset="-122"/>
              </a:rPr>
              <a:t>JTabbedPane</a:t>
            </a:r>
            <a:r>
              <a:rPr kumimoji="1" lang="en-US" altLang="zh-CN" sz="2200" b="1" dirty="0">
                <a:solidFill>
                  <a:srgbClr val="0000FF"/>
                </a:solidFill>
                <a:latin typeface="楷体_GB2312" pitchFamily="49" charset="-122"/>
                <a:ea typeface="楷体_GB2312" pitchFamily="49" charset="-122"/>
              </a:rPr>
              <a:t> </a:t>
            </a:r>
            <a:r>
              <a:rPr kumimoji="1" lang="zh-CN" altLang="en-US" sz="2200" b="1" dirty="0">
                <a:solidFill>
                  <a:srgbClr val="0000FF"/>
                </a:solidFill>
                <a:latin typeface="楷体_GB2312" pitchFamily="49" charset="-122"/>
                <a:ea typeface="楷体_GB2312" pitchFamily="49" charset="-122"/>
              </a:rPr>
              <a:t>选项卡</a:t>
            </a:r>
            <a:r>
              <a:rPr kumimoji="1" lang="zh-CN" altLang="en-US" sz="2200" b="1" dirty="0">
                <a:solidFill>
                  <a:srgbClr val="000000"/>
                </a:solidFill>
                <a:latin typeface="楷体_GB2312" pitchFamily="49" charset="-122"/>
                <a:ea typeface="楷体_GB2312" pitchFamily="49" charset="-122"/>
              </a:rPr>
              <a:t>窗格（页签组件）</a:t>
            </a:r>
          </a:p>
          <a:p>
            <a:r>
              <a:rPr kumimoji="1" lang="zh-CN" altLang="en-US" sz="2200" b="1" dirty="0">
                <a:solidFill>
                  <a:srgbClr val="000000"/>
                </a:solidFill>
                <a:latin typeface="楷体_GB2312" pitchFamily="49" charset="-122"/>
                <a:ea typeface="楷体_GB2312" pitchFamily="49" charset="-122"/>
              </a:rPr>
              <a:t>	</a:t>
            </a:r>
          </a:p>
          <a:p>
            <a:r>
              <a:rPr kumimoji="1" lang="zh-CN" altLang="en-US" sz="2200" b="1" dirty="0">
                <a:solidFill>
                  <a:srgbClr val="000000"/>
                </a:solidFill>
                <a:latin typeface="楷体_GB2312" pitchFamily="49" charset="-122"/>
                <a:ea typeface="楷体_GB2312" pitchFamily="49" charset="-122"/>
              </a:rPr>
              <a:t>  案例</a:t>
            </a:r>
            <a:r>
              <a:rPr kumimoji="1" lang="en-US" altLang="zh-CN" sz="2200" b="1" dirty="0">
                <a:solidFill>
                  <a:srgbClr val="000000"/>
                </a:solidFill>
                <a:latin typeface="楷体_GB2312" pitchFamily="49" charset="-122"/>
                <a:ea typeface="楷体_GB2312" pitchFamily="49" charset="-122"/>
              </a:rPr>
              <a:t>【QqLogin.java】</a:t>
            </a:r>
          </a:p>
          <a:p>
            <a:endParaRPr lang="en-US" altLang="zh-CN" dirty="0"/>
          </a:p>
        </p:txBody>
      </p:sp>
      <p:pic>
        <p:nvPicPr>
          <p:cNvPr id="670729" name="Picture 9" desc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679762"/>
            <a:ext cx="3314700" cy="16930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3795886"/>
            <a:ext cx="14573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Line 2"/>
          <p:cNvSpPr>
            <a:spLocks noChangeShapeType="1"/>
          </p:cNvSpPr>
          <p:nvPr/>
        </p:nvSpPr>
        <p:spPr bwMode="auto">
          <a:xfrm>
            <a:off x="0" y="573881"/>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0724" name="Rectangle 2"/>
          <p:cNvSpPr>
            <a:spLocks noChangeArrowheads="1"/>
          </p:cNvSpPr>
          <p:nvPr/>
        </p:nvSpPr>
        <p:spPr bwMode="auto">
          <a:xfrm>
            <a:off x="468314" y="682229"/>
            <a:ext cx="813593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en-US" altLang="zh-CN" sz="2800" b="1">
                <a:solidFill>
                  <a:srgbClr val="336666"/>
                </a:solidFill>
                <a:ea typeface="华文新魏" pitchFamily="2" charset="-122"/>
              </a:rPr>
              <a:t>gui</a:t>
            </a:r>
            <a:r>
              <a:rPr lang="zh-CN" altLang="en-US" sz="2800" b="1">
                <a:solidFill>
                  <a:srgbClr val="336666"/>
                </a:solidFill>
                <a:ea typeface="华文新魏" pitchFamily="2" charset="-122"/>
              </a:rPr>
              <a:t>编程实战</a:t>
            </a:r>
            <a:r>
              <a:rPr lang="en-US" altLang="zh-CN" sz="2800" b="1">
                <a:solidFill>
                  <a:srgbClr val="336666"/>
                </a:solidFill>
                <a:ea typeface="华文新魏" pitchFamily="2" charset="-122"/>
              </a:rPr>
              <a:t>---qq</a:t>
            </a:r>
            <a:r>
              <a:rPr lang="zh-CN" altLang="en-US" sz="2800" b="1">
                <a:solidFill>
                  <a:srgbClr val="336666"/>
                </a:solidFill>
                <a:ea typeface="华文新魏" pitchFamily="2" charset="-122"/>
              </a:rPr>
              <a:t>登录界面</a:t>
            </a:r>
          </a:p>
        </p:txBody>
      </p:sp>
      <p:sp>
        <p:nvSpPr>
          <p:cNvPr id="670725"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0728" name="Text Box 8"/>
          <p:cNvSpPr txBox="1">
            <a:spLocks noChangeArrowheads="1"/>
          </p:cNvSpPr>
          <p:nvPr/>
        </p:nvSpPr>
        <p:spPr bwMode="auto">
          <a:xfrm>
            <a:off x="592138" y="1295400"/>
            <a:ext cx="1837362" cy="707886"/>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0000CC"/>
                </a:solidFill>
                <a:latin typeface="楷体_GB2312" pitchFamily="49" charset="-122"/>
                <a:ea typeface="楷体_GB2312" pitchFamily="49" charset="-122"/>
              </a:rPr>
              <a:t>■</a:t>
            </a:r>
            <a:r>
              <a:rPr kumimoji="1" lang="en-US" altLang="zh-CN" sz="1600" b="1" dirty="0">
                <a:solidFill>
                  <a:srgbClr val="FF0000"/>
                </a:solidFill>
                <a:latin typeface="楷体_GB2312" pitchFamily="49" charset="-122"/>
                <a:ea typeface="楷体_GB2312" pitchFamily="49" charset="-122"/>
              </a:rPr>
              <a:t> </a:t>
            </a:r>
            <a:r>
              <a:rPr kumimoji="1" lang="en-US" altLang="zh-CN" sz="2200" b="1" dirty="0" err="1">
                <a:solidFill>
                  <a:srgbClr val="000000"/>
                </a:solidFill>
                <a:latin typeface="楷体_GB2312" pitchFamily="49" charset="-122"/>
                <a:ea typeface="楷体_GB2312" pitchFamily="49" charset="-122"/>
              </a:rPr>
              <a:t>qq</a:t>
            </a:r>
            <a:r>
              <a:rPr kumimoji="1" lang="zh-CN" altLang="en-US" sz="2200" b="1" dirty="0">
                <a:solidFill>
                  <a:srgbClr val="000000"/>
                </a:solidFill>
                <a:latin typeface="楷体_GB2312" pitchFamily="49" charset="-122"/>
                <a:ea typeface="楷体_GB2312" pitchFamily="49" charset="-122"/>
              </a:rPr>
              <a:t>登录界面</a:t>
            </a:r>
          </a:p>
          <a:p>
            <a:endParaRPr lang="en-US" altLang="zh-CN" dirty="0"/>
          </a:p>
        </p:txBody>
      </p:sp>
      <p:pic>
        <p:nvPicPr>
          <p:cNvPr id="670729" name="Picture 9" desc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0" y="1310730"/>
            <a:ext cx="3314700" cy="1693069"/>
          </a:xfrm>
          <a:prstGeom prst="rect">
            <a:avLst/>
          </a:prstGeom>
          <a:noFill/>
          <a:extLst>
            <a:ext uri="{909E8E84-426E-40DD-AFC4-6F175D3DCCD1}">
              <a14:hiddenFill xmlns:a14="http://schemas.microsoft.com/office/drawing/2010/main">
                <a:solidFill>
                  <a:srgbClr val="FFFFFF"/>
                </a:solidFill>
              </a14:hiddenFill>
            </a:ext>
          </a:extLst>
        </p:spPr>
      </p:pic>
      <p:sp>
        <p:nvSpPr>
          <p:cNvPr id="16" name="左大括号 15"/>
          <p:cNvSpPr/>
          <p:nvPr/>
        </p:nvSpPr>
        <p:spPr>
          <a:xfrm>
            <a:off x="2786050" y="1500180"/>
            <a:ext cx="214314" cy="14466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7" name="TextBox 16"/>
          <p:cNvSpPr txBox="1"/>
          <p:nvPr/>
        </p:nvSpPr>
        <p:spPr>
          <a:xfrm>
            <a:off x="1928795" y="2089544"/>
            <a:ext cx="889987" cy="646331"/>
          </a:xfrm>
          <a:prstGeom prst="rect">
            <a:avLst/>
          </a:prstGeom>
          <a:noFill/>
        </p:spPr>
        <p:txBody>
          <a:bodyPr wrap="none" rtlCol="0">
            <a:spAutoFit/>
          </a:bodyPr>
          <a:lstStyle/>
          <a:p>
            <a:r>
              <a:rPr lang="en-US" altLang="zh-CN" dirty="0" err="1" smtClean="0"/>
              <a:t>JPanel</a:t>
            </a:r>
            <a:endParaRPr lang="en-US" altLang="zh-CN" dirty="0"/>
          </a:p>
          <a:p>
            <a:pPr algn="ctr"/>
            <a:r>
              <a:rPr lang="en-US" altLang="zh-CN" dirty="0"/>
              <a:t>(</a:t>
            </a:r>
            <a:r>
              <a:rPr lang="en-US" altLang="zh-CN" dirty="0" err="1"/>
              <a:t>jp</a:t>
            </a:r>
            <a:r>
              <a:rPr lang="en-US" altLang="zh-CN" dirty="0"/>
              <a:t>)</a:t>
            </a:r>
            <a:endParaRPr lang="zh-CN" altLang="en-US" dirty="0"/>
          </a:p>
        </p:txBody>
      </p:sp>
      <p:sp>
        <p:nvSpPr>
          <p:cNvPr id="18" name="TextBox 17"/>
          <p:cNvSpPr txBox="1"/>
          <p:nvPr/>
        </p:nvSpPr>
        <p:spPr>
          <a:xfrm>
            <a:off x="2309485" y="1558967"/>
            <a:ext cx="492443" cy="369332"/>
          </a:xfrm>
          <a:prstGeom prst="wedgeRectCallout">
            <a:avLst>
              <a:gd name="adj1" fmla="val 157264"/>
              <a:gd name="adj2" fmla="val 62401"/>
            </a:avLst>
          </a:prstGeom>
          <a:ln>
            <a:solidFill>
              <a:srgbClr val="FF0000"/>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dirty="0"/>
              <a:t>jp2</a:t>
            </a:r>
            <a:endParaRPr lang="zh-CN" altLang="en-US" dirty="0"/>
          </a:p>
        </p:txBody>
      </p:sp>
      <p:sp>
        <p:nvSpPr>
          <p:cNvPr id="19" name="TextBox 18"/>
          <p:cNvSpPr txBox="1"/>
          <p:nvPr/>
        </p:nvSpPr>
        <p:spPr>
          <a:xfrm>
            <a:off x="3675214" y="962493"/>
            <a:ext cx="492443" cy="369332"/>
          </a:xfrm>
          <a:prstGeom prst="wedgeRectCallout">
            <a:avLst>
              <a:gd name="adj1" fmla="val 54473"/>
              <a:gd name="adj2" fmla="val 218614"/>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dirty="0"/>
              <a:t>jp3</a:t>
            </a:r>
            <a:endParaRPr lang="zh-CN" altLang="en-US" dirty="0"/>
          </a:p>
        </p:txBody>
      </p:sp>
      <p:sp>
        <p:nvSpPr>
          <p:cNvPr id="20" name="TextBox 19"/>
          <p:cNvSpPr txBox="1"/>
          <p:nvPr/>
        </p:nvSpPr>
        <p:spPr>
          <a:xfrm>
            <a:off x="4635040" y="1105836"/>
            <a:ext cx="492443" cy="369332"/>
          </a:xfrm>
          <a:prstGeom prst="wedgeRectCallout">
            <a:avLst>
              <a:gd name="adj1" fmla="val 3409"/>
              <a:gd name="adj2" fmla="val 178382"/>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dirty="0"/>
              <a:t>jp4</a:t>
            </a:r>
            <a:endParaRPr lang="zh-CN" altLang="en-US" dirty="0"/>
          </a:p>
        </p:txBody>
      </p:sp>
      <p:sp>
        <p:nvSpPr>
          <p:cNvPr id="21" name="TextBox 20"/>
          <p:cNvSpPr txBox="1"/>
          <p:nvPr/>
        </p:nvSpPr>
        <p:spPr>
          <a:xfrm>
            <a:off x="714348" y="2411015"/>
            <a:ext cx="1351652" cy="646331"/>
          </a:xfrm>
          <a:prstGeom prst="wedgeRectCallout">
            <a:avLst>
              <a:gd name="adj1" fmla="val 132253"/>
              <a:gd name="adj2" fmla="val -9922"/>
            </a:avLst>
          </a:prstGeom>
          <a:noFill/>
          <a:ln>
            <a:solidFill>
              <a:schemeClr val="tx1"/>
            </a:solidFill>
            <a:prstDash val="sysDot"/>
          </a:ln>
        </p:spPr>
        <p:txBody>
          <a:bodyPr wrap="none" rtlCol="0">
            <a:spAutoFit/>
          </a:bodyPr>
          <a:lstStyle/>
          <a:p>
            <a:r>
              <a:rPr lang="en-US" altLang="zh-CN" dirty="0" err="1"/>
              <a:t>JCheckBox</a:t>
            </a:r>
            <a:endParaRPr lang="en-US" altLang="zh-CN" dirty="0"/>
          </a:p>
          <a:p>
            <a:r>
              <a:rPr lang="zh-CN" altLang="en-US" dirty="0"/>
              <a:t>复选按钮</a:t>
            </a:r>
          </a:p>
        </p:txBody>
      </p:sp>
      <p:sp>
        <p:nvSpPr>
          <p:cNvPr id="22" name="TextBox 21"/>
          <p:cNvSpPr txBox="1"/>
          <p:nvPr/>
        </p:nvSpPr>
        <p:spPr>
          <a:xfrm>
            <a:off x="7359458" y="1272673"/>
            <a:ext cx="864339" cy="646331"/>
          </a:xfrm>
          <a:prstGeom prst="wedgeRectCallout">
            <a:avLst>
              <a:gd name="adj1" fmla="val -154412"/>
              <a:gd name="adj2" fmla="val 15932"/>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dirty="0" err="1"/>
              <a:t>JLabel</a:t>
            </a:r>
            <a:endParaRPr lang="en-US" altLang="zh-CN" dirty="0"/>
          </a:p>
          <a:p>
            <a:pPr algn="ctr"/>
            <a:r>
              <a:rPr lang="en-US" altLang="zh-CN" dirty="0"/>
              <a:t>(top)</a:t>
            </a:r>
            <a:endParaRPr lang="zh-CN" altLang="en-US" dirty="0"/>
          </a:p>
        </p:txBody>
      </p:sp>
      <p:sp>
        <p:nvSpPr>
          <p:cNvPr id="23" name="TextBox 22"/>
          <p:cNvSpPr txBox="1"/>
          <p:nvPr/>
        </p:nvSpPr>
        <p:spPr>
          <a:xfrm>
            <a:off x="5603814" y="500828"/>
            <a:ext cx="2313454" cy="923330"/>
          </a:xfrm>
          <a:prstGeom prst="rect">
            <a:avLst/>
          </a:prstGeom>
          <a:noFill/>
        </p:spPr>
        <p:txBody>
          <a:bodyPr wrap="none" rtlCol="0">
            <a:spAutoFit/>
          </a:bodyPr>
          <a:lstStyle/>
          <a:p>
            <a:r>
              <a:rPr lang="en-US" altLang="zh-CN" dirty="0" err="1"/>
              <a:t>JPanel</a:t>
            </a:r>
            <a:r>
              <a:rPr lang="en-US" altLang="zh-CN" dirty="0"/>
              <a:t> jp,jp2,jp3,jp4;</a:t>
            </a:r>
          </a:p>
          <a:p>
            <a:r>
              <a:rPr lang="en-US" altLang="zh-CN" dirty="0" err="1"/>
              <a:t>JLabel</a:t>
            </a:r>
            <a:r>
              <a:rPr lang="en-US" altLang="zh-CN" dirty="0"/>
              <a:t> top;</a:t>
            </a:r>
          </a:p>
          <a:p>
            <a:r>
              <a:rPr lang="en-US" altLang="zh-CN" dirty="0" err="1"/>
              <a:t>JPanel</a:t>
            </a:r>
            <a:r>
              <a:rPr lang="en-US" altLang="zh-CN" dirty="0"/>
              <a:t> bottom;</a:t>
            </a:r>
            <a:endParaRPr lang="zh-CN" altLang="en-US" dirty="0"/>
          </a:p>
        </p:txBody>
      </p:sp>
      <p:grpSp>
        <p:nvGrpSpPr>
          <p:cNvPr id="33" name="组合 32"/>
          <p:cNvGrpSpPr/>
          <p:nvPr/>
        </p:nvGrpSpPr>
        <p:grpSpPr>
          <a:xfrm>
            <a:off x="3142446" y="2035965"/>
            <a:ext cx="3216298" cy="644133"/>
            <a:chOff x="3571074" y="2714620"/>
            <a:chExt cx="3216298" cy="858844"/>
          </a:xfrm>
        </p:grpSpPr>
        <p:cxnSp>
          <p:nvCxnSpPr>
            <p:cNvPr id="29" name="直接连接符 28"/>
            <p:cNvCxnSpPr/>
            <p:nvPr/>
          </p:nvCxnSpPr>
          <p:spPr>
            <a:xfrm rot="5400000" flipH="1" flipV="1">
              <a:off x="6357950" y="3143248"/>
              <a:ext cx="857256" cy="1588"/>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3571074" y="2714620"/>
              <a:ext cx="3215504" cy="858844"/>
              <a:chOff x="3571074" y="2714620"/>
              <a:chExt cx="3215504" cy="858844"/>
            </a:xfrm>
          </p:grpSpPr>
          <p:cxnSp>
            <p:nvCxnSpPr>
              <p:cNvPr id="25" name="直接连接符 24"/>
              <p:cNvCxnSpPr/>
              <p:nvPr/>
            </p:nvCxnSpPr>
            <p:spPr>
              <a:xfrm rot="5400000">
                <a:off x="3143240" y="3143248"/>
                <a:ext cx="857256" cy="1588"/>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571868" y="3571876"/>
                <a:ext cx="3214710" cy="1588"/>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10800000">
                <a:off x="3571868" y="2714620"/>
                <a:ext cx="3214710" cy="1588"/>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grpSp>
      <p:sp>
        <p:nvSpPr>
          <p:cNvPr id="34" name="矩形标注 33"/>
          <p:cNvSpPr/>
          <p:nvPr/>
        </p:nvSpPr>
        <p:spPr>
          <a:xfrm>
            <a:off x="6525479" y="1928809"/>
            <a:ext cx="1667957" cy="646331"/>
          </a:xfrm>
          <a:prstGeom prst="wedgeRectCallout">
            <a:avLst>
              <a:gd name="adj1" fmla="val -56924"/>
              <a:gd name="adj2" fmla="val 28900"/>
            </a:avLst>
          </a:prstGeom>
          <a:ln w="19050">
            <a:solidFill>
              <a:srgbClr val="00B050"/>
            </a:solidFill>
          </a:ln>
        </p:spPr>
        <p:txBody>
          <a:bodyPr wrap="none">
            <a:spAutoFit/>
          </a:bodyPr>
          <a:lstStyle/>
          <a:p>
            <a:r>
              <a:rPr lang="en-US" altLang="zh-CN" b="1" dirty="0" err="1"/>
              <a:t>JTabbedPane</a:t>
            </a:r>
            <a:endParaRPr lang="en-US" altLang="zh-CN" b="1" dirty="0"/>
          </a:p>
          <a:p>
            <a:pPr algn="ctr"/>
            <a:r>
              <a:rPr lang="en-US" altLang="zh-CN" b="1" dirty="0"/>
              <a:t>(</a:t>
            </a:r>
            <a:r>
              <a:rPr lang="en-US" altLang="zh-CN" b="1" dirty="0" err="1"/>
              <a:t>jtp</a:t>
            </a:r>
            <a:r>
              <a:rPr lang="en-US" altLang="zh-CN" b="1" dirty="0"/>
              <a:t>)</a:t>
            </a:r>
            <a:endParaRPr lang="zh-CN" altLang="en-US" dirty="0"/>
          </a:p>
        </p:txBody>
      </p:sp>
      <p:grpSp>
        <p:nvGrpSpPr>
          <p:cNvPr id="35" name="组合 34"/>
          <p:cNvGrpSpPr/>
          <p:nvPr/>
        </p:nvGrpSpPr>
        <p:grpSpPr>
          <a:xfrm>
            <a:off x="3095932" y="1875230"/>
            <a:ext cx="3312000" cy="810000"/>
            <a:chOff x="3571074" y="2714620"/>
            <a:chExt cx="3216298" cy="858844"/>
          </a:xfrm>
        </p:grpSpPr>
        <p:cxnSp>
          <p:nvCxnSpPr>
            <p:cNvPr id="36" name="直接连接符 35"/>
            <p:cNvCxnSpPr/>
            <p:nvPr/>
          </p:nvCxnSpPr>
          <p:spPr>
            <a:xfrm rot="5400000" flipH="1" flipV="1">
              <a:off x="6357950" y="3143248"/>
              <a:ext cx="857256" cy="158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37" name="组合 31"/>
            <p:cNvGrpSpPr/>
            <p:nvPr/>
          </p:nvGrpSpPr>
          <p:grpSpPr>
            <a:xfrm>
              <a:off x="3571074" y="2714620"/>
              <a:ext cx="3215504" cy="858844"/>
              <a:chOff x="3571074" y="2714620"/>
              <a:chExt cx="3215504" cy="858844"/>
            </a:xfrm>
          </p:grpSpPr>
          <p:cxnSp>
            <p:nvCxnSpPr>
              <p:cNvPr id="38" name="直接连接符 37"/>
              <p:cNvCxnSpPr/>
              <p:nvPr/>
            </p:nvCxnSpPr>
            <p:spPr>
              <a:xfrm rot="5400000">
                <a:off x="3143240" y="3143248"/>
                <a:ext cx="857256" cy="158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571868" y="3571876"/>
                <a:ext cx="3214710" cy="158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0800000">
                <a:off x="3571868" y="2714620"/>
                <a:ext cx="3214710" cy="158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sp>
        <p:nvSpPr>
          <p:cNvPr id="41" name="TextBox 40"/>
          <p:cNvSpPr txBox="1"/>
          <p:nvPr/>
        </p:nvSpPr>
        <p:spPr>
          <a:xfrm>
            <a:off x="6888584" y="2680633"/>
            <a:ext cx="1048685" cy="646331"/>
          </a:xfrm>
          <a:prstGeom prst="wedgeRectCallout">
            <a:avLst>
              <a:gd name="adj1" fmla="val -99886"/>
              <a:gd name="adj2" fmla="val -24743"/>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dirty="0" err="1"/>
              <a:t>JPanel</a:t>
            </a:r>
            <a:endParaRPr lang="en-US" altLang="zh-CN" dirty="0"/>
          </a:p>
          <a:p>
            <a:pPr algn="ctr"/>
            <a:r>
              <a:rPr lang="en-US" altLang="zh-CN" dirty="0"/>
              <a:t>(bottom)</a:t>
            </a:r>
            <a:endParaRPr lang="zh-CN" altLang="en-US" dirty="0"/>
          </a:p>
        </p:txBody>
      </p:sp>
      <p:sp>
        <p:nvSpPr>
          <p:cNvPr id="42" name="TextBox 41"/>
          <p:cNvSpPr txBox="1"/>
          <p:nvPr/>
        </p:nvSpPr>
        <p:spPr>
          <a:xfrm>
            <a:off x="8142764" y="1500180"/>
            <a:ext cx="1001236" cy="369332"/>
          </a:xfrm>
          <a:prstGeom prst="rect">
            <a:avLst/>
          </a:prstGeom>
          <a:noFill/>
        </p:spPr>
        <p:txBody>
          <a:bodyPr wrap="none" rtlCol="0">
            <a:spAutoFit/>
          </a:bodyPr>
          <a:lstStyle/>
          <a:p>
            <a:r>
              <a:rPr lang="en-US" altLang="zh-CN" dirty="0"/>
              <a:t>NORTH</a:t>
            </a:r>
            <a:endParaRPr lang="zh-CN" altLang="en-US" dirty="0"/>
          </a:p>
        </p:txBody>
      </p:sp>
      <p:sp>
        <p:nvSpPr>
          <p:cNvPr id="43" name="TextBox 42"/>
          <p:cNvSpPr txBox="1"/>
          <p:nvPr/>
        </p:nvSpPr>
        <p:spPr>
          <a:xfrm>
            <a:off x="8097346" y="2143122"/>
            <a:ext cx="1133644" cy="369332"/>
          </a:xfrm>
          <a:prstGeom prst="rect">
            <a:avLst/>
          </a:prstGeom>
          <a:noFill/>
        </p:spPr>
        <p:txBody>
          <a:bodyPr wrap="none" rtlCol="0">
            <a:spAutoFit/>
          </a:bodyPr>
          <a:lstStyle/>
          <a:p>
            <a:r>
              <a:rPr lang="en-US" altLang="zh-CN" dirty="0"/>
              <a:t>CENTER</a:t>
            </a:r>
            <a:endParaRPr lang="zh-CN" altLang="en-US" dirty="0"/>
          </a:p>
        </p:txBody>
      </p:sp>
      <p:sp>
        <p:nvSpPr>
          <p:cNvPr id="44" name="TextBox 43"/>
          <p:cNvSpPr txBox="1"/>
          <p:nvPr/>
        </p:nvSpPr>
        <p:spPr>
          <a:xfrm>
            <a:off x="7988876" y="2678907"/>
            <a:ext cx="1155124" cy="369332"/>
          </a:xfrm>
          <a:prstGeom prst="rect">
            <a:avLst/>
          </a:prstGeom>
          <a:noFill/>
        </p:spPr>
        <p:txBody>
          <a:bodyPr wrap="none" rtlCol="0">
            <a:spAutoFit/>
          </a:bodyPr>
          <a:lstStyle/>
          <a:p>
            <a:r>
              <a:rPr lang="en-US" altLang="zh-CN" dirty="0"/>
              <a:t>SOURTH</a:t>
            </a:r>
            <a:endParaRPr lang="zh-CN" altLang="en-US" dirty="0"/>
          </a:p>
        </p:txBody>
      </p:sp>
      <p:sp>
        <p:nvSpPr>
          <p:cNvPr id="45" name="TextBox 44"/>
          <p:cNvSpPr txBox="1"/>
          <p:nvPr/>
        </p:nvSpPr>
        <p:spPr>
          <a:xfrm>
            <a:off x="375633" y="3059891"/>
            <a:ext cx="8513096"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t>整个面板</a:t>
            </a:r>
            <a:r>
              <a:rPr lang="en-US" altLang="zh-CN" sz="1400" dirty="0" err="1"/>
              <a:t>jp</a:t>
            </a:r>
            <a:r>
              <a:rPr lang="zh-CN" altLang="en-US" sz="1400" dirty="0"/>
              <a:t>布局设为</a:t>
            </a:r>
            <a:r>
              <a:rPr lang="en-US" altLang="zh-CN" sz="1400" dirty="0"/>
              <a:t>null</a:t>
            </a:r>
            <a:r>
              <a:rPr lang="zh-CN" altLang="en-US" sz="1400" dirty="0"/>
              <a:t>，然后通过自定义组件的大小来进行布局：</a:t>
            </a:r>
            <a:endParaRPr lang="en-US" altLang="zh-CN" sz="1400" dirty="0"/>
          </a:p>
          <a:p>
            <a:pPr lvl="1"/>
            <a:r>
              <a:rPr lang="en-US" altLang="zh-CN" sz="1400" dirty="0" err="1"/>
              <a:t>jp.setLayout</a:t>
            </a:r>
            <a:r>
              <a:rPr lang="en-US" altLang="zh-CN" sz="1400" dirty="0"/>
              <a:t>(</a:t>
            </a:r>
            <a:r>
              <a:rPr lang="en-US" altLang="zh-CN" sz="1400" b="1" dirty="0"/>
              <a:t>null);</a:t>
            </a:r>
          </a:p>
          <a:p>
            <a:pPr lvl="1"/>
            <a:r>
              <a:rPr lang="en-US" altLang="zh-CN" sz="1400" dirty="0" err="1"/>
              <a:t>top.setBounds</a:t>
            </a:r>
            <a:r>
              <a:rPr lang="en-US" altLang="zh-CN" sz="1400" dirty="0"/>
              <a:t>(0,0,400,50);</a:t>
            </a:r>
          </a:p>
          <a:p>
            <a:pPr lvl="1"/>
            <a:r>
              <a:rPr lang="en-US" altLang="zh-CN" sz="1400" dirty="0" err="1"/>
              <a:t>jtp.setBounds</a:t>
            </a:r>
            <a:r>
              <a:rPr lang="en-US" altLang="zh-CN" sz="1400" dirty="0"/>
              <a:t>(0,50,400,150);</a:t>
            </a:r>
          </a:p>
          <a:p>
            <a:pPr lvl="1"/>
            <a:r>
              <a:rPr lang="en-US" altLang="zh-CN" sz="1400" dirty="0" err="1"/>
              <a:t>bottom.setBounds</a:t>
            </a:r>
            <a:r>
              <a:rPr lang="en-US" altLang="zh-CN" sz="1400" dirty="0"/>
              <a:t>(0, 205, 400, 100</a:t>
            </a:r>
            <a:r>
              <a:rPr lang="en-US" altLang="zh-CN" sz="1400" dirty="0" smtClean="0"/>
              <a:t>);</a:t>
            </a:r>
            <a:endParaRPr lang="en-US" altLang="zh-CN" sz="1400" dirty="0"/>
          </a:p>
          <a:p>
            <a:pPr marL="285750" indent="-285750">
              <a:buFont typeface="Arial" panose="020B0604020202020204" pitchFamily="34" charset="0"/>
              <a:buChar char="•"/>
            </a:pPr>
            <a:r>
              <a:rPr lang="en-US" altLang="zh-CN" sz="1400" dirty="0" err="1"/>
              <a:t>jtp</a:t>
            </a:r>
            <a:r>
              <a:rPr lang="zh-CN" altLang="en-US" sz="1400" dirty="0"/>
              <a:t>装有三个选项卡，分别为“</a:t>
            </a:r>
            <a:r>
              <a:rPr lang="en-US" altLang="zh-CN" sz="1400" dirty="0"/>
              <a:t>QQ</a:t>
            </a:r>
            <a:r>
              <a:rPr lang="zh-CN" altLang="en-US" sz="1400" dirty="0"/>
              <a:t>号码”、“手机号码”、“电子邮箱”。每个选项卡对应一个</a:t>
            </a:r>
            <a:r>
              <a:rPr lang="en-US" altLang="zh-CN" sz="1400" dirty="0" err="1"/>
              <a:t>JPanel</a:t>
            </a:r>
            <a:r>
              <a:rPr lang="zh-CN" altLang="en-US" sz="1400" dirty="0"/>
              <a:t>组件，依次为</a:t>
            </a:r>
            <a:r>
              <a:rPr lang="en-US" altLang="zh-CN" sz="1400" dirty="0"/>
              <a:t>jp2</a:t>
            </a:r>
            <a:r>
              <a:rPr lang="zh-CN" altLang="en-US" sz="1400" dirty="0"/>
              <a:t>、</a:t>
            </a:r>
            <a:r>
              <a:rPr lang="en-US" altLang="zh-CN" sz="1400" dirty="0"/>
              <a:t>jp3</a:t>
            </a:r>
            <a:r>
              <a:rPr lang="zh-CN" altLang="en-US" sz="1400" dirty="0"/>
              <a:t>、</a:t>
            </a:r>
            <a:r>
              <a:rPr lang="en-US" altLang="zh-CN" sz="1400" dirty="0"/>
              <a:t>jp4</a:t>
            </a:r>
            <a:r>
              <a:rPr lang="zh-CN" altLang="en-US" sz="1400" dirty="0" smtClean="0"/>
              <a:t>。</a:t>
            </a:r>
            <a:endParaRPr lang="en-US" altLang="zh-CN" sz="1400" dirty="0"/>
          </a:p>
          <a:p>
            <a:pPr marL="285750" indent="-285750">
              <a:buFont typeface="Arial" panose="020B0604020202020204" pitchFamily="34" charset="0"/>
              <a:buChar char="•"/>
            </a:pPr>
            <a:r>
              <a:rPr lang="en-US" altLang="zh-CN" sz="1400" dirty="0"/>
              <a:t>jp2</a:t>
            </a:r>
            <a:r>
              <a:rPr lang="zh-CN" altLang="en-US" sz="1400" dirty="0"/>
              <a:t>采用</a:t>
            </a:r>
            <a:r>
              <a:rPr lang="en-US" altLang="zh-CN" sz="1400" dirty="0" err="1"/>
              <a:t>GridLayout</a:t>
            </a:r>
            <a:r>
              <a:rPr lang="zh-CN" altLang="en-US" sz="1400" dirty="0"/>
              <a:t>布局，分为</a:t>
            </a:r>
            <a:r>
              <a:rPr lang="en-US" altLang="zh-CN" sz="1400" dirty="0"/>
              <a:t>3</a:t>
            </a:r>
            <a:r>
              <a:rPr lang="zh-CN" altLang="en-US" sz="1400" dirty="0"/>
              <a:t>行</a:t>
            </a:r>
            <a:r>
              <a:rPr lang="en-US" altLang="zh-CN" sz="1400" dirty="0"/>
              <a:t>3</a:t>
            </a:r>
            <a:r>
              <a:rPr lang="zh-CN" altLang="en-US" sz="1400" dirty="0"/>
              <a:t>列。</a:t>
            </a:r>
            <a:endParaRPr lang="en-US" altLang="zh-CN" sz="1400" dirty="0"/>
          </a:p>
          <a:p>
            <a:pPr marL="285750" indent="-285750">
              <a:buFont typeface="Arial" panose="020B0604020202020204" pitchFamily="34" charset="0"/>
              <a:buChar char="•"/>
            </a:pPr>
            <a:r>
              <a:rPr lang="en-US" altLang="zh-CN" sz="1400" dirty="0"/>
              <a:t>bottom</a:t>
            </a:r>
            <a:r>
              <a:rPr lang="zh-CN" altLang="en-US" sz="1400" dirty="0"/>
              <a:t>采用默认布局。</a:t>
            </a:r>
          </a:p>
        </p:txBody>
      </p:sp>
    </p:spTree>
    <p:extLst>
      <p:ext uri="{BB962C8B-B14F-4D97-AF65-F5344CB8AC3E}">
        <p14:creationId xmlns:p14="http://schemas.microsoft.com/office/powerpoint/2010/main" val="346196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5">
                                            <p:txEl>
                                              <p:pRg st="0" end="0"/>
                                            </p:txEl>
                                          </p:spTgt>
                                        </p:tgtEl>
                                        <p:attrNameLst>
                                          <p:attrName>style.visibility</p:attrName>
                                        </p:attrNameLst>
                                      </p:cBhvr>
                                      <p:to>
                                        <p:strVal val="visible"/>
                                      </p:to>
                                    </p:set>
                                    <p:animEffect transition="in" filter="wipe(down)">
                                      <p:cBhvr>
                                        <p:cTn id="15" dur="500"/>
                                        <p:tgtEl>
                                          <p:spTgt spid="4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5">
                                            <p:txEl>
                                              <p:pRg st="1" end="1"/>
                                            </p:txEl>
                                          </p:spTgt>
                                        </p:tgtEl>
                                        <p:attrNameLst>
                                          <p:attrName>style.visibility</p:attrName>
                                        </p:attrNameLst>
                                      </p:cBhvr>
                                      <p:to>
                                        <p:strVal val="visible"/>
                                      </p:to>
                                    </p:set>
                                    <p:animEffect transition="in" filter="wipe(down)">
                                      <p:cBhvr>
                                        <p:cTn id="20" dur="500"/>
                                        <p:tgtEl>
                                          <p:spTgt spid="4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5">
                                            <p:txEl>
                                              <p:pRg st="2" end="2"/>
                                            </p:txEl>
                                          </p:spTgt>
                                        </p:tgtEl>
                                        <p:attrNameLst>
                                          <p:attrName>style.visibility</p:attrName>
                                        </p:attrNameLst>
                                      </p:cBhvr>
                                      <p:to>
                                        <p:strVal val="visible"/>
                                      </p:to>
                                    </p:set>
                                    <p:animEffect transition="in" filter="wipe(down)">
                                      <p:cBhvr>
                                        <p:cTn id="25" dur="500"/>
                                        <p:tgtEl>
                                          <p:spTgt spid="4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5">
                                            <p:txEl>
                                              <p:pRg st="3" end="3"/>
                                            </p:txEl>
                                          </p:spTgt>
                                        </p:tgtEl>
                                        <p:attrNameLst>
                                          <p:attrName>style.visibility</p:attrName>
                                        </p:attrNameLst>
                                      </p:cBhvr>
                                      <p:to>
                                        <p:strVal val="visible"/>
                                      </p:to>
                                    </p:set>
                                    <p:animEffect transition="in" filter="wipe(down)">
                                      <p:cBhvr>
                                        <p:cTn id="30" dur="500"/>
                                        <p:tgtEl>
                                          <p:spTgt spid="4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5">
                                            <p:txEl>
                                              <p:pRg st="4" end="4"/>
                                            </p:txEl>
                                          </p:spTgt>
                                        </p:tgtEl>
                                        <p:attrNameLst>
                                          <p:attrName>style.visibility</p:attrName>
                                        </p:attrNameLst>
                                      </p:cBhvr>
                                      <p:to>
                                        <p:strVal val="visible"/>
                                      </p:to>
                                    </p:set>
                                    <p:animEffect transition="in" filter="wipe(down)">
                                      <p:cBhvr>
                                        <p:cTn id="35" dur="500"/>
                                        <p:tgtEl>
                                          <p:spTgt spid="45">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down)">
                                      <p:cBhvr>
                                        <p:cTn id="40" dur="500"/>
                                        <p:tgtEl>
                                          <p:spTgt spid="42"/>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down)">
                                      <p:cBhvr>
                                        <p:cTn id="43" dur="500"/>
                                        <p:tgtEl>
                                          <p:spTgt spid="4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down)">
                                      <p:cBhvr>
                                        <p:cTn id="46" dur="500"/>
                                        <p:tgtEl>
                                          <p:spTgt spid="4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down)">
                                      <p:cBhvr>
                                        <p:cTn id="56" dur="500"/>
                                        <p:tgtEl>
                                          <p:spTgt spid="3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left)">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5">
                                            <p:txEl>
                                              <p:pRg st="5" end="5"/>
                                            </p:txEl>
                                          </p:spTgt>
                                        </p:tgtEl>
                                        <p:attrNameLst>
                                          <p:attrName>style.visibility</p:attrName>
                                        </p:attrNameLst>
                                      </p:cBhvr>
                                      <p:to>
                                        <p:strVal val="visible"/>
                                      </p:to>
                                    </p:set>
                                    <p:animEffect transition="in" filter="wipe(down)">
                                      <p:cBhvr>
                                        <p:cTn id="69" dur="500"/>
                                        <p:tgtEl>
                                          <p:spTgt spid="45">
                                            <p:txEl>
                                              <p:pRg st="5" end="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wipe(down)">
                                      <p:cBhvr>
                                        <p:cTn id="74" dur="15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down)">
                                      <p:cBhvr>
                                        <p:cTn id="79" dur="1500"/>
                                        <p:tgtEl>
                                          <p:spTgt spid="1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wipe(down)">
                                      <p:cBhvr>
                                        <p:cTn id="84" dur="1500"/>
                                        <p:tgtEl>
                                          <p:spTgt spid="2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45">
                                            <p:txEl>
                                              <p:pRg st="6" end="6"/>
                                            </p:txEl>
                                          </p:spTgt>
                                        </p:tgtEl>
                                        <p:attrNameLst>
                                          <p:attrName>style.visibility</p:attrName>
                                        </p:attrNameLst>
                                      </p:cBhvr>
                                      <p:to>
                                        <p:strVal val="visible"/>
                                      </p:to>
                                    </p:set>
                                    <p:animEffect transition="in" filter="wipe(down)">
                                      <p:cBhvr>
                                        <p:cTn id="89" dur="500"/>
                                        <p:tgtEl>
                                          <p:spTgt spid="45">
                                            <p:txEl>
                                              <p:pRg st="6" end="6"/>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nodeType="click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barn(inVertical)">
                                      <p:cBhvr>
                                        <p:cTn id="94" dur="1250"/>
                                        <p:tgtEl>
                                          <p:spTgt spid="33"/>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45">
                                            <p:txEl>
                                              <p:pRg st="7" end="7"/>
                                            </p:txEl>
                                          </p:spTgt>
                                        </p:tgtEl>
                                        <p:attrNameLst>
                                          <p:attrName>style.visibility</p:attrName>
                                        </p:attrNameLst>
                                      </p:cBhvr>
                                      <p:to>
                                        <p:strVal val="visible"/>
                                      </p:to>
                                    </p:set>
                                    <p:animEffect transition="in" filter="wipe(left)">
                                      <p:cBhvr>
                                        <p:cTn id="99" dur="3000"/>
                                        <p:tgtEl>
                                          <p:spTgt spid="45">
                                            <p:txEl>
                                              <p:pRg st="7" end="7"/>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wipe(down)">
                                      <p:cBhvr>
                                        <p:cTn id="10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P spid="17" grpId="1"/>
      <p:bldP spid="18" grpId="0" animBg="1"/>
      <p:bldP spid="19" grpId="0" animBg="1"/>
      <p:bldP spid="20" grpId="0" animBg="1"/>
      <p:bldP spid="21" grpId="0" animBg="1"/>
      <p:bldP spid="22" grpId="0" animBg="1"/>
      <p:bldP spid="34" grpId="0" animBg="1"/>
      <p:bldP spid="41" grpId="0" animBg="1"/>
      <p:bldP spid="42" grpId="0"/>
      <p:bldP spid="43" grpId="0"/>
      <p:bldP spid="4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Line 2"/>
          <p:cNvSpPr>
            <a:spLocks noChangeShapeType="1"/>
          </p:cNvSpPr>
          <p:nvPr/>
        </p:nvSpPr>
        <p:spPr bwMode="auto">
          <a:xfrm>
            <a:off x="0" y="573881"/>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0724" name="Rectangle 2"/>
          <p:cNvSpPr>
            <a:spLocks noChangeArrowheads="1"/>
          </p:cNvSpPr>
          <p:nvPr/>
        </p:nvSpPr>
        <p:spPr bwMode="auto">
          <a:xfrm>
            <a:off x="468314" y="682229"/>
            <a:ext cx="813593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en-US" altLang="zh-CN" sz="2800" b="1">
                <a:solidFill>
                  <a:srgbClr val="336666"/>
                </a:solidFill>
                <a:ea typeface="华文新魏" pitchFamily="2" charset="-122"/>
              </a:rPr>
              <a:t>gui</a:t>
            </a:r>
            <a:r>
              <a:rPr lang="zh-CN" altLang="en-US" sz="2800" b="1">
                <a:solidFill>
                  <a:srgbClr val="336666"/>
                </a:solidFill>
                <a:ea typeface="华文新魏" pitchFamily="2" charset="-122"/>
              </a:rPr>
              <a:t>编程实战</a:t>
            </a:r>
            <a:r>
              <a:rPr lang="en-US" altLang="zh-CN" sz="2800" b="1">
                <a:solidFill>
                  <a:srgbClr val="336666"/>
                </a:solidFill>
                <a:ea typeface="华文新魏" pitchFamily="2" charset="-122"/>
              </a:rPr>
              <a:t>---qq</a:t>
            </a:r>
            <a:r>
              <a:rPr lang="zh-CN" altLang="en-US" sz="2800" b="1">
                <a:solidFill>
                  <a:srgbClr val="336666"/>
                </a:solidFill>
                <a:ea typeface="华文新魏" pitchFamily="2" charset="-122"/>
              </a:rPr>
              <a:t>登录界面</a:t>
            </a:r>
          </a:p>
        </p:txBody>
      </p:sp>
      <p:sp>
        <p:nvSpPr>
          <p:cNvPr id="670725"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0728" name="Text Box 8"/>
          <p:cNvSpPr txBox="1">
            <a:spLocks noChangeArrowheads="1"/>
          </p:cNvSpPr>
          <p:nvPr/>
        </p:nvSpPr>
        <p:spPr bwMode="auto">
          <a:xfrm>
            <a:off x="592138" y="1295400"/>
            <a:ext cx="1837362" cy="707886"/>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0000CC"/>
                </a:solidFill>
                <a:latin typeface="楷体_GB2312" pitchFamily="49" charset="-122"/>
                <a:ea typeface="楷体_GB2312" pitchFamily="49" charset="-122"/>
              </a:rPr>
              <a:t>■</a:t>
            </a:r>
            <a:r>
              <a:rPr kumimoji="1" lang="en-US" altLang="zh-CN" sz="1600" b="1" dirty="0">
                <a:solidFill>
                  <a:srgbClr val="FF0000"/>
                </a:solidFill>
                <a:latin typeface="楷体_GB2312" pitchFamily="49" charset="-122"/>
                <a:ea typeface="楷体_GB2312" pitchFamily="49" charset="-122"/>
              </a:rPr>
              <a:t> </a:t>
            </a:r>
            <a:r>
              <a:rPr kumimoji="1" lang="en-US" altLang="zh-CN" sz="2200" b="1" dirty="0" err="1">
                <a:solidFill>
                  <a:srgbClr val="000000"/>
                </a:solidFill>
                <a:latin typeface="楷体_GB2312" pitchFamily="49" charset="-122"/>
                <a:ea typeface="楷体_GB2312" pitchFamily="49" charset="-122"/>
              </a:rPr>
              <a:t>qq</a:t>
            </a:r>
            <a:r>
              <a:rPr kumimoji="1" lang="zh-CN" altLang="en-US" sz="2200" b="1" dirty="0">
                <a:solidFill>
                  <a:srgbClr val="000000"/>
                </a:solidFill>
                <a:latin typeface="楷体_GB2312" pitchFamily="49" charset="-122"/>
                <a:ea typeface="楷体_GB2312" pitchFamily="49" charset="-122"/>
              </a:rPr>
              <a:t>登录界面</a:t>
            </a:r>
          </a:p>
          <a:p>
            <a:endParaRPr lang="en-US" altLang="zh-CN" dirty="0"/>
          </a:p>
        </p:txBody>
      </p:sp>
      <p:pic>
        <p:nvPicPr>
          <p:cNvPr id="670729" name="Picture 9" desc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838" y="1310730"/>
            <a:ext cx="3314700" cy="169306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11188" y="3003798"/>
            <a:ext cx="7849244" cy="2160591"/>
          </a:xfrm>
          <a:prstGeom prst="rect">
            <a:avLst/>
          </a:prstGeom>
          <a:solidFill>
            <a:schemeClr val="accent4">
              <a:lumMod val="20000"/>
              <a:lumOff val="80000"/>
            </a:schemeClr>
          </a:solidFill>
          <a:ln>
            <a:solidFill>
              <a:schemeClr val="tx1"/>
            </a:solidFill>
            <a:prstDash val="sysDash"/>
          </a:ln>
        </p:spPr>
        <p:txBody>
          <a:bodyPr wrap="square">
            <a:spAutoFit/>
          </a:bodyPr>
          <a:lstStyle/>
          <a:p>
            <a:pPr>
              <a:lnSpc>
                <a:spcPct val="120000"/>
              </a:lnSpc>
            </a:pPr>
            <a:r>
              <a:rPr lang="en-US" altLang="zh-CN" sz="1600" b="1" dirty="0">
                <a:solidFill>
                  <a:srgbClr val="3F7F5F"/>
                </a:solidFill>
                <a:latin typeface="Consolas"/>
              </a:rPr>
              <a:t>//</a:t>
            </a:r>
            <a:r>
              <a:rPr lang="zh-CN" altLang="en-US" sz="1600" b="1" dirty="0">
                <a:solidFill>
                  <a:srgbClr val="3F7F5F"/>
                </a:solidFill>
                <a:latin typeface="Consolas"/>
              </a:rPr>
              <a:t>将面板添加到选项卡， 每个选项卡对应</a:t>
            </a:r>
            <a:r>
              <a:rPr lang="en-US" altLang="zh-CN" sz="1600" b="1" dirty="0">
                <a:solidFill>
                  <a:srgbClr val="3F7F5F"/>
                </a:solidFill>
                <a:latin typeface="Consolas"/>
              </a:rPr>
              <a:t>//</a:t>
            </a:r>
            <a:r>
              <a:rPr lang="zh-CN" altLang="en-US" sz="1600" b="1" dirty="0">
                <a:solidFill>
                  <a:srgbClr val="3F7F5F"/>
                </a:solidFill>
                <a:latin typeface="Consolas"/>
              </a:rPr>
              <a:t>一个</a:t>
            </a:r>
            <a:r>
              <a:rPr lang="en-US" altLang="zh-CN" sz="1600" b="1" dirty="0">
                <a:solidFill>
                  <a:srgbClr val="3F7F5F"/>
                </a:solidFill>
                <a:latin typeface="Consolas"/>
              </a:rPr>
              <a:t>panel</a:t>
            </a:r>
          </a:p>
          <a:p>
            <a:pPr>
              <a:lnSpc>
                <a:spcPct val="120000"/>
              </a:lnSpc>
            </a:pPr>
            <a:r>
              <a:rPr lang="en-US" altLang="zh-CN" sz="1600" b="1" dirty="0" err="1"/>
              <a:t>JTabbedPane</a:t>
            </a:r>
            <a:r>
              <a:rPr lang="en-US" altLang="zh-CN" sz="1600" b="1" dirty="0"/>
              <a:t> </a:t>
            </a:r>
            <a:r>
              <a:rPr lang="en-US" altLang="zh-CN" sz="1600" dirty="0" err="1"/>
              <a:t>jtp</a:t>
            </a:r>
            <a:r>
              <a:rPr lang="en-US" altLang="zh-CN" sz="1600" dirty="0"/>
              <a:t>=</a:t>
            </a:r>
            <a:r>
              <a:rPr lang="en-US" altLang="zh-CN" sz="1600" b="1" dirty="0"/>
              <a:t>new </a:t>
            </a:r>
            <a:r>
              <a:rPr lang="en-US" altLang="zh-CN" sz="1600" b="1" dirty="0" err="1"/>
              <a:t>JTabbedPane</a:t>
            </a:r>
            <a:r>
              <a:rPr lang="en-US" altLang="zh-CN" sz="1600" b="1" dirty="0"/>
              <a:t>();</a:t>
            </a:r>
            <a:endParaRPr lang="en-US" altLang="zh-CN" sz="1600" dirty="0">
              <a:solidFill>
                <a:srgbClr val="3F7F5F"/>
              </a:solidFill>
              <a:latin typeface="Consolas"/>
            </a:endParaRPr>
          </a:p>
          <a:p>
            <a:pPr>
              <a:lnSpc>
                <a:spcPct val="120000"/>
              </a:lnSpc>
            </a:pPr>
            <a:r>
              <a:rPr lang="en-US" altLang="zh-CN" sz="1600" dirty="0" err="1">
                <a:solidFill>
                  <a:srgbClr val="0000C0"/>
                </a:solidFill>
                <a:latin typeface="Consolas"/>
              </a:rPr>
              <a:t>jtp</a:t>
            </a:r>
            <a:r>
              <a:rPr lang="en-US" altLang="zh-CN" sz="1600" dirty="0" err="1">
                <a:solidFill>
                  <a:srgbClr val="000000"/>
                </a:solidFill>
                <a:latin typeface="Consolas"/>
              </a:rPr>
              <a:t>.add</a:t>
            </a:r>
            <a:r>
              <a:rPr lang="en-US" altLang="zh-CN" sz="1600" dirty="0">
                <a:solidFill>
                  <a:srgbClr val="000000"/>
                </a:solidFill>
                <a:latin typeface="Consolas"/>
              </a:rPr>
              <a:t>(</a:t>
            </a:r>
            <a:r>
              <a:rPr lang="en-US" altLang="zh-CN" sz="1600" dirty="0">
                <a:solidFill>
                  <a:srgbClr val="2A00FF"/>
                </a:solidFill>
                <a:latin typeface="Consolas"/>
              </a:rPr>
              <a:t>"QQ</a:t>
            </a:r>
            <a:r>
              <a:rPr lang="zh-CN" altLang="en-US" sz="1600" dirty="0">
                <a:solidFill>
                  <a:srgbClr val="2A00FF"/>
                </a:solidFill>
                <a:latin typeface="Consolas"/>
              </a:rPr>
              <a:t>号码</a:t>
            </a:r>
            <a:r>
              <a:rPr lang="en-US" altLang="zh-CN" sz="1600" dirty="0">
                <a:solidFill>
                  <a:srgbClr val="2A00FF"/>
                </a:solidFill>
                <a:latin typeface="Consolas"/>
              </a:rPr>
              <a:t>“</a:t>
            </a:r>
            <a:r>
              <a:rPr lang="en-US" altLang="zh-CN" sz="1600" dirty="0">
                <a:solidFill>
                  <a:srgbClr val="000000"/>
                </a:solidFill>
                <a:latin typeface="Consolas"/>
              </a:rPr>
              <a:t>,jp2);    </a:t>
            </a:r>
          </a:p>
          <a:p>
            <a:pPr>
              <a:lnSpc>
                <a:spcPct val="120000"/>
              </a:lnSpc>
            </a:pPr>
            <a:r>
              <a:rPr lang="en-US" altLang="zh-CN" sz="1600" dirty="0" err="1">
                <a:solidFill>
                  <a:srgbClr val="0000C0"/>
                </a:solidFill>
                <a:latin typeface="Consolas"/>
              </a:rPr>
              <a:t>jtp</a:t>
            </a:r>
            <a:r>
              <a:rPr lang="en-US" altLang="zh-CN" sz="1600" dirty="0" err="1">
                <a:solidFill>
                  <a:srgbClr val="000000"/>
                </a:solidFill>
                <a:latin typeface="Consolas"/>
              </a:rPr>
              <a:t>.add</a:t>
            </a:r>
            <a:r>
              <a:rPr lang="en-US" altLang="zh-CN" sz="1600" dirty="0">
                <a:solidFill>
                  <a:srgbClr val="000000"/>
                </a:solidFill>
                <a:latin typeface="Consolas"/>
              </a:rPr>
              <a:t>(</a:t>
            </a:r>
            <a:r>
              <a:rPr lang="en-US" altLang="zh-CN" sz="1600" dirty="0">
                <a:solidFill>
                  <a:srgbClr val="2A00FF"/>
                </a:solidFill>
                <a:latin typeface="Consolas"/>
              </a:rPr>
              <a:t>"</a:t>
            </a:r>
            <a:r>
              <a:rPr lang="zh-CN" altLang="en-US" sz="1600" dirty="0">
                <a:solidFill>
                  <a:srgbClr val="2A00FF"/>
                </a:solidFill>
                <a:latin typeface="Consolas"/>
              </a:rPr>
              <a:t>手机号码</a:t>
            </a:r>
            <a:r>
              <a:rPr lang="en-US" altLang="zh-CN" sz="1600" dirty="0">
                <a:solidFill>
                  <a:srgbClr val="2A00FF"/>
                </a:solidFill>
                <a:latin typeface="Consolas"/>
              </a:rPr>
              <a:t>“</a:t>
            </a:r>
            <a:r>
              <a:rPr lang="en-US" altLang="zh-CN" sz="1600" dirty="0">
                <a:solidFill>
                  <a:srgbClr val="000000"/>
                </a:solidFill>
                <a:latin typeface="Consolas"/>
              </a:rPr>
              <a:t>,jp3);</a:t>
            </a:r>
          </a:p>
          <a:p>
            <a:pPr>
              <a:lnSpc>
                <a:spcPct val="120000"/>
              </a:lnSpc>
            </a:pPr>
            <a:r>
              <a:rPr lang="en-US" altLang="zh-CN" sz="1600" dirty="0" err="1">
                <a:solidFill>
                  <a:srgbClr val="0000C0"/>
                </a:solidFill>
                <a:latin typeface="Consolas"/>
              </a:rPr>
              <a:t>jtp</a:t>
            </a:r>
            <a:r>
              <a:rPr lang="en-US" altLang="zh-CN" sz="1600" dirty="0" err="1">
                <a:solidFill>
                  <a:srgbClr val="000000"/>
                </a:solidFill>
                <a:latin typeface="Consolas"/>
              </a:rPr>
              <a:t>.add</a:t>
            </a:r>
            <a:r>
              <a:rPr lang="en-US" altLang="zh-CN" sz="1600" dirty="0">
                <a:solidFill>
                  <a:srgbClr val="000000"/>
                </a:solidFill>
                <a:latin typeface="Consolas"/>
              </a:rPr>
              <a:t>(</a:t>
            </a:r>
            <a:r>
              <a:rPr lang="en-US" altLang="zh-CN" sz="1600" dirty="0">
                <a:solidFill>
                  <a:srgbClr val="2A00FF"/>
                </a:solidFill>
                <a:latin typeface="Consolas"/>
              </a:rPr>
              <a:t>"</a:t>
            </a:r>
            <a:r>
              <a:rPr lang="zh-CN" altLang="en-US" sz="1600" dirty="0">
                <a:solidFill>
                  <a:srgbClr val="2A00FF"/>
                </a:solidFill>
                <a:latin typeface="Consolas"/>
              </a:rPr>
              <a:t>电子邮箱</a:t>
            </a:r>
            <a:r>
              <a:rPr lang="en-US" altLang="zh-CN" sz="1600" dirty="0">
                <a:solidFill>
                  <a:srgbClr val="2A00FF"/>
                </a:solidFill>
                <a:latin typeface="Consolas"/>
              </a:rPr>
              <a:t>“</a:t>
            </a:r>
            <a:r>
              <a:rPr lang="en-US" altLang="zh-CN" sz="1600" dirty="0">
                <a:solidFill>
                  <a:srgbClr val="000000"/>
                </a:solidFill>
                <a:latin typeface="Consolas"/>
              </a:rPr>
              <a:t>,jp4);</a:t>
            </a:r>
          </a:p>
          <a:p>
            <a:pPr>
              <a:lnSpc>
                <a:spcPct val="120000"/>
              </a:lnSpc>
            </a:pPr>
            <a:r>
              <a:rPr lang="en-US" altLang="zh-CN" sz="1600" b="1" dirty="0">
                <a:solidFill>
                  <a:srgbClr val="3F7F5F"/>
                </a:solidFill>
                <a:latin typeface="Consolas"/>
              </a:rPr>
              <a:t>//</a:t>
            </a:r>
            <a:r>
              <a:rPr lang="zh-CN" altLang="en-US" sz="1600" b="1" dirty="0">
                <a:solidFill>
                  <a:srgbClr val="3F7F5F"/>
                </a:solidFill>
                <a:latin typeface="Consolas"/>
              </a:rPr>
              <a:t>添加组件</a:t>
            </a:r>
            <a:r>
              <a:rPr lang="en-US" altLang="zh-CN" sz="1600" b="1" dirty="0" err="1">
                <a:solidFill>
                  <a:srgbClr val="3F7F5F"/>
                </a:solidFill>
                <a:latin typeface="Consolas"/>
              </a:rPr>
              <a:t>jtp</a:t>
            </a:r>
            <a:r>
              <a:rPr lang="zh-CN" altLang="en-US" sz="1600" b="1" dirty="0">
                <a:solidFill>
                  <a:srgbClr val="3F7F5F"/>
                </a:solidFill>
                <a:latin typeface="Consolas"/>
              </a:rPr>
              <a:t>到顶层容器</a:t>
            </a:r>
            <a:endParaRPr lang="en-US" altLang="zh-CN" sz="1600" b="1" dirty="0">
              <a:solidFill>
                <a:srgbClr val="3F7F5F"/>
              </a:solidFill>
              <a:latin typeface="Consolas"/>
            </a:endParaRPr>
          </a:p>
          <a:p>
            <a:pPr>
              <a:lnSpc>
                <a:spcPct val="120000"/>
              </a:lnSpc>
            </a:pPr>
            <a:r>
              <a:rPr lang="en-US" altLang="zh-CN" sz="1600" b="1" dirty="0" err="1"/>
              <a:t>this.add</a:t>
            </a:r>
            <a:r>
              <a:rPr lang="en-US" altLang="zh-CN" sz="1600" b="1" dirty="0"/>
              <a:t>(</a:t>
            </a:r>
            <a:r>
              <a:rPr lang="en-US" altLang="zh-CN" sz="1600" b="1" dirty="0" err="1"/>
              <a:t>jtp</a:t>
            </a:r>
            <a:r>
              <a:rPr lang="en-US" altLang="zh-CN" sz="1600" b="1" dirty="0"/>
              <a:t>);</a:t>
            </a:r>
            <a:endParaRPr lang="zh-CN" altLang="en-US" sz="1600" dirty="0"/>
          </a:p>
        </p:txBody>
      </p:sp>
      <p:cxnSp>
        <p:nvCxnSpPr>
          <p:cNvPr id="4" name="直接箭头连接符 3"/>
          <p:cNvCxnSpPr/>
          <p:nvPr/>
        </p:nvCxnSpPr>
        <p:spPr>
          <a:xfrm flipV="1">
            <a:off x="6804248" y="1653648"/>
            <a:ext cx="7920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96336" y="1491630"/>
            <a:ext cx="1001236" cy="369332"/>
          </a:xfrm>
          <a:prstGeom prst="rect">
            <a:avLst/>
          </a:prstGeom>
          <a:noFill/>
        </p:spPr>
        <p:txBody>
          <a:bodyPr wrap="none" rtlCol="0">
            <a:spAutoFit/>
          </a:bodyPr>
          <a:lstStyle/>
          <a:p>
            <a:r>
              <a:rPr lang="en-US" altLang="zh-CN" dirty="0"/>
              <a:t>NORTH</a:t>
            </a:r>
            <a:endParaRPr lang="zh-CN" altLang="en-US" dirty="0"/>
          </a:p>
        </p:txBody>
      </p:sp>
      <p:sp>
        <p:nvSpPr>
          <p:cNvPr id="6" name="右大括号 5"/>
          <p:cNvSpPr/>
          <p:nvPr/>
        </p:nvSpPr>
        <p:spPr>
          <a:xfrm>
            <a:off x="6876542" y="1826315"/>
            <a:ext cx="287746" cy="864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7236296" y="2132733"/>
            <a:ext cx="1133644" cy="369332"/>
          </a:xfrm>
          <a:prstGeom prst="rect">
            <a:avLst/>
          </a:prstGeom>
          <a:noFill/>
        </p:spPr>
        <p:txBody>
          <a:bodyPr wrap="none" rtlCol="0">
            <a:spAutoFit/>
          </a:bodyPr>
          <a:lstStyle/>
          <a:p>
            <a:r>
              <a:rPr lang="en-US" altLang="zh-CN" dirty="0"/>
              <a:t>CENTER</a:t>
            </a:r>
            <a:endParaRPr lang="zh-CN" altLang="en-US" dirty="0"/>
          </a:p>
        </p:txBody>
      </p:sp>
      <p:cxnSp>
        <p:nvCxnSpPr>
          <p:cNvPr id="13" name="直接箭头连接符 12"/>
          <p:cNvCxnSpPr/>
          <p:nvPr/>
        </p:nvCxnSpPr>
        <p:spPr>
          <a:xfrm flipV="1">
            <a:off x="6804248" y="2895786"/>
            <a:ext cx="864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670891" y="2749601"/>
            <a:ext cx="1155124" cy="369332"/>
          </a:xfrm>
          <a:prstGeom prst="rect">
            <a:avLst/>
          </a:prstGeom>
          <a:noFill/>
        </p:spPr>
        <p:txBody>
          <a:bodyPr wrap="none" rtlCol="0">
            <a:spAutoFit/>
          </a:bodyPr>
          <a:lstStyle/>
          <a:p>
            <a:r>
              <a:rPr lang="en-US" altLang="zh-CN" dirty="0"/>
              <a:t>SOURTH</a:t>
            </a:r>
            <a:endParaRPr lang="zh-CN" altLang="en-US" dirty="0"/>
          </a:p>
        </p:txBody>
      </p:sp>
      <p:sp>
        <p:nvSpPr>
          <p:cNvPr id="16" name="左大括号 15"/>
          <p:cNvSpPr/>
          <p:nvPr/>
        </p:nvSpPr>
        <p:spPr>
          <a:xfrm>
            <a:off x="3214678" y="1500180"/>
            <a:ext cx="214314" cy="14466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2643174" y="2035965"/>
            <a:ext cx="364202" cy="369332"/>
          </a:xfrm>
          <a:prstGeom prst="rect">
            <a:avLst/>
          </a:prstGeom>
          <a:noFill/>
        </p:spPr>
        <p:txBody>
          <a:bodyPr wrap="none" rtlCol="0">
            <a:spAutoFit/>
          </a:bodyPr>
          <a:lstStyle/>
          <a:p>
            <a:r>
              <a:rPr lang="en-US" altLang="zh-CN" dirty="0" err="1"/>
              <a:t>jp</a:t>
            </a:r>
            <a:endParaRPr lang="zh-CN" altLang="en-US" dirty="0"/>
          </a:p>
        </p:txBody>
      </p:sp>
      <p:sp>
        <p:nvSpPr>
          <p:cNvPr id="18" name="TextBox 17"/>
          <p:cNvSpPr txBox="1"/>
          <p:nvPr/>
        </p:nvSpPr>
        <p:spPr>
          <a:xfrm>
            <a:off x="2643174" y="1553759"/>
            <a:ext cx="492443" cy="369332"/>
          </a:xfrm>
          <a:prstGeom prst="wedgeRectCallout">
            <a:avLst>
              <a:gd name="adj1" fmla="val 173511"/>
              <a:gd name="adj2" fmla="val 62401"/>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dirty="0"/>
              <a:t>jp2</a:t>
            </a:r>
            <a:endParaRPr lang="zh-CN" altLang="en-US" dirty="0"/>
          </a:p>
        </p:txBody>
      </p:sp>
      <p:sp>
        <p:nvSpPr>
          <p:cNvPr id="19" name="TextBox 18"/>
          <p:cNvSpPr txBox="1"/>
          <p:nvPr/>
        </p:nvSpPr>
        <p:spPr>
          <a:xfrm>
            <a:off x="3963829" y="1184427"/>
            <a:ext cx="492443" cy="369332"/>
          </a:xfrm>
          <a:prstGeom prst="wedgeRectCallout">
            <a:avLst>
              <a:gd name="adj1" fmla="val 47510"/>
              <a:gd name="adj2" fmla="val 153623"/>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dirty="0"/>
              <a:t>jp3</a:t>
            </a:r>
            <a:endParaRPr lang="zh-CN" altLang="en-US" dirty="0"/>
          </a:p>
        </p:txBody>
      </p:sp>
      <p:sp>
        <p:nvSpPr>
          <p:cNvPr id="20" name="TextBox 19"/>
          <p:cNvSpPr txBox="1"/>
          <p:nvPr/>
        </p:nvSpPr>
        <p:spPr>
          <a:xfrm>
            <a:off x="4714877" y="1232288"/>
            <a:ext cx="492443" cy="369332"/>
          </a:xfrm>
          <a:prstGeom prst="wedgeRectCallout">
            <a:avLst>
              <a:gd name="adj1" fmla="val 59115"/>
              <a:gd name="adj2" fmla="val 153623"/>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dirty="0"/>
              <a:t>jp4</a:t>
            </a:r>
            <a:endParaRPr lang="zh-CN" altLang="en-US" dirty="0"/>
          </a:p>
        </p:txBody>
      </p:sp>
      <p:sp>
        <p:nvSpPr>
          <p:cNvPr id="21" name="TextBox 20"/>
          <p:cNvSpPr txBox="1"/>
          <p:nvPr/>
        </p:nvSpPr>
        <p:spPr>
          <a:xfrm>
            <a:off x="1142976" y="2303858"/>
            <a:ext cx="1351652" cy="646331"/>
          </a:xfrm>
          <a:prstGeom prst="wedgeRectCallout">
            <a:avLst>
              <a:gd name="adj1" fmla="val 132723"/>
              <a:gd name="adj2" fmla="val 1868"/>
            </a:avLst>
          </a:prstGeom>
          <a:noFill/>
          <a:ln>
            <a:solidFill>
              <a:schemeClr val="tx1"/>
            </a:solidFill>
          </a:ln>
        </p:spPr>
        <p:txBody>
          <a:bodyPr wrap="none" rtlCol="0">
            <a:spAutoFit/>
          </a:bodyPr>
          <a:lstStyle/>
          <a:p>
            <a:r>
              <a:rPr lang="en-US" altLang="zh-CN" dirty="0" err="1"/>
              <a:t>JCheckBox</a:t>
            </a:r>
            <a:endParaRPr lang="en-US" altLang="zh-CN" dirty="0"/>
          </a:p>
          <a:p>
            <a:r>
              <a:rPr lang="zh-CN" altLang="en-US" dirty="0"/>
              <a:t>复选按钮</a:t>
            </a:r>
          </a:p>
        </p:txBody>
      </p:sp>
    </p:spTree>
    <p:extLst>
      <p:ext uri="{BB962C8B-B14F-4D97-AF65-F5344CB8AC3E}">
        <p14:creationId xmlns:p14="http://schemas.microsoft.com/office/powerpoint/2010/main" val="346196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par>
                                <p:cTn id="38" presetID="22" presetClass="entr" presetSubtype="4"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down)">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P spid="18" grpId="0" animBg="1"/>
      <p:bldP spid="19" grpId="0" animBg="1"/>
      <p:bldP spid="20" grpId="0" animBg="1"/>
      <p:bldP spid="2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Line 2"/>
          <p:cNvSpPr>
            <a:spLocks noChangeShapeType="1"/>
          </p:cNvSpPr>
          <p:nvPr/>
        </p:nvSpPr>
        <p:spPr bwMode="auto">
          <a:xfrm>
            <a:off x="0" y="573881"/>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2772" name="Rectangle 2"/>
          <p:cNvSpPr>
            <a:spLocks noChangeArrowheads="1"/>
          </p:cNvSpPr>
          <p:nvPr/>
        </p:nvSpPr>
        <p:spPr bwMode="auto">
          <a:xfrm>
            <a:off x="468314" y="682229"/>
            <a:ext cx="813593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en-US" altLang="zh-CN" sz="2800" b="1">
                <a:solidFill>
                  <a:srgbClr val="336666"/>
                </a:solidFill>
                <a:ea typeface="华文新魏" pitchFamily="2" charset="-122"/>
              </a:rPr>
              <a:t>gui</a:t>
            </a:r>
            <a:r>
              <a:rPr lang="zh-CN" altLang="en-US" sz="2800" b="1">
                <a:solidFill>
                  <a:srgbClr val="336666"/>
                </a:solidFill>
                <a:ea typeface="华文新魏" pitchFamily="2" charset="-122"/>
              </a:rPr>
              <a:t>编程实战</a:t>
            </a:r>
            <a:r>
              <a:rPr lang="en-US" altLang="zh-CN" sz="2800" b="1">
                <a:solidFill>
                  <a:srgbClr val="336666"/>
                </a:solidFill>
                <a:ea typeface="华文新魏" pitchFamily="2" charset="-122"/>
              </a:rPr>
              <a:t>---</a:t>
            </a:r>
            <a:r>
              <a:rPr lang="zh-CN" altLang="en-US" sz="2800" b="1">
                <a:solidFill>
                  <a:srgbClr val="336666"/>
                </a:solidFill>
                <a:ea typeface="华文新魏" pitchFamily="2" charset="-122"/>
              </a:rPr>
              <a:t>记事本界面</a:t>
            </a:r>
          </a:p>
        </p:txBody>
      </p:sp>
      <p:sp>
        <p:nvSpPr>
          <p:cNvPr id="672773"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2776" name="Text Box 8"/>
          <p:cNvSpPr txBox="1">
            <a:spLocks noChangeArrowheads="1"/>
          </p:cNvSpPr>
          <p:nvPr/>
        </p:nvSpPr>
        <p:spPr bwMode="auto">
          <a:xfrm>
            <a:off x="519113" y="1241823"/>
            <a:ext cx="4455066" cy="4770537"/>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0000CC"/>
                </a:solidFill>
                <a:latin typeface="楷体_GB2312" pitchFamily="49" charset="-122"/>
                <a:ea typeface="楷体_GB2312" pitchFamily="49" charset="-122"/>
              </a:rPr>
              <a:t>■</a:t>
            </a:r>
            <a:r>
              <a:rPr kumimoji="1" lang="en-US" altLang="zh-CN" sz="1600" b="1" dirty="0">
                <a:solidFill>
                  <a:srgbClr val="FF0000"/>
                </a:solidFill>
                <a:latin typeface="楷体_GB2312" pitchFamily="49" charset="-122"/>
                <a:ea typeface="楷体_GB2312" pitchFamily="49" charset="-122"/>
              </a:rPr>
              <a:t> </a:t>
            </a:r>
            <a:r>
              <a:rPr kumimoji="1" lang="zh-CN" altLang="en-US" sz="2200" b="1" dirty="0">
                <a:solidFill>
                  <a:srgbClr val="000000"/>
                </a:solidFill>
                <a:latin typeface="楷体_GB2312" pitchFamily="49" charset="-122"/>
                <a:ea typeface="楷体_GB2312" pitchFamily="49" charset="-122"/>
              </a:rPr>
              <a:t>记事本界面</a:t>
            </a:r>
          </a:p>
          <a:p>
            <a:r>
              <a:rPr kumimoji="1" lang="zh-CN" altLang="en-US" sz="2200" b="1" dirty="0">
                <a:solidFill>
                  <a:srgbClr val="000000"/>
                </a:solidFill>
                <a:latin typeface="楷体_GB2312" pitchFamily="49" charset="-122"/>
                <a:ea typeface="楷体_GB2312" pitchFamily="49" charset="-122"/>
              </a:rPr>
              <a:t>	</a:t>
            </a:r>
          </a:p>
          <a:p>
            <a:r>
              <a:rPr kumimoji="1" lang="zh-CN" altLang="en-US" sz="2200" b="1" dirty="0">
                <a:solidFill>
                  <a:srgbClr val="000000"/>
                </a:solidFill>
                <a:latin typeface="楷体_GB2312" pitchFamily="49" charset="-122"/>
                <a:ea typeface="楷体_GB2312" pitchFamily="49" charset="-122"/>
              </a:rPr>
              <a:t>  涉及到新的</a:t>
            </a:r>
            <a:r>
              <a:rPr kumimoji="1" lang="en-US" altLang="zh-CN" sz="2200" b="1" dirty="0">
                <a:solidFill>
                  <a:srgbClr val="000000"/>
                </a:solidFill>
                <a:latin typeface="楷体_GB2312" pitchFamily="49" charset="-122"/>
                <a:ea typeface="楷体_GB2312" pitchFamily="49" charset="-122"/>
              </a:rPr>
              <a:t>swing</a:t>
            </a:r>
            <a:r>
              <a:rPr kumimoji="1" lang="zh-CN" altLang="en-US" sz="2200" b="1" dirty="0">
                <a:solidFill>
                  <a:srgbClr val="000000"/>
                </a:solidFill>
                <a:latin typeface="楷体_GB2312" pitchFamily="49" charset="-122"/>
                <a:ea typeface="楷体_GB2312" pitchFamily="49" charset="-122"/>
              </a:rPr>
              <a:t>组件</a:t>
            </a:r>
            <a:r>
              <a:rPr kumimoji="1" lang="en-US" altLang="zh-CN" sz="2200" b="1" dirty="0">
                <a:solidFill>
                  <a:srgbClr val="000000"/>
                </a:solidFill>
                <a:latin typeface="楷体_GB2312" pitchFamily="49" charset="-122"/>
                <a:ea typeface="楷体_GB2312" pitchFamily="49" charset="-122"/>
              </a:rPr>
              <a:t>:</a:t>
            </a:r>
          </a:p>
          <a:p>
            <a:r>
              <a:rPr kumimoji="1" lang="en-US" altLang="zh-CN" sz="2200" b="1" dirty="0">
                <a:solidFill>
                  <a:srgbClr val="000000"/>
                </a:solidFill>
                <a:latin typeface="楷体_GB2312" pitchFamily="49" charset="-122"/>
                <a:ea typeface="楷体_GB2312" pitchFamily="49" charset="-122"/>
              </a:rPr>
              <a:t>  ①</a:t>
            </a:r>
            <a:r>
              <a:rPr kumimoji="1" lang="zh-CN" altLang="en-US" sz="2200" b="1" dirty="0">
                <a:solidFill>
                  <a:srgbClr val="000000"/>
                </a:solidFill>
                <a:latin typeface="楷体_GB2312" pitchFamily="49" charset="-122"/>
                <a:ea typeface="楷体_GB2312" pitchFamily="49" charset="-122"/>
              </a:rPr>
              <a:t>菜单组件</a:t>
            </a:r>
          </a:p>
          <a:p>
            <a:r>
              <a:rPr kumimoji="1" lang="zh-CN" altLang="en-US" sz="2200" b="1" dirty="0">
                <a:solidFill>
                  <a:srgbClr val="000000"/>
                </a:solidFill>
                <a:latin typeface="楷体_GB2312" pitchFamily="49" charset="-122"/>
                <a:ea typeface="楷体_GB2312" pitchFamily="49" charset="-122"/>
              </a:rPr>
              <a:t>  </a:t>
            </a:r>
            <a:r>
              <a:rPr kumimoji="1" lang="en-US" altLang="zh-CN" sz="2200" b="1" dirty="0" err="1">
                <a:solidFill>
                  <a:srgbClr val="000000"/>
                </a:solidFill>
                <a:latin typeface="楷体_GB2312" pitchFamily="49" charset="-122"/>
                <a:ea typeface="楷体_GB2312" pitchFamily="49" charset="-122"/>
              </a:rPr>
              <a:t>JMenuBar</a:t>
            </a:r>
            <a:r>
              <a:rPr kumimoji="1" lang="en-US" altLang="zh-CN" sz="2200" b="1" dirty="0">
                <a:solidFill>
                  <a:srgbClr val="000000"/>
                </a:solidFill>
                <a:latin typeface="楷体_GB2312" pitchFamily="49" charset="-122"/>
                <a:ea typeface="楷体_GB2312" pitchFamily="49" charset="-122"/>
              </a:rPr>
              <a:t>    </a:t>
            </a:r>
            <a:r>
              <a:rPr kumimoji="1" lang="zh-CN" altLang="en-US" sz="2200" b="1" dirty="0">
                <a:solidFill>
                  <a:srgbClr val="000000"/>
                </a:solidFill>
                <a:latin typeface="楷体_GB2312" pitchFamily="49" charset="-122"/>
                <a:ea typeface="楷体_GB2312" pitchFamily="49" charset="-122"/>
              </a:rPr>
              <a:t>菜单条组件  树干</a:t>
            </a:r>
          </a:p>
          <a:p>
            <a:r>
              <a:rPr kumimoji="1" lang="zh-CN" altLang="en-US" sz="2200" b="1" dirty="0">
                <a:solidFill>
                  <a:srgbClr val="000000"/>
                </a:solidFill>
                <a:latin typeface="楷体_GB2312" pitchFamily="49" charset="-122"/>
                <a:ea typeface="楷体_GB2312" pitchFamily="49" charset="-122"/>
              </a:rPr>
              <a:t>  </a:t>
            </a:r>
            <a:r>
              <a:rPr kumimoji="1" lang="en-US" altLang="zh-CN" sz="2200" b="1" dirty="0" err="1">
                <a:solidFill>
                  <a:srgbClr val="000000"/>
                </a:solidFill>
                <a:latin typeface="楷体_GB2312" pitchFamily="49" charset="-122"/>
                <a:ea typeface="楷体_GB2312" pitchFamily="49" charset="-122"/>
              </a:rPr>
              <a:t>JMenu</a:t>
            </a:r>
            <a:r>
              <a:rPr kumimoji="1" lang="en-US" altLang="zh-CN" sz="2200" b="1" dirty="0">
                <a:solidFill>
                  <a:srgbClr val="000000"/>
                </a:solidFill>
                <a:latin typeface="楷体_GB2312" pitchFamily="49" charset="-122"/>
                <a:ea typeface="楷体_GB2312" pitchFamily="49" charset="-122"/>
              </a:rPr>
              <a:t>       </a:t>
            </a:r>
            <a:r>
              <a:rPr kumimoji="1" lang="zh-CN" altLang="en-US" sz="2200" b="1" dirty="0">
                <a:solidFill>
                  <a:srgbClr val="000000"/>
                </a:solidFill>
                <a:latin typeface="楷体_GB2312" pitchFamily="49" charset="-122"/>
                <a:ea typeface="楷体_GB2312" pitchFamily="49" charset="-122"/>
              </a:rPr>
              <a:t>菜单组件    树枝</a:t>
            </a:r>
          </a:p>
          <a:p>
            <a:r>
              <a:rPr kumimoji="1" lang="zh-CN" altLang="en-US" sz="2200" b="1" dirty="0">
                <a:solidFill>
                  <a:srgbClr val="000000"/>
                </a:solidFill>
                <a:latin typeface="楷体_GB2312" pitchFamily="49" charset="-122"/>
                <a:ea typeface="楷体_GB2312" pitchFamily="49" charset="-122"/>
              </a:rPr>
              <a:t>  </a:t>
            </a:r>
            <a:r>
              <a:rPr kumimoji="1" lang="en-US" altLang="zh-CN" sz="2200" b="1" dirty="0" err="1">
                <a:solidFill>
                  <a:srgbClr val="000000"/>
                </a:solidFill>
                <a:latin typeface="楷体_GB2312" pitchFamily="49" charset="-122"/>
                <a:ea typeface="楷体_GB2312" pitchFamily="49" charset="-122"/>
              </a:rPr>
              <a:t>JMenuItem</a:t>
            </a:r>
            <a:r>
              <a:rPr kumimoji="1" lang="en-US" altLang="zh-CN" sz="2200" b="1" dirty="0">
                <a:solidFill>
                  <a:srgbClr val="000000"/>
                </a:solidFill>
                <a:latin typeface="楷体_GB2312" pitchFamily="49" charset="-122"/>
                <a:ea typeface="楷体_GB2312" pitchFamily="49" charset="-122"/>
              </a:rPr>
              <a:t>   </a:t>
            </a:r>
            <a:r>
              <a:rPr kumimoji="1" lang="zh-CN" altLang="en-US" sz="2200" b="1" dirty="0">
                <a:solidFill>
                  <a:srgbClr val="000000"/>
                </a:solidFill>
                <a:latin typeface="楷体_GB2312" pitchFamily="49" charset="-122"/>
                <a:ea typeface="楷体_GB2312" pitchFamily="49" charset="-122"/>
              </a:rPr>
              <a:t>菜单项组件  树叶</a:t>
            </a:r>
          </a:p>
          <a:p>
            <a:r>
              <a:rPr kumimoji="1" lang="zh-CN" altLang="en-US" sz="2200" b="1" dirty="0">
                <a:solidFill>
                  <a:srgbClr val="000000"/>
                </a:solidFill>
                <a:latin typeface="楷体_GB2312" pitchFamily="49" charset="-122"/>
                <a:ea typeface="楷体_GB2312" pitchFamily="49" charset="-122"/>
              </a:rPr>
              <a:t>  ②二级菜单制作</a:t>
            </a:r>
          </a:p>
          <a:p>
            <a:r>
              <a:rPr kumimoji="1" lang="zh-CN" altLang="en-US" sz="2200" b="1" dirty="0">
                <a:solidFill>
                  <a:srgbClr val="000000"/>
                </a:solidFill>
                <a:latin typeface="楷体_GB2312" pitchFamily="49" charset="-122"/>
                <a:ea typeface="楷体_GB2312" pitchFamily="49" charset="-122"/>
              </a:rPr>
              <a:t>  </a:t>
            </a:r>
            <a:r>
              <a:rPr kumimoji="1" lang="en-US" altLang="zh-CN" sz="2200" b="1" dirty="0" err="1">
                <a:solidFill>
                  <a:srgbClr val="000000"/>
                </a:solidFill>
                <a:latin typeface="楷体_GB2312" pitchFamily="49" charset="-122"/>
                <a:ea typeface="楷体_GB2312" pitchFamily="49" charset="-122"/>
              </a:rPr>
              <a:t>JMenu</a:t>
            </a:r>
            <a:r>
              <a:rPr kumimoji="1" lang="zh-CN" altLang="en-US" sz="2200" b="1" dirty="0">
                <a:solidFill>
                  <a:srgbClr val="000000"/>
                </a:solidFill>
                <a:latin typeface="楷体_GB2312" pitchFamily="49" charset="-122"/>
                <a:ea typeface="楷体_GB2312" pitchFamily="49" charset="-122"/>
              </a:rPr>
              <a:t>里面可以嵌套</a:t>
            </a:r>
            <a:r>
              <a:rPr kumimoji="1" lang="en-US" altLang="zh-CN" sz="2200" b="1" dirty="0" err="1">
                <a:solidFill>
                  <a:srgbClr val="000000"/>
                </a:solidFill>
                <a:latin typeface="楷体_GB2312" pitchFamily="49" charset="-122"/>
                <a:ea typeface="楷体_GB2312" pitchFamily="49" charset="-122"/>
              </a:rPr>
              <a:t>JMenu</a:t>
            </a:r>
            <a:endParaRPr kumimoji="1" lang="en-US" altLang="zh-CN" sz="2200" b="1" dirty="0">
              <a:solidFill>
                <a:srgbClr val="000000"/>
              </a:solidFill>
              <a:latin typeface="楷体_GB2312" pitchFamily="49" charset="-122"/>
              <a:ea typeface="楷体_GB2312" pitchFamily="49" charset="-122"/>
            </a:endParaRPr>
          </a:p>
          <a:p>
            <a:r>
              <a:rPr kumimoji="1" lang="en-US" altLang="zh-CN" sz="2200" b="1" dirty="0">
                <a:solidFill>
                  <a:srgbClr val="000000"/>
                </a:solidFill>
                <a:latin typeface="楷体_GB2312" pitchFamily="49" charset="-122"/>
                <a:ea typeface="楷体_GB2312" pitchFamily="49" charset="-122"/>
              </a:rPr>
              <a:t>  ③</a:t>
            </a:r>
            <a:r>
              <a:rPr kumimoji="1" lang="zh-CN" altLang="en-US" sz="2200" b="1" dirty="0">
                <a:solidFill>
                  <a:srgbClr val="000000"/>
                </a:solidFill>
                <a:latin typeface="楷体_GB2312" pitchFamily="49" charset="-122"/>
                <a:ea typeface="楷体_GB2312" pitchFamily="49" charset="-122"/>
              </a:rPr>
              <a:t>工具条组件</a:t>
            </a:r>
          </a:p>
          <a:p>
            <a:r>
              <a:rPr kumimoji="1" lang="zh-CN" altLang="en-US" sz="2200" b="1" dirty="0">
                <a:solidFill>
                  <a:srgbClr val="000000"/>
                </a:solidFill>
                <a:latin typeface="楷体_GB2312" pitchFamily="49" charset="-122"/>
                <a:ea typeface="楷体_GB2312" pitchFamily="49" charset="-122"/>
              </a:rPr>
              <a:t>  </a:t>
            </a:r>
            <a:r>
              <a:rPr kumimoji="1" lang="en-US" altLang="zh-CN" sz="2200" b="1" dirty="0" err="1">
                <a:solidFill>
                  <a:srgbClr val="000000"/>
                </a:solidFill>
                <a:latin typeface="楷体_GB2312" pitchFamily="49" charset="-122"/>
                <a:ea typeface="楷体_GB2312" pitchFamily="49" charset="-122"/>
              </a:rPr>
              <a:t>JToolBar</a:t>
            </a:r>
            <a:r>
              <a:rPr kumimoji="1" lang="en-US" altLang="zh-CN" sz="2200" b="1" dirty="0">
                <a:solidFill>
                  <a:srgbClr val="000000"/>
                </a:solidFill>
                <a:latin typeface="楷体_GB2312" pitchFamily="49" charset="-122"/>
                <a:ea typeface="楷体_GB2312" pitchFamily="49" charset="-122"/>
              </a:rPr>
              <a:t>    </a:t>
            </a:r>
            <a:r>
              <a:rPr kumimoji="1" lang="zh-CN" altLang="en-US" sz="2200" b="1" dirty="0">
                <a:solidFill>
                  <a:srgbClr val="000000"/>
                </a:solidFill>
                <a:latin typeface="楷体_GB2312" pitchFamily="49" charset="-122"/>
                <a:ea typeface="楷体_GB2312" pitchFamily="49" charset="-122"/>
              </a:rPr>
              <a:t>容器类组件</a:t>
            </a:r>
          </a:p>
          <a:p>
            <a:r>
              <a:rPr kumimoji="1" lang="zh-CN" altLang="en-US" sz="2200" b="1" dirty="0">
                <a:solidFill>
                  <a:srgbClr val="000000"/>
                </a:solidFill>
                <a:latin typeface="楷体_GB2312" pitchFamily="49" charset="-122"/>
                <a:ea typeface="楷体_GB2312" pitchFamily="49" charset="-122"/>
              </a:rPr>
              <a:t>	</a:t>
            </a:r>
          </a:p>
          <a:p>
            <a:r>
              <a:rPr kumimoji="1" lang="zh-CN" altLang="en-US" sz="2200" b="1" dirty="0">
                <a:solidFill>
                  <a:srgbClr val="000000"/>
                </a:solidFill>
                <a:latin typeface="楷体_GB2312" pitchFamily="49" charset="-122"/>
                <a:ea typeface="楷体_GB2312" pitchFamily="49" charset="-122"/>
              </a:rPr>
              <a:t>  案例</a:t>
            </a:r>
            <a:r>
              <a:rPr kumimoji="1" lang="en-US" altLang="zh-CN" sz="2200" b="1" dirty="0">
                <a:solidFill>
                  <a:srgbClr val="000000"/>
                </a:solidFill>
                <a:latin typeface="楷体_GB2312" pitchFamily="49" charset="-122"/>
                <a:ea typeface="楷体_GB2312" pitchFamily="49" charset="-122"/>
              </a:rPr>
              <a:t>【Menu.java】</a:t>
            </a:r>
          </a:p>
          <a:p>
            <a:endParaRPr lang="en-US" altLang="zh-CN" dirty="0"/>
          </a:p>
        </p:txBody>
      </p:sp>
      <p:pic>
        <p:nvPicPr>
          <p:cNvPr id="672777" name="Picture 9" descr="jishib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5238" y="1762125"/>
            <a:ext cx="4068762" cy="2433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7"/>
          <p:cNvSpPr>
            <a:spLocks noGrp="1" noChangeArrowheads="1"/>
          </p:cNvSpPr>
          <p:nvPr>
            <p:ph type="title"/>
          </p:nvPr>
        </p:nvSpPr>
        <p:spPr>
          <a:xfrm>
            <a:off x="457200" y="598122"/>
            <a:ext cx="8229600" cy="677484"/>
          </a:xfrm>
          <a:noFill/>
        </p:spPr>
        <p:txBody>
          <a:bodyPr>
            <a:normAutofit/>
          </a:bodyPr>
          <a:lstStyle/>
          <a:p>
            <a:pPr algn="ctr" eaLnBrk="1" hangingPunct="1"/>
            <a:r>
              <a:rPr lang="zh-CN" altLang="en-US" dirty="0"/>
              <a:t>总结：</a:t>
            </a:r>
            <a:r>
              <a:rPr lang="en-US" altLang="zh-CN" dirty="0"/>
              <a:t>Java</a:t>
            </a:r>
            <a:r>
              <a:rPr lang="zh-CN" altLang="en-US" dirty="0"/>
              <a:t>应用程序的框架</a:t>
            </a:r>
          </a:p>
        </p:txBody>
      </p:sp>
      <p:sp>
        <p:nvSpPr>
          <p:cNvPr id="2" name="内容占位符 1"/>
          <p:cNvSpPr>
            <a:spLocks noGrp="1"/>
          </p:cNvSpPr>
          <p:nvPr>
            <p:ph idx="1"/>
          </p:nvPr>
        </p:nvSpPr>
        <p:spPr>
          <a:xfrm>
            <a:off x="457200" y="1545636"/>
            <a:ext cx="8229600" cy="2740614"/>
          </a:xfrm>
        </p:spPr>
        <p:txBody>
          <a:bodyPr>
            <a:normAutofit fontScale="92500" lnSpcReduction="20000"/>
          </a:bodyPr>
          <a:lstStyle/>
          <a:p>
            <a:pPr marL="0" indent="0">
              <a:spcBef>
                <a:spcPct val="50000"/>
              </a:spcBef>
              <a:buClr>
                <a:srgbClr val="002060"/>
              </a:buClr>
              <a:buNone/>
            </a:pPr>
            <a:r>
              <a:rPr lang="zh-CN" altLang="en-US" dirty="0">
                <a:solidFill>
                  <a:srgbClr val="080808"/>
                </a:solidFill>
              </a:rPr>
              <a:t>一、</a:t>
            </a:r>
            <a:r>
              <a:rPr lang="zh-CN" altLang="en-US" dirty="0"/>
              <a:t>支持框架的类</a:t>
            </a:r>
            <a:endParaRPr lang="en-US" altLang="zh-CN" dirty="0">
              <a:solidFill>
                <a:srgbClr val="080808"/>
              </a:solidFill>
            </a:endParaRPr>
          </a:p>
          <a:p>
            <a:pPr marL="457200" indent="-457200" eaLnBrk="1" hangingPunct="1">
              <a:spcBef>
                <a:spcPct val="50000"/>
              </a:spcBef>
              <a:buClr>
                <a:srgbClr val="002060"/>
              </a:buClr>
            </a:pPr>
            <a:r>
              <a:rPr lang="zh-CN" altLang="en-US" dirty="0">
                <a:solidFill>
                  <a:srgbClr val="080808"/>
                </a:solidFill>
              </a:rPr>
              <a:t>在</a:t>
            </a:r>
            <a:r>
              <a:rPr lang="en-US" altLang="zh-CN" dirty="0">
                <a:solidFill>
                  <a:srgbClr val="080808"/>
                </a:solidFill>
              </a:rPr>
              <a:t>AWT</a:t>
            </a:r>
            <a:r>
              <a:rPr lang="zh-CN" altLang="en-US" dirty="0">
                <a:solidFill>
                  <a:srgbClr val="080808"/>
                </a:solidFill>
              </a:rPr>
              <a:t>库中，对应于框架的类是</a:t>
            </a:r>
            <a:r>
              <a:rPr lang="en-US" altLang="zh-CN" dirty="0">
                <a:solidFill>
                  <a:srgbClr val="080808"/>
                </a:solidFill>
              </a:rPr>
              <a:t>Frame.</a:t>
            </a:r>
          </a:p>
          <a:p>
            <a:pPr marL="457200" indent="-457200" eaLnBrk="1" hangingPunct="1">
              <a:spcBef>
                <a:spcPct val="50000"/>
              </a:spcBef>
              <a:buClr>
                <a:srgbClr val="002060"/>
              </a:buClr>
            </a:pPr>
            <a:r>
              <a:rPr lang="zh-CN" altLang="en-US" dirty="0" smtClean="0">
                <a:solidFill>
                  <a:srgbClr val="0000FF"/>
                </a:solidFill>
              </a:rPr>
              <a:t>在</a:t>
            </a:r>
            <a:r>
              <a:rPr lang="en-US" altLang="zh-CN" dirty="0" smtClean="0">
                <a:solidFill>
                  <a:srgbClr val="0000FF"/>
                </a:solidFill>
              </a:rPr>
              <a:t>swing</a:t>
            </a:r>
            <a:r>
              <a:rPr lang="zh-CN" altLang="en-US" dirty="0">
                <a:solidFill>
                  <a:srgbClr val="0000FF"/>
                </a:solidFill>
              </a:rPr>
              <a:t>库中，相应的类是</a:t>
            </a:r>
            <a:r>
              <a:rPr lang="en-US" altLang="zh-CN" dirty="0" err="1">
                <a:solidFill>
                  <a:srgbClr val="0000FF"/>
                </a:solidFill>
              </a:rPr>
              <a:t>JFrame</a:t>
            </a:r>
            <a:r>
              <a:rPr lang="zh-CN" altLang="en-US" dirty="0">
                <a:solidFill>
                  <a:srgbClr val="080808"/>
                </a:solidFill>
              </a:rPr>
              <a:t>。</a:t>
            </a:r>
            <a:endParaRPr lang="en-US" altLang="zh-CN" dirty="0">
              <a:solidFill>
                <a:srgbClr val="080808"/>
              </a:solidFill>
            </a:endParaRPr>
          </a:p>
          <a:p>
            <a:pPr marL="457200" indent="-457200" eaLnBrk="1" hangingPunct="1">
              <a:spcBef>
                <a:spcPct val="50000"/>
              </a:spcBef>
              <a:buClr>
                <a:srgbClr val="002060"/>
              </a:buClr>
            </a:pPr>
            <a:r>
              <a:rPr lang="en-US" altLang="zh-CN" dirty="0" err="1">
                <a:solidFill>
                  <a:srgbClr val="080808"/>
                </a:solidFill>
              </a:rPr>
              <a:t>JFrame</a:t>
            </a:r>
            <a:r>
              <a:rPr lang="zh-CN" altLang="en-US" dirty="0">
                <a:solidFill>
                  <a:srgbClr val="080808"/>
                </a:solidFill>
              </a:rPr>
              <a:t>类扩展了</a:t>
            </a:r>
            <a:r>
              <a:rPr lang="en-US" altLang="zh-CN" dirty="0">
                <a:solidFill>
                  <a:srgbClr val="080808"/>
                </a:solidFill>
              </a:rPr>
              <a:t>Frame</a:t>
            </a:r>
            <a:r>
              <a:rPr lang="zh-CN" altLang="en-US" dirty="0">
                <a:solidFill>
                  <a:srgbClr val="080808"/>
                </a:solidFill>
              </a:rPr>
              <a:t>类。大部分</a:t>
            </a:r>
            <a:r>
              <a:rPr lang="en-US" altLang="zh-CN" dirty="0">
                <a:solidFill>
                  <a:srgbClr val="080808"/>
                </a:solidFill>
              </a:rPr>
              <a:t>AWT</a:t>
            </a:r>
            <a:r>
              <a:rPr lang="zh-CN" altLang="en-US" dirty="0">
                <a:solidFill>
                  <a:srgbClr val="080808"/>
                </a:solidFill>
              </a:rPr>
              <a:t>组件在</a:t>
            </a:r>
            <a:r>
              <a:rPr lang="en-US" altLang="zh-CN" dirty="0">
                <a:solidFill>
                  <a:srgbClr val="080808"/>
                </a:solidFill>
              </a:rPr>
              <a:t>Swing</a:t>
            </a:r>
            <a:r>
              <a:rPr lang="zh-CN" altLang="en-US" dirty="0">
                <a:solidFill>
                  <a:srgbClr val="080808"/>
                </a:solidFill>
              </a:rPr>
              <a:t>中都有等价的组件，它们在表示形式上差一个“</a:t>
            </a:r>
            <a:r>
              <a:rPr lang="en-US" altLang="zh-CN" dirty="0">
                <a:solidFill>
                  <a:srgbClr val="080808"/>
                </a:solidFill>
              </a:rPr>
              <a:t>J”</a:t>
            </a:r>
            <a:r>
              <a:rPr lang="zh-CN" altLang="en-US" dirty="0">
                <a:solidFill>
                  <a:srgbClr val="080808"/>
                </a:solidFill>
              </a:rPr>
              <a:t>。</a:t>
            </a:r>
          </a:p>
          <a:p>
            <a:pPr marL="0" indent="0">
              <a:buNone/>
            </a:pPr>
            <a:endParaRPr lang="en-US" altLang="zh-CN" dirty="0"/>
          </a:p>
          <a:p>
            <a:pPr marL="0" indent="0">
              <a:buNone/>
            </a:pPr>
            <a:r>
              <a:rPr lang="zh-CN" altLang="en-US" dirty="0"/>
              <a:t>利用框架可以创建一个窗体。</a:t>
            </a:r>
          </a:p>
        </p:txBody>
      </p:sp>
      <p:sp>
        <p:nvSpPr>
          <p:cNvPr id="23554" name="页脚占位符 3"/>
          <p:cNvSpPr>
            <a:spLocks noGrp="1"/>
          </p:cNvSpPr>
          <p:nvPr>
            <p:ph type="ftr" sz="quarter" idx="11"/>
          </p:nvPr>
        </p:nvSpPr>
        <p:spPr>
          <a:noFill/>
        </p:spPr>
        <p:txBody>
          <a:bodyPr/>
          <a:lstStyle>
            <a:lvl1pPr eaLnBrk="0" hangingPunct="0">
              <a:defRPr sz="2600" b="1">
                <a:solidFill>
                  <a:schemeClr val="tx1"/>
                </a:solidFill>
                <a:latin typeface="Tahoma" pitchFamily="34" charset="0"/>
                <a:ea typeface="楷体_GB2312" pitchFamily="49" charset="-122"/>
              </a:defRPr>
            </a:lvl1pPr>
            <a:lvl2pPr marL="742950" indent="-285750" eaLnBrk="0" hangingPunct="0">
              <a:defRPr sz="2600" b="1">
                <a:solidFill>
                  <a:schemeClr val="tx1"/>
                </a:solidFill>
                <a:latin typeface="Tahoma" pitchFamily="34" charset="0"/>
                <a:ea typeface="楷体_GB2312" pitchFamily="49" charset="-122"/>
              </a:defRPr>
            </a:lvl2pPr>
            <a:lvl3pPr marL="1143000" indent="-228600" eaLnBrk="0" hangingPunct="0">
              <a:defRPr sz="2600" b="1">
                <a:solidFill>
                  <a:schemeClr val="tx1"/>
                </a:solidFill>
                <a:latin typeface="Tahoma" pitchFamily="34" charset="0"/>
                <a:ea typeface="楷体_GB2312" pitchFamily="49" charset="-122"/>
              </a:defRPr>
            </a:lvl3pPr>
            <a:lvl4pPr marL="1600200" indent="-228600" eaLnBrk="0" hangingPunct="0">
              <a:defRPr sz="2600" b="1">
                <a:solidFill>
                  <a:schemeClr val="tx1"/>
                </a:solidFill>
                <a:latin typeface="Tahoma" pitchFamily="34" charset="0"/>
                <a:ea typeface="楷体_GB2312" pitchFamily="49" charset="-122"/>
              </a:defRPr>
            </a:lvl4pPr>
            <a:lvl5pPr marL="2057400" indent="-228600" eaLnBrk="0" hangingPunct="0">
              <a:defRPr sz="2600" b="1">
                <a:solidFill>
                  <a:schemeClr val="tx1"/>
                </a:solidFill>
                <a:latin typeface="Tahoma" pitchFamily="34" charset="0"/>
                <a:ea typeface="楷体_GB2312" pitchFamily="49" charset="-122"/>
              </a:defRPr>
            </a:lvl5pPr>
            <a:lvl6pPr marL="25146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6pPr>
            <a:lvl7pPr marL="29718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7pPr>
            <a:lvl8pPr marL="34290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8pPr>
            <a:lvl9pPr marL="3886200" indent="-228600" eaLnBrk="0" fontAlgn="base" hangingPunct="0">
              <a:lnSpc>
                <a:spcPct val="140000"/>
              </a:lnSpc>
              <a:spcBef>
                <a:spcPct val="20000"/>
              </a:spcBef>
              <a:spcAft>
                <a:spcPct val="0"/>
              </a:spcAft>
              <a:buClr>
                <a:schemeClr val="hlink"/>
              </a:buClr>
              <a:buFont typeface="Wingdings" pitchFamily="2" charset="2"/>
              <a:defRPr sz="2600" b="1">
                <a:solidFill>
                  <a:schemeClr val="tx1"/>
                </a:solidFill>
                <a:latin typeface="Tahoma" pitchFamily="34" charset="0"/>
                <a:ea typeface="楷体_GB2312" pitchFamily="49" charset="-122"/>
              </a:defRPr>
            </a:lvl9pPr>
          </a:lstStyle>
          <a:p>
            <a:pPr eaLnBrk="1" hangingPunct="1">
              <a:buClr>
                <a:srgbClr val="002060"/>
              </a:buClr>
            </a:pPr>
            <a:r>
              <a:rPr lang="en-US" sz="1000" b="0" dirty="0">
                <a:solidFill>
                  <a:srgbClr val="000000"/>
                </a:solidFill>
                <a:latin typeface="Verdana" pitchFamily="34" charset="0"/>
                <a:ea typeface="宋体" pitchFamily="2" charset="-122"/>
              </a:rPr>
              <a:t>GUET</a:t>
            </a:r>
            <a:endParaRPr sz="1000" b="0" dirty="0">
              <a:solidFill>
                <a:srgbClr val="000000"/>
              </a:solidFill>
              <a:latin typeface="Verdana" pitchFamily="34" charset="0"/>
              <a:ea typeface="宋体" pitchFamily="2" charset="-122"/>
            </a:endParaRPr>
          </a:p>
        </p:txBody>
      </p:sp>
    </p:spTree>
    <p:extLst>
      <p:ext uri="{BB962C8B-B14F-4D97-AF65-F5344CB8AC3E}">
        <p14:creationId xmlns:p14="http://schemas.microsoft.com/office/powerpoint/2010/main" val="3183778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3" name="Text Box 3"/>
          <p:cNvSpPr txBox="1">
            <a:spLocks noChangeArrowheads="1"/>
          </p:cNvSpPr>
          <p:nvPr/>
        </p:nvSpPr>
        <p:spPr bwMode="auto">
          <a:xfrm>
            <a:off x="7415214" y="87475"/>
            <a:ext cx="16208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prstClr val="white"/>
                </a:solidFill>
                <a:ea typeface="华文行楷" pitchFamily="2" charset="-122"/>
              </a:rPr>
              <a:t>主讲 李云辉</a:t>
            </a:r>
          </a:p>
        </p:txBody>
      </p:sp>
      <p:sp>
        <p:nvSpPr>
          <p:cNvPr id="599044" name="Rectangle 2"/>
          <p:cNvSpPr>
            <a:spLocks noChangeArrowheads="1"/>
          </p:cNvSpPr>
          <p:nvPr/>
        </p:nvSpPr>
        <p:spPr bwMode="auto">
          <a:xfrm>
            <a:off x="468314" y="682229"/>
            <a:ext cx="813593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endParaRPr lang="zh-CN" altLang="en-US" sz="2800" b="1" dirty="0">
              <a:solidFill>
                <a:srgbClr val="336666"/>
              </a:solidFill>
              <a:ea typeface="华文新魏" pitchFamily="2" charset="-122"/>
            </a:endParaRPr>
          </a:p>
        </p:txBody>
      </p:sp>
      <p:sp>
        <p:nvSpPr>
          <p:cNvPr id="599045"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pic>
        <p:nvPicPr>
          <p:cNvPr id="599048" name="Picture 8" descr="j04168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1863" y="1491854"/>
            <a:ext cx="1439862" cy="113466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457200" y="682228"/>
            <a:ext cx="8229600" cy="539353"/>
          </a:xfrm>
        </p:spPr>
        <p:txBody>
          <a:bodyPr>
            <a:normAutofit/>
          </a:bodyPr>
          <a:lstStyle/>
          <a:p>
            <a:r>
              <a:rPr lang="zh-CN" altLang="en-US" b="1" dirty="0">
                <a:solidFill>
                  <a:srgbClr val="336666"/>
                </a:solidFill>
                <a:ea typeface="华文新魏" pitchFamily="2" charset="-122"/>
              </a:rPr>
              <a:t>内容介绍</a:t>
            </a:r>
            <a:endParaRPr lang="zh-CN" altLang="en-US" dirty="0"/>
          </a:p>
        </p:txBody>
      </p:sp>
      <p:sp>
        <p:nvSpPr>
          <p:cNvPr id="3" name="内容占位符 2"/>
          <p:cNvSpPr>
            <a:spLocks noGrp="1"/>
          </p:cNvSpPr>
          <p:nvPr>
            <p:ph idx="1"/>
          </p:nvPr>
        </p:nvSpPr>
        <p:spPr>
          <a:xfrm>
            <a:off x="457200" y="1329612"/>
            <a:ext cx="8229600" cy="3294366"/>
          </a:xfrm>
        </p:spPr>
        <p:txBody>
          <a:bodyPr/>
          <a:lstStyle/>
          <a:p>
            <a:pPr marL="0" lvl="0" indent="0" algn="just" fontAlgn="base">
              <a:spcBef>
                <a:spcPct val="0"/>
              </a:spcBef>
              <a:spcAft>
                <a:spcPct val="0"/>
              </a:spcAft>
              <a:buClrTx/>
              <a:buSzTx/>
              <a:buFontTx/>
              <a:buAutoNum type="arabicPeriod"/>
            </a:pPr>
            <a:r>
              <a:rPr lang="zh-CN" altLang="en-US" b="1" dirty="0">
                <a:latin typeface="Arial" charset="0"/>
                <a:ea typeface="华文细黑" pitchFamily="2" charset="-122"/>
              </a:rPr>
              <a:t>图形用户界面</a:t>
            </a:r>
            <a:r>
              <a:rPr lang="en-US" altLang="zh-CN" b="1" dirty="0">
                <a:latin typeface="Arial" charset="0"/>
                <a:ea typeface="华文细黑" pitchFamily="2" charset="-122"/>
              </a:rPr>
              <a:t>(</a:t>
            </a:r>
            <a:r>
              <a:rPr lang="en-US" altLang="zh-CN" b="1" dirty="0" err="1">
                <a:latin typeface="Arial" charset="0"/>
                <a:ea typeface="华文细黑" pitchFamily="2" charset="-122"/>
              </a:rPr>
              <a:t>gui</a:t>
            </a:r>
            <a:r>
              <a:rPr lang="en-US" altLang="zh-CN" b="1" dirty="0">
                <a:latin typeface="Arial" charset="0"/>
                <a:ea typeface="华文细黑" pitchFamily="2" charset="-122"/>
              </a:rPr>
              <a:t>)</a:t>
            </a:r>
            <a:r>
              <a:rPr lang="zh-CN" altLang="en-US" b="1" dirty="0">
                <a:latin typeface="Arial" charset="0"/>
                <a:ea typeface="华文细黑" pitchFamily="2" charset="-122"/>
              </a:rPr>
              <a:t>介绍</a:t>
            </a:r>
          </a:p>
          <a:p>
            <a:pPr marL="0" lvl="0" indent="0" algn="just" fontAlgn="base">
              <a:spcBef>
                <a:spcPct val="0"/>
              </a:spcBef>
              <a:spcAft>
                <a:spcPct val="0"/>
              </a:spcAft>
              <a:buClrTx/>
              <a:buSzTx/>
              <a:buFontTx/>
              <a:buAutoNum type="arabicPeriod"/>
            </a:pPr>
            <a:r>
              <a:rPr lang="en-US" altLang="zh-CN" b="1" dirty="0">
                <a:solidFill>
                  <a:srgbClr val="FF0000"/>
                </a:solidFill>
                <a:latin typeface="Arial" charset="0"/>
                <a:ea typeface="华文细黑" pitchFamily="2" charset="-122"/>
              </a:rPr>
              <a:t>swing</a:t>
            </a:r>
            <a:r>
              <a:rPr lang="zh-CN" altLang="en-US" b="1" dirty="0">
                <a:solidFill>
                  <a:srgbClr val="FF0000"/>
                </a:solidFill>
                <a:latin typeface="Arial" charset="0"/>
                <a:ea typeface="华文细黑" pitchFamily="2" charset="-122"/>
              </a:rPr>
              <a:t>组件介绍</a:t>
            </a:r>
          </a:p>
          <a:p>
            <a:pPr marL="0" lvl="0" indent="0" algn="just" fontAlgn="base">
              <a:spcBef>
                <a:spcPct val="0"/>
              </a:spcBef>
              <a:spcAft>
                <a:spcPct val="0"/>
              </a:spcAft>
              <a:buClrTx/>
              <a:buSzTx/>
              <a:buFontTx/>
              <a:buAutoNum type="arabicPeriod"/>
            </a:pPr>
            <a:r>
              <a:rPr lang="zh-CN" altLang="en-US" b="1" dirty="0">
                <a:solidFill>
                  <a:srgbClr val="000000"/>
                </a:solidFill>
                <a:latin typeface="Arial" charset="0"/>
                <a:ea typeface="华文细黑" pitchFamily="2" charset="-122"/>
              </a:rPr>
              <a:t>常用布局管理器</a:t>
            </a:r>
            <a:endParaRPr lang="en-US" altLang="zh-CN" b="1" dirty="0">
              <a:solidFill>
                <a:srgbClr val="000000"/>
              </a:solidFill>
              <a:latin typeface="Arial" charset="0"/>
              <a:ea typeface="华文细黑" pitchFamily="2" charset="-122"/>
            </a:endParaRPr>
          </a:p>
          <a:p>
            <a:pPr marL="0" lvl="0" indent="0" algn="just" fontAlgn="base">
              <a:spcBef>
                <a:spcPct val="0"/>
              </a:spcBef>
              <a:spcAft>
                <a:spcPct val="0"/>
              </a:spcAft>
              <a:buClrTx/>
              <a:buSzTx/>
              <a:buFontTx/>
              <a:buAutoNum type="arabicPeriod"/>
            </a:pPr>
            <a:r>
              <a:rPr lang="en-US" altLang="zh-CN" b="1" dirty="0" err="1">
                <a:solidFill>
                  <a:srgbClr val="000000"/>
                </a:solidFill>
                <a:latin typeface="Arial" charset="0"/>
                <a:ea typeface="华文细黑" pitchFamily="2" charset="-122"/>
              </a:rPr>
              <a:t>gui</a:t>
            </a:r>
            <a:r>
              <a:rPr lang="zh-CN" altLang="en-US" b="1" dirty="0">
                <a:solidFill>
                  <a:srgbClr val="000000"/>
                </a:solidFill>
                <a:latin typeface="Arial" charset="0"/>
                <a:ea typeface="华文细黑" pitchFamily="2" charset="-122"/>
              </a:rPr>
              <a:t>编程实战案例	</a:t>
            </a:r>
          </a:p>
          <a:p>
            <a:endParaRPr lang="zh-CN" altLang="en-US" dirty="0"/>
          </a:p>
        </p:txBody>
      </p:sp>
    </p:spTree>
    <p:extLst>
      <p:ext uri="{BB962C8B-B14F-4D97-AF65-F5344CB8AC3E}">
        <p14:creationId xmlns:p14="http://schemas.microsoft.com/office/powerpoint/2010/main" val="432124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5428" name="Rectangle 2"/>
          <p:cNvSpPr>
            <a:spLocks noChangeArrowheads="1"/>
          </p:cNvSpPr>
          <p:nvPr/>
        </p:nvSpPr>
        <p:spPr bwMode="auto">
          <a:xfrm>
            <a:off x="468314" y="682229"/>
            <a:ext cx="813593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sz="4400">
                <a:solidFill>
                  <a:schemeClr val="tx2"/>
                </a:solidFill>
                <a:latin typeface="Arial" charset="0"/>
                <a:ea typeface="宋体" charset="-122"/>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pPr algn="l"/>
            <a:r>
              <a:rPr lang="en-US" altLang="zh-CN" sz="2800" b="1" dirty="0">
                <a:solidFill>
                  <a:srgbClr val="336666"/>
                </a:solidFill>
                <a:ea typeface="华文新魏" pitchFamily="2" charset="-122"/>
              </a:rPr>
              <a:t>swing </a:t>
            </a:r>
            <a:r>
              <a:rPr lang="zh-CN" altLang="en-US" sz="2800" b="1" dirty="0">
                <a:solidFill>
                  <a:srgbClr val="336666"/>
                </a:solidFill>
                <a:ea typeface="华文新魏" pitchFamily="2" charset="-122"/>
              </a:rPr>
              <a:t>组件一览图</a:t>
            </a:r>
          </a:p>
        </p:txBody>
      </p:sp>
      <p:sp>
        <p:nvSpPr>
          <p:cNvPr id="615429" name="Line 5"/>
          <p:cNvSpPr>
            <a:spLocks noChangeShapeType="1"/>
          </p:cNvSpPr>
          <p:nvPr/>
        </p:nvSpPr>
        <p:spPr bwMode="auto">
          <a:xfrm>
            <a:off x="611188" y="1221581"/>
            <a:ext cx="8280400" cy="0"/>
          </a:xfrm>
          <a:prstGeom prst="line">
            <a:avLst/>
          </a:prstGeom>
          <a:noFill/>
          <a:ln w="25400">
            <a:solidFill>
              <a:srgbClr val="33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615435" name="Picture 11" descr="zhongya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1" y="1168004"/>
            <a:ext cx="8353425" cy="38885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明">
  <a:themeElements>
    <a:clrScheme name="行云流水">
      <a:dk1>
        <a:sysClr val="windowText" lastClr="0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sample">
  <a:themeElements>
    <a:clrScheme name="自定义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002060"/>
      </a:hlink>
      <a:folHlink>
        <a:srgbClr val="3366CC"/>
      </a:folHlink>
    </a:clrScheme>
    <a:fontScheme name="sample">
      <a:majorFont>
        <a:latin typeface="Tahoma"/>
        <a:ea typeface="楷体_GB2312"/>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40000"/>
          </a:lnSpc>
          <a:spcBef>
            <a:spcPct val="20000"/>
          </a:spcBef>
          <a:spcAft>
            <a:spcPct val="0"/>
          </a:spcAft>
          <a:buClr>
            <a:schemeClr val="hlink"/>
          </a:buClr>
          <a:buSzTx/>
          <a:buFont typeface="Wingdings" pitchFamily="2" charset="2"/>
          <a:buNone/>
          <a:tabLst/>
          <a:defRPr kumimoji="0" lang="en-US" sz="2600" b="1" i="0" u="none" strike="noStrike" cap="none" normalizeH="0" baseline="0" smtClean="0">
            <a:ln>
              <a:noFill/>
            </a:ln>
            <a:solidFill>
              <a:schemeClr val="tx1"/>
            </a:solidFill>
            <a:effectLst/>
            <a:latin typeface="Tahoma" pitchFamily="34" charset="0"/>
            <a:ea typeface="楷体_GB2312" pitchFamily="49" charset="-122"/>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40000"/>
          </a:lnSpc>
          <a:spcBef>
            <a:spcPct val="20000"/>
          </a:spcBef>
          <a:spcAft>
            <a:spcPct val="0"/>
          </a:spcAft>
          <a:buClr>
            <a:schemeClr val="hlink"/>
          </a:buClr>
          <a:buSzTx/>
          <a:buFont typeface="Wingdings" pitchFamily="2" charset="2"/>
          <a:buNone/>
          <a:tabLst/>
          <a:defRPr kumimoji="0" lang="en-US" sz="2600" b="1" i="0" u="none" strike="noStrike" cap="none" normalizeH="0" baseline="0" smtClean="0">
            <a:ln>
              <a:noFill/>
            </a:ln>
            <a:solidFill>
              <a:schemeClr val="tx1"/>
            </a:solidFill>
            <a:effectLst/>
            <a:latin typeface="Tahoma" pitchFamily="34" charset="0"/>
            <a:ea typeface="楷体_GB2312" pitchFamily="49" charset="-122"/>
          </a:defRPr>
        </a:defPPr>
      </a:lstStyle>
    </a:lnDef>
  </a:objectDefaults>
  <a:extraClrSchemeLst>
    <a:extraClrScheme>
      <a:clrScheme name="sample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99CCFF"/>
        </a:hlink>
        <a:folHlink>
          <a:srgbClr val="3366CC"/>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94332"/>
        </a:dk2>
        <a:lt2>
          <a:srgbClr val="B2B2B2"/>
        </a:lt2>
        <a:accent1>
          <a:srgbClr val="0D6531"/>
        </a:accent1>
        <a:accent2>
          <a:srgbClr val="39AF6E"/>
        </a:accent2>
        <a:accent3>
          <a:srgbClr val="FFFFFF"/>
        </a:accent3>
        <a:accent4>
          <a:srgbClr val="000000"/>
        </a:accent4>
        <a:accent5>
          <a:srgbClr val="AAB8AD"/>
        </a:accent5>
        <a:accent6>
          <a:srgbClr val="339E63"/>
        </a:accent6>
        <a:hlink>
          <a:srgbClr val="93E1A0"/>
        </a:hlink>
        <a:folHlink>
          <a:srgbClr val="1D834B"/>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275CA3"/>
        </a:dk2>
        <a:lt2>
          <a:srgbClr val="C0C0C0"/>
        </a:lt2>
        <a:accent1>
          <a:srgbClr val="529EBC"/>
        </a:accent1>
        <a:accent2>
          <a:srgbClr val="55BEE3"/>
        </a:accent2>
        <a:accent3>
          <a:srgbClr val="FFFFFF"/>
        </a:accent3>
        <a:accent4>
          <a:srgbClr val="000000"/>
        </a:accent4>
        <a:accent5>
          <a:srgbClr val="B3CCDA"/>
        </a:accent5>
        <a:accent6>
          <a:srgbClr val="4CACCE"/>
        </a:accent6>
        <a:hlink>
          <a:srgbClr val="9FD4F1"/>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400921</TotalTime>
  <Words>4730</Words>
  <Application>Microsoft Office PowerPoint</Application>
  <PresentationFormat>全屏显示(16:9)</PresentationFormat>
  <Paragraphs>1075</Paragraphs>
  <Slides>78</Slides>
  <Notes>40</Notes>
  <HiddenSlides>1</HiddenSlides>
  <MMClips>0</MMClips>
  <ScaleCrop>false</ScaleCrop>
  <HeadingPairs>
    <vt:vector size="4" baseType="variant">
      <vt:variant>
        <vt:lpstr>主题</vt:lpstr>
      </vt:variant>
      <vt:variant>
        <vt:i4>2</vt:i4>
      </vt:variant>
      <vt:variant>
        <vt:lpstr>幻灯片标题</vt:lpstr>
      </vt:variant>
      <vt:variant>
        <vt:i4>78</vt:i4>
      </vt:variant>
    </vt:vector>
  </HeadingPairs>
  <TitlesOfParts>
    <vt:vector size="80" baseType="lpstr">
      <vt:lpstr>透明</vt:lpstr>
      <vt:lpstr>sample</vt:lpstr>
      <vt:lpstr>PowerPoint 演示文稿</vt:lpstr>
      <vt:lpstr> java 图形化编程</vt:lpstr>
      <vt:lpstr>目标</vt:lpstr>
      <vt:lpstr>内容介绍</vt:lpstr>
      <vt:lpstr>图形用户界面(gui)          例如：</vt:lpstr>
      <vt:lpstr>图形用户界面(gui)</vt:lpstr>
      <vt:lpstr>图形用户界面(gui)</vt:lpstr>
      <vt:lpstr>内容介绍</vt:lpstr>
      <vt:lpstr>PowerPoint 演示文稿</vt:lpstr>
      <vt:lpstr>swing组件</vt:lpstr>
      <vt:lpstr>swing组件一览图</vt:lpstr>
      <vt:lpstr>swing组件</vt:lpstr>
      <vt:lpstr>swing组件</vt:lpstr>
      <vt:lpstr>swing图形用户界面设计</vt:lpstr>
      <vt:lpstr>swing 组件 ：窗体组件JFrame</vt:lpstr>
      <vt:lpstr>JFrame的常用方法</vt:lpstr>
      <vt:lpstr>JFrame的常用方法</vt:lpstr>
      <vt:lpstr>Swing图形用户界面设计</vt:lpstr>
      <vt:lpstr>初步认识JFrame的构成</vt:lpstr>
      <vt:lpstr>PowerPoint 演示文稿</vt:lpstr>
      <vt:lpstr>swing 中的容器</vt:lpstr>
      <vt:lpstr>swing图形用户界面设计</vt:lpstr>
      <vt:lpstr>swing组件：基本组件</vt:lpstr>
      <vt:lpstr>PowerPoint 演示文稿</vt:lpstr>
      <vt:lpstr>PowerPoint 演示文稿</vt:lpstr>
      <vt:lpstr>PowerPoint 演示文稿</vt:lpstr>
      <vt:lpstr>列表框JList的常用方法</vt:lpstr>
      <vt:lpstr>如何添加组件</vt:lpstr>
      <vt:lpstr>如何添加组件</vt:lpstr>
      <vt:lpstr>PowerPoint 演示文稿</vt:lpstr>
      <vt:lpstr>PowerPoint 演示文稿</vt:lpstr>
      <vt:lpstr>PowerPoint 演示文稿</vt:lpstr>
      <vt:lpstr>PowerPoint 演示文稿</vt:lpstr>
      <vt:lpstr>Demo3_2.java</vt:lpstr>
      <vt:lpstr>Demo3_2.java  (续)</vt:lpstr>
      <vt:lpstr>PowerPoint 演示文稿</vt:lpstr>
      <vt:lpstr>swing 组件—JPanel</vt:lpstr>
      <vt:lpstr>PowerPoint 演示文稿</vt:lpstr>
      <vt:lpstr>分析该窗口的构成</vt:lpstr>
      <vt:lpstr>布局管理器——介绍</vt:lpstr>
      <vt:lpstr>布局管理器（1）——边界布局</vt:lpstr>
      <vt:lpstr>布局管理器（1）——边界布局</vt:lpstr>
      <vt:lpstr>布局管理器 （2）---流式布局</vt:lpstr>
      <vt:lpstr>布局管理器（2） ---流式布局</vt:lpstr>
      <vt:lpstr>PowerPoint 演示文稿</vt:lpstr>
      <vt:lpstr>布局管理器（3） ---网格布局</vt:lpstr>
      <vt:lpstr>布局管理器 （4）---BoxLayout</vt:lpstr>
      <vt:lpstr>Box容器</vt:lpstr>
      <vt:lpstr>Box容器</vt:lpstr>
      <vt:lpstr>布局管理器（5） ---GridBagLayout</vt:lpstr>
      <vt:lpstr>布局管理器 ---GridBagLayout</vt:lpstr>
      <vt:lpstr>布局管理器 ---GridBagLayout</vt:lpstr>
      <vt:lpstr>布局管理器（6）——null布局</vt:lpstr>
      <vt:lpstr>PowerPoint 演示文稿</vt:lpstr>
      <vt:lpstr>现在是否能编程实现下面窗口？</vt:lpstr>
      <vt:lpstr>PowerPoint 演示文稿</vt:lpstr>
      <vt:lpstr>补充</vt:lpstr>
      <vt:lpstr>PowerPoint 演示文稿</vt:lpstr>
      <vt:lpstr>PowerPoint 演示文稿</vt:lpstr>
      <vt:lpstr>PowerPoint 演示文稿</vt:lpstr>
      <vt:lpstr>练习</vt:lpstr>
      <vt:lpstr>补充</vt:lpstr>
      <vt:lpstr>swing组件---表格组件</vt:lpstr>
      <vt:lpstr>swing组件---表格组件 JTable</vt:lpstr>
      <vt:lpstr>swing组件---表格组件 JTable</vt:lpstr>
      <vt:lpstr>swing组件---表格组件JTable</vt:lpstr>
      <vt:lpstr>swing组件---表格组件</vt:lpstr>
      <vt:lpstr>利用表格模型DefaultTableModel创建表格</vt:lpstr>
      <vt:lpstr>利用表格模型创建表格</vt:lpstr>
      <vt:lpstr>维护表格模型</vt:lpstr>
      <vt:lpstr>swing组件---树组件</vt:lpstr>
      <vt:lpstr>补充</vt:lpstr>
      <vt:lpstr>PowerPoint 演示文稿</vt:lpstr>
      <vt:lpstr>PowerPoint 演示文稿</vt:lpstr>
      <vt:lpstr>PowerPoint 演示文稿</vt:lpstr>
      <vt:lpstr>PowerPoint 演示文稿</vt:lpstr>
      <vt:lpstr>PowerPoint 演示文稿</vt:lpstr>
      <vt:lpstr>总结：Java应用程序的框架</vt:lpstr>
    </vt:vector>
  </TitlesOfParts>
  <Company>MC 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MC SYSTEM</dc:creator>
  <cp:lastModifiedBy>Administrator</cp:lastModifiedBy>
  <cp:revision>402</cp:revision>
  <dcterms:created xsi:type="dcterms:W3CDTF">2008-11-20T03:56:37Z</dcterms:created>
  <dcterms:modified xsi:type="dcterms:W3CDTF">2021-05-18T09:51:31Z</dcterms:modified>
</cp:coreProperties>
</file>