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65" r:id="rId3"/>
    <p:sldId id="257" r:id="rId4"/>
    <p:sldId id="259" r:id="rId5"/>
    <p:sldId id="261" r:id="rId6"/>
    <p:sldId id="260" r:id="rId7"/>
    <p:sldId id="262" r:id="rId8"/>
    <p:sldId id="258" r:id="rId9"/>
    <p:sldId id="269" r:id="rId10"/>
    <p:sldId id="268" r:id="rId11"/>
    <p:sldId id="267" r:id="rId12"/>
    <p:sldId id="263" r:id="rId13"/>
    <p:sldId id="264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39" autoAdjust="0"/>
  </p:normalViewPr>
  <p:slideViewPr>
    <p:cSldViewPr>
      <p:cViewPr varScale="1">
        <p:scale>
          <a:sx n="64" d="100"/>
          <a:sy n="64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CF65B-E9E9-4D78-A44A-7F139959460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9E5B3-1AC6-4266-A73D-A14823577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AWT</a:t>
            </a:r>
            <a:r>
              <a:rPr lang="zh-CN" altLang="en-US" dirty="0" smtClean="0"/>
              <a:t>编程接口中，用户通过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方法接收</a:t>
            </a:r>
            <a:r>
              <a:rPr lang="en-US" altLang="zh-CN" dirty="0" smtClean="0"/>
              <a:t>Graphics</a:t>
            </a:r>
            <a:r>
              <a:rPr lang="zh-CN" altLang="en-US" dirty="0" smtClean="0"/>
              <a:t>对象作为参数。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9E5B3-1AC6-4266-A73D-A148235773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4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AWT</a:t>
            </a:r>
            <a:r>
              <a:rPr lang="zh-CN" altLang="en-US" dirty="0" smtClean="0"/>
              <a:t>编程接口中，用户通过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方法接收</a:t>
            </a:r>
            <a:r>
              <a:rPr lang="en-US" altLang="zh-CN" dirty="0" smtClean="0"/>
              <a:t>Graphics</a:t>
            </a:r>
            <a:r>
              <a:rPr lang="zh-CN" altLang="en-US" dirty="0" smtClean="0"/>
              <a:t>对象作为参数。若是使用</a:t>
            </a:r>
            <a:r>
              <a:rPr lang="en-US" altLang="zh-CN" dirty="0" smtClean="0"/>
              <a:t>Graphics2D</a:t>
            </a:r>
            <a:r>
              <a:rPr lang="zh-CN" altLang="en-US" dirty="0" smtClean="0"/>
              <a:t>类，就要在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方法中进行强制转换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9E5B3-1AC6-4266-A73D-A148235773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6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环境设置：  设置画图的画笔和填充属性。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设置画笔的粗细  </a:t>
            </a:r>
            <a:r>
              <a:rPr lang="en-US" altLang="zh-CN" dirty="0" err="1" smtClean="0"/>
              <a:t>setStroke</a:t>
            </a:r>
            <a:r>
              <a:rPr lang="en-US" altLang="zh-CN" dirty="0" smtClean="0"/>
              <a:t>(Stroke</a:t>
            </a:r>
            <a:r>
              <a:rPr lang="en-US" altLang="zh-CN" baseline="0" dirty="0" smtClean="0"/>
              <a:t> s</a:t>
            </a:r>
            <a:r>
              <a:rPr lang="en-US" altLang="zh-CN" dirty="0" smtClean="0"/>
              <a:t>)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设置画笔的宽带  </a:t>
            </a:r>
            <a:r>
              <a:rPr lang="en-US" altLang="zh-CN" dirty="0" err="1" smtClean="0"/>
              <a:t>setPaint</a:t>
            </a:r>
            <a:r>
              <a:rPr lang="en-US" altLang="zh-CN" dirty="0" smtClean="0"/>
              <a:t>(Paint p)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9E5B3-1AC6-4266-A73D-A148235773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8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环境设置：  设置画图的画笔和填充属性。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设置画笔的粗细  </a:t>
            </a:r>
            <a:r>
              <a:rPr lang="en-US" altLang="zh-CN" dirty="0" err="1" smtClean="0"/>
              <a:t>setStroke</a:t>
            </a:r>
            <a:r>
              <a:rPr lang="en-US" altLang="zh-CN" dirty="0" smtClean="0"/>
              <a:t>(Stroke</a:t>
            </a:r>
            <a:r>
              <a:rPr lang="en-US" altLang="zh-CN" baseline="0" dirty="0" smtClean="0"/>
              <a:t> s</a:t>
            </a:r>
            <a:r>
              <a:rPr lang="en-US" altLang="zh-CN" dirty="0" smtClean="0"/>
              <a:t>)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设置画笔的宽带  </a:t>
            </a:r>
            <a:r>
              <a:rPr lang="en-US" altLang="zh-CN" dirty="0" err="1" smtClean="0"/>
              <a:t>setPaint</a:t>
            </a:r>
            <a:r>
              <a:rPr lang="en-US" altLang="zh-CN" dirty="0" smtClean="0"/>
              <a:t>(Paint p)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9E5B3-1AC6-4266-A73D-A148235773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8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AWT</a:t>
            </a:r>
            <a:r>
              <a:rPr lang="zh-CN" altLang="en-US" dirty="0" smtClean="0"/>
              <a:t>编程接口中，用户通过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方法接收</a:t>
            </a:r>
            <a:r>
              <a:rPr lang="en-US" altLang="zh-CN" dirty="0" smtClean="0"/>
              <a:t>Graphics</a:t>
            </a:r>
            <a:r>
              <a:rPr lang="zh-CN" altLang="en-US" dirty="0" smtClean="0"/>
              <a:t>对象作为参数。若是使用</a:t>
            </a:r>
            <a:r>
              <a:rPr lang="en-US" altLang="zh-CN" dirty="0" smtClean="0"/>
              <a:t>Graphics2D</a:t>
            </a:r>
            <a:r>
              <a:rPr lang="zh-CN" altLang="en-US" dirty="0" smtClean="0"/>
              <a:t>类，就要在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方法中进行强制转换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9E5B3-1AC6-4266-A73D-A148235773C5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6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AWT</a:t>
            </a:r>
            <a:r>
              <a:rPr lang="zh-CN" altLang="en-US" dirty="0" smtClean="0"/>
              <a:t>编程接口中，用户通过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方法接收</a:t>
            </a:r>
            <a:r>
              <a:rPr lang="en-US" altLang="zh-CN" dirty="0" smtClean="0"/>
              <a:t>Graphics</a:t>
            </a:r>
            <a:r>
              <a:rPr lang="zh-CN" altLang="en-US" dirty="0" smtClean="0"/>
              <a:t>对象作为参数。若是使用</a:t>
            </a:r>
            <a:r>
              <a:rPr lang="en-US" altLang="zh-CN" dirty="0" smtClean="0"/>
              <a:t>Graphics2D</a:t>
            </a:r>
            <a:r>
              <a:rPr lang="zh-CN" altLang="en-US" dirty="0" smtClean="0"/>
              <a:t>类，就要在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方法中进行强制转换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9E5B3-1AC6-4266-A73D-A148235773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6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206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467544" y="3429000"/>
            <a:ext cx="82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7368"/>
          </a:xfrm>
        </p:spPr>
        <p:txBody>
          <a:bodyPr>
            <a:normAutofit/>
          </a:bodyPr>
          <a:lstStyle>
            <a:lvl1pPr>
              <a:defRPr sz="3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-182880"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31520" indent="-182880">
              <a:buFont typeface="宋体" panose="02010600030101010101" pitchFamily="2" charset="-122"/>
              <a:buChar char="—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 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467544" y="1340768"/>
            <a:ext cx="82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myDemo/src/drawgraphics/DrawGraphics2D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myDemo/src/drawgraphics/DrawGraphics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6000" b="1" dirty="0" smtClean="0"/>
              <a:t>java</a:t>
            </a:r>
            <a:r>
              <a:rPr lang="zh-CN" altLang="en-US" sz="6000" b="1" dirty="0" smtClean="0"/>
              <a:t>绘图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绘图类</a:t>
            </a:r>
            <a:r>
              <a:rPr lang="en-US" altLang="zh-CN" dirty="0"/>
              <a:t>——</a:t>
            </a:r>
            <a:r>
              <a:rPr lang="en-US" altLang="zh-CN" dirty="0" smtClean="0"/>
              <a:t>Graphics2D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920208"/>
          </a:xfrm>
        </p:spPr>
        <p:txBody>
          <a:bodyPr>
            <a:noAutofit/>
          </a:bodyPr>
          <a:lstStyle/>
          <a:p>
            <a:pPr marL="468630" indent="-342900">
              <a:spcAft>
                <a:spcPts val="1200"/>
              </a:spcAft>
            </a:pPr>
            <a:r>
              <a:rPr lang="en-US" altLang="zh-CN" sz="1800" dirty="0" smtClean="0"/>
              <a:t>Graphics2D</a:t>
            </a:r>
            <a:r>
              <a:rPr lang="zh-CN" altLang="en-US" sz="1800" dirty="0" smtClean="0"/>
              <a:t>类绘制图形的步骤</a:t>
            </a:r>
            <a:endParaRPr lang="en-US" altLang="zh-CN" sz="18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1800" dirty="0" smtClean="0"/>
              <a:t>将</a:t>
            </a:r>
            <a:r>
              <a:rPr lang="zh-CN" altLang="en-US" sz="1800" dirty="0"/>
              <a:t>画笔 </a:t>
            </a:r>
            <a:r>
              <a:rPr lang="en-US" altLang="zh-CN" sz="1800" dirty="0"/>
              <a:t>g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Graphics</a:t>
            </a:r>
            <a:r>
              <a:rPr lang="zh-CN" altLang="en-US" sz="1800" dirty="0" smtClean="0"/>
              <a:t>对象</a:t>
            </a:r>
            <a:r>
              <a:rPr lang="en-US" altLang="zh-CN" sz="1800" dirty="0" smtClean="0"/>
              <a:t>g</a:t>
            </a:r>
            <a:r>
              <a:rPr lang="zh-CN" altLang="en-US" sz="1800" dirty="0" smtClean="0"/>
              <a:t>）</a:t>
            </a:r>
            <a:r>
              <a:rPr lang="zh-CN" altLang="en-US" sz="1800" dirty="0" smtClean="0">
                <a:solidFill>
                  <a:srgbClr val="0070C0"/>
                </a:solidFill>
              </a:rPr>
              <a:t>强制</a:t>
            </a:r>
            <a:r>
              <a:rPr lang="zh-CN" altLang="en-US" sz="1800" dirty="0">
                <a:solidFill>
                  <a:srgbClr val="0070C0"/>
                </a:solidFill>
              </a:rPr>
              <a:t>转换</a:t>
            </a:r>
            <a:r>
              <a:rPr lang="zh-CN" altLang="en-US" sz="1800" dirty="0"/>
              <a:t>为</a:t>
            </a:r>
            <a:r>
              <a:rPr lang="en-US" altLang="zh-CN" sz="1800" dirty="0"/>
              <a:t>Graphics2D</a:t>
            </a:r>
            <a:r>
              <a:rPr lang="zh-CN" altLang="en-US" sz="1800" dirty="0"/>
              <a:t>类</a:t>
            </a:r>
            <a:r>
              <a:rPr lang="zh-CN" altLang="en-US" sz="1800" dirty="0" smtClean="0"/>
              <a:t>对象。</a:t>
            </a:r>
            <a:r>
              <a:rPr lang="en-US" altLang="zh-CN" sz="1800" dirty="0" smtClean="0"/>
              <a:t> </a:t>
            </a:r>
            <a:r>
              <a:rPr lang="zh-CN" altLang="en-US" sz="1800" dirty="0" smtClean="0">
                <a:solidFill>
                  <a:srgbClr val="000000"/>
                </a:solidFill>
              </a:rPr>
              <a:t>例如   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1131570" lvl="4" indent="0">
              <a:spcAft>
                <a:spcPts val="120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Graphics2D </a:t>
            </a:r>
            <a:r>
              <a:rPr lang="en-US" altLang="zh-CN" sz="1800" dirty="0">
                <a:solidFill>
                  <a:srgbClr val="6A3E3E"/>
                </a:solidFill>
              </a:rPr>
              <a:t>g2</a:t>
            </a:r>
            <a:r>
              <a:rPr lang="en-US" altLang="zh-CN" sz="1800" dirty="0">
                <a:solidFill>
                  <a:srgbClr val="000000"/>
                </a:solidFill>
              </a:rPr>
              <a:t>=(Graphics2D)</a:t>
            </a:r>
            <a:r>
              <a:rPr lang="en-US" altLang="zh-CN" sz="1800" dirty="0">
                <a:solidFill>
                  <a:srgbClr val="6A3E3E"/>
                </a:solidFill>
              </a:rPr>
              <a:t>g</a:t>
            </a:r>
            <a:r>
              <a:rPr lang="en-US" altLang="zh-CN" sz="1800" dirty="0" smtClean="0">
                <a:solidFill>
                  <a:srgbClr val="000000"/>
                </a:solidFill>
              </a:rPr>
              <a:t>;</a:t>
            </a:r>
          </a:p>
          <a:p>
            <a:pPr marL="742950" lvl="1" indent="-342900"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000000"/>
                </a:solidFill>
              </a:rPr>
              <a:t>创建图形类对象，这些图形类必须是</a:t>
            </a:r>
            <a:r>
              <a:rPr lang="en-US" altLang="zh-CN" sz="1800" dirty="0" smtClean="0">
                <a:solidFill>
                  <a:srgbClr val="000000"/>
                </a:solidFill>
              </a:rPr>
              <a:t>Shape</a:t>
            </a:r>
            <a:r>
              <a:rPr lang="zh-CN" altLang="en-US" sz="1800" dirty="0" smtClean="0">
                <a:solidFill>
                  <a:srgbClr val="000000"/>
                </a:solidFill>
              </a:rPr>
              <a:t>接口的实现类，例如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1314450" lvl="5" indent="0">
              <a:spcAft>
                <a:spcPts val="1200"/>
              </a:spcAft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Line2D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line=new 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Line2D.Float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(1, 10, 100, 10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marL="742950" lvl="1" indent="-342900"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000000"/>
                </a:solidFill>
              </a:rPr>
              <a:t>使用</a:t>
            </a:r>
            <a:r>
              <a:rPr lang="en-US" altLang="zh-CN" sz="1800" dirty="0" smtClean="0">
                <a:solidFill>
                  <a:srgbClr val="000000"/>
                </a:solidFill>
              </a:rPr>
              <a:t>Graphics2D</a:t>
            </a:r>
            <a:r>
              <a:rPr lang="zh-CN" altLang="en-US" sz="1800" dirty="0" smtClean="0">
                <a:solidFill>
                  <a:srgbClr val="000000"/>
                </a:solidFill>
              </a:rPr>
              <a:t>的</a:t>
            </a:r>
            <a:r>
              <a:rPr lang="en-US" altLang="zh-CN" sz="1800" dirty="0" smtClean="0">
                <a:solidFill>
                  <a:srgbClr val="000000"/>
                </a:solidFill>
              </a:rPr>
              <a:t>draw</a:t>
            </a:r>
            <a:r>
              <a:rPr lang="zh-CN" altLang="en-US" sz="1800" dirty="0" smtClean="0">
                <a:solidFill>
                  <a:srgbClr val="000000"/>
                </a:solidFill>
              </a:rPr>
              <a:t>方法或</a:t>
            </a:r>
            <a:r>
              <a:rPr lang="en-US" altLang="zh-CN" sz="1800" dirty="0" smtClean="0">
                <a:solidFill>
                  <a:srgbClr val="000000"/>
                </a:solidFill>
              </a:rPr>
              <a:t>fill</a:t>
            </a:r>
            <a:r>
              <a:rPr lang="zh-CN" altLang="en-US" sz="1800" dirty="0" smtClean="0">
                <a:solidFill>
                  <a:srgbClr val="000000"/>
                </a:solidFill>
              </a:rPr>
              <a:t>方法绘制图形边框或实心图形。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1497330" lvl="6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draw(Shape s)</a:t>
            </a:r>
          </a:p>
          <a:p>
            <a:pPr marL="1497330" lvl="6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fill(Shape s)</a:t>
            </a:r>
          </a:p>
          <a:p>
            <a:pPr marL="400050" lvl="1" indent="0">
              <a:spcAft>
                <a:spcPts val="1200"/>
              </a:spcAft>
              <a:buNone/>
            </a:pPr>
            <a:endParaRPr lang="en-US" altLang="zh-CN" sz="1800" dirty="0" smtClean="0"/>
          </a:p>
          <a:p>
            <a:pPr marL="400050" lvl="1" indent="0">
              <a:spcAft>
                <a:spcPts val="1200"/>
              </a:spcAft>
              <a:buNone/>
            </a:pPr>
            <a:r>
              <a:rPr lang="en-US" altLang="zh-CN" sz="1800" dirty="0" smtClean="0"/>
              <a:t>Graphics2D </a:t>
            </a:r>
            <a:r>
              <a:rPr lang="zh-CN" altLang="en-US" sz="1800" dirty="0" smtClean="0"/>
              <a:t>类也可使用从</a:t>
            </a:r>
            <a:r>
              <a:rPr lang="en-US" altLang="zh-CN" sz="1800" dirty="0" smtClean="0"/>
              <a:t>Graphics</a:t>
            </a:r>
            <a:r>
              <a:rPr lang="zh-CN" altLang="en-US" sz="1800" dirty="0" smtClean="0"/>
              <a:t>类那里继承的方法绘图，和使用</a:t>
            </a:r>
            <a:r>
              <a:rPr lang="en-US" altLang="zh-CN" sz="1800" dirty="0" smtClean="0"/>
              <a:t>Graphics</a:t>
            </a:r>
            <a:r>
              <a:rPr lang="zh-CN" altLang="en-US" sz="1800" dirty="0" smtClean="0"/>
              <a:t>类绘图的方法一样。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4150821"/>
            <a:ext cx="362150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实例：</a:t>
            </a:r>
            <a:endParaRPr lang="en-US" altLang="zh-CN" b="1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solidFill>
                  <a:prstClr val="black"/>
                </a:solidFill>
              </a:rPr>
              <a:t>      g2.draw(line);    g2.fill(line); </a:t>
            </a:r>
            <a:endParaRPr lang="zh-CN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9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绘图类</a:t>
            </a:r>
            <a:r>
              <a:rPr lang="en-US" altLang="zh-CN" dirty="0"/>
              <a:t>——</a:t>
            </a:r>
            <a:r>
              <a:rPr lang="en-US" altLang="zh-CN" dirty="0" smtClean="0"/>
              <a:t>Graphics2D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412776"/>
            <a:ext cx="8280920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/>
              </a:rPr>
              <a:t>定义一个绘图面板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DrawPanel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/>
              </a:rPr>
              <a:t>重写</a:t>
            </a:r>
            <a:r>
              <a:rPr lang="en-US" altLang="zh-CN" b="1" dirty="0">
                <a:solidFill>
                  <a:srgbClr val="3F7F5F"/>
                </a:solidFill>
                <a:latin typeface="Consolas"/>
              </a:rPr>
              <a:t>paint</a:t>
            </a:r>
            <a:r>
              <a:rPr lang="zh-CN" altLang="en-US" b="1" dirty="0">
                <a:solidFill>
                  <a:srgbClr val="3F7F5F"/>
                </a:solidFill>
                <a:latin typeface="Consolas"/>
              </a:rPr>
              <a:t>方法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paint(Graphics </a:t>
            </a:r>
            <a:r>
              <a:rPr lang="en-US" altLang="zh-CN" b="1" dirty="0">
                <a:solidFill>
                  <a:srgbClr val="6A3E3E"/>
                </a:solidFill>
                <a:latin typeface="Consolas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.paint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/>
              </a:rPr>
              <a:t>g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zh-CN" altLang="en-US" b="1" dirty="0">
              <a:latin typeface="Consolas"/>
            </a:endParaRPr>
          </a:p>
          <a:p>
            <a:pPr lvl="2"/>
            <a:r>
              <a:rPr lang="en-US" altLang="zh-CN" b="1" dirty="0">
                <a:solidFill>
                  <a:srgbClr val="3F7F5F"/>
                </a:solidFill>
                <a:latin typeface="Consolas"/>
              </a:rPr>
              <a:t>//1. </a:t>
            </a:r>
            <a:r>
              <a:rPr lang="zh-CN" altLang="en-US" b="1" dirty="0">
                <a:solidFill>
                  <a:srgbClr val="3F7F5F"/>
                </a:solidFill>
                <a:latin typeface="Consolas"/>
              </a:rPr>
              <a:t>将画笔 </a:t>
            </a:r>
            <a:r>
              <a:rPr lang="en-US" altLang="zh-CN" b="1" dirty="0">
                <a:solidFill>
                  <a:srgbClr val="3F7F5F"/>
                </a:solidFill>
                <a:latin typeface="Consolas"/>
              </a:rPr>
              <a:t>g </a:t>
            </a:r>
            <a:r>
              <a:rPr lang="zh-CN" altLang="en-US" b="1" dirty="0">
                <a:solidFill>
                  <a:srgbClr val="3F7F5F"/>
                </a:solidFill>
                <a:latin typeface="Consolas"/>
              </a:rPr>
              <a:t>强制转换为</a:t>
            </a:r>
            <a:r>
              <a:rPr lang="en-US" altLang="zh-CN" b="1" dirty="0">
                <a:solidFill>
                  <a:srgbClr val="3F7F5F"/>
                </a:solidFill>
                <a:latin typeface="Consolas"/>
              </a:rPr>
              <a:t>Graphics2D</a:t>
            </a:r>
            <a:r>
              <a:rPr lang="zh-CN" altLang="en-US" b="1" dirty="0">
                <a:solidFill>
                  <a:srgbClr val="3F7F5F"/>
                </a:solidFill>
                <a:latin typeface="Consolas"/>
              </a:rPr>
              <a:t>类对象</a:t>
            </a:r>
          </a:p>
          <a:p>
            <a:pPr lvl="2"/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Graphics2D </a:t>
            </a:r>
            <a:r>
              <a:rPr lang="en-US" altLang="zh-CN" b="1" dirty="0">
                <a:solidFill>
                  <a:srgbClr val="6A3E3E"/>
                </a:solidFill>
                <a:latin typeface="Consolas"/>
              </a:rPr>
              <a:t>g2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=(Graphics2D)</a:t>
            </a:r>
            <a:r>
              <a:rPr lang="en-US" altLang="zh-CN" b="1" dirty="0">
                <a:solidFill>
                  <a:srgbClr val="6A3E3E"/>
                </a:solidFill>
                <a:latin typeface="Consolas"/>
              </a:rPr>
              <a:t>g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zh-CN" altLang="en-US" b="1" dirty="0">
              <a:latin typeface="Consolas"/>
            </a:endParaRPr>
          </a:p>
          <a:p>
            <a:pPr lvl="2"/>
            <a:r>
              <a:rPr lang="en-US" altLang="zh-CN" b="1" dirty="0">
                <a:solidFill>
                  <a:srgbClr val="3F7F5F"/>
                </a:solidFill>
                <a:latin typeface="Consolas"/>
              </a:rPr>
              <a:t>//2. </a:t>
            </a:r>
            <a:r>
              <a:rPr lang="zh-CN" altLang="en-US" b="1" dirty="0">
                <a:solidFill>
                  <a:srgbClr val="3F7F5F"/>
                </a:solidFill>
                <a:latin typeface="Consolas"/>
              </a:rPr>
              <a:t>创建图形对象</a:t>
            </a:r>
          </a:p>
          <a:p>
            <a:pPr lvl="2"/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Line2D </a:t>
            </a:r>
            <a:r>
              <a:rPr lang="en-US" altLang="zh-CN" b="1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Line2D.Float(1, 10, 100, 10);</a:t>
            </a:r>
          </a:p>
          <a:p>
            <a:pPr lvl="2"/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Rectangle2D </a:t>
            </a:r>
            <a:r>
              <a:rPr lang="en-US" altLang="zh-CN" b="1" dirty="0" err="1">
                <a:solidFill>
                  <a:srgbClr val="6A3E3E"/>
                </a:solidFill>
                <a:latin typeface="Consolas"/>
              </a:rPr>
              <a:t>rect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Rectangle2D.Float(3, 25, 80, 25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zh-CN" altLang="en-US" b="1" dirty="0">
              <a:latin typeface="Consolas"/>
            </a:endParaRPr>
          </a:p>
          <a:p>
            <a:pPr lvl="2"/>
            <a:r>
              <a:rPr lang="en-US" altLang="zh-CN" b="1" dirty="0">
                <a:solidFill>
                  <a:srgbClr val="3F7F5F"/>
                </a:solidFill>
                <a:latin typeface="Consolas"/>
              </a:rPr>
              <a:t>//3. </a:t>
            </a:r>
            <a:r>
              <a:rPr lang="zh-CN" altLang="en-US" b="1" dirty="0">
                <a:solidFill>
                  <a:srgbClr val="3F7F5F"/>
                </a:solidFill>
                <a:latin typeface="Consolas"/>
              </a:rPr>
              <a:t>使用</a:t>
            </a:r>
            <a:r>
              <a:rPr lang="en-US" altLang="zh-CN" b="1" dirty="0">
                <a:solidFill>
                  <a:srgbClr val="3F7F5F"/>
                </a:solidFill>
                <a:latin typeface="Consolas"/>
              </a:rPr>
              <a:t>Graphics2D</a:t>
            </a:r>
            <a:r>
              <a:rPr lang="zh-CN" altLang="en-US" b="1" dirty="0">
                <a:solidFill>
                  <a:srgbClr val="3F7F5F"/>
                </a:solidFill>
                <a:latin typeface="Consolas"/>
              </a:rPr>
              <a:t>类的</a:t>
            </a:r>
            <a:r>
              <a:rPr lang="en-US" altLang="zh-CN" b="1" dirty="0">
                <a:solidFill>
                  <a:srgbClr val="3F7F5F"/>
                </a:solidFill>
                <a:latin typeface="Consolas"/>
              </a:rPr>
              <a:t>draw</a:t>
            </a:r>
            <a:r>
              <a:rPr lang="zh-CN" altLang="en-US" b="1" dirty="0">
                <a:solidFill>
                  <a:srgbClr val="3F7F5F"/>
                </a:solidFill>
                <a:latin typeface="Consolas"/>
              </a:rPr>
              <a:t>方法画图形边框</a:t>
            </a:r>
          </a:p>
          <a:p>
            <a:pPr lvl="2"/>
            <a:r>
              <a:rPr lang="en-US" altLang="zh-CN" b="1" dirty="0">
                <a:solidFill>
                  <a:srgbClr val="6A3E3E"/>
                </a:solidFill>
                <a:latin typeface="Consolas"/>
              </a:rPr>
              <a:t>g2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.draw(</a:t>
            </a:r>
            <a:r>
              <a:rPr lang="en-US" altLang="zh-CN" b="1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zh-CN" altLang="en-US" b="1" dirty="0">
              <a:latin typeface="Consolas"/>
            </a:endParaRPr>
          </a:p>
          <a:p>
            <a:pPr lvl="2"/>
            <a:r>
              <a:rPr lang="en-US" altLang="zh-CN" b="1" dirty="0">
                <a:solidFill>
                  <a:srgbClr val="3F7F5F"/>
                </a:solidFill>
                <a:latin typeface="Consolas"/>
              </a:rPr>
              <a:t>//3. </a:t>
            </a:r>
            <a:r>
              <a:rPr lang="zh-CN" altLang="en-US" b="1" dirty="0">
                <a:solidFill>
                  <a:srgbClr val="3F7F5F"/>
                </a:solidFill>
                <a:latin typeface="Consolas"/>
              </a:rPr>
              <a:t>使用</a:t>
            </a:r>
            <a:r>
              <a:rPr lang="en-US" altLang="zh-CN" b="1" dirty="0">
                <a:solidFill>
                  <a:srgbClr val="3F7F5F"/>
                </a:solidFill>
                <a:latin typeface="Consolas"/>
              </a:rPr>
              <a:t>Graphics2D</a:t>
            </a:r>
            <a:r>
              <a:rPr lang="zh-CN" altLang="en-US" b="1" dirty="0">
                <a:solidFill>
                  <a:srgbClr val="3F7F5F"/>
                </a:solidFill>
                <a:latin typeface="Consolas"/>
              </a:rPr>
              <a:t>类的</a:t>
            </a:r>
            <a:r>
              <a:rPr lang="en-US" altLang="zh-CN" b="1" dirty="0">
                <a:solidFill>
                  <a:srgbClr val="3F7F5F"/>
                </a:solidFill>
                <a:latin typeface="Consolas"/>
              </a:rPr>
              <a:t>draw</a:t>
            </a:r>
            <a:r>
              <a:rPr lang="zh-CN" altLang="en-US" b="1" dirty="0">
                <a:solidFill>
                  <a:srgbClr val="3F7F5F"/>
                </a:solidFill>
                <a:latin typeface="Consolas"/>
              </a:rPr>
              <a:t>方法画图形边框</a:t>
            </a:r>
          </a:p>
          <a:p>
            <a:pPr lvl="2"/>
            <a:r>
              <a:rPr lang="en-US" altLang="zh-CN" b="1" dirty="0" smtClean="0">
                <a:solidFill>
                  <a:srgbClr val="6A3E3E"/>
                </a:solidFill>
                <a:latin typeface="Consolas"/>
              </a:rPr>
              <a:t>g2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.fill(</a:t>
            </a:r>
            <a:r>
              <a:rPr lang="en-US" altLang="zh-CN" b="1" dirty="0" err="1" smtClean="0">
                <a:solidFill>
                  <a:srgbClr val="6A3E3E"/>
                </a:solidFill>
                <a:latin typeface="Consolas"/>
              </a:rPr>
              <a:t>rect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endParaRPr lang="zh-CN" altLang="en-US" b="1" dirty="0">
              <a:latin typeface="Consolas"/>
            </a:endParaRPr>
          </a:p>
          <a:p>
            <a:pPr lvl="2"/>
            <a:r>
              <a:rPr lang="en-US" altLang="zh-CN" b="1" dirty="0" smtClean="0">
                <a:solidFill>
                  <a:srgbClr val="6A3E3E"/>
                </a:solidFill>
                <a:latin typeface="Consolas"/>
              </a:rPr>
              <a:t>//</a:t>
            </a:r>
            <a:r>
              <a:rPr lang="en-US" altLang="zh-CN" b="1" dirty="0" smtClean="0">
                <a:solidFill>
                  <a:srgbClr val="00B050"/>
                </a:solidFill>
                <a:latin typeface="Consolas"/>
              </a:rPr>
              <a:t>g2.fillOval(3</a:t>
            </a:r>
            <a:r>
              <a:rPr lang="en-US" altLang="zh-CN" b="1" dirty="0">
                <a:solidFill>
                  <a:srgbClr val="00B050"/>
                </a:solidFill>
                <a:latin typeface="Consolas"/>
              </a:rPr>
              <a:t>, 50, 20, 20);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331640" y="2852936"/>
            <a:ext cx="504056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5652120" y="1700808"/>
            <a:ext cx="3182281" cy="461665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DrawGraphics2D.java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5" name="Picture 1" descr="C:\Users\lyh\AppData\Roaming\Tencent\Users\4937717\QQ\WinTemp\RichOle\~F[U[C)4H~HG}1ZMJHPSXZ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8680"/>
            <a:ext cx="261770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5312" y="1916832"/>
            <a:ext cx="763284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Font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类封装了字体的大小，样式等。其构造方法：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Font(String </a:t>
            </a:r>
            <a:r>
              <a:rPr lang="en-US" altLang="zh-CN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name,int</a:t>
            </a:r>
            <a:r>
              <a:rPr lang="en-US" altLang="zh-C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style,int</a:t>
            </a:r>
            <a:r>
              <a:rPr lang="en-US" altLang="zh-C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size)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name: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字体的名称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style: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字体的样式（粗体、斜体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PLAIN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普通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BOLD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粗体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ITALIC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斜体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ITALIC|BOLD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斜体组合粗体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size: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字体的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Font("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华文彩云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",Font.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BOLD,80)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95736" y="6225704"/>
            <a:ext cx="5184576" cy="0"/>
          </a:xfrm>
          <a:prstGeom prst="line">
            <a:avLst/>
          </a:prstGeom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Color</a:t>
            </a:r>
            <a:r>
              <a:rPr lang="zh-CN" altLang="en-US" dirty="0" smtClean="0"/>
              <a:t>类可以创建任何颜色对象，其</a:t>
            </a:r>
            <a:r>
              <a:rPr lang="zh-CN" altLang="en-US" sz="2400" dirty="0" smtClean="0"/>
              <a:t>构造方法</a:t>
            </a:r>
            <a:endParaRPr lang="en-US" altLang="zh-CN" sz="2400" dirty="0" smtClean="0"/>
          </a:p>
          <a:p>
            <a:pPr marL="1005840" lvl="2" indent="-457200">
              <a:buFont typeface="+mj-ea"/>
              <a:buAutoNum type="circleNumDbPlain"/>
            </a:pPr>
            <a:r>
              <a:rPr lang="en-US" altLang="zh-CN" sz="2400" dirty="0" smtClean="0"/>
              <a:t>Color(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g,int</a:t>
            </a:r>
            <a:r>
              <a:rPr lang="en-US" altLang="zh-CN" sz="2400" dirty="0" smtClean="0"/>
              <a:t> b)</a:t>
            </a:r>
          </a:p>
          <a:p>
            <a:pPr marL="1005840" lvl="2" indent="-457200">
              <a:buFont typeface="+mj-ea"/>
              <a:buAutoNum type="circleNumDbPlain"/>
            </a:pPr>
            <a:r>
              <a:rPr lang="en-US" altLang="zh-CN" sz="2400" dirty="0" smtClean="0"/>
              <a:t>Color(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rgb</a:t>
            </a:r>
            <a:r>
              <a:rPr lang="en-US" altLang="zh-CN" sz="2400" dirty="0" smtClean="0"/>
              <a:t>)</a:t>
            </a:r>
          </a:p>
          <a:p>
            <a:pPr lvl="2"/>
            <a:r>
              <a:rPr lang="en-US" altLang="zh-CN" sz="2400" dirty="0" smtClean="0"/>
              <a:t> 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分别是三原色中红、绿、蓝的取值；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rgb</a:t>
            </a:r>
            <a:r>
              <a:rPr lang="zh-CN" altLang="en-US" sz="2400" dirty="0" smtClean="0"/>
              <a:t>是三原色的总和值</a:t>
            </a:r>
            <a:endParaRPr lang="en-US" altLang="zh-CN" sz="2400" dirty="0" smtClean="0"/>
          </a:p>
        </p:txBody>
      </p:sp>
      <p:pic>
        <p:nvPicPr>
          <p:cNvPr id="2049" name="Picture 1" descr="C:\Users\lyh\AppData\Roaming\Tencent\Users\4937717\QQ\WinTemp\RichOle\$%2[`2$UO53EP22~OSO}G_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692696"/>
            <a:ext cx="17049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3000" dirty="0" smtClean="0"/>
              <a:t> Color</a:t>
            </a:r>
            <a:r>
              <a:rPr lang="zh-CN" altLang="en-US" sz="3000" dirty="0" smtClean="0"/>
              <a:t>类定义了常用色彩的静态常量值。</a:t>
            </a:r>
            <a:endParaRPr lang="zh-CN" altLang="en-US" sz="3000" dirty="0"/>
          </a:p>
        </p:txBody>
      </p:sp>
      <p:pic>
        <p:nvPicPr>
          <p:cNvPr id="2049" name="Picture 1" descr="C:\Users\lyh\AppData\Roaming\Tencent\Users\4937717\QQ\WinTemp\RichOle\$%2[`2$UO53EP22~OSO}G_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692696"/>
            <a:ext cx="17049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08550"/>
              </p:ext>
            </p:extLst>
          </p:nvPr>
        </p:nvGraphicFramePr>
        <p:xfrm>
          <a:off x="1428775" y="2204864"/>
          <a:ext cx="6096000" cy="2295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常量名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颜色值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BLACK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黑色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BLUE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蓝色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CYAN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青色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03648" y="4761862"/>
            <a:ext cx="6313267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marL="180000"/>
            <a:r>
              <a:rPr lang="en-US" altLang="zh-CN" sz="2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paint(Graphics </a:t>
            </a:r>
            <a:r>
              <a:rPr lang="en-US" altLang="zh-CN" sz="2400" b="1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){     </a:t>
            </a:r>
          </a:p>
          <a:p>
            <a:pPr marL="637200" lvl="2"/>
            <a:r>
              <a:rPr lang="en-US" altLang="zh-CN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super.paint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(g);</a:t>
            </a:r>
          </a:p>
          <a:p>
            <a:pPr marL="637200" lvl="2"/>
            <a:r>
              <a:rPr lang="en-US" altLang="zh-CN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g.setColor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Color.BLUE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pPr marL="637200" lvl="2"/>
            <a:r>
              <a:rPr lang="en-US" altLang="zh-CN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……</a:t>
            </a:r>
          </a:p>
          <a:p>
            <a:pPr marL="180000"/>
            <a:r>
              <a:rPr lang="en-US" altLang="zh-CN" sz="2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45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绘图技术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绘图原理（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Component</a:t>
            </a:r>
            <a:r>
              <a:rPr lang="zh-CN" altLang="en-US" sz="2400" dirty="0" smtClean="0"/>
              <a:t>类提供了两个和绘图相关的方法：</a:t>
            </a:r>
            <a:endParaRPr lang="en-US" altLang="zh-CN" sz="2400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sz="2400" dirty="0" smtClean="0">
                <a:solidFill>
                  <a:srgbClr val="0070C0"/>
                </a:solidFill>
              </a:rPr>
              <a:t>paint(Graphics g)  </a:t>
            </a:r>
            <a:r>
              <a:rPr lang="zh-CN" altLang="en-US" sz="2400" dirty="0" smtClean="0"/>
              <a:t>绘制组件的外观</a:t>
            </a:r>
            <a:endParaRPr lang="en-US" altLang="zh-CN" sz="2400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sz="2400" dirty="0">
                <a:solidFill>
                  <a:srgbClr val="0070C0"/>
                </a:solidFill>
              </a:rPr>
              <a:t>repaint</a:t>
            </a:r>
            <a:r>
              <a:rPr lang="en-US" altLang="zh-CN" sz="2400" dirty="0">
                <a:solidFill>
                  <a:srgbClr val="0070C0"/>
                </a:solidFill>
              </a:rPr>
              <a:t>()  </a:t>
            </a:r>
            <a:r>
              <a:rPr lang="zh-CN" altLang="en-US" sz="2400" dirty="0" smtClean="0"/>
              <a:t>刷新</a:t>
            </a:r>
            <a:r>
              <a:rPr lang="zh-CN" altLang="en-US" sz="2400" dirty="0" smtClean="0"/>
              <a:t>组件的外观</a:t>
            </a:r>
            <a:endParaRPr lang="en-US" altLang="zh-CN" sz="2400" dirty="0" smtClean="0"/>
          </a:p>
          <a:p>
            <a:pPr marL="400050" lvl="1" indent="0">
              <a:buNone/>
            </a:pPr>
            <a:endParaRPr lang="en-US" altLang="zh-CN" sz="2400" dirty="0"/>
          </a:p>
          <a:p>
            <a:pPr marL="400050" lvl="1" indent="0">
              <a:buNone/>
            </a:pPr>
            <a:r>
              <a:rPr lang="zh-CN" altLang="en-US" sz="2400" dirty="0" smtClean="0"/>
              <a:t>当组件第一次在屏幕上显示的时候，程序会自动调用</a:t>
            </a:r>
            <a:r>
              <a:rPr lang="en-US" altLang="zh-CN" sz="2400" dirty="0" smtClean="0"/>
              <a:t>paint</a:t>
            </a:r>
            <a:r>
              <a:rPr lang="zh-CN" altLang="en-US" sz="2400" dirty="0" smtClean="0"/>
              <a:t>方法来绘制组件。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3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绘图技术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绘图原理（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在以下情况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方法将会被调用：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窗口大小发生变化时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repaint()</a:t>
            </a:r>
            <a:r>
              <a:rPr lang="zh-CN" altLang="en-US" dirty="0" smtClean="0"/>
              <a:t>方法被调用时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3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绘图类</a:t>
            </a:r>
            <a:r>
              <a:rPr lang="en-US" altLang="zh-CN" dirty="0" smtClean="0"/>
              <a:t>——Graphics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Graphics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Graphics </a:t>
            </a:r>
            <a:r>
              <a:rPr lang="zh-CN" altLang="en-US" dirty="0"/>
              <a:t>类是所有图形上下文的抽象基类，允许应用程序在组件（已经在各种设备上实现）以及闭屏图像上进行绘制</a:t>
            </a:r>
            <a:r>
              <a:rPr lang="zh-CN" altLang="en-US" dirty="0" smtClean="0"/>
              <a:t>。</a:t>
            </a:r>
            <a:r>
              <a:rPr lang="en-US" altLang="zh-CN" dirty="0"/>
              <a:t>Graphics </a:t>
            </a:r>
            <a:r>
              <a:rPr lang="zh-CN" altLang="en-US" dirty="0"/>
              <a:t>对象封装了 </a:t>
            </a:r>
            <a:r>
              <a:rPr lang="en-US" altLang="zh-CN" dirty="0"/>
              <a:t>Java </a:t>
            </a:r>
            <a:r>
              <a:rPr lang="zh-CN" altLang="en-US" dirty="0"/>
              <a:t>支持的基本呈现操作所需的状态</a:t>
            </a:r>
            <a:r>
              <a:rPr lang="zh-CN" altLang="en-US" dirty="0" smtClean="0"/>
              <a:t>信息，</a:t>
            </a:r>
            <a:r>
              <a:rPr lang="zh-CN" altLang="en-US" dirty="0"/>
              <a:t>此</a:t>
            </a:r>
            <a:r>
              <a:rPr lang="zh-CN" altLang="en-US" dirty="0" smtClean="0"/>
              <a:t>状态属性主要包括颜色、字体、画笔、文本、图像等。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5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绘图类</a:t>
            </a:r>
            <a:r>
              <a:rPr lang="en-US" altLang="zh-CN" dirty="0"/>
              <a:t>——Graphics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Graphics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Graphics </a:t>
            </a:r>
            <a:r>
              <a:rPr lang="zh-CN" altLang="en-US" dirty="0" smtClean="0"/>
              <a:t>类提供了绘图的常用方法：</a:t>
            </a:r>
            <a:endParaRPr lang="en-US" altLang="zh-CN" dirty="0" smtClean="0"/>
          </a:p>
          <a:p>
            <a:pPr marL="857250" lvl="1" indent="-457200"/>
            <a:r>
              <a:rPr lang="zh-CN" altLang="en-US" dirty="0" smtClean="0"/>
              <a:t>画直线 </a:t>
            </a:r>
            <a:r>
              <a:rPr lang="en-US" altLang="zh-CN" dirty="0" err="1" smtClean="0"/>
              <a:t>drawLine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int,int,int,int</a:t>
            </a:r>
            <a:r>
              <a:rPr lang="en-US" altLang="zh-CN" dirty="0" smtClean="0"/>
              <a:t>)</a:t>
            </a:r>
          </a:p>
          <a:p>
            <a:pPr marL="857250" lvl="1" indent="-457200"/>
            <a:r>
              <a:rPr lang="zh-CN" altLang="en-US" dirty="0" smtClean="0"/>
              <a:t>画矩形边框 </a:t>
            </a:r>
            <a:r>
              <a:rPr lang="en-US" altLang="zh-CN" dirty="0" err="1" smtClean="0"/>
              <a:t>drawRect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width,int</a:t>
            </a:r>
            <a:r>
              <a:rPr lang="en-US" altLang="zh-CN" dirty="0" smtClean="0"/>
              <a:t> height)</a:t>
            </a:r>
          </a:p>
          <a:p>
            <a:pPr marL="857250" lvl="1" indent="-457200"/>
            <a:r>
              <a:rPr lang="zh-CN" altLang="en-US" dirty="0" smtClean="0"/>
              <a:t>画椭圆边</a:t>
            </a:r>
            <a:r>
              <a:rPr lang="zh-CN" altLang="en-US" dirty="0"/>
              <a:t>框</a:t>
            </a:r>
            <a:r>
              <a:rPr lang="en-US" altLang="zh-CN" dirty="0" err="1" smtClean="0"/>
              <a:t>drawOval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y,int</a:t>
            </a:r>
            <a:r>
              <a:rPr lang="en-US" altLang="zh-CN" dirty="0"/>
              <a:t> </a:t>
            </a:r>
            <a:r>
              <a:rPr lang="en-US" altLang="zh-CN" dirty="0" err="1"/>
              <a:t>width,int</a:t>
            </a:r>
            <a:r>
              <a:rPr lang="en-US" altLang="zh-CN" dirty="0"/>
              <a:t> height</a:t>
            </a:r>
            <a:r>
              <a:rPr lang="en-US" altLang="zh-CN" dirty="0" smtClean="0"/>
              <a:t>)</a:t>
            </a:r>
          </a:p>
          <a:p>
            <a:pPr marL="857250" lvl="1" indent="-457200"/>
            <a:r>
              <a:rPr lang="zh-CN" altLang="en-US" dirty="0" smtClean="0"/>
              <a:t>画填充矩形 </a:t>
            </a:r>
            <a:r>
              <a:rPr lang="en-US" altLang="zh-CN" dirty="0" err="1" smtClean="0"/>
              <a:t>fillRect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y,int</a:t>
            </a:r>
            <a:r>
              <a:rPr lang="en-US" altLang="zh-CN" dirty="0"/>
              <a:t> </a:t>
            </a:r>
            <a:r>
              <a:rPr lang="en-US" altLang="zh-CN" dirty="0" err="1"/>
              <a:t>width,int</a:t>
            </a:r>
            <a:r>
              <a:rPr lang="en-US" altLang="zh-CN" dirty="0"/>
              <a:t> height</a:t>
            </a:r>
            <a:r>
              <a:rPr lang="en-US" altLang="zh-CN" dirty="0" smtClean="0"/>
              <a:t>)</a:t>
            </a:r>
          </a:p>
          <a:p>
            <a:pPr marL="857250" lvl="1" indent="-457200"/>
            <a:r>
              <a:rPr lang="zh-CN" altLang="en-US" dirty="0" smtClean="0"/>
              <a:t>画图片 </a:t>
            </a:r>
            <a:r>
              <a:rPr lang="en-US" altLang="zh-CN" dirty="0" err="1" smtClean="0"/>
              <a:t>drawImage</a:t>
            </a:r>
            <a:r>
              <a:rPr lang="en-US" altLang="zh-CN" dirty="0" smtClean="0"/>
              <a:t>(Image </a:t>
            </a:r>
            <a:r>
              <a:rPr lang="en-US" altLang="zh-CN" dirty="0" err="1" smtClean="0"/>
              <a:t>img,int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x,int</a:t>
            </a:r>
            <a:r>
              <a:rPr lang="en-US" altLang="zh-CN" dirty="0" smtClean="0"/>
              <a:t> y,…)</a:t>
            </a:r>
          </a:p>
          <a:p>
            <a:pPr marL="857250" lvl="1" indent="-457200"/>
            <a:r>
              <a:rPr lang="zh-CN" altLang="en-US" dirty="0" smtClean="0"/>
              <a:t>画字符串 </a:t>
            </a:r>
            <a:r>
              <a:rPr lang="en-US" altLang="zh-CN" dirty="0" err="1" smtClean="0"/>
              <a:t>drawString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str,int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x,int</a:t>
            </a:r>
            <a:r>
              <a:rPr lang="en-US" altLang="zh-CN" dirty="0" smtClean="0"/>
              <a:t> y)</a:t>
            </a:r>
          </a:p>
          <a:p>
            <a:pPr marL="857250" lvl="1" indent="-457200"/>
            <a:r>
              <a:rPr lang="zh-CN" altLang="en-US" dirty="0" smtClean="0"/>
              <a:t>设置画笔的字体 </a:t>
            </a:r>
            <a:r>
              <a:rPr lang="en-US" altLang="zh-CN" dirty="0" err="1" smtClean="0"/>
              <a:t>setFont</a:t>
            </a:r>
            <a:r>
              <a:rPr lang="en-US" altLang="zh-CN" dirty="0" smtClean="0"/>
              <a:t>(Font font)</a:t>
            </a:r>
          </a:p>
          <a:p>
            <a:pPr marL="857250" lvl="1" indent="-457200"/>
            <a:r>
              <a:rPr lang="zh-CN" altLang="en-US" dirty="0" smtClean="0"/>
              <a:t>设置画笔的颜色 </a:t>
            </a:r>
            <a:r>
              <a:rPr lang="en-US" altLang="zh-CN" dirty="0" err="1" smtClean="0"/>
              <a:t>setColor</a:t>
            </a:r>
            <a:r>
              <a:rPr lang="en-US" altLang="zh-CN" dirty="0" smtClean="0"/>
              <a:t>(Color c)</a:t>
            </a:r>
          </a:p>
          <a:p>
            <a:pPr marL="857250" lvl="1" indent="-457200"/>
            <a:r>
              <a:rPr lang="en-US" altLang="zh-CN" dirty="0" smtClean="0"/>
              <a:t>……</a:t>
            </a:r>
          </a:p>
          <a:p>
            <a:pPr marL="857250" lvl="1" indent="-457200"/>
            <a:endParaRPr lang="zh-CN" altLang="en-US" dirty="0"/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5292080" y="5445223"/>
            <a:ext cx="2787943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DrawGraphics.java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1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绘图类</a:t>
            </a:r>
            <a:r>
              <a:rPr lang="en-US" altLang="zh-CN" dirty="0"/>
              <a:t>——</a:t>
            </a:r>
            <a:r>
              <a:rPr lang="en-US" altLang="zh-CN" dirty="0" smtClean="0"/>
              <a:t>Graphics2D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704184"/>
          </a:xfrm>
        </p:spPr>
        <p:txBody>
          <a:bodyPr>
            <a:noAutofit/>
          </a:bodyPr>
          <a:lstStyle/>
          <a:p>
            <a:pPr marL="468630" indent="-342900">
              <a:lnSpc>
                <a:spcPct val="120000"/>
              </a:lnSpc>
              <a:spcAft>
                <a:spcPts val="1200"/>
              </a:spcAft>
            </a:pPr>
            <a:r>
              <a:rPr lang="en-US" altLang="zh-CN" sz="2000" dirty="0" smtClean="0"/>
              <a:t>Graphics2D </a:t>
            </a:r>
            <a:r>
              <a:rPr lang="zh-CN" altLang="en-US" sz="2000" dirty="0" smtClean="0"/>
              <a:t>类是一个抽象类，是</a:t>
            </a:r>
            <a:r>
              <a:rPr lang="en-US" altLang="zh-CN" sz="2000" dirty="0" smtClean="0"/>
              <a:t>Graphics </a:t>
            </a:r>
            <a:r>
              <a:rPr lang="zh-CN" altLang="en-US" sz="2000" dirty="0" smtClean="0"/>
              <a:t>类的子类，包含</a:t>
            </a:r>
            <a:r>
              <a:rPr lang="en-US" altLang="zh-CN" sz="2000" dirty="0" smtClean="0"/>
              <a:t>Graphics</a:t>
            </a:r>
            <a:r>
              <a:rPr lang="zh-CN" altLang="en-US" sz="2000" dirty="0" smtClean="0"/>
              <a:t>类的方法，并添加了更强的功能</a:t>
            </a:r>
            <a:r>
              <a:rPr lang="zh-CN" altLang="en-US" sz="2000" dirty="0" smtClean="0"/>
              <a:t>，比如 </a:t>
            </a:r>
            <a:r>
              <a:rPr lang="zh-CN" altLang="en-US" sz="2000" dirty="0"/>
              <a:t>设置笔画属性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 marL="468630" indent="-342900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设置笔画属性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674370" lvl="2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setStroke</a:t>
            </a:r>
            <a:r>
              <a:rPr lang="zh-CN" altLang="en-US" sz="2000" dirty="0" smtClean="0"/>
              <a:t>方法设置笔画的属性，如改变线条的粗细、虚实和定义线段端点的形状、风格等。</a:t>
            </a:r>
            <a:endParaRPr lang="en-US" altLang="zh-CN" sz="2000" dirty="0" smtClean="0"/>
          </a:p>
          <a:p>
            <a:pPr marL="674370" lvl="2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2000" dirty="0" smtClean="0"/>
              <a:t>语法：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setStroke</a:t>
            </a:r>
            <a:r>
              <a:rPr lang="en-US" altLang="zh-CN" sz="2000" dirty="0" smtClean="0">
                <a:solidFill>
                  <a:srgbClr val="FF0000"/>
                </a:solidFill>
              </a:rPr>
              <a:t>(Stroke stroke)</a:t>
            </a:r>
          </a:p>
          <a:p>
            <a:pPr marL="674370" lvl="2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2000" dirty="0" smtClean="0"/>
              <a:t>参数</a:t>
            </a:r>
            <a:r>
              <a:rPr lang="en-US" altLang="zh-CN" sz="2000" dirty="0" smtClean="0"/>
              <a:t>Stroke</a:t>
            </a:r>
            <a:r>
              <a:rPr lang="zh-CN" altLang="en-US" sz="2000" dirty="0" smtClean="0"/>
              <a:t>是一个接口，其实现类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BasicStroke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r>
              <a:rPr lang="zh-CN" altLang="en-US" sz="2000" dirty="0" smtClean="0"/>
              <a:t>的不同构造方法，可以创建不同壁画属性的对象。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9642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绘图类</a:t>
            </a:r>
            <a:r>
              <a:rPr lang="en-US" altLang="zh-CN" dirty="0"/>
              <a:t>——Graphics2D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绘制形状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Graphics2D</a:t>
            </a:r>
            <a:r>
              <a:rPr lang="zh-CN" altLang="en-US" dirty="0" smtClean="0"/>
              <a:t>类</a:t>
            </a:r>
            <a:r>
              <a:rPr lang="zh-CN" altLang="en-US" dirty="0"/>
              <a:t>增加</a:t>
            </a:r>
            <a:r>
              <a:rPr lang="zh-CN" altLang="en-US" dirty="0" smtClean="0"/>
              <a:t>两种绘制形状的方法：</a:t>
            </a:r>
            <a:endParaRPr lang="en-US" altLang="zh-CN" dirty="0" smtClean="0"/>
          </a:p>
          <a:p>
            <a:pPr marL="731520" lvl="1" indent="-457200">
              <a:buFont typeface="+mj-ea"/>
              <a:buAutoNum type="circleNumDbPlain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public abstract void </a:t>
            </a:r>
            <a:r>
              <a:rPr lang="en-US" altLang="zh-CN" sz="2400" dirty="0" smtClean="0">
                <a:solidFill>
                  <a:srgbClr val="FF0000"/>
                </a:solidFill>
              </a:rPr>
              <a:t>draw</a:t>
            </a:r>
            <a:r>
              <a:rPr lang="en-US" altLang="zh-CN" sz="2400" dirty="0" smtClean="0"/>
              <a:t>(Shape s)  //</a:t>
            </a:r>
            <a:r>
              <a:rPr lang="zh-CN" altLang="en-US" sz="2400" dirty="0" smtClean="0"/>
              <a:t>画边框图形</a:t>
            </a:r>
            <a:endParaRPr lang="en-US" altLang="zh-CN" sz="2400" dirty="0" smtClean="0"/>
          </a:p>
          <a:p>
            <a:pPr marL="731520" lvl="1" indent="-457200">
              <a:buFont typeface="+mj-ea"/>
              <a:buAutoNum type="circleNumDbPlain"/>
            </a:pPr>
            <a:r>
              <a:rPr lang="en-US" altLang="zh-CN" sz="2400" dirty="0" smtClean="0"/>
              <a:t> public abstract void </a:t>
            </a:r>
            <a:r>
              <a:rPr lang="en-US" altLang="zh-CN" sz="2400" dirty="0" smtClean="0">
                <a:solidFill>
                  <a:srgbClr val="FF0000"/>
                </a:solidFill>
              </a:rPr>
              <a:t>fill</a:t>
            </a:r>
            <a:r>
              <a:rPr lang="en-US" altLang="zh-CN" sz="2400" dirty="0" smtClean="0"/>
              <a:t>(Shape s)    //</a:t>
            </a:r>
            <a:r>
              <a:rPr lang="zh-CN" altLang="en-US" sz="2400" dirty="0" smtClean="0"/>
              <a:t>画实心图形</a:t>
            </a:r>
            <a:endParaRPr lang="en-US" altLang="zh-CN" sz="2400" dirty="0" smtClean="0"/>
          </a:p>
          <a:p>
            <a:pPr marL="731520" lvl="1" indent="-457200">
              <a:buFont typeface="+mj-ea"/>
              <a:buAutoNum type="circleNumDbPlain"/>
            </a:pPr>
            <a:endParaRPr lang="en-US" altLang="zh-CN" sz="2400" dirty="0"/>
          </a:p>
          <a:p>
            <a:pPr marL="274320" lvl="1" indent="0">
              <a:buNone/>
            </a:pPr>
            <a:r>
              <a:rPr lang="zh-CN" altLang="en-US" sz="2400" dirty="0" smtClean="0"/>
              <a:t>根据</a:t>
            </a:r>
            <a:r>
              <a:rPr lang="en-US" altLang="zh-CN" sz="2400" dirty="0" smtClean="0"/>
              <a:t>Graphics2D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0070C0"/>
                </a:solidFill>
              </a:rPr>
              <a:t>环境设置</a:t>
            </a:r>
            <a:r>
              <a:rPr lang="zh-CN" altLang="en-US" sz="2400" dirty="0" smtClean="0"/>
              <a:t>画出形状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Shape</a:t>
            </a:r>
            <a:r>
              <a:rPr lang="zh-CN" altLang="en-US" sz="2400" dirty="0" smtClean="0"/>
              <a:t>接口已实现的类如下表：</a:t>
            </a:r>
            <a:endParaRPr lang="zh-CN" altLang="en-US" sz="2400" dirty="0"/>
          </a:p>
        </p:txBody>
      </p:sp>
      <p:pic>
        <p:nvPicPr>
          <p:cNvPr id="3073" name="Picture 1" descr="C:\Users\lyh\AppData\Roaming\Tencent\Users\4937717\QQ\WinTemp\RichOle\22KO@(I5@@]_R%DO%6MFYB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45" y="4725144"/>
            <a:ext cx="7496175" cy="18288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绘图类</a:t>
            </a:r>
            <a:r>
              <a:rPr lang="en-US" altLang="zh-CN" dirty="0"/>
              <a:t>——Graphics2D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接口的</a:t>
            </a:r>
            <a:r>
              <a:rPr lang="zh-CN" altLang="en-US" dirty="0" smtClean="0"/>
              <a:t>常用的图形类都包含在</a:t>
            </a:r>
            <a:r>
              <a:rPr lang="en-US" altLang="zh-CN" dirty="0" err="1" smtClean="0">
                <a:solidFill>
                  <a:srgbClr val="FF0000"/>
                </a:solidFill>
              </a:rPr>
              <a:t>java.awt.geom</a:t>
            </a:r>
            <a:r>
              <a:rPr lang="zh-CN" altLang="en-US" dirty="0" smtClean="0"/>
              <a:t>包中。</a:t>
            </a:r>
            <a:endParaRPr lang="en-US" altLang="zh-CN" dirty="0" smtClean="0"/>
          </a:p>
          <a:p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sz="2400" dirty="0"/>
          </a:p>
          <a:p>
            <a:endParaRPr lang="en-US" altLang="zh-CN" dirty="0" smtClean="0"/>
          </a:p>
          <a:p>
            <a:pPr marL="0" indent="457200">
              <a:buNone/>
            </a:pPr>
            <a:r>
              <a:rPr lang="zh-CN" altLang="en-US" dirty="0" smtClean="0"/>
              <a:t>各个图形类中都有</a:t>
            </a:r>
            <a:r>
              <a:rPr lang="en-US" altLang="zh-CN" dirty="0" smtClean="0">
                <a:solidFill>
                  <a:srgbClr val="0070C0"/>
                </a:solidFill>
              </a:rPr>
              <a:t>Double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0070C0"/>
                </a:solidFill>
              </a:rPr>
              <a:t>Float</a:t>
            </a:r>
            <a:r>
              <a:rPr lang="zh-CN" altLang="en-US" dirty="0" smtClean="0"/>
              <a:t>两个内部类，用于实现以</a:t>
            </a:r>
            <a:r>
              <a:rPr lang="zh-CN" altLang="en-US" dirty="0" smtClean="0">
                <a:solidFill>
                  <a:srgbClr val="0070C0"/>
                </a:solidFill>
              </a:rPr>
              <a:t>不同精度</a:t>
            </a:r>
            <a:r>
              <a:rPr lang="zh-CN" altLang="en-US" dirty="0" smtClean="0"/>
              <a:t>构建的图形对象。例如：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Rectangle2D </a:t>
            </a:r>
            <a:r>
              <a:rPr lang="en-US" altLang="zh-CN" sz="2000" dirty="0" err="1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rect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altLang="zh-CN" sz="20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Rectangle2D.Float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2000" dirty="0"/>
              <a:t>(3f, 25f, 80.6f, 25f</a:t>
            </a:r>
            <a:r>
              <a:rPr lang="en-US" altLang="zh-CN" sz="2000" dirty="0" smtClean="0"/>
              <a:t>);</a:t>
            </a:r>
            <a:endParaRPr lang="en-US" altLang="zh-CN" sz="2000" dirty="0"/>
          </a:p>
        </p:txBody>
      </p:sp>
      <p:pic>
        <p:nvPicPr>
          <p:cNvPr id="3073" name="Picture 1" descr="C:\Users\lyh\AppData\Roaming\Tencent\Users\4937717\QQ\WinTemp\RichOle\22KO@(I5@@]_R%DO%6MFYB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5"/>
            <a:ext cx="5067415" cy="12362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C:\Users\lyh\AppData\Roaming\Tencent\Users\4937717\QQ\WinTemp\RichOle\[VK860RK1}USDV`ZE8U9D0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44" y="5250135"/>
            <a:ext cx="71723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9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458</TotalTime>
  <Words>992</Words>
  <Application>Microsoft Office PowerPoint</Application>
  <PresentationFormat>全屏显示(4:3)</PresentationFormat>
  <Paragraphs>134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透明</vt:lpstr>
      <vt:lpstr>java绘图</vt:lpstr>
      <vt:lpstr>PowerPoint 演示文稿</vt:lpstr>
      <vt:lpstr>java绘图技术-原理</vt:lpstr>
      <vt:lpstr>java绘图技术-原理</vt:lpstr>
      <vt:lpstr>java绘图类——Graphics类</vt:lpstr>
      <vt:lpstr>java绘图类——Graphics类</vt:lpstr>
      <vt:lpstr>java绘图类——Graphics2D类</vt:lpstr>
      <vt:lpstr>java绘图类——Graphics2D类</vt:lpstr>
      <vt:lpstr>java绘图类——Graphics2D类</vt:lpstr>
      <vt:lpstr>java绘图类——Graphics2D类</vt:lpstr>
      <vt:lpstr>java绘图类——Graphics2D类</vt:lpstr>
      <vt:lpstr>Font类</vt:lpstr>
      <vt:lpstr>Color类</vt:lpstr>
      <vt:lpstr>Color类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java绘图</dc:title>
  <dc:creator>lyh</dc:creator>
  <cp:lastModifiedBy>lyh</cp:lastModifiedBy>
  <cp:revision>36</cp:revision>
  <dcterms:created xsi:type="dcterms:W3CDTF">2017-11-13T10:32:37Z</dcterms:created>
  <dcterms:modified xsi:type="dcterms:W3CDTF">2017-11-15T10:05:17Z</dcterms:modified>
</cp:coreProperties>
</file>