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3" r:id="rId5"/>
    <p:sldId id="295" r:id="rId6"/>
    <p:sldId id="258" r:id="rId7"/>
    <p:sldId id="261" r:id="rId8"/>
    <p:sldId id="297" r:id="rId9"/>
    <p:sldId id="260" r:id="rId10"/>
    <p:sldId id="262" r:id="rId11"/>
    <p:sldId id="264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8" r:id="rId20"/>
    <p:sldId id="275" r:id="rId21"/>
    <p:sldId id="299" r:id="rId22"/>
    <p:sldId id="277" r:id="rId23"/>
    <p:sldId id="276" r:id="rId24"/>
    <p:sldId id="298" r:id="rId25"/>
    <p:sldId id="271" r:id="rId26"/>
    <p:sldId id="272" r:id="rId27"/>
    <p:sldId id="291" r:id="rId28"/>
    <p:sldId id="279" r:id="rId29"/>
    <p:sldId id="290" r:id="rId30"/>
    <p:sldId id="280" r:id="rId31"/>
    <p:sldId id="281" r:id="rId32"/>
    <p:sldId id="283" r:id="rId33"/>
    <p:sldId id="282" r:id="rId34"/>
    <p:sldId id="284" r:id="rId35"/>
    <p:sldId id="286" r:id="rId36"/>
    <p:sldId id="285" r:id="rId37"/>
    <p:sldId id="287" r:id="rId38"/>
    <p:sldId id="296" r:id="rId39"/>
    <p:sldId id="293" r:id="rId40"/>
    <p:sldId id="288" r:id="rId41"/>
    <p:sldId id="289" r:id="rId42"/>
    <p:sldId id="292" r:id="rId43"/>
    <p:sldId id="29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0066CC"/>
    <a:srgbClr val="2F5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3542" autoAdjust="0"/>
  </p:normalViewPr>
  <p:slideViewPr>
    <p:cSldViewPr>
      <p:cViewPr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7B372-FB5D-4893-BC95-10DB25653B7B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CBBF3-BD22-4758-B4A6-5BCC63BB6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huyeshen/p/12717408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参考资料：</a:t>
            </a:r>
            <a:r>
              <a:rPr lang="en-US" altLang="zh-CN" dirty="0" smtClean="0">
                <a:hlinkClick r:id="rId3"/>
              </a:rPr>
              <a:t>JAVA</a:t>
            </a:r>
            <a:r>
              <a:rPr lang="zh-CN" altLang="en-US" dirty="0" smtClean="0">
                <a:hlinkClick r:id="rId3"/>
              </a:rPr>
              <a:t>多线程之线程间的通信方式 </a:t>
            </a:r>
            <a:r>
              <a:rPr lang="en-US" altLang="zh-CN" dirty="0" smtClean="0">
                <a:hlinkClick r:id="rId3"/>
              </a:rPr>
              <a:t>- </a:t>
            </a:r>
            <a:r>
              <a:rPr lang="zh-CN" altLang="en-US" dirty="0" smtClean="0">
                <a:hlinkClick r:id="rId3"/>
              </a:rPr>
              <a:t>那些年的代码 </a:t>
            </a:r>
            <a:r>
              <a:rPr lang="en-US" altLang="zh-CN" dirty="0" smtClean="0">
                <a:hlinkClick r:id="rId3"/>
              </a:rPr>
              <a:t>- </a:t>
            </a:r>
            <a:r>
              <a:rPr lang="zh-CN" altLang="en-US" dirty="0" smtClean="0">
                <a:hlinkClick r:id="rId3"/>
              </a:rPr>
              <a:t>博客园 </a:t>
            </a:r>
            <a:r>
              <a:rPr lang="en-US" altLang="zh-CN" smtClean="0">
                <a:hlinkClick r:id="rId3"/>
              </a:rPr>
              <a:t>(cnblogs.com)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BBF3-BD22-4758-B4A6-5BCC63BB6E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如果把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地址比作一间房子，端口就是出入这间房子的门。真正的房子只有几个门，但是一个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地址的端口可以有</a:t>
            </a:r>
            <a:r>
              <a:rPr lang="en-US" altLang="zh-CN" dirty="0" smtClean="0"/>
              <a:t>65536(</a:t>
            </a:r>
            <a:r>
              <a:rPr lang="zh-CN" altLang="zh-CN" dirty="0" smtClean="0"/>
              <a:t>即：</a:t>
            </a:r>
            <a:r>
              <a:rPr lang="en-US" altLang="zh-CN" dirty="0" smtClean="0"/>
              <a:t>256*256)</a:t>
            </a:r>
            <a:r>
              <a:rPr lang="zh-CN" altLang="zh-CN" dirty="0" smtClean="0"/>
              <a:t>个之多</a:t>
            </a:r>
            <a:r>
              <a:rPr lang="en-US" altLang="zh-CN" dirty="0" smtClean="0"/>
              <a:t>!</a:t>
            </a:r>
            <a:r>
              <a:rPr lang="zh-CN" altLang="zh-CN" dirty="0" smtClean="0"/>
              <a:t>端口是通过端口号来标记的，端口号只有整数，范围是从</a:t>
            </a:r>
            <a:r>
              <a:rPr lang="en-US" altLang="zh-CN" dirty="0" smtClean="0"/>
              <a:t>0</a:t>
            </a:r>
            <a:r>
              <a:rPr lang="zh-CN" altLang="zh-CN" dirty="0" smtClean="0"/>
              <a:t>到</a:t>
            </a:r>
            <a:r>
              <a:rPr lang="en-US" altLang="zh-CN" dirty="0" smtClean="0"/>
              <a:t>65535(256*256-1)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BBF3-BD22-4758-B4A6-5BCC63BB6E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2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如果把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地址比作一间房子，端口就是出入这间房子的门。真正的房子只有几个门，但是一个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地址的端口可以有</a:t>
            </a:r>
            <a:r>
              <a:rPr lang="en-US" altLang="zh-CN" dirty="0" smtClean="0"/>
              <a:t>65536(</a:t>
            </a:r>
            <a:r>
              <a:rPr lang="zh-CN" altLang="zh-CN" dirty="0" smtClean="0"/>
              <a:t>即：</a:t>
            </a:r>
            <a:r>
              <a:rPr lang="en-US" altLang="zh-CN" dirty="0" smtClean="0"/>
              <a:t>256*256)</a:t>
            </a:r>
            <a:r>
              <a:rPr lang="zh-CN" altLang="zh-CN" dirty="0" smtClean="0"/>
              <a:t>个之多</a:t>
            </a:r>
            <a:r>
              <a:rPr lang="en-US" altLang="zh-CN" dirty="0" smtClean="0"/>
              <a:t>!</a:t>
            </a:r>
            <a:r>
              <a:rPr lang="zh-CN" altLang="zh-CN" dirty="0" smtClean="0"/>
              <a:t>端口是通过端口号来标记的，端口号只有整数，范围是从</a:t>
            </a:r>
            <a:r>
              <a:rPr lang="en-US" altLang="zh-CN" dirty="0" smtClean="0"/>
              <a:t>0</a:t>
            </a:r>
            <a:r>
              <a:rPr lang="zh-CN" altLang="zh-CN" dirty="0" smtClean="0"/>
              <a:t>到</a:t>
            </a:r>
            <a:r>
              <a:rPr lang="en-US" altLang="zh-CN" dirty="0" smtClean="0"/>
              <a:t>65535(256*256-1)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BBF3-BD22-4758-B4A6-5BCC63BB6E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2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黑体"/>
              </a:rPr>
              <a:t>1-1024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是固定端口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黑体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又叫有名端口，即被某些程序固定使用，一般程序员不使用。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黑体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+mn-ea"/>
                <a:cs typeface="黑体"/>
              </a:rPr>
              <a:t>22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SSH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远程登录协议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	23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telnet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使用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	21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ftp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使用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黑体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+mn-ea"/>
                <a:cs typeface="黑体"/>
              </a:rPr>
              <a:t>25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smtp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服务使用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	80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iis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使用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	7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echo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服务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黑体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黑体"/>
              </a:rPr>
              <a:t>1025-65535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是动态端口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黑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黑体"/>
              </a:rPr>
              <a:t>这些端口，程序员可以使用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BBF3-BD22-4758-B4A6-5BCC63BB6E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9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在网页上要读取的图片上选择“属性”，即可看见图片的位置。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BBF3-BD22-4758-B4A6-5BCC63BB6E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32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在客户机和服务器乊间传递信息有两种方式，一种是建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立连接的通信方式，它首先需要建立连接，然后再传递数据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，所有的数据是以包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(packet)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的形式按照一定的顺序发送和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接收的，最后关闭连接，这一通信过程是由管道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(channel)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保证的。另一种是无连接的通信方式，这种方式丌建立连接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，它是在客户机和服务器乊间利用数据报来发送和接收相互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独立的数据包，这一通信过程没有建立一个专门的通信管道。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所以它在网络线路无效的情冴下数据包也会被发送出去。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在管道通信中，数据包中丌包含有关包的源和目的信息，这些信息由建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立的通信管道负责指明。 而在无连接通信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数据报方式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中，所有的包都需要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包含有该包的完整的源和目标信息，以便指明该数据包的走向。 在网络通信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中，有时是丌需要建立通信管道的。 如时钟服务，服务器向客户机发送当前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的时间信息，如果客户机丢失了一个包或者包没有按指定顺序到达，服务器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再重新发送一次，丢失的时间信息包已经没有意义了，因为客户机能够计算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出数据包的顺序，并丏总是利用最新数据包中的时间信息，在这种情冴下建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立连接通信服务是不必要的。 当在网络中数据传输的速度显得更重要一些时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协议通信更为合适。 例如声音信号的传输，有少量数据包的丢失对声音的整体效果没有太大的影响。 大多数互联网游戏也是采用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协议通信，因为网络通信的快慢是游戏是否流畅的决定性因素。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BBF3-BD22-4758-B4A6-5BCC63BB6E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9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发送报文的时候可以在同一个本地端口随意发送给不同的服务器，一般不需要在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DatagramSocket</a:t>
            </a:r>
            <a:r>
              <a:rPr lang="zh-CN" altLang="en-US" dirty="0" smtClean="0"/>
              <a:t>的构造函数中指定目的服务器的地址。发给不同的服务器，可以在要发送的数据报（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）中指定目的服务器的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另外，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客户端还有一个重要的不同就是，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客户端发送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连接消息之后会在调用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方法的时候进入阻塞状态，而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这样却不行。因为</a:t>
            </a:r>
            <a:r>
              <a:rPr lang="en-US" altLang="zh-CN" dirty="0" smtClean="0"/>
              <a:t>UDP</a:t>
            </a:r>
            <a:r>
              <a:rPr lang="zh-CN" altLang="en-US" dirty="0" smtClean="0"/>
              <a:t>中间是可以允许报文丢失的。如果报文丢失了，进程一直在阻塞或者挂起的状态，则进程会永远没法往下走了。所以会一般设置一个</a:t>
            </a:r>
            <a:r>
              <a:rPr lang="en-US" altLang="zh-CN" dirty="0" err="1" smtClean="0"/>
              <a:t>setSoTimeout</a:t>
            </a:r>
            <a:r>
              <a:rPr lang="zh-CN" altLang="en-US" dirty="0" smtClean="0"/>
              <a:t>方法，指定在多久的时间内没有收到报文就放弃。也可以通过指定一个数字，循环指定的次数来读取报文，读到就返回，否则就放弃。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BBF3-BD22-4758-B4A6-5BCC63BB6E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4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460432" y="-21542"/>
            <a:ext cx="683568" cy="34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460432" y="3312368"/>
            <a:ext cx="683568" cy="357301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25344"/>
            <a:ext cx="84604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0" y="999780"/>
            <a:ext cx="889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368"/>
            <a:ext cx="8892480" cy="711360"/>
          </a:xfrm>
          <a:noFill/>
        </p:spPr>
        <p:txBody>
          <a:bodyPr>
            <a:normAutofit/>
          </a:bodyPr>
          <a:lstStyle>
            <a:lvl1pPr>
              <a:defRPr sz="4000">
                <a:ln>
                  <a:noFill/>
                </a:ln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spcAft>
                <a:spcPts val="1200"/>
              </a:spcAft>
              <a:buClr>
                <a:srgbClr val="FF0000"/>
              </a:buClr>
              <a:defRPr sz="2400"/>
            </a:lvl1pPr>
            <a:lvl2pPr algn="just">
              <a:buClr>
                <a:srgbClr val="FF0000"/>
              </a:buClr>
              <a:defRPr sz="2400"/>
            </a:lvl2pPr>
            <a:lvl3pPr algn="just">
              <a:buClr>
                <a:srgbClr val="FF0000"/>
              </a:buClr>
              <a:defRPr sz="2400"/>
            </a:lvl3pPr>
            <a:lvl4pPr algn="just">
              <a:buClr>
                <a:srgbClr val="FF0000"/>
              </a:buClr>
              <a:defRPr sz="2400"/>
            </a:lvl4pPr>
            <a:lvl5pPr algn="just">
              <a:buClr>
                <a:srgbClr val="FF0000"/>
              </a:buCl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188640"/>
            <a:ext cx="8892480" cy="791976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435280" cy="504056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92480" y="836712"/>
            <a:ext cx="252000" cy="604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92480" y="0"/>
            <a:ext cx="252000" cy="100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et/URL.html#openStream--" TargetMode="External"/><Relationship Id="rId2" Type="http://schemas.openxmlformats.org/officeDocument/2006/relationships/hyperlink" Target="https://docs.oracle.com/javase/8/docs/api/java/io/Input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net/URL.html#openConnection--" TargetMode="External"/><Relationship Id="rId4" Type="http://schemas.openxmlformats.org/officeDocument/2006/relationships/hyperlink" Target="https://docs.oracle.com/javase/8/docs/api/java/net/URLConnect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myDemo/src/&#32593;&#32476;&#32534;&#31243;/url/Demo3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myDemo/src/&#32593;&#32476;&#32534;&#31243;/url/GetURLImage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et/URLConnection.html#getInputStream--" TargetMode="External"/><Relationship Id="rId2" Type="http://schemas.openxmlformats.org/officeDocument/2006/relationships/hyperlink" Target="https://docs.oracle.com/javase/8/docs/api/java/io/Input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net/URLConnection.html#getOutputStream--" TargetMode="External"/><Relationship Id="rId4" Type="http://schemas.openxmlformats.org/officeDocument/2006/relationships/hyperlink" Target="https://docs.oracle.com/javase/8/docs/api/java/io/OutputStream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myDemo/src/&#32593;&#32476;&#32534;&#31243;/tcpsocket/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et/DatagramPacket.html" TargetMode="External"/><Relationship Id="rId2" Type="http://schemas.openxmlformats.org/officeDocument/2006/relationships/hyperlink" Target="https://docs.oracle.com/javase/8/docs/api/java/net/DatagramSocket.html#receive-java.net.DatagramPacke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net/DatagramSocket.html#send-java.net.DatagramPacket-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myDemo/src/&#32593;&#32476;&#32534;&#31243;/UD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2130425"/>
            <a:ext cx="7342584" cy="14700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讲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57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3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/>
          <a:p>
            <a:r>
              <a:rPr lang="en-US" altLang="zh-CN" b="1" dirty="0"/>
              <a:t>URL</a:t>
            </a:r>
            <a:r>
              <a:rPr lang="zh-CN" altLang="en-US" b="1" dirty="0"/>
              <a:t>类</a:t>
            </a:r>
            <a:r>
              <a:rPr lang="zh-CN" altLang="en-US" dirty="0"/>
              <a:t>中定义了许多简单实用的方法，利用它们可以迚行一些有关</a:t>
            </a:r>
            <a:r>
              <a:rPr lang="en-US" altLang="zh-CN" dirty="0"/>
              <a:t>URL</a:t>
            </a:r>
            <a:r>
              <a:rPr lang="zh-CN" altLang="en-US" dirty="0"/>
              <a:t>的操作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URL</a:t>
            </a:r>
            <a:r>
              <a:rPr lang="zh-CN" altLang="en-US" b="1" dirty="0" smtClean="0"/>
              <a:t>类的构造方法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25396"/>
              </p:ext>
            </p:extLst>
          </p:nvPr>
        </p:nvGraphicFramePr>
        <p:xfrm>
          <a:off x="539552" y="2780928"/>
          <a:ext cx="7920880" cy="38275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920880"/>
              </a:tblGrid>
              <a:tr h="301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方法描述</a:t>
                      </a:r>
                    </a:p>
                  </a:txBody>
                  <a:tcPr marL="80821" marR="80821" marT="40410" marB="404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50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600" dirty="0"/>
                        <a:t>public URL(String protocol, String host,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port, String file) throws </a:t>
                      </a:r>
                      <a:r>
                        <a:rPr lang="en-US" sz="1600" dirty="0" err="1"/>
                        <a:t>MalformedURLException</a:t>
                      </a:r>
                      <a:r>
                        <a:rPr lang="en-US" sz="1600" dirty="0"/>
                        <a:t>.</a:t>
                      </a:r>
                      <a:br>
                        <a:rPr lang="en-US" sz="1600" dirty="0"/>
                      </a:br>
                      <a:r>
                        <a:rPr lang="zh-CN" altLang="en-US" sz="1600" dirty="0"/>
                        <a:t>通过给定的参数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协议、主机名、端口号、文件名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dirty="0"/>
                        <a:t>创建</a:t>
                      </a:r>
                      <a:r>
                        <a:rPr lang="en-US" sz="1600" dirty="0"/>
                        <a:t>URL。</a:t>
                      </a:r>
                    </a:p>
                  </a:txBody>
                  <a:tcPr marL="80821" marR="80821" marT="40410" marB="404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50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600" dirty="0"/>
                        <a:t>public URL(String protocol, String host, String file) throws </a:t>
                      </a:r>
                      <a:r>
                        <a:rPr lang="en-US" sz="1600" dirty="0" err="1"/>
                        <a:t>MalformedURLException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zh-CN" altLang="en-US" sz="1600" dirty="0"/>
                        <a:t>使用指定的协议、主机名、文件名创建</a:t>
                      </a:r>
                      <a:r>
                        <a:rPr lang="en-US" sz="1600" dirty="0"/>
                        <a:t>URL，</a:t>
                      </a:r>
                      <a:r>
                        <a:rPr lang="zh-CN" altLang="en-US" sz="1600" dirty="0"/>
                        <a:t>端口使用协议的默认端口。</a:t>
                      </a:r>
                    </a:p>
                  </a:txBody>
                  <a:tcPr marL="80821" marR="80821" marT="40410" marB="404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94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600" dirty="0"/>
                        <a:t>public URL(String </a:t>
                      </a:r>
                      <a:r>
                        <a:rPr lang="en-US" sz="1600" dirty="0" err="1"/>
                        <a:t>url</a:t>
                      </a:r>
                      <a:r>
                        <a:rPr lang="en-US" sz="1600" dirty="0"/>
                        <a:t>) throws </a:t>
                      </a:r>
                      <a:r>
                        <a:rPr lang="en-US" sz="1600" dirty="0" err="1"/>
                        <a:t>MalformedURLException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zh-CN" altLang="en-US" sz="1600" dirty="0"/>
                        <a:t>通过给定的</a:t>
                      </a:r>
                      <a:r>
                        <a:rPr lang="en-US" sz="1600" dirty="0"/>
                        <a:t>URL</a:t>
                      </a:r>
                      <a:r>
                        <a:rPr lang="zh-CN" altLang="en-US" sz="1600" dirty="0"/>
                        <a:t>字符串创建</a:t>
                      </a:r>
                      <a:r>
                        <a:rPr lang="en-US" sz="1600" dirty="0"/>
                        <a:t>URL</a:t>
                      </a:r>
                    </a:p>
                  </a:txBody>
                  <a:tcPr marL="80821" marR="80821" marT="40410" marB="404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81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600" dirty="0"/>
                        <a:t>public URL(URL context, String </a:t>
                      </a:r>
                      <a:r>
                        <a:rPr lang="en-US" sz="1600" dirty="0" err="1"/>
                        <a:t>url</a:t>
                      </a:r>
                      <a:r>
                        <a:rPr lang="en-US" sz="1600" dirty="0"/>
                        <a:t>) throws </a:t>
                      </a:r>
                      <a:r>
                        <a:rPr lang="en-US" sz="1600" dirty="0" err="1"/>
                        <a:t>MalformedURLException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zh-CN" altLang="en-US" sz="1600" dirty="0"/>
                        <a:t>使用基地址和相对</a:t>
                      </a:r>
                      <a:r>
                        <a:rPr lang="en-US" sz="1600" dirty="0"/>
                        <a:t>URL</a:t>
                      </a:r>
                      <a:r>
                        <a:rPr lang="zh-CN" altLang="en-US" sz="1600" dirty="0"/>
                        <a:t>创建</a:t>
                      </a:r>
                    </a:p>
                  </a:txBody>
                  <a:tcPr marL="80821" marR="80821" marT="40410" marB="404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8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875"/>
            <a:ext cx="8229600" cy="5040560"/>
          </a:xfrm>
        </p:spPr>
        <p:txBody>
          <a:bodyPr/>
          <a:lstStyle/>
          <a:p>
            <a:r>
              <a:rPr lang="en-US" altLang="zh-CN" b="1" dirty="0" smtClean="0"/>
              <a:t>URL</a:t>
            </a:r>
            <a:r>
              <a:rPr lang="zh-CN" altLang="en-US" b="1" dirty="0" smtClean="0"/>
              <a:t>类的实例方法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26160"/>
              </p:ext>
            </p:extLst>
          </p:nvPr>
        </p:nvGraphicFramePr>
        <p:xfrm>
          <a:off x="611560" y="1988840"/>
          <a:ext cx="8208915" cy="4618170"/>
        </p:xfrm>
        <a:graphic>
          <a:graphicData uri="http://schemas.openxmlformats.org/drawingml/2006/table">
            <a:tbl>
              <a:tblPr/>
              <a:tblGrid>
                <a:gridCol w="504056"/>
                <a:gridCol w="7704859"/>
              </a:tblGrid>
              <a:tr h="26180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序号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方法描述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String </a:t>
                      </a:r>
                      <a:r>
                        <a:rPr lang="en-US" sz="1400" b="1" dirty="0" err="1"/>
                        <a:t>getPath</a:t>
                      </a:r>
                      <a:r>
                        <a:rPr lang="en-US" sz="1400" b="1" dirty="0" smtClean="0"/>
                        <a:t>()   </a:t>
                      </a:r>
                      <a:r>
                        <a:rPr lang="zh-CN" altLang="en-US" sz="1400" dirty="0" smtClean="0"/>
                        <a:t>返回</a:t>
                      </a:r>
                      <a:r>
                        <a:rPr lang="en-US" sz="1400" dirty="0"/>
                        <a:t>URL</a:t>
                      </a:r>
                      <a:r>
                        <a:rPr lang="zh-CN" altLang="en-US" sz="1400" dirty="0"/>
                        <a:t>路径部分。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String </a:t>
                      </a:r>
                      <a:r>
                        <a:rPr lang="en-US" sz="1400" b="1" dirty="0" err="1"/>
                        <a:t>getQuery</a:t>
                      </a:r>
                      <a:r>
                        <a:rPr lang="en-US" sz="1400" b="1" dirty="0" smtClean="0"/>
                        <a:t>()   </a:t>
                      </a:r>
                      <a:r>
                        <a:rPr lang="zh-CN" altLang="en-US" sz="1400" dirty="0" smtClean="0"/>
                        <a:t>返回</a:t>
                      </a:r>
                      <a:r>
                        <a:rPr lang="en-US" sz="1400" dirty="0"/>
                        <a:t>URL</a:t>
                      </a:r>
                      <a:r>
                        <a:rPr lang="zh-CN" altLang="en-US" sz="1400" dirty="0"/>
                        <a:t>查询部分。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/>
                        <a:t>3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String </a:t>
                      </a:r>
                      <a:r>
                        <a:rPr lang="en-US" sz="1400" b="1" dirty="0" err="1"/>
                        <a:t>getAuthority</a:t>
                      </a:r>
                      <a:r>
                        <a:rPr lang="en-US" sz="1400" b="1" dirty="0" smtClean="0"/>
                        <a:t>()   </a:t>
                      </a:r>
                      <a:r>
                        <a:rPr lang="zh-CN" altLang="en-US" sz="1400" dirty="0" smtClean="0"/>
                        <a:t>获取</a:t>
                      </a:r>
                      <a:r>
                        <a:rPr lang="zh-CN" altLang="en-US" sz="1400" dirty="0"/>
                        <a:t>此 </a:t>
                      </a:r>
                      <a:r>
                        <a:rPr lang="en-US" sz="1400" dirty="0"/>
                        <a:t>URL </a:t>
                      </a:r>
                      <a:r>
                        <a:rPr lang="zh-CN" altLang="en-US" sz="1400" dirty="0"/>
                        <a:t>的授权部分。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</a:t>
                      </a:r>
                      <a:r>
                        <a:rPr lang="en-US" sz="1400" b="1" dirty="0" err="1"/>
                        <a:t>int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getPort</a:t>
                      </a:r>
                      <a:r>
                        <a:rPr lang="en-US" sz="1400" b="1" dirty="0" smtClean="0"/>
                        <a:t>()  </a:t>
                      </a:r>
                      <a:r>
                        <a:rPr lang="en-US" sz="1400" dirty="0" err="1" smtClean="0"/>
                        <a:t>返回</a:t>
                      </a:r>
                      <a:r>
                        <a:rPr lang="en-US" sz="1400" dirty="0" err="1"/>
                        <a:t>URL</a:t>
                      </a:r>
                      <a:r>
                        <a:rPr lang="en-US" sz="1400" dirty="0" err="1" smtClean="0"/>
                        <a:t>端口部分</a:t>
                      </a:r>
                      <a:r>
                        <a:rPr lang="zh-CN" altLang="en-US" sz="1400" dirty="0" smtClean="0"/>
                        <a:t>；若没有设置端口号，返回</a:t>
                      </a:r>
                      <a:r>
                        <a:rPr lang="en-US" altLang="zh-CN" sz="1400" dirty="0" smtClean="0"/>
                        <a:t>-1</a:t>
                      </a:r>
                      <a:r>
                        <a:rPr lang="zh-CN" altLang="en-US" sz="1400" dirty="0" smtClean="0"/>
                        <a:t>。</a:t>
                      </a:r>
                      <a:endParaRPr lang="en-US" sz="1400" dirty="0"/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</a:t>
                      </a:r>
                      <a:r>
                        <a:rPr lang="en-US" sz="1400" b="1" dirty="0" err="1"/>
                        <a:t>int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getDefaultPort</a:t>
                      </a:r>
                      <a:r>
                        <a:rPr lang="en-US" sz="1400" b="1" dirty="0" smtClean="0"/>
                        <a:t>()    </a:t>
                      </a:r>
                      <a:r>
                        <a:rPr lang="zh-CN" altLang="en-US" sz="1400" dirty="0" smtClean="0"/>
                        <a:t>返回</a:t>
                      </a:r>
                      <a:r>
                        <a:rPr lang="zh-CN" altLang="en-US" sz="1400" dirty="0"/>
                        <a:t>协议的默认端口号。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/>
                        <a:t>6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String </a:t>
                      </a:r>
                      <a:r>
                        <a:rPr lang="en-US" sz="1400" b="1" dirty="0" err="1"/>
                        <a:t>getProtocol</a:t>
                      </a:r>
                      <a:r>
                        <a:rPr lang="en-US" sz="1400" b="1" dirty="0" smtClean="0"/>
                        <a:t>()   </a:t>
                      </a:r>
                      <a:r>
                        <a:rPr lang="zh-CN" altLang="en-US" sz="1400" dirty="0" smtClean="0"/>
                        <a:t>返回</a:t>
                      </a:r>
                      <a:r>
                        <a:rPr lang="en-US" sz="1400" dirty="0"/>
                        <a:t>URL</a:t>
                      </a:r>
                      <a:r>
                        <a:rPr lang="zh-CN" altLang="en-US" sz="1400" dirty="0"/>
                        <a:t>的协议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/>
                        <a:t>7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String </a:t>
                      </a:r>
                      <a:r>
                        <a:rPr lang="en-US" sz="1400" b="1" dirty="0" err="1"/>
                        <a:t>getHost</a:t>
                      </a:r>
                      <a:r>
                        <a:rPr lang="en-US" sz="1400" b="1" dirty="0" smtClean="0"/>
                        <a:t>()   </a:t>
                      </a:r>
                      <a:r>
                        <a:rPr lang="en-US" sz="1400" dirty="0" err="1" smtClean="0"/>
                        <a:t>返回</a:t>
                      </a:r>
                      <a:r>
                        <a:rPr lang="en-US" sz="1400" dirty="0" err="1"/>
                        <a:t>URL的主机</a:t>
                      </a:r>
                      <a:endParaRPr lang="en-US" sz="1400" dirty="0"/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/>
                        <a:t>8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String </a:t>
                      </a:r>
                      <a:r>
                        <a:rPr lang="en-US" sz="1400" b="1" dirty="0" err="1"/>
                        <a:t>getFile</a:t>
                      </a:r>
                      <a:r>
                        <a:rPr lang="en-US" sz="1400" b="1" dirty="0" smtClean="0"/>
                        <a:t>()   </a:t>
                      </a:r>
                      <a:r>
                        <a:rPr lang="en-US" sz="1400" dirty="0" err="1" smtClean="0"/>
                        <a:t>返回</a:t>
                      </a:r>
                      <a:r>
                        <a:rPr lang="en-US" sz="1400" dirty="0" err="1"/>
                        <a:t>URL文件名部分</a:t>
                      </a:r>
                      <a:endParaRPr lang="en-US" sz="1400" dirty="0"/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648">
                <a:tc>
                  <a:txBody>
                    <a:bodyPr/>
                    <a:lstStyle/>
                    <a:p>
                      <a:r>
                        <a:rPr lang="en-US" altLang="zh-CN" sz="1400"/>
                        <a:t>9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String </a:t>
                      </a:r>
                      <a:r>
                        <a:rPr lang="en-US" sz="1400" b="1" dirty="0" err="1"/>
                        <a:t>getRef</a:t>
                      </a:r>
                      <a:r>
                        <a:rPr lang="en-US" sz="1400" b="1" dirty="0" smtClean="0"/>
                        <a:t>()    </a:t>
                      </a:r>
                      <a:r>
                        <a:rPr lang="zh-CN" altLang="en-US" sz="1400" dirty="0" smtClean="0"/>
                        <a:t>获取</a:t>
                      </a:r>
                      <a:r>
                        <a:rPr lang="zh-CN" altLang="en-US" sz="1400" dirty="0"/>
                        <a:t>此 </a:t>
                      </a:r>
                      <a:r>
                        <a:rPr lang="en-US" sz="1400" dirty="0"/>
                        <a:t>URL </a:t>
                      </a:r>
                      <a:r>
                        <a:rPr lang="zh-CN" altLang="en-US" sz="1400" dirty="0"/>
                        <a:t>的锚点（也称为</a:t>
                      </a:r>
                      <a:r>
                        <a:rPr lang="en-US" altLang="zh-CN" sz="1400" dirty="0"/>
                        <a:t>"</a:t>
                      </a:r>
                      <a:r>
                        <a:rPr lang="zh-CN" altLang="en-US" sz="1400" dirty="0"/>
                        <a:t>引用</a:t>
                      </a:r>
                      <a:r>
                        <a:rPr lang="en-US" altLang="zh-CN" sz="1400" dirty="0"/>
                        <a:t>"</a:t>
                      </a:r>
                      <a:r>
                        <a:rPr lang="zh-CN" altLang="en-US" sz="1400" dirty="0"/>
                        <a:t>）。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798">
                <a:tc>
                  <a:txBody>
                    <a:bodyPr/>
                    <a:lstStyle/>
                    <a:p>
                      <a:r>
                        <a:rPr lang="en-US" altLang="zh-CN" sz="1400"/>
                        <a:t>10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</a:t>
                      </a:r>
                      <a:r>
                        <a:rPr lang="en-US" sz="1400" b="1" dirty="0" err="1"/>
                        <a:t>URLConnection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openConnection</a:t>
                      </a:r>
                      <a:r>
                        <a:rPr lang="en-US" sz="1400" b="1" dirty="0"/>
                        <a:t>() throws </a:t>
                      </a:r>
                      <a:r>
                        <a:rPr lang="en-US" sz="1400" b="1" dirty="0" err="1"/>
                        <a:t>IOException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zh-CN" altLang="en-US" sz="1400" dirty="0"/>
                        <a:t>打开一个</a:t>
                      </a:r>
                      <a:r>
                        <a:rPr lang="en-US" sz="1400" dirty="0"/>
                        <a:t>URL</a:t>
                      </a:r>
                      <a:r>
                        <a:rPr lang="zh-CN" altLang="en-US" sz="1400" dirty="0"/>
                        <a:t>连接，并运行客户端访问资源。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2100" y="1412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875"/>
            <a:ext cx="8229600" cy="5040560"/>
          </a:xfrm>
        </p:spPr>
        <p:txBody>
          <a:bodyPr/>
          <a:lstStyle/>
          <a:p>
            <a:r>
              <a:rPr lang="en-US" altLang="zh-CN" b="1" dirty="0" smtClean="0"/>
              <a:t>URL</a:t>
            </a:r>
            <a:r>
              <a:rPr lang="zh-CN" altLang="en-US" b="1" dirty="0" smtClean="0"/>
              <a:t>类的实例方法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54541"/>
              </p:ext>
            </p:extLst>
          </p:nvPr>
        </p:nvGraphicFramePr>
        <p:xfrm>
          <a:off x="611560" y="1988840"/>
          <a:ext cx="7776864" cy="1201239"/>
        </p:xfrm>
        <a:graphic>
          <a:graphicData uri="http://schemas.openxmlformats.org/drawingml/2006/table">
            <a:tbl>
              <a:tblPr/>
              <a:tblGrid>
                <a:gridCol w="576064"/>
                <a:gridCol w="7200800"/>
              </a:tblGrid>
              <a:tr h="26180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序号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方法描述</a:t>
                      </a:r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</a:t>
                      </a:r>
                      <a:endParaRPr lang="en-US" altLang="zh-CN" sz="1400" dirty="0"/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public </a:t>
                      </a:r>
                      <a:r>
                        <a:rPr lang="en-US" sz="1600" dirty="0" err="1" smtClean="0">
                          <a:hlinkClick r:id="rId2" tooltip="class in java.io"/>
                        </a:rPr>
                        <a:t>InputStream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altLang="zh-CN" sz="1600" dirty="0" err="1" smtClean="0">
                          <a:hlinkClick r:id="rId3"/>
                        </a:rPr>
                        <a:t>openStream</a:t>
                      </a:r>
                      <a:r>
                        <a:rPr lang="en-US" altLang="zh-CN" sz="1600" dirty="0" smtClean="0"/>
                        <a:t>()   </a:t>
                      </a:r>
                      <a:r>
                        <a:rPr lang="zh-CN" altLang="en-US" sz="1600" dirty="0" smtClean="0"/>
                        <a:t>与指定的</a:t>
                      </a:r>
                      <a:r>
                        <a:rPr lang="en-US" altLang="zh-CN" sz="1600" dirty="0" smtClean="0"/>
                        <a:t>URL</a:t>
                      </a:r>
                      <a:r>
                        <a:rPr lang="zh-CN" altLang="en-US" sz="1600" dirty="0" smtClean="0"/>
                        <a:t>建立连接并返回</a:t>
                      </a:r>
                      <a:r>
                        <a:rPr lang="en-US" altLang="zh-CN" sz="1600" dirty="0" err="1" smtClean="0"/>
                        <a:t>InputStream</a:t>
                      </a:r>
                      <a:r>
                        <a:rPr lang="zh-CN" altLang="en-US" sz="1600" dirty="0" smtClean="0"/>
                        <a:t>对象，以便从这一连接中读数据</a:t>
                      </a:r>
                      <a:endParaRPr lang="en-US" sz="16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0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</a:t>
                      </a:r>
                      <a:endParaRPr lang="en-US" altLang="zh-CN" sz="1400" dirty="0"/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public </a:t>
                      </a:r>
                      <a:r>
                        <a:rPr lang="en-US" altLang="zh-CN" sz="1400" dirty="0" err="1" smtClean="0">
                          <a:hlinkClick r:id="rId4" tooltip="class in java.net"/>
                        </a:rPr>
                        <a:t>URLConnection</a:t>
                      </a:r>
                      <a:r>
                        <a:rPr lang="en-US" altLang="zh-CN" sz="1400" dirty="0" smtClean="0"/>
                        <a:t>  </a:t>
                      </a:r>
                      <a:r>
                        <a:rPr lang="en-US" altLang="zh-CN" sz="1400" dirty="0" err="1" smtClean="0">
                          <a:hlinkClick r:id="rId5"/>
                        </a:rPr>
                        <a:t>openConnection</a:t>
                      </a:r>
                      <a:r>
                        <a:rPr lang="en-US" altLang="zh-CN" sz="1400" dirty="0" smtClean="0"/>
                        <a:t>()    </a:t>
                      </a:r>
                      <a:r>
                        <a:rPr lang="zh-CN" altLang="en-US" sz="1400" dirty="0" smtClean="0"/>
                        <a:t>返回</a:t>
                      </a:r>
                      <a:r>
                        <a:rPr lang="en-US" sz="1400" dirty="0" err="1" smtClean="0"/>
                        <a:t>URLConnection</a:t>
                      </a:r>
                      <a:r>
                        <a:rPr lang="zh-CN" altLang="en-US" sz="1400" dirty="0" smtClean="0"/>
                        <a:t>对象。</a:t>
                      </a:r>
                      <a:endParaRPr lang="zh-CN" altLang="en-US" sz="1400" dirty="0"/>
                    </a:p>
                  </a:txBody>
                  <a:tcPr marL="63004" marR="63004" marT="31502" marB="315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2100" y="1412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1" y="591417"/>
            <a:ext cx="7725432" cy="62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69368"/>
            <a:ext cx="8028384" cy="711360"/>
          </a:xfrm>
        </p:spPr>
        <p:txBody>
          <a:bodyPr/>
          <a:lstStyle/>
          <a:p>
            <a:r>
              <a:rPr lang="zh-CN" altLang="en-US" dirty="0" smtClean="0"/>
              <a:t>示例（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88023" y="1196752"/>
            <a:ext cx="349710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获取指定</a:t>
            </a:r>
            <a:r>
              <a:rPr lang="en-US" altLang="zh-CN" dirty="0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资源的属性信息 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lyh\AppData\Roaming\Tencent\Users\4937717\QQ\WinTemp\RichOle\I]Y@W_OVK%C0[`RP6GZ756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8066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556792"/>
            <a:ext cx="8064896" cy="454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latin typeface="Consolas"/>
            </a:endParaRPr>
          </a:p>
          <a:p>
            <a:r>
              <a:rPr lang="en-US" altLang="zh-CN" sz="14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zh-CN" altLang="en-US" sz="14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altLang="zh-CN" sz="2400" b="1" dirty="0">
                <a:solidFill>
                  <a:srgbClr val="3F5FBF"/>
                </a:solidFill>
                <a:latin typeface="Consolas"/>
              </a:rPr>
              <a:t>java</a:t>
            </a:r>
            <a:r>
              <a:rPr lang="zh-CN" altLang="en-US" sz="2400" b="1" dirty="0">
                <a:solidFill>
                  <a:srgbClr val="3F5FBF"/>
                </a:solidFill>
                <a:latin typeface="Consolas"/>
              </a:rPr>
              <a:t>之</a:t>
            </a:r>
            <a:r>
              <a:rPr lang="en-US" altLang="zh-CN" sz="2400" b="1" dirty="0">
                <a:solidFill>
                  <a:srgbClr val="3F5FBF"/>
                </a:solidFill>
                <a:latin typeface="Consolas"/>
              </a:rPr>
              <a:t>URL</a:t>
            </a:r>
            <a:r>
              <a:rPr lang="zh-CN" altLang="en-US" sz="2400" b="1" dirty="0" smtClean="0">
                <a:solidFill>
                  <a:srgbClr val="3F5FBF"/>
                </a:solidFill>
                <a:latin typeface="Consolas"/>
              </a:rPr>
              <a:t>编程 </a:t>
            </a:r>
            <a:r>
              <a:rPr lang="en-US" altLang="zh-CN" sz="2400" b="1" dirty="0" smtClean="0">
                <a:solidFill>
                  <a:srgbClr val="3F5FBF"/>
                </a:solidFill>
                <a:latin typeface="Consolas"/>
              </a:rPr>
              <a:t>———— </a:t>
            </a:r>
            <a:r>
              <a:rPr lang="zh-CN" altLang="en-US" sz="2400" b="1" dirty="0" smtClean="0">
                <a:solidFill>
                  <a:srgbClr val="3F5FBF"/>
                </a:solidFill>
                <a:latin typeface="Consolas"/>
              </a:rPr>
              <a:t>按</a:t>
            </a:r>
            <a:r>
              <a:rPr lang="zh-CN" altLang="en-US" sz="2400" b="1" dirty="0">
                <a:solidFill>
                  <a:srgbClr val="3F5FBF"/>
                </a:solidFill>
                <a:latin typeface="Consolas"/>
              </a:rPr>
              <a:t>行读取网络文本文件的内容</a:t>
            </a:r>
          </a:p>
          <a:p>
            <a:pPr>
              <a:spcAft>
                <a:spcPts val="600"/>
              </a:spcAft>
            </a:pPr>
            <a:r>
              <a:rPr lang="zh-CN" altLang="en-US" sz="1400" dirty="0">
                <a:solidFill>
                  <a:srgbClr val="3F5FBF"/>
                </a:solidFill>
                <a:latin typeface="Consolas"/>
              </a:rPr>
              <a:t> *</a:t>
            </a:r>
            <a:r>
              <a:rPr lang="en-US" altLang="zh-CN" sz="1400" dirty="0">
                <a:solidFill>
                  <a:srgbClr val="3F5FBF"/>
                </a:solidFill>
                <a:latin typeface="Consolas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2F5F47"/>
                </a:solidFill>
                <a:latin typeface="Consolas"/>
              </a:rPr>
              <a:t>/* </a:t>
            </a:r>
            <a:r>
              <a:rPr lang="zh-CN" altLang="en-US" sz="1400" dirty="0" smtClean="0">
                <a:solidFill>
                  <a:srgbClr val="2F5F47"/>
                </a:solidFill>
                <a:latin typeface="Consolas"/>
              </a:rPr>
              <a:t>步骤：</a:t>
            </a:r>
            <a:endParaRPr lang="en-US" altLang="zh-CN" sz="1400" dirty="0">
              <a:solidFill>
                <a:srgbClr val="2F5F47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 * 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1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、创建一个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URL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对象</a:t>
            </a:r>
            <a:r>
              <a:rPr lang="en-US" altLang="zh-CN" sz="1400" dirty="0" err="1">
                <a:solidFill>
                  <a:srgbClr val="2F5F47"/>
                </a:solidFill>
                <a:latin typeface="Consolas"/>
              </a:rPr>
              <a:t>url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,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（注： 需要处理异常）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 * 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2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、使用</a:t>
            </a:r>
            <a:r>
              <a:rPr lang="en-US" altLang="zh-CN" sz="1400" u="sng" dirty="0" err="1">
                <a:solidFill>
                  <a:srgbClr val="2F5F47"/>
                </a:solidFill>
                <a:latin typeface="Consolas"/>
              </a:rPr>
              <a:t>url.openStream</a:t>
            </a:r>
            <a:r>
              <a:rPr lang="en-US" altLang="zh-CN" sz="1400" u="sng" dirty="0">
                <a:solidFill>
                  <a:srgbClr val="2F5F47"/>
                </a:solidFill>
                <a:latin typeface="Consolas"/>
              </a:rPr>
              <a:t>()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打开一个输入流， 例如： </a:t>
            </a:r>
            <a:r>
              <a:rPr lang="en-US" altLang="zh-CN" sz="1400" dirty="0" err="1" smtClean="0">
                <a:solidFill>
                  <a:srgbClr val="2F5F47"/>
                </a:solidFill>
                <a:latin typeface="Consolas"/>
              </a:rPr>
              <a:t>InputStream</a:t>
            </a:r>
            <a:r>
              <a:rPr lang="en-US" altLang="zh-CN" sz="1400" dirty="0" smtClean="0">
                <a:solidFill>
                  <a:srgbClr val="2F5F47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ins=</a:t>
            </a:r>
            <a:r>
              <a:rPr lang="en-US" altLang="zh-CN" sz="1400" dirty="0" err="1">
                <a:solidFill>
                  <a:srgbClr val="2F5F47"/>
                </a:solidFill>
                <a:latin typeface="Consolas"/>
              </a:rPr>
              <a:t>url.openStream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 *   </a:t>
            </a:r>
            <a:r>
              <a:rPr lang="en-US" altLang="zh-CN" sz="1400" dirty="0" err="1">
                <a:solidFill>
                  <a:srgbClr val="2F5F47"/>
                </a:solidFill>
                <a:latin typeface="Consolas"/>
              </a:rPr>
              <a:t>openStream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()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方法返回的是输入字节流</a:t>
            </a:r>
            <a:r>
              <a:rPr lang="en-US" altLang="zh-CN" sz="1400" dirty="0" err="1">
                <a:solidFill>
                  <a:srgbClr val="2F5F47"/>
                </a:solidFill>
                <a:latin typeface="Consolas"/>
              </a:rPr>
              <a:t>InputStream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类  对象。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 *   为了提供读取速度，希望能按行读取网页内容。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 *   具体方法分两步： 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 *    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（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1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）</a:t>
            </a:r>
            <a:r>
              <a:rPr lang="en-US" altLang="zh-CN" sz="1400" dirty="0" err="1">
                <a:solidFill>
                  <a:srgbClr val="2F5F47"/>
                </a:solidFill>
                <a:latin typeface="Consolas"/>
              </a:rPr>
              <a:t>InputStreamReader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 </a:t>
            </a:r>
            <a:r>
              <a:rPr lang="en-US" altLang="zh-CN" sz="1400" u="sng" dirty="0" err="1">
                <a:solidFill>
                  <a:srgbClr val="2F5F47"/>
                </a:solidFill>
                <a:latin typeface="Consolas"/>
              </a:rPr>
              <a:t>isr</a:t>
            </a:r>
            <a:r>
              <a:rPr lang="en-US" altLang="zh-CN" sz="1400" u="sng" dirty="0">
                <a:solidFill>
                  <a:srgbClr val="2F5F47"/>
                </a:solidFill>
                <a:latin typeface="Consolas"/>
              </a:rPr>
              <a:t>=new </a:t>
            </a:r>
            <a:r>
              <a:rPr lang="en-US" altLang="zh-CN" sz="1400" u="sng" dirty="0" err="1">
                <a:solidFill>
                  <a:srgbClr val="2F5F47"/>
                </a:solidFill>
                <a:latin typeface="Consolas"/>
              </a:rPr>
              <a:t>InputStreamReader</a:t>
            </a:r>
            <a:r>
              <a:rPr lang="en-US" altLang="zh-CN" sz="1400" u="sng" dirty="0">
                <a:solidFill>
                  <a:srgbClr val="2F5F47"/>
                </a:solidFill>
                <a:latin typeface="Consolas"/>
              </a:rPr>
              <a:t>(ins,"UTF-8");  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 *         作用是 将字节流转换为“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UTF-8”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编码的字符流。这样非英语字符才能正确显示。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 *    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（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2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）</a:t>
            </a:r>
            <a:r>
              <a:rPr lang="en-US" altLang="zh-CN" sz="1400" dirty="0" err="1">
                <a:solidFill>
                  <a:srgbClr val="2F5F47"/>
                </a:solidFill>
                <a:latin typeface="Consolas"/>
              </a:rPr>
              <a:t>BufferedReader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 buffer=new </a:t>
            </a:r>
            <a:r>
              <a:rPr lang="en-US" altLang="zh-CN" sz="1400" dirty="0" err="1">
                <a:solidFill>
                  <a:srgbClr val="2F5F47"/>
                </a:solidFill>
                <a:latin typeface="Consolas"/>
              </a:rPr>
              <a:t>BufferedReader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(</a:t>
            </a:r>
            <a:r>
              <a:rPr lang="en-US" altLang="zh-CN" sz="1400" u="sng" dirty="0" err="1">
                <a:solidFill>
                  <a:srgbClr val="2F5F47"/>
                </a:solidFill>
                <a:latin typeface="Consolas"/>
              </a:rPr>
              <a:t>isr</a:t>
            </a:r>
            <a:r>
              <a:rPr lang="en-US" altLang="zh-CN" sz="1400" u="sng" dirty="0">
                <a:solidFill>
                  <a:srgbClr val="2F5F47"/>
                </a:solidFill>
                <a:latin typeface="Consolas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 *         作用是利用带缓存的输入流，可以按行读取，提供读取速度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 * </a:t>
            </a: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3</a:t>
            </a:r>
            <a:r>
              <a:rPr lang="zh-CN" altLang="en-US" sz="1400" dirty="0">
                <a:solidFill>
                  <a:srgbClr val="2F5F47"/>
                </a:solidFill>
                <a:latin typeface="Consolas"/>
              </a:rPr>
              <a:t>、按行读取网页类容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F5F47"/>
                </a:solidFill>
                <a:latin typeface="Consolas"/>
              </a:rPr>
              <a:t> *     String </a:t>
            </a:r>
            <a:r>
              <a:rPr lang="en-US" altLang="zh-CN" sz="1400" u="sng" dirty="0" err="1">
                <a:solidFill>
                  <a:srgbClr val="2F5F47"/>
                </a:solidFill>
                <a:latin typeface="Consolas"/>
              </a:rPr>
              <a:t>readline</a:t>
            </a:r>
            <a:r>
              <a:rPr lang="en-US" altLang="zh-CN" sz="1400" u="sng" dirty="0">
                <a:solidFill>
                  <a:srgbClr val="2F5F47"/>
                </a:solidFill>
                <a:latin typeface="Consolas"/>
              </a:rPr>
              <a:t>=</a:t>
            </a:r>
            <a:r>
              <a:rPr lang="en-US" altLang="zh-CN" sz="1400" u="sng" dirty="0" err="1">
                <a:solidFill>
                  <a:srgbClr val="2F5F47"/>
                </a:solidFill>
                <a:latin typeface="Consolas"/>
              </a:rPr>
              <a:t>buffer.readLine</a:t>
            </a:r>
            <a:r>
              <a:rPr lang="en-US" altLang="zh-CN" sz="1400" u="sng" dirty="0">
                <a:solidFill>
                  <a:srgbClr val="2F5F47"/>
                </a:solidFill>
                <a:latin typeface="Consolas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2F5F47"/>
                </a:solidFill>
                <a:latin typeface="Consolas"/>
              </a:rPr>
              <a:t>*</a:t>
            </a:r>
            <a:r>
              <a:rPr lang="en-US" altLang="zh-CN" sz="1400" dirty="0" smtClean="0">
                <a:solidFill>
                  <a:srgbClr val="2F5F47"/>
                </a:solidFill>
                <a:latin typeface="Consolas"/>
              </a:rPr>
              <a:t>/</a:t>
            </a:r>
            <a:endParaRPr lang="en-US" altLang="zh-CN" sz="1400" dirty="0">
              <a:solidFill>
                <a:srgbClr val="2F5F47"/>
              </a:solidFill>
              <a:latin typeface="Consola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87460"/>
            <a:ext cx="172819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Demo1.java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051720" y="2457721"/>
            <a:ext cx="5544616" cy="360040"/>
          </a:xfrm>
          <a:prstGeom prst="wedgeRoundRectCallout">
            <a:avLst>
              <a:gd name="adj1" fmla="val -64475"/>
              <a:gd name="adj2" fmla="val 5443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访问</a:t>
            </a:r>
            <a:r>
              <a:rPr lang="en-US" altLang="zh-CN" b="1" dirty="0" smtClean="0"/>
              <a:t>Internet</a:t>
            </a:r>
            <a:r>
              <a:rPr lang="zh-CN" altLang="en-US" b="1" dirty="0" smtClean="0"/>
              <a:t>资源的第一种方法：</a:t>
            </a:r>
            <a:r>
              <a:rPr lang="en-US" altLang="zh-CN" dirty="0">
                <a:solidFill>
                  <a:srgbClr val="2F5F47"/>
                </a:solidFill>
                <a:latin typeface="Consolas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/>
              </a:rPr>
              <a:t>openStream</a:t>
            </a:r>
            <a:r>
              <a:rPr lang="en-US" altLang="zh-CN" dirty="0">
                <a:solidFill>
                  <a:schemeClr val="bg1"/>
                </a:solidFill>
                <a:latin typeface="Consolas"/>
              </a:rPr>
              <a:t>()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246" y="1628800"/>
            <a:ext cx="80648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java.io.BufferedReader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/>
              </a:rPr>
              <a:t>java.io.DataInputStream</a:t>
            </a:r>
            <a:r>
              <a:rPr lang="en-US" altLang="zh-CN" sz="1400" b="1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java.io.IOException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java.io.InputStream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java.io.InputStreamReader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java.net.MalformedURLException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java.net.URL;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Demo1 {</a:t>
            </a:r>
          </a:p>
          <a:p>
            <a:endParaRPr lang="zh-CN" altLang="en-US" sz="1400" dirty="0">
              <a:latin typeface="Consolas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zh-CN" sz="1400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zh-CN" sz="1400" b="1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lvl="1"/>
            <a:endParaRPr lang="zh-CN" altLang="en-US" sz="1400" dirty="0">
              <a:latin typeface="Consolas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URL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url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</a:rPr>
              <a:t>"http://www.baidu.com"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3"/>
            <a:r>
              <a:rPr lang="en-US" altLang="zh-CN" sz="1400" b="1" dirty="0">
                <a:solidFill>
                  <a:srgbClr val="3F7F5F"/>
                </a:solidFill>
                <a:latin typeface="Consolas"/>
              </a:rPr>
              <a:t>//1</a:t>
            </a:r>
            <a:r>
              <a:rPr lang="zh-CN" altLang="en-US" sz="1400" b="1" dirty="0">
                <a:solidFill>
                  <a:srgbClr val="3F7F5F"/>
                </a:solidFill>
                <a:latin typeface="Consolas"/>
              </a:rPr>
              <a:t>、创建</a:t>
            </a:r>
            <a:r>
              <a:rPr lang="en-US" altLang="zh-CN" sz="1400" b="1" dirty="0">
                <a:solidFill>
                  <a:srgbClr val="3F7F5F"/>
                </a:solidFill>
                <a:latin typeface="Consolas"/>
              </a:rPr>
              <a:t>URL</a:t>
            </a:r>
            <a:r>
              <a:rPr lang="zh-CN" altLang="en-US" sz="1400" b="1" dirty="0">
                <a:solidFill>
                  <a:srgbClr val="3F7F5F"/>
                </a:solidFill>
                <a:latin typeface="Consolas"/>
              </a:rPr>
              <a:t>对象</a:t>
            </a:r>
          </a:p>
          <a:p>
            <a:pPr lvl="3">
              <a:spcAft>
                <a:spcPts val="1200"/>
              </a:spcAft>
            </a:pP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url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URL(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MalformedURLException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zh-CN" sz="1400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zh-CN" sz="1400" b="1" dirty="0">
                <a:solidFill>
                  <a:srgbClr val="3F7F5F"/>
                </a:solidFill>
                <a:latin typeface="Consolas"/>
              </a:rPr>
              <a:t> Auto-generated catch block</a:t>
            </a:r>
          </a:p>
          <a:p>
            <a:pPr lvl="3"/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）续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79712" y="5329674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700808"/>
            <a:ext cx="827454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//2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、打开输入流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. URL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对象的</a:t>
            </a:r>
            <a:r>
              <a:rPr lang="en-US" altLang="zh-CN" sz="1400" dirty="0" err="1">
                <a:solidFill>
                  <a:srgbClr val="3F7F5F"/>
                </a:solidFill>
                <a:latin typeface="Consolas"/>
              </a:rPr>
              <a:t>openStream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() 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方法返回的是一个</a:t>
            </a:r>
            <a:r>
              <a:rPr lang="en-US" altLang="zh-CN" sz="1400" dirty="0" err="1">
                <a:solidFill>
                  <a:srgbClr val="3F7F5F"/>
                </a:solidFill>
                <a:latin typeface="Consolas"/>
              </a:rPr>
              <a:t>InputStream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输入流。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InputStream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ins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url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.openStream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endParaRPr lang="zh-CN" altLang="en-US" sz="1400" dirty="0">
              <a:latin typeface="Consolas"/>
            </a:endParaRPr>
          </a:p>
          <a:p>
            <a:pPr lvl="3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将输入字节流转换为字符流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InputStreamReader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isr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InputStreamReader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ins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pPr lvl="3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使用</a:t>
            </a:r>
            <a:r>
              <a:rPr lang="en-US" altLang="zh-CN" sz="1400" dirty="0" err="1">
                <a:solidFill>
                  <a:srgbClr val="3F7F5F"/>
                </a:solidFill>
                <a:latin typeface="Consolas"/>
              </a:rPr>
              <a:t>BufferedReader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类提高读取效率（按行读取）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isr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endParaRPr lang="zh-CN" altLang="en-US" sz="1400" dirty="0">
              <a:latin typeface="Consolas"/>
            </a:endParaRPr>
          </a:p>
          <a:p>
            <a:pPr lvl="3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//3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、读取网页内容（代码）</a:t>
            </a:r>
          </a:p>
          <a:p>
            <a:pPr lvl="3">
              <a:spcAft>
                <a:spcPts val="12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readline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readline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!=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4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/>
              </a:rPr>
              <a:t>readline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4"/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readline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endParaRPr lang="zh-CN" altLang="en-US" sz="1400" dirty="0">
              <a:latin typeface="Consolas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zh-CN" sz="1400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zh-CN" sz="1400" b="1" dirty="0">
                <a:solidFill>
                  <a:srgbClr val="3F7F5F"/>
                </a:solidFill>
                <a:latin typeface="Consolas"/>
              </a:rPr>
              <a:t> Auto-generated catch block</a:t>
            </a:r>
          </a:p>
          <a:p>
            <a:pPr lvl="3"/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CN" sz="1400" b="1" dirty="0">
                <a:solidFill>
                  <a:srgbClr val="3F7F5F"/>
                </a:solidFill>
                <a:latin typeface="Consolas"/>
              </a:rPr>
              <a:t>//main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）续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573710" y="2564904"/>
            <a:ext cx="86409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763688" y="2420888"/>
            <a:ext cx="352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799976" y="4125487"/>
            <a:ext cx="352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动态获取网络资源</a:t>
            </a:r>
            <a:endParaRPr lang="zh-CN" altLang="en-US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2411760" y="2492896"/>
            <a:ext cx="1665841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Demo3.java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049" name="Picture 1" descr="C:\Users\lyh\AppData\Roaming\Tencent\Users\4937717\QQ\WinTemp\RichOle\1ILDJ~IJ(`G][7A]V9VV9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3" y="3140968"/>
            <a:ext cx="4160540" cy="35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读取网页中的图片，并将图片保存为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2843808" y="2723728"/>
            <a:ext cx="246792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GetURLImage.java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49080"/>
            <a:ext cx="381115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724128" y="5589240"/>
            <a:ext cx="23762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网络基本知识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的基本网络支持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协议的网络编程（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编程） 重点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协议的网络编程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2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507288" cy="50405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000" b="1" dirty="0" smtClean="0"/>
              <a:t>URL</a:t>
            </a:r>
            <a:r>
              <a:rPr lang="zh-CN" altLang="en-US" sz="2000" b="1" dirty="0" smtClean="0"/>
              <a:t>编程有两种方式访问</a:t>
            </a:r>
            <a:r>
              <a:rPr lang="en-US" altLang="zh-CN" sz="2000" b="1" dirty="0" smtClean="0"/>
              <a:t>Internet: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 </a:t>
            </a:r>
            <a:r>
              <a:rPr lang="en-US" altLang="zh-CN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=new URL(“http://www.guet.edu.cn”)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</a:t>
            </a:r>
            <a:r>
              <a:rPr lang="en-US" altLang="zh-CN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InputStream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ins=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url.openStream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sz="1800" dirty="0" smtClean="0"/>
              <a:t>URL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= new URL("http://www.yhfund.com.cn"); </a:t>
            </a:r>
            <a:endParaRPr lang="en-US" altLang="zh-CN" sz="1800" dirty="0" smtClean="0"/>
          </a:p>
          <a:p>
            <a:pPr marL="400050" lvl="1" indent="0" algn="l">
              <a:buNone/>
            </a:pPr>
            <a:r>
              <a:rPr lang="en-US" altLang="zh-CN" sz="1800" dirty="0" err="1" smtClean="0"/>
              <a:t>HttpURLConnection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urlcon</a:t>
            </a:r>
            <a:r>
              <a:rPr lang="en-US" altLang="zh-CN" sz="1800" dirty="0"/>
              <a:t> = (</a:t>
            </a:r>
            <a:r>
              <a:rPr lang="en-US" altLang="zh-CN" sz="1800" dirty="0" err="1"/>
              <a:t>HttpURLConnection</a:t>
            </a:r>
            <a:r>
              <a:rPr lang="en-US" altLang="zh-CN" sz="1800" dirty="0"/>
              <a:t>)</a:t>
            </a:r>
            <a:r>
              <a:rPr lang="en-US" altLang="zh-CN" sz="1800" dirty="0" err="1"/>
              <a:t>url.openConnection</a:t>
            </a:r>
            <a:r>
              <a:rPr lang="en-US" altLang="zh-CN" sz="1800" dirty="0"/>
              <a:t>(); </a:t>
            </a:r>
            <a:endParaRPr lang="en-US" altLang="zh-CN" sz="1800" dirty="0" smtClean="0"/>
          </a:p>
          <a:p>
            <a:pPr marL="400050" lvl="1" indent="0" algn="l">
              <a:buNone/>
            </a:pPr>
            <a:r>
              <a:rPr lang="en-US" altLang="zh-CN" sz="1800" dirty="0" err="1" smtClean="0"/>
              <a:t>Urlcon.connect</a:t>
            </a:r>
            <a:r>
              <a:rPr lang="en-US" altLang="zh-CN" sz="1800" dirty="0" smtClean="0"/>
              <a:t>();  //</a:t>
            </a:r>
            <a:r>
              <a:rPr lang="zh-CN" altLang="en-US" sz="1800" dirty="0" smtClean="0"/>
              <a:t>获取连接</a:t>
            </a:r>
            <a:endParaRPr lang="en-US" altLang="zh-CN" sz="1800" dirty="0" smtClean="0"/>
          </a:p>
          <a:p>
            <a:pPr marL="400050" lvl="1" indent="0" algn="l">
              <a:spcAft>
                <a:spcPts val="2400"/>
              </a:spcAft>
              <a:buNone/>
            </a:pPr>
            <a:r>
              <a:rPr lang="en-US" altLang="zh-CN" sz="1800" dirty="0" err="1" smtClean="0"/>
              <a:t>InputStream</a:t>
            </a:r>
            <a:r>
              <a:rPr lang="en-US" altLang="zh-CN" sz="1800" dirty="0" smtClean="0"/>
              <a:t> ins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urlcon.getInputStream</a:t>
            </a:r>
            <a:r>
              <a:rPr lang="en-US" altLang="zh-CN" sz="1800" dirty="0" smtClean="0"/>
              <a:t>();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=new URL(“http://www.guet.edu.cn”)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URLConnection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urlcon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url.openConnection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InputStream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/>
              </a:rPr>
              <a:t>ins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urlcon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800" dirty="0" err="1">
                <a:solidFill>
                  <a:srgbClr val="0066CC"/>
                </a:solidFill>
                <a:latin typeface="Consolas"/>
              </a:rPr>
              <a:t>getInputStream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(); //</a:t>
            </a:r>
            <a:r>
              <a:rPr lang="zh-CN" altLang="en-US" sz="1800" dirty="0">
                <a:solidFill>
                  <a:srgbClr val="000000"/>
                </a:solidFill>
                <a:latin typeface="Consolas"/>
              </a:rPr>
              <a:t>从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URL</a:t>
            </a:r>
            <a:r>
              <a:rPr lang="zh-CN" altLang="en-US" sz="1800" dirty="0">
                <a:solidFill>
                  <a:srgbClr val="000000"/>
                </a:solidFill>
                <a:latin typeface="Consolas"/>
              </a:rPr>
              <a:t>连接中读取数据</a:t>
            </a:r>
            <a:endParaRPr lang="zh-CN" altLang="en-US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OutputStream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/>
              </a:rPr>
              <a:t>ins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urlcon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800" dirty="0" err="1">
                <a:solidFill>
                  <a:srgbClr val="0066CC"/>
                </a:solidFill>
                <a:latin typeface="Consolas"/>
              </a:rPr>
              <a:t>getOutputStream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对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进行写操作</a:t>
            </a:r>
            <a:endParaRPr lang="en-US" altLang="zh-CN" sz="18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400050" lvl="1" indent="0" algn="l">
              <a:buNone/>
            </a:pPr>
            <a:endParaRPr lang="en-US" altLang="zh-CN" sz="18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b="1" dirty="0" smtClean="0"/>
              <a:t>URL</a:t>
            </a:r>
            <a:r>
              <a:rPr lang="zh-CN" altLang="en-US" b="1" dirty="0" smtClean="0"/>
              <a:t>编程有两种方式访问</a:t>
            </a:r>
            <a:r>
              <a:rPr lang="en-US" altLang="zh-CN" b="1" dirty="0" smtClean="0"/>
              <a:t>Internet: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/>
              <a:t>一</a:t>
            </a:r>
            <a:r>
              <a:rPr lang="zh-CN" altLang="en-US" dirty="0" smtClean="0"/>
              <a:t>种是利用</a:t>
            </a:r>
            <a:r>
              <a:rPr lang="en-US" altLang="zh-CN" dirty="0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类的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openStream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/>
              <a:t>，建立与指定的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的连接，并返回字节输入流（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）对象，通过该对象读取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指定的资源文件。前面示例</a:t>
            </a:r>
            <a:r>
              <a:rPr lang="zh-CN" altLang="en-US" dirty="0"/>
              <a:t>中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Demo1.java</a:t>
            </a:r>
            <a:r>
              <a:rPr lang="zh-CN" altLang="en-US" dirty="0" smtClean="0"/>
              <a:t>”就采用这种方法。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这种方法只能读取网络资源，若既要读取又能发送数据，则使用第二种方法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57250" lvl="1" indent="-45720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dirty="0" smtClean="0"/>
              <a:t>第二种方法是使用</a:t>
            </a:r>
            <a:r>
              <a:rPr lang="en-US" altLang="zh-CN" dirty="0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类的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openConnection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/>
              <a:t>创建一个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URLConnection</a:t>
            </a:r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</a:rPr>
              <a:t>的对象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0066CC"/>
                </a:solidFill>
              </a:rPr>
              <a:t>此对象在本机和</a:t>
            </a:r>
            <a:r>
              <a:rPr lang="en-US" altLang="zh-CN" b="1" dirty="0" smtClean="0">
                <a:solidFill>
                  <a:srgbClr val="0066CC"/>
                </a:solidFill>
              </a:rPr>
              <a:t>URL</a:t>
            </a:r>
            <a:r>
              <a:rPr lang="zh-CN" altLang="en-US" b="1" dirty="0" smtClean="0">
                <a:solidFill>
                  <a:srgbClr val="0066CC"/>
                </a:solidFill>
              </a:rPr>
              <a:t>指定的远程节点间建立一条</a:t>
            </a:r>
            <a:r>
              <a:rPr lang="en-US" altLang="zh-CN" b="1" dirty="0" smtClean="0">
                <a:solidFill>
                  <a:srgbClr val="0066CC"/>
                </a:solidFill>
              </a:rPr>
              <a:t>HTTP</a:t>
            </a:r>
            <a:r>
              <a:rPr lang="zh-CN" altLang="en-US" b="1" dirty="0" smtClean="0">
                <a:solidFill>
                  <a:srgbClr val="0066CC"/>
                </a:solidFill>
              </a:rPr>
              <a:t>协议的数据通道，可进行双向数据传输。</a:t>
            </a:r>
            <a:r>
              <a:rPr lang="zh-CN" altLang="en-US" b="1" dirty="0" smtClean="0"/>
              <a:t>然后通过该</a:t>
            </a:r>
            <a:r>
              <a:rPr lang="en-US" altLang="zh-CN" b="1" dirty="0" err="1"/>
              <a:t>URLConnection</a:t>
            </a:r>
            <a:r>
              <a:rPr lang="zh-CN" altLang="en-US" b="1" dirty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对象调用</a:t>
            </a:r>
            <a:r>
              <a:rPr lang="en-US" altLang="zh-CN" dirty="0" err="1">
                <a:solidFill>
                  <a:srgbClr val="FF0000"/>
                </a:solidFill>
              </a:rPr>
              <a:t>getInputStream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方法打开输入流。前面示例中的</a:t>
            </a:r>
            <a:r>
              <a:rPr lang="en-US" altLang="zh-CN" dirty="0" smtClean="0"/>
              <a:t>”GetURLImage.java”</a:t>
            </a:r>
            <a:r>
              <a:rPr lang="zh-CN" altLang="en-US" dirty="0" smtClean="0"/>
              <a:t>就采用这种方法。</a:t>
            </a:r>
            <a:endParaRPr lang="en-US" altLang="zh-CN" dirty="0" smtClean="0"/>
          </a:p>
          <a:p>
            <a:pPr marL="857250" lvl="1" indent="-457200"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b="1" dirty="0" smtClean="0"/>
              <a:t>URL</a:t>
            </a:r>
            <a:r>
              <a:rPr lang="zh-CN" altLang="en-US" b="1" dirty="0" smtClean="0"/>
              <a:t>编程有两种方式访问</a:t>
            </a:r>
            <a:r>
              <a:rPr lang="en-US" altLang="zh-CN" b="1" dirty="0" smtClean="0"/>
              <a:t>Internet: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前面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第②种方法步骤</a:t>
            </a:r>
            <a:r>
              <a:rPr lang="zh-CN" altLang="en-US" b="1" dirty="0" smtClean="0"/>
              <a:t>，比如：</a:t>
            </a:r>
            <a:endParaRPr lang="en-US" altLang="zh-CN" b="1" dirty="0" smtClean="0"/>
          </a:p>
          <a:p>
            <a:pPr marL="400050" lvl="1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564904"/>
            <a:ext cx="7848872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URL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</a:t>
            </a:r>
            <a:r>
              <a:rPr lang="en-US" altLang="zh-CN" b="1" dirty="0" smtClean="0"/>
              <a:t>URL(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"http://www.guet.edu.cn/adminui/ExternalMainWeb/UpLoadFiles/2017111805546.gif</a:t>
            </a:r>
            <a:r>
              <a:rPr lang="en-US" altLang="zh-CN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altLang="zh-CN" b="1" dirty="0" smtClean="0"/>
              <a:t>)</a:t>
            </a:r>
          </a:p>
          <a:p>
            <a:endParaRPr lang="en-US" altLang="zh-CN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altLang="zh-CN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使用</a:t>
            </a:r>
            <a:r>
              <a:rPr lang="en-US" altLang="zh-CN" dirty="0">
                <a:solidFill>
                  <a:srgbClr val="3F7F5F"/>
                </a:solidFill>
                <a:latin typeface="Consolas"/>
              </a:rPr>
              <a:t>URL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类的</a:t>
            </a:r>
            <a:r>
              <a:rPr lang="en-US" altLang="zh-CN" dirty="0" err="1">
                <a:solidFill>
                  <a:srgbClr val="3F7F5F"/>
                </a:solidFill>
                <a:latin typeface="Consolas"/>
              </a:rPr>
              <a:t>openConnection</a:t>
            </a:r>
            <a:r>
              <a:rPr lang="en-US" altLang="zh-CN" dirty="0">
                <a:solidFill>
                  <a:srgbClr val="3F7F5F"/>
                </a:solidFill>
                <a:latin typeface="Consolas"/>
              </a:rPr>
              <a:t>()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方法创建一个</a:t>
            </a:r>
            <a:r>
              <a:rPr lang="en-US" altLang="zh-CN" dirty="0" err="1">
                <a:solidFill>
                  <a:srgbClr val="3F7F5F"/>
                </a:solidFill>
                <a:latin typeface="Consolas"/>
              </a:rPr>
              <a:t>URLConnection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类的</a:t>
            </a:r>
            <a:r>
              <a:rPr lang="zh-CN" altLang="en-US" dirty="0" smtClean="0">
                <a:solidFill>
                  <a:srgbClr val="3F7F5F"/>
                </a:solidFill>
                <a:latin typeface="Consolas"/>
              </a:rPr>
              <a:t>对象</a:t>
            </a:r>
            <a:endParaRPr lang="en-US" altLang="zh-CN" dirty="0" smtClean="0">
              <a:solidFill>
                <a:srgbClr val="3F7F5F"/>
              </a:solidFill>
              <a:latin typeface="Consolas"/>
            </a:endParaRPr>
          </a:p>
          <a:p>
            <a:pPr indent="-457200"/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HttpURLConnection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onsolas"/>
              </a:rPr>
              <a:t>httpUrl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indent="-457200"/>
            <a:r>
              <a:rPr lang="en-US" altLang="zh-C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                 (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HttpURLConnection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zh-CN" u="sng" dirty="0" err="1" smtClean="0">
                <a:solidFill>
                  <a:srgbClr val="6A3E3E"/>
                </a:solidFill>
                <a:latin typeface="Consolas"/>
              </a:rPr>
              <a:t>url</a:t>
            </a:r>
            <a:r>
              <a:rPr lang="en-US" altLang="zh-CN" u="sng" dirty="0" err="1" smtClean="0">
                <a:solidFill>
                  <a:srgbClr val="000000"/>
                </a:solidFill>
                <a:latin typeface="Consolas"/>
              </a:rPr>
              <a:t>.openConnection</a:t>
            </a:r>
            <a:r>
              <a:rPr lang="en-US" altLang="zh-CN" u="sng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连接</a:t>
            </a:r>
            <a:r>
              <a:rPr lang="en-US" altLang="zh-CN" dirty="0">
                <a:solidFill>
                  <a:srgbClr val="3F7F5F"/>
                </a:solidFill>
                <a:latin typeface="Consolas"/>
              </a:rPr>
              <a:t>URL</a:t>
            </a:r>
            <a:r>
              <a:rPr lang="zh-CN" altLang="en-US" dirty="0" smtClean="0">
                <a:solidFill>
                  <a:srgbClr val="3F7F5F"/>
                </a:solidFill>
                <a:latin typeface="Consolas"/>
              </a:rPr>
              <a:t>资源，即建立应用程序和指定</a:t>
            </a:r>
            <a:r>
              <a:rPr lang="en-US" altLang="zh-CN" dirty="0" smtClean="0">
                <a:solidFill>
                  <a:srgbClr val="3F7F5F"/>
                </a:solidFill>
                <a:latin typeface="Consolas"/>
              </a:rPr>
              <a:t>URL</a:t>
            </a:r>
            <a:r>
              <a:rPr lang="zh-CN" altLang="en-US" dirty="0" smtClean="0">
                <a:solidFill>
                  <a:srgbClr val="3F7F5F"/>
                </a:solidFill>
                <a:latin typeface="Consolas"/>
              </a:rPr>
              <a:t>资源之间的连接。</a:t>
            </a:r>
            <a:endParaRPr lang="zh-CN" alt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altLang="zh-CN" dirty="0" err="1">
                <a:solidFill>
                  <a:srgbClr val="6A3E3E"/>
                </a:solidFill>
                <a:latin typeface="Consolas"/>
              </a:rPr>
              <a:t>httpUrl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.connect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打开输入流，用于读取网页中的数据（图片）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InputStream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/>
              </a:rPr>
              <a:t>ins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dirty="0" err="1">
                <a:solidFill>
                  <a:srgbClr val="6A3E3E"/>
                </a:solidFill>
                <a:latin typeface="Consolas"/>
              </a:rPr>
              <a:t>httpUrl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dirty="0" err="1">
                <a:solidFill>
                  <a:srgbClr val="0066CC"/>
                </a:solidFill>
                <a:latin typeface="Consolas"/>
              </a:rPr>
              <a:t>getInputStream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6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URLConnection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zh-CN" altLang="en-US" b="1" dirty="0" smtClean="0"/>
              <a:t>常用到的方法：</a:t>
            </a:r>
            <a:endParaRPr lang="en-US" altLang="zh-CN" b="1" dirty="0" smtClean="0"/>
          </a:p>
          <a:p>
            <a:pPr marL="400050" lvl="1" indent="0">
              <a:buNone/>
            </a:pP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02394"/>
              </p:ext>
            </p:extLst>
          </p:nvPr>
        </p:nvGraphicFramePr>
        <p:xfrm>
          <a:off x="611559" y="2924944"/>
          <a:ext cx="8075239" cy="937260"/>
        </p:xfrm>
        <a:graphic>
          <a:graphicData uri="http://schemas.openxmlformats.org/drawingml/2006/table">
            <a:tbl>
              <a:tblPr/>
              <a:tblGrid>
                <a:gridCol w="1723886"/>
                <a:gridCol w="6351353"/>
              </a:tblGrid>
              <a:tr h="23771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返回类型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方法描述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18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 tooltip="class in java.io"/>
                        </a:rPr>
                        <a:t>InputStream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hlinkClick r:id="rId3"/>
                        </a:rPr>
                        <a:t>getInputStream</a:t>
                      </a:r>
                      <a:r>
                        <a:rPr lang="en-US" sz="1800" dirty="0"/>
                        <a:t>() </a:t>
                      </a:r>
                      <a:endParaRPr lang="en-US" sz="1800" dirty="0" smtClean="0"/>
                    </a:p>
                    <a:p>
                      <a:r>
                        <a:rPr lang="en-US" altLang="zh-CN" dirty="0" smtClean="0"/>
                        <a:t>Returns an input stream that reads from this open connection.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20764"/>
              </p:ext>
            </p:extLst>
          </p:nvPr>
        </p:nvGraphicFramePr>
        <p:xfrm>
          <a:off x="612254" y="3861048"/>
          <a:ext cx="8075239" cy="1211580"/>
        </p:xfrm>
        <a:graphic>
          <a:graphicData uri="http://schemas.openxmlformats.org/drawingml/2006/table">
            <a:tbl>
              <a:tblPr/>
              <a:tblGrid>
                <a:gridCol w="1723221"/>
                <a:gridCol w="6352018"/>
              </a:tblGrid>
              <a:tr h="605790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4" tooltip="class in java.io"/>
                        </a:rPr>
                        <a:t>OutputStream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hlinkClick r:id="rId5"/>
                        </a:rPr>
                        <a:t>getOutputStream</a:t>
                      </a:r>
                      <a:r>
                        <a:rPr lang="en-US" sz="1800" dirty="0"/>
                        <a:t>() 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Returns </a:t>
                      </a:r>
                      <a:r>
                        <a:rPr lang="en-US" sz="1800" dirty="0"/>
                        <a:t>an output stream that writes to this connection.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79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网络基本知识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的基本网络支持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</a:rPr>
              <a:t>协议的网络编程（</a:t>
            </a:r>
            <a:r>
              <a:rPr lang="en-US" altLang="zh-CN" dirty="0" smtClean="0">
                <a:solidFill>
                  <a:srgbClr val="FF0000"/>
                </a:solidFill>
              </a:rPr>
              <a:t>Socket</a:t>
            </a:r>
            <a:r>
              <a:rPr lang="zh-CN" altLang="en-US" dirty="0" smtClean="0">
                <a:solidFill>
                  <a:srgbClr val="FF0000"/>
                </a:solidFill>
              </a:rPr>
              <a:t>编程）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协议的网络编程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2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Socket</a:t>
            </a:r>
            <a:r>
              <a:rPr lang="zh-CN" altLang="en-US" b="1" dirty="0" smtClean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套接字</a:t>
            </a:r>
            <a:r>
              <a:rPr lang="zh-CN" altLang="en-US" b="1" dirty="0" smtClean="0"/>
              <a:t>）通信</a:t>
            </a:r>
            <a:endParaRPr lang="en-US" altLang="zh-CN" dirty="0" smtClean="0"/>
          </a:p>
          <a:p>
            <a:pPr marL="400050" lvl="1" indent="457200" algn="l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套</a:t>
            </a:r>
            <a:r>
              <a:rPr lang="zh-CN" altLang="en-US" dirty="0">
                <a:solidFill>
                  <a:srgbClr val="FF0000"/>
                </a:solidFill>
              </a:rPr>
              <a:t>接字</a:t>
            </a:r>
            <a:r>
              <a:rPr lang="zh-CN" altLang="en-US" b="1" dirty="0"/>
              <a:t>是一种</a:t>
            </a:r>
            <a:r>
              <a:rPr lang="zh-CN" altLang="en-US" b="1" dirty="0" smtClean="0"/>
              <a:t>基于网络进程</a:t>
            </a:r>
            <a:r>
              <a:rPr lang="zh-CN" altLang="en-US" b="1" dirty="0"/>
              <a:t>通讯的</a:t>
            </a:r>
            <a:r>
              <a:rPr lang="zh-CN" altLang="en-US" b="1" dirty="0" smtClean="0"/>
              <a:t>接口</a:t>
            </a:r>
            <a:r>
              <a:rPr lang="zh-CN" altLang="en-US" dirty="0" smtClean="0"/>
              <a:t>，一</a:t>
            </a:r>
            <a:r>
              <a:rPr lang="zh-CN" altLang="en-US" dirty="0"/>
              <a:t>种软件形式</a:t>
            </a:r>
            <a:r>
              <a:rPr lang="zh-CN" altLang="en-US" dirty="0" smtClean="0"/>
              <a:t>的抽象</a:t>
            </a:r>
            <a:r>
              <a:rPr lang="zh-CN" altLang="en-US" dirty="0"/>
              <a:t>表述，</a:t>
            </a:r>
            <a:r>
              <a:rPr lang="zh-CN" altLang="en-US" dirty="0" smtClean="0"/>
              <a:t>用于表示</a:t>
            </a:r>
            <a:r>
              <a:rPr lang="zh-CN" altLang="en-US" dirty="0"/>
              <a:t>两台</a:t>
            </a:r>
            <a:r>
              <a:rPr lang="zh-CN" altLang="en-US" dirty="0" smtClean="0"/>
              <a:t>机器之间</a:t>
            </a:r>
            <a:r>
              <a:rPr lang="zh-CN" altLang="en-US" dirty="0"/>
              <a:t>在一个连接上的两个终端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457200" algn="l">
              <a:buNone/>
            </a:pPr>
            <a:r>
              <a:rPr lang="zh-CN" altLang="en-US" dirty="0" smtClean="0"/>
              <a:t>即</a:t>
            </a:r>
            <a:r>
              <a:rPr lang="zh-CN" altLang="en-US" dirty="0"/>
              <a:t>针对一个连接，每台机器上都有一个套接字，</a:t>
            </a:r>
            <a:r>
              <a:rPr lang="zh-CN" altLang="en-US" dirty="0" smtClean="0"/>
              <a:t>它们之间</a:t>
            </a:r>
            <a:r>
              <a:rPr lang="zh-CN" altLang="en-US" dirty="0"/>
              <a:t>有</a:t>
            </a:r>
            <a:r>
              <a:rPr lang="zh-CN" altLang="en-US" dirty="0" smtClean="0"/>
              <a:t>一条</a:t>
            </a:r>
            <a:r>
              <a:rPr lang="zh-CN" altLang="en-US" dirty="0"/>
              <a:t>虚拟线缆，线缆的每一端</a:t>
            </a:r>
            <a:r>
              <a:rPr lang="zh-CN" altLang="en-US" dirty="0" smtClean="0"/>
              <a:t>都接入</a:t>
            </a:r>
            <a:r>
              <a:rPr lang="zh-CN" altLang="en-US" dirty="0"/>
              <a:t>到一个套接字里。</a:t>
            </a:r>
            <a:r>
              <a:rPr lang="zh-CN" altLang="en-US" dirty="0" smtClean="0"/>
              <a:t>机器之间连接</a:t>
            </a:r>
            <a:r>
              <a:rPr lang="zh-CN" altLang="en-US" dirty="0"/>
              <a:t>的物理硬件以及使用什么电缆连接都是完全未知的，套</a:t>
            </a:r>
            <a:r>
              <a:rPr lang="zh-CN" altLang="en-US" dirty="0" smtClean="0"/>
              <a:t>接字</a:t>
            </a:r>
            <a:r>
              <a:rPr lang="zh-CN" altLang="en-US" dirty="0"/>
              <a:t>抽象描述的基本宗旨是尽可能地屏蔽硬件连接的细节。 </a:t>
            </a:r>
            <a:endParaRPr lang="en-US" altLang="zh-CN" dirty="0" smtClean="0"/>
          </a:p>
          <a:p>
            <a:pPr marL="400050" lvl="1" indent="457200" algn="l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0066FF"/>
                </a:solidFill>
              </a:rPr>
              <a:t>一个套接字由</a:t>
            </a:r>
            <a:r>
              <a:rPr lang="zh-CN" altLang="en-US" b="1" u="sng" dirty="0">
                <a:solidFill>
                  <a:srgbClr val="0066FF"/>
                </a:solidFill>
              </a:rPr>
              <a:t>主机</a:t>
            </a:r>
            <a:r>
              <a:rPr lang="zh-CN" altLang="en-US" b="1" u="sng" dirty="0" smtClean="0">
                <a:solidFill>
                  <a:srgbClr val="0066FF"/>
                </a:solidFill>
              </a:rPr>
              <a:t>号</a:t>
            </a:r>
            <a:r>
              <a:rPr lang="en-US" altLang="zh-CN" b="1" dirty="0" smtClean="0">
                <a:solidFill>
                  <a:srgbClr val="0066FF"/>
                </a:solidFill>
              </a:rPr>
              <a:t>(</a:t>
            </a:r>
            <a:r>
              <a:rPr lang="zh-CN" altLang="en-US" b="1" dirty="0" smtClean="0">
                <a:solidFill>
                  <a:srgbClr val="0066FF"/>
                </a:solidFill>
              </a:rPr>
              <a:t>域名或</a:t>
            </a:r>
            <a:r>
              <a:rPr lang="en-US" altLang="zh-CN" b="1" dirty="0" smtClean="0">
                <a:solidFill>
                  <a:srgbClr val="0066FF"/>
                </a:solidFill>
              </a:rPr>
              <a:t>IP</a:t>
            </a:r>
            <a:r>
              <a:rPr lang="zh-CN" altLang="en-US" b="1" dirty="0" smtClean="0">
                <a:solidFill>
                  <a:srgbClr val="0066FF"/>
                </a:solidFill>
              </a:rPr>
              <a:t>地址</a:t>
            </a:r>
            <a:r>
              <a:rPr lang="en-US" altLang="zh-CN" b="1" dirty="0" smtClean="0">
                <a:solidFill>
                  <a:srgbClr val="0066FF"/>
                </a:solidFill>
              </a:rPr>
              <a:t>)</a:t>
            </a:r>
            <a:r>
              <a:rPr lang="zh-CN" altLang="en-US" b="1" dirty="0" smtClean="0">
                <a:solidFill>
                  <a:srgbClr val="0066FF"/>
                </a:solidFill>
              </a:rPr>
              <a:t>、</a:t>
            </a:r>
            <a:r>
              <a:rPr lang="zh-CN" altLang="en-US" b="1" dirty="0">
                <a:solidFill>
                  <a:srgbClr val="0066FF"/>
                </a:solidFill>
              </a:rPr>
              <a:t>端口</a:t>
            </a:r>
            <a:r>
              <a:rPr lang="zh-CN" altLang="en-US" b="1" dirty="0" smtClean="0">
                <a:solidFill>
                  <a:srgbClr val="0066FF"/>
                </a:solidFill>
              </a:rPr>
              <a:t>号、通信协议等内容组成。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9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040560"/>
          </a:xfrm>
        </p:spPr>
        <p:txBody>
          <a:bodyPr/>
          <a:lstStyle/>
          <a:p>
            <a:pPr algn="l" hangingPunct="0"/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TCP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协议通信过程中，使用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套接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字主动发起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通信的一方称为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</a:rPr>
              <a:t>客户机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接受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请求进行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通信的一方称为</a:t>
            </a:r>
            <a:r>
              <a:rPr lang="zh-CN" altLang="en-US" dirty="0">
                <a:solidFill>
                  <a:srgbClr val="FF0000"/>
                </a:solidFill>
                <a:latin typeface="微软雅黑"/>
              </a:rPr>
              <a:t>服务器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。  </a:t>
            </a:r>
            <a:endParaRPr lang="en-US" altLang="zh-CN" dirty="0" smtClean="0">
              <a:solidFill>
                <a:srgbClr val="000000"/>
              </a:solidFill>
              <a:latin typeface="微软雅黑"/>
            </a:endParaRPr>
          </a:p>
          <a:p>
            <a:pPr marL="400050" lvl="1" indent="0" algn="l" hangingPunct="0">
              <a:spcAft>
                <a:spcPts val="1800"/>
              </a:spcAft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基于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TCP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协议的这种通信模式为“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C/S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模式”</a:t>
            </a:r>
            <a:endParaRPr lang="en-US" altLang="zh-CN" dirty="0" smtClean="0">
              <a:solidFill>
                <a:srgbClr val="000000"/>
              </a:solidFill>
              <a:latin typeface="微软雅黑"/>
            </a:endParaRPr>
          </a:p>
          <a:p>
            <a:pPr hangingPunct="0"/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通过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套接字建立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连接的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过程分为以下三个步骤：</a:t>
            </a:r>
            <a:r>
              <a:rPr lang="en-US" altLang="zh-CN" dirty="0">
                <a:solidFill>
                  <a:srgbClr val="000000"/>
                </a:solidFill>
                <a:latin typeface="微软雅黑"/>
              </a:rPr>
              <a:t>(1)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服务器建立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守护进程（建立一个</a:t>
            </a:r>
            <a:r>
              <a:rPr lang="en-US" altLang="zh-CN" dirty="0" err="1" smtClean="0">
                <a:solidFill>
                  <a:srgbClr val="FF0000"/>
                </a:solidFill>
                <a:latin typeface="微软雅黑"/>
              </a:rPr>
              <a:t>ServerSocket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对象），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负责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监听每个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端口是否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要求进行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通信。 </a:t>
            </a:r>
            <a:r>
              <a:rPr lang="en-US" altLang="zh-CN" dirty="0">
                <a:solidFill>
                  <a:srgbClr val="000000"/>
                </a:solidFill>
                <a:latin typeface="微软雅黑"/>
              </a:rPr>
              <a:t>(2)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客户创建一个</a:t>
            </a:r>
            <a:r>
              <a:rPr lang="en-US" altLang="zh-CN" dirty="0">
                <a:solidFill>
                  <a:srgbClr val="FF0000"/>
                </a:solidFill>
                <a:latin typeface="微软雅黑"/>
              </a:rPr>
              <a:t>Socket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对象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，包括服务器的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主机号和端口号，指定使用的通信协议，通过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发出通信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请求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，与服务器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试图建立连接。 </a:t>
            </a:r>
            <a:r>
              <a:rPr lang="en-US" altLang="zh-CN" dirty="0">
                <a:solidFill>
                  <a:srgbClr val="000000"/>
                </a:solidFill>
                <a:latin typeface="微软雅黑"/>
              </a:rPr>
              <a:t>(3)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服务器监听到客户机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的请求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，创建一个</a:t>
            </a:r>
            <a:r>
              <a:rPr lang="en-US" altLang="zh-CN" dirty="0">
                <a:solidFill>
                  <a:srgbClr val="000000"/>
                </a:solidFill>
                <a:latin typeface="微软雅黑"/>
              </a:rPr>
              <a:t>Socket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接受连接对象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，与客户机进行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通信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/>
            </a:endParaRPr>
          </a:p>
          <a:p>
            <a:pPr hangingPunct="0"/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语言中，通过创建套接字可以建立与其它机器连接并创建套接字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InputStream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OutputStream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流对象，套接字输入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输出流完全可以将连接作为一个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流对象来对待。</a:t>
            </a:r>
            <a:endParaRPr lang="en-US" altLang="zh-CN" dirty="0" smtClean="0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29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Socket</a:t>
            </a:r>
            <a:r>
              <a:rPr lang="zh-CN" altLang="zh-CN" b="1" dirty="0"/>
              <a:t>与</a:t>
            </a:r>
            <a:r>
              <a:rPr lang="en-US" altLang="zh-CN" b="1" dirty="0" err="1"/>
              <a:t>ServerSocket</a:t>
            </a:r>
            <a:r>
              <a:rPr lang="zh-CN" altLang="zh-CN" b="1" dirty="0"/>
              <a:t>的</a:t>
            </a:r>
            <a:r>
              <a:rPr lang="zh-CN" altLang="zh-CN" b="1" dirty="0" smtClean="0"/>
              <a:t>交互</a:t>
            </a:r>
            <a:r>
              <a:rPr lang="zh-CN" altLang="en-US" b="1" dirty="0" smtClean="0"/>
              <a:t>（或者说客户机与服务器之间的交互）</a:t>
            </a:r>
            <a:endParaRPr lang="zh-CN" altLang="en-US" b="1" dirty="0"/>
          </a:p>
        </p:txBody>
      </p:sp>
      <p:pic>
        <p:nvPicPr>
          <p:cNvPr id="5" name="图片 4" descr="http://images.cnitblog.com/blog/211061/201402/2418094530548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992888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6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Socket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pPr lvl="1" algn="l"/>
            <a:r>
              <a:rPr lang="en-US" altLang="zh-CN" dirty="0" smtClean="0"/>
              <a:t>Java.net</a:t>
            </a:r>
            <a:r>
              <a:rPr lang="zh-CN" altLang="en-US" dirty="0"/>
              <a:t>包中的</a:t>
            </a:r>
            <a:r>
              <a:rPr lang="en-US" altLang="zh-CN" b="1" dirty="0">
                <a:solidFill>
                  <a:srgbClr val="FF0000"/>
                </a:solidFill>
              </a:rPr>
              <a:t>Socket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用在客户端，在</a:t>
            </a:r>
            <a:r>
              <a:rPr lang="zh-CN" altLang="en-US" dirty="0">
                <a:solidFill>
                  <a:srgbClr val="FF0000"/>
                </a:solidFill>
              </a:rPr>
              <a:t>客户端通过构造一个</a:t>
            </a:r>
            <a:r>
              <a:rPr lang="en-US" altLang="zh-CN" dirty="0" smtClean="0">
                <a:solidFill>
                  <a:srgbClr val="FF0000"/>
                </a:solidFill>
              </a:rPr>
              <a:t>Socket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rgbClr val="FF0000"/>
                </a:solidFill>
              </a:rPr>
              <a:t>来</a:t>
            </a:r>
            <a:r>
              <a:rPr lang="zh-CN" altLang="en-US" dirty="0" smtClean="0">
                <a:solidFill>
                  <a:srgbClr val="FF0000"/>
                </a:solidFill>
              </a:rPr>
              <a:t>建立与服务器</a:t>
            </a:r>
            <a:r>
              <a:rPr lang="zh-CN" altLang="en-US" dirty="0">
                <a:solidFill>
                  <a:srgbClr val="FF0000"/>
                </a:solidFill>
              </a:rPr>
              <a:t>的连接。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algn="l"/>
            <a:r>
              <a:rPr lang="en-US" altLang="zh-CN" dirty="0" smtClean="0"/>
              <a:t>Socket</a:t>
            </a:r>
            <a:r>
              <a:rPr lang="zh-CN" altLang="en-US" dirty="0"/>
              <a:t>类的连接可以是</a:t>
            </a:r>
            <a:r>
              <a:rPr lang="zh-CN" altLang="en-US" b="1" dirty="0">
                <a:solidFill>
                  <a:srgbClr val="0066CC"/>
                </a:solidFill>
              </a:rPr>
              <a:t>数据流连接</a:t>
            </a:r>
            <a:r>
              <a:rPr lang="zh-CN" altLang="en-US" dirty="0"/>
              <a:t>，也可以</a:t>
            </a:r>
            <a:r>
              <a:rPr lang="zh-CN" altLang="en-US" dirty="0" smtClean="0"/>
              <a:t>是</a:t>
            </a:r>
            <a:r>
              <a:rPr lang="zh-CN" altLang="en-US" b="1" dirty="0">
                <a:solidFill>
                  <a:srgbClr val="0066CC"/>
                </a:solidFill>
              </a:rPr>
              <a:t>数据报连接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66CC"/>
                </a:solidFill>
              </a:rPr>
              <a:t>它取决于构造</a:t>
            </a:r>
            <a:r>
              <a:rPr lang="en-US" altLang="zh-CN" b="1" dirty="0">
                <a:solidFill>
                  <a:srgbClr val="0066CC"/>
                </a:solidFill>
              </a:rPr>
              <a:t>Socket</a:t>
            </a:r>
            <a:r>
              <a:rPr lang="zh-CN" altLang="en-US" b="1" dirty="0">
                <a:solidFill>
                  <a:srgbClr val="0066CC"/>
                </a:solidFill>
              </a:rPr>
              <a:t>类时使用的构造方法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一般</a:t>
            </a:r>
            <a:r>
              <a:rPr lang="zh-CN" altLang="en-US" dirty="0"/>
              <a:t>使用</a:t>
            </a:r>
            <a:r>
              <a:rPr lang="zh-CN" altLang="en-US" dirty="0" smtClean="0"/>
              <a:t>数据流连接</a:t>
            </a:r>
            <a:r>
              <a:rPr lang="zh-CN" altLang="en-US" dirty="0"/>
              <a:t>，数据流连接的优点是所有的数据都能准确、有序地送到接收方，</a:t>
            </a:r>
            <a:r>
              <a:rPr lang="zh-CN" altLang="en-US" dirty="0" smtClean="0"/>
              <a:t>缺点</a:t>
            </a:r>
            <a:r>
              <a:rPr lang="zh-CN" altLang="en-US" dirty="0"/>
              <a:t>是速度较慢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TCP Socket</a:t>
            </a:r>
            <a:r>
              <a:rPr lang="zh-CN" altLang="en-US" dirty="0" smtClean="0"/>
              <a:t>编程就是采用数据流连接的方式。</a:t>
            </a:r>
            <a:endParaRPr lang="en-US" altLang="zh-CN" dirty="0" smtClean="0"/>
          </a:p>
          <a:p>
            <a:pPr lvl="1" algn="l"/>
            <a:r>
              <a:rPr lang="en-US" altLang="zh-CN" dirty="0"/>
              <a:t>Socket</a:t>
            </a:r>
            <a:r>
              <a:rPr lang="zh-CN" altLang="en-US" dirty="0" smtClean="0"/>
              <a:t>类的构造方法（看帮助文档）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5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424936" cy="5040560"/>
          </a:xfrm>
        </p:spPr>
        <p:txBody>
          <a:bodyPr/>
          <a:lstStyle/>
          <a:p>
            <a:pPr algn="l" hangingPunct="0"/>
            <a:r>
              <a:rPr lang="en-US" altLang="zh-CN" b="1" dirty="0" smtClean="0">
                <a:solidFill>
                  <a:srgbClr val="000000"/>
                </a:solidFill>
                <a:latin typeface="微软雅黑"/>
              </a:rPr>
              <a:t>Socket</a:t>
            </a:r>
            <a:r>
              <a:rPr lang="zh-CN" altLang="en-US" b="1" dirty="0" smtClean="0">
                <a:solidFill>
                  <a:srgbClr val="000000"/>
                </a:solidFill>
                <a:latin typeface="微软雅黑"/>
              </a:rPr>
              <a:t>类</a:t>
            </a:r>
            <a:endParaRPr lang="en-US" altLang="zh-CN" b="1" dirty="0" smtClean="0">
              <a:solidFill>
                <a:srgbClr val="000000"/>
              </a:solidFill>
              <a:latin typeface="微软雅黑"/>
            </a:endParaRPr>
          </a:p>
          <a:p>
            <a:pPr lvl="1" algn="l" hangingPunct="0">
              <a:spcBef>
                <a:spcPts val="18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微软雅黑"/>
              </a:rPr>
              <a:t>Socket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类的</a:t>
            </a:r>
            <a:r>
              <a:rPr lang="en-US" altLang="zh-CN" b="1" dirty="0" err="1">
                <a:solidFill>
                  <a:srgbClr val="0066CC"/>
                </a:solidFill>
              </a:rPr>
              <a:t>getInputStream</a:t>
            </a:r>
            <a:r>
              <a:rPr lang="en-US" altLang="zh-CN" b="1" dirty="0">
                <a:solidFill>
                  <a:srgbClr val="0066CC"/>
                </a:solidFill>
              </a:rPr>
              <a:t>()</a:t>
            </a:r>
            <a:r>
              <a:rPr lang="zh-CN" altLang="en-US" b="1" dirty="0">
                <a:solidFill>
                  <a:srgbClr val="0066CC"/>
                </a:solidFill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创建套字节输入流（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InputStream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类）对象，用来获取通信另一端发过来的数据。</a:t>
            </a:r>
            <a:endParaRPr lang="en-US" altLang="zh-CN" dirty="0" smtClean="0">
              <a:solidFill>
                <a:srgbClr val="000000"/>
              </a:solidFill>
              <a:latin typeface="微软雅黑"/>
            </a:endParaRPr>
          </a:p>
          <a:p>
            <a:pPr lvl="1" algn="l" hangingPunct="0">
              <a:spcBef>
                <a:spcPts val="18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微软雅黑"/>
              </a:rPr>
              <a:t>Socket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类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的</a:t>
            </a:r>
            <a:r>
              <a:rPr lang="en-US" altLang="zh-CN" b="1" dirty="0" err="1">
                <a:solidFill>
                  <a:srgbClr val="0066CC"/>
                </a:solidFill>
              </a:rPr>
              <a:t>getOutputStream</a:t>
            </a:r>
            <a:r>
              <a:rPr lang="en-US" altLang="zh-CN" b="1" dirty="0">
                <a:solidFill>
                  <a:srgbClr val="0066CC"/>
                </a:solidFill>
              </a:rPr>
              <a:t>()</a:t>
            </a:r>
            <a:r>
              <a:rPr lang="zh-CN" altLang="en-US" b="1" dirty="0" smtClean="0">
                <a:solidFill>
                  <a:srgbClr val="0066CC"/>
                </a:solidFill>
              </a:rPr>
              <a:t>方法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创建套字节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输出流（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OutputStream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类）对象，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用来输出数据到通信的另一端。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微软雅黑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5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网络的基本知识</a:t>
            </a:r>
            <a:r>
              <a:rPr lang="en-US" altLang="zh-CN" dirty="0" smtClean="0"/>
              <a:t>——IP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4525963"/>
          </a:xfrm>
        </p:spPr>
        <p:txBody>
          <a:bodyPr/>
          <a:lstStyle/>
          <a:p>
            <a:r>
              <a:rPr lang="zh-CN" altLang="en-US" sz="2800" dirty="0" smtClean="0"/>
              <a:t>连接到</a:t>
            </a:r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中的每台计算机都有唯一的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地址。比如：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127.0.0.1  </a:t>
            </a:r>
            <a:r>
              <a:rPr lang="zh-CN" altLang="en-US" sz="2800" dirty="0" smtClean="0"/>
              <a:t>本机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（确切地说，每张网卡有唯一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地址，如果一台计算机有多张网卡，则有多个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47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040560"/>
          </a:xfrm>
        </p:spPr>
        <p:txBody>
          <a:bodyPr/>
          <a:lstStyle/>
          <a:p>
            <a:pPr algn="l"/>
            <a:r>
              <a:rPr lang="en-US" altLang="zh-CN" b="1" dirty="0" err="1">
                <a:solidFill>
                  <a:srgbClr val="FF0000"/>
                </a:solidFill>
              </a:rPr>
              <a:t>ServerSocket</a:t>
            </a:r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algn="l"/>
            <a:r>
              <a:rPr lang="zh-CN" altLang="en-US" dirty="0" smtClean="0"/>
              <a:t>用</a:t>
            </a:r>
            <a:r>
              <a:rPr lang="zh-CN" altLang="en-US" dirty="0"/>
              <a:t>在服务器端，它监听和响应客户端的</a:t>
            </a:r>
            <a:r>
              <a:rPr lang="zh-CN" altLang="en-US" dirty="0" smtClean="0"/>
              <a:t>连接</a:t>
            </a:r>
            <a:r>
              <a:rPr lang="zh-CN" altLang="en-US" dirty="0"/>
              <a:t>请求，并接收客户端发送的数据。 </a:t>
            </a:r>
            <a:endParaRPr lang="en-US" altLang="zh-CN" dirty="0" smtClean="0"/>
          </a:p>
          <a:p>
            <a:pPr lvl="1" algn="l"/>
            <a:r>
              <a:rPr lang="en-US" altLang="zh-CN" dirty="0" err="1" smtClean="0"/>
              <a:t>ServerSocket</a:t>
            </a:r>
            <a:r>
              <a:rPr lang="zh-CN" altLang="en-US" dirty="0"/>
              <a:t>类的主要</a:t>
            </a:r>
            <a:r>
              <a:rPr lang="zh-CN" altLang="en-US" dirty="0" smtClean="0"/>
              <a:t>任务</a:t>
            </a:r>
            <a:r>
              <a:rPr lang="zh-CN" altLang="en-US" dirty="0"/>
              <a:t>是在服务器端耐心地等候其他机器同它连接，一旦客户端</a:t>
            </a:r>
            <a:r>
              <a:rPr lang="zh-CN" altLang="en-US" dirty="0" smtClean="0"/>
              <a:t>程序</a:t>
            </a:r>
            <a:r>
              <a:rPr lang="zh-CN" altLang="en-US" dirty="0"/>
              <a:t>申请建立一个套接字连接，</a:t>
            </a:r>
            <a:r>
              <a:rPr lang="en-US" altLang="zh-CN" dirty="0" err="1"/>
              <a:t>ServerSocket</a:t>
            </a:r>
            <a:r>
              <a:rPr lang="zh-CN" altLang="en-US" dirty="0"/>
              <a:t>类就会</a:t>
            </a:r>
            <a:r>
              <a:rPr lang="zh-CN" altLang="en-US" dirty="0" smtClean="0"/>
              <a:t>通过</a:t>
            </a:r>
            <a:r>
              <a:rPr lang="en-US" altLang="zh-CN" b="1" dirty="0" smtClean="0">
                <a:solidFill>
                  <a:srgbClr val="0033CC"/>
                </a:solidFill>
              </a:rPr>
              <a:t>accept</a:t>
            </a:r>
            <a:r>
              <a:rPr lang="en-US" altLang="zh-CN" b="1" dirty="0">
                <a:solidFill>
                  <a:srgbClr val="0033CC"/>
                </a:solidFill>
              </a:rPr>
              <a:t>()</a:t>
            </a:r>
            <a:r>
              <a:rPr lang="zh-CN" altLang="en-US" dirty="0"/>
              <a:t>方法返回一个对应的服务器端套接字对象，</a:t>
            </a:r>
            <a:r>
              <a:rPr lang="zh-CN" altLang="en-US" dirty="0" smtClean="0"/>
              <a:t>以便进行直接</a:t>
            </a:r>
            <a:r>
              <a:rPr lang="zh-CN" altLang="en-US" dirty="0"/>
              <a:t>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从</a:t>
            </a:r>
            <a:r>
              <a:rPr lang="zh-CN" altLang="en-US" dirty="0"/>
              <a:t>两台计算机连接成功时起，服务器</a:t>
            </a:r>
            <a:r>
              <a:rPr lang="zh-CN" altLang="en-US" dirty="0" smtClean="0"/>
              <a:t>端与客户端就得到</a:t>
            </a:r>
            <a:r>
              <a:rPr lang="zh-CN" altLang="en-US" dirty="0"/>
              <a:t>了一个真正的连接，此时利用</a:t>
            </a:r>
            <a:r>
              <a:rPr lang="en-US" altLang="zh-CN" dirty="0"/>
              <a:t>Socket</a:t>
            </a:r>
            <a:r>
              <a:rPr lang="zh-CN" altLang="en-US" dirty="0"/>
              <a:t>类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getlnputStream</a:t>
            </a:r>
            <a:r>
              <a:rPr lang="en-US" altLang="zh-CN" dirty="0"/>
              <a:t>()</a:t>
            </a:r>
            <a:r>
              <a:rPr lang="zh-CN" altLang="en-US" dirty="0"/>
              <a:t>以及</a:t>
            </a:r>
            <a:r>
              <a:rPr lang="en-US" altLang="zh-CN" dirty="0" err="1"/>
              <a:t>getOutputStream</a:t>
            </a:r>
            <a:r>
              <a:rPr lang="en-US" altLang="zh-CN" dirty="0"/>
              <a:t>()</a:t>
            </a:r>
            <a:r>
              <a:rPr lang="zh-CN" altLang="en-US" dirty="0"/>
              <a:t>方法从每端的套接</a:t>
            </a:r>
            <a:r>
              <a:rPr lang="zh-CN" altLang="en-US" dirty="0" smtClean="0"/>
              <a:t>字产生</a:t>
            </a:r>
            <a:r>
              <a:rPr lang="zh-CN" altLang="en-US" dirty="0"/>
              <a:t>对应的</a:t>
            </a:r>
            <a:r>
              <a:rPr lang="en-US" altLang="zh-CN" dirty="0" err="1"/>
              <a:t>InputStream</a:t>
            </a:r>
            <a:r>
              <a:rPr lang="zh-CN" altLang="en-US" dirty="0"/>
              <a:t>和</a:t>
            </a:r>
            <a:r>
              <a:rPr lang="en-US" altLang="zh-CN" dirty="0" err="1"/>
              <a:t>OutputStream</a:t>
            </a:r>
            <a:r>
              <a:rPr lang="zh-CN" altLang="en-US" dirty="0"/>
              <a:t>对象，并将套接字</a:t>
            </a:r>
            <a:r>
              <a:rPr lang="zh-CN" altLang="en-US" dirty="0" smtClean="0"/>
              <a:t>数据</a:t>
            </a:r>
            <a:r>
              <a:rPr lang="zh-CN" altLang="en-US" dirty="0"/>
              <a:t>流封装到缓冲区内</a:t>
            </a:r>
            <a:r>
              <a:rPr lang="zh-CN" altLang="en-US" dirty="0" smtClean="0"/>
              <a:t>以便进行</a:t>
            </a:r>
            <a:r>
              <a:rPr lang="zh-CN" altLang="en-US" dirty="0"/>
              <a:t>两台</a:t>
            </a:r>
            <a:r>
              <a:rPr lang="zh-CN" altLang="en-US" dirty="0" smtClean="0"/>
              <a:t>机器之间</a:t>
            </a:r>
            <a:r>
              <a:rPr lang="zh-CN" altLang="en-US" dirty="0"/>
              <a:t>的数据通讯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/>
            <a:r>
              <a:rPr lang="en-US" altLang="zh-CN" dirty="0" err="1"/>
              <a:t>ServerSocket</a:t>
            </a:r>
            <a:r>
              <a:rPr lang="zh-CN" altLang="en-US" dirty="0"/>
              <a:t>类的构造</a:t>
            </a:r>
            <a:r>
              <a:rPr lang="zh-CN" altLang="en-US" dirty="0" smtClean="0"/>
              <a:t>方法（看帮助文档）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3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040560"/>
          </a:xfrm>
        </p:spPr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Consolas"/>
              </a:rPr>
              <a:t>网络编程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tcp.demo1.server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dirty="0">
              <a:latin typeface="Consolas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java.net.*;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* 这是第一个服务器端程序，让它在 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9999 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端口监听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* 可以接收客户端发来的数据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* </a:t>
            </a:r>
            <a:r>
              <a:rPr lang="en-US" altLang="zh-CN" sz="1600" dirty="0" err="1">
                <a:solidFill>
                  <a:srgbClr val="3F5FBF"/>
                </a:solidFill>
                <a:latin typeface="Consolas"/>
              </a:rPr>
              <a:t>PrintWriter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类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*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/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java.io.BufferedReader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java.io.IOException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/>
              </a:rPr>
              <a:t>java.io.InputStream</a:t>
            </a:r>
            <a:r>
              <a:rPr lang="en-US" altLang="zh-CN" sz="1600" b="1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java.io.InputStreamReader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java.io.PrintWriter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u="sng" dirty="0">
                <a:solidFill>
                  <a:srgbClr val="000000"/>
                </a:solidFill>
                <a:latin typeface="Consolas"/>
              </a:rPr>
              <a:t>java.net</a:t>
            </a:r>
            <a:r>
              <a:rPr lang="en-US" altLang="zh-CN" sz="1600" b="1" u="sng" dirty="0" smtClean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u="sng" dirty="0">
              <a:solidFill>
                <a:srgbClr val="000000"/>
              </a:solidFill>
              <a:latin typeface="Consolas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MyServer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>
              <a:solidFill>
                <a:srgbClr val="000000"/>
              </a:solidFill>
              <a:latin typeface="Consolas"/>
            </a:endParaRP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	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MyServer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6938" y="3140968"/>
            <a:ext cx="17642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MyServer.java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238" y="1556792"/>
            <a:ext cx="2923763" cy="13680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8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80920" cy="5589240"/>
          </a:xfrm>
        </p:spPr>
        <p:txBody>
          <a:bodyPr/>
          <a:lstStyle/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构造函数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MyServer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在 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9999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号端口上监听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ServerSocket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u="sng" dirty="0" err="1">
                <a:solidFill>
                  <a:srgbClr val="6A3E3E"/>
                </a:solidFill>
                <a:latin typeface="Consolas"/>
              </a:rPr>
              <a:t>ss</a:t>
            </a:r>
            <a:r>
              <a:rPr lang="en-US" altLang="zh-CN" sz="1400" u="sng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u="sng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/>
              </a:rPr>
              <a:t>ServerSocket</a:t>
            </a:r>
            <a:r>
              <a:rPr lang="en-US" altLang="zh-CN" sz="1400" b="1" u="sng" dirty="0">
                <a:solidFill>
                  <a:srgbClr val="000000"/>
                </a:solidFill>
                <a:latin typeface="Consolas"/>
              </a:rPr>
              <a:t>(9999);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"9999 </a:t>
            </a:r>
            <a:r>
              <a:rPr lang="zh-CN" altLang="en-US" sz="1400" b="1" i="1" dirty="0">
                <a:solidFill>
                  <a:srgbClr val="2A00FF"/>
                </a:solidFill>
                <a:latin typeface="Consolas"/>
              </a:rPr>
              <a:t>端口监听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..."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 algn="l">
              <a:spcBef>
                <a:spcPts val="0"/>
              </a:spcBef>
              <a:buNone/>
            </a:pPr>
            <a:endParaRPr lang="zh-CN" altLang="en-US" sz="1400" dirty="0">
              <a:latin typeface="Consolas"/>
            </a:endParaRP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等待某个客户端来连接，</a:t>
            </a:r>
            <a:r>
              <a:rPr lang="zh-CN" altLang="en-US" sz="1400" dirty="0" smtClean="0">
                <a:solidFill>
                  <a:srgbClr val="3F7F5F"/>
                </a:solidFill>
                <a:latin typeface="Consolas"/>
              </a:rPr>
              <a:t>该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方法</a:t>
            </a:r>
            <a:r>
              <a:rPr lang="zh-CN" altLang="en-US" sz="1400" dirty="0" smtClean="0">
                <a:solidFill>
                  <a:srgbClr val="3F7F5F"/>
                </a:solidFill>
                <a:latin typeface="Consolas"/>
              </a:rPr>
              <a:t>会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返回一个 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Socket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连接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Socket </a:t>
            </a: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ss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.accept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257300" lvl="3" indent="0" algn="l">
              <a:spcBef>
                <a:spcPts val="0"/>
              </a:spcBef>
              <a:buNone/>
            </a:pPr>
            <a:endParaRPr lang="zh-CN" altLang="en-US" sz="1400" dirty="0">
              <a:latin typeface="Consolas"/>
            </a:endParaRP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要读取 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s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中传递的数据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读取客户端发送来的数据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)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InputStreamReader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isr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InputStreamReader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.getInputStream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br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isr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 algn="l">
              <a:spcBef>
                <a:spcPts val="0"/>
              </a:spcBef>
              <a:buNone/>
            </a:pPr>
            <a:endParaRPr lang="zh-CN" altLang="en-US" sz="1400" dirty="0">
              <a:latin typeface="Consolas"/>
            </a:endParaRP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info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br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/>
              </a:rPr>
              <a:t>服务器接收到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:\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/>
              </a:rPr>
              <a:t>t"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+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/>
              </a:rPr>
              <a:t>info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 algn="l">
              <a:spcBef>
                <a:spcPts val="0"/>
              </a:spcBef>
              <a:buNone/>
            </a:pPr>
            <a:endParaRPr lang="zh-CN" altLang="en-US" sz="1400" dirty="0">
              <a:latin typeface="Consolas"/>
            </a:endParaRP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发送信息给客户端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pw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.getOutputStream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(),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pw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Consolas"/>
              </a:rPr>
              <a:t>我是服务器，已收到你发送的信息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800100" lvl="2" indent="0" algn="l">
              <a:spcBef>
                <a:spcPts val="0"/>
              </a:spcBef>
              <a:buNone/>
            </a:pPr>
            <a:endParaRPr lang="zh-CN" altLang="en-US" sz="1400" dirty="0">
              <a:latin typeface="Consolas"/>
            </a:endParaRP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6A3E3E"/>
                </a:solidFill>
                <a:latin typeface="Consolas"/>
              </a:rPr>
              <a:t>	   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17642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MyServer.java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040560"/>
          </a:xfrm>
        </p:spPr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ackage </a:t>
            </a:r>
            <a:r>
              <a:rPr lang="zh-CN" altLang="en-US" sz="1400" b="1" dirty="0" smtClean="0">
                <a:solidFill>
                  <a:srgbClr val="000000"/>
                </a:solidFill>
                <a:latin typeface="Consolas"/>
              </a:rPr>
              <a:t>网络</a:t>
            </a:r>
            <a:r>
              <a:rPr lang="zh-CN" altLang="en-US" sz="1400" b="1" dirty="0">
                <a:solidFill>
                  <a:srgbClr val="000000"/>
                </a:solidFill>
                <a:latin typeface="Consolas"/>
              </a:rPr>
              <a:t>编程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tcp.demo1.client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java.net.*;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3F5FBF"/>
                </a:solidFill>
                <a:latin typeface="Consolas"/>
              </a:rPr>
              <a:t>* 这是一个客户端程序，可以连接服务器端口 </a:t>
            </a:r>
            <a:r>
              <a:rPr lang="en-US" altLang="zh-CN" sz="1400" dirty="0">
                <a:solidFill>
                  <a:srgbClr val="3F5FBF"/>
                </a:solidFill>
                <a:latin typeface="Consolas"/>
              </a:rPr>
              <a:t>9999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3F5FBF"/>
                </a:solidFill>
                <a:latin typeface="Consolas"/>
              </a:rPr>
              <a:t>*</a:t>
            </a:r>
            <a:r>
              <a:rPr lang="en-US" altLang="zh-CN" sz="1400" dirty="0">
                <a:solidFill>
                  <a:srgbClr val="3F5FBF"/>
                </a:solidFill>
                <a:latin typeface="Consolas"/>
              </a:rPr>
              <a:t>/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java.io.BufferedReader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u="sng" dirty="0" err="1">
                <a:solidFill>
                  <a:srgbClr val="000000"/>
                </a:solidFill>
                <a:latin typeface="Consolas"/>
              </a:rPr>
              <a:t>java.io.IOException</a:t>
            </a:r>
            <a:r>
              <a:rPr lang="en-US" altLang="zh-CN" sz="1400" b="1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java.io.InputStreamReader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java.io.PrintWriter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u="sng" dirty="0">
                <a:solidFill>
                  <a:srgbClr val="000000"/>
                </a:solidFill>
                <a:latin typeface="Consolas"/>
              </a:rPr>
              <a:t>java.net.*;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MyClient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1" dirty="0">
              <a:solidFill>
                <a:srgbClr val="000000"/>
              </a:solidFill>
              <a:latin typeface="Consolas"/>
            </a:endParaRP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	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MyClient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 algn="l">
              <a:spcBef>
                <a:spcPts val="0"/>
              </a:spcBef>
              <a:buNone/>
            </a:pP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976104" y="3275692"/>
            <a:ext cx="17642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MyClient.java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5" y="1665362"/>
            <a:ext cx="2923763" cy="13680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4968552"/>
          </a:xfrm>
        </p:spPr>
        <p:txBody>
          <a:bodyPr/>
          <a:lstStyle/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MyClient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CN" sz="1400" b="1" dirty="0">
                <a:solidFill>
                  <a:srgbClr val="3F7F5F"/>
                </a:solidFill>
                <a:latin typeface="Consolas"/>
              </a:rPr>
              <a:t>//Socket()</a:t>
            </a:r>
            <a:r>
              <a:rPr lang="zh-CN" altLang="en-US" sz="1400" b="1" dirty="0">
                <a:solidFill>
                  <a:srgbClr val="3F7F5F"/>
                </a:solidFill>
                <a:latin typeface="Consolas"/>
              </a:rPr>
              <a:t>就是去连接某个服务器端 </a:t>
            </a:r>
            <a:r>
              <a:rPr lang="zh-CN" altLang="en-US" sz="1400" b="1" dirty="0" smtClean="0">
                <a:solidFill>
                  <a:srgbClr val="3F7F5F"/>
                </a:solidFill>
                <a:latin typeface="Consolas"/>
              </a:rPr>
              <a:t>，</a:t>
            </a:r>
            <a:r>
              <a:rPr lang="en-US" altLang="zh-CN" sz="1400" b="1" dirty="0" smtClean="0">
                <a:solidFill>
                  <a:srgbClr val="3F7F5F"/>
                </a:solidFill>
                <a:latin typeface="Consolas"/>
              </a:rPr>
              <a:t>127.0.0.1 </a:t>
            </a:r>
            <a:r>
              <a:rPr lang="zh-CN" altLang="en-US" sz="1400" b="1" dirty="0">
                <a:solidFill>
                  <a:srgbClr val="3F7F5F"/>
                </a:solidFill>
                <a:latin typeface="Consolas"/>
              </a:rPr>
              <a:t>表示服务器的 </a:t>
            </a:r>
            <a:r>
              <a:rPr lang="en-US" altLang="zh-CN" sz="1400" b="1" u="sng" dirty="0" err="1">
                <a:solidFill>
                  <a:srgbClr val="3F7F5F"/>
                </a:solidFill>
                <a:latin typeface="Consolas"/>
              </a:rPr>
              <a:t>ip</a:t>
            </a:r>
            <a:endParaRPr lang="en-US" altLang="zh-CN" sz="1400" b="1" u="sng" dirty="0">
              <a:solidFill>
                <a:srgbClr val="3F7F5F"/>
              </a:solidFill>
              <a:latin typeface="Consolas"/>
            </a:endParaRP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//9999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是服务器的端口号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Socket </a:t>
            </a:r>
            <a:r>
              <a:rPr lang="en-US" altLang="zh-CN" sz="1400" u="sng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sz="1400" u="sng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u="sng" dirty="0">
                <a:solidFill>
                  <a:srgbClr val="000000"/>
                </a:solidFill>
                <a:latin typeface="Consolas"/>
              </a:rPr>
              <a:t> Socket(</a:t>
            </a:r>
            <a:r>
              <a:rPr lang="en-US" altLang="zh-CN" sz="1400" b="1" u="sng" dirty="0">
                <a:solidFill>
                  <a:srgbClr val="2A00FF"/>
                </a:solidFill>
                <a:latin typeface="Consolas"/>
              </a:rPr>
              <a:t>"127.0.0.1"</a:t>
            </a:r>
            <a:r>
              <a:rPr lang="en-US" altLang="zh-CN" sz="1400" b="1" u="sng" dirty="0">
                <a:solidFill>
                  <a:srgbClr val="000000"/>
                </a:solidFill>
                <a:latin typeface="Consolas"/>
              </a:rPr>
              <a:t>,9999);</a:t>
            </a:r>
          </a:p>
          <a:p>
            <a:pPr marL="1257300" lvl="3" indent="0" algn="l">
              <a:spcBef>
                <a:spcPts val="0"/>
              </a:spcBef>
              <a:buNone/>
            </a:pPr>
            <a:endParaRPr lang="zh-CN" altLang="en-US" sz="1400" dirty="0">
              <a:latin typeface="Consolas"/>
            </a:endParaRP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如果 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s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连接成功，就可以发送数据到服务器端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我们通过 </a:t>
            </a:r>
            <a:r>
              <a:rPr lang="en-US" altLang="zh-CN" sz="1400" u="sng" dirty="0">
                <a:solidFill>
                  <a:srgbClr val="3F7F5F"/>
                </a:solidFill>
                <a:latin typeface="Consolas"/>
              </a:rPr>
              <a:t>pw </a:t>
            </a:r>
            <a:r>
              <a:rPr lang="zh-CN" altLang="en-US" sz="1400" u="sng" dirty="0">
                <a:solidFill>
                  <a:srgbClr val="3F7F5F"/>
                </a:solidFill>
                <a:latin typeface="Consolas"/>
              </a:rPr>
              <a:t>向 </a:t>
            </a:r>
            <a:r>
              <a:rPr lang="en-US" altLang="zh-CN" sz="1400" u="sng" dirty="0">
                <a:solidFill>
                  <a:srgbClr val="3F7F5F"/>
                </a:solidFill>
                <a:latin typeface="Consolas"/>
              </a:rPr>
              <a:t>s </a:t>
            </a:r>
            <a:r>
              <a:rPr lang="zh-CN" altLang="en-US" sz="1400" u="sng" dirty="0">
                <a:solidFill>
                  <a:srgbClr val="3F7F5F"/>
                </a:solidFill>
                <a:latin typeface="Consolas"/>
              </a:rPr>
              <a:t>写数据</a:t>
            </a:r>
            <a:r>
              <a:rPr lang="en-US" altLang="zh-CN" sz="1400" u="sng" dirty="0">
                <a:solidFill>
                  <a:srgbClr val="3F7F5F"/>
                </a:solidFill>
                <a:latin typeface="Consolas"/>
              </a:rPr>
              <a:t>,true </a:t>
            </a:r>
            <a:r>
              <a:rPr lang="zh-CN" altLang="en-US" sz="1400" u="sng" dirty="0">
                <a:solidFill>
                  <a:srgbClr val="3F7F5F"/>
                </a:solidFill>
                <a:latin typeface="Consolas"/>
              </a:rPr>
              <a:t>表示即时刷新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pw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.getOutputStream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(),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pw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Consolas"/>
              </a:rPr>
              <a:t>你好吗？我是客户端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 algn="l">
              <a:spcBef>
                <a:spcPts val="0"/>
              </a:spcBef>
              <a:buNone/>
            </a:pPr>
            <a:endParaRPr lang="zh-CN" altLang="en-US" sz="1400" dirty="0">
              <a:latin typeface="Consolas"/>
            </a:endParaRP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要读取 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s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中传递的数据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InputStreamReader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isr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InputStreamReader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.getInputStream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br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isr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info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dirty="0" err="1">
                <a:solidFill>
                  <a:srgbClr val="6A3E3E"/>
                </a:solidFill>
                <a:latin typeface="Consolas"/>
              </a:rPr>
              <a:t>br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257300" lvl="3" indent="0" algn="l"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/>
              </a:rPr>
              <a:t>接收到服务器：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/>
              </a:rPr>
              <a:t>t"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+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/>
              </a:rPr>
              <a:t>info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(Exception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6A3E3E"/>
                </a:solidFill>
                <a:latin typeface="Consolas"/>
              </a:rPr>
              <a:t> </a:t>
            </a:r>
            <a:r>
              <a:rPr lang="en-US" altLang="zh-CN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800100" lvl="2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196752"/>
            <a:ext cx="17642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MyClient.java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编程传递对象流</a:t>
            </a:r>
            <a:endParaRPr lang="zh-CN" altLang="en-US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12304"/>
            <a:ext cx="1614054" cy="47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 descr="C:\Users\lyh\AppData\Roaming\Tencent\Users\4937717\QQ\WinTemp\RichOle\I3@A}N8CG8JSXM78}K33]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45" y="2812304"/>
            <a:ext cx="4049448" cy="115200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dirty="0"/>
              <a:t>UDP </a:t>
            </a:r>
            <a:r>
              <a:rPr lang="zh-CN" altLang="en-US" b="1" dirty="0" smtClean="0"/>
              <a:t>编程</a:t>
            </a:r>
            <a:endParaRPr lang="en-US" altLang="zh-CN" b="1" dirty="0" smtClean="0"/>
          </a:p>
          <a:p>
            <a:pPr marL="400050" lvl="1" indent="0" algn="l">
              <a:spcAft>
                <a:spcPts val="1800"/>
              </a:spcAft>
              <a:buNone/>
            </a:pPr>
            <a:r>
              <a:rPr lang="zh-CN" altLang="en-US" dirty="0" smtClean="0"/>
              <a:t>数据报</a:t>
            </a:r>
            <a:r>
              <a:rPr lang="zh-CN" altLang="en-US" dirty="0"/>
              <a:t>是以</a:t>
            </a:r>
            <a:r>
              <a:rPr lang="en-US" altLang="zh-CN" dirty="0"/>
              <a:t>UDP(User Datagram Protocol</a:t>
            </a:r>
            <a:r>
              <a:rPr lang="zh-CN" altLang="en-US" dirty="0"/>
              <a:t>用户数据报</a:t>
            </a:r>
            <a:r>
              <a:rPr lang="zh-CN" altLang="en-US" dirty="0" smtClean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为通信协议的一种通信方式，它为两台</a:t>
            </a:r>
            <a:r>
              <a:rPr lang="zh-CN" altLang="en-US" dirty="0" smtClean="0"/>
              <a:t>计算机之间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00B0F0"/>
                </a:solidFill>
              </a:rPr>
              <a:t>一</a:t>
            </a:r>
            <a:r>
              <a:rPr lang="zh-CN" altLang="en-US" dirty="0" smtClean="0">
                <a:solidFill>
                  <a:srgbClr val="00B0F0"/>
                </a:solidFill>
              </a:rPr>
              <a:t>种非</a:t>
            </a:r>
            <a:r>
              <a:rPr lang="zh-CN" altLang="en-US" dirty="0">
                <a:solidFill>
                  <a:srgbClr val="00B0F0"/>
                </a:solidFill>
              </a:rPr>
              <a:t>可靠的无连接</a:t>
            </a:r>
            <a:r>
              <a:rPr lang="zh-CN" altLang="en-US" dirty="0"/>
              <a:t>投递报文的通信服务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00050" lvl="1" indent="0" algn="l">
              <a:buNone/>
            </a:pPr>
            <a:r>
              <a:rPr lang="zh-CN" altLang="en-US" dirty="0" smtClean="0"/>
              <a:t>由于</a:t>
            </a:r>
            <a:r>
              <a:rPr lang="en-US" altLang="zh-CN" b="1" u="sng" dirty="0"/>
              <a:t>UDP</a:t>
            </a:r>
            <a:r>
              <a:rPr lang="zh-CN" altLang="en-US" b="1" u="sng" dirty="0" smtClean="0"/>
              <a:t>通信方式不建立</a:t>
            </a:r>
            <a:r>
              <a:rPr lang="zh-CN" altLang="en-US" b="1" u="sng" dirty="0"/>
              <a:t>连接</a:t>
            </a:r>
            <a:r>
              <a:rPr lang="zh-CN" altLang="en-US" dirty="0"/>
              <a:t>，所以</a:t>
            </a:r>
            <a:r>
              <a:rPr lang="zh-CN" altLang="en-US" dirty="0" smtClean="0"/>
              <a:t>它不能</a:t>
            </a:r>
            <a:r>
              <a:rPr lang="zh-CN" altLang="en-US" dirty="0"/>
              <a:t>保证所有的数据都能准确、有序地送到</a:t>
            </a:r>
            <a:r>
              <a:rPr lang="zh-CN" altLang="en-US" dirty="0" smtClean="0"/>
              <a:t>目的地</a:t>
            </a:r>
            <a:r>
              <a:rPr lang="zh-CN" altLang="en-US" dirty="0"/>
              <a:t>，它允许重传那些</a:t>
            </a:r>
            <a:r>
              <a:rPr lang="zh-CN" altLang="en-US" dirty="0" smtClean="0"/>
              <a:t>由于各种</a:t>
            </a:r>
            <a:r>
              <a:rPr lang="zh-CN" altLang="en-US" dirty="0"/>
              <a:t>原因半路地丢失的数据。</a:t>
            </a:r>
            <a:r>
              <a:rPr lang="zh-CN" altLang="en-US" dirty="0" smtClean="0"/>
              <a:t>数据报</a:t>
            </a:r>
            <a:r>
              <a:rPr lang="zh-CN" altLang="en-US" dirty="0"/>
              <a:t>的优点是通讯速度比较快，因此数据报服务一般</a:t>
            </a:r>
            <a:r>
              <a:rPr lang="zh-CN" altLang="en-US" dirty="0" smtClean="0"/>
              <a:t>用于传送非</a:t>
            </a:r>
            <a:r>
              <a:rPr lang="zh-CN" altLang="en-US" dirty="0"/>
              <a:t>关键性的数据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b="1" dirty="0" err="1" smtClean="0"/>
              <a:t>DatagramSocket</a:t>
            </a:r>
            <a:r>
              <a:rPr lang="zh-CN" altLang="en-US" b="1" dirty="0" smtClean="0"/>
              <a:t>类</a:t>
            </a:r>
            <a:endParaRPr lang="en-US" altLang="zh-CN" b="1" dirty="0"/>
          </a:p>
          <a:p>
            <a:pPr marL="400050" lvl="1" indent="0" algn="l">
              <a:buNone/>
            </a:pPr>
            <a:r>
              <a:rPr lang="zh-CN" altLang="en-US" dirty="0" smtClean="0"/>
              <a:t>用于收发数据报的套接字。重要的方法：</a:t>
            </a:r>
            <a:endParaRPr lang="en-US" altLang="zh-CN" dirty="0" smtClean="0"/>
          </a:p>
          <a:p>
            <a:pPr lvl="1" indent="-342900" algn="l"/>
            <a:r>
              <a:rPr lang="en-US" altLang="zh-CN" dirty="0" smtClean="0">
                <a:hlinkClick r:id="rId2"/>
              </a:rPr>
              <a:t>void receive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hlinkClick r:id="rId3" tooltip="class in java.net"/>
              </a:rPr>
              <a:t>DatagramPacket</a:t>
            </a:r>
            <a:r>
              <a:rPr lang="en-US" altLang="zh-CN" dirty="0"/>
              <a:t> p) </a:t>
            </a:r>
            <a:endParaRPr lang="en-US" altLang="zh-CN" dirty="0" smtClean="0"/>
          </a:p>
          <a:p>
            <a:pPr marL="800100" lvl="2" indent="0" algn="l">
              <a:buNone/>
            </a:pPr>
            <a:r>
              <a:rPr lang="en-US" altLang="zh-CN" dirty="0" smtClean="0"/>
              <a:t>Receives </a:t>
            </a:r>
            <a:r>
              <a:rPr lang="en-US" altLang="zh-CN" dirty="0"/>
              <a:t>a datagram packet from this socket</a:t>
            </a:r>
            <a:r>
              <a:rPr lang="en-US" altLang="zh-CN" dirty="0" smtClean="0"/>
              <a:t>.</a:t>
            </a:r>
          </a:p>
          <a:p>
            <a:pPr lvl="1" indent="-342900" algn="l"/>
            <a:r>
              <a:rPr lang="en-US" altLang="zh-CN" dirty="0" smtClean="0">
                <a:hlinkClick r:id="rId4"/>
              </a:rPr>
              <a:t>void send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hlinkClick r:id="rId3" tooltip="class in java.net"/>
              </a:rPr>
              <a:t>DatagramPacket</a:t>
            </a:r>
            <a:r>
              <a:rPr lang="en-US" altLang="zh-CN" dirty="0"/>
              <a:t> p) </a:t>
            </a:r>
            <a:endParaRPr lang="en-US" altLang="zh-CN" dirty="0" smtClean="0"/>
          </a:p>
          <a:p>
            <a:pPr marL="800100" lvl="2" indent="0" algn="l">
              <a:buNone/>
            </a:pPr>
            <a:r>
              <a:rPr lang="en-US" altLang="zh-CN" dirty="0" smtClean="0"/>
              <a:t>Sends </a:t>
            </a:r>
            <a:r>
              <a:rPr lang="en-US" altLang="zh-CN" dirty="0"/>
              <a:t>a datagram packet from this socket</a:t>
            </a:r>
            <a:r>
              <a:rPr lang="en-US" altLang="zh-CN" dirty="0" smtClean="0"/>
              <a:t>.</a:t>
            </a:r>
          </a:p>
          <a:p>
            <a:pPr lvl="1" indent="-342900" algn="l"/>
            <a:r>
              <a:rPr lang="en-US" altLang="zh-CN" dirty="0">
                <a:hlinkClick r:id="rId4"/>
              </a:rPr>
              <a:t>void </a:t>
            </a:r>
            <a:r>
              <a:rPr lang="en-US" altLang="zh-CN" dirty="0" smtClean="0"/>
              <a:t>close()</a:t>
            </a:r>
          </a:p>
          <a:p>
            <a:pPr marL="800100" lvl="2" indent="0" algn="l">
              <a:buNone/>
            </a:pPr>
            <a:r>
              <a:rPr lang="en-US" altLang="zh-CN" dirty="0"/>
              <a:t>Closes this datagram socket. </a:t>
            </a:r>
          </a:p>
          <a:p>
            <a:pPr marL="800100" lvl="2" indent="0" algn="l">
              <a:buNone/>
            </a:pPr>
            <a:endParaRPr lang="en-US" altLang="zh-CN" dirty="0"/>
          </a:p>
          <a:p>
            <a:pPr lvl="1" indent="-342900" algn="l"/>
            <a:endParaRPr lang="en-US" altLang="zh-CN" dirty="0" smtClean="0"/>
          </a:p>
          <a:p>
            <a:pPr marL="0" indent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7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b="1" dirty="0" err="1" smtClean="0"/>
              <a:t>DatagramSocket</a:t>
            </a:r>
            <a:r>
              <a:rPr lang="zh-CN" altLang="en-US" b="1" dirty="0" smtClean="0"/>
              <a:t>类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构造方法：</a:t>
            </a:r>
          </a:p>
          <a:p>
            <a:pPr lvl="1"/>
            <a:r>
              <a:rPr lang="en-US" altLang="zh-CN" sz="2000" b="1" dirty="0" err="1" smtClean="0"/>
              <a:t>DatagramSocket</a:t>
            </a:r>
            <a:r>
              <a:rPr lang="en-US" altLang="zh-CN" sz="2000" b="1" dirty="0"/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　　</a:t>
            </a:r>
            <a:r>
              <a:rPr lang="en-US" altLang="zh-CN" sz="2000" dirty="0"/>
              <a:t>Constructs a datagram socket and binds it to any available port on the local </a:t>
            </a:r>
            <a:r>
              <a:rPr lang="en-US" altLang="zh-CN" sz="2000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host </a:t>
            </a:r>
            <a:r>
              <a:rPr lang="en-US" altLang="zh-CN" sz="2000" dirty="0"/>
              <a:t>machine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（表示</a:t>
            </a:r>
            <a:r>
              <a:rPr lang="zh-CN" altLang="en-US" sz="2000" dirty="0"/>
              <a:t>创建一个默认的套接字，并绑定到本地地址和</a:t>
            </a:r>
            <a:r>
              <a:rPr lang="zh-CN" altLang="en-US" sz="2000" dirty="0" smtClean="0"/>
              <a:t>一 </a:t>
            </a:r>
            <a:endParaRPr lang="en-US" altLang="zh-CN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随机的端口</a:t>
            </a:r>
            <a:r>
              <a:rPr lang="zh-CN" altLang="en-US" sz="2000" dirty="0" smtClean="0"/>
              <a:t>号）</a:t>
            </a:r>
            <a:endParaRPr lang="zh-CN" altLang="en-US" sz="2000" dirty="0"/>
          </a:p>
          <a:p>
            <a:pPr lvl="1"/>
            <a:r>
              <a:rPr lang="en-US" altLang="zh-CN" sz="2000" b="1" dirty="0" err="1" smtClean="0"/>
              <a:t>DatagramSocket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port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　　与上面不同的是，绑定到特定端口号，其它不变</a:t>
            </a:r>
          </a:p>
          <a:p>
            <a:pPr lvl="1"/>
            <a:r>
              <a:rPr lang="en-US" altLang="zh-CN" sz="2000" b="1" dirty="0" err="1" smtClean="0"/>
              <a:t>DatagramSocket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port, </a:t>
            </a:r>
            <a:r>
              <a:rPr lang="en-US" altLang="zh-CN" sz="2000" b="1" dirty="0" err="1"/>
              <a:t>InetAddress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iad</a:t>
            </a:r>
            <a:r>
              <a:rPr lang="en-US" altLang="zh-CN" sz="2000" b="1" dirty="0"/>
              <a:t>):</a:t>
            </a:r>
          </a:p>
          <a:p>
            <a:pPr marL="0" indent="0">
              <a:buNone/>
            </a:pPr>
            <a:r>
              <a:rPr lang="zh-CN" altLang="en-US" sz="2000" dirty="0"/>
              <a:t>　　表示创建一个套接字，绑定到特定的端口号及指定地址</a:t>
            </a:r>
          </a:p>
          <a:p>
            <a:pPr lvl="1"/>
            <a:r>
              <a:rPr lang="en-US" altLang="zh-CN" sz="2000" b="1" dirty="0" err="1" smtClean="0"/>
              <a:t>DatagramSocket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SocketAddress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sad);</a:t>
            </a:r>
          </a:p>
          <a:p>
            <a:pPr marL="0" indent="0">
              <a:buNone/>
            </a:pPr>
            <a:r>
              <a:rPr lang="zh-CN" altLang="en-US" sz="2000" dirty="0"/>
              <a:t>　　表示创建一个</a:t>
            </a:r>
            <a:r>
              <a:rPr lang="zh-CN" altLang="en-US" dirty="0"/>
              <a:t>套接字，绑定到特定的套接字地址</a:t>
            </a:r>
          </a:p>
          <a:p>
            <a:pPr marL="400050" lvl="1" indent="0" algn="l">
              <a:spcBef>
                <a:spcPts val="1800"/>
              </a:spcBef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040560"/>
          </a:xfrm>
        </p:spPr>
        <p:txBody>
          <a:bodyPr/>
          <a:lstStyle/>
          <a:p>
            <a:pPr algn="l">
              <a:spcBef>
                <a:spcPts val="1800"/>
              </a:spcBef>
              <a:spcAft>
                <a:spcPts val="0"/>
              </a:spcAft>
            </a:pPr>
            <a:r>
              <a:rPr lang="en-US" altLang="zh-CN" b="1" dirty="0" err="1" smtClean="0"/>
              <a:t>DatagramPacket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pPr marL="400050" lvl="1" indent="0" algn="l">
              <a:buNone/>
            </a:pPr>
            <a:r>
              <a:rPr lang="en-US" altLang="zh-CN" dirty="0" err="1"/>
              <a:t>DatagramPacket</a:t>
            </a:r>
            <a:r>
              <a:rPr lang="zh-CN" altLang="en-US" dirty="0"/>
              <a:t>类则包含了具体的数据</a:t>
            </a:r>
            <a:r>
              <a:rPr lang="zh-CN" altLang="en-US" dirty="0" smtClean="0"/>
              <a:t>信息，比如</a:t>
            </a:r>
            <a:r>
              <a:rPr lang="zh-CN" altLang="en-US" dirty="0"/>
              <a:t>需要传送</a:t>
            </a:r>
            <a:r>
              <a:rPr lang="zh-CN" altLang="en-US" dirty="0" smtClean="0"/>
              <a:t>的数据报、</a:t>
            </a:r>
            <a:r>
              <a:rPr lang="zh-CN" altLang="en-US" dirty="0"/>
              <a:t>数据报的长度、 </a:t>
            </a:r>
            <a:r>
              <a:rPr lang="zh-CN" altLang="en-US" dirty="0" smtClean="0"/>
              <a:t>目的端</a:t>
            </a:r>
            <a:r>
              <a:rPr lang="en-US" altLang="zh-CN" dirty="0" smtClean="0"/>
              <a:t>IP</a:t>
            </a:r>
            <a:r>
              <a:rPr lang="zh-CN" altLang="en-US" dirty="0"/>
              <a:t>地址和端口号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400050" lvl="1" indent="0" algn="l">
              <a:buNone/>
            </a:pPr>
            <a:endParaRPr lang="en-US" altLang="zh-CN" dirty="0"/>
          </a:p>
          <a:p>
            <a:pPr algn="l">
              <a:spcAft>
                <a:spcPts val="0"/>
              </a:spcAft>
            </a:pPr>
            <a:r>
              <a:rPr lang="en-US" altLang="zh-CN" dirty="0" err="1"/>
              <a:t>DatagramPacket</a:t>
            </a:r>
            <a:r>
              <a:rPr lang="zh-CN" altLang="en-US" dirty="0" smtClean="0"/>
              <a:t>类的构造方法分为两种，一种用来构造</a:t>
            </a:r>
            <a:r>
              <a:rPr lang="zh-CN" altLang="en-US" b="1" dirty="0" smtClean="0">
                <a:solidFill>
                  <a:srgbClr val="FF0000"/>
                </a:solidFill>
              </a:rPr>
              <a:t>发送的数据报</a:t>
            </a:r>
            <a:r>
              <a:rPr lang="zh-CN" altLang="en-US" dirty="0" smtClean="0"/>
              <a:t>，一种用来构造</a:t>
            </a:r>
            <a:r>
              <a:rPr lang="zh-CN" altLang="en-US" b="1" dirty="0" smtClean="0">
                <a:solidFill>
                  <a:srgbClr val="FF0000"/>
                </a:solidFill>
              </a:rPr>
              <a:t>接收的数据报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/>
            <a:r>
              <a:rPr lang="en-US" altLang="zh-CN" dirty="0">
                <a:solidFill>
                  <a:srgbClr val="0066CC"/>
                </a:solidFill>
              </a:rPr>
              <a:t>public </a:t>
            </a:r>
            <a:r>
              <a:rPr lang="en-US" altLang="zh-CN" dirty="0" err="1">
                <a:solidFill>
                  <a:srgbClr val="0066CC"/>
                </a:solidFill>
              </a:rPr>
              <a:t>DatagramPacket</a:t>
            </a:r>
            <a:r>
              <a:rPr lang="en-US" altLang="zh-CN" dirty="0">
                <a:solidFill>
                  <a:srgbClr val="0066CC"/>
                </a:solidFill>
              </a:rPr>
              <a:t>(byte[] </a:t>
            </a:r>
            <a:r>
              <a:rPr lang="en-US" altLang="zh-CN" dirty="0" err="1">
                <a:solidFill>
                  <a:srgbClr val="0066CC"/>
                </a:solidFill>
              </a:rPr>
              <a:t>buf,int</a:t>
            </a:r>
            <a:r>
              <a:rPr lang="en-US" altLang="zh-CN" dirty="0">
                <a:solidFill>
                  <a:srgbClr val="0066CC"/>
                </a:solidFill>
              </a:rPr>
              <a:t> length) </a:t>
            </a:r>
            <a:r>
              <a:rPr lang="en-US" altLang="zh-CN" dirty="0" smtClean="0">
                <a:solidFill>
                  <a:srgbClr val="0066CC"/>
                </a:solidFill>
              </a:rPr>
              <a:t> </a:t>
            </a:r>
          </a:p>
          <a:p>
            <a:pPr marL="457200" lvl="1" indent="0" algn="l">
              <a:buNone/>
            </a:pPr>
            <a:r>
              <a:rPr lang="en-US" altLang="zh-CN" dirty="0">
                <a:solidFill>
                  <a:srgbClr val="0066CC"/>
                </a:solidFill>
              </a:rPr>
              <a:t> </a:t>
            </a:r>
            <a:r>
              <a:rPr lang="en-US" altLang="zh-CN" dirty="0" smtClean="0">
                <a:solidFill>
                  <a:srgbClr val="0066CC"/>
                </a:solidFill>
              </a:rPr>
              <a:t>   </a:t>
            </a:r>
            <a:r>
              <a:rPr lang="zh-CN" altLang="en-US" dirty="0" smtClean="0"/>
              <a:t>接收</a:t>
            </a:r>
            <a:r>
              <a:rPr lang="zh-CN" altLang="en-US" dirty="0"/>
              <a:t>长度为 </a:t>
            </a:r>
            <a:r>
              <a:rPr lang="en-US" altLang="zh-CN" dirty="0" smtClean="0"/>
              <a:t>length </a:t>
            </a:r>
            <a:r>
              <a:rPr lang="zh-CN" altLang="en-US" dirty="0"/>
              <a:t>的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 algn="l"/>
            <a:r>
              <a:rPr lang="en-US" altLang="zh-CN" dirty="0">
                <a:solidFill>
                  <a:srgbClr val="0066CC"/>
                </a:solidFill>
              </a:rPr>
              <a:t>public </a:t>
            </a:r>
            <a:r>
              <a:rPr lang="en-US" altLang="zh-CN" dirty="0" err="1">
                <a:solidFill>
                  <a:srgbClr val="0066CC"/>
                </a:solidFill>
              </a:rPr>
              <a:t>DatagramPacket</a:t>
            </a:r>
            <a:r>
              <a:rPr lang="en-US" altLang="zh-CN" dirty="0">
                <a:solidFill>
                  <a:srgbClr val="0066CC"/>
                </a:solidFill>
              </a:rPr>
              <a:t>(byte[] </a:t>
            </a:r>
            <a:r>
              <a:rPr lang="en-US" altLang="zh-CN" dirty="0" err="1">
                <a:solidFill>
                  <a:srgbClr val="0066CC"/>
                </a:solidFill>
              </a:rPr>
              <a:t>buf,int</a:t>
            </a:r>
            <a:r>
              <a:rPr lang="en-US" altLang="zh-CN" dirty="0">
                <a:solidFill>
                  <a:srgbClr val="0066CC"/>
                </a:solidFill>
              </a:rPr>
              <a:t> </a:t>
            </a:r>
            <a:r>
              <a:rPr lang="en-US" altLang="zh-CN" dirty="0" err="1">
                <a:solidFill>
                  <a:srgbClr val="0066CC"/>
                </a:solidFill>
              </a:rPr>
              <a:t>length,</a:t>
            </a:r>
            <a:r>
              <a:rPr lang="en-US" altLang="zh-CN" b="1" dirty="0" err="1">
                <a:solidFill>
                  <a:srgbClr val="002060"/>
                </a:solidFill>
              </a:rPr>
              <a:t>InetAddress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address,int</a:t>
            </a:r>
            <a:r>
              <a:rPr lang="en-US" altLang="zh-CN" b="1" dirty="0">
                <a:solidFill>
                  <a:srgbClr val="002060"/>
                </a:solidFill>
              </a:rPr>
              <a:t> port</a:t>
            </a:r>
            <a:r>
              <a:rPr lang="en-US" altLang="zh-CN" dirty="0">
                <a:solidFill>
                  <a:srgbClr val="0066CC"/>
                </a:solidFill>
              </a:rPr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buf</a:t>
            </a:r>
            <a:r>
              <a:rPr lang="en-US" altLang="zh-CN" dirty="0" smtClean="0"/>
              <a:t>: </a:t>
            </a:r>
            <a:r>
              <a:rPr lang="zh-CN" altLang="en-US" dirty="0" smtClean="0"/>
              <a:t>要发送的数据； </a:t>
            </a:r>
            <a:r>
              <a:rPr lang="en-US" altLang="zh-CN" dirty="0" smtClean="0"/>
              <a:t>length: </a:t>
            </a:r>
            <a:r>
              <a:rPr lang="zh-CN" altLang="en-US" dirty="0" smtClean="0"/>
              <a:t>发送数据的长度；</a:t>
            </a:r>
            <a:endParaRPr lang="en-US" altLang="zh-CN" dirty="0"/>
          </a:p>
          <a:p>
            <a:pPr marL="457200" lvl="1" indent="0" algn="l">
              <a:buNone/>
            </a:pPr>
            <a:r>
              <a:rPr lang="en-US" altLang="zh-CN" dirty="0" smtClean="0"/>
              <a:t>    address</a:t>
            </a:r>
            <a:r>
              <a:rPr lang="zh-CN" altLang="en-US" dirty="0" smtClean="0"/>
              <a:t>：目的端的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地址； 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：目的端的端口号</a:t>
            </a:r>
            <a:endParaRPr lang="en-US" altLang="zh-CN" dirty="0" smtClean="0"/>
          </a:p>
          <a:p>
            <a:pPr lvl="1" algn="l"/>
            <a:r>
              <a:rPr lang="en-US" altLang="zh-CN" dirty="0" smtClean="0"/>
              <a:t>……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网络的基本</a:t>
            </a:r>
            <a:r>
              <a:rPr lang="zh-CN" altLang="en-US" dirty="0" smtClean="0"/>
              <a:t>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/>
          <a:lstStyle/>
          <a:p>
            <a:pPr algn="just"/>
            <a:r>
              <a:rPr lang="zh-CN" altLang="en-US" sz="2000" b="1" dirty="0" smtClean="0"/>
              <a:t>端口（</a:t>
            </a:r>
            <a:r>
              <a:rPr lang="en-US" altLang="zh-CN" sz="2000" b="1" dirty="0" smtClean="0"/>
              <a:t>port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这里所指的端口不是指物理意义上的端口，而是特指</a:t>
            </a:r>
            <a:r>
              <a:rPr lang="en-US" altLang="zh-CN" sz="2000" dirty="0"/>
              <a:t>TCP/IP</a:t>
            </a:r>
            <a:r>
              <a:rPr lang="zh-CN" altLang="zh-CN" sz="2000" dirty="0"/>
              <a:t>协议中的端口，是逻辑意义上的端口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pPr marL="400050" lvl="1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zh-CN" sz="2000" dirty="0"/>
              <a:t>如果把</a:t>
            </a:r>
            <a:r>
              <a:rPr lang="en-US" altLang="zh-CN" sz="2000" dirty="0"/>
              <a:t>IP</a:t>
            </a:r>
            <a:r>
              <a:rPr lang="zh-CN" altLang="zh-CN" sz="2000" dirty="0"/>
              <a:t>地址比作一间房子，端口就是出入这间房子的门。</a:t>
            </a:r>
            <a:endParaRPr lang="en-US" altLang="zh-CN" sz="2000" dirty="0" smtClean="0"/>
          </a:p>
          <a:p>
            <a:pPr marL="400050" lvl="1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zh-CN" sz="2000" dirty="0" smtClean="0"/>
              <a:t>一</a:t>
            </a:r>
            <a:r>
              <a:rPr lang="zh-CN" altLang="zh-CN" sz="2000" dirty="0"/>
              <a:t>个</a:t>
            </a:r>
            <a:r>
              <a:rPr lang="en-US" altLang="zh-CN" sz="2000" dirty="0"/>
              <a:t>IP</a:t>
            </a:r>
            <a:r>
              <a:rPr lang="zh-CN" altLang="zh-CN" sz="2000" dirty="0"/>
              <a:t>地址的端口可以有</a:t>
            </a:r>
            <a:r>
              <a:rPr lang="en-US" altLang="zh-CN" sz="2000" dirty="0" smtClean="0"/>
              <a:t>65536</a:t>
            </a:r>
            <a:r>
              <a:rPr lang="zh-CN" altLang="en-US" sz="2000" dirty="0" smtClean="0"/>
              <a:t>个端口。</a:t>
            </a:r>
            <a:endParaRPr lang="en-US" altLang="zh-CN" sz="2000" dirty="0" smtClean="0"/>
          </a:p>
          <a:p>
            <a:pPr algn="just"/>
            <a:r>
              <a:rPr lang="zh-CN" altLang="zh-CN" sz="2000" b="1" dirty="0" smtClean="0"/>
              <a:t>端口</a:t>
            </a:r>
            <a:r>
              <a:rPr lang="en-US" altLang="zh-CN" sz="2000" b="1" dirty="0"/>
              <a:t>(port)--</a:t>
            </a:r>
            <a:r>
              <a:rPr lang="zh-CN" altLang="zh-CN" sz="2000" b="1" dirty="0"/>
              <a:t>分类</a:t>
            </a:r>
          </a:p>
          <a:p>
            <a:pPr marL="400050" lvl="1" indent="0" algn="just">
              <a:spcAft>
                <a:spcPts val="600"/>
              </a:spcAft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zh-CN" sz="2000" dirty="0">
                <a:solidFill>
                  <a:srgbClr val="FF0000"/>
                </a:solidFill>
              </a:rPr>
              <a:t>号是保留端口</a:t>
            </a:r>
          </a:p>
          <a:p>
            <a:pPr marL="400050" lvl="1" indent="0" algn="just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1-1024</a:t>
            </a:r>
            <a:r>
              <a:rPr lang="zh-CN" altLang="zh-CN" sz="2000" dirty="0">
                <a:solidFill>
                  <a:srgbClr val="FF0000"/>
                </a:solidFill>
              </a:rPr>
              <a:t>是固定端口</a:t>
            </a:r>
          </a:p>
          <a:p>
            <a:pPr marL="400050" lvl="1" indent="0">
              <a:buNone/>
            </a:pPr>
            <a:r>
              <a:rPr lang="zh-CN" altLang="zh-CN" sz="2000" dirty="0"/>
              <a:t>又叫有名端口，即被某些程序固定使用，一般程序员不使用。</a:t>
            </a:r>
          </a:p>
          <a:p>
            <a:pPr marL="400050" lvl="1" indent="0">
              <a:buNone/>
            </a:pPr>
            <a:r>
              <a:rPr lang="en-US" altLang="zh-CN" sz="2000" dirty="0"/>
              <a:t>22</a:t>
            </a:r>
            <a:r>
              <a:rPr lang="zh-CN" altLang="zh-CN" sz="2000" dirty="0"/>
              <a:t>：</a:t>
            </a:r>
            <a:r>
              <a:rPr lang="en-US" altLang="zh-CN" sz="2000" dirty="0"/>
              <a:t>SSH</a:t>
            </a:r>
            <a:r>
              <a:rPr lang="zh-CN" altLang="zh-CN" sz="2000" dirty="0"/>
              <a:t>远程登录协议</a:t>
            </a:r>
            <a:r>
              <a:rPr lang="en-US" altLang="zh-CN" sz="2000" dirty="0"/>
              <a:t>	23</a:t>
            </a:r>
            <a:r>
              <a:rPr lang="zh-CN" altLang="zh-CN" sz="2000" dirty="0"/>
              <a:t>：</a:t>
            </a:r>
            <a:r>
              <a:rPr lang="en-US" altLang="zh-CN" sz="2000" dirty="0"/>
              <a:t>telnet</a:t>
            </a:r>
            <a:r>
              <a:rPr lang="zh-CN" altLang="zh-CN" sz="2000" dirty="0"/>
              <a:t>使用</a:t>
            </a:r>
            <a:r>
              <a:rPr lang="en-US" altLang="zh-CN" sz="2000" dirty="0"/>
              <a:t>	21</a:t>
            </a:r>
            <a:r>
              <a:rPr lang="zh-CN" altLang="zh-CN" sz="2000" dirty="0"/>
              <a:t>：</a:t>
            </a:r>
            <a:r>
              <a:rPr lang="en-US" altLang="zh-CN" sz="2000" dirty="0"/>
              <a:t>ftp</a:t>
            </a:r>
            <a:r>
              <a:rPr lang="zh-CN" altLang="zh-CN" sz="2000" dirty="0"/>
              <a:t>使用</a:t>
            </a:r>
          </a:p>
          <a:p>
            <a:pPr marL="400050" lvl="1" indent="0">
              <a:buNone/>
            </a:pPr>
            <a:r>
              <a:rPr lang="en-US" altLang="zh-CN" sz="2000" dirty="0"/>
              <a:t>25</a:t>
            </a:r>
            <a:r>
              <a:rPr lang="zh-CN" altLang="zh-CN" sz="2000" dirty="0"/>
              <a:t>：</a:t>
            </a:r>
            <a:r>
              <a:rPr lang="en-US" altLang="zh-CN" sz="2000" dirty="0" err="1"/>
              <a:t>smtp</a:t>
            </a:r>
            <a:r>
              <a:rPr lang="zh-CN" altLang="zh-CN" sz="2000" dirty="0"/>
              <a:t>服务使用</a:t>
            </a:r>
            <a:r>
              <a:rPr lang="en-US" altLang="zh-CN" sz="2000" dirty="0"/>
              <a:t>	80</a:t>
            </a:r>
            <a:r>
              <a:rPr lang="zh-CN" altLang="zh-CN" sz="2000" dirty="0"/>
              <a:t>：</a:t>
            </a:r>
            <a:r>
              <a:rPr lang="en-US" altLang="zh-CN" sz="2000" dirty="0" err="1"/>
              <a:t>iis</a:t>
            </a:r>
            <a:r>
              <a:rPr lang="zh-CN" altLang="zh-CN" sz="2000" dirty="0"/>
              <a:t>使用</a:t>
            </a:r>
            <a:r>
              <a:rPr lang="en-US" altLang="zh-CN" sz="2000" dirty="0"/>
              <a:t>	7</a:t>
            </a:r>
            <a:r>
              <a:rPr lang="zh-CN" altLang="zh-CN" sz="2000" dirty="0"/>
              <a:t>：</a:t>
            </a:r>
            <a:r>
              <a:rPr lang="en-US" altLang="zh-CN" sz="2000" dirty="0"/>
              <a:t>echo</a:t>
            </a:r>
            <a:r>
              <a:rPr lang="zh-CN" altLang="zh-CN" sz="2000" dirty="0"/>
              <a:t>服务</a:t>
            </a:r>
          </a:p>
          <a:p>
            <a:pPr marL="400050" lvl="1" indent="0" algn="just">
              <a:spcBef>
                <a:spcPts val="12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1025-65535</a:t>
            </a:r>
            <a:r>
              <a:rPr lang="zh-CN" altLang="zh-CN" sz="2000" b="1" dirty="0">
                <a:solidFill>
                  <a:srgbClr val="FF0000"/>
                </a:solidFill>
              </a:rPr>
              <a:t>是动态端口</a:t>
            </a:r>
          </a:p>
          <a:p>
            <a:pPr marL="400050" lvl="1" indent="0" algn="just">
              <a:buNone/>
            </a:pPr>
            <a:r>
              <a:rPr lang="zh-CN" altLang="zh-CN" sz="2000" dirty="0"/>
              <a:t>这些端口，程序员可以使用</a:t>
            </a:r>
            <a:endParaRPr lang="en-US" altLang="zh-CN" sz="2000" dirty="0" smtClean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97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84576"/>
          </a:xfrm>
        </p:spPr>
        <p:txBody>
          <a:bodyPr/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例如接收端程序可为：</a:t>
            </a:r>
            <a:br>
              <a:rPr lang="zh-CN" altLang="en-US" dirty="0"/>
            </a:br>
            <a:r>
              <a:rPr lang="en-US" altLang="zh-CN" sz="1800" dirty="0"/>
              <a:t>byte[] </a:t>
            </a:r>
            <a:r>
              <a:rPr lang="en-US" altLang="zh-CN" sz="1800" dirty="0" err="1"/>
              <a:t>inbuffer</a:t>
            </a:r>
            <a:r>
              <a:rPr lang="en-US" altLang="zh-CN" sz="1800" dirty="0"/>
              <a:t> = new byte[1024]; </a:t>
            </a:r>
            <a:r>
              <a:rPr lang="en-US" altLang="zh-CN" sz="1800" dirty="0" smtClean="0"/>
              <a:t>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</a:rPr>
              <a:t>定义接收缓冲区</a:t>
            </a:r>
            <a:br>
              <a:rPr lang="zh-CN" altLang="en-US" sz="1800" b="1" dirty="0">
                <a:solidFill>
                  <a:srgbClr val="00B050"/>
                </a:solidFill>
              </a:rPr>
            </a:br>
            <a:r>
              <a:rPr lang="en-US" altLang="zh-CN" sz="1800" dirty="0" err="1"/>
              <a:t>DatagramPacket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66CC"/>
                </a:solidFill>
              </a:rPr>
              <a:t>inpacket</a:t>
            </a:r>
            <a:r>
              <a:rPr lang="en-US" altLang="zh-CN" sz="1800" dirty="0"/>
              <a:t> = </a:t>
            </a:r>
            <a:r>
              <a:rPr lang="en-US" altLang="zh-CN" sz="1800" dirty="0" smtClean="0"/>
              <a:t>new </a:t>
            </a:r>
            <a:r>
              <a:rPr lang="en-US" altLang="zh-CN" sz="1800" dirty="0" err="1" smtClean="0"/>
              <a:t>DatagramPacket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inbuffer,inbuffer.length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 err="1"/>
              <a:t>DatagramSocket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66CC"/>
                </a:solidFill>
              </a:rPr>
              <a:t>inSocket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DatagramSocket</a:t>
            </a:r>
            <a:r>
              <a:rPr lang="en-US" altLang="zh-CN" sz="1800" dirty="0"/>
              <a:t>(8080</a:t>
            </a:r>
            <a:r>
              <a:rPr lang="en-US" altLang="zh-CN" sz="1800" dirty="0" smtClean="0"/>
              <a:t>);   </a:t>
            </a:r>
            <a:r>
              <a:rPr lang="en-US" altLang="zh-CN" sz="1800" b="1" dirty="0">
                <a:solidFill>
                  <a:srgbClr val="00B050"/>
                </a:solidFill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</a:rPr>
              <a:t>在</a:t>
            </a:r>
            <a:r>
              <a:rPr lang="en-US" altLang="zh-CN" sz="1800" b="1" dirty="0">
                <a:solidFill>
                  <a:srgbClr val="00B050"/>
                </a:solidFill>
              </a:rPr>
              <a:t>8080</a:t>
            </a:r>
            <a:r>
              <a:rPr lang="zh-CN" altLang="en-US" sz="1800" b="1" dirty="0">
                <a:solidFill>
                  <a:srgbClr val="00B050"/>
                </a:solidFill>
              </a:rPr>
              <a:t>端口监听</a:t>
            </a:r>
            <a:r>
              <a:rPr lang="en-US" altLang="zh-CN" sz="1800" b="1" dirty="0">
                <a:solidFill>
                  <a:srgbClr val="00B050"/>
                </a:solidFill>
              </a:rPr>
              <a:t/>
            </a:r>
            <a:br>
              <a:rPr lang="en-US" altLang="zh-CN" sz="1800" b="1" dirty="0">
                <a:solidFill>
                  <a:srgbClr val="00B050"/>
                </a:solidFill>
              </a:rPr>
            </a:br>
            <a:r>
              <a:rPr lang="en-US" altLang="zh-CN" sz="1800" dirty="0" err="1"/>
              <a:t>inSocket.</a:t>
            </a:r>
            <a:r>
              <a:rPr lang="en-US" altLang="zh-CN" sz="1800" b="1" dirty="0" err="1">
                <a:solidFill>
                  <a:srgbClr val="FF0000"/>
                </a:solidFill>
              </a:rPr>
              <a:t>receive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inpacket</a:t>
            </a:r>
            <a:r>
              <a:rPr lang="en-US" altLang="zh-CN" sz="1800" dirty="0"/>
              <a:t>); </a:t>
            </a:r>
            <a:r>
              <a:rPr lang="en-US" altLang="zh-CN" sz="1800" dirty="0" smtClean="0"/>
              <a:t>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接收数据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String s = new String(inbuffer,0,0,inpacket.getlength</a:t>
            </a:r>
            <a:r>
              <a:rPr lang="en-US" altLang="zh-CN" sz="1800" dirty="0" smtClean="0"/>
              <a:t>);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</a:rPr>
              <a:t>将接收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数据存入</a:t>
            </a:r>
            <a:r>
              <a:rPr lang="zh-CN" altLang="en-US" sz="1800" b="1" dirty="0">
                <a:solidFill>
                  <a:srgbClr val="00B050"/>
                </a:solidFill>
              </a:rPr>
              <a:t>字符串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s</a:t>
            </a:r>
          </a:p>
          <a:p>
            <a:pPr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dirty="0" smtClean="0"/>
              <a:t>发送</a:t>
            </a:r>
            <a:r>
              <a:rPr lang="zh-CN" altLang="en-US" dirty="0"/>
              <a:t>端程序可为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sendStr</a:t>
            </a:r>
            <a:r>
              <a:rPr lang="en-US" altLang="zh-CN" sz="1800" dirty="0"/>
              <a:t> = "Hello ! I'm Server";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800" dirty="0"/>
              <a:t>byte[] </a:t>
            </a:r>
            <a:r>
              <a:rPr lang="en-US" altLang="zh-CN" sz="1800" dirty="0" err="1"/>
              <a:t>sendBuf</a:t>
            </a:r>
            <a:r>
              <a:rPr lang="en-US" altLang="zh-CN" sz="1800" dirty="0"/>
              <a:t>;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en-US" altLang="zh-CN" sz="1800" dirty="0" err="1"/>
              <a:t>sendBuf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sendStr.getBytes</a:t>
            </a:r>
            <a:r>
              <a:rPr lang="en-US" altLang="zh-CN" sz="1800" dirty="0" smtClean="0"/>
              <a:t>();</a:t>
            </a:r>
          </a:p>
          <a:p>
            <a:pPr marL="400050" lvl="1" indent="0" algn="l">
              <a:spcBef>
                <a:spcPts val="0"/>
              </a:spcBef>
              <a:buNone/>
            </a:pP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 err="1"/>
              <a:t>DatagramPacket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outpacket</a:t>
            </a:r>
            <a:r>
              <a:rPr lang="en-US" altLang="zh-CN" sz="1800" dirty="0"/>
              <a:t> = </a:t>
            </a:r>
            <a:r>
              <a:rPr lang="en-US" altLang="zh-CN" sz="1800" dirty="0" smtClean="0"/>
              <a:t>new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                            </a:t>
            </a:r>
            <a:r>
              <a:rPr lang="en-US" altLang="zh-CN" sz="1800" dirty="0" err="1"/>
              <a:t>DatagramPacket</a:t>
            </a:r>
            <a:r>
              <a:rPr lang="en-US" altLang="zh-CN" sz="1800" dirty="0"/>
              <a:t>(sendBuf,200,</a:t>
            </a:r>
            <a:r>
              <a:rPr lang="en-US" altLang="zh-CN" sz="1800" b="1" dirty="0">
                <a:solidFill>
                  <a:srgbClr val="0066FF"/>
                </a:solidFill>
              </a:rPr>
              <a:t>"202.112.88.31"</a:t>
            </a:r>
            <a:r>
              <a:rPr lang="en-US" altLang="zh-CN" sz="1800" dirty="0"/>
              <a:t>,8080);</a:t>
            </a:r>
            <a:br>
              <a:rPr lang="en-US" altLang="zh-CN" sz="1800" dirty="0"/>
            </a:br>
            <a:r>
              <a:rPr lang="en-US" altLang="zh-CN" sz="1800" dirty="0" err="1"/>
              <a:t>DatagramSocket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outSocket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DatagramSocket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 err="1"/>
              <a:t>outSocket.</a:t>
            </a:r>
            <a:r>
              <a:rPr lang="en-US" altLang="zh-CN" sz="1800" b="1" dirty="0" err="1">
                <a:solidFill>
                  <a:srgbClr val="FF0000"/>
                </a:solidFill>
              </a:rPr>
              <a:t>send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outpacket</a:t>
            </a:r>
            <a:r>
              <a:rPr lang="en-US" altLang="zh-CN" sz="1800" dirty="0"/>
              <a:t>); </a:t>
            </a:r>
            <a:r>
              <a:rPr lang="en-US" altLang="zh-CN" sz="1800" dirty="0" smtClean="0"/>
              <a:t> 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</a:rPr>
              <a:t>发送数据报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338468" y="6237312"/>
            <a:ext cx="2453137" cy="408623"/>
          </a:xfrm>
          <a:prstGeom prst="wedgeRoundRectCallout">
            <a:avLst>
              <a:gd name="adj1" fmla="val -3083"/>
              <a:gd name="adj2" fmla="val -1506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66CC"/>
                </a:solidFill>
              </a:rPr>
              <a:t>the destination address</a:t>
            </a:r>
            <a:endParaRPr lang="zh-CN" altLang="en-US" b="1" dirty="0">
              <a:solidFill>
                <a:srgbClr val="0066CC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35977" y="4725144"/>
            <a:ext cx="2936423" cy="408623"/>
          </a:xfrm>
          <a:prstGeom prst="wedgeRoundRectCallout">
            <a:avLst>
              <a:gd name="adj1" fmla="val 31067"/>
              <a:gd name="adj2" fmla="val 1370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66CC"/>
                </a:solidFill>
              </a:rPr>
              <a:t>the destination port number</a:t>
            </a:r>
            <a:endParaRPr lang="zh-CN" alt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6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 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492896"/>
            <a:ext cx="8435280" cy="3960440"/>
          </a:xfrm>
        </p:spPr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服务端启动后，会接收客户端传来的消息，然后往客户端发送一条消息，服务端输出如下：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客户端传来消息</a:t>
            </a:r>
            <a:r>
              <a:rPr lang="en-US" altLang="zh-CN" dirty="0">
                <a:solidFill>
                  <a:srgbClr val="0000FF"/>
                </a:solidFill>
              </a:rPr>
              <a:t>:Hello! I'm Client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00FF"/>
                </a:solidFill>
              </a:rPr>
              <a:t>客户端端口号：</a:t>
            </a:r>
            <a:r>
              <a:rPr lang="en-US" altLang="zh-CN" dirty="0" smtClean="0">
                <a:solidFill>
                  <a:srgbClr val="0000FF"/>
                </a:solidFill>
              </a:rPr>
              <a:t>60957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>
              <a:solidFill>
                <a:srgbClr val="0000FF"/>
              </a:solidFill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zh-CN" altLang="en-US" dirty="0"/>
              <a:t>客户端启动后，会首先往服务端发送一掉消息，然后接收服务端发送的消息，客户端输出如下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服务</a:t>
            </a:r>
            <a:r>
              <a:rPr lang="zh-CN" altLang="en-US" dirty="0">
                <a:solidFill>
                  <a:srgbClr val="0000FF"/>
                </a:solidFill>
              </a:rPr>
              <a:t>端传来消息</a:t>
            </a:r>
            <a:r>
              <a:rPr lang="en-US" altLang="zh-CN" dirty="0">
                <a:solidFill>
                  <a:srgbClr val="0000FF"/>
                </a:solidFill>
              </a:rPr>
              <a:t>:Hello ! I'm </a:t>
            </a:r>
            <a:r>
              <a:rPr lang="en-US" altLang="zh-CN" dirty="0" smtClean="0">
                <a:solidFill>
                  <a:srgbClr val="0000FF"/>
                </a:solidFill>
              </a:rPr>
              <a:t>Server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00FF"/>
                </a:solidFill>
              </a:rPr>
              <a:t>服务端端口号：</a:t>
            </a:r>
            <a:r>
              <a:rPr lang="en-US" altLang="zh-CN" dirty="0">
                <a:solidFill>
                  <a:srgbClr val="0000FF"/>
                </a:solidFill>
              </a:rPr>
              <a:t>1088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4285"/>
            <a:ext cx="1533536" cy="57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0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000" dirty="0"/>
              <a:t>Java UDP</a:t>
            </a:r>
            <a:r>
              <a:rPr lang="zh-CN" altLang="en-US" sz="2000" dirty="0"/>
              <a:t>编程，服务端和客户端的流程都是一致的，首先申请一个</a:t>
            </a:r>
            <a:r>
              <a:rPr lang="en-US" altLang="zh-CN" sz="2000" dirty="0" err="1"/>
              <a:t>DatagramSocket</a:t>
            </a:r>
            <a:r>
              <a:rPr lang="zh-CN" altLang="en-US" sz="2000" dirty="0"/>
              <a:t>，接收数据使用</a:t>
            </a:r>
            <a:r>
              <a:rPr lang="en-US" altLang="zh-CN" sz="2000" dirty="0" err="1"/>
              <a:t>DatagramSocket.receive</a:t>
            </a:r>
            <a:r>
              <a:rPr lang="en-US" altLang="zh-CN" sz="2000" dirty="0"/>
              <a:t>()</a:t>
            </a:r>
            <a:r>
              <a:rPr lang="zh-CN" altLang="en-US" sz="2000" dirty="0"/>
              <a:t>，发送数据使用</a:t>
            </a:r>
            <a:r>
              <a:rPr lang="en-US" altLang="zh-CN" sz="2000" dirty="0" err="1"/>
              <a:t>DatagramSocket.send</a:t>
            </a:r>
            <a:r>
              <a:rPr lang="en-US" altLang="zh-CN" sz="2000" dirty="0"/>
              <a:t>()</a:t>
            </a:r>
            <a:r>
              <a:rPr lang="zh-CN" altLang="en-US" sz="2000" dirty="0"/>
              <a:t>，关闭连接使用</a:t>
            </a:r>
            <a:r>
              <a:rPr lang="en-US" altLang="zh-CN" sz="2000" dirty="0" err="1"/>
              <a:t>DatagramSocket.close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</a:p>
          <a:p>
            <a:pPr algn="l"/>
            <a:r>
              <a:rPr lang="zh-CN" altLang="en-US" sz="2000" dirty="0" smtClean="0"/>
              <a:t>与</a:t>
            </a:r>
            <a:r>
              <a:rPr lang="en-US" altLang="zh-CN" sz="2000" dirty="0"/>
              <a:t>TCP/IP</a:t>
            </a:r>
            <a:r>
              <a:rPr lang="zh-CN" altLang="en-US" sz="2000" dirty="0"/>
              <a:t>通讯不同，</a:t>
            </a:r>
            <a:r>
              <a:rPr lang="en-US" altLang="zh-CN" sz="2000" dirty="0"/>
              <a:t>UDP</a:t>
            </a:r>
            <a:r>
              <a:rPr lang="zh-CN" altLang="en-US" sz="2000" dirty="0"/>
              <a:t>编程中并没有服务端和客户端的概念，服务端和客户端的代码其实都是一致的。</a:t>
            </a:r>
            <a:r>
              <a:rPr lang="en-US" altLang="zh-CN" sz="2000" dirty="0"/>
              <a:t>TCP/IP</a:t>
            </a:r>
            <a:r>
              <a:rPr lang="zh-CN" altLang="en-US" sz="2000" dirty="0"/>
              <a:t>是面向连接的，而</a:t>
            </a:r>
            <a:r>
              <a:rPr lang="en-US" altLang="zh-CN" sz="2000" dirty="0"/>
              <a:t>UDP</a:t>
            </a:r>
            <a:r>
              <a:rPr lang="zh-CN" altLang="en-US" sz="2000" dirty="0"/>
              <a:t>是非面向连接的。因此，</a:t>
            </a:r>
            <a:r>
              <a:rPr lang="en-US" altLang="zh-CN" sz="2000" dirty="0"/>
              <a:t>UDP</a:t>
            </a:r>
            <a:r>
              <a:rPr lang="zh-CN" altLang="en-US" sz="2000" dirty="0"/>
              <a:t>发送数据时，要将数据包和发送的</a:t>
            </a:r>
            <a:r>
              <a:rPr lang="en-US" altLang="zh-CN" sz="2000" dirty="0"/>
              <a:t>IP</a:t>
            </a:r>
            <a:r>
              <a:rPr lang="zh-CN" altLang="en-US" sz="2000" dirty="0"/>
              <a:t>、端口都要放到</a:t>
            </a:r>
            <a:r>
              <a:rPr lang="en-US" altLang="zh-CN" sz="2000" dirty="0" err="1"/>
              <a:t>DatagramPacket</a:t>
            </a:r>
            <a:r>
              <a:rPr lang="zh-CN" altLang="en-US" sz="2000" dirty="0"/>
              <a:t>中进行发送，不像</a:t>
            </a:r>
            <a:r>
              <a:rPr lang="en-US" altLang="zh-CN" sz="2000" dirty="0"/>
              <a:t>TCP/IP</a:t>
            </a:r>
            <a:r>
              <a:rPr lang="zh-CN" altLang="en-US" sz="2000" dirty="0"/>
              <a:t>中，建立好连接直接发送即可。</a:t>
            </a:r>
          </a:p>
          <a:p>
            <a:pPr algn="l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6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1" name="Picture 1" descr="C:\Users\lyh\AppData\Roaming\Tencent\Users\4937717\QQ\WinTemp\RichOle\L%BHXF`DD@6}SK3QS~O%N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704856" cy="54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网络的基本</a:t>
            </a:r>
            <a:r>
              <a:rPr lang="zh-CN" altLang="en-US" dirty="0" smtClean="0"/>
              <a:t>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53347"/>
          </a:xfrm>
        </p:spPr>
        <p:txBody>
          <a:bodyPr/>
          <a:lstStyle/>
          <a:p>
            <a:r>
              <a:rPr lang="zh-CN" altLang="zh-CN" sz="2000" b="1" dirty="0"/>
              <a:t>端口</a:t>
            </a:r>
            <a:r>
              <a:rPr lang="en-US" altLang="zh-CN" sz="2000" b="1" dirty="0"/>
              <a:t>(port)--</a:t>
            </a:r>
            <a:r>
              <a:rPr lang="zh-CN" altLang="zh-CN" sz="2000" b="1" dirty="0"/>
              <a:t>注意事项</a:t>
            </a:r>
          </a:p>
          <a:p>
            <a:pPr marL="400050" lvl="1" indent="0">
              <a:buNone/>
            </a:pPr>
            <a:r>
              <a:rPr lang="en-US" altLang="zh-CN" sz="2000" dirty="0"/>
              <a:t>1</a:t>
            </a:r>
            <a:r>
              <a:rPr lang="zh-CN" altLang="zh-CN" sz="2000" dirty="0"/>
              <a:t>、在计算机</a:t>
            </a:r>
            <a:r>
              <a:rPr lang="en-US" altLang="zh-CN" sz="2000" dirty="0"/>
              <a:t>(</a:t>
            </a:r>
            <a:r>
              <a:rPr lang="zh-CN" altLang="zh-CN" sz="2000" dirty="0"/>
              <a:t>尤其是做服务器</a:t>
            </a:r>
            <a:r>
              <a:rPr lang="en-US" altLang="zh-CN" sz="2000" dirty="0"/>
              <a:t>)</a:t>
            </a:r>
            <a:r>
              <a:rPr lang="zh-CN" altLang="zh-CN" sz="2000" dirty="0"/>
              <a:t>要尽可能的少开端口；</a:t>
            </a:r>
          </a:p>
          <a:p>
            <a:pPr marL="400050" lvl="1" indent="0">
              <a:buNone/>
            </a:pPr>
            <a:r>
              <a:rPr lang="en-US" altLang="zh-CN" sz="2000" dirty="0"/>
              <a:t>2</a:t>
            </a:r>
            <a:r>
              <a:rPr lang="zh-CN" altLang="zh-CN" sz="2000" dirty="0"/>
              <a:t>、一个端口只能被一个程序监听；</a:t>
            </a:r>
          </a:p>
          <a:p>
            <a:pPr marL="400050" lvl="1" indent="0">
              <a:buNone/>
            </a:pPr>
            <a:r>
              <a:rPr lang="en-US" altLang="zh-CN" sz="2000" dirty="0"/>
              <a:t>3</a:t>
            </a:r>
            <a:r>
              <a:rPr lang="zh-CN" altLang="zh-CN" sz="2000" dirty="0"/>
              <a:t>、如果使用</a:t>
            </a:r>
            <a:r>
              <a:rPr lang="en-US" altLang="zh-CN" sz="2000" dirty="0" err="1"/>
              <a:t>netstat</a:t>
            </a:r>
            <a:r>
              <a:rPr lang="en-US" altLang="zh-CN" sz="2000" dirty="0"/>
              <a:t> -an</a:t>
            </a:r>
            <a:r>
              <a:rPr lang="zh-CN" altLang="zh-CN" sz="2000" dirty="0"/>
              <a:t>可以查看本机有哪些端口在监听</a:t>
            </a:r>
          </a:p>
          <a:p>
            <a:pPr marL="400050" lvl="1" indent="0">
              <a:buNone/>
            </a:pPr>
            <a:r>
              <a:rPr lang="en-US" altLang="zh-CN" sz="2000" dirty="0"/>
              <a:t>4</a:t>
            </a:r>
            <a:r>
              <a:rPr lang="zh-CN" altLang="zh-CN" sz="2000" dirty="0"/>
              <a:t>、可以使用</a:t>
            </a:r>
            <a:r>
              <a:rPr lang="en-US" altLang="zh-CN" sz="2000" dirty="0" err="1"/>
              <a:t>netstat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anb</a:t>
            </a:r>
            <a:r>
              <a:rPr lang="zh-CN" altLang="zh-CN" sz="2000" dirty="0"/>
              <a:t>来查看监听端口的</a:t>
            </a:r>
            <a:r>
              <a:rPr lang="en-US" altLang="zh-CN" sz="2000" dirty="0" err="1"/>
              <a:t>pid</a:t>
            </a:r>
            <a:r>
              <a:rPr lang="zh-CN" altLang="zh-CN" sz="2000" dirty="0"/>
              <a:t>，在结合任务管理器关闭</a:t>
            </a:r>
            <a:r>
              <a:rPr lang="zh-CN" altLang="zh-CN" sz="2000" dirty="0" smtClean="0"/>
              <a:t>不</a:t>
            </a:r>
            <a:r>
              <a:rPr lang="zh-CN" altLang="en-US" sz="2000" dirty="0" smtClean="0"/>
              <a:t>活动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端口。</a:t>
            </a:r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41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的基本网络支持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zh-CN" altLang="en-US" sz="2800" dirty="0" smtClean="0"/>
              <a:t>对于即时类应用（比如基于</a:t>
            </a:r>
            <a:r>
              <a:rPr lang="en-US" altLang="zh-CN" sz="2800" dirty="0" smtClean="0"/>
              <a:t>CS</a:t>
            </a:r>
            <a:r>
              <a:rPr lang="zh-CN" altLang="en-US" sz="2800" dirty="0" smtClean="0"/>
              <a:t>架构的程序</a:t>
            </a:r>
            <a:r>
              <a:rPr lang="en-US" altLang="zh-CN" sz="2800" dirty="0" err="1" smtClean="0"/>
              <a:t>qq</a:t>
            </a:r>
            <a:r>
              <a:rPr lang="zh-CN" altLang="en-US" sz="2800" dirty="0" smtClean="0"/>
              <a:t>聊天、网络游戏等），不同计算机上的程序之间需要进行通信，这就涉及到网络编程。</a:t>
            </a:r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语言提供了丰富的网络编程类库，由几个不同的包实现，基本的网络功能定义在</a:t>
            </a:r>
            <a:r>
              <a:rPr lang="en-US" altLang="zh-CN" sz="2800" dirty="0">
                <a:solidFill>
                  <a:srgbClr val="0070C0"/>
                </a:solidFill>
              </a:rPr>
              <a:t>java.net</a:t>
            </a:r>
            <a:r>
              <a:rPr lang="zh-CN" altLang="en-US" sz="2800" dirty="0" smtClean="0"/>
              <a:t>包中。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04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的基本网络支持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java</a:t>
            </a:r>
            <a:r>
              <a:rPr lang="zh-CN" altLang="en-US" sz="2400" dirty="0"/>
              <a:t>语言中网络编程可在三个层次</a:t>
            </a:r>
            <a:r>
              <a:rPr lang="zh-CN" altLang="en-US" sz="2400" dirty="0" smtClean="0"/>
              <a:t>上进行：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dirty="0" smtClean="0"/>
              <a:t>一</a:t>
            </a:r>
            <a:r>
              <a:rPr lang="zh-CN" altLang="en-US" sz="2400" dirty="0"/>
              <a:t>是</a:t>
            </a:r>
            <a:r>
              <a:rPr lang="en-US" altLang="zh-CN" sz="2400" dirty="0"/>
              <a:t>URL</a:t>
            </a:r>
            <a:r>
              <a:rPr lang="zh-CN" altLang="en-US" sz="2400" dirty="0" smtClean="0"/>
              <a:t>层次。</a:t>
            </a:r>
            <a:r>
              <a:rPr lang="zh-CN" altLang="en-US" sz="2400" dirty="0"/>
              <a:t>它利用</a:t>
            </a:r>
            <a:r>
              <a:rPr lang="en-US" altLang="zh-CN" sz="2400" dirty="0"/>
              <a:t>URL</a:t>
            </a:r>
            <a:r>
              <a:rPr lang="zh-CN" altLang="en-US" sz="2400" dirty="0" smtClean="0"/>
              <a:t>直接进行</a:t>
            </a:r>
            <a:r>
              <a:rPr lang="en-US" altLang="zh-CN" sz="2400" dirty="0"/>
              <a:t>Internet</a:t>
            </a:r>
            <a:r>
              <a:rPr lang="zh-CN" altLang="en-US" sz="2400" dirty="0"/>
              <a:t>上的资源访问和数据传输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dirty="0" smtClean="0"/>
              <a:t>二是</a:t>
            </a:r>
            <a:r>
              <a:rPr lang="en-US" altLang="zh-CN" sz="2400" dirty="0" smtClean="0"/>
              <a:t>TCP Socket</a:t>
            </a:r>
            <a:r>
              <a:rPr lang="zh-CN" altLang="en-US" sz="2400" dirty="0" smtClean="0"/>
              <a:t>层次</a:t>
            </a:r>
            <a:r>
              <a:rPr lang="zh-CN" altLang="en-US" sz="2400" dirty="0"/>
              <a:t>，即传统网络编程经常采用的方式，它通过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Client/Server</a:t>
            </a:r>
            <a:r>
              <a:rPr lang="en-US" altLang="zh-CN" sz="2400" dirty="0"/>
              <a:t>(</a:t>
            </a:r>
            <a:r>
              <a:rPr lang="zh-CN" altLang="en-US" sz="2400" dirty="0"/>
              <a:t>客户机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服务器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结构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应用程序之间</a:t>
            </a:r>
            <a:r>
              <a:rPr lang="zh-CN" altLang="en-US" sz="2400" dirty="0"/>
              <a:t>建立</a:t>
            </a:r>
            <a:r>
              <a:rPr lang="en-US" altLang="zh-CN" sz="2400" dirty="0"/>
              <a:t>Socket</a:t>
            </a:r>
            <a:r>
              <a:rPr lang="zh-CN" altLang="en-US" sz="2400" dirty="0"/>
              <a:t>套接字连接，然后在</a:t>
            </a:r>
            <a:r>
              <a:rPr lang="zh-CN" altLang="en-US" sz="2400" dirty="0" smtClean="0"/>
              <a:t>连接之上进行数据通信</a:t>
            </a:r>
            <a:r>
              <a:rPr lang="zh-CN" altLang="en-US" sz="2400" dirty="0"/>
              <a:t>，它是一种经常采用的通信模式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是</a:t>
            </a:r>
            <a:r>
              <a:rPr lang="en-US" altLang="zh-CN" sz="2400" dirty="0" err="1" smtClean="0"/>
              <a:t>DatagramSocket</a:t>
            </a:r>
            <a:r>
              <a:rPr lang="zh-CN" altLang="en-US" sz="2400" dirty="0" smtClean="0"/>
              <a:t>层次，</a:t>
            </a:r>
            <a:r>
              <a:rPr lang="zh-CN" altLang="en-US" sz="2400" dirty="0"/>
              <a:t>它是使用用户数据报协议</a:t>
            </a:r>
            <a:r>
              <a:rPr lang="en-US" altLang="zh-CN" sz="2400" dirty="0"/>
              <a:t>(UDP)</a:t>
            </a:r>
            <a:r>
              <a:rPr lang="zh-CN" altLang="en-US" sz="2400" dirty="0"/>
              <a:t>的通信方式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4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网络基本知识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的基本网络支持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编程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协议的网络编程（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协议的网络编程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7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112568"/>
          </a:xfrm>
        </p:spPr>
        <p:txBody>
          <a:bodyPr/>
          <a:lstStyle/>
          <a:p>
            <a:r>
              <a:rPr lang="en-US" altLang="zh-CN" b="1" dirty="0"/>
              <a:t>URL(Uniform Resource Locator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：统一</a:t>
            </a:r>
            <a:r>
              <a:rPr lang="zh-CN" altLang="en-US" b="1" dirty="0"/>
              <a:t>资源定位</a:t>
            </a:r>
            <a:r>
              <a:rPr lang="zh-CN" altLang="en-US" b="1" dirty="0" smtClean="0"/>
              <a:t>器用于表示</a:t>
            </a:r>
            <a:r>
              <a:rPr lang="zh-CN" altLang="en-US" b="1" dirty="0"/>
              <a:t>网络资源的</a:t>
            </a:r>
            <a:r>
              <a:rPr lang="zh-CN" altLang="en-US" b="1" dirty="0" smtClean="0"/>
              <a:t>地址。也叫“网址”。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URL-</a:t>
            </a:r>
            <a:r>
              <a:rPr lang="en-US" altLang="zh-CN" b="1" dirty="0"/>
              <a:t>-</a:t>
            </a:r>
            <a:r>
              <a:rPr lang="zh-CN" altLang="zh-CN" b="1" dirty="0" smtClean="0"/>
              <a:t>组成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 smtClean="0"/>
              <a:t>URL</a:t>
            </a:r>
            <a:r>
              <a:rPr lang="zh-CN" altLang="en-US" b="1" dirty="0"/>
              <a:t>的结构</a:t>
            </a:r>
            <a:r>
              <a:rPr lang="zh-CN" altLang="en-US" b="1" dirty="0" smtClean="0"/>
              <a:t>分为四部分</a:t>
            </a:r>
            <a:r>
              <a:rPr lang="zh-CN" altLang="en-US" b="1" dirty="0"/>
              <a:t>：传输</a:t>
            </a:r>
            <a:r>
              <a:rPr lang="zh-CN" altLang="en-US" b="1" dirty="0" smtClean="0"/>
              <a:t>协议、地址、端口号和</a:t>
            </a:r>
            <a:r>
              <a:rPr lang="zh-CN" altLang="en-US" b="1" dirty="0"/>
              <a:t>资源</a:t>
            </a:r>
            <a:r>
              <a:rPr lang="zh-CN" altLang="en-US" b="1" dirty="0" smtClean="0"/>
              <a:t>名称。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     </a:t>
            </a:r>
            <a:r>
              <a:rPr lang="en-US" altLang="zh-CN" b="1" dirty="0" smtClean="0">
                <a:solidFill>
                  <a:srgbClr val="0070C0"/>
                </a:solidFill>
              </a:rPr>
              <a:t>http</a:t>
            </a:r>
            <a:r>
              <a:rPr lang="en-US" altLang="zh-CN" b="1" dirty="0">
                <a:solidFill>
                  <a:srgbClr val="0070C0"/>
                </a:solidFill>
              </a:rPr>
              <a:t>://</a:t>
            </a:r>
            <a:r>
              <a:rPr lang="en-US" altLang="zh-CN" b="1" dirty="0" smtClean="0">
                <a:solidFill>
                  <a:srgbClr val="0070C0"/>
                </a:solidFill>
              </a:rPr>
              <a:t>www.sina.com:8080/index.html</a:t>
            </a:r>
            <a:endParaRPr lang="zh-CN" altLang="zh-CN" b="1" dirty="0">
              <a:solidFill>
                <a:srgbClr val="0070C0"/>
              </a:solidFill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b="1" dirty="0" smtClean="0"/>
              <a:t>传输</a:t>
            </a:r>
            <a:r>
              <a:rPr lang="zh-CN" altLang="zh-CN" b="1" dirty="0" smtClean="0"/>
              <a:t>协议</a:t>
            </a:r>
            <a:r>
              <a:rPr lang="en-US" altLang="zh-CN" b="1" dirty="0" smtClean="0"/>
              <a:t>(protocol): HTTP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FTP</a:t>
            </a:r>
            <a:r>
              <a:rPr lang="zh-CN" altLang="en-US" b="1" dirty="0" smtClean="0"/>
              <a:t>等</a:t>
            </a:r>
            <a:endParaRPr lang="en-US" altLang="zh-CN" b="1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b="1" dirty="0" smtClean="0"/>
              <a:t>主机名称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域名或者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b="1" dirty="0" smtClean="0"/>
              <a:t>端口号</a:t>
            </a:r>
            <a:r>
              <a:rPr lang="en-US" altLang="zh-CN" b="1" dirty="0" smtClean="0"/>
              <a:t>(16</a:t>
            </a:r>
            <a:r>
              <a:rPr lang="zh-CN" altLang="zh-CN" b="1" dirty="0" smtClean="0"/>
              <a:t>位</a:t>
            </a:r>
            <a:r>
              <a:rPr lang="en-US" altLang="zh-CN" b="1" dirty="0" smtClean="0"/>
              <a:t>)0-65535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b="1" dirty="0" smtClean="0"/>
              <a:t>主页名称（文件名称），包括完整的路径。</a:t>
            </a:r>
            <a:br>
              <a:rPr lang="zh-CN" altLang="en-US" b="1" dirty="0" smtClean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68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2168</TotalTime>
  <Words>3349</Words>
  <Application>Microsoft Office PowerPoint</Application>
  <PresentationFormat>全屏显示(4:3)</PresentationFormat>
  <Paragraphs>419</Paragraphs>
  <Slides>43</Slides>
  <Notes>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第13讲  java网络编程</vt:lpstr>
      <vt:lpstr>内容</vt:lpstr>
      <vt:lpstr>网络的基本知识——IP地址</vt:lpstr>
      <vt:lpstr>网络的基本知识——端口</vt:lpstr>
      <vt:lpstr>网络的基本知识——端口</vt:lpstr>
      <vt:lpstr>java的基本网络支持</vt:lpstr>
      <vt:lpstr>java的基本网络支持</vt:lpstr>
      <vt:lpstr>内容</vt:lpstr>
      <vt:lpstr>URL编程</vt:lpstr>
      <vt:lpstr>URL类</vt:lpstr>
      <vt:lpstr>URL类</vt:lpstr>
      <vt:lpstr>URL类</vt:lpstr>
      <vt:lpstr>示例（1）</vt:lpstr>
      <vt:lpstr>PowerPoint 演示文稿</vt:lpstr>
      <vt:lpstr>示例（2）</vt:lpstr>
      <vt:lpstr>示例（2）续</vt:lpstr>
      <vt:lpstr>示例（2）续</vt:lpstr>
      <vt:lpstr>示例（3）</vt:lpstr>
      <vt:lpstr>示例（4）</vt:lpstr>
      <vt:lpstr>URL编程</vt:lpstr>
      <vt:lpstr>URL编程</vt:lpstr>
      <vt:lpstr>URL编程</vt:lpstr>
      <vt:lpstr>URL编程</vt:lpstr>
      <vt:lpstr>内容</vt:lpstr>
      <vt:lpstr>Socket编程</vt:lpstr>
      <vt:lpstr>TCP Socket编程</vt:lpstr>
      <vt:lpstr>TCP Socket编程</vt:lpstr>
      <vt:lpstr>TCP Socket编程</vt:lpstr>
      <vt:lpstr>Socket编程</vt:lpstr>
      <vt:lpstr>Socket编程</vt:lpstr>
      <vt:lpstr>TCP Socket编程——示例（1）</vt:lpstr>
      <vt:lpstr>TCP Socket编程——示例（1）续</vt:lpstr>
      <vt:lpstr>TCP Socket编程——示例（1）续</vt:lpstr>
      <vt:lpstr>TCP Socket编程——示例（1）续</vt:lpstr>
      <vt:lpstr>TCP Socket编程——示例（2）</vt:lpstr>
      <vt:lpstr>UDP 编程</vt:lpstr>
      <vt:lpstr>UDP 编程</vt:lpstr>
      <vt:lpstr>UDP 编程</vt:lpstr>
      <vt:lpstr>UDP 编程</vt:lpstr>
      <vt:lpstr>UDP 编程</vt:lpstr>
      <vt:lpstr>UDP Socket编程——示例</vt:lpstr>
      <vt:lpstr>总结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第13讲  java网络编程</dc:title>
  <dc:creator>lyh</dc:creator>
  <cp:lastModifiedBy>Administrator</cp:lastModifiedBy>
  <cp:revision>176</cp:revision>
  <dcterms:created xsi:type="dcterms:W3CDTF">2017-11-20T12:11:13Z</dcterms:created>
  <dcterms:modified xsi:type="dcterms:W3CDTF">2021-06-04T08:52:31Z</dcterms:modified>
</cp:coreProperties>
</file>